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61" r:id="rId6"/>
    <p:sldId id="263" r:id="rId7"/>
    <p:sldId id="265" r:id="rId8"/>
    <p:sldId id="260" r:id="rId9"/>
    <p:sldId id="266" r:id="rId10"/>
    <p:sldId id="25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BDCE6-76DD-F9DD-A503-6B9908D861B2}" v="124" dt="2023-04-17T05:47:49.825"/>
    <p1510:client id="{2C387117-F974-4EB3-A7A1-38E43B5F7459}" v="128" dt="2023-04-17T22:43:20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000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5" y="3682800"/>
            <a:ext cx="4932000" cy="2200275"/>
          </a:xfr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52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7F91FFD-73BA-4C6D-B9FD-A1C4B70F7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084F6CD-F1E7-7748-873B-27B114A37E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545" y="159317"/>
            <a:ext cx="1518346" cy="9229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941FEE-2897-4298-9FB5-8B898D7AB559}"/>
              </a:ext>
            </a:extLst>
          </p:cNvPr>
          <p:cNvSpPr txBox="1"/>
          <p:nvPr userDrawn="1"/>
        </p:nvSpPr>
        <p:spPr>
          <a:xfrm>
            <a:off x="8901952" y="6917"/>
            <a:ext cx="3603812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100">
                <a:solidFill>
                  <a:schemeClr val="bg2"/>
                </a:solidFill>
              </a:rPr>
              <a:t>DRAFT – Internal use only; for discussion purposes</a:t>
            </a:r>
          </a:p>
        </p:txBody>
      </p:sp>
    </p:spTree>
    <p:extLst>
      <p:ext uri="{BB962C8B-B14F-4D97-AF65-F5344CB8AC3E}">
        <p14:creationId xmlns:p14="http://schemas.microsoft.com/office/powerpoint/2010/main" val="252972312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6840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6175" y="1925637"/>
            <a:ext cx="4248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4744" y="6480175"/>
            <a:ext cx="229431" cy="216000"/>
          </a:xfrm>
        </p:spPr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06727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248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4175" y="1925637"/>
            <a:ext cx="6840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34019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164332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hree Column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3C609D03-B889-C842-8513-19D0A7B60B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2836" y="6366947"/>
            <a:ext cx="724288" cy="44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84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hree Colum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C078DC82-6834-C746-8FAC-C8203FC485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1576" y="6366075"/>
            <a:ext cx="727747" cy="4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2793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3981600"/>
            <a:ext cx="3607594" cy="2400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3981600"/>
            <a:ext cx="3607594" cy="2400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3981600"/>
            <a:ext cx="3607594" cy="2400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9EA4881-2F50-4460-9F83-A86DF033A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7825" y="1934308"/>
            <a:ext cx="11436350" cy="173043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6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01874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8"/>
            <a:ext cx="4588975" cy="3537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5718175" cy="353774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8255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2439194"/>
            <a:ext cx="4246200" cy="3024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2175" y="2439194"/>
            <a:ext cx="5562000" cy="302418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3298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7"/>
            <a:ext cx="4588975" cy="360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3607200" cy="198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5419" y="3907438"/>
            <a:ext cx="2260800" cy="1620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8079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588975" cy="360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5788" y="1925638"/>
            <a:ext cx="3607200" cy="198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4988" y="3907438"/>
            <a:ext cx="2260800" cy="1620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0128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74194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llout/Quot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EE9-0A7F-4479-B507-8B8082AF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7932"/>
            <a:ext cx="7839930" cy="426550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2D68-35A0-4566-A489-A0DCE0C9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03DFB-39D8-48D7-A3E4-B542813D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22642-328A-4E13-BB21-565845D7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4CE3940-615A-5E4B-A54E-5BCA53F88F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2836" y="6366947"/>
            <a:ext cx="724288" cy="44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1720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68000" cy="2152469"/>
          </a:xfrm>
        </p:spPr>
        <p:txBody>
          <a:bodyPr anchor="b"/>
          <a:lstStyle>
            <a:lvl1pPr>
              <a:defRPr sz="575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4590000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37987-1AD3-4039-8514-9AA51B6AE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4FE8-85DD-4774-B156-40911633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D9EA-C0CB-423E-8DFD-5E715DE608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3AC2671-D423-9C48-A1B1-A46D455B62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1576" y="6366075"/>
            <a:ext cx="727747" cy="4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2095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68000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4590000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3989A-470D-4F86-A2CA-04215DCCB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33C79-2FC5-49E8-8C90-CC225D4F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F714B-66A6-4215-944E-86DD4151B4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F232D0F-1D01-CA40-84A0-07F9D2C3F0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1576" y="6366075"/>
            <a:ext cx="727747" cy="4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3163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378816"/>
            <a:ext cx="9468000" cy="3214286"/>
          </a:xfrm>
        </p:spPr>
        <p:txBody>
          <a:bodyPr anchor="ctr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CB2F867-80D5-4072-B066-D1FABDA98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75C83-E75A-4761-ABDB-78F33525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F4E22-A15E-451C-BD46-064AFF4BC0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C8E2E9A-E191-714A-BF22-869A43881E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2836" y="6366947"/>
            <a:ext cx="724288" cy="44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373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1" cy="63817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0B42C7-DCFF-4F4E-A97A-71EE05490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5D11F-FD96-47DA-A915-74520DF810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4C3B1-C6F3-47F5-BA77-FFE7372DA8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F6F2EC5-F6F5-0D49-B883-F6266AF036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1576" y="6366075"/>
            <a:ext cx="727747" cy="4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3750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0"/>
            <a:ext cx="4140000" cy="4384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384800"/>
            <a:ext cx="1956000" cy="19969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99D0098-87B4-4DED-9DA5-AD58D81E0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5E86F-6198-45AB-BCDD-FC6699753BC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BF005-0053-4482-9A86-685DBCA590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C746B78-599F-3848-A56C-7AB9CF8C62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1576" y="6366075"/>
            <a:ext cx="727747" cy="4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8254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35000" y="-1"/>
            <a:ext cx="4140000" cy="359512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75000" y="3595125"/>
            <a:ext cx="1917000" cy="170587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1798D99-AE73-44D3-BA8B-DA609105C4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0400" y="5301000"/>
            <a:ext cx="1344600" cy="10807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71E62B2-11ED-4F53-987A-D7C7F8C57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744A4-A844-44EE-8999-4199B276EDC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4500E-998D-49D0-800E-1C1C50531D2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E8C8513-746F-2F44-984C-93FC45F60C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1576" y="6366075"/>
            <a:ext cx="727747" cy="4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6325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73E7B15-B6FE-4A26-B618-7F1B832EE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32525-AB43-49B8-8347-B08BBD12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EFF27-0AA0-4416-981F-E6A4670CC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085AE05-50B0-4148-984B-8A08DAD852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1576" y="6366075"/>
            <a:ext cx="727747" cy="4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869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4590000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CA5D602-19E5-4AD7-A798-9ABA97C87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A2A05-C8DE-4BB6-A2EE-0A5AA8C5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3DA65-402A-4130-BFAD-85ADF5B74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D6A90BB-C431-1140-ACED-380F25EA29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1576" y="6366075"/>
            <a:ext cx="727747" cy="4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162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2336400" y="1925638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270400" y="1925638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204400" y="1925638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3A1C0D48-6745-44FE-81AC-9E3EB1E2DECC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336400" y="4053600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62FA97E8-4519-4739-B895-55612F78257D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5270400" y="4053600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5432D3A-C3C9-4B63-96CD-241A721F1380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8204400" y="4053600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336400" y="357623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70400" y="357623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04400" y="357623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DCE95CF4-5CBF-4291-A2EE-D5DE9E6B9DF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36400" y="571418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5D1BABBE-6978-4D02-8163-974D5CE637C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0400" y="571418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6638213F-5B32-4E08-8CF4-7C45D4AFBD8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4400" y="571418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855379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000" cy="2200275"/>
          </a:xfrm>
        </p:spPr>
        <p:txBody>
          <a:bodyPr anchor="b"/>
          <a:lstStyle>
            <a:lvl1pPr algn="l">
              <a:defRPr sz="42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5" y="3682800"/>
            <a:ext cx="4932000" cy="2200275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3B4184-6328-4154-91D2-1AA8288B2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9D489B8-E048-0948-80FD-480D8509F0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545" y="159317"/>
            <a:ext cx="1518346" cy="92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6115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377825"/>
            <a:ext cx="11436350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359000" y="1925638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14700" y="1925638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5270400" y="1925638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59000" y="357623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14700" y="357623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70400" y="357623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F0F2B2CB-3337-458C-8742-CD64EDBB5A7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7226100" y="1925638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06226EB7-DC79-4415-9F31-120925FC7DB0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181800" y="1925638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BD9D58A-9730-4689-82FF-3880AD4EB5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26100" y="357623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84FA9470-3E08-4A55-BB56-6A291847C1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81800" y="357623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74F72C97-0B91-4D13-BC93-502C0DDA63D5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1359000" y="4053600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CA834CB8-8309-40CC-85CB-E847DDFEAA88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3314700" y="4053600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A434F088-0196-49C1-B53B-EC3AFBDEA6FB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5270400" y="4053600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AFE4E092-B0F3-402B-9C53-055B7286B5B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59000" y="5714188"/>
            <a:ext cx="1650600" cy="252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D0EEFE8D-FB7E-4184-B179-6802E6985B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4700" y="5714188"/>
            <a:ext cx="1650600" cy="252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13E886F9-8EBE-418C-A9C2-637AD06602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70400" y="5714188"/>
            <a:ext cx="1650600" cy="252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4E3663E3-789A-40E1-BABF-D31E612525FE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7226100" y="4053600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36EF7152-E16E-465A-A125-AF45D3A0E37A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9181800" y="4053600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01E7611-82DD-4924-934D-F8701B5CD98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26100" y="5714188"/>
            <a:ext cx="1650600" cy="252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5E1CA1F3-9B65-483E-B0E7-D4BB7ACD4FC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81800" y="5714188"/>
            <a:ext cx="1650600" cy="252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160651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1"/>
            <a:ext cx="3600000" cy="13777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D3EE21-B105-4761-ACD1-C5BEE2805BD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14175" y="5004000"/>
            <a:ext cx="3600000" cy="1377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1814175" cy="4597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290258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1B9233A-DF33-49E3-8950-75A72BB6AB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77600" y="4597200"/>
            <a:ext cx="3314400" cy="2260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0"/>
            <a:ext cx="3600000" cy="137849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8877600" cy="4597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CF7A6AE-FA80-4C09-887C-D512261AA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81622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5419" y="0"/>
            <a:ext cx="7200000" cy="63817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754" y="1387799"/>
            <a:ext cx="3596421" cy="12204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7754" y="2778919"/>
            <a:ext cx="3600000" cy="3602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0879023-BCBA-DB47-9AC8-ABFFDC35B2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1576" y="6366075"/>
            <a:ext cx="727747" cy="4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88140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7754" y="0"/>
            <a:ext cx="7200000" cy="63817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0" y="1387800"/>
            <a:ext cx="3596421" cy="122175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000" y="2778919"/>
            <a:ext cx="3600000" cy="3602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BF3C99C-B60C-D248-BB9B-286F0DD488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1576" y="6366075"/>
            <a:ext cx="727747" cy="4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5475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and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30EF0-1BA1-49CF-B35E-118E146B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08C3D-9B0C-4E74-9AB5-9E79B445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ACBD4-335A-44B8-985A-019168B9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C26A1B-1986-4C2F-A957-D9F58DC76B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825" y="377825"/>
            <a:ext cx="3914776" cy="3051176"/>
          </a:xfrm>
          <a:noFill/>
        </p:spPr>
        <p:txBody>
          <a:bodyPr lIns="0" tIns="0" rIns="0" bIns="0"/>
          <a:lstStyle>
            <a:lvl1pPr>
              <a:spcAft>
                <a:spcPts val="1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spcAft>
                <a:spcPts val="2000"/>
              </a:spcAft>
              <a:defRPr sz="275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29767D4-6CBA-4EAD-AEB1-73F0D103F5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72" y="-3332"/>
            <a:ext cx="12192632" cy="6861332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4334 h 6862334"/>
              <a:gd name="connsiteX1" fmla="*/ 3826612 w 9144000"/>
              <a:gd name="connsiteY1" fmla="*/ 0 h 6862334"/>
              <a:gd name="connsiteX2" fmla="*/ 9144000 w 9144000"/>
              <a:gd name="connsiteY2" fmla="*/ 4334 h 6862334"/>
              <a:gd name="connsiteX3" fmla="*/ 9144000 w 9144000"/>
              <a:gd name="connsiteY3" fmla="*/ 6862334 h 6862334"/>
              <a:gd name="connsiteX4" fmla="*/ 0 w 9144000"/>
              <a:gd name="connsiteY4" fmla="*/ 6862334 h 6862334"/>
              <a:gd name="connsiteX5" fmla="*/ 0 w 9144000"/>
              <a:gd name="connsiteY5" fmla="*/ 4334 h 6862334"/>
              <a:gd name="connsiteX0" fmla="*/ 4334 w 9148334"/>
              <a:gd name="connsiteY0" fmla="*/ 4334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4334 w 9148334"/>
              <a:gd name="connsiteY6" fmla="*/ 4334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4700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4700 h 6862334"/>
              <a:gd name="connsiteX0" fmla="*/ 3822752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22752 w 9144474"/>
              <a:gd name="connsiteY6" fmla="*/ 3744700 h 6862334"/>
              <a:gd name="connsiteX0" fmla="*/ 3818844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18844 w 9144474"/>
              <a:gd name="connsiteY6" fmla="*/ 3744700 h 6862334"/>
              <a:gd name="connsiteX0" fmla="*/ 3818844 w 9144474"/>
              <a:gd name="connsiteY0" fmla="*/ 3740792 h 6858426"/>
              <a:gd name="connsiteX1" fmla="*/ 3819270 w 9144474"/>
              <a:gd name="connsiteY1" fmla="*/ 0 h 6858426"/>
              <a:gd name="connsiteX2" fmla="*/ 9144474 w 9144474"/>
              <a:gd name="connsiteY2" fmla="*/ 426 h 6858426"/>
              <a:gd name="connsiteX3" fmla="*/ 9144474 w 9144474"/>
              <a:gd name="connsiteY3" fmla="*/ 6858426 h 6858426"/>
              <a:gd name="connsiteX4" fmla="*/ 474 w 9144474"/>
              <a:gd name="connsiteY4" fmla="*/ 6858426 h 6858426"/>
              <a:gd name="connsiteX5" fmla="*/ 48 w 9144474"/>
              <a:gd name="connsiteY5" fmla="*/ 3740365 h 6858426"/>
              <a:gd name="connsiteX6" fmla="*/ 3818844 w 9144474"/>
              <a:gd name="connsiteY6" fmla="*/ 3740792 h 6858426"/>
              <a:gd name="connsiteX0" fmla="*/ 3818844 w 12163899"/>
              <a:gd name="connsiteY0" fmla="*/ 3740792 h 6858426"/>
              <a:gd name="connsiteX1" fmla="*/ 3819270 w 12163899"/>
              <a:gd name="connsiteY1" fmla="*/ 0 h 6858426"/>
              <a:gd name="connsiteX2" fmla="*/ 12163899 w 12163899"/>
              <a:gd name="connsiteY2" fmla="*/ 426 h 6858426"/>
              <a:gd name="connsiteX3" fmla="*/ 9144474 w 12163899"/>
              <a:gd name="connsiteY3" fmla="*/ 6858426 h 6858426"/>
              <a:gd name="connsiteX4" fmla="*/ 474 w 12163899"/>
              <a:gd name="connsiteY4" fmla="*/ 6858426 h 6858426"/>
              <a:gd name="connsiteX5" fmla="*/ 48 w 12163899"/>
              <a:gd name="connsiteY5" fmla="*/ 3740365 h 6858426"/>
              <a:gd name="connsiteX6" fmla="*/ 3818844 w 12163899"/>
              <a:gd name="connsiteY6" fmla="*/ 3740792 h 6858426"/>
              <a:gd name="connsiteX0" fmla="*/ 3818844 w 12192474"/>
              <a:gd name="connsiteY0" fmla="*/ 3740792 h 6858426"/>
              <a:gd name="connsiteX1" fmla="*/ 3819270 w 12192474"/>
              <a:gd name="connsiteY1" fmla="*/ 0 h 6858426"/>
              <a:gd name="connsiteX2" fmla="*/ 12163899 w 12192474"/>
              <a:gd name="connsiteY2" fmla="*/ 426 h 6858426"/>
              <a:gd name="connsiteX3" fmla="*/ 12192474 w 12192474"/>
              <a:gd name="connsiteY3" fmla="*/ 6858426 h 6858426"/>
              <a:gd name="connsiteX4" fmla="*/ 474 w 12192474"/>
              <a:gd name="connsiteY4" fmla="*/ 6858426 h 6858426"/>
              <a:gd name="connsiteX5" fmla="*/ 48 w 12192474"/>
              <a:gd name="connsiteY5" fmla="*/ 3740365 h 6858426"/>
              <a:gd name="connsiteX6" fmla="*/ 3818844 w 12192474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2508"/>
              <a:gd name="connsiteY0" fmla="*/ 3740792 h 6858426"/>
              <a:gd name="connsiteX1" fmla="*/ 3819270 w 12192508"/>
              <a:gd name="connsiteY1" fmla="*/ 0 h 6858426"/>
              <a:gd name="connsiteX2" fmla="*/ 12189971 w 12192508"/>
              <a:gd name="connsiteY2" fmla="*/ 426 h 6858426"/>
              <a:gd name="connsiteX3" fmla="*/ 12192474 w 12192508"/>
              <a:gd name="connsiteY3" fmla="*/ 6858426 h 6858426"/>
              <a:gd name="connsiteX4" fmla="*/ 474 w 12192508"/>
              <a:gd name="connsiteY4" fmla="*/ 6858426 h 6858426"/>
              <a:gd name="connsiteX5" fmla="*/ 48 w 12192508"/>
              <a:gd name="connsiteY5" fmla="*/ 3740365 h 6858426"/>
              <a:gd name="connsiteX6" fmla="*/ 3818844 w 12192508"/>
              <a:gd name="connsiteY6" fmla="*/ 3740792 h 6858426"/>
              <a:gd name="connsiteX0" fmla="*/ 3818844 w 12192633"/>
              <a:gd name="connsiteY0" fmla="*/ 3740792 h 6858426"/>
              <a:gd name="connsiteX1" fmla="*/ 3819270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366 h 6858000"/>
              <a:gd name="connsiteX1" fmla="*/ 4590795 w 12192633"/>
              <a:gd name="connsiteY1" fmla="*/ 9099 h 6858000"/>
              <a:gd name="connsiteX2" fmla="*/ 12192633 w 12192633"/>
              <a:gd name="connsiteY2" fmla="*/ 0 h 6858000"/>
              <a:gd name="connsiteX3" fmla="*/ 12192474 w 12192633"/>
              <a:gd name="connsiteY3" fmla="*/ 6858000 h 6858000"/>
              <a:gd name="connsiteX4" fmla="*/ 474 w 12192633"/>
              <a:gd name="connsiteY4" fmla="*/ 6858000 h 6858000"/>
              <a:gd name="connsiteX5" fmla="*/ 48 w 12192633"/>
              <a:gd name="connsiteY5" fmla="*/ 3739939 h 6858000"/>
              <a:gd name="connsiteX6" fmla="*/ 3818844 w 12192633"/>
              <a:gd name="connsiteY6" fmla="*/ 3740366 h 6858000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4590369 w 12192633"/>
              <a:gd name="connsiteY0" fmla="*/ 402654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4590369 w 12192633"/>
              <a:gd name="connsiteY6" fmla="*/ 4026542 h 6858426"/>
              <a:gd name="connsiteX0" fmla="*/ 4590017 w 12192281"/>
              <a:gd name="connsiteY0" fmla="*/ 4026542 h 6858426"/>
              <a:gd name="connsiteX1" fmla="*/ 4590443 w 12192281"/>
              <a:gd name="connsiteY1" fmla="*/ 0 h 6858426"/>
              <a:gd name="connsiteX2" fmla="*/ 12192281 w 12192281"/>
              <a:gd name="connsiteY2" fmla="*/ 426 h 6858426"/>
              <a:gd name="connsiteX3" fmla="*/ 12192122 w 12192281"/>
              <a:gd name="connsiteY3" fmla="*/ 6858426 h 6858426"/>
              <a:gd name="connsiteX4" fmla="*/ 122 w 12192281"/>
              <a:gd name="connsiteY4" fmla="*/ 6858426 h 6858426"/>
              <a:gd name="connsiteX5" fmla="*/ 9221 w 12192281"/>
              <a:gd name="connsiteY5" fmla="*/ 4054690 h 6858426"/>
              <a:gd name="connsiteX6" fmla="*/ 4590017 w 12192281"/>
              <a:gd name="connsiteY6" fmla="*/ 4026542 h 6858426"/>
              <a:gd name="connsiteX0" fmla="*/ 4590368 w 12192632"/>
              <a:gd name="connsiteY0" fmla="*/ 402654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26542 h 6858426"/>
              <a:gd name="connsiteX0" fmla="*/ 4590368 w 12192632"/>
              <a:gd name="connsiteY0" fmla="*/ 403606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36067 h 6858426"/>
              <a:gd name="connsiteX0" fmla="*/ 4590368 w 12192632"/>
              <a:gd name="connsiteY0" fmla="*/ 404559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5592 h 6858426"/>
              <a:gd name="connsiteX0" fmla="*/ 4590368 w 12192632"/>
              <a:gd name="connsiteY0" fmla="*/ 405511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55117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4696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4698 h 6861331"/>
              <a:gd name="connsiteX1" fmla="*/ 4587462 w 12192632"/>
              <a:gd name="connsiteY1" fmla="*/ 2905 h 6861331"/>
              <a:gd name="connsiteX2" fmla="*/ 12192632 w 12192632"/>
              <a:gd name="connsiteY2" fmla="*/ 0 h 6861331"/>
              <a:gd name="connsiteX3" fmla="*/ 12192473 w 12192632"/>
              <a:gd name="connsiteY3" fmla="*/ 6861331 h 6861331"/>
              <a:gd name="connsiteX4" fmla="*/ 473 w 12192632"/>
              <a:gd name="connsiteY4" fmla="*/ 6861331 h 6861331"/>
              <a:gd name="connsiteX5" fmla="*/ 47 w 12192632"/>
              <a:gd name="connsiteY5" fmla="*/ 4044270 h 6861331"/>
              <a:gd name="connsiteX6" fmla="*/ 4587036 w 12192632"/>
              <a:gd name="connsiteY6" fmla="*/ 4044698 h 686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632" h="6861331">
                <a:moveTo>
                  <a:pt x="4587036" y="4044698"/>
                </a:moveTo>
                <a:cubicBezTo>
                  <a:pt x="4588481" y="2795162"/>
                  <a:pt x="4586017" y="1252441"/>
                  <a:pt x="4587462" y="2905"/>
                </a:cubicBezTo>
                <a:lnTo>
                  <a:pt x="12192632" y="0"/>
                </a:lnTo>
                <a:cubicBezTo>
                  <a:pt x="12192225" y="2286000"/>
                  <a:pt x="12192880" y="4575331"/>
                  <a:pt x="12192473" y="6861331"/>
                </a:cubicBezTo>
                <a:lnTo>
                  <a:pt x="473" y="6861331"/>
                </a:lnTo>
                <a:cubicBezTo>
                  <a:pt x="-972" y="5821977"/>
                  <a:pt x="1492" y="5083624"/>
                  <a:pt x="47" y="4044270"/>
                </a:cubicBezTo>
                <a:lnTo>
                  <a:pt x="4587036" y="404469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61742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4"/>
                </a:solidFill>
              </a:defRPr>
            </a:lvl1pPr>
            <a:lvl2pPr>
              <a:spcAft>
                <a:spcPts val="0"/>
              </a:spcAft>
              <a:defRPr sz="1200" b="1">
                <a:solidFill>
                  <a:schemeClr val="accent4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E0A01-DDD8-40C4-8091-30F2078FD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873D457-03D8-1945-9B8D-FB7B8892F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545" y="159317"/>
            <a:ext cx="1518346" cy="92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7730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4ED25-48F6-4AA3-8101-076C3DE23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854E24A-FF1D-A548-B94F-9571F7F32E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545" y="159317"/>
            <a:ext cx="1518346" cy="92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6474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A8FB-C22C-4816-B876-7FE31AE5B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30A0542-11DF-C249-B426-F208E212F7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99" y="168883"/>
            <a:ext cx="1518348" cy="92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4686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E57F7F5-FC77-425E-A2A6-DDD1D50110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7175" y="377825"/>
            <a:ext cx="5157000" cy="3981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9BD5DBD-2FA9-4215-9F27-75581AAE1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A93B3-E055-4858-9A45-84EE75DE5C27}"/>
              </a:ext>
            </a:extLst>
          </p:cNvPr>
          <p:cNvSpPr/>
          <p:nvPr userDrawn="1"/>
        </p:nvSpPr>
        <p:spPr>
          <a:xfrm>
            <a:off x="11814175" y="-175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27EA485-49F4-F04F-8631-3B6D68F69B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545" y="159317"/>
            <a:ext cx="1518346" cy="92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8784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5" y="3682800"/>
            <a:ext cx="4932729" cy="2200275"/>
          </a:xfr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1" cy="6096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5718000" y="60966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6DB4970-1539-45AF-95B7-E0F4F6E0F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B163B56-79A7-9940-8098-CE8D0776B7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545" y="159317"/>
            <a:ext cx="1518346" cy="92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45813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4920EE-2A7C-44F3-99E1-0A99C5AA9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F1FF7A7-AF6A-E945-8EDD-4902060E24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545" y="159317"/>
            <a:ext cx="1518346" cy="92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1445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47366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43034BF-24DC-2B4B-A0E3-07397ADFA9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1576" y="6366075"/>
            <a:ext cx="727747" cy="4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3897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545" y="446259"/>
            <a:ext cx="10962696" cy="1076155"/>
          </a:xfrm>
        </p:spPr>
        <p:txBody>
          <a:bodyPr/>
          <a:lstStyle/>
          <a:p>
            <a:r>
              <a:rPr lang="en-US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48351-C3CB-4B61-A9FC-2A23C40924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5889" y="5960708"/>
            <a:ext cx="1838379" cy="945746"/>
          </a:xfrm>
          <a:prstGeom prst="rect">
            <a:avLst/>
          </a:prstGeom>
        </p:spPr>
      </p:pic>
      <p:pic>
        <p:nvPicPr>
          <p:cNvPr id="17" name="bjClassifierImageBottom">
            <a:extLst>
              <a:ext uri="{FF2B5EF4-FFF2-40B4-BE49-F238E27FC236}">
                <a16:creationId xmlns:a16="http://schemas.microsoft.com/office/drawing/2014/main" id="{1DBAB6DB-1715-46E7-A880-86A10AF3F8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4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2600" y="4950000"/>
            <a:ext cx="2629000" cy="14317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5" y="3682800"/>
            <a:ext cx="4932729" cy="868099"/>
          </a:xfr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1600" y="894600"/>
            <a:ext cx="5270400" cy="4057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3914600" y="45738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09E9714-8531-49CA-817A-A6591E6AC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2EB7C56-F6EC-594D-9868-46D933E673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545" y="159317"/>
            <a:ext cx="1518346" cy="92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05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8600" y="3384000"/>
            <a:ext cx="1913400" cy="1683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5" y="3682800"/>
            <a:ext cx="4932729" cy="2200275"/>
          </a:xfr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52000" y="0"/>
            <a:ext cx="4140000" cy="3384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7674000" y="600375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02C68CA-982E-4DE8-82EB-BF63660F9C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5067000"/>
            <a:ext cx="1351800" cy="9367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FCC1E2B-BD2B-41AE-8380-2C7169758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0AE3F28-3BC0-D04D-B003-20D485EF7E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545" y="159317"/>
            <a:ext cx="1518346" cy="92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681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5" y="3682800"/>
            <a:ext cx="4932729" cy="2200275"/>
          </a:xfr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570B4B7-B99F-4E9F-8038-FEAA60799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7245839-B126-3445-A23C-21692B2790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545" y="159317"/>
            <a:ext cx="1518346" cy="92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312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5508000" cy="4456113"/>
          </a:xfr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35E8A8-7A94-4D3A-8CEF-505EA93C3FA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6175" y="1925636"/>
            <a:ext cx="5508000" cy="4456113"/>
          </a:xfr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5023541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5508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6175" y="1925636"/>
            <a:ext cx="5508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70458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88AADA0E-8D25-4DA0-BBB5-B9EF170E6C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5"/>
            </p:custDataLst>
            <p:extLst>
              <p:ext uri="{D42A27DB-BD31-4B8C-83A1-F6EECF244321}">
                <p14:modId xmlns:p14="http://schemas.microsoft.com/office/powerpoint/2010/main" val="9980096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6" imgW="532" imgH="533" progId="TCLayout.ActiveDocument.1">
                  <p:embed/>
                </p:oleObj>
              </mc:Choice>
              <mc:Fallback>
                <p:oleObj name="think-cell Slide" r:id="rId46" imgW="532" imgH="533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88AADA0E-8D25-4DA0-BBB5-B9EF170E6C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5" y="377825"/>
            <a:ext cx="7523163" cy="8501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1925636"/>
            <a:ext cx="11436350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7755" y="6480175"/>
            <a:ext cx="722264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744" y="6480175"/>
            <a:ext cx="229431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57FA-CBE0-4527-848B-CD3B986A4345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AD07C71F-0F88-3445-8DA0-9F1C25B65837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0711576" y="6366075"/>
            <a:ext cx="727747" cy="4423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60C8C5-119E-4AEE-BA77-0FB5C79323A9}"/>
              </a:ext>
            </a:extLst>
          </p:cNvPr>
          <p:cNvSpPr txBox="1"/>
          <p:nvPr userDrawn="1"/>
        </p:nvSpPr>
        <p:spPr>
          <a:xfrm>
            <a:off x="8901952" y="6917"/>
            <a:ext cx="3603812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100">
                <a:solidFill>
                  <a:schemeClr val="bg2"/>
                </a:solidFill>
              </a:rPr>
              <a:t>DRAFT – Internal use only; for discussion purposes</a:t>
            </a:r>
          </a:p>
        </p:txBody>
      </p:sp>
      <p:sp>
        <p:nvSpPr>
          <p:cNvPr id="7" name="MSIPCMContentMarking" descr="{&quot;HashCode&quot;:239775164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199BC474-1A6F-270E-E136-C4FB5D7A9021}"/>
              </a:ext>
            </a:extLst>
          </p:cNvPr>
          <p:cNvSpPr txBox="1"/>
          <p:nvPr userDrawn="1"/>
        </p:nvSpPr>
        <p:spPr>
          <a:xfrm>
            <a:off x="0" y="0"/>
            <a:ext cx="10180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B294"/>
                </a:solidFill>
                <a:latin typeface="Calibri" panose="020F0502020204030204" pitchFamily="34" charset="0"/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04391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sz="12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1600" b="0" kern="1200">
          <a:solidFill>
            <a:schemeClr val="accent4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400"/>
        </a:spcAft>
        <a:buFont typeface="Arial" panose="020B0604020202020204" pitchFamily="34" charset="0"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sz="30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08000" indent="-1080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Char char="•"/>
        <a:defRPr sz="12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16000" indent="-108000" algn="l" defTabSz="914400" rtl="0" eaLnBrk="1" latinLnBrk="0" hangingPunct="1">
        <a:lnSpc>
          <a:spcPct val="90000"/>
        </a:lnSpc>
        <a:spcBef>
          <a:spcPts val="0"/>
        </a:spcBef>
        <a:spcAft>
          <a:spcPts val="1600"/>
        </a:spcAft>
        <a:buFont typeface="Arial" panose="020B0604020202020204" pitchFamily="34" charset="0"/>
        <a:buChar char="•"/>
        <a:defRPr sz="1200" kern="1200">
          <a:solidFill>
            <a:schemeClr val="accent4"/>
          </a:solidFill>
          <a:latin typeface="+mn-lt"/>
          <a:ea typeface="+mn-ea"/>
          <a:cs typeface="+mn-cs"/>
        </a:defRPr>
      </a:lvl6pPr>
      <a:lvl7pPr marL="324000" indent="-108000" algn="l" defTabSz="914400" rtl="0" eaLnBrk="1" latinLnBrk="0" hangingPunct="1">
        <a:lnSpc>
          <a:spcPct val="90000"/>
        </a:lnSpc>
        <a:spcBef>
          <a:spcPts val="0"/>
        </a:spcBef>
        <a:spcAft>
          <a:spcPts val="1600"/>
        </a:spcAft>
        <a:buFont typeface="Arial" panose="020B0604020202020204" pitchFamily="34" charset="0"/>
        <a:buChar char="•"/>
        <a:defRPr sz="1200" kern="1200">
          <a:solidFill>
            <a:schemeClr val="accent4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38">
          <p15:clr>
            <a:srgbClr val="F26B43"/>
          </p15:clr>
        </p15:guide>
        <p15:guide id="4" pos="2511">
          <p15:clr>
            <a:srgbClr val="F26B43"/>
          </p15:clr>
        </p15:guide>
        <p15:guide id="5" pos="2704">
          <p15:clr>
            <a:srgbClr val="F26B43"/>
          </p15:clr>
        </p15:guide>
        <p15:guide id="6" pos="4977">
          <p15:clr>
            <a:srgbClr val="F26B43"/>
          </p15:clr>
        </p15:guide>
        <p15:guide id="7" pos="5169">
          <p15:clr>
            <a:srgbClr val="F26B43"/>
          </p15:clr>
        </p15:guide>
        <p15:guide id="8" pos="7442">
          <p15:clr>
            <a:srgbClr val="F26B43"/>
          </p15:clr>
        </p15:guide>
        <p15:guide id="9" orient="horz" pos="238">
          <p15:clr>
            <a:srgbClr val="F26B43"/>
          </p15:clr>
        </p15:guide>
        <p15:guide id="10" orient="horz" pos="4020">
          <p15:clr>
            <a:srgbClr val="F26B43"/>
          </p15:clr>
        </p15:guide>
        <p15:guide id="11" orient="horz" pos="1751">
          <p15:clr>
            <a:srgbClr val="F26B43"/>
          </p15:clr>
        </p15:guide>
        <p15:guide id="12" orient="horz" pos="1213">
          <p15:clr>
            <a:srgbClr val="F26B43"/>
          </p15:clr>
        </p15:guide>
        <p15:guide id="13" orient="horz" pos="7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d5.myworkday.com/msd/d/inst/15$158872/9925$288181.htmld" TargetMode="External"/><Relationship Id="rId2" Type="http://schemas.openxmlformats.org/officeDocument/2006/relationships/hyperlink" Target="https://wd5.myworkday.com/msd/d/inst/15$158872/9925$284835.html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nkedin.com/in/subekshya-bidari" TargetMode="External"/><Relationship Id="rId13" Type="http://schemas.openxmlformats.org/officeDocument/2006/relationships/hyperlink" Target="https://www.linkedin.com/in/jerry-shaji-punnoose/" TargetMode="External"/><Relationship Id="rId3" Type="http://schemas.openxmlformats.org/officeDocument/2006/relationships/hyperlink" Target="http://www.linkedin.com/in/anushri-more-570779ab/" TargetMode="External"/><Relationship Id="rId7" Type="http://schemas.openxmlformats.org/officeDocument/2006/relationships/hyperlink" Target="http://www.linkedin.com/in/desthymatouba/" TargetMode="External"/><Relationship Id="rId12" Type="http://schemas.openxmlformats.org/officeDocument/2006/relationships/hyperlink" Target="http://www.linkedin.com/in/moumita-h-7009737/" TargetMode="External"/><Relationship Id="rId2" Type="http://schemas.openxmlformats.org/officeDocument/2006/relationships/hyperlink" Target="https://www.linkedin.com/in/pohung-chen-bill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chang-su-data-science/" TargetMode="External"/><Relationship Id="rId11" Type="http://schemas.openxmlformats.org/officeDocument/2006/relationships/hyperlink" Target="https://www.linkedin.com/in/jia-liu-780267b1/" TargetMode="External"/><Relationship Id="rId5" Type="http://schemas.openxmlformats.org/officeDocument/2006/relationships/hyperlink" Target="http://www.linkedin.com/in/jackcdelaney" TargetMode="External"/><Relationship Id="rId10" Type="http://schemas.openxmlformats.org/officeDocument/2006/relationships/hyperlink" Target="http://www.linkedin.com/in/hankzhu/" TargetMode="External"/><Relationship Id="rId4" Type="http://schemas.openxmlformats.org/officeDocument/2006/relationships/hyperlink" Target="http://www.linkedin.com/in/kanikamisra" TargetMode="External"/><Relationship Id="rId9" Type="http://schemas.openxmlformats.org/officeDocument/2006/relationships/hyperlink" Target="https://www.linkedin.com/in/kieren-connor-36a65797/" TargetMode="External"/><Relationship Id="rId14" Type="http://schemas.openxmlformats.org/officeDocument/2006/relationships/hyperlink" Target="https://www.linkedin.com/in/sanket-gupta-88421369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skhara/" TargetMode="External"/><Relationship Id="rId3" Type="http://schemas.openxmlformats.org/officeDocument/2006/relationships/hyperlink" Target="https://www.linkedin.com/in/elizabeth-kurien-70b6996/" TargetMode="External"/><Relationship Id="rId7" Type="http://schemas.openxmlformats.org/officeDocument/2006/relationships/hyperlink" Target="https://www.linkedin.com/in/kieren-connor-36a65797/" TargetMode="External"/><Relationship Id="rId2" Type="http://schemas.openxmlformats.org/officeDocument/2006/relationships/hyperlink" Target="https://www.linkedin.com/in/shambhaviupadhyay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kedin.com/in/anushri-more-570779ab/" TargetMode="External"/><Relationship Id="rId5" Type="http://schemas.openxmlformats.org/officeDocument/2006/relationships/hyperlink" Target="https://www.linkedin.com/in/pohung-chen-billy/" TargetMode="External"/><Relationship Id="rId4" Type="http://schemas.openxmlformats.org/officeDocument/2006/relationships/hyperlink" Target="https://www.linkedin.com/in/vapriyam" TargetMode="External"/><Relationship Id="rId9" Type="http://schemas.openxmlformats.org/officeDocument/2006/relationships/hyperlink" Target="https://www.linkedin.com/in/rutvi-bhatt-20827b9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F9A9-1A0D-40F0-B65C-1BD8261EC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Recruitment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18383-D3BC-4058-8B16-F1D6B571AE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0C480A-A0EA-42EB-8E18-9595ADE9A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4631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6D5A-2EE8-63ED-6069-712A33AC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Listing Tracker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8C81D-346F-A7F8-ACFF-192C24E8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CC380D-5F44-41E8-971E-CDD19ED6F8E3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rgbClr val="9EA7B3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rgbClr val="9EA7B3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3163C8-8576-9A8C-48A4-AAA08A70ED78}"/>
              </a:ext>
            </a:extLst>
          </p:cNvPr>
          <p:cNvGraphicFramePr>
            <a:graphicFrameLocks noGrp="1"/>
          </p:cNvGraphicFramePr>
          <p:nvPr/>
        </p:nvGraphicFramePr>
        <p:xfrm>
          <a:off x="377825" y="1967341"/>
          <a:ext cx="11436350" cy="12469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8255">
                  <a:extLst>
                    <a:ext uri="{9D8B030D-6E8A-4147-A177-3AD203B41FA5}">
                      <a16:colId xmlns:a16="http://schemas.microsoft.com/office/drawing/2014/main" val="1947202635"/>
                    </a:ext>
                  </a:extLst>
                </a:gridCol>
                <a:gridCol w="792482">
                  <a:extLst>
                    <a:ext uri="{9D8B030D-6E8A-4147-A177-3AD203B41FA5}">
                      <a16:colId xmlns:a16="http://schemas.microsoft.com/office/drawing/2014/main" val="860734697"/>
                    </a:ext>
                  </a:extLst>
                </a:gridCol>
                <a:gridCol w="1290420">
                  <a:extLst>
                    <a:ext uri="{9D8B030D-6E8A-4147-A177-3AD203B41FA5}">
                      <a16:colId xmlns:a16="http://schemas.microsoft.com/office/drawing/2014/main" val="789123227"/>
                    </a:ext>
                  </a:extLst>
                </a:gridCol>
                <a:gridCol w="960582">
                  <a:extLst>
                    <a:ext uri="{9D8B030D-6E8A-4147-A177-3AD203B41FA5}">
                      <a16:colId xmlns:a16="http://schemas.microsoft.com/office/drawing/2014/main" val="408412731"/>
                    </a:ext>
                  </a:extLst>
                </a:gridCol>
                <a:gridCol w="4914611">
                  <a:extLst>
                    <a:ext uri="{9D8B030D-6E8A-4147-A177-3AD203B41FA5}">
                      <a16:colId xmlns:a16="http://schemas.microsoft.com/office/drawing/2014/main" val="827152602"/>
                    </a:ext>
                  </a:extLst>
                </a:gridCol>
              </a:tblGrid>
              <a:tr h="311729">
                <a:tc>
                  <a:txBody>
                    <a:bodyPr/>
                    <a:lstStyle/>
                    <a:p>
                      <a:r>
                        <a:rPr lang="en-AU" sz="1000">
                          <a:effectLst/>
                        </a:rPr>
                        <a:t>Position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2697" marR="62697" marT="0" marB="0" anchor="ctr"/>
                </a:tc>
                <a:tc>
                  <a:txBody>
                    <a:bodyPr/>
                    <a:lstStyle/>
                    <a:p>
                      <a:r>
                        <a:rPr lang="en-AU" sz="1000">
                          <a:effectLst/>
                        </a:rPr>
                        <a:t>Quantity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2697" marR="6269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>
                          <a:effectLst/>
                        </a:rPr>
                        <a:t>Level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2697" marR="6269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>
                          <a:effectLst/>
                        </a:rPr>
                        <a:t>Req ID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2697" marR="62697" marT="0" marB="0" anchor="ctr"/>
                </a:tc>
                <a:tc>
                  <a:txBody>
                    <a:bodyPr/>
                    <a:lstStyle/>
                    <a:p>
                      <a:r>
                        <a:rPr lang="en-AU" sz="1000">
                          <a:effectLst/>
                        </a:rPr>
                        <a:t>Internal Link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2697" marR="62697" marT="0" marB="0" anchor="ctr"/>
                </a:tc>
                <a:extLst>
                  <a:ext uri="{0D108BD9-81ED-4DB2-BD59-A6C34878D82A}">
                    <a16:rowId xmlns:a16="http://schemas.microsoft.com/office/drawing/2014/main" val="343644293"/>
                  </a:ext>
                </a:extLst>
              </a:tr>
              <a:tr h="311729">
                <a:tc>
                  <a:txBody>
                    <a:bodyPr/>
                    <a:lstStyle/>
                    <a:p>
                      <a:r>
                        <a:rPr lang="en-AU" sz="1000">
                          <a:effectLst/>
                        </a:rPr>
                        <a:t>Data Science operations manager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2697" marR="6269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>
                          <a:effectLst/>
                        </a:rPr>
                        <a:t>1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2697" marR="6269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>
                          <a:effectLst/>
                        </a:rPr>
                        <a:t>Sr Specialist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2697" marR="6269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>
                          <a:effectLst/>
                        </a:rPr>
                        <a:t>R231637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2697" marR="62697" marT="0" marB="0" anchor="ctr"/>
                </a:tc>
                <a:tc>
                  <a:txBody>
                    <a:bodyPr/>
                    <a:lstStyle/>
                    <a:p>
                      <a:r>
                        <a:rPr lang="en-A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-&gt; Move </a:t>
                      </a:r>
                      <a:r>
                        <a:rPr lang="en-AU" sz="100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Rutvi’s</a:t>
                      </a:r>
                      <a:r>
                        <a:rPr lang="en-A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application to this role </a:t>
                      </a:r>
                    </a:p>
                  </a:txBody>
                  <a:tcPr marL="62697" marR="62697" marT="0" marB="0" anchor="ctr"/>
                </a:tc>
                <a:extLst>
                  <a:ext uri="{0D108BD9-81ED-4DB2-BD59-A6C34878D82A}">
                    <a16:rowId xmlns:a16="http://schemas.microsoft.com/office/drawing/2014/main" val="379245556"/>
                  </a:ext>
                </a:extLst>
              </a:tr>
              <a:tr h="311729">
                <a:tc>
                  <a:txBody>
                    <a:bodyPr/>
                    <a:lstStyle/>
                    <a:p>
                      <a:r>
                        <a:rPr lang="en-AU" sz="1000">
                          <a:effectLst/>
                        </a:rPr>
                        <a:t>Sr Data Scientist 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2697" marR="6269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>
                          <a:effectLst/>
                        </a:rPr>
                        <a:t>2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2697" marR="6269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>
                          <a:effectLst/>
                        </a:rPr>
                        <a:t>Sr Specialist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2697" marR="6269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>
                          <a:effectLst/>
                        </a:rPr>
                        <a:t>R231632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2697" marR="62697" marT="0" marB="0" anchor="ctr"/>
                </a:tc>
                <a:tc>
                  <a:txBody>
                    <a:bodyPr/>
                    <a:lstStyle/>
                    <a:p>
                      <a:r>
                        <a:rPr lang="en-A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hlinkClick r:id="rId2"/>
                        </a:rPr>
                        <a:t>https://wd5.myworkday.com/msd/d/inst/15$158872/9925$284835.htmld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2697" marR="62697" marT="0" marB="0" anchor="ctr"/>
                </a:tc>
                <a:extLst>
                  <a:ext uri="{0D108BD9-81ED-4DB2-BD59-A6C34878D82A}">
                    <a16:rowId xmlns:a16="http://schemas.microsoft.com/office/drawing/2014/main" val="585557194"/>
                  </a:ext>
                </a:extLst>
              </a:tr>
              <a:tr h="311729">
                <a:tc>
                  <a:txBody>
                    <a:bodyPr/>
                    <a:lstStyle/>
                    <a:p>
                      <a:r>
                        <a:rPr lang="en-AU" sz="1000">
                          <a:effectLst/>
                        </a:rPr>
                        <a:t>Associate Director, Data Science 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2697" marR="6269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>
                          <a:effectLst/>
                        </a:rPr>
                        <a:t>1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2697" marR="6269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>
                          <a:effectLst/>
                        </a:rPr>
                        <a:t>Associate Director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2697" marR="6269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>
                          <a:effectLst/>
                        </a:rPr>
                        <a:t>R231639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2697" marR="62697" marT="0" marB="0" anchor="ctr"/>
                </a:tc>
                <a:tc>
                  <a:txBody>
                    <a:bodyPr/>
                    <a:lstStyle/>
                    <a:p>
                      <a:r>
                        <a:rPr lang="en-A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hlinkClick r:id="rId3"/>
                        </a:rPr>
                        <a:t>https://wd5.myworkday.com/msd/d/inst/15$158872/9925$288181.htmld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2697" marR="62697" marT="0" marB="0" anchor="ctr"/>
                </a:tc>
                <a:extLst>
                  <a:ext uri="{0D108BD9-81ED-4DB2-BD59-A6C34878D82A}">
                    <a16:rowId xmlns:a16="http://schemas.microsoft.com/office/drawing/2014/main" val="38164093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D2DB15-3B02-7247-0BD4-3A4CE47C8F3B}"/>
              </a:ext>
            </a:extLst>
          </p:cNvPr>
          <p:cNvSpPr txBox="1"/>
          <p:nvPr/>
        </p:nvSpPr>
        <p:spPr>
          <a:xfrm>
            <a:off x="377825" y="3953666"/>
            <a:ext cx="11436350" cy="2438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DS Ops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Mgr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 -&gt; Sr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Spclst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 -&gt; Internal (Lead) -&gt; Andrea Qiu (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PromoFIT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) -&gt; Other candidate was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Rutvi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 and if not for this position recruit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Rutvi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 for Tim’s team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Sr Data Scientist -&gt; 2 -&gt;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Deep hands on experience in this space (MMX, ROI, Promotional response analysis, attribution analysis, Marketing Mix, Advertisement impact assessment)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Potential to be growth candidate to take on the business lead position,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Good communication, story telling and articulation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Associate Director -&gt; 1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Similar to Sr DS but more experience</a:t>
            </a:r>
          </a:p>
        </p:txBody>
      </p:sp>
    </p:spTree>
    <p:extLst>
      <p:ext uri="{BB962C8B-B14F-4D97-AF65-F5344CB8AC3E}">
        <p14:creationId xmlns:p14="http://schemas.microsoft.com/office/powerpoint/2010/main" val="346566308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24D7-FCCC-C6BF-7954-7EA60D2D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Candidate Recruitment Tracker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4CB01-2A1A-9FF8-687E-28EE049B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CC380D-5F44-41E8-971E-CDD19ED6F8E3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rgbClr val="9EA7B3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rgbClr val="9EA7B3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13E7EF-DD51-2556-73EA-18C0D58FA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28453"/>
              </p:ext>
            </p:extLst>
          </p:nvPr>
        </p:nvGraphicFramePr>
        <p:xfrm>
          <a:off x="377825" y="1369372"/>
          <a:ext cx="11436348" cy="5336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828">
                  <a:extLst>
                    <a:ext uri="{9D8B030D-6E8A-4147-A177-3AD203B41FA5}">
                      <a16:colId xmlns:a16="http://schemas.microsoft.com/office/drawing/2014/main" val="1068831630"/>
                    </a:ext>
                  </a:extLst>
                </a:gridCol>
                <a:gridCol w="1620252">
                  <a:extLst>
                    <a:ext uri="{9D8B030D-6E8A-4147-A177-3AD203B41FA5}">
                      <a16:colId xmlns:a16="http://schemas.microsoft.com/office/drawing/2014/main" val="3218826134"/>
                    </a:ext>
                  </a:extLst>
                </a:gridCol>
                <a:gridCol w="2648212">
                  <a:extLst>
                    <a:ext uri="{9D8B030D-6E8A-4147-A177-3AD203B41FA5}">
                      <a16:colId xmlns:a16="http://schemas.microsoft.com/office/drawing/2014/main" val="4253794907"/>
                    </a:ext>
                  </a:extLst>
                </a:gridCol>
                <a:gridCol w="1633764">
                  <a:extLst>
                    <a:ext uri="{9D8B030D-6E8A-4147-A177-3AD203B41FA5}">
                      <a16:colId xmlns:a16="http://schemas.microsoft.com/office/drawing/2014/main" val="3365132014"/>
                    </a:ext>
                  </a:extLst>
                </a:gridCol>
                <a:gridCol w="1633764">
                  <a:extLst>
                    <a:ext uri="{9D8B030D-6E8A-4147-A177-3AD203B41FA5}">
                      <a16:colId xmlns:a16="http://schemas.microsoft.com/office/drawing/2014/main" val="3230832440"/>
                    </a:ext>
                  </a:extLst>
                </a:gridCol>
                <a:gridCol w="1633764">
                  <a:extLst>
                    <a:ext uri="{9D8B030D-6E8A-4147-A177-3AD203B41FA5}">
                      <a16:colId xmlns:a16="http://schemas.microsoft.com/office/drawing/2014/main" val="602907517"/>
                    </a:ext>
                  </a:extLst>
                </a:gridCol>
                <a:gridCol w="1633764">
                  <a:extLst>
                    <a:ext uri="{9D8B030D-6E8A-4147-A177-3AD203B41FA5}">
                      <a16:colId xmlns:a16="http://schemas.microsoft.com/office/drawing/2014/main" val="3053861172"/>
                    </a:ext>
                  </a:extLst>
                </a:gridCol>
              </a:tblGrid>
              <a:tr h="324598">
                <a:tc>
                  <a:txBody>
                    <a:bodyPr/>
                    <a:lstStyle/>
                    <a:p>
                      <a:r>
                        <a:rPr lang="en-US" sz="1200"/>
                        <a:t>Sr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Candidate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CV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Senthil/Ajish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Panel Interview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0793"/>
                  </a:ext>
                </a:extLst>
              </a:tr>
              <a:tr h="324598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/>
                        <a:t>Pohung</a:t>
                      </a:r>
                      <a:r>
                        <a:rPr lang="en-US" sz="1200"/>
                        <a:t> Chen Billy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https://www.linkedin.com/in/pohung-chen-billy/"/>
                        </a:rPr>
                        <a:t>www.linkedin.com/in/pohung-chen-billy/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Priority (Measurement)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82974"/>
                  </a:ext>
                </a:extLst>
              </a:tr>
              <a:tr h="324598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Anushri</a:t>
                      </a:r>
                      <a:r>
                        <a:rPr lang="en-US" sz="1200"/>
                        <a:t>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www.linkedin.com/in/anushri-more-570779ab/</a:t>
                      </a:r>
                      <a:endParaRPr lang="en-US" sz="8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Referral (CLV)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264407"/>
                  </a:ext>
                </a:extLst>
              </a:tr>
              <a:tr h="324598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Kanika </a:t>
                      </a:r>
                      <a:r>
                        <a:rPr lang="en-US" sz="1200" err="1"/>
                        <a:t>Misra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www.linkedin.com/in/kanikamisra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307488"/>
                  </a:ext>
                </a:extLst>
              </a:tr>
              <a:tr h="324598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Jack Delaney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www.linkedin.com/in/jackcdelaney</a:t>
                      </a:r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Omnichannel, KPI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516925"/>
                  </a:ext>
                </a:extLst>
              </a:tr>
              <a:tr h="324598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Chang </a:t>
                      </a:r>
                      <a:r>
                        <a:rPr lang="en-US" sz="1200" err="1"/>
                        <a:t>Su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hlinkClick r:id="rId6"/>
                        </a:rPr>
                        <a:t>www.linkedin.com/in/chang-su-data-science/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DoE, Funnel, KPI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699199"/>
                  </a:ext>
                </a:extLst>
              </a:tr>
              <a:tr h="324598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/>
                        <a:t>Desthy</a:t>
                      </a:r>
                      <a:r>
                        <a:rPr lang="en-US" sz="1200"/>
                        <a:t> </a:t>
                      </a:r>
                      <a:r>
                        <a:rPr lang="en-US" sz="1200" err="1"/>
                        <a:t>Matouba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hlinkClick r:id="rId7"/>
                        </a:rPr>
                        <a:t>www.linkedin.com/in/desthymatouba/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Business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48927"/>
                  </a:ext>
                </a:extLst>
              </a:tr>
              <a:tr h="324598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/>
                        <a:t>Feiyan</a:t>
                      </a:r>
                      <a:r>
                        <a:rPr lang="en-US" sz="1200"/>
                        <a:t> 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/>
                        <a:t>Cx</a:t>
                      </a:r>
                      <a:r>
                        <a:rPr lang="en-US" sz="1000"/>
                        <a:t>/Media measurements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992638"/>
                  </a:ext>
                </a:extLst>
              </a:tr>
              <a:tr h="324598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Subekshya Bidari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hlinkClick r:id="rId8"/>
                        </a:rPr>
                        <a:t>www.linkedin.com/in/subekshya-bidari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Referral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724529"/>
                  </a:ext>
                </a:extLst>
              </a:tr>
              <a:tr h="324598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/>
                        <a:t>Kieren</a:t>
                      </a:r>
                      <a:r>
                        <a:rPr lang="en-US" sz="1200"/>
                        <a:t> Connor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www.linkedin.com/in/kieren-connor-36a65797/</a:t>
                      </a:r>
                      <a:endParaRPr lang="en-AU" sz="7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MMX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275786"/>
                  </a:ext>
                </a:extLst>
              </a:tr>
              <a:tr h="324598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Hang(Hank) Zhu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0"/>
                        </a:rPr>
                        <a:t>www.linkedin.com/in/hankzhu/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JL – Ads 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61787"/>
                  </a:ext>
                </a:extLst>
              </a:tr>
              <a:tr h="324598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Jia Liu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hlinkClick r:id="rId11"/>
                        </a:rPr>
                        <a:t>www.linkedin.com/in/jia-liu-780267b1/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JL - Priority (MMX)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705993"/>
                  </a:ext>
                </a:extLst>
              </a:tr>
              <a:tr h="324598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Alec J. </a:t>
                      </a:r>
                      <a:r>
                        <a:rPr lang="en-US" sz="1200" err="1"/>
                        <a:t>Soudry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/>
                        <a:t>JL - Priority (MMX, </a:t>
                      </a:r>
                      <a:r>
                        <a:rPr lang="en-US" sz="1000" b="1" err="1"/>
                        <a:t>Cx</a:t>
                      </a:r>
                      <a:r>
                        <a:rPr lang="en-US" sz="1000" b="1"/>
                        <a:t>)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97659"/>
                  </a:ext>
                </a:extLst>
              </a:tr>
              <a:tr h="324598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/>
                        <a:t>Moumita</a:t>
                      </a:r>
                      <a:r>
                        <a:rPr lang="en-US" sz="1200"/>
                        <a:t> </a:t>
                      </a:r>
                      <a:r>
                        <a:rPr lang="en-US" sz="1200" err="1"/>
                        <a:t>Hanra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hlinkClick r:id="rId12"/>
                        </a:rPr>
                        <a:t>www.linkedin.com/in/moumita-h-7009737/</a:t>
                      </a:r>
                      <a:endParaRPr lang="en-US" sz="800"/>
                    </a:p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/>
                        <a:t>JL - Priority (MMX, </a:t>
                      </a:r>
                      <a:r>
                        <a:rPr lang="en-US" sz="1000" b="1" err="1"/>
                        <a:t>Cx</a:t>
                      </a:r>
                      <a:r>
                        <a:rPr lang="en-US" sz="1000" b="1"/>
                        <a:t>)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870984"/>
                  </a:ext>
                </a:extLst>
              </a:tr>
              <a:tr h="324598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JERRY PUNNOOSE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hlinkClick r:id="rId13"/>
                        </a:rPr>
                        <a:t>https://www.linkedin.com/in/jerry-shaji-punnoose/</a:t>
                      </a:r>
                      <a:endParaRPr lang="en-US" sz="800"/>
                    </a:p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/>
                        <a:t>JL - Priority (MMX)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22487"/>
                  </a:ext>
                </a:extLst>
              </a:tr>
              <a:tr h="324598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SANKET GUPTA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hlinkClick r:id="rId14"/>
                        </a:rPr>
                        <a:t>https://www.linkedin.com/in/sanket-gupta-88421369/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/>
                        <a:t>JL - Priority (MMX)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776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9045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24D7-FCCC-C6BF-7954-7EA60D2D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Candidate Recruitment Tracker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4CB01-2A1A-9FF8-687E-28EE049B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CC380D-5F44-41E8-971E-CDD19ED6F8E3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rgbClr val="9EA7B3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rgbClr val="9EA7B3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13E7EF-DD51-2556-73EA-18C0D58FA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279273"/>
              </p:ext>
            </p:extLst>
          </p:nvPr>
        </p:nvGraphicFramePr>
        <p:xfrm>
          <a:off x="377825" y="1369372"/>
          <a:ext cx="11436348" cy="5193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828">
                  <a:extLst>
                    <a:ext uri="{9D8B030D-6E8A-4147-A177-3AD203B41FA5}">
                      <a16:colId xmlns:a16="http://schemas.microsoft.com/office/drawing/2014/main" val="1068831630"/>
                    </a:ext>
                  </a:extLst>
                </a:gridCol>
                <a:gridCol w="1620252">
                  <a:extLst>
                    <a:ext uri="{9D8B030D-6E8A-4147-A177-3AD203B41FA5}">
                      <a16:colId xmlns:a16="http://schemas.microsoft.com/office/drawing/2014/main" val="3218826134"/>
                    </a:ext>
                  </a:extLst>
                </a:gridCol>
                <a:gridCol w="2648212">
                  <a:extLst>
                    <a:ext uri="{9D8B030D-6E8A-4147-A177-3AD203B41FA5}">
                      <a16:colId xmlns:a16="http://schemas.microsoft.com/office/drawing/2014/main" val="4253794907"/>
                    </a:ext>
                  </a:extLst>
                </a:gridCol>
                <a:gridCol w="1633764">
                  <a:extLst>
                    <a:ext uri="{9D8B030D-6E8A-4147-A177-3AD203B41FA5}">
                      <a16:colId xmlns:a16="http://schemas.microsoft.com/office/drawing/2014/main" val="3365132014"/>
                    </a:ext>
                  </a:extLst>
                </a:gridCol>
                <a:gridCol w="1633764">
                  <a:extLst>
                    <a:ext uri="{9D8B030D-6E8A-4147-A177-3AD203B41FA5}">
                      <a16:colId xmlns:a16="http://schemas.microsoft.com/office/drawing/2014/main" val="3230832440"/>
                    </a:ext>
                  </a:extLst>
                </a:gridCol>
                <a:gridCol w="1633764">
                  <a:extLst>
                    <a:ext uri="{9D8B030D-6E8A-4147-A177-3AD203B41FA5}">
                      <a16:colId xmlns:a16="http://schemas.microsoft.com/office/drawing/2014/main" val="602907517"/>
                    </a:ext>
                  </a:extLst>
                </a:gridCol>
                <a:gridCol w="1633764">
                  <a:extLst>
                    <a:ext uri="{9D8B030D-6E8A-4147-A177-3AD203B41FA5}">
                      <a16:colId xmlns:a16="http://schemas.microsoft.com/office/drawing/2014/main" val="3053861172"/>
                    </a:ext>
                  </a:extLst>
                </a:gridCol>
              </a:tblGrid>
              <a:tr h="324598">
                <a:tc>
                  <a:txBody>
                    <a:bodyPr/>
                    <a:lstStyle/>
                    <a:p>
                      <a:r>
                        <a:rPr lang="en-US" sz="1200"/>
                        <a:t>Sr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Candidate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CV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Senthil/Ajish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Panel Interview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0793"/>
                  </a:ext>
                </a:extLst>
              </a:tr>
              <a:tr h="324598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Rishabh Khurana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JL - Priority (MMX)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82974"/>
                  </a:ext>
                </a:extLst>
              </a:tr>
              <a:tr h="324598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264407"/>
                  </a:ext>
                </a:extLst>
              </a:tr>
              <a:tr h="324598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307488"/>
                  </a:ext>
                </a:extLst>
              </a:tr>
              <a:tr h="324598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516925"/>
                  </a:ext>
                </a:extLst>
              </a:tr>
              <a:tr h="324598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699199"/>
                  </a:ext>
                </a:extLst>
              </a:tr>
              <a:tr h="324598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48927"/>
                  </a:ext>
                </a:extLst>
              </a:tr>
              <a:tr h="324598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992638"/>
                  </a:ext>
                </a:extLst>
              </a:tr>
              <a:tr h="324598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724529"/>
                  </a:ext>
                </a:extLst>
              </a:tr>
              <a:tr h="324598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275786"/>
                  </a:ext>
                </a:extLst>
              </a:tr>
              <a:tr h="324598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61787"/>
                  </a:ext>
                </a:extLst>
              </a:tr>
              <a:tr h="324598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705993"/>
                  </a:ext>
                </a:extLst>
              </a:tr>
              <a:tr h="324598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97659"/>
                  </a:ext>
                </a:extLst>
              </a:tr>
              <a:tr h="324598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870984"/>
                  </a:ext>
                </a:extLst>
              </a:tr>
              <a:tr h="324598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22487"/>
                  </a:ext>
                </a:extLst>
              </a:tr>
              <a:tr h="324598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776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71524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F32-3A72-4E4F-1B59-E6649B08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Gig Opportunity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7938F-4B8D-48EC-7559-B3031BDF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CC380D-5F44-41E8-971E-CDD19ED6F8E3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rgbClr val="9EA7B3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rgbClr val="9EA7B3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A89955-9523-DFBA-1D20-3EB47189B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826245"/>
              </p:ext>
            </p:extLst>
          </p:nvPr>
        </p:nvGraphicFramePr>
        <p:xfrm>
          <a:off x="420401" y="1401570"/>
          <a:ext cx="11300543" cy="49585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7932">
                  <a:extLst>
                    <a:ext uri="{9D8B030D-6E8A-4147-A177-3AD203B41FA5}">
                      <a16:colId xmlns:a16="http://schemas.microsoft.com/office/drawing/2014/main" val="3094901952"/>
                    </a:ext>
                  </a:extLst>
                </a:gridCol>
                <a:gridCol w="8482611">
                  <a:extLst>
                    <a:ext uri="{9D8B030D-6E8A-4147-A177-3AD203B41FA5}">
                      <a16:colId xmlns:a16="http://schemas.microsoft.com/office/drawing/2014/main" val="4086979988"/>
                    </a:ext>
                  </a:extLst>
                </a:gridCol>
              </a:tblGrid>
              <a:tr h="204752">
                <a:tc>
                  <a:txBody>
                    <a:bodyPr/>
                    <a:lstStyle/>
                    <a:p>
                      <a:r>
                        <a:rPr lang="en-AU" sz="1100">
                          <a:effectLst/>
                        </a:rPr>
                        <a:t>Team Member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146" marR="9146" marT="9146" marB="9146" anchor="ctr"/>
                </a:tc>
                <a:tc>
                  <a:txBody>
                    <a:bodyPr/>
                    <a:lstStyle/>
                    <a:p>
                      <a:r>
                        <a:rPr lang="en-AU" sz="1100">
                          <a:effectLst/>
                        </a:rPr>
                        <a:t>Roles/Responsibilities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146" marR="9146" marT="9146" marB="9146" anchor="ctr"/>
                </a:tc>
                <a:extLst>
                  <a:ext uri="{0D108BD9-81ED-4DB2-BD59-A6C34878D82A}">
                    <a16:rowId xmlns:a16="http://schemas.microsoft.com/office/drawing/2014/main" val="2271311825"/>
                  </a:ext>
                </a:extLst>
              </a:tr>
              <a:tr h="1261037">
                <a:tc>
                  <a:txBody>
                    <a:bodyPr/>
                    <a:lstStyle/>
                    <a:p>
                      <a:r>
                        <a:rPr lang="en-AU" sz="1100">
                          <a:effectLst/>
                        </a:rPr>
                        <a:t>Econometrics/Statistician Expert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146" marR="9146" marT="9146" marB="9146" anchor="ctr"/>
                </a:tc>
                <a:tc>
                  <a:txBody>
                    <a:bodyPr/>
                    <a:lstStyle/>
                    <a:p>
                      <a:r>
                        <a:rPr lang="en-AU" sz="1100">
                          <a:effectLst/>
                        </a:rPr>
                        <a:t>1) Research literature and analyse current state of ROI modelling.</a:t>
                      </a:r>
                      <a:br>
                        <a:rPr lang="en-AU" sz="1100">
                          <a:effectLst/>
                        </a:rPr>
                      </a:br>
                      <a:r>
                        <a:rPr lang="en-AU" sz="1100">
                          <a:effectLst/>
                        </a:rPr>
                        <a:t>2) Provide actionable suggestions with the data we have at hand and the types of assumptions that are allowed.</a:t>
                      </a:r>
                      <a:br>
                        <a:rPr lang="en-AU" sz="1100">
                          <a:effectLst/>
                        </a:rPr>
                      </a:br>
                      <a:r>
                        <a:rPr lang="en-AU" sz="1100">
                          <a:effectLst/>
                        </a:rPr>
                        <a:t>3) Collaboration with Causal ML Engineer to drive direction.</a:t>
                      </a:r>
                      <a:br>
                        <a:rPr lang="en-AU" sz="1100">
                          <a:effectLst/>
                        </a:rPr>
                      </a:br>
                      <a:r>
                        <a:rPr lang="en-AU" sz="1100">
                          <a:effectLst/>
                        </a:rPr>
                        <a:t>4) Create a measurements framework based on KPIs and the conclusions/insights which can be consistently drawn.</a:t>
                      </a:r>
                      <a:br>
                        <a:rPr lang="en-AU" sz="1100">
                          <a:effectLst/>
                        </a:rPr>
                      </a:br>
                      <a:r>
                        <a:rPr lang="en-AU" sz="1100">
                          <a:effectLst/>
                        </a:rPr>
                        <a:t>5) Find patterns in data which will aid in creating the data product.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146" marR="9146" marT="9146" marB="9146" anchor="ctr"/>
                </a:tc>
                <a:extLst>
                  <a:ext uri="{0D108BD9-81ED-4DB2-BD59-A6C34878D82A}">
                    <a16:rowId xmlns:a16="http://schemas.microsoft.com/office/drawing/2014/main" val="393364927"/>
                  </a:ext>
                </a:extLst>
              </a:tr>
              <a:tr h="906496">
                <a:tc>
                  <a:txBody>
                    <a:bodyPr/>
                    <a:lstStyle/>
                    <a:p>
                      <a:r>
                        <a:rPr lang="en-AU" sz="1100">
                          <a:effectLst/>
                        </a:rPr>
                        <a:t>Digital Marketing Expert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146" marR="9146" marT="9146" marB="9146" anchor="ctr"/>
                </a:tc>
                <a:tc>
                  <a:txBody>
                    <a:bodyPr/>
                    <a:lstStyle/>
                    <a:p>
                      <a:r>
                        <a:rPr lang="en-AU" sz="1100">
                          <a:effectLst/>
                        </a:rPr>
                        <a:t>1) Finalise KPIs from each digital channel (website, organic, Instagram/Facebook, Google Display Ads, YouTube Ads etc.)</a:t>
                      </a:r>
                      <a:br>
                        <a:rPr lang="en-AU" sz="1100">
                          <a:effectLst/>
                        </a:rPr>
                      </a:br>
                      <a:r>
                        <a:rPr lang="en-AU" sz="1100">
                          <a:effectLst/>
                        </a:rPr>
                        <a:t>2) Collaborate with Data Acquisition to acquire those KPIs.</a:t>
                      </a:r>
                      <a:br>
                        <a:rPr lang="en-AU" sz="1100">
                          <a:effectLst/>
                        </a:rPr>
                      </a:br>
                      <a:r>
                        <a:rPr lang="en-AU" sz="1100">
                          <a:effectLst/>
                        </a:rPr>
                        <a:t>3) Work with each vendor (Google Analytics 360 to Facebook) to see how can globally and more efficiently get external data with minimal effort from each market.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146" marR="9146" marT="9146" marB="9146" anchor="ctr"/>
                </a:tc>
                <a:extLst>
                  <a:ext uri="{0D108BD9-81ED-4DB2-BD59-A6C34878D82A}">
                    <a16:rowId xmlns:a16="http://schemas.microsoft.com/office/drawing/2014/main" val="9223346"/>
                  </a:ext>
                </a:extLst>
              </a:tr>
              <a:tr h="729226">
                <a:tc>
                  <a:txBody>
                    <a:bodyPr/>
                    <a:lstStyle/>
                    <a:p>
                      <a:r>
                        <a:rPr lang="en-AU" sz="1100">
                          <a:effectLst/>
                        </a:rPr>
                        <a:t>Causal Machine Learning Engineer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146" marR="9146" marT="9146" marB="9146" anchor="ctr"/>
                </a:tc>
                <a:tc>
                  <a:txBody>
                    <a:bodyPr/>
                    <a:lstStyle/>
                    <a:p>
                      <a:r>
                        <a:rPr lang="en-AU" sz="1100">
                          <a:effectLst/>
                        </a:rPr>
                        <a:t>1) Researching literature to understand best models that fit our data, the insights we seek and confidence level.</a:t>
                      </a:r>
                      <a:br>
                        <a:rPr lang="en-AU" sz="1100">
                          <a:effectLst/>
                        </a:rPr>
                      </a:br>
                      <a:r>
                        <a:rPr lang="en-AU" sz="1100">
                          <a:effectLst/>
                        </a:rPr>
                        <a:t>2) Developing a statistical model which focuses on establishing causation and moves away from correlation.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146" marR="9146" marT="9146" marB="9146" anchor="ctr"/>
                </a:tc>
                <a:extLst>
                  <a:ext uri="{0D108BD9-81ED-4DB2-BD59-A6C34878D82A}">
                    <a16:rowId xmlns:a16="http://schemas.microsoft.com/office/drawing/2014/main" val="2125103818"/>
                  </a:ext>
                </a:extLst>
              </a:tr>
              <a:tr h="1127796">
                <a:tc>
                  <a:txBody>
                    <a:bodyPr/>
                    <a:lstStyle/>
                    <a:p>
                      <a:r>
                        <a:rPr lang="en-AU" sz="1100">
                          <a:effectLst/>
                        </a:rPr>
                        <a:t>Business Analyst (User Stories)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146" marR="9146" marT="9146" marB="9146" anchor="ctr"/>
                </a:tc>
                <a:tc>
                  <a:txBody>
                    <a:bodyPr/>
                    <a:lstStyle/>
                    <a:p>
                      <a:r>
                        <a:rPr lang="en-AU" sz="1100">
                          <a:effectLst/>
                        </a:rPr>
                        <a:t>1) Comprehensively understand business need. </a:t>
                      </a:r>
                      <a:br>
                        <a:rPr lang="en-AU" sz="1100">
                          <a:effectLst/>
                        </a:rPr>
                      </a:br>
                      <a:r>
                        <a:rPr lang="en-AU" sz="1100">
                          <a:effectLst/>
                        </a:rPr>
                        <a:t>2) Assess impact of investments. </a:t>
                      </a:r>
                      <a:br>
                        <a:rPr lang="en-AU" sz="1100">
                          <a:effectLst/>
                        </a:rPr>
                      </a:br>
                      <a:r>
                        <a:rPr lang="en-AU" sz="1100">
                          <a:effectLst/>
                        </a:rPr>
                        <a:t>3) Types of questions and insights that business will ask from PromoFIT.</a:t>
                      </a:r>
                      <a:br>
                        <a:rPr lang="en-AU" sz="1100">
                          <a:effectLst/>
                        </a:rPr>
                      </a:br>
                      <a:r>
                        <a:rPr lang="en-AU" sz="1100">
                          <a:effectLst/>
                        </a:rPr>
                        <a:t>4) Promote and discover best practice models to suggest to each market.</a:t>
                      </a:r>
                      <a:br>
                        <a:rPr lang="en-AU" sz="1100">
                          <a:effectLst/>
                        </a:rPr>
                      </a:br>
                      <a:r>
                        <a:rPr lang="en-AU" sz="1100">
                          <a:effectLst/>
                        </a:rPr>
                        <a:t>5) Assist in change management, finding early "champions" of the system - those we interviewed for user stories. What are the "selling points" which end-users most engage with.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146" marR="9146" marT="9146" marB="9146" anchor="ctr"/>
                </a:tc>
                <a:extLst>
                  <a:ext uri="{0D108BD9-81ED-4DB2-BD59-A6C34878D82A}">
                    <a16:rowId xmlns:a16="http://schemas.microsoft.com/office/drawing/2014/main" val="65839836"/>
                  </a:ext>
                </a:extLst>
              </a:tr>
              <a:tr h="729226">
                <a:tc>
                  <a:txBody>
                    <a:bodyPr/>
                    <a:lstStyle/>
                    <a:p>
                      <a:r>
                        <a:rPr lang="en-AU" sz="1100">
                          <a:effectLst/>
                        </a:rPr>
                        <a:t>Data Acquisition Senior Specialist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146" marR="9146" marT="9146" marB="9146" anchor="ctr"/>
                </a:tc>
                <a:tc>
                  <a:txBody>
                    <a:bodyPr/>
                    <a:lstStyle/>
                    <a:p>
                      <a:r>
                        <a:rPr lang="en-AU" sz="1100">
                          <a:effectLst/>
                        </a:rPr>
                        <a:t>1) Discover and acquire the data from the KPIs that are determined by Digital Marketing Expert + Econometrics SME.</a:t>
                      </a:r>
                      <a:br>
                        <a:rPr lang="en-AU" sz="1100">
                          <a:effectLst/>
                        </a:rPr>
                      </a:br>
                      <a:r>
                        <a:rPr lang="en-AU" sz="1100">
                          <a:effectLst/>
                        </a:rPr>
                        <a:t>2) </a:t>
                      </a:r>
                      <a:r>
                        <a:rPr lang="en-AU" sz="1100" err="1">
                          <a:effectLst/>
                        </a:rPr>
                        <a:t>Preprocessing</a:t>
                      </a:r>
                      <a:r>
                        <a:rPr lang="en-AU" sz="1100">
                          <a:effectLst/>
                        </a:rPr>
                        <a:t> and cleansing of data.</a:t>
                      </a:r>
                      <a:br>
                        <a:rPr lang="en-AU" sz="1100">
                          <a:effectLst/>
                        </a:rPr>
                      </a:br>
                      <a:r>
                        <a:rPr lang="en-AU" sz="1100">
                          <a:effectLst/>
                        </a:rPr>
                        <a:t>3) Finding ways to automate the acquisition to work towards global scalability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146" marR="9146" marT="9146" marB="9146" anchor="ctr"/>
                </a:tc>
                <a:extLst>
                  <a:ext uri="{0D108BD9-81ED-4DB2-BD59-A6C34878D82A}">
                    <a16:rowId xmlns:a16="http://schemas.microsoft.com/office/drawing/2014/main" val="3581075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43694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F32-3A72-4E4F-1B59-E6649B08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Gig Opportunity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7938F-4B8D-48EC-7559-B3031BDF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CC380D-5F44-41E8-971E-CDD19ED6F8E3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rgbClr val="9EA7B3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rgbClr val="9EA7B3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A89955-9523-DFBA-1D20-3EB47189B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684098"/>
              </p:ext>
            </p:extLst>
          </p:nvPr>
        </p:nvGraphicFramePr>
        <p:xfrm>
          <a:off x="420401" y="1401570"/>
          <a:ext cx="11300543" cy="49585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7932">
                  <a:extLst>
                    <a:ext uri="{9D8B030D-6E8A-4147-A177-3AD203B41FA5}">
                      <a16:colId xmlns:a16="http://schemas.microsoft.com/office/drawing/2014/main" val="3094901952"/>
                    </a:ext>
                  </a:extLst>
                </a:gridCol>
                <a:gridCol w="8482611">
                  <a:extLst>
                    <a:ext uri="{9D8B030D-6E8A-4147-A177-3AD203B41FA5}">
                      <a16:colId xmlns:a16="http://schemas.microsoft.com/office/drawing/2014/main" val="4086979988"/>
                    </a:ext>
                  </a:extLst>
                </a:gridCol>
              </a:tblGrid>
              <a:tr h="204752">
                <a:tc>
                  <a:txBody>
                    <a:bodyPr/>
                    <a:lstStyle/>
                    <a:p>
                      <a:r>
                        <a:rPr lang="en-AU" sz="1100">
                          <a:effectLst/>
                        </a:rPr>
                        <a:t>Team Member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146" marR="9146" marT="9146" marB="9146" anchor="ctr"/>
                </a:tc>
                <a:tc>
                  <a:txBody>
                    <a:bodyPr/>
                    <a:lstStyle/>
                    <a:p>
                      <a:r>
                        <a:rPr lang="en-AU" sz="1100">
                          <a:effectLst/>
                        </a:rPr>
                        <a:t>Roles/Responsibilities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146" marR="9146" marT="9146" marB="9146" anchor="ctr"/>
                </a:tc>
                <a:extLst>
                  <a:ext uri="{0D108BD9-81ED-4DB2-BD59-A6C34878D82A}">
                    <a16:rowId xmlns:a16="http://schemas.microsoft.com/office/drawing/2014/main" val="2271311825"/>
                  </a:ext>
                </a:extLst>
              </a:tr>
              <a:tr h="1261037">
                <a:tc>
                  <a:txBody>
                    <a:bodyPr/>
                    <a:lstStyle/>
                    <a:p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146" marR="9146" marT="9146" marB="9146" anchor="ctr"/>
                </a:tc>
                <a:tc>
                  <a:txBody>
                    <a:bodyPr/>
                    <a:lstStyle/>
                    <a:p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146" marR="9146" marT="9146" marB="9146" anchor="ctr"/>
                </a:tc>
                <a:extLst>
                  <a:ext uri="{0D108BD9-81ED-4DB2-BD59-A6C34878D82A}">
                    <a16:rowId xmlns:a16="http://schemas.microsoft.com/office/drawing/2014/main" val="393364927"/>
                  </a:ext>
                </a:extLst>
              </a:tr>
              <a:tr h="906496">
                <a:tc>
                  <a:txBody>
                    <a:bodyPr/>
                    <a:lstStyle/>
                    <a:p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146" marR="9146" marT="9146" marB="9146" anchor="ctr"/>
                </a:tc>
                <a:tc>
                  <a:txBody>
                    <a:bodyPr/>
                    <a:lstStyle/>
                    <a:p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146" marR="9146" marT="9146" marB="9146" anchor="ctr"/>
                </a:tc>
                <a:extLst>
                  <a:ext uri="{0D108BD9-81ED-4DB2-BD59-A6C34878D82A}">
                    <a16:rowId xmlns:a16="http://schemas.microsoft.com/office/drawing/2014/main" val="9223346"/>
                  </a:ext>
                </a:extLst>
              </a:tr>
              <a:tr h="729226">
                <a:tc>
                  <a:txBody>
                    <a:bodyPr/>
                    <a:lstStyle/>
                    <a:p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146" marR="9146" marT="9146" marB="9146" anchor="ctr"/>
                </a:tc>
                <a:tc>
                  <a:txBody>
                    <a:bodyPr/>
                    <a:lstStyle/>
                    <a:p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146" marR="9146" marT="9146" marB="9146" anchor="ctr"/>
                </a:tc>
                <a:extLst>
                  <a:ext uri="{0D108BD9-81ED-4DB2-BD59-A6C34878D82A}">
                    <a16:rowId xmlns:a16="http://schemas.microsoft.com/office/drawing/2014/main" val="2125103818"/>
                  </a:ext>
                </a:extLst>
              </a:tr>
              <a:tr h="1127796">
                <a:tc>
                  <a:txBody>
                    <a:bodyPr/>
                    <a:lstStyle/>
                    <a:p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146" marR="9146" marT="9146" marB="9146" anchor="ctr"/>
                </a:tc>
                <a:tc>
                  <a:txBody>
                    <a:bodyPr/>
                    <a:lstStyle/>
                    <a:p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146" marR="9146" marT="9146" marB="9146" anchor="ctr"/>
                </a:tc>
                <a:extLst>
                  <a:ext uri="{0D108BD9-81ED-4DB2-BD59-A6C34878D82A}">
                    <a16:rowId xmlns:a16="http://schemas.microsoft.com/office/drawing/2014/main" val="65839836"/>
                  </a:ext>
                </a:extLst>
              </a:tr>
              <a:tr h="729226">
                <a:tc>
                  <a:txBody>
                    <a:bodyPr/>
                    <a:lstStyle/>
                    <a:p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146" marR="9146" marT="9146" marB="9146" anchor="ctr"/>
                </a:tc>
                <a:tc>
                  <a:txBody>
                    <a:bodyPr/>
                    <a:lstStyle/>
                    <a:p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146" marR="9146" marT="9146" marB="9146" anchor="ctr"/>
                </a:tc>
                <a:extLst>
                  <a:ext uri="{0D108BD9-81ED-4DB2-BD59-A6C34878D82A}">
                    <a16:rowId xmlns:a16="http://schemas.microsoft.com/office/drawing/2014/main" val="3581075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8559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F2FA-96EE-2629-AE70-0FAFDD05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Recruitment Tracker – Gigs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42B61-40C8-7AB1-0571-4F3B3B56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CC380D-5F44-41E8-971E-CDD19ED6F8E3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rgbClr val="9EA7B3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rgbClr val="9EA7B3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9E71CB-04BD-EC3A-9AA3-1276F6A7C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492459"/>
              </p:ext>
            </p:extLst>
          </p:nvPr>
        </p:nvGraphicFramePr>
        <p:xfrm>
          <a:off x="377825" y="1698720"/>
          <a:ext cx="1137083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708">
                  <a:extLst>
                    <a:ext uri="{9D8B030D-6E8A-4147-A177-3AD203B41FA5}">
                      <a16:colId xmlns:a16="http://schemas.microsoft.com/office/drawing/2014/main" val="1213114596"/>
                    </a:ext>
                  </a:extLst>
                </a:gridCol>
                <a:gridCol w="2842708">
                  <a:extLst>
                    <a:ext uri="{9D8B030D-6E8A-4147-A177-3AD203B41FA5}">
                      <a16:colId xmlns:a16="http://schemas.microsoft.com/office/drawing/2014/main" val="1828400492"/>
                    </a:ext>
                  </a:extLst>
                </a:gridCol>
                <a:gridCol w="2842708">
                  <a:extLst>
                    <a:ext uri="{9D8B030D-6E8A-4147-A177-3AD203B41FA5}">
                      <a16:colId xmlns:a16="http://schemas.microsoft.com/office/drawing/2014/main" val="274758237"/>
                    </a:ext>
                  </a:extLst>
                </a:gridCol>
                <a:gridCol w="2842708">
                  <a:extLst>
                    <a:ext uri="{9D8B030D-6E8A-4147-A177-3AD203B41FA5}">
                      <a16:colId xmlns:a16="http://schemas.microsoft.com/office/drawing/2014/main" val="3323782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Candidate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479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Lori </a:t>
                      </a:r>
                      <a:r>
                        <a:rPr lang="en-US" sz="1400" err="1"/>
                        <a:t>Hanyu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Crossix</a:t>
                      </a:r>
                      <a:r>
                        <a:rPr lang="en-US" sz="1400"/>
                        <a:t> 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/>
                        <a:t>Japan Stretch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Senthil is managing this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08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Brejnev Muhire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SIP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/>
                        <a:t>Internal Vaccines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Ajish is managing this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06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Cristina Carias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SIP support or Gig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Internal CORE – Stretch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51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Juan Dragovich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Measurement 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Internal IT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Call on 21</a:t>
                      </a:r>
                      <a:r>
                        <a:rPr lang="en-US" sz="1400" baseline="30000"/>
                        <a:t>st</a:t>
                      </a:r>
                      <a:r>
                        <a:rPr lang="en-US" sz="1400"/>
                        <a:t> April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8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Jonathan </a:t>
                      </a:r>
                      <a:r>
                        <a:rPr lang="en-US" sz="1400" err="1"/>
                        <a:t>Doezbarcher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SME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>
                          <a:effectLst/>
                        </a:rPr>
                        <a:t>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Assessed and scope to be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13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Akshay Jain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SME Research or SIP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/>
                        <a:t>Internal Contractor (3 months)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Initial discussion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75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err="1"/>
                        <a:t>Pramit</a:t>
                      </a:r>
                      <a:r>
                        <a:rPr lang="en-US" sz="1400"/>
                        <a:t> Maji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Pune </a:t>
                      </a:r>
                      <a:r>
                        <a:rPr lang="en-US" sz="1400" err="1"/>
                        <a:t>CoE</a:t>
                      </a:r>
                      <a:r>
                        <a:rPr lang="en-US" sz="1400"/>
                        <a:t> (Stas/Econometrics)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14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Ishan Kashyap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Pune </a:t>
                      </a:r>
                      <a:r>
                        <a:rPr lang="en-US" sz="1400" err="1"/>
                        <a:t>CoE</a:t>
                      </a:r>
                      <a:r>
                        <a:rPr lang="en-US" sz="1400"/>
                        <a:t> (Digital Analytics)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Internal Analytics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69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Aniket Bandhekar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Pune </a:t>
                      </a:r>
                      <a:r>
                        <a:rPr lang="en-US" sz="1400" err="1"/>
                        <a:t>CoE</a:t>
                      </a:r>
                      <a:r>
                        <a:rPr lang="en-US" sz="1400"/>
                        <a:t> (Digital Analytics)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Invention"/>
                        </a:rPr>
                        <a:t>Internal Analytics Team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Shreya Kekre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Pune </a:t>
                      </a:r>
                      <a:r>
                        <a:rPr lang="en-US" sz="1400" err="1"/>
                        <a:t>CoE</a:t>
                      </a:r>
                      <a:r>
                        <a:rPr lang="en-US" sz="14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Invention"/>
                        </a:rPr>
                        <a:t>Internal Analytics Team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51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Avijit Banduri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Pune </a:t>
                      </a:r>
                      <a:r>
                        <a:rPr lang="en-US" sz="1400" err="1"/>
                        <a:t>CoE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Invention"/>
                        </a:rPr>
                        <a:t>Internal Analytics Team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669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2277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F2FA-96EE-2629-AE70-0FAFDD05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Recruitment Tracker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42B61-40C8-7AB1-0571-4F3B3B56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CC380D-5F44-41E8-971E-CDD19ED6F8E3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rgbClr val="9EA7B3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rgbClr val="9EA7B3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9E71CB-04BD-EC3A-9AA3-1276F6A7C3BC}"/>
              </a:ext>
            </a:extLst>
          </p:cNvPr>
          <p:cNvGraphicFramePr>
            <a:graphicFrameLocks noGrp="1"/>
          </p:cNvGraphicFramePr>
          <p:nvPr/>
        </p:nvGraphicFramePr>
        <p:xfrm>
          <a:off x="377825" y="1698720"/>
          <a:ext cx="11370832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708">
                  <a:extLst>
                    <a:ext uri="{9D8B030D-6E8A-4147-A177-3AD203B41FA5}">
                      <a16:colId xmlns:a16="http://schemas.microsoft.com/office/drawing/2014/main" val="1213114596"/>
                    </a:ext>
                  </a:extLst>
                </a:gridCol>
                <a:gridCol w="2842708">
                  <a:extLst>
                    <a:ext uri="{9D8B030D-6E8A-4147-A177-3AD203B41FA5}">
                      <a16:colId xmlns:a16="http://schemas.microsoft.com/office/drawing/2014/main" val="1828400492"/>
                    </a:ext>
                  </a:extLst>
                </a:gridCol>
                <a:gridCol w="2842708">
                  <a:extLst>
                    <a:ext uri="{9D8B030D-6E8A-4147-A177-3AD203B41FA5}">
                      <a16:colId xmlns:a16="http://schemas.microsoft.com/office/drawing/2014/main" val="274758237"/>
                    </a:ext>
                  </a:extLst>
                </a:gridCol>
                <a:gridCol w="2842708">
                  <a:extLst>
                    <a:ext uri="{9D8B030D-6E8A-4147-A177-3AD203B41FA5}">
                      <a16:colId xmlns:a16="http://schemas.microsoft.com/office/drawing/2014/main" val="3323782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Candidate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479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err="1"/>
                        <a:t>Shambhavi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Ops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>
                          <a:effectLst/>
                          <a:hlinkClick r:id="rId2" tooltip="https://www.linkedin.com/in/shambhaviupadhyaya/"/>
                        </a:rPr>
                        <a:t>https://www.linkedin.com/in/shambhaviupadhyaya/</a:t>
                      </a:r>
                      <a:endParaRPr lang="en-US" sz="105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Not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11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Elizabeth Kurien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Sr DS MMX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>
                          <a:hlinkClick r:id="rId3"/>
                        </a:rPr>
                        <a:t>https://www.linkedin.com/in/elizabeth-kurien-70b6996/</a:t>
                      </a: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Rejected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9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Vaibhav Priyam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 </a:t>
                      </a:r>
                      <a:r>
                        <a:rPr lang="en-US" sz="1400" err="1"/>
                        <a:t>Vacc</a:t>
                      </a:r>
                      <a:r>
                        <a:rPr lang="en-US" sz="1400"/>
                        <a:t>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>
                          <a:hlinkClick r:id="rId4"/>
                        </a:rPr>
                        <a:t>https://www.linkedin.com/in/vapriyam</a:t>
                      </a: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On 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08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err="1"/>
                        <a:t>Pohung</a:t>
                      </a:r>
                      <a:r>
                        <a:rPr lang="en-US" sz="1400"/>
                        <a:t> Chen Billy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Sr DS MMX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tooltip="https://www.linkedin.com/in/pohung-chen-billy/"/>
                        </a:rPr>
                        <a:t>https://www.linkedin.com/in/pohung-chen-billy/</a:t>
                      </a: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To be assessed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06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err="1"/>
                        <a:t>Anushri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Referral/TBD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www.linkedin.com/in/anushri-more-570779ab/</a:t>
                      </a:r>
                      <a:endParaRPr lang="en-US" sz="105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51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Kanika </a:t>
                      </a:r>
                      <a:r>
                        <a:rPr lang="en-US" sz="1400" err="1"/>
                        <a:t>Misra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TBD (Limited MMX experience)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8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Jack Delaney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TBD (Limited MMX experience)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13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err="1"/>
                        <a:t>Kieren</a:t>
                      </a:r>
                      <a:r>
                        <a:rPr lang="en-US" sz="1400"/>
                        <a:t> Connor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AD </a:t>
                      </a:r>
                      <a:r>
                        <a:rPr lang="en-US" sz="1400" err="1"/>
                        <a:t>Vacc</a:t>
                      </a:r>
                      <a:r>
                        <a:rPr lang="en-US" sz="1400"/>
                        <a:t>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https://www.linkedin.com/in/kieren-connor-36a65797/</a:t>
                      </a:r>
                      <a:endParaRPr lang="en-AU" sz="10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75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Simran </a:t>
                      </a:r>
                      <a:r>
                        <a:rPr lang="en-US" sz="1400" err="1"/>
                        <a:t>Khara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AD </a:t>
                      </a:r>
                      <a:r>
                        <a:rPr lang="en-US" sz="1400" err="1"/>
                        <a:t>Vacc</a:t>
                      </a:r>
                      <a:r>
                        <a:rPr lang="en-US" sz="1400"/>
                        <a:t>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hlinkClick r:id="rId8"/>
                        </a:rPr>
                        <a:t>https://www.linkedin.com/in/skhara/</a:t>
                      </a: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14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Subekshya Bidari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69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err="1"/>
                        <a:t>Rutvi</a:t>
                      </a:r>
                      <a:r>
                        <a:rPr lang="en-US" sz="1400"/>
                        <a:t> Bhatt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Ops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hlinkClick r:id="rId9"/>
                        </a:rPr>
                        <a:t>https://www.linkedin.com/in/rutvi-bhatt-20827b98/</a:t>
                      </a: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To be interviewed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6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91176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erck 16:9 PPT Theme">
  <a:themeElements>
    <a:clrScheme name="Merck colour theme">
      <a:dk1>
        <a:sysClr val="windowText" lastClr="000000"/>
      </a:dk1>
      <a:lt1>
        <a:sysClr val="window" lastClr="FFFFFF"/>
      </a:lt1>
      <a:dk2>
        <a:srgbClr val="44546A"/>
      </a:dk2>
      <a:lt2>
        <a:srgbClr val="9EA7B3"/>
      </a:lt2>
      <a:accent1>
        <a:srgbClr val="00857C"/>
      </a:accent1>
      <a:accent2>
        <a:srgbClr val="6ECEB2"/>
      </a:accent2>
      <a:accent3>
        <a:srgbClr val="FFF063"/>
      </a:accent3>
      <a:accent4>
        <a:srgbClr val="0C2340"/>
      </a:accent4>
      <a:accent5>
        <a:srgbClr val="5450E4"/>
      </a:accent5>
      <a:accent6>
        <a:srgbClr val="688CE8"/>
      </a:accent6>
      <a:hlink>
        <a:srgbClr val="0563C1"/>
      </a:hlink>
      <a:folHlink>
        <a:srgbClr val="954F72"/>
      </a:folHlink>
    </a:clrScheme>
    <a:fontScheme name="Merck font theme">
      <a:majorFont>
        <a:latin typeface="Invention Light"/>
        <a:ea typeface=""/>
        <a:cs typeface=""/>
      </a:majorFont>
      <a:minorFont>
        <a:latin typeface="Inventio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/>
        </a:defPPr>
      </a:lstStyle>
    </a:txDef>
  </a:objectDefaults>
  <a:extraClrSchemeLst/>
  <a:custClrLst>
    <a:custClr name="Merck Teal">
      <a:srgbClr val="00857C"/>
    </a:custClr>
    <a:custClr name="White">
      <a:srgbClr val="FFFFFF"/>
    </a:custClr>
    <a:custClr name="Merck Blue">
      <a:srgbClr val="0C2340"/>
    </a:custClr>
    <a:custClr name="Merck Light Teal">
      <a:srgbClr val="6ECEB2"/>
    </a:custClr>
    <a:custClr name="Merck Off-White">
      <a:srgbClr val="F7F7F7"/>
    </a:custClr>
    <a:custClr name="Merck Lime">
      <a:srgbClr val="BFED33"/>
    </a:custClr>
    <a:custClr name="Merck Lemon">
      <a:srgbClr val="FFF063"/>
    </a:custClr>
    <a:custClr name="Merck Pastel Blue">
      <a:srgbClr val="69B8F7"/>
    </a:custClr>
    <a:custClr name="Merck Vista Blue">
      <a:srgbClr val="688CE8"/>
    </a:custClr>
    <a:custClr name="Merck Rich Blue">
      <a:srgbClr val="5450E4"/>
    </a:custClr>
  </a:custClrLst>
  <a:extLst>
    <a:ext uri="{05A4C25C-085E-4340-85A3-A5531E510DB2}">
      <thm15:themeFamily xmlns:thm15="http://schemas.microsoft.com/office/thememl/2012/main" name="Internal.potx" id="{5A389686-7621-4F1C-9747-3E6C3E7887C2}" vid="{6396AF8D-9139-41C9-BE37-47034FCF4A0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AE4CDDB672294A8B529EF325803743" ma:contentTypeVersion="2" ma:contentTypeDescription="Create a new document." ma:contentTypeScope="" ma:versionID="36be696e9cf88865bde2e0aa63ba8026">
  <xsd:schema xmlns:xsd="http://www.w3.org/2001/XMLSchema" xmlns:xs="http://www.w3.org/2001/XMLSchema" xmlns:p="http://schemas.microsoft.com/office/2006/metadata/properties" xmlns:ns2="738e5b8e-1802-47a1-8add-4046cdfc90bc" targetNamespace="http://schemas.microsoft.com/office/2006/metadata/properties" ma:root="true" ma:fieldsID="8738f6f1174501191ecea0ce7b92657c" ns2:_="">
    <xsd:import namespace="738e5b8e-1802-47a1-8add-4046cdfc9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8e5b8e-1802-47a1-8add-4046cdfc90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A91531-959C-49E8-8DF6-F768C074C656}">
  <ds:schemaRefs>
    <ds:schemaRef ds:uri="738e5b8e-1802-47a1-8add-4046cdfc90b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35E1DB5-5AD9-4E94-9CD6-2597589412F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38e5b8e-1802-47a1-8add-4046cdfc90b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A366013-90A0-457A-85E4-ABECD1B7CF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1115</Words>
  <Application>Microsoft Office PowerPoint</Application>
  <PresentationFormat>Widescreen</PresentationFormat>
  <Paragraphs>215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Invention</vt:lpstr>
      <vt:lpstr>Invention Light</vt:lpstr>
      <vt:lpstr>Merck 16:9 PPT Theme</vt:lpstr>
      <vt:lpstr>think-cell Slide</vt:lpstr>
      <vt:lpstr>Recruitment Tracker</vt:lpstr>
      <vt:lpstr>Job Listing Tracker</vt:lpstr>
      <vt:lpstr>Candidate Recruitment Tracker</vt:lpstr>
      <vt:lpstr>Candidate Recruitment Tracker</vt:lpstr>
      <vt:lpstr>Gig Opportunity</vt:lpstr>
      <vt:lpstr>Gig Opportunity</vt:lpstr>
      <vt:lpstr>Recruitment Tracker – Gigs</vt:lpstr>
      <vt:lpstr>Recruitment Tracker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Recruitment Tracker</dc:title>
  <dc:creator>Bhamawat, Milind</dc:creator>
  <cp:lastModifiedBy>Murugan, Senthil</cp:lastModifiedBy>
  <cp:revision>1</cp:revision>
  <dcterms:created xsi:type="dcterms:W3CDTF">2023-04-17T03:35:13Z</dcterms:created>
  <dcterms:modified xsi:type="dcterms:W3CDTF">2023-04-18T20:44:50Z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7fd646-07cb-4c4e-a107-4e4d6b30ba1b_Enabled">
    <vt:lpwstr>true</vt:lpwstr>
  </property>
  <property fmtid="{D5CDD505-2E9C-101B-9397-08002B2CF9AE}" pid="3" name="MSIP_Label_927fd646-07cb-4c4e-a107-4e4d6b30ba1b_SetDate">
    <vt:lpwstr>2023-04-17T03:36:07Z</vt:lpwstr>
  </property>
  <property fmtid="{D5CDD505-2E9C-101B-9397-08002B2CF9AE}" pid="4" name="MSIP_Label_927fd646-07cb-4c4e-a107-4e4d6b30ba1b_Method">
    <vt:lpwstr>Privileged</vt:lpwstr>
  </property>
  <property fmtid="{D5CDD505-2E9C-101B-9397-08002B2CF9AE}" pid="5" name="MSIP_Label_927fd646-07cb-4c4e-a107-4e4d6b30ba1b_Name">
    <vt:lpwstr>927fd646-07cb-4c4e-a107-4e4d6b30ba1b</vt:lpwstr>
  </property>
  <property fmtid="{D5CDD505-2E9C-101B-9397-08002B2CF9AE}" pid="6" name="MSIP_Label_927fd646-07cb-4c4e-a107-4e4d6b30ba1b_SiteId">
    <vt:lpwstr>a00de4ec-48a8-43a6-be74-e31274e2060d</vt:lpwstr>
  </property>
  <property fmtid="{D5CDD505-2E9C-101B-9397-08002B2CF9AE}" pid="7" name="MSIP_Label_927fd646-07cb-4c4e-a107-4e4d6b30ba1b_ActionId">
    <vt:lpwstr>4489a1c4-b6f9-43d1-8b62-e939fe66eec3</vt:lpwstr>
  </property>
  <property fmtid="{D5CDD505-2E9C-101B-9397-08002B2CF9AE}" pid="8" name="MSIP_Label_927fd646-07cb-4c4e-a107-4e4d6b30ba1b_ContentBits">
    <vt:lpwstr>1</vt:lpwstr>
  </property>
  <property fmtid="{D5CDD505-2E9C-101B-9397-08002B2CF9AE}" pid="9" name="MerckAIPLabel">
    <vt:lpwstr>Proprietary</vt:lpwstr>
  </property>
  <property fmtid="{D5CDD505-2E9C-101B-9397-08002B2CF9AE}" pid="10" name="MerckAIPDataExchange">
    <vt:lpwstr>!MRKMIP@Proprietary</vt:lpwstr>
  </property>
  <property fmtid="{D5CDD505-2E9C-101B-9397-08002B2CF9AE}" pid="11" name="ContentTypeId">
    <vt:lpwstr>0x010100BDAE4CDDB672294A8B529EF325803743</vt:lpwstr>
  </property>
</Properties>
</file>