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etrius, NANCY" initials="DN" lastIdx="2" clrIdx="0">
    <p:extLst>
      <p:ext uri="{19B8F6BF-5375-455C-9EA6-DF929625EA0E}">
        <p15:presenceInfo xmlns:p15="http://schemas.microsoft.com/office/powerpoint/2012/main" userId="S::demetrin@merck.com::d24295ff-cab9-4bf5-9c9d-4d2c3aea8d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howGuides="1">
      <p:cViewPr varScale="1">
        <p:scale>
          <a:sx n="86" d="100"/>
          <a:sy n="86" d="100"/>
        </p:scale>
        <p:origin x="466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etrius, NANCY" userId="d24295ff-cab9-4bf5-9c9d-4d2c3aea8d87" providerId="ADAL" clId="{C90D6D57-40CD-498C-8B49-C25EFB1C8508}"/>
    <pc:docChg chg="custSel addSld modSld modMainMaster">
      <pc:chgData name="Demetrius, NANCY" userId="d24295ff-cab9-4bf5-9c9d-4d2c3aea8d87" providerId="ADAL" clId="{C90D6D57-40CD-498C-8B49-C25EFB1C8508}" dt="2021-02-08T14:10:22.132" v="188"/>
      <pc:docMkLst>
        <pc:docMk/>
      </pc:docMkLst>
      <pc:sldChg chg="modSp addCm modCm">
        <pc:chgData name="Demetrius, NANCY" userId="d24295ff-cab9-4bf5-9c9d-4d2c3aea8d87" providerId="ADAL" clId="{C90D6D57-40CD-498C-8B49-C25EFB1C8508}" dt="2021-02-08T14:09:58.094" v="176"/>
        <pc:sldMkLst>
          <pc:docMk/>
          <pc:sldMk cId="951363981" sldId="257"/>
        </pc:sldMkLst>
        <pc:spChg chg="mod">
          <ac:chgData name="Demetrius, NANCY" userId="d24295ff-cab9-4bf5-9c9d-4d2c3aea8d87" providerId="ADAL" clId="{C90D6D57-40CD-498C-8B49-C25EFB1C8508}" dt="2021-02-08T14:06:04.413" v="157" actId="403"/>
          <ac:spMkLst>
            <pc:docMk/>
            <pc:sldMk cId="951363981" sldId="257"/>
            <ac:spMk id="2" creationId="{00000000-0000-0000-0000-000000000000}"/>
          </ac:spMkLst>
        </pc:spChg>
        <pc:graphicFrameChg chg="mod modGraphic">
          <ac:chgData name="Demetrius, NANCY" userId="d24295ff-cab9-4bf5-9c9d-4d2c3aea8d87" providerId="ADAL" clId="{C90D6D57-40CD-498C-8B49-C25EFB1C8508}" dt="2021-02-08T14:06:00.259" v="156" actId="1076"/>
          <ac:graphicFrameMkLst>
            <pc:docMk/>
            <pc:sldMk cId="951363981" sldId="257"/>
            <ac:graphicFrameMk id="4" creationId="{00000000-0000-0000-0000-000000000000}"/>
          </ac:graphicFrameMkLst>
        </pc:graphicFrameChg>
      </pc:sldChg>
      <pc:sldChg chg="modSp add addCm modCm">
        <pc:chgData name="Demetrius, NANCY" userId="d24295ff-cab9-4bf5-9c9d-4d2c3aea8d87" providerId="ADAL" clId="{C90D6D57-40CD-498C-8B49-C25EFB1C8508}" dt="2021-02-08T14:10:19.785" v="178"/>
        <pc:sldMkLst>
          <pc:docMk/>
          <pc:sldMk cId="2672542985" sldId="258"/>
        </pc:sldMkLst>
        <pc:spChg chg="mod">
          <ac:chgData name="Demetrius, NANCY" userId="d24295ff-cab9-4bf5-9c9d-4d2c3aea8d87" providerId="ADAL" clId="{C90D6D57-40CD-498C-8B49-C25EFB1C8508}" dt="2021-02-08T14:06:38.641" v="162" actId="14100"/>
          <ac:spMkLst>
            <pc:docMk/>
            <pc:sldMk cId="2672542985" sldId="258"/>
            <ac:spMk id="2" creationId="{00000000-0000-0000-0000-000000000000}"/>
          </ac:spMkLst>
        </pc:spChg>
        <pc:graphicFrameChg chg="mod modGraphic">
          <ac:chgData name="Demetrius, NANCY" userId="d24295ff-cab9-4bf5-9c9d-4d2c3aea8d87" providerId="ADAL" clId="{C90D6D57-40CD-498C-8B49-C25EFB1C8508}" dt="2021-02-08T14:06:48.845" v="164" actId="12"/>
          <ac:graphicFrameMkLst>
            <pc:docMk/>
            <pc:sldMk cId="2672542985" sldId="258"/>
            <ac:graphicFrameMk id="4" creationId="{00000000-0000-0000-0000-000000000000}"/>
          </ac:graphicFrameMkLst>
        </pc:graphicFrameChg>
      </pc:sldChg>
      <pc:sldMasterChg chg="modSldLayout">
        <pc:chgData name="Demetrius, NANCY" userId="d24295ff-cab9-4bf5-9c9d-4d2c3aea8d87" providerId="ADAL" clId="{C90D6D57-40CD-498C-8B49-C25EFB1C8508}" dt="2021-02-08T14:10:22.132" v="188"/>
        <pc:sldMasterMkLst>
          <pc:docMk/>
          <pc:sldMasterMk cId="3713306749" sldId="2147483648"/>
        </pc:sldMasterMkLst>
        <pc:sldLayoutChg chg="addSp delSp modSp">
          <pc:chgData name="Demetrius, NANCY" userId="d24295ff-cab9-4bf5-9c9d-4d2c3aea8d87" providerId="ADAL" clId="{C90D6D57-40CD-498C-8B49-C25EFB1C8508}" dt="2021-02-08T14:10:22.132" v="188"/>
          <pc:sldLayoutMkLst>
            <pc:docMk/>
            <pc:sldMasterMk cId="3713306749" sldId="2147483648"/>
            <pc:sldLayoutMk cId="3796391692" sldId="2147483650"/>
          </pc:sldLayoutMkLst>
          <pc:picChg chg="del">
            <ac:chgData name="Demetrius, NANCY" userId="d24295ff-cab9-4bf5-9c9d-4d2c3aea8d87" providerId="ADAL" clId="{C90D6D57-40CD-498C-8B49-C25EFB1C8508}" dt="2021-02-08T13:57:34.100" v="2"/>
            <ac:picMkLst>
              <pc:docMk/>
              <pc:sldMasterMk cId="3713306749" sldId="2147483648"/>
              <pc:sldLayoutMk cId="3796391692" sldId="2147483650"/>
              <ac:picMk id="8" creationId="{EF706233-D29A-493D-9D6B-42399CE6E4DE}"/>
            </ac:picMkLst>
          </pc:picChg>
          <pc:picChg chg="add del mod ord">
            <ac:chgData name="Demetrius, NANCY" userId="d24295ff-cab9-4bf5-9c9d-4d2c3aea8d87" providerId="ADAL" clId="{C90D6D57-40CD-498C-8B49-C25EFB1C8508}" dt="2021-02-08T14:01:49.770" v="56"/>
            <ac:picMkLst>
              <pc:docMk/>
              <pc:sldMasterMk cId="3713306749" sldId="2147483648"/>
              <pc:sldLayoutMk cId="3796391692" sldId="2147483650"/>
              <ac:picMk id="10" creationId="{8DD2C5D8-E73D-4F36-BEB0-D34E309F8D04}"/>
            </ac:picMkLst>
          </pc:picChg>
          <pc:picChg chg="add del mod ord">
            <ac:chgData name="Demetrius, NANCY" userId="d24295ff-cab9-4bf5-9c9d-4d2c3aea8d87" providerId="ADAL" clId="{C90D6D57-40CD-498C-8B49-C25EFB1C8508}" dt="2021-02-08T14:02:35.518" v="74"/>
            <ac:picMkLst>
              <pc:docMk/>
              <pc:sldMasterMk cId="3713306749" sldId="2147483648"/>
              <pc:sldLayoutMk cId="3796391692" sldId="2147483650"/>
              <ac:picMk id="12" creationId="{D8BDD58D-22D7-4423-8716-01AC711D6EF8}"/>
            </ac:picMkLst>
          </pc:picChg>
          <pc:picChg chg="add del mod ord">
            <ac:chgData name="Demetrius, NANCY" userId="d24295ff-cab9-4bf5-9c9d-4d2c3aea8d87" providerId="ADAL" clId="{C90D6D57-40CD-498C-8B49-C25EFB1C8508}" dt="2021-02-08T14:04:50.892" v="133"/>
            <ac:picMkLst>
              <pc:docMk/>
              <pc:sldMasterMk cId="3713306749" sldId="2147483648"/>
              <pc:sldLayoutMk cId="3796391692" sldId="2147483650"/>
              <ac:picMk id="14" creationId="{2C5FCEED-ACCE-4565-A57E-5C3D378BE04D}"/>
            </ac:picMkLst>
          </pc:picChg>
          <pc:picChg chg="add del mod ord">
            <ac:chgData name="Demetrius, NANCY" userId="d24295ff-cab9-4bf5-9c9d-4d2c3aea8d87" providerId="ADAL" clId="{C90D6D57-40CD-498C-8B49-C25EFB1C8508}" dt="2021-02-08T14:05:49.521" v="147"/>
            <ac:picMkLst>
              <pc:docMk/>
              <pc:sldMasterMk cId="3713306749" sldId="2147483648"/>
              <pc:sldLayoutMk cId="3796391692" sldId="2147483650"/>
              <ac:picMk id="16" creationId="{BF062417-3C5E-4A0D-91EC-98F63B01E936}"/>
            </ac:picMkLst>
          </pc:picChg>
          <pc:picChg chg="add del mod ord">
            <ac:chgData name="Demetrius, NANCY" userId="d24295ff-cab9-4bf5-9c9d-4d2c3aea8d87" providerId="ADAL" clId="{C90D6D57-40CD-498C-8B49-C25EFB1C8508}" dt="2021-02-08T14:06:51.253" v="166"/>
            <ac:picMkLst>
              <pc:docMk/>
              <pc:sldMasterMk cId="3713306749" sldId="2147483648"/>
              <pc:sldLayoutMk cId="3796391692" sldId="2147483650"/>
              <ac:picMk id="18" creationId="{319CD468-AA1C-4D13-A70B-EE16E455C0F5}"/>
            </ac:picMkLst>
          </pc:picChg>
          <pc:picChg chg="add del mod ord">
            <ac:chgData name="Demetrius, NANCY" userId="d24295ff-cab9-4bf5-9c9d-4d2c3aea8d87" providerId="ADAL" clId="{C90D6D57-40CD-498C-8B49-C25EFB1C8508}" dt="2021-02-08T14:10:22.125" v="180"/>
            <ac:picMkLst>
              <pc:docMk/>
              <pc:sldMasterMk cId="3713306749" sldId="2147483648"/>
              <pc:sldLayoutMk cId="3796391692" sldId="2147483650"/>
              <ac:picMk id="20" creationId="{36B2CD0E-2C0D-4777-AC41-5C81C752C286}"/>
            </ac:picMkLst>
          </pc:picChg>
          <pc:picChg chg="add mod ord">
            <ac:chgData name="Demetrius, NANCY" userId="d24295ff-cab9-4bf5-9c9d-4d2c3aea8d87" providerId="ADAL" clId="{C90D6D57-40CD-498C-8B49-C25EFB1C8508}" dt="2021-02-08T14:10:22.132" v="188"/>
            <ac:picMkLst>
              <pc:docMk/>
              <pc:sldMasterMk cId="3713306749" sldId="2147483648"/>
              <pc:sldLayoutMk cId="3796391692" sldId="2147483650"/>
              <ac:picMk id="22" creationId="{1401A57B-D775-410E-9D66-60CDA3CA67EA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09:09:40.428" idx="1">
    <p:pos x="5363" y="2483"/>
    <p:text>What is the requirement for years of experience needed for the SS role?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09:10:06.003" idx="2">
    <p:pos x="4944" y="1230"/>
    <p:text>What are the required years of experience for the Specialist role?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C9CA2-2CA5-47E7-8957-FFC795C7E81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FF4A-5CE3-47B6-957B-2EDE6E32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8BFE4-FF51-4A43-BE3E-FA6055627D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C9A2-BE97-44ED-B785-E018F012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65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bjClassifierImageBottom">
            <a:extLst>
              <a:ext uri="{FF2B5EF4-FFF2-40B4-BE49-F238E27FC236}">
                <a16:creationId xmlns:a16="http://schemas.microsoft.com/office/drawing/2014/main" id="{1401A57B-D775-410E-9D66-60CDA3CA6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CFE-E149-4B25-A9A2-7308C72D458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839200" cy="762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Responsibilities of Different Individual Contributor Roles within US DAI- Jan 2021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41754"/>
              </p:ext>
            </p:extLst>
          </p:nvPr>
        </p:nvGraphicFramePr>
        <p:xfrm>
          <a:off x="127247" y="609600"/>
          <a:ext cx="88392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Job</a:t>
                      </a:r>
                      <a:r>
                        <a:rPr lang="en-US" sz="1400" baseline="0" dirty="0"/>
                        <a:t> Title </a:t>
                      </a:r>
                    </a:p>
                    <a:p>
                      <a:r>
                        <a:rPr lang="en-US" sz="1400" baseline="0" dirty="0"/>
                        <a:t>Band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Functional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285">
                <a:tc>
                  <a:txBody>
                    <a:bodyPr/>
                    <a:lstStyle/>
                    <a:p>
                      <a:r>
                        <a:rPr lang="en-US" sz="1200" dirty="0"/>
                        <a:t>Associate Director</a:t>
                      </a:r>
                    </a:p>
                    <a:p>
                      <a:r>
                        <a:rPr lang="en-US" sz="1200" dirty="0"/>
                        <a:t>(Band 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</a:t>
                      </a:r>
                      <a:r>
                        <a:rPr lang="en-US" sz="1200" dirty="0"/>
                        <a:t>Practice</a:t>
                      </a:r>
                      <a:r>
                        <a:rPr lang="en-US" sz="1200" baseline="0" dirty="0"/>
                        <a:t> Area Leader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prioritizing,  planning &amp; executing a related set of projects.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Responsible for proactively ensuring  area priorities are aligned to business needs.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Accountable for ensuring practice area is leveraging best available data and methods to produce business insights and recommendations.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Can manage multiple analytical projects simultaneously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At least</a:t>
                      </a:r>
                      <a:r>
                        <a:rPr lang="en-US" sz="1100" baseline="0" dirty="0"/>
                        <a:t> 5-7 years in quant science role.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Master’s Degree in Statistics, Data Mining, Mathematics, Operation Research, or another Quantitative Decision field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Excel and other analytical tools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Experience using various 3rd party data sources, such as IMS Exponent, DDD, and medical claims data and managed care access data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Ability to lead /participate in cross functional teams effectively 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Fully developed  analytic, communication, business  acumen,  project leader/analyst &amp; client engagement skills.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Senior</a:t>
                      </a:r>
                      <a:r>
                        <a:rPr lang="en-US" sz="1200" baseline="0" dirty="0"/>
                        <a:t> Specialist 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(Band 400)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Project Leader/Analyst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all phases of planning &amp; executing  projects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work autonomously on a project with minimal manager oversight.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 of Science in Data Sciences, Business Analytics, Statistics or closely related quantitative field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R, Python and Excel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Understanding of the Health Care or Pharmaceutical industry and experience in using various 3rd party data sources, such as IMS Exponent and/or Longitudinal Patient Level Data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Demonstrated applied experience leveraging Quant Science skills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Developed analytic, communication skills with maturing business  acumen and project leader/analyst skills.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24" y="76200"/>
            <a:ext cx="8588976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Responsibilities of Different Individual Contributor Roles within US DAI- Jan 2021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63391"/>
              </p:ext>
            </p:extLst>
          </p:nvPr>
        </p:nvGraphicFramePr>
        <p:xfrm>
          <a:off x="414466" y="1143000"/>
          <a:ext cx="8315067" cy="469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r>
                        <a:rPr lang="en-US" sz="1600" dirty="0"/>
                        <a:t>Job</a:t>
                      </a:r>
                      <a:r>
                        <a:rPr lang="en-US" sz="1600" baseline="0" dirty="0"/>
                        <a:t> Title </a:t>
                      </a:r>
                    </a:p>
                    <a:p>
                      <a:r>
                        <a:rPr lang="en-US" sz="1600" baseline="0" dirty="0"/>
                        <a:t>Band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Specialist </a:t>
                      </a:r>
                    </a:p>
                    <a:p>
                      <a:r>
                        <a:rPr lang="en-US" sz="1200" dirty="0"/>
                        <a:t>(Band 300)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Technical Analyst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executing  different analytic tasks as 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Ongoing coaching and guidance provided by manger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Quantitative science degree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 of Science (MS) in Management Science, Business Analytics, Statistics or closely related field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Bachelor of Science (BS) in Management Science, Business Analytics, Statistics or closely related field </a:t>
                      </a:r>
                      <a:r>
                        <a:rPr lang="en-US" sz="1200" i="1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with THREE years of experience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i="1" kern="1200" baseline="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R and Excel are required.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Understanding of the Health Care or Pharmaceutical industry and experience in using various 3rd party data sources, such as IMS Exponent and/or Longitudinal Patient Level Data are necessary. </a:t>
                      </a:r>
                      <a:endParaRPr lang="en-US" sz="1200" baseline="0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Developed analytic and communication skills with potential for developing other skills (business acumen, project leader/analyst,  client engagement.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193B4FCEC94EBD3EE070799A2C3E" ma:contentTypeVersion="9" ma:contentTypeDescription="Create a new document." ma:contentTypeScope="" ma:versionID="251bbb2ef3ecfe8982acd7e5b9ce2e49">
  <xsd:schema xmlns:xsd="http://www.w3.org/2001/XMLSchema" xmlns:xs="http://www.w3.org/2001/XMLSchema" xmlns:p="http://schemas.microsoft.com/office/2006/metadata/properties" xmlns:ns3="b983addf-3687-42a0-b342-9ecd126f2cdc" targetNamespace="http://schemas.microsoft.com/office/2006/metadata/properties" ma:root="true" ma:fieldsID="c4f3418cca6834d64ff9a1d530c23771" ns3:_="">
    <xsd:import namespace="b983addf-3687-42a0-b342-9ecd126f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3addf-3687-42a0-b342-9ecd126f2c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1FF67DA9-97EE-44DE-B069-4044272CF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83addf-3687-42a0-b342-9ecd126f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5584D9-C66E-46D2-9606-0E51D907A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86A81-C6EE-45B6-80EA-80687F49D2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DF11DD-CA40-4754-975D-D1F1DD07169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443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Responsibilities of Different Individual Contributor Roles within US DAI- Jan 2021</vt:lpstr>
      <vt:lpstr>Responsibilities of Different Individual Contributor Roles within US DAI- Jan 2021</vt:lpstr>
    </vt:vector>
  </TitlesOfParts>
  <Company>Merck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 of Different Roles within IA&amp;DS</dc:title>
  <dc:creator>Merck &amp; Co., Inc.</dc:creator>
  <cp:lastModifiedBy>Demetrius, NANCY</cp:lastModifiedBy>
  <cp:revision>40</cp:revision>
  <dcterms:created xsi:type="dcterms:W3CDTF">2017-01-10T15:05:32Z</dcterms:created>
  <dcterms:modified xsi:type="dcterms:W3CDTF">2021-02-08T14:10:22Z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6b1e2d24-ee2f-4730-ac26-f366a0dddbba</vt:lpwstr>
  </property>
  <property fmtid="{D5CDD505-2E9C-101B-9397-08002B2CF9AE}" pid="3" name="bjSaver">
    <vt:lpwstr>M0cMIBz/Z5b7dzHEmoeAftyGjX4j5sq8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ContentTypeId">
    <vt:lpwstr>0x010100C710193B4FCEC94EBD3EE070799A2C3E</vt:lpwstr>
  </property>
  <property fmtid="{D5CDD505-2E9C-101B-9397-08002B2CF9AE}" pid="7" name="bjDocumentLabelXML">
    <vt:lpwstr>&lt;?xml version="1.0" encoding="us-ascii"?&gt;&lt;sisl xmlns:xsd="http://www.w3.org/2001/XMLSchema" xmlns:xsi="http://www.w3.org/2001/XMLSchema-instance" sislVersion="0" policy="a10f9ac0-5937-4b4f-b459-96aedd9ed2c5" origin="userSelected" xmlns="http://www.boldonj</vt:lpwstr>
  </property>
  <property fmtid="{D5CDD505-2E9C-101B-9397-08002B2CF9AE}" pid="8" name="bjDocumentLabelXML-0">
    <vt:lpwstr>ames.com/2008/01/sie/internal/label"&gt;&lt;element uid="id_classification_euconfidential" value="" /&gt;&lt;element uid="cefbaa69-3bfa-4b56-8d22-6839cb7b06d0" value="" /&gt;&lt;/sisl&gt;</vt:lpwstr>
  </property>
  <property fmtid="{D5CDD505-2E9C-101B-9397-08002B2CF9AE}" pid="9" name="_AdHocReviewCycleID">
    <vt:i4>449009211</vt:i4>
  </property>
  <property fmtid="{D5CDD505-2E9C-101B-9397-08002B2CF9AE}" pid="10" name="_NewReviewCycle">
    <vt:lpwstr/>
  </property>
  <property fmtid="{D5CDD505-2E9C-101B-9397-08002B2CF9AE}" pid="11" name="_EmailSubject">
    <vt:lpwstr>Job Descriptions for various levels in MAIO.</vt:lpwstr>
  </property>
  <property fmtid="{D5CDD505-2E9C-101B-9397-08002B2CF9AE}" pid="12" name="_AuthorEmail">
    <vt:lpwstr>nancy.demetrius@merck.com</vt:lpwstr>
  </property>
  <property fmtid="{D5CDD505-2E9C-101B-9397-08002B2CF9AE}" pid="13" name="_AuthorEmailDisplayName">
    <vt:lpwstr>Demetrius, NANCY</vt:lpwstr>
  </property>
</Properties>
</file>