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578" y="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C9CA2-2CA5-47E7-8957-FFC795C7E811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3FF4A-5CE3-47B6-957B-2EDE6E32D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37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8BFE4-FF51-4A43-BE3E-FA6055627DD8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CC9A2-BE97-44ED-B785-E018F012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2658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C9A2-BE97-44ED-B785-E018F012ED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C9A2-BE97-44ED-B785-E018F012ED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90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CFE-E149-4B25-A9A2-7308C72D458C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8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CFE-E149-4B25-A9A2-7308C72D458C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6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CFE-E149-4B25-A9A2-7308C72D458C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4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CFE-E149-4B25-A9A2-7308C72D458C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9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CFE-E149-4B25-A9A2-7308C72D458C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2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CFE-E149-4B25-A9A2-7308C72D458C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7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CFE-E149-4B25-A9A2-7308C72D458C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7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CFE-E149-4B25-A9A2-7308C72D458C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8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CFE-E149-4B25-A9A2-7308C72D458C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7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CFE-E149-4B25-A9A2-7308C72D458C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1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CFE-E149-4B25-A9A2-7308C72D458C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2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F6CFE-E149-4B25-A9A2-7308C72D458C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0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624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Responsibilities of Different Individual Contributor Roles within IA&amp;DS 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77385"/>
              </p:ext>
            </p:extLst>
          </p:nvPr>
        </p:nvGraphicFramePr>
        <p:xfrm>
          <a:off x="414466" y="1143000"/>
          <a:ext cx="8315067" cy="4882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410"/>
                <a:gridCol w="4267200"/>
                <a:gridCol w="2715457"/>
              </a:tblGrid>
              <a:tr h="58483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</a:t>
                      </a:r>
                      <a:r>
                        <a:rPr lang="en-US" sz="1600" baseline="0" dirty="0" smtClean="0"/>
                        <a:t> Title </a:t>
                      </a:r>
                    </a:p>
                    <a:p>
                      <a:r>
                        <a:rPr lang="en-US" sz="1600" baseline="0" dirty="0" smtClean="0"/>
                        <a:t>Band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Functional Responsibilities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Qualifications</a:t>
                      </a:r>
                      <a:endParaRPr lang="en-US" sz="1600" dirty="0"/>
                    </a:p>
                  </a:txBody>
                  <a:tcPr/>
                </a:tc>
              </a:tr>
              <a:tr h="151828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Associate Director</a:t>
                      </a:r>
                    </a:p>
                    <a:p>
                      <a:r>
                        <a:rPr lang="en-US" sz="1200" dirty="0" smtClean="0"/>
                        <a:t>(Band 400)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Functions</a:t>
                      </a:r>
                      <a:r>
                        <a:rPr lang="en-US" sz="1200" baseline="0" dirty="0" smtClean="0"/>
                        <a:t> as a </a:t>
                      </a:r>
                      <a:r>
                        <a:rPr lang="en-US" sz="1200" dirty="0" smtClean="0"/>
                        <a:t>Practice</a:t>
                      </a:r>
                      <a:r>
                        <a:rPr lang="en-US" sz="1200" baseline="0" dirty="0" smtClean="0"/>
                        <a:t> Area Leader</a:t>
                      </a:r>
                      <a:endParaRPr lang="en-US" sz="12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Responsible</a:t>
                      </a:r>
                      <a:r>
                        <a:rPr lang="en-US" sz="1200" baseline="0" dirty="0" smtClean="0"/>
                        <a:t> for  prioritizing,  planning &amp; executing a related set of projects.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Responsible for proactively ensuring  area priorities are aligned to business needs.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Accountable for ensuring practice area is leveraging best available data and methods to produce business insights and recommendations.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Can manage multiple analytical projects simultaneously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At least</a:t>
                      </a:r>
                      <a:r>
                        <a:rPr lang="en-US" sz="1200" baseline="0" dirty="0" smtClean="0"/>
                        <a:t> of 10 years in quant science role. 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Ability to lead /participate in cross functional teams effectively </a:t>
                      </a:r>
                      <a:endParaRPr lang="en-US" sz="12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Fully developed  analytic, communication, business  acumen,  project management &amp; client engagement skills.  </a:t>
                      </a:r>
                    </a:p>
                  </a:txBody>
                  <a:tcPr/>
                </a:tc>
              </a:tr>
              <a:tr h="89535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Senior</a:t>
                      </a:r>
                      <a:r>
                        <a:rPr lang="en-US" sz="1200" baseline="0" dirty="0" smtClean="0"/>
                        <a:t> Specialist 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(Band 400)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Functions</a:t>
                      </a:r>
                      <a:r>
                        <a:rPr lang="en-US" sz="1200" baseline="0" dirty="0" smtClean="0"/>
                        <a:t> as a  Project Leader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Responsible</a:t>
                      </a:r>
                      <a:r>
                        <a:rPr lang="en-US" sz="1200" baseline="0" dirty="0" smtClean="0"/>
                        <a:t> for all phases of planning &amp; executing  projects assigned by manager.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Requires minimum manager oversight when executing a project.   </a:t>
                      </a:r>
                      <a:r>
                        <a:rPr lang="en-US" sz="12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Ability 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work autonomously on a project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At least 5  years in quant science role.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Developed analytic, communication, business  acumen and project management skills </a:t>
                      </a:r>
                      <a:endParaRPr lang="en-US" sz="1200" dirty="0"/>
                    </a:p>
                  </a:txBody>
                  <a:tcPr/>
                </a:tc>
              </a:tr>
              <a:tr h="89535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Specialist </a:t>
                      </a:r>
                    </a:p>
                    <a:p>
                      <a:r>
                        <a:rPr lang="en-US" sz="1200" dirty="0" smtClean="0"/>
                        <a:t>(Band 300)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Functions</a:t>
                      </a:r>
                      <a:r>
                        <a:rPr lang="en-US" sz="1200" baseline="0" dirty="0" smtClean="0"/>
                        <a:t> as a  Project Analyst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Responsible</a:t>
                      </a:r>
                      <a:r>
                        <a:rPr lang="en-US" sz="1200" baseline="0" dirty="0" smtClean="0"/>
                        <a:t> for  executing  different analytic tasks as  assigned by manager.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Ongoing coaching and guidance provided by manger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Quantitative  science degree with applicable experience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Developed analytic and communication skills with potential for developing other skills (business acumen, project management, client engagement). 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bjClassifierImageBottom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6519136"/>
            <a:ext cx="792549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Talking Points on Individual Contributor Roles 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02624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roles within a group are based upon the needs of the business. </a:t>
            </a:r>
          </a:p>
          <a:p>
            <a:r>
              <a:rPr lang="en-US" sz="2400" dirty="0" smtClean="0"/>
              <a:t>Team leaders are encouraged to routinely consider the optimal role configuration for their teams to maximize their team’s impact on the business. </a:t>
            </a:r>
          </a:p>
          <a:p>
            <a:r>
              <a:rPr lang="en-US" sz="2400" dirty="0" smtClean="0"/>
              <a:t>Changes to team roles will typically occur when vacancies arise (there can be certain exceptions). </a:t>
            </a:r>
          </a:p>
        </p:txBody>
      </p:sp>
      <p:pic>
        <p:nvPicPr>
          <p:cNvPr id="4" name="bjClassifierImageBottom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6519136"/>
            <a:ext cx="792549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a10f9ac0-5937-4b4f-b459-96aedd9ed2c5">
  <element uid="id_classification_euconfidential" value=""/>
  <element uid="cefbaa69-3bfa-4b56-8d22-6839cb7b06d0" value=""/>
</sisl>
</file>

<file path=customXml/itemProps1.xml><?xml version="1.0" encoding="utf-8"?>
<ds:datastoreItem xmlns:ds="http://schemas.openxmlformats.org/officeDocument/2006/customXml" ds:itemID="{EF6E9373-4D9B-4A95-87F8-AB1D8F75AF59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289</Words>
  <Application>Microsoft Office PowerPoint</Application>
  <PresentationFormat>On-screen Show (4:3)</PresentationFormat>
  <Paragraphs>35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Responsibilities of Different Individual Contributor Roles within IA&amp;DS </vt:lpstr>
      <vt:lpstr>Talking Points on Individual Contributor Roles </vt:lpstr>
    </vt:vector>
  </TitlesOfParts>
  <Company>Merck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Responsibilities of Different Roles within IA&amp;DS</dc:title>
  <dc:creator>Merck &amp; Co., Inc.</dc:creator>
  <cp:lastModifiedBy>Jane Folske</cp:lastModifiedBy>
  <cp:revision>35</cp:revision>
  <dcterms:created xsi:type="dcterms:W3CDTF">2017-01-10T15:05:32Z</dcterms:created>
  <dcterms:modified xsi:type="dcterms:W3CDTF">2017-01-31T15:56:39Z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6b1e2d24-ee2f-4730-ac26-f366a0dddbba</vt:lpwstr>
  </property>
  <property fmtid="{D5CDD505-2E9C-101B-9397-08002B2CF9AE}" pid="3" name="bjSaver">
    <vt:lpwstr>M0cMIBz/Z5b7dzHEmoeAftyGjX4j5sq8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policy="a10f9ac0-5937-4b4f-b459-96aedd9ed2c5" xmlns="http://www.boldonjames.com/2008/01/sie/i</vt:lpwstr>
  </property>
  <property fmtid="{D5CDD505-2E9C-101B-9397-08002B2CF9AE}" pid="5" name="bjDocumentLabelXML-0">
    <vt:lpwstr>nternal/label"&gt;&lt;element uid="id_classification_euconfidential" value="" /&gt;&lt;element uid="cefbaa69-3bfa-4b56-8d22-6839cb7b06d0" value="" /&gt;&lt;/sisl&gt;</vt:lpwstr>
  </property>
  <property fmtid="{D5CDD505-2E9C-101B-9397-08002B2CF9AE}" pid="6" name="bjDocumentSecurityLabel">
    <vt:lpwstr>Proprietary</vt:lpwstr>
  </property>
  <property fmtid="{D5CDD505-2E9C-101B-9397-08002B2CF9AE}" pid="7" name="MerckMetadataExchange">
    <vt:lpwstr>!$MRK@Proprietary-Footer-Left</vt:lpwstr>
  </property>
</Properties>
</file>