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1744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C9CA2-2CA5-47E7-8957-FFC795C7E81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3FF4A-5CE3-47B6-957B-2EDE6E32D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7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8BFE4-FF51-4A43-BE3E-FA6055627DD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CC9A2-BE97-44ED-B785-E018F012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265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C9A2-BE97-44ED-B785-E018F012E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6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4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bjClassifierImageBottom">
            <a:extLst>
              <a:ext uri="{FF2B5EF4-FFF2-40B4-BE49-F238E27FC236}">
                <a16:creationId xmlns:a16="http://schemas.microsoft.com/office/drawing/2014/main" id="{D935DF8C-9DF5-4D32-A44A-F23F3AD89E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9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7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8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7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2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6CFE-E149-4B25-A9A2-7308C72D458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24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Responsibilities of Different Individual Contributor Roles within MAIO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800417"/>
              </p:ext>
            </p:extLst>
          </p:nvPr>
        </p:nvGraphicFramePr>
        <p:xfrm>
          <a:off x="414466" y="1143000"/>
          <a:ext cx="8315067" cy="4699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5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835">
                <a:tc>
                  <a:txBody>
                    <a:bodyPr/>
                    <a:lstStyle/>
                    <a:p>
                      <a:r>
                        <a:rPr lang="en-US" sz="1600" dirty="0"/>
                        <a:t>Job</a:t>
                      </a:r>
                      <a:r>
                        <a:rPr lang="en-US" sz="1600" baseline="0" dirty="0"/>
                        <a:t> Title </a:t>
                      </a:r>
                    </a:p>
                    <a:p>
                      <a:r>
                        <a:rPr lang="en-US" sz="1600" baseline="0" dirty="0"/>
                        <a:t>Band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Functional 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Qualifications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285">
                <a:tc>
                  <a:txBody>
                    <a:bodyPr/>
                    <a:lstStyle/>
                    <a:p>
                      <a:r>
                        <a:rPr lang="en-US" sz="1200" dirty="0"/>
                        <a:t>Associate Director</a:t>
                      </a:r>
                    </a:p>
                    <a:p>
                      <a:r>
                        <a:rPr lang="en-US" sz="1200" dirty="0"/>
                        <a:t>(Band 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Functions</a:t>
                      </a:r>
                      <a:r>
                        <a:rPr lang="en-US" sz="1200" baseline="0" dirty="0"/>
                        <a:t> as a </a:t>
                      </a:r>
                      <a:r>
                        <a:rPr lang="en-US" sz="1200" dirty="0"/>
                        <a:t>Practice</a:t>
                      </a:r>
                      <a:r>
                        <a:rPr lang="en-US" sz="1200" baseline="0" dirty="0"/>
                        <a:t> Area Leader</a:t>
                      </a: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Responsible</a:t>
                      </a:r>
                      <a:r>
                        <a:rPr lang="en-US" sz="1200" baseline="0" dirty="0"/>
                        <a:t> for  prioritizing,  planning &amp; executing a related set of projects.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Responsible for proactively ensuring  area priorities are aligned to business needs.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Accountable for ensuring practice area is leveraging best available data and methods to produce business insights and recommendations.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Can manage multiple analytical projects simultaneously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At least</a:t>
                      </a:r>
                      <a:r>
                        <a:rPr lang="en-US" sz="1200" baseline="0" dirty="0"/>
                        <a:t> 5-7 years in quant science role. 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Ability to lead /participate in cross functional teams effectively </a:t>
                      </a: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Fully developed  analytic, communication, business  acumen,  project leader/analyst &amp; client engagement skills.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r>
                        <a:rPr lang="en-US" sz="1200" dirty="0"/>
                        <a:t>Senior</a:t>
                      </a:r>
                      <a:r>
                        <a:rPr lang="en-US" sz="1200" baseline="0" dirty="0"/>
                        <a:t> Specialist 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(Band 400)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Functions</a:t>
                      </a:r>
                      <a:r>
                        <a:rPr lang="en-US" sz="1200" baseline="0" dirty="0"/>
                        <a:t> as a  Project Leader/Analyst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Responsible</a:t>
                      </a:r>
                      <a:r>
                        <a:rPr lang="en-US" sz="1200" baseline="0" dirty="0"/>
                        <a:t> for all phases of planning &amp; executing  projects assigned by manager.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Ability to work autonomously on a project with minimal manager oversight.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Demonstrated applied experience leveraging Quant Science skills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Developed analytic, communication skills with maturing business  acumen and project leader/analyst skills.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r>
                        <a:rPr lang="en-US" sz="1200" dirty="0"/>
                        <a:t>Specialist </a:t>
                      </a:r>
                    </a:p>
                    <a:p>
                      <a:r>
                        <a:rPr lang="en-US" sz="1200" dirty="0"/>
                        <a:t>(Band 300)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Functions</a:t>
                      </a:r>
                      <a:r>
                        <a:rPr lang="en-US" sz="1200" baseline="0" dirty="0"/>
                        <a:t> as a  Technical Analyst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Responsible</a:t>
                      </a:r>
                      <a:r>
                        <a:rPr lang="en-US" sz="1200" baseline="0" dirty="0"/>
                        <a:t> for  executing  different analytic tasks as  assigned by manager.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Ongoing coaching and guidance provided by manger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Quantitative science degree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Developed analytic and communication skills with potential for developing other skills (business acumen, project leader/analyst,  client engagement.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36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10193B4FCEC94EBD3EE070799A2C3E" ma:contentTypeVersion="9" ma:contentTypeDescription="Create a new document." ma:contentTypeScope="" ma:versionID="251bbb2ef3ecfe8982acd7e5b9ce2e49">
  <xsd:schema xmlns:xsd="http://www.w3.org/2001/XMLSchema" xmlns:xs="http://www.w3.org/2001/XMLSchema" xmlns:p="http://schemas.microsoft.com/office/2006/metadata/properties" xmlns:ns3="b983addf-3687-42a0-b342-9ecd126f2cdc" targetNamespace="http://schemas.microsoft.com/office/2006/metadata/properties" ma:root="true" ma:fieldsID="c4f3418cca6834d64ff9a1d530c23771" ns3:_="">
    <xsd:import namespace="b983addf-3687-42a0-b342-9ecd126f2c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83addf-3687-42a0-b342-9ecd126f2c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id_classification_euconfidential" value=""/>
  <element uid="cefbaa69-3bfa-4b56-8d22-6839cb7b06d0" value=""/>
</sisl>
</file>

<file path=customXml/itemProps1.xml><?xml version="1.0" encoding="utf-8"?>
<ds:datastoreItem xmlns:ds="http://schemas.openxmlformats.org/officeDocument/2006/customXml" ds:itemID="{AC286A81-C6EE-45B6-80EA-80687F49D2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45584D9-C66E-46D2-9606-0E51D907AA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F67DA9-97EE-44DE-B069-4044272CF3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83addf-3687-42a0-b342-9ecd126f2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04278C2-D05A-4620-B2AA-0E24B81AF81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229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Responsibilities of Different Individual Contributor Roles within MAIO </vt:lpstr>
    </vt:vector>
  </TitlesOfParts>
  <Company>Merck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Responsibilities of Different Roles within IA&amp;DS</dc:title>
  <dc:creator>Merck &amp; Co., Inc.</dc:creator>
  <cp:lastModifiedBy>Moore, Patrick C</cp:lastModifiedBy>
  <cp:revision>39</cp:revision>
  <dcterms:created xsi:type="dcterms:W3CDTF">2017-01-10T15:05:32Z</dcterms:created>
  <dcterms:modified xsi:type="dcterms:W3CDTF">2021-01-12T16:07:51Z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6b1e2d24-ee2f-4730-ac26-f366a0dddbba</vt:lpwstr>
  </property>
  <property fmtid="{D5CDD505-2E9C-101B-9397-08002B2CF9AE}" pid="3" name="bjSaver">
    <vt:lpwstr>M0cMIBz/Z5b7dzHEmoeAftyGjX4j5sq8</vt:lpwstr>
  </property>
  <property fmtid="{D5CDD505-2E9C-101B-9397-08002B2CF9AE}" pid="4" name="bjDocumentSecurityLabel">
    <vt:lpwstr>Proprietary</vt:lpwstr>
  </property>
  <property fmtid="{D5CDD505-2E9C-101B-9397-08002B2CF9AE}" pid="5" name="MerckMetadataExchange">
    <vt:lpwstr>!$MRK@Proprietary-Footer-Left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7" name="bjDocumentLabelXML-0">
    <vt:lpwstr>ames.com/2008/01/sie/internal/label"&gt;&lt;element uid="id_classification_euconfidential" value="" /&gt;&lt;element uid="cefbaa69-3bfa-4b56-8d22-6839cb7b06d0" value="" /&gt;&lt;/sisl&gt;</vt:lpwstr>
  </property>
  <property fmtid="{D5CDD505-2E9C-101B-9397-08002B2CF9AE}" pid="8" name="ContentTypeId">
    <vt:lpwstr>0x010100C710193B4FCEC94EBD3EE070799A2C3E</vt:lpwstr>
  </property>
</Properties>
</file>