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7480678" r:id="rId2"/>
    <p:sldId id="21474806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9B298-7BA3-4261-9E08-9800F779468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9462-BB0A-408D-A345-611DC335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46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86935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3602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559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507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021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8534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44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1035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26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33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95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50944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1804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714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731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1911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35597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160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960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96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615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756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811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091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631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156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95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594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2299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33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568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810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1336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7492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69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3571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125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21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08395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672173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337688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3791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7836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48467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550245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5020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06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717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597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40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09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1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9276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989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October 31,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64D90AC-ED0F-7450-FB29-7EFD24F0F09B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25D5-FE54-1D72-EF38-C2816B40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 Impact Assessment Work in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1D529-4FEB-B16B-4826-ABD347D7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2E6E2-7F1B-A84D-12FE-C6EBE7C0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1610485"/>
            <a:ext cx="3447649" cy="4721488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r>
              <a:rPr lang="en-US" sz="1400" b="1" dirty="0"/>
              <a:t>MMX (ROI Analysis)</a:t>
            </a:r>
          </a:p>
          <a:p>
            <a:r>
              <a:rPr lang="en-US" sz="1400" b="1" dirty="0"/>
              <a:t>Chronic Care:</a:t>
            </a:r>
          </a:p>
          <a:p>
            <a:pPr marL="350838" lvl="1" indent="-171450"/>
            <a:r>
              <a:rPr lang="en-US" dirty="0"/>
              <a:t>Januvia (HCP &amp; HCC – June 2023)</a:t>
            </a:r>
          </a:p>
          <a:p>
            <a:pPr marL="350838" lvl="1" indent="-171450"/>
            <a:r>
              <a:rPr lang="en-US" dirty="0"/>
              <a:t>Belsomra (HCP &amp; HCC – June 2023)</a:t>
            </a:r>
          </a:p>
          <a:p>
            <a:pPr marL="350838" lvl="1" indent="-171450"/>
            <a:r>
              <a:rPr lang="en-US" dirty="0" err="1"/>
              <a:t>Verquvo</a:t>
            </a:r>
            <a:r>
              <a:rPr lang="en-US" dirty="0"/>
              <a:t> (HCP &amp; HCC - June 2023)</a:t>
            </a:r>
          </a:p>
          <a:p>
            <a:r>
              <a:rPr lang="en-US" sz="1400" b="1" dirty="0"/>
              <a:t>Hospital Specialty</a:t>
            </a:r>
          </a:p>
          <a:p>
            <a:pPr marL="350838" lvl="1" indent="-171450"/>
            <a:r>
              <a:rPr lang="en-US" dirty="0" err="1"/>
              <a:t>Bridion</a:t>
            </a:r>
            <a:r>
              <a:rPr lang="en-US" dirty="0"/>
              <a:t> (HCP - Sep 2023)</a:t>
            </a:r>
          </a:p>
          <a:p>
            <a:pPr marL="350838" lvl="1" indent="-171450"/>
            <a:r>
              <a:rPr lang="en-US" dirty="0" err="1"/>
              <a:t>Delstrigo</a:t>
            </a:r>
            <a:r>
              <a:rPr lang="en-US" dirty="0"/>
              <a:t>/</a:t>
            </a:r>
            <a:r>
              <a:rPr lang="en-US" dirty="0" err="1"/>
              <a:t>Pifeltro</a:t>
            </a:r>
            <a:r>
              <a:rPr lang="en-US" dirty="0"/>
              <a:t> (In progress)</a:t>
            </a:r>
          </a:p>
          <a:p>
            <a:pPr marL="350838" lvl="1" indent="-171450"/>
            <a:r>
              <a:rPr lang="en-US" dirty="0" err="1"/>
              <a:t>Lagevrio</a:t>
            </a:r>
            <a:r>
              <a:rPr lang="en-US" dirty="0"/>
              <a:t> (HCP &amp; HCC – May 2023)</a:t>
            </a:r>
          </a:p>
          <a:p>
            <a:pPr marL="350838" lvl="1" indent="-171450"/>
            <a:r>
              <a:rPr lang="en-US" dirty="0" err="1"/>
              <a:t>Steglatro</a:t>
            </a:r>
            <a:r>
              <a:rPr lang="en-US" dirty="0"/>
              <a:t> (HCP &amp; HCC - June 2023)</a:t>
            </a:r>
          </a:p>
          <a:p>
            <a:pPr marL="350838" lvl="1" indent="-171450"/>
            <a:r>
              <a:rPr lang="en-US" dirty="0"/>
              <a:t>Dificid (not done this year)</a:t>
            </a:r>
          </a:p>
          <a:p>
            <a:pPr marL="350838" lvl="1" indent="-171450"/>
            <a:r>
              <a:rPr lang="en-US" dirty="0" err="1"/>
              <a:t>Prevymis</a:t>
            </a:r>
            <a:endParaRPr lang="en-US" dirty="0"/>
          </a:p>
          <a:p>
            <a:pPr marL="350838" lvl="1" indent="-171450"/>
            <a:r>
              <a:rPr lang="en-US" dirty="0" err="1"/>
              <a:t>Zerbaxa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24071-4F88-EA6E-5305-83FA109F95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8939" y="1610484"/>
            <a:ext cx="3960987" cy="4721489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r>
              <a:rPr lang="en-US" sz="1400" b="1" dirty="0"/>
              <a:t>Marketing Budget Optimization w/ customer scenarios</a:t>
            </a:r>
          </a:p>
          <a:p>
            <a:r>
              <a:rPr lang="en-US" sz="1400" b="1" dirty="0"/>
              <a:t>Chronic Care:</a:t>
            </a:r>
          </a:p>
          <a:p>
            <a:pPr marL="350838" lvl="1" indent="-171450"/>
            <a:r>
              <a:rPr lang="en-US" dirty="0"/>
              <a:t>Januvia IPF (Aug/Sep 2023) w/virtual sales force analysis</a:t>
            </a:r>
          </a:p>
          <a:p>
            <a:pPr marL="350838" lvl="1" indent="-171450"/>
            <a:r>
              <a:rPr lang="en-US" dirty="0"/>
              <a:t>Belsomra IPF (Sep 2023)</a:t>
            </a:r>
          </a:p>
          <a:p>
            <a:pPr marL="350838" lvl="1" indent="-171450"/>
            <a:r>
              <a:rPr lang="en-US" dirty="0" err="1"/>
              <a:t>Verquvo</a:t>
            </a:r>
            <a:r>
              <a:rPr lang="en-US" dirty="0"/>
              <a:t> IPF (Aug 2023)</a:t>
            </a:r>
          </a:p>
          <a:p>
            <a:pPr marL="350838" lvl="1" indent="-171450"/>
            <a:r>
              <a:rPr lang="en-US" dirty="0"/>
              <a:t>CC overall (Januvia +Belsomra + </a:t>
            </a:r>
            <a:r>
              <a:rPr lang="en-US" dirty="0" err="1"/>
              <a:t>Verquvo</a:t>
            </a:r>
            <a:r>
              <a:rPr lang="en-US" dirty="0"/>
              <a:t> – Sep 2023)</a:t>
            </a:r>
          </a:p>
          <a:p>
            <a:r>
              <a:rPr lang="en-US" sz="1400" b="1" dirty="0"/>
              <a:t>Hospital Specialty:</a:t>
            </a:r>
          </a:p>
          <a:p>
            <a:pPr marL="350838" lvl="1" indent="-171450"/>
            <a:r>
              <a:rPr lang="en-US" dirty="0" err="1"/>
              <a:t>Dificid</a:t>
            </a:r>
            <a:r>
              <a:rPr lang="en-US" dirty="0"/>
              <a:t> DET (Apr 2023)</a:t>
            </a:r>
          </a:p>
          <a:p>
            <a:pPr marL="350838" lvl="1" indent="-171450"/>
            <a:r>
              <a:rPr lang="en-US" dirty="0" err="1"/>
              <a:t>Bridion</a:t>
            </a:r>
            <a:r>
              <a:rPr lang="en-US" dirty="0"/>
              <a:t> DET (Sep 2023)</a:t>
            </a:r>
          </a:p>
          <a:p>
            <a:pPr marL="350838" lvl="1" indent="-171450"/>
            <a:r>
              <a:rPr lang="en-US" dirty="0" err="1"/>
              <a:t>Delstrigo</a:t>
            </a:r>
            <a:r>
              <a:rPr lang="en-US" dirty="0"/>
              <a:t>/</a:t>
            </a:r>
            <a:r>
              <a:rPr lang="en-US" dirty="0" err="1"/>
              <a:t>Pifeltro</a:t>
            </a:r>
            <a:r>
              <a:rPr lang="en-US" dirty="0"/>
              <a:t> (Not planned)</a:t>
            </a:r>
          </a:p>
          <a:p>
            <a:pPr marL="350838" lvl="1" indent="-171450"/>
            <a:r>
              <a:rPr lang="en-US" dirty="0" err="1"/>
              <a:t>Lagevrio</a:t>
            </a:r>
            <a:r>
              <a:rPr lang="en-US" dirty="0"/>
              <a:t> (Not planned)</a:t>
            </a:r>
          </a:p>
          <a:p>
            <a:pPr marL="350838" lvl="1" indent="-171450"/>
            <a:r>
              <a:rPr lang="en-US" dirty="0" err="1"/>
              <a:t>Steglatro</a:t>
            </a:r>
            <a:r>
              <a:rPr lang="en-US" dirty="0"/>
              <a:t> (Not planned)</a:t>
            </a:r>
          </a:p>
          <a:p>
            <a:endParaRPr lang="en-US" sz="1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41F9E4F-00C6-B5AF-82BF-8CD17881EA7F}"/>
              </a:ext>
            </a:extLst>
          </p:cNvPr>
          <p:cNvSpPr txBox="1">
            <a:spLocks/>
          </p:cNvSpPr>
          <p:nvPr/>
        </p:nvSpPr>
        <p:spPr>
          <a:xfrm>
            <a:off x="8593394" y="1625998"/>
            <a:ext cx="3220781" cy="21623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49250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5138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81025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40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US" sz="3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Sales Force PRC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Belsomra (Apr 2023)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Verquvo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(Apr 2023)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Delstrigo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Pifeltro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(Apr 2023)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Steglatro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(Apr 2023)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D197855-4FB9-7E63-BC4C-005AF6088FEC}"/>
              </a:ext>
            </a:extLst>
          </p:cNvPr>
          <p:cNvSpPr txBox="1">
            <a:spLocks/>
          </p:cNvSpPr>
          <p:nvPr/>
        </p:nvSpPr>
        <p:spPr>
          <a:xfrm>
            <a:off x="8593393" y="4053086"/>
            <a:ext cx="3220781" cy="227888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49250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5138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81025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40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US" sz="3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Coupons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Gefapixant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(v1.0 - Oct 2023; in progress)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Lagevrio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(in progress)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CVS drop-off (Belsomra, Januvia)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77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25D5-FE54-1D72-EF38-C2816B40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Vaccines Impact Assessment Work in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1D529-4FEB-B16B-4826-ABD347D7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2E6E2-7F1B-A84D-12FE-C6EBE7C0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1610485"/>
            <a:ext cx="3447649" cy="4721488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r>
              <a:rPr lang="en-US" sz="1400" b="1" dirty="0"/>
              <a:t>MMX (ROI Analysis)</a:t>
            </a:r>
          </a:p>
          <a:p>
            <a:endParaRPr lang="en-US" sz="1400" b="1" dirty="0"/>
          </a:p>
          <a:p>
            <a:pPr marL="350838" lvl="1" indent="-171450"/>
            <a:r>
              <a:rPr lang="en-US" dirty="0"/>
              <a:t>G9 </a:t>
            </a:r>
            <a:r>
              <a:rPr lang="en-US" dirty="0" err="1"/>
              <a:t>Adol</a:t>
            </a:r>
            <a:r>
              <a:rPr lang="en-US" dirty="0"/>
              <a:t> (HCP &amp; HCC – Jun-Jul 2023)</a:t>
            </a:r>
          </a:p>
          <a:p>
            <a:pPr marL="350838" lvl="1" indent="-171450"/>
            <a:r>
              <a:rPr lang="en-US" dirty="0"/>
              <a:t>G9 Adult (HCP &amp; HCC – Jun-Jul 2023)</a:t>
            </a:r>
          </a:p>
          <a:p>
            <a:pPr marL="350838" lvl="1" indent="-171450"/>
            <a:r>
              <a:rPr lang="en-US" dirty="0"/>
              <a:t>Vaxelis (Aug 2023)</a:t>
            </a:r>
          </a:p>
          <a:p>
            <a:pPr marL="350838" lvl="1" indent="-171450"/>
            <a:r>
              <a:rPr lang="en-US" dirty="0"/>
              <a:t>Proquad </a:t>
            </a:r>
            <a:r>
              <a:rPr lang="en-US"/>
              <a:t>(Feb/Mar </a:t>
            </a:r>
            <a:r>
              <a:rPr lang="en-US" dirty="0"/>
              <a:t>2023)</a:t>
            </a:r>
          </a:p>
          <a:p>
            <a:pPr marL="350838" lvl="1" indent="-171450"/>
            <a:r>
              <a:rPr lang="en-US" dirty="0"/>
              <a:t>Rotateq (Feb/Mar 2023)</a:t>
            </a:r>
          </a:p>
          <a:p>
            <a:pPr marL="350838" lvl="1" indent="-171450"/>
            <a:r>
              <a:rPr lang="en-US" dirty="0"/>
              <a:t>Vaqta (Feb/Mar 2023)</a:t>
            </a:r>
          </a:p>
          <a:p>
            <a:pPr marL="350838" lvl="1" indent="-171450"/>
            <a:r>
              <a:rPr lang="en-US" dirty="0" err="1"/>
              <a:t>Vaxneuvance</a:t>
            </a:r>
            <a:r>
              <a:rPr lang="en-US" dirty="0"/>
              <a:t> (did not run)</a:t>
            </a:r>
          </a:p>
          <a:p>
            <a:pPr marL="350838" lvl="1" indent="-171450"/>
            <a:endParaRPr lang="en-US" dirty="0"/>
          </a:p>
          <a:p>
            <a:pPr lvl="1" indent="0">
              <a:buNone/>
            </a:pPr>
            <a:r>
              <a:rPr lang="en-US" sz="1200" dirty="0"/>
              <a:t>Campaign-level Analytics</a:t>
            </a:r>
          </a:p>
          <a:p>
            <a:pPr marL="350838" lvl="1" indent="-171450"/>
            <a:r>
              <a:rPr lang="en-US" dirty="0"/>
              <a:t>G9 (in progress)</a:t>
            </a:r>
          </a:p>
          <a:p>
            <a:pPr marL="350838" lvl="1" indent="-1714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24071-4F88-EA6E-5305-83FA109F95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8939" y="1610484"/>
            <a:ext cx="3960987" cy="4721489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r>
              <a:rPr lang="en-US" sz="1400" b="1" dirty="0"/>
              <a:t>Marketing Budget Optimization w/ customer scenarios</a:t>
            </a:r>
          </a:p>
          <a:p>
            <a:pPr marL="350838" lvl="1" indent="-171450"/>
            <a:endParaRPr lang="en-US" dirty="0"/>
          </a:p>
          <a:p>
            <a:pPr marL="350838" lvl="1" indent="-171450"/>
            <a:r>
              <a:rPr lang="en-US" dirty="0"/>
              <a:t>G9 IPF (Jul-Oct 2023)</a:t>
            </a:r>
            <a:endParaRPr lang="en-US" sz="1400" dirty="0"/>
          </a:p>
          <a:p>
            <a:pPr marL="350838" lvl="1" indent="-171450"/>
            <a:r>
              <a:rPr lang="en-US" dirty="0"/>
              <a:t>Ped vaccines (Sep 2023)</a:t>
            </a:r>
          </a:p>
          <a:p>
            <a:pPr marL="350838" lvl="1" indent="-171450"/>
            <a:r>
              <a:rPr lang="en-US" dirty="0" err="1"/>
              <a:t>Vaxneuvance</a:t>
            </a:r>
            <a:r>
              <a:rPr lang="en-US" dirty="0"/>
              <a:t> (</a:t>
            </a:r>
            <a:r>
              <a:rPr lang="en-US" dirty="0" err="1"/>
              <a:t>Adol</a:t>
            </a:r>
            <a:r>
              <a:rPr lang="en-US" dirty="0"/>
              <a:t> &amp; Adult – Sep 2023)</a:t>
            </a:r>
          </a:p>
          <a:p>
            <a:pPr marL="350838" lvl="1" indent="-171450"/>
            <a:endParaRPr lang="en-US" sz="11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41F9E4F-00C6-B5AF-82BF-8CD17881EA7F}"/>
              </a:ext>
            </a:extLst>
          </p:cNvPr>
          <p:cNvSpPr txBox="1">
            <a:spLocks/>
          </p:cNvSpPr>
          <p:nvPr/>
        </p:nvSpPr>
        <p:spPr>
          <a:xfrm>
            <a:off x="8593394" y="1625998"/>
            <a:ext cx="3220781" cy="21623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49250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5138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81025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40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US" sz="3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Sales Force PRC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G9  (Apr 2023)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1092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4" id="{24FE62A4-05AF-EA46-94C4-9F3AB7475072}" vid="{437D1336-155C-C84A-952C-22117A024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11882</TotalTime>
  <Words>321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Invention</vt:lpstr>
      <vt:lpstr>Invention Light</vt:lpstr>
      <vt:lpstr>5_Merck 16:9 PPT Theme</vt:lpstr>
      <vt:lpstr>Pharma Impact Assessment Work in 2023</vt:lpstr>
      <vt:lpstr>Vaccines Impact Assessment Work in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Impact Assessment Work in 2023</dc:title>
  <dc:creator>Potty, Ajish</dc:creator>
  <cp:lastModifiedBy>Potty, Ajish</cp:lastModifiedBy>
  <cp:revision>3</cp:revision>
  <dcterms:created xsi:type="dcterms:W3CDTF">2023-09-28T19:40:17Z</dcterms:created>
  <dcterms:modified xsi:type="dcterms:W3CDTF">2023-11-03T13:39:56Z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7fd646-07cb-4c4e-a107-4e4d6b30ba1b_Enabled">
    <vt:lpwstr>true</vt:lpwstr>
  </property>
  <property fmtid="{D5CDD505-2E9C-101B-9397-08002B2CF9AE}" pid="3" name="MSIP_Label_927fd646-07cb-4c4e-a107-4e4d6b30ba1b_SetDate">
    <vt:lpwstr>2023-09-28T19:40:46Z</vt:lpwstr>
  </property>
  <property fmtid="{D5CDD505-2E9C-101B-9397-08002B2CF9AE}" pid="4" name="MSIP_Label_927fd646-07cb-4c4e-a107-4e4d6b30ba1b_Method">
    <vt:lpwstr>Privileged</vt:lpwstr>
  </property>
  <property fmtid="{D5CDD505-2E9C-101B-9397-08002B2CF9AE}" pid="5" name="MSIP_Label_927fd646-07cb-4c4e-a107-4e4d6b30ba1b_Name">
    <vt:lpwstr>927fd646-07cb-4c4e-a107-4e4d6b30ba1b</vt:lpwstr>
  </property>
  <property fmtid="{D5CDD505-2E9C-101B-9397-08002B2CF9AE}" pid="6" name="MSIP_Label_927fd646-07cb-4c4e-a107-4e4d6b30ba1b_SiteId">
    <vt:lpwstr>a00de4ec-48a8-43a6-be74-e31274e2060d</vt:lpwstr>
  </property>
  <property fmtid="{D5CDD505-2E9C-101B-9397-08002B2CF9AE}" pid="7" name="MSIP_Label_927fd646-07cb-4c4e-a107-4e4d6b30ba1b_ActionId">
    <vt:lpwstr>73ec1547-d511-4143-8c89-41b103d91c24</vt:lpwstr>
  </property>
  <property fmtid="{D5CDD505-2E9C-101B-9397-08002B2CF9AE}" pid="8" name="MSIP_Label_927fd646-07cb-4c4e-a107-4e4d6b30ba1b_ContentBits">
    <vt:lpwstr>1</vt:lpwstr>
  </property>
  <property fmtid="{D5CDD505-2E9C-101B-9397-08002B2CF9AE}" pid="9" name="MerckAIPLabel">
    <vt:lpwstr>Proprietary</vt:lpwstr>
  </property>
  <property fmtid="{D5CDD505-2E9C-101B-9397-08002B2CF9AE}" pid="10" name="MerckAIPDataExchange">
    <vt:lpwstr>!MRKMIP@Proprietary</vt:lpwstr>
  </property>
</Properties>
</file>