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1474721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098"/>
  </p:normalViewPr>
  <p:slideViewPr>
    <p:cSldViewPr snapToGrid="0">
      <p:cViewPr varScale="1">
        <p:scale>
          <a:sx n="73" d="100"/>
          <a:sy n="73" d="100"/>
        </p:scale>
        <p:origin x="3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ugan, Senthil" userId="e6883651-b919-4e64-985b-40f58d687b81" providerId="ADAL" clId="{DF0F4399-0D6A-4373-9A3E-B48F35A6668A}"/>
    <pc:docChg chg="custSel modSld">
      <pc:chgData name="Murugan, Senthil" userId="e6883651-b919-4e64-985b-40f58d687b81" providerId="ADAL" clId="{DF0F4399-0D6A-4373-9A3E-B48F35A6668A}" dt="2024-01-31T17:05:57.053" v="1184" actId="20577"/>
      <pc:docMkLst>
        <pc:docMk/>
      </pc:docMkLst>
      <pc:sldChg chg="modSp mod">
        <pc:chgData name="Murugan, Senthil" userId="e6883651-b919-4e64-985b-40f58d687b81" providerId="ADAL" clId="{DF0F4399-0D6A-4373-9A3E-B48F35A6668A}" dt="2024-01-31T17:05:57.053" v="1184" actId="20577"/>
        <pc:sldMkLst>
          <pc:docMk/>
          <pc:sldMk cId="3107878217" sldId="2147472179"/>
        </pc:sldMkLst>
        <pc:spChg chg="mod">
          <ac:chgData name="Murugan, Senthil" userId="e6883651-b919-4e64-985b-40f58d687b81" providerId="ADAL" clId="{DF0F4399-0D6A-4373-9A3E-B48F35A6668A}" dt="2024-01-31T16:25:48.156" v="85" actId="6549"/>
          <ac:spMkLst>
            <pc:docMk/>
            <pc:sldMk cId="3107878217" sldId="2147472179"/>
            <ac:spMk id="3" creationId="{50ED497B-4767-7F30-B97F-C8133C2530CA}"/>
          </ac:spMkLst>
        </pc:spChg>
        <pc:spChg chg="mod">
          <ac:chgData name="Murugan, Senthil" userId="e6883651-b919-4e64-985b-40f58d687b81" providerId="ADAL" clId="{DF0F4399-0D6A-4373-9A3E-B48F35A6668A}" dt="2024-01-31T16:33:55.698" v="394" actId="6549"/>
          <ac:spMkLst>
            <pc:docMk/>
            <pc:sldMk cId="3107878217" sldId="2147472179"/>
            <ac:spMk id="15" creationId="{C445E7B4-EE53-48CD-A741-9F049330875E}"/>
          </ac:spMkLst>
        </pc:spChg>
        <pc:spChg chg="mod">
          <ac:chgData name="Murugan, Senthil" userId="e6883651-b919-4e64-985b-40f58d687b81" providerId="ADAL" clId="{DF0F4399-0D6A-4373-9A3E-B48F35A6668A}" dt="2024-01-31T16:44:37.723" v="1109" actId="6549"/>
          <ac:spMkLst>
            <pc:docMk/>
            <pc:sldMk cId="3107878217" sldId="2147472179"/>
            <ac:spMk id="17" creationId="{7696FB2A-A9DA-4884-8027-5C5463D1B322}"/>
          </ac:spMkLst>
        </pc:spChg>
        <pc:spChg chg="mod">
          <ac:chgData name="Murugan, Senthil" userId="e6883651-b919-4e64-985b-40f58d687b81" providerId="ADAL" clId="{DF0F4399-0D6A-4373-9A3E-B48F35A6668A}" dt="2024-01-31T17:05:57.053" v="1184" actId="20577"/>
          <ac:spMkLst>
            <pc:docMk/>
            <pc:sldMk cId="3107878217" sldId="2147472179"/>
            <ac:spMk id="19" creationId="{C5B7881B-706E-4800-BD17-02C89375B599}"/>
          </ac:spMkLst>
        </pc:spChg>
        <pc:spChg chg="mod">
          <ac:chgData name="Murugan, Senthil" userId="e6883651-b919-4e64-985b-40f58d687b81" providerId="ADAL" clId="{DF0F4399-0D6A-4373-9A3E-B48F35A6668A}" dt="2024-01-31T16:25:16.073" v="21" actId="6549"/>
          <ac:spMkLst>
            <pc:docMk/>
            <pc:sldMk cId="3107878217" sldId="2147472179"/>
            <ac:spMk id="37" creationId="{8BBFC7B4-17B9-2841-9246-42D9B9AFF3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B403F68-5E26-474F-9F76-4B79ABD04B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02047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B403F68-5E26-474F-9F76-4B79ABD04B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3526" cy="850107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4412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7F7E6C-3978-4975-87E8-207B769BE7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4573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310677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61555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2319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0538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88281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654990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</p:spPr>
        <p:txBody>
          <a:bodyPr/>
          <a:lstStyle>
            <a:lvl4pPr marL="324000" indent="-108000">
              <a:buFont typeface="Arial" panose="020B0604020202020204" pitchFamily="34" charset="0"/>
              <a:buChar char="•"/>
              <a:defRPr sz="1200">
                <a:solidFill>
                  <a:schemeClr val="accent4"/>
                </a:solidFill>
                <a:latin typeface="+mn-lt"/>
              </a:defRPr>
            </a:lvl4pPr>
            <a:lvl5pPr marL="432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</p:spPr>
        <p:txBody>
          <a:bodyPr/>
          <a:lstStyle>
            <a:lvl4pPr marL="324000" indent="-108000">
              <a:buFont typeface="Arial" panose="020B0604020202020204" pitchFamily="34" charset="0"/>
              <a:buChar char="•"/>
              <a:defRPr sz="1200">
                <a:solidFill>
                  <a:schemeClr val="accent4"/>
                </a:solidFill>
                <a:latin typeface="+mn-lt"/>
              </a:defRPr>
            </a:lvl4pPr>
            <a:lvl5pPr marL="432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</p:spPr>
        <p:txBody>
          <a:bodyPr/>
          <a:lstStyle>
            <a:lvl4pPr marL="324000" indent="-108000">
              <a:buFont typeface="Arial" panose="020B0604020202020204" pitchFamily="34" charset="0"/>
              <a:buChar char="•"/>
              <a:defRPr sz="1200">
                <a:solidFill>
                  <a:schemeClr val="accent4"/>
                </a:solidFill>
                <a:latin typeface="+mn-lt"/>
              </a:defRPr>
            </a:lvl4pPr>
            <a:lvl5pPr marL="432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071203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49865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FE1EC3B-740E-41C3-AEB5-04C5501D3D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88996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68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4590000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37987-1AD3-4039-8514-9AA51B6AE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4FE8-85DD-4774-B156-40911633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D9EA-C0CB-423E-8DFD-5E715DE60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3D5960-80D4-439D-8094-03612E34EF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402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E31740A-5FDE-47A1-9976-336C07974D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E2FACF5-A60D-44FC-A578-FD005792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F58283-0844-453D-BCD6-1587B2F3A93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229EF1-E5AB-4685-BF30-7C661BA29DC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80927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145898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6" y="1925638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8" y="1925635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50" y="1925632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2" y="1925629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3853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solidFill>
            <a:srgbClr val="F7F7F7"/>
          </a:solidFill>
        </p:spPr>
        <p:txBody>
          <a:bodyPr lIns="288000" tIns="216000" rIns="288000" bIns="216000"/>
          <a:lstStyle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solidFill>
            <a:srgbClr val="F7F7F7"/>
          </a:solidFill>
        </p:spPr>
        <p:txBody>
          <a:bodyPr lIns="288000" tIns="216000" rIns="288000" bIns="216000"/>
          <a:lstStyle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solidFill>
            <a:srgbClr val="F7F7F7"/>
          </a:solidFill>
        </p:spPr>
        <p:txBody>
          <a:bodyPr lIns="288000" tIns="216000" rIns="288000" bIns="216000"/>
          <a:lstStyle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solidFill>
            <a:srgbClr val="F7F7F7"/>
          </a:solidFill>
        </p:spPr>
        <p:txBody>
          <a:bodyPr lIns="288000" tIns="216000" rIns="288000" bIns="216000"/>
          <a:lstStyle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0127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82659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152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76885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694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8951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8593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000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000" cy="2200275"/>
          </a:xfr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52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E97430-6745-417F-92A0-80DB383AA9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7F91FFD-73BA-4C6D-B9FD-A1C4B70F7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94834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2185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7839930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44323-8293-4E23-A6B5-4D0708D49A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  <p:pic>
        <p:nvPicPr>
          <p:cNvPr id="15" name="bjClassifierImageBottom">
            <a:extLst>
              <a:ext uri="{FF2B5EF4-FFF2-40B4-BE49-F238E27FC236}">
                <a16:creationId xmlns:a16="http://schemas.microsoft.com/office/drawing/2014/main" id="{3DAF836C-E86A-4F11-BADA-63FD045851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807790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5727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68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4590000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37987-1AD3-4039-8514-9AA51B6AE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4FE8-85DD-4774-B156-40911633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D9EA-C0CB-423E-8DFD-5E715DE60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3D5960-80D4-439D-8094-03612E34EF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  <p:pic>
        <p:nvPicPr>
          <p:cNvPr id="16" name="bjClassifierImageBottom">
            <a:extLst>
              <a:ext uri="{FF2B5EF4-FFF2-40B4-BE49-F238E27FC236}">
                <a16:creationId xmlns:a16="http://schemas.microsoft.com/office/drawing/2014/main" id="{75E37215-A32E-4592-B9FC-426BBF0B33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807790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1214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llout/Quot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7839930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44323-8293-4E23-A6B5-4D0708D49A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  <p:pic>
        <p:nvPicPr>
          <p:cNvPr id="7" name="bjClassifierImageBottom">
            <a:extLst>
              <a:ext uri="{FF2B5EF4-FFF2-40B4-BE49-F238E27FC236}">
                <a16:creationId xmlns:a16="http://schemas.microsoft.com/office/drawing/2014/main" id="{1EF9DAF1-AD15-4A7F-B673-A775C19E3D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807790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0778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68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4590000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37987-1AD3-4039-8514-9AA51B6AE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4FE8-85DD-4774-B156-40911633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D9EA-C0CB-423E-8DFD-5E715DE60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3D5960-80D4-439D-8094-03612E34EF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  <p:pic>
        <p:nvPicPr>
          <p:cNvPr id="9" name="bjClassifierImageBottom">
            <a:extLst>
              <a:ext uri="{FF2B5EF4-FFF2-40B4-BE49-F238E27FC236}">
                <a16:creationId xmlns:a16="http://schemas.microsoft.com/office/drawing/2014/main" id="{219E15D1-0E39-4DA7-BF5A-B2FCBF7EEC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807790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7819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allout/Quot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7839930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44323-8293-4E23-A6B5-4D0708D49A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  <p:pic>
        <p:nvPicPr>
          <p:cNvPr id="10" name="bjClassifierImageBottom">
            <a:extLst>
              <a:ext uri="{FF2B5EF4-FFF2-40B4-BE49-F238E27FC236}">
                <a16:creationId xmlns:a16="http://schemas.microsoft.com/office/drawing/2014/main" id="{383CD351-D7A8-49A0-95A0-9878E533CF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807790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7551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68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4590000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37987-1AD3-4039-8514-9AA51B6AE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4FE8-85DD-4774-B156-40911633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D9EA-C0CB-423E-8DFD-5E715DE60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3D5960-80D4-439D-8094-03612E34EF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  <p:pic>
        <p:nvPicPr>
          <p:cNvPr id="11" name="bjClassifierImageBottom">
            <a:extLst>
              <a:ext uri="{FF2B5EF4-FFF2-40B4-BE49-F238E27FC236}">
                <a16:creationId xmlns:a16="http://schemas.microsoft.com/office/drawing/2014/main" id="{BB49983F-9FA7-4825-87AB-AFF149F272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807790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7438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allout/Quot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7839930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44323-8293-4E23-A6B5-4D0708D49A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369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68000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4590000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3989A-470D-4F86-A2CA-04215DCCB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33C79-2FC5-49E8-8C90-CC225D4F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F714B-66A6-4215-944E-86DD4151B4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DA1A0F-C6CA-4F6F-8953-9596A60088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0792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378816"/>
            <a:ext cx="9468000" cy="3214286"/>
          </a:xfrm>
        </p:spPr>
        <p:txBody>
          <a:bodyPr anchor="ctr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CB2F867-80D5-4072-B066-D1FABDA98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75C83-E75A-4761-ABDB-78F33525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F4E22-A15E-451C-BD46-064AFF4BC0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AA1092-F75A-4EB7-AC2B-8FEF9EE4A2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670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000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000" cy="2200275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3B4184-6328-4154-91D2-1AA8288B2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B701A-85D4-4EBF-9E9D-45321FF8B5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4259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0B42C7-DCFF-4F4E-A97A-71EE05490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D11F-FD96-47DA-A915-74520DF810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4C3B1-C6F3-47F5-BA77-FFE7372DA8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E0B3B3-9BB5-4470-956F-236800F47A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6601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99D0098-87B4-4DED-9DA5-AD58D81E0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5E86F-6198-45AB-BCDD-FC6699753BC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F005-0053-4482-9A86-685DBCA590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618472-B8D7-464E-B372-FF2A740B92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1839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71E62B2-11ED-4F53-987A-D7C7F8C57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744A4-A844-44EE-8999-4199B276EDC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4500E-998D-49D0-800E-1C1C50531D2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7985A5-3618-40EE-981C-E43FBCBC1E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2380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73E7B15-B6FE-4A26-B618-7F1B832EE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2525-AB43-49B8-8347-B08BBD12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EFF27-0AA0-4416-981F-E6A4670CC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55418-A8D6-42B5-B9B8-13546F6F44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3140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4590000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A5D602-19E5-4AD7-A798-9ABA97C87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A05-C8DE-4BB6-A2EE-0A5AA8C5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3DA65-402A-4130-BFAD-85ADF5B74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DB83B4-4698-4581-A9DE-ED05FAEA50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865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37060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417220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66692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CF7A6AE-FA80-4C09-887C-D512261AA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85722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29AAB2-BFFE-4231-81D6-7950E02D2C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282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729" cy="2200275"/>
          </a:xfr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6DB4970-1539-45AF-95B7-E0F4F6E0F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0AF9AA-D942-4888-A5F3-88D2B0EE94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85403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2F996A-EF8B-470C-B19C-614AB955A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3039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35504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4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0A01-DDD8-40C4-8091-30F2078F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C3F16-B816-4EDA-91D0-6F39180C10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  <p:pic>
        <p:nvPicPr>
          <p:cNvPr id="14" name="bjClassifierImageBottom">
            <a:extLst>
              <a:ext uri="{FF2B5EF4-FFF2-40B4-BE49-F238E27FC236}">
                <a16:creationId xmlns:a16="http://schemas.microsoft.com/office/drawing/2014/main" id="{4D931BC2-B99B-40B1-9D02-709020BA55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807790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8951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4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0A01-DDD8-40C4-8091-30F2078F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C3F16-B816-4EDA-91D0-6F39180C10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  <p:pic>
        <p:nvPicPr>
          <p:cNvPr id="4" name="bjClassifierImageBottom">
            <a:extLst>
              <a:ext uri="{FF2B5EF4-FFF2-40B4-BE49-F238E27FC236}">
                <a16:creationId xmlns:a16="http://schemas.microsoft.com/office/drawing/2014/main" id="{87549D32-FA24-4553-99B5-0E7DF83A6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807790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58646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4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0A01-DDD8-40C4-8091-30F2078F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C3F16-B816-4EDA-91D0-6F39180C10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  <p:pic>
        <p:nvPicPr>
          <p:cNvPr id="8" name="bjClassifierImageBottom">
            <a:extLst>
              <a:ext uri="{FF2B5EF4-FFF2-40B4-BE49-F238E27FC236}">
                <a16:creationId xmlns:a16="http://schemas.microsoft.com/office/drawing/2014/main" id="{17D9527B-82E6-427F-A481-738E42F8EF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807790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66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4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0A01-DDD8-40C4-8091-30F2078F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C3F16-B816-4EDA-91D0-6F39180C10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8795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ED25-48F6-4AA3-8101-076C3DE23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D4D8D6-9B83-4B48-B8BA-B8908EAA6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34608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A8FB-C22C-4816-B876-7FE31AE5B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91510-3C20-412D-A078-1E4C57551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01955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9BD5DBD-2FA9-4215-9F27-75581AAE1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36C4A4-DF29-478E-9317-46F97AE65E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974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4920EE-2A7C-44F3-99E1-0A99C5AA9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19B1F-62DB-4F9A-A399-9A062D6B27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5813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729" cy="868099"/>
          </a:xfr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09E9714-8531-49CA-817A-A6591E6AC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69F950-2B7B-4360-870C-6661D92820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25926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43380-1CBA-418A-AA1A-23C03A138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277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601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 January 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8238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729" cy="2200275"/>
          </a:xfr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FCC1E2B-BD2B-41AE-8380-2C7169758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010F39-88F5-4054-BF78-5B36DF197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985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729" cy="2200275"/>
          </a:xfr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570B4B7-B99F-4E9F-8038-FEAA60799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23C44-A96C-4F77-894E-4C14A1AD60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3261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7505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943F8ECD-AD6E-4D47-9967-FEE9C2D0D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3"/>
            </p:custDataLst>
            <p:extLst>
              <p:ext uri="{D42A27DB-BD31-4B8C-83A1-F6EECF244321}">
                <p14:modId xmlns:p14="http://schemas.microsoft.com/office/powerpoint/2010/main" val="520342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4" imgW="415" imgH="416" progId="TCLayout.ActiveDocument.1">
                  <p:embed/>
                </p:oleObj>
              </mc:Choice>
              <mc:Fallback>
                <p:oleObj name="think-cell Slide" r:id="rId64" imgW="415" imgH="41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943F8ECD-AD6E-4D47-9967-FEE9C2D0D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5" y="377825"/>
            <a:ext cx="7523163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9C233FD-7C73-4D80-95D2-8DFB5EA69D46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F58F2-BBFC-3DFA-9EBC-3636EC632F8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785813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568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sz="1200" b="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8000" indent="-1080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Char char="•"/>
        <a:defRPr sz="1200" b="0" kern="1200">
          <a:solidFill>
            <a:schemeClr val="accent4"/>
          </a:solidFill>
          <a:latin typeface="+mn-lt"/>
          <a:ea typeface="+mn-ea"/>
          <a:cs typeface="+mn-cs"/>
        </a:defRPr>
      </a:lvl2pPr>
      <a:lvl3pPr marL="216000" indent="-1080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Char char="•"/>
        <a:defRPr sz="1200" b="0" kern="1200">
          <a:solidFill>
            <a:schemeClr val="accent4"/>
          </a:solidFill>
          <a:latin typeface="+mn-lt"/>
          <a:ea typeface="+mn-ea"/>
          <a:cs typeface="+mn-cs"/>
        </a:defRPr>
      </a:lvl3pPr>
      <a:lvl4pPr marL="324000" indent="-1080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Char char="•"/>
        <a:defRPr sz="1200" b="0" kern="1200">
          <a:solidFill>
            <a:schemeClr val="accent4"/>
          </a:solidFill>
          <a:latin typeface="+mn-lt"/>
          <a:ea typeface="+mn-ea"/>
          <a:cs typeface="+mn-cs"/>
        </a:defRPr>
      </a:lvl4pPr>
      <a:lvl5pPr marL="432000" indent="-1080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Char char="•"/>
        <a:defRPr sz="1200" b="0" kern="1200">
          <a:solidFill>
            <a:schemeClr val="accent4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accent4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sz="3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38">
          <p15:clr>
            <a:srgbClr val="F26B43"/>
          </p15:clr>
        </p15:guide>
        <p15:guide id="4" pos="2511">
          <p15:clr>
            <a:srgbClr val="F26B43"/>
          </p15:clr>
        </p15:guide>
        <p15:guide id="5" pos="2704">
          <p15:clr>
            <a:srgbClr val="F26B43"/>
          </p15:clr>
        </p15:guide>
        <p15:guide id="6" pos="4977">
          <p15:clr>
            <a:srgbClr val="F26B43"/>
          </p15:clr>
        </p15:guide>
        <p15:guide id="7" pos="5169">
          <p15:clr>
            <a:srgbClr val="F26B43"/>
          </p15:clr>
        </p15:guide>
        <p15:guide id="8" pos="7442">
          <p15:clr>
            <a:srgbClr val="F26B43"/>
          </p15:clr>
        </p15:guide>
        <p15:guide id="9" orient="horz" pos="238">
          <p15:clr>
            <a:srgbClr val="F26B43"/>
          </p15:clr>
        </p15:guide>
        <p15:guide id="10" orient="horz" pos="4020">
          <p15:clr>
            <a:srgbClr val="F26B43"/>
          </p15:clr>
        </p15:guide>
        <p15:guide id="11" orient="horz" pos="1751">
          <p15:clr>
            <a:srgbClr val="F26B43"/>
          </p15:clr>
        </p15:guide>
        <p15:guide id="12" orient="horz" pos="1213">
          <p15:clr>
            <a:srgbClr val="F26B43"/>
          </p15:clr>
        </p15:guide>
        <p15:guide id="13" orient="horz" pos="7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2E074-FF97-4FA6-B982-38B8F757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rgbClr val="9EA7B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CC380D-5F44-41E8-971E-CDD19ED6F8E3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9EA7B3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9EA7B3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9B5C9-47FA-4113-BA9A-208FA86E4788}"/>
              </a:ext>
            </a:extLst>
          </p:cNvPr>
          <p:cNvSpPr/>
          <p:nvPr/>
        </p:nvSpPr>
        <p:spPr>
          <a:xfrm>
            <a:off x="3180427" y="1576064"/>
            <a:ext cx="3577315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Goals for 2024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DD3A8-A1BC-45E4-9DC9-D0229649121D}"/>
              </a:ext>
            </a:extLst>
          </p:cNvPr>
          <p:cNvSpPr/>
          <p:nvPr/>
        </p:nvSpPr>
        <p:spPr>
          <a:xfrm>
            <a:off x="676887" y="4231089"/>
            <a:ext cx="83516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Premier </a:t>
            </a:r>
            <a:b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Capabilities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BB1549-6188-4392-9E19-3A3D358E6356}"/>
              </a:ext>
            </a:extLst>
          </p:cNvPr>
          <p:cNvSpPr/>
          <p:nvPr/>
        </p:nvSpPr>
        <p:spPr>
          <a:xfrm>
            <a:off x="548101" y="5689410"/>
            <a:ext cx="109273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Data &amp; Analytics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Transformation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C263D8-B0DD-4261-8A41-FD5ABC518E64}"/>
              </a:ext>
            </a:extLst>
          </p:cNvPr>
          <p:cNvSpPr/>
          <p:nvPr/>
        </p:nvSpPr>
        <p:spPr>
          <a:xfrm>
            <a:off x="542233" y="2644391"/>
            <a:ext cx="110447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Business Value </a:t>
            </a:r>
            <a:b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Driven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CF16E2-BCC7-4029-AFED-BEB62B1B6E5E}"/>
              </a:ext>
            </a:extLst>
          </p:cNvPr>
          <p:cNvSpPr/>
          <p:nvPr/>
        </p:nvSpPr>
        <p:spPr>
          <a:xfrm>
            <a:off x="8001001" y="1576064"/>
            <a:ext cx="381317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Key Success Factors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F8E542-AC6C-4A52-B1E5-F2B81C0A7751}"/>
              </a:ext>
            </a:extLst>
          </p:cNvPr>
          <p:cNvSpPr txBox="1"/>
          <p:nvPr/>
        </p:nvSpPr>
        <p:spPr>
          <a:xfrm>
            <a:off x="2582331" y="2079130"/>
            <a:ext cx="417769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Drive key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6ECEB2">
                    <a:lumMod val="50000"/>
                  </a:srgbClr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strategic business initiatives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through advanced data science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45E7B4-EE53-48CD-A741-9F049330875E}"/>
              </a:ext>
            </a:extLst>
          </p:cNvPr>
          <p:cNvSpPr txBox="1"/>
          <p:nvPr/>
        </p:nvSpPr>
        <p:spPr>
          <a:xfrm>
            <a:off x="6894245" y="2038145"/>
            <a:ext cx="537184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Enable priority launches through decision support analytics for US and Global teams:</a:t>
            </a:r>
          </a:p>
          <a:p>
            <a:pPr marL="573088" lvl="1" indent="-115888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latin typeface="Invention"/>
              </a:rPr>
              <a:t>V116 US Launch Planning through Market Simulation Research Framework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prstClr val="black"/>
                </a:solidFill>
                <a:latin typeface="Invention"/>
              </a:rPr>
              <a:t>Apply Simulation Framework to Enable Brand Planning Scenarios for </a:t>
            </a:r>
          </a:p>
          <a:p>
            <a:pPr marL="573088" lvl="1" indent="-115888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latin typeface="Invention"/>
              </a:rPr>
              <a:t>US G9 Growth Strategy </a:t>
            </a:r>
          </a:p>
          <a:p>
            <a:pPr marL="573088" lvl="1" indent="-115888"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One Ex-US</a:t>
            </a:r>
            <a:r>
              <a:rPr lang="en-US" sz="1000" dirty="0">
                <a:solidFill>
                  <a:prstClr val="black"/>
                </a:solidFill>
                <a:latin typeface="Invention"/>
              </a:rPr>
              <a:t>Market Simulation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DCFF30-D295-42CE-9027-460C93C0D7C7}"/>
              </a:ext>
            </a:extLst>
          </p:cNvPr>
          <p:cNvSpPr txBox="1"/>
          <p:nvPr/>
        </p:nvSpPr>
        <p:spPr>
          <a:xfrm>
            <a:off x="2618390" y="3535764"/>
            <a:ext cx="4177699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Create a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857C">
                    <a:lumMod val="75000"/>
                  </a:srgbClr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culture of excellence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for high-performing teams to drive value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Advance the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857C">
                    <a:lumMod val="75000"/>
                  </a:srgbClr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maturity of analytics delivery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along speed, consistency, efficiency, quality, and customer experience dimensions.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6FB2A-A9DA-4884-8027-5C5463D1B322}"/>
              </a:ext>
            </a:extLst>
          </p:cNvPr>
          <p:cNvSpPr txBox="1"/>
          <p:nvPr/>
        </p:nvSpPr>
        <p:spPr>
          <a:xfrm>
            <a:off x="6894246" y="3368336"/>
            <a:ext cx="4786622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Establish following Center of Excellences with clear path and implementations related to applied commercial business problems</a:t>
            </a:r>
          </a:p>
          <a:p>
            <a:pPr marL="573088" lvl="1" indent="-115888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latin typeface="Invention"/>
              </a:rPr>
              <a:t>Simulation COE</a:t>
            </a:r>
          </a:p>
          <a:p>
            <a:pPr marL="573088" lvl="1" indent="-115888"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Synthetic Data COE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prstClr val="black"/>
                </a:solidFill>
                <a:latin typeface="Invention"/>
              </a:rPr>
              <a:t>Research / Scale Synthetic Data capability to address:</a:t>
            </a:r>
          </a:p>
          <a:p>
            <a:pPr marL="573088" lvl="1" indent="-115888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latin typeface="Invention"/>
              </a:rPr>
              <a:t>Promotional Impact Measurements for difficult to measure promotions (G9 / Keytruda)</a:t>
            </a:r>
          </a:p>
          <a:p>
            <a:pPr marL="573088" lvl="1" indent="-115888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latin typeface="Invention"/>
              </a:rPr>
              <a:t>Explore privacy safe data enhancement for one Ex-US Market</a:t>
            </a:r>
          </a:p>
          <a:p>
            <a:pPr marL="112713" lvl="1" indent="-112713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latin typeface="Invention"/>
              </a:rPr>
              <a:t>Apply Synthetic Data for Privacy Safe Data Procurement strategies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9344E2-83E0-4FAD-AF51-EF24EB788E0C}"/>
              </a:ext>
            </a:extLst>
          </p:cNvPr>
          <p:cNvGrpSpPr/>
          <p:nvPr/>
        </p:nvGrpSpPr>
        <p:grpSpPr>
          <a:xfrm>
            <a:off x="2569136" y="4878402"/>
            <a:ext cx="9111731" cy="1119310"/>
            <a:chOff x="2569136" y="4955347"/>
            <a:chExt cx="9111731" cy="11193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951FE3-4232-480B-8341-A62BCC978F95}"/>
                </a:ext>
              </a:extLst>
            </p:cNvPr>
            <p:cNvSpPr txBox="1"/>
            <p:nvPr/>
          </p:nvSpPr>
          <p:spPr>
            <a:xfrm>
              <a:off x="2569136" y="4997439"/>
              <a:ext cx="4175412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Create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857C">
                      <a:lumMod val="75000"/>
                    </a:srgbClr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community, branding, IP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and partnerships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Improve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857C">
                      <a:lumMod val="75000"/>
                    </a:srgbClr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operational efficiency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for the CAS org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Continued upskilling and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857C">
                      <a:lumMod val="75000"/>
                    </a:srgbClr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growth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 path for our talent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endParaRPr>
            </a:p>
            <a:p>
              <a:pPr marL="173038" marR="0" lvl="0" indent="-17303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Establish Prague as an EU hub for data science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B7881B-706E-4800-BD17-02C89375B599}"/>
                </a:ext>
              </a:extLst>
            </p:cNvPr>
            <p:cNvSpPr txBox="1"/>
            <p:nvPr/>
          </p:nvSpPr>
          <p:spPr>
            <a:xfrm>
              <a:off x="6894245" y="4955347"/>
              <a:ext cx="4786622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15888" marR="0" lvl="0" indent="-1158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Create a research hub with industry collabs and academic institutions</a:t>
              </a:r>
            </a:p>
            <a:p>
              <a:pPr marL="573088" lvl="1" indent="-115888"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prstClr val="black"/>
                  </a:solidFill>
                  <a:latin typeface="Invention"/>
                </a:rPr>
                <a:t>Establish and follow through governance structure to enable information sharing and overall project governance 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Develop high functional team to enable the new Applied Research team</a:t>
              </a:r>
            </a:p>
            <a:p>
              <a:pPr marL="115888" marR="0" lvl="0" indent="-1158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endParaRPr>
            </a:p>
            <a:p>
              <a:pPr marL="115888" marR="0" lvl="0" indent="-1158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AE1E496-1BCF-4DC8-956C-F0A8261AFFEA}"/>
              </a:ext>
            </a:extLst>
          </p:cNvPr>
          <p:cNvSpPr txBox="1"/>
          <p:nvPr/>
        </p:nvSpPr>
        <p:spPr>
          <a:xfrm>
            <a:off x="377825" y="1293863"/>
            <a:ext cx="2031953" cy="646331"/>
          </a:xfrm>
          <a:prstGeom prst="homePlate">
            <a:avLst>
              <a:gd name="adj" fmla="val 21368"/>
            </a:avLst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Innovative &amp; Impactful Decision Support through best-in-class data science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2D526C-E88E-41F1-BE4E-7FECE8BC310E}"/>
              </a:ext>
            </a:extLst>
          </p:cNvPr>
          <p:cNvCxnSpPr/>
          <p:nvPr/>
        </p:nvCxnSpPr>
        <p:spPr>
          <a:xfrm>
            <a:off x="377826" y="3289924"/>
            <a:ext cx="11436350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623003-A8AD-4DA9-BA88-AE57A43F1E0F}"/>
              </a:ext>
            </a:extLst>
          </p:cNvPr>
          <p:cNvCxnSpPr/>
          <p:nvPr/>
        </p:nvCxnSpPr>
        <p:spPr>
          <a:xfrm>
            <a:off x="377826" y="4788182"/>
            <a:ext cx="11436350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Artificial Intelligence outline">
            <a:extLst>
              <a:ext uri="{FF2B5EF4-FFF2-40B4-BE49-F238E27FC236}">
                <a16:creationId xmlns:a16="http://schemas.microsoft.com/office/drawing/2014/main" id="{765A99B9-9831-436A-87C5-0C9AB3430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708" y="3400535"/>
            <a:ext cx="731520" cy="731520"/>
          </a:xfrm>
          <a:prstGeom prst="rect">
            <a:avLst/>
          </a:prstGeom>
        </p:spPr>
      </p:pic>
      <p:pic>
        <p:nvPicPr>
          <p:cNvPr id="25" name="Graphic 24" descr="Handshake outline">
            <a:extLst>
              <a:ext uri="{FF2B5EF4-FFF2-40B4-BE49-F238E27FC236}">
                <a16:creationId xmlns:a16="http://schemas.microsoft.com/office/drawing/2014/main" id="{15464B46-70B1-41FB-8DB7-D8BE50E86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708" y="1921066"/>
            <a:ext cx="731520" cy="731520"/>
          </a:xfrm>
          <a:prstGeom prst="rect">
            <a:avLst/>
          </a:prstGeom>
        </p:spPr>
      </p:pic>
      <p:pic>
        <p:nvPicPr>
          <p:cNvPr id="26" name="Graphic 25" descr="Business Growth outline">
            <a:extLst>
              <a:ext uri="{FF2B5EF4-FFF2-40B4-BE49-F238E27FC236}">
                <a16:creationId xmlns:a16="http://schemas.microsoft.com/office/drawing/2014/main" id="{6BAF258E-F6CF-42DD-B120-FD05E86428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708" y="4888992"/>
            <a:ext cx="731520" cy="73152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A102718-002B-46A8-994A-51E0EDA384D5}"/>
              </a:ext>
            </a:extLst>
          </p:cNvPr>
          <p:cNvSpPr/>
          <p:nvPr/>
        </p:nvSpPr>
        <p:spPr>
          <a:xfrm>
            <a:off x="2364059" y="3444693"/>
            <a:ext cx="45720" cy="1188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D5FE7A-0EE4-436F-BA04-B45890A6AEE1}"/>
              </a:ext>
            </a:extLst>
          </p:cNvPr>
          <p:cNvSpPr/>
          <p:nvPr/>
        </p:nvSpPr>
        <p:spPr>
          <a:xfrm>
            <a:off x="2364059" y="1946435"/>
            <a:ext cx="45720" cy="1188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AD4E36-0243-4429-80FF-797ABA67456C}"/>
              </a:ext>
            </a:extLst>
          </p:cNvPr>
          <p:cNvSpPr/>
          <p:nvPr/>
        </p:nvSpPr>
        <p:spPr>
          <a:xfrm>
            <a:off x="2373720" y="4976540"/>
            <a:ext cx="45720" cy="1188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D044CA-7F78-40B9-8C27-CBCA1F65F805}"/>
              </a:ext>
            </a:extLst>
          </p:cNvPr>
          <p:cNvSpPr/>
          <p:nvPr/>
        </p:nvSpPr>
        <p:spPr>
          <a:xfrm>
            <a:off x="6750369" y="3453636"/>
            <a:ext cx="45720" cy="1188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A4A414-FCB1-4460-9251-8A82A605BF09}"/>
              </a:ext>
            </a:extLst>
          </p:cNvPr>
          <p:cNvSpPr/>
          <p:nvPr/>
        </p:nvSpPr>
        <p:spPr>
          <a:xfrm>
            <a:off x="6750369" y="1955378"/>
            <a:ext cx="45720" cy="1188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7045F1-6B24-4DDE-A50F-98576B3892C1}"/>
              </a:ext>
            </a:extLst>
          </p:cNvPr>
          <p:cNvSpPr/>
          <p:nvPr/>
        </p:nvSpPr>
        <p:spPr>
          <a:xfrm>
            <a:off x="6750369" y="4972326"/>
            <a:ext cx="45720" cy="1188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2E5E176D-8966-4934-B6DD-A5C30BA41A3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03" y="1445718"/>
            <a:ext cx="457200" cy="457200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low confidence">
            <a:extLst>
              <a:ext uri="{FF2B5EF4-FFF2-40B4-BE49-F238E27FC236}">
                <a16:creationId xmlns:a16="http://schemas.microsoft.com/office/drawing/2014/main" id="{89E0834A-3C60-4CA4-BE21-CC8DAD1D17A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31" y="1441228"/>
            <a:ext cx="457200" cy="4572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8343592-E1A3-AA49-A0FC-C0D5DCCCA9B5}"/>
              </a:ext>
            </a:extLst>
          </p:cNvPr>
          <p:cNvSpPr/>
          <p:nvPr/>
        </p:nvSpPr>
        <p:spPr>
          <a:xfrm>
            <a:off x="10434362" y="48859"/>
            <a:ext cx="1737360" cy="1197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37" name="Title 4">
            <a:extLst>
              <a:ext uri="{FF2B5EF4-FFF2-40B4-BE49-F238E27FC236}">
                <a16:creationId xmlns:a16="http://schemas.microsoft.com/office/drawing/2014/main" id="{8BBFC7B4-17B9-2841-9246-42D9B9AF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96" y="227078"/>
            <a:ext cx="11436350" cy="8501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ED497B-4767-7F30-B97F-C8133C2530CA}"/>
              </a:ext>
            </a:extLst>
          </p:cNvPr>
          <p:cNvSpPr txBox="1">
            <a:spLocks/>
          </p:cNvSpPr>
          <p:nvPr/>
        </p:nvSpPr>
        <p:spPr>
          <a:xfrm>
            <a:off x="475796" y="230105"/>
            <a:ext cx="1171620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5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1" i="0" u="none" strike="noStrike" kern="1200" cap="none" spc="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  <a:cs typeface="+mj-cs"/>
              </a:rPr>
              <a:t> 2024  Priorities for Data Science Applied Research Team</a:t>
            </a:r>
            <a:endParaRPr kumimoji="0" lang="en-US" sz="2750" b="0" i="0" u="none" strike="noStrike" kern="1200" cap="none" spc="0" normalizeH="0" baseline="0" noProof="0" dirty="0">
              <a:ln>
                <a:noFill/>
              </a:ln>
              <a:solidFill>
                <a:srgbClr val="0C2340"/>
              </a:solidFill>
              <a:effectLst/>
              <a:uLnTx/>
              <a:uFillTx/>
              <a:latin typeface="Invention Ligh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3B4AB-922D-BB58-4075-223109C58DAC}"/>
              </a:ext>
            </a:extLst>
          </p:cNvPr>
          <p:cNvSpPr txBox="1"/>
          <p:nvPr/>
        </p:nvSpPr>
        <p:spPr>
          <a:xfrm>
            <a:off x="9274630" y="595498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878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Merck 16:9 PPT Theme">
  <a:themeElements>
    <a:clrScheme name="Merck colour theme">
      <a:dk1>
        <a:sysClr val="windowText" lastClr="000000"/>
      </a:dk1>
      <a:lt1>
        <a:sysClr val="window" lastClr="FFFFFF"/>
      </a:lt1>
      <a:dk2>
        <a:srgbClr val="44546A"/>
      </a:dk2>
      <a:lt2>
        <a:srgbClr val="9EA7B3"/>
      </a:lt2>
      <a:accent1>
        <a:srgbClr val="00857C"/>
      </a:accent1>
      <a:accent2>
        <a:srgbClr val="6ECEB2"/>
      </a:accent2>
      <a:accent3>
        <a:srgbClr val="FFF063"/>
      </a:accent3>
      <a:accent4>
        <a:srgbClr val="0C2340"/>
      </a:accent4>
      <a:accent5>
        <a:srgbClr val="5450E4"/>
      </a:accent5>
      <a:accent6>
        <a:srgbClr val="688CE8"/>
      </a:accent6>
      <a:hlink>
        <a:srgbClr val="0563C1"/>
      </a:hlink>
      <a:folHlink>
        <a:srgbClr val="954F72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Presentation6" id="{94F5B889-3959-5E48-90A0-852085AF5CBB}" vid="{56015603-2A00-394C-B90E-FDE5F91338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243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Invention</vt:lpstr>
      <vt:lpstr>Invention Light</vt:lpstr>
      <vt:lpstr>1_Merck 16:9 PPT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HOW: What Does a Successful 2022 Look Like for Data Science</dc:title>
  <dc:creator>Giri, Suman</dc:creator>
  <cp:lastModifiedBy>Murugan, Senthil</cp:lastModifiedBy>
  <cp:revision>1</cp:revision>
  <dcterms:created xsi:type="dcterms:W3CDTF">2024-01-09T15:58:45Z</dcterms:created>
  <dcterms:modified xsi:type="dcterms:W3CDTF">2024-01-31T17:16:23Z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2024-01-09T15:59:02Z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abdfb06a-b88d-4b9c-8743-3411f0b0f5af</vt:lpwstr>
  </property>
  <property fmtid="{D5CDD505-2E9C-101B-9397-08002B2CF9AE}" pid="8" name="MSIP_Label_2c56a699-e9bd-437a-8412-901342082749_ContentBits">
    <vt:lpwstr>1</vt:lpwstr>
  </property>
  <property fmtid="{D5CDD505-2E9C-101B-9397-08002B2CF9AE}" pid="9" name="ClassificationContentMarkingHeaderLocations">
    <vt:lpwstr>1_Merck 16\:9 PPT Theme:7</vt:lpwstr>
  </property>
  <property fmtid="{D5CDD505-2E9C-101B-9397-08002B2CF9AE}" pid="10" name="ClassificationContentMarkingHeaderText">
    <vt:lpwstr>Confidential</vt:lpwstr>
  </property>
</Properties>
</file>