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793743-ADD5-4F9A-A25B-61F3AAFB1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62DA0-84E0-4CF1-A70A-47B258587CE2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>
              <a:solidFill>
                <a:schemeClr val="hlink"/>
              </a:solidFill>
            </a:endParaRPr>
          </a:p>
          <a:p>
            <a:r>
              <a:rPr lang="en-US"/>
              <a:t>“expanded...” </a:t>
            </a:r>
            <a:r>
              <a:rPr lang="en-US" i="1">
                <a:solidFill>
                  <a:schemeClr val="hlink"/>
                </a:solidFill>
              </a:rPr>
              <a:t>over the course of the measured months. As well, optimization of the media mix may further improve performance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 flipV="1">
            <a:off x="1054100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344863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Picture" r:id="rId4" imgW="3373200" imgH="1017360" progId="Word.Picture.8">
                  <p:embed/>
                </p:oleObj>
              </mc:Choice>
              <mc:Fallback>
                <p:oleObj name="Picture" r:id="rId4" imgW="3373200" imgH="10173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SensitivityLabel" descr="business confidential a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19850"/>
            <a:ext cx="7858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75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D7C906-AE9B-48A8-A7D1-6B9AACBD0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8EF73D-D1C5-4297-8371-A0F8B1DE0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59DDC-3E3A-42D7-BBBC-E678DEEAA1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40020-806A-4B6D-88CF-9A38F50A5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BAE98E-619E-40D8-926E-D8FA46F6B2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221E39-5953-482B-A6AA-98675AC96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EC6A95-905A-4176-9675-7F3808463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181A97-687D-4AD0-A687-DD826483B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749580-1B52-48A9-88DC-CB0D93A21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ED6E71-4411-4204-ABCC-2DC6385396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3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C95FC67-5F1B-423B-A7D2-9F35BF357D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816850" y="736600"/>
            <a:ext cx="10541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827963" y="26988"/>
            <a:ext cx="981075" cy="709612"/>
            <a:chOff x="4988" y="17"/>
            <a:chExt cx="618" cy="447"/>
          </a:xfrm>
        </p:grpSpPr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135938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8183563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8288338" y="27463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8394700" y="40957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8505825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900988" y="566738"/>
            <a:ext cx="133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>
                <a:solidFill>
                  <a:srgbClr val="FFFFFF"/>
                </a:solidFill>
              </a:rPr>
              <a:t>1T</a:t>
            </a:r>
            <a:endParaRPr lang="en-US"/>
          </a:p>
        </p:txBody>
      </p: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7858125" y="538163"/>
            <a:ext cx="211138" cy="176212"/>
            <a:chOff x="5007" y="339"/>
            <a:chExt cx="133" cy="111"/>
          </a:xfrm>
        </p:grpSpPr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750 h 4000"/>
                <a:gd name="T2" fmla="*/ 250 w 4800"/>
                <a:gd name="T3" fmla="*/ 500 h 4000"/>
                <a:gd name="T4" fmla="*/ 4300 w 4800"/>
                <a:gd name="T5" fmla="*/ 500 h 4000"/>
                <a:gd name="T6" fmla="*/ 4300 w 4800"/>
                <a:gd name="T7" fmla="*/ 250 h 4000"/>
                <a:gd name="T8" fmla="*/ 4550 w 4800"/>
                <a:gd name="T9" fmla="*/ 0 h 4000"/>
                <a:gd name="T10" fmla="*/ 4800 w 4800"/>
                <a:gd name="T11" fmla="*/ 250 h 4000"/>
                <a:gd name="T12" fmla="*/ 4800 w 4800"/>
                <a:gd name="T13" fmla="*/ 3250 h 4000"/>
                <a:gd name="T14" fmla="*/ 4550 w 4800"/>
                <a:gd name="T15" fmla="*/ 3500 h 4000"/>
                <a:gd name="T16" fmla="*/ 500 w 4800"/>
                <a:gd name="T17" fmla="*/ 3500 h 4000"/>
                <a:gd name="T18" fmla="*/ 500 w 4800"/>
                <a:gd name="T19" fmla="*/ 3750 h 4000"/>
                <a:gd name="T20" fmla="*/ 250 w 4800"/>
                <a:gd name="T21" fmla="*/ 4000 h 4000"/>
                <a:gd name="T22" fmla="*/ 0 w 4800"/>
                <a:gd name="T23" fmla="*/ 3750 h 4000"/>
                <a:gd name="T24" fmla="*/ 0 w 4800"/>
                <a:gd name="T25" fmla="*/ 75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125 h 375"/>
                <a:gd name="T2" fmla="*/ 250 w 500"/>
                <a:gd name="T3" fmla="*/ 375 h 375"/>
                <a:gd name="T4" fmla="*/ 500 w 500"/>
                <a:gd name="T5" fmla="*/ 125 h 375"/>
                <a:gd name="T6" fmla="*/ 375 w 500"/>
                <a:gd name="T7" fmla="*/ 0 h 375"/>
                <a:gd name="T8" fmla="*/ 250 w 500"/>
                <a:gd name="T9" fmla="*/ 125 h 375"/>
                <a:gd name="T10" fmla="*/ 250 w 500"/>
                <a:gd name="T1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1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500 w 500"/>
                <a:gd name="T1" fmla="*/ 0 h 250"/>
                <a:gd name="T2" fmla="*/ 250 w 500"/>
                <a:gd name="T3" fmla="*/ 250 h 250"/>
                <a:gd name="T4" fmla="*/ 0 w 500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125 w 250"/>
                <a:gd name="T3" fmla="*/ 125 h 250"/>
                <a:gd name="T4" fmla="*/ 250 w 250"/>
                <a:gd name="T5" fmla="*/ 0 h 250"/>
                <a:gd name="T6" fmla="*/ 250 w 250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7827963" y="26988"/>
            <a:ext cx="981075" cy="709612"/>
            <a:chOff x="4988" y="17"/>
            <a:chExt cx="618" cy="447"/>
          </a:xfrm>
        </p:grpSpPr>
        <p:sp>
          <p:nvSpPr>
            <p:cNvPr id="4121" name="Freeform 25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8135938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8183563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8288338" y="27463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8394700" y="40957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8505825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7827963" y="26988"/>
            <a:ext cx="981075" cy="709612"/>
            <a:chOff x="4988" y="17"/>
            <a:chExt cx="618" cy="447"/>
          </a:xfrm>
        </p:grpSpPr>
        <p:sp>
          <p:nvSpPr>
            <p:cNvPr id="4130" name="Freeform 34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8080375" y="333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lang="en-US"/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8183563" y="1635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8288338" y="27463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8394700" y="40957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8505825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7900988" y="566738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>
                <a:solidFill>
                  <a:srgbClr val="FFFFFF"/>
                </a:solidFill>
              </a:rPr>
              <a:t>1Team</a:t>
            </a:r>
            <a:endParaRPr lang="en-US"/>
          </a:p>
        </p:txBody>
      </p:sp>
      <p:grpSp>
        <p:nvGrpSpPr>
          <p:cNvPr id="4139" name="Group 43"/>
          <p:cNvGrpSpPr>
            <a:grpSpLocks/>
          </p:cNvGrpSpPr>
          <p:nvPr/>
        </p:nvGrpSpPr>
        <p:grpSpPr bwMode="auto">
          <a:xfrm>
            <a:off x="7858125" y="549275"/>
            <a:ext cx="431800" cy="176213"/>
            <a:chOff x="5007" y="339"/>
            <a:chExt cx="133" cy="111"/>
          </a:xfrm>
        </p:grpSpPr>
        <p:sp>
          <p:nvSpPr>
            <p:cNvPr id="4140" name="Freeform 44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750 h 4000"/>
                <a:gd name="T2" fmla="*/ 250 w 4800"/>
                <a:gd name="T3" fmla="*/ 500 h 4000"/>
                <a:gd name="T4" fmla="*/ 4300 w 4800"/>
                <a:gd name="T5" fmla="*/ 500 h 4000"/>
                <a:gd name="T6" fmla="*/ 4300 w 4800"/>
                <a:gd name="T7" fmla="*/ 250 h 4000"/>
                <a:gd name="T8" fmla="*/ 4550 w 4800"/>
                <a:gd name="T9" fmla="*/ 0 h 4000"/>
                <a:gd name="T10" fmla="*/ 4800 w 4800"/>
                <a:gd name="T11" fmla="*/ 250 h 4000"/>
                <a:gd name="T12" fmla="*/ 4800 w 4800"/>
                <a:gd name="T13" fmla="*/ 3250 h 4000"/>
                <a:gd name="T14" fmla="*/ 4550 w 4800"/>
                <a:gd name="T15" fmla="*/ 3500 h 4000"/>
                <a:gd name="T16" fmla="*/ 500 w 4800"/>
                <a:gd name="T17" fmla="*/ 3500 h 4000"/>
                <a:gd name="T18" fmla="*/ 500 w 4800"/>
                <a:gd name="T19" fmla="*/ 3750 h 4000"/>
                <a:gd name="T20" fmla="*/ 250 w 4800"/>
                <a:gd name="T21" fmla="*/ 4000 h 4000"/>
                <a:gd name="T22" fmla="*/ 0 w 4800"/>
                <a:gd name="T23" fmla="*/ 3750 h 4000"/>
                <a:gd name="T24" fmla="*/ 0 w 4800"/>
                <a:gd name="T25" fmla="*/ 75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125 h 375"/>
                <a:gd name="T2" fmla="*/ 250 w 500"/>
                <a:gd name="T3" fmla="*/ 375 h 375"/>
                <a:gd name="T4" fmla="*/ 500 w 500"/>
                <a:gd name="T5" fmla="*/ 125 h 375"/>
                <a:gd name="T6" fmla="*/ 375 w 500"/>
                <a:gd name="T7" fmla="*/ 0 h 375"/>
                <a:gd name="T8" fmla="*/ 250 w 500"/>
                <a:gd name="T9" fmla="*/ 125 h 375"/>
                <a:gd name="T10" fmla="*/ 250 w 500"/>
                <a:gd name="T1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Line 46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500 w 500"/>
                <a:gd name="T1" fmla="*/ 0 h 250"/>
                <a:gd name="T2" fmla="*/ 250 w 500"/>
                <a:gd name="T3" fmla="*/ 250 h 250"/>
                <a:gd name="T4" fmla="*/ 0 w 500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125 w 250"/>
                <a:gd name="T3" fmla="*/ 125 h 250"/>
                <a:gd name="T4" fmla="*/ 250 w 250"/>
                <a:gd name="T5" fmla="*/ 0 h 250"/>
                <a:gd name="T6" fmla="*/ 250 w 250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45" name="Picture 49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" r="10127"/>
          <a:stretch>
            <a:fillRect/>
          </a:stretch>
        </p:blipFill>
        <p:spPr bwMode="auto">
          <a:xfrm>
            <a:off x="8491538" y="0"/>
            <a:ext cx="65246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marL="2286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fontAlgn="base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fontAlgn="base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85750" y="941388"/>
            <a:ext cx="4240213" cy="2640012"/>
          </a:xfrm>
          <a:prstGeom prst="roundRect">
            <a:avLst>
              <a:gd name="adj" fmla="val 16667"/>
            </a:avLst>
          </a:prstGeom>
          <a:solidFill>
            <a:srgbClr val="7999FF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0" rIns="9144" bIns="0"/>
          <a:lstStyle/>
          <a:p>
            <a:pPr algn="ctr">
              <a:spcBef>
                <a:spcPct val="10000"/>
              </a:spcBef>
              <a:tabLst>
                <a:tab pos="109538" algn="l"/>
              </a:tabLst>
            </a:pPr>
            <a:r>
              <a:rPr lang="en-US" sz="1600" b="1" dirty="0">
                <a:latin typeface="Arial Narrow" pitchFamily="34" charset="0"/>
              </a:rPr>
              <a:t>Investment </a:t>
            </a:r>
            <a:r>
              <a:rPr lang="en-US" sz="1600" b="1" dirty="0" smtClean="0">
                <a:latin typeface="Arial Narrow" pitchFamily="34" charset="0"/>
              </a:rPr>
              <a:t>Prioritization Framework</a:t>
            </a:r>
            <a:endParaRPr lang="en-US" sz="1600" b="1" dirty="0">
              <a:latin typeface="Arial Narrow" pitchFamily="34" charset="0"/>
            </a:endParaRP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US </a:t>
            </a:r>
            <a:r>
              <a:rPr lang="en-US" sz="1200" b="1" dirty="0" smtClean="0">
                <a:latin typeface="Trebuchet MS" pitchFamily="34" charset="0"/>
              </a:rPr>
              <a:t>Market phase II ($2,600MM</a:t>
            </a:r>
            <a:r>
              <a:rPr lang="en-US" sz="1200" b="1" dirty="0">
                <a:latin typeface="Trebuchet MS" pitchFamily="34" charset="0"/>
              </a:rPr>
              <a:t>)</a:t>
            </a: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In-flight </a:t>
            </a:r>
            <a:r>
              <a:rPr lang="en-US" sz="1200" dirty="0" smtClean="0">
                <a:latin typeface="Trebuchet MS" pitchFamily="34" charset="0"/>
              </a:rPr>
              <a:t>optimization (e.g., diabetes deep dive)</a:t>
            </a:r>
            <a:endParaRPr lang="en-US" sz="1200" dirty="0" smtClean="0">
              <a:latin typeface="Trebuchet MS" pitchFamily="34" charset="0"/>
            </a:endParaRP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Proof-of-concept PRCs for four product </a:t>
            </a:r>
            <a:r>
              <a:rPr lang="en-US" sz="1200" dirty="0" smtClean="0">
                <a:latin typeface="Trebuchet MS" pitchFamily="34" charset="0"/>
              </a:rPr>
              <a:t>families</a:t>
            </a: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Consult on agent-based model for suvorexant</a:t>
            </a:r>
            <a:endParaRPr lang="en-US" sz="1200" dirty="0">
              <a:latin typeface="Trebuchet MS" pitchFamily="34" charset="0"/>
            </a:endParaRP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Promotion s</a:t>
            </a:r>
            <a:r>
              <a:rPr lang="en-US" sz="1200" dirty="0" smtClean="0">
                <a:latin typeface="Trebuchet MS" pitchFamily="34" charset="0"/>
              </a:rPr>
              <a:t>coring </a:t>
            </a:r>
            <a:r>
              <a:rPr lang="en-US" sz="1200" dirty="0">
                <a:latin typeface="Trebuchet MS" pitchFamily="34" charset="0"/>
              </a:rPr>
              <a:t>model </a:t>
            </a:r>
            <a:r>
              <a:rPr lang="en-US" sz="1200" dirty="0" smtClean="0">
                <a:latin typeface="Trebuchet MS" pitchFamily="34" charset="0"/>
              </a:rPr>
              <a:t>refinement ($748MM)</a:t>
            </a:r>
            <a:endParaRPr lang="en-US" sz="1200" b="1" dirty="0">
              <a:latin typeface="Trebuchet MS" pitchFamily="34" charset="0"/>
            </a:endParaRPr>
          </a:p>
          <a:p>
            <a:pPr>
              <a:spcBef>
                <a:spcPts val="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MVD first iteration and evolution </a:t>
            </a:r>
            <a:r>
              <a:rPr lang="en-US" sz="1200" b="1" dirty="0" smtClean="0">
                <a:latin typeface="Trebuchet MS" pitchFamily="34" charset="0"/>
              </a:rPr>
              <a:t>($X,XXXMM)</a:t>
            </a:r>
            <a:endParaRPr lang="en-US" sz="1200" b="1" dirty="0">
              <a:latin typeface="Trebuchet MS" pitchFamily="34" charset="0"/>
            </a:endParaRP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In-flight optimization</a:t>
            </a: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Scoring </a:t>
            </a:r>
            <a:r>
              <a:rPr lang="en-US" sz="1200" dirty="0">
                <a:latin typeface="Trebuchet MS" pitchFamily="34" charset="0"/>
              </a:rPr>
              <a:t>model </a:t>
            </a:r>
            <a:r>
              <a:rPr lang="en-US" sz="1200" dirty="0" smtClean="0">
                <a:latin typeface="Trebuchet MS" pitchFamily="34" charset="0"/>
              </a:rPr>
              <a:t>development/refinement ($166MM)</a:t>
            </a:r>
            <a:endParaRPr lang="en-US" sz="1200" dirty="0">
              <a:latin typeface="Trebuchet MS" pitchFamily="34" charset="0"/>
            </a:endParaRP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VOC collection, milestone mapping for phase II </a:t>
            </a:r>
          </a:p>
          <a:p>
            <a:pPr>
              <a:spcBef>
                <a:spcPts val="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Global Promotional Effectiveness</a:t>
            </a: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Assist </a:t>
            </a:r>
            <a:r>
              <a:rPr lang="en-US" sz="1200" dirty="0" smtClean="0">
                <a:latin typeface="Trebuchet MS" pitchFamily="34" charset="0"/>
              </a:rPr>
              <a:t>in </a:t>
            </a:r>
            <a:r>
              <a:rPr lang="en-US" sz="1200" dirty="0">
                <a:latin typeface="Trebuchet MS" pitchFamily="34" charset="0"/>
              </a:rPr>
              <a:t>development/deployment of </a:t>
            </a:r>
            <a:r>
              <a:rPr lang="en-US" sz="1200" dirty="0" smtClean="0">
                <a:latin typeface="Trebuchet MS" pitchFamily="34" charset="0"/>
              </a:rPr>
              <a:t>MSD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smtClean="0">
                <a:latin typeface="Trebuchet MS" pitchFamily="34" charset="0"/>
              </a:rPr>
              <a:t>tool</a:t>
            </a:r>
          </a:p>
          <a:p>
            <a:pPr marL="282575" lvl="1" indent="174625">
              <a:spcBef>
                <a:spcPts val="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Champion/review Channel Choice Simulator tool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659313" y="941388"/>
            <a:ext cx="4240212" cy="2640012"/>
          </a:xfrm>
          <a:prstGeom prst="roundRect">
            <a:avLst>
              <a:gd name="adj" fmla="val 16667"/>
            </a:avLst>
          </a:prstGeom>
          <a:solidFill>
            <a:srgbClr val="33CC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0" rIns="9144" bIns="0"/>
          <a:lstStyle/>
          <a:p>
            <a:pPr algn="ctr">
              <a:spcBef>
                <a:spcPct val="10000"/>
              </a:spcBef>
              <a:tabLst>
                <a:tab pos="109538" algn="l"/>
              </a:tabLst>
            </a:pPr>
            <a:r>
              <a:rPr lang="en-US" sz="1600" b="1" dirty="0">
                <a:latin typeface="Arial Narrow" pitchFamily="34" charset="0"/>
              </a:rPr>
              <a:t>Customer </a:t>
            </a:r>
            <a:r>
              <a:rPr lang="en-US" sz="1600" b="1" dirty="0" smtClean="0">
                <a:latin typeface="Arial Narrow" pitchFamily="34" charset="0"/>
              </a:rPr>
              <a:t>Engagement Initiatives</a:t>
            </a:r>
            <a:endParaRPr lang="en-US" sz="1600" b="1" dirty="0">
              <a:latin typeface="Arial Narrow" pitchFamily="34" charset="0"/>
            </a:endParaRP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Customer </a:t>
            </a:r>
            <a:r>
              <a:rPr lang="en-US" sz="1200" b="1" dirty="0" smtClean="0">
                <a:latin typeface="Trebuchet MS" pitchFamily="34" charset="0"/>
              </a:rPr>
              <a:t>Engagement</a:t>
            </a:r>
            <a:r>
              <a:rPr lang="en-US" sz="1200" dirty="0">
                <a:latin typeface="Trebuchet MS" pitchFamily="34" charset="0"/>
              </a:rPr>
              <a:t> </a:t>
            </a:r>
            <a:r>
              <a:rPr lang="en-US" sz="1200" dirty="0" smtClean="0">
                <a:latin typeface="Trebuchet MS" pitchFamily="34" charset="0"/>
              </a:rPr>
              <a:t>(decision support for strategy)</a:t>
            </a:r>
            <a:endParaRPr lang="en-US" sz="1200" b="1" dirty="0">
              <a:latin typeface="Trebuchet MS" pitchFamily="34" charset="0"/>
            </a:endParaRP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US </a:t>
            </a:r>
            <a:r>
              <a:rPr lang="en-US" sz="1200" dirty="0" smtClean="0">
                <a:latin typeface="Trebuchet MS" pitchFamily="34" charset="0"/>
              </a:rPr>
              <a:t>Market</a:t>
            </a:r>
          </a:p>
          <a:p>
            <a:pPr marL="744538" lvl="2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P24 closeout</a:t>
            </a:r>
          </a:p>
          <a:p>
            <a:pPr marL="744538" lvl="2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PL5 closeout</a:t>
            </a: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MVD </a:t>
            </a:r>
            <a:r>
              <a:rPr lang="en-US" sz="1200" dirty="0">
                <a:latin typeface="Trebuchet MS" pitchFamily="34" charset="0"/>
              </a:rPr>
              <a:t>– multiple </a:t>
            </a:r>
            <a:r>
              <a:rPr lang="en-US" sz="1200" dirty="0" smtClean="0">
                <a:latin typeface="Trebuchet MS" pitchFamily="34" charset="0"/>
              </a:rPr>
              <a:t>pilots</a:t>
            </a:r>
            <a:endParaRPr lang="en-US" sz="1200" dirty="0">
              <a:latin typeface="Trebuchet MS" pitchFamily="34" charset="0"/>
            </a:endParaRPr>
          </a:p>
          <a:p>
            <a:pPr>
              <a:spcBef>
                <a:spcPts val="1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360 Degree </a:t>
            </a:r>
            <a:r>
              <a:rPr lang="en-US" sz="1200" b="1" dirty="0" smtClean="0">
                <a:latin typeface="Trebuchet MS" pitchFamily="34" charset="0"/>
              </a:rPr>
              <a:t>View</a:t>
            </a:r>
            <a:r>
              <a:rPr lang="en-US" sz="1200" dirty="0" smtClean="0">
                <a:latin typeface="Trebuchet MS" pitchFamily="34" charset="0"/>
              </a:rPr>
              <a:t> (</a:t>
            </a:r>
            <a:r>
              <a:rPr lang="en-US" sz="1200" dirty="0" smtClean="0">
                <a:latin typeface="Trebuchet MS" pitchFamily="34" charset="0"/>
              </a:rPr>
              <a:t>support </a:t>
            </a:r>
            <a:r>
              <a:rPr lang="en-US" sz="1200" dirty="0" smtClean="0">
                <a:latin typeface="Trebuchet MS" pitchFamily="34" charset="0"/>
              </a:rPr>
              <a:t>Perform &amp; Transform)</a:t>
            </a:r>
            <a:endParaRPr lang="en-US" sz="1200" b="1" dirty="0">
              <a:latin typeface="Trebuchet MS" pitchFamily="34" charset="0"/>
            </a:endParaRP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PMO – Core Team Participation</a:t>
            </a:r>
            <a:endParaRPr lang="en-US" sz="1200" dirty="0">
              <a:latin typeface="Trebuchet MS" pitchFamily="34" charset="0"/>
            </a:endParaRP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Interaction</a:t>
            </a:r>
            <a:r>
              <a:rPr lang="en-US" sz="1200" dirty="0" smtClean="0">
                <a:latin typeface="Trebuchet MS" pitchFamily="34" charset="0"/>
              </a:rPr>
              <a:t> Use – Work Stream Participation</a:t>
            </a:r>
          </a:p>
          <a:p>
            <a:pPr marL="744538" lvl="2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Test &amp; Learn Projects</a:t>
            </a:r>
            <a:endParaRPr lang="en-US" sz="1200" dirty="0">
              <a:latin typeface="Trebuchet MS" pitchFamily="34" charset="0"/>
            </a:endParaRP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Data Labs/Integration of Externally </a:t>
            </a:r>
            <a:r>
              <a:rPr lang="en-US" sz="1200" dirty="0" smtClean="0">
                <a:latin typeface="Trebuchet MS" pitchFamily="34" charset="0"/>
              </a:rPr>
              <a:t>Supplied</a:t>
            </a:r>
          </a:p>
          <a:p>
            <a:pPr marL="287338" lvl="1" indent="117475">
              <a:spcBef>
                <a:spcPts val="100"/>
              </a:spcBef>
              <a:buClr>
                <a:srgbClr val="009999"/>
              </a:buClr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Interactions </a:t>
            </a:r>
            <a:r>
              <a:rPr lang="en-US" sz="1200" dirty="0">
                <a:latin typeface="Trebuchet MS" pitchFamily="34" charset="0"/>
              </a:rPr>
              <a:t>($65MM)</a:t>
            </a:r>
          </a:p>
          <a:p>
            <a:pPr lvl="1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endParaRPr lang="en-US" sz="1200" dirty="0">
              <a:latin typeface="Trebuchet MS" pitchFamily="34" charset="0"/>
            </a:endParaRP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85750" y="3679825"/>
            <a:ext cx="4240213" cy="2640013"/>
          </a:xfrm>
          <a:prstGeom prst="roundRect">
            <a:avLst>
              <a:gd name="adj" fmla="val 16667"/>
            </a:avLst>
          </a:prstGeom>
          <a:solidFill>
            <a:srgbClr val="FCEA04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0" rIns="9144" bIns="0"/>
          <a:lstStyle/>
          <a:p>
            <a:pPr algn="ctr">
              <a:spcBef>
                <a:spcPct val="10000"/>
              </a:spcBef>
              <a:tabLst>
                <a:tab pos="109538" algn="l"/>
              </a:tabLst>
            </a:pPr>
            <a:endParaRPr lang="en-US" sz="1600" b="1" dirty="0">
              <a:latin typeface="Arial Narrow" pitchFamily="34" charset="0"/>
            </a:endParaRP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 smtClean="0">
                <a:latin typeface="Trebuchet MS" pitchFamily="34" charset="0"/>
              </a:rPr>
              <a:t>Budget </a:t>
            </a:r>
            <a:r>
              <a:rPr lang="en-US" sz="1200" b="1" dirty="0" smtClean="0">
                <a:latin typeface="Trebuchet MS" pitchFamily="34" charset="0"/>
              </a:rPr>
              <a:t>Business-as-Usual</a:t>
            </a:r>
            <a:endParaRPr lang="en-US" sz="1200" b="1" dirty="0">
              <a:latin typeface="Trebuchet MS" pitchFamily="34" charset="0"/>
            </a:endParaRPr>
          </a:p>
          <a:p>
            <a:pPr marL="282575" lvl="1" indent="17462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2012 Face-to-Face Measurements ($400MM)</a:t>
            </a:r>
          </a:p>
          <a:p>
            <a:pPr marL="282575" lvl="1" indent="17462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Other ad </a:t>
            </a:r>
            <a:r>
              <a:rPr lang="en-US" sz="1200" dirty="0">
                <a:latin typeface="Trebuchet MS" pitchFamily="34" charset="0"/>
              </a:rPr>
              <a:t>hoc </a:t>
            </a:r>
            <a:r>
              <a:rPr lang="en-US" sz="1200" dirty="0" smtClean="0">
                <a:latin typeface="Trebuchet MS" pitchFamily="34" charset="0"/>
              </a:rPr>
              <a:t>assessments</a:t>
            </a:r>
            <a:endParaRPr lang="en-US" sz="1200" dirty="0" smtClean="0">
              <a:latin typeface="Trebuchet MS" pitchFamily="34" charset="0"/>
            </a:endParaRPr>
          </a:p>
          <a:p>
            <a:pPr marL="171450" indent="-171450"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 smtClean="0">
                <a:latin typeface="Trebuchet MS" pitchFamily="34" charset="0"/>
              </a:rPr>
              <a:t>DTC </a:t>
            </a:r>
            <a:r>
              <a:rPr lang="en-US" sz="1200" b="1" dirty="0">
                <a:latin typeface="Trebuchet MS" pitchFamily="34" charset="0"/>
              </a:rPr>
              <a:t>TV</a:t>
            </a:r>
            <a:r>
              <a:rPr lang="en-US" sz="1200" dirty="0">
                <a:latin typeface="Trebuchet MS" pitchFamily="34" charset="0"/>
              </a:rPr>
              <a:t> </a:t>
            </a:r>
            <a:endParaRPr lang="en-US" sz="1200" dirty="0" smtClean="0">
              <a:latin typeface="Trebuchet MS" pitchFamily="34" charset="0"/>
            </a:endParaRPr>
          </a:p>
          <a:p>
            <a:pPr marL="628650" lvl="1" indent="-171450">
              <a:spcBef>
                <a:spcPct val="10000"/>
              </a:spcBef>
              <a:buClr>
                <a:srgbClr val="009999"/>
              </a:buClr>
              <a:buFont typeface="Arial" pitchFamily="34" charset="0"/>
              <a:buChar char="•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Zostavax </a:t>
            </a:r>
            <a:r>
              <a:rPr lang="en-US" sz="1200" dirty="0">
                <a:latin typeface="Trebuchet MS" pitchFamily="34" charset="0"/>
              </a:rPr>
              <a:t>($</a:t>
            </a:r>
            <a:r>
              <a:rPr lang="en-US" sz="1200" dirty="0" smtClean="0">
                <a:latin typeface="Trebuchet MS" pitchFamily="34" charset="0"/>
              </a:rPr>
              <a:t>50MM)</a:t>
            </a:r>
            <a:endParaRPr lang="en-US" sz="1200" dirty="0">
              <a:latin typeface="Trebuchet MS" pitchFamily="34" charset="0"/>
            </a:endParaRPr>
          </a:p>
          <a:p>
            <a:pPr marL="628650" lvl="1" indent="-171450">
              <a:spcBef>
                <a:spcPct val="10000"/>
              </a:spcBef>
              <a:buClr>
                <a:srgbClr val="009999"/>
              </a:buClr>
              <a:buFont typeface="Arial" pitchFamily="34" charset="0"/>
              <a:buChar char="•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Dulera </a:t>
            </a:r>
            <a:r>
              <a:rPr lang="en-US" sz="1200" dirty="0">
                <a:latin typeface="Trebuchet MS" pitchFamily="34" charset="0"/>
              </a:rPr>
              <a:t>($</a:t>
            </a:r>
            <a:r>
              <a:rPr lang="en-US" sz="1200" dirty="0" smtClean="0">
                <a:latin typeface="Trebuchet MS" pitchFamily="34" charset="0"/>
              </a:rPr>
              <a:t>17MM)</a:t>
            </a:r>
          </a:p>
          <a:p>
            <a:pPr marL="628650" lvl="1" indent="-171450">
              <a:spcBef>
                <a:spcPct val="10000"/>
              </a:spcBef>
              <a:buClr>
                <a:srgbClr val="009999"/>
              </a:buClr>
              <a:buFont typeface="Arial" pitchFamily="34" charset="0"/>
              <a:buChar char="•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Nasonex </a:t>
            </a:r>
            <a:r>
              <a:rPr lang="en-US" sz="1200" dirty="0">
                <a:latin typeface="Trebuchet MS" pitchFamily="34" charset="0"/>
              </a:rPr>
              <a:t>($22MM)</a:t>
            </a: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DTC In-office</a:t>
            </a:r>
            <a:r>
              <a:rPr lang="en-US" sz="1200" dirty="0">
                <a:latin typeface="Trebuchet MS" pitchFamily="34" charset="0"/>
              </a:rPr>
              <a:t> – multiple campaigns </a:t>
            </a:r>
            <a:r>
              <a:rPr lang="en-US" sz="1200" dirty="0" smtClean="0">
                <a:latin typeface="Trebuchet MS" pitchFamily="34" charset="0"/>
              </a:rPr>
              <a:t>()</a:t>
            </a: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 smtClean="0">
                <a:latin typeface="Trebuchet MS" pitchFamily="34" charset="0"/>
              </a:rPr>
              <a:t>MCM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>
                <a:latin typeface="Trebuchet MS" pitchFamily="34" charset="0"/>
              </a:rPr>
              <a:t>– multiple campaigns/programs/pilots ($~15MM)</a:t>
            </a: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US3C</a:t>
            </a:r>
            <a:r>
              <a:rPr lang="en-US" sz="1200" dirty="0">
                <a:latin typeface="Trebuchet MS" pitchFamily="34" charset="0"/>
              </a:rPr>
              <a:t> – </a:t>
            </a:r>
            <a:r>
              <a:rPr lang="en-US" sz="1200" dirty="0" smtClean="0">
                <a:latin typeface="Trebuchet MS" pitchFamily="34" charset="0"/>
              </a:rPr>
              <a:t>Pharma, Vaccine, </a:t>
            </a:r>
            <a:r>
              <a:rPr lang="en-US" sz="1200" dirty="0" err="1" smtClean="0">
                <a:latin typeface="Trebuchet MS" pitchFamily="34" charset="0"/>
              </a:rPr>
              <a:t>TeleRx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smtClean="0">
                <a:latin typeface="Trebuchet MS" pitchFamily="34" charset="0"/>
              </a:rPr>
              <a:t>Budget </a:t>
            </a:r>
            <a:r>
              <a:rPr lang="en-US" sz="1200" dirty="0">
                <a:latin typeface="Trebuchet MS" pitchFamily="34" charset="0"/>
              </a:rPr>
              <a:t>integration</a:t>
            </a: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Channel Choice Simulator</a:t>
            </a:r>
            <a:r>
              <a:rPr lang="en-US" sz="1200" dirty="0">
                <a:latin typeface="Trebuchet MS" pitchFamily="34" charset="0"/>
              </a:rPr>
              <a:t> - Upkeep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659313" y="3679825"/>
            <a:ext cx="4240212" cy="2640013"/>
          </a:xfrm>
          <a:prstGeom prst="roundRect">
            <a:avLst>
              <a:gd name="adj" fmla="val 16667"/>
            </a:avLst>
          </a:prstGeom>
          <a:solidFill>
            <a:srgbClr val="FF9933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0" rIns="9144" bIns="0"/>
          <a:lstStyle/>
          <a:p>
            <a:pPr algn="ctr">
              <a:spcBef>
                <a:spcPct val="10000"/>
              </a:spcBef>
              <a:tabLst>
                <a:tab pos="109538" algn="l"/>
              </a:tabLst>
            </a:pPr>
            <a:endParaRPr lang="en-US" sz="1600" b="1" dirty="0">
              <a:latin typeface="Arial Narrow" pitchFamily="34" charset="0"/>
            </a:endParaRP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>
                <a:latin typeface="Trebuchet MS" pitchFamily="34" charset="0"/>
              </a:rPr>
              <a:t>DDW</a:t>
            </a:r>
          </a:p>
          <a:p>
            <a:pPr marL="287338" lvl="1" indent="11747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Requirements </a:t>
            </a:r>
            <a:r>
              <a:rPr lang="en-US" sz="1200" dirty="0" smtClean="0">
                <a:latin typeface="Trebuchet MS" pitchFamily="34" charset="0"/>
              </a:rPr>
              <a:t>refinement participation</a:t>
            </a:r>
            <a:endParaRPr lang="en-US" sz="1200" dirty="0">
              <a:latin typeface="Trebuchet MS" pitchFamily="34" charset="0"/>
            </a:endParaRPr>
          </a:p>
          <a:p>
            <a:pPr marL="287338" lvl="1" indent="11747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SAS </a:t>
            </a:r>
            <a:r>
              <a:rPr lang="en-US" sz="1200" dirty="0" smtClean="0">
                <a:latin typeface="Trebuchet MS" pitchFamily="34" charset="0"/>
              </a:rPr>
              <a:t>Sandbox user acceptance testing</a:t>
            </a:r>
            <a:endParaRPr lang="en-US" sz="1200" dirty="0">
              <a:latin typeface="Trebuchet MS" pitchFamily="34" charset="0"/>
            </a:endParaRPr>
          </a:p>
          <a:p>
            <a:pPr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r>
              <a:rPr lang="en-US" sz="1200" b="1" dirty="0" smtClean="0">
                <a:latin typeface="Trebuchet MS" pitchFamily="34" charset="0"/>
              </a:rPr>
              <a:t>Sales Force PRC evolution</a:t>
            </a:r>
            <a:endParaRPr lang="en-US" sz="1200" b="1" dirty="0">
              <a:latin typeface="Trebuchet MS" pitchFamily="34" charset="0"/>
            </a:endParaRPr>
          </a:p>
          <a:p>
            <a:pPr marL="287338" lvl="1" indent="11747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Revision of HCP-level models (net sales-based </a:t>
            </a:r>
          </a:p>
          <a:p>
            <a:pPr marL="287338" lvl="1" indent="117475">
              <a:spcBef>
                <a:spcPts val="0"/>
              </a:spcBef>
              <a:buClr>
                <a:srgbClr val="009999"/>
              </a:buClr>
              <a:tabLst>
                <a:tab pos="109538" algn="l"/>
              </a:tabLst>
            </a:pPr>
            <a:r>
              <a:rPr lang="en-US" sz="1200" dirty="0">
                <a:latin typeface="Trebuchet MS" pitchFamily="34" charset="0"/>
              </a:rPr>
              <a:t> </a:t>
            </a:r>
            <a:r>
              <a:rPr lang="en-US" sz="1200" dirty="0" smtClean="0">
                <a:latin typeface="Trebuchet MS" pitchFamily="34" charset="0"/>
              </a:rPr>
              <a:t> ratings, other TBD) for primary care products</a:t>
            </a:r>
          </a:p>
          <a:p>
            <a:pPr marL="287338" lvl="1" indent="117475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Creation of aggregate-level models (e.g.,</a:t>
            </a:r>
          </a:p>
          <a:p>
            <a:pPr marL="287338" lvl="1">
              <a:spcBef>
                <a:spcPts val="0"/>
              </a:spcBef>
              <a:buClr>
                <a:srgbClr val="009999"/>
              </a:buClr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   territory, zip-code) for hospital, specialty and</a:t>
            </a:r>
          </a:p>
          <a:p>
            <a:pPr marL="287338" lvl="1">
              <a:spcBef>
                <a:spcPts val="0"/>
              </a:spcBef>
              <a:buClr>
                <a:srgbClr val="009999"/>
              </a:buClr>
              <a:tabLst>
                <a:tab pos="109538" algn="l"/>
              </a:tabLst>
            </a:pPr>
            <a:r>
              <a:rPr lang="en-US" sz="1200" dirty="0" smtClean="0">
                <a:latin typeface="Trebuchet MS" pitchFamily="34" charset="0"/>
              </a:rPr>
              <a:t>   vaccine products </a:t>
            </a:r>
          </a:p>
          <a:p>
            <a:pPr marL="171450" indent="-171450">
              <a:spcBef>
                <a:spcPct val="10000"/>
              </a:spcBef>
              <a:buClr>
                <a:srgbClr val="009999"/>
              </a:buClr>
              <a:buFont typeface="Wingdings" pitchFamily="2" charset="2"/>
              <a:buChar char="v"/>
              <a:tabLst>
                <a:tab pos="109538" algn="l"/>
              </a:tabLst>
            </a:pPr>
            <a:endParaRPr lang="en-US" sz="1200" dirty="0" smtClean="0">
              <a:latin typeface="Trebuchet MS" pitchFamily="34" charset="0"/>
            </a:endParaRPr>
          </a:p>
          <a:p>
            <a:pPr lvl="1">
              <a:spcBef>
                <a:spcPct val="10000"/>
              </a:spcBef>
              <a:buClr>
                <a:srgbClr val="009999"/>
              </a:buClr>
              <a:buFont typeface="Arial" charset="0"/>
              <a:buChar char="–"/>
              <a:tabLst>
                <a:tab pos="109538" algn="l"/>
              </a:tabLst>
            </a:pPr>
            <a:endParaRPr lang="en-US" sz="1200" dirty="0">
              <a:latin typeface="Trebuchet MS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11125" y="6515100"/>
            <a:ext cx="7048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1. Studied interactions include tactics delivered to target HCPs or their qualified office staff in which the studied product was recorded by a US3C Pharma representative. These include details delivered directly to the HCP as well as details and resource offers delivered to office staff.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2013 Initiatives/Projects</a:t>
            </a:r>
            <a:br>
              <a:rPr lang="en-US"/>
            </a:br>
            <a:r>
              <a:rPr lang="en-US"/>
              <a:t>Folske/Promotion Response Analytics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74320" y="3679825"/>
            <a:ext cx="8636000" cy="2640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560" y="3679825"/>
            <a:ext cx="7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            Core Services                         &amp;                Operational Transformation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CA&amp;DS</Template>
  <TotalTime>1377</TotalTime>
  <Words>314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1_Default Design</vt:lpstr>
      <vt:lpstr>Picture</vt:lpstr>
      <vt:lpstr>2013 Initiatives/Projects Folske/Promotion Response Analytics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Response Analytics 2013 Initiatives/Projects</dc:title>
  <dc:creator>Jane</dc:creator>
  <cp:lastModifiedBy>Jane Folske</cp:lastModifiedBy>
  <cp:revision>23</cp:revision>
  <dcterms:created xsi:type="dcterms:W3CDTF">2013-01-03T19:03:38Z</dcterms:created>
  <dcterms:modified xsi:type="dcterms:W3CDTF">2013-04-11T13:05:48Z</dcterms:modified>
</cp:coreProperties>
</file>