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gif" ContentType="image/gif"/>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18"/>
  </p:notesMasterIdLst>
  <p:handoutMasterIdLst>
    <p:handoutMasterId r:id="rId19"/>
  </p:handoutMasterIdLst>
  <p:sldIdLst>
    <p:sldId id="257" r:id="rId2"/>
    <p:sldId id="313" r:id="rId3"/>
    <p:sldId id="340" r:id="rId4"/>
    <p:sldId id="289" r:id="rId5"/>
    <p:sldId id="326" r:id="rId6"/>
    <p:sldId id="325" r:id="rId7"/>
    <p:sldId id="323" r:id="rId8"/>
    <p:sldId id="329" r:id="rId9"/>
    <p:sldId id="331" r:id="rId10"/>
    <p:sldId id="330" r:id="rId11"/>
    <p:sldId id="335" r:id="rId12"/>
    <p:sldId id="336" r:id="rId13"/>
    <p:sldId id="337" r:id="rId14"/>
    <p:sldId id="316" r:id="rId15"/>
    <p:sldId id="276" r:id="rId16"/>
    <p:sldId id="341" r:id="rId17"/>
  </p:sldIdLst>
  <p:sldSz cx="9144000" cy="6858000" type="screen4x3"/>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FF99FF"/>
    <a:srgbClr val="CC3300"/>
    <a:srgbClr val="660066"/>
    <a:srgbClr val="993366"/>
    <a:srgbClr val="008000"/>
    <a:srgbClr val="CC0066"/>
    <a:srgbClr val="D60093"/>
    <a:srgbClr val="FFFFCC"/>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90290" autoAdjust="0"/>
  </p:normalViewPr>
  <p:slideViewPr>
    <p:cSldViewPr>
      <p:cViewPr varScale="1">
        <p:scale>
          <a:sx n="63" d="100"/>
          <a:sy n="63" d="100"/>
        </p:scale>
        <p:origin x="-120" y="-28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2238" y="-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F733AA6-2CEB-45BA-9EC3-E56F847CC6F8}" type="datetimeFigureOut">
              <a:rPr lang="fr-FR" smtClean="0"/>
              <a:pPr/>
              <a:t>15/03/2013</a:t>
            </a:fld>
            <a:endParaRPr lang="fr-FR"/>
          </a:p>
        </p:txBody>
      </p:sp>
      <p:sp>
        <p:nvSpPr>
          <p:cNvPr id="4" name="Espace réservé du pied de page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D685A23-D84B-444E-BC01-D9A0E3036936}" type="slidenum">
              <a:rPr lang="fr-FR" smtClean="0"/>
              <a:pPr/>
              <a:t>‹#›</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88899C3-1023-4439-90EE-F0158AFDF459}" type="datetimeFigureOut">
              <a:rPr lang="fr-FR" smtClean="0"/>
              <a:pPr/>
              <a:t>15/03/2013</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BDC7BC8-CCD2-49EA-9F6F-D9CC7E5EB7EF}"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xfrm>
            <a:off x="917575" y="744538"/>
            <a:ext cx="4962525" cy="3722687"/>
          </a:xfrm>
          <a:ln/>
        </p:spPr>
      </p:sp>
      <p:sp>
        <p:nvSpPr>
          <p:cNvPr id="102403" name="Rectangle 3"/>
          <p:cNvSpPr>
            <a:spLocks noGrp="1"/>
          </p:cNvSpPr>
          <p:nvPr>
            <p:ph type="body" idx="1"/>
          </p:nvPr>
        </p:nvSpPr>
        <p:spPr>
          <a:noFill/>
          <a:ln/>
        </p:spPr>
        <p:txBody>
          <a:bodyPr/>
          <a:lstStyle/>
          <a:p>
            <a:pPr eaLnBrk="1" hangingPunct="1"/>
            <a:endParaRPr lang="en-GB"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104452" name="Slide Number Placeholder 3"/>
          <p:cNvSpPr txBox="1">
            <a:spLocks noGrp="1"/>
          </p:cNvSpPr>
          <p:nvPr/>
        </p:nvSpPr>
        <p:spPr bwMode="auto">
          <a:xfrm>
            <a:off x="3851099" y="9430041"/>
            <a:ext cx="2944957" cy="496572"/>
          </a:xfrm>
          <a:prstGeom prst="rect">
            <a:avLst/>
          </a:prstGeom>
          <a:noFill/>
          <a:ln w="9525">
            <a:noFill/>
            <a:miter lim="800000"/>
            <a:headEnd/>
            <a:tailEnd/>
          </a:ln>
        </p:spPr>
        <p:txBody>
          <a:bodyPr anchor="b"/>
          <a:lstStyle/>
          <a:p>
            <a:pPr algn="r" rtl="0" fontAlgn="base">
              <a:spcBef>
                <a:spcPct val="0"/>
              </a:spcBef>
              <a:spcAft>
                <a:spcPct val="0"/>
              </a:spcAft>
            </a:pPr>
            <a:fld id="{A080F75E-0EE1-4D4A-8C2F-20664774A830}" type="slidenum">
              <a:rPr lang="fr-FR" sz="1200" kern="1200">
                <a:solidFill>
                  <a:prstClr val="black"/>
                </a:solidFill>
                <a:latin typeface="Arial" pitchFamily="34" charset="0"/>
                <a:ea typeface="+mn-ea"/>
                <a:cs typeface="+mn-cs"/>
              </a:rPr>
              <a:pPr algn="r" rtl="0" fontAlgn="base">
                <a:spcBef>
                  <a:spcPct val="0"/>
                </a:spcBef>
                <a:spcAft>
                  <a:spcPct val="0"/>
                </a:spcAft>
              </a:pPr>
              <a:t>4</a:t>
            </a:fld>
            <a:endParaRPr lang="fr-FR" sz="1200" kern="1200">
              <a:solidFill>
                <a:prstClr val="black"/>
              </a:solidFill>
              <a:latin typeface="Arial"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51099" y="9430041"/>
            <a:ext cx="2944957" cy="496572"/>
          </a:xfrm>
          <a:prstGeom prst="rect">
            <a:avLst/>
          </a:prstGeom>
          <a:noFill/>
          <a:ln w="9525">
            <a:noFill/>
            <a:miter lim="800000"/>
            <a:headEnd/>
            <a:tailEnd/>
          </a:ln>
        </p:spPr>
        <p:txBody>
          <a:bodyPr lIns="89893" tIns="44946" rIns="89893" bIns="44946" anchor="b"/>
          <a:lstStyle/>
          <a:p>
            <a:pPr algn="r" defTabSz="882650" rtl="0"/>
            <a:fld id="{BF8BCC1E-1DEE-4C39-95F6-C509E31CC27C}" type="slidenum">
              <a:rPr lang="fr-FR" kern="1200">
                <a:solidFill>
                  <a:srgbClr val="000000"/>
                </a:solidFill>
                <a:latin typeface="Calibri" pitchFamily="34" charset="0"/>
                <a:ea typeface="+mn-ea"/>
                <a:cs typeface="+mn-cs"/>
              </a:rPr>
              <a:pPr algn="r" defTabSz="882650" rtl="0"/>
              <a:t>16</a:t>
            </a:fld>
            <a:endParaRPr lang="fr-FR" kern="1200">
              <a:solidFill>
                <a:srgbClr val="000000"/>
              </a:solidFill>
              <a:latin typeface="Calibri" pitchFamily="34" charset="0"/>
              <a:ea typeface="+mn-ea"/>
              <a:cs typeface="+mn-cs"/>
            </a:endParaRPr>
          </a:p>
        </p:txBody>
      </p:sp>
      <p:sp>
        <p:nvSpPr>
          <p:cNvPr id="103427" name="Rectangle 7"/>
          <p:cNvSpPr txBox="1">
            <a:spLocks noGrp="1" noChangeArrowheads="1"/>
          </p:cNvSpPr>
          <p:nvPr/>
        </p:nvSpPr>
        <p:spPr bwMode="auto">
          <a:xfrm>
            <a:off x="3849481" y="9430041"/>
            <a:ext cx="2946575" cy="496572"/>
          </a:xfrm>
          <a:prstGeom prst="rect">
            <a:avLst/>
          </a:prstGeom>
          <a:noFill/>
          <a:ln w="9525">
            <a:noFill/>
            <a:miter lim="800000"/>
            <a:headEnd/>
            <a:tailEnd/>
          </a:ln>
        </p:spPr>
        <p:txBody>
          <a:bodyPr lIns="89893" tIns="44946" rIns="89893" bIns="44946" anchor="b"/>
          <a:lstStyle/>
          <a:p>
            <a:pPr algn="r" defTabSz="882650" rtl="0"/>
            <a:fld id="{08068896-055E-4BF5-8463-E81ABCB3EE9B}" type="slidenum">
              <a:rPr lang="en-GB" kern="1200">
                <a:solidFill>
                  <a:srgbClr val="000000"/>
                </a:solidFill>
                <a:latin typeface="Calibri" pitchFamily="34" charset="0"/>
                <a:ea typeface="Gulim"/>
                <a:cs typeface="Gulim"/>
                <a:sym typeface="Wingdings" pitchFamily="2" charset="2"/>
              </a:rPr>
              <a:pPr algn="r" defTabSz="882650" rtl="0"/>
              <a:t>16</a:t>
            </a:fld>
            <a:endParaRPr lang="en-GB" kern="1200">
              <a:solidFill>
                <a:srgbClr val="000000"/>
              </a:solidFill>
              <a:latin typeface="Calibri" pitchFamily="34" charset="0"/>
              <a:ea typeface="Gulim"/>
              <a:cs typeface="Gulim"/>
              <a:sym typeface="Wingdings" pitchFamily="2" charset="2"/>
            </a:endParaRPr>
          </a:p>
        </p:txBody>
      </p:sp>
      <p:sp>
        <p:nvSpPr>
          <p:cNvPr id="103428" name="Rectangle 2"/>
          <p:cNvSpPr>
            <a:spLocks noGrp="1" noRot="1" noChangeAspect="1" noChangeArrowheads="1" noTextEdit="1"/>
          </p:cNvSpPr>
          <p:nvPr>
            <p:ph type="sldImg"/>
          </p:nvPr>
        </p:nvSpPr>
        <p:spPr>
          <a:xfrm>
            <a:off x="917575" y="744538"/>
            <a:ext cx="4962525" cy="3722687"/>
          </a:xfrm>
          <a:ln/>
        </p:spPr>
      </p:sp>
      <p:sp>
        <p:nvSpPr>
          <p:cNvPr id="103429" name="Rectangle 3"/>
          <p:cNvSpPr>
            <a:spLocks noGrp="1" noChangeArrowheads="1"/>
          </p:cNvSpPr>
          <p:nvPr>
            <p:ph type="body" idx="1"/>
          </p:nvPr>
        </p:nvSpPr>
        <p:spPr>
          <a:noFill/>
          <a:ln/>
        </p:spPr>
        <p:txBody>
          <a:bodyPr lIns="89893" tIns="44946" rIns="89893" bIns="44946"/>
          <a:lstStyle/>
          <a:p>
            <a:pPr eaLnBrk="1" hangingPunct="1">
              <a:spcBef>
                <a:spcPct val="0"/>
              </a:spcBef>
            </a:pPr>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twitter.com/CSDCegedim" TargetMode="External"/><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hyperlink" Target="http://www.cegedimstrategicdata.com/"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16.gif"/><Relationship Id="rId4" Type="http://schemas.openxmlformats.org/officeDocument/2006/relationships/image" Target="../media/image15.gi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Deux contenus">
    <p:spTree>
      <p:nvGrpSpPr>
        <p:cNvPr id="1" name=""/>
        <p:cNvGrpSpPr/>
        <p:nvPr/>
      </p:nvGrpSpPr>
      <p:grpSpPr>
        <a:xfrm>
          <a:off x="0" y="0"/>
          <a:ext cx="0" cy="0"/>
          <a:chOff x="0" y="0"/>
          <a:chExt cx="0" cy="0"/>
        </a:xfrm>
      </p:grpSpPr>
      <p:pic>
        <p:nvPicPr>
          <p:cNvPr id="8" name="Image 7" descr="screen-capture-37.jpg"/>
          <p:cNvPicPr>
            <a:picLocks noChangeAspect="1"/>
          </p:cNvPicPr>
          <p:nvPr userDrawn="1"/>
        </p:nvPicPr>
        <p:blipFill>
          <a:blip r:embed="rId2" cstate="print"/>
          <a:stretch>
            <a:fillRect/>
          </a:stretch>
        </p:blipFill>
        <p:spPr>
          <a:xfrm>
            <a:off x="0" y="2403172"/>
            <a:ext cx="9144000" cy="2622550"/>
          </a:xfrm>
          <a:prstGeom prst="rect">
            <a:avLst/>
          </a:prstGeom>
        </p:spPr>
      </p:pic>
      <p:sp>
        <p:nvSpPr>
          <p:cNvPr id="9" name="Rounded Rectangle 6"/>
          <p:cNvSpPr>
            <a:spLocks noChangeArrowheads="1"/>
          </p:cNvSpPr>
          <p:nvPr userDrawn="1"/>
        </p:nvSpPr>
        <p:spPr bwMode="auto">
          <a:xfrm>
            <a:off x="3031063" y="2436161"/>
            <a:ext cx="4318000" cy="1651000"/>
          </a:xfrm>
          <a:prstGeom prst="roundRect">
            <a:avLst>
              <a:gd name="adj" fmla="val 16667"/>
            </a:avLst>
          </a:prstGeom>
          <a:gradFill rotWithShape="1">
            <a:gsLst>
              <a:gs pos="0">
                <a:schemeClr val="bg1">
                  <a:alpha val="81000"/>
                </a:schemeClr>
              </a:gs>
              <a:gs pos="100000">
                <a:srgbClr val="E1F3F9">
                  <a:alpha val="81000"/>
                </a:srgbClr>
              </a:gs>
            </a:gsLst>
            <a:path path="rect">
              <a:fillToRect l="100000" t="100000"/>
            </a:path>
          </a:gradFill>
          <a:ln w="3175">
            <a:noFill/>
            <a:round/>
            <a:headEnd/>
            <a:tailEnd/>
          </a:ln>
          <a:effectLst>
            <a:outerShdw dist="15240" dir="5400000" rotWithShape="0">
              <a:srgbClr val="808080">
                <a:alpha val="54999"/>
              </a:srgbClr>
            </a:outerShdw>
          </a:effectLst>
        </p:spPr>
        <p:txBody>
          <a:bodyPr anchor="ctr"/>
          <a:lstStyle/>
          <a:p>
            <a:pPr algn="ctr">
              <a:defRPr/>
            </a:pPr>
            <a:endParaRPr lang="fr-FR">
              <a:solidFill>
                <a:srgbClr val="FFFFFF"/>
              </a:solidFill>
              <a:ea typeface="ＭＳ Ｐゴシック" pitchFamily="-65" charset="-128"/>
              <a:cs typeface="+mn-cs"/>
            </a:endParaRPr>
          </a:p>
        </p:txBody>
      </p:sp>
      <p:pic>
        <p:nvPicPr>
          <p:cNvPr id="12" name="Image 9" descr="cegedimSD_logo2010_SCREEN.jpg"/>
          <p:cNvPicPr>
            <a:picLocks noChangeAspect="1"/>
          </p:cNvPicPr>
          <p:nvPr userDrawn="1"/>
        </p:nvPicPr>
        <p:blipFill>
          <a:blip r:embed="rId3" cstate="print"/>
          <a:srcRect l="7544" t="11031" r="8173" b="20861"/>
          <a:stretch>
            <a:fillRect/>
          </a:stretch>
        </p:blipFill>
        <p:spPr bwMode="auto">
          <a:xfrm>
            <a:off x="6372200" y="116632"/>
            <a:ext cx="2376264" cy="720080"/>
          </a:xfrm>
          <a:prstGeom prst="rect">
            <a:avLst/>
          </a:prstGeom>
          <a:noFill/>
          <a:ln w="9525">
            <a:noFill/>
            <a:miter lim="800000"/>
            <a:headEnd/>
            <a:tailEnd/>
          </a:ln>
        </p:spPr>
      </p:pic>
      <p:sp>
        <p:nvSpPr>
          <p:cNvPr id="13" name="Rectangle 29"/>
          <p:cNvSpPr>
            <a:spLocks noChangeArrowheads="1"/>
          </p:cNvSpPr>
          <p:nvPr userDrawn="1"/>
        </p:nvSpPr>
        <p:spPr bwMode="auto">
          <a:xfrm>
            <a:off x="5503863" y="6619875"/>
            <a:ext cx="2808461" cy="92333"/>
          </a:xfrm>
          <a:prstGeom prst="rect">
            <a:avLst/>
          </a:prstGeom>
          <a:noFill/>
          <a:ln w="9525">
            <a:noFill/>
            <a:miter lim="800000"/>
            <a:headEnd/>
            <a:tailEnd/>
          </a:ln>
        </p:spPr>
        <p:txBody>
          <a:bodyPr wrap="none" lIns="0" tIns="0" rIns="0" bIns="0">
            <a:prstTxWarp prst="textNoShape">
              <a:avLst/>
            </a:prstTxWarp>
            <a:spAutoFit/>
          </a:bodyPr>
          <a:lstStyle/>
          <a:p>
            <a:r>
              <a:rPr lang="en-US" sz="600">
                <a:solidFill>
                  <a:srgbClr val="3BB5FF"/>
                </a:solidFill>
              </a:rPr>
              <a:t>This document should not be distributed without Cegedim authorization – Copyright 2012</a:t>
            </a:r>
          </a:p>
        </p:txBody>
      </p:sp>
      <p:cxnSp>
        <p:nvCxnSpPr>
          <p:cNvPr id="14"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15" name="Slide Number Placeholder 5"/>
          <p:cNvSpPr txBox="1">
            <a:spLocks/>
          </p:cNvSpPr>
          <p:nvPr userDrawn="1"/>
        </p:nvSpPr>
        <p:spPr>
          <a:xfrm>
            <a:off x="8593138" y="6399213"/>
            <a:ext cx="533400" cy="365125"/>
          </a:xfrm>
          <a:prstGeom prst="rect">
            <a:avLst/>
          </a:prstGeom>
        </p:spPr>
        <p:txBody>
          <a:bodyPr anchor="ctr">
            <a:prstTxWarp prst="textNoShape">
              <a:avLst/>
            </a:prstTxWarp>
          </a:bodyPr>
          <a:lstStyle/>
          <a:p>
            <a:fld id="{51B1A56E-575B-8045-97FF-59F04E15E8E4}" type="slidenum">
              <a:rPr lang="en-US" sz="1000">
                <a:solidFill>
                  <a:srgbClr val="828282"/>
                </a:solidFill>
              </a:rPr>
              <a:pPr/>
              <a:t>‹#›</a:t>
            </a:fld>
            <a:endParaRPr lang="en-US" sz="1000">
              <a:solidFill>
                <a:srgbClr val="828282"/>
              </a:solidFill>
            </a:endParaRPr>
          </a:p>
        </p:txBody>
      </p:sp>
      <p:sp>
        <p:nvSpPr>
          <p:cNvPr id="16" name="Rectangle 29"/>
          <p:cNvSpPr>
            <a:spLocks noChangeArrowheads="1"/>
          </p:cNvSpPr>
          <p:nvPr userDrawn="1"/>
        </p:nvSpPr>
        <p:spPr bwMode="auto">
          <a:xfrm>
            <a:off x="8583613" y="6470650"/>
            <a:ext cx="76200" cy="184150"/>
          </a:xfrm>
          <a:prstGeom prst="rect">
            <a:avLst/>
          </a:prstGeom>
          <a:noFill/>
          <a:ln w="9525">
            <a:noFill/>
            <a:miter lim="800000"/>
            <a:headEnd/>
            <a:tailEnd/>
          </a:ln>
        </p:spPr>
        <p:txBody>
          <a:bodyPr lIns="0" tIns="0" rIns="0" bIns="0">
            <a:spAutoFit/>
          </a:bodyPr>
          <a:lstStyle/>
          <a:p>
            <a:pPr>
              <a:defRPr/>
            </a:pPr>
            <a:r>
              <a:rPr lang="en-US" sz="1200">
                <a:solidFill>
                  <a:srgbClr val="828282"/>
                </a:solidFill>
                <a:ea typeface="ＭＳ Ｐゴシック" pitchFamily="-65" charset="-128"/>
                <a:cs typeface="+mn-cs"/>
              </a:rPr>
              <a:t>|</a:t>
            </a:r>
          </a:p>
        </p:txBody>
      </p:sp>
      <p:pic>
        <p:nvPicPr>
          <p:cNvPr id="17" name="Image 5" descr="cegedimSD_logo2010_TEMPLATE.jpg"/>
          <p:cNvPicPr>
            <a:picLocks noChangeAspect="1"/>
          </p:cNvPicPr>
          <p:nvPr userDrawn="1"/>
        </p:nvPicPr>
        <p:blipFill>
          <a:blip r:embed="rId4" cstate="print"/>
          <a:srcRect/>
          <a:stretch>
            <a:fillRect/>
          </a:stretch>
        </p:blipFill>
        <p:spPr bwMode="auto">
          <a:xfrm>
            <a:off x="228600" y="6329363"/>
            <a:ext cx="1270000" cy="376237"/>
          </a:xfrm>
          <a:prstGeom prst="rect">
            <a:avLst/>
          </a:prstGeom>
          <a:noFill/>
          <a:ln w="9525">
            <a:noFill/>
            <a:miter lim="800000"/>
            <a:headEnd/>
            <a:tailEnd/>
          </a:ln>
        </p:spPr>
      </p:pic>
      <p:pic>
        <p:nvPicPr>
          <p:cNvPr id="18" name="Image 17" descr="ORANGEMAN_NBGm.png"/>
          <p:cNvPicPr>
            <a:picLocks noChangeAspect="1"/>
          </p:cNvPicPr>
          <p:nvPr userDrawn="1"/>
        </p:nvPicPr>
        <p:blipFill>
          <a:blip r:embed="rId5" cstate="print"/>
          <a:stretch>
            <a:fillRect/>
          </a:stretch>
        </p:blipFill>
        <p:spPr>
          <a:xfrm>
            <a:off x="2791979" y="6160129"/>
            <a:ext cx="478168" cy="478168"/>
          </a:xfrm>
          <a:prstGeom prst="rect">
            <a:avLst/>
          </a:prstGeom>
        </p:spPr>
      </p:pic>
      <p:pic>
        <p:nvPicPr>
          <p:cNvPr id="19" name="Image 18" descr="GREENMAN_NBGm.png"/>
          <p:cNvPicPr>
            <a:picLocks noChangeAspect="1"/>
          </p:cNvPicPr>
          <p:nvPr userDrawn="1"/>
        </p:nvPicPr>
        <p:blipFill>
          <a:blip r:embed="rId6" cstate="print"/>
          <a:stretch>
            <a:fillRect/>
          </a:stretch>
        </p:blipFill>
        <p:spPr>
          <a:xfrm>
            <a:off x="2278468" y="6216772"/>
            <a:ext cx="478168" cy="478168"/>
          </a:xfrm>
          <a:prstGeom prst="rect">
            <a:avLst/>
          </a:prstGeom>
        </p:spPr>
      </p:pic>
      <p:pic>
        <p:nvPicPr>
          <p:cNvPr id="20" name="Image 19" descr="GREYMAN_NBGm.png"/>
          <p:cNvPicPr>
            <a:picLocks noChangeAspect="1"/>
          </p:cNvPicPr>
          <p:nvPr userDrawn="1"/>
        </p:nvPicPr>
        <p:blipFill>
          <a:blip r:embed="rId7" cstate="print"/>
          <a:stretch>
            <a:fillRect/>
          </a:stretch>
        </p:blipFill>
        <p:spPr>
          <a:xfrm>
            <a:off x="3638453" y="6189723"/>
            <a:ext cx="448574" cy="448574"/>
          </a:xfrm>
          <a:prstGeom prst="rect">
            <a:avLst/>
          </a:prstGeom>
        </p:spPr>
      </p:pic>
      <p:pic>
        <p:nvPicPr>
          <p:cNvPr id="21" name="Image 20" descr="PURPLEMAN_NBGm.png"/>
          <p:cNvPicPr>
            <a:picLocks noChangeAspect="1"/>
          </p:cNvPicPr>
          <p:nvPr userDrawn="1"/>
        </p:nvPicPr>
        <p:blipFill>
          <a:blip r:embed="rId8" cstate="print"/>
          <a:stretch>
            <a:fillRect/>
          </a:stretch>
        </p:blipFill>
        <p:spPr>
          <a:xfrm>
            <a:off x="3202335" y="6179910"/>
            <a:ext cx="478168" cy="478168"/>
          </a:xfrm>
          <a:prstGeom prst="rect">
            <a:avLst/>
          </a:prstGeom>
        </p:spPr>
      </p:pic>
      <p:pic>
        <p:nvPicPr>
          <p:cNvPr id="22" name="Image 21" descr="YELLOWMAN_NBGm.png"/>
          <p:cNvPicPr>
            <a:picLocks noChangeAspect="1"/>
          </p:cNvPicPr>
          <p:nvPr userDrawn="1"/>
        </p:nvPicPr>
        <p:blipFill>
          <a:blip r:embed="rId9" cstate="print"/>
          <a:stretch>
            <a:fillRect/>
          </a:stretch>
        </p:blipFill>
        <p:spPr>
          <a:xfrm>
            <a:off x="1919547" y="6189723"/>
            <a:ext cx="342660" cy="448574"/>
          </a:xfrm>
          <a:prstGeom prst="rect">
            <a:avLst/>
          </a:prstGeom>
        </p:spPr>
      </p:pic>
      <p:pic>
        <p:nvPicPr>
          <p:cNvPr id="23" name="Image 22" descr="new_twitter_bird_vector_by_eagl0r-d2yth6g.png"/>
          <p:cNvPicPr>
            <a:picLocks noChangeAspect="1"/>
          </p:cNvPicPr>
          <p:nvPr userDrawn="1"/>
        </p:nvPicPr>
        <p:blipFill>
          <a:blip r:embed="rId10" cstate="print"/>
          <a:stretch>
            <a:fillRect/>
          </a:stretch>
        </p:blipFill>
        <p:spPr>
          <a:xfrm>
            <a:off x="3335863" y="3656730"/>
            <a:ext cx="501548" cy="282121"/>
          </a:xfrm>
          <a:prstGeom prst="rect">
            <a:avLst/>
          </a:prstGeom>
        </p:spPr>
      </p:pic>
      <p:pic>
        <p:nvPicPr>
          <p:cNvPr id="24" name="Image 23" descr="screen-capture-26.jpg"/>
          <p:cNvPicPr>
            <a:picLocks noChangeAspect="1"/>
          </p:cNvPicPr>
          <p:nvPr userDrawn="1"/>
        </p:nvPicPr>
        <p:blipFill>
          <a:blip r:embed="rId11" cstate="print"/>
          <a:stretch>
            <a:fillRect/>
          </a:stretch>
        </p:blipFill>
        <p:spPr>
          <a:xfrm>
            <a:off x="270650" y="5290854"/>
            <a:ext cx="8600441" cy="558431"/>
          </a:xfrm>
          <a:prstGeom prst="rect">
            <a:avLst/>
          </a:prstGeom>
        </p:spPr>
      </p:pic>
      <p:sp>
        <p:nvSpPr>
          <p:cNvPr id="40" name="Rectangle 39"/>
          <p:cNvSpPr/>
          <p:nvPr userDrawn="1"/>
        </p:nvSpPr>
        <p:spPr>
          <a:xfrm>
            <a:off x="3832203" y="3370206"/>
            <a:ext cx="2520947" cy="276999"/>
          </a:xfrm>
          <a:prstGeom prst="rect">
            <a:avLst/>
          </a:prstGeom>
        </p:spPr>
        <p:txBody>
          <a:bodyPr wrap="none">
            <a:spAutoFit/>
          </a:bodyPr>
          <a:lstStyle/>
          <a:p>
            <a:pPr lvl="0"/>
            <a:r>
              <a:rPr lang="fr-FR" sz="1200" b="1" i="0" dirty="0" smtClean="0">
                <a:latin typeface="Arial" pitchFamily="34" charset="0"/>
                <a:cs typeface="Arial" pitchFamily="34" charset="0"/>
                <a:hlinkClick r:id="rId12"/>
              </a:rPr>
              <a:t>www.cegedimstrategicdata.com</a:t>
            </a:r>
            <a:endParaRPr lang="fr-FR" sz="1200" b="1" i="0" dirty="0" smtClean="0">
              <a:latin typeface="Arial" pitchFamily="34" charset="0"/>
              <a:cs typeface="Arial" pitchFamily="34" charset="0"/>
            </a:endParaRPr>
          </a:p>
        </p:txBody>
      </p:sp>
      <p:sp>
        <p:nvSpPr>
          <p:cNvPr id="41" name="Rectangle 40"/>
          <p:cNvSpPr/>
          <p:nvPr userDrawn="1"/>
        </p:nvSpPr>
        <p:spPr>
          <a:xfrm>
            <a:off x="3832203" y="3652327"/>
            <a:ext cx="3168111" cy="276999"/>
          </a:xfrm>
          <a:prstGeom prst="rect">
            <a:avLst/>
          </a:prstGeom>
        </p:spPr>
        <p:txBody>
          <a:bodyPr wrap="none">
            <a:spAutoFit/>
          </a:bodyPr>
          <a:lstStyle/>
          <a:p>
            <a:pPr lvl="0"/>
            <a:r>
              <a:rPr lang="fr-FR" sz="1200" b="1" dirty="0" err="1" smtClean="0">
                <a:latin typeface="Arial" pitchFamily="34" charset="0"/>
                <a:cs typeface="Arial" pitchFamily="34" charset="0"/>
              </a:rPr>
              <a:t>Follow</a:t>
            </a:r>
            <a:r>
              <a:rPr lang="fr-FR" sz="1200" b="1" dirty="0" smtClean="0">
                <a:latin typeface="Arial" pitchFamily="34" charset="0"/>
                <a:cs typeface="Arial" pitchFamily="34" charset="0"/>
              </a:rPr>
              <a:t> us </a:t>
            </a:r>
            <a:r>
              <a:rPr lang="fr-FR" sz="1200" b="1" dirty="0" smtClean="0">
                <a:solidFill>
                  <a:srgbClr val="0000FF"/>
                </a:solidFill>
                <a:latin typeface="Arial" pitchFamily="34" charset="0"/>
                <a:cs typeface="Arial" pitchFamily="34" charset="0"/>
                <a:hlinkClick r:id="rId13"/>
              </a:rPr>
              <a:t>www.twitter.com/CSDCegedim</a:t>
            </a:r>
            <a:endParaRPr lang="fr-FR" sz="1200" b="1" dirty="0">
              <a:solidFill>
                <a:srgbClr val="0000FF"/>
              </a:solidFill>
              <a:latin typeface="Arial" pitchFamily="34" charset="0"/>
              <a:cs typeface="Arial" pitchFamily="34" charset="0"/>
            </a:endParaRPr>
          </a:p>
        </p:txBody>
      </p:sp>
      <p:sp>
        <p:nvSpPr>
          <p:cNvPr id="43" name="TextBox 42"/>
          <p:cNvSpPr txBox="1"/>
          <p:nvPr userDrawn="1"/>
        </p:nvSpPr>
        <p:spPr>
          <a:xfrm>
            <a:off x="3250138" y="2428875"/>
            <a:ext cx="2807762" cy="461665"/>
          </a:xfrm>
          <a:prstGeom prst="rect">
            <a:avLst/>
          </a:prstGeom>
          <a:noFill/>
        </p:spPr>
        <p:txBody>
          <a:bodyPr wrap="square" rtlCol="0">
            <a:spAutoFit/>
          </a:bodyPr>
          <a:lstStyle/>
          <a:p>
            <a:r>
              <a:rPr lang="en-US" sz="2400" b="1" noProof="0" dirty="0" smtClean="0">
                <a:solidFill>
                  <a:srgbClr val="0092D0"/>
                </a:solidFill>
                <a:latin typeface="Arial" pitchFamily="34" charset="0"/>
                <a:cs typeface="Arial" pitchFamily="34" charset="0"/>
              </a:rPr>
              <a:t>Thank you!</a:t>
            </a:r>
            <a:endParaRPr lang="en-US" sz="2400" b="1" noProof="0" dirty="0">
              <a:solidFill>
                <a:srgbClr val="0092D0"/>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pic>
        <p:nvPicPr>
          <p:cNvPr id="7" name="Image 6" descr="screen-capture-36.jpg"/>
          <p:cNvPicPr>
            <a:picLocks noChangeAspect="1"/>
          </p:cNvPicPr>
          <p:nvPr userDrawn="1"/>
        </p:nvPicPr>
        <p:blipFill>
          <a:blip r:embed="rId2" cstate="print"/>
          <a:srcRect b="2047"/>
          <a:stretch>
            <a:fillRect/>
          </a:stretch>
        </p:blipFill>
        <p:spPr>
          <a:xfrm>
            <a:off x="0" y="1552217"/>
            <a:ext cx="9144000" cy="4469071"/>
          </a:xfrm>
          <a:prstGeom prst="rect">
            <a:avLst/>
          </a:prstGeom>
        </p:spPr>
      </p:pic>
      <p:pic>
        <p:nvPicPr>
          <p:cNvPr id="8" name="Image 7" descr="cegedimSD_logo2010_SCREEN.jpg"/>
          <p:cNvPicPr>
            <a:picLocks noChangeAspect="1"/>
          </p:cNvPicPr>
          <p:nvPr userDrawn="1"/>
        </p:nvPicPr>
        <p:blipFill>
          <a:blip r:embed="rId3" cstate="print"/>
          <a:srcRect/>
          <a:stretch>
            <a:fillRect/>
          </a:stretch>
        </p:blipFill>
        <p:spPr>
          <a:xfrm>
            <a:off x="428921" y="5088567"/>
            <a:ext cx="2623985" cy="782209"/>
          </a:xfrm>
          <a:prstGeom prst="rect">
            <a:avLst/>
          </a:prstGeom>
        </p:spPr>
      </p:pic>
      <p:pic>
        <p:nvPicPr>
          <p:cNvPr id="12" name="Image 11" descr="screen-capture-24.jpg"/>
          <p:cNvPicPr>
            <a:picLocks noChangeAspect="1"/>
          </p:cNvPicPr>
          <p:nvPr userDrawn="1"/>
        </p:nvPicPr>
        <p:blipFill>
          <a:blip r:embed="rId4" cstate="print"/>
          <a:stretch>
            <a:fillRect/>
          </a:stretch>
        </p:blipFill>
        <p:spPr>
          <a:xfrm>
            <a:off x="428920" y="6114692"/>
            <a:ext cx="4625679" cy="354956"/>
          </a:xfrm>
          <a:prstGeom prst="rect">
            <a:avLst/>
          </a:prstGeom>
        </p:spPr>
      </p:pic>
      <p:sp>
        <p:nvSpPr>
          <p:cNvPr id="16" name="Text Placeholder 15"/>
          <p:cNvSpPr>
            <a:spLocks noGrp="1"/>
          </p:cNvSpPr>
          <p:nvPr>
            <p:ph type="body" sz="quarter" idx="10" hasCustomPrompt="1"/>
          </p:nvPr>
        </p:nvSpPr>
        <p:spPr>
          <a:xfrm>
            <a:off x="3634202" y="2087563"/>
            <a:ext cx="4877214" cy="585787"/>
          </a:xfrm>
          <a:prstGeom prst="rect">
            <a:avLst/>
          </a:prstGeom>
        </p:spPr>
        <p:txBody>
          <a:bodyPr/>
          <a:lstStyle>
            <a:lvl1pPr>
              <a:buNone/>
              <a:defRPr sz="3200" b="1" baseline="0">
                <a:solidFill>
                  <a:schemeClr val="bg1"/>
                </a:solidFill>
                <a:latin typeface="Arial" pitchFamily="34" charset="0"/>
                <a:cs typeface="Arial" pitchFamily="34" charset="0"/>
              </a:defRPr>
            </a:lvl1pPr>
          </a:lstStyle>
          <a:p>
            <a:pPr lvl="0"/>
            <a:r>
              <a:rPr lang="fr-FR" dirty="0" smtClean="0"/>
              <a:t>Click to </a:t>
            </a:r>
            <a:r>
              <a:rPr lang="fr-FR" dirty="0" err="1" smtClean="0"/>
              <a:t>edit</a:t>
            </a:r>
            <a:r>
              <a:rPr lang="fr-FR" dirty="0" smtClean="0"/>
              <a:t> Master </a:t>
            </a:r>
            <a:r>
              <a:rPr lang="fr-FR" dirty="0" err="1" smtClean="0"/>
              <a:t>Title</a:t>
            </a:r>
            <a:endParaRPr lang="fr-FR" dirty="0"/>
          </a:p>
        </p:txBody>
      </p:sp>
      <p:sp>
        <p:nvSpPr>
          <p:cNvPr id="17" name="Text Placeholder 15"/>
          <p:cNvSpPr>
            <a:spLocks noGrp="1"/>
          </p:cNvSpPr>
          <p:nvPr>
            <p:ph type="body" sz="quarter" idx="11" hasCustomPrompt="1"/>
          </p:nvPr>
        </p:nvSpPr>
        <p:spPr>
          <a:xfrm>
            <a:off x="3634202" y="2696469"/>
            <a:ext cx="4877214" cy="585787"/>
          </a:xfrm>
          <a:prstGeom prst="rect">
            <a:avLst/>
          </a:prstGeom>
        </p:spPr>
        <p:txBody>
          <a:bodyPr/>
          <a:lstStyle>
            <a:lvl1pPr>
              <a:buNone/>
              <a:defRPr sz="2400" b="1" baseline="0">
                <a:solidFill>
                  <a:schemeClr val="bg1"/>
                </a:solidFill>
                <a:latin typeface="Arial" pitchFamily="34" charset="0"/>
                <a:cs typeface="Arial" pitchFamily="34" charset="0"/>
              </a:defRPr>
            </a:lvl1pPr>
          </a:lstStyle>
          <a:p>
            <a:pPr lvl="0"/>
            <a:r>
              <a:rPr lang="fr-FR" dirty="0" smtClean="0"/>
              <a:t>Click to </a:t>
            </a:r>
            <a:r>
              <a:rPr lang="fr-FR" dirty="0" err="1" smtClean="0"/>
              <a:t>edit</a:t>
            </a:r>
            <a:r>
              <a:rPr lang="fr-FR" dirty="0" smtClean="0"/>
              <a:t> Master </a:t>
            </a:r>
            <a:r>
              <a:rPr lang="fr-FR" dirty="0" err="1" smtClean="0"/>
              <a:t>Subtitle</a:t>
            </a:r>
            <a:endParaRPr lang="fr-FR" dirty="0"/>
          </a:p>
        </p:txBody>
      </p:sp>
      <p:sp>
        <p:nvSpPr>
          <p:cNvPr id="18" name="Text Placeholder 15"/>
          <p:cNvSpPr>
            <a:spLocks noGrp="1"/>
          </p:cNvSpPr>
          <p:nvPr>
            <p:ph type="body" sz="quarter" idx="12" hasCustomPrompt="1"/>
          </p:nvPr>
        </p:nvSpPr>
        <p:spPr>
          <a:xfrm>
            <a:off x="3284953" y="4191000"/>
            <a:ext cx="4877214" cy="308669"/>
          </a:xfrm>
          <a:prstGeom prst="rect">
            <a:avLst/>
          </a:prstGeom>
        </p:spPr>
        <p:txBody>
          <a:bodyPr/>
          <a:lstStyle>
            <a:lvl1pPr>
              <a:buNone/>
              <a:defRPr sz="1600" b="0" baseline="0">
                <a:solidFill>
                  <a:schemeClr val="bg1"/>
                </a:solidFill>
                <a:latin typeface="Arial" pitchFamily="34" charset="0"/>
                <a:cs typeface="Arial" pitchFamily="34" charset="0"/>
              </a:defRPr>
            </a:lvl1pPr>
          </a:lstStyle>
          <a:p>
            <a:pPr lvl="0"/>
            <a:r>
              <a:rPr lang="en-AU" dirty="0" smtClean="0"/>
              <a:t>26 January 2012</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10" name="Slide Number Placeholder 5"/>
          <p:cNvSpPr txBox="1">
            <a:spLocks/>
          </p:cNvSpPr>
          <p:nvPr userDrawn="1"/>
        </p:nvSpPr>
        <p:spPr>
          <a:xfrm>
            <a:off x="8593138" y="6399213"/>
            <a:ext cx="533400" cy="365125"/>
          </a:xfrm>
          <a:prstGeom prst="rect">
            <a:avLst/>
          </a:prstGeom>
        </p:spPr>
        <p:txBody>
          <a:bodyPr anchor="ctr">
            <a:prstTxWarp prst="textNoShape">
              <a:avLst/>
            </a:prstTxWarp>
          </a:bodyPr>
          <a:lstStyle/>
          <a:p>
            <a:fld id="{7DB09CAE-8F5D-4B48-94EF-A90FDE0297E0}" type="slidenum">
              <a:rPr lang="en-US" sz="1000">
                <a:solidFill>
                  <a:srgbClr val="828282"/>
                </a:solidFill>
              </a:rPr>
              <a:pPr/>
              <a:t>‹#›</a:t>
            </a:fld>
            <a:endParaRPr lang="en-US" sz="1000">
              <a:solidFill>
                <a:srgbClr val="828282"/>
              </a:solidFill>
            </a:endParaRPr>
          </a:p>
        </p:txBody>
      </p:sp>
      <p:sp>
        <p:nvSpPr>
          <p:cNvPr id="11" name="Rectangle 29"/>
          <p:cNvSpPr>
            <a:spLocks noChangeArrowheads="1"/>
          </p:cNvSpPr>
          <p:nvPr userDrawn="1"/>
        </p:nvSpPr>
        <p:spPr bwMode="auto">
          <a:xfrm>
            <a:off x="8583613" y="6470650"/>
            <a:ext cx="76200" cy="184150"/>
          </a:xfrm>
          <a:prstGeom prst="rect">
            <a:avLst/>
          </a:prstGeom>
          <a:noFill/>
          <a:ln w="9525">
            <a:noFill/>
            <a:miter lim="800000"/>
            <a:headEnd/>
            <a:tailEnd/>
          </a:ln>
        </p:spPr>
        <p:txBody>
          <a:bodyPr lIns="0" tIns="0" rIns="0" bIns="0">
            <a:spAutoFit/>
          </a:bodyPr>
          <a:lstStyle/>
          <a:p>
            <a:pPr>
              <a:defRPr/>
            </a:pPr>
            <a:r>
              <a:rPr lang="en-US" sz="1200">
                <a:solidFill>
                  <a:srgbClr val="828282"/>
                </a:solidFill>
                <a:ea typeface="ＭＳ Ｐゴシック" pitchFamily="-65" charset="-128"/>
                <a:cs typeface="+mn-cs"/>
              </a:rPr>
              <a:t>|</a:t>
            </a:r>
          </a:p>
        </p:txBody>
      </p:sp>
      <p:sp>
        <p:nvSpPr>
          <p:cNvPr id="13" name="Rectangle 29"/>
          <p:cNvSpPr>
            <a:spLocks noChangeArrowheads="1"/>
          </p:cNvSpPr>
          <p:nvPr userDrawn="1"/>
        </p:nvSpPr>
        <p:spPr bwMode="auto">
          <a:xfrm>
            <a:off x="5503863" y="6619875"/>
            <a:ext cx="2808461" cy="92333"/>
          </a:xfrm>
          <a:prstGeom prst="rect">
            <a:avLst/>
          </a:prstGeom>
          <a:noFill/>
          <a:ln w="9525">
            <a:noFill/>
            <a:miter lim="800000"/>
            <a:headEnd/>
            <a:tailEnd/>
          </a:ln>
        </p:spPr>
        <p:txBody>
          <a:bodyPr wrap="none" lIns="0" tIns="0" rIns="0" bIns="0">
            <a:prstTxWarp prst="textNoShape">
              <a:avLst/>
            </a:prstTxWarp>
            <a:spAutoFit/>
          </a:bodyPr>
          <a:lstStyle/>
          <a:p>
            <a:r>
              <a:rPr lang="en-US" sz="600">
                <a:solidFill>
                  <a:srgbClr val="3BB5FF"/>
                </a:solidFill>
              </a:rPr>
              <a:t>This document should not be distributed without Cegedim authorization – Copyright 2012</a:t>
            </a:r>
          </a:p>
        </p:txBody>
      </p:sp>
      <p:cxnSp>
        <p:nvCxnSpPr>
          <p:cNvPr id="14"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pic>
        <p:nvPicPr>
          <p:cNvPr id="17" name="Image 16" descr="screen-capture-34.jpg"/>
          <p:cNvPicPr>
            <a:picLocks noChangeAspect="1"/>
          </p:cNvPicPr>
          <p:nvPr userDrawn="1"/>
        </p:nvPicPr>
        <p:blipFill>
          <a:blip r:embed="rId2" cstate="print"/>
          <a:srcRect/>
          <a:stretch>
            <a:fillRect/>
          </a:stretch>
        </p:blipFill>
        <p:spPr>
          <a:xfrm>
            <a:off x="3101" y="2057400"/>
            <a:ext cx="3197299" cy="3023533"/>
          </a:xfrm>
          <a:prstGeom prst="rect">
            <a:avLst/>
          </a:prstGeom>
        </p:spPr>
      </p:pic>
      <p:pic>
        <p:nvPicPr>
          <p:cNvPr id="18" name="Image 5" descr="cegedimSD_logo2010_TEMPLATE.jpg"/>
          <p:cNvPicPr>
            <a:picLocks noChangeAspect="1"/>
          </p:cNvPicPr>
          <p:nvPr userDrawn="1"/>
        </p:nvPicPr>
        <p:blipFill>
          <a:blip r:embed="rId3" cstate="print"/>
          <a:srcRect/>
          <a:stretch>
            <a:fillRect/>
          </a:stretch>
        </p:blipFill>
        <p:spPr bwMode="auto">
          <a:xfrm>
            <a:off x="228600" y="6329363"/>
            <a:ext cx="1270000" cy="376237"/>
          </a:xfrm>
          <a:prstGeom prst="rect">
            <a:avLst/>
          </a:prstGeom>
          <a:noFill/>
          <a:ln w="9525">
            <a:noFill/>
            <a:miter lim="800000"/>
            <a:headEnd/>
            <a:tailEnd/>
          </a:ln>
        </p:spPr>
      </p:pic>
      <p:sp>
        <p:nvSpPr>
          <p:cNvPr id="12" name="Text Placeholder 11"/>
          <p:cNvSpPr>
            <a:spLocks noGrp="1"/>
          </p:cNvSpPr>
          <p:nvPr>
            <p:ph type="body" sz="quarter" idx="10" hasCustomPrompt="1"/>
          </p:nvPr>
        </p:nvSpPr>
        <p:spPr>
          <a:xfrm>
            <a:off x="3200399" y="2057400"/>
            <a:ext cx="5459413" cy="3024188"/>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Tx/>
              <a:buSzTx/>
              <a:buFontTx/>
              <a:buBlip>
                <a:blip r:embed="rId4"/>
              </a:buBlip>
              <a:tabLst/>
              <a:defRPr/>
            </a:lvl1pPr>
            <a:lvl2pPr marL="742950" marR="0" indent="-285750" algn="l" defTabSz="457200" rtl="0" eaLnBrk="1" fontAlgn="auto" latinLnBrk="0" hangingPunct="1">
              <a:lnSpc>
                <a:spcPct val="100000"/>
              </a:lnSpc>
              <a:spcBef>
                <a:spcPct val="20000"/>
              </a:spcBef>
              <a:spcAft>
                <a:spcPts val="0"/>
              </a:spcAft>
              <a:buClrTx/>
              <a:buSzPct val="60000"/>
              <a:buFontTx/>
              <a:buBlip>
                <a:blip r:embed="rId5"/>
              </a:buBlip>
              <a:tabLst/>
              <a:defRPr/>
            </a:lvl2pPr>
            <a:lvl3pPr marL="1143000" marR="0" indent="-228600" algn="l" defTabSz="457200" rtl="0" eaLnBrk="1" fontAlgn="auto" latinLnBrk="0" hangingPunct="1">
              <a:lnSpc>
                <a:spcPct val="100000"/>
              </a:lnSpc>
              <a:spcBef>
                <a:spcPct val="20000"/>
              </a:spcBef>
              <a:spcAft>
                <a:spcPts val="0"/>
              </a:spcAft>
              <a:buClrTx/>
              <a:buSzPct val="60000"/>
              <a:buFontTx/>
              <a:buBlip>
                <a:blip r:embed="rId5"/>
              </a:buBlip>
              <a:tabLst/>
              <a:defRPr/>
            </a:lvl3pPr>
            <a:lvl4pPr marL="1600200" marR="0" indent="-228600" algn="l" defTabSz="457200" rtl="0" eaLnBrk="1" fontAlgn="auto" latinLnBrk="0" hangingPunct="1">
              <a:lnSpc>
                <a:spcPct val="100000"/>
              </a:lnSpc>
              <a:spcBef>
                <a:spcPct val="20000"/>
              </a:spcBef>
              <a:spcAft>
                <a:spcPts val="0"/>
              </a:spcAft>
              <a:buClrTx/>
              <a:buSzPct val="60000"/>
              <a:buFontTx/>
              <a:buBlip>
                <a:blip r:embed="rId5"/>
              </a:buBlip>
              <a:tabLst/>
              <a:defRPr/>
            </a:lvl4pPr>
            <a:lvl5pPr marL="2057400" marR="0" indent="-228600" algn="l" defTabSz="457200" rtl="0" eaLnBrk="1" fontAlgn="auto" latinLnBrk="0" hangingPunct="1">
              <a:lnSpc>
                <a:spcPct val="100000"/>
              </a:lnSpc>
              <a:spcBef>
                <a:spcPct val="20000"/>
              </a:spcBef>
              <a:spcAft>
                <a:spcPts val="0"/>
              </a:spcAft>
              <a:buClrTx/>
              <a:buSzPct val="60000"/>
              <a:buFontTx/>
              <a:buNone/>
              <a:tabLst/>
              <a:defRPr/>
            </a:lvl5pPr>
          </a:lstStyle>
          <a:p>
            <a:pPr marL="342900" marR="0" lvl="0" indent="-342900" algn="l" defTabSz="457200" rtl="0" eaLnBrk="1" fontAlgn="auto" latinLnBrk="0" hangingPunct="1">
              <a:lnSpc>
                <a:spcPct val="100000"/>
              </a:lnSpc>
              <a:spcBef>
                <a:spcPct val="20000"/>
              </a:spcBef>
              <a:spcAft>
                <a:spcPts val="0"/>
              </a:spcAft>
              <a:buClrTx/>
              <a:buSzTx/>
              <a:buFontTx/>
              <a:buBlip>
                <a:blip r:embed="rId4"/>
              </a:buBlip>
              <a:tabLst/>
              <a:defRPr/>
            </a:pPr>
            <a:r>
              <a:rPr kumimoji="0" lang="en-US" sz="3200" b="0" i="0" u="none" strike="noStrike" kern="1200" cap="none" spc="0" normalizeH="0" baseline="0" noProof="0" dirty="0" smtClean="0">
                <a:ln>
                  <a:noFill/>
                </a:ln>
                <a:solidFill>
                  <a:schemeClr val="tx1">
                    <a:lumMod val="50000"/>
                  </a:schemeClr>
                </a:solidFill>
                <a:effectLst/>
                <a:uLnTx/>
                <a:uFillTx/>
                <a:latin typeface="+mn-lt"/>
                <a:ea typeface="+mn-ea"/>
                <a:cs typeface="+mn-cs"/>
              </a:rPr>
              <a:t>Topic 1</a:t>
            </a:r>
          </a:p>
          <a:p>
            <a:pPr marL="742950" marR="0" lvl="1" indent="-285750" algn="l" defTabSz="457200" rtl="0" eaLnBrk="1" fontAlgn="auto" latinLnBrk="0" hangingPunct="1">
              <a:lnSpc>
                <a:spcPct val="100000"/>
              </a:lnSpc>
              <a:spcBef>
                <a:spcPct val="20000"/>
              </a:spcBef>
              <a:spcAft>
                <a:spcPts val="0"/>
              </a:spcAft>
              <a:buClrTx/>
              <a:buSzPct val="60000"/>
              <a:buFontTx/>
              <a:buBlip>
                <a:blip r:embed="rId5"/>
              </a:buBlip>
              <a:tabLst/>
              <a:defRPr/>
            </a:pPr>
            <a:r>
              <a:rPr kumimoji="0" lang="en-US" sz="2800" b="0" i="0" u="none" strike="noStrike" kern="1200" cap="none" spc="0" normalizeH="0" baseline="0" noProof="0" dirty="0" smtClean="0">
                <a:ln>
                  <a:noFill/>
                </a:ln>
                <a:solidFill>
                  <a:srgbClr val="0092D0"/>
                </a:solidFill>
                <a:effectLst/>
                <a:uLnTx/>
                <a:uFillTx/>
                <a:latin typeface="+mn-lt"/>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Pct val="60000"/>
              <a:buFontTx/>
              <a:buBlip>
                <a:blip r:embed="rId5"/>
              </a:buBlip>
              <a:tabLst/>
              <a:defRPr/>
            </a:pPr>
            <a:r>
              <a:rPr kumimoji="0" lang="en-US" sz="2400" b="0" i="0" u="none" strike="noStrike" kern="1200" cap="none" spc="0" normalizeH="0" baseline="0" noProof="0" dirty="0" smtClean="0">
                <a:ln>
                  <a:noFill/>
                </a:ln>
                <a:solidFill>
                  <a:srgbClr val="0092D0"/>
                </a:solidFill>
                <a:effectLst/>
                <a:uLnTx/>
                <a:uFillTx/>
                <a:latin typeface="+mn-lt"/>
                <a:ea typeface="+mn-ea"/>
                <a:cs typeface="+mn-cs"/>
              </a:rPr>
              <a:t>Third level</a:t>
            </a:r>
          </a:p>
          <a:p>
            <a:pPr marL="1600200" marR="0" lvl="3" indent="-228600" algn="l" defTabSz="457200" rtl="0" eaLnBrk="1" fontAlgn="auto" latinLnBrk="0" hangingPunct="1">
              <a:lnSpc>
                <a:spcPct val="100000"/>
              </a:lnSpc>
              <a:spcBef>
                <a:spcPct val="20000"/>
              </a:spcBef>
              <a:spcAft>
                <a:spcPts val="0"/>
              </a:spcAft>
              <a:buClrTx/>
              <a:buSzPct val="60000"/>
              <a:buFontTx/>
              <a:buBlip>
                <a:blip r:embed="rId5"/>
              </a:buBlip>
              <a:tabLst/>
              <a:defRPr/>
            </a:pPr>
            <a:r>
              <a:rPr kumimoji="0" lang="en-US" sz="2000" b="0" i="0" u="none" strike="noStrike" kern="1200" cap="none" spc="0" normalizeH="0" baseline="0" noProof="0" dirty="0" smtClean="0">
                <a:ln>
                  <a:noFill/>
                </a:ln>
                <a:solidFill>
                  <a:srgbClr val="0092D0"/>
                </a:solidFill>
                <a:effectLst/>
                <a:uLnTx/>
                <a:uFillTx/>
                <a:latin typeface="+mn-lt"/>
                <a:ea typeface="+mn-ea"/>
                <a:cs typeface="+mn-cs"/>
              </a:rPr>
              <a:t>Fourth level</a:t>
            </a:r>
          </a:p>
          <a:p>
            <a:pPr marL="2057400" marR="0" lvl="4" indent="-228600" algn="l" defTabSz="457200" rtl="0" eaLnBrk="1" fontAlgn="auto" latinLnBrk="0" hangingPunct="1">
              <a:lnSpc>
                <a:spcPct val="100000"/>
              </a:lnSpc>
              <a:spcBef>
                <a:spcPct val="20000"/>
              </a:spcBef>
              <a:spcAft>
                <a:spcPts val="0"/>
              </a:spcAft>
              <a:buClrTx/>
              <a:buSzPct val="60000"/>
              <a:buFontTx/>
              <a:buBlip>
                <a:blip r:embed="rId5"/>
              </a:buBlip>
              <a:tabLst/>
              <a:defRPr/>
            </a:pPr>
            <a:r>
              <a:rPr kumimoji="0" lang="en-US" sz="2000" b="0" i="0" u="none" strike="noStrike" kern="1200" cap="none" spc="0" normalizeH="0" baseline="0" noProof="0" dirty="0" smtClean="0">
                <a:ln>
                  <a:noFill/>
                </a:ln>
                <a:solidFill>
                  <a:srgbClr val="0092D0"/>
                </a:solidFill>
                <a:effectLst/>
                <a:uLnTx/>
                <a:uFillTx/>
                <a:latin typeface="+mn-lt"/>
                <a:ea typeface="+mn-ea"/>
                <a:cs typeface="+mn-cs"/>
              </a:rPr>
              <a:t>Fifth level</a:t>
            </a:r>
          </a:p>
          <a:p>
            <a:pPr marL="2057400" marR="0" lvl="4" indent="-228600" algn="l" defTabSz="457200" rtl="0" eaLnBrk="1" fontAlgn="auto" latinLnBrk="0" hangingPunct="1">
              <a:lnSpc>
                <a:spcPct val="100000"/>
              </a:lnSpc>
              <a:spcBef>
                <a:spcPct val="20000"/>
              </a:spcBef>
              <a:spcAft>
                <a:spcPts val="0"/>
              </a:spcAft>
              <a:buClrTx/>
              <a:buSzPct val="60000"/>
              <a:buFontTx/>
              <a:buBlip>
                <a:blip r:embed="rId5"/>
              </a:buBlip>
              <a:tabLst/>
              <a:defRPr/>
            </a:pPr>
            <a:endParaRPr kumimoji="0" lang="en-US" sz="2000" b="0" i="0" u="none" strike="noStrike" kern="1200" cap="none" spc="0" normalizeH="0" baseline="0" noProof="0" dirty="0">
              <a:ln>
                <a:noFill/>
              </a:ln>
              <a:solidFill>
                <a:srgbClr val="0092D0"/>
              </a:solidFill>
              <a:effectLst/>
              <a:uLnTx/>
              <a:uFillTx/>
              <a:latin typeface="+mn-lt"/>
              <a:ea typeface="+mn-ea"/>
              <a:cs typeface="+mn-cs"/>
            </a:endParaRPr>
          </a:p>
        </p:txBody>
      </p:sp>
      <p:sp>
        <p:nvSpPr>
          <p:cNvPr id="19" name="TextBox 18"/>
          <p:cNvSpPr txBox="1"/>
          <p:nvPr userDrawn="1"/>
        </p:nvSpPr>
        <p:spPr>
          <a:xfrm>
            <a:off x="228600" y="355600"/>
            <a:ext cx="2819400" cy="646113"/>
          </a:xfrm>
          <a:prstGeom prst="rect">
            <a:avLst/>
          </a:prstGeom>
          <a:noFill/>
        </p:spPr>
        <p:txBody>
          <a:bodyPr>
            <a:spAutoFit/>
          </a:bodyPr>
          <a:lstStyle/>
          <a:p>
            <a:pPr>
              <a:defRPr/>
            </a:pPr>
            <a:r>
              <a:rPr lang="en-US" sz="3600" b="1" dirty="0">
                <a:solidFill>
                  <a:srgbClr val="0092D0"/>
                </a:solidFill>
                <a:ea typeface="ＭＳ Ｐゴシック" pitchFamily="-65" charset="-128"/>
                <a:cs typeface="Arial" charset="0"/>
              </a:rPr>
              <a:t>Agenda</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Rectangle 29"/>
          <p:cNvSpPr>
            <a:spLocks noChangeArrowheads="1"/>
          </p:cNvSpPr>
          <p:nvPr userDrawn="1"/>
        </p:nvSpPr>
        <p:spPr bwMode="auto">
          <a:xfrm>
            <a:off x="5503866" y="6619881"/>
            <a:ext cx="2805255" cy="92333"/>
          </a:xfrm>
          <a:prstGeom prst="rect">
            <a:avLst/>
          </a:prstGeom>
          <a:noFill/>
          <a:ln w="9525">
            <a:noFill/>
            <a:miter lim="800000"/>
            <a:headEnd/>
            <a:tailEnd/>
          </a:ln>
        </p:spPr>
        <p:txBody>
          <a:bodyPr wrap="none" lIns="0" tIns="0" rIns="0" bIns="0">
            <a:spAutoFit/>
          </a:bodyPr>
          <a:lstStyle/>
          <a:p>
            <a:pPr algn="l" rtl="0">
              <a:defRPr/>
            </a:pPr>
            <a:r>
              <a:rPr lang="en-US" sz="600" kern="1200" dirty="0">
                <a:solidFill>
                  <a:srgbClr val="3BB5FF"/>
                </a:solidFill>
                <a:latin typeface="Calibri"/>
                <a:ea typeface="ＭＳ Ｐゴシック" pitchFamily="-65" charset="-128"/>
                <a:cs typeface="+mn-cs"/>
              </a:rPr>
              <a:t>This document should not be distributed without Cegedim authorization – Copyright </a:t>
            </a:r>
            <a:r>
              <a:rPr lang="en-US" sz="600" kern="1200" dirty="0" smtClean="0">
                <a:solidFill>
                  <a:srgbClr val="3BB5FF"/>
                </a:solidFill>
                <a:latin typeface="Calibri"/>
                <a:ea typeface="ＭＳ Ｐゴシック" pitchFamily="-65" charset="-128"/>
                <a:cs typeface="+mn-cs"/>
              </a:rPr>
              <a:t>2012</a:t>
            </a:r>
            <a:endParaRPr lang="en-US" sz="600" kern="1200" dirty="0">
              <a:solidFill>
                <a:srgbClr val="3BB5FF"/>
              </a:solidFill>
              <a:latin typeface="Calibri"/>
              <a:ea typeface="ＭＳ Ｐゴシック" pitchFamily="-65" charset="-128"/>
              <a:cs typeface="+mn-cs"/>
            </a:endParaRPr>
          </a:p>
        </p:txBody>
      </p:sp>
      <p:cxnSp>
        <p:nvCxnSpPr>
          <p:cNvPr id="4"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5" name="Slide Number Placeholder 5"/>
          <p:cNvSpPr txBox="1">
            <a:spLocks/>
          </p:cNvSpPr>
          <p:nvPr userDrawn="1"/>
        </p:nvSpPr>
        <p:spPr>
          <a:xfrm>
            <a:off x="8593138" y="6399219"/>
            <a:ext cx="533400" cy="365125"/>
          </a:xfrm>
          <a:prstGeom prst="rect">
            <a:avLst/>
          </a:prstGeom>
        </p:spPr>
        <p:txBody>
          <a:bodyPr anchor="ctr"/>
          <a:lstStyle/>
          <a:p>
            <a:pPr algn="l" rtl="0">
              <a:defRPr/>
            </a:pPr>
            <a:fld id="{C0BE5EFC-8634-4071-80E1-57EB38FE14DF}" type="slidenum">
              <a:rPr lang="en-US" sz="1000" kern="1200">
                <a:solidFill>
                  <a:srgbClr val="828282"/>
                </a:solidFill>
                <a:latin typeface="Calibri"/>
                <a:ea typeface="ＭＳ Ｐゴシック" pitchFamily="-65" charset="-128"/>
                <a:cs typeface="+mn-cs"/>
              </a:rPr>
              <a:pPr algn="l" rtl="0">
                <a:defRPr/>
              </a:pPr>
              <a:t>‹#›</a:t>
            </a:fld>
            <a:endParaRPr lang="en-US" sz="1000" kern="1200">
              <a:solidFill>
                <a:srgbClr val="828282"/>
              </a:solidFill>
              <a:latin typeface="Calibri"/>
              <a:ea typeface="ＭＳ Ｐゴシック" pitchFamily="-65" charset="-128"/>
              <a:cs typeface="+mn-cs"/>
            </a:endParaRPr>
          </a:p>
        </p:txBody>
      </p:sp>
      <p:sp>
        <p:nvSpPr>
          <p:cNvPr id="6" name="Rectangle 29"/>
          <p:cNvSpPr>
            <a:spLocks noChangeArrowheads="1"/>
          </p:cNvSpPr>
          <p:nvPr userDrawn="1"/>
        </p:nvSpPr>
        <p:spPr bwMode="auto">
          <a:xfrm>
            <a:off x="8583613" y="6470650"/>
            <a:ext cx="76200" cy="184150"/>
          </a:xfrm>
          <a:prstGeom prst="rect">
            <a:avLst/>
          </a:prstGeom>
          <a:noFill/>
          <a:ln w="9525">
            <a:noFill/>
            <a:miter lim="800000"/>
            <a:headEnd/>
            <a:tailEnd/>
          </a:ln>
        </p:spPr>
        <p:txBody>
          <a:bodyPr lIns="0" tIns="0" rIns="0" bIns="0">
            <a:spAutoFit/>
          </a:bodyPr>
          <a:lstStyle/>
          <a:p>
            <a:pPr algn="l" rtl="0">
              <a:defRPr/>
            </a:pPr>
            <a:r>
              <a:rPr lang="en-US" sz="1200" kern="1200">
                <a:solidFill>
                  <a:srgbClr val="828282"/>
                </a:solidFill>
                <a:latin typeface="Calibri"/>
                <a:ea typeface="ＭＳ Ｐゴシック" pitchFamily="-65" charset="-128"/>
                <a:cs typeface="+mn-cs"/>
              </a:rPr>
              <a:t>|</a:t>
            </a:r>
          </a:p>
        </p:txBody>
      </p:sp>
      <p:sp>
        <p:nvSpPr>
          <p:cNvPr id="8" name="Image 7" descr="ppt Large D.png"/>
          <p:cNvSpPr>
            <a:spLocks noChangeAspect="1"/>
          </p:cNvSpPr>
          <p:nvPr userDrawn="1"/>
        </p:nvSpPr>
        <p:spPr bwMode="auto">
          <a:xfrm>
            <a:off x="7635878" y="3176"/>
            <a:ext cx="1508125" cy="987425"/>
          </a:xfrm>
          <a:prstGeom prst="rect">
            <a:avLst/>
          </a:prstGeom>
          <a:noFill/>
          <a:ln w="9525">
            <a:noFill/>
            <a:miter lim="800000"/>
            <a:headEnd/>
            <a:tailEnd/>
          </a:ln>
        </p:spPr>
        <p:txBody>
          <a:bodyPr/>
          <a:lstStyle/>
          <a:p>
            <a:pPr algn="l" rtl="0">
              <a:defRPr/>
            </a:pPr>
            <a:endParaRPr lang="fr-FR" kern="1200">
              <a:solidFill>
                <a:prstClr val="black"/>
              </a:solidFill>
              <a:latin typeface="Calibri"/>
              <a:ea typeface="ＭＳ Ｐゴシック" pitchFamily="-65" charset="-128"/>
              <a:cs typeface="+mn-cs"/>
            </a:endParaRPr>
          </a:p>
        </p:txBody>
      </p:sp>
      <p:cxnSp>
        <p:nvCxnSpPr>
          <p:cNvPr id="9" name="Straight Connector 1"/>
          <p:cNvCxnSpPr/>
          <p:nvPr userDrawn="1"/>
        </p:nvCxnSpPr>
        <p:spPr bwMode="auto">
          <a:xfrm>
            <a:off x="304802" y="685800"/>
            <a:ext cx="8243888" cy="0"/>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14" name="Title 1"/>
          <p:cNvSpPr>
            <a:spLocks noGrp="1"/>
          </p:cNvSpPr>
          <p:nvPr>
            <p:ph type="title"/>
          </p:nvPr>
        </p:nvSpPr>
        <p:spPr>
          <a:xfrm>
            <a:off x="304800" y="0"/>
            <a:ext cx="8229600" cy="685800"/>
          </a:xfrm>
          <a:prstGeom prst="rect">
            <a:avLst/>
          </a:prstGeom>
        </p:spPr>
        <p:txBody>
          <a:bodyPr anchor="ctr" anchorCtr="0"/>
          <a:lstStyle>
            <a:lvl1pPr>
              <a:defRPr sz="2400">
                <a:solidFill>
                  <a:srgbClr val="666666"/>
                </a:solidFill>
                <a:latin typeface="Arial"/>
              </a:defRPr>
            </a:lvl1pPr>
          </a:lstStyle>
          <a:p>
            <a:r>
              <a:rPr lang="en-US" dirty="0" smtClean="0"/>
              <a:t>Click to edit Master title style</a:t>
            </a:r>
            <a:endParaRPr lang="en-US" dirty="0"/>
          </a:p>
        </p:txBody>
      </p:sp>
      <p:pic>
        <p:nvPicPr>
          <p:cNvPr id="10" name="Picture 2" descr="Y:\Partage Global\COMMUNICATION\GRAPHIC GUIDELINES\2010\Logos\CSD\cegedimSD_logo2010_PRINT NO SPOT COLOURS CMYK.jpg"/>
          <p:cNvPicPr>
            <a:picLocks noChangeAspect="1" noChangeArrowheads="1"/>
          </p:cNvPicPr>
          <p:nvPr userDrawn="1"/>
        </p:nvPicPr>
        <p:blipFill>
          <a:blip r:embed="rId2" cstate="print"/>
          <a:srcRect/>
          <a:stretch>
            <a:fillRect/>
          </a:stretch>
        </p:blipFill>
        <p:spPr bwMode="auto">
          <a:xfrm>
            <a:off x="221111" y="6364367"/>
            <a:ext cx="1283227" cy="377007"/>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8FC7A-F2F5-400D-9C01-7070B4EBDF68}" type="datetimeFigureOut">
              <a:rPr lang="fr-FR" smtClean="0"/>
              <a:pPr/>
              <a:t>15/03/2013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CFEF4-14ED-488B-8D90-D0A74F3F671E}"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jpeg"/><Relationship Id="rId7" Type="http://schemas.openxmlformats.org/officeDocument/2006/relationships/image" Target="../media/image25.wmf"/><Relationship Id="rId12"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4.wmf"/><Relationship Id="rId11" Type="http://schemas.openxmlformats.org/officeDocument/2006/relationships/image" Target="../media/image29.jpeg"/><Relationship Id="rId5" Type="http://schemas.openxmlformats.org/officeDocument/2006/relationships/image" Target="../media/image23.wmf"/><Relationship Id="rId10" Type="http://schemas.openxmlformats.org/officeDocument/2006/relationships/image" Target="../media/image28.png"/><Relationship Id="rId4" Type="http://schemas.openxmlformats.org/officeDocument/2006/relationships/image" Target="../media/image22.wmf"/><Relationship Id="rId9" Type="http://schemas.openxmlformats.org/officeDocument/2006/relationships/image" Target="../media/image27.jpe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3.jpeg"/><Relationship Id="rId5" Type="http://schemas.openxmlformats.org/officeDocument/2006/relationships/oleObject" Target="../embeddings/Microsoft_Office_Word_97_-_2003_Document1.doc"/><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body" sz="quarter" idx="10"/>
          </p:nvPr>
        </p:nvSpPr>
        <p:spPr>
          <a:xfrm>
            <a:off x="179512" y="989236"/>
            <a:ext cx="4877214" cy="585787"/>
          </a:xfrm>
        </p:spPr>
        <p:txBody>
          <a:bodyPr anchor="ctr">
            <a:normAutofit fontScale="85000" lnSpcReduction="10000"/>
          </a:bodyPr>
          <a:lstStyle/>
          <a:p>
            <a:r>
              <a:rPr lang="fr-FR" dirty="0" smtClean="0">
                <a:solidFill>
                  <a:srgbClr val="0070C0"/>
                </a:solidFill>
              </a:rPr>
              <a:t>CEGEDIM STRATEGIC DATA</a:t>
            </a:r>
            <a:endParaRPr lang="fr-FR" b="1" dirty="0">
              <a:solidFill>
                <a:srgbClr val="0070C0"/>
              </a:solidFill>
            </a:endParaRPr>
          </a:p>
        </p:txBody>
      </p:sp>
      <p:sp>
        <p:nvSpPr>
          <p:cNvPr id="49153" name="Rectangle 1"/>
          <p:cNvSpPr>
            <a:spLocks noChangeArrowheads="1"/>
          </p:cNvSpPr>
          <p:nvPr/>
        </p:nvSpPr>
        <p:spPr bwMode="auto">
          <a:xfrm>
            <a:off x="3491880" y="2634952"/>
            <a:ext cx="547260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CSD </a:t>
            </a:r>
            <a:r>
              <a:rPr kumimoji="0" lang="en-GB" sz="2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PROMOTION</a:t>
            </a:r>
            <a:r>
              <a:rPr kumimoji="0" lang="en-GB" sz="2000" b="1" i="0" u="none" strike="noStrike" cap="none" normalizeH="0" dirty="0" smtClean="0">
                <a:ln>
                  <a:noFill/>
                </a:ln>
                <a:solidFill>
                  <a:schemeClr val="bg1"/>
                </a:solidFill>
                <a:effectLst/>
                <a:latin typeface="Arial" pitchFamily="34" charset="0"/>
                <a:ea typeface="Times New Roman" pitchFamily="18" charset="0"/>
                <a:cs typeface="Arial" pitchFamily="34" charset="0"/>
              </a:rPr>
              <a:t> AUDIT</a:t>
            </a:r>
            <a:r>
              <a:rPr lang="en-US" sz="2000" b="1" dirty="0" smtClean="0">
                <a:solidFill>
                  <a:schemeClr val="bg1"/>
                </a:solidFill>
                <a:latin typeface="Arial" pitchFamily="34" charset="0"/>
                <a:ea typeface="Times New Roman" pitchFamily="18" charset="0"/>
                <a:cs typeface="Arial" pitchFamily="34" charset="0"/>
              </a:rPr>
              <a:t> METHODOLOGY</a:t>
            </a:r>
            <a:endParaRPr kumimoji="0" lang="en-US" sz="2000" b="1" i="0" u="none" strike="noStrike" cap="none" normalizeH="0" baseline="0" dirty="0" smtClean="0">
              <a:ln>
                <a:noFill/>
              </a:ln>
              <a:solidFill>
                <a:schemeClr val="bg1"/>
              </a:solidFill>
              <a:effectLst/>
              <a:latin typeface="Arial" pitchFamily="34" charset="0"/>
              <a:ea typeface="Times New Roman" pitchFamily="18" charset="0"/>
              <a:cs typeface="Arial" pitchFamily="34" charset="0"/>
            </a:endParaRPr>
          </a:p>
        </p:txBody>
      </p:sp>
      <p:sp>
        <p:nvSpPr>
          <p:cNvPr id="4" name="Rectangle 1"/>
          <p:cNvSpPr>
            <a:spLocks noChangeArrowheads="1"/>
          </p:cNvSpPr>
          <p:nvPr/>
        </p:nvSpPr>
        <p:spPr bwMode="auto">
          <a:xfrm>
            <a:off x="7452320" y="3403159"/>
            <a:ext cx="1152128" cy="313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March 2012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27585" y="2115159"/>
          <a:ext cx="7416822" cy="3690104"/>
        </p:xfrm>
        <a:graphic>
          <a:graphicData uri="http://schemas.openxmlformats.org/drawingml/2006/table">
            <a:tbl>
              <a:tblPr/>
              <a:tblGrid>
                <a:gridCol w="1438494"/>
                <a:gridCol w="554282"/>
                <a:gridCol w="1438494"/>
                <a:gridCol w="488296"/>
                <a:gridCol w="1438494"/>
                <a:gridCol w="620268"/>
                <a:gridCol w="1438494"/>
              </a:tblGrid>
              <a:tr h="194216">
                <a:tc>
                  <a:txBody>
                    <a:bodyPr/>
                    <a:lstStyle/>
                    <a:p>
                      <a:pPr algn="l" fontAlgn="b"/>
                      <a:r>
                        <a:rPr lang="en-US" sz="900" b="0" i="0" u="none" strike="noStrike">
                          <a:latin typeface="Arial"/>
                        </a:rPr>
                        <a:t>KOREA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216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94216">
                <a:tc>
                  <a:txBody>
                    <a:bodyPr/>
                    <a:lstStyle/>
                    <a:p>
                      <a:pPr algn="l" fontAlgn="b"/>
                      <a:r>
                        <a:rPr lang="en-US" sz="900" b="0" i="0" u="none" strike="noStrike">
                          <a:latin typeface="Arial"/>
                        </a:rPr>
                        <a:t>MALAYSIA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94216">
                <a:tc>
                  <a:txBody>
                    <a:bodyPr/>
                    <a:lstStyle/>
                    <a:p>
                      <a:pPr algn="l" fontAlgn="b"/>
                      <a:r>
                        <a:rPr lang="en-US" sz="900" b="0" i="0" u="none" strike="noStrike">
                          <a:latin typeface="Arial"/>
                        </a:rPr>
                        <a:t>MEXICO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94216">
                <a:tc>
                  <a:txBody>
                    <a:bodyPr/>
                    <a:lstStyle/>
                    <a:p>
                      <a:pPr algn="l" fontAlgn="b"/>
                      <a:r>
                        <a:rPr lang="en-US" sz="900" b="0" i="0" u="none" strike="noStrike">
                          <a:latin typeface="Arial"/>
                        </a:rPr>
                        <a:t>MOROCCO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94216">
                <a:tc>
                  <a:txBody>
                    <a:bodyPr/>
                    <a:lstStyle/>
                    <a:p>
                      <a:pPr algn="l" fontAlgn="b"/>
                      <a:r>
                        <a:rPr lang="en-US" sz="900" b="0" i="0" u="none" strike="noStrike">
                          <a:latin typeface="Arial"/>
                        </a:rPr>
                        <a:t>NETHERLANDS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94216">
                <a:tc>
                  <a:txBody>
                    <a:bodyPr/>
                    <a:lstStyle/>
                    <a:p>
                      <a:pPr algn="l" fontAlgn="b"/>
                      <a:r>
                        <a:rPr lang="en-US" sz="900" b="0" i="0" u="none" strike="noStrike">
                          <a:latin typeface="Arial"/>
                        </a:rPr>
                        <a:t>NORWAY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180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94216">
                <a:tc>
                  <a:txBody>
                    <a:bodyPr/>
                    <a:lstStyle/>
                    <a:p>
                      <a:pPr algn="l" fontAlgn="b"/>
                      <a:r>
                        <a:rPr lang="en-US" sz="900" b="0" i="0" u="none" strike="noStrike">
                          <a:latin typeface="Arial"/>
                        </a:rPr>
                        <a:t>POLAND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94216">
                <a:tc>
                  <a:txBody>
                    <a:bodyPr/>
                    <a:lstStyle/>
                    <a:p>
                      <a:pPr algn="l" fontAlgn="b"/>
                      <a:r>
                        <a:rPr lang="en-US" sz="900" b="0" i="0" u="none" strike="noStrike">
                          <a:latin typeface="Arial"/>
                        </a:rPr>
                        <a:t>PORTUGAL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94216">
                <a:tc>
                  <a:txBody>
                    <a:bodyPr/>
                    <a:lstStyle/>
                    <a:p>
                      <a:pPr algn="l" fontAlgn="b"/>
                      <a:r>
                        <a:rPr lang="en-US" sz="900" b="0" i="0" u="none" strike="noStrike">
                          <a:latin typeface="Arial"/>
                        </a:rPr>
                        <a:t>ROMANIA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94216">
                <a:tc>
                  <a:txBody>
                    <a:bodyPr/>
                    <a:lstStyle/>
                    <a:p>
                      <a:pPr algn="l" fontAlgn="b"/>
                      <a:r>
                        <a:rPr lang="en-US" sz="900" b="0" i="0" u="none" strike="noStrike">
                          <a:latin typeface="Arial"/>
                        </a:rPr>
                        <a:t>RUSSIA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94216">
                <a:tc>
                  <a:txBody>
                    <a:bodyPr/>
                    <a:lstStyle/>
                    <a:p>
                      <a:pPr algn="l" fontAlgn="b"/>
                      <a:r>
                        <a:rPr lang="en-US" sz="900" b="0" i="0" u="none" strike="noStrike">
                          <a:latin typeface="Arial"/>
                        </a:rPr>
                        <a:t>SLOVAKIA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94216">
                <a:tc>
                  <a:txBody>
                    <a:bodyPr/>
                    <a:lstStyle/>
                    <a:p>
                      <a:pPr algn="l" fontAlgn="b"/>
                      <a:r>
                        <a:rPr lang="en-US" sz="900" b="0" i="0" u="none" strike="noStrike">
                          <a:latin typeface="Arial"/>
                        </a:rPr>
                        <a:t>SPAIN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192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94216">
                <a:tc>
                  <a:txBody>
                    <a:bodyPr/>
                    <a:lstStyle/>
                    <a:p>
                      <a:pPr algn="l" fontAlgn="b"/>
                      <a:r>
                        <a:rPr lang="en-US" sz="900" b="0" i="0" u="none" strike="noStrike">
                          <a:latin typeface="Arial"/>
                        </a:rPr>
                        <a:t>SWEDEN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94216">
                <a:tc>
                  <a:txBody>
                    <a:bodyPr/>
                    <a:lstStyle/>
                    <a:p>
                      <a:pPr algn="l" fontAlgn="b"/>
                      <a:r>
                        <a:rPr lang="en-US" sz="900" b="0" i="0" u="none" strike="noStrike">
                          <a:latin typeface="Arial"/>
                        </a:rPr>
                        <a:t>SWITZERLAND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94216">
                <a:tc>
                  <a:txBody>
                    <a:bodyPr/>
                    <a:lstStyle/>
                    <a:p>
                      <a:pPr algn="l" fontAlgn="b"/>
                      <a:r>
                        <a:rPr lang="en-US" sz="900" b="0" i="0" u="none" strike="noStrike">
                          <a:latin typeface="Arial"/>
                        </a:rPr>
                        <a:t>TAIWAN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216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94216">
                <a:tc>
                  <a:txBody>
                    <a:bodyPr/>
                    <a:lstStyle/>
                    <a:p>
                      <a:pPr algn="l" fontAlgn="b"/>
                      <a:r>
                        <a:rPr lang="en-US" sz="900" b="0" i="0" u="none" strike="noStrike">
                          <a:latin typeface="Arial"/>
                        </a:rPr>
                        <a:t>THAILAND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94216">
                <a:tc>
                  <a:txBody>
                    <a:bodyPr/>
                    <a:lstStyle/>
                    <a:p>
                      <a:pPr algn="l" fontAlgn="b"/>
                      <a:r>
                        <a:rPr lang="en-US" sz="900" b="0" i="0" u="none" strike="noStrike">
                          <a:latin typeface="Arial"/>
                        </a:rPr>
                        <a:t>TURKEY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94216">
                <a:tc>
                  <a:txBody>
                    <a:bodyPr/>
                    <a:lstStyle/>
                    <a:p>
                      <a:pPr algn="l" fontAlgn="b"/>
                      <a:r>
                        <a:rPr lang="en-US" sz="900" b="0" i="0" u="none" strike="noStrike">
                          <a:latin typeface="Arial"/>
                        </a:rPr>
                        <a:t>UK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FFFFFF"/>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latin typeface="Arial"/>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94216">
                <a:tc>
                  <a:txBody>
                    <a:bodyPr/>
                    <a:lstStyle/>
                    <a:p>
                      <a:pPr algn="l" fontAlgn="b"/>
                      <a:r>
                        <a:rPr lang="en-US" sz="900" b="0" i="0" u="none" strike="noStrike">
                          <a:latin typeface="Arial"/>
                        </a:rPr>
                        <a:t>USA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endParaRPr lang="en-US" sz="9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endParaRPr lang="en-US" sz="9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900" b="0" i="0" u="none" strike="noStrike" dirty="0">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DB4E3"/>
                    </a:solidFill>
                  </a:tcPr>
                </a:tc>
              </a:tr>
            </a:tbl>
          </a:graphicData>
        </a:graphic>
      </p:graphicFrame>
      <p:graphicFrame>
        <p:nvGraphicFramePr>
          <p:cNvPr id="4" name="Table 3"/>
          <p:cNvGraphicFramePr>
            <a:graphicFrameLocks noGrp="1"/>
          </p:cNvGraphicFramePr>
          <p:nvPr/>
        </p:nvGraphicFramePr>
        <p:xfrm>
          <a:off x="755577" y="1340768"/>
          <a:ext cx="7560838" cy="284733"/>
        </p:xfrm>
        <a:graphic>
          <a:graphicData uri="http://schemas.openxmlformats.org/drawingml/2006/table">
            <a:tbl>
              <a:tblPr/>
              <a:tblGrid>
                <a:gridCol w="1468385"/>
                <a:gridCol w="565800"/>
                <a:gridCol w="3425111"/>
                <a:gridCol w="633157"/>
                <a:gridCol w="1468385"/>
              </a:tblGrid>
              <a:tr h="284733">
                <a:tc>
                  <a:txBody>
                    <a:bodyPr/>
                    <a:lstStyle/>
                    <a:p>
                      <a:pPr algn="ctr" fontAlgn="ctr"/>
                      <a:r>
                        <a:rPr lang="en-US" sz="900" b="1" i="0" u="none" strike="noStrike" dirty="0">
                          <a:solidFill>
                            <a:srgbClr val="FFFFFF"/>
                          </a:solidFill>
                          <a:latin typeface="Arial"/>
                        </a:rPr>
                        <a:t>country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b"/>
                      <a:endParaRPr lang="en-US" sz="900" b="1" i="0" u="none" strike="noStrike">
                        <a:latin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FFFFFF"/>
                          </a:solidFill>
                          <a:latin typeface="Arial"/>
                        </a:rPr>
                        <a:t>avg. rep calls per day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b"/>
                      <a:r>
                        <a:rPr lang="en-US" sz="900" b="1" i="0" u="none" strike="noStrike">
                          <a:latin typeface="Arial"/>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900" b="1" i="0" u="none" strike="noStrike" dirty="0">
                          <a:solidFill>
                            <a:srgbClr val="FFFFFF"/>
                          </a:solidFill>
                          <a:latin typeface="Arial"/>
                        </a:rPr>
                        <a:t>avg. Working days</a:t>
                      </a:r>
                      <a:br>
                        <a:rPr lang="en-US" sz="900" b="1" i="0" u="none" strike="noStrike" dirty="0">
                          <a:solidFill>
                            <a:srgbClr val="FFFFFF"/>
                          </a:solidFill>
                          <a:latin typeface="Arial"/>
                        </a:rPr>
                      </a:br>
                      <a:r>
                        <a:rPr lang="en-US" sz="900" b="1" i="0" u="none" strike="noStrike" dirty="0">
                          <a:solidFill>
                            <a:srgbClr val="FFFFFF"/>
                          </a:solidFill>
                          <a:latin typeface="Arial"/>
                        </a:rPr>
                        <a:t>12 Months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bl>
          </a:graphicData>
        </a:graphic>
      </p:graphicFrame>
      <p:graphicFrame>
        <p:nvGraphicFramePr>
          <p:cNvPr id="5" name="Table 4"/>
          <p:cNvGraphicFramePr>
            <a:graphicFrameLocks noGrp="1"/>
          </p:cNvGraphicFramePr>
          <p:nvPr/>
        </p:nvGraphicFramePr>
        <p:xfrm>
          <a:off x="2771799" y="1772816"/>
          <a:ext cx="3454525" cy="161925"/>
        </p:xfrm>
        <a:graphic>
          <a:graphicData uri="http://schemas.openxmlformats.org/drawingml/2006/table">
            <a:tbl>
              <a:tblPr/>
              <a:tblGrid>
                <a:gridCol w="1476640"/>
                <a:gridCol w="501245"/>
                <a:gridCol w="1476640"/>
              </a:tblGrid>
              <a:tr h="161925">
                <a:tc>
                  <a:txBody>
                    <a:bodyPr/>
                    <a:lstStyle/>
                    <a:p>
                      <a:pPr algn="ctr" fontAlgn="ctr"/>
                      <a:r>
                        <a:rPr lang="en-US" sz="1000" b="1" i="0" u="sng" strike="noStrike">
                          <a:latin typeface="Arial"/>
                        </a:rPr>
                        <a:t>GPs</a:t>
                      </a:r>
                    </a:p>
                  </a:txBody>
                  <a:tcPr marL="0" marR="0" marT="0" marB="0" anchor="ctr">
                    <a:lnL>
                      <a:noFill/>
                    </a:lnL>
                    <a:lnR>
                      <a:noFill/>
                    </a:lnR>
                    <a:lnT>
                      <a:noFill/>
                    </a:lnT>
                    <a:lnB>
                      <a:noFill/>
                    </a:lnB>
                    <a:solidFill>
                      <a:srgbClr val="FFFFFF"/>
                    </a:solidFill>
                  </a:tcPr>
                </a:tc>
                <a:tc>
                  <a:txBody>
                    <a:bodyPr/>
                    <a:lstStyle/>
                    <a:p>
                      <a:pPr algn="ctr" fontAlgn="ctr"/>
                      <a:endParaRPr lang="en-US" sz="1000" b="1" i="0" u="none" strike="noStrike">
                        <a:latin typeface="Arial"/>
                      </a:endParaRPr>
                    </a:p>
                  </a:txBody>
                  <a:tcPr marL="0" marR="0" marT="0" marB="0" anchor="ctr">
                    <a:lnL>
                      <a:noFill/>
                    </a:lnL>
                    <a:lnR>
                      <a:noFill/>
                    </a:lnR>
                    <a:lnT>
                      <a:noFill/>
                    </a:lnT>
                    <a:lnB>
                      <a:noFill/>
                    </a:lnB>
                  </a:tcPr>
                </a:tc>
                <a:tc>
                  <a:txBody>
                    <a:bodyPr/>
                    <a:lstStyle/>
                    <a:p>
                      <a:pPr algn="ctr" fontAlgn="b"/>
                      <a:r>
                        <a:rPr lang="en-US" sz="1000" b="1" i="0" u="sng" strike="noStrike" dirty="0">
                          <a:latin typeface="Arial"/>
                        </a:rPr>
                        <a:t>SPE</a:t>
                      </a:r>
                    </a:p>
                  </a:txBody>
                  <a:tcPr marL="0" marR="0" marT="0" marB="0" anchor="b">
                    <a:lnL>
                      <a:noFill/>
                    </a:lnL>
                    <a:lnR>
                      <a:noFill/>
                    </a:lnR>
                    <a:lnT>
                      <a:noFill/>
                    </a:lnT>
                    <a:lnB>
                      <a:noFill/>
                    </a:lnB>
                    <a:solidFill>
                      <a:srgbClr val="FFFFFF"/>
                    </a:solidFill>
                  </a:tcPr>
                </a:tc>
              </a:tr>
            </a:tbl>
          </a:graphicData>
        </a:graphic>
      </p:graphicFrame>
      <p:sp>
        <p:nvSpPr>
          <p:cNvPr id="6" name="Titre 1"/>
          <p:cNvSpPr>
            <a:spLocks noGrp="1"/>
          </p:cNvSpPr>
          <p:nvPr>
            <p:ph type="title"/>
          </p:nvPr>
        </p:nvSpPr>
        <p:spPr>
          <a:xfrm>
            <a:off x="304800" y="0"/>
            <a:ext cx="8229600" cy="685800"/>
          </a:xfrm>
        </p:spPr>
        <p:txBody>
          <a:bodyPr>
            <a:noAutofit/>
          </a:bodyPr>
          <a:lstStyle/>
          <a:p>
            <a:r>
              <a:rPr lang="en-US" sz="2000" b="1" dirty="0" smtClean="0"/>
              <a:t>Rep Equivalent Calculation – Average Rep Calls/Day and Average Working Days/Year (Continues)</a:t>
            </a:r>
            <a:endParaRPr lang="fr-FR"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5"/>
          <p:cNvSpPr txBox="1">
            <a:spLocks noChangeArrowheads="1"/>
          </p:cNvSpPr>
          <p:nvPr/>
        </p:nvSpPr>
        <p:spPr bwMode="auto">
          <a:xfrm>
            <a:off x="143491" y="754174"/>
            <a:ext cx="8857665" cy="306388"/>
          </a:xfrm>
          <a:prstGeom prst="rect">
            <a:avLst/>
          </a:prstGeom>
          <a:solidFill>
            <a:srgbClr val="003399"/>
          </a:solidFill>
          <a:ln w="9525" algn="ctr">
            <a:noFill/>
            <a:miter lim="800000"/>
            <a:headEnd/>
            <a:tailEnd/>
          </a:ln>
        </p:spPr>
        <p:txBody>
          <a:bodyPr wrap="square">
            <a:spAutoFit/>
          </a:bodyPr>
          <a:lstStyle/>
          <a:p>
            <a:pPr algn="ctr">
              <a:spcBef>
                <a:spcPct val="50000"/>
              </a:spcBef>
            </a:pPr>
            <a:r>
              <a:rPr lang="fr-FR" sz="1400" noProof="1">
                <a:solidFill>
                  <a:srgbClr val="FFFFFF"/>
                </a:solidFill>
              </a:rPr>
              <a:t>TOP 5 EU</a:t>
            </a:r>
          </a:p>
        </p:txBody>
      </p:sp>
      <p:graphicFrame>
        <p:nvGraphicFramePr>
          <p:cNvPr id="4" name="Group 125"/>
          <p:cNvGraphicFramePr>
            <a:graphicFrameLocks noGrp="1"/>
          </p:cNvGraphicFramePr>
          <p:nvPr/>
        </p:nvGraphicFramePr>
        <p:xfrm>
          <a:off x="142844" y="1111365"/>
          <a:ext cx="8858312" cy="4389337"/>
        </p:xfrm>
        <a:graphic>
          <a:graphicData uri="http://schemas.openxmlformats.org/drawingml/2006/table">
            <a:tbl>
              <a:tblPr/>
              <a:tblGrid>
                <a:gridCol w="798703"/>
                <a:gridCol w="8059609"/>
              </a:tblGrid>
              <a:tr h="100013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noProof="1" smtClean="0">
                          <a:ln>
                            <a:noFill/>
                          </a:ln>
                          <a:solidFill>
                            <a:srgbClr val="000099"/>
                          </a:solidFill>
                          <a:effectLst/>
                          <a:latin typeface="Calibri" pitchFamily="34" charset="0"/>
                        </a:rPr>
                        <a:t>France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noProof="1" smtClean="0">
                          <a:ln>
                            <a:noFill/>
                          </a:ln>
                          <a:solidFill>
                            <a:srgbClr val="00B0F0"/>
                          </a:solidFill>
                          <a:effectLst/>
                          <a:latin typeface="Calibri" pitchFamily="34" charset="0"/>
                        </a:rPr>
                        <a:t>GPs Office (</a:t>
                      </a:r>
                      <a:r>
                        <a:rPr kumimoji="0" lang="fr-FR" sz="1050" b="1" i="0" u="none" strike="noStrike" kern="1200" cap="none" normalizeH="0" baseline="0" noProof="1" smtClean="0">
                          <a:ln>
                            <a:noFill/>
                          </a:ln>
                          <a:solidFill>
                            <a:srgbClr val="00B0F0"/>
                          </a:solidFill>
                          <a:effectLst/>
                          <a:latin typeface="Calibri" pitchFamily="34" charset="0"/>
                          <a:ea typeface="+mn-ea"/>
                          <a:cs typeface="+mn-cs"/>
                        </a:rPr>
                        <a:t>700</a:t>
                      </a:r>
                      <a:r>
                        <a:rPr kumimoji="0" lang="fr-FR" sz="1050" b="1" i="0" u="none" strike="noStrike" cap="none" normalizeH="0" baseline="0" noProof="1" smtClean="0">
                          <a:ln>
                            <a:noFill/>
                          </a:ln>
                          <a:solidFill>
                            <a:srgbClr val="00B0F0"/>
                          </a:solidFill>
                          <a:effectLst/>
                          <a:latin typeface="Calibri" pitchFamily="34" charset="0"/>
                        </a:rPr>
                        <a:t>) ; </a:t>
                      </a:r>
                      <a:r>
                        <a:rPr kumimoji="0" lang="fr-FR" sz="1050" b="0" i="0" u="none" strike="noStrike" cap="none" normalizeH="0" baseline="0" noProof="1" smtClean="0">
                          <a:ln>
                            <a:noFill/>
                          </a:ln>
                          <a:solidFill>
                            <a:srgbClr val="333399"/>
                          </a:solidFill>
                          <a:effectLst/>
                          <a:latin typeface="Calibri" pitchFamily="34" charset="0"/>
                        </a:rPr>
                        <a:t>GPs oversea Office (40); Cardio Office (70); Cardio Hospital (55); Dermato Office (60); Dermato Hospital (40); Diabeto-Endo Office (55); Diabeto-Endo Hospital (60); ENT-ORL (70); Gastro Office (65); Gastro Hospital (50); Geriatrics Hospital (75); GYN-OB Office (70); GYN-OB Hospital (50); IM </a:t>
                      </a:r>
                      <a:r>
                        <a:rPr kumimoji="0" lang="fr-FR" sz="1050" b="0" i="0" u="none" strike="noStrike" cap="none" normalizeH="0" baseline="0" dirty="0" smtClean="0">
                          <a:ln>
                            <a:noFill/>
                          </a:ln>
                          <a:solidFill>
                            <a:srgbClr val="333399"/>
                          </a:solidFill>
                          <a:effectLst/>
                          <a:latin typeface="Calibri" pitchFamily="34" charset="0"/>
                        </a:rPr>
                        <a:t>Hospital </a:t>
                      </a:r>
                      <a:r>
                        <a:rPr kumimoji="0" lang="fr-FR" sz="1050" b="0" i="0" u="none" strike="noStrike" cap="none" normalizeH="0" baseline="0" noProof="1" smtClean="0">
                          <a:ln>
                            <a:noFill/>
                          </a:ln>
                          <a:solidFill>
                            <a:srgbClr val="333399"/>
                          </a:solidFill>
                          <a:effectLst/>
                          <a:latin typeface="Calibri" pitchFamily="34" charset="0"/>
                        </a:rPr>
                        <a:t>(60);  Neuro Office (50); Neuro Hospital (55); Onco </a:t>
                      </a:r>
                      <a:r>
                        <a:rPr kumimoji="0" lang="fr-FR" sz="1050" b="0" i="0" u="none" strike="noStrike" cap="none" normalizeH="0" baseline="0" dirty="0" smtClean="0">
                          <a:ln>
                            <a:noFill/>
                          </a:ln>
                          <a:solidFill>
                            <a:srgbClr val="333399"/>
                          </a:solidFill>
                          <a:effectLst/>
                          <a:latin typeface="Calibri" pitchFamily="34" charset="0"/>
                        </a:rPr>
                        <a:t>Hospital </a:t>
                      </a:r>
                      <a:r>
                        <a:rPr kumimoji="0" lang="fr-FR" sz="1050" b="0" i="0" u="none" strike="noStrike" kern="1200" cap="none" normalizeH="0" baseline="0" noProof="1" smtClean="0">
                          <a:ln>
                            <a:noFill/>
                          </a:ln>
                          <a:solidFill>
                            <a:srgbClr val="333399"/>
                          </a:solidFill>
                          <a:effectLst/>
                          <a:latin typeface="Calibri" pitchFamily="34" charset="0"/>
                          <a:ea typeface="+mn-ea"/>
                          <a:cs typeface="+mn-cs"/>
                        </a:rPr>
                        <a:t>(150</a:t>
                      </a:r>
                      <a:r>
                        <a:rPr kumimoji="0" lang="fr-FR" sz="1050" b="0" i="0" u="none" strike="noStrike" cap="none" normalizeH="0" baseline="0" noProof="1" smtClean="0">
                          <a:ln>
                            <a:noFill/>
                          </a:ln>
                          <a:solidFill>
                            <a:srgbClr val="333399"/>
                          </a:solidFill>
                          <a:effectLst/>
                          <a:latin typeface="Calibri" pitchFamily="34" charset="0"/>
                        </a:rPr>
                        <a:t>); Ophtalmo (75); Pediatrics Office (60); Pediatrics Hospital (50); Pharma Office (130); Pharma Hospital (50); Pneumo Office (50); Pneumo Hospital (50); Psy Office (80); Psy Hospital (70); Rheumato Office (60); Rheumato Hospital (40); Uro-nephro Office (50); Uro-nephro </a:t>
                      </a:r>
                      <a:r>
                        <a:rPr kumimoji="0" lang="fr-FR" sz="1050" b="0" i="0" u="none" strike="noStrike" kern="1200" cap="none" normalizeH="0" baseline="0" noProof="1" smtClean="0">
                          <a:ln>
                            <a:noFill/>
                          </a:ln>
                          <a:solidFill>
                            <a:srgbClr val="333399"/>
                          </a:solidFill>
                          <a:effectLst/>
                          <a:latin typeface="Calibri" pitchFamily="34" charset="0"/>
                          <a:ea typeface="+mn-ea"/>
                          <a:cs typeface="+mn-cs"/>
                        </a:rPr>
                        <a:t>Hospital (60); Intensive Care Hospital (60)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r>
              <a:tr h="7858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noProof="1" smtClean="0">
                          <a:ln>
                            <a:noFill/>
                          </a:ln>
                          <a:solidFill>
                            <a:srgbClr val="000099"/>
                          </a:solidFill>
                          <a:effectLst/>
                          <a:latin typeface="Calibri" pitchFamily="34" charset="0"/>
                        </a:rPr>
                        <a:t>UK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0" i="0" u="none" strike="noStrike" cap="none" normalizeH="0" baseline="0" noProof="1" smtClean="0">
                          <a:ln>
                            <a:noFill/>
                          </a:ln>
                          <a:solidFill>
                            <a:srgbClr val="333399"/>
                          </a:solidFill>
                          <a:effectLst/>
                          <a:latin typeface="Calibri" pitchFamily="34" charset="0"/>
                        </a:rPr>
                        <a:t>GPs Office (255); Cardio hospital (</a:t>
                      </a:r>
                      <a:r>
                        <a:rPr kumimoji="0" lang="fr-FR" sz="1050" b="0" i="0" u="none" strike="noStrike" cap="none" normalizeH="0" baseline="0" dirty="0" smtClean="0">
                          <a:ln>
                            <a:noFill/>
                          </a:ln>
                          <a:solidFill>
                            <a:srgbClr val="333399"/>
                          </a:solidFill>
                          <a:effectLst/>
                          <a:latin typeface="Calibri" pitchFamily="34" charset="0"/>
                        </a:rPr>
                        <a:t>60</a:t>
                      </a:r>
                      <a:r>
                        <a:rPr kumimoji="0" lang="fr-FR" sz="1050" b="0" i="0" u="none" strike="noStrike" cap="none" normalizeH="0" baseline="0" noProof="1" smtClean="0">
                          <a:ln>
                            <a:noFill/>
                          </a:ln>
                          <a:solidFill>
                            <a:srgbClr val="333399"/>
                          </a:solidFill>
                          <a:effectLst/>
                          <a:latin typeface="Calibri" pitchFamily="34" charset="0"/>
                        </a:rPr>
                        <a:t>); Dermato hospital (50); Diabeto hospital (50); Diab. Nurses Hospital (40); Gastro-Entero hospital (50); Geriatrics hospital (50); Gyn hospital(</a:t>
                      </a:r>
                      <a:r>
                        <a:rPr kumimoji="0" lang="fr-FR" sz="1050" b="0" i="0" u="none" strike="noStrike" cap="none" normalizeH="0" baseline="0" dirty="0" smtClean="0">
                          <a:ln>
                            <a:noFill/>
                          </a:ln>
                          <a:solidFill>
                            <a:srgbClr val="333399"/>
                          </a:solidFill>
                          <a:effectLst/>
                          <a:latin typeface="Calibri" pitchFamily="34" charset="0"/>
                        </a:rPr>
                        <a:t>60</a:t>
                      </a:r>
                      <a:r>
                        <a:rPr kumimoji="0" lang="fr-FR" sz="1050" b="0" i="0" u="none" strike="noStrike" cap="none" normalizeH="0" baseline="0" noProof="1" smtClean="0">
                          <a:ln>
                            <a:noFill/>
                          </a:ln>
                          <a:solidFill>
                            <a:srgbClr val="333399"/>
                          </a:solidFill>
                          <a:effectLst/>
                          <a:latin typeface="Calibri" pitchFamily="34" charset="0"/>
                        </a:rPr>
                        <a:t>); IM hospital (75); Nephro hospital (30); Neuro hospital(</a:t>
                      </a:r>
                      <a:r>
                        <a:rPr kumimoji="0" lang="fr-FR" sz="1050" b="0" i="0" u="none" strike="noStrike" cap="none" normalizeH="0" baseline="0" dirty="0" smtClean="0">
                          <a:ln>
                            <a:noFill/>
                          </a:ln>
                          <a:solidFill>
                            <a:srgbClr val="333399"/>
                          </a:solidFill>
                          <a:effectLst/>
                          <a:latin typeface="Calibri" pitchFamily="34" charset="0"/>
                        </a:rPr>
                        <a:t>40</a:t>
                      </a:r>
                      <a:r>
                        <a:rPr kumimoji="0" lang="fr-FR" sz="1050" b="0" i="0" u="none" strike="noStrike" cap="none" normalizeH="0" baseline="0" noProof="1" smtClean="0">
                          <a:ln>
                            <a:noFill/>
                          </a:ln>
                          <a:solidFill>
                            <a:srgbClr val="333399"/>
                          </a:solidFill>
                          <a:effectLst/>
                          <a:latin typeface="Calibri" pitchFamily="34" charset="0"/>
                        </a:rPr>
                        <a:t>); Practice Nurses Office (100); Onco med Hospital (30); Onco Radio Hospital (40); Onco Haemato Hospital (40); Ophtalmo hospital (75); Pharma office (100); Pneumo hospital (50); Psy hospital (75); Rheumato hospital (</a:t>
                      </a:r>
                      <a:r>
                        <a:rPr kumimoji="0" lang="fr-FR" sz="1050" b="0" i="0" u="none" strike="noStrike" cap="none" normalizeH="0" baseline="0" dirty="0" smtClean="0">
                          <a:ln>
                            <a:noFill/>
                          </a:ln>
                          <a:solidFill>
                            <a:srgbClr val="333399"/>
                          </a:solidFill>
                          <a:effectLst/>
                          <a:latin typeface="Calibri" pitchFamily="34" charset="0"/>
                        </a:rPr>
                        <a:t>50</a:t>
                      </a:r>
                      <a:r>
                        <a:rPr kumimoji="0" lang="fr-FR" sz="1050" b="0" i="0" u="none" strike="noStrike" cap="none" normalizeH="0" baseline="0" noProof="1" smtClean="0">
                          <a:ln>
                            <a:noFill/>
                          </a:ln>
                          <a:solidFill>
                            <a:srgbClr val="333399"/>
                          </a:solidFill>
                          <a:effectLst/>
                          <a:latin typeface="Calibri" pitchFamily="34" charset="0"/>
                        </a:rPr>
                        <a:t>); Uro hospital (</a:t>
                      </a:r>
                      <a:r>
                        <a:rPr kumimoji="0" lang="fr-FR" sz="1050" b="0" i="0" u="none" strike="noStrike" cap="none" normalizeH="0" baseline="0" dirty="0" smtClean="0">
                          <a:ln>
                            <a:noFill/>
                          </a:ln>
                          <a:solidFill>
                            <a:srgbClr val="333399"/>
                          </a:solidFill>
                          <a:effectLst/>
                          <a:latin typeface="Calibri" pitchFamily="34" charset="0"/>
                        </a:rPr>
                        <a:t>60</a:t>
                      </a:r>
                      <a:r>
                        <a:rPr kumimoji="0" lang="fr-FR" sz="1050" b="0" i="0" u="none" strike="noStrike" cap="none" normalizeH="0" baseline="0" noProof="1" smtClean="0">
                          <a:ln>
                            <a:noFill/>
                          </a:ln>
                          <a:solidFill>
                            <a:srgbClr val="333399"/>
                          </a:solidFill>
                          <a:effectLst/>
                          <a:latin typeface="Calibri" pitchFamily="34" charset="0"/>
                        </a:rPr>
                        <a:t>);  Ortho Surgeons hospital (30); </a:t>
                      </a:r>
                      <a:r>
                        <a:rPr kumimoji="0" lang="fr-FR" sz="1050" b="0" i="0" u="none" strike="noStrike" kern="1200" cap="none" normalizeH="0" baseline="0" noProof="1" smtClean="0">
                          <a:ln>
                            <a:noFill/>
                          </a:ln>
                          <a:solidFill>
                            <a:srgbClr val="333399"/>
                          </a:solidFill>
                          <a:effectLst/>
                          <a:latin typeface="Calibri" pitchFamily="34" charset="0"/>
                          <a:ea typeface="+mn-ea"/>
                          <a:cs typeface="+mn-cs"/>
                        </a:rPr>
                        <a:t>Palliative Care hospital (30)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r>
              <a:tr h="7858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noProof="1" smtClean="0">
                          <a:ln>
                            <a:noFill/>
                          </a:ln>
                          <a:solidFill>
                            <a:srgbClr val="000099"/>
                          </a:solidFill>
                          <a:effectLst/>
                          <a:latin typeface="Calibri" pitchFamily="34" charset="0"/>
                        </a:rPr>
                        <a:t>Germany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0" i="0" u="none" strike="noStrike" cap="none" normalizeH="0" baseline="0" noProof="1" smtClean="0">
                          <a:ln>
                            <a:noFill/>
                          </a:ln>
                          <a:solidFill>
                            <a:srgbClr val="333399"/>
                          </a:solidFill>
                          <a:effectLst/>
                          <a:latin typeface="Calibri" pitchFamily="34" charset="0"/>
                        </a:rPr>
                        <a:t>GPs Office (450); </a:t>
                      </a:r>
                      <a:r>
                        <a:rPr kumimoji="0" lang="fr-FR" sz="1050" b="0" i="0" u="none" strike="noStrike" kern="1200" cap="none" normalizeH="0" baseline="0" noProof="1" smtClean="0">
                          <a:ln>
                            <a:noFill/>
                          </a:ln>
                          <a:solidFill>
                            <a:srgbClr val="333399"/>
                          </a:solidFill>
                          <a:effectLst/>
                          <a:latin typeface="Calibri" pitchFamily="34" charset="0"/>
                          <a:ea typeface="+mn-ea"/>
                          <a:cs typeface="+mn-cs"/>
                        </a:rPr>
                        <a:t>Cardio Office (40); </a:t>
                      </a:r>
                      <a:r>
                        <a:rPr kumimoji="0" lang="fr-FR" sz="1050" b="1" i="0" u="none" strike="noStrike" kern="1200" cap="none" normalizeH="0" baseline="0" noProof="1" smtClean="0">
                          <a:ln>
                            <a:noFill/>
                          </a:ln>
                          <a:solidFill>
                            <a:srgbClr val="00B0F0"/>
                          </a:solidFill>
                          <a:effectLst/>
                          <a:latin typeface="Calibri" pitchFamily="34" charset="0"/>
                          <a:ea typeface="+mn-ea"/>
                          <a:cs typeface="+mn-cs"/>
                        </a:rPr>
                        <a:t>Cardio Hospital (40); </a:t>
                      </a:r>
                      <a:r>
                        <a:rPr kumimoji="0" lang="fr-FR" sz="1050" b="0" i="0" u="none" strike="noStrike" cap="none" normalizeH="0" baseline="0" noProof="1" smtClean="0">
                          <a:ln>
                            <a:noFill/>
                          </a:ln>
                          <a:solidFill>
                            <a:srgbClr val="333399"/>
                          </a:solidFill>
                          <a:effectLst/>
                          <a:latin typeface="Calibri" pitchFamily="34" charset="0"/>
                        </a:rPr>
                        <a:t>Dermato (75); Diabeto Off/Hosp (50); ENT-ORL (50); Gastro-Entero Off/Hosp (50); Gyn (75); IM Hospital (75); Nephro</a:t>
                      </a:r>
                      <a:r>
                        <a:rPr kumimoji="0" lang="fr-FR" sz="1050" b="0" i="0" u="none" strike="noStrike" cap="none" normalizeH="0" baseline="0" dirty="0" smtClean="0">
                          <a:ln>
                            <a:noFill/>
                          </a:ln>
                          <a:solidFill>
                            <a:srgbClr val="333399"/>
                          </a:solidFill>
                          <a:effectLst/>
                          <a:latin typeface="Calibri" pitchFamily="34" charset="0"/>
                        </a:rPr>
                        <a:t> </a:t>
                      </a:r>
                      <a:r>
                        <a:rPr kumimoji="0" lang="fr-FR" sz="1050" b="0" i="0" u="none" strike="noStrike" cap="none" normalizeH="0" baseline="0" noProof="1" smtClean="0">
                          <a:ln>
                            <a:noFill/>
                          </a:ln>
                          <a:solidFill>
                            <a:srgbClr val="333399"/>
                          </a:solidFill>
                          <a:effectLst/>
                          <a:latin typeface="Calibri" pitchFamily="34" charset="0"/>
                        </a:rPr>
                        <a:t>Off/Hosp (50); Neuro</a:t>
                      </a:r>
                      <a:r>
                        <a:rPr kumimoji="0" lang="fr-FR" sz="1050" b="0" i="0" u="none" strike="noStrike" cap="none" normalizeH="0" baseline="0" dirty="0" smtClean="0">
                          <a:ln>
                            <a:noFill/>
                          </a:ln>
                          <a:solidFill>
                            <a:srgbClr val="333399"/>
                          </a:solidFill>
                          <a:effectLst/>
                          <a:latin typeface="Calibri" pitchFamily="34" charset="0"/>
                        </a:rPr>
                        <a:t> </a:t>
                      </a:r>
                      <a:r>
                        <a:rPr kumimoji="0" lang="fr-FR" sz="1050" b="0" i="0" u="none" strike="noStrike" cap="none" normalizeH="0" baseline="0" noProof="1" smtClean="0">
                          <a:ln>
                            <a:noFill/>
                          </a:ln>
                          <a:solidFill>
                            <a:srgbClr val="333399"/>
                          </a:solidFill>
                          <a:effectLst/>
                          <a:latin typeface="Calibri" pitchFamily="34" charset="0"/>
                        </a:rPr>
                        <a:t>(75); Nurses</a:t>
                      </a:r>
                      <a:r>
                        <a:rPr kumimoji="0" lang="fr-FR" sz="1050" b="0" i="0" u="none" strike="noStrike" cap="none" normalizeH="0" baseline="0" dirty="0" smtClean="0">
                          <a:ln>
                            <a:noFill/>
                          </a:ln>
                          <a:solidFill>
                            <a:srgbClr val="333399"/>
                          </a:solidFill>
                          <a:effectLst/>
                          <a:latin typeface="Calibri" pitchFamily="34" charset="0"/>
                        </a:rPr>
                        <a:t> </a:t>
                      </a:r>
                      <a:r>
                        <a:rPr kumimoji="0" lang="fr-FR" sz="1050" b="0" i="0" u="none" strike="noStrike" cap="none" normalizeH="0" baseline="0" noProof="1" smtClean="0">
                          <a:ln>
                            <a:noFill/>
                          </a:ln>
                          <a:solidFill>
                            <a:srgbClr val="333399"/>
                          </a:solidFill>
                          <a:effectLst/>
                          <a:latin typeface="Calibri" pitchFamily="34" charset="0"/>
                        </a:rPr>
                        <a:t>(100); Onco Off/Hosp (100); Ophtalmo (50); Pediatrics (75), Pharma office</a:t>
                      </a:r>
                      <a:r>
                        <a:rPr kumimoji="0" lang="fr-FR" sz="1050" b="0" i="0" u="none" strike="noStrike" cap="none" normalizeH="0" baseline="0" dirty="0" smtClean="0">
                          <a:ln>
                            <a:noFill/>
                          </a:ln>
                          <a:solidFill>
                            <a:srgbClr val="333399"/>
                          </a:solidFill>
                          <a:effectLst/>
                          <a:latin typeface="Calibri" pitchFamily="34" charset="0"/>
                        </a:rPr>
                        <a:t> </a:t>
                      </a:r>
                      <a:r>
                        <a:rPr kumimoji="0" lang="fr-FR" sz="1050" b="0" i="0" u="none" strike="noStrike" cap="none" normalizeH="0" baseline="0" noProof="1" smtClean="0">
                          <a:ln>
                            <a:noFill/>
                          </a:ln>
                          <a:solidFill>
                            <a:srgbClr val="333399"/>
                          </a:solidFill>
                          <a:effectLst/>
                          <a:latin typeface="Calibri" pitchFamily="34" charset="0"/>
                        </a:rPr>
                        <a:t>(75); Pneumo Off/Hosp (50); </a:t>
                      </a:r>
                      <a:r>
                        <a:rPr kumimoji="0" lang="fr-FR" sz="1050" b="0" i="0" u="none" strike="noStrike" kern="1200" cap="none" normalizeH="0" baseline="0" noProof="1" smtClean="0">
                          <a:ln>
                            <a:noFill/>
                          </a:ln>
                          <a:solidFill>
                            <a:srgbClr val="333399"/>
                          </a:solidFill>
                          <a:effectLst/>
                          <a:latin typeface="Calibri" pitchFamily="34" charset="0"/>
                          <a:ea typeface="+mn-ea"/>
                          <a:cs typeface="+mn-cs"/>
                        </a:rPr>
                        <a:t>Psy (50);</a:t>
                      </a:r>
                      <a:r>
                        <a:rPr kumimoji="0" lang="fr-FR" sz="1050" b="0" i="0" u="none" strike="noStrike" cap="none" normalizeH="0" baseline="0" noProof="1" smtClean="0">
                          <a:ln>
                            <a:noFill/>
                          </a:ln>
                          <a:solidFill>
                            <a:srgbClr val="333399"/>
                          </a:solidFill>
                          <a:effectLst/>
                          <a:latin typeface="Calibri" pitchFamily="34" charset="0"/>
                        </a:rPr>
                        <a:t> Rheumato</a:t>
                      </a:r>
                      <a:r>
                        <a:rPr kumimoji="0" lang="fr-FR" sz="1050" b="0" i="0" u="none" strike="noStrike" cap="none" normalizeH="0" baseline="0" dirty="0" smtClean="0">
                          <a:ln>
                            <a:noFill/>
                          </a:ln>
                          <a:solidFill>
                            <a:srgbClr val="333399"/>
                          </a:solidFill>
                          <a:effectLst/>
                          <a:latin typeface="Calibri" pitchFamily="34" charset="0"/>
                        </a:rPr>
                        <a:t>-Ortho Office (75); </a:t>
                      </a:r>
                      <a:r>
                        <a:rPr kumimoji="0" lang="fr-FR" sz="1050" b="0" i="0" u="none" strike="noStrike" cap="none" normalizeH="0" baseline="0" noProof="1" smtClean="0">
                          <a:ln>
                            <a:noFill/>
                          </a:ln>
                          <a:solidFill>
                            <a:srgbClr val="333399"/>
                          </a:solidFill>
                          <a:effectLst/>
                          <a:latin typeface="Calibri" pitchFamily="34" charset="0"/>
                        </a:rPr>
                        <a:t>Rheumato</a:t>
                      </a:r>
                      <a:r>
                        <a:rPr kumimoji="0" lang="fr-FR" sz="1050" b="0" i="0" u="none" strike="noStrike" cap="none" normalizeH="0" baseline="0" dirty="0" smtClean="0">
                          <a:ln>
                            <a:noFill/>
                          </a:ln>
                          <a:solidFill>
                            <a:srgbClr val="333399"/>
                          </a:solidFill>
                          <a:effectLst/>
                          <a:latin typeface="Calibri" pitchFamily="34" charset="0"/>
                        </a:rPr>
                        <a:t>-Ortho Hospital</a:t>
                      </a:r>
                      <a:r>
                        <a:rPr kumimoji="0" lang="fr-FR" sz="1050" b="0" i="0" u="none" strike="noStrike" cap="none" normalizeH="0" baseline="0" noProof="1" smtClean="0">
                          <a:ln>
                            <a:noFill/>
                          </a:ln>
                          <a:solidFill>
                            <a:srgbClr val="333399"/>
                          </a:solidFill>
                          <a:effectLst/>
                          <a:latin typeface="Calibri" pitchFamily="34" charset="0"/>
                        </a:rPr>
                        <a:t> (</a:t>
                      </a:r>
                      <a:r>
                        <a:rPr kumimoji="0" lang="fr-FR" sz="1050" b="0" i="0" u="none" strike="noStrike" cap="none" normalizeH="0" baseline="0" dirty="0" smtClean="0">
                          <a:ln>
                            <a:noFill/>
                          </a:ln>
                          <a:solidFill>
                            <a:srgbClr val="333399"/>
                          </a:solidFill>
                          <a:effectLst/>
                          <a:latin typeface="Calibri" pitchFamily="34" charset="0"/>
                        </a:rPr>
                        <a:t>75</a:t>
                      </a:r>
                      <a:r>
                        <a:rPr kumimoji="0" lang="fr-FR" sz="1050" b="0" i="0" u="none" strike="noStrike" cap="none" normalizeH="0" baseline="0" noProof="1" smtClean="0">
                          <a:ln>
                            <a:noFill/>
                          </a:ln>
                          <a:solidFill>
                            <a:srgbClr val="333399"/>
                          </a:solidFill>
                          <a:effectLst/>
                          <a:latin typeface="Calibri" pitchFamily="34" charset="0"/>
                        </a:rPr>
                        <a:t>); Uro (75)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r>
              <a:tr h="9286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noProof="1" smtClean="0">
                          <a:ln>
                            <a:noFill/>
                          </a:ln>
                          <a:solidFill>
                            <a:srgbClr val="000099"/>
                          </a:solidFill>
                          <a:effectLst/>
                          <a:latin typeface="Calibri" pitchFamily="34" charset="0"/>
                        </a:rPr>
                        <a:t>Italy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0" i="0" u="none" strike="noStrike" cap="none" normalizeH="0" baseline="0" noProof="1" smtClean="0">
                          <a:ln>
                            <a:noFill/>
                          </a:ln>
                          <a:solidFill>
                            <a:srgbClr val="333399"/>
                          </a:solidFill>
                          <a:effectLst/>
                          <a:latin typeface="Calibri" pitchFamily="34" charset="0"/>
                        </a:rPr>
                        <a:t>GPs Office (1100); Cardio Office (120); Cardio Hospital (90); Dermato Off/Hosp (120); Diabeto-Endo Off/Hosp (120); ENT-ORL Off/Hosp (120); Gastro-Entero Off/Hosp (120); Geriatrists Off/Hosp (120); Gyn Office (120); Gyn Hospital (90); IM Hospital (120); Nephro Off/Hosp (120); Neuro Off/Hosp (120); </a:t>
                      </a:r>
                      <a:r>
                        <a:rPr kumimoji="0" lang="fr-FR" sz="1050" b="1" i="0" u="none" strike="noStrike" kern="1200" cap="none" normalizeH="0" baseline="0" noProof="1" smtClean="0">
                          <a:ln>
                            <a:noFill/>
                          </a:ln>
                          <a:solidFill>
                            <a:srgbClr val="00B0F0"/>
                          </a:solidFill>
                          <a:effectLst/>
                          <a:latin typeface="Calibri" pitchFamily="34" charset="0"/>
                          <a:ea typeface="+mn-ea"/>
                          <a:cs typeface="+mn-cs"/>
                        </a:rPr>
                        <a:t>Onco medical Off/Hosp (120</a:t>
                      </a:r>
                      <a:r>
                        <a:rPr kumimoji="0" lang="fr-FR" sz="1050" b="1" i="0" u="none" strike="noStrike" cap="none" normalizeH="0" baseline="0" noProof="1" smtClean="0">
                          <a:ln>
                            <a:noFill/>
                          </a:ln>
                          <a:solidFill>
                            <a:srgbClr val="00B0F0"/>
                          </a:solidFill>
                          <a:effectLst/>
                          <a:latin typeface="Calibri" pitchFamily="34" charset="0"/>
                        </a:rPr>
                        <a:t>) ; Onco radio Off/Hosp (30) ; Onco Haemato Off/Hosp (80) </a:t>
                      </a:r>
                      <a:r>
                        <a:rPr kumimoji="0" lang="fr-FR" sz="1050" b="0" i="0" u="none" strike="noStrike" cap="none" normalizeH="0" baseline="0" noProof="1" smtClean="0">
                          <a:ln>
                            <a:noFill/>
                          </a:ln>
                          <a:solidFill>
                            <a:srgbClr val="002060"/>
                          </a:solidFill>
                          <a:effectLst/>
                          <a:latin typeface="Calibri" pitchFamily="34" charset="0"/>
                        </a:rPr>
                        <a:t>; </a:t>
                      </a:r>
                      <a:r>
                        <a:rPr kumimoji="0" lang="fr-FR" sz="1050" b="0" i="0" u="none" strike="noStrike" cap="none" normalizeH="0" baseline="0" noProof="1" smtClean="0">
                          <a:ln>
                            <a:noFill/>
                          </a:ln>
                          <a:solidFill>
                            <a:srgbClr val="333399"/>
                          </a:solidFill>
                          <a:effectLst/>
                          <a:latin typeface="Calibri" pitchFamily="34" charset="0"/>
                        </a:rPr>
                        <a:t>Ophtalmo Off/Hosp (120); Pediatrics Off/Hosp (120); Pharma office (120); Pneumo Off/Hosp (120); Psy Off/Hosp (120); Rheumato Office (120);</a:t>
                      </a:r>
                      <a:r>
                        <a:rPr kumimoji="0" lang="fr-FR" sz="1050" b="0" i="0" u="none" strike="noStrike" kern="1200" cap="none" normalizeH="0" baseline="0" noProof="1" smtClean="0">
                          <a:ln>
                            <a:noFill/>
                          </a:ln>
                          <a:solidFill>
                            <a:srgbClr val="333399"/>
                          </a:solidFill>
                          <a:effectLst/>
                          <a:latin typeface="Calibri" pitchFamily="34" charset="0"/>
                          <a:ea typeface="+mn-ea"/>
                          <a:cs typeface="+mn-cs"/>
                        </a:rPr>
                        <a:t>Rheumato Hospital </a:t>
                      </a:r>
                      <a:r>
                        <a:rPr kumimoji="0" lang="fr-FR" sz="1050" b="0" i="0" u="none" strike="noStrike" cap="none" normalizeH="0" baseline="0" noProof="1" smtClean="0">
                          <a:ln>
                            <a:noFill/>
                          </a:ln>
                          <a:solidFill>
                            <a:srgbClr val="333399"/>
                          </a:solidFill>
                          <a:effectLst/>
                          <a:latin typeface="Calibri" pitchFamily="34" charset="0"/>
                        </a:rPr>
                        <a:t>(90); Uro Off/Hosp (120);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r>
              <a:tr h="8888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1" i="0" u="none" strike="noStrike" cap="none" normalizeH="0" baseline="0" noProof="1" smtClean="0">
                          <a:ln>
                            <a:noFill/>
                          </a:ln>
                          <a:solidFill>
                            <a:srgbClr val="000099"/>
                          </a:solidFill>
                          <a:effectLst/>
                          <a:latin typeface="Calibri" pitchFamily="34" charset="0"/>
                        </a:rPr>
                        <a:t>Spain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50" b="0" i="0" u="none" strike="noStrike" cap="none" normalizeH="0" baseline="0" noProof="1" smtClean="0">
                          <a:ln>
                            <a:noFill/>
                          </a:ln>
                          <a:solidFill>
                            <a:srgbClr val="333399"/>
                          </a:solidFill>
                          <a:effectLst/>
                          <a:latin typeface="Calibri" pitchFamily="34" charset="0"/>
                        </a:rPr>
                        <a:t>GPs Office (900) ; Cardio Off/Hosp (100) ; Dermato Off/Hosp (100) ; Diabeto-Endo Off/Hosp (50) ; Gastro-Entero Off/Hosp (100); Gyn Off/Hosp (100); IM Off/Hosp (100); Nephro Off/Hosp (50); Neuro Off/Hosp (50); Onco Med Off/Hosp (50) </a:t>
                      </a:r>
                      <a:r>
                        <a:rPr kumimoji="0" lang="fr-FR" sz="1050" b="0" i="0" u="none" strike="noStrike" kern="1200" cap="none" normalizeH="0" baseline="0" noProof="1" smtClean="0">
                          <a:ln>
                            <a:noFill/>
                          </a:ln>
                          <a:solidFill>
                            <a:srgbClr val="333399"/>
                          </a:solidFill>
                          <a:effectLst/>
                          <a:latin typeface="Calibri" pitchFamily="34" charset="0"/>
                          <a:ea typeface="+mn-ea"/>
                          <a:cs typeface="+mn-cs"/>
                        </a:rPr>
                        <a:t>; Onco Haemato Off/Hosp (50)</a:t>
                      </a:r>
                      <a:r>
                        <a:rPr kumimoji="0" lang="fr-FR" sz="1050" b="0" i="0" u="none" strike="noStrike" cap="none" normalizeH="0" baseline="0" noProof="1" smtClean="0">
                          <a:ln>
                            <a:noFill/>
                          </a:ln>
                          <a:solidFill>
                            <a:srgbClr val="333399"/>
                          </a:solidFill>
                          <a:effectLst/>
                          <a:latin typeface="Calibri" pitchFamily="34" charset="0"/>
                        </a:rPr>
                        <a:t>; Ophtalmo Off/Hosp (100); Pediatrics Off/Hosp (100); Pharma office (150); Pneumo Off/Hosp (100); Psy Off/Hosp (100); Rheumato Off/Hosp (50); Trauma Off/Hosp (100); Uro Off/Hosp (80</a:t>
                      </a:r>
                      <a:r>
                        <a:rPr kumimoji="0" lang="fr-FR" sz="1050" b="0" i="0" u="none" strike="noStrike" kern="1200" cap="none" normalizeH="0" baseline="0" noProof="1" smtClean="0">
                          <a:ln>
                            <a:noFill/>
                          </a:ln>
                          <a:solidFill>
                            <a:srgbClr val="333399"/>
                          </a:solidFill>
                          <a:effectLst/>
                          <a:latin typeface="Calibri" pitchFamily="34" charset="0"/>
                          <a:ea typeface="+mn-ea"/>
                          <a:cs typeface="+mn-cs"/>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alpha val="69803"/>
                      </a:srgbClr>
                    </a:solidFill>
                  </a:tcPr>
                </a:tc>
              </a:tr>
            </a:tbl>
          </a:graphicData>
        </a:graphic>
      </p:graphicFrame>
      <p:sp>
        <p:nvSpPr>
          <p:cNvPr id="5" name="ZoneTexte 9"/>
          <p:cNvSpPr txBox="1">
            <a:spLocks noChangeArrowheads="1"/>
          </p:cNvSpPr>
          <p:nvPr/>
        </p:nvSpPr>
        <p:spPr bwMode="auto">
          <a:xfrm>
            <a:off x="1428750" y="28553"/>
            <a:ext cx="7000875" cy="461665"/>
          </a:xfrm>
          <a:prstGeom prst="rect">
            <a:avLst/>
          </a:prstGeom>
          <a:noFill/>
          <a:ln w="9525">
            <a:noFill/>
            <a:miter lim="800000"/>
            <a:headEnd/>
            <a:tailEnd/>
          </a:ln>
        </p:spPr>
        <p:txBody>
          <a:bodyPr>
            <a:spAutoFit/>
          </a:bodyPr>
          <a:lstStyle/>
          <a:p>
            <a:pPr algn="ctr"/>
            <a:r>
              <a:rPr lang="en-US" sz="2000" b="1" dirty="0">
                <a:solidFill>
                  <a:schemeClr val="tx1">
                    <a:lumMod val="65000"/>
                    <a:lumOff val="35000"/>
                  </a:schemeClr>
                </a:solidFill>
                <a:latin typeface="Arial" pitchFamily="34" charset="0"/>
                <a:cs typeface="Arial" pitchFamily="34" charset="0"/>
              </a:rPr>
              <a:t>PROMOTION : PANELS 2012</a:t>
            </a:r>
            <a:r>
              <a:rPr lang="en-US" sz="2000" b="1" noProof="1">
                <a:solidFill>
                  <a:schemeClr val="tx1">
                    <a:lumMod val="65000"/>
                    <a:lumOff val="35000"/>
                  </a:schemeClr>
                </a:solidFill>
                <a:latin typeface="Arial" pitchFamily="34" charset="0"/>
                <a:cs typeface="Arial" pitchFamily="34" charset="0"/>
              </a:rPr>
              <a:t> </a:t>
            </a:r>
            <a:r>
              <a:rPr lang="en-US" sz="900" noProof="1">
                <a:solidFill>
                  <a:srgbClr val="00B050"/>
                </a:solidFill>
                <a:latin typeface="Calibri" pitchFamily="34" charset="0"/>
              </a:rPr>
              <a:t>* New </a:t>
            </a:r>
            <a:r>
              <a:rPr lang="en-US" sz="900" noProof="1" smtClean="0">
                <a:solidFill>
                  <a:srgbClr val="00B050"/>
                </a:solidFill>
                <a:latin typeface="Calibri" pitchFamily="34" charset="0"/>
              </a:rPr>
              <a:t>panel in 2012 </a:t>
            </a:r>
            <a:r>
              <a:rPr lang="en-US" sz="900" noProof="1" smtClean="0">
                <a:latin typeface="Calibri" pitchFamily="34" charset="0"/>
              </a:rPr>
              <a:t>/  </a:t>
            </a:r>
            <a:r>
              <a:rPr lang="en-US" sz="900" noProof="1" smtClean="0">
                <a:solidFill>
                  <a:srgbClr val="00B0F0"/>
                </a:solidFill>
                <a:latin typeface="Calibri" pitchFamily="34" charset="0"/>
              </a:rPr>
              <a:t>**Panel size changed in 2012</a:t>
            </a:r>
            <a:r>
              <a:rPr lang="en-US" sz="900" noProof="1" smtClean="0">
                <a:latin typeface="Calibri" pitchFamily="34" charset="0"/>
              </a:rPr>
              <a:t> </a:t>
            </a:r>
            <a:r>
              <a:rPr lang="en-US" sz="900" noProof="1" smtClean="0">
                <a:solidFill>
                  <a:srgbClr val="0070C0"/>
                </a:solidFill>
                <a:latin typeface="Calibri" pitchFamily="34" charset="0"/>
              </a:rPr>
              <a:t> </a:t>
            </a:r>
            <a:r>
              <a:rPr lang="en-US" sz="2400" dirty="0"/>
              <a:t>	</a:t>
            </a:r>
            <a:endParaRPr lang="en-US" sz="1050" dirty="0"/>
          </a:p>
        </p:txBody>
      </p:sp>
      <p:sp>
        <p:nvSpPr>
          <p:cNvPr id="6" name="ZoneTexte 6"/>
          <p:cNvSpPr txBox="1"/>
          <p:nvPr/>
        </p:nvSpPr>
        <p:spPr>
          <a:xfrm>
            <a:off x="5857884" y="512099"/>
            <a:ext cx="3076483" cy="230832"/>
          </a:xfrm>
          <a:prstGeom prst="rect">
            <a:avLst/>
          </a:prstGeom>
          <a:noFill/>
        </p:spPr>
        <p:txBody>
          <a:bodyPr wrap="none" rtlCol="0">
            <a:spAutoFit/>
          </a:bodyPr>
          <a:lstStyle/>
          <a:p>
            <a:r>
              <a:rPr lang="fr-FR" sz="900" b="0" dirty="0" smtClean="0"/>
              <a:t>NB: Office-</a:t>
            </a:r>
            <a:r>
              <a:rPr lang="fr-FR" sz="900" b="0" dirty="0" err="1" smtClean="0"/>
              <a:t>based</a:t>
            </a:r>
            <a:r>
              <a:rPr lang="fr-FR" sz="900" b="0" dirty="0" smtClean="0"/>
              <a:t> </a:t>
            </a:r>
            <a:r>
              <a:rPr lang="fr-FR" sz="900" b="0" dirty="0" err="1" smtClean="0"/>
              <a:t>physicians</a:t>
            </a:r>
            <a:r>
              <a:rPr lang="fr-FR" sz="900" b="0" dirty="0" smtClean="0"/>
              <a:t> </a:t>
            </a:r>
            <a:r>
              <a:rPr lang="fr-FR" sz="900" b="0" dirty="0" err="1" smtClean="0"/>
              <a:t>could</a:t>
            </a:r>
            <a:r>
              <a:rPr lang="fr-FR" sz="900" b="0" dirty="0" smtClean="0"/>
              <a:t> have a mixed </a:t>
            </a:r>
            <a:r>
              <a:rPr lang="fr-FR" sz="900" b="0" dirty="0" err="1" smtClean="0"/>
              <a:t>activity</a:t>
            </a:r>
            <a:r>
              <a:rPr lang="fr-FR" sz="900" b="0" dirty="0" smtClean="0"/>
              <a:t> </a:t>
            </a:r>
            <a:endParaRPr lang="fr-FR" sz="900"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9"/>
          <p:cNvSpPr txBox="1">
            <a:spLocks noChangeArrowheads="1"/>
          </p:cNvSpPr>
          <p:nvPr/>
        </p:nvSpPr>
        <p:spPr bwMode="auto">
          <a:xfrm>
            <a:off x="1428750" y="28553"/>
            <a:ext cx="7000875" cy="461665"/>
          </a:xfrm>
          <a:prstGeom prst="rect">
            <a:avLst/>
          </a:prstGeom>
          <a:noFill/>
          <a:ln w="9525">
            <a:noFill/>
            <a:miter lim="800000"/>
            <a:headEnd/>
            <a:tailEnd/>
          </a:ln>
        </p:spPr>
        <p:txBody>
          <a:bodyPr>
            <a:spAutoFit/>
          </a:bodyPr>
          <a:lstStyle/>
          <a:p>
            <a:pPr algn="ctr"/>
            <a:r>
              <a:rPr lang="en-US" sz="2000" b="1" dirty="0">
                <a:solidFill>
                  <a:schemeClr val="tx1">
                    <a:lumMod val="65000"/>
                    <a:lumOff val="35000"/>
                  </a:schemeClr>
                </a:solidFill>
                <a:latin typeface="Arial" pitchFamily="34" charset="0"/>
                <a:cs typeface="Arial" pitchFamily="34" charset="0"/>
              </a:rPr>
              <a:t>PROMOTION : PANELS 2012</a:t>
            </a:r>
            <a:r>
              <a:rPr lang="en-US" sz="2000" b="1" noProof="1">
                <a:solidFill>
                  <a:schemeClr val="tx1">
                    <a:lumMod val="65000"/>
                    <a:lumOff val="35000"/>
                  </a:schemeClr>
                </a:solidFill>
                <a:latin typeface="Arial" pitchFamily="34" charset="0"/>
                <a:cs typeface="Arial" pitchFamily="34" charset="0"/>
              </a:rPr>
              <a:t> </a:t>
            </a:r>
            <a:r>
              <a:rPr lang="en-US" sz="900" noProof="1">
                <a:solidFill>
                  <a:srgbClr val="00B050"/>
                </a:solidFill>
                <a:latin typeface="Calibri" pitchFamily="34" charset="0"/>
              </a:rPr>
              <a:t>* New </a:t>
            </a:r>
            <a:r>
              <a:rPr lang="en-US" sz="900" noProof="1" smtClean="0">
                <a:solidFill>
                  <a:srgbClr val="00B050"/>
                </a:solidFill>
                <a:latin typeface="Calibri" pitchFamily="34" charset="0"/>
              </a:rPr>
              <a:t>panel in 2012 </a:t>
            </a:r>
            <a:r>
              <a:rPr lang="en-US" sz="900" noProof="1" smtClean="0">
                <a:latin typeface="Calibri" pitchFamily="34" charset="0"/>
              </a:rPr>
              <a:t>/  </a:t>
            </a:r>
            <a:r>
              <a:rPr lang="en-US" sz="900" noProof="1" smtClean="0">
                <a:solidFill>
                  <a:srgbClr val="00B0F0"/>
                </a:solidFill>
                <a:latin typeface="Calibri" pitchFamily="34" charset="0"/>
              </a:rPr>
              <a:t>**Panel size changed in 2012</a:t>
            </a:r>
            <a:r>
              <a:rPr lang="en-US" sz="900" noProof="1" smtClean="0">
                <a:latin typeface="Calibri" pitchFamily="34" charset="0"/>
              </a:rPr>
              <a:t> </a:t>
            </a:r>
            <a:r>
              <a:rPr lang="en-US" sz="900" noProof="1" smtClean="0">
                <a:solidFill>
                  <a:srgbClr val="0070C0"/>
                </a:solidFill>
                <a:latin typeface="Calibri" pitchFamily="34" charset="0"/>
              </a:rPr>
              <a:t> </a:t>
            </a:r>
            <a:r>
              <a:rPr lang="en-US" sz="2400" dirty="0"/>
              <a:t>	</a:t>
            </a:r>
            <a:endParaRPr lang="en-US" sz="1050" dirty="0"/>
          </a:p>
        </p:txBody>
      </p:sp>
      <p:sp>
        <p:nvSpPr>
          <p:cNvPr id="6" name="Text Box 51"/>
          <p:cNvSpPr txBox="1">
            <a:spLocks noChangeArrowheads="1"/>
          </p:cNvSpPr>
          <p:nvPr/>
        </p:nvSpPr>
        <p:spPr bwMode="auto">
          <a:xfrm>
            <a:off x="169928" y="925808"/>
            <a:ext cx="4259196" cy="307975"/>
          </a:xfrm>
          <a:prstGeom prst="rect">
            <a:avLst/>
          </a:prstGeom>
          <a:solidFill>
            <a:srgbClr val="003399"/>
          </a:solidFill>
          <a:ln w="9525" algn="ctr">
            <a:noFill/>
            <a:miter lim="800000"/>
            <a:headEnd/>
            <a:tailEnd/>
          </a:ln>
        </p:spPr>
        <p:txBody>
          <a:bodyPr wrap="square">
            <a:spAutoFit/>
          </a:bodyPr>
          <a:lstStyle/>
          <a:p>
            <a:pPr algn="ctr">
              <a:spcBef>
                <a:spcPct val="50000"/>
              </a:spcBef>
            </a:pPr>
            <a:r>
              <a:rPr lang="fr-FR" sz="1400" noProof="1">
                <a:solidFill>
                  <a:srgbClr val="FFFFFF"/>
                </a:solidFill>
              </a:rPr>
              <a:t>NORDICS</a:t>
            </a:r>
          </a:p>
        </p:txBody>
      </p:sp>
      <p:graphicFrame>
        <p:nvGraphicFramePr>
          <p:cNvPr id="7" name="Group 123"/>
          <p:cNvGraphicFramePr>
            <a:graphicFrameLocks noGrp="1"/>
          </p:cNvGraphicFramePr>
          <p:nvPr/>
        </p:nvGraphicFramePr>
        <p:xfrm>
          <a:off x="132243" y="3003250"/>
          <a:ext cx="4286248" cy="2926080"/>
        </p:xfrm>
        <a:graphic>
          <a:graphicData uri="http://schemas.openxmlformats.org/drawingml/2006/table">
            <a:tbl>
              <a:tblPr/>
              <a:tblGrid>
                <a:gridCol w="857224"/>
                <a:gridCol w="3429024"/>
              </a:tblGrid>
              <a:tr h="3540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CZ Rep</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cap="none" normalizeH="0" baseline="0" noProof="1" smtClean="0">
                          <a:ln>
                            <a:noFill/>
                          </a:ln>
                          <a:solidFill>
                            <a:srgbClr val="002060"/>
                          </a:solidFill>
                          <a:effectLst/>
                          <a:latin typeface="Calibri" pitchFamily="34" charset="0"/>
                        </a:rPr>
                        <a:t>GPs (80); Cardio (50); IM (60); Diabeto (40); Psy (50) ; </a:t>
                      </a:r>
                      <a:r>
                        <a:rPr kumimoji="0" lang="fr-FR" sz="1200" b="0" i="0" u="none" strike="noStrike" kern="1200" cap="none" normalizeH="0" baseline="0" noProof="1" smtClean="0">
                          <a:ln>
                            <a:noFill/>
                          </a:ln>
                          <a:solidFill>
                            <a:srgbClr val="002060"/>
                          </a:solidFill>
                          <a:effectLst/>
                          <a:latin typeface="Calibri" pitchFamily="34" charset="0"/>
                          <a:ea typeface="+mn-ea"/>
                          <a:cs typeface="+mn-cs"/>
                        </a:rPr>
                        <a:t>Gyn (50)</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4286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Poland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B0F0"/>
                          </a:solidFill>
                          <a:effectLst/>
                          <a:latin typeface="Calibri" pitchFamily="34" charset="0"/>
                        </a:rPr>
                        <a:t>GPs (80); </a:t>
                      </a:r>
                      <a:r>
                        <a:rPr kumimoji="0" lang="fr-FR" sz="1200" b="0" i="0" u="none" strike="noStrike" cap="none" normalizeH="0" baseline="0" dirty="0" smtClean="0">
                          <a:ln>
                            <a:noFill/>
                          </a:ln>
                          <a:solidFill>
                            <a:srgbClr val="002060"/>
                          </a:solidFill>
                          <a:effectLst/>
                          <a:latin typeface="Calibri" pitchFamily="34" charset="0"/>
                        </a:rPr>
                        <a:t>Pneumo (40); </a:t>
                      </a:r>
                      <a:r>
                        <a:rPr kumimoji="0" lang="fr-FR" sz="1200" b="0" i="0" u="none" strike="noStrike" cap="none" normalizeH="0" baseline="0" dirty="0" err="1" smtClean="0">
                          <a:ln>
                            <a:noFill/>
                          </a:ln>
                          <a:solidFill>
                            <a:srgbClr val="002060"/>
                          </a:solidFill>
                          <a:effectLst/>
                          <a:latin typeface="Calibri" pitchFamily="34" charset="0"/>
                        </a:rPr>
                        <a:t>Allergo</a:t>
                      </a:r>
                      <a:r>
                        <a:rPr kumimoji="0" lang="fr-FR" sz="1200" b="0" i="0" u="none" strike="noStrike" cap="none" normalizeH="0" baseline="0" dirty="0" smtClean="0">
                          <a:ln>
                            <a:noFill/>
                          </a:ln>
                          <a:solidFill>
                            <a:srgbClr val="002060"/>
                          </a:solidFill>
                          <a:effectLst/>
                          <a:latin typeface="Calibri" pitchFamily="34" charset="0"/>
                        </a:rPr>
                        <a:t> (25)</a:t>
                      </a:r>
                      <a:r>
                        <a:rPr kumimoji="0" lang="fr-FR" sz="1200" b="0" i="0" u="none" strike="noStrike" cap="none" normalizeH="0" baseline="0" noProof="1" smtClean="0">
                          <a:ln>
                            <a:noFill/>
                          </a:ln>
                          <a:solidFill>
                            <a:srgbClr val="002060"/>
                          </a:solidFill>
                          <a:effectLst/>
                          <a:latin typeface="Calibri" pitchFamily="34" charset="0"/>
                        </a:rPr>
                        <a:t>; Cardio (50); Diabeto (25)</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6089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Romania</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B0F0"/>
                          </a:solidFill>
                          <a:effectLst/>
                          <a:latin typeface="Calibri" pitchFamily="34" charset="0"/>
                        </a:rPr>
                        <a:t>GPs (80</a:t>
                      </a:r>
                      <a:r>
                        <a:rPr kumimoji="0" lang="fr-FR" sz="1200" b="1" i="0" u="none" strike="noStrike" kern="1200" cap="none" normalizeH="0" baseline="0" noProof="1" smtClean="0">
                          <a:ln>
                            <a:noFill/>
                          </a:ln>
                          <a:solidFill>
                            <a:srgbClr val="00B0F0"/>
                          </a:solidFill>
                          <a:effectLst/>
                          <a:latin typeface="Calibri" pitchFamily="34" charset="0"/>
                          <a:ea typeface="+mn-ea"/>
                          <a:cs typeface="+mn-cs"/>
                        </a:rPr>
                        <a:t>)</a:t>
                      </a:r>
                      <a:r>
                        <a:rPr kumimoji="0" lang="fr-FR" sz="1200" b="0" i="0" u="none" strike="noStrike" kern="1200" cap="none" normalizeH="0" baseline="0" noProof="1" smtClean="0">
                          <a:ln>
                            <a:noFill/>
                          </a:ln>
                          <a:solidFill>
                            <a:srgbClr val="002060"/>
                          </a:solidFill>
                          <a:effectLst/>
                          <a:latin typeface="Calibri" pitchFamily="34" charset="0"/>
                          <a:ea typeface="+mn-ea"/>
                          <a:cs typeface="+mn-cs"/>
                        </a:rPr>
                        <a:t>; Cardio (30); IM (35); Neuro (30); Diabeto (25); Dermato (25); Gastro (25); Gyn (35); ENT (30); Inf. Disease (25); Intensive care (30); Onco (25); Ortho (25); Ped (35); Psy (30); Pharma (65); Pneumo (25);  Rheuma (25); Uro (25)</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6534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Russia</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1" i="0" u="none" strike="noStrike" kern="1200" cap="none" normalizeH="0" baseline="0" noProof="1" smtClean="0">
                          <a:ln>
                            <a:noFill/>
                          </a:ln>
                          <a:solidFill>
                            <a:srgbClr val="00B0F0"/>
                          </a:solidFill>
                          <a:effectLst/>
                          <a:latin typeface="Calibri" pitchFamily="34" charset="0"/>
                          <a:ea typeface="+mn-ea"/>
                          <a:cs typeface="+mn-cs"/>
                        </a:rPr>
                        <a:t>GPs (250); Cardio (125); Diabeto-Endo (85); Gyn/OB (125);  Neuro (75);  Pediatrics (125); Psy (75); Onco (75); Dermato (125); Gastro (85); Pneumo-Allergo (100); ENT (100); Uro (85) </a:t>
                      </a:r>
                      <a:r>
                        <a:rPr lang="it-IT" sz="1200" b="0" kern="1200" dirty="0" smtClean="0">
                          <a:solidFill>
                            <a:schemeClr val="tx1"/>
                          </a:solidFill>
                          <a:latin typeface="+mn-lt"/>
                          <a:ea typeface="+mn-ea"/>
                          <a:cs typeface="+mn-cs"/>
                        </a:rPr>
                        <a:t>; </a:t>
                      </a:r>
                      <a:r>
                        <a:rPr kumimoji="0" lang="it-IT" sz="1200" b="1" i="0" u="none" strike="noStrike" kern="1200" cap="none" normalizeH="0" baseline="0" noProof="1" smtClean="0">
                          <a:ln>
                            <a:noFill/>
                          </a:ln>
                          <a:solidFill>
                            <a:srgbClr val="00B050"/>
                          </a:solidFill>
                          <a:effectLst/>
                          <a:latin typeface="Calibri" pitchFamily="34" charset="0"/>
                          <a:ea typeface="+mn-ea"/>
                          <a:cs typeface="+mn-cs"/>
                        </a:rPr>
                        <a:t>Pharma (250)</a:t>
                      </a:r>
                      <a:endParaRPr kumimoji="0" lang="fr-FR" sz="1200" b="1" i="0" u="none" strike="noStrike" kern="1200" cap="none" normalizeH="0" baseline="0" noProof="1" smtClean="0">
                        <a:ln>
                          <a:noFill/>
                        </a:ln>
                        <a:solidFill>
                          <a:srgbClr val="00B050"/>
                        </a:solidFill>
                        <a:effectLst/>
                        <a:latin typeface="Calibri" pitchFamily="34" charset="0"/>
                        <a:ea typeface="+mn-ea"/>
                        <a:cs typeface="+mn-cs"/>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bl>
          </a:graphicData>
        </a:graphic>
      </p:graphicFrame>
      <p:graphicFrame>
        <p:nvGraphicFramePr>
          <p:cNvPr id="8" name="Group 124"/>
          <p:cNvGraphicFramePr>
            <a:graphicFrameLocks noGrp="1"/>
          </p:cNvGraphicFramePr>
          <p:nvPr/>
        </p:nvGraphicFramePr>
        <p:xfrm>
          <a:off x="4727161" y="1256008"/>
          <a:ext cx="4214812" cy="2978215"/>
        </p:xfrm>
        <a:graphic>
          <a:graphicData uri="http://schemas.openxmlformats.org/drawingml/2006/table">
            <a:tbl>
              <a:tblPr/>
              <a:tblGrid>
                <a:gridCol w="1149485"/>
                <a:gridCol w="3065327"/>
              </a:tblGrid>
              <a:tr h="2878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Belgium</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noProof="1" smtClean="0">
                          <a:ln>
                            <a:noFill/>
                          </a:ln>
                          <a:solidFill>
                            <a:srgbClr val="002060"/>
                          </a:solidFill>
                          <a:effectLst/>
                          <a:latin typeface="Calibri" pitchFamily="34" charset="0"/>
                        </a:rPr>
                        <a:t>GPs(150); Cardio (58); Neuro (20);  Psy (40)</a:t>
                      </a:r>
                      <a:r>
                        <a:rPr kumimoji="0" lang="fr-FR" sz="1200" b="0" i="0" u="none" strike="noStrike" cap="none" normalizeH="0" baseline="0" dirty="0" smtClean="0">
                          <a:ln>
                            <a:noFill/>
                          </a:ln>
                          <a:solidFill>
                            <a:srgbClr val="002060"/>
                          </a:solidFill>
                          <a:effectLst/>
                          <a:latin typeface="Calibri" pitchFamily="34" charset="0"/>
                        </a:rPr>
                        <a:t>; </a:t>
                      </a:r>
                      <a:r>
                        <a:rPr kumimoji="0" lang="fr-FR" sz="1200" b="0" i="0" u="none" strike="noStrike" cap="none" normalizeH="0" baseline="0" dirty="0" err="1" smtClean="0">
                          <a:ln>
                            <a:noFill/>
                          </a:ln>
                          <a:solidFill>
                            <a:srgbClr val="002060"/>
                          </a:solidFill>
                          <a:effectLst/>
                          <a:latin typeface="Calibri" pitchFamily="34" charset="0"/>
                        </a:rPr>
                        <a:t>Onco</a:t>
                      </a:r>
                      <a:r>
                        <a:rPr kumimoji="0" lang="fr-FR" sz="1200" b="0" i="0" u="none" strike="noStrike" cap="none" normalizeH="0" baseline="0" dirty="0" smtClean="0">
                          <a:ln>
                            <a:noFill/>
                          </a:ln>
                          <a:solidFill>
                            <a:srgbClr val="002060"/>
                          </a:solidFill>
                          <a:effectLst/>
                          <a:latin typeface="Calibri" pitchFamily="34" charset="0"/>
                        </a:rPr>
                        <a:t> (40);</a:t>
                      </a:r>
                      <a:r>
                        <a:rPr kumimoji="0" lang="fr-FR" sz="1200" b="0" i="0" u="none" strike="noStrike" kern="1200" cap="none" normalizeH="0" baseline="0" noProof="1" smtClean="0">
                          <a:ln>
                            <a:noFill/>
                          </a:ln>
                          <a:solidFill>
                            <a:srgbClr val="002060"/>
                          </a:solidFill>
                          <a:effectLst/>
                          <a:latin typeface="Calibri" pitchFamily="34" charset="0"/>
                          <a:ea typeface="+mn-ea"/>
                          <a:cs typeface="+mn-cs"/>
                        </a:rPr>
                        <a:t>Pneumo (30) ; Endo (20)</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177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Greece</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noProof="1" smtClean="0">
                          <a:ln>
                            <a:noFill/>
                          </a:ln>
                          <a:solidFill>
                            <a:srgbClr val="002060"/>
                          </a:solidFill>
                          <a:effectLst/>
                          <a:latin typeface="Calibri" pitchFamily="34" charset="0"/>
                        </a:rPr>
                        <a:t>GPs(130); Cardio (70); </a:t>
                      </a:r>
                      <a:r>
                        <a:rPr kumimoji="0" lang="fr-FR" sz="1200" b="1" i="0" u="none" strike="noStrike" kern="1200" cap="none" normalizeH="0" baseline="0" noProof="1" smtClean="0">
                          <a:ln>
                            <a:noFill/>
                          </a:ln>
                          <a:solidFill>
                            <a:srgbClr val="00B0F0"/>
                          </a:solidFill>
                          <a:effectLst/>
                          <a:latin typeface="Calibri" pitchFamily="34" charset="0"/>
                          <a:ea typeface="+mn-ea"/>
                          <a:cs typeface="+mn-cs"/>
                        </a:rPr>
                        <a:t>Neuro (35);Psy (35)</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1771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Ireland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noProof="1" smtClean="0">
                          <a:ln>
                            <a:noFill/>
                          </a:ln>
                          <a:solidFill>
                            <a:srgbClr val="002060"/>
                          </a:solidFill>
                          <a:effectLst/>
                          <a:latin typeface="Calibri" pitchFamily="34" charset="0"/>
                        </a:rPr>
                        <a:t>GPs (75)</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3986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Portugal</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noProof="1" smtClean="0">
                          <a:ln>
                            <a:noFill/>
                          </a:ln>
                          <a:solidFill>
                            <a:srgbClr val="002060"/>
                          </a:solidFill>
                          <a:effectLst/>
                          <a:latin typeface="Calibri" pitchFamily="34" charset="0"/>
                        </a:rPr>
                        <a:t>GPs( 200); Cardio (30); Gyn/OB (40); Pediatrics (40); Pharma office (40);  Psy (40); IM (40); Pneumo-Allergo (30);</a:t>
                      </a:r>
                      <a:r>
                        <a:rPr kumimoji="0" lang="fr-FR" sz="1200" b="0" i="0" u="none" strike="noStrike" kern="1200" cap="none" normalizeH="0" baseline="0" noProof="1" smtClean="0">
                          <a:ln>
                            <a:noFill/>
                          </a:ln>
                          <a:solidFill>
                            <a:srgbClr val="002060"/>
                          </a:solidFill>
                          <a:effectLst/>
                          <a:latin typeface="Calibri" pitchFamily="34" charset="0"/>
                          <a:ea typeface="+mn-ea"/>
                          <a:cs typeface="+mn-cs"/>
                        </a:rPr>
                        <a:t> Dermato (25); Neuro (25); Rheumato (25); Uro (25) ; </a:t>
                      </a:r>
                      <a:r>
                        <a:rPr kumimoji="0" lang="fr-FR" sz="1200" b="1" i="0" u="none" strike="noStrike" kern="1200" cap="none" normalizeH="0" baseline="0" noProof="1" smtClean="0">
                          <a:ln>
                            <a:noFill/>
                          </a:ln>
                          <a:solidFill>
                            <a:srgbClr val="00B050"/>
                          </a:solidFill>
                          <a:effectLst/>
                          <a:latin typeface="Calibri" pitchFamily="34" charset="0"/>
                          <a:ea typeface="+mn-ea"/>
                          <a:cs typeface="+mn-cs"/>
                        </a:rPr>
                        <a:t>Onco (25)</a:t>
                      </a:r>
                      <a:endParaRPr kumimoji="0" lang="fr-FR" sz="1200" b="0" i="0" u="none" strike="noStrike" cap="none" normalizeH="0" baseline="0" noProof="1" smtClean="0">
                        <a:ln>
                          <a:noFill/>
                        </a:ln>
                        <a:solidFill>
                          <a:srgbClr val="00B050"/>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5093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Switzerland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noProof="1" smtClean="0">
                          <a:ln>
                            <a:noFill/>
                          </a:ln>
                          <a:solidFill>
                            <a:schemeClr val="tx1"/>
                          </a:solidFill>
                          <a:effectLst/>
                          <a:latin typeface="Calibri" pitchFamily="34" charset="0"/>
                        </a:rPr>
                        <a:t>GPs (80); Gyn/OB (40); IM Hosp. (40); Neuro/Psy(50)</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5093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Turkey</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noProof="1" smtClean="0">
                          <a:ln>
                            <a:noFill/>
                          </a:ln>
                          <a:solidFill>
                            <a:srgbClr val="002060"/>
                          </a:solidFill>
                          <a:effectLst/>
                          <a:latin typeface="Calibri" pitchFamily="34" charset="0"/>
                        </a:rPr>
                        <a:t>Cardio (50); Family Med (180); IM (70); Neuro (50);  Ortho Surgeons (50); Phys. treatment (50); Pneumo (50); Psy (50); Uro (50) </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bl>
          </a:graphicData>
        </a:graphic>
      </p:graphicFrame>
      <p:sp>
        <p:nvSpPr>
          <p:cNvPr id="9" name="Text Box 51"/>
          <p:cNvSpPr txBox="1">
            <a:spLocks noChangeArrowheads="1"/>
          </p:cNvSpPr>
          <p:nvPr/>
        </p:nvSpPr>
        <p:spPr bwMode="auto">
          <a:xfrm>
            <a:off x="4727161" y="925808"/>
            <a:ext cx="4211637" cy="307975"/>
          </a:xfrm>
          <a:prstGeom prst="rect">
            <a:avLst/>
          </a:prstGeom>
          <a:solidFill>
            <a:srgbClr val="003399"/>
          </a:solidFill>
          <a:ln w="9525" algn="ctr">
            <a:noFill/>
            <a:miter lim="800000"/>
            <a:headEnd/>
            <a:tailEnd/>
          </a:ln>
        </p:spPr>
        <p:txBody>
          <a:bodyPr>
            <a:spAutoFit/>
          </a:bodyPr>
          <a:lstStyle/>
          <a:p>
            <a:pPr algn="ctr">
              <a:spcBef>
                <a:spcPct val="50000"/>
              </a:spcBef>
            </a:pPr>
            <a:r>
              <a:rPr lang="fr-FR" sz="1400" noProof="1">
                <a:solidFill>
                  <a:srgbClr val="FFFFFF"/>
                </a:solidFill>
              </a:rPr>
              <a:t>OTHER EUROPE</a:t>
            </a:r>
          </a:p>
        </p:txBody>
      </p:sp>
      <p:graphicFrame>
        <p:nvGraphicFramePr>
          <p:cNvPr id="10" name="Group 122"/>
          <p:cNvGraphicFramePr>
            <a:graphicFrameLocks noGrp="1"/>
          </p:cNvGraphicFramePr>
          <p:nvPr/>
        </p:nvGraphicFramePr>
        <p:xfrm>
          <a:off x="150484" y="1260334"/>
          <a:ext cx="4278640" cy="1159688"/>
        </p:xfrm>
        <a:graphic>
          <a:graphicData uri="http://schemas.openxmlformats.org/drawingml/2006/table">
            <a:tbl>
              <a:tblPr/>
              <a:tblGrid>
                <a:gridCol w="1489864"/>
                <a:gridCol w="2788776"/>
              </a:tblGrid>
              <a:tr h="2369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Denmark</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B0F0"/>
                          </a:solidFill>
                          <a:effectLst/>
                          <a:latin typeface="Calibri" pitchFamily="34" charset="0"/>
                        </a:rPr>
                        <a:t>GPs(80)</a:t>
                      </a:r>
                      <a:r>
                        <a:rPr lang="fr-FR" sz="1200" b="1" kern="1200" dirty="0" smtClean="0">
                          <a:solidFill>
                            <a:schemeClr val="tx1"/>
                          </a:solidFill>
                          <a:latin typeface="+mn-lt"/>
                          <a:ea typeface="+mn-ea"/>
                          <a:cs typeface="+mn-cs"/>
                        </a:rPr>
                        <a:t> </a:t>
                      </a:r>
                      <a:r>
                        <a:rPr kumimoji="0" lang="fr-FR" sz="1200" b="1" i="0" u="none" strike="noStrike" kern="1200" cap="none" normalizeH="0" baseline="0" noProof="1" smtClean="0">
                          <a:ln>
                            <a:noFill/>
                          </a:ln>
                          <a:solidFill>
                            <a:srgbClr val="002060"/>
                          </a:solidFill>
                          <a:effectLst/>
                          <a:latin typeface="Calibri" pitchFamily="34" charset="0"/>
                          <a:ea typeface="+mn-ea"/>
                          <a:cs typeface="+mn-cs"/>
                        </a:rPr>
                        <a:t>;</a:t>
                      </a:r>
                      <a:r>
                        <a:rPr kumimoji="0" lang="fr-FR" sz="1200" b="1" i="0" u="none" strike="noStrike" kern="1200" cap="none" normalizeH="0" baseline="0" noProof="1" smtClean="0">
                          <a:ln>
                            <a:noFill/>
                          </a:ln>
                          <a:solidFill>
                            <a:srgbClr val="00B050"/>
                          </a:solidFill>
                          <a:effectLst/>
                          <a:latin typeface="Calibri" pitchFamily="34" charset="0"/>
                          <a:ea typeface="+mn-ea"/>
                          <a:cs typeface="+mn-cs"/>
                        </a:rPr>
                        <a:t> Psy (30)</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2998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Finland</a:t>
                      </a:r>
                      <a:endParaRPr kumimoji="0" lang="fr-FR" sz="1200" b="1" i="0" u="none" strike="noStrike" cap="none" normalizeH="0" baseline="0" noProof="1" smtClean="0">
                        <a:ln>
                          <a:noFill/>
                        </a:ln>
                        <a:solidFill>
                          <a:schemeClr val="tx1"/>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B0F0"/>
                          </a:solidFill>
                          <a:effectLst/>
                          <a:latin typeface="Calibri" pitchFamily="34" charset="0"/>
                        </a:rPr>
                        <a:t>GPs( 80)</a:t>
                      </a:r>
                      <a:r>
                        <a:rPr kumimoji="0" lang="fr-FR" sz="1200" b="1" i="0" u="none" strike="noStrike" kern="1200" cap="none" normalizeH="0" baseline="0" noProof="1" smtClean="0">
                          <a:ln>
                            <a:noFill/>
                          </a:ln>
                          <a:solidFill>
                            <a:srgbClr val="002060"/>
                          </a:solidFill>
                          <a:effectLst/>
                          <a:latin typeface="Calibri" pitchFamily="34" charset="0"/>
                          <a:ea typeface="+mn-ea"/>
                          <a:cs typeface="+mn-cs"/>
                        </a:rPr>
                        <a:t> ;</a:t>
                      </a:r>
                      <a:r>
                        <a:rPr kumimoji="0" lang="fr-FR" sz="1200" b="1" i="0" u="none" strike="noStrike" kern="1200" cap="none" normalizeH="0" baseline="0" noProof="1" smtClean="0">
                          <a:ln>
                            <a:noFill/>
                          </a:ln>
                          <a:solidFill>
                            <a:srgbClr val="00B050"/>
                          </a:solidFill>
                          <a:effectLst/>
                          <a:latin typeface="Calibri" pitchFamily="34" charset="0"/>
                          <a:ea typeface="+mn-ea"/>
                          <a:cs typeface="+mn-cs"/>
                        </a:rPr>
                        <a:t> Psy (35)</a:t>
                      </a:r>
                      <a:endParaRPr kumimoji="0" lang="fr-FR" sz="1200" b="1" i="0" u="none" strike="noStrike" cap="none" normalizeH="0" baseline="0" noProof="1" smtClean="0">
                        <a:ln>
                          <a:noFill/>
                        </a:ln>
                        <a:solidFill>
                          <a:srgbClr val="00B0F0"/>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2857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Norway</a:t>
                      </a:r>
                      <a:endParaRPr kumimoji="0" lang="fr-FR" sz="1200" b="1" i="0" u="none" strike="noStrike" cap="none" normalizeH="0" baseline="0" noProof="1" smtClean="0">
                        <a:ln>
                          <a:noFill/>
                        </a:ln>
                        <a:solidFill>
                          <a:schemeClr val="tx1"/>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B0F0"/>
                          </a:solidFill>
                          <a:effectLst/>
                          <a:latin typeface="Calibri" pitchFamily="34" charset="0"/>
                        </a:rPr>
                        <a:t>GPs( 80)</a:t>
                      </a:r>
                      <a:r>
                        <a:rPr kumimoji="0" lang="fr-FR" sz="1200" b="1" i="0" u="none" strike="noStrike" kern="1200" cap="none" normalizeH="0" baseline="0" noProof="1" smtClean="0">
                          <a:ln>
                            <a:noFill/>
                          </a:ln>
                          <a:solidFill>
                            <a:srgbClr val="002060"/>
                          </a:solidFill>
                          <a:effectLst/>
                          <a:latin typeface="Calibri" pitchFamily="34" charset="0"/>
                          <a:ea typeface="+mn-ea"/>
                          <a:cs typeface="+mn-cs"/>
                        </a:rPr>
                        <a:t> ;</a:t>
                      </a:r>
                      <a:r>
                        <a:rPr kumimoji="0" lang="fr-FR" sz="1200" b="1" i="0" u="none" strike="noStrike" kern="1200" cap="none" normalizeH="0" baseline="0" noProof="1" smtClean="0">
                          <a:ln>
                            <a:noFill/>
                          </a:ln>
                          <a:solidFill>
                            <a:srgbClr val="00B050"/>
                          </a:solidFill>
                          <a:effectLst/>
                          <a:latin typeface="Calibri" pitchFamily="34" charset="0"/>
                          <a:ea typeface="+mn-ea"/>
                          <a:cs typeface="+mn-cs"/>
                        </a:rPr>
                        <a:t> Psy (20)</a:t>
                      </a:r>
                      <a:endParaRPr kumimoji="0" lang="fr-FR" sz="1200" b="1" i="0" u="none" strike="noStrike" cap="none" normalizeH="0" baseline="0" noProof="1" smtClean="0">
                        <a:ln>
                          <a:noFill/>
                        </a:ln>
                        <a:solidFill>
                          <a:srgbClr val="00B0F0"/>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r h="2997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0099"/>
                          </a:solidFill>
                          <a:effectLst/>
                          <a:latin typeface="Calibri" pitchFamily="34" charset="0"/>
                        </a:rPr>
                        <a:t>Sweden</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1" i="0" u="none" strike="noStrike" cap="none" normalizeH="0" baseline="0" noProof="1" smtClean="0">
                          <a:ln>
                            <a:noFill/>
                          </a:ln>
                          <a:solidFill>
                            <a:srgbClr val="00B0F0"/>
                          </a:solidFill>
                          <a:effectLst/>
                          <a:latin typeface="Calibri" pitchFamily="34" charset="0"/>
                        </a:rPr>
                        <a:t>GPs( 120)</a:t>
                      </a:r>
                      <a:r>
                        <a:rPr kumimoji="0" lang="fr-FR" sz="1200" b="1" i="0" u="none" strike="noStrike" kern="1200" cap="none" normalizeH="0" baseline="0" noProof="1" smtClean="0">
                          <a:ln>
                            <a:noFill/>
                          </a:ln>
                          <a:solidFill>
                            <a:srgbClr val="002060"/>
                          </a:solidFill>
                          <a:effectLst/>
                          <a:latin typeface="Calibri" pitchFamily="34" charset="0"/>
                          <a:ea typeface="+mn-ea"/>
                          <a:cs typeface="+mn-cs"/>
                        </a:rPr>
                        <a:t> ;</a:t>
                      </a:r>
                      <a:r>
                        <a:rPr kumimoji="0" lang="fr-FR" sz="1200" b="1" i="0" u="none" strike="noStrike" kern="1200" cap="none" normalizeH="0" baseline="0" noProof="1" smtClean="0">
                          <a:ln>
                            <a:noFill/>
                          </a:ln>
                          <a:solidFill>
                            <a:srgbClr val="00B050"/>
                          </a:solidFill>
                          <a:effectLst/>
                          <a:latin typeface="Calibri" pitchFamily="34" charset="0"/>
                          <a:ea typeface="+mn-ea"/>
                          <a:cs typeface="+mn-cs"/>
                        </a:rPr>
                        <a:t> Psy (40)</a:t>
                      </a:r>
                      <a:endParaRPr kumimoji="0" lang="fr-FR" sz="1200" b="1" i="0" u="none" strike="noStrike" cap="none" normalizeH="0" baseline="0" noProof="1" smtClean="0">
                        <a:ln>
                          <a:noFill/>
                        </a:ln>
                        <a:solidFill>
                          <a:srgbClr val="00B0F0"/>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ECFF">
                        <a:alpha val="70195"/>
                      </a:srgbClr>
                    </a:solidFill>
                  </a:tcPr>
                </a:tc>
              </a:tr>
            </a:tbl>
          </a:graphicData>
        </a:graphic>
      </p:graphicFrame>
      <p:sp>
        <p:nvSpPr>
          <p:cNvPr id="11" name="Text Box 51"/>
          <p:cNvSpPr txBox="1">
            <a:spLocks noChangeArrowheads="1"/>
          </p:cNvSpPr>
          <p:nvPr/>
        </p:nvSpPr>
        <p:spPr bwMode="auto">
          <a:xfrm>
            <a:off x="132243" y="2640041"/>
            <a:ext cx="4286248" cy="307975"/>
          </a:xfrm>
          <a:prstGeom prst="rect">
            <a:avLst/>
          </a:prstGeom>
          <a:solidFill>
            <a:srgbClr val="003399"/>
          </a:solidFill>
          <a:ln w="9525" algn="ctr">
            <a:noFill/>
            <a:miter lim="800000"/>
            <a:headEnd/>
            <a:tailEnd/>
          </a:ln>
        </p:spPr>
        <p:txBody>
          <a:bodyPr wrap="square">
            <a:spAutoFit/>
          </a:bodyPr>
          <a:lstStyle/>
          <a:p>
            <a:pPr algn="ctr">
              <a:spcBef>
                <a:spcPct val="50000"/>
              </a:spcBef>
            </a:pPr>
            <a:r>
              <a:rPr lang="fr-FR" sz="1400" noProof="1">
                <a:solidFill>
                  <a:srgbClr val="FFFFFF"/>
                </a:solidFill>
              </a:rPr>
              <a:t>CENTRAL &amp; EASTERN EUROPE</a:t>
            </a:r>
          </a:p>
        </p:txBody>
      </p:sp>
      <p:sp>
        <p:nvSpPr>
          <p:cNvPr id="12" name="ZoneTexte 12"/>
          <p:cNvSpPr txBox="1">
            <a:spLocks noChangeArrowheads="1"/>
          </p:cNvSpPr>
          <p:nvPr/>
        </p:nvSpPr>
        <p:spPr bwMode="auto">
          <a:xfrm>
            <a:off x="8143875" y="55563"/>
            <a:ext cx="1000125" cy="230187"/>
          </a:xfrm>
          <a:prstGeom prst="rect">
            <a:avLst/>
          </a:prstGeom>
          <a:noFill/>
          <a:ln w="9525">
            <a:noFill/>
            <a:miter lim="800000"/>
            <a:headEnd/>
            <a:tailEnd/>
          </a:ln>
        </p:spPr>
        <p:txBody>
          <a:bodyPr>
            <a:spAutoFit/>
          </a:bodyPr>
          <a:lstStyle/>
          <a:p>
            <a:pPr algn="r"/>
            <a:r>
              <a:rPr lang="fr-FR" sz="900" dirty="0" smtClean="0"/>
              <a:t>01.02.2012</a:t>
            </a:r>
            <a:endParaRPr lang="fr-FR" sz="900" dirty="0"/>
          </a:p>
        </p:txBody>
      </p:sp>
      <p:sp>
        <p:nvSpPr>
          <p:cNvPr id="13" name="Rectangle 12"/>
          <p:cNvSpPr/>
          <p:nvPr/>
        </p:nvSpPr>
        <p:spPr>
          <a:xfrm>
            <a:off x="5846823" y="650213"/>
            <a:ext cx="3082895" cy="230832"/>
          </a:xfrm>
          <a:prstGeom prst="rect">
            <a:avLst/>
          </a:prstGeom>
        </p:spPr>
        <p:txBody>
          <a:bodyPr wrap="none">
            <a:spAutoFit/>
          </a:bodyPr>
          <a:lstStyle/>
          <a:p>
            <a:r>
              <a:rPr lang="fr-FR" sz="900" b="0" dirty="0" smtClean="0"/>
              <a:t>NB: </a:t>
            </a:r>
            <a:r>
              <a:rPr lang="fr-FR" sz="900" b="0" dirty="0" err="1" smtClean="0"/>
              <a:t>Physicians</a:t>
            </a:r>
            <a:r>
              <a:rPr lang="fr-FR" sz="900" b="0" dirty="0" smtClean="0"/>
              <a:t> Office </a:t>
            </a:r>
            <a:r>
              <a:rPr lang="fr-FR" sz="900" b="0" dirty="0" err="1" smtClean="0"/>
              <a:t>based</a:t>
            </a:r>
            <a:r>
              <a:rPr lang="fr-FR" sz="900" b="0" dirty="0" smtClean="0"/>
              <a:t> </a:t>
            </a:r>
            <a:r>
              <a:rPr lang="fr-FR" sz="900" b="0" dirty="0" err="1" smtClean="0"/>
              <a:t>could</a:t>
            </a:r>
            <a:r>
              <a:rPr lang="fr-FR" sz="900" b="0" dirty="0" smtClean="0"/>
              <a:t> have a mixed </a:t>
            </a:r>
            <a:r>
              <a:rPr lang="fr-FR" sz="900" b="0" dirty="0" err="1" smtClean="0"/>
              <a:t>activity</a:t>
            </a:r>
            <a:r>
              <a:rPr lang="fr-FR" sz="900" b="0" dirty="0" smtClean="0"/>
              <a:t> </a:t>
            </a:r>
            <a:endParaRPr lang="fr-FR" sz="9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9"/>
          <p:cNvSpPr txBox="1">
            <a:spLocks noChangeArrowheads="1"/>
          </p:cNvSpPr>
          <p:nvPr/>
        </p:nvSpPr>
        <p:spPr bwMode="auto">
          <a:xfrm>
            <a:off x="1428750" y="28553"/>
            <a:ext cx="7000875" cy="461665"/>
          </a:xfrm>
          <a:prstGeom prst="rect">
            <a:avLst/>
          </a:prstGeom>
          <a:noFill/>
          <a:ln w="9525">
            <a:noFill/>
            <a:miter lim="800000"/>
            <a:headEnd/>
            <a:tailEnd/>
          </a:ln>
        </p:spPr>
        <p:txBody>
          <a:bodyPr>
            <a:spAutoFit/>
          </a:bodyPr>
          <a:lstStyle/>
          <a:p>
            <a:pPr algn="ctr"/>
            <a:r>
              <a:rPr lang="en-US" sz="2000" b="1" dirty="0">
                <a:solidFill>
                  <a:schemeClr val="tx1">
                    <a:lumMod val="65000"/>
                    <a:lumOff val="35000"/>
                  </a:schemeClr>
                </a:solidFill>
                <a:latin typeface="Arial" pitchFamily="34" charset="0"/>
                <a:cs typeface="Arial" pitchFamily="34" charset="0"/>
              </a:rPr>
              <a:t>PROMOTION : PANELS 2012</a:t>
            </a:r>
            <a:r>
              <a:rPr lang="en-US" sz="2000" b="1" noProof="1">
                <a:solidFill>
                  <a:schemeClr val="tx1">
                    <a:lumMod val="65000"/>
                    <a:lumOff val="35000"/>
                  </a:schemeClr>
                </a:solidFill>
                <a:latin typeface="Arial" pitchFamily="34" charset="0"/>
                <a:cs typeface="Arial" pitchFamily="34" charset="0"/>
              </a:rPr>
              <a:t> </a:t>
            </a:r>
            <a:r>
              <a:rPr lang="en-US" sz="900" noProof="1">
                <a:solidFill>
                  <a:srgbClr val="00B050"/>
                </a:solidFill>
                <a:latin typeface="Calibri" pitchFamily="34" charset="0"/>
              </a:rPr>
              <a:t>* New </a:t>
            </a:r>
            <a:r>
              <a:rPr lang="en-US" sz="900" noProof="1" smtClean="0">
                <a:solidFill>
                  <a:srgbClr val="00B050"/>
                </a:solidFill>
                <a:latin typeface="Calibri" pitchFamily="34" charset="0"/>
              </a:rPr>
              <a:t>panel in 2012 </a:t>
            </a:r>
            <a:r>
              <a:rPr lang="en-US" sz="900" noProof="1" smtClean="0">
                <a:latin typeface="Calibri" pitchFamily="34" charset="0"/>
              </a:rPr>
              <a:t>/  </a:t>
            </a:r>
            <a:r>
              <a:rPr lang="en-US" sz="900" noProof="1" smtClean="0">
                <a:solidFill>
                  <a:srgbClr val="00B0F0"/>
                </a:solidFill>
                <a:latin typeface="Calibri" pitchFamily="34" charset="0"/>
              </a:rPr>
              <a:t>**Panel size changed in 2012</a:t>
            </a:r>
            <a:r>
              <a:rPr lang="en-US" sz="900" noProof="1" smtClean="0">
                <a:latin typeface="Calibri" pitchFamily="34" charset="0"/>
              </a:rPr>
              <a:t> </a:t>
            </a:r>
            <a:r>
              <a:rPr lang="en-US" sz="900" noProof="1" smtClean="0">
                <a:solidFill>
                  <a:srgbClr val="0070C0"/>
                </a:solidFill>
                <a:latin typeface="Calibri" pitchFamily="34" charset="0"/>
              </a:rPr>
              <a:t> </a:t>
            </a:r>
            <a:r>
              <a:rPr lang="en-US" sz="2400" dirty="0"/>
              <a:t>	</a:t>
            </a:r>
            <a:endParaRPr lang="en-US" sz="1050" dirty="0"/>
          </a:p>
        </p:txBody>
      </p:sp>
      <p:sp>
        <p:nvSpPr>
          <p:cNvPr id="4" name="Text Box 46"/>
          <p:cNvSpPr txBox="1">
            <a:spLocks noChangeArrowheads="1"/>
          </p:cNvSpPr>
          <p:nvPr/>
        </p:nvSpPr>
        <p:spPr bwMode="auto">
          <a:xfrm rot="-5400000">
            <a:off x="-1450976" y="2083952"/>
            <a:ext cx="3286129" cy="307975"/>
          </a:xfrm>
          <a:prstGeom prst="rect">
            <a:avLst/>
          </a:prstGeom>
          <a:solidFill>
            <a:srgbClr val="FF6600"/>
          </a:solidFill>
          <a:ln w="9525" algn="ctr">
            <a:noFill/>
            <a:miter lim="800000"/>
            <a:headEnd/>
            <a:tailEnd/>
          </a:ln>
        </p:spPr>
        <p:txBody>
          <a:bodyPr wrap="square">
            <a:spAutoFit/>
          </a:bodyPr>
          <a:lstStyle/>
          <a:p>
            <a:pPr algn="ctr">
              <a:spcBef>
                <a:spcPct val="50000"/>
              </a:spcBef>
            </a:pPr>
            <a:r>
              <a:rPr lang="fr-FR" sz="1400">
                <a:solidFill>
                  <a:srgbClr val="FFFFFF"/>
                </a:solidFill>
              </a:rPr>
              <a:t>ASIA - PACIFIC</a:t>
            </a:r>
            <a:endParaRPr lang="en-GB" sz="1400">
              <a:solidFill>
                <a:srgbClr val="FFFFFF"/>
              </a:solidFill>
            </a:endParaRPr>
          </a:p>
        </p:txBody>
      </p:sp>
      <p:sp>
        <p:nvSpPr>
          <p:cNvPr id="5" name="Text Box 51"/>
          <p:cNvSpPr txBox="1">
            <a:spLocks noChangeArrowheads="1"/>
          </p:cNvSpPr>
          <p:nvPr/>
        </p:nvSpPr>
        <p:spPr bwMode="auto">
          <a:xfrm>
            <a:off x="6726238" y="1249363"/>
            <a:ext cx="2286000" cy="307975"/>
          </a:xfrm>
          <a:prstGeom prst="rect">
            <a:avLst/>
          </a:prstGeom>
          <a:solidFill>
            <a:srgbClr val="7030A0"/>
          </a:solidFill>
          <a:ln w="9525" algn="ctr">
            <a:noFill/>
            <a:miter lim="800000"/>
            <a:headEnd/>
            <a:tailEnd/>
          </a:ln>
        </p:spPr>
        <p:txBody>
          <a:bodyPr>
            <a:spAutoFit/>
          </a:bodyPr>
          <a:lstStyle/>
          <a:p>
            <a:pPr algn="ctr">
              <a:spcBef>
                <a:spcPct val="50000"/>
              </a:spcBef>
            </a:pPr>
            <a:r>
              <a:rPr lang="fr-FR" sz="1400">
                <a:solidFill>
                  <a:srgbClr val="FFFFFF"/>
                </a:solidFill>
              </a:rPr>
              <a:t>NORTH AFRICA</a:t>
            </a:r>
            <a:endParaRPr lang="en-GB" sz="1400">
              <a:solidFill>
                <a:srgbClr val="FFFFFF"/>
              </a:solidFill>
            </a:endParaRPr>
          </a:p>
        </p:txBody>
      </p:sp>
      <p:graphicFrame>
        <p:nvGraphicFramePr>
          <p:cNvPr id="6" name="Group 94"/>
          <p:cNvGraphicFramePr>
            <a:graphicFrameLocks noGrp="1"/>
          </p:cNvGraphicFramePr>
          <p:nvPr/>
        </p:nvGraphicFramePr>
        <p:xfrm>
          <a:off x="6715125" y="1628775"/>
          <a:ext cx="2286031" cy="1371597"/>
        </p:xfrm>
        <a:graphic>
          <a:graphicData uri="http://schemas.openxmlformats.org/drawingml/2006/table">
            <a:tbl>
              <a:tblPr/>
              <a:tblGrid>
                <a:gridCol w="785833"/>
                <a:gridCol w="1500198"/>
              </a:tblGrid>
              <a:tr h="77993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Calibri" pitchFamily="34" charset="0"/>
                        </a:rPr>
                        <a:t>Algeria</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1DA">
                        <a:alpha val="70195"/>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B0F0"/>
                          </a:solidFill>
                          <a:effectLst/>
                          <a:latin typeface="Calibri" pitchFamily="34" charset="0"/>
                        </a:rPr>
                        <a:t>GPs( 100); </a:t>
                      </a:r>
                      <a:r>
                        <a:rPr kumimoji="0" lang="fr-FR" sz="1000" b="0" i="0" u="none" strike="noStrike" cap="none" normalizeH="0" baseline="0" noProof="1" smtClean="0">
                          <a:ln>
                            <a:noFill/>
                          </a:ln>
                          <a:solidFill>
                            <a:srgbClr val="002060"/>
                          </a:solidFill>
                          <a:effectLst/>
                          <a:latin typeface="Calibri" pitchFamily="34" charset="0"/>
                        </a:rPr>
                        <a:t>Diabeto (60); </a:t>
                      </a:r>
                      <a:r>
                        <a:rPr kumimoji="0" lang="fr-FR" sz="1000" b="0" i="0" u="none" strike="noStrike" kern="1200" cap="none" normalizeH="0" baseline="0" noProof="1" smtClean="0">
                          <a:ln>
                            <a:noFill/>
                          </a:ln>
                          <a:solidFill>
                            <a:srgbClr val="002060"/>
                          </a:solidFill>
                          <a:effectLst/>
                          <a:latin typeface="Calibri" pitchFamily="34" charset="0"/>
                          <a:ea typeface="+mn-ea"/>
                          <a:cs typeface="+mn-cs"/>
                        </a:rPr>
                        <a:t>Pharma (80)</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1DA">
                        <a:alpha val="70195"/>
                      </a:srgbClr>
                    </a:solidFill>
                  </a:tcPr>
                </a:tc>
              </a:tr>
              <a:tr h="591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Calibri" pitchFamily="34" charset="0"/>
                        </a:rPr>
                        <a:t>Morocco</a:t>
                      </a:r>
                      <a:endParaRPr kumimoji="0" lang="fr-FR" sz="1000" b="1" i="0" u="none" strike="noStrike" cap="none" normalizeH="0" baseline="0" noProof="1" smtClean="0">
                        <a:ln>
                          <a:noFill/>
                        </a:ln>
                        <a:solidFill>
                          <a:schemeClr val="tx1"/>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1DA">
                        <a:alpha val="70195"/>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GPs( 80); </a:t>
                      </a:r>
                      <a:r>
                        <a:rPr kumimoji="0" lang="fr-FR" sz="1000" b="0" i="0" u="none" strike="noStrike" kern="1200" cap="none" normalizeH="0" baseline="0" noProof="1" smtClean="0">
                          <a:ln>
                            <a:noFill/>
                          </a:ln>
                          <a:solidFill>
                            <a:srgbClr val="002060"/>
                          </a:solidFill>
                          <a:effectLst/>
                          <a:latin typeface="Calibri" pitchFamily="34" charset="0"/>
                          <a:ea typeface="+mn-ea"/>
                          <a:cs typeface="+mn-cs"/>
                        </a:rPr>
                        <a:t>Pharma (60)</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CCC1DA">
                        <a:alpha val="70195"/>
                      </a:srgbClr>
                    </a:solidFill>
                  </a:tcPr>
                </a:tc>
              </a:tr>
            </a:tbl>
          </a:graphicData>
        </a:graphic>
      </p:graphicFrame>
      <p:sp>
        <p:nvSpPr>
          <p:cNvPr id="7" name="Text Box 45"/>
          <p:cNvSpPr txBox="1">
            <a:spLocks noChangeArrowheads="1"/>
          </p:cNvSpPr>
          <p:nvPr/>
        </p:nvSpPr>
        <p:spPr bwMode="auto">
          <a:xfrm rot="-5400000">
            <a:off x="-1062831" y="5214148"/>
            <a:ext cx="2592387" cy="307975"/>
          </a:xfrm>
          <a:prstGeom prst="rect">
            <a:avLst/>
          </a:prstGeom>
          <a:solidFill>
            <a:srgbClr val="009900"/>
          </a:solidFill>
          <a:ln w="9525" algn="ctr">
            <a:noFill/>
            <a:miter lim="800000"/>
            <a:headEnd/>
            <a:tailEnd/>
          </a:ln>
        </p:spPr>
        <p:txBody>
          <a:bodyPr>
            <a:spAutoFit/>
          </a:bodyPr>
          <a:lstStyle/>
          <a:p>
            <a:pPr algn="ctr">
              <a:spcBef>
                <a:spcPct val="50000"/>
              </a:spcBef>
            </a:pPr>
            <a:r>
              <a:rPr lang="fr-FR" sz="1400">
                <a:solidFill>
                  <a:srgbClr val="FFFFFF"/>
                </a:solidFill>
              </a:rPr>
              <a:t>AMERICAS</a:t>
            </a:r>
            <a:endParaRPr lang="en-GB" sz="1400">
              <a:solidFill>
                <a:srgbClr val="FFFFFF"/>
              </a:solidFill>
            </a:endParaRPr>
          </a:p>
        </p:txBody>
      </p:sp>
      <p:graphicFrame>
        <p:nvGraphicFramePr>
          <p:cNvPr id="8" name="Group 96"/>
          <p:cNvGraphicFramePr>
            <a:graphicFrameLocks noGrp="1"/>
          </p:cNvGraphicFramePr>
          <p:nvPr/>
        </p:nvGraphicFramePr>
        <p:xfrm>
          <a:off x="428625" y="4071942"/>
          <a:ext cx="8712000" cy="2591998"/>
        </p:xfrm>
        <a:graphic>
          <a:graphicData uri="http://schemas.openxmlformats.org/drawingml/2006/table">
            <a:tbl>
              <a:tblPr/>
              <a:tblGrid>
                <a:gridCol w="1326730"/>
                <a:gridCol w="7385270"/>
              </a:tblGrid>
              <a:tr h="6187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Arial" charset="0"/>
                        </a:rPr>
                        <a:t>USA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GPs/FP (200); Cardio (120);  Dermato (100); Diabeto-Endo (150); Gastro-Entero (100); Gyn/OB (70);  Inf. Disease (50); IM (200); Nephro (50); Neuro (100); Nurses (1</a:t>
                      </a:r>
                      <a:r>
                        <a:rPr kumimoji="0" lang="fr-FR" sz="1000" b="0" i="0" u="none" strike="noStrike" cap="none" normalizeH="0" baseline="0" dirty="0" smtClean="0">
                          <a:ln>
                            <a:noFill/>
                          </a:ln>
                          <a:solidFill>
                            <a:srgbClr val="002060"/>
                          </a:solidFill>
                          <a:effectLst/>
                          <a:latin typeface="Calibri" pitchFamily="34" charset="0"/>
                        </a:rPr>
                        <a:t>00</a:t>
                      </a:r>
                      <a:r>
                        <a:rPr kumimoji="0" lang="fr-FR" sz="1000" b="0" i="0" u="none" strike="noStrike" cap="none" normalizeH="0" baseline="0" noProof="1" smtClean="0">
                          <a:ln>
                            <a:noFill/>
                          </a:ln>
                          <a:solidFill>
                            <a:srgbClr val="002060"/>
                          </a:solidFill>
                          <a:effectLst/>
                          <a:latin typeface="Calibri" pitchFamily="34" charset="0"/>
                        </a:rPr>
                        <a:t>); Ophtalmo (100);  Orthop. Surgeons (100); Pediatrics (100); Pharma Office (100</a:t>
                      </a:r>
                      <a:r>
                        <a:rPr kumimoji="0" lang="fr-FR" sz="1000" b="0" i="0" u="none" strike="noStrike" kern="1200" cap="none" normalizeH="0" baseline="0" noProof="1" smtClean="0">
                          <a:ln>
                            <a:noFill/>
                          </a:ln>
                          <a:solidFill>
                            <a:srgbClr val="002060"/>
                          </a:solidFill>
                          <a:effectLst/>
                          <a:latin typeface="Calibri" pitchFamily="34" charset="0"/>
                          <a:ea typeface="+mn-ea"/>
                          <a:cs typeface="+mn-cs"/>
                        </a:rPr>
                        <a:t>);  Pneumo (70); </a:t>
                      </a:r>
                      <a:r>
                        <a:rPr kumimoji="0" lang="fr-FR" sz="1000" b="0" i="0" u="none" strike="noStrike" cap="none" normalizeH="0" baseline="0" noProof="1" smtClean="0">
                          <a:ln>
                            <a:noFill/>
                          </a:ln>
                          <a:solidFill>
                            <a:srgbClr val="002060"/>
                          </a:solidFill>
                          <a:effectLst/>
                          <a:latin typeface="Calibri" pitchFamily="34" charset="0"/>
                        </a:rPr>
                        <a:t>Psy (120); Rheumato (100); Uro (75); </a:t>
                      </a:r>
                      <a:r>
                        <a:rPr kumimoji="0" lang="fr-FR" sz="1000" b="0" i="0" u="none" strike="noStrike" cap="none" normalizeH="0" baseline="0" dirty="0" err="1" smtClean="0">
                          <a:ln>
                            <a:noFill/>
                          </a:ln>
                          <a:solidFill>
                            <a:srgbClr val="002060"/>
                          </a:solidFill>
                          <a:effectLst/>
                          <a:latin typeface="Calibri" pitchFamily="34" charset="0"/>
                        </a:rPr>
                        <a:t>Onco</a:t>
                      </a:r>
                      <a:r>
                        <a:rPr kumimoji="0" lang="fr-FR" sz="1000" b="0" i="0" u="none" strike="noStrike" cap="none" normalizeH="0" baseline="0" dirty="0" smtClean="0">
                          <a:ln>
                            <a:noFill/>
                          </a:ln>
                          <a:solidFill>
                            <a:srgbClr val="002060"/>
                          </a:solidFill>
                          <a:effectLst/>
                          <a:latin typeface="Calibri" pitchFamily="34" charset="0"/>
                        </a:rPr>
                        <a:t> </a:t>
                      </a:r>
                      <a:r>
                        <a:rPr kumimoji="0" lang="fr-FR" sz="1000" b="0" i="0" u="none" strike="noStrike" cap="none" normalizeH="0" baseline="0" dirty="0" err="1" smtClean="0">
                          <a:ln>
                            <a:noFill/>
                          </a:ln>
                          <a:solidFill>
                            <a:srgbClr val="002060"/>
                          </a:solidFill>
                          <a:effectLst/>
                          <a:latin typeface="Calibri" pitchFamily="34" charset="0"/>
                        </a:rPr>
                        <a:t>Medical</a:t>
                      </a:r>
                      <a:r>
                        <a:rPr kumimoji="0" lang="fr-FR" sz="1000" b="0" i="0" u="none" strike="noStrike" cap="none" normalizeH="0" baseline="0" dirty="0" smtClean="0">
                          <a:ln>
                            <a:noFill/>
                          </a:ln>
                          <a:solidFill>
                            <a:srgbClr val="002060"/>
                          </a:solidFill>
                          <a:effectLst/>
                          <a:latin typeface="Calibri" pitchFamily="34" charset="0"/>
                        </a:rPr>
                        <a:t> (150); </a:t>
                      </a:r>
                      <a:r>
                        <a:rPr kumimoji="0" lang="fr-FR" sz="1000" b="0" i="0" u="none" strike="noStrike" cap="none" normalizeH="0" baseline="0" dirty="0" err="1" smtClean="0">
                          <a:ln>
                            <a:noFill/>
                          </a:ln>
                          <a:solidFill>
                            <a:srgbClr val="002060"/>
                          </a:solidFill>
                          <a:effectLst/>
                          <a:latin typeface="Calibri" pitchFamily="34" charset="0"/>
                        </a:rPr>
                        <a:t>Onco</a:t>
                      </a:r>
                      <a:r>
                        <a:rPr kumimoji="0" lang="fr-FR" sz="1000" b="0" i="0" u="none" strike="noStrike" cap="none" normalizeH="0" baseline="0" dirty="0" smtClean="0">
                          <a:ln>
                            <a:noFill/>
                          </a:ln>
                          <a:solidFill>
                            <a:srgbClr val="002060"/>
                          </a:solidFill>
                          <a:effectLst/>
                          <a:latin typeface="Calibri" pitchFamily="34" charset="0"/>
                        </a:rPr>
                        <a:t> </a:t>
                      </a:r>
                      <a:r>
                        <a:rPr kumimoji="0" lang="fr-FR" sz="1000" b="0" i="0" u="none" strike="noStrike" cap="none" normalizeH="0" baseline="0" dirty="0" err="1" smtClean="0">
                          <a:ln>
                            <a:noFill/>
                          </a:ln>
                          <a:solidFill>
                            <a:srgbClr val="002060"/>
                          </a:solidFill>
                          <a:effectLst/>
                          <a:latin typeface="Calibri" pitchFamily="34" charset="0"/>
                        </a:rPr>
                        <a:t>Hematology</a:t>
                      </a:r>
                      <a:r>
                        <a:rPr kumimoji="0" lang="fr-FR" sz="1000" b="0" i="0" u="none" strike="noStrike" cap="none" normalizeH="0" baseline="0" dirty="0" smtClean="0">
                          <a:ln>
                            <a:noFill/>
                          </a:ln>
                          <a:solidFill>
                            <a:srgbClr val="002060"/>
                          </a:solidFill>
                          <a:effectLst/>
                          <a:latin typeface="Calibri" pitchFamily="34" charset="0"/>
                        </a:rPr>
                        <a:t> (250); Rad </a:t>
                      </a:r>
                      <a:r>
                        <a:rPr kumimoji="0" lang="fr-FR" sz="1000" b="0" i="0" u="none" strike="noStrike" cap="none" normalizeH="0" baseline="0" dirty="0" err="1" smtClean="0">
                          <a:ln>
                            <a:noFill/>
                          </a:ln>
                          <a:solidFill>
                            <a:srgbClr val="002060"/>
                          </a:solidFill>
                          <a:effectLst/>
                          <a:latin typeface="Calibri" pitchFamily="34" charset="0"/>
                        </a:rPr>
                        <a:t>Onco</a:t>
                      </a:r>
                      <a:r>
                        <a:rPr kumimoji="0" lang="fr-FR" sz="1000" b="0" i="0" u="none" strike="noStrike" cap="none" normalizeH="0" baseline="0" dirty="0" smtClean="0">
                          <a:ln>
                            <a:noFill/>
                          </a:ln>
                          <a:solidFill>
                            <a:srgbClr val="002060"/>
                          </a:solidFill>
                          <a:effectLst/>
                          <a:latin typeface="Calibri" pitchFamily="34" charset="0"/>
                        </a:rPr>
                        <a:t> (50)</a:t>
                      </a:r>
                      <a:endParaRPr kumimoji="0" lang="fr-FR" sz="1000" b="0" i="0" u="none" strike="noStrike" cap="none" normalizeH="0" baseline="0" noProof="1" smtClean="0">
                        <a:ln>
                          <a:noFill/>
                        </a:ln>
                        <a:solidFill>
                          <a:srgbClr val="002060"/>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r>
              <a:tr h="4425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Arial" charset="0"/>
                        </a:rPr>
                        <a:t>Canada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000" b="1" i="0" u="none" strike="noStrike" kern="1200" cap="none" normalizeH="0" baseline="0" noProof="1" smtClean="0">
                          <a:ln>
                            <a:noFill/>
                          </a:ln>
                          <a:solidFill>
                            <a:srgbClr val="00B0F0"/>
                          </a:solidFill>
                          <a:effectLst/>
                          <a:latin typeface="Calibri" pitchFamily="34" charset="0"/>
                          <a:ea typeface="+mn-ea"/>
                          <a:cs typeface="+mn-cs"/>
                        </a:rPr>
                        <a:t>GPs (225); </a:t>
                      </a:r>
                      <a:r>
                        <a:rPr kumimoji="0" lang="fr-FR" sz="1000" b="0" i="0" u="none" strike="noStrike" cap="none" normalizeH="0" baseline="0" noProof="1" smtClean="0">
                          <a:ln>
                            <a:noFill/>
                          </a:ln>
                          <a:solidFill>
                            <a:srgbClr val="002060"/>
                          </a:solidFill>
                          <a:effectLst/>
                          <a:latin typeface="Calibri" pitchFamily="34" charset="0"/>
                        </a:rPr>
                        <a:t>Cardio (30); Diabeto-Endo (30); IM (30); Ophtalmo (40); Pneumo (30); </a:t>
                      </a:r>
                      <a:r>
                        <a:rPr kumimoji="0" lang="fr-FR" sz="1000" b="1" i="0" u="none" strike="noStrike" kern="1200" cap="none" normalizeH="0" baseline="0" noProof="1" smtClean="0">
                          <a:ln>
                            <a:noFill/>
                          </a:ln>
                          <a:solidFill>
                            <a:srgbClr val="00B0F0"/>
                          </a:solidFill>
                          <a:effectLst/>
                          <a:latin typeface="Calibri" pitchFamily="34" charset="0"/>
                          <a:ea typeface="+mn-ea"/>
                          <a:cs typeface="+mn-cs"/>
                        </a:rPr>
                        <a:t>Psy/Neuro (60); </a:t>
                      </a:r>
                      <a:r>
                        <a:rPr kumimoji="0" lang="fr-FR" sz="1000" b="0" i="0" u="none" strike="noStrike" cap="none" normalizeH="0" baseline="0" noProof="1" smtClean="0">
                          <a:ln>
                            <a:noFill/>
                          </a:ln>
                          <a:solidFill>
                            <a:srgbClr val="002060"/>
                          </a:solidFill>
                          <a:effectLst/>
                          <a:latin typeface="Calibri" pitchFamily="34" charset="0"/>
                        </a:rPr>
                        <a:t>Rheumato (30);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r>
              <a:tr h="322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Arial" charset="0"/>
                        </a:rPr>
                        <a:t>Colombia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GPs/IM (70/10); Cardio-Diabeto (30/20); </a:t>
                      </a:r>
                      <a:r>
                        <a:rPr kumimoji="0" lang="fr-FR" sz="1000" b="1" i="0" u="none" strike="noStrike" cap="none" normalizeH="0" baseline="0" noProof="1" smtClean="0">
                          <a:ln>
                            <a:noFill/>
                          </a:ln>
                          <a:solidFill>
                            <a:srgbClr val="00B0F0"/>
                          </a:solidFill>
                          <a:effectLst/>
                          <a:latin typeface="Calibri" pitchFamily="34" charset="0"/>
                        </a:rPr>
                        <a:t>Gyn/OB (30); Pediatrics</a:t>
                      </a:r>
                      <a:r>
                        <a:rPr kumimoji="0" lang="fr-FR" sz="1000" b="1" i="0" u="none" strike="noStrike" cap="none" normalizeH="0" baseline="0" dirty="0" smtClean="0">
                          <a:ln>
                            <a:noFill/>
                          </a:ln>
                          <a:solidFill>
                            <a:srgbClr val="00B0F0"/>
                          </a:solidFill>
                          <a:effectLst/>
                          <a:latin typeface="Calibri" pitchFamily="34" charset="0"/>
                        </a:rPr>
                        <a:t> </a:t>
                      </a:r>
                      <a:r>
                        <a:rPr kumimoji="0" lang="fr-FR" sz="1000" b="1" i="0" u="none" strike="noStrike" cap="none" normalizeH="0" baseline="0" noProof="1" smtClean="0">
                          <a:ln>
                            <a:noFill/>
                          </a:ln>
                          <a:solidFill>
                            <a:srgbClr val="00B0F0"/>
                          </a:solidFill>
                          <a:effectLst/>
                          <a:latin typeface="Calibri" pitchFamily="34" charset="0"/>
                        </a:rPr>
                        <a:t>(30)</a:t>
                      </a:r>
                      <a:r>
                        <a:rPr kumimoji="0" lang="fr-FR" sz="1000" b="0" i="0" u="none" strike="noStrike" cap="none" normalizeH="0" baseline="0" noProof="1" smtClean="0">
                          <a:ln>
                            <a:noFill/>
                          </a:ln>
                          <a:solidFill>
                            <a:srgbClr val="002060"/>
                          </a:solidFill>
                          <a:effectLst/>
                          <a:latin typeface="Calibri" pitchFamily="34" charset="0"/>
                        </a:rPr>
                        <a:t>; Psy</a:t>
                      </a:r>
                      <a:r>
                        <a:rPr kumimoji="0" lang="fr-FR" sz="1000" b="0" i="0" u="none" strike="noStrike" cap="none" normalizeH="0" baseline="0" dirty="0" smtClean="0">
                          <a:ln>
                            <a:noFill/>
                          </a:ln>
                          <a:solidFill>
                            <a:srgbClr val="002060"/>
                          </a:solidFill>
                          <a:effectLst/>
                          <a:latin typeface="Calibri" pitchFamily="34" charset="0"/>
                        </a:rPr>
                        <a:t> (25); </a:t>
                      </a:r>
                      <a:r>
                        <a:rPr kumimoji="0" lang="fr-FR" sz="1000" b="0" i="0" u="none" strike="noStrike" cap="none" normalizeH="0" baseline="0" noProof="1" smtClean="0">
                          <a:ln>
                            <a:noFill/>
                          </a:ln>
                          <a:solidFill>
                            <a:srgbClr val="002060"/>
                          </a:solidFill>
                          <a:effectLst/>
                          <a:latin typeface="Calibri" pitchFamily="34" charset="0"/>
                        </a:rPr>
                        <a:t>Neuro (</a:t>
                      </a:r>
                      <a:r>
                        <a:rPr kumimoji="0" lang="fr-FR" sz="1000" b="0" i="0" u="none" strike="noStrike" cap="none" normalizeH="0" baseline="0" dirty="0" smtClean="0">
                          <a:ln>
                            <a:noFill/>
                          </a:ln>
                          <a:solidFill>
                            <a:srgbClr val="002060"/>
                          </a:solidFill>
                          <a:effectLst/>
                          <a:latin typeface="Calibri" pitchFamily="34" charset="0"/>
                        </a:rPr>
                        <a:t>25</a:t>
                      </a:r>
                      <a:r>
                        <a:rPr kumimoji="0" lang="fr-FR" sz="1000" b="0" i="0" u="none" strike="noStrike" cap="none" normalizeH="0" baseline="0" noProof="1" smtClean="0">
                          <a:ln>
                            <a:noFill/>
                          </a:ln>
                          <a:solidFill>
                            <a:srgbClr val="002060"/>
                          </a:solidFill>
                          <a:effectLst/>
                          <a:latin typeface="Calibri" pitchFamily="34" charset="0"/>
                        </a:rPr>
                        <a:t>); </a:t>
                      </a:r>
                      <a:r>
                        <a:rPr kumimoji="0" lang="fr-FR" sz="1000" b="1" i="0" u="none" strike="noStrike" cap="none" normalizeH="0" baseline="0" noProof="1" smtClean="0">
                          <a:ln>
                            <a:noFill/>
                          </a:ln>
                          <a:solidFill>
                            <a:srgbClr val="00B0F0"/>
                          </a:solidFill>
                          <a:effectLst/>
                          <a:latin typeface="Calibri" pitchFamily="34" charset="0"/>
                        </a:rPr>
                        <a:t>Rheumato/Ortho (10/20)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r>
              <a:tr h="4425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Arial" charset="0"/>
                        </a:rPr>
                        <a:t>Brazil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GPs (150); Cardio (50); Dermato (50); Diabeto-Endo (50); Gyn/OB (50); Neuro (50); Ophtalmo (50); Pediatrics (50); Pneumo (50); Psy (50); Rheumato (50) ; Uro ( 50) ; Onco (30) ; Ortho (50) ; ENT (50); </a:t>
                      </a:r>
                      <a:r>
                        <a:rPr kumimoji="0" lang="fr-FR" sz="1000" b="1" i="0" u="none" strike="noStrike" kern="1200" cap="none" normalizeH="0" baseline="0" noProof="1" smtClean="0">
                          <a:ln>
                            <a:noFill/>
                          </a:ln>
                          <a:solidFill>
                            <a:srgbClr val="00B050"/>
                          </a:solidFill>
                          <a:effectLst/>
                          <a:latin typeface="Calibri" pitchFamily="34" charset="0"/>
                          <a:ea typeface="+mn-ea"/>
                          <a:cs typeface="+mn-cs"/>
                        </a:rPr>
                        <a:t>Haemato (50)</a:t>
                      </a:r>
                      <a:endParaRPr kumimoji="0" lang="fr-FR" sz="1000" b="0" i="0" u="none" strike="noStrike" cap="none" normalizeH="0" baseline="0" noProof="1" smtClean="0">
                        <a:ln>
                          <a:noFill/>
                        </a:ln>
                        <a:solidFill>
                          <a:srgbClr val="002060"/>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r>
              <a:tr h="4425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Arial" charset="0"/>
                        </a:rPr>
                        <a:t>Mexico</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GPs (120); Allergo (8); </a:t>
                      </a:r>
                      <a:r>
                        <a:rPr kumimoji="0" lang="fr-FR" sz="1000" b="1" i="0" u="none" strike="noStrike" kern="1200" cap="none" normalizeH="0" baseline="0" noProof="1" smtClean="0">
                          <a:ln>
                            <a:noFill/>
                          </a:ln>
                          <a:solidFill>
                            <a:srgbClr val="00B0F0"/>
                          </a:solidFill>
                          <a:effectLst/>
                          <a:latin typeface="Calibri" pitchFamily="34" charset="0"/>
                          <a:ea typeface="+mn-ea"/>
                          <a:cs typeface="+mn-cs"/>
                        </a:rPr>
                        <a:t>Cardio (30)</a:t>
                      </a:r>
                      <a:r>
                        <a:rPr kumimoji="0" lang="fr-FR" sz="1000" b="0" i="0" u="none" strike="noStrike" kern="1200" cap="none" normalizeH="0" baseline="0" noProof="1" smtClean="0">
                          <a:ln>
                            <a:noFill/>
                          </a:ln>
                          <a:solidFill>
                            <a:schemeClr val="tx1"/>
                          </a:solidFill>
                          <a:effectLst/>
                          <a:latin typeface="Calibri" pitchFamily="34" charset="0"/>
                          <a:ea typeface="+mn-ea"/>
                          <a:cs typeface="+mn-cs"/>
                        </a:rPr>
                        <a:t>;</a:t>
                      </a:r>
                      <a:r>
                        <a:rPr kumimoji="0" lang="fr-FR" sz="1000" b="1" i="0" u="none" strike="noStrike" kern="1200" cap="none" normalizeH="0" baseline="0" noProof="1" smtClean="0">
                          <a:ln>
                            <a:noFill/>
                          </a:ln>
                          <a:solidFill>
                            <a:srgbClr val="00B0F0"/>
                          </a:solidFill>
                          <a:effectLst/>
                          <a:latin typeface="Calibri" pitchFamily="34" charset="0"/>
                          <a:ea typeface="+mn-ea"/>
                          <a:cs typeface="+mn-cs"/>
                        </a:rPr>
                        <a:t>Dermato (30)</a:t>
                      </a:r>
                      <a:r>
                        <a:rPr kumimoji="0" lang="fr-FR" sz="1000" b="0" i="0" u="none" strike="noStrike" cap="none" normalizeH="0" baseline="0" noProof="1" smtClean="0">
                          <a:ln>
                            <a:noFill/>
                          </a:ln>
                          <a:solidFill>
                            <a:srgbClr val="002060"/>
                          </a:solidFill>
                          <a:effectLst/>
                          <a:latin typeface="Calibri" pitchFamily="34" charset="0"/>
                        </a:rPr>
                        <a:t>; Diabeto-Endo (30); ENT-ORL (24); Gyn/OB (50); IM (40); </a:t>
                      </a:r>
                      <a:r>
                        <a:rPr kumimoji="0" lang="fr-FR" sz="1000" b="1" i="0" u="none" strike="noStrike" kern="1200" cap="none" normalizeH="0" baseline="0" noProof="1" smtClean="0">
                          <a:ln>
                            <a:noFill/>
                          </a:ln>
                          <a:solidFill>
                            <a:srgbClr val="00B0F0"/>
                          </a:solidFill>
                          <a:effectLst/>
                          <a:latin typeface="Calibri" pitchFamily="34" charset="0"/>
                          <a:ea typeface="+mn-ea"/>
                          <a:cs typeface="+mn-cs"/>
                        </a:rPr>
                        <a:t>Neuro (30)</a:t>
                      </a:r>
                      <a:r>
                        <a:rPr kumimoji="0" lang="fr-FR" sz="1000" b="0" i="0" u="none" strike="noStrike" cap="none" normalizeH="0" baseline="0" noProof="1" smtClean="0">
                          <a:ln>
                            <a:noFill/>
                          </a:ln>
                          <a:solidFill>
                            <a:srgbClr val="002060"/>
                          </a:solidFill>
                          <a:effectLst/>
                          <a:latin typeface="Calibri" pitchFamily="34" charset="0"/>
                        </a:rPr>
                        <a:t>;  Pediatrics (50); Pneumo (8); </a:t>
                      </a:r>
                      <a:r>
                        <a:rPr kumimoji="0" lang="fr-FR" sz="1000" b="1" i="0" u="none" strike="noStrike" kern="1200" cap="none" normalizeH="0" baseline="0" noProof="1" smtClean="0">
                          <a:ln>
                            <a:noFill/>
                          </a:ln>
                          <a:solidFill>
                            <a:srgbClr val="00B0F0"/>
                          </a:solidFill>
                          <a:effectLst/>
                          <a:latin typeface="Calibri" pitchFamily="34" charset="0"/>
                          <a:ea typeface="+mn-ea"/>
                          <a:cs typeface="+mn-cs"/>
                        </a:rPr>
                        <a:t>Psy (30)  </a:t>
                      </a:r>
                      <a:r>
                        <a:rPr kumimoji="0" lang="fr-FR" sz="1000" b="0" i="0" u="none" strike="noStrike" cap="none" normalizeH="0" baseline="0" noProof="1" smtClean="0">
                          <a:ln>
                            <a:noFill/>
                          </a:ln>
                          <a:solidFill>
                            <a:srgbClr val="002060"/>
                          </a:solidFill>
                          <a:effectLst/>
                          <a:latin typeface="Calibri" pitchFamily="34" charset="0"/>
                        </a:rPr>
                        <a:t>; Rheumato (40); </a:t>
                      </a:r>
                      <a:r>
                        <a:rPr kumimoji="0" lang="fr-FR" sz="1000" b="1" i="0" u="none" strike="noStrike" kern="1200" cap="none" normalizeH="0" baseline="0" noProof="1" smtClean="0">
                          <a:ln>
                            <a:noFill/>
                          </a:ln>
                          <a:solidFill>
                            <a:srgbClr val="00B0F0"/>
                          </a:solidFill>
                          <a:effectLst/>
                          <a:latin typeface="Calibri" pitchFamily="34" charset="0"/>
                          <a:ea typeface="+mn-ea"/>
                          <a:cs typeface="+mn-cs"/>
                        </a:rPr>
                        <a:t>Uro (30); </a:t>
                      </a:r>
                      <a:r>
                        <a:rPr kumimoji="0" lang="fr-FR" sz="1000" b="0" i="0" u="none" strike="noStrike" cap="none" normalizeH="0" baseline="0" dirty="0" smtClean="0">
                          <a:ln>
                            <a:noFill/>
                          </a:ln>
                          <a:solidFill>
                            <a:srgbClr val="002060"/>
                          </a:solidFill>
                          <a:effectLst/>
                          <a:latin typeface="Calibri" pitchFamily="34" charset="0"/>
                        </a:rPr>
                        <a:t>Onco (25)</a:t>
                      </a:r>
                      <a:endParaRPr kumimoji="0" lang="fr-FR" sz="1000" b="0" i="0" u="none" strike="noStrike" cap="none" normalizeH="0" baseline="0" noProof="1" smtClean="0">
                        <a:ln>
                          <a:noFill/>
                        </a:ln>
                        <a:solidFill>
                          <a:srgbClr val="002060"/>
                        </a:solidFill>
                        <a:effectLst/>
                        <a:latin typeface="Calibri" pitchFamily="34"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r>
              <a:tr h="322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Arial" charset="0"/>
                        </a:rPr>
                        <a:t>Argentina</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GPs (150); Cardio (50); Gyn/OB (50); Pediatrics (50); Psy (50); </a:t>
                      </a:r>
                      <a:r>
                        <a:rPr kumimoji="0" lang="fr-FR" sz="1000" b="1" i="0" u="none" strike="noStrike" cap="none" normalizeH="0" baseline="0" noProof="1" smtClean="0">
                          <a:ln>
                            <a:noFill/>
                          </a:ln>
                          <a:solidFill>
                            <a:srgbClr val="00B0F0"/>
                          </a:solidFill>
                          <a:effectLst/>
                          <a:latin typeface="Calibri" pitchFamily="34" charset="0"/>
                        </a:rPr>
                        <a:t>Onco (45)</a:t>
                      </a:r>
                      <a:r>
                        <a:rPr kumimoji="0" lang="fr-FR" sz="1000" b="0" i="0" u="none" strike="noStrike" cap="none" normalizeH="0" baseline="0" noProof="1" smtClean="0">
                          <a:ln>
                            <a:noFill/>
                          </a:ln>
                          <a:solidFill>
                            <a:srgbClr val="002060"/>
                          </a:solidFill>
                          <a:effectLst/>
                          <a:latin typeface="Calibri" pitchFamily="34" charset="0"/>
                        </a:rPr>
                        <a:t>;</a:t>
                      </a:r>
                      <a:r>
                        <a:rPr kumimoji="0" lang="fr-FR" sz="1000" b="1" i="0" u="none" strike="noStrike" cap="none" normalizeH="0" baseline="0" noProof="1" smtClean="0">
                          <a:ln>
                            <a:noFill/>
                          </a:ln>
                          <a:solidFill>
                            <a:srgbClr val="00B0F0"/>
                          </a:solidFill>
                          <a:effectLst/>
                          <a:latin typeface="Calibri" pitchFamily="34" charset="0"/>
                        </a:rPr>
                        <a:t> </a:t>
                      </a:r>
                      <a:r>
                        <a:rPr kumimoji="0" lang="fr-FR" sz="1000" b="0" i="0" u="none" strike="noStrike" cap="none" normalizeH="0" baseline="0" noProof="1" smtClean="0">
                          <a:ln>
                            <a:noFill/>
                          </a:ln>
                          <a:solidFill>
                            <a:srgbClr val="002060"/>
                          </a:solidFill>
                          <a:effectLst/>
                          <a:latin typeface="Calibri" pitchFamily="34" charset="0"/>
                        </a:rPr>
                        <a:t>Diabeto (45)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alpha val="70195"/>
                      </a:srgbClr>
                    </a:solidFill>
                  </a:tcPr>
                </a:tc>
              </a:tr>
            </a:tbl>
          </a:graphicData>
        </a:graphic>
      </p:graphicFrame>
      <p:graphicFrame>
        <p:nvGraphicFramePr>
          <p:cNvPr id="9" name="Group 95"/>
          <p:cNvGraphicFramePr>
            <a:graphicFrameLocks noGrp="1"/>
          </p:cNvGraphicFramePr>
          <p:nvPr/>
        </p:nvGraphicFramePr>
        <p:xfrm>
          <a:off x="357188" y="594875"/>
          <a:ext cx="6215076" cy="3287398"/>
        </p:xfrm>
        <a:graphic>
          <a:graphicData uri="http://schemas.openxmlformats.org/drawingml/2006/table">
            <a:tbl>
              <a:tblPr/>
              <a:tblGrid>
                <a:gridCol w="849958"/>
                <a:gridCol w="5365118"/>
              </a:tblGrid>
              <a:tr h="744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Calibri" pitchFamily="34" charset="0"/>
                        </a:rPr>
                        <a:t>Japan</a:t>
                      </a:r>
                      <a:endParaRPr kumimoji="0" lang="fr-FR" sz="1000" b="1" i="0" u="none" strike="noStrike" cap="none" normalizeH="0" baseline="0" noProof="1" smtClean="0">
                        <a:ln>
                          <a:noFill/>
                        </a:ln>
                        <a:solidFill>
                          <a:schemeClr val="tx1"/>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kern="1200" cap="none" normalizeH="0" baseline="0" noProof="1" smtClean="0">
                          <a:ln>
                            <a:noFill/>
                          </a:ln>
                          <a:solidFill>
                            <a:srgbClr val="00B0F0"/>
                          </a:solidFill>
                          <a:effectLst/>
                          <a:latin typeface="Calibri" pitchFamily="34" charset="0"/>
                          <a:ea typeface="+mn-ea"/>
                          <a:cs typeface="+mn-cs"/>
                        </a:rPr>
                        <a:t>MR Internists Clinics / Hosp (330/220</a:t>
                      </a:r>
                      <a:r>
                        <a:rPr lang="fr-FR" sz="1000" b="0" kern="1200" dirty="0" smtClean="0">
                          <a:solidFill>
                            <a:srgbClr val="00B0F0"/>
                          </a:solidFill>
                          <a:latin typeface="+mn-lt"/>
                          <a:ea typeface="+mn-ea"/>
                          <a:cs typeface="+mn-cs"/>
                        </a:rPr>
                        <a:t>); </a:t>
                      </a:r>
                      <a:r>
                        <a:rPr lang="fr-FR" sz="1000" b="0" kern="1200" dirty="0" err="1" smtClean="0">
                          <a:solidFill>
                            <a:schemeClr val="tx1"/>
                          </a:solidFill>
                          <a:latin typeface="+mn-lt"/>
                          <a:ea typeface="+mn-ea"/>
                          <a:cs typeface="+mn-cs"/>
                        </a:rPr>
                        <a:t>Anesthesics</a:t>
                      </a:r>
                      <a:r>
                        <a:rPr lang="fr-FR" sz="1000" b="0" kern="1200" dirty="0" smtClean="0">
                          <a:solidFill>
                            <a:schemeClr val="tx1"/>
                          </a:solidFill>
                          <a:latin typeface="+mn-lt"/>
                          <a:ea typeface="+mn-ea"/>
                          <a:cs typeface="+mn-cs"/>
                        </a:rPr>
                        <a:t> (50</a:t>
                      </a:r>
                      <a:r>
                        <a:rPr lang="fr-FR" sz="1000" b="1" kern="1200" dirty="0" smtClean="0">
                          <a:solidFill>
                            <a:srgbClr val="00B0F0"/>
                          </a:solidFill>
                          <a:latin typeface="+mn-lt"/>
                          <a:ea typeface="+mn-ea"/>
                          <a:cs typeface="+mn-cs"/>
                        </a:rPr>
                        <a:t>);  </a:t>
                      </a:r>
                      <a:r>
                        <a:rPr lang="fr-FR" sz="1000" b="1" kern="1200" dirty="0" err="1" smtClean="0">
                          <a:solidFill>
                            <a:srgbClr val="00B0F0"/>
                          </a:solidFill>
                          <a:latin typeface="+mn-lt"/>
                          <a:ea typeface="+mn-ea"/>
                          <a:cs typeface="+mn-cs"/>
                        </a:rPr>
                        <a:t>Cardio</a:t>
                      </a:r>
                      <a:r>
                        <a:rPr lang="fr-FR" sz="1000" b="1" kern="1200" dirty="0" smtClean="0">
                          <a:solidFill>
                            <a:srgbClr val="00B0F0"/>
                          </a:solidFill>
                          <a:latin typeface="+mn-lt"/>
                          <a:ea typeface="+mn-ea"/>
                          <a:cs typeface="+mn-cs"/>
                        </a:rPr>
                        <a:t> (125); </a:t>
                      </a:r>
                      <a:r>
                        <a:rPr lang="fr-FR" sz="1000" b="0" kern="1200" dirty="0" smtClean="0">
                          <a:solidFill>
                            <a:schemeClr val="tx1"/>
                          </a:solidFill>
                          <a:latin typeface="+mn-lt"/>
                          <a:ea typeface="+mn-ea"/>
                          <a:cs typeface="+mn-cs"/>
                        </a:rPr>
                        <a:t>Dermato (75); </a:t>
                      </a:r>
                      <a:r>
                        <a:rPr lang="fr-FR" sz="1000" b="0" kern="1200" dirty="0" err="1" smtClean="0">
                          <a:solidFill>
                            <a:schemeClr val="tx1"/>
                          </a:solidFill>
                          <a:latin typeface="+mn-lt"/>
                          <a:ea typeface="+mn-ea"/>
                          <a:cs typeface="+mn-cs"/>
                        </a:rPr>
                        <a:t>Diabeto</a:t>
                      </a:r>
                      <a:r>
                        <a:rPr lang="fr-FR" sz="1000" b="0" kern="1200" dirty="0" smtClean="0">
                          <a:solidFill>
                            <a:schemeClr val="tx1"/>
                          </a:solidFill>
                          <a:latin typeface="+mn-lt"/>
                          <a:ea typeface="+mn-ea"/>
                          <a:cs typeface="+mn-cs"/>
                        </a:rPr>
                        <a:t>-</a:t>
                      </a:r>
                      <a:r>
                        <a:rPr lang="fr-FR" sz="1000" b="0" kern="1200" dirty="0" err="1" smtClean="0">
                          <a:solidFill>
                            <a:schemeClr val="tx1"/>
                          </a:solidFill>
                          <a:latin typeface="+mn-lt"/>
                          <a:ea typeface="+mn-ea"/>
                          <a:cs typeface="+mn-cs"/>
                        </a:rPr>
                        <a:t>Endo</a:t>
                      </a:r>
                      <a:r>
                        <a:rPr lang="fr-FR" sz="1000" b="0" kern="1200" dirty="0" smtClean="0">
                          <a:solidFill>
                            <a:schemeClr val="tx1"/>
                          </a:solidFill>
                          <a:latin typeface="+mn-lt"/>
                          <a:ea typeface="+mn-ea"/>
                          <a:cs typeface="+mn-cs"/>
                        </a:rPr>
                        <a:t> (75); </a:t>
                      </a:r>
                      <a:r>
                        <a:rPr lang="fr-FR" sz="1000" b="0" kern="1200" dirty="0" err="1" smtClean="0">
                          <a:solidFill>
                            <a:schemeClr val="tx1"/>
                          </a:solidFill>
                          <a:latin typeface="+mn-lt"/>
                          <a:ea typeface="+mn-ea"/>
                          <a:cs typeface="+mn-cs"/>
                        </a:rPr>
                        <a:t>Ent</a:t>
                      </a:r>
                      <a:r>
                        <a:rPr lang="fr-FR" sz="1000" b="0" kern="1200" dirty="0" smtClean="0">
                          <a:solidFill>
                            <a:schemeClr val="tx1"/>
                          </a:solidFill>
                          <a:latin typeface="+mn-lt"/>
                          <a:ea typeface="+mn-ea"/>
                          <a:cs typeface="+mn-cs"/>
                        </a:rPr>
                        <a:t>-Orl (75); </a:t>
                      </a:r>
                      <a:r>
                        <a:rPr lang="fr-FR" sz="1000" b="0" kern="1200" dirty="0" err="1" smtClean="0">
                          <a:solidFill>
                            <a:schemeClr val="tx1"/>
                          </a:solidFill>
                          <a:latin typeface="+mn-lt"/>
                          <a:ea typeface="+mn-ea"/>
                          <a:cs typeface="+mn-cs"/>
                        </a:rPr>
                        <a:t>Gastro</a:t>
                      </a:r>
                      <a:r>
                        <a:rPr lang="fr-FR" sz="1000" b="0" kern="1200" dirty="0" smtClean="0">
                          <a:solidFill>
                            <a:schemeClr val="tx1"/>
                          </a:solidFill>
                          <a:latin typeface="+mn-lt"/>
                          <a:ea typeface="+mn-ea"/>
                          <a:cs typeface="+mn-cs"/>
                        </a:rPr>
                        <a:t>-</a:t>
                      </a:r>
                      <a:r>
                        <a:rPr lang="fr-FR" sz="1000" b="0" kern="1200" dirty="0" err="1" smtClean="0">
                          <a:solidFill>
                            <a:schemeClr val="tx1"/>
                          </a:solidFill>
                          <a:latin typeface="+mn-lt"/>
                          <a:ea typeface="+mn-ea"/>
                          <a:cs typeface="+mn-cs"/>
                        </a:rPr>
                        <a:t>entero</a:t>
                      </a:r>
                      <a:r>
                        <a:rPr lang="fr-FR" sz="1000" b="0" kern="1200" dirty="0" smtClean="0">
                          <a:solidFill>
                            <a:schemeClr val="tx1"/>
                          </a:solidFill>
                          <a:latin typeface="+mn-lt"/>
                          <a:ea typeface="+mn-ea"/>
                          <a:cs typeface="+mn-cs"/>
                        </a:rPr>
                        <a:t> (100); </a:t>
                      </a:r>
                      <a:r>
                        <a:rPr lang="fr-FR" sz="1000" b="1" kern="1200" dirty="0" err="1" smtClean="0">
                          <a:solidFill>
                            <a:srgbClr val="00B0F0"/>
                          </a:solidFill>
                          <a:latin typeface="+mn-lt"/>
                          <a:ea typeface="+mn-ea"/>
                          <a:cs typeface="+mn-cs"/>
                        </a:rPr>
                        <a:t>Gl</a:t>
                      </a:r>
                      <a:r>
                        <a:rPr lang="fr-FR" sz="1000" b="1" kern="1200" dirty="0" smtClean="0">
                          <a:solidFill>
                            <a:srgbClr val="00B0F0"/>
                          </a:solidFill>
                          <a:latin typeface="+mn-lt"/>
                          <a:ea typeface="+mn-ea"/>
                          <a:cs typeface="+mn-cs"/>
                        </a:rPr>
                        <a:t> </a:t>
                      </a:r>
                      <a:r>
                        <a:rPr lang="fr-FR" sz="1000" b="1" kern="1200" dirty="0" err="1" smtClean="0">
                          <a:solidFill>
                            <a:srgbClr val="00B0F0"/>
                          </a:solidFill>
                          <a:latin typeface="+mn-lt"/>
                          <a:ea typeface="+mn-ea"/>
                          <a:cs typeface="+mn-cs"/>
                        </a:rPr>
                        <a:t>Surgery</a:t>
                      </a:r>
                      <a:r>
                        <a:rPr lang="fr-FR" sz="1000" b="1" kern="1200" dirty="0" smtClean="0">
                          <a:solidFill>
                            <a:srgbClr val="00B0F0"/>
                          </a:solidFill>
                          <a:latin typeface="+mn-lt"/>
                          <a:ea typeface="+mn-ea"/>
                          <a:cs typeface="+mn-cs"/>
                        </a:rPr>
                        <a:t> (200); </a:t>
                      </a:r>
                      <a:r>
                        <a:rPr lang="fr-FR" sz="1000" b="1" kern="1200" dirty="0" err="1" smtClean="0">
                          <a:solidFill>
                            <a:srgbClr val="00B0F0"/>
                          </a:solidFill>
                          <a:latin typeface="+mn-lt"/>
                          <a:ea typeface="+mn-ea"/>
                          <a:cs typeface="+mn-cs"/>
                        </a:rPr>
                        <a:t>Gyn</a:t>
                      </a:r>
                      <a:r>
                        <a:rPr lang="fr-FR" sz="1000" b="1" kern="1200" dirty="0" smtClean="0">
                          <a:solidFill>
                            <a:srgbClr val="00B0F0"/>
                          </a:solidFill>
                          <a:latin typeface="+mn-lt"/>
                          <a:ea typeface="+mn-ea"/>
                          <a:cs typeface="+mn-cs"/>
                        </a:rPr>
                        <a:t>/OB (100); </a:t>
                      </a:r>
                      <a:r>
                        <a:rPr lang="fr-FR" sz="1000" b="0" kern="1200" dirty="0" err="1" smtClean="0">
                          <a:solidFill>
                            <a:schemeClr val="tx1"/>
                          </a:solidFill>
                          <a:latin typeface="+mn-lt"/>
                          <a:ea typeface="+mn-ea"/>
                          <a:cs typeface="+mn-cs"/>
                        </a:rPr>
                        <a:t>Neuro</a:t>
                      </a:r>
                      <a:r>
                        <a:rPr lang="fr-FR" sz="1000" b="0" kern="1200" dirty="0" smtClean="0">
                          <a:solidFill>
                            <a:schemeClr val="tx1"/>
                          </a:solidFill>
                          <a:latin typeface="+mn-lt"/>
                          <a:ea typeface="+mn-ea"/>
                          <a:cs typeface="+mn-cs"/>
                        </a:rPr>
                        <a:t> (50); </a:t>
                      </a:r>
                      <a:r>
                        <a:rPr lang="fr-FR" sz="1000" b="0" kern="1200" dirty="0" err="1" smtClean="0">
                          <a:solidFill>
                            <a:schemeClr val="tx1"/>
                          </a:solidFill>
                          <a:latin typeface="+mn-lt"/>
                          <a:ea typeface="+mn-ea"/>
                          <a:cs typeface="+mn-cs"/>
                        </a:rPr>
                        <a:t>Neuro</a:t>
                      </a:r>
                      <a:r>
                        <a:rPr lang="fr-FR" sz="1000" b="0" kern="1200" dirty="0" smtClean="0">
                          <a:solidFill>
                            <a:schemeClr val="tx1"/>
                          </a:solidFill>
                          <a:latin typeface="+mn-lt"/>
                          <a:ea typeface="+mn-ea"/>
                          <a:cs typeface="+mn-cs"/>
                        </a:rPr>
                        <a:t> Surgeons (75); Onco (100); Ophtalmo (100); </a:t>
                      </a:r>
                      <a:r>
                        <a:rPr lang="fr-FR" sz="1000" b="1" kern="1200" dirty="0" err="1" smtClean="0">
                          <a:solidFill>
                            <a:srgbClr val="00B0F0"/>
                          </a:solidFill>
                          <a:latin typeface="+mn-lt"/>
                          <a:ea typeface="+mn-ea"/>
                          <a:cs typeface="+mn-cs"/>
                        </a:rPr>
                        <a:t>Pediatrics</a:t>
                      </a:r>
                      <a:r>
                        <a:rPr lang="fr-FR" sz="1000" b="1" kern="1200" dirty="0" smtClean="0">
                          <a:solidFill>
                            <a:srgbClr val="00B0F0"/>
                          </a:solidFill>
                          <a:latin typeface="+mn-lt"/>
                          <a:ea typeface="+mn-ea"/>
                          <a:cs typeface="+mn-cs"/>
                        </a:rPr>
                        <a:t> (125); </a:t>
                      </a:r>
                      <a:r>
                        <a:rPr lang="fr-FR" sz="1000" b="0" kern="1200" dirty="0" smtClean="0">
                          <a:solidFill>
                            <a:schemeClr val="tx1"/>
                          </a:solidFill>
                          <a:latin typeface="+mn-lt"/>
                          <a:ea typeface="+mn-ea"/>
                          <a:cs typeface="+mn-cs"/>
                        </a:rPr>
                        <a:t>Pneumo (50); </a:t>
                      </a:r>
                      <a:r>
                        <a:rPr lang="fr-FR" sz="1000" b="1" kern="1200" dirty="0" smtClean="0">
                          <a:solidFill>
                            <a:srgbClr val="00B0F0"/>
                          </a:solidFill>
                          <a:latin typeface="+mn-lt"/>
                          <a:ea typeface="+mn-ea"/>
                          <a:cs typeface="+mn-cs"/>
                        </a:rPr>
                        <a:t>Psy (125); </a:t>
                      </a:r>
                      <a:r>
                        <a:rPr lang="fr-FR" sz="1000" b="1" kern="1200" dirty="0" err="1" smtClean="0">
                          <a:solidFill>
                            <a:srgbClr val="00B0F0"/>
                          </a:solidFill>
                          <a:latin typeface="+mn-lt"/>
                          <a:ea typeface="+mn-ea"/>
                          <a:cs typeface="+mn-cs"/>
                        </a:rPr>
                        <a:t>Rheumato</a:t>
                      </a:r>
                      <a:r>
                        <a:rPr lang="fr-FR" sz="1000" b="1" kern="1200" dirty="0" smtClean="0">
                          <a:solidFill>
                            <a:srgbClr val="00B0F0"/>
                          </a:solidFill>
                          <a:latin typeface="+mn-lt"/>
                          <a:ea typeface="+mn-ea"/>
                          <a:cs typeface="+mn-cs"/>
                        </a:rPr>
                        <a:t>-Ortho (150); </a:t>
                      </a:r>
                      <a:r>
                        <a:rPr lang="fr-FR" sz="1000" b="0" kern="1200" dirty="0" err="1" smtClean="0">
                          <a:solidFill>
                            <a:schemeClr val="tx1"/>
                          </a:solidFill>
                          <a:latin typeface="+mn-lt"/>
                          <a:ea typeface="+mn-ea"/>
                          <a:cs typeface="+mn-cs"/>
                        </a:rPr>
                        <a:t>Uro</a:t>
                      </a:r>
                      <a:r>
                        <a:rPr lang="fr-FR" sz="1000" b="0" kern="1200" dirty="0" smtClean="0">
                          <a:solidFill>
                            <a:schemeClr val="tx1"/>
                          </a:solidFill>
                          <a:latin typeface="+mn-lt"/>
                          <a:ea typeface="+mn-ea"/>
                          <a:cs typeface="+mn-cs"/>
                        </a:rPr>
                        <a:t> (75); </a:t>
                      </a:r>
                      <a:r>
                        <a:rPr lang="fr-FR" sz="1000" b="0" kern="1200" dirty="0" err="1" smtClean="0">
                          <a:solidFill>
                            <a:schemeClr val="tx1"/>
                          </a:solidFill>
                          <a:latin typeface="+mn-lt"/>
                          <a:ea typeface="+mn-ea"/>
                          <a:cs typeface="+mn-cs"/>
                        </a:rPr>
                        <a:t>Radiologists</a:t>
                      </a:r>
                      <a:r>
                        <a:rPr lang="fr-FR" sz="1000" b="0" kern="1200" dirty="0" smtClean="0">
                          <a:solidFill>
                            <a:schemeClr val="tx1"/>
                          </a:solidFill>
                          <a:latin typeface="+mn-lt"/>
                          <a:ea typeface="+mn-ea"/>
                          <a:cs typeface="+mn-cs"/>
                        </a:rPr>
                        <a:t> (50)</a:t>
                      </a:r>
                      <a:endParaRPr kumimoji="0" lang="fr-FR" sz="1000" b="0" i="0" u="none" strike="noStrike" cap="none" normalizeH="0" baseline="0" noProof="1" smtClean="0">
                        <a:ln>
                          <a:noFill/>
                        </a:ln>
                        <a:solidFill>
                          <a:srgbClr val="002060"/>
                        </a:solidFill>
                        <a:effectLst/>
                        <a:latin typeface="Calibri" pitchFamily="34" charset="0"/>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r>
              <a:tr h="259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Calibri" pitchFamily="34" charset="0"/>
                        </a:rPr>
                        <a:t>Australia</a:t>
                      </a:r>
                      <a:endParaRPr kumimoji="0" lang="fr-FR" sz="1000" b="1" i="0" u="none" strike="noStrike" cap="none" normalizeH="0" baseline="0" noProof="1" smtClean="0">
                        <a:ln>
                          <a:noFill/>
                        </a:ln>
                        <a:solidFill>
                          <a:schemeClr val="tx1"/>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GPs (330); Cardio (40); Pharma Office (60); Psy (50); </a:t>
                      </a:r>
                      <a:r>
                        <a:rPr kumimoji="0" lang="fr-FR" sz="1000" b="1" i="0" u="none" strike="noStrike" kern="1200" cap="none" normalizeH="0" baseline="0" noProof="1" smtClean="0">
                          <a:ln>
                            <a:noFill/>
                          </a:ln>
                          <a:solidFill>
                            <a:srgbClr val="00B050"/>
                          </a:solidFill>
                          <a:effectLst/>
                          <a:latin typeface="Calibri" pitchFamily="34" charset="0"/>
                          <a:ea typeface="+mn-ea"/>
                          <a:cs typeface="+mn-cs"/>
                        </a:rPr>
                        <a:t>Diabetic Nurses (35)</a:t>
                      </a:r>
                      <a:endParaRPr kumimoji="0" lang="fr-FR" sz="1000" b="0" i="0" u="none" strike="noStrike" cap="none" normalizeH="0" baseline="0" noProof="1" smtClean="0">
                        <a:ln>
                          <a:noFill/>
                        </a:ln>
                        <a:solidFill>
                          <a:srgbClr val="002060"/>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r>
              <a:tr h="6476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Calibri" pitchFamily="34" charset="0"/>
                        </a:rPr>
                        <a:t>China</a:t>
                      </a:r>
                      <a:endParaRPr kumimoji="0" lang="fr-FR" sz="1000" b="1" i="0" u="none" strike="noStrike" cap="none" normalizeH="0" baseline="0" noProof="1" smtClean="0">
                        <a:ln>
                          <a:noFill/>
                        </a:ln>
                        <a:solidFill>
                          <a:schemeClr val="tx1"/>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Hosp: Cadre Dpt (340); Cardio (340); Dermato (100); Diabeto-Endo (340); Gastro-Entero (180); Gl Surgery (100); Gyn/OB (100); Haemato (100); IM (180); </a:t>
                      </a:r>
                      <a:r>
                        <a:rPr kumimoji="0" lang="fr-FR" sz="1000" b="1" i="0" u="none" strike="noStrike" cap="none" normalizeH="0" baseline="0" noProof="1" smtClean="0">
                          <a:ln>
                            <a:noFill/>
                          </a:ln>
                          <a:solidFill>
                            <a:srgbClr val="00B0F0"/>
                          </a:solidFill>
                          <a:effectLst/>
                          <a:latin typeface="Calibri" pitchFamily="34" charset="0"/>
                        </a:rPr>
                        <a:t>Nephro (100)</a:t>
                      </a:r>
                      <a:r>
                        <a:rPr kumimoji="0" lang="fr-FR" sz="1000" b="0" i="0" u="none" strike="noStrike" cap="none" normalizeH="0" baseline="0" noProof="1" smtClean="0">
                          <a:ln>
                            <a:noFill/>
                          </a:ln>
                          <a:solidFill>
                            <a:srgbClr val="002060"/>
                          </a:solidFill>
                          <a:effectLst/>
                          <a:latin typeface="Calibri" pitchFamily="34" charset="0"/>
                        </a:rPr>
                        <a:t>; Neuro (280); </a:t>
                      </a:r>
                      <a:r>
                        <a:rPr kumimoji="0" lang="fr-FR" sz="1000" b="1" i="0" u="none" strike="noStrike" cap="none" normalizeH="0" baseline="0" noProof="1" smtClean="0">
                          <a:ln>
                            <a:noFill/>
                          </a:ln>
                          <a:solidFill>
                            <a:srgbClr val="00B0F0"/>
                          </a:solidFill>
                          <a:effectLst/>
                          <a:latin typeface="Calibri" pitchFamily="34" charset="0"/>
                        </a:rPr>
                        <a:t>Onco (180)</a:t>
                      </a:r>
                      <a:r>
                        <a:rPr kumimoji="0" lang="fr-FR" sz="1000" b="0" i="0" u="none" strike="noStrike" cap="none" normalizeH="0" baseline="0" noProof="1" smtClean="0">
                          <a:ln>
                            <a:noFill/>
                          </a:ln>
                          <a:solidFill>
                            <a:srgbClr val="002060"/>
                          </a:solidFill>
                          <a:effectLst/>
                          <a:latin typeface="Calibri" pitchFamily="34" charset="0"/>
                        </a:rPr>
                        <a:t>; Orthop. Surgeons (280); Pediatrics (100); Pneumo-Respi (280); Uro (180); Psy (180); </a:t>
                      </a:r>
                      <a:r>
                        <a:rPr kumimoji="0" lang="fr-FR" sz="1000" b="1" i="0" u="none" strike="noStrike" cap="none" normalizeH="0" baseline="0" noProof="1" smtClean="0">
                          <a:ln>
                            <a:noFill/>
                          </a:ln>
                          <a:solidFill>
                            <a:srgbClr val="00B050"/>
                          </a:solidFill>
                          <a:effectLst/>
                          <a:latin typeface="Calibri" pitchFamily="34" charset="0"/>
                        </a:rPr>
                        <a:t>Rheumato (100) ; Infectious Disease (100)</a:t>
                      </a:r>
                      <a:endParaRPr kumimoji="0" lang="fr-FR" sz="1000" b="0" i="0" u="none" strike="noStrike" cap="none" normalizeH="0" baseline="0" noProof="1" smtClean="0">
                        <a:ln>
                          <a:noFill/>
                        </a:ln>
                        <a:solidFill>
                          <a:srgbClr val="00B050"/>
                        </a:solidFill>
                        <a:effectLst/>
                        <a:latin typeface="Calibri" pitchFamily="34" charset="0"/>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r>
              <a:tr h="259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Calibri" pitchFamily="34" charset="0"/>
                        </a:rPr>
                        <a:t>India</a:t>
                      </a:r>
                      <a:endParaRPr kumimoji="0" lang="fr-FR" sz="1000" b="1" i="0" u="none" strike="noStrike" cap="none" normalizeH="0" baseline="0" noProof="1" smtClean="0">
                        <a:ln>
                          <a:noFill/>
                        </a:ln>
                        <a:solidFill>
                          <a:schemeClr val="tx1"/>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Cardio (224); </a:t>
                      </a:r>
                      <a:r>
                        <a:rPr kumimoji="0" lang="fr-FR" sz="1000" b="0" i="0" u="none" strike="noStrike" kern="1200" cap="none" normalizeH="0" baseline="0" noProof="1" smtClean="0">
                          <a:ln>
                            <a:noFill/>
                          </a:ln>
                          <a:solidFill>
                            <a:srgbClr val="002060"/>
                          </a:solidFill>
                          <a:effectLst/>
                          <a:latin typeface="Calibri" pitchFamily="34" charset="0"/>
                          <a:ea typeface="+mn-ea"/>
                          <a:cs typeface="+mn-cs"/>
                        </a:rPr>
                        <a:t>Diabeto-Endo (88); Neuro (50); Psy (50)</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r>
              <a:tr h="6476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Calibri" pitchFamily="34" charset="0"/>
                        </a:rPr>
                        <a:t>S. Korea</a:t>
                      </a:r>
                      <a:endParaRPr kumimoji="0" lang="fr-FR" sz="1000" b="1" i="0" u="none" strike="noStrike" cap="none" normalizeH="0" baseline="0" noProof="1" smtClean="0">
                        <a:ln>
                          <a:noFill/>
                        </a:ln>
                        <a:solidFill>
                          <a:schemeClr val="tx1"/>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GPs (150); Cardio (50); Dermato (50); Diabeto-Endo (30); Ent-Orl (50); Gastro-Entero (50);  Gl Surgery (50); Gyn/OB (50); Nephro (30); Neuro (30); Neuro Surgeons (40); Ophtalmo (50); Ortho Surgeons (50); Pediatrics (100); Pneumo (30); Psy (40); Uro (60);  Rheumato Hosp (30)</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r>
              <a:tr h="3378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Calibri" pitchFamily="34" charset="0"/>
                        </a:rPr>
                        <a:t>Taiwan</a:t>
                      </a:r>
                      <a:endParaRPr kumimoji="0" lang="fr-FR" sz="1000" b="1" i="0" u="none" strike="noStrike" cap="none" normalizeH="0" baseline="0" noProof="1" smtClean="0">
                        <a:ln>
                          <a:noFill/>
                        </a:ln>
                        <a:solidFill>
                          <a:schemeClr val="tx1"/>
                        </a:solidFill>
                        <a:effectLst/>
                        <a:latin typeface="Calibri" pitchFamily="34" charset="0"/>
                      </a:endParaRP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1" i="0" u="none" strike="noStrike" kern="1200" cap="none" normalizeH="0" baseline="0" noProof="1" smtClean="0">
                          <a:ln>
                            <a:noFill/>
                          </a:ln>
                          <a:solidFill>
                            <a:srgbClr val="00B0F0"/>
                          </a:solidFill>
                          <a:effectLst/>
                          <a:latin typeface="Calibri" pitchFamily="34" charset="0"/>
                          <a:ea typeface="+mn-ea"/>
                          <a:cs typeface="+mn-cs"/>
                        </a:rPr>
                        <a:t>Cardio Hosp. (35)</a:t>
                      </a:r>
                      <a:r>
                        <a:rPr kumimoji="0" lang="fr-FR" sz="1050" b="0" i="0" u="none" strike="noStrike" cap="none" normalizeH="0" baseline="0" noProof="1" smtClean="0">
                          <a:ln>
                            <a:noFill/>
                          </a:ln>
                          <a:solidFill>
                            <a:srgbClr val="002060"/>
                          </a:solidFill>
                          <a:effectLst/>
                          <a:latin typeface="Calibri" pitchFamily="34" charset="0"/>
                        </a:rPr>
                        <a:t>; Diabeto-Endo Hosp. (30</a:t>
                      </a:r>
                      <a:r>
                        <a:rPr kumimoji="0" lang="fr-FR" sz="1050" b="0" i="0" u="none" strike="noStrike" kern="1200" cap="none" normalizeH="0" baseline="0" noProof="1" smtClean="0">
                          <a:ln>
                            <a:noFill/>
                          </a:ln>
                          <a:solidFill>
                            <a:srgbClr val="002060"/>
                          </a:solidFill>
                          <a:effectLst/>
                          <a:latin typeface="Calibri" pitchFamily="34" charset="0"/>
                          <a:ea typeface="+mn-ea"/>
                          <a:cs typeface="+mn-cs"/>
                        </a:rPr>
                        <a:t>);</a:t>
                      </a:r>
                      <a:r>
                        <a:rPr kumimoji="0" lang="fr-FR" sz="1000" b="1" i="0" u="none" strike="noStrike" kern="1200" cap="none" normalizeH="0" baseline="0" noProof="1" smtClean="0">
                          <a:ln>
                            <a:noFill/>
                          </a:ln>
                          <a:solidFill>
                            <a:srgbClr val="00B0F0"/>
                          </a:solidFill>
                          <a:effectLst/>
                          <a:latin typeface="Calibri" pitchFamily="34" charset="0"/>
                          <a:ea typeface="+mn-ea"/>
                          <a:cs typeface="+mn-cs"/>
                        </a:rPr>
                        <a:t> IM/FM (25); Psy (35); Nephro (25); </a:t>
                      </a:r>
                      <a:r>
                        <a:rPr kumimoji="0" lang="fr-FR" sz="1000" b="1" i="0" u="none" strike="noStrike" kern="1200" cap="none" normalizeH="0" baseline="0" noProof="1" smtClean="0">
                          <a:ln>
                            <a:noFill/>
                          </a:ln>
                          <a:solidFill>
                            <a:srgbClr val="00B050"/>
                          </a:solidFill>
                          <a:effectLst/>
                          <a:latin typeface="Calibri" pitchFamily="34" charset="0"/>
                          <a:ea typeface="+mn-ea"/>
                          <a:cs typeface="+mn-cs"/>
                        </a:rPr>
                        <a:t>Neuro (30)</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r>
              <a:tr h="3378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noProof="1" smtClean="0">
                          <a:ln>
                            <a:noFill/>
                          </a:ln>
                          <a:solidFill>
                            <a:srgbClr val="000099"/>
                          </a:solidFill>
                          <a:effectLst/>
                          <a:latin typeface="Calibri" pitchFamily="34" charset="0"/>
                        </a:rPr>
                        <a:t>Thailand</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noProof="1" smtClean="0">
                          <a:ln>
                            <a:noFill/>
                          </a:ln>
                          <a:solidFill>
                            <a:srgbClr val="002060"/>
                          </a:solidFill>
                          <a:effectLst/>
                          <a:latin typeface="Calibri" pitchFamily="34" charset="0"/>
                        </a:rPr>
                        <a:t>Psy  Hosp (4</a:t>
                      </a:r>
                      <a:r>
                        <a:rPr kumimoji="0" lang="fr-FR" sz="1000" b="0" i="0" u="none" strike="noStrike" cap="none" normalizeH="0" baseline="0" dirty="0" smtClean="0">
                          <a:ln>
                            <a:noFill/>
                          </a:ln>
                          <a:solidFill>
                            <a:srgbClr val="002060"/>
                          </a:solidFill>
                          <a:effectLst/>
                          <a:latin typeface="Calibri" pitchFamily="34" charset="0"/>
                        </a:rPr>
                        <a:t>0</a:t>
                      </a:r>
                      <a:r>
                        <a:rPr kumimoji="0" lang="fr-FR" sz="1000" b="0" i="0" u="none" strike="noStrike" kern="1200" cap="none" normalizeH="0" baseline="0" noProof="1" smtClean="0">
                          <a:ln>
                            <a:noFill/>
                          </a:ln>
                          <a:solidFill>
                            <a:srgbClr val="002060"/>
                          </a:solidFill>
                          <a:effectLst/>
                          <a:latin typeface="Calibri" pitchFamily="34" charset="0"/>
                          <a:ea typeface="+mn-ea"/>
                          <a:cs typeface="+mn-cs"/>
                        </a:rPr>
                        <a:t>); Cardio Hosp (40)</a:t>
                      </a:r>
                    </a:p>
                  </a:txBody>
                  <a:tcPr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rgbClr val="FFC000">
                        <a:alpha val="70195"/>
                      </a:srgbClr>
                    </a:solidFill>
                  </a:tcPr>
                </a:tc>
              </a:tr>
            </a:tbl>
          </a:graphicData>
        </a:graphic>
      </p:graphicFrame>
      <p:sp>
        <p:nvSpPr>
          <p:cNvPr id="10" name="ZoneTexte 10"/>
          <p:cNvSpPr txBox="1">
            <a:spLocks noChangeArrowheads="1"/>
          </p:cNvSpPr>
          <p:nvPr/>
        </p:nvSpPr>
        <p:spPr bwMode="auto">
          <a:xfrm>
            <a:off x="8143875" y="55563"/>
            <a:ext cx="1000125" cy="230187"/>
          </a:xfrm>
          <a:prstGeom prst="rect">
            <a:avLst/>
          </a:prstGeom>
          <a:noFill/>
          <a:ln w="9525">
            <a:noFill/>
            <a:miter lim="800000"/>
            <a:headEnd/>
            <a:tailEnd/>
          </a:ln>
        </p:spPr>
        <p:txBody>
          <a:bodyPr>
            <a:spAutoFit/>
          </a:bodyPr>
          <a:lstStyle/>
          <a:p>
            <a:pPr algn="r"/>
            <a:r>
              <a:rPr lang="fr-FR" sz="900" dirty="0" smtClean="0"/>
              <a:t>01.02.2012</a:t>
            </a:r>
            <a:endParaRPr lang="fr-FR" sz="900" dirty="0"/>
          </a:p>
        </p:txBody>
      </p:sp>
      <p:sp>
        <p:nvSpPr>
          <p:cNvPr id="13" name="Rectangle 12"/>
          <p:cNvSpPr/>
          <p:nvPr/>
        </p:nvSpPr>
        <p:spPr>
          <a:xfrm>
            <a:off x="6444208" y="533872"/>
            <a:ext cx="3082895" cy="230832"/>
          </a:xfrm>
          <a:prstGeom prst="rect">
            <a:avLst/>
          </a:prstGeom>
        </p:spPr>
        <p:txBody>
          <a:bodyPr wrap="none">
            <a:spAutoFit/>
          </a:bodyPr>
          <a:lstStyle/>
          <a:p>
            <a:r>
              <a:rPr lang="fr-FR" sz="900" b="0" dirty="0" smtClean="0"/>
              <a:t>NB: </a:t>
            </a:r>
            <a:r>
              <a:rPr lang="fr-FR" sz="900" b="0" dirty="0" err="1" smtClean="0"/>
              <a:t>Physicians</a:t>
            </a:r>
            <a:r>
              <a:rPr lang="fr-FR" sz="900" b="0" dirty="0" smtClean="0"/>
              <a:t> Office </a:t>
            </a:r>
            <a:r>
              <a:rPr lang="fr-FR" sz="900" b="0" dirty="0" err="1" smtClean="0"/>
              <a:t>based</a:t>
            </a:r>
            <a:r>
              <a:rPr lang="fr-FR" sz="900" b="0" dirty="0" smtClean="0"/>
              <a:t> </a:t>
            </a:r>
            <a:r>
              <a:rPr lang="fr-FR" sz="900" b="0" dirty="0" err="1" smtClean="0"/>
              <a:t>could</a:t>
            </a:r>
            <a:r>
              <a:rPr lang="fr-FR" sz="900" b="0" dirty="0" smtClean="0"/>
              <a:t> have a mixed </a:t>
            </a:r>
            <a:r>
              <a:rPr lang="fr-FR" sz="900" b="0" dirty="0" err="1" smtClean="0"/>
              <a:t>activity</a:t>
            </a:r>
            <a:r>
              <a:rPr lang="fr-FR" sz="900" b="0" dirty="0" smtClean="0"/>
              <a:t> </a:t>
            </a:r>
            <a:endParaRPr lang="fr-FR" sz="9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1"/>
          <p:cNvSpPr txBox="1">
            <a:spLocks/>
          </p:cNvSpPr>
          <p:nvPr/>
        </p:nvSpPr>
        <p:spPr bwMode="auto">
          <a:xfrm>
            <a:off x="251520" y="-27384"/>
            <a:ext cx="8229600" cy="685800"/>
          </a:xfrm>
          <a:prstGeom prst="rect">
            <a:avLst/>
          </a:prstGeom>
          <a:noFill/>
          <a:ln>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1" i="0" u="none" strike="noStrike" kern="1200" cap="none" spc="0" normalizeH="0" baseline="0" noProof="0" dirty="0" smtClean="0">
                <a:ln>
                  <a:noFill/>
                </a:ln>
                <a:solidFill>
                  <a:srgbClr val="666666"/>
                </a:solidFill>
                <a:effectLst/>
                <a:uLnTx/>
                <a:uFillTx/>
                <a:latin typeface="Arial"/>
                <a:ea typeface="+mj-ea"/>
                <a:cs typeface="+mj-cs"/>
              </a:rPr>
              <a:t>CSD DETAILING QUESTIONNAIRE</a:t>
            </a:r>
          </a:p>
        </p:txBody>
      </p:sp>
      <p:pic>
        <p:nvPicPr>
          <p:cNvPr id="1026" name="Picture 2"/>
          <p:cNvPicPr>
            <a:picLocks noChangeAspect="1" noChangeArrowheads="1"/>
          </p:cNvPicPr>
          <p:nvPr/>
        </p:nvPicPr>
        <p:blipFill>
          <a:blip r:embed="rId2" cstate="print"/>
          <a:srcRect/>
          <a:stretch>
            <a:fillRect/>
          </a:stretch>
        </p:blipFill>
        <p:spPr bwMode="auto">
          <a:xfrm>
            <a:off x="4355976" y="692696"/>
            <a:ext cx="4536504" cy="5904656"/>
          </a:xfrm>
          <a:prstGeom prst="rect">
            <a:avLst/>
          </a:prstGeom>
          <a:noFill/>
          <a:ln w="9525">
            <a:noFill/>
            <a:miter lim="800000"/>
            <a:headEnd/>
            <a:tailEnd/>
          </a:ln>
        </p:spPr>
      </p:pic>
      <p:sp>
        <p:nvSpPr>
          <p:cNvPr id="6" name="Rectangle 4"/>
          <p:cNvSpPr>
            <a:spLocks noChangeArrowheads="1"/>
          </p:cNvSpPr>
          <p:nvPr/>
        </p:nvSpPr>
        <p:spPr bwMode="auto">
          <a:xfrm>
            <a:off x="1333500" y="4680818"/>
            <a:ext cx="2233613" cy="260350"/>
          </a:xfrm>
          <a:prstGeom prst="rect">
            <a:avLst/>
          </a:prstGeom>
          <a:solidFill>
            <a:srgbClr val="CCECFF"/>
          </a:solidFill>
          <a:ln w="9525" algn="ctr">
            <a:noFill/>
            <a:miter lim="800000"/>
            <a:headEnd/>
            <a:tailEnd/>
          </a:ln>
        </p:spPr>
        <p:txBody>
          <a:bodyPr/>
          <a:lstStyle/>
          <a:p>
            <a:pPr>
              <a:spcBef>
                <a:spcPct val="50000"/>
              </a:spcBef>
            </a:pPr>
            <a:r>
              <a:rPr lang="en-US" sz="1100" dirty="0" smtClean="0">
                <a:solidFill>
                  <a:srgbClr val="003366"/>
                </a:solidFill>
                <a:cs typeface="Arial" pitchFamily="34" charset="0"/>
              </a:rPr>
              <a:t>VISUAL AIDS USED</a:t>
            </a:r>
            <a:endParaRPr lang="en-US" sz="1100" dirty="0">
              <a:solidFill>
                <a:srgbClr val="003366"/>
              </a:solidFill>
              <a:cs typeface="Arial" pitchFamily="34" charset="0"/>
            </a:endParaRPr>
          </a:p>
        </p:txBody>
      </p:sp>
      <p:sp>
        <p:nvSpPr>
          <p:cNvPr id="7" name="Rectangle 5"/>
          <p:cNvSpPr>
            <a:spLocks noChangeArrowheads="1"/>
          </p:cNvSpPr>
          <p:nvPr/>
        </p:nvSpPr>
        <p:spPr bwMode="auto">
          <a:xfrm>
            <a:off x="1331913" y="3284538"/>
            <a:ext cx="2233612" cy="260350"/>
          </a:xfrm>
          <a:prstGeom prst="rect">
            <a:avLst/>
          </a:prstGeom>
          <a:solidFill>
            <a:srgbClr val="CCECFF"/>
          </a:solidFill>
          <a:ln w="9525" algn="ctr">
            <a:noFill/>
            <a:miter lim="800000"/>
            <a:headEnd/>
            <a:tailEnd/>
          </a:ln>
        </p:spPr>
        <p:txBody>
          <a:bodyPr/>
          <a:lstStyle/>
          <a:p>
            <a:pPr>
              <a:spcBef>
                <a:spcPct val="50000"/>
              </a:spcBef>
            </a:pPr>
            <a:r>
              <a:rPr lang="en-US" sz="1100" dirty="0" smtClean="0">
                <a:solidFill>
                  <a:srgbClr val="003366"/>
                </a:solidFill>
                <a:cs typeface="Arial" pitchFamily="34" charset="0"/>
              </a:rPr>
              <a:t>VISIT USEFULNESS EVALUATION</a:t>
            </a:r>
            <a:endParaRPr lang="en-US" sz="1100" dirty="0">
              <a:solidFill>
                <a:srgbClr val="003366"/>
              </a:solidFill>
              <a:cs typeface="Arial" pitchFamily="34" charset="0"/>
            </a:endParaRPr>
          </a:p>
        </p:txBody>
      </p:sp>
      <p:sp>
        <p:nvSpPr>
          <p:cNvPr id="8" name="Rectangle 6"/>
          <p:cNvSpPr>
            <a:spLocks noChangeArrowheads="1"/>
          </p:cNvSpPr>
          <p:nvPr/>
        </p:nvSpPr>
        <p:spPr bwMode="auto">
          <a:xfrm>
            <a:off x="1333500" y="2637607"/>
            <a:ext cx="2233613" cy="287337"/>
          </a:xfrm>
          <a:prstGeom prst="rect">
            <a:avLst/>
          </a:prstGeom>
          <a:solidFill>
            <a:srgbClr val="CCECFF"/>
          </a:solidFill>
          <a:ln w="9525" algn="ctr">
            <a:noFill/>
            <a:miter lim="800000"/>
            <a:headEnd/>
            <a:tailEnd/>
          </a:ln>
        </p:spPr>
        <p:txBody>
          <a:bodyPr/>
          <a:lstStyle/>
          <a:p>
            <a:pPr>
              <a:spcBef>
                <a:spcPct val="50000"/>
              </a:spcBef>
            </a:pPr>
            <a:r>
              <a:rPr lang="en-US" sz="1100" dirty="0" smtClean="0">
                <a:solidFill>
                  <a:srgbClr val="003366"/>
                </a:solidFill>
                <a:cs typeface="Arial" pitchFamily="34" charset="0"/>
              </a:rPr>
              <a:t>VERBATIM</a:t>
            </a:r>
            <a:endParaRPr lang="en-US" sz="1100" dirty="0">
              <a:solidFill>
                <a:srgbClr val="003366"/>
              </a:solidFill>
              <a:cs typeface="Arial" pitchFamily="34" charset="0"/>
            </a:endParaRPr>
          </a:p>
        </p:txBody>
      </p:sp>
      <p:sp>
        <p:nvSpPr>
          <p:cNvPr id="9" name="Rectangle 7"/>
          <p:cNvSpPr>
            <a:spLocks noChangeArrowheads="1"/>
          </p:cNvSpPr>
          <p:nvPr/>
        </p:nvSpPr>
        <p:spPr bwMode="auto">
          <a:xfrm>
            <a:off x="1333500" y="1484313"/>
            <a:ext cx="2233613" cy="260350"/>
          </a:xfrm>
          <a:prstGeom prst="rect">
            <a:avLst/>
          </a:prstGeom>
          <a:solidFill>
            <a:srgbClr val="CCECFF"/>
          </a:solidFill>
          <a:ln w="9525" algn="ctr">
            <a:noFill/>
            <a:miter lim="800000"/>
            <a:headEnd/>
            <a:tailEnd/>
          </a:ln>
        </p:spPr>
        <p:txBody>
          <a:bodyPr/>
          <a:lstStyle/>
          <a:p>
            <a:pPr>
              <a:spcBef>
                <a:spcPct val="50000"/>
              </a:spcBef>
            </a:pPr>
            <a:r>
              <a:rPr lang="en-US" sz="1100" dirty="0" smtClean="0">
                <a:solidFill>
                  <a:srgbClr val="003366"/>
                </a:solidFill>
                <a:cs typeface="Arial" pitchFamily="34" charset="0"/>
              </a:rPr>
              <a:t>VISIT TYPE AND PLACE</a:t>
            </a:r>
            <a:endParaRPr lang="en-US" sz="1100" dirty="0">
              <a:solidFill>
                <a:srgbClr val="003366"/>
              </a:solidFill>
              <a:cs typeface="Arial" pitchFamily="34" charset="0"/>
            </a:endParaRPr>
          </a:p>
        </p:txBody>
      </p:sp>
      <p:sp>
        <p:nvSpPr>
          <p:cNvPr id="10" name="Rectangle 9"/>
          <p:cNvSpPr>
            <a:spLocks noChangeArrowheads="1"/>
          </p:cNvSpPr>
          <p:nvPr/>
        </p:nvSpPr>
        <p:spPr bwMode="auto">
          <a:xfrm>
            <a:off x="1333500" y="3789040"/>
            <a:ext cx="2233613" cy="503238"/>
          </a:xfrm>
          <a:prstGeom prst="rect">
            <a:avLst/>
          </a:prstGeom>
          <a:solidFill>
            <a:srgbClr val="CCECFF"/>
          </a:solidFill>
          <a:ln w="9525" algn="ctr">
            <a:noFill/>
            <a:miter lim="800000"/>
            <a:headEnd/>
            <a:tailEnd/>
          </a:ln>
        </p:spPr>
        <p:txBody>
          <a:bodyPr/>
          <a:lstStyle/>
          <a:p>
            <a:pPr>
              <a:spcBef>
                <a:spcPct val="50000"/>
              </a:spcBef>
            </a:pPr>
            <a:r>
              <a:rPr lang="en-US" sz="1100">
                <a:solidFill>
                  <a:srgbClr val="003366"/>
                </a:solidFill>
                <a:cs typeface="Arial" pitchFamily="34" charset="0"/>
              </a:rPr>
              <a:t>RX HABIT</a:t>
            </a:r>
          </a:p>
          <a:p>
            <a:pPr>
              <a:spcBef>
                <a:spcPct val="50000"/>
              </a:spcBef>
            </a:pPr>
            <a:r>
              <a:rPr lang="en-US" sz="1100">
                <a:solidFill>
                  <a:srgbClr val="003366"/>
                </a:solidFill>
                <a:cs typeface="Arial" pitchFamily="34" charset="0"/>
              </a:rPr>
              <a:t>PRESCRIPTION INTENTION </a:t>
            </a:r>
          </a:p>
        </p:txBody>
      </p:sp>
      <p:sp>
        <p:nvSpPr>
          <p:cNvPr id="11" name="Rectangle 10"/>
          <p:cNvSpPr>
            <a:spLocks noChangeArrowheads="1"/>
          </p:cNvSpPr>
          <p:nvPr/>
        </p:nvSpPr>
        <p:spPr bwMode="auto">
          <a:xfrm>
            <a:off x="1333500" y="5400898"/>
            <a:ext cx="2233613" cy="404366"/>
          </a:xfrm>
          <a:prstGeom prst="rect">
            <a:avLst/>
          </a:prstGeom>
          <a:solidFill>
            <a:srgbClr val="CCECFF"/>
          </a:solidFill>
          <a:ln w="9525" algn="ctr">
            <a:noFill/>
            <a:miter lim="800000"/>
            <a:headEnd/>
            <a:tailEnd/>
          </a:ln>
        </p:spPr>
        <p:txBody>
          <a:bodyPr/>
          <a:lstStyle/>
          <a:p>
            <a:pPr>
              <a:spcBef>
                <a:spcPct val="50000"/>
              </a:spcBef>
            </a:pPr>
            <a:r>
              <a:rPr lang="en-US" sz="1100" dirty="0" smtClean="0">
                <a:solidFill>
                  <a:srgbClr val="003366"/>
                </a:solidFill>
                <a:cs typeface="Arial" pitchFamily="34" charset="0"/>
              </a:rPr>
              <a:t>PROMOTIONAL MATERIALS AND </a:t>
            </a:r>
            <a:br>
              <a:rPr lang="en-US" sz="1100" dirty="0" smtClean="0">
                <a:solidFill>
                  <a:srgbClr val="003366"/>
                </a:solidFill>
                <a:cs typeface="Arial" pitchFamily="34" charset="0"/>
              </a:rPr>
            </a:br>
            <a:r>
              <a:rPr lang="en-US" sz="1100" dirty="0" smtClean="0">
                <a:solidFill>
                  <a:srgbClr val="003366"/>
                </a:solidFill>
                <a:cs typeface="Arial" pitchFamily="34" charset="0"/>
              </a:rPr>
              <a:t>SAMPLES LEFT</a:t>
            </a:r>
            <a:endParaRPr lang="en-US" sz="1100" dirty="0">
              <a:solidFill>
                <a:srgbClr val="003366"/>
              </a:solidFill>
              <a:cs typeface="Arial" pitchFamily="34" charset="0"/>
            </a:endParaRPr>
          </a:p>
        </p:txBody>
      </p:sp>
      <p:sp>
        <p:nvSpPr>
          <p:cNvPr id="13" name="Rectangle 12"/>
          <p:cNvSpPr>
            <a:spLocks noChangeArrowheads="1"/>
          </p:cNvSpPr>
          <p:nvPr/>
        </p:nvSpPr>
        <p:spPr bwMode="auto">
          <a:xfrm>
            <a:off x="1333500" y="2232546"/>
            <a:ext cx="2233613" cy="260350"/>
          </a:xfrm>
          <a:prstGeom prst="rect">
            <a:avLst/>
          </a:prstGeom>
          <a:solidFill>
            <a:srgbClr val="CCECFF"/>
          </a:solidFill>
          <a:ln w="9525" algn="ctr">
            <a:noFill/>
            <a:miter lim="800000"/>
            <a:headEnd/>
            <a:tailEnd/>
          </a:ln>
        </p:spPr>
        <p:txBody>
          <a:bodyPr/>
          <a:lstStyle/>
          <a:p>
            <a:pPr>
              <a:spcBef>
                <a:spcPct val="50000"/>
              </a:spcBef>
            </a:pPr>
            <a:r>
              <a:rPr lang="en-US" sz="1100" dirty="0" smtClean="0">
                <a:solidFill>
                  <a:srgbClr val="003366"/>
                </a:solidFill>
                <a:cs typeface="Arial" pitchFamily="34" charset="0"/>
              </a:rPr>
              <a:t>SAMPLES DROP OFF ONLY</a:t>
            </a:r>
            <a:endParaRPr lang="en-US" sz="1100" dirty="0">
              <a:solidFill>
                <a:srgbClr val="003366"/>
              </a:solidFill>
              <a:cs typeface="Arial" pitchFamily="34" charset="0"/>
            </a:endParaRPr>
          </a:p>
        </p:txBody>
      </p:sp>
      <p:sp>
        <p:nvSpPr>
          <p:cNvPr id="14" name="Line 14"/>
          <p:cNvSpPr>
            <a:spLocks noChangeShapeType="1"/>
          </p:cNvSpPr>
          <p:nvPr/>
        </p:nvSpPr>
        <p:spPr bwMode="auto">
          <a:xfrm flipV="1">
            <a:off x="3636963" y="2348880"/>
            <a:ext cx="431800" cy="0"/>
          </a:xfrm>
          <a:prstGeom prst="line">
            <a:avLst/>
          </a:prstGeom>
          <a:noFill/>
          <a:ln w="28575">
            <a:solidFill>
              <a:srgbClr val="003366"/>
            </a:solidFill>
            <a:round/>
            <a:headEnd/>
            <a:tailEnd type="triangle" w="med" len="med"/>
          </a:ln>
        </p:spPr>
        <p:txBody>
          <a:bodyPr/>
          <a:lstStyle/>
          <a:p>
            <a:endParaRPr lang="en-US"/>
          </a:p>
        </p:txBody>
      </p:sp>
      <p:sp>
        <p:nvSpPr>
          <p:cNvPr id="15" name="Line 22"/>
          <p:cNvSpPr>
            <a:spLocks noChangeShapeType="1"/>
          </p:cNvSpPr>
          <p:nvPr/>
        </p:nvSpPr>
        <p:spPr bwMode="auto">
          <a:xfrm flipV="1">
            <a:off x="3636963" y="1628775"/>
            <a:ext cx="431800" cy="0"/>
          </a:xfrm>
          <a:prstGeom prst="line">
            <a:avLst/>
          </a:prstGeom>
          <a:noFill/>
          <a:ln w="28575">
            <a:solidFill>
              <a:srgbClr val="003366"/>
            </a:solidFill>
            <a:round/>
            <a:headEnd/>
            <a:tailEnd type="triangle" w="med" len="med"/>
          </a:ln>
        </p:spPr>
        <p:txBody>
          <a:bodyPr/>
          <a:lstStyle/>
          <a:p>
            <a:endParaRPr lang="en-US"/>
          </a:p>
        </p:txBody>
      </p:sp>
      <p:sp>
        <p:nvSpPr>
          <p:cNvPr id="16" name="Rectangle 24"/>
          <p:cNvSpPr>
            <a:spLocks noChangeArrowheads="1"/>
          </p:cNvSpPr>
          <p:nvPr/>
        </p:nvSpPr>
        <p:spPr bwMode="auto">
          <a:xfrm>
            <a:off x="1331913" y="1125538"/>
            <a:ext cx="2233612" cy="260350"/>
          </a:xfrm>
          <a:prstGeom prst="rect">
            <a:avLst/>
          </a:prstGeom>
          <a:solidFill>
            <a:srgbClr val="CCECFF"/>
          </a:solidFill>
          <a:ln w="9525" algn="ctr">
            <a:noFill/>
            <a:miter lim="800000"/>
            <a:headEnd/>
            <a:tailEnd/>
          </a:ln>
        </p:spPr>
        <p:txBody>
          <a:bodyPr/>
          <a:lstStyle/>
          <a:p>
            <a:pPr>
              <a:spcBef>
                <a:spcPct val="50000"/>
              </a:spcBef>
            </a:pPr>
            <a:r>
              <a:rPr lang="en-US" sz="1100" dirty="0" smtClean="0">
                <a:solidFill>
                  <a:srgbClr val="003366"/>
                </a:solidFill>
                <a:cs typeface="Arial" pitchFamily="34" charset="0"/>
              </a:rPr>
              <a:t>DATE AND DURATION </a:t>
            </a:r>
            <a:r>
              <a:rPr lang="en-US" sz="1100" dirty="0">
                <a:solidFill>
                  <a:srgbClr val="003366"/>
                </a:solidFill>
                <a:cs typeface="Arial" pitchFamily="34" charset="0"/>
              </a:rPr>
              <a:t>OF VISIT</a:t>
            </a:r>
          </a:p>
        </p:txBody>
      </p:sp>
      <p:sp>
        <p:nvSpPr>
          <p:cNvPr id="17" name="Line 25"/>
          <p:cNvSpPr>
            <a:spLocks noChangeShapeType="1"/>
          </p:cNvSpPr>
          <p:nvPr/>
        </p:nvSpPr>
        <p:spPr bwMode="auto">
          <a:xfrm flipV="1">
            <a:off x="3636963" y="1243013"/>
            <a:ext cx="431800" cy="0"/>
          </a:xfrm>
          <a:prstGeom prst="line">
            <a:avLst/>
          </a:prstGeom>
          <a:noFill/>
          <a:ln w="28575">
            <a:solidFill>
              <a:srgbClr val="003366"/>
            </a:solidFill>
            <a:round/>
            <a:headEnd/>
            <a:tailEnd type="triangle" w="med" len="med"/>
          </a:ln>
        </p:spPr>
        <p:txBody>
          <a:bodyPr/>
          <a:lstStyle/>
          <a:p>
            <a:endParaRPr lang="en-US"/>
          </a:p>
        </p:txBody>
      </p:sp>
      <p:sp>
        <p:nvSpPr>
          <p:cNvPr id="18" name="Line 26"/>
          <p:cNvSpPr>
            <a:spLocks noChangeShapeType="1"/>
          </p:cNvSpPr>
          <p:nvPr/>
        </p:nvSpPr>
        <p:spPr bwMode="auto">
          <a:xfrm flipV="1">
            <a:off x="3636963" y="2780928"/>
            <a:ext cx="431800" cy="0"/>
          </a:xfrm>
          <a:prstGeom prst="line">
            <a:avLst/>
          </a:prstGeom>
          <a:noFill/>
          <a:ln w="28575">
            <a:solidFill>
              <a:srgbClr val="003366"/>
            </a:solidFill>
            <a:round/>
            <a:headEnd/>
            <a:tailEnd type="triangle" w="med" len="med"/>
          </a:ln>
        </p:spPr>
        <p:txBody>
          <a:bodyPr/>
          <a:lstStyle/>
          <a:p>
            <a:endParaRPr lang="en-US"/>
          </a:p>
        </p:txBody>
      </p:sp>
      <p:sp>
        <p:nvSpPr>
          <p:cNvPr id="19" name="Line 27"/>
          <p:cNvSpPr>
            <a:spLocks noChangeShapeType="1"/>
          </p:cNvSpPr>
          <p:nvPr/>
        </p:nvSpPr>
        <p:spPr bwMode="auto">
          <a:xfrm flipV="1">
            <a:off x="3636963" y="4005064"/>
            <a:ext cx="431800" cy="0"/>
          </a:xfrm>
          <a:prstGeom prst="line">
            <a:avLst/>
          </a:prstGeom>
          <a:noFill/>
          <a:ln w="28575">
            <a:solidFill>
              <a:srgbClr val="003366"/>
            </a:solidFill>
            <a:round/>
            <a:headEnd/>
            <a:tailEnd type="triangle" w="med" len="med"/>
          </a:ln>
        </p:spPr>
        <p:txBody>
          <a:bodyPr/>
          <a:lstStyle/>
          <a:p>
            <a:endParaRPr lang="en-US"/>
          </a:p>
        </p:txBody>
      </p:sp>
      <p:sp>
        <p:nvSpPr>
          <p:cNvPr id="20" name="Line 28"/>
          <p:cNvSpPr>
            <a:spLocks noChangeShapeType="1"/>
          </p:cNvSpPr>
          <p:nvPr/>
        </p:nvSpPr>
        <p:spPr bwMode="auto">
          <a:xfrm flipV="1">
            <a:off x="3636963" y="3427413"/>
            <a:ext cx="431800" cy="0"/>
          </a:xfrm>
          <a:prstGeom prst="line">
            <a:avLst/>
          </a:prstGeom>
          <a:noFill/>
          <a:ln w="28575">
            <a:solidFill>
              <a:srgbClr val="003366"/>
            </a:solidFill>
            <a:round/>
            <a:headEnd/>
            <a:tailEnd type="triangle" w="med" len="med"/>
          </a:ln>
        </p:spPr>
        <p:txBody>
          <a:bodyPr/>
          <a:lstStyle/>
          <a:p>
            <a:endParaRPr lang="en-US"/>
          </a:p>
        </p:txBody>
      </p:sp>
      <p:sp>
        <p:nvSpPr>
          <p:cNvPr id="21" name="Rectangle 30"/>
          <p:cNvSpPr>
            <a:spLocks noChangeArrowheads="1"/>
          </p:cNvSpPr>
          <p:nvPr/>
        </p:nvSpPr>
        <p:spPr bwMode="auto">
          <a:xfrm>
            <a:off x="1331913" y="1872506"/>
            <a:ext cx="2233612" cy="260350"/>
          </a:xfrm>
          <a:prstGeom prst="rect">
            <a:avLst/>
          </a:prstGeom>
          <a:solidFill>
            <a:srgbClr val="CCECFF"/>
          </a:solidFill>
          <a:ln w="9525" algn="ctr">
            <a:noFill/>
            <a:miter lim="800000"/>
            <a:headEnd/>
            <a:tailEnd/>
          </a:ln>
        </p:spPr>
        <p:txBody>
          <a:bodyPr/>
          <a:lstStyle/>
          <a:p>
            <a:pPr>
              <a:spcBef>
                <a:spcPct val="50000"/>
              </a:spcBef>
            </a:pPr>
            <a:r>
              <a:rPr lang="en-US" sz="1100" dirty="0" smtClean="0">
                <a:solidFill>
                  <a:srgbClr val="003366"/>
                </a:solidFill>
                <a:cs typeface="Arial" pitchFamily="34" charset="0"/>
              </a:rPr>
              <a:t>PRODUCTS PRESENTED</a:t>
            </a:r>
            <a:endParaRPr lang="en-US" sz="1100" dirty="0">
              <a:solidFill>
                <a:srgbClr val="003366"/>
              </a:solidFill>
              <a:cs typeface="Arial" pitchFamily="34" charset="0"/>
            </a:endParaRPr>
          </a:p>
        </p:txBody>
      </p:sp>
      <p:sp>
        <p:nvSpPr>
          <p:cNvPr id="22" name="Line 22"/>
          <p:cNvSpPr>
            <a:spLocks noChangeShapeType="1"/>
          </p:cNvSpPr>
          <p:nvPr/>
        </p:nvSpPr>
        <p:spPr bwMode="auto">
          <a:xfrm flipV="1">
            <a:off x="3635896" y="1988840"/>
            <a:ext cx="431800" cy="0"/>
          </a:xfrm>
          <a:prstGeom prst="line">
            <a:avLst/>
          </a:prstGeom>
          <a:noFill/>
          <a:ln w="28575">
            <a:solidFill>
              <a:srgbClr val="003366"/>
            </a:solidFill>
            <a:round/>
            <a:headEnd/>
            <a:tailEnd type="triangle" w="med" len="med"/>
          </a:ln>
        </p:spPr>
        <p:txBody>
          <a:bodyPr/>
          <a:lstStyle/>
          <a:p>
            <a:endParaRPr lang="en-US"/>
          </a:p>
        </p:txBody>
      </p:sp>
      <p:sp>
        <p:nvSpPr>
          <p:cNvPr id="23" name="Line 27"/>
          <p:cNvSpPr>
            <a:spLocks noChangeShapeType="1"/>
          </p:cNvSpPr>
          <p:nvPr/>
        </p:nvSpPr>
        <p:spPr bwMode="auto">
          <a:xfrm flipV="1">
            <a:off x="3635896" y="5589240"/>
            <a:ext cx="431800" cy="0"/>
          </a:xfrm>
          <a:prstGeom prst="line">
            <a:avLst/>
          </a:prstGeom>
          <a:noFill/>
          <a:ln w="28575">
            <a:solidFill>
              <a:srgbClr val="003366"/>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3" name="Image 9" descr="cegedimSD_logo2010_SCREEN.jpg"/>
          <p:cNvPicPr>
            <a:picLocks noChangeAspect="1"/>
          </p:cNvPicPr>
          <p:nvPr/>
        </p:nvPicPr>
        <p:blipFill>
          <a:blip r:embed="rId2" cstate="screen"/>
          <a:srcRect/>
          <a:stretch>
            <a:fillRect/>
          </a:stretch>
        </p:blipFill>
        <p:spPr bwMode="auto">
          <a:xfrm>
            <a:off x="6159500" y="0"/>
            <a:ext cx="2819400" cy="1057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6"/>
          <p:cNvSpPr txBox="1">
            <a:spLocks/>
          </p:cNvSpPr>
          <p:nvPr/>
        </p:nvSpPr>
        <p:spPr bwMode="auto">
          <a:xfrm>
            <a:off x="323528" y="0"/>
            <a:ext cx="8820472" cy="685800"/>
          </a:xfrm>
          <a:prstGeom prst="rect">
            <a:avLst/>
          </a:prstGeom>
          <a:noFill/>
          <a:ln w="9525">
            <a:noFill/>
            <a:miter lim="800000"/>
            <a:headEnd/>
            <a:tailEnd/>
          </a:ln>
        </p:spPr>
        <p:txBody>
          <a:bodyPr anchor="ctr"/>
          <a:lstStyle/>
          <a:p>
            <a:pPr algn="l" rtl="0">
              <a:spcBef>
                <a:spcPct val="0"/>
              </a:spcBef>
            </a:pPr>
            <a:r>
              <a:rPr lang="en-GB" altLang="zh-CN" sz="2000" b="1" kern="1200" dirty="0" smtClean="0">
                <a:solidFill>
                  <a:srgbClr val="666666"/>
                </a:solidFill>
                <a:latin typeface="Arial"/>
                <a:ea typeface="ＭＳ Ｐゴシック" pitchFamily="-107" charset="-128"/>
                <a:cs typeface="ＭＳ Ｐゴシック" pitchFamily="-107" charset="-128"/>
              </a:rPr>
              <a:t>CSD Promotion Audit Caveats</a:t>
            </a:r>
            <a:endParaRPr lang="en-GB" altLang="zh-CN" sz="2000" b="1" kern="1200" dirty="0">
              <a:solidFill>
                <a:srgbClr val="666666"/>
              </a:solidFill>
              <a:latin typeface="Arial"/>
              <a:ea typeface="ＭＳ Ｐゴシック" pitchFamily="-107" charset="-128"/>
              <a:cs typeface="ＭＳ Ｐゴシック" pitchFamily="-107" charset="-128"/>
            </a:endParaRPr>
          </a:p>
        </p:txBody>
      </p:sp>
      <p:graphicFrame>
        <p:nvGraphicFramePr>
          <p:cNvPr id="19" name="Table 18"/>
          <p:cNvGraphicFramePr>
            <a:graphicFrameLocks noGrp="1"/>
          </p:cNvGraphicFramePr>
          <p:nvPr/>
        </p:nvGraphicFramePr>
        <p:xfrm>
          <a:off x="323528" y="908720"/>
          <a:ext cx="8352928" cy="5176400"/>
        </p:xfrm>
        <a:graphic>
          <a:graphicData uri="http://schemas.openxmlformats.org/drawingml/2006/table">
            <a:tbl>
              <a:tblPr/>
              <a:tblGrid>
                <a:gridCol w="8352928"/>
              </a:tblGrid>
              <a:tr h="315112">
                <a:tc>
                  <a:txBody>
                    <a:bodyPr/>
                    <a:lstStyle/>
                    <a:p>
                      <a:pPr algn="l" fontAlgn="b"/>
                      <a:r>
                        <a:rPr lang="en-US" sz="1400" b="1" i="0" u="sng" strike="noStrike">
                          <a:solidFill>
                            <a:srgbClr val="0000FF"/>
                          </a:solidFill>
                          <a:latin typeface="Arial"/>
                        </a:rPr>
                        <a:t> </a:t>
                      </a:r>
                    </a:p>
                  </a:txBody>
                  <a:tcPr marL="0" marR="0" marT="0" marB="0" anchor="b">
                    <a:lnL>
                      <a:noFill/>
                    </a:lnL>
                    <a:lnR>
                      <a:noFill/>
                    </a:lnR>
                    <a:lnT>
                      <a:noFill/>
                    </a:lnT>
                    <a:lnB>
                      <a:noFill/>
                    </a:lnB>
                    <a:solidFill>
                      <a:srgbClr val="C0C0C0"/>
                    </a:solidFill>
                  </a:tcPr>
                </a:tc>
              </a:tr>
              <a:tr h="446408">
                <a:tc>
                  <a:txBody>
                    <a:bodyPr/>
                    <a:lstStyle/>
                    <a:p>
                      <a:pPr algn="l" fontAlgn="t"/>
                      <a:r>
                        <a:rPr lang="en-US" sz="1400" b="0" i="1" u="none" strike="noStrike" dirty="0" smtClean="0">
                          <a:latin typeface="Arial"/>
                        </a:rPr>
                        <a:t>The </a:t>
                      </a:r>
                      <a:r>
                        <a:rPr lang="en-US" sz="1400" b="0" i="1" u="none" strike="noStrike" dirty="0">
                          <a:latin typeface="Arial"/>
                        </a:rPr>
                        <a:t>information is provided to </a:t>
                      </a:r>
                      <a:r>
                        <a:rPr lang="en-US" sz="1400" b="0" i="1" u="none" strike="noStrike" dirty="0" smtClean="0">
                          <a:latin typeface="Arial"/>
                        </a:rPr>
                        <a:t>Clients </a:t>
                      </a:r>
                      <a:r>
                        <a:rPr lang="en-US" sz="1400" b="0" i="1" u="none" strike="noStrike" dirty="0">
                          <a:latin typeface="Arial"/>
                        </a:rPr>
                        <a:t>on </a:t>
                      </a:r>
                      <a:r>
                        <a:rPr lang="en-US" sz="1400" b="0" i="1" u="none" strike="noStrike" dirty="0" smtClean="0">
                          <a:latin typeface="Arial"/>
                        </a:rPr>
                        <a:t>an individual basis </a:t>
                      </a:r>
                      <a:r>
                        <a:rPr lang="en-US" sz="1400" b="0" i="1" u="none" strike="noStrike" dirty="0">
                          <a:latin typeface="Arial"/>
                        </a:rPr>
                        <a:t>under a non-exclusive and non-transferable </a:t>
                      </a:r>
                      <a:r>
                        <a:rPr lang="en-US" sz="1400" b="0" i="1" u="none" strike="noStrike" dirty="0" err="1">
                          <a:latin typeface="Arial"/>
                        </a:rPr>
                        <a:t>licence</a:t>
                      </a:r>
                      <a:r>
                        <a:rPr lang="en-US" sz="1400" b="0" i="1" u="none" strike="noStrike" dirty="0">
                          <a:latin typeface="Arial"/>
                        </a:rPr>
                        <a:t> for </a:t>
                      </a:r>
                      <a:r>
                        <a:rPr lang="en-US" sz="1400" b="0" i="1" u="none" strike="noStrike" dirty="0" smtClean="0">
                          <a:latin typeface="Arial"/>
                        </a:rPr>
                        <a:t>Client's </a:t>
                      </a:r>
                      <a:r>
                        <a:rPr lang="en-US" sz="1400" b="0" i="1" u="none" strike="noStrike" dirty="0">
                          <a:latin typeface="Arial"/>
                        </a:rPr>
                        <a:t>own direct benefit and use only, and may not be copied or divulged to any other party.</a:t>
                      </a:r>
                    </a:p>
                  </a:txBody>
                  <a:tcPr marL="0" marR="0" marT="0" marB="0">
                    <a:lnL>
                      <a:noFill/>
                    </a:lnL>
                    <a:lnR>
                      <a:noFill/>
                    </a:lnR>
                    <a:lnT>
                      <a:noFill/>
                    </a:lnT>
                    <a:lnB>
                      <a:noFill/>
                    </a:lnB>
                    <a:solidFill>
                      <a:srgbClr val="FFFFFF"/>
                    </a:solidFill>
                  </a:tcPr>
                </a:tc>
              </a:tr>
              <a:tr h="341372">
                <a:tc>
                  <a:txBody>
                    <a:bodyPr/>
                    <a:lstStyle/>
                    <a:p>
                      <a:pPr algn="l" fontAlgn="t"/>
                      <a:r>
                        <a:rPr lang="en-US" sz="1400" b="0" i="1" u="none" strike="noStrike">
                          <a:latin typeface="Arial"/>
                        </a:rPr>
                        <a:t> </a:t>
                      </a:r>
                    </a:p>
                  </a:txBody>
                  <a:tcPr marL="0" marR="0" marT="0" marB="0">
                    <a:lnL>
                      <a:noFill/>
                    </a:lnL>
                    <a:lnR>
                      <a:noFill/>
                    </a:lnR>
                    <a:lnT>
                      <a:noFill/>
                    </a:lnT>
                    <a:lnB>
                      <a:noFill/>
                    </a:lnB>
                    <a:solidFill>
                      <a:srgbClr val="C0C0C0"/>
                    </a:solidFill>
                  </a:tcPr>
                </a:tc>
              </a:tr>
              <a:tr h="341372">
                <a:tc>
                  <a:txBody>
                    <a:bodyPr/>
                    <a:lstStyle/>
                    <a:p>
                      <a:pPr algn="l" fontAlgn="t"/>
                      <a:r>
                        <a:rPr lang="en-US" sz="1400" b="0" i="1" u="none" strike="noStrike">
                          <a:latin typeface="Arial"/>
                        </a:rPr>
                        <a:t>Cegedim Strategic Data (CSD) Promotion data are projected from nationally representative panel audits of health care professionals in the various countries covered.</a:t>
                      </a:r>
                    </a:p>
                  </a:txBody>
                  <a:tcPr marL="0" marR="0" marT="0" marB="0">
                    <a:lnL>
                      <a:noFill/>
                    </a:lnL>
                    <a:lnR>
                      <a:noFill/>
                    </a:lnR>
                    <a:lnT>
                      <a:noFill/>
                    </a:lnT>
                    <a:lnB>
                      <a:noFill/>
                    </a:lnB>
                    <a:solidFill>
                      <a:srgbClr val="FFFFFF"/>
                    </a:solidFill>
                  </a:tcPr>
                </a:tc>
              </a:tr>
              <a:tr h="341372">
                <a:tc>
                  <a:txBody>
                    <a:bodyPr/>
                    <a:lstStyle/>
                    <a:p>
                      <a:pPr algn="l" fontAlgn="t"/>
                      <a:r>
                        <a:rPr lang="en-US" sz="1400" b="0" i="1" u="none" strike="noStrike">
                          <a:latin typeface="Arial"/>
                        </a:rPr>
                        <a:t> </a:t>
                      </a:r>
                    </a:p>
                  </a:txBody>
                  <a:tcPr marL="0" marR="0" marT="0" marB="0">
                    <a:lnL>
                      <a:noFill/>
                    </a:lnL>
                    <a:lnR>
                      <a:noFill/>
                    </a:lnR>
                    <a:lnT>
                      <a:noFill/>
                    </a:lnT>
                    <a:lnB>
                      <a:noFill/>
                    </a:lnB>
                    <a:solidFill>
                      <a:srgbClr val="C0C0C0"/>
                    </a:solidFill>
                  </a:tcPr>
                </a:tc>
              </a:tr>
              <a:tr h="341372">
                <a:tc>
                  <a:txBody>
                    <a:bodyPr/>
                    <a:lstStyle/>
                    <a:p>
                      <a:pPr algn="l" fontAlgn="t"/>
                      <a:r>
                        <a:rPr lang="en-US" sz="1400" b="0" i="1" u="none" strike="noStrike">
                          <a:latin typeface="Arial"/>
                        </a:rPr>
                        <a:t>The data reflect information as reported to CSD by HCP panel participants or collected by CSD through its own audit of print advertising during the periods indicated.</a:t>
                      </a:r>
                    </a:p>
                  </a:txBody>
                  <a:tcPr marL="0" marR="0" marT="0" marB="0">
                    <a:lnL>
                      <a:noFill/>
                    </a:lnL>
                    <a:lnR>
                      <a:noFill/>
                    </a:lnR>
                    <a:lnT>
                      <a:noFill/>
                    </a:lnT>
                    <a:lnB>
                      <a:noFill/>
                    </a:lnB>
                    <a:solidFill>
                      <a:srgbClr val="FFFFFF"/>
                    </a:solidFill>
                  </a:tcPr>
                </a:tc>
              </a:tr>
              <a:tr h="341372">
                <a:tc>
                  <a:txBody>
                    <a:bodyPr/>
                    <a:lstStyle/>
                    <a:p>
                      <a:pPr algn="l" fontAlgn="t"/>
                      <a:r>
                        <a:rPr lang="en-US" sz="1400" b="0" i="1" u="none" strike="noStrike">
                          <a:latin typeface="Arial"/>
                        </a:rPr>
                        <a:t> </a:t>
                      </a:r>
                    </a:p>
                  </a:txBody>
                  <a:tcPr marL="0" marR="0" marT="0" marB="0">
                    <a:lnL>
                      <a:noFill/>
                    </a:lnL>
                    <a:lnR>
                      <a:noFill/>
                    </a:lnR>
                    <a:lnT>
                      <a:noFill/>
                    </a:lnT>
                    <a:lnB>
                      <a:noFill/>
                    </a:lnB>
                    <a:solidFill>
                      <a:srgbClr val="C0C0C0"/>
                    </a:solidFill>
                  </a:tcPr>
                </a:tc>
              </a:tr>
              <a:tr h="446408">
                <a:tc>
                  <a:txBody>
                    <a:bodyPr/>
                    <a:lstStyle/>
                    <a:p>
                      <a:pPr algn="l" fontAlgn="t"/>
                      <a:r>
                        <a:rPr lang="en-US" sz="1400" b="0" i="1" u="none" strike="noStrike">
                          <a:latin typeface="Arial"/>
                        </a:rPr>
                        <a:t>CSD does not claim that these data are a complete and comprehensive representation of all promotional activities owing to the inherent limitations of the panel methodology and average cost attribution used.</a:t>
                      </a:r>
                    </a:p>
                  </a:txBody>
                  <a:tcPr marL="0" marR="0" marT="0" marB="0">
                    <a:lnL>
                      <a:noFill/>
                    </a:lnL>
                    <a:lnR>
                      <a:noFill/>
                    </a:lnR>
                    <a:lnT>
                      <a:noFill/>
                    </a:lnT>
                    <a:lnB>
                      <a:noFill/>
                    </a:lnB>
                    <a:solidFill>
                      <a:srgbClr val="FFFFFF"/>
                    </a:solidFill>
                  </a:tcPr>
                </a:tc>
              </a:tr>
              <a:tr h="341372">
                <a:tc>
                  <a:txBody>
                    <a:bodyPr/>
                    <a:lstStyle/>
                    <a:p>
                      <a:pPr algn="l" fontAlgn="t"/>
                      <a:r>
                        <a:rPr lang="en-US" sz="1400" b="0" i="1" u="none" strike="noStrike">
                          <a:latin typeface="Arial"/>
                        </a:rPr>
                        <a:t> </a:t>
                      </a:r>
                    </a:p>
                  </a:txBody>
                  <a:tcPr marL="0" marR="0" marT="0" marB="0">
                    <a:lnL>
                      <a:noFill/>
                    </a:lnL>
                    <a:lnR>
                      <a:noFill/>
                    </a:lnR>
                    <a:lnT>
                      <a:noFill/>
                    </a:lnT>
                    <a:lnB>
                      <a:noFill/>
                    </a:lnB>
                    <a:solidFill>
                      <a:srgbClr val="C0C0C0"/>
                    </a:solidFill>
                  </a:tcPr>
                </a:tc>
              </a:tr>
              <a:tr h="341372">
                <a:tc>
                  <a:txBody>
                    <a:bodyPr/>
                    <a:lstStyle/>
                    <a:p>
                      <a:pPr algn="l" fontAlgn="t"/>
                      <a:r>
                        <a:rPr lang="en-US" sz="1400" b="0" i="1" u="none" strike="noStrike">
                          <a:latin typeface="Arial"/>
                        </a:rPr>
                        <a:t>CSD does not claim to audit all promotional channels or HCP populations. </a:t>
                      </a:r>
                    </a:p>
                  </a:txBody>
                  <a:tcPr marL="0" marR="0" marT="0" marB="0">
                    <a:lnL>
                      <a:noFill/>
                    </a:lnL>
                    <a:lnR>
                      <a:noFill/>
                    </a:lnR>
                    <a:lnT>
                      <a:noFill/>
                    </a:lnT>
                    <a:lnB>
                      <a:noFill/>
                    </a:lnB>
                    <a:solidFill>
                      <a:srgbClr val="FFFFFF"/>
                    </a:solidFill>
                  </a:tcPr>
                </a:tc>
              </a:tr>
              <a:tr h="341372">
                <a:tc>
                  <a:txBody>
                    <a:bodyPr/>
                    <a:lstStyle/>
                    <a:p>
                      <a:pPr algn="l" fontAlgn="t"/>
                      <a:r>
                        <a:rPr lang="en-US" sz="1400" b="0" i="1" u="none" strike="noStrike">
                          <a:latin typeface="Arial"/>
                        </a:rPr>
                        <a:t> </a:t>
                      </a:r>
                    </a:p>
                  </a:txBody>
                  <a:tcPr marL="0" marR="0" marT="0" marB="0">
                    <a:lnL>
                      <a:noFill/>
                    </a:lnL>
                    <a:lnR>
                      <a:noFill/>
                    </a:lnR>
                    <a:lnT>
                      <a:noFill/>
                    </a:lnT>
                    <a:lnB>
                      <a:noFill/>
                    </a:lnB>
                    <a:solidFill>
                      <a:srgbClr val="C0C0C0"/>
                    </a:solidFill>
                  </a:tcPr>
                </a:tc>
              </a:tr>
              <a:tr h="669614">
                <a:tc>
                  <a:txBody>
                    <a:bodyPr/>
                    <a:lstStyle/>
                    <a:p>
                      <a:pPr algn="l" fontAlgn="t"/>
                      <a:r>
                        <a:rPr lang="en-US" sz="1400" b="0" i="1" u="none" strike="noStrike" dirty="0">
                          <a:latin typeface="Arial"/>
                        </a:rPr>
                        <a:t>Whilst every possible care has been taken in the preparation of this information, the publishers do not hold themselves responsible for any expressions of opinion or error or omission, or any action resulting there from. CSD cannot be held responsible for the use of data that are misinterpreted or altered in any way. Derived conclusions and analyses generated from this information are not to be considered attributable to CSD.</a:t>
                      </a:r>
                    </a:p>
                  </a:txBody>
                  <a:tcPr marL="0" marR="0" marT="0" marB="0">
                    <a:lnL>
                      <a:noFill/>
                    </a:lnL>
                    <a:lnR>
                      <a:noFill/>
                    </a:lnR>
                    <a:lnT>
                      <a:noFill/>
                    </a:lnT>
                    <a:lnB>
                      <a:noFill/>
                    </a:lnB>
                    <a:solidFill>
                      <a:srgbClr val="FFFFFF"/>
                    </a:solid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a:xfrm>
            <a:off x="3203848" y="1916832"/>
            <a:ext cx="5760640" cy="3312220"/>
          </a:xfrm>
        </p:spPr>
        <p:txBody>
          <a:bodyPr>
            <a:normAutofit fontScale="92500" lnSpcReduction="10000"/>
          </a:bodyPr>
          <a:lstStyle/>
          <a:p>
            <a:pPr>
              <a:tabLst>
                <a:tab pos="5310188" algn="l"/>
              </a:tabLst>
            </a:pPr>
            <a:r>
              <a:rPr lang="en-US" sz="1800" b="1" dirty="0" smtClean="0">
                <a:solidFill>
                  <a:schemeClr val="tx1">
                    <a:lumMod val="65000"/>
                    <a:lumOff val="35000"/>
                  </a:schemeClr>
                </a:solidFill>
              </a:rPr>
              <a:t>CSD Promotion Audit Methodology Summary	3</a:t>
            </a:r>
          </a:p>
          <a:p>
            <a:pPr>
              <a:tabLst>
                <a:tab pos="5310188" algn="l"/>
                <a:tab pos="5368925" algn="l"/>
              </a:tabLst>
            </a:pPr>
            <a:r>
              <a:rPr lang="en-US" sz="1800" b="1" dirty="0" smtClean="0">
                <a:solidFill>
                  <a:schemeClr val="tx1">
                    <a:lumMod val="65000"/>
                    <a:lumOff val="35000"/>
                  </a:schemeClr>
                </a:solidFill>
              </a:rPr>
              <a:t>CSD Promotion Audit Current Customers	4</a:t>
            </a:r>
          </a:p>
          <a:p>
            <a:pPr>
              <a:tabLst>
                <a:tab pos="5310188" algn="l"/>
              </a:tabLst>
            </a:pPr>
            <a:r>
              <a:rPr lang="en-US" sz="1800" b="1" dirty="0" smtClean="0">
                <a:solidFill>
                  <a:schemeClr val="tx1">
                    <a:lumMod val="65000"/>
                    <a:lumOff val="35000"/>
                  </a:schemeClr>
                </a:solidFill>
              </a:rPr>
              <a:t>CSD Promotion Audit Metrics 	6</a:t>
            </a:r>
          </a:p>
          <a:p>
            <a:pPr>
              <a:tabLst>
                <a:tab pos="5310188" algn="l"/>
              </a:tabLst>
            </a:pPr>
            <a:r>
              <a:rPr lang="en-US" sz="1800" b="1" dirty="0" smtClean="0">
                <a:solidFill>
                  <a:schemeClr val="tx1">
                    <a:lumMod val="65000"/>
                    <a:lumOff val="35000"/>
                  </a:schemeClr>
                </a:solidFill>
              </a:rPr>
              <a:t>CSD Promotion Data Usage by Current Customers           8</a:t>
            </a:r>
          </a:p>
          <a:p>
            <a:pPr>
              <a:tabLst>
                <a:tab pos="5310188" algn="l"/>
              </a:tabLst>
            </a:pPr>
            <a:r>
              <a:rPr lang="en-US" sz="1800" b="1" dirty="0" smtClean="0">
                <a:solidFill>
                  <a:schemeClr val="tx1">
                    <a:lumMod val="65000"/>
                    <a:lumOff val="35000"/>
                  </a:schemeClr>
                </a:solidFill>
              </a:rPr>
              <a:t>CSD Promotion Audit Caveats	9</a:t>
            </a:r>
          </a:p>
          <a:p>
            <a:pPr>
              <a:tabLst>
                <a:tab pos="5310188" algn="l"/>
              </a:tabLst>
            </a:pPr>
            <a:r>
              <a:rPr lang="en-US" sz="1800" b="1" dirty="0" smtClean="0">
                <a:solidFill>
                  <a:schemeClr val="tx1">
                    <a:lumMod val="65000"/>
                    <a:lumOff val="35000"/>
                  </a:schemeClr>
                </a:solidFill>
              </a:rPr>
              <a:t>CSD Promotion Audit Methodology                                   10</a:t>
            </a:r>
          </a:p>
          <a:p>
            <a:pPr>
              <a:tabLst>
                <a:tab pos="5205413" algn="l"/>
              </a:tabLst>
            </a:pPr>
            <a:r>
              <a:rPr lang="en-US" sz="1800" b="1" dirty="0" smtClean="0">
                <a:solidFill>
                  <a:schemeClr val="tx1">
                    <a:lumMod val="65000"/>
                    <a:lumOff val="35000"/>
                  </a:schemeClr>
                </a:solidFill>
              </a:rPr>
              <a:t>CSD Average Cost Factors and Cost Definitions	13</a:t>
            </a:r>
          </a:p>
          <a:p>
            <a:pPr>
              <a:tabLst>
                <a:tab pos="5205413" algn="l"/>
              </a:tabLst>
            </a:pPr>
            <a:r>
              <a:rPr lang="en-US" sz="1800" b="1" dirty="0" smtClean="0">
                <a:solidFill>
                  <a:schemeClr val="tx1">
                    <a:lumMod val="65000"/>
                    <a:lumOff val="35000"/>
                  </a:schemeClr>
                </a:solidFill>
              </a:rPr>
              <a:t>Projection Factor	16</a:t>
            </a:r>
          </a:p>
          <a:p>
            <a:pPr>
              <a:tabLst>
                <a:tab pos="5205413" algn="l"/>
              </a:tabLst>
            </a:pPr>
            <a:r>
              <a:rPr lang="en-US" sz="1800" b="1" dirty="0" smtClean="0">
                <a:solidFill>
                  <a:schemeClr val="tx1">
                    <a:lumMod val="65000"/>
                    <a:lumOff val="35000"/>
                  </a:schemeClr>
                </a:solidFill>
              </a:rPr>
              <a:t>Rep Equivalent Methodology 	18</a:t>
            </a:r>
          </a:p>
          <a:p>
            <a:pPr>
              <a:tabLst>
                <a:tab pos="5205413" algn="l"/>
              </a:tabLst>
            </a:pPr>
            <a:r>
              <a:rPr lang="en-US" sz="1800" b="1" dirty="0" smtClean="0">
                <a:solidFill>
                  <a:schemeClr val="tx1">
                    <a:lumMod val="65000"/>
                    <a:lumOff val="35000"/>
                  </a:schemeClr>
                </a:solidFill>
              </a:rPr>
              <a:t>CSD Panels and Specialty Coverage 	23</a:t>
            </a:r>
          </a:p>
          <a:p>
            <a:pPr>
              <a:tabLst>
                <a:tab pos="5205413" algn="l"/>
              </a:tabLst>
            </a:pPr>
            <a:r>
              <a:rPr lang="en-US" sz="1800" b="1" dirty="0" smtClean="0">
                <a:solidFill>
                  <a:schemeClr val="tx1">
                    <a:lumMod val="65000"/>
                    <a:lumOff val="35000"/>
                  </a:schemeClr>
                </a:solidFill>
              </a:rPr>
              <a:t>CSD Detailing Questionnaire 	26</a:t>
            </a:r>
          </a:p>
          <a:p>
            <a:endParaRPr lang="en-US" sz="1800" b="1" dirty="0" smtClean="0">
              <a:solidFill>
                <a:schemeClr val="tx1">
                  <a:lumMod val="65000"/>
                  <a:lumOff val="35000"/>
                </a:schemeClr>
              </a:solidFill>
            </a:endParaRPr>
          </a:p>
          <a:p>
            <a:endParaRPr lang="en-US" sz="1800" b="1" dirty="0" smtClean="0">
              <a:solidFill>
                <a:schemeClr val="tx1">
                  <a:lumMod val="65000"/>
                  <a:lumOff val="35000"/>
                </a:schemeClr>
              </a:solidFill>
            </a:endParaRPr>
          </a:p>
          <a:p>
            <a:pPr>
              <a:buNone/>
            </a:pPr>
            <a:endParaRPr lang="en-US" sz="1800" b="1" dirty="0" smtClean="0">
              <a:solidFill>
                <a:schemeClr val="tx1">
                  <a:lumMod val="65000"/>
                  <a:lumOff val="35000"/>
                </a:schemeClr>
              </a:solidFill>
            </a:endParaRPr>
          </a:p>
          <a:p>
            <a:endParaRPr lang="en-US" sz="1800" b="1" dirty="0" smtClean="0">
              <a:solidFill>
                <a:schemeClr val="tx1">
                  <a:lumMod val="65000"/>
                  <a:lumOff val="35000"/>
                </a:schemeClr>
              </a:solidFill>
            </a:endParaRPr>
          </a:p>
          <a:p>
            <a:endParaRPr lang="en-US" sz="1800" b="1" dirty="0" smtClean="0">
              <a:solidFill>
                <a:schemeClr val="tx1">
                  <a:lumMod val="65000"/>
                  <a:lumOff val="35000"/>
                </a:schemeClr>
              </a:solidFill>
            </a:endParaRPr>
          </a:p>
          <a:p>
            <a:endParaRPr lang="en-US" sz="1800" b="1" dirty="0">
              <a:solidFill>
                <a:schemeClr val="tx1">
                  <a:lumMod val="65000"/>
                  <a:lumOff val="3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descr="fotolia_1966632.jpg"/>
          <p:cNvPicPr>
            <a:picLocks noChangeAspect="1"/>
          </p:cNvPicPr>
          <p:nvPr/>
        </p:nvPicPr>
        <p:blipFill>
          <a:blip r:embed="rId3" cstate="print"/>
          <a:stretch>
            <a:fillRect/>
          </a:stretch>
        </p:blipFill>
        <p:spPr>
          <a:xfrm>
            <a:off x="2270364" y="1412776"/>
            <a:ext cx="3813092" cy="5146544"/>
          </a:xfrm>
          <a:prstGeom prst="rect">
            <a:avLst/>
          </a:prstGeom>
        </p:spPr>
      </p:pic>
      <p:sp>
        <p:nvSpPr>
          <p:cNvPr id="35" name="Text Box 9"/>
          <p:cNvSpPr txBox="1">
            <a:spLocks noChangeArrowheads="1"/>
          </p:cNvSpPr>
          <p:nvPr/>
        </p:nvSpPr>
        <p:spPr bwMode="auto">
          <a:xfrm>
            <a:off x="551625" y="860277"/>
            <a:ext cx="2362200" cy="568525"/>
          </a:xfrm>
          <a:prstGeom prst="rect">
            <a:avLst/>
          </a:prstGeom>
          <a:solidFill>
            <a:srgbClr val="0092D0"/>
          </a:solidFill>
          <a:ln w="38100">
            <a:solidFill>
              <a:schemeClr val="accent1">
                <a:lumMod val="50000"/>
              </a:schemeClr>
            </a:solidFill>
            <a:miter lim="800000"/>
            <a:headEnd/>
            <a:tailEnd/>
          </a:ln>
        </p:spPr>
        <p:txBody>
          <a:bodyPr lIns="432000" tIns="0" bIns="0" anchor="ct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charset="0"/>
                <a:ea typeface="MS PGothic" pitchFamily="34" charset="-128"/>
              </a:defRPr>
            </a:lvl9pPr>
          </a:lstStyle>
          <a:p>
            <a:pPr algn="r" defTabSz="457200" rtl="0" eaLnBrk="1" hangingPunct="1">
              <a:defRPr/>
            </a:pPr>
            <a:r>
              <a:rPr lang="en-US" altLang="ko-KR" sz="1400" kern="1200" dirty="0" smtClean="0">
                <a:solidFill>
                  <a:prstClr val="white"/>
                </a:solidFill>
                <a:ea typeface="Gulim" pitchFamily="34" charset="-127"/>
                <a:cs typeface="Arial" charset="0"/>
              </a:rPr>
              <a:t> Promotional Spending</a:t>
            </a:r>
            <a:endParaRPr lang="pt-BR" sz="1400" kern="1200" dirty="0" smtClean="0">
              <a:solidFill>
                <a:prstClr val="white"/>
              </a:solidFill>
              <a:ea typeface="Gulim" pitchFamily="34" charset="-127"/>
              <a:cs typeface="Arial" charset="0"/>
            </a:endParaRPr>
          </a:p>
        </p:txBody>
      </p:sp>
      <p:sp>
        <p:nvSpPr>
          <p:cNvPr id="39" name="Text Box 9"/>
          <p:cNvSpPr txBox="1">
            <a:spLocks noChangeArrowheads="1"/>
          </p:cNvSpPr>
          <p:nvPr/>
        </p:nvSpPr>
        <p:spPr bwMode="auto">
          <a:xfrm>
            <a:off x="6117588" y="868065"/>
            <a:ext cx="2263775" cy="568525"/>
          </a:xfrm>
          <a:prstGeom prst="rect">
            <a:avLst/>
          </a:prstGeom>
          <a:solidFill>
            <a:srgbClr val="0092D0"/>
          </a:solidFill>
          <a:ln w="38100">
            <a:solidFill>
              <a:schemeClr val="accent1">
                <a:lumMod val="50000"/>
              </a:schemeClr>
            </a:solidFill>
            <a:miter lim="800000"/>
            <a:headEnd/>
            <a:tailEnd/>
          </a:ln>
        </p:spPr>
        <p:txBody>
          <a:bodyPr lIns="432000" tIns="0" bIns="0" anchor="ctr"/>
          <a:lstStyle/>
          <a:p>
            <a:pPr algn="r" defTabSz="457200" rtl="0">
              <a:defRPr/>
            </a:pPr>
            <a:r>
              <a:rPr lang="en-US" altLang="ko-KR" sz="1400" kern="1200" dirty="0">
                <a:solidFill>
                  <a:prstClr val="white"/>
                </a:solidFill>
                <a:latin typeface="Arial"/>
                <a:cs typeface="Arial" charset="0"/>
              </a:rPr>
              <a:t>Sales Force Detailing</a:t>
            </a:r>
          </a:p>
        </p:txBody>
      </p:sp>
      <p:sp>
        <p:nvSpPr>
          <p:cNvPr id="45" name="Text Box 9"/>
          <p:cNvSpPr txBox="1">
            <a:spLocks noChangeArrowheads="1"/>
          </p:cNvSpPr>
          <p:nvPr/>
        </p:nvSpPr>
        <p:spPr bwMode="auto">
          <a:xfrm>
            <a:off x="673496" y="4356627"/>
            <a:ext cx="2362200" cy="568525"/>
          </a:xfrm>
          <a:prstGeom prst="rect">
            <a:avLst/>
          </a:prstGeom>
          <a:solidFill>
            <a:srgbClr val="0092D0"/>
          </a:solidFill>
          <a:ln w="38100">
            <a:solidFill>
              <a:schemeClr val="accent1">
                <a:lumMod val="50000"/>
              </a:schemeClr>
            </a:solidFill>
            <a:miter lim="800000"/>
            <a:headEnd/>
            <a:tailEnd/>
          </a:ln>
        </p:spPr>
        <p:txBody>
          <a:bodyPr lIns="432000" tIns="0" bIns="0" anchor="ctr"/>
          <a:lstStyle/>
          <a:p>
            <a:pPr algn="ctr" defTabSz="457200" rtl="0">
              <a:defRPr/>
            </a:pPr>
            <a:r>
              <a:rPr lang="en-US" altLang="ko-KR" sz="1400" kern="1200" dirty="0">
                <a:solidFill>
                  <a:prstClr val="white"/>
                </a:solidFill>
                <a:latin typeface="Arial"/>
                <a:cs typeface="Arial" charset="0"/>
              </a:rPr>
              <a:t>     </a:t>
            </a:r>
            <a:r>
              <a:rPr lang="en-US" altLang="ja-JP" sz="1400" kern="1200" dirty="0">
                <a:solidFill>
                  <a:prstClr val="white"/>
                </a:solidFill>
                <a:latin typeface="Arial"/>
                <a:cs typeface="Arial" charset="0"/>
              </a:rPr>
              <a:t>Verbatim Message Tracking</a:t>
            </a:r>
          </a:p>
        </p:txBody>
      </p:sp>
      <p:sp>
        <p:nvSpPr>
          <p:cNvPr id="55" name="Text Box 9"/>
          <p:cNvSpPr txBox="1">
            <a:spLocks noChangeArrowheads="1"/>
          </p:cNvSpPr>
          <p:nvPr/>
        </p:nvSpPr>
        <p:spPr bwMode="auto">
          <a:xfrm>
            <a:off x="6122532" y="4300641"/>
            <a:ext cx="2362200" cy="568525"/>
          </a:xfrm>
          <a:prstGeom prst="rect">
            <a:avLst/>
          </a:prstGeom>
          <a:solidFill>
            <a:srgbClr val="0092D0"/>
          </a:solidFill>
          <a:ln w="38100">
            <a:solidFill>
              <a:schemeClr val="accent1">
                <a:lumMod val="50000"/>
              </a:schemeClr>
            </a:solidFill>
            <a:miter lim="800000"/>
            <a:headEnd/>
            <a:tailEnd/>
          </a:ln>
        </p:spPr>
        <p:txBody>
          <a:bodyPr lIns="432000" tIns="0" bIns="0" anchor="ct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charset="0"/>
                <a:ea typeface="MS PGothic" pitchFamily="34" charset="-128"/>
              </a:defRPr>
            </a:lvl9pPr>
          </a:lstStyle>
          <a:p>
            <a:pPr algn="ctr" defTabSz="457200" rtl="0" eaLnBrk="1" hangingPunct="1">
              <a:defRPr/>
            </a:pPr>
            <a:r>
              <a:rPr lang="en-US" altLang="ko-KR" sz="1400" kern="1200" dirty="0" smtClean="0">
                <a:solidFill>
                  <a:prstClr val="white"/>
                </a:solidFill>
                <a:ea typeface="Gulim" pitchFamily="34" charset="-127"/>
                <a:cs typeface="Arial" charset="0"/>
              </a:rPr>
              <a:t>Sales Force Reference (SFR)</a:t>
            </a:r>
            <a:endParaRPr lang="en-US" altLang="ja-JP" sz="1400" kern="1200" dirty="0" smtClean="0">
              <a:solidFill>
                <a:prstClr val="white"/>
              </a:solidFill>
              <a:ea typeface="Gulim" pitchFamily="34" charset="-127"/>
              <a:cs typeface="Arial" charset="0"/>
            </a:endParaRPr>
          </a:p>
        </p:txBody>
      </p:sp>
      <p:sp>
        <p:nvSpPr>
          <p:cNvPr id="89105" name="Title 26"/>
          <p:cNvSpPr txBox="1">
            <a:spLocks/>
          </p:cNvSpPr>
          <p:nvPr/>
        </p:nvSpPr>
        <p:spPr bwMode="auto">
          <a:xfrm>
            <a:off x="76200" y="0"/>
            <a:ext cx="9067800" cy="685800"/>
          </a:xfrm>
          <a:prstGeom prst="rect">
            <a:avLst/>
          </a:prstGeom>
          <a:noFill/>
          <a:ln w="9525">
            <a:noFill/>
            <a:miter lim="800000"/>
            <a:headEnd/>
            <a:tailEnd/>
          </a:ln>
        </p:spPr>
        <p:txBody>
          <a:bodyPr anchor="ctr"/>
          <a:lstStyle/>
          <a:p>
            <a:pPr algn="l" rtl="0">
              <a:spcBef>
                <a:spcPct val="0"/>
              </a:spcBef>
            </a:pPr>
            <a:r>
              <a:rPr lang="en-GB" altLang="zh-CN" sz="2000" b="1" kern="1200" dirty="0">
                <a:solidFill>
                  <a:srgbClr val="666666"/>
                </a:solidFill>
                <a:latin typeface="Arial"/>
                <a:ea typeface="ＭＳ Ｐゴシック" pitchFamily="-107" charset="-128"/>
                <a:cs typeface="ＭＳ Ｐゴシック" pitchFamily="-107" charset="-128"/>
              </a:rPr>
              <a:t>CSD Promotion Audit TRACKS AND MONITORS </a:t>
            </a:r>
            <a:r>
              <a:rPr lang="en-GB" altLang="zh-CN" sz="2000" b="1" kern="1200" dirty="0" smtClean="0">
                <a:solidFill>
                  <a:srgbClr val="666666"/>
                </a:solidFill>
                <a:latin typeface="Arial"/>
                <a:ea typeface="ＭＳ Ｐゴシック" pitchFamily="-107" charset="-128"/>
                <a:cs typeface="ＭＳ Ｐゴシック" pitchFamily="-107" charset="-128"/>
              </a:rPr>
              <a:t>pharmaceutical companies </a:t>
            </a:r>
            <a:r>
              <a:rPr lang="en-GB" altLang="zh-CN" sz="2000" b="1" kern="1200" dirty="0">
                <a:solidFill>
                  <a:srgbClr val="666666"/>
                </a:solidFill>
                <a:latin typeface="Arial"/>
                <a:ea typeface="ＭＳ Ｐゴシック" pitchFamily="-107" charset="-128"/>
                <a:cs typeface="ＭＳ Ｐゴシック" pitchFamily="-107" charset="-128"/>
              </a:rPr>
              <a:t>promotional activities and </a:t>
            </a:r>
            <a:r>
              <a:rPr lang="en-GB" altLang="zh-CN" sz="2000" b="1" kern="1200" dirty="0" smtClean="0">
                <a:solidFill>
                  <a:srgbClr val="666666"/>
                </a:solidFill>
                <a:latin typeface="Arial"/>
                <a:ea typeface="ＭＳ Ｐゴシック" pitchFamily="-107" charset="-128"/>
                <a:cs typeface="ＭＳ Ｐゴシック" pitchFamily="-107" charset="-128"/>
              </a:rPr>
              <a:t>spending</a:t>
            </a:r>
            <a:endParaRPr lang="en-GB" altLang="zh-CN" sz="2000" b="1" kern="1200" dirty="0">
              <a:solidFill>
                <a:srgbClr val="666666"/>
              </a:solidFill>
              <a:latin typeface="Arial"/>
              <a:ea typeface="ＭＳ Ｐゴシック" pitchFamily="-107" charset="-128"/>
              <a:cs typeface="ＭＳ Ｐゴシック" pitchFamily="-107" charset="-128"/>
            </a:endParaRPr>
          </a:p>
        </p:txBody>
      </p:sp>
      <p:sp>
        <p:nvSpPr>
          <p:cNvPr id="30" name="ArtechOthers 2"/>
          <p:cNvSpPr>
            <a:spLocks noChangeArrowheads="1"/>
          </p:cNvSpPr>
          <p:nvPr/>
        </p:nvSpPr>
        <p:spPr bwMode="auto">
          <a:xfrm>
            <a:off x="5828870" y="1647963"/>
            <a:ext cx="3207629" cy="1828800"/>
          </a:xfrm>
          <a:prstGeom prst="rect">
            <a:avLst/>
          </a:prstGeom>
          <a:noFill/>
          <a:ln w="9525">
            <a:noFill/>
            <a:miter lim="800000"/>
            <a:headEnd/>
            <a:tailEnd/>
          </a:ln>
        </p:spPr>
        <p:txBody>
          <a:bodyPr/>
          <a:lstStyle/>
          <a:p>
            <a:pPr algn="l" defTabSz="457200" rtl="0">
              <a:lnSpc>
                <a:spcPts val="1500"/>
              </a:lnSpc>
              <a:buClr>
                <a:srgbClr val="0092D0"/>
              </a:buClr>
              <a:buFontTx/>
              <a:buBlip>
                <a:blip r:embed="rId4"/>
              </a:buBlip>
            </a:pPr>
            <a:r>
              <a:rPr lang="en-US" altLang="zh-CN" sz="1200" b="1" kern="1200" dirty="0">
                <a:solidFill>
                  <a:srgbClr val="3F3F3F"/>
                </a:solidFill>
                <a:latin typeface="Arial" pitchFamily="34" charset="0"/>
                <a:ea typeface="宋体"/>
                <a:cs typeface="Arial" pitchFamily="34" charset="0"/>
              </a:rPr>
              <a:t> Rep calls by company</a:t>
            </a:r>
          </a:p>
          <a:p>
            <a:pPr algn="l" defTabSz="457200" rtl="0">
              <a:lnSpc>
                <a:spcPts val="1500"/>
              </a:lnSpc>
              <a:buClr>
                <a:srgbClr val="0092D0"/>
              </a:buClr>
              <a:buFontTx/>
              <a:buBlip>
                <a:blip r:embed="rId4"/>
              </a:buBlip>
            </a:pPr>
            <a:r>
              <a:rPr lang="en-US" altLang="zh-CN" sz="1200" b="1" kern="1200" dirty="0">
                <a:solidFill>
                  <a:srgbClr val="3F3F3F"/>
                </a:solidFill>
                <a:latin typeface="Arial" pitchFamily="34" charset="0"/>
                <a:ea typeface="宋体"/>
                <a:cs typeface="Arial" pitchFamily="34" charset="0"/>
              </a:rPr>
              <a:t> Product details (share of voice) </a:t>
            </a:r>
            <a:endParaRPr lang="en-US" altLang="zh-CN" sz="1200" b="1" kern="1200" dirty="0" smtClean="0">
              <a:solidFill>
                <a:srgbClr val="3F3F3F"/>
              </a:solidFill>
              <a:latin typeface="Arial" pitchFamily="34" charset="0"/>
              <a:ea typeface="宋体"/>
              <a:cs typeface="Arial" pitchFamily="34" charset="0"/>
            </a:endParaRPr>
          </a:p>
          <a:p>
            <a:pPr algn="l" defTabSz="457200" rtl="0">
              <a:lnSpc>
                <a:spcPts val="1500"/>
              </a:lnSpc>
              <a:buClr>
                <a:srgbClr val="0092D0"/>
              </a:buClr>
            </a:pPr>
            <a:r>
              <a:rPr lang="en-US" altLang="zh-CN" sz="1200" b="1" kern="1200" dirty="0" smtClean="0">
                <a:solidFill>
                  <a:srgbClr val="3F3F3F"/>
                </a:solidFill>
                <a:latin typeface="Arial" pitchFamily="34" charset="0"/>
                <a:ea typeface="宋体"/>
                <a:cs typeface="Arial" pitchFamily="34" charset="0"/>
              </a:rPr>
              <a:t>by </a:t>
            </a:r>
            <a:r>
              <a:rPr lang="en-US" altLang="zh-CN" sz="1200" b="1" kern="1200" dirty="0">
                <a:solidFill>
                  <a:srgbClr val="3F3F3F"/>
                </a:solidFill>
                <a:latin typeface="Arial" pitchFamily="34" charset="0"/>
                <a:ea typeface="宋体"/>
                <a:cs typeface="Arial" pitchFamily="34" charset="0"/>
              </a:rPr>
              <a:t>brand</a:t>
            </a:r>
          </a:p>
          <a:p>
            <a:pPr marL="457200" lvl="1" indent="-171450"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Detail position of brand</a:t>
            </a:r>
          </a:p>
          <a:p>
            <a:pPr marL="457200" lvl="1" indent="-171450"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a:t>
            </a:r>
            <a:r>
              <a:rPr lang="en-US" altLang="zh-CN" sz="1100" kern="1200" dirty="0" err="1">
                <a:solidFill>
                  <a:srgbClr val="3F3F3F"/>
                </a:solidFill>
                <a:latin typeface="Arial" pitchFamily="34" charset="0"/>
                <a:ea typeface="宋体"/>
                <a:cs typeface="Arial" pitchFamily="34" charset="0"/>
              </a:rPr>
              <a:t>Nb</a:t>
            </a:r>
            <a:r>
              <a:rPr lang="en-US" altLang="zh-CN" sz="1100" kern="1200" dirty="0">
                <a:solidFill>
                  <a:srgbClr val="3F3F3F"/>
                </a:solidFill>
                <a:latin typeface="Arial" pitchFamily="34" charset="0"/>
                <a:ea typeface="宋体"/>
                <a:cs typeface="Arial" pitchFamily="34" charset="0"/>
              </a:rPr>
              <a:t> of products detailed in call</a:t>
            </a:r>
          </a:p>
          <a:p>
            <a:pPr marL="457200" lvl="1" indent="-171450"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Doctor’s feedback on call quality</a:t>
            </a:r>
          </a:p>
          <a:p>
            <a:pPr marL="457200" lvl="1" indent="-171450"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Doctor’s Rx frequency</a:t>
            </a:r>
          </a:p>
          <a:p>
            <a:pPr marL="457200" lvl="1" indent="-171450"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Doctor’s Rx intention post call</a:t>
            </a:r>
          </a:p>
          <a:p>
            <a:pPr marL="457200" lvl="1" indent="-171450"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Elements left behind</a:t>
            </a:r>
            <a:endParaRPr lang="pt-BR" altLang="zh-CN" sz="1100" kern="1200" dirty="0">
              <a:solidFill>
                <a:srgbClr val="3F3F3F"/>
              </a:solidFill>
              <a:latin typeface="Arial" pitchFamily="34" charset="0"/>
              <a:ea typeface="宋体"/>
              <a:cs typeface="Arial" pitchFamily="34" charset="0"/>
            </a:endParaRPr>
          </a:p>
        </p:txBody>
      </p:sp>
      <p:sp>
        <p:nvSpPr>
          <p:cNvPr id="32" name="ArtechOthers 2"/>
          <p:cNvSpPr>
            <a:spLocks noChangeArrowheads="1"/>
          </p:cNvSpPr>
          <p:nvPr/>
        </p:nvSpPr>
        <p:spPr bwMode="auto">
          <a:xfrm>
            <a:off x="323531" y="1647964"/>
            <a:ext cx="2740668" cy="2213084"/>
          </a:xfrm>
          <a:prstGeom prst="rect">
            <a:avLst/>
          </a:prstGeom>
          <a:noFill/>
          <a:ln w="9525">
            <a:noFill/>
            <a:miter lim="800000"/>
            <a:headEnd/>
            <a:tailEnd/>
          </a:ln>
        </p:spPr>
        <p:txBody>
          <a:bodyPr/>
          <a:lstStyle/>
          <a:p>
            <a:pPr marL="166688" indent="-166688" algn="l" defTabSz="457200" rtl="0">
              <a:lnSpc>
                <a:spcPts val="1500"/>
              </a:lnSpc>
              <a:buClr>
                <a:srgbClr val="0092D0"/>
              </a:buClr>
              <a:buFontTx/>
              <a:buBlip>
                <a:blip r:embed="rId4"/>
              </a:buBlip>
            </a:pPr>
            <a:r>
              <a:rPr lang="en-US" altLang="zh-CN" sz="1200" b="1" kern="1200" dirty="0">
                <a:solidFill>
                  <a:srgbClr val="3F3F3F"/>
                </a:solidFill>
                <a:latin typeface="Arial" pitchFamily="34" charset="0"/>
                <a:ea typeface="宋体"/>
                <a:cs typeface="Arial" pitchFamily="34" charset="0"/>
              </a:rPr>
              <a:t>Promotional spending by channel</a:t>
            </a:r>
          </a:p>
          <a:p>
            <a:pPr marL="166688" indent="-166688" algn="l" defTabSz="457200" rtl="0">
              <a:lnSpc>
                <a:spcPts val="1500"/>
              </a:lnSpc>
              <a:buClr>
                <a:srgbClr val="0092D0"/>
              </a:buClr>
              <a:buFontTx/>
              <a:buBlip>
                <a:blip r:embed="rId4"/>
              </a:buBlip>
            </a:pPr>
            <a:r>
              <a:rPr lang="en-US" altLang="zh-CN" sz="1200" b="1" kern="1200" dirty="0">
                <a:solidFill>
                  <a:srgbClr val="3F3F3F"/>
                </a:solidFill>
                <a:latin typeface="Arial" pitchFamily="34" charset="0"/>
                <a:ea typeface="宋体"/>
                <a:cs typeface="Arial" pitchFamily="34" charset="0"/>
              </a:rPr>
              <a:t> Share of investment  trends</a:t>
            </a:r>
          </a:p>
          <a:p>
            <a:pPr marL="166688" indent="-166688" algn="l" defTabSz="457200" rtl="0">
              <a:lnSpc>
                <a:spcPts val="1500"/>
              </a:lnSpc>
              <a:buClr>
                <a:srgbClr val="0092D0"/>
              </a:buClr>
              <a:buFontTx/>
              <a:buBlip>
                <a:blip r:embed="rId4"/>
              </a:buBlip>
            </a:pPr>
            <a:r>
              <a:rPr lang="en-US" altLang="zh-CN" sz="1200" b="1" kern="1200" dirty="0">
                <a:solidFill>
                  <a:srgbClr val="3F3F3F"/>
                </a:solidFill>
                <a:latin typeface="Arial" pitchFamily="34" charset="0"/>
                <a:ea typeface="宋体"/>
                <a:cs typeface="Arial" pitchFamily="34" charset="0"/>
              </a:rPr>
              <a:t> Marketing mix analysis</a:t>
            </a:r>
          </a:p>
          <a:p>
            <a:pPr marL="457200" lvl="1"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Product detailing</a:t>
            </a:r>
          </a:p>
          <a:p>
            <a:pPr marL="457200" lvl="1"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Meeting</a:t>
            </a:r>
          </a:p>
          <a:p>
            <a:pPr marL="457200" lvl="1"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Clinical trials</a:t>
            </a:r>
          </a:p>
          <a:p>
            <a:pPr marL="457200" lvl="1"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sample</a:t>
            </a:r>
          </a:p>
          <a:p>
            <a:pPr marL="457200" lvl="1"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mailing</a:t>
            </a:r>
          </a:p>
          <a:p>
            <a:pPr marL="457200" lvl="1"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E-activities</a:t>
            </a:r>
          </a:p>
          <a:p>
            <a:pPr marL="457200" lvl="1" algn="l" defTabSz="457200" rtl="0">
              <a:lnSpc>
                <a:spcPts val="1500"/>
              </a:lnSpc>
              <a:buClr>
                <a:srgbClr val="0092D0"/>
              </a:buClr>
              <a:buFont typeface="Wingdings" pitchFamily="2" charset="2"/>
              <a:buChar char="ü"/>
            </a:pPr>
            <a:r>
              <a:rPr lang="en-US" altLang="zh-CN" sz="1100" kern="1200" dirty="0">
                <a:solidFill>
                  <a:srgbClr val="3F3F3F"/>
                </a:solidFill>
                <a:latin typeface="Arial" pitchFamily="34" charset="0"/>
                <a:ea typeface="宋体"/>
                <a:cs typeface="Arial" pitchFamily="34" charset="0"/>
              </a:rPr>
              <a:t> Print advertising</a:t>
            </a:r>
            <a:endParaRPr lang="pt-BR" altLang="zh-CN" sz="1100" kern="1200" dirty="0">
              <a:solidFill>
                <a:srgbClr val="3F3F3F"/>
              </a:solidFill>
              <a:latin typeface="Arial" pitchFamily="34" charset="0"/>
              <a:ea typeface="宋体"/>
              <a:cs typeface="Arial" pitchFamily="34" charset="0"/>
            </a:endParaRPr>
          </a:p>
        </p:txBody>
      </p:sp>
      <p:sp>
        <p:nvSpPr>
          <p:cNvPr id="33" name="Rectangle 28"/>
          <p:cNvSpPr>
            <a:spLocks noChangeArrowheads="1"/>
          </p:cNvSpPr>
          <p:nvPr/>
        </p:nvSpPr>
        <p:spPr bwMode="auto">
          <a:xfrm>
            <a:off x="467544" y="5141168"/>
            <a:ext cx="2668660" cy="1240160"/>
          </a:xfrm>
          <a:prstGeom prst="rect">
            <a:avLst/>
          </a:prstGeom>
          <a:noFill/>
          <a:ln w="9525">
            <a:noFill/>
            <a:miter lim="800000"/>
            <a:headEnd/>
            <a:tailEnd/>
          </a:ln>
        </p:spPr>
        <p:txBody>
          <a:bodyPr/>
          <a:lstStyle/>
          <a:p>
            <a:pPr algn="l" defTabSz="457200" rtl="0">
              <a:lnSpc>
                <a:spcPts val="1500"/>
              </a:lnSpc>
              <a:buClr>
                <a:srgbClr val="008CDD"/>
              </a:buClr>
              <a:buFontTx/>
              <a:buBlip>
                <a:blip r:embed="rId4"/>
              </a:buBlip>
            </a:pPr>
            <a:r>
              <a:rPr lang="en-GB" altLang="ja-JP" sz="1200" b="1" kern="1200" dirty="0">
                <a:solidFill>
                  <a:srgbClr val="3F3F3F"/>
                </a:solidFill>
                <a:latin typeface="Arial" pitchFamily="34" charset="0"/>
                <a:cs typeface="Arial" pitchFamily="34" charset="0"/>
              </a:rPr>
              <a:t> Recalled verbatim </a:t>
            </a:r>
            <a:r>
              <a:rPr lang="en-GB" altLang="ja-JP" sz="1200" b="1" kern="1200" dirty="0" smtClean="0">
                <a:solidFill>
                  <a:srgbClr val="3F3F3F"/>
                </a:solidFill>
                <a:latin typeface="Arial" pitchFamily="34" charset="0"/>
                <a:cs typeface="Arial" pitchFamily="34" charset="0"/>
              </a:rPr>
              <a:t>messages</a:t>
            </a:r>
          </a:p>
          <a:p>
            <a:pPr algn="l" defTabSz="457200" rtl="0">
              <a:lnSpc>
                <a:spcPts val="1500"/>
              </a:lnSpc>
              <a:buClr>
                <a:srgbClr val="008CDD"/>
              </a:buClr>
              <a:buFontTx/>
              <a:buBlip>
                <a:blip r:embed="rId4"/>
              </a:buBlip>
            </a:pPr>
            <a:r>
              <a:rPr lang="en-GB" altLang="ja-JP" sz="1200" b="1" dirty="0" smtClean="0">
                <a:solidFill>
                  <a:srgbClr val="3F3F3F"/>
                </a:solidFill>
                <a:latin typeface="Arial" pitchFamily="34" charset="0"/>
                <a:cs typeface="Arial" pitchFamily="34" charset="0"/>
              </a:rPr>
              <a:t> Codification for communication tracking</a:t>
            </a:r>
            <a:endParaRPr lang="en-GB" altLang="ja-JP" sz="1200" b="1" kern="1200" dirty="0">
              <a:solidFill>
                <a:srgbClr val="3F3F3F"/>
              </a:solidFill>
              <a:latin typeface="Arial" pitchFamily="34" charset="0"/>
              <a:cs typeface="Arial" pitchFamily="34" charset="0"/>
            </a:endParaRPr>
          </a:p>
          <a:p>
            <a:pPr algn="l" defTabSz="457200" rtl="0">
              <a:lnSpc>
                <a:spcPts val="1500"/>
              </a:lnSpc>
              <a:buClr>
                <a:srgbClr val="008CDD"/>
              </a:buClr>
              <a:buFontTx/>
              <a:buBlip>
                <a:blip r:embed="rId4"/>
              </a:buBlip>
            </a:pPr>
            <a:r>
              <a:rPr lang="en-GB" altLang="ja-JP" sz="1200" b="1" kern="1200" dirty="0" smtClean="0">
                <a:solidFill>
                  <a:srgbClr val="3F3F3F"/>
                </a:solidFill>
                <a:latin typeface="Arial" pitchFamily="34" charset="0"/>
                <a:cs typeface="Arial" pitchFamily="34" charset="0"/>
              </a:rPr>
              <a:t> Link with the impact of the visit </a:t>
            </a:r>
            <a:r>
              <a:rPr lang="en-GB" altLang="ja-JP" sz="1200" kern="1200" dirty="0" smtClean="0">
                <a:solidFill>
                  <a:srgbClr val="3F3F3F"/>
                </a:solidFill>
                <a:latin typeface="Arial" pitchFamily="34" charset="0"/>
                <a:cs typeface="Arial" pitchFamily="34" charset="0"/>
              </a:rPr>
              <a:t>(quality of the visit, Rx intent, etc.)</a:t>
            </a:r>
            <a:endParaRPr lang="en-GB" altLang="ja-JP" sz="1100" kern="1200" dirty="0">
              <a:solidFill>
                <a:srgbClr val="3F3F3F"/>
              </a:solidFill>
              <a:latin typeface="Arial" pitchFamily="34" charset="0"/>
              <a:ea typeface="宋体"/>
              <a:cs typeface="Arial" pitchFamily="34" charset="0"/>
            </a:endParaRPr>
          </a:p>
        </p:txBody>
      </p:sp>
      <p:sp>
        <p:nvSpPr>
          <p:cNvPr id="34" name="Rectangle 28"/>
          <p:cNvSpPr>
            <a:spLocks noChangeArrowheads="1"/>
          </p:cNvSpPr>
          <p:nvPr/>
        </p:nvSpPr>
        <p:spPr bwMode="auto">
          <a:xfrm>
            <a:off x="5940155" y="5085184"/>
            <a:ext cx="3016160" cy="1600200"/>
          </a:xfrm>
          <a:prstGeom prst="rect">
            <a:avLst/>
          </a:prstGeom>
          <a:noFill/>
          <a:ln w="28575">
            <a:noFill/>
            <a:miter lim="800000"/>
            <a:headEnd/>
            <a:tailEnd/>
          </a:ln>
        </p:spPr>
        <p:txBody>
          <a:bodyPr/>
          <a:lstStyle/>
          <a:p>
            <a:pPr algn="l" defTabSz="457200" rtl="0">
              <a:lnSpc>
                <a:spcPts val="1500"/>
              </a:lnSpc>
              <a:buClr>
                <a:srgbClr val="008CDD"/>
              </a:buClr>
              <a:buFontTx/>
              <a:buBlip>
                <a:blip r:embed="rId4"/>
              </a:buBlip>
              <a:defRPr/>
            </a:pPr>
            <a:r>
              <a:rPr lang="en-GB" altLang="ja-JP" sz="1200" b="1" kern="1200" dirty="0">
                <a:solidFill>
                  <a:srgbClr val="3F3F3F"/>
                </a:solidFill>
                <a:latin typeface="Arial" pitchFamily="34" charset="0"/>
                <a:cs typeface="Arial" pitchFamily="34" charset="0"/>
              </a:rPr>
              <a:t> </a:t>
            </a:r>
            <a:r>
              <a:rPr lang="en-US" altLang="ja-JP" sz="1200" b="1" kern="1200" dirty="0">
                <a:solidFill>
                  <a:srgbClr val="3F3F3F"/>
                </a:solidFill>
                <a:latin typeface="Arial" pitchFamily="34" charset="0"/>
                <a:cs typeface="Arial" pitchFamily="34" charset="0"/>
              </a:rPr>
              <a:t>Rep equivalents (FTE):</a:t>
            </a:r>
          </a:p>
          <a:p>
            <a:pPr marL="628650" lvl="1" indent="-171450" algn="l" defTabSz="457200" rtl="0">
              <a:lnSpc>
                <a:spcPts val="1500"/>
              </a:lnSpc>
              <a:buClr>
                <a:srgbClr val="0092D0"/>
              </a:buClr>
              <a:buFont typeface="Wingdings" pitchFamily="2" charset="2"/>
              <a:buChar char="ü"/>
              <a:defRPr/>
            </a:pPr>
            <a:r>
              <a:rPr lang="en-US" altLang="ja-JP" sz="1100" kern="1200" dirty="0">
                <a:solidFill>
                  <a:srgbClr val="3F3F3F"/>
                </a:solidFill>
                <a:latin typeface="Arial" pitchFamily="34" charset="0"/>
                <a:ea typeface="宋体"/>
                <a:cs typeface="Arial" pitchFamily="34" charset="0"/>
              </a:rPr>
              <a:t> by brand</a:t>
            </a:r>
          </a:p>
          <a:p>
            <a:pPr marL="628650" lvl="1" indent="-171450" algn="l" defTabSz="457200" rtl="0">
              <a:lnSpc>
                <a:spcPts val="1500"/>
              </a:lnSpc>
              <a:buClr>
                <a:srgbClr val="0092D0"/>
              </a:buClr>
              <a:buFont typeface="Wingdings" pitchFamily="2" charset="2"/>
              <a:buChar char="ü"/>
              <a:defRPr/>
            </a:pPr>
            <a:r>
              <a:rPr lang="en-US" altLang="ja-JP" sz="1100" kern="1200" dirty="0">
                <a:solidFill>
                  <a:srgbClr val="3F3F3F"/>
                </a:solidFill>
                <a:latin typeface="Arial" pitchFamily="34" charset="0"/>
                <a:ea typeface="宋体"/>
                <a:cs typeface="Arial" pitchFamily="34" charset="0"/>
              </a:rPr>
              <a:t> by company</a:t>
            </a:r>
          </a:p>
          <a:p>
            <a:pPr marL="628650" lvl="1" indent="-171450" algn="l" defTabSz="457200" rtl="0">
              <a:lnSpc>
                <a:spcPts val="1500"/>
              </a:lnSpc>
              <a:buClr>
                <a:srgbClr val="0092D0"/>
              </a:buClr>
              <a:buFont typeface="Wingdings" pitchFamily="2" charset="2"/>
              <a:buChar char="ü"/>
              <a:defRPr/>
            </a:pPr>
            <a:r>
              <a:rPr lang="en-US" altLang="ja-JP" sz="1100" kern="1200" dirty="0">
                <a:solidFill>
                  <a:srgbClr val="3F3F3F"/>
                </a:solidFill>
                <a:latin typeface="Arial" pitchFamily="34" charset="0"/>
                <a:ea typeface="宋体"/>
                <a:cs typeface="Arial" pitchFamily="34" charset="0"/>
              </a:rPr>
              <a:t> by target</a:t>
            </a:r>
          </a:p>
        </p:txBody>
      </p:sp>
      <p:pic>
        <p:nvPicPr>
          <p:cNvPr id="26" name="Picture 2" descr="http://csdintranet.cegedim-portal.com/Graphicguidelines/Product%20Lines/Balls/Blue%20Ball_t.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36512" y="476672"/>
            <a:ext cx="1362970" cy="1280320"/>
          </a:xfrm>
          <a:prstGeom prst="rect">
            <a:avLst/>
          </a:prstGeom>
          <a:noFill/>
          <a:ln w="9525">
            <a:noFill/>
            <a:miter lim="800000"/>
            <a:headEnd/>
            <a:tailEnd/>
          </a:ln>
        </p:spPr>
      </p:pic>
      <p:pic>
        <p:nvPicPr>
          <p:cNvPr id="27" name="Picture 2" descr="http://csdintranet.cegedim-portal.com/Graphicguidelines/Product%20Lines/Balls/Blue%20Ball_t.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5410178" y="497060"/>
            <a:ext cx="1362970" cy="1280320"/>
          </a:xfrm>
          <a:prstGeom prst="rect">
            <a:avLst/>
          </a:prstGeom>
          <a:noFill/>
          <a:ln w="9525">
            <a:noFill/>
            <a:miter lim="800000"/>
            <a:headEnd/>
            <a:tailEnd/>
          </a:ln>
        </p:spPr>
      </p:pic>
      <p:pic>
        <p:nvPicPr>
          <p:cNvPr id="28" name="Picture 2" descr="http://csdintranet.cegedim-portal.com/Graphicguidelines/Product%20Lines/Balls/Blue%20Ball_t.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32147" y="3845024"/>
            <a:ext cx="1362970" cy="1280320"/>
          </a:xfrm>
          <a:prstGeom prst="rect">
            <a:avLst/>
          </a:prstGeom>
          <a:noFill/>
          <a:ln w="9525">
            <a:noFill/>
            <a:miter lim="800000"/>
            <a:headEnd/>
            <a:tailEnd/>
          </a:ln>
        </p:spPr>
      </p:pic>
      <p:pic>
        <p:nvPicPr>
          <p:cNvPr id="43" name="Picture 2" descr="http://csdintranet.cegedim-portal.com/Graphicguidelines/Product%20Lines/Balls/Blue%20Ball_t.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5444272" y="3789040"/>
            <a:ext cx="1362970" cy="1280320"/>
          </a:xfrm>
          <a:prstGeom prst="rect">
            <a:avLst/>
          </a:prstGeom>
          <a:noFill/>
          <a:ln w="9525">
            <a:noFill/>
            <a:miter lim="800000"/>
            <a:headEnd/>
            <a:tailEnd/>
          </a:ln>
        </p:spPr>
      </p:pic>
      <p:sp>
        <p:nvSpPr>
          <p:cNvPr id="23" name="ZoneTexte 22"/>
          <p:cNvSpPr txBox="1"/>
          <p:nvPr/>
        </p:nvSpPr>
        <p:spPr>
          <a:xfrm rot="404902">
            <a:off x="3337680" y="1741535"/>
            <a:ext cx="2204835" cy="2092881"/>
          </a:xfrm>
          <a:prstGeom prst="rect">
            <a:avLst/>
          </a:prstGeom>
          <a:noFill/>
        </p:spPr>
        <p:txBody>
          <a:bodyPr wrap="square" rtlCol="0">
            <a:spAutoFit/>
          </a:bodyPr>
          <a:lstStyle/>
          <a:p>
            <a:pPr algn="ctr"/>
            <a:r>
              <a:rPr lang="fr-FR" sz="1400" b="1" dirty="0" err="1" smtClean="0"/>
              <a:t>Largest</a:t>
            </a:r>
            <a:r>
              <a:rPr lang="fr-FR" sz="1400" b="1" dirty="0" smtClean="0"/>
              <a:t> </a:t>
            </a:r>
            <a:r>
              <a:rPr lang="fr-FR" sz="1400" b="1" dirty="0" err="1" smtClean="0"/>
              <a:t>Wordwide</a:t>
            </a:r>
            <a:r>
              <a:rPr lang="fr-FR" sz="1400" b="1" dirty="0" smtClean="0"/>
              <a:t> Promotion </a:t>
            </a:r>
            <a:r>
              <a:rPr lang="fr-FR" sz="1400" b="1" dirty="0" err="1" smtClean="0"/>
              <a:t>Database</a:t>
            </a:r>
            <a:endParaRPr lang="fr-FR" sz="1400" b="1" dirty="0" smtClean="0"/>
          </a:p>
          <a:p>
            <a:pPr algn="ctr"/>
            <a:endParaRPr lang="fr-FR" sz="400" b="1" dirty="0" smtClean="0"/>
          </a:p>
          <a:p>
            <a:pPr lvl="0">
              <a:buBlip>
                <a:blip r:embed="rId5"/>
              </a:buBlip>
            </a:pPr>
            <a:r>
              <a:rPr lang="fr-FR" sz="1400" dirty="0" smtClean="0">
                <a:solidFill>
                  <a:srgbClr val="3F3F3F"/>
                </a:solidFill>
              </a:rPr>
              <a:t> 34 countries in 2012</a:t>
            </a:r>
          </a:p>
          <a:p>
            <a:pPr lvl="0">
              <a:buBlip>
                <a:blip r:embed="rId5"/>
              </a:buBlip>
            </a:pPr>
            <a:r>
              <a:rPr lang="fr-FR" sz="1400" dirty="0" smtClean="0">
                <a:solidFill>
                  <a:srgbClr val="3F3F3F"/>
                </a:solidFill>
              </a:rPr>
              <a:t> 6.5 million contacts</a:t>
            </a:r>
          </a:p>
          <a:p>
            <a:pPr lvl="0">
              <a:buBlip>
                <a:blip r:embed="rId5"/>
              </a:buBlip>
            </a:pPr>
            <a:r>
              <a:rPr lang="fr-FR" sz="1400" dirty="0" smtClean="0">
                <a:solidFill>
                  <a:srgbClr val="3F3F3F"/>
                </a:solidFill>
              </a:rPr>
              <a:t> 5.6 million </a:t>
            </a:r>
            <a:r>
              <a:rPr lang="fr-FR" sz="1400" dirty="0" err="1" smtClean="0">
                <a:solidFill>
                  <a:srgbClr val="3F3F3F"/>
                </a:solidFill>
              </a:rPr>
              <a:t>product</a:t>
            </a:r>
            <a:r>
              <a:rPr lang="fr-FR" sz="1400" dirty="0" smtClean="0">
                <a:solidFill>
                  <a:srgbClr val="3F3F3F"/>
                </a:solidFill>
              </a:rPr>
              <a:t> </a:t>
            </a:r>
            <a:r>
              <a:rPr lang="fr-FR" sz="1400" dirty="0" err="1" smtClean="0">
                <a:solidFill>
                  <a:srgbClr val="3F3F3F"/>
                </a:solidFill>
              </a:rPr>
              <a:t>details</a:t>
            </a:r>
            <a:endParaRPr lang="fr-FR" sz="1400" dirty="0" smtClean="0">
              <a:solidFill>
                <a:srgbClr val="3F3F3F"/>
              </a:solidFill>
            </a:endParaRPr>
          </a:p>
          <a:p>
            <a:pPr lvl="0">
              <a:buBlip>
                <a:blip r:embed="rId5"/>
              </a:buBlip>
            </a:pPr>
            <a:r>
              <a:rPr lang="fr-FR" sz="1400" dirty="0" smtClean="0">
                <a:solidFill>
                  <a:srgbClr val="3F3F3F"/>
                </a:solidFill>
              </a:rPr>
              <a:t> 200,000 meetings</a:t>
            </a:r>
          </a:p>
          <a:p>
            <a:pPr lvl="0">
              <a:buBlip>
                <a:blip r:embed="rId5"/>
              </a:buBlip>
            </a:pPr>
            <a:r>
              <a:rPr lang="fr-FR" sz="1400" dirty="0" smtClean="0">
                <a:solidFill>
                  <a:srgbClr val="3F3F3F"/>
                </a:solidFill>
              </a:rPr>
              <a:t> 20,000 </a:t>
            </a:r>
            <a:r>
              <a:rPr lang="fr-FR" sz="1400" dirty="0" err="1" smtClean="0">
                <a:solidFill>
                  <a:srgbClr val="3F3F3F"/>
                </a:solidFill>
              </a:rPr>
              <a:t>clinical</a:t>
            </a:r>
            <a:r>
              <a:rPr lang="fr-FR" sz="1400" dirty="0" smtClean="0">
                <a:solidFill>
                  <a:srgbClr val="3F3F3F"/>
                </a:solidFill>
              </a:rPr>
              <a:t> trials</a:t>
            </a:r>
          </a:p>
          <a:p>
            <a:pPr lvl="0">
              <a:buBlip>
                <a:blip r:embed="rId5"/>
              </a:buBlip>
            </a:pPr>
            <a:r>
              <a:rPr lang="fr-FR" sz="1400" dirty="0" smtClean="0">
                <a:solidFill>
                  <a:srgbClr val="3F3F3F"/>
                </a:solidFill>
              </a:rPr>
              <a:t> 650,000 mailings</a:t>
            </a:r>
          </a:p>
        </p:txBody>
      </p:sp>
      <p:sp>
        <p:nvSpPr>
          <p:cNvPr id="24" name="Rectangle 23"/>
          <p:cNvSpPr/>
          <p:nvPr/>
        </p:nvSpPr>
        <p:spPr>
          <a:xfrm rot="346080">
            <a:off x="3370796" y="1458719"/>
            <a:ext cx="2376264" cy="5760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600" dirty="0">
              <a:solidFill>
                <a:schemeClr val="tx1"/>
              </a:solidFill>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
          <p:cNvSpPr>
            <a:spLocks noChangeArrowheads="1"/>
          </p:cNvSpPr>
          <p:nvPr/>
        </p:nvSpPr>
        <p:spPr bwMode="auto">
          <a:xfrm>
            <a:off x="82550" y="2519363"/>
            <a:ext cx="1727200" cy="314325"/>
          </a:xfrm>
          <a:prstGeom prst="rect">
            <a:avLst/>
          </a:prstGeom>
          <a:solidFill>
            <a:srgbClr val="FED100"/>
          </a:solidFill>
          <a:ln>
            <a:headEnd/>
            <a:tailEnd/>
          </a:ln>
        </p:spPr>
        <p:style>
          <a:lnRef idx="0">
            <a:schemeClr val="accent1"/>
          </a:lnRef>
          <a:fillRef idx="3">
            <a:schemeClr val="accent1"/>
          </a:fillRef>
          <a:effectRef idx="3">
            <a:schemeClr val="accent1"/>
          </a:effectRef>
          <a:fontRef idx="minor">
            <a:schemeClr val="lt1"/>
          </a:fontRef>
        </p:style>
        <p:txBody>
          <a:bodyPr lIns="0" rIns="0" anchor="ctr"/>
          <a:lstStyle/>
          <a:p>
            <a:pPr algn="ctr" rtl="0" fontAlgn="base">
              <a:spcBef>
                <a:spcPct val="0"/>
              </a:spcBef>
              <a:spcAft>
                <a:spcPct val="0"/>
              </a:spcAft>
            </a:pPr>
            <a:r>
              <a:rPr lang="en-US" sz="1400" b="1" kern="1200" dirty="0">
                <a:solidFill>
                  <a:schemeClr val="tx1"/>
                </a:solidFill>
                <a:latin typeface="Arial" pitchFamily="34" charset="0"/>
                <a:ea typeface="+mn-ea"/>
                <a:cs typeface="+mn-cs"/>
              </a:rPr>
              <a:t>RECRUITMENT</a:t>
            </a:r>
          </a:p>
        </p:txBody>
      </p:sp>
      <p:sp>
        <p:nvSpPr>
          <p:cNvPr id="26635" name="Rectangle 11"/>
          <p:cNvSpPr>
            <a:spLocks noChangeArrowheads="1"/>
          </p:cNvSpPr>
          <p:nvPr/>
        </p:nvSpPr>
        <p:spPr bwMode="auto">
          <a:xfrm>
            <a:off x="82550" y="4437112"/>
            <a:ext cx="1727200" cy="1816100"/>
          </a:xfrm>
          <a:prstGeom prst="roundRect">
            <a:avLst>
              <a:gd name="adj" fmla="val 7169"/>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6000" rIns="36000" anchor="ctr"/>
          <a:lstStyle/>
          <a:p>
            <a:pPr algn="ctr" rtl="0" fontAlgn="base">
              <a:spcBef>
                <a:spcPct val="0"/>
              </a:spcBef>
              <a:spcAft>
                <a:spcPct val="0"/>
              </a:spcAft>
              <a:defRPr/>
            </a:pPr>
            <a:r>
              <a:rPr lang="en-US" sz="1200" kern="1200" dirty="0">
                <a:solidFill>
                  <a:srgbClr val="3F3F3F"/>
                </a:solidFill>
                <a:latin typeface="Arial" charset="0"/>
                <a:ea typeface="+mn-ea"/>
                <a:cs typeface="+mn-cs"/>
              </a:rPr>
              <a:t>Physicians and other HCPs are recruited by CSD to participate in our studies. They are representative of the local medical universe</a:t>
            </a:r>
          </a:p>
        </p:txBody>
      </p:sp>
      <p:sp>
        <p:nvSpPr>
          <p:cNvPr id="26638" name="Rectangle 14"/>
          <p:cNvSpPr>
            <a:spLocks noChangeArrowheads="1"/>
          </p:cNvSpPr>
          <p:nvPr/>
        </p:nvSpPr>
        <p:spPr bwMode="auto">
          <a:xfrm>
            <a:off x="7380288" y="4437112"/>
            <a:ext cx="1727200" cy="1816100"/>
          </a:xfrm>
          <a:prstGeom prst="roundRect">
            <a:avLst>
              <a:gd name="adj" fmla="val 5638"/>
            </a:avLst>
          </a:prstGeom>
          <a:solidFill>
            <a:schemeClr val="bg1">
              <a:lumMod val="95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6000" rIns="36000" anchor="ctr"/>
          <a:lstStyle/>
          <a:p>
            <a:pPr algn="ctr" rtl="0" fontAlgn="base">
              <a:spcBef>
                <a:spcPct val="0"/>
              </a:spcBef>
              <a:spcAft>
                <a:spcPct val="0"/>
              </a:spcAft>
              <a:defRPr/>
            </a:pPr>
            <a:r>
              <a:rPr lang="en-US" sz="1200" kern="1200">
                <a:solidFill>
                  <a:srgbClr val="3F3F3F"/>
                </a:solidFill>
                <a:latin typeface="Arial" charset="0"/>
                <a:ea typeface="+mn-ea"/>
                <a:cs typeface="+mn-cs"/>
              </a:rPr>
              <a:t>Results will provide competitive information on promotional investment and sales force detailing</a:t>
            </a:r>
          </a:p>
        </p:txBody>
      </p:sp>
      <p:sp>
        <p:nvSpPr>
          <p:cNvPr id="91141" name="AutoShape 15"/>
          <p:cNvSpPr>
            <a:spLocks noChangeArrowheads="1"/>
          </p:cNvSpPr>
          <p:nvPr/>
        </p:nvSpPr>
        <p:spPr bwMode="auto">
          <a:xfrm rot="-5400000">
            <a:off x="1313656" y="3653632"/>
            <a:ext cx="1090613" cy="190500"/>
          </a:xfrm>
          <a:prstGeom prst="downArrow">
            <a:avLst>
              <a:gd name="adj1" fmla="val 100000"/>
              <a:gd name="adj2" fmla="val 100000"/>
            </a:avLst>
          </a:prstGeom>
          <a:solidFill>
            <a:srgbClr val="FED100"/>
          </a:solidFill>
          <a:ln>
            <a:headEnd/>
            <a:tailEnd/>
          </a:ln>
        </p:spPr>
        <p:style>
          <a:lnRef idx="0">
            <a:schemeClr val="accent1"/>
          </a:lnRef>
          <a:fillRef idx="3">
            <a:schemeClr val="accent1"/>
          </a:fillRef>
          <a:effectRef idx="3">
            <a:schemeClr val="accent1"/>
          </a:effectRef>
          <a:fontRef idx="minor">
            <a:schemeClr val="lt1"/>
          </a:fontRef>
        </p:style>
        <p:txBody>
          <a:bodyPr vert="eaVert" anchor="ctr"/>
          <a:lstStyle/>
          <a:p>
            <a:pPr algn="l" rtl="0" fontAlgn="base">
              <a:spcBef>
                <a:spcPct val="50000"/>
              </a:spcBef>
              <a:spcAft>
                <a:spcPct val="0"/>
              </a:spcAft>
            </a:pPr>
            <a:endParaRPr lang="en-US" sz="1200" b="1" kern="1200">
              <a:solidFill>
                <a:srgbClr val="3F3F3F"/>
              </a:solidFill>
              <a:latin typeface="Arial" pitchFamily="34" charset="0"/>
              <a:ea typeface="+mn-ea"/>
              <a:cs typeface="+mn-cs"/>
            </a:endParaRPr>
          </a:p>
        </p:txBody>
      </p:sp>
      <p:sp>
        <p:nvSpPr>
          <p:cNvPr id="26641" name="Rectangle 17"/>
          <p:cNvSpPr>
            <a:spLocks noChangeArrowheads="1"/>
          </p:cNvSpPr>
          <p:nvPr/>
        </p:nvSpPr>
        <p:spPr bwMode="auto">
          <a:xfrm>
            <a:off x="5554663" y="4437112"/>
            <a:ext cx="1727200" cy="1816100"/>
          </a:xfrm>
          <a:prstGeom prst="roundRect">
            <a:avLst>
              <a:gd name="adj" fmla="val 5086"/>
            </a:avLst>
          </a:prstGeom>
          <a:solidFill>
            <a:schemeClr val="bg1">
              <a:lumMod val="95000"/>
            </a:schemeClr>
          </a:solid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6000" rIns="36000" anchor="ctr"/>
          <a:lstStyle/>
          <a:p>
            <a:pPr algn="ctr" rtl="0" fontAlgn="base">
              <a:spcBef>
                <a:spcPct val="0"/>
              </a:spcBef>
              <a:spcAft>
                <a:spcPct val="0"/>
              </a:spcAft>
              <a:defRPr/>
            </a:pPr>
            <a:r>
              <a:rPr lang="en-US" sz="1200" kern="1200">
                <a:solidFill>
                  <a:srgbClr val="3F3F3F"/>
                </a:solidFill>
                <a:latin typeface="Arial" charset="0"/>
                <a:ea typeface="+mn-ea"/>
                <a:cs typeface="+mn-cs"/>
              </a:rPr>
              <a:t>An average cost figure is applied to each promotional channel</a:t>
            </a:r>
          </a:p>
        </p:txBody>
      </p:sp>
      <p:sp>
        <p:nvSpPr>
          <p:cNvPr id="91143" name="AutoShape 19"/>
          <p:cNvSpPr>
            <a:spLocks noChangeArrowheads="1"/>
          </p:cNvSpPr>
          <p:nvPr/>
        </p:nvSpPr>
        <p:spPr bwMode="auto">
          <a:xfrm rot="-5400000">
            <a:off x="5074468" y="3574604"/>
            <a:ext cx="1090613" cy="367356"/>
          </a:xfrm>
          <a:prstGeom prst="downArrow">
            <a:avLst>
              <a:gd name="adj1" fmla="val 100000"/>
              <a:gd name="adj2" fmla="val 100000"/>
            </a:avLst>
          </a:prstGeom>
          <a:solidFill>
            <a:srgbClr val="FED100"/>
          </a:solidFill>
          <a:ln>
            <a:headEnd/>
            <a:tailEnd/>
          </a:ln>
        </p:spPr>
        <p:style>
          <a:lnRef idx="0">
            <a:schemeClr val="accent1"/>
          </a:lnRef>
          <a:fillRef idx="3">
            <a:schemeClr val="accent1"/>
          </a:fillRef>
          <a:effectRef idx="3">
            <a:schemeClr val="accent1"/>
          </a:effectRef>
          <a:fontRef idx="minor">
            <a:schemeClr val="lt1"/>
          </a:fontRef>
        </p:style>
        <p:txBody>
          <a:bodyPr vert="eaVert" anchor="ctr"/>
          <a:lstStyle/>
          <a:p>
            <a:pPr algn="l" rtl="0" fontAlgn="base">
              <a:spcBef>
                <a:spcPct val="50000"/>
              </a:spcBef>
              <a:spcAft>
                <a:spcPct val="0"/>
              </a:spcAft>
            </a:pPr>
            <a:endParaRPr lang="en-US" sz="1200" b="1" kern="1200">
              <a:solidFill>
                <a:srgbClr val="3F3F3F"/>
              </a:solidFill>
              <a:latin typeface="Arial" pitchFamily="34" charset="0"/>
              <a:ea typeface="+mn-ea"/>
              <a:cs typeface="+mn-cs"/>
            </a:endParaRPr>
          </a:p>
        </p:txBody>
      </p:sp>
      <p:sp>
        <p:nvSpPr>
          <p:cNvPr id="91144" name="Rectangle 20"/>
          <p:cNvSpPr>
            <a:spLocks noChangeArrowheads="1"/>
          </p:cNvSpPr>
          <p:nvPr/>
        </p:nvSpPr>
        <p:spPr bwMode="auto">
          <a:xfrm>
            <a:off x="1906588" y="2519363"/>
            <a:ext cx="1727200" cy="314325"/>
          </a:xfrm>
          <a:prstGeom prst="rect">
            <a:avLst/>
          </a:prstGeom>
          <a:solidFill>
            <a:srgbClr val="FED100"/>
          </a:solidFill>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rtl="0" fontAlgn="base">
              <a:spcBef>
                <a:spcPct val="0"/>
              </a:spcBef>
              <a:spcAft>
                <a:spcPct val="0"/>
              </a:spcAft>
            </a:pPr>
            <a:r>
              <a:rPr lang="en-US" sz="1400" b="1" kern="1200" dirty="0">
                <a:solidFill>
                  <a:schemeClr val="tx1"/>
                </a:solidFill>
                <a:latin typeface="Arial" pitchFamily="34" charset="0"/>
                <a:ea typeface="+mn-ea"/>
                <a:cs typeface="+mn-cs"/>
              </a:rPr>
              <a:t>DATA COLLECTION</a:t>
            </a:r>
          </a:p>
        </p:txBody>
      </p:sp>
      <p:sp>
        <p:nvSpPr>
          <p:cNvPr id="91145" name="Rectangle 21"/>
          <p:cNvSpPr>
            <a:spLocks noChangeArrowheads="1"/>
          </p:cNvSpPr>
          <p:nvPr/>
        </p:nvSpPr>
        <p:spPr bwMode="auto">
          <a:xfrm>
            <a:off x="3730625" y="2519363"/>
            <a:ext cx="1727200" cy="314325"/>
          </a:xfrm>
          <a:prstGeom prst="rect">
            <a:avLst/>
          </a:prstGeom>
          <a:solidFill>
            <a:srgbClr val="FED100"/>
          </a:solidFill>
          <a:ln>
            <a:headEnd/>
            <a:tailEnd/>
          </a:ln>
        </p:spPr>
        <p:style>
          <a:lnRef idx="0">
            <a:schemeClr val="accent1"/>
          </a:lnRef>
          <a:fillRef idx="3">
            <a:schemeClr val="accent1"/>
          </a:fillRef>
          <a:effectRef idx="3">
            <a:schemeClr val="accent1"/>
          </a:effectRef>
          <a:fontRef idx="minor">
            <a:schemeClr val="lt1"/>
          </a:fontRef>
        </p:style>
        <p:txBody>
          <a:bodyPr lIns="0" rIns="0" anchor="ctr"/>
          <a:lstStyle/>
          <a:p>
            <a:pPr algn="ctr" rtl="0" fontAlgn="base">
              <a:spcBef>
                <a:spcPct val="0"/>
              </a:spcBef>
              <a:spcAft>
                <a:spcPct val="0"/>
              </a:spcAft>
            </a:pPr>
            <a:r>
              <a:rPr lang="en-US" sz="1400" b="1" kern="1200">
                <a:solidFill>
                  <a:schemeClr val="tx1"/>
                </a:solidFill>
                <a:latin typeface="Arial" pitchFamily="34" charset="0"/>
                <a:ea typeface="+mn-ea"/>
                <a:cs typeface="+mn-cs"/>
              </a:rPr>
              <a:t>PROJECTION</a:t>
            </a:r>
          </a:p>
        </p:txBody>
      </p:sp>
      <p:sp>
        <p:nvSpPr>
          <p:cNvPr id="91146" name="Rectangle 22"/>
          <p:cNvSpPr>
            <a:spLocks noChangeArrowheads="1"/>
          </p:cNvSpPr>
          <p:nvPr/>
        </p:nvSpPr>
        <p:spPr bwMode="auto">
          <a:xfrm>
            <a:off x="7380288" y="2519363"/>
            <a:ext cx="1727200" cy="314325"/>
          </a:xfrm>
          <a:prstGeom prst="rect">
            <a:avLst/>
          </a:prstGeom>
          <a:solidFill>
            <a:srgbClr val="FED100"/>
          </a:solidFill>
          <a:ln>
            <a:headEnd/>
            <a:tailEnd/>
          </a:ln>
        </p:spPr>
        <p:style>
          <a:lnRef idx="0">
            <a:schemeClr val="accent1"/>
          </a:lnRef>
          <a:fillRef idx="3">
            <a:schemeClr val="accent1"/>
          </a:fillRef>
          <a:effectRef idx="3">
            <a:schemeClr val="accent1"/>
          </a:effectRef>
          <a:fontRef idx="minor">
            <a:schemeClr val="lt1"/>
          </a:fontRef>
        </p:style>
        <p:txBody>
          <a:bodyPr anchor="ctr"/>
          <a:lstStyle/>
          <a:p>
            <a:pPr algn="ctr" rtl="0" fontAlgn="base">
              <a:spcBef>
                <a:spcPct val="0"/>
              </a:spcBef>
              <a:spcAft>
                <a:spcPct val="0"/>
              </a:spcAft>
            </a:pPr>
            <a:r>
              <a:rPr lang="en-US" sz="1400" b="1" kern="1200">
                <a:solidFill>
                  <a:schemeClr val="tx1"/>
                </a:solidFill>
                <a:latin typeface="Arial" pitchFamily="34" charset="0"/>
                <a:ea typeface="+mn-ea"/>
                <a:cs typeface="+mn-cs"/>
              </a:rPr>
              <a:t>RESULTS</a:t>
            </a:r>
          </a:p>
        </p:txBody>
      </p:sp>
      <p:sp>
        <p:nvSpPr>
          <p:cNvPr id="91147" name="AutoShape 23"/>
          <p:cNvSpPr>
            <a:spLocks noChangeArrowheads="1"/>
          </p:cNvSpPr>
          <p:nvPr/>
        </p:nvSpPr>
        <p:spPr bwMode="auto">
          <a:xfrm rot="-5400000">
            <a:off x="3067843" y="3653632"/>
            <a:ext cx="1090613" cy="190500"/>
          </a:xfrm>
          <a:prstGeom prst="downArrow">
            <a:avLst>
              <a:gd name="adj1" fmla="val 100000"/>
              <a:gd name="adj2" fmla="val 100000"/>
            </a:avLst>
          </a:prstGeom>
          <a:solidFill>
            <a:srgbClr val="FED100"/>
          </a:solidFill>
          <a:ln>
            <a:headEnd/>
            <a:tailEnd/>
          </a:ln>
        </p:spPr>
        <p:style>
          <a:lnRef idx="0">
            <a:schemeClr val="accent1"/>
          </a:lnRef>
          <a:fillRef idx="3">
            <a:schemeClr val="accent1"/>
          </a:fillRef>
          <a:effectRef idx="3">
            <a:schemeClr val="accent1"/>
          </a:effectRef>
          <a:fontRef idx="minor">
            <a:schemeClr val="lt1"/>
          </a:fontRef>
        </p:style>
        <p:txBody>
          <a:bodyPr vert="eaVert" anchor="ctr"/>
          <a:lstStyle/>
          <a:p>
            <a:pPr algn="l" rtl="0" fontAlgn="base">
              <a:spcBef>
                <a:spcPct val="50000"/>
              </a:spcBef>
              <a:spcAft>
                <a:spcPct val="0"/>
              </a:spcAft>
            </a:pPr>
            <a:endParaRPr lang="en-US" sz="1200" b="1" kern="1200">
              <a:solidFill>
                <a:srgbClr val="3F3F3F"/>
              </a:solidFill>
              <a:latin typeface="Arial" pitchFamily="34" charset="0"/>
              <a:ea typeface="+mn-ea"/>
              <a:cs typeface="+mn-cs"/>
            </a:endParaRPr>
          </a:p>
        </p:txBody>
      </p:sp>
      <p:sp>
        <p:nvSpPr>
          <p:cNvPr id="26648" name="Rectangle 24"/>
          <p:cNvSpPr>
            <a:spLocks noChangeArrowheads="1"/>
          </p:cNvSpPr>
          <p:nvPr/>
        </p:nvSpPr>
        <p:spPr bwMode="auto">
          <a:xfrm>
            <a:off x="1906588" y="4437112"/>
            <a:ext cx="1727200" cy="1816100"/>
          </a:xfrm>
          <a:prstGeom prst="roundRect">
            <a:avLst>
              <a:gd name="adj" fmla="val 508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6000" rIns="36000" anchor="ctr"/>
          <a:lstStyle/>
          <a:p>
            <a:pPr algn="ctr" rtl="0" fontAlgn="base">
              <a:spcBef>
                <a:spcPct val="0"/>
              </a:spcBef>
              <a:spcAft>
                <a:spcPct val="0"/>
              </a:spcAft>
              <a:defRPr/>
            </a:pPr>
            <a:r>
              <a:rPr lang="en-US" sz="1200" kern="1200" dirty="0">
                <a:solidFill>
                  <a:srgbClr val="3F3F3F"/>
                </a:solidFill>
                <a:latin typeface="Arial" charset="0"/>
                <a:ea typeface="+mn-ea"/>
                <a:cs typeface="+mn-cs"/>
              </a:rPr>
              <a:t> Participants fill in questionnaires on health industry promotional activity after each call or any other promotion contact</a:t>
            </a:r>
          </a:p>
        </p:txBody>
      </p:sp>
      <p:sp>
        <p:nvSpPr>
          <p:cNvPr id="91149" name="AutoShape 25"/>
          <p:cNvSpPr>
            <a:spLocks noChangeArrowheads="1"/>
          </p:cNvSpPr>
          <p:nvPr/>
        </p:nvSpPr>
        <p:spPr bwMode="auto">
          <a:xfrm rot="-5400000">
            <a:off x="6784975" y="3651250"/>
            <a:ext cx="1092200" cy="190500"/>
          </a:xfrm>
          <a:prstGeom prst="downArrow">
            <a:avLst>
              <a:gd name="adj1" fmla="val 100000"/>
              <a:gd name="adj2" fmla="val 100000"/>
            </a:avLst>
          </a:prstGeom>
          <a:solidFill>
            <a:srgbClr val="FED100"/>
          </a:solidFill>
          <a:ln>
            <a:headEnd/>
            <a:tailEnd/>
          </a:ln>
        </p:spPr>
        <p:style>
          <a:lnRef idx="0">
            <a:schemeClr val="accent1"/>
          </a:lnRef>
          <a:fillRef idx="3">
            <a:schemeClr val="accent1"/>
          </a:fillRef>
          <a:effectRef idx="3">
            <a:schemeClr val="accent1"/>
          </a:effectRef>
          <a:fontRef idx="minor">
            <a:schemeClr val="lt1"/>
          </a:fontRef>
        </p:style>
        <p:txBody>
          <a:bodyPr vert="eaVert" wrap="none" anchor="ctr"/>
          <a:lstStyle/>
          <a:p>
            <a:pPr algn="l" rtl="0" fontAlgn="base">
              <a:spcBef>
                <a:spcPct val="50000"/>
              </a:spcBef>
              <a:spcAft>
                <a:spcPct val="0"/>
              </a:spcAft>
            </a:pPr>
            <a:endParaRPr lang="en-US" sz="1200" b="1" kern="1200">
              <a:solidFill>
                <a:srgbClr val="3F3F3F"/>
              </a:solidFill>
              <a:latin typeface="Arial" pitchFamily="34" charset="0"/>
              <a:ea typeface="+mn-ea"/>
              <a:cs typeface="+mn-cs"/>
            </a:endParaRPr>
          </a:p>
        </p:txBody>
      </p:sp>
      <p:sp>
        <p:nvSpPr>
          <p:cNvPr id="91150" name="Rectangle 26"/>
          <p:cNvSpPr>
            <a:spLocks noChangeArrowheads="1"/>
          </p:cNvSpPr>
          <p:nvPr/>
        </p:nvSpPr>
        <p:spPr bwMode="auto">
          <a:xfrm>
            <a:off x="5554663" y="2519363"/>
            <a:ext cx="1727200" cy="314325"/>
          </a:xfrm>
          <a:prstGeom prst="rect">
            <a:avLst/>
          </a:prstGeom>
          <a:solidFill>
            <a:srgbClr val="FED100"/>
          </a:solidFill>
          <a:ln>
            <a:headEnd/>
            <a:tailEnd/>
          </a:ln>
        </p:spPr>
        <p:style>
          <a:lnRef idx="0">
            <a:schemeClr val="accent1"/>
          </a:lnRef>
          <a:fillRef idx="3">
            <a:schemeClr val="accent1"/>
          </a:fillRef>
          <a:effectRef idx="3">
            <a:schemeClr val="accent1"/>
          </a:effectRef>
          <a:fontRef idx="minor">
            <a:schemeClr val="lt1"/>
          </a:fontRef>
        </p:style>
        <p:txBody>
          <a:bodyPr lIns="0" rIns="0" anchor="ctr"/>
          <a:lstStyle/>
          <a:p>
            <a:pPr algn="ctr" rtl="0" fontAlgn="base">
              <a:spcBef>
                <a:spcPct val="0"/>
              </a:spcBef>
              <a:spcAft>
                <a:spcPct val="0"/>
              </a:spcAft>
            </a:pPr>
            <a:r>
              <a:rPr lang="en-US" sz="1400" b="1" kern="1200">
                <a:solidFill>
                  <a:schemeClr val="tx1"/>
                </a:solidFill>
                <a:latin typeface="Arial" pitchFamily="34" charset="0"/>
                <a:ea typeface="+mn-ea"/>
                <a:cs typeface="+mn-cs"/>
              </a:rPr>
              <a:t>COST EVALUATION</a:t>
            </a:r>
          </a:p>
        </p:txBody>
      </p:sp>
      <p:sp>
        <p:nvSpPr>
          <p:cNvPr id="26651" name="Rectangle 27"/>
          <p:cNvSpPr>
            <a:spLocks noChangeArrowheads="1"/>
          </p:cNvSpPr>
          <p:nvPr/>
        </p:nvSpPr>
        <p:spPr bwMode="auto">
          <a:xfrm>
            <a:off x="3730625" y="4437112"/>
            <a:ext cx="1727200" cy="1816100"/>
          </a:xfrm>
          <a:prstGeom prst="roundRect">
            <a:avLst>
              <a:gd name="adj" fmla="val 508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6000" rIns="36000" anchor="ctr"/>
          <a:lstStyle/>
          <a:p>
            <a:pPr algn="ctr" rtl="0" fontAlgn="base">
              <a:spcBef>
                <a:spcPct val="0"/>
              </a:spcBef>
              <a:spcAft>
                <a:spcPct val="0"/>
              </a:spcAft>
              <a:defRPr/>
            </a:pPr>
            <a:r>
              <a:rPr lang="en-US" sz="1200" kern="1200">
                <a:solidFill>
                  <a:srgbClr val="3F3F3F"/>
                </a:solidFill>
                <a:latin typeface="Arial" charset="0"/>
                <a:ea typeface="+mn-ea"/>
                <a:cs typeface="+mn-cs"/>
              </a:rPr>
              <a:t>The results are then projected to the target population</a:t>
            </a:r>
          </a:p>
        </p:txBody>
      </p:sp>
      <p:grpSp>
        <p:nvGrpSpPr>
          <p:cNvPr id="2" name="Group 33"/>
          <p:cNvGrpSpPr>
            <a:grpSpLocks/>
          </p:cNvGrpSpPr>
          <p:nvPr/>
        </p:nvGrpSpPr>
        <p:grpSpPr bwMode="auto">
          <a:xfrm>
            <a:off x="3832225" y="3241675"/>
            <a:ext cx="1368425" cy="866775"/>
            <a:chOff x="2018" y="2704"/>
            <a:chExt cx="1769" cy="1119"/>
          </a:xfrm>
          <a:effectLst>
            <a:outerShdw blurRad="50800" dist="38100" dir="2700000" algn="tl" rotWithShape="0">
              <a:prstClr val="black">
                <a:alpha val="40000"/>
              </a:prstClr>
            </a:outerShdw>
          </a:effectLst>
        </p:grpSpPr>
        <p:pic>
          <p:nvPicPr>
            <p:cNvPr id="91165" name="Picture 34"/>
            <p:cNvPicPr>
              <a:picLocks noChangeAspect="1" noChangeArrowheads="1"/>
            </p:cNvPicPr>
            <p:nvPr/>
          </p:nvPicPr>
          <p:blipFill>
            <a:blip r:embed="rId3" cstate="print"/>
            <a:srcRect r="46" b="23"/>
            <a:stretch>
              <a:fillRect/>
            </a:stretch>
          </p:blipFill>
          <p:spPr bwMode="auto">
            <a:xfrm>
              <a:off x="2018" y="2704"/>
              <a:ext cx="1769" cy="1119"/>
            </a:xfrm>
            <a:prstGeom prst="rect">
              <a:avLst/>
            </a:prstGeom>
            <a:noFill/>
            <a:ln w="9525" algn="ctr">
              <a:noFill/>
              <a:miter lim="800000"/>
              <a:headEnd/>
              <a:tailEnd/>
            </a:ln>
            <a:scene3d>
              <a:camera prst="orthographicFront"/>
              <a:lightRig rig="threePt" dir="t"/>
            </a:scene3d>
            <a:sp3d>
              <a:bevelT/>
            </a:sp3d>
          </p:spPr>
        </p:pic>
        <p:sp>
          <p:nvSpPr>
            <p:cNvPr id="91166" name="Rectangle 35"/>
            <p:cNvSpPr>
              <a:spLocks noChangeArrowheads="1"/>
            </p:cNvSpPr>
            <p:nvPr/>
          </p:nvSpPr>
          <p:spPr bwMode="auto">
            <a:xfrm>
              <a:off x="2018" y="2719"/>
              <a:ext cx="1769" cy="1089"/>
            </a:xfrm>
            <a:prstGeom prst="rect">
              <a:avLst/>
            </a:prstGeom>
            <a:noFill/>
            <a:ln w="28575" algn="ctr">
              <a:noFill/>
              <a:miter lim="800000"/>
              <a:headEnd/>
              <a:tailEnd/>
            </a:ln>
            <a:scene3d>
              <a:camera prst="orthographicFront"/>
              <a:lightRig rig="threePt" dir="t"/>
            </a:scene3d>
            <a:sp3d>
              <a:bevelT/>
            </a:sp3d>
          </p:spPr>
          <p:txBody>
            <a:bodyPr wrap="none" anchor="ctr"/>
            <a:lstStyle/>
            <a:p>
              <a:pPr algn="l" rtl="0" fontAlgn="base">
                <a:spcBef>
                  <a:spcPct val="50000"/>
                </a:spcBef>
                <a:spcAft>
                  <a:spcPct val="0"/>
                </a:spcAft>
              </a:pPr>
              <a:endParaRPr lang="en-US" sz="1200" b="1" kern="1200">
                <a:solidFill>
                  <a:srgbClr val="3F3F3F"/>
                </a:solidFill>
                <a:latin typeface="Arial" pitchFamily="34" charset="0"/>
                <a:ea typeface="+mn-ea"/>
                <a:cs typeface="+mn-cs"/>
              </a:endParaRPr>
            </a:p>
          </p:txBody>
        </p:sp>
      </p:grpSp>
      <p:sp>
        <p:nvSpPr>
          <p:cNvPr id="91153" name="Text Box 42"/>
          <p:cNvSpPr txBox="1">
            <a:spLocks noChangeArrowheads="1"/>
          </p:cNvSpPr>
          <p:nvPr/>
        </p:nvSpPr>
        <p:spPr bwMode="auto">
          <a:xfrm>
            <a:off x="1403648" y="836712"/>
            <a:ext cx="7560840" cy="1384995"/>
          </a:xfrm>
          <a:prstGeom prst="rect">
            <a:avLst/>
          </a:prstGeom>
          <a:noFill/>
          <a:ln w="9525" algn="ctr">
            <a:noFill/>
            <a:miter lim="800000"/>
            <a:headEnd/>
            <a:tailEnd/>
          </a:ln>
        </p:spPr>
        <p:txBody>
          <a:bodyPr wrap="square">
            <a:spAutoFit/>
          </a:bodyPr>
          <a:lstStyle/>
          <a:p>
            <a:pPr fontAlgn="base">
              <a:spcBef>
                <a:spcPct val="50000"/>
              </a:spcBef>
              <a:spcAft>
                <a:spcPct val="0"/>
              </a:spcAft>
            </a:pPr>
            <a:r>
              <a:rPr lang="en-US" sz="1400" kern="1200" dirty="0" smtClean="0">
                <a:solidFill>
                  <a:schemeClr val="tx1">
                    <a:lumMod val="65000"/>
                    <a:lumOff val="35000"/>
                  </a:schemeClr>
                </a:solidFill>
                <a:latin typeface="Arial" pitchFamily="34" charset="0"/>
                <a:ea typeface="+mn-ea"/>
                <a:cs typeface="+mn-cs"/>
              </a:rPr>
              <a:t>CSD </a:t>
            </a:r>
            <a:r>
              <a:rPr lang="en-US" sz="1400" kern="1200" dirty="0">
                <a:solidFill>
                  <a:schemeClr val="tx1">
                    <a:lumMod val="65000"/>
                    <a:lumOff val="35000"/>
                  </a:schemeClr>
                </a:solidFill>
                <a:latin typeface="Arial" pitchFamily="34" charset="0"/>
                <a:ea typeface="+mn-ea"/>
                <a:cs typeface="+mn-cs"/>
              </a:rPr>
              <a:t>Promotion audits healthcare industry promotional activity via continuously participating panels of office and hospital based GPs, specialists and other HCPs</a:t>
            </a:r>
            <a:r>
              <a:rPr lang="en-US" sz="1400" dirty="0" smtClean="0">
                <a:solidFill>
                  <a:schemeClr val="tx1">
                    <a:lumMod val="65000"/>
                    <a:lumOff val="35000"/>
                  </a:schemeClr>
                </a:solidFill>
                <a:latin typeface="Arial" pitchFamily="34" charset="0"/>
              </a:rPr>
              <a:t>. </a:t>
            </a:r>
          </a:p>
          <a:p>
            <a:pPr fontAlgn="base">
              <a:spcBef>
                <a:spcPct val="50000"/>
              </a:spcBef>
              <a:spcAft>
                <a:spcPct val="0"/>
              </a:spcAft>
            </a:pPr>
            <a:r>
              <a:rPr lang="en-US" sz="1400" dirty="0" smtClean="0">
                <a:solidFill>
                  <a:schemeClr val="tx1">
                    <a:lumMod val="65000"/>
                    <a:lumOff val="35000"/>
                  </a:schemeClr>
                </a:solidFill>
                <a:latin typeface="Arial" pitchFamily="34" charset="0"/>
              </a:rPr>
              <a:t>CSD uses </a:t>
            </a:r>
            <a:r>
              <a:rPr lang="en-US" sz="1400" dirty="0" err="1" smtClean="0">
                <a:solidFill>
                  <a:schemeClr val="tx1">
                    <a:lumMod val="65000"/>
                    <a:lumOff val="35000"/>
                  </a:schemeClr>
                </a:solidFill>
                <a:latin typeface="Arial" pitchFamily="34" charset="0"/>
              </a:rPr>
              <a:t>OneKey</a:t>
            </a:r>
            <a:r>
              <a:rPr lang="en-US" sz="1400" dirty="0" smtClean="0">
                <a:solidFill>
                  <a:schemeClr val="tx1">
                    <a:lumMod val="65000"/>
                    <a:lumOff val="35000"/>
                  </a:schemeClr>
                </a:solidFill>
                <a:latin typeface="Arial" pitchFamily="34" charset="0"/>
              </a:rPr>
              <a:t>, </a:t>
            </a:r>
            <a:r>
              <a:rPr lang="en-US" sz="1400" dirty="0" err="1" smtClean="0">
                <a:solidFill>
                  <a:schemeClr val="tx1">
                    <a:lumMod val="65000"/>
                    <a:lumOff val="35000"/>
                  </a:schemeClr>
                </a:solidFill>
                <a:latin typeface="Arial" pitchFamily="34" charset="0"/>
              </a:rPr>
              <a:t>Cegedim’s</a:t>
            </a:r>
            <a:r>
              <a:rPr lang="en-US" sz="1400" dirty="0" smtClean="0">
                <a:solidFill>
                  <a:schemeClr val="tx1">
                    <a:lumMod val="65000"/>
                    <a:lumOff val="35000"/>
                  </a:schemeClr>
                </a:solidFill>
                <a:latin typeface="Arial" pitchFamily="34" charset="0"/>
              </a:rPr>
              <a:t> worldwide physicians reference database to recruit physicians</a:t>
            </a:r>
            <a:endParaRPr lang="en-US" sz="1400" kern="1200" dirty="0">
              <a:solidFill>
                <a:schemeClr val="tx1">
                  <a:lumMod val="65000"/>
                  <a:lumOff val="35000"/>
                </a:schemeClr>
              </a:solidFill>
              <a:latin typeface="Arial" pitchFamily="34" charset="0"/>
              <a:ea typeface="+mn-ea"/>
              <a:cs typeface="+mn-cs"/>
            </a:endParaRPr>
          </a:p>
          <a:p>
            <a:pPr algn="l" rtl="0" fontAlgn="base">
              <a:spcBef>
                <a:spcPct val="50000"/>
              </a:spcBef>
              <a:spcAft>
                <a:spcPct val="0"/>
              </a:spcAft>
            </a:pPr>
            <a:r>
              <a:rPr lang="en-US" sz="1400" kern="1200" dirty="0">
                <a:solidFill>
                  <a:schemeClr val="tx1">
                    <a:lumMod val="65000"/>
                    <a:lumOff val="35000"/>
                  </a:schemeClr>
                </a:solidFill>
                <a:latin typeface="Arial" pitchFamily="34" charset="0"/>
                <a:ea typeface="+mn-ea"/>
                <a:cs typeface="+mn-cs"/>
              </a:rPr>
              <a:t>Panelists complete online or paper questionnaires after each contact: Rep visits, sample drop, meetings, mailings, clinical trials, E-promotion, etc.</a:t>
            </a:r>
          </a:p>
        </p:txBody>
      </p:sp>
      <p:sp>
        <p:nvSpPr>
          <p:cNvPr id="91154" name="Text Box 30"/>
          <p:cNvSpPr txBox="1">
            <a:spLocks noChangeArrowheads="1"/>
          </p:cNvSpPr>
          <p:nvPr/>
        </p:nvSpPr>
        <p:spPr bwMode="auto">
          <a:xfrm rot="-5400000">
            <a:off x="5034757" y="3480594"/>
            <a:ext cx="1030287" cy="244475"/>
          </a:xfrm>
          <a:prstGeom prst="rect">
            <a:avLst/>
          </a:prstGeom>
          <a:noFill/>
          <a:ln w="9525">
            <a:noFill/>
            <a:miter lim="800000"/>
            <a:headEnd/>
            <a:tailEnd/>
          </a:ln>
        </p:spPr>
        <p:txBody>
          <a:bodyPr lIns="91429" tIns="45715" rIns="91429" bIns="45715">
            <a:spAutoFit/>
          </a:bodyPr>
          <a:lstStyle/>
          <a:p>
            <a:pPr algn="l" rtl="0" fontAlgn="base">
              <a:spcBef>
                <a:spcPct val="50000"/>
              </a:spcBef>
              <a:spcAft>
                <a:spcPct val="0"/>
              </a:spcAft>
            </a:pPr>
            <a:r>
              <a:rPr lang="en-GB" sz="1000" b="1" kern="1200" dirty="0">
                <a:solidFill>
                  <a:srgbClr val="000000"/>
                </a:solidFill>
                <a:latin typeface="Arial" pitchFamily="34" charset="0"/>
                <a:ea typeface="+mn-ea"/>
                <a:cs typeface="+mn-cs"/>
              </a:rPr>
              <a:t>SPENDING</a:t>
            </a:r>
          </a:p>
        </p:txBody>
      </p:sp>
      <p:pic>
        <p:nvPicPr>
          <p:cNvPr id="91155" name="Picture 31" descr="j0222015"/>
          <p:cNvPicPr>
            <a:picLocks noChangeAspect="1" noChangeArrowheads="1"/>
          </p:cNvPicPr>
          <p:nvPr/>
        </p:nvPicPr>
        <p:blipFill>
          <a:blip r:embed="rId4" cstate="print"/>
          <a:srcRect/>
          <a:stretch>
            <a:fillRect/>
          </a:stretch>
        </p:blipFill>
        <p:spPr bwMode="auto">
          <a:xfrm>
            <a:off x="5867400" y="3515163"/>
            <a:ext cx="565150" cy="56832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1156" name="Picture 32" descr="j0222017"/>
          <p:cNvPicPr>
            <a:picLocks noChangeAspect="1" noChangeArrowheads="1"/>
          </p:cNvPicPr>
          <p:nvPr/>
        </p:nvPicPr>
        <p:blipFill>
          <a:blip r:embed="rId5" cstate="print"/>
          <a:srcRect/>
          <a:stretch>
            <a:fillRect/>
          </a:stretch>
        </p:blipFill>
        <p:spPr bwMode="auto">
          <a:xfrm>
            <a:off x="5867400" y="2924944"/>
            <a:ext cx="538163" cy="541337"/>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1157" name="Picture 33" descr="j0222021"/>
          <p:cNvPicPr>
            <a:picLocks noChangeAspect="1" noChangeArrowheads="1"/>
          </p:cNvPicPr>
          <p:nvPr/>
        </p:nvPicPr>
        <p:blipFill>
          <a:blip r:embed="rId6" cstate="print"/>
          <a:srcRect/>
          <a:stretch>
            <a:fillRect/>
          </a:stretch>
        </p:blipFill>
        <p:spPr bwMode="auto">
          <a:xfrm>
            <a:off x="6372225" y="3243072"/>
            <a:ext cx="493713" cy="4953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1159" name="Picture 26" descr="j0205582"/>
          <p:cNvPicPr>
            <a:picLocks noChangeAspect="1" noChangeArrowheads="1"/>
          </p:cNvPicPr>
          <p:nvPr/>
        </p:nvPicPr>
        <p:blipFill>
          <a:blip r:embed="rId7" cstate="print"/>
          <a:srcRect/>
          <a:stretch>
            <a:fillRect/>
          </a:stretch>
        </p:blipFill>
        <p:spPr bwMode="auto">
          <a:xfrm>
            <a:off x="2195513" y="3284538"/>
            <a:ext cx="889000" cy="81597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1160" name="Picture 27" descr="j0222019"/>
          <p:cNvPicPr>
            <a:picLocks noChangeAspect="1" noChangeArrowheads="1"/>
          </p:cNvPicPr>
          <p:nvPr/>
        </p:nvPicPr>
        <p:blipFill>
          <a:blip r:embed="rId8" cstate="print"/>
          <a:srcRect/>
          <a:stretch>
            <a:fillRect/>
          </a:stretch>
        </p:blipFill>
        <p:spPr bwMode="auto">
          <a:xfrm>
            <a:off x="6372225" y="3860279"/>
            <a:ext cx="501650" cy="50482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91161" name="Picture 28" descr="1196174"/>
          <p:cNvPicPr>
            <a:picLocks noChangeAspect="1" noChangeArrowheads="1"/>
          </p:cNvPicPr>
          <p:nvPr/>
        </p:nvPicPr>
        <p:blipFill>
          <a:blip r:embed="rId9" cstate="print"/>
          <a:srcRect/>
          <a:stretch>
            <a:fillRect/>
          </a:stretch>
        </p:blipFill>
        <p:spPr bwMode="auto">
          <a:xfrm>
            <a:off x="7624763" y="3213100"/>
            <a:ext cx="1195387" cy="1096963"/>
          </a:xfrm>
          <a:prstGeom prst="rect">
            <a:avLst/>
          </a:prstGeom>
          <a:noFill/>
          <a:ln w="9525">
            <a:noFill/>
            <a:miter lim="800000"/>
            <a:headEnd/>
            <a:tailEnd/>
          </a:ln>
          <a:effectLst>
            <a:outerShdw blurRad="50800" dist="38100" dir="2700000" algn="tl" rotWithShape="0">
              <a:prstClr val="black">
                <a:alpha val="40000"/>
              </a:prstClr>
            </a:outerShdw>
            <a:softEdge rad="31750"/>
          </a:effectLst>
          <a:scene3d>
            <a:camera prst="orthographicFront"/>
            <a:lightRig rig="threePt" dir="t"/>
          </a:scene3d>
          <a:sp3d>
            <a:bevelT/>
          </a:sp3d>
        </p:spPr>
      </p:pic>
      <p:sp>
        <p:nvSpPr>
          <p:cNvPr id="91162" name="Rectangle 2"/>
          <p:cNvSpPr>
            <a:spLocks noChangeArrowheads="1"/>
          </p:cNvSpPr>
          <p:nvPr/>
        </p:nvSpPr>
        <p:spPr bwMode="auto">
          <a:xfrm>
            <a:off x="0" y="115888"/>
            <a:ext cx="8686800" cy="490537"/>
          </a:xfrm>
          <a:prstGeom prst="rect">
            <a:avLst/>
          </a:prstGeom>
          <a:noFill/>
          <a:ln w="9525">
            <a:noFill/>
            <a:miter lim="800000"/>
            <a:headEnd/>
            <a:tailEnd/>
          </a:ln>
        </p:spPr>
        <p:txBody>
          <a:bodyPr anchor="ctr"/>
          <a:lstStyle/>
          <a:p>
            <a:pPr algn="l" rtl="0" fontAlgn="base">
              <a:spcBef>
                <a:spcPct val="0"/>
              </a:spcBef>
              <a:spcAft>
                <a:spcPct val="0"/>
              </a:spcAft>
            </a:pPr>
            <a:endParaRPr lang="en-US" sz="2400" b="1" kern="1200">
              <a:solidFill>
                <a:srgbClr val="0082D1"/>
              </a:solidFill>
              <a:latin typeface="Arial" pitchFamily="34" charset="0"/>
              <a:ea typeface="+mn-ea"/>
              <a:cs typeface="+mn-cs"/>
            </a:endParaRPr>
          </a:p>
        </p:txBody>
      </p:sp>
      <p:sp>
        <p:nvSpPr>
          <p:cNvPr id="91163" name="Titre 31"/>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normAutofit/>
          </a:bodyPr>
          <a:lstStyle/>
          <a:p>
            <a:pPr algn="l"/>
            <a:r>
              <a:rPr lang="fr-FR" sz="2000" b="1" dirty="0" smtClean="0"/>
              <a:t>PROMOTION AUDIT METHODOLOGY</a:t>
            </a:r>
          </a:p>
        </p:txBody>
      </p:sp>
      <p:pic>
        <p:nvPicPr>
          <p:cNvPr id="91164" name="Image 15" descr="YELLOWMAN_NBG small.png"/>
          <p:cNvPicPr>
            <a:picLocks noChangeAspect="1"/>
          </p:cNvPicPr>
          <p:nvPr/>
        </p:nvPicPr>
        <p:blipFill>
          <a:blip r:embed="rId10" cstate="print"/>
          <a:srcRect/>
          <a:stretch>
            <a:fillRect/>
          </a:stretch>
        </p:blipFill>
        <p:spPr bwMode="auto">
          <a:xfrm>
            <a:off x="323528" y="836712"/>
            <a:ext cx="1019175" cy="1341437"/>
          </a:xfrm>
          <a:prstGeom prst="rect">
            <a:avLst/>
          </a:prstGeom>
          <a:noFill/>
          <a:ln w="9525">
            <a:noFill/>
            <a:miter lim="800000"/>
            <a:headEnd/>
            <a:tailEnd/>
          </a:ln>
        </p:spPr>
      </p:pic>
      <p:pic>
        <p:nvPicPr>
          <p:cNvPr id="4097" name="Picture 1" descr="image001"/>
          <p:cNvPicPr>
            <a:picLocks noChangeAspect="1" noChangeArrowheads="1"/>
          </p:cNvPicPr>
          <p:nvPr/>
        </p:nvPicPr>
        <p:blipFill>
          <a:blip r:embed="rId11" cstate="print"/>
          <a:srcRect/>
          <a:stretch>
            <a:fillRect/>
          </a:stretch>
        </p:blipFill>
        <p:spPr bwMode="auto">
          <a:xfrm>
            <a:off x="179512" y="3573016"/>
            <a:ext cx="1281742" cy="360040"/>
          </a:xfrm>
          <a:prstGeom prst="rect">
            <a:avLst/>
          </a:prstGeom>
          <a:noFill/>
          <a:ln w="9525">
            <a:noFill/>
            <a:miter lim="800000"/>
            <a:headEnd/>
            <a:tailEnd/>
          </a:ln>
        </p:spPr>
      </p:pic>
      <p:pic>
        <p:nvPicPr>
          <p:cNvPr id="4098" name="Picture 2" descr="D:\Sharing\doctor typing on keyboard.jpg"/>
          <p:cNvPicPr>
            <a:picLocks noChangeAspect="1" noChangeArrowheads="1"/>
          </p:cNvPicPr>
          <p:nvPr/>
        </p:nvPicPr>
        <p:blipFill>
          <a:blip r:embed="rId12" cstate="screen"/>
          <a:srcRect/>
          <a:stretch>
            <a:fillRect/>
          </a:stretch>
        </p:blipFill>
        <p:spPr bwMode="auto">
          <a:xfrm>
            <a:off x="2088282" y="3309359"/>
            <a:ext cx="1259582" cy="839721"/>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1"/>
          <p:cNvSpPr>
            <a:spLocks noGrp="1"/>
          </p:cNvSpPr>
          <p:nvPr>
            <p:ph type="title"/>
          </p:nvPr>
        </p:nvSpPr>
        <p:spPr bwMode="auto">
          <a:xfrm>
            <a:off x="304800" y="0"/>
            <a:ext cx="8229600" cy="685800"/>
          </a:xfrm>
          <a:noFill/>
          <a:ln>
            <a:miter lim="800000"/>
            <a:headEnd/>
            <a:tailEnd/>
          </a:ln>
        </p:spPr>
        <p:txBody>
          <a:bodyPr vert="horz" wrap="square" lIns="91440" tIns="45720" rIns="91440" bIns="45720" numCol="1" compatLnSpc="1">
            <a:prstTxWarp prst="textNoShape">
              <a:avLst/>
            </a:prstTxWarp>
            <a:normAutofit/>
          </a:bodyPr>
          <a:lstStyle/>
          <a:p>
            <a:pPr algn="l"/>
            <a:r>
              <a:rPr lang="fr-FR" sz="2000" b="1" dirty="0" smtClean="0"/>
              <a:t>PROMOTION AUDIT METHODOLOGY</a:t>
            </a:r>
          </a:p>
        </p:txBody>
      </p:sp>
      <p:sp>
        <p:nvSpPr>
          <p:cNvPr id="4" name="Rectangle 2"/>
          <p:cNvSpPr txBox="1">
            <a:spLocks noChangeArrowheads="1"/>
          </p:cNvSpPr>
          <p:nvPr/>
        </p:nvSpPr>
        <p:spPr bwMode="auto">
          <a:xfrm>
            <a:off x="107504" y="620688"/>
            <a:ext cx="8820472" cy="685800"/>
          </a:xfrm>
          <a:prstGeom prst="rect">
            <a:avLst/>
          </a:prstGeom>
          <a:noFill/>
          <a:ln>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smtClean="0">
                <a:ln>
                  <a:noFill/>
                </a:ln>
                <a:solidFill>
                  <a:srgbClr val="666666"/>
                </a:solidFill>
                <a:effectLst/>
                <a:uLnTx/>
                <a:uFillTx/>
                <a:latin typeface="Arial"/>
                <a:ea typeface="+mj-ea"/>
                <a:cs typeface="+mj-cs"/>
              </a:rPr>
              <a:t>Panelists give </a:t>
            </a:r>
            <a:r>
              <a:rPr lang="en-US" sz="1600" b="1" dirty="0" smtClean="0">
                <a:solidFill>
                  <a:srgbClr val="666666"/>
                </a:solidFill>
                <a:latin typeface="Arial"/>
                <a:ea typeface="+mj-ea"/>
                <a:cs typeface="+mj-cs"/>
              </a:rPr>
              <a:t>d</a:t>
            </a:r>
            <a:r>
              <a:rPr kumimoji="0" lang="en-US" sz="1600" b="1" i="0" u="none" strike="noStrike" kern="1200" cap="none" spc="0" normalizeH="0" baseline="0" noProof="0" dirty="0" err="1" smtClean="0">
                <a:ln>
                  <a:noFill/>
                </a:ln>
                <a:solidFill>
                  <a:srgbClr val="666666"/>
                </a:solidFill>
                <a:effectLst/>
                <a:uLnTx/>
                <a:uFillTx/>
                <a:latin typeface="Arial"/>
                <a:ea typeface="+mj-ea"/>
                <a:cs typeface="+mj-cs"/>
              </a:rPr>
              <a:t>aily</a:t>
            </a:r>
            <a:r>
              <a:rPr kumimoji="0" lang="en-US" sz="1600" b="1" i="0" u="none" strike="noStrike" kern="1200" cap="none" spc="0" normalizeH="0" baseline="0" noProof="0" dirty="0" smtClean="0">
                <a:ln>
                  <a:noFill/>
                </a:ln>
                <a:solidFill>
                  <a:srgbClr val="666666"/>
                </a:solidFill>
                <a:effectLst/>
                <a:uLnTx/>
                <a:uFillTx/>
                <a:latin typeface="Arial"/>
                <a:ea typeface="+mj-ea"/>
                <a:cs typeface="+mj-cs"/>
              </a:rPr>
              <a:t> </a:t>
            </a:r>
            <a:r>
              <a:rPr lang="en-US" sz="1600" b="1" dirty="0" smtClean="0">
                <a:solidFill>
                  <a:srgbClr val="666666"/>
                </a:solidFill>
                <a:latin typeface="Arial"/>
                <a:ea typeface="+mj-ea"/>
                <a:cs typeface="+mj-cs"/>
              </a:rPr>
              <a:t>f</a:t>
            </a:r>
            <a:r>
              <a:rPr kumimoji="0" lang="en-US" sz="1600" b="1" i="0" u="none" strike="noStrike" kern="1200" cap="none" spc="0" normalizeH="0" baseline="0" noProof="0" dirty="0" err="1" smtClean="0">
                <a:ln>
                  <a:noFill/>
                </a:ln>
                <a:solidFill>
                  <a:srgbClr val="666666"/>
                </a:solidFill>
                <a:effectLst/>
                <a:uLnTx/>
                <a:uFillTx/>
                <a:latin typeface="Arial"/>
                <a:ea typeface="+mj-ea"/>
                <a:cs typeface="+mj-cs"/>
              </a:rPr>
              <a:t>eedback</a:t>
            </a:r>
            <a:r>
              <a:rPr kumimoji="0" lang="en-US" sz="1600" b="1" i="0" u="none" strike="noStrike" kern="1200" cap="none" spc="0" normalizeH="0" baseline="0" noProof="0" dirty="0" smtClean="0">
                <a:ln>
                  <a:noFill/>
                </a:ln>
                <a:solidFill>
                  <a:srgbClr val="666666"/>
                </a:solidFill>
                <a:effectLst/>
                <a:uLnTx/>
                <a:uFillTx/>
                <a:latin typeface="Arial"/>
                <a:ea typeface="+mj-ea"/>
                <a:cs typeface="+mj-cs"/>
              </a:rPr>
              <a:t> on </a:t>
            </a:r>
            <a:r>
              <a:rPr lang="en-US" sz="1600" b="1" dirty="0" smtClean="0">
                <a:solidFill>
                  <a:srgbClr val="666666"/>
                </a:solidFill>
                <a:latin typeface="Arial"/>
                <a:ea typeface="+mj-ea"/>
                <a:cs typeface="+mj-cs"/>
              </a:rPr>
              <a:t>p</a:t>
            </a:r>
            <a:r>
              <a:rPr kumimoji="0" lang="en-US" sz="1600" b="1" i="0" u="none" strike="noStrike" kern="1200" cap="none" spc="0" normalizeH="0" baseline="0" noProof="0" dirty="0" err="1" smtClean="0">
                <a:ln>
                  <a:noFill/>
                </a:ln>
                <a:solidFill>
                  <a:srgbClr val="666666"/>
                </a:solidFill>
                <a:effectLst/>
                <a:uLnTx/>
                <a:uFillTx/>
                <a:latin typeface="Arial"/>
                <a:ea typeface="+mj-ea"/>
                <a:cs typeface="+mj-cs"/>
              </a:rPr>
              <a:t>romotion</a:t>
            </a:r>
            <a:r>
              <a:rPr kumimoji="0" lang="en-US" sz="1600" b="1" i="0" u="none" strike="noStrike" kern="1200" cap="none" spc="0" normalizeH="0" baseline="0" noProof="0" dirty="0" smtClean="0">
                <a:ln>
                  <a:noFill/>
                </a:ln>
                <a:solidFill>
                  <a:srgbClr val="666666"/>
                </a:solidFill>
                <a:effectLst/>
                <a:uLnTx/>
                <a:uFillTx/>
                <a:latin typeface="Arial"/>
                <a:ea typeface="+mj-ea"/>
                <a:cs typeface="+mj-cs"/>
              </a:rPr>
              <a:t> activities: either </a:t>
            </a:r>
            <a:r>
              <a:rPr lang="en-US" sz="1600" b="1" dirty="0" smtClean="0">
                <a:solidFill>
                  <a:srgbClr val="666666"/>
                </a:solidFill>
                <a:latin typeface="Arial"/>
                <a:ea typeface="+mj-ea"/>
                <a:cs typeface="+mj-cs"/>
              </a:rPr>
              <a:t>b</a:t>
            </a:r>
            <a:r>
              <a:rPr kumimoji="0" lang="en-US" sz="1600" b="1" i="0" u="none" strike="noStrike" kern="1200" cap="none" spc="0" normalizeH="0" baseline="0" noProof="0" dirty="0" smtClean="0">
                <a:ln>
                  <a:noFill/>
                </a:ln>
                <a:solidFill>
                  <a:srgbClr val="666666"/>
                </a:solidFill>
                <a:effectLst/>
                <a:uLnTx/>
                <a:uFillTx/>
                <a:latin typeface="Arial"/>
                <a:ea typeface="+mj-ea"/>
                <a:cs typeface="+mj-cs"/>
              </a:rPr>
              <a:t>y Internet or </a:t>
            </a:r>
            <a:r>
              <a:rPr lang="en-US" sz="1600" b="1" dirty="0" smtClean="0">
                <a:solidFill>
                  <a:srgbClr val="666666"/>
                </a:solidFill>
                <a:latin typeface="Arial"/>
                <a:ea typeface="+mj-ea"/>
                <a:cs typeface="+mj-cs"/>
              </a:rPr>
              <a:t>o</a:t>
            </a:r>
            <a:r>
              <a:rPr kumimoji="0" lang="en-US" sz="1600" b="1" i="0" u="none" strike="noStrike" kern="1200" cap="none" spc="0" normalizeH="0" baseline="0" noProof="0" dirty="0" smtClean="0">
                <a:ln>
                  <a:noFill/>
                </a:ln>
                <a:solidFill>
                  <a:srgbClr val="666666"/>
                </a:solidFill>
                <a:effectLst/>
                <a:uLnTx/>
                <a:uFillTx/>
                <a:latin typeface="Arial"/>
                <a:ea typeface="+mj-ea"/>
                <a:cs typeface="+mj-cs"/>
              </a:rPr>
              <a:t>n </a:t>
            </a:r>
            <a:r>
              <a:rPr lang="en-US" sz="1600" b="1" dirty="0" smtClean="0">
                <a:solidFill>
                  <a:srgbClr val="666666"/>
                </a:solidFill>
                <a:latin typeface="Arial"/>
                <a:ea typeface="+mj-ea"/>
                <a:cs typeface="+mj-cs"/>
              </a:rPr>
              <a:t>p</a:t>
            </a:r>
            <a:r>
              <a:rPr kumimoji="0" lang="en-US" sz="1600" b="1" i="0" u="none" strike="noStrike" kern="1200" cap="none" spc="0" normalizeH="0" baseline="0" noProof="0" dirty="0" err="1" smtClean="0">
                <a:ln>
                  <a:noFill/>
                </a:ln>
                <a:solidFill>
                  <a:srgbClr val="666666"/>
                </a:solidFill>
                <a:effectLst/>
                <a:uLnTx/>
                <a:uFillTx/>
                <a:latin typeface="Arial"/>
                <a:ea typeface="+mj-ea"/>
                <a:cs typeface="+mj-cs"/>
              </a:rPr>
              <a:t>aper</a:t>
            </a:r>
            <a:endParaRPr kumimoji="0" lang="fr-FR" sz="1600" b="1" i="0" u="none" strike="noStrike" kern="1200" cap="none" spc="0" normalizeH="0" baseline="0" noProof="0" dirty="0">
              <a:ln>
                <a:noFill/>
              </a:ln>
              <a:solidFill>
                <a:srgbClr val="666666"/>
              </a:solidFill>
              <a:effectLst/>
              <a:uLnTx/>
              <a:uFillTx/>
              <a:latin typeface="Arial"/>
              <a:ea typeface="+mj-ea"/>
              <a:cs typeface="+mj-cs"/>
            </a:endParaRPr>
          </a:p>
        </p:txBody>
      </p:sp>
      <p:sp>
        <p:nvSpPr>
          <p:cNvPr id="5" name="Text Box 7"/>
          <p:cNvSpPr txBox="1">
            <a:spLocks noChangeArrowheads="1"/>
          </p:cNvSpPr>
          <p:nvPr/>
        </p:nvSpPr>
        <p:spPr bwMode="auto">
          <a:xfrm>
            <a:off x="179512" y="1196752"/>
            <a:ext cx="4032250" cy="304800"/>
          </a:xfrm>
          <a:prstGeom prst="rect">
            <a:avLst/>
          </a:prstGeom>
          <a:noFill/>
          <a:ln w="9525">
            <a:noFill/>
            <a:miter lim="800000"/>
            <a:headEnd/>
            <a:tailEnd/>
          </a:ln>
        </p:spPr>
        <p:txBody>
          <a:bodyPr>
            <a:spAutoFit/>
          </a:bodyPr>
          <a:lstStyle/>
          <a:p>
            <a:pPr algn="l" rtl="0" fontAlgn="base">
              <a:spcBef>
                <a:spcPct val="50000"/>
              </a:spcBef>
              <a:spcAft>
                <a:spcPct val="0"/>
              </a:spcAft>
            </a:pPr>
            <a:r>
              <a:rPr lang="en-US" sz="1400" b="1" kern="1200" dirty="0">
                <a:solidFill>
                  <a:schemeClr val="tx1">
                    <a:lumMod val="65000"/>
                    <a:lumOff val="35000"/>
                  </a:schemeClr>
                </a:solidFill>
                <a:latin typeface="Arial" pitchFamily="34" charset="0"/>
                <a:ea typeface="+mn-ea"/>
                <a:cs typeface="+mn-cs"/>
              </a:rPr>
              <a:t>QUESTIONNAIRES</a:t>
            </a:r>
          </a:p>
        </p:txBody>
      </p:sp>
      <p:sp>
        <p:nvSpPr>
          <p:cNvPr id="6" name="Text Box 27"/>
          <p:cNvSpPr txBox="1">
            <a:spLocks noChangeArrowheads="1"/>
          </p:cNvSpPr>
          <p:nvPr/>
        </p:nvSpPr>
        <p:spPr bwMode="auto">
          <a:xfrm>
            <a:off x="2123728" y="1340768"/>
            <a:ext cx="7020272" cy="1234184"/>
          </a:xfrm>
          <a:prstGeom prst="rect">
            <a:avLst/>
          </a:prstGeom>
          <a:noFill/>
          <a:ln w="9525">
            <a:noFill/>
            <a:miter lim="800000"/>
            <a:headEnd/>
            <a:tailEnd/>
          </a:ln>
        </p:spPr>
        <p:txBody>
          <a:bodyPr wrap="square">
            <a:spAutoFit/>
          </a:bodyPr>
          <a:lstStyle/>
          <a:p>
            <a:pPr algn="l" rtl="0" fontAlgn="base">
              <a:lnSpc>
                <a:spcPct val="120000"/>
              </a:lnSpc>
              <a:spcBef>
                <a:spcPct val="50000"/>
              </a:spcBef>
              <a:spcAft>
                <a:spcPct val="0"/>
              </a:spcAft>
              <a:buBlip>
                <a:blip r:embed="rId3"/>
              </a:buBlip>
            </a:pPr>
            <a:r>
              <a:rPr lang="en-US" sz="1400" kern="1200" dirty="0">
                <a:solidFill>
                  <a:schemeClr val="tx1">
                    <a:lumMod val="65000"/>
                    <a:lumOff val="35000"/>
                  </a:schemeClr>
                </a:solidFill>
                <a:latin typeface="Arial" pitchFamily="34" charset="0"/>
                <a:ea typeface="+mn-ea"/>
                <a:cs typeface="+mn-cs"/>
              </a:rPr>
              <a:t> There are 2 possible ways of applying the PROMOTION questionnaire: by internet or on paper. </a:t>
            </a:r>
          </a:p>
          <a:p>
            <a:pPr algn="l" rtl="0" fontAlgn="base">
              <a:lnSpc>
                <a:spcPct val="120000"/>
              </a:lnSpc>
              <a:spcBef>
                <a:spcPct val="50000"/>
              </a:spcBef>
              <a:spcAft>
                <a:spcPct val="0"/>
              </a:spcAft>
              <a:buFontTx/>
              <a:buBlip>
                <a:blip r:embed="rId3"/>
              </a:buBlip>
            </a:pPr>
            <a:r>
              <a:rPr lang="en-US" sz="1400" kern="1200" dirty="0">
                <a:solidFill>
                  <a:schemeClr val="tx1">
                    <a:lumMod val="65000"/>
                    <a:lumOff val="35000"/>
                  </a:schemeClr>
                </a:solidFill>
                <a:latin typeface="Arial" pitchFamily="34" charset="0"/>
                <a:ea typeface="+mn-ea"/>
                <a:cs typeface="+mn-cs"/>
              </a:rPr>
              <a:t> The choice between </a:t>
            </a:r>
            <a:r>
              <a:rPr lang="en-US" sz="1400" kern="1200" dirty="0" smtClean="0">
                <a:solidFill>
                  <a:schemeClr val="tx1">
                    <a:lumMod val="65000"/>
                    <a:lumOff val="35000"/>
                  </a:schemeClr>
                </a:solidFill>
                <a:latin typeface="Arial" pitchFamily="34" charset="0"/>
                <a:ea typeface="+mn-ea"/>
                <a:cs typeface="+mn-cs"/>
              </a:rPr>
              <a:t>the questionnaire types depends on </a:t>
            </a:r>
            <a:r>
              <a:rPr lang="en-US" sz="1400" kern="1200" dirty="0">
                <a:solidFill>
                  <a:schemeClr val="tx1">
                    <a:lumMod val="65000"/>
                    <a:lumOff val="35000"/>
                  </a:schemeClr>
                </a:solidFill>
                <a:latin typeface="Arial" pitchFamily="34" charset="0"/>
                <a:ea typeface="+mn-ea"/>
                <a:cs typeface="+mn-cs"/>
              </a:rPr>
              <a:t>the country’s cultural aspects. For example, </a:t>
            </a:r>
            <a:r>
              <a:rPr lang="en-US" sz="1400" dirty="0" smtClean="0">
                <a:solidFill>
                  <a:schemeClr val="tx1">
                    <a:lumMod val="65000"/>
                    <a:lumOff val="35000"/>
                  </a:schemeClr>
                </a:solidFill>
                <a:latin typeface="Arial" pitchFamily="34" charset="0"/>
              </a:rPr>
              <a:t>physicians’</a:t>
            </a:r>
            <a:r>
              <a:rPr lang="en-US" sz="1400" kern="1200" dirty="0" smtClean="0">
                <a:solidFill>
                  <a:schemeClr val="tx1">
                    <a:lumMod val="65000"/>
                    <a:lumOff val="35000"/>
                  </a:schemeClr>
                </a:solidFill>
                <a:latin typeface="Arial" pitchFamily="34" charset="0"/>
                <a:ea typeface="+mn-ea"/>
                <a:cs typeface="+mn-cs"/>
              </a:rPr>
              <a:t> comfort level and ease to fill online questionnaires </a:t>
            </a:r>
            <a:endParaRPr lang="en-US" sz="1400" kern="1200" dirty="0">
              <a:solidFill>
                <a:schemeClr val="tx1">
                  <a:lumMod val="65000"/>
                  <a:lumOff val="35000"/>
                </a:schemeClr>
              </a:solidFill>
              <a:latin typeface="Arial" pitchFamily="34" charset="0"/>
              <a:ea typeface="+mn-ea"/>
              <a:cs typeface="+mn-cs"/>
            </a:endParaRPr>
          </a:p>
        </p:txBody>
      </p:sp>
      <p:sp>
        <p:nvSpPr>
          <p:cNvPr id="7" name="Text Box 31"/>
          <p:cNvSpPr txBox="1">
            <a:spLocks noChangeArrowheads="1"/>
          </p:cNvSpPr>
          <p:nvPr/>
        </p:nvSpPr>
        <p:spPr bwMode="auto">
          <a:xfrm>
            <a:off x="2368810" y="2564904"/>
            <a:ext cx="2965450" cy="233362"/>
          </a:xfrm>
          <a:prstGeom prst="rect">
            <a:avLst/>
          </a:prstGeom>
          <a:solidFill>
            <a:srgbClr val="0092D0"/>
          </a:solidFill>
          <a:ln>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lIns="432000" tIns="0" bIns="0" anchor="ctr"/>
          <a:lstStyle/>
          <a:p>
            <a:pPr algn="r" defTabSz="457200" fontAlgn="base">
              <a:spcBef>
                <a:spcPct val="50000"/>
              </a:spcBef>
              <a:spcAft>
                <a:spcPct val="0"/>
              </a:spcAft>
              <a:defRPr/>
            </a:pPr>
            <a:r>
              <a:rPr lang="en-US" altLang="ko-KR" sz="1400" b="1" dirty="0">
                <a:solidFill>
                  <a:schemeClr val="bg1"/>
                </a:solidFill>
                <a:latin typeface="Arial" charset="0"/>
                <a:ea typeface="Gulim" pitchFamily="34" charset="-127"/>
                <a:cs typeface="Arial" charset="0"/>
                <a:sym typeface="Wingdings" pitchFamily="2" charset="2"/>
              </a:rPr>
              <a:t>WEB QUESTIONNAIRE</a:t>
            </a:r>
          </a:p>
        </p:txBody>
      </p:sp>
      <p:pic>
        <p:nvPicPr>
          <p:cNvPr id="8" name="Picture 28"/>
          <p:cNvPicPr>
            <a:picLocks noChangeAspect="1" noChangeArrowheads="1"/>
          </p:cNvPicPr>
          <p:nvPr/>
        </p:nvPicPr>
        <p:blipFill>
          <a:blip r:embed="rId4" cstate="print"/>
          <a:srcRect t="3624" r="1459" b="2094"/>
          <a:stretch>
            <a:fillRect/>
          </a:stretch>
        </p:blipFill>
        <p:spPr bwMode="auto">
          <a:xfrm>
            <a:off x="2296901" y="2947838"/>
            <a:ext cx="3139195" cy="2254820"/>
          </a:xfrm>
          <a:prstGeom prst="rect">
            <a:avLst/>
          </a:prstGeom>
          <a:noFill/>
          <a:ln w="3175">
            <a:solidFill>
              <a:schemeClr val="bg1">
                <a:lumMod val="85000"/>
              </a:schemeClr>
            </a:solidFill>
            <a:miter lim="800000"/>
            <a:headEnd/>
            <a:tailEnd/>
          </a:ln>
          <a:effectLst>
            <a:outerShdw blurRad="50800" dist="38100" dir="2700000" algn="tl" rotWithShape="0">
              <a:prstClr val="black">
                <a:alpha val="40000"/>
              </a:prstClr>
            </a:outerShdw>
          </a:effectLst>
        </p:spPr>
      </p:pic>
      <p:sp>
        <p:nvSpPr>
          <p:cNvPr id="9" name="Text Box 33"/>
          <p:cNvSpPr txBox="1">
            <a:spLocks noChangeArrowheads="1"/>
          </p:cNvSpPr>
          <p:nvPr/>
        </p:nvSpPr>
        <p:spPr bwMode="auto">
          <a:xfrm>
            <a:off x="5638800" y="2564904"/>
            <a:ext cx="2965450" cy="233362"/>
          </a:xfrm>
          <a:prstGeom prst="rect">
            <a:avLst/>
          </a:prstGeom>
          <a:solidFill>
            <a:srgbClr val="0092D0"/>
          </a:solidFill>
          <a:ln>
            <a:headEnd/>
            <a:tailEnd/>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lIns="432000" tIns="0" bIns="0" anchor="ctr"/>
          <a:lstStyle/>
          <a:p>
            <a:pPr algn="r" defTabSz="457200" fontAlgn="base">
              <a:spcBef>
                <a:spcPct val="50000"/>
              </a:spcBef>
              <a:spcAft>
                <a:spcPct val="0"/>
              </a:spcAft>
              <a:defRPr/>
            </a:pPr>
            <a:r>
              <a:rPr lang="en-US" altLang="ko-KR" sz="1400" b="1" dirty="0">
                <a:solidFill>
                  <a:schemeClr val="bg1"/>
                </a:solidFill>
                <a:latin typeface="Arial" charset="0"/>
                <a:ea typeface="Gulim" pitchFamily="34" charset="-127"/>
                <a:cs typeface="Arial" charset="0"/>
                <a:sym typeface="Wingdings" pitchFamily="2" charset="2"/>
              </a:rPr>
              <a:t>PAPER QUESTIONNAIRE</a:t>
            </a:r>
          </a:p>
        </p:txBody>
      </p:sp>
      <p:graphicFrame>
        <p:nvGraphicFramePr>
          <p:cNvPr id="10" name="Object 35"/>
          <p:cNvGraphicFramePr>
            <a:graphicFrameLocks/>
          </p:cNvGraphicFramePr>
          <p:nvPr/>
        </p:nvGraphicFramePr>
        <p:xfrm>
          <a:off x="6225039" y="2926210"/>
          <a:ext cx="1803345" cy="2334290"/>
        </p:xfrm>
        <a:graphic>
          <a:graphicData uri="http://schemas.openxmlformats.org/presentationml/2006/ole">
            <p:oleObj spid="_x0000_s1026" name="Document" r:id="rId5" imgW="7182370" imgH="9916508" progId="Word.Document.8">
              <p:embed/>
            </p:oleObj>
          </a:graphicData>
        </a:graphic>
      </p:graphicFrame>
      <p:sp>
        <p:nvSpPr>
          <p:cNvPr id="11" name="Text Box 36"/>
          <p:cNvSpPr txBox="1">
            <a:spLocks noChangeArrowheads="1"/>
          </p:cNvSpPr>
          <p:nvPr/>
        </p:nvSpPr>
        <p:spPr bwMode="auto">
          <a:xfrm>
            <a:off x="2051720" y="5339882"/>
            <a:ext cx="7092280" cy="609398"/>
          </a:xfrm>
          <a:prstGeom prst="rect">
            <a:avLst/>
          </a:prstGeom>
          <a:noFill/>
          <a:ln w="9525">
            <a:noFill/>
            <a:miter lim="800000"/>
            <a:headEnd/>
            <a:tailEnd/>
          </a:ln>
        </p:spPr>
        <p:txBody>
          <a:bodyPr wrap="square">
            <a:spAutoFit/>
          </a:bodyPr>
          <a:lstStyle/>
          <a:p>
            <a:pPr algn="l" rtl="0" fontAlgn="base">
              <a:lnSpc>
                <a:spcPct val="120000"/>
              </a:lnSpc>
              <a:spcBef>
                <a:spcPct val="50000"/>
              </a:spcBef>
              <a:spcAft>
                <a:spcPct val="0"/>
              </a:spcAft>
              <a:buFontTx/>
              <a:buBlip>
                <a:blip r:embed="rId3"/>
              </a:buBlip>
            </a:pPr>
            <a:r>
              <a:rPr lang="en-US" sz="1400" kern="1200" dirty="0">
                <a:solidFill>
                  <a:srgbClr val="3F3F3F"/>
                </a:solidFill>
                <a:latin typeface="Arial" pitchFamily="34" charset="0"/>
                <a:ea typeface="+mn-ea"/>
                <a:cs typeface="+mn-cs"/>
              </a:rPr>
              <a:t> For both methods, every month our </a:t>
            </a:r>
            <a:r>
              <a:rPr lang="en-US" sz="1400" kern="1200" dirty="0" smtClean="0">
                <a:solidFill>
                  <a:srgbClr val="3F3F3F"/>
                </a:solidFill>
                <a:latin typeface="Arial" pitchFamily="34" charset="0"/>
                <a:ea typeface="+mn-ea"/>
                <a:cs typeface="+mn-cs"/>
              </a:rPr>
              <a:t>operators </a:t>
            </a:r>
            <a:r>
              <a:rPr lang="en-US" sz="1400" kern="1200" dirty="0">
                <a:solidFill>
                  <a:srgbClr val="3F3F3F"/>
                </a:solidFill>
                <a:latin typeface="Arial" pitchFamily="34" charset="0"/>
                <a:ea typeface="+mn-ea"/>
                <a:cs typeface="+mn-cs"/>
              </a:rPr>
              <a:t>re-contact </a:t>
            </a:r>
            <a:r>
              <a:rPr lang="en-US" sz="1400" dirty="0" smtClean="0">
                <a:solidFill>
                  <a:srgbClr val="3F3F3F"/>
                </a:solidFill>
                <a:latin typeface="Arial" pitchFamily="34" charset="0"/>
              </a:rPr>
              <a:t>physicians </a:t>
            </a:r>
            <a:r>
              <a:rPr lang="en-US" sz="1400" kern="1200" dirty="0" smtClean="0">
                <a:solidFill>
                  <a:srgbClr val="3F3F3F"/>
                </a:solidFill>
                <a:latin typeface="Arial" pitchFamily="34" charset="0"/>
                <a:ea typeface="+mn-ea"/>
                <a:cs typeface="+mn-cs"/>
              </a:rPr>
              <a:t>by phone </a:t>
            </a:r>
            <a:r>
              <a:rPr lang="en-US" sz="1400" kern="1200" dirty="0">
                <a:solidFill>
                  <a:srgbClr val="3F3F3F"/>
                </a:solidFill>
                <a:latin typeface="Arial" pitchFamily="34" charset="0"/>
                <a:ea typeface="+mn-ea"/>
                <a:cs typeface="+mn-cs"/>
              </a:rPr>
              <a:t>to make </a:t>
            </a:r>
            <a:r>
              <a:rPr lang="en-US" sz="1400" kern="1200" dirty="0" smtClean="0">
                <a:solidFill>
                  <a:srgbClr val="3F3F3F"/>
                </a:solidFill>
                <a:latin typeface="Arial" pitchFamily="34" charset="0"/>
                <a:ea typeface="+mn-ea"/>
                <a:cs typeface="+mn-cs"/>
              </a:rPr>
              <a:t>insure their timely and smooth participation in the study.</a:t>
            </a:r>
            <a:endParaRPr lang="en-US" sz="1400" kern="1200" dirty="0">
              <a:solidFill>
                <a:srgbClr val="3F3F3F"/>
              </a:solidFill>
              <a:latin typeface="Arial" pitchFamily="34" charset="0"/>
              <a:ea typeface="+mn-ea"/>
              <a:cs typeface="+mn-cs"/>
            </a:endParaRPr>
          </a:p>
        </p:txBody>
      </p:sp>
      <p:pic>
        <p:nvPicPr>
          <p:cNvPr id="12" name="Picture 3" descr="D:\Sharing\Fotolia_24085801_L.jpg"/>
          <p:cNvPicPr>
            <a:picLocks noChangeAspect="1" noChangeArrowheads="1"/>
          </p:cNvPicPr>
          <p:nvPr/>
        </p:nvPicPr>
        <p:blipFill>
          <a:blip r:embed="rId6" cstate="screen"/>
          <a:srcRect/>
          <a:stretch>
            <a:fillRect/>
          </a:stretch>
        </p:blipFill>
        <p:spPr bwMode="auto">
          <a:xfrm>
            <a:off x="179512" y="1556792"/>
            <a:ext cx="1971005" cy="2016224"/>
          </a:xfrm>
          <a:prstGeom prst="rect">
            <a:avLst/>
          </a:prstGeom>
          <a:noFill/>
          <a:effectLst>
            <a:softEdge rad="1270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1"/>
          <p:cNvSpPr txBox="1">
            <a:spLocks/>
          </p:cNvSpPr>
          <p:nvPr/>
        </p:nvSpPr>
        <p:spPr bwMode="auto">
          <a:xfrm>
            <a:off x="251520" y="-27384"/>
            <a:ext cx="8892480" cy="685800"/>
          </a:xfrm>
          <a:prstGeom prst="rect">
            <a:avLst/>
          </a:prstGeom>
          <a:noFill/>
          <a:ln>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1" i="0" u="none" strike="noStrike" kern="1200" cap="none" spc="0" normalizeH="0" baseline="0" noProof="0" dirty="0" smtClean="0">
                <a:ln>
                  <a:noFill/>
                </a:ln>
                <a:solidFill>
                  <a:srgbClr val="666666"/>
                </a:solidFill>
                <a:effectLst/>
                <a:uLnTx/>
                <a:uFillTx/>
                <a:latin typeface="Arial"/>
                <a:ea typeface="+mj-ea"/>
                <a:cs typeface="+mj-cs"/>
              </a:rPr>
              <a:t>CSD AVERAGE COST FACTORS EXAMPLE (PARTIAL INFORMATION )*</a:t>
            </a:r>
          </a:p>
        </p:txBody>
      </p:sp>
      <p:graphicFrame>
        <p:nvGraphicFramePr>
          <p:cNvPr id="4" name="Table 3"/>
          <p:cNvGraphicFramePr>
            <a:graphicFrameLocks noGrp="1"/>
          </p:cNvGraphicFramePr>
          <p:nvPr/>
        </p:nvGraphicFramePr>
        <p:xfrm>
          <a:off x="539552" y="692696"/>
          <a:ext cx="8064895" cy="322342"/>
        </p:xfrm>
        <a:graphic>
          <a:graphicData uri="http://schemas.openxmlformats.org/drawingml/2006/table">
            <a:tbl>
              <a:tblPr/>
              <a:tblGrid>
                <a:gridCol w="1068947"/>
                <a:gridCol w="825609"/>
                <a:gridCol w="776361"/>
                <a:gridCol w="1868484"/>
                <a:gridCol w="999421"/>
                <a:gridCol w="880649"/>
                <a:gridCol w="950175"/>
                <a:gridCol w="695249"/>
              </a:tblGrid>
              <a:tr h="322342">
                <a:tc>
                  <a:txBody>
                    <a:bodyPr/>
                    <a:lstStyle/>
                    <a:p>
                      <a:pPr algn="ctr" fontAlgn="ctr"/>
                      <a:r>
                        <a:rPr lang="en-US" sz="800" b="1" i="0" u="none" strike="noStrike">
                          <a:latin typeface="Trebuchet MS"/>
                        </a:rPr>
                        <a:t>CTY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1" i="0" u="none" strike="noStrike">
                          <a:latin typeface="Trebuchet MS"/>
                        </a:rPr>
                        <a:t>Local currency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1" i="0" u="none" strike="noStrike">
                          <a:latin typeface="Trebuchet MS"/>
                        </a:rPr>
                        <a:t>MEDIA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1" i="0" u="none" strike="noStrike">
                          <a:latin typeface="Trebuchet MS"/>
                        </a:rPr>
                        <a:t>SPE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1" i="0" u="none" strike="noStrike">
                          <a:latin typeface="Trebuchet MS"/>
                        </a:rPr>
                        <a:t>STUDY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800" b="1" i="0" u="none" strike="noStrike">
                          <a:latin typeface="Arial"/>
                        </a:rPr>
                        <a:t>Local cost 2009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78D6"/>
                    </a:solidFill>
                  </a:tcPr>
                </a:tc>
                <a:tc>
                  <a:txBody>
                    <a:bodyPr/>
                    <a:lstStyle/>
                    <a:p>
                      <a:pPr algn="ctr" fontAlgn="ctr"/>
                      <a:r>
                        <a:rPr lang="en-US" sz="800" b="1" i="0" u="none" strike="noStrike">
                          <a:latin typeface="Arial"/>
                        </a:rPr>
                        <a:t>Local cost 2010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98CF"/>
                    </a:solidFill>
                  </a:tcPr>
                </a:tc>
                <a:tc>
                  <a:txBody>
                    <a:bodyPr/>
                    <a:lstStyle/>
                    <a:p>
                      <a:pPr algn="ctr" fontAlgn="ctr"/>
                      <a:r>
                        <a:rPr lang="en-US" sz="800" b="1" i="0" u="none" strike="noStrike" dirty="0">
                          <a:latin typeface="Arial"/>
                        </a:rPr>
                        <a:t>Local cost 2011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F57"/>
                    </a:solidFill>
                  </a:tcPr>
                </a:tc>
              </a:tr>
            </a:tbl>
          </a:graphicData>
        </a:graphic>
      </p:graphicFrame>
      <p:graphicFrame>
        <p:nvGraphicFramePr>
          <p:cNvPr id="5" name="Table 4"/>
          <p:cNvGraphicFramePr>
            <a:graphicFrameLocks noGrp="1"/>
          </p:cNvGraphicFramePr>
          <p:nvPr/>
        </p:nvGraphicFramePr>
        <p:xfrm>
          <a:off x="539555" y="1124744"/>
          <a:ext cx="8064893" cy="4968545"/>
        </p:xfrm>
        <a:graphic>
          <a:graphicData uri="http://schemas.openxmlformats.org/drawingml/2006/table">
            <a:tbl>
              <a:tblPr/>
              <a:tblGrid>
                <a:gridCol w="1068945"/>
                <a:gridCol w="825610"/>
                <a:gridCol w="776360"/>
                <a:gridCol w="1868482"/>
                <a:gridCol w="999421"/>
                <a:gridCol w="880650"/>
                <a:gridCol w="950175"/>
                <a:gridCol w="695250"/>
              </a:tblGrid>
              <a:tr h="134285">
                <a:tc>
                  <a:txBody>
                    <a:bodyPr/>
                    <a:lstStyle/>
                    <a:p>
                      <a:pPr algn="l" fontAlgn="b"/>
                      <a:r>
                        <a:rPr lang="en-US" sz="800" b="0" i="0" u="none" strike="noStrike" dirty="0">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latin typeface="Trebuchet MS"/>
                        </a:rPr>
                        <a:t>Detailing face to face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104.88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109.18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115.62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SPE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Detailing face to face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128.92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dirty="0">
                          <a:latin typeface="Arial"/>
                        </a:rPr>
                        <a:t>134.21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142.12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ONCO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Detailing face to face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230.00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1" u="none" strike="noStrike">
                          <a:latin typeface="Trebuchet MS"/>
                        </a:rPr>
                        <a:t>Phone 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104.88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36.44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38.59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SPE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Phone 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128.92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36.44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38.59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ONCO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Phone 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38.59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1" u="none" strike="noStrike">
                          <a:latin typeface="Trebuchet MS"/>
                        </a:rPr>
                        <a:t>E-Detailing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36.39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38.54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SPE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E-Detailing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36.39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38.54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ONCO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E-Detailing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38.54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MAILING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Mailing (postal, e-mailing, newsletter)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1.86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2.05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MAILING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SPE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Mailing (postal, e-mailing, newsletter)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1.86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2.05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MAILING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ONCO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Mailing (postal, e-mailing, newsletter)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latin typeface="Arial"/>
                        </a:rPr>
                        <a:t>2.13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National Congress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1,272.84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1,325.19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1,403.20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International / Overseas Congress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3,009.21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3,132.37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3,317.41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 / Debate without Dinner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235.48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244.64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259.59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 / Debate with Dinner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424.28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441.38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467.73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Dinner without debate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159.11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165.52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175.40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Conference / Symposium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235.48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244.64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259.59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Continuing Medical Education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235.48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244.64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259.59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Phone 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53.04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55.17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58.47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GPs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Other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362.76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377.88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399.91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4285">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SPE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National Congress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1,272.84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1,325.19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1,403.20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SPE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International / Overseas Congress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3,009.21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3,132.37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3,317.41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SPE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 / Debate without Dinner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291.69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303.97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latin typeface="Arial"/>
                        </a:rPr>
                        <a:t>321.57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570">
                <a:tc>
                  <a:txBody>
                    <a:bodyPr/>
                    <a:lstStyle/>
                    <a:p>
                      <a:pPr algn="l" fontAlgn="b"/>
                      <a:r>
                        <a:rPr lang="en-US" sz="800" b="0" i="0" u="none" strike="noStrike">
                          <a:latin typeface="Trebuchet MS"/>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latin typeface="Trebuchet MS"/>
                        </a:rPr>
                        <a:t>BRL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SPE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1" u="none" strike="noStrike">
                          <a:latin typeface="Trebuchet MS"/>
                        </a:rPr>
                        <a:t>Meeting / Debate with Dinner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latin typeface="Arial"/>
                        </a:rPr>
                        <a:t>424.28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1" u="none" strike="noStrike">
                          <a:latin typeface="Arial"/>
                        </a:rPr>
                        <a:t>441.38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latin typeface="Arial"/>
                        </a:rPr>
                        <a:t>467.73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1619672" y="6165304"/>
            <a:ext cx="7308304" cy="261610"/>
          </a:xfrm>
          <a:prstGeom prst="rect">
            <a:avLst/>
          </a:prstGeom>
          <a:noFill/>
        </p:spPr>
        <p:txBody>
          <a:bodyPr wrap="square" rtlCol="0">
            <a:spAutoFit/>
          </a:bodyPr>
          <a:lstStyle/>
          <a:p>
            <a:r>
              <a:rPr lang="en-US" sz="1100" dirty="0" smtClean="0"/>
              <a:t>*Complete information can be found in CSD’s values explanation Excel file.</a:t>
            </a:r>
            <a:endParaRPr lang="en-US"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31"/>
          <p:cNvSpPr txBox="1">
            <a:spLocks/>
          </p:cNvSpPr>
          <p:nvPr/>
        </p:nvSpPr>
        <p:spPr bwMode="auto">
          <a:xfrm>
            <a:off x="251520" y="-27384"/>
            <a:ext cx="8229600" cy="685800"/>
          </a:xfrm>
          <a:prstGeom prst="rect">
            <a:avLst/>
          </a:prstGeom>
          <a:noFill/>
          <a:ln>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2000" b="1" i="0" u="none" strike="noStrike" kern="1200" cap="none" spc="0" normalizeH="0" baseline="0" noProof="0" dirty="0" smtClean="0">
                <a:ln>
                  <a:noFill/>
                </a:ln>
                <a:solidFill>
                  <a:srgbClr val="666666"/>
                </a:solidFill>
                <a:effectLst/>
                <a:uLnTx/>
                <a:uFillTx/>
                <a:latin typeface="Arial"/>
                <a:ea typeface="+mj-ea"/>
                <a:cs typeface="+mj-cs"/>
              </a:rPr>
              <a:t>COST METHODOLOGY</a:t>
            </a:r>
          </a:p>
        </p:txBody>
      </p:sp>
      <p:sp>
        <p:nvSpPr>
          <p:cNvPr id="4" name="Rectangle 3"/>
          <p:cNvSpPr>
            <a:spLocks noChangeArrowheads="1"/>
          </p:cNvSpPr>
          <p:nvPr/>
        </p:nvSpPr>
        <p:spPr bwMode="auto">
          <a:xfrm>
            <a:off x="1831601" y="797911"/>
            <a:ext cx="7281022" cy="1262937"/>
          </a:xfrm>
          <a:prstGeom prst="rect">
            <a:avLst/>
          </a:prstGeom>
          <a:solidFill>
            <a:srgbClr val="F9F9F9"/>
          </a:solidFill>
          <a:ln w="9525" algn="ctr">
            <a:solidFill>
              <a:srgbClr val="B2B2B2"/>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i="1" u="sng"/>
              <a:t>Face</a:t>
            </a:r>
            <a:r>
              <a:rPr lang="en-US" sz="1000" i="1" u="sng" baseline="0"/>
              <a:t> to Face </a:t>
            </a:r>
            <a:r>
              <a:rPr lang="en-US" sz="1000" baseline="0"/>
              <a:t>: </a:t>
            </a:r>
            <a:r>
              <a:rPr lang="en-US" sz="1000"/>
              <a:t>Cost for 1 rep visit (including salary, bonus, benefits, transportation, visual aid).</a:t>
            </a:r>
          </a:p>
          <a:p>
            <a:r>
              <a:rPr lang="en-US" sz="1000"/>
              <a:t>=&gt; Divided by the number of  products presented in the visit weighed by product’s position in the visit.</a:t>
            </a:r>
          </a:p>
          <a:p>
            <a:r>
              <a:rPr lang="en-US" sz="1000" i="1" u="sng"/>
              <a:t>E-detailing</a:t>
            </a:r>
            <a:r>
              <a:rPr lang="en-US" sz="1000" baseline="0"/>
              <a:t> :  1/3 of the detailing face to face (local adjustment). </a:t>
            </a:r>
          </a:p>
          <a:p>
            <a:r>
              <a:rPr lang="en-US" sz="1000" baseline="0"/>
              <a:t>it can be a visit via internet (so aural + visual) with a self-running software (without direct human action) </a:t>
            </a:r>
          </a:p>
          <a:p>
            <a:r>
              <a:rPr lang="en-US" sz="1000" baseline="0"/>
              <a:t>=&gt; virtual Reps (no salary) </a:t>
            </a:r>
          </a:p>
          <a:p>
            <a:r>
              <a:rPr lang="en-US" sz="1000" baseline="0"/>
              <a:t>it can be a visit via internet (so aural + visual) with a direct human communication / action  =&gt; real Reps (salary)</a:t>
            </a:r>
          </a:p>
          <a:p>
            <a:r>
              <a:rPr lang="en-US" sz="1000" i="1" u="sng" baseline="0"/>
              <a:t>Phone Detaling</a:t>
            </a:r>
            <a:r>
              <a:rPr lang="en-US" sz="1000" i="0" u="none" baseline="0"/>
              <a:t> : 1/3 of the detailing face to face.</a:t>
            </a:r>
            <a:endParaRPr lang="en-US" sz="1000" i="0" u="none"/>
          </a:p>
        </p:txBody>
      </p:sp>
      <p:sp>
        <p:nvSpPr>
          <p:cNvPr id="5" name="Text Box 79"/>
          <p:cNvSpPr txBox="1">
            <a:spLocks noChangeArrowheads="1"/>
          </p:cNvSpPr>
          <p:nvPr/>
        </p:nvSpPr>
        <p:spPr bwMode="auto">
          <a:xfrm>
            <a:off x="31376" y="764704"/>
            <a:ext cx="1733550" cy="1275637"/>
          </a:xfrm>
          <a:prstGeom prst="rect">
            <a:avLst/>
          </a:prstGeom>
          <a:solidFill>
            <a:srgbClr val="003366"/>
          </a:solidFill>
          <a:ln w="9525">
            <a:noFill/>
            <a:miter lim="800000"/>
            <a:headEnd/>
            <a:tailEnd/>
          </a:ln>
        </p:spPr>
        <p:txBody>
          <a:bodyPr wrap="square" t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a:solidFill>
                  <a:schemeClr val="bg1"/>
                </a:solidFill>
              </a:rPr>
              <a:t>DETAILING AUDIT</a:t>
            </a:r>
          </a:p>
          <a:p>
            <a:pPr algn="ctr"/>
            <a:r>
              <a:rPr lang="en-US" sz="1400">
                <a:solidFill>
                  <a:schemeClr val="bg1"/>
                </a:solidFill>
              </a:rPr>
              <a:t>(Reps Visits)</a:t>
            </a:r>
          </a:p>
        </p:txBody>
      </p:sp>
      <p:sp>
        <p:nvSpPr>
          <p:cNvPr id="6" name="Rectangle 5"/>
          <p:cNvSpPr>
            <a:spLocks noChangeArrowheads="1"/>
          </p:cNvSpPr>
          <p:nvPr/>
        </p:nvSpPr>
        <p:spPr bwMode="auto">
          <a:xfrm>
            <a:off x="1831601" y="2492896"/>
            <a:ext cx="7281022" cy="887544"/>
          </a:xfrm>
          <a:prstGeom prst="rect">
            <a:avLst/>
          </a:prstGeom>
          <a:solidFill>
            <a:srgbClr val="F9F9F9"/>
          </a:solidFill>
          <a:ln w="9525" algn="ctr">
            <a:solidFill>
              <a:srgbClr val="B2B2B2"/>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a:t>Values based on a 2 week-participation trial with 5 patients in average.</a:t>
            </a:r>
          </a:p>
          <a:p>
            <a:endParaRPr lang="en-US" sz="1000"/>
          </a:p>
          <a:p>
            <a:r>
              <a:rPr lang="en-US" sz="1000" i="1" u="sng"/>
              <a:t>PHASE 3/4 </a:t>
            </a:r>
            <a:r>
              <a:rPr lang="en-US" sz="1000"/>
              <a:t>: Long term follow-up experimentation to check side effects</a:t>
            </a:r>
          </a:p>
          <a:p>
            <a:r>
              <a:rPr lang="en-US" sz="1000" i="1" u="sng"/>
              <a:t>OBSERVATIONAL STUDY</a:t>
            </a:r>
            <a:r>
              <a:rPr lang="en-US" sz="1000"/>
              <a:t>: We estimate that observational study is csame price as Phase IV . The pharmaco company is not paying the boxes for the treatment (classical prescription with Health system reimbursement)</a:t>
            </a:r>
          </a:p>
        </p:txBody>
      </p:sp>
      <p:sp>
        <p:nvSpPr>
          <p:cNvPr id="7" name="Text Box 81"/>
          <p:cNvSpPr txBox="1">
            <a:spLocks noChangeArrowheads="1"/>
          </p:cNvSpPr>
          <p:nvPr/>
        </p:nvSpPr>
        <p:spPr bwMode="auto">
          <a:xfrm>
            <a:off x="31376" y="2492895"/>
            <a:ext cx="1733550" cy="900245"/>
          </a:xfrm>
          <a:prstGeom prst="rect">
            <a:avLst/>
          </a:prstGeom>
          <a:solidFill>
            <a:srgbClr val="003366"/>
          </a:solidFill>
          <a:ln w="9525">
            <a:noFill/>
            <a:miter lim="800000"/>
            <a:headEnd/>
            <a:tailEnd/>
          </a:ln>
        </p:spPr>
        <p:txBody>
          <a:bodyPr wrap="square" t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US" sz="1400">
                <a:solidFill>
                  <a:schemeClr val="bg1"/>
                </a:solidFill>
              </a:rPr>
              <a:t>CLINICAL TRIALS</a:t>
            </a:r>
          </a:p>
        </p:txBody>
      </p:sp>
      <p:sp>
        <p:nvSpPr>
          <p:cNvPr id="8" name="Rectangle 7"/>
          <p:cNvSpPr>
            <a:spLocks noChangeArrowheads="1"/>
          </p:cNvSpPr>
          <p:nvPr/>
        </p:nvSpPr>
        <p:spPr bwMode="auto">
          <a:xfrm>
            <a:off x="1831601" y="2158670"/>
            <a:ext cx="7281022" cy="262218"/>
          </a:xfrm>
          <a:prstGeom prst="rect">
            <a:avLst/>
          </a:prstGeom>
          <a:solidFill>
            <a:srgbClr val="F9F9F9"/>
          </a:solidFill>
          <a:ln w="9525" algn="ctr">
            <a:solidFill>
              <a:srgbClr val="B2B2B2"/>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a:t>Values based on average wholesale price of the smallest package size for Therapy Class.</a:t>
            </a:r>
          </a:p>
        </p:txBody>
      </p:sp>
      <p:sp>
        <p:nvSpPr>
          <p:cNvPr id="9" name="Text Box 83"/>
          <p:cNvSpPr txBox="1">
            <a:spLocks noChangeArrowheads="1"/>
          </p:cNvSpPr>
          <p:nvPr/>
        </p:nvSpPr>
        <p:spPr bwMode="auto">
          <a:xfrm>
            <a:off x="31376" y="2138033"/>
            <a:ext cx="1733550" cy="282855"/>
          </a:xfrm>
          <a:prstGeom prst="rect">
            <a:avLst/>
          </a:prstGeom>
          <a:solidFill>
            <a:srgbClr val="003366"/>
          </a:solidFill>
          <a:ln w="9525">
            <a:noFill/>
            <a:miter lim="800000"/>
            <a:headEnd/>
            <a:tailEnd/>
          </a:ln>
        </p:spPr>
        <p:txBody>
          <a:bodyPr wrap="square" t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US" sz="1400">
                <a:solidFill>
                  <a:schemeClr val="bg1"/>
                </a:solidFill>
              </a:rPr>
              <a:t>SAMPLES</a:t>
            </a:r>
          </a:p>
        </p:txBody>
      </p:sp>
      <p:sp>
        <p:nvSpPr>
          <p:cNvPr id="10" name="Rectangle 9"/>
          <p:cNvSpPr>
            <a:spLocks noChangeArrowheads="1"/>
          </p:cNvSpPr>
          <p:nvPr/>
        </p:nvSpPr>
        <p:spPr bwMode="auto">
          <a:xfrm>
            <a:off x="1869701" y="3453372"/>
            <a:ext cx="7230222" cy="266980"/>
          </a:xfrm>
          <a:prstGeom prst="rect">
            <a:avLst/>
          </a:prstGeom>
          <a:solidFill>
            <a:srgbClr val="F9F9F9"/>
          </a:solidFill>
          <a:ln w="9525" algn="ctr">
            <a:solidFill>
              <a:srgbClr val="B2B2B2"/>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a:t>Web Activity. </a:t>
            </a:r>
          </a:p>
        </p:txBody>
      </p:sp>
      <p:sp>
        <p:nvSpPr>
          <p:cNvPr id="11" name="Text Box 85"/>
          <p:cNvSpPr txBox="1">
            <a:spLocks noChangeArrowheads="1"/>
          </p:cNvSpPr>
          <p:nvPr/>
        </p:nvSpPr>
        <p:spPr bwMode="auto">
          <a:xfrm>
            <a:off x="44076" y="3451878"/>
            <a:ext cx="1733550" cy="284442"/>
          </a:xfrm>
          <a:prstGeom prst="rect">
            <a:avLst/>
          </a:prstGeom>
          <a:solidFill>
            <a:srgbClr val="003366"/>
          </a:solidFill>
          <a:ln w="9525">
            <a:noFill/>
            <a:miter lim="800000"/>
            <a:headEnd/>
            <a:tailEnd/>
          </a:ln>
        </p:spPr>
        <p:txBody>
          <a:bodyPr wrap="square" t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US" sz="1400">
                <a:solidFill>
                  <a:schemeClr val="bg1"/>
                </a:solidFill>
              </a:rPr>
              <a:t>E-PROMOTION</a:t>
            </a:r>
          </a:p>
        </p:txBody>
      </p:sp>
      <p:sp>
        <p:nvSpPr>
          <p:cNvPr id="12" name="Rectangle 11"/>
          <p:cNvSpPr>
            <a:spLocks noChangeArrowheads="1"/>
          </p:cNvSpPr>
          <p:nvPr/>
        </p:nvSpPr>
        <p:spPr bwMode="auto">
          <a:xfrm>
            <a:off x="1869701" y="3792070"/>
            <a:ext cx="7230222" cy="287618"/>
          </a:xfrm>
          <a:prstGeom prst="rect">
            <a:avLst/>
          </a:prstGeom>
          <a:solidFill>
            <a:srgbClr val="F9F9F9"/>
          </a:solidFill>
          <a:ln w="9525" algn="ctr">
            <a:solidFill>
              <a:srgbClr val="B2B2B2"/>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a:t>Direct Mail received as indicated on physician questionnaire (conception, printing, sending).</a:t>
            </a:r>
          </a:p>
        </p:txBody>
      </p:sp>
      <p:sp>
        <p:nvSpPr>
          <p:cNvPr id="13" name="Text Box 88"/>
          <p:cNvSpPr txBox="1">
            <a:spLocks noChangeArrowheads="1"/>
          </p:cNvSpPr>
          <p:nvPr/>
        </p:nvSpPr>
        <p:spPr bwMode="auto">
          <a:xfrm>
            <a:off x="44076" y="3780864"/>
            <a:ext cx="1733550" cy="284443"/>
          </a:xfrm>
          <a:prstGeom prst="rect">
            <a:avLst/>
          </a:prstGeom>
          <a:solidFill>
            <a:srgbClr val="003366"/>
          </a:solidFill>
          <a:ln w="9525">
            <a:noFill/>
            <a:miter lim="800000"/>
            <a:headEnd/>
            <a:tailEnd/>
          </a:ln>
        </p:spPr>
        <p:txBody>
          <a:bodyPr wrap="square" t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US" sz="1400">
                <a:solidFill>
                  <a:schemeClr val="bg1"/>
                </a:solidFill>
              </a:rPr>
              <a:t>MAILING</a:t>
            </a:r>
          </a:p>
        </p:txBody>
      </p:sp>
      <p:sp>
        <p:nvSpPr>
          <p:cNvPr id="14" name="Rectangle 13"/>
          <p:cNvSpPr>
            <a:spLocks noChangeArrowheads="1"/>
          </p:cNvSpPr>
          <p:nvPr/>
        </p:nvSpPr>
        <p:spPr bwMode="auto">
          <a:xfrm>
            <a:off x="1869701" y="4149080"/>
            <a:ext cx="7230222" cy="1122883"/>
          </a:xfrm>
          <a:prstGeom prst="rect">
            <a:avLst/>
          </a:prstGeom>
          <a:solidFill>
            <a:srgbClr val="F9F9F9"/>
          </a:solidFill>
          <a:ln w="9525" algn="ctr">
            <a:solidFill>
              <a:srgbClr val="B2B2B2"/>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dirty="0"/>
              <a:t>Cost per Participant (including Meeting facility, Speakers, Catering,  Transportation, Accommodations) according to the type of meeting:</a:t>
            </a:r>
          </a:p>
          <a:p>
            <a:r>
              <a:rPr lang="en-US" sz="1000" dirty="0"/>
              <a:t>			-</a:t>
            </a:r>
            <a:r>
              <a:rPr lang="en-US" sz="1000" baseline="0" dirty="0"/>
              <a:t> Phone-meeting</a:t>
            </a:r>
            <a:endParaRPr lang="en-US" sz="1000" dirty="0"/>
          </a:p>
          <a:p>
            <a:r>
              <a:rPr lang="en-US" sz="1000" dirty="0"/>
              <a:t>- National congress                                  	- Dinner without debate</a:t>
            </a:r>
          </a:p>
          <a:p>
            <a:r>
              <a:rPr lang="en-US" sz="1000" dirty="0"/>
              <a:t>- International Congress                           	- Conference/ Symposium/ Exhibition</a:t>
            </a:r>
          </a:p>
          <a:p>
            <a:r>
              <a:rPr lang="en-US" sz="1000" dirty="0"/>
              <a:t>- Meeting / </a:t>
            </a:r>
            <a:r>
              <a:rPr lang="en-US" sz="1000" dirty="0" smtClean="0"/>
              <a:t>Debate </a:t>
            </a:r>
            <a:r>
              <a:rPr lang="en-US" sz="1000" dirty="0"/>
              <a:t>without dinner                	- Continuing Medical Education</a:t>
            </a:r>
          </a:p>
          <a:p>
            <a:r>
              <a:rPr lang="en-US" sz="1000" dirty="0"/>
              <a:t>- Meeting / </a:t>
            </a:r>
            <a:r>
              <a:rPr lang="en-US" sz="1000" dirty="0" smtClean="0"/>
              <a:t>Debate </a:t>
            </a:r>
            <a:r>
              <a:rPr lang="en-US" sz="1000" dirty="0"/>
              <a:t>with dinner                     	-  Web conferencing (Internet)</a:t>
            </a:r>
          </a:p>
        </p:txBody>
      </p:sp>
      <p:sp>
        <p:nvSpPr>
          <p:cNvPr id="15" name="Text Box 90"/>
          <p:cNvSpPr txBox="1">
            <a:spLocks noChangeArrowheads="1"/>
          </p:cNvSpPr>
          <p:nvPr/>
        </p:nvSpPr>
        <p:spPr bwMode="auto">
          <a:xfrm>
            <a:off x="44076" y="4149080"/>
            <a:ext cx="1733550" cy="1110183"/>
          </a:xfrm>
          <a:prstGeom prst="rect">
            <a:avLst/>
          </a:prstGeom>
          <a:solidFill>
            <a:srgbClr val="003366"/>
          </a:solidFill>
          <a:ln w="9525">
            <a:noFill/>
            <a:miter lim="800000"/>
            <a:headEnd/>
            <a:tailEnd/>
          </a:ln>
        </p:spPr>
        <p:txBody>
          <a:bodyPr wrap="square" t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US" sz="1400">
                <a:solidFill>
                  <a:schemeClr val="bg1"/>
                </a:solidFill>
              </a:rPr>
              <a:t>MEETINGS</a:t>
            </a:r>
          </a:p>
          <a:p>
            <a:pPr algn="ctr">
              <a:spcBef>
                <a:spcPct val="50000"/>
              </a:spcBef>
            </a:pPr>
            <a:r>
              <a:rPr lang="en-US" sz="1400">
                <a:solidFill>
                  <a:schemeClr val="bg1"/>
                </a:solidFill>
              </a:rPr>
              <a:t>(Congresses, Conferences, etc.)</a:t>
            </a:r>
          </a:p>
        </p:txBody>
      </p:sp>
      <p:sp>
        <p:nvSpPr>
          <p:cNvPr id="16" name="Rectangle 15"/>
          <p:cNvSpPr>
            <a:spLocks noChangeArrowheads="1"/>
          </p:cNvSpPr>
          <p:nvPr/>
        </p:nvSpPr>
        <p:spPr bwMode="auto">
          <a:xfrm>
            <a:off x="1844301" y="5315475"/>
            <a:ext cx="7255622" cy="417781"/>
          </a:xfrm>
          <a:prstGeom prst="rect">
            <a:avLst/>
          </a:prstGeom>
          <a:solidFill>
            <a:srgbClr val="F9F9F9"/>
          </a:solidFill>
          <a:ln w="9525" algn="ctr">
            <a:solidFill>
              <a:srgbClr val="B2B2B2"/>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b="1"/>
              <a:t>Rate card price </a:t>
            </a:r>
            <a:r>
              <a:rPr lang="en-US" sz="1000"/>
              <a:t>according to size, position, colors of the ad.</a:t>
            </a:r>
          </a:p>
          <a:p>
            <a:r>
              <a:rPr lang="en-US" sz="1000"/>
              <a:t>No discount applied.</a:t>
            </a:r>
          </a:p>
        </p:txBody>
      </p:sp>
      <p:sp>
        <p:nvSpPr>
          <p:cNvPr id="17" name="Text Box 92"/>
          <p:cNvSpPr txBox="1">
            <a:spLocks noChangeArrowheads="1"/>
          </p:cNvSpPr>
          <p:nvPr/>
        </p:nvSpPr>
        <p:spPr bwMode="auto">
          <a:xfrm>
            <a:off x="44076" y="5301208"/>
            <a:ext cx="1733550" cy="432048"/>
          </a:xfrm>
          <a:prstGeom prst="rect">
            <a:avLst/>
          </a:prstGeom>
          <a:solidFill>
            <a:srgbClr val="003366"/>
          </a:solidFill>
          <a:ln w="9525">
            <a:noFill/>
            <a:miter lim="800000"/>
            <a:headEnd/>
            <a:tailEnd/>
          </a:ln>
        </p:spPr>
        <p:txBody>
          <a:bodyPr wrap="square" t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US" sz="1400">
                <a:solidFill>
                  <a:schemeClr val="bg1"/>
                </a:solidFill>
              </a:rPr>
              <a:t>ADVERTISING AUDIT</a:t>
            </a:r>
          </a:p>
        </p:txBody>
      </p:sp>
      <p:sp>
        <p:nvSpPr>
          <p:cNvPr id="18" name="Rectangle 17"/>
          <p:cNvSpPr>
            <a:spLocks noChangeArrowheads="1"/>
          </p:cNvSpPr>
          <p:nvPr/>
        </p:nvSpPr>
        <p:spPr bwMode="auto">
          <a:xfrm>
            <a:off x="1844301" y="5793268"/>
            <a:ext cx="7255622" cy="372036"/>
          </a:xfrm>
          <a:prstGeom prst="rect">
            <a:avLst/>
          </a:prstGeom>
          <a:solidFill>
            <a:srgbClr val="F9F9F9"/>
          </a:solidFill>
          <a:ln w="9525" algn="ctr">
            <a:solidFill>
              <a:srgbClr val="B2B2B2"/>
            </a:solidFill>
            <a:miter lim="800000"/>
            <a:headEnd/>
            <a:tailEnd/>
          </a:ln>
        </p:spPr>
        <p:txBody>
          <a:bodyPr wrap="square"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a:t> </a:t>
            </a:r>
            <a:r>
              <a:rPr lang="en-US" sz="1100" b="1" kern="1200">
                <a:solidFill>
                  <a:schemeClr val="tx1"/>
                </a:solidFill>
                <a:latin typeface="Arial" pitchFamily="34" charset="0"/>
                <a:ea typeface="+mn-ea"/>
                <a:cs typeface="+mn-cs"/>
              </a:rPr>
              <a:t>Top</a:t>
            </a:r>
            <a:r>
              <a:rPr lang="en-US" sz="1100" b="1" kern="1200" baseline="0">
                <a:solidFill>
                  <a:schemeClr val="tx1"/>
                </a:solidFill>
                <a:latin typeface="Arial" pitchFamily="34" charset="0"/>
                <a:ea typeface="+mn-ea"/>
                <a:cs typeface="+mn-cs"/>
              </a:rPr>
              <a:t> 5 Europe and US </a:t>
            </a:r>
            <a:r>
              <a:rPr lang="en-US" sz="1200" b="1" kern="1200" baseline="0">
                <a:solidFill>
                  <a:schemeClr val="tx1"/>
                </a:solidFill>
                <a:latin typeface="Arial" pitchFamily="34" charset="0"/>
                <a:ea typeface="+mn-ea"/>
                <a:cs typeface="+mn-cs"/>
              </a:rPr>
              <a:t>- </a:t>
            </a:r>
            <a:r>
              <a:rPr lang="en-US" sz="1000"/>
              <a:t>Data licensed from Nielsen and Kantar in France</a:t>
            </a:r>
          </a:p>
        </p:txBody>
      </p:sp>
      <p:sp>
        <p:nvSpPr>
          <p:cNvPr id="19" name="Text Box 92"/>
          <p:cNvSpPr txBox="1">
            <a:spLocks noChangeArrowheads="1"/>
          </p:cNvSpPr>
          <p:nvPr/>
        </p:nvSpPr>
        <p:spPr bwMode="auto">
          <a:xfrm>
            <a:off x="31376" y="5805264"/>
            <a:ext cx="1733550" cy="397436"/>
          </a:xfrm>
          <a:prstGeom prst="rect">
            <a:avLst/>
          </a:prstGeom>
          <a:solidFill>
            <a:srgbClr val="003366"/>
          </a:solidFill>
          <a:ln w="9525">
            <a:noFill/>
            <a:miter lim="800000"/>
            <a:headEnd/>
            <a:tailEnd/>
          </a:ln>
        </p:spPr>
        <p:txBody>
          <a:bodyPr wrap="square" tIns="0" bIns="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Bef>
                <a:spcPct val="50000"/>
              </a:spcBef>
            </a:pPr>
            <a:r>
              <a:rPr lang="en-US" sz="1400">
                <a:solidFill>
                  <a:schemeClr val="bg1"/>
                </a:solidFill>
              </a:rPr>
              <a:t>DTC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bwMode="auto">
          <a:xfrm>
            <a:off x="304800" y="0"/>
            <a:ext cx="8229600" cy="685800"/>
          </a:xfrm>
          <a:noFill/>
          <a:ln>
            <a:miter lim="800000"/>
            <a:headEnd/>
            <a:tailEnd/>
          </a:ln>
        </p:spPr>
        <p:txBody>
          <a:bodyPr vert="horz" wrap="square" lIns="91440" tIns="45720" rIns="91440" bIns="45720" numCol="1" compatLnSpc="1">
            <a:prstTxWarp prst="textNoShape">
              <a:avLst/>
            </a:prstTxWarp>
            <a:noAutofit/>
          </a:bodyPr>
          <a:lstStyle/>
          <a:p>
            <a:pPr algn="l">
              <a:defRPr/>
            </a:pPr>
            <a:r>
              <a:rPr lang="en-US" sz="2000" b="1" dirty="0" smtClean="0"/>
              <a:t>Sales Rep Equivalent Methodology</a:t>
            </a:r>
            <a:endParaRPr lang="fr-FR" sz="2000" b="1" dirty="0" smtClean="0"/>
          </a:p>
        </p:txBody>
      </p:sp>
      <p:sp>
        <p:nvSpPr>
          <p:cNvPr id="4" name="Rectangle 3"/>
          <p:cNvSpPr txBox="1">
            <a:spLocks noChangeArrowheads="1"/>
          </p:cNvSpPr>
          <p:nvPr/>
        </p:nvSpPr>
        <p:spPr>
          <a:xfrm>
            <a:off x="285750" y="980728"/>
            <a:ext cx="8501063" cy="5145088"/>
          </a:xfrm>
          <a:prstGeom prst="rect">
            <a:avLst/>
          </a:prstGeom>
        </p:spPr>
        <p:txBody>
          <a:bodyPr/>
          <a:lstStyle/>
          <a:p>
            <a:pPr marL="342900" indent="-342900">
              <a:lnSpc>
                <a:spcPct val="90000"/>
              </a:lnSpc>
              <a:spcBef>
                <a:spcPct val="20000"/>
              </a:spcBef>
              <a:buClr>
                <a:srgbClr val="000066"/>
              </a:buClr>
              <a:buFontTx/>
              <a:buBlip>
                <a:blip r:embed="rId2"/>
              </a:buBlip>
              <a:defRPr/>
            </a:pPr>
            <a:r>
              <a:rPr lang="en-AU" sz="1800" u="sng" kern="0" dirty="0" smtClean="0">
                <a:solidFill>
                  <a:schemeClr val="tx1">
                    <a:lumMod val="65000"/>
                    <a:lumOff val="35000"/>
                  </a:schemeClr>
                </a:solidFill>
                <a:latin typeface="Arial" charset="0"/>
              </a:rPr>
              <a:t>Rep </a:t>
            </a:r>
            <a:r>
              <a:rPr lang="en-AU" sz="1800" u="sng" kern="0" dirty="0">
                <a:solidFill>
                  <a:schemeClr val="tx1">
                    <a:lumMod val="65000"/>
                    <a:lumOff val="35000"/>
                  </a:schemeClr>
                </a:solidFill>
                <a:latin typeface="Arial" charset="0"/>
              </a:rPr>
              <a:t>Equivalents</a:t>
            </a:r>
            <a:r>
              <a:rPr lang="en-AU" sz="1800" b="1" u="sng" kern="0" dirty="0">
                <a:solidFill>
                  <a:schemeClr val="tx1">
                    <a:lumMod val="65000"/>
                    <a:lumOff val="35000"/>
                  </a:schemeClr>
                </a:solidFill>
                <a:latin typeface="Arial" charset="0"/>
              </a:rPr>
              <a:t>: </a:t>
            </a:r>
          </a:p>
          <a:p>
            <a:pPr marL="342900" indent="-342900">
              <a:lnSpc>
                <a:spcPct val="90000"/>
              </a:lnSpc>
              <a:spcBef>
                <a:spcPct val="20000"/>
              </a:spcBef>
              <a:buClr>
                <a:srgbClr val="000066"/>
              </a:buClr>
              <a:defRPr/>
            </a:pPr>
            <a:endParaRPr lang="en-AU" sz="1800" kern="0" dirty="0">
              <a:solidFill>
                <a:schemeClr val="tx1">
                  <a:lumMod val="65000"/>
                  <a:lumOff val="35000"/>
                </a:schemeClr>
              </a:solidFill>
              <a:latin typeface="Arial" charset="0"/>
            </a:endParaRPr>
          </a:p>
          <a:p>
            <a:pPr marL="800100" lvl="1" indent="-342900">
              <a:lnSpc>
                <a:spcPct val="90000"/>
              </a:lnSpc>
              <a:spcBef>
                <a:spcPct val="20000"/>
              </a:spcBef>
              <a:buClr>
                <a:srgbClr val="000066"/>
              </a:buClr>
              <a:buFontTx/>
              <a:buBlip>
                <a:blip r:embed="rId2"/>
              </a:buBlip>
              <a:defRPr/>
            </a:pPr>
            <a:r>
              <a:rPr lang="en-AU" sz="1400" kern="0" dirty="0">
                <a:solidFill>
                  <a:schemeClr val="tx1">
                    <a:lumMod val="65000"/>
                    <a:lumOff val="35000"/>
                  </a:schemeClr>
                </a:solidFill>
                <a:latin typeface="Arial" charset="0"/>
              </a:rPr>
              <a:t>F</a:t>
            </a:r>
            <a:r>
              <a:rPr lang="en-US" sz="1400" kern="0" dirty="0" err="1">
                <a:solidFill>
                  <a:schemeClr val="tx1">
                    <a:lumMod val="65000"/>
                    <a:lumOff val="35000"/>
                  </a:schemeClr>
                </a:solidFill>
                <a:latin typeface="Arial" charset="0"/>
              </a:rPr>
              <a:t>igures</a:t>
            </a:r>
            <a:r>
              <a:rPr lang="en-US" sz="1400" kern="0" dirty="0">
                <a:solidFill>
                  <a:schemeClr val="tx1">
                    <a:lumMod val="65000"/>
                    <a:lumOff val="35000"/>
                  </a:schemeClr>
                </a:solidFill>
                <a:latin typeface="Arial" charset="0"/>
              </a:rPr>
              <a:t> </a:t>
            </a:r>
            <a:r>
              <a:rPr lang="en-US" sz="1400" kern="0" dirty="0" smtClean="0">
                <a:solidFill>
                  <a:schemeClr val="tx1">
                    <a:lumMod val="65000"/>
                    <a:lumOff val="35000"/>
                  </a:schemeClr>
                </a:solidFill>
                <a:latin typeface="Arial" charset="0"/>
              </a:rPr>
              <a:t>are based on call activities reported by physician specialties covered by </a:t>
            </a:r>
            <a:r>
              <a:rPr lang="en-US" sz="1400" kern="0" dirty="0">
                <a:solidFill>
                  <a:schemeClr val="tx1">
                    <a:lumMod val="65000"/>
                    <a:lumOff val="35000"/>
                  </a:schemeClr>
                </a:solidFill>
                <a:latin typeface="Arial" charset="0"/>
              </a:rPr>
              <a:t>CSD panels.</a:t>
            </a:r>
          </a:p>
          <a:p>
            <a:pPr marL="800100" lvl="1" indent="-342900">
              <a:lnSpc>
                <a:spcPct val="90000"/>
              </a:lnSpc>
              <a:spcBef>
                <a:spcPct val="20000"/>
              </a:spcBef>
              <a:buClr>
                <a:srgbClr val="000066"/>
              </a:buClr>
              <a:defRPr/>
            </a:pPr>
            <a:endParaRPr lang="en-AU" sz="1400" kern="0" dirty="0">
              <a:solidFill>
                <a:schemeClr val="tx1">
                  <a:lumMod val="65000"/>
                  <a:lumOff val="35000"/>
                </a:schemeClr>
              </a:solidFill>
              <a:latin typeface="Arial" charset="0"/>
            </a:endParaRPr>
          </a:p>
          <a:p>
            <a:pPr marL="800100" lvl="1" indent="-342900">
              <a:lnSpc>
                <a:spcPct val="90000"/>
              </a:lnSpc>
              <a:spcBef>
                <a:spcPct val="20000"/>
              </a:spcBef>
              <a:buClr>
                <a:srgbClr val="000066"/>
              </a:buClr>
              <a:buFontTx/>
              <a:buBlip>
                <a:blip r:embed="rId2"/>
              </a:buBlip>
              <a:defRPr/>
            </a:pPr>
            <a:r>
              <a:rPr lang="en-US" sz="1400" b="1" kern="0" dirty="0">
                <a:solidFill>
                  <a:schemeClr val="tx1">
                    <a:lumMod val="65000"/>
                    <a:lumOff val="35000"/>
                  </a:schemeClr>
                </a:solidFill>
                <a:latin typeface="Arial" charset="0"/>
              </a:rPr>
              <a:t>Projected rep figures calculation</a:t>
            </a:r>
            <a:r>
              <a:rPr lang="en-US" sz="1400" b="1" kern="0" dirty="0" smtClean="0">
                <a:solidFill>
                  <a:schemeClr val="tx1">
                    <a:lumMod val="65000"/>
                    <a:lumOff val="35000"/>
                  </a:schemeClr>
                </a:solidFill>
                <a:latin typeface="Arial" charset="0"/>
              </a:rPr>
              <a:t>:</a:t>
            </a:r>
          </a:p>
          <a:p>
            <a:pPr marL="800100" lvl="1" indent="-342900">
              <a:lnSpc>
                <a:spcPct val="90000"/>
              </a:lnSpc>
              <a:spcBef>
                <a:spcPct val="20000"/>
              </a:spcBef>
              <a:buClr>
                <a:srgbClr val="000066"/>
              </a:buClr>
              <a:defRPr/>
            </a:pPr>
            <a:endParaRPr lang="en-US" sz="1400" b="1" kern="0" dirty="0">
              <a:solidFill>
                <a:schemeClr val="tx1">
                  <a:lumMod val="65000"/>
                  <a:lumOff val="35000"/>
                </a:schemeClr>
              </a:solidFill>
              <a:latin typeface="Arial" charset="0"/>
            </a:endParaRPr>
          </a:p>
          <a:p>
            <a:pPr marL="342900" indent="-342900">
              <a:lnSpc>
                <a:spcPct val="90000"/>
              </a:lnSpc>
              <a:spcBef>
                <a:spcPct val="20000"/>
              </a:spcBef>
              <a:buClr>
                <a:srgbClr val="000066"/>
              </a:buClr>
              <a:defRPr/>
            </a:pPr>
            <a:endParaRPr lang="en-US" sz="1400" b="1" u="sng" kern="0" dirty="0">
              <a:solidFill>
                <a:schemeClr val="tx1">
                  <a:lumMod val="65000"/>
                  <a:lumOff val="35000"/>
                </a:schemeClr>
              </a:solidFill>
              <a:latin typeface="Arial" charset="0"/>
            </a:endParaRPr>
          </a:p>
          <a:p>
            <a:pPr marL="342900" indent="-342900">
              <a:lnSpc>
                <a:spcPct val="90000"/>
              </a:lnSpc>
              <a:spcBef>
                <a:spcPct val="20000"/>
              </a:spcBef>
              <a:buClr>
                <a:srgbClr val="000066"/>
              </a:buClr>
              <a:defRPr/>
            </a:pPr>
            <a:r>
              <a:rPr lang="en-US" sz="1400" b="1" i="1" u="sng" kern="0" dirty="0">
                <a:solidFill>
                  <a:schemeClr val="tx1">
                    <a:lumMod val="65000"/>
                    <a:lumOff val="35000"/>
                  </a:schemeClr>
                </a:solidFill>
                <a:latin typeface="Arial" charset="0"/>
              </a:rPr>
              <a:t>T</a:t>
            </a:r>
            <a:r>
              <a:rPr lang="en-US" sz="1400" b="1" i="1" u="sng" kern="0" dirty="0" smtClean="0">
                <a:solidFill>
                  <a:schemeClr val="tx1">
                    <a:lumMod val="65000"/>
                    <a:lumOff val="35000"/>
                  </a:schemeClr>
                </a:solidFill>
                <a:latin typeface="Arial" charset="0"/>
              </a:rPr>
              <a:t>otal </a:t>
            </a:r>
            <a:r>
              <a:rPr lang="en-US" sz="1400" b="1" i="1" u="sng" kern="0" dirty="0">
                <a:solidFill>
                  <a:schemeClr val="tx1">
                    <a:lumMod val="65000"/>
                    <a:lumOff val="35000"/>
                  </a:schemeClr>
                </a:solidFill>
                <a:latin typeface="Arial" charset="0"/>
              </a:rPr>
              <a:t>W</a:t>
            </a:r>
            <a:r>
              <a:rPr lang="en-US" sz="1400" b="1" i="1" u="sng" kern="0" dirty="0" smtClean="0">
                <a:solidFill>
                  <a:schemeClr val="tx1">
                    <a:lumMod val="65000"/>
                    <a:lumOff val="35000"/>
                  </a:schemeClr>
                </a:solidFill>
                <a:latin typeface="Arial" charset="0"/>
              </a:rPr>
              <a:t>eighted </a:t>
            </a:r>
            <a:r>
              <a:rPr lang="en-US" sz="1400" b="1" i="1" u="sng" kern="0" dirty="0">
                <a:solidFill>
                  <a:schemeClr val="tx1">
                    <a:lumMod val="65000"/>
                    <a:lumOff val="35000"/>
                  </a:schemeClr>
                </a:solidFill>
                <a:latin typeface="Arial" charset="0"/>
              </a:rPr>
              <a:t>C</a:t>
            </a:r>
            <a:r>
              <a:rPr lang="en-US" sz="1400" b="1" i="1" u="sng" kern="0" dirty="0" smtClean="0">
                <a:solidFill>
                  <a:schemeClr val="tx1">
                    <a:lumMod val="65000"/>
                    <a:lumOff val="35000"/>
                  </a:schemeClr>
                </a:solidFill>
                <a:latin typeface="Arial" charset="0"/>
              </a:rPr>
              <a:t>alls </a:t>
            </a:r>
            <a:r>
              <a:rPr lang="en-US" sz="1400" b="1" i="1" u="sng" kern="0" dirty="0">
                <a:solidFill>
                  <a:schemeClr val="tx1">
                    <a:lumMod val="65000"/>
                    <a:lumOff val="35000"/>
                  </a:schemeClr>
                </a:solidFill>
                <a:latin typeface="Arial" charset="0"/>
              </a:rPr>
              <a:t>(by company or product)  /  avg. calls per day  /  avg. working days/12 months</a:t>
            </a:r>
          </a:p>
          <a:p>
            <a:pPr marL="342900" indent="-342900">
              <a:lnSpc>
                <a:spcPct val="90000"/>
              </a:lnSpc>
              <a:spcBef>
                <a:spcPct val="20000"/>
              </a:spcBef>
              <a:buClr>
                <a:srgbClr val="000066"/>
              </a:buClr>
              <a:defRPr/>
            </a:pPr>
            <a:r>
              <a:rPr lang="en-US" sz="1400" b="1" kern="0" dirty="0">
                <a:solidFill>
                  <a:schemeClr val="tx1">
                    <a:lumMod val="65000"/>
                    <a:lumOff val="35000"/>
                  </a:schemeClr>
                </a:solidFill>
                <a:latin typeface="Arial" charset="0"/>
              </a:rPr>
              <a:t> </a:t>
            </a:r>
            <a:endParaRPr lang="en-US" sz="1400" b="1" kern="0" dirty="0" smtClean="0">
              <a:solidFill>
                <a:schemeClr val="tx1">
                  <a:lumMod val="65000"/>
                  <a:lumOff val="35000"/>
                </a:schemeClr>
              </a:solidFill>
              <a:latin typeface="Arial" charset="0"/>
            </a:endParaRPr>
          </a:p>
          <a:p>
            <a:pPr marL="342900" indent="-342900">
              <a:lnSpc>
                <a:spcPct val="90000"/>
              </a:lnSpc>
              <a:spcBef>
                <a:spcPct val="20000"/>
              </a:spcBef>
              <a:buClr>
                <a:srgbClr val="000066"/>
              </a:buClr>
              <a:defRPr/>
            </a:pPr>
            <a:endParaRPr lang="en-US" sz="1400" b="1" kern="0" dirty="0" smtClean="0">
              <a:solidFill>
                <a:schemeClr val="tx1">
                  <a:lumMod val="65000"/>
                  <a:lumOff val="35000"/>
                </a:schemeClr>
              </a:solidFill>
              <a:latin typeface="Arial" charset="0"/>
            </a:endParaRPr>
          </a:p>
          <a:p>
            <a:pPr marL="342900" indent="-342900">
              <a:lnSpc>
                <a:spcPct val="90000"/>
              </a:lnSpc>
              <a:spcBef>
                <a:spcPct val="20000"/>
              </a:spcBef>
              <a:buClr>
                <a:srgbClr val="000066"/>
              </a:buClr>
              <a:defRPr/>
            </a:pPr>
            <a:endParaRPr lang="en-US" sz="1400" b="1" kern="0" dirty="0">
              <a:solidFill>
                <a:schemeClr val="tx1">
                  <a:lumMod val="65000"/>
                  <a:lumOff val="35000"/>
                </a:schemeClr>
              </a:solidFill>
              <a:latin typeface="Arial" charset="0"/>
            </a:endParaRPr>
          </a:p>
          <a:p>
            <a:pPr marL="800100" lvl="1" indent="-342900">
              <a:lnSpc>
                <a:spcPct val="90000"/>
              </a:lnSpc>
              <a:spcBef>
                <a:spcPct val="20000"/>
              </a:spcBef>
              <a:buClr>
                <a:srgbClr val="000066"/>
              </a:buClr>
              <a:buFontTx/>
              <a:buBlip>
                <a:blip r:embed="rId2"/>
              </a:buBlip>
              <a:defRPr/>
            </a:pPr>
            <a:r>
              <a:rPr lang="en-US" sz="1400" kern="0" dirty="0">
                <a:solidFill>
                  <a:schemeClr val="tx1">
                    <a:lumMod val="65000"/>
                    <a:lumOff val="35000"/>
                  </a:schemeClr>
                </a:solidFill>
                <a:latin typeface="Arial" charset="0"/>
              </a:rPr>
              <a:t>Data </a:t>
            </a:r>
            <a:r>
              <a:rPr lang="en-US" sz="1400" kern="0" dirty="0" err="1" smtClean="0">
                <a:solidFill>
                  <a:schemeClr val="tx1">
                    <a:lumMod val="65000"/>
                    <a:lumOff val="35000"/>
                  </a:schemeClr>
                </a:solidFill>
                <a:latin typeface="Arial" charset="0"/>
              </a:rPr>
              <a:t>reprsents</a:t>
            </a:r>
            <a:r>
              <a:rPr lang="en-US" sz="1400" kern="0" dirty="0" smtClean="0">
                <a:solidFill>
                  <a:schemeClr val="tx1">
                    <a:lumMod val="65000"/>
                    <a:lumOff val="35000"/>
                  </a:schemeClr>
                </a:solidFill>
                <a:latin typeface="Arial" charset="0"/>
              </a:rPr>
              <a:t> the </a:t>
            </a:r>
            <a:r>
              <a:rPr lang="en-US" sz="1400" kern="0" dirty="0">
                <a:solidFill>
                  <a:schemeClr val="tx1">
                    <a:lumMod val="65000"/>
                    <a:lumOff val="35000"/>
                  </a:schemeClr>
                </a:solidFill>
                <a:latin typeface="Arial" charset="0"/>
              </a:rPr>
              <a:t>equivalent number of full time reps that would achieve the projected </a:t>
            </a:r>
            <a:r>
              <a:rPr lang="en-US" sz="1400" kern="0" dirty="0" smtClean="0">
                <a:solidFill>
                  <a:schemeClr val="tx1">
                    <a:lumMod val="65000"/>
                    <a:lumOff val="35000"/>
                  </a:schemeClr>
                </a:solidFill>
                <a:latin typeface="Arial" charset="0"/>
              </a:rPr>
              <a:t>calls by specialty</a:t>
            </a:r>
            <a:endParaRPr lang="en-US" sz="1400" kern="0" dirty="0">
              <a:solidFill>
                <a:schemeClr val="tx1">
                  <a:lumMod val="65000"/>
                  <a:lumOff val="35000"/>
                </a:schemeClr>
              </a:solidFill>
              <a:latin typeface="Arial" charset="0"/>
            </a:endParaRPr>
          </a:p>
          <a:p>
            <a:pPr marL="800100" lvl="1" indent="-342900">
              <a:lnSpc>
                <a:spcPct val="90000"/>
              </a:lnSpc>
              <a:spcBef>
                <a:spcPct val="20000"/>
              </a:spcBef>
              <a:buClr>
                <a:srgbClr val="000066"/>
              </a:buClr>
              <a:defRPr/>
            </a:pPr>
            <a:endParaRPr lang="en-US" sz="1400" kern="0" dirty="0">
              <a:solidFill>
                <a:schemeClr val="tx1">
                  <a:lumMod val="65000"/>
                  <a:lumOff val="35000"/>
                </a:schemeClr>
              </a:solidFill>
              <a:latin typeface="Arial" charset="0"/>
            </a:endParaRPr>
          </a:p>
          <a:p>
            <a:pPr marL="800100" lvl="1" indent="-342900">
              <a:lnSpc>
                <a:spcPct val="90000"/>
              </a:lnSpc>
              <a:spcBef>
                <a:spcPct val="20000"/>
              </a:spcBef>
              <a:buClr>
                <a:srgbClr val="000066"/>
              </a:buClr>
              <a:buFontTx/>
              <a:buBlip>
                <a:blip r:embed="rId2"/>
              </a:buBlip>
              <a:defRPr/>
            </a:pPr>
            <a:r>
              <a:rPr lang="en-US" sz="1400" kern="0" dirty="0">
                <a:solidFill>
                  <a:schemeClr val="tx1">
                    <a:lumMod val="65000"/>
                    <a:lumOff val="35000"/>
                  </a:schemeClr>
                </a:solidFill>
                <a:latin typeface="Arial" charset="0"/>
              </a:rPr>
              <a:t>CSD Promotion audits aim is to capture detailing activity as </a:t>
            </a:r>
            <a:r>
              <a:rPr lang="en-US" sz="1400" kern="0" dirty="0" smtClean="0">
                <a:solidFill>
                  <a:schemeClr val="tx1">
                    <a:lumMod val="65000"/>
                    <a:lumOff val="35000"/>
                  </a:schemeClr>
                </a:solidFill>
                <a:latin typeface="Arial" charset="0"/>
              </a:rPr>
              <a:t>reported by physicians </a:t>
            </a:r>
            <a:r>
              <a:rPr lang="en-US" sz="1400" kern="0" dirty="0">
                <a:solidFill>
                  <a:schemeClr val="tx1">
                    <a:lumMod val="65000"/>
                    <a:lumOff val="35000"/>
                  </a:schemeClr>
                </a:solidFill>
                <a:latin typeface="Arial" charset="0"/>
              </a:rPr>
              <a:t>in the panels and calculated for the </a:t>
            </a:r>
            <a:r>
              <a:rPr lang="en-US" sz="1400" kern="0" dirty="0" smtClean="0">
                <a:solidFill>
                  <a:schemeClr val="tx1">
                    <a:lumMod val="65000"/>
                    <a:lumOff val="35000"/>
                  </a:schemeClr>
                </a:solidFill>
                <a:latin typeface="Arial" charset="0"/>
              </a:rPr>
              <a:t>corresponding physician populations by specialty</a:t>
            </a:r>
            <a:endParaRPr lang="en-US" sz="1400" kern="0" dirty="0">
              <a:solidFill>
                <a:schemeClr val="tx1">
                  <a:lumMod val="65000"/>
                  <a:lumOff val="35000"/>
                </a:schemeClr>
              </a:solidFill>
              <a:latin typeface="Arial" charset="0"/>
            </a:endParaRPr>
          </a:p>
          <a:p>
            <a:pPr marL="800100" lvl="1" indent="-342900">
              <a:lnSpc>
                <a:spcPct val="90000"/>
              </a:lnSpc>
              <a:spcBef>
                <a:spcPct val="20000"/>
              </a:spcBef>
              <a:buClr>
                <a:srgbClr val="000066"/>
              </a:buClr>
              <a:defRPr/>
            </a:pPr>
            <a:endParaRPr lang="en-US" sz="1400" kern="0" dirty="0">
              <a:solidFill>
                <a:schemeClr val="tx1">
                  <a:lumMod val="65000"/>
                  <a:lumOff val="35000"/>
                </a:schemeClr>
              </a:solidFill>
              <a:latin typeface="Arial" charset="0"/>
            </a:endParaRPr>
          </a:p>
          <a:p>
            <a:pPr marL="800100" lvl="1" indent="-342900">
              <a:lnSpc>
                <a:spcPct val="90000"/>
              </a:lnSpc>
              <a:spcBef>
                <a:spcPct val="20000"/>
              </a:spcBef>
              <a:buClr>
                <a:srgbClr val="000066"/>
              </a:buClr>
              <a:buFontTx/>
              <a:buBlip>
                <a:blip r:embed="rId2"/>
              </a:buBlip>
              <a:defRPr/>
            </a:pPr>
            <a:r>
              <a:rPr lang="en-US" sz="1400" dirty="0">
                <a:solidFill>
                  <a:schemeClr val="tx1">
                    <a:lumMod val="65000"/>
                    <a:lumOff val="35000"/>
                  </a:schemeClr>
                </a:solidFill>
                <a:latin typeface="Arial" pitchFamily="34" charset="0"/>
                <a:cs typeface="Arial" pitchFamily="34" charset="0"/>
              </a:rPr>
              <a:t>Sales force deployment that </a:t>
            </a:r>
            <a:r>
              <a:rPr lang="en-US" sz="1400" dirty="0" smtClean="0">
                <a:solidFill>
                  <a:schemeClr val="tx1">
                    <a:lumMod val="65000"/>
                    <a:lumOff val="35000"/>
                  </a:schemeClr>
                </a:solidFill>
                <a:latin typeface="Arial" pitchFamily="34" charset="0"/>
                <a:cs typeface="Arial" pitchFamily="34" charset="0"/>
              </a:rPr>
              <a:t>targets a </a:t>
            </a:r>
            <a:r>
              <a:rPr lang="en-US" sz="1400" dirty="0">
                <a:solidFill>
                  <a:schemeClr val="tx1">
                    <a:lumMod val="65000"/>
                    <a:lumOff val="35000"/>
                  </a:schemeClr>
                </a:solidFill>
                <a:latin typeface="Arial" pitchFamily="34" charset="0"/>
                <a:cs typeface="Arial" pitchFamily="34" charset="0"/>
              </a:rPr>
              <a:t>minority of a given </a:t>
            </a:r>
            <a:r>
              <a:rPr lang="en-US" sz="1400" dirty="0" smtClean="0">
                <a:solidFill>
                  <a:schemeClr val="tx1">
                    <a:lumMod val="65000"/>
                    <a:lumOff val="35000"/>
                  </a:schemeClr>
                </a:solidFill>
                <a:latin typeface="Arial" pitchFamily="34" charset="0"/>
                <a:cs typeface="Arial" pitchFamily="34" charset="0"/>
              </a:rPr>
              <a:t>physician population </a:t>
            </a:r>
            <a:r>
              <a:rPr lang="en-US" sz="1400" dirty="0">
                <a:solidFill>
                  <a:schemeClr val="tx1">
                    <a:lumMod val="65000"/>
                    <a:lumOff val="35000"/>
                  </a:schemeClr>
                </a:solidFill>
                <a:latin typeface="Arial" pitchFamily="34" charset="0"/>
                <a:cs typeface="Arial" pitchFamily="34" charset="0"/>
              </a:rPr>
              <a:t>will be reflected as a lower number of projected calls and thus fewer calculated rep equivalents.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304800" y="0"/>
            <a:ext cx="8229600" cy="685800"/>
          </a:xfrm>
        </p:spPr>
        <p:txBody>
          <a:bodyPr>
            <a:noAutofit/>
          </a:bodyPr>
          <a:lstStyle/>
          <a:p>
            <a:r>
              <a:rPr lang="en-US" sz="2000" b="1" dirty="0" smtClean="0"/>
              <a:t>Rep Equivalent Calculation – Average Rep Calls/Day and Average Working Days/Year</a:t>
            </a:r>
            <a:endParaRPr lang="fr-FR" sz="2000" b="1" dirty="0"/>
          </a:p>
        </p:txBody>
      </p:sp>
      <p:graphicFrame>
        <p:nvGraphicFramePr>
          <p:cNvPr id="4" name="Table 3"/>
          <p:cNvGraphicFramePr>
            <a:graphicFrameLocks noGrp="1"/>
          </p:cNvGraphicFramePr>
          <p:nvPr/>
        </p:nvGraphicFramePr>
        <p:xfrm>
          <a:off x="1043607" y="908720"/>
          <a:ext cx="6624738" cy="4876800"/>
        </p:xfrm>
        <a:graphic>
          <a:graphicData uri="http://schemas.openxmlformats.org/drawingml/2006/table">
            <a:tbl>
              <a:tblPr/>
              <a:tblGrid>
                <a:gridCol w="1284869"/>
                <a:gridCol w="495088"/>
                <a:gridCol w="1284869"/>
                <a:gridCol w="436148"/>
                <a:gridCol w="1284869"/>
                <a:gridCol w="554026"/>
                <a:gridCol w="1284869"/>
              </a:tblGrid>
              <a:tr h="158632">
                <a:tc gridSpan="7">
                  <a:txBody>
                    <a:bodyPr/>
                    <a:lstStyle/>
                    <a:p>
                      <a:pPr algn="l" fontAlgn="ctr"/>
                      <a:r>
                        <a:rPr lang="en-US" sz="1000" b="1" i="0" u="none" strike="noStrike" dirty="0">
                          <a:solidFill>
                            <a:srgbClr val="FFFFFF"/>
                          </a:solidFill>
                          <a:latin typeface="Arial"/>
                        </a:rPr>
                        <a:t>The following calculation method is used to calculate the rep equivalent available in the CSD Sales Force Review:</a:t>
                      </a:r>
                    </a:p>
                  </a:txBody>
                  <a:tcPr marL="0" marR="0" marT="0" marB="0" anchor="ctr">
                    <a:lnL w="12700" cap="flat" cmpd="sng" algn="ctr">
                      <a:solidFill>
                        <a:srgbClr val="538ED5"/>
                      </a:solidFill>
                      <a:prstDash val="solid"/>
                      <a:round/>
                      <a:headEnd type="none" w="med" len="med"/>
                      <a:tailEnd type="none" w="med" len="med"/>
                    </a:lnL>
                    <a:lnR w="12700" cap="flat" cmpd="sng" algn="ctr">
                      <a:solidFill>
                        <a:srgbClr val="538ED5"/>
                      </a:solidFill>
                      <a:prstDash val="solid"/>
                      <a:round/>
                      <a:headEnd type="none" w="med" len="med"/>
                      <a:tailEnd type="none" w="med" len="med"/>
                    </a:lnR>
                    <a:lnT w="12700" cap="flat" cmpd="sng" algn="ctr">
                      <a:solidFill>
                        <a:srgbClr val="538ED5"/>
                      </a:solidFill>
                      <a:prstDash val="solid"/>
                      <a:round/>
                      <a:headEnd type="none" w="med" len="med"/>
                      <a:tailEnd type="none" w="med" len="med"/>
                    </a:lnT>
                    <a:lnB w="12700" cap="flat" cmpd="sng" algn="ctr">
                      <a:solidFill>
                        <a:srgbClr val="538ED5"/>
                      </a:solidFill>
                      <a:prstDash val="solid"/>
                      <a:round/>
                      <a:headEnd type="none" w="med" len="med"/>
                      <a:tailEnd type="none" w="med" len="med"/>
                    </a:lnB>
                    <a:solidFill>
                      <a:srgbClr val="8DB4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8416">
                <a:tc>
                  <a:txBody>
                    <a:bodyPr/>
                    <a:lstStyle/>
                    <a:p>
                      <a:pPr algn="l" fontAlgn="b"/>
                      <a:r>
                        <a:rPr lang="en-US" sz="1000" b="0" i="0" u="none" strike="noStrike" dirty="0">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0"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0"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0"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0"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0"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l" fontAlgn="b"/>
                      <a:r>
                        <a:rPr lang="en-US" sz="1000" b="0"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r>
              <a:tr h="407911">
                <a:tc>
                  <a:txBody>
                    <a:bodyPr/>
                    <a:lstStyle/>
                    <a:p>
                      <a:pPr algn="ctr" fontAlgn="ctr"/>
                      <a:r>
                        <a:rPr lang="en-US" sz="1000" b="1" i="0" u="none" strike="noStrike" dirty="0">
                          <a:latin typeface="Arial"/>
                        </a:rPr>
                        <a:t>total weighted rep calls (by company or product) / 12 months</a:t>
                      </a:r>
                    </a:p>
                  </a:txBody>
                  <a:tcPr marL="0" marR="0" marT="0" marB="0" anchor="ctr">
                    <a:lnL>
                      <a:noFill/>
                    </a:lnL>
                    <a:lnR>
                      <a:noFill/>
                    </a:lnR>
                    <a:lnT>
                      <a:noFill/>
                    </a:lnT>
                    <a:lnB>
                      <a:noFill/>
                    </a:lnB>
                    <a:solidFill>
                      <a:srgbClr val="FFFFFF"/>
                    </a:solidFill>
                  </a:tcPr>
                </a:tc>
                <a:tc>
                  <a:txBody>
                    <a:bodyPr/>
                    <a:lstStyle/>
                    <a:p>
                      <a:pPr algn="ctr" fontAlgn="ctr"/>
                      <a:r>
                        <a:rPr lang="en-US" sz="1000" b="1" i="0" u="none" strike="noStrike" dirty="0">
                          <a:latin typeface="Arial"/>
                        </a:rPr>
                        <a:t>/</a:t>
                      </a:r>
                    </a:p>
                  </a:txBody>
                  <a:tcPr marL="0" marR="0" marT="0" marB="0" anchor="ctr">
                    <a:lnL>
                      <a:noFill/>
                    </a:lnL>
                    <a:lnR>
                      <a:noFill/>
                    </a:lnR>
                    <a:lnT>
                      <a:noFill/>
                    </a:lnT>
                    <a:lnB>
                      <a:noFill/>
                    </a:lnB>
                    <a:solidFill>
                      <a:srgbClr val="FFFFFF"/>
                    </a:solidFill>
                  </a:tcPr>
                </a:tc>
                <a:tc>
                  <a:txBody>
                    <a:bodyPr/>
                    <a:lstStyle/>
                    <a:p>
                      <a:pPr algn="ctr" fontAlgn="ctr"/>
                      <a:r>
                        <a:rPr lang="en-US" sz="1000" b="1" i="0" u="none" strike="noStrike">
                          <a:latin typeface="Arial"/>
                        </a:rPr>
                        <a:t>avg. rep calls per day</a:t>
                      </a:r>
                    </a:p>
                  </a:txBody>
                  <a:tcPr marL="0" marR="0" marT="0" marB="0" anchor="ctr">
                    <a:lnL>
                      <a:noFill/>
                    </a:lnL>
                    <a:lnR>
                      <a:noFill/>
                    </a:lnR>
                    <a:lnT>
                      <a:noFill/>
                    </a:lnT>
                    <a:lnB>
                      <a:noFill/>
                    </a:lnB>
                    <a:solidFill>
                      <a:srgbClr val="FFFFFF"/>
                    </a:solidFill>
                  </a:tcPr>
                </a:tc>
                <a:tc>
                  <a:txBody>
                    <a:bodyPr/>
                    <a:lstStyle/>
                    <a:p>
                      <a:pPr algn="ctr" fontAlgn="ctr"/>
                      <a:r>
                        <a:rPr lang="en-US" sz="1000" b="1" i="0" u="none" strike="noStrike">
                          <a:latin typeface="Arial"/>
                        </a:rPr>
                        <a:t>/</a:t>
                      </a:r>
                    </a:p>
                  </a:txBody>
                  <a:tcPr marL="0" marR="0" marT="0" marB="0" anchor="ctr">
                    <a:lnL>
                      <a:noFill/>
                    </a:lnL>
                    <a:lnR>
                      <a:noFill/>
                    </a:lnR>
                    <a:lnT>
                      <a:noFill/>
                    </a:lnT>
                    <a:lnB>
                      <a:noFill/>
                    </a:lnB>
                    <a:solidFill>
                      <a:srgbClr val="FFFFFF"/>
                    </a:solidFill>
                  </a:tcPr>
                </a:tc>
                <a:tc>
                  <a:txBody>
                    <a:bodyPr/>
                    <a:lstStyle/>
                    <a:p>
                      <a:pPr algn="ctr" fontAlgn="ctr"/>
                      <a:r>
                        <a:rPr lang="en-US" sz="1000" b="1" i="0" u="none" strike="noStrike">
                          <a:latin typeface="Arial"/>
                        </a:rPr>
                        <a:t>avg. Working days/12 Months</a:t>
                      </a:r>
                    </a:p>
                  </a:txBody>
                  <a:tcPr marL="0" marR="0" marT="0" marB="0" anchor="ctr">
                    <a:lnL>
                      <a:noFill/>
                    </a:lnL>
                    <a:lnR>
                      <a:noFill/>
                    </a:lnR>
                    <a:lnT>
                      <a:noFill/>
                    </a:lnT>
                    <a:lnB>
                      <a:noFill/>
                    </a:lnB>
                    <a:solidFill>
                      <a:srgbClr val="FFFFFF"/>
                    </a:solidFill>
                  </a:tcPr>
                </a:tc>
                <a:tc>
                  <a:txBody>
                    <a:bodyPr/>
                    <a:lstStyle/>
                    <a:p>
                      <a:pPr algn="ctr" fontAlgn="ctr"/>
                      <a:r>
                        <a:rPr lang="en-US" sz="1000" b="1" i="0" u="none" strike="noStrike">
                          <a:latin typeface="Arial"/>
                        </a:rPr>
                        <a:t> =</a:t>
                      </a:r>
                    </a:p>
                  </a:txBody>
                  <a:tcPr marL="0" marR="0" marT="0" marB="0" anchor="ctr">
                    <a:lnL>
                      <a:noFill/>
                    </a:lnL>
                    <a:lnR>
                      <a:noFill/>
                    </a:lnR>
                    <a:lnT>
                      <a:noFill/>
                    </a:lnT>
                    <a:lnB>
                      <a:noFill/>
                    </a:lnB>
                    <a:solidFill>
                      <a:srgbClr val="FFFFFF"/>
                    </a:solidFill>
                  </a:tcPr>
                </a:tc>
                <a:tc>
                  <a:txBody>
                    <a:bodyPr/>
                    <a:lstStyle/>
                    <a:p>
                      <a:pPr algn="ctr" fontAlgn="ctr"/>
                      <a:r>
                        <a:rPr lang="en-US" sz="1000" b="1" i="0" u="none" strike="noStrike">
                          <a:latin typeface="Arial"/>
                        </a:rPr>
                        <a:t>rep equivalents</a:t>
                      </a:r>
                    </a:p>
                  </a:txBody>
                  <a:tcPr marL="0" marR="0" marT="0" marB="0" anchor="ctr">
                    <a:lnL>
                      <a:noFill/>
                    </a:lnL>
                    <a:lnR>
                      <a:noFill/>
                    </a:lnR>
                    <a:lnT>
                      <a:noFill/>
                    </a:lnT>
                    <a:lnB>
                      <a:noFill/>
                    </a:lnB>
                    <a:solidFill>
                      <a:srgbClr val="FFFFFF"/>
                    </a:solidFill>
                  </a:tcPr>
                </a:tc>
              </a:tr>
              <a:tr h="135970">
                <a:tc>
                  <a:txBody>
                    <a:bodyPr/>
                    <a:lstStyle/>
                    <a:p>
                      <a:pPr algn="l" fontAlgn="b"/>
                      <a:r>
                        <a:rPr lang="en-US" sz="1000" b="1" i="0" u="none" strike="noStrike" dirty="0">
                          <a:latin typeface="Arial"/>
                        </a:rPr>
                        <a:t> </a:t>
                      </a:r>
                    </a:p>
                  </a:txBody>
                  <a:tcPr marL="0" marR="0" marT="0" marB="0" anchor="b">
                    <a:lnL>
                      <a:noFill/>
                    </a:lnL>
                    <a:lnR>
                      <a:noFill/>
                    </a:lnR>
                    <a:lnT>
                      <a:noFill/>
                    </a:lnT>
                    <a:lnB w="12700" cap="flat" cmpd="sng" algn="ctr">
                      <a:solidFill>
                        <a:srgbClr val="538ED5"/>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w="12700" cap="flat" cmpd="sng" algn="ctr">
                      <a:solidFill>
                        <a:srgbClr val="538ED5"/>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w="12700" cap="flat" cmpd="sng" algn="ctr">
                      <a:solidFill>
                        <a:srgbClr val="538ED5"/>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w="12700" cap="flat" cmpd="sng" algn="ctr">
                      <a:solidFill>
                        <a:srgbClr val="538ED5"/>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w="12700" cap="flat" cmpd="sng" algn="ctr">
                      <a:solidFill>
                        <a:srgbClr val="538ED5"/>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w="12700" cap="flat" cmpd="sng" algn="ctr">
                      <a:solidFill>
                        <a:srgbClr val="538ED5"/>
                      </a:solidFill>
                      <a:prstDash val="solid"/>
                      <a:round/>
                      <a:headEnd type="none" w="med" len="med"/>
                      <a:tailEnd type="none" w="med" len="med"/>
                    </a:lnB>
                    <a:solidFill>
                      <a:srgbClr val="FFFFFF"/>
                    </a:solidFill>
                  </a:tcPr>
                </a:tc>
                <a:tc>
                  <a:txBody>
                    <a:bodyPr/>
                    <a:lstStyle/>
                    <a:p>
                      <a:pPr algn="l" fontAlgn="b"/>
                      <a:r>
                        <a:rPr lang="en-US" sz="1000" b="1" i="0" u="none" strike="noStrike">
                          <a:latin typeface="Arial"/>
                        </a:rPr>
                        <a:t> </a:t>
                      </a:r>
                    </a:p>
                  </a:txBody>
                  <a:tcPr marL="0" marR="0" marT="0" marB="0" anchor="b">
                    <a:lnL>
                      <a:noFill/>
                    </a:lnL>
                    <a:lnR>
                      <a:noFill/>
                    </a:lnR>
                    <a:lnT>
                      <a:noFill/>
                    </a:lnT>
                    <a:lnB w="12700" cap="flat" cmpd="sng" algn="ctr">
                      <a:solidFill>
                        <a:srgbClr val="538ED5"/>
                      </a:solidFill>
                      <a:prstDash val="solid"/>
                      <a:round/>
                      <a:headEnd type="none" w="med" len="med"/>
                      <a:tailEnd type="none" w="med" len="med"/>
                    </a:lnB>
                    <a:solidFill>
                      <a:srgbClr val="FFFFFF"/>
                    </a:solidFill>
                  </a:tcPr>
                </a:tc>
              </a:tr>
              <a:tr h="135970">
                <a:tc gridSpan="7">
                  <a:txBody>
                    <a:bodyPr/>
                    <a:lstStyle/>
                    <a:p>
                      <a:pPr algn="ctr" fontAlgn="ctr"/>
                      <a:r>
                        <a:rPr lang="en-US" sz="1000" b="1" i="0" u="none" strike="noStrike" dirty="0">
                          <a:solidFill>
                            <a:srgbClr val="FFFFFF"/>
                          </a:solidFill>
                          <a:latin typeface="Arial"/>
                        </a:rPr>
                        <a:t>For Reference, the following factors are applied for each country</a:t>
                      </a:r>
                    </a:p>
                  </a:txBody>
                  <a:tcPr marL="0" marR="0" marT="0" marB="0" anchor="ctr">
                    <a:lnL w="12700" cap="flat" cmpd="sng" algn="ctr">
                      <a:solidFill>
                        <a:srgbClr val="538ED5"/>
                      </a:solidFill>
                      <a:prstDash val="solid"/>
                      <a:round/>
                      <a:headEnd type="none" w="med" len="med"/>
                      <a:tailEnd type="none" w="med" len="med"/>
                    </a:lnL>
                    <a:lnR w="12700" cap="flat" cmpd="sng" algn="ctr">
                      <a:solidFill>
                        <a:srgbClr val="538ED5"/>
                      </a:solidFill>
                      <a:prstDash val="solid"/>
                      <a:round/>
                      <a:headEnd type="none" w="med" len="med"/>
                      <a:tailEnd type="none" w="med" len="med"/>
                    </a:lnR>
                    <a:lnT w="12700" cap="flat" cmpd="sng" algn="ctr">
                      <a:solidFill>
                        <a:srgbClr val="538ED5"/>
                      </a:solidFill>
                      <a:prstDash val="solid"/>
                      <a:round/>
                      <a:headEnd type="none" w="med" len="med"/>
                      <a:tailEnd type="none" w="med" len="med"/>
                    </a:lnT>
                    <a:lnB w="12700" cap="flat" cmpd="sng" algn="ctr">
                      <a:solidFill>
                        <a:srgbClr val="538ED5"/>
                      </a:solidFill>
                      <a:prstDash val="solid"/>
                      <a:round/>
                      <a:headEnd type="none" w="med" len="med"/>
                      <a:tailEnd type="none" w="med" len="med"/>
                    </a:lnB>
                    <a:solidFill>
                      <a:srgbClr val="8DB4E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8416">
                <a:tc>
                  <a:txBody>
                    <a:bodyPr/>
                    <a:lstStyle/>
                    <a:p>
                      <a:pPr algn="l" fontAlgn="b"/>
                      <a:r>
                        <a:rPr lang="en-US" sz="1000" b="1"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c>
                  <a:txBody>
                    <a:bodyPr/>
                    <a:lstStyle/>
                    <a:p>
                      <a:pPr algn="l" fontAlgn="b"/>
                      <a:r>
                        <a:rPr lang="en-US" sz="1000" b="1" i="0" u="none" strike="noStrike">
                          <a:latin typeface="Arial"/>
                        </a:rPr>
                        <a:t> </a:t>
                      </a:r>
                    </a:p>
                  </a:txBody>
                  <a:tcPr marL="0" marR="0" marT="0" marB="0" anchor="b">
                    <a:lnL>
                      <a:noFill/>
                    </a:lnL>
                    <a:lnR>
                      <a:noFill/>
                    </a:lnR>
                    <a:lnT w="12700" cap="flat" cmpd="sng" algn="ctr">
                      <a:solidFill>
                        <a:srgbClr val="538ED5"/>
                      </a:solidFill>
                      <a:prstDash val="solid"/>
                      <a:round/>
                      <a:headEnd type="none" w="med" len="med"/>
                      <a:tailEnd type="none" w="med" len="med"/>
                    </a:lnT>
                    <a:lnB>
                      <a:noFill/>
                    </a:lnB>
                    <a:solidFill>
                      <a:srgbClr val="FFFFFF"/>
                    </a:solidFill>
                  </a:tcPr>
                </a:tc>
              </a:tr>
              <a:tr h="135970">
                <a:tc>
                  <a:txBody>
                    <a:bodyPr/>
                    <a:lstStyle/>
                    <a:p>
                      <a:pPr algn="l" fontAlgn="b"/>
                      <a:r>
                        <a:rPr lang="en-US" sz="1000" b="1" i="0" u="none" strike="noStrike">
                          <a:latin typeface="Arial"/>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a:noFill/>
                    </a:lnB>
                    <a:solidFill>
                      <a:srgbClr val="FFFFFF"/>
                    </a:solidFill>
                  </a:tcPr>
                </a:tc>
                <a:tc>
                  <a:txBody>
                    <a:bodyPr/>
                    <a:lstStyle/>
                    <a:p>
                      <a:pPr algn="ctr" fontAlgn="b"/>
                      <a:r>
                        <a:rPr lang="en-US" sz="1000" b="1" i="0" u="none" strike="noStrike" dirty="0">
                          <a:latin typeface="Arial"/>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a:noFill/>
                    </a:lnB>
                    <a:solidFill>
                      <a:srgbClr val="FFFFFF"/>
                    </a:solidFill>
                  </a:tcPr>
                </a:tc>
                <a:tc>
                  <a:txBody>
                    <a:bodyPr/>
                    <a:lstStyle/>
                    <a:p>
                      <a:pPr algn="l" fontAlgn="b"/>
                      <a:r>
                        <a:rPr lang="en-US" sz="1000" b="1" i="0" u="none" strike="noStrike">
                          <a:latin typeface="Arial"/>
                        </a:rPr>
                        <a:t> </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64387">
                <a:tc>
                  <a:txBody>
                    <a:bodyPr/>
                    <a:lstStyle/>
                    <a:p>
                      <a:pPr algn="ctr" fontAlgn="ctr"/>
                      <a:r>
                        <a:rPr lang="en-US" sz="1000" b="1" i="0" u="none" strike="noStrike">
                          <a:solidFill>
                            <a:srgbClr val="FFFFFF"/>
                          </a:solidFill>
                          <a:latin typeface="Arial"/>
                        </a:rPr>
                        <a:t>country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a:txBody>
                    <a:bodyPr/>
                    <a:lstStyle/>
                    <a:p>
                      <a:pPr algn="ctr" fontAlgn="b"/>
                      <a:endParaRPr lang="en-US" sz="1000" b="1" i="0" u="none" strike="noStrike">
                        <a:latin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US" sz="1000" b="1" i="0" u="none" strike="noStrike" dirty="0">
                          <a:solidFill>
                            <a:srgbClr val="FFFFFF"/>
                          </a:solidFill>
                          <a:latin typeface="Arial"/>
                        </a:rPr>
                        <a:t>avg. rep calls per day</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c hMerge="1">
                  <a:txBody>
                    <a:bodyPr/>
                    <a:lstStyle/>
                    <a:p>
                      <a:endParaRPr lang="en-US"/>
                    </a:p>
                  </a:txBody>
                  <a:tcPr/>
                </a:tc>
                <a:tc hMerge="1">
                  <a:txBody>
                    <a:bodyPr/>
                    <a:lstStyle/>
                    <a:p>
                      <a:endParaRPr lang="en-US"/>
                    </a:p>
                  </a:txBody>
                  <a:tcPr/>
                </a:tc>
                <a:tc>
                  <a:txBody>
                    <a:bodyPr/>
                    <a:lstStyle/>
                    <a:p>
                      <a:pPr algn="ctr" fontAlgn="b"/>
                      <a:r>
                        <a:rPr lang="en-US" sz="1000" b="1" i="0" u="none" strike="noStrike">
                          <a:latin typeface="Arial"/>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1000" b="1" i="0" u="none" strike="noStrike">
                          <a:solidFill>
                            <a:srgbClr val="FFFFFF"/>
                          </a:solidFill>
                          <a:latin typeface="Arial"/>
                        </a:rPr>
                        <a:t>avg. Working days</a:t>
                      </a:r>
                      <a:br>
                        <a:rPr lang="en-US" sz="1000" b="1" i="0" u="none" strike="noStrike">
                          <a:solidFill>
                            <a:srgbClr val="FFFFFF"/>
                          </a:solidFill>
                          <a:latin typeface="Arial"/>
                        </a:rPr>
                      </a:br>
                      <a:r>
                        <a:rPr lang="en-US" sz="1000" b="1" i="0" u="none" strike="noStrike">
                          <a:solidFill>
                            <a:srgbClr val="FFFFFF"/>
                          </a:solidFill>
                          <a:latin typeface="Arial"/>
                        </a:rPr>
                        <a:t>12 Months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3"/>
                    </a:solidFill>
                  </a:tcPr>
                </a:tc>
              </a:tr>
              <a:tr h="128416">
                <a:tc>
                  <a:txBody>
                    <a:bodyPr/>
                    <a:lstStyle/>
                    <a:p>
                      <a:pPr algn="l" fontAlgn="b"/>
                      <a:r>
                        <a:rPr lang="en-US" sz="1000" b="1" i="0" u="none" strike="noStrike">
                          <a:latin typeface="Arial"/>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1000" b="1" i="0" u="none" strike="noStrike">
                        <a:latin typeface="Arial"/>
                      </a:endParaRPr>
                    </a:p>
                  </a:txBody>
                  <a:tcPr marL="0" marR="0" marT="0" marB="0" anchor="b">
                    <a:lnL>
                      <a:noFill/>
                    </a:lnL>
                    <a:lnR>
                      <a:noFill/>
                    </a:lnR>
                    <a:lnT>
                      <a:noFill/>
                    </a:lnT>
                    <a:lnB>
                      <a:noFill/>
                    </a:lnB>
                  </a:tcPr>
                </a:tc>
                <a:tc>
                  <a:txBody>
                    <a:bodyPr/>
                    <a:lstStyle/>
                    <a:p>
                      <a:pPr algn="ctr" fontAlgn="ctr"/>
                      <a:r>
                        <a:rPr lang="en-US" sz="1000" b="1" i="0" u="sng" strike="noStrike" dirty="0">
                          <a:latin typeface="Arial"/>
                        </a:rPr>
                        <a:t>GPs</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000" b="1" i="0" u="none" strike="noStrike">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000" b="1" i="0" u="sng" strike="noStrike">
                          <a:latin typeface="Arial"/>
                        </a:rPr>
                        <a:t>SPE</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000" b="1" i="0" u="none" strike="noStrike">
                          <a:latin typeface="Arial"/>
                        </a:rPr>
                        <a:t> </a:t>
                      </a:r>
                    </a:p>
                  </a:txBody>
                  <a:tcPr marL="0" marR="0" marT="0" marB="0" anchor="b">
                    <a:lnL>
                      <a:noFill/>
                    </a:lnL>
                    <a:lnR>
                      <a:noFill/>
                    </a:lnR>
                    <a:lnT>
                      <a:noFill/>
                    </a:lnT>
                    <a:lnB>
                      <a:noFill/>
                    </a:lnB>
                    <a:solidFill>
                      <a:srgbClr val="FFFFFF"/>
                    </a:solidFill>
                  </a:tcPr>
                </a:tc>
                <a:tc>
                  <a:txBody>
                    <a:bodyPr/>
                    <a:lstStyle/>
                    <a:p>
                      <a:pPr algn="ctr" fontAlgn="ctr"/>
                      <a:r>
                        <a:rPr lang="en-US" sz="1000" b="1" i="0" u="none" strike="noStrike">
                          <a:latin typeface="Arial"/>
                        </a:rPr>
                        <a:t> </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28416">
                <a:tc>
                  <a:txBody>
                    <a:bodyPr/>
                    <a:lstStyle/>
                    <a:p>
                      <a:pPr algn="l" fontAlgn="b"/>
                      <a:r>
                        <a:rPr lang="en-US" sz="1000" b="0" i="0" u="none" strike="noStrike">
                          <a:latin typeface="Arial"/>
                        </a:rPr>
                        <a:t>ALGERIA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210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r>
              <a:tr h="128416">
                <a:tc>
                  <a:txBody>
                    <a:bodyPr/>
                    <a:lstStyle/>
                    <a:p>
                      <a:pPr algn="l" fontAlgn="b"/>
                      <a:r>
                        <a:rPr lang="en-US" sz="1000" b="0" i="0" u="none" strike="noStrike">
                          <a:latin typeface="Arial"/>
                        </a:rPr>
                        <a:t>ARGENTINA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dirty="0">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28416">
                <a:tc>
                  <a:txBody>
                    <a:bodyPr/>
                    <a:lstStyle/>
                    <a:p>
                      <a:pPr algn="l" fontAlgn="b"/>
                      <a:r>
                        <a:rPr lang="en-US" sz="1000" b="0" i="0" u="none" strike="noStrike">
                          <a:latin typeface="Arial"/>
                        </a:rPr>
                        <a:t>AUSTRALIA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1000" b="0" i="0" u="none" strike="noStrike" dirty="0">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28416">
                <a:tc>
                  <a:txBody>
                    <a:bodyPr/>
                    <a:lstStyle/>
                    <a:p>
                      <a:pPr algn="l" fontAlgn="b"/>
                      <a:r>
                        <a:rPr lang="en-US" sz="1000" b="0" i="0" u="none" strike="noStrike">
                          <a:latin typeface="Arial"/>
                        </a:rPr>
                        <a:t>AUSTRIA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180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28416">
                <a:tc>
                  <a:txBody>
                    <a:bodyPr/>
                    <a:lstStyle/>
                    <a:p>
                      <a:pPr algn="l" fontAlgn="b"/>
                      <a:r>
                        <a:rPr lang="en-US" sz="1000" b="0" i="0" u="none" strike="noStrike">
                          <a:latin typeface="Arial"/>
                        </a:rPr>
                        <a:t>BELGIUM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180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28416">
                <a:tc>
                  <a:txBody>
                    <a:bodyPr/>
                    <a:lstStyle/>
                    <a:p>
                      <a:pPr algn="l" fontAlgn="b"/>
                      <a:r>
                        <a:rPr lang="en-US" sz="1000" b="0" i="0" u="none" strike="noStrike">
                          <a:latin typeface="Arial"/>
                        </a:rPr>
                        <a:t>BRAZIL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210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28416">
                <a:tc>
                  <a:txBody>
                    <a:bodyPr/>
                    <a:lstStyle/>
                    <a:p>
                      <a:pPr algn="l" fontAlgn="b"/>
                      <a:r>
                        <a:rPr lang="en-US" sz="1000" b="0" i="0" u="none" strike="noStrike">
                          <a:latin typeface="Arial"/>
                        </a:rPr>
                        <a:t>CANADA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212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28416">
                <a:tc>
                  <a:txBody>
                    <a:bodyPr/>
                    <a:lstStyle/>
                    <a:p>
                      <a:pPr algn="l" fontAlgn="b"/>
                      <a:r>
                        <a:rPr lang="en-US" sz="1000" b="0" i="0" u="none" strike="noStrike">
                          <a:latin typeface="Arial"/>
                        </a:rPr>
                        <a:t>CHINA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28416">
                <a:tc>
                  <a:txBody>
                    <a:bodyPr/>
                    <a:lstStyle/>
                    <a:p>
                      <a:pPr algn="l" fontAlgn="b"/>
                      <a:r>
                        <a:rPr lang="en-US" sz="1000" b="0" i="0" u="none" strike="noStrike">
                          <a:latin typeface="Arial"/>
                        </a:rPr>
                        <a:t>CZECH Rep.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r>
              <a:tr h="128416">
                <a:tc>
                  <a:txBody>
                    <a:bodyPr/>
                    <a:lstStyle/>
                    <a:p>
                      <a:pPr algn="l" fontAlgn="b"/>
                      <a:r>
                        <a:rPr lang="en-US" sz="1000" b="0" i="0" u="none" strike="noStrike">
                          <a:latin typeface="Arial"/>
                        </a:rPr>
                        <a:t>COLOMBIA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28416">
                <a:tc>
                  <a:txBody>
                    <a:bodyPr/>
                    <a:lstStyle/>
                    <a:p>
                      <a:pPr algn="l" fontAlgn="b"/>
                      <a:r>
                        <a:rPr lang="en-US" sz="1000" b="0" i="0" u="none" strike="noStrike">
                          <a:latin typeface="Arial"/>
                        </a:rPr>
                        <a:t>DENMARK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220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28416">
                <a:tc>
                  <a:txBody>
                    <a:bodyPr/>
                    <a:lstStyle/>
                    <a:p>
                      <a:pPr algn="l" fontAlgn="b"/>
                      <a:r>
                        <a:rPr lang="en-US" sz="1000" b="0" i="0" u="none" strike="noStrike">
                          <a:latin typeface="Arial"/>
                        </a:rPr>
                        <a:t>FINLAND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dirty="0">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28416">
                <a:tc>
                  <a:txBody>
                    <a:bodyPr/>
                    <a:lstStyle/>
                    <a:p>
                      <a:pPr algn="l" fontAlgn="b"/>
                      <a:r>
                        <a:rPr lang="en-US" sz="1000" b="0" i="0" u="none" strike="noStrike">
                          <a:latin typeface="Arial"/>
                        </a:rPr>
                        <a:t>FRANCE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dirty="0">
                          <a:latin typeface="Arial"/>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28416">
                <a:tc>
                  <a:txBody>
                    <a:bodyPr/>
                    <a:lstStyle/>
                    <a:p>
                      <a:pPr algn="l" fontAlgn="b"/>
                      <a:r>
                        <a:rPr lang="en-US" sz="1000" b="0" i="0" u="none" strike="noStrike">
                          <a:latin typeface="Arial"/>
                        </a:rPr>
                        <a:t>GERMANY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28416">
                <a:tc>
                  <a:txBody>
                    <a:bodyPr/>
                    <a:lstStyle/>
                    <a:p>
                      <a:pPr algn="l" fontAlgn="b"/>
                      <a:r>
                        <a:rPr lang="en-US" sz="1000" b="0" i="0" u="none" strike="noStrike">
                          <a:latin typeface="Arial"/>
                        </a:rPr>
                        <a:t>GREECE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210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28416">
                <a:tc>
                  <a:txBody>
                    <a:bodyPr/>
                    <a:lstStyle/>
                    <a:p>
                      <a:pPr algn="l" fontAlgn="b"/>
                      <a:r>
                        <a:rPr lang="en-US" sz="1000" b="0" i="0" u="none" strike="noStrike">
                          <a:latin typeface="Arial"/>
                        </a:rPr>
                        <a:t>INDIA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28416">
                <a:tc>
                  <a:txBody>
                    <a:bodyPr/>
                    <a:lstStyle/>
                    <a:p>
                      <a:pPr algn="l" fontAlgn="b"/>
                      <a:r>
                        <a:rPr lang="en-US" sz="1000" b="0" i="0" u="none" strike="noStrike">
                          <a:latin typeface="Arial"/>
                        </a:rPr>
                        <a:t>IRELAND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a:latin typeface="Arial"/>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28416">
                <a:tc>
                  <a:txBody>
                    <a:bodyPr/>
                    <a:lstStyle/>
                    <a:p>
                      <a:pPr algn="l" fontAlgn="b"/>
                      <a:r>
                        <a:rPr lang="en-US" sz="1000" b="0" i="0" u="none" strike="noStrike">
                          <a:latin typeface="Arial"/>
                        </a:rPr>
                        <a:t>ITALY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8DB4E3"/>
                    </a:solidFill>
                  </a:tcPr>
                </a:tc>
              </a:tr>
              <a:tr h="128416">
                <a:tc>
                  <a:txBody>
                    <a:bodyPr/>
                    <a:lstStyle/>
                    <a:p>
                      <a:pPr algn="l" fontAlgn="b"/>
                      <a:r>
                        <a:rPr lang="en-US" sz="1000" b="0" i="0" u="none" strike="noStrike">
                          <a:latin typeface="Arial"/>
                        </a:rPr>
                        <a:t>JAPAN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0" i="0" u="none" strike="noStrike">
                        <a:solidFill>
                          <a:srgbClr val="FFFFFF"/>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1000" b="0" i="0" u="none" strike="noStrike" dirty="0">
                          <a:latin typeface="Arial"/>
                        </a:rPr>
                        <a:t>212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bl>
          </a:graphicData>
        </a:graphic>
      </p:graphicFrame>
    </p:spTree>
  </p:cSld>
  <p:clrMapOvr>
    <a:masterClrMapping/>
  </p:clrMapOvr>
</p:sld>
</file>

<file path=ppt/theme/theme1.xml><?xml version="1.0" encoding="utf-8"?>
<a:theme xmlns:a="http://schemas.openxmlformats.org/drawingml/2006/main" name="2_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2970</TotalTime>
  <Words>3385</Words>
  <Application>Microsoft Office PowerPoint</Application>
  <PresentationFormat>On-screen Show (4:3)</PresentationFormat>
  <Paragraphs>684</Paragraphs>
  <Slides>16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2_Conception personnalisée</vt:lpstr>
      <vt:lpstr>Document</vt:lpstr>
      <vt:lpstr>Slide 1</vt:lpstr>
      <vt:lpstr>Slide 2</vt:lpstr>
      <vt:lpstr>Slide 3</vt:lpstr>
      <vt:lpstr>PROMOTION AUDIT METHODOLOGY</vt:lpstr>
      <vt:lpstr>PROMOTION AUDIT METHODOLOGY</vt:lpstr>
      <vt:lpstr>Slide 6</vt:lpstr>
      <vt:lpstr>Slide 7</vt:lpstr>
      <vt:lpstr>Sales Rep Equivalent Methodology</vt:lpstr>
      <vt:lpstr>Rep Equivalent Calculation – Average Rep Calls/Day and Average Working Days/Year</vt:lpstr>
      <vt:lpstr>Rep Equivalent Calculation – Average Rep Calls/Day and Average Working Days/Year (Continues)</vt:lpstr>
      <vt:lpstr>Slide 11</vt:lpstr>
      <vt:lpstr>Slide 12</vt:lpstr>
      <vt:lpstr>Slide 13</vt:lpstr>
      <vt:lpstr>Slide 14</vt:lpstr>
      <vt:lpstr>Slide 15</vt:lpstr>
      <vt:lpstr>Slide 16</vt:lpstr>
    </vt:vector>
  </TitlesOfParts>
  <Company>Cegedim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sdequae</dc:creator>
  <cp:lastModifiedBy>IIlievski</cp:lastModifiedBy>
  <cp:revision>351</cp:revision>
  <dcterms:created xsi:type="dcterms:W3CDTF">2011-11-24T14:39:43Z</dcterms:created>
  <dcterms:modified xsi:type="dcterms:W3CDTF">2013-03-15T15:23:01Z</dcterms:modified>
</cp:coreProperties>
</file>