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54" autoAdjust="0"/>
  </p:normalViewPr>
  <p:slideViewPr>
    <p:cSldViewPr snapToGrid="0">
      <p:cViewPr varScale="1">
        <p:scale>
          <a:sx n="84" d="100"/>
          <a:sy n="84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9D461-0A97-4B51-B0C5-E88EF680B0A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1C1C3-D9C3-4C78-9936-A0026587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Consumer Promotion (</a:t>
            </a:r>
            <a:r>
              <a:rPr lang="en-US" dirty="0" err="1" smtClean="0"/>
              <a:t>Burgopak</a:t>
            </a:r>
            <a:r>
              <a:rPr lang="en-US" dirty="0" smtClean="0"/>
              <a:t> creative </a:t>
            </a:r>
            <a:r>
              <a:rPr lang="en-US" dirty="0" err="1" smtClean="0"/>
              <a:t>dev</a:t>
            </a:r>
            <a:r>
              <a:rPr lang="en-US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Consumer JFC Promotion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HCP MCM has ER expenses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1C1C3-D9C3-4C78-9936-A0026587F2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1C1C3-D9C3-4C78-9936-A0026587F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Consumer media includes </a:t>
            </a:r>
            <a:r>
              <a:rPr lang="en-US" dirty="0" err="1" smtClean="0"/>
              <a:t>Burgopak</a:t>
            </a:r>
            <a:r>
              <a:rPr lang="en-US" baseline="0" dirty="0" smtClean="0"/>
              <a:t> dev.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1C1C3-D9C3-4C78-9936-A0026587F2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E09F-6761-4316-9551-E8E318105B2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AE8E-F185-4B6F-8466-FB4B3DE02AC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E09F-6761-4316-9551-E8E318105B2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AE8E-F185-4B6F-8466-FB4B3DE02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E09F-6761-4316-9551-E8E318105B2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AE8E-F185-4B6F-8466-FB4B3DE02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Arial Narrow" pitchFamily="34" charset="0"/>
              </a:defRPr>
            </a:lvl1pPr>
            <a:lvl2pPr>
              <a:defRPr sz="1600">
                <a:latin typeface="Arial Narrow" pitchFamily="34" charset="0"/>
              </a:defRPr>
            </a:lvl2pPr>
            <a:lvl3pPr>
              <a:defRPr sz="1600">
                <a:latin typeface="Arial Narrow" pitchFamily="34" charset="0"/>
              </a:defRPr>
            </a:lvl3pPr>
            <a:lvl4pPr>
              <a:defRPr sz="1600">
                <a:latin typeface="Arial Narrow" pitchFamily="34" charset="0"/>
              </a:defRPr>
            </a:lvl4pPr>
            <a:lvl5pPr>
              <a:defRPr sz="1600">
                <a:latin typeface="Arial Narrow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E09F-6761-4316-9551-E8E318105B2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AE8E-F185-4B6F-8466-FB4B3DE02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E09F-6761-4316-9551-E8E318105B2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AE8E-F185-4B6F-8466-FB4B3DE02AC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E09F-6761-4316-9551-E8E318105B2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AE8E-F185-4B6F-8466-FB4B3DE02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E09F-6761-4316-9551-E8E318105B2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AE8E-F185-4B6F-8466-FB4B3DE02AC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E09F-6761-4316-9551-E8E318105B2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AE8E-F185-4B6F-8466-FB4B3DE02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E09F-6761-4316-9551-E8E318105B2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AE8E-F185-4B6F-8466-FB4B3DE02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E09F-6761-4316-9551-E8E318105B2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AE8E-F185-4B6F-8466-FB4B3DE02A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E09F-6761-4316-9551-E8E318105B2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AE8E-F185-4B6F-8466-FB4B3DE02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C25E09F-6761-4316-9551-E8E318105B2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D9AE8E-F185-4B6F-8466-FB4B3DE02A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b="1" i="0" kern="1200" spc="-100" baseline="0">
          <a:solidFill>
            <a:schemeClr val="tx2"/>
          </a:solidFill>
          <a:latin typeface="Arial Narrow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Marketing Expense Categories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Production (general, JFC)</a:t>
            </a:r>
          </a:p>
          <a:p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Agency Fees (general, JFC)</a:t>
            </a:r>
          </a:p>
          <a:p>
            <a:r>
              <a:rPr lang="en-US" sz="1600" dirty="0"/>
              <a:t>HCP MCM</a:t>
            </a:r>
          </a:p>
          <a:p>
            <a:r>
              <a:rPr lang="en-US" sz="1600" dirty="0"/>
              <a:t>Sample/Coupon/Voucher</a:t>
            </a:r>
          </a:p>
          <a:p>
            <a:r>
              <a:rPr lang="en-US" sz="1600" dirty="0"/>
              <a:t>Medical </a:t>
            </a:r>
            <a:r>
              <a:rPr lang="en-US" sz="1600" dirty="0" smtClean="0"/>
              <a:t>Education (1/2) </a:t>
            </a:r>
            <a:endParaRPr lang="en-US" sz="1600" dirty="0"/>
          </a:p>
          <a:p>
            <a:r>
              <a:rPr lang="en-US" sz="1600" dirty="0"/>
              <a:t>Managed Care</a:t>
            </a:r>
          </a:p>
          <a:p>
            <a:r>
              <a:rPr lang="en-US" sz="1600" dirty="0"/>
              <a:t>Consumer Media (general, multi-cultural)</a:t>
            </a:r>
          </a:p>
          <a:p>
            <a:r>
              <a:rPr lang="en-US" sz="1600" dirty="0" smtClean="0"/>
              <a:t>Consumer </a:t>
            </a:r>
            <a:r>
              <a:rPr lang="en-US" sz="1600" dirty="0"/>
              <a:t>Pharmacy </a:t>
            </a:r>
            <a:r>
              <a:rPr lang="en-US" sz="1600" dirty="0" smtClean="0"/>
              <a:t>Acquisition</a:t>
            </a:r>
          </a:p>
          <a:p>
            <a:r>
              <a:rPr lang="en-US" sz="1600" dirty="0" smtClean="0"/>
              <a:t>Consumer Pharmacy Adherence</a:t>
            </a:r>
          </a:p>
          <a:p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Public 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Affairs</a:t>
            </a:r>
          </a:p>
          <a:p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Market </a:t>
            </a:r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Research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Arial Narrow" pitchFamily="34" charset="0"/>
              </a:rPr>
              <a:t>Measurable Items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Details – HCP-level analysis</a:t>
            </a:r>
          </a:p>
          <a:p>
            <a:r>
              <a:rPr lang="en-US" sz="1600" dirty="0" smtClean="0"/>
              <a:t>Samples – HCP-level analysis</a:t>
            </a:r>
          </a:p>
          <a:p>
            <a:r>
              <a:rPr lang="en-US" sz="1600" dirty="0" smtClean="0"/>
              <a:t>Vouchers – extrapolation from samples analysis</a:t>
            </a:r>
          </a:p>
          <a:p>
            <a:r>
              <a:rPr lang="en-US" sz="1600" dirty="0" smtClean="0"/>
              <a:t>MMF – HCP-level analysis (T/C)</a:t>
            </a:r>
          </a:p>
          <a:p>
            <a:r>
              <a:rPr lang="en-US" sz="1600" dirty="0" smtClean="0"/>
              <a:t>MCM - </a:t>
            </a:r>
            <a:r>
              <a:rPr lang="en-US" sz="1600" dirty="0"/>
              <a:t>consolidation of program ROI </a:t>
            </a:r>
            <a:r>
              <a:rPr lang="en-US" sz="1600" dirty="0" smtClean="0"/>
              <a:t>results</a:t>
            </a:r>
          </a:p>
          <a:p>
            <a:r>
              <a:rPr lang="en-US" sz="1600" dirty="0" smtClean="0"/>
              <a:t>Consumer Media – national model results (3%-5% contribution) vs. consolidation of program ROI results (ER)</a:t>
            </a:r>
          </a:p>
          <a:p>
            <a:r>
              <a:rPr lang="en-US" sz="1600" dirty="0" smtClean="0"/>
              <a:t>Consumer Pharmacy Acquisition – consolidation of program ROI results (Ennis)</a:t>
            </a:r>
            <a:endParaRPr lang="en-US" sz="1200" dirty="0" smtClean="0"/>
          </a:p>
          <a:p>
            <a:r>
              <a:rPr lang="en-US" sz="1600" dirty="0" smtClean="0"/>
              <a:t>Consumer Pharmacy Adherence – consolidation of program ROI results (Ennis)</a:t>
            </a:r>
          </a:p>
          <a:p>
            <a:endParaRPr lang="en-US" sz="1600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36889" y="3228622"/>
            <a:ext cx="3330222" cy="54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68222" y="2946400"/>
            <a:ext cx="2274711" cy="55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68222" y="3222977"/>
            <a:ext cx="2195689" cy="27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32089" y="349955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705577" y="4109155"/>
            <a:ext cx="1137356" cy="27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36899" y="4679245"/>
            <a:ext cx="1706034" cy="18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36899" y="5017911"/>
            <a:ext cx="1627012" cy="378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18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itchFamily="34" charset="0"/>
              </a:rPr>
              <a:t>Production (general, JFC)</a:t>
            </a:r>
          </a:p>
          <a:p>
            <a:r>
              <a:rPr lang="en-US" sz="1800" dirty="0" smtClean="0">
                <a:latin typeface="Arial Narrow" pitchFamily="34" charset="0"/>
              </a:rPr>
              <a:t>Product promotional &amp; disease/treatment resources</a:t>
            </a:r>
          </a:p>
          <a:p>
            <a:pPr lvl="1"/>
            <a:r>
              <a:rPr lang="en-US" sz="1400" dirty="0" smtClean="0">
                <a:latin typeface="Arial Narrow" pitchFamily="34" charset="0"/>
              </a:rPr>
              <a:t>Can we apportion this into spend for FSF support and “other” spend?</a:t>
            </a:r>
          </a:p>
          <a:p>
            <a:pPr lvl="1"/>
            <a:r>
              <a:rPr lang="en-US" sz="1400" dirty="0" smtClean="0">
                <a:latin typeface="Arial Narrow" pitchFamily="34" charset="0"/>
              </a:rPr>
              <a:t>Can we apportion “other” spend into HCP vs. HCC?</a:t>
            </a:r>
          </a:p>
          <a:p>
            <a:pPr lvl="2"/>
            <a:r>
              <a:rPr lang="en-US" sz="1200" dirty="0" smtClean="0">
                <a:latin typeface="Arial Narrow" pitchFamily="34" charset="0"/>
              </a:rPr>
              <a:t>This might allow us to use MCM and consumer media insights for the “other” portion.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itchFamily="34" charset="0"/>
              </a:rPr>
              <a:t>Samples/Coupons/Vouchers</a:t>
            </a:r>
          </a:p>
          <a:p>
            <a:r>
              <a:rPr lang="en-US" sz="1800" dirty="0" smtClean="0">
                <a:latin typeface="Arial Narrow" pitchFamily="34" charset="0"/>
              </a:rPr>
              <a:t>Samples/vouchers</a:t>
            </a:r>
            <a:endParaRPr lang="en-US" sz="1400" dirty="0">
              <a:latin typeface="Arial Narrow" pitchFamily="34" charset="0"/>
            </a:endParaRPr>
          </a:p>
          <a:p>
            <a:pPr lvl="1"/>
            <a:r>
              <a:rPr lang="en-US" sz="1400" dirty="0" smtClean="0">
                <a:latin typeface="Arial Narrow" pitchFamily="34" charset="0"/>
              </a:rPr>
              <a:t>Build sample curve from FSF DOT</a:t>
            </a:r>
          </a:p>
          <a:p>
            <a:pPr lvl="1"/>
            <a:r>
              <a:rPr lang="en-US" sz="1400" dirty="0" smtClean="0">
                <a:latin typeface="Arial Narrow" pitchFamily="34" charset="0"/>
              </a:rPr>
              <a:t>Apportion Product Samples cost into FSF vs. voucher</a:t>
            </a:r>
          </a:p>
          <a:p>
            <a:pPr lvl="1"/>
            <a:r>
              <a:rPr lang="en-US" sz="1400" dirty="0" smtClean="0">
                <a:latin typeface="Arial Narrow" pitchFamily="34" charset="0"/>
              </a:rPr>
              <a:t>Add PS cost to Samples Distribution &amp; Fulfillment for FSF, add PS cost to Voucher cost (remove Coupon cost)</a:t>
            </a:r>
          </a:p>
          <a:p>
            <a:pPr lvl="1"/>
            <a:r>
              <a:rPr lang="en-US" sz="1400" dirty="0" smtClean="0">
                <a:latin typeface="Arial Narrow" pitchFamily="34" charset="0"/>
              </a:rPr>
              <a:t>Adjust curve to represent total incremental NRx per sample investment (FSF + voucher)</a:t>
            </a:r>
          </a:p>
          <a:p>
            <a:endParaRPr lang="en-US" sz="18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 Expense Categories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i="1" dirty="0" smtClean="0"/>
              <a:t>Marketing</a:t>
            </a:r>
            <a:endParaRPr lang="en-US" sz="1600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Production (general, JFC)</a:t>
            </a:r>
          </a:p>
          <a:p>
            <a:r>
              <a:rPr lang="en-US" sz="1600" dirty="0" smtClean="0"/>
              <a:t>Agency Fees (general, JFC)</a:t>
            </a:r>
          </a:p>
          <a:p>
            <a:r>
              <a:rPr lang="en-US" sz="1600" dirty="0" smtClean="0"/>
              <a:t>HCP MCM</a:t>
            </a:r>
          </a:p>
          <a:p>
            <a:r>
              <a:rPr lang="en-US" sz="1600" dirty="0" smtClean="0"/>
              <a:t>Sample/Coupon/Voucher</a:t>
            </a:r>
          </a:p>
          <a:p>
            <a:r>
              <a:rPr lang="en-US" sz="1600" dirty="0" smtClean="0"/>
              <a:t>Medical Education</a:t>
            </a:r>
          </a:p>
          <a:p>
            <a:r>
              <a:rPr lang="en-US" sz="1600" dirty="0" smtClean="0"/>
              <a:t>Managed Care (agency, prod, media)</a:t>
            </a:r>
          </a:p>
          <a:p>
            <a:r>
              <a:rPr lang="en-US" sz="1600" dirty="0" smtClean="0"/>
              <a:t>Consumer Media (general, multi-cultural)</a:t>
            </a:r>
          </a:p>
          <a:p>
            <a:r>
              <a:rPr lang="en-US" sz="1600" dirty="0" smtClean="0"/>
              <a:t>Consumer JFC Promotion</a:t>
            </a:r>
          </a:p>
          <a:p>
            <a:r>
              <a:rPr lang="en-US" sz="1600" dirty="0" smtClean="0"/>
              <a:t>Consumer Pharmacy Acquisition</a:t>
            </a:r>
          </a:p>
          <a:p>
            <a:r>
              <a:rPr lang="en-US" sz="1600" dirty="0" smtClean="0"/>
              <a:t>Public Affairs</a:t>
            </a:r>
          </a:p>
          <a:p>
            <a:r>
              <a:rPr lang="en-US" sz="1600" dirty="0" smtClean="0"/>
              <a:t>Market Research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4880" y="-163334"/>
            <a:ext cx="3931920" cy="639762"/>
          </a:xfrm>
        </p:spPr>
        <p:txBody>
          <a:bodyPr>
            <a:noAutofit/>
          </a:bodyPr>
          <a:lstStyle/>
          <a:p>
            <a:r>
              <a:rPr lang="en-US" sz="1600" i="1" dirty="0" smtClean="0">
                <a:latin typeface="Arial Narrow" pitchFamily="34" charset="0"/>
              </a:rPr>
              <a:t>Finance</a:t>
            </a:r>
            <a:endParaRPr lang="en-US" sz="1600" i="1" dirty="0">
              <a:latin typeface="Arial Narrow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0653515"/>
              </p:ext>
            </p:extLst>
          </p:nvPr>
        </p:nvGraphicFramePr>
        <p:xfrm>
          <a:off x="4754563" y="598666"/>
          <a:ext cx="3932238" cy="589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119"/>
                <a:gridCol w="1966119"/>
              </a:tblGrid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Multi-Channel Campaign Execution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Disease/Treatment Resources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Product Promotional Resources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Lecture Programs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Merck Medical Forums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Coupons &amp; Vouchers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Product Samples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Samples Distribution &amp; Fulfillment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Public Affairs/External Relations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Payer/Policy Resources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Congress &amp; Exhibits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Health Care Consumer (HCC) Programs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Speaker Preparation Forums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Outcomes Research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Pricing and Reimbursement Support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Launch Meetings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Sales Team Support and Logistics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Advisory Boards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Competetive Intelligence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Expert Input Forums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Market Research Activities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Network Strategy (CoP)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Promotional Material Depreciation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Charitable Contributions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</a:tr>
              <a:tr h="22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Grants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4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333</TotalTime>
  <Words>403</Words>
  <Application>Microsoft Office PowerPoint</Application>
  <PresentationFormat>On-screen Show (4:3)</PresentationFormat>
  <Paragraphs>103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PowerPoint Presentation</vt:lpstr>
      <vt:lpstr>PowerPoint Presentation</vt:lpstr>
      <vt:lpstr>Promotion Expense Categories</vt:lpstr>
    </vt:vector>
  </TitlesOfParts>
  <Company>Merck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Merck &amp; Co., Inc.</dc:creator>
  <cp:lastModifiedBy>Merck &amp; Co., Inc.</cp:lastModifiedBy>
  <cp:revision>2</cp:revision>
  <dcterms:created xsi:type="dcterms:W3CDTF">2013-03-21T14:43:02Z</dcterms:created>
  <dcterms:modified xsi:type="dcterms:W3CDTF">2013-03-21T20:16:53Z</dcterms:modified>
</cp:coreProperties>
</file>