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37" r:id="rId2"/>
  </p:sldMasterIdLst>
  <p:notesMasterIdLst>
    <p:notesMasterId r:id="rId4"/>
  </p:notesMasterIdLst>
  <p:handoutMasterIdLst>
    <p:handoutMasterId r:id="rId5"/>
  </p:handoutMasterIdLst>
  <p:sldIdLst>
    <p:sldId id="360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FF0000"/>
    <a:srgbClr val="F8F8F8"/>
    <a:srgbClr val="DDDDDD"/>
    <a:srgbClr val="EAEAEA"/>
    <a:srgbClr val="68E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6" autoAdjust="0"/>
    <p:restoredTop sz="95177" autoAdjust="0"/>
  </p:normalViewPr>
  <p:slideViewPr>
    <p:cSldViewPr snapToGrid="0">
      <p:cViewPr varScale="1">
        <p:scale>
          <a:sx n="76" d="100"/>
          <a:sy n="76" d="100"/>
        </p:scale>
        <p:origin x="-15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E21EBB2-2503-428B-ACC1-E85E176D6AD8}" type="datetimeFigureOut">
              <a:rPr lang="en-US"/>
              <a:pPr>
                <a:defRPr/>
              </a:pPr>
              <a:t>09/05/2013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7A64EEF-F857-4E4F-96B4-E00098F7D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92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433B5767-0837-40F3-A3CB-BF9CADABFCD9}" type="datetimeFigureOut">
              <a:rPr lang="en-US"/>
              <a:pPr>
                <a:defRPr/>
              </a:pPr>
              <a:t>09/05/2013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E6416722-F278-4D18-B5EC-B71E666FC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35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C147C1-1860-4D21-BC62-2DC8E56E1515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123113" y="6096000"/>
            <a:ext cx="16795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9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8" y="5475288"/>
            <a:ext cx="12001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484313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4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00"/>
              </a:spcBef>
              <a:defRPr sz="1400"/>
            </a:lvl1pPr>
            <a:lvl2pPr>
              <a:spcBef>
                <a:spcPts val="400"/>
              </a:spcBef>
              <a:defRPr sz="1400" i="0"/>
            </a:lvl2pPr>
            <a:lvl3pPr>
              <a:spcBef>
                <a:spcPts val="400"/>
              </a:spcBef>
              <a:defRPr sz="1200" b="0"/>
            </a:lvl3pPr>
            <a:lvl4pPr>
              <a:spcBef>
                <a:spcPts val="400"/>
              </a:spcBef>
              <a:defRPr sz="1100" i="0"/>
            </a:lvl4pPr>
            <a:lvl5pPr>
              <a:spcBef>
                <a:spcPts val="400"/>
              </a:spcBef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-30162"/>
            <a:ext cx="7604125" cy="7744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4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04913"/>
            <a:ext cx="4191000" cy="518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4913"/>
            <a:ext cx="4191000" cy="518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0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123113" y="6096000"/>
            <a:ext cx="16795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9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8" y="5475288"/>
            <a:ext cx="12001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484313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61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9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04913"/>
            <a:ext cx="4191000" cy="518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4913"/>
            <a:ext cx="4191000" cy="5187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2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4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4DC16-D7F8-4AF8-82A1-7208EDE8A394}" type="datetimeFigureOut">
              <a:rPr lang="en-US"/>
              <a:pPr>
                <a:defRPr/>
              </a:pPr>
              <a:t>09/05/2013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7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" y="-30163"/>
            <a:ext cx="7604125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C90DB2BD-738F-4E48-92B8-C9821F469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228600" y="863600"/>
            <a:ext cx="86868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7758113" y="50800"/>
            <a:ext cx="0" cy="7620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907338" y="736600"/>
            <a:ext cx="105410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333399"/>
                </a:solidFill>
                <a:latin typeface="Times New Roman" pitchFamily="18" charset="0"/>
              </a:rPr>
              <a:t>Business. Customers. People.</a:t>
            </a:r>
            <a:endParaRPr lang="en-US"/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7918450" y="26988"/>
            <a:ext cx="981075" cy="709612"/>
            <a:chOff x="4988" y="17"/>
            <a:chExt cx="618" cy="447"/>
          </a:xfrm>
        </p:grpSpPr>
        <p:sp>
          <p:nvSpPr>
            <p:cNvPr id="1077" name="Freeform 9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10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11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3" name="Rectangle 12"/>
          <p:cNvSpPr>
            <a:spLocks noChangeArrowheads="1"/>
          </p:cNvSpPr>
          <p:nvPr/>
        </p:nvSpPr>
        <p:spPr bwMode="auto">
          <a:xfrm>
            <a:off x="8226425" y="33338"/>
            <a:ext cx="63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/>
          </a:p>
        </p:txBody>
      </p:sp>
      <p:sp>
        <p:nvSpPr>
          <p:cNvPr id="1034" name="Rectangle 13"/>
          <p:cNvSpPr>
            <a:spLocks noChangeArrowheads="1"/>
          </p:cNvSpPr>
          <p:nvPr/>
        </p:nvSpPr>
        <p:spPr bwMode="auto">
          <a:xfrm>
            <a:off x="8274050" y="163513"/>
            <a:ext cx="155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/>
          </a:p>
        </p:txBody>
      </p:sp>
      <p:sp>
        <p:nvSpPr>
          <p:cNvPr id="1035" name="Rectangle 14"/>
          <p:cNvSpPr>
            <a:spLocks noChangeArrowheads="1"/>
          </p:cNvSpPr>
          <p:nvPr/>
        </p:nvSpPr>
        <p:spPr bwMode="auto">
          <a:xfrm>
            <a:off x="8378825" y="27463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/>
          </a:p>
        </p:txBody>
      </p:sp>
      <p:sp>
        <p:nvSpPr>
          <p:cNvPr id="1036" name="Rectangle 15"/>
          <p:cNvSpPr>
            <a:spLocks noChangeArrowheads="1"/>
          </p:cNvSpPr>
          <p:nvPr/>
        </p:nvSpPr>
        <p:spPr bwMode="auto">
          <a:xfrm>
            <a:off x="8485188" y="409575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/>
          </a:p>
        </p:txBody>
      </p:sp>
      <p:sp>
        <p:nvSpPr>
          <p:cNvPr id="1037" name="Rectangle 16"/>
          <p:cNvSpPr>
            <a:spLocks noChangeArrowheads="1"/>
          </p:cNvSpPr>
          <p:nvPr/>
        </p:nvSpPr>
        <p:spPr bwMode="auto">
          <a:xfrm>
            <a:off x="8596313" y="5270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/>
          </a:p>
        </p:txBody>
      </p:sp>
      <p:sp>
        <p:nvSpPr>
          <p:cNvPr id="1038" name="Rectangle 17"/>
          <p:cNvSpPr>
            <a:spLocks noChangeArrowheads="1"/>
          </p:cNvSpPr>
          <p:nvPr/>
        </p:nvSpPr>
        <p:spPr bwMode="auto">
          <a:xfrm>
            <a:off x="7991475" y="566738"/>
            <a:ext cx="1333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 i="1">
                <a:solidFill>
                  <a:srgbClr val="FFFFFF"/>
                </a:solidFill>
              </a:rPr>
              <a:t>1T</a:t>
            </a:r>
            <a:endParaRPr lang="en-US"/>
          </a:p>
        </p:txBody>
      </p:sp>
      <p:grpSp>
        <p:nvGrpSpPr>
          <p:cNvPr id="1039" name="Group 18"/>
          <p:cNvGrpSpPr>
            <a:grpSpLocks/>
          </p:cNvGrpSpPr>
          <p:nvPr/>
        </p:nvGrpSpPr>
        <p:grpSpPr bwMode="auto">
          <a:xfrm>
            <a:off x="7948613" y="538163"/>
            <a:ext cx="211137" cy="176212"/>
            <a:chOff x="5007" y="339"/>
            <a:chExt cx="133" cy="111"/>
          </a:xfrm>
        </p:grpSpPr>
        <p:sp>
          <p:nvSpPr>
            <p:cNvPr id="1072" name="Freeform 19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20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21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22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23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0" name="Group 24"/>
          <p:cNvGrpSpPr>
            <a:grpSpLocks/>
          </p:cNvGrpSpPr>
          <p:nvPr userDrawn="1"/>
        </p:nvGrpSpPr>
        <p:grpSpPr bwMode="auto">
          <a:xfrm>
            <a:off x="7918450" y="26988"/>
            <a:ext cx="981075" cy="709612"/>
            <a:chOff x="4988" y="17"/>
            <a:chExt cx="618" cy="447"/>
          </a:xfrm>
        </p:grpSpPr>
        <p:sp>
          <p:nvSpPr>
            <p:cNvPr id="1069" name="Freeform 25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26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27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1" name="Rectangle 28"/>
          <p:cNvSpPr>
            <a:spLocks noChangeArrowheads="1"/>
          </p:cNvSpPr>
          <p:nvPr/>
        </p:nvSpPr>
        <p:spPr bwMode="auto">
          <a:xfrm>
            <a:off x="8226425" y="33338"/>
            <a:ext cx="63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/>
          </a:p>
        </p:txBody>
      </p:sp>
      <p:sp>
        <p:nvSpPr>
          <p:cNvPr id="1042" name="Rectangle 29"/>
          <p:cNvSpPr>
            <a:spLocks noChangeArrowheads="1"/>
          </p:cNvSpPr>
          <p:nvPr/>
        </p:nvSpPr>
        <p:spPr bwMode="auto">
          <a:xfrm>
            <a:off x="8274050" y="163513"/>
            <a:ext cx="155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/>
          </a:p>
        </p:txBody>
      </p:sp>
      <p:sp>
        <p:nvSpPr>
          <p:cNvPr id="1043" name="Rectangle 30"/>
          <p:cNvSpPr>
            <a:spLocks noChangeArrowheads="1"/>
          </p:cNvSpPr>
          <p:nvPr/>
        </p:nvSpPr>
        <p:spPr bwMode="auto">
          <a:xfrm>
            <a:off x="8378825" y="27463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/>
          </a:p>
        </p:txBody>
      </p:sp>
      <p:sp>
        <p:nvSpPr>
          <p:cNvPr id="1044" name="Rectangle 31"/>
          <p:cNvSpPr>
            <a:spLocks noChangeArrowheads="1"/>
          </p:cNvSpPr>
          <p:nvPr/>
        </p:nvSpPr>
        <p:spPr bwMode="auto">
          <a:xfrm>
            <a:off x="8485188" y="409575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/>
          </a:p>
        </p:txBody>
      </p:sp>
      <p:sp>
        <p:nvSpPr>
          <p:cNvPr id="1045" name="Rectangle 32"/>
          <p:cNvSpPr>
            <a:spLocks noChangeArrowheads="1"/>
          </p:cNvSpPr>
          <p:nvPr/>
        </p:nvSpPr>
        <p:spPr bwMode="auto">
          <a:xfrm>
            <a:off x="8596313" y="5270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/>
          </a:p>
        </p:txBody>
      </p:sp>
      <p:grpSp>
        <p:nvGrpSpPr>
          <p:cNvPr id="1046" name="Group 33"/>
          <p:cNvGrpSpPr>
            <a:grpSpLocks/>
          </p:cNvGrpSpPr>
          <p:nvPr userDrawn="1"/>
        </p:nvGrpSpPr>
        <p:grpSpPr bwMode="auto">
          <a:xfrm>
            <a:off x="7918450" y="26988"/>
            <a:ext cx="981075" cy="709612"/>
            <a:chOff x="4988" y="17"/>
            <a:chExt cx="618" cy="447"/>
          </a:xfrm>
        </p:grpSpPr>
        <p:sp>
          <p:nvSpPr>
            <p:cNvPr id="1066" name="Freeform 34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35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36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7" name="Rectangle 37"/>
          <p:cNvSpPr>
            <a:spLocks noChangeArrowheads="1"/>
          </p:cNvSpPr>
          <p:nvPr/>
        </p:nvSpPr>
        <p:spPr bwMode="auto">
          <a:xfrm>
            <a:off x="8169275" y="33338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C</a:t>
            </a:r>
            <a:endParaRPr lang="en-US"/>
          </a:p>
        </p:txBody>
      </p:sp>
      <p:sp>
        <p:nvSpPr>
          <p:cNvPr id="1048" name="Rectangle 38"/>
          <p:cNvSpPr>
            <a:spLocks noChangeArrowheads="1"/>
          </p:cNvSpPr>
          <p:nvPr/>
        </p:nvSpPr>
        <p:spPr bwMode="auto">
          <a:xfrm>
            <a:off x="8274050" y="163513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A</a:t>
            </a:r>
            <a:endParaRPr lang="en-US"/>
          </a:p>
        </p:txBody>
      </p:sp>
      <p:sp>
        <p:nvSpPr>
          <p:cNvPr id="1049" name="Rectangle 39"/>
          <p:cNvSpPr>
            <a:spLocks noChangeArrowheads="1"/>
          </p:cNvSpPr>
          <p:nvPr/>
        </p:nvSpPr>
        <p:spPr bwMode="auto">
          <a:xfrm>
            <a:off x="8378825" y="27463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/>
          </a:p>
        </p:txBody>
      </p:sp>
      <p:sp>
        <p:nvSpPr>
          <p:cNvPr id="1050" name="Rectangle 40"/>
          <p:cNvSpPr>
            <a:spLocks noChangeArrowheads="1"/>
          </p:cNvSpPr>
          <p:nvPr/>
        </p:nvSpPr>
        <p:spPr bwMode="auto">
          <a:xfrm>
            <a:off x="8485188" y="409575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/>
          </a:p>
        </p:txBody>
      </p:sp>
      <p:sp>
        <p:nvSpPr>
          <p:cNvPr id="1051" name="Rectangle 41"/>
          <p:cNvSpPr>
            <a:spLocks noChangeArrowheads="1"/>
          </p:cNvSpPr>
          <p:nvPr/>
        </p:nvSpPr>
        <p:spPr bwMode="auto">
          <a:xfrm>
            <a:off x="8596313" y="5270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/>
          </a:p>
        </p:txBody>
      </p:sp>
      <p:sp>
        <p:nvSpPr>
          <p:cNvPr id="1052" name="Rectangle 42"/>
          <p:cNvSpPr>
            <a:spLocks noChangeArrowheads="1"/>
          </p:cNvSpPr>
          <p:nvPr/>
        </p:nvSpPr>
        <p:spPr bwMode="auto">
          <a:xfrm>
            <a:off x="7991475" y="566738"/>
            <a:ext cx="3619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 i="1" dirty="0">
                <a:solidFill>
                  <a:srgbClr val="FFFFFF"/>
                </a:solidFill>
              </a:rPr>
              <a:t>1Team</a:t>
            </a:r>
            <a:endParaRPr lang="en-US" dirty="0"/>
          </a:p>
        </p:txBody>
      </p:sp>
      <p:grpSp>
        <p:nvGrpSpPr>
          <p:cNvPr id="1053" name="Group 43"/>
          <p:cNvGrpSpPr>
            <a:grpSpLocks/>
          </p:cNvGrpSpPr>
          <p:nvPr/>
        </p:nvGrpSpPr>
        <p:grpSpPr bwMode="auto">
          <a:xfrm>
            <a:off x="7948613" y="549275"/>
            <a:ext cx="431800" cy="176213"/>
            <a:chOff x="5007" y="339"/>
            <a:chExt cx="133" cy="111"/>
          </a:xfrm>
        </p:grpSpPr>
        <p:sp>
          <p:nvSpPr>
            <p:cNvPr id="1061" name="Freeform 44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45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46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47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48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54" name="SensitivityLabel" descr="business confidential a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6419850"/>
            <a:ext cx="7858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7123113" y="6096000"/>
            <a:ext cx="16795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993" tIns="31996" rIns="63993" bIns="31996" numCol="1" anchor="t" anchorCtr="0" compatLnSpc="1">
            <a:prstTxWarp prst="textNoShape">
              <a:avLst/>
            </a:prstTxWarp>
          </a:bodyPr>
          <a:lstStyle>
            <a:lvl1pPr defTabSz="639763">
              <a:defRPr>
                <a:solidFill>
                  <a:srgbClr val="1CA8A8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993" tIns="31996" rIns="63993" bIns="31996" numCol="1" anchor="t" anchorCtr="0" compatLnSpc="1">
            <a:prstTxWarp prst="textNoShape">
              <a:avLst/>
            </a:prstTxWarp>
          </a:bodyPr>
          <a:lstStyle>
            <a:lvl1pPr defTabSz="639763">
              <a:defRPr>
                <a:solidFill>
                  <a:schemeClr val="hlink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60" name="Picture 5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8163" r="10715" b="-1701"/>
          <a:stretch>
            <a:fillRect/>
          </a:stretch>
        </p:blipFill>
        <p:spPr bwMode="auto">
          <a:xfrm>
            <a:off x="8540750" y="19050"/>
            <a:ext cx="60325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04913"/>
            <a:ext cx="8534400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6" name="Slide Number Placeholder 4"/>
          <p:cNvSpPr>
            <a:spLocks/>
          </p:cNvSpPr>
          <p:nvPr userDrawn="1"/>
        </p:nvSpPr>
        <p:spPr bwMode="auto">
          <a:xfrm>
            <a:off x="8731250" y="6482247"/>
            <a:ext cx="412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993" tIns="31996" rIns="63993" bIns="31996"/>
          <a:lstStyle/>
          <a:p>
            <a:pPr algn="r" defTabSz="639763"/>
            <a:fld id="{26993367-B97D-46A9-B52E-7F5A7E6F99F2}" type="slidenum">
              <a:rPr lang="en-US">
                <a:solidFill>
                  <a:srgbClr val="1CA8A8"/>
                </a:solidFill>
                <a:latin typeface="Calibri" pitchFamily="34" charset="0"/>
              </a:rPr>
              <a:pPr algn="r" defTabSz="639763"/>
              <a:t>‹#›</a:t>
            </a:fld>
            <a:endParaRPr lang="en-US" dirty="0">
              <a:solidFill>
                <a:srgbClr val="1CA8A8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3" r:id="rId2"/>
    <p:sldLayoutId id="2147483934" r:id="rId3"/>
    <p:sldLayoutId id="2147483935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Font typeface="Wingdings" pitchFamily="2" charset="2"/>
        <a:buChar char="v"/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Font typeface="Arial" charset="0"/>
        <a:buChar char="–"/>
        <a:defRPr sz="1200" i="1">
          <a:solidFill>
            <a:schemeClr val="tx1"/>
          </a:solidFill>
          <a:latin typeface="+mn-lt"/>
          <a:cs typeface="+mn-cs"/>
        </a:defRPr>
      </a:lvl2pPr>
      <a:lvl3pPr marL="800100" indent="-1143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Char char="•"/>
        <a:defRPr sz="1100">
          <a:solidFill>
            <a:schemeClr val="tx1"/>
          </a:solidFill>
          <a:latin typeface="+mn-lt"/>
          <a:cs typeface="+mn-cs"/>
        </a:defRPr>
      </a:lvl3pPr>
      <a:lvl4pPr marL="1092200" indent="-1778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Char char="–"/>
        <a:defRPr sz="1100" i="1">
          <a:solidFill>
            <a:schemeClr val="tx1"/>
          </a:solidFill>
          <a:latin typeface="+mn-lt"/>
          <a:cs typeface="+mn-cs"/>
        </a:defRPr>
      </a:lvl4pPr>
      <a:lvl5pPr marL="1371600" indent="-1651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5pPr>
      <a:lvl6pPr marL="1828800" indent="-165100" algn="l" rtl="0" fontAlgn="base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6pPr>
      <a:lvl7pPr marL="2286000" indent="-165100" algn="l" rtl="0" fontAlgn="base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7pPr>
      <a:lvl8pPr marL="2743200" indent="-165100" algn="l" rtl="0" fontAlgn="base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8pPr>
      <a:lvl9pPr marL="3200400" indent="-165100" algn="l" rtl="0" fontAlgn="base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" y="-30163"/>
            <a:ext cx="7604125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04913"/>
            <a:ext cx="8534400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32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0FA34FB1-BDC6-4056-AA0C-084BF00EA2E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228600" y="863600"/>
            <a:ext cx="86868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7758113" y="50800"/>
            <a:ext cx="0" cy="76200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907338" y="736600"/>
            <a:ext cx="105410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 smtClean="0">
                <a:solidFill>
                  <a:srgbClr val="333399"/>
                </a:solidFill>
                <a:latin typeface="Times New Roman" pitchFamily="18" charset="0"/>
              </a:rPr>
              <a:t>Business. Customers. People.</a:t>
            </a:r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1032" name="Group 8"/>
          <p:cNvGrpSpPr>
            <a:grpSpLocks/>
          </p:cNvGrpSpPr>
          <p:nvPr userDrawn="1"/>
        </p:nvGrpSpPr>
        <p:grpSpPr bwMode="auto">
          <a:xfrm>
            <a:off x="7918450" y="26988"/>
            <a:ext cx="981075" cy="709612"/>
            <a:chOff x="4988" y="17"/>
            <a:chExt cx="618" cy="447"/>
          </a:xfrm>
        </p:grpSpPr>
        <p:sp>
          <p:nvSpPr>
            <p:cNvPr id="1077" name="Freeform 9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78" name="Freeform 10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79" name="Freeform 11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33" name="Rectangle 12"/>
          <p:cNvSpPr>
            <a:spLocks noChangeArrowheads="1"/>
          </p:cNvSpPr>
          <p:nvPr/>
        </p:nvSpPr>
        <p:spPr bwMode="auto">
          <a:xfrm>
            <a:off x="8226425" y="33338"/>
            <a:ext cx="63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4" name="Rectangle 13"/>
          <p:cNvSpPr>
            <a:spLocks noChangeArrowheads="1"/>
          </p:cNvSpPr>
          <p:nvPr/>
        </p:nvSpPr>
        <p:spPr bwMode="auto">
          <a:xfrm>
            <a:off x="8274050" y="163513"/>
            <a:ext cx="155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5" name="Rectangle 14"/>
          <p:cNvSpPr>
            <a:spLocks noChangeArrowheads="1"/>
          </p:cNvSpPr>
          <p:nvPr/>
        </p:nvSpPr>
        <p:spPr bwMode="auto">
          <a:xfrm>
            <a:off x="8378825" y="27463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6" name="Rectangle 15"/>
          <p:cNvSpPr>
            <a:spLocks noChangeArrowheads="1"/>
          </p:cNvSpPr>
          <p:nvPr/>
        </p:nvSpPr>
        <p:spPr bwMode="auto">
          <a:xfrm>
            <a:off x="8485188" y="409575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7" name="Rectangle 16"/>
          <p:cNvSpPr>
            <a:spLocks noChangeArrowheads="1"/>
          </p:cNvSpPr>
          <p:nvPr/>
        </p:nvSpPr>
        <p:spPr bwMode="auto">
          <a:xfrm>
            <a:off x="8596313" y="5270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8" name="Rectangle 17"/>
          <p:cNvSpPr>
            <a:spLocks noChangeArrowheads="1"/>
          </p:cNvSpPr>
          <p:nvPr/>
        </p:nvSpPr>
        <p:spPr bwMode="auto">
          <a:xfrm>
            <a:off x="7991475" y="566738"/>
            <a:ext cx="1333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 i="1" smtClean="0">
                <a:solidFill>
                  <a:srgbClr val="FFFFFF"/>
                </a:solidFill>
              </a:rPr>
              <a:t>1T</a:t>
            </a:r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1039" name="Group 18"/>
          <p:cNvGrpSpPr>
            <a:grpSpLocks/>
          </p:cNvGrpSpPr>
          <p:nvPr/>
        </p:nvGrpSpPr>
        <p:grpSpPr bwMode="auto">
          <a:xfrm>
            <a:off x="7948613" y="538163"/>
            <a:ext cx="211137" cy="176212"/>
            <a:chOff x="5007" y="339"/>
            <a:chExt cx="133" cy="111"/>
          </a:xfrm>
        </p:grpSpPr>
        <p:sp>
          <p:nvSpPr>
            <p:cNvPr id="1072" name="Freeform 19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73" name="Freeform 20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74" name="Line 21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75" name="Freeform 22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76" name="Freeform 23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040" name="Group 24"/>
          <p:cNvGrpSpPr>
            <a:grpSpLocks/>
          </p:cNvGrpSpPr>
          <p:nvPr userDrawn="1"/>
        </p:nvGrpSpPr>
        <p:grpSpPr bwMode="auto">
          <a:xfrm>
            <a:off x="7918450" y="26988"/>
            <a:ext cx="981075" cy="709612"/>
            <a:chOff x="4988" y="17"/>
            <a:chExt cx="618" cy="447"/>
          </a:xfrm>
        </p:grpSpPr>
        <p:sp>
          <p:nvSpPr>
            <p:cNvPr id="1069" name="Freeform 25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70" name="Freeform 26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71" name="Freeform 27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41" name="Rectangle 28"/>
          <p:cNvSpPr>
            <a:spLocks noChangeArrowheads="1"/>
          </p:cNvSpPr>
          <p:nvPr/>
        </p:nvSpPr>
        <p:spPr bwMode="auto">
          <a:xfrm>
            <a:off x="8226425" y="33338"/>
            <a:ext cx="63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2" name="Rectangle 29"/>
          <p:cNvSpPr>
            <a:spLocks noChangeArrowheads="1"/>
          </p:cNvSpPr>
          <p:nvPr/>
        </p:nvSpPr>
        <p:spPr bwMode="auto">
          <a:xfrm>
            <a:off x="8274050" y="163513"/>
            <a:ext cx="1555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M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3" name="Rectangle 30"/>
          <p:cNvSpPr>
            <a:spLocks noChangeArrowheads="1"/>
          </p:cNvSpPr>
          <p:nvPr/>
        </p:nvSpPr>
        <p:spPr bwMode="auto">
          <a:xfrm>
            <a:off x="8378825" y="27463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4" name="Rectangle 31"/>
          <p:cNvSpPr>
            <a:spLocks noChangeArrowheads="1"/>
          </p:cNvSpPr>
          <p:nvPr/>
        </p:nvSpPr>
        <p:spPr bwMode="auto">
          <a:xfrm>
            <a:off x="8485188" y="409575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5" name="Rectangle 32"/>
          <p:cNvSpPr>
            <a:spLocks noChangeArrowheads="1"/>
          </p:cNvSpPr>
          <p:nvPr/>
        </p:nvSpPr>
        <p:spPr bwMode="auto">
          <a:xfrm>
            <a:off x="8596313" y="5270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1046" name="Group 33"/>
          <p:cNvGrpSpPr>
            <a:grpSpLocks/>
          </p:cNvGrpSpPr>
          <p:nvPr userDrawn="1"/>
        </p:nvGrpSpPr>
        <p:grpSpPr bwMode="auto">
          <a:xfrm>
            <a:off x="7918450" y="26988"/>
            <a:ext cx="981075" cy="709612"/>
            <a:chOff x="4988" y="17"/>
            <a:chExt cx="618" cy="447"/>
          </a:xfrm>
        </p:grpSpPr>
        <p:sp>
          <p:nvSpPr>
            <p:cNvPr id="1066" name="Freeform 34"/>
            <p:cNvSpPr>
              <a:spLocks/>
            </p:cNvSpPr>
            <p:nvPr userDrawn="1"/>
          </p:nvSpPr>
          <p:spPr bwMode="auto">
            <a:xfrm>
              <a:off x="4999" y="24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7" name="Freeform 35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8" name="Freeform 36"/>
            <p:cNvSpPr>
              <a:spLocks/>
            </p:cNvSpPr>
            <p:nvPr userDrawn="1"/>
          </p:nvSpPr>
          <p:spPr bwMode="auto">
            <a:xfrm>
              <a:off x="4988" y="17"/>
              <a:ext cx="607" cy="440"/>
            </a:xfrm>
            <a:custGeom>
              <a:avLst/>
              <a:gdLst>
                <a:gd name="T0" fmla="*/ 0 w 607"/>
                <a:gd name="T1" fmla="*/ 0 h 440"/>
                <a:gd name="T2" fmla="*/ 0 w 607"/>
                <a:gd name="T3" fmla="*/ 440 h 440"/>
                <a:gd name="T4" fmla="*/ 607 w 607"/>
                <a:gd name="T5" fmla="*/ 440 h 440"/>
                <a:gd name="T6" fmla="*/ 300 w 607"/>
                <a:gd name="T7" fmla="*/ 38 h 440"/>
                <a:gd name="T8" fmla="*/ 271 w 607"/>
                <a:gd name="T9" fmla="*/ 0 h 440"/>
                <a:gd name="T10" fmla="*/ 0 w 607"/>
                <a:gd name="T11" fmla="*/ 0 h 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7" h="440">
                  <a:moveTo>
                    <a:pt x="0" y="0"/>
                  </a:moveTo>
                  <a:lnTo>
                    <a:pt x="0" y="440"/>
                  </a:lnTo>
                  <a:lnTo>
                    <a:pt x="607" y="440"/>
                  </a:lnTo>
                  <a:lnTo>
                    <a:pt x="300" y="38"/>
                  </a:lnTo>
                  <a:lnTo>
                    <a:pt x="27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47" name="Rectangle 37"/>
          <p:cNvSpPr>
            <a:spLocks noChangeArrowheads="1"/>
          </p:cNvSpPr>
          <p:nvPr/>
        </p:nvSpPr>
        <p:spPr bwMode="auto">
          <a:xfrm>
            <a:off x="8169275" y="33338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C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8" name="Rectangle 38"/>
          <p:cNvSpPr>
            <a:spLocks noChangeArrowheads="1"/>
          </p:cNvSpPr>
          <p:nvPr/>
        </p:nvSpPr>
        <p:spPr bwMode="auto">
          <a:xfrm>
            <a:off x="8274050" y="163513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A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49" name="Rectangle 39"/>
          <p:cNvSpPr>
            <a:spLocks noChangeArrowheads="1"/>
          </p:cNvSpPr>
          <p:nvPr/>
        </p:nvSpPr>
        <p:spPr bwMode="auto">
          <a:xfrm>
            <a:off x="8378825" y="274638"/>
            <a:ext cx="1381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&amp;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50" name="Rectangle 40"/>
          <p:cNvSpPr>
            <a:spLocks noChangeArrowheads="1"/>
          </p:cNvSpPr>
          <p:nvPr/>
        </p:nvSpPr>
        <p:spPr bwMode="auto">
          <a:xfrm>
            <a:off x="8485188" y="409575"/>
            <a:ext cx="1190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51" name="Rectangle 41"/>
          <p:cNvSpPr>
            <a:spLocks noChangeArrowheads="1"/>
          </p:cNvSpPr>
          <p:nvPr/>
        </p:nvSpPr>
        <p:spPr bwMode="auto">
          <a:xfrm>
            <a:off x="8596313" y="5270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b="1" smtClean="0">
                <a:solidFill>
                  <a:srgbClr val="FFFFFF"/>
                </a:solidFill>
                <a:latin typeface="Times New Roman" pitchFamily="18" charset="0"/>
              </a:rPr>
              <a:t>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52" name="Rectangle 42"/>
          <p:cNvSpPr>
            <a:spLocks noChangeArrowheads="1"/>
          </p:cNvSpPr>
          <p:nvPr/>
        </p:nvSpPr>
        <p:spPr bwMode="auto">
          <a:xfrm>
            <a:off x="7991475" y="566738"/>
            <a:ext cx="3619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="1" i="1" smtClean="0">
                <a:solidFill>
                  <a:srgbClr val="FFFFFF"/>
                </a:solidFill>
              </a:rPr>
              <a:t>1Team</a:t>
            </a:r>
            <a:endParaRPr lang="en-US" smtClean="0">
              <a:solidFill>
                <a:srgbClr val="000000"/>
              </a:solidFill>
            </a:endParaRPr>
          </a:p>
        </p:txBody>
      </p:sp>
      <p:grpSp>
        <p:nvGrpSpPr>
          <p:cNvPr id="1053" name="Group 43"/>
          <p:cNvGrpSpPr>
            <a:grpSpLocks/>
          </p:cNvGrpSpPr>
          <p:nvPr/>
        </p:nvGrpSpPr>
        <p:grpSpPr bwMode="auto">
          <a:xfrm>
            <a:off x="7948613" y="549275"/>
            <a:ext cx="431800" cy="176213"/>
            <a:chOff x="5007" y="339"/>
            <a:chExt cx="133" cy="111"/>
          </a:xfrm>
        </p:grpSpPr>
        <p:sp>
          <p:nvSpPr>
            <p:cNvPr id="1061" name="Freeform 44"/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0 h 4000"/>
                <a:gd name="T2" fmla="*/ 0 w 4800"/>
                <a:gd name="T3" fmla="*/ 0 h 4000"/>
                <a:gd name="T4" fmla="*/ 0 w 4800"/>
                <a:gd name="T5" fmla="*/ 0 h 4000"/>
                <a:gd name="T6" fmla="*/ 0 w 4800"/>
                <a:gd name="T7" fmla="*/ 0 h 4000"/>
                <a:gd name="T8" fmla="*/ 0 w 4800"/>
                <a:gd name="T9" fmla="*/ 0 h 4000"/>
                <a:gd name="T10" fmla="*/ 0 w 4800"/>
                <a:gd name="T11" fmla="*/ 0 h 4000"/>
                <a:gd name="T12" fmla="*/ 0 w 4800"/>
                <a:gd name="T13" fmla="*/ 0 h 4000"/>
                <a:gd name="T14" fmla="*/ 0 w 4800"/>
                <a:gd name="T15" fmla="*/ 0 h 4000"/>
                <a:gd name="T16" fmla="*/ 0 w 4800"/>
                <a:gd name="T17" fmla="*/ 0 h 4000"/>
                <a:gd name="T18" fmla="*/ 0 w 4800"/>
                <a:gd name="T19" fmla="*/ 0 h 4000"/>
                <a:gd name="T20" fmla="*/ 0 w 4800"/>
                <a:gd name="T21" fmla="*/ 0 h 4000"/>
                <a:gd name="T22" fmla="*/ 0 w 4800"/>
                <a:gd name="T23" fmla="*/ 0 h 4000"/>
                <a:gd name="T24" fmla="*/ 0 w 4800"/>
                <a:gd name="T25" fmla="*/ 0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2" name="Freeform 45"/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0 h 375"/>
                <a:gd name="T2" fmla="*/ 0 w 500"/>
                <a:gd name="T3" fmla="*/ 0 h 375"/>
                <a:gd name="T4" fmla="*/ 0 w 500"/>
                <a:gd name="T5" fmla="*/ 0 h 375"/>
                <a:gd name="T6" fmla="*/ 0 w 500"/>
                <a:gd name="T7" fmla="*/ 0 h 375"/>
                <a:gd name="T8" fmla="*/ 0 w 500"/>
                <a:gd name="T9" fmla="*/ 0 h 375"/>
                <a:gd name="T10" fmla="*/ 0 w 500"/>
                <a:gd name="T11" fmla="*/ 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3" name="Line 46"/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4" name="Freeform 47"/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0 w 500"/>
                <a:gd name="T1" fmla="*/ 0 h 250"/>
                <a:gd name="T2" fmla="*/ 0 w 500"/>
                <a:gd name="T3" fmla="*/ 0 h 250"/>
                <a:gd name="T4" fmla="*/ 0 w 500"/>
                <a:gd name="T5" fmla="*/ 0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065" name="Freeform 48"/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0 w 250"/>
                <a:gd name="T3" fmla="*/ 0 h 250"/>
                <a:gd name="T4" fmla="*/ 0 w 250"/>
                <a:gd name="T5" fmla="*/ 0 h 250"/>
                <a:gd name="T6" fmla="*/ 0 w 250"/>
                <a:gd name="T7" fmla="*/ 0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054" name="SensitivityLabel" descr="business confidential a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6419850"/>
            <a:ext cx="7858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7123113" y="6096000"/>
            <a:ext cx="167957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993" tIns="31996" rIns="63993" bIns="31996" numCol="1" anchor="t" anchorCtr="0" compatLnSpc="1">
            <a:prstTxWarp prst="textNoShape">
              <a:avLst/>
            </a:prstTxWarp>
          </a:bodyPr>
          <a:lstStyle>
            <a:lvl1pPr defTabSz="639763">
              <a:defRPr>
                <a:solidFill>
                  <a:srgbClr val="1CA8A8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993" tIns="31996" rIns="63993" bIns="31996" numCol="1" anchor="t" anchorCtr="0" compatLnSpc="1">
            <a:prstTxWarp prst="textNoShape">
              <a:avLst/>
            </a:prstTxWarp>
          </a:bodyPr>
          <a:lstStyle>
            <a:lvl1pPr defTabSz="639763">
              <a:defRPr>
                <a:solidFill>
                  <a:schemeClr val="hlink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9999"/>
              </a:solidFill>
            </a:endParaRPr>
          </a:p>
        </p:txBody>
      </p:sp>
      <p:pic>
        <p:nvPicPr>
          <p:cNvPr id="1060" name="Picture 55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" t="8163" r="10715" b="-1701"/>
          <a:stretch>
            <a:fillRect/>
          </a:stretch>
        </p:blipFill>
        <p:spPr bwMode="auto">
          <a:xfrm>
            <a:off x="8540750" y="19050"/>
            <a:ext cx="60325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Slide Number Placeholder 4"/>
          <p:cNvSpPr>
            <a:spLocks/>
          </p:cNvSpPr>
          <p:nvPr userDrawn="1"/>
        </p:nvSpPr>
        <p:spPr bwMode="auto">
          <a:xfrm>
            <a:off x="8731250" y="6482247"/>
            <a:ext cx="412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993" tIns="31996" rIns="63993" bIns="31996"/>
          <a:lstStyle/>
          <a:p>
            <a:pPr algn="r" defTabSz="639763"/>
            <a:fld id="{26993367-B97D-46A9-B52E-7F5A7E6F99F2}" type="slidenum">
              <a:rPr lang="en-US">
                <a:solidFill>
                  <a:srgbClr val="1CA8A8"/>
                </a:solidFill>
                <a:latin typeface="Calibri" pitchFamily="34" charset="0"/>
              </a:rPr>
              <a:pPr algn="r" defTabSz="639763"/>
              <a:t>‹#›</a:t>
            </a:fld>
            <a:endParaRPr lang="en-US" dirty="0">
              <a:solidFill>
                <a:srgbClr val="1CA8A8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4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Font typeface="Wingdings" pitchFamily="2" charset="2"/>
        <a:buChar char="v"/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Font typeface="Arial" charset="0"/>
        <a:buChar char="–"/>
        <a:defRPr sz="1200" i="1">
          <a:solidFill>
            <a:schemeClr val="tx1"/>
          </a:solidFill>
          <a:latin typeface="+mn-lt"/>
          <a:cs typeface="+mn-cs"/>
        </a:defRPr>
      </a:lvl2pPr>
      <a:lvl3pPr marL="800100" indent="-1143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Char char="•"/>
        <a:defRPr sz="1100">
          <a:solidFill>
            <a:schemeClr val="tx1"/>
          </a:solidFill>
          <a:latin typeface="+mn-lt"/>
          <a:cs typeface="+mn-cs"/>
        </a:defRPr>
      </a:lvl3pPr>
      <a:lvl4pPr marL="1092200" indent="-1778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Char char="–"/>
        <a:defRPr sz="1100" i="1">
          <a:solidFill>
            <a:schemeClr val="tx1"/>
          </a:solidFill>
          <a:latin typeface="+mn-lt"/>
          <a:cs typeface="+mn-cs"/>
        </a:defRPr>
      </a:lvl4pPr>
      <a:lvl5pPr marL="1371600" indent="-165100" algn="l" rtl="0" eaLnBrk="0" fontAlgn="base" hangingPunct="0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5pPr>
      <a:lvl6pPr marL="1828800" indent="-165100" algn="l" rtl="0" fontAlgn="base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6pPr>
      <a:lvl7pPr marL="2286000" indent="-165100" algn="l" rtl="0" fontAlgn="base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7pPr>
      <a:lvl8pPr marL="2743200" indent="-165100" algn="l" rtl="0" fontAlgn="base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8pPr>
      <a:lvl9pPr marL="3200400" indent="-165100" algn="l" rtl="0" fontAlgn="base">
        <a:spcBef>
          <a:spcPct val="5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Promotion Type Impacts</a:t>
            </a:r>
            <a:endParaRPr lang="en-US" dirty="0"/>
          </a:p>
        </p:txBody>
      </p:sp>
      <p:sp>
        <p:nvSpPr>
          <p:cNvPr id="10247" name="TextBox 10"/>
          <p:cNvSpPr txBox="1">
            <a:spLocks noChangeArrowheads="1"/>
          </p:cNvSpPr>
          <p:nvPr/>
        </p:nvSpPr>
        <p:spPr bwMode="auto">
          <a:xfrm>
            <a:off x="365075" y="818928"/>
            <a:ext cx="1879425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latin typeface="Calibri" pitchFamily="34" charset="0"/>
                <a:cs typeface="Calibri" pitchFamily="34" charset="0"/>
              </a:rPr>
              <a:t>Januvia /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Janumet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32" y="5937250"/>
            <a:ext cx="6807200" cy="9255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1300"/>
              </a:lnSpc>
              <a:defRPr/>
            </a:pPr>
            <a:r>
              <a:rPr lang="en-US" sz="1000" i="1" dirty="0" smtClean="0">
                <a:solidFill>
                  <a:srgbClr val="FFFFFF"/>
                </a:solidFill>
                <a:latin typeface="Arial"/>
              </a:rPr>
              <a:t>(1) Samples </a:t>
            </a:r>
            <a:r>
              <a:rPr lang="en-US" sz="1000" i="1" dirty="0">
                <a:solidFill>
                  <a:srgbClr val="FFFFFF"/>
                </a:solidFill>
                <a:latin typeface="Arial"/>
              </a:rPr>
              <a:t>are requested </a:t>
            </a:r>
            <a:r>
              <a:rPr lang="en-US" sz="1000" i="1" dirty="0" smtClean="0">
                <a:solidFill>
                  <a:srgbClr val="FFFFFF"/>
                </a:solidFill>
                <a:latin typeface="Arial"/>
              </a:rPr>
              <a:t>and </a:t>
            </a:r>
            <a:r>
              <a:rPr lang="en-US" sz="1000" i="1" dirty="0">
                <a:solidFill>
                  <a:srgbClr val="FFFFFF"/>
                </a:solidFill>
                <a:latin typeface="Arial"/>
              </a:rPr>
              <a:t>received by prescribers for use by </a:t>
            </a:r>
            <a:r>
              <a:rPr lang="en-US" sz="1000" i="1" dirty="0" smtClean="0">
                <a:solidFill>
                  <a:srgbClr val="FFFFFF"/>
                </a:solidFill>
                <a:latin typeface="Arial"/>
              </a:rPr>
              <a:t>and </a:t>
            </a:r>
            <a:r>
              <a:rPr lang="en-US" sz="1000" i="1" dirty="0">
                <a:solidFill>
                  <a:srgbClr val="FFFFFF"/>
                </a:solidFill>
                <a:latin typeface="Arial"/>
              </a:rPr>
              <a:t>benefit of patients. Samples provide the opportunity to gain experience with a product. The sample-related values shown here reflect the association between samples </a:t>
            </a:r>
            <a:r>
              <a:rPr lang="en-US" sz="1000" i="1" dirty="0" smtClean="0">
                <a:solidFill>
                  <a:srgbClr val="FFFFFF"/>
                </a:solidFill>
                <a:latin typeface="Arial"/>
              </a:rPr>
              <a:t>and </a:t>
            </a:r>
            <a:r>
              <a:rPr lang="en-US" sz="1000" i="1" dirty="0">
                <a:solidFill>
                  <a:srgbClr val="FFFFFF"/>
                </a:solidFill>
                <a:latin typeface="Arial"/>
              </a:rPr>
              <a:t>new patient starts rescaled into TRx terms for comparability to other investment  types; this applies to vouchers as well, which are treated as an alternative mechanism to provide samples to patients. (vs. </a:t>
            </a:r>
            <a:r>
              <a:rPr lang="en-US" sz="1000" i="1" dirty="0" smtClean="0">
                <a:solidFill>
                  <a:srgbClr val="FFFFFF"/>
                </a:solidFill>
                <a:latin typeface="Arial"/>
              </a:rPr>
              <a:t>samples left </a:t>
            </a:r>
            <a:r>
              <a:rPr lang="en-US" sz="1000" i="1" dirty="0">
                <a:solidFill>
                  <a:srgbClr val="FFFFFF"/>
                </a:solidFill>
                <a:latin typeface="Arial"/>
              </a:rPr>
              <a:t>by Field personnel).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75" y="1101985"/>
            <a:ext cx="2854395" cy="23842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717" y="1188260"/>
            <a:ext cx="2851220" cy="2386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571331" y="917319"/>
            <a:ext cx="2814040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Zetia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Vytorin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(NO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Liptruzet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72" y="3998965"/>
            <a:ext cx="28194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342900" y="3733696"/>
            <a:ext cx="803490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Dulera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716" y="4153457"/>
            <a:ext cx="25622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5624314" y="3866677"/>
            <a:ext cx="98911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err="1" smtClean="0">
                <a:latin typeface="Calibri" pitchFamily="34" charset="0"/>
                <a:cs typeface="Calibri" pitchFamily="34" charset="0"/>
              </a:rPr>
              <a:t>Nasonex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RCKTAG" val="MerckDocSensitivityFooter"/>
</p:tagLst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ROI Briefing Book v1</Template>
  <TotalTime>24530</TotalTime>
  <Words>99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1_Default Design</vt:lpstr>
      <vt:lpstr>2_Default Design</vt:lpstr>
      <vt:lpstr>Promotion Type Impacts</vt:lpstr>
    </vt:vector>
  </TitlesOfParts>
  <Company>Merck &amp; Co.,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 Annual Budget Process: Considerations for Next Dollar Allocation Decision</dc:title>
  <dc:creator>Jane</dc:creator>
  <cp:lastModifiedBy>Merck &amp; Co., Inc.</cp:lastModifiedBy>
  <cp:revision>438</cp:revision>
  <cp:lastPrinted>2013-04-29T16:39:59Z</cp:lastPrinted>
  <dcterms:created xsi:type="dcterms:W3CDTF">2012-04-09T12:56:27Z</dcterms:created>
  <dcterms:modified xsi:type="dcterms:W3CDTF">2013-09-05T22:24:05Z</dcterms:modified>
</cp:coreProperties>
</file>