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27" autoAdjust="0"/>
  </p:normalViewPr>
  <p:slideViewPr>
    <p:cSldViewPr snapToGrid="0">
      <p:cViewPr varScale="1">
        <p:scale>
          <a:sx n="71" d="100"/>
          <a:sy n="71" d="100"/>
        </p:scale>
        <p:origin x="-41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E9C2B-8F04-4C52-AF23-1886841B32AA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3449C5-FCB3-4E45-AE23-EA44D9F8A83D}">
      <dgm:prSet phldrT="[Text]" custT="1"/>
      <dgm:spPr/>
      <dgm:t>
        <a:bodyPr rIns="0"/>
        <a:lstStyle/>
        <a:p>
          <a:r>
            <a:rPr lang="en-US" sz="1600" b="1" baseline="0" dirty="0" smtClean="0">
              <a:latin typeface="Arial Narrow" pitchFamily="34" charset="0"/>
            </a:rPr>
            <a:t>Collect Required Data</a:t>
          </a:r>
          <a:endParaRPr lang="en-US" sz="1600" b="1" baseline="0" dirty="0">
            <a:latin typeface="Arial Narrow" pitchFamily="34" charset="0"/>
          </a:endParaRPr>
        </a:p>
      </dgm:t>
    </dgm:pt>
    <dgm:pt modelId="{F171DFAC-A327-46D7-AC32-74B986832937}" type="parTrans" cxnId="{C910BC90-E226-4593-8FE9-DFDD7C360951}">
      <dgm:prSet/>
      <dgm:spPr/>
      <dgm:t>
        <a:bodyPr/>
        <a:lstStyle/>
        <a:p>
          <a:endParaRPr lang="en-US"/>
        </a:p>
      </dgm:t>
    </dgm:pt>
    <dgm:pt modelId="{85265CEC-828E-456F-82A9-8916158E8873}" type="sibTrans" cxnId="{C910BC90-E226-4593-8FE9-DFDD7C360951}">
      <dgm:prSet/>
      <dgm:spPr/>
      <dgm:t>
        <a:bodyPr/>
        <a:lstStyle/>
        <a:p>
          <a:endParaRPr lang="en-US"/>
        </a:p>
      </dgm:t>
    </dgm:pt>
    <dgm:pt modelId="{FD8BD241-04B8-453F-AF0A-858CC589D5BF}">
      <dgm:prSet phldrT="[Text]" custT="1"/>
      <dgm:spPr/>
      <dgm:t>
        <a:bodyPr rIns="0"/>
        <a:lstStyle/>
        <a:p>
          <a:r>
            <a:rPr lang="en-US" sz="1600" b="1" baseline="0" dirty="0" smtClean="0">
              <a:latin typeface="Arial Narrow" pitchFamily="34" charset="0"/>
            </a:rPr>
            <a:t>Estimate Measured Response Curves</a:t>
          </a:r>
        </a:p>
      </dgm:t>
    </dgm:pt>
    <dgm:pt modelId="{42EA1E56-EF65-4CE5-ADD4-EE754CC2E390}" type="parTrans" cxnId="{3868374D-2920-4468-89A8-258B6F8F264A}">
      <dgm:prSet/>
      <dgm:spPr/>
      <dgm:t>
        <a:bodyPr/>
        <a:lstStyle/>
        <a:p>
          <a:endParaRPr lang="en-US"/>
        </a:p>
      </dgm:t>
    </dgm:pt>
    <dgm:pt modelId="{D04F872A-C7D4-4089-BE20-8D852064D45D}" type="sibTrans" cxnId="{3868374D-2920-4468-89A8-258B6F8F264A}">
      <dgm:prSet/>
      <dgm:spPr/>
      <dgm:t>
        <a:bodyPr/>
        <a:lstStyle/>
        <a:p>
          <a:endParaRPr lang="en-US"/>
        </a:p>
      </dgm:t>
    </dgm:pt>
    <dgm:pt modelId="{AF2F03CE-249D-4926-8FC3-F99F344A08B9}">
      <dgm:prSet phldrT="[Text]" custT="1"/>
      <dgm:spPr/>
      <dgm:t>
        <a:bodyPr rIns="0"/>
        <a:lstStyle/>
        <a:p>
          <a:r>
            <a:rPr lang="en-US" sz="1600" b="1" baseline="0" dirty="0" smtClean="0">
              <a:latin typeface="Arial Narrow" pitchFamily="34" charset="0"/>
            </a:rPr>
            <a:t>Construct Assumed Response Curves</a:t>
          </a:r>
        </a:p>
      </dgm:t>
    </dgm:pt>
    <dgm:pt modelId="{AE80AE30-EF1D-4517-A6AB-7CDA883EBF63}" type="parTrans" cxnId="{06576CDA-729A-47EC-AE73-C0364AC92338}">
      <dgm:prSet/>
      <dgm:spPr/>
      <dgm:t>
        <a:bodyPr/>
        <a:lstStyle/>
        <a:p>
          <a:endParaRPr lang="en-US"/>
        </a:p>
      </dgm:t>
    </dgm:pt>
    <dgm:pt modelId="{DBB8430C-79E3-4DDC-837F-D6425C13D937}" type="sibTrans" cxnId="{06576CDA-729A-47EC-AE73-C0364AC92338}">
      <dgm:prSet/>
      <dgm:spPr/>
      <dgm:t>
        <a:bodyPr/>
        <a:lstStyle/>
        <a:p>
          <a:endParaRPr lang="en-US"/>
        </a:p>
      </dgm:t>
    </dgm:pt>
    <dgm:pt modelId="{900E6606-C073-4697-8259-25A98C57527A}">
      <dgm:prSet phldrT="[Text]" custT="1"/>
      <dgm:spPr/>
      <dgm:t>
        <a:bodyPr rIns="0"/>
        <a:lstStyle/>
        <a:p>
          <a:r>
            <a:rPr lang="en-US" sz="1600" b="1" baseline="0" dirty="0" smtClean="0">
              <a:latin typeface="Arial Narrow" pitchFamily="34" charset="0"/>
            </a:rPr>
            <a:t>Create Optimization Scenarios</a:t>
          </a:r>
          <a:endParaRPr lang="en-US" sz="1600" b="1" baseline="0" dirty="0">
            <a:latin typeface="Arial Narrow" pitchFamily="34" charset="0"/>
          </a:endParaRPr>
        </a:p>
      </dgm:t>
    </dgm:pt>
    <dgm:pt modelId="{F725A686-AA88-48F1-860A-5DF433EDF6BE}" type="parTrans" cxnId="{81D9E98D-CA6C-49BC-A9BA-C6468DCD8097}">
      <dgm:prSet/>
      <dgm:spPr/>
      <dgm:t>
        <a:bodyPr/>
        <a:lstStyle/>
        <a:p>
          <a:endParaRPr lang="en-US"/>
        </a:p>
      </dgm:t>
    </dgm:pt>
    <dgm:pt modelId="{D742768A-3D29-4C5A-A219-8DF16467C781}" type="sibTrans" cxnId="{81D9E98D-CA6C-49BC-A9BA-C6468DCD8097}">
      <dgm:prSet/>
      <dgm:spPr/>
      <dgm:t>
        <a:bodyPr/>
        <a:lstStyle/>
        <a:p>
          <a:endParaRPr lang="en-US"/>
        </a:p>
      </dgm:t>
    </dgm:pt>
    <dgm:pt modelId="{E8F8A50D-0028-4597-BF95-E3D2DDF475DA}">
      <dgm:prSet custT="1"/>
      <dgm:spPr/>
      <dgm:t>
        <a:bodyPr rIns="0"/>
        <a:lstStyle/>
        <a:p>
          <a:r>
            <a:rPr lang="en-US" sz="1400" b="0" dirty="0" smtClean="0">
              <a:latin typeface="Arial Narrow" pitchFamily="34" charset="0"/>
            </a:rPr>
            <a:t>Assess historical investments by promotion type for franchise &amp; major competitors</a:t>
          </a:r>
          <a:endParaRPr lang="en-US" sz="1400" b="0" dirty="0">
            <a:latin typeface="Arial Narrow" pitchFamily="34" charset="0"/>
          </a:endParaRPr>
        </a:p>
      </dgm:t>
    </dgm:pt>
    <dgm:pt modelId="{8D25755D-D279-4979-83BF-708F970A5E1D}" type="parTrans" cxnId="{AB1C3706-CB4B-469F-9CA2-69B806E458C1}">
      <dgm:prSet/>
      <dgm:spPr/>
      <dgm:t>
        <a:bodyPr/>
        <a:lstStyle/>
        <a:p>
          <a:endParaRPr lang="en-US"/>
        </a:p>
      </dgm:t>
    </dgm:pt>
    <dgm:pt modelId="{01E54872-B8A3-49AB-A467-DF45858A361B}" type="sibTrans" cxnId="{AB1C3706-CB4B-469F-9CA2-69B806E458C1}">
      <dgm:prSet/>
      <dgm:spPr/>
      <dgm:t>
        <a:bodyPr/>
        <a:lstStyle/>
        <a:p>
          <a:endParaRPr lang="en-US"/>
        </a:p>
      </dgm:t>
    </dgm:pt>
    <dgm:pt modelId="{666877F6-FC83-4363-B3EA-A0504180E4C7}">
      <dgm:prSet custT="1"/>
      <dgm:spPr/>
      <dgm:t>
        <a:bodyPr rIns="0"/>
        <a:lstStyle/>
        <a:p>
          <a:r>
            <a:rPr lang="en-US" sz="1600" b="1" dirty="0" smtClean="0">
              <a:latin typeface="Arial Narrow" pitchFamily="34" charset="0"/>
            </a:rPr>
            <a:t>Define Constraints</a:t>
          </a:r>
          <a:endParaRPr lang="en-US" sz="1600" b="1" dirty="0">
            <a:latin typeface="Arial Narrow" pitchFamily="34" charset="0"/>
          </a:endParaRPr>
        </a:p>
      </dgm:t>
    </dgm:pt>
    <dgm:pt modelId="{007927AE-1B45-4534-8313-455AC60C2519}" type="parTrans" cxnId="{F3F28A78-C4FC-40DB-B2B2-C7A292DE2032}">
      <dgm:prSet/>
      <dgm:spPr/>
      <dgm:t>
        <a:bodyPr/>
        <a:lstStyle/>
        <a:p>
          <a:endParaRPr lang="en-US"/>
        </a:p>
      </dgm:t>
    </dgm:pt>
    <dgm:pt modelId="{8F51AB69-ACB0-4A36-8AE3-7CA715BD2EF8}" type="sibTrans" cxnId="{F3F28A78-C4FC-40DB-B2B2-C7A292DE2032}">
      <dgm:prSet/>
      <dgm:spPr/>
      <dgm:t>
        <a:bodyPr/>
        <a:lstStyle/>
        <a:p>
          <a:endParaRPr lang="en-US"/>
        </a:p>
      </dgm:t>
    </dgm:pt>
    <dgm:pt modelId="{5905AE55-8ABF-4987-84D4-0EEBECDCE9C7}">
      <dgm:prSet custT="1"/>
      <dgm:spPr/>
      <dgm:t>
        <a:bodyPr rIns="0"/>
        <a:lstStyle/>
        <a:p>
          <a:r>
            <a:rPr lang="en-US" sz="1400" b="0" dirty="0" smtClean="0">
              <a:latin typeface="Arial Narrow" pitchFamily="34" charset="0"/>
            </a:rPr>
            <a:t>Granular activity data and/or past ROI results by promotion type</a:t>
          </a:r>
          <a:endParaRPr lang="en-US" sz="1400" b="0" dirty="0">
            <a:latin typeface="Arial Narrow" pitchFamily="34" charset="0"/>
          </a:endParaRPr>
        </a:p>
      </dgm:t>
    </dgm:pt>
    <dgm:pt modelId="{F0D38416-925A-4866-8792-A1DC6735C343}" type="parTrans" cxnId="{7E0AA7F1-C17C-4D97-8541-8A36E191E2D3}">
      <dgm:prSet/>
      <dgm:spPr/>
      <dgm:t>
        <a:bodyPr/>
        <a:lstStyle/>
        <a:p>
          <a:endParaRPr lang="en-US"/>
        </a:p>
      </dgm:t>
    </dgm:pt>
    <dgm:pt modelId="{C754324C-F5C2-4CDC-B194-FDEE6CB7DE03}" type="sibTrans" cxnId="{7E0AA7F1-C17C-4D97-8541-8A36E191E2D3}">
      <dgm:prSet/>
      <dgm:spPr/>
      <dgm:t>
        <a:bodyPr/>
        <a:lstStyle/>
        <a:p>
          <a:endParaRPr lang="en-US"/>
        </a:p>
      </dgm:t>
    </dgm:pt>
    <dgm:pt modelId="{411A0D2F-1B88-44E3-BA2B-483AA81CE403}">
      <dgm:prSet custT="1"/>
      <dgm:spPr/>
      <dgm:t>
        <a:bodyPr rIns="0"/>
        <a:lstStyle/>
        <a:p>
          <a:r>
            <a:rPr lang="en-US" sz="1400" dirty="0" smtClean="0">
              <a:latin typeface="Arial Narrow" pitchFamily="34" charset="0"/>
            </a:rPr>
            <a:t>For promotion types with adequately granular historical activity data, finding a best-fitting model/curve</a:t>
          </a:r>
          <a:endParaRPr lang="en-US" sz="1400" dirty="0">
            <a:latin typeface="Arial Narrow" pitchFamily="34" charset="0"/>
          </a:endParaRPr>
        </a:p>
      </dgm:t>
    </dgm:pt>
    <dgm:pt modelId="{257454BD-CC96-4499-8A1E-1F6FA9E5121A}" type="parTrans" cxnId="{DEBD01D8-0F28-4102-9AE0-3DC74C80A8B4}">
      <dgm:prSet/>
      <dgm:spPr/>
      <dgm:t>
        <a:bodyPr/>
        <a:lstStyle/>
        <a:p>
          <a:endParaRPr lang="en-US"/>
        </a:p>
      </dgm:t>
    </dgm:pt>
    <dgm:pt modelId="{8E96B4D5-F159-4EE1-B3F4-13447A7A1EA5}" type="sibTrans" cxnId="{DEBD01D8-0F28-4102-9AE0-3DC74C80A8B4}">
      <dgm:prSet/>
      <dgm:spPr/>
      <dgm:t>
        <a:bodyPr/>
        <a:lstStyle/>
        <a:p>
          <a:endParaRPr lang="en-US"/>
        </a:p>
      </dgm:t>
    </dgm:pt>
    <dgm:pt modelId="{E7B6FECA-09B4-4677-95F9-909E1AAAC6CD}">
      <dgm:prSet custT="1"/>
      <dgm:spPr/>
      <dgm:t>
        <a:bodyPr rIns="0"/>
        <a:lstStyle/>
        <a:p>
          <a:r>
            <a:rPr lang="en-US" sz="1400" dirty="0" smtClean="0">
              <a:latin typeface="Arial Narrow" pitchFamily="34" charset="0"/>
            </a:rPr>
            <a:t>Samples, MMFs</a:t>
          </a:r>
          <a:endParaRPr lang="en-US" sz="1400" dirty="0">
            <a:latin typeface="Arial Narrow" pitchFamily="34" charset="0"/>
          </a:endParaRPr>
        </a:p>
      </dgm:t>
    </dgm:pt>
    <dgm:pt modelId="{5F6BCB49-667F-4B0D-94CB-04D145B4948A}" type="parTrans" cxnId="{BD808DB6-D7A0-49BB-9DD1-2EAA989DFCEF}">
      <dgm:prSet/>
      <dgm:spPr/>
      <dgm:t>
        <a:bodyPr/>
        <a:lstStyle/>
        <a:p>
          <a:endParaRPr lang="en-US"/>
        </a:p>
      </dgm:t>
    </dgm:pt>
    <dgm:pt modelId="{4AC0F8FC-32AF-405B-B001-CA0DB4705901}" type="sibTrans" cxnId="{BD808DB6-D7A0-49BB-9DD1-2EAA989DFCEF}">
      <dgm:prSet/>
      <dgm:spPr/>
      <dgm:t>
        <a:bodyPr/>
        <a:lstStyle/>
        <a:p>
          <a:endParaRPr lang="en-US"/>
        </a:p>
      </dgm:t>
    </dgm:pt>
    <dgm:pt modelId="{90341C1B-BB54-42A9-BFAF-4142ED2B63D5}">
      <dgm:prSet custT="1"/>
      <dgm:spPr/>
      <dgm:t>
        <a:bodyPr rIns="0"/>
        <a:lstStyle/>
        <a:p>
          <a:r>
            <a:rPr lang="en-US" sz="1400" baseline="0" dirty="0" smtClean="0">
              <a:latin typeface="Arial Narrow" pitchFamily="34" charset="0"/>
            </a:rPr>
            <a:t>Use past ROI results, measured response curves analogies &amp; expert judgment for promotion types with low data visibility</a:t>
          </a:r>
          <a:endParaRPr lang="en-US" sz="1400" baseline="0" dirty="0">
            <a:latin typeface="Arial Narrow" pitchFamily="34" charset="0"/>
          </a:endParaRPr>
        </a:p>
      </dgm:t>
    </dgm:pt>
    <dgm:pt modelId="{2D7008B0-2DE1-43EF-AA33-0199CE9CD6B6}" type="parTrans" cxnId="{97965BBD-01B0-49B3-8659-99259CD59CF2}">
      <dgm:prSet/>
      <dgm:spPr/>
      <dgm:t>
        <a:bodyPr/>
        <a:lstStyle/>
        <a:p>
          <a:endParaRPr lang="en-US"/>
        </a:p>
      </dgm:t>
    </dgm:pt>
    <dgm:pt modelId="{B957E57D-0111-42A9-B696-EA5CF438FE99}" type="sibTrans" cxnId="{97965BBD-01B0-49B3-8659-99259CD59CF2}">
      <dgm:prSet/>
      <dgm:spPr/>
      <dgm:t>
        <a:bodyPr/>
        <a:lstStyle/>
        <a:p>
          <a:endParaRPr lang="en-US"/>
        </a:p>
      </dgm:t>
    </dgm:pt>
    <dgm:pt modelId="{FE4400D5-B809-462B-AD15-E53F6270FB2A}">
      <dgm:prSet custT="1"/>
      <dgm:spPr/>
      <dgm:t>
        <a:bodyPr rIns="0"/>
        <a:lstStyle/>
        <a:p>
          <a:r>
            <a:rPr lang="en-US" sz="1400" baseline="0" dirty="0" smtClean="0">
              <a:latin typeface="Arial Narrow" pitchFamily="34" charset="0"/>
            </a:rPr>
            <a:t>HCC, MCM, Pharmacy, Adherence </a:t>
          </a:r>
          <a:endParaRPr lang="en-US" sz="1400" baseline="0" dirty="0">
            <a:latin typeface="Arial Narrow" pitchFamily="34" charset="0"/>
          </a:endParaRPr>
        </a:p>
      </dgm:t>
    </dgm:pt>
    <dgm:pt modelId="{4423CFC9-5B0F-40D7-8EEA-D3365EA70557}" type="parTrans" cxnId="{D8A0265A-74E6-4970-8C94-0BE08DC6A311}">
      <dgm:prSet/>
      <dgm:spPr/>
      <dgm:t>
        <a:bodyPr/>
        <a:lstStyle/>
        <a:p>
          <a:endParaRPr lang="en-US"/>
        </a:p>
      </dgm:t>
    </dgm:pt>
    <dgm:pt modelId="{84A5DC0F-645C-4DE7-8FE9-899F136488ED}" type="sibTrans" cxnId="{D8A0265A-74E6-4970-8C94-0BE08DC6A311}">
      <dgm:prSet/>
      <dgm:spPr/>
      <dgm:t>
        <a:bodyPr/>
        <a:lstStyle/>
        <a:p>
          <a:endParaRPr lang="en-US"/>
        </a:p>
      </dgm:t>
    </dgm:pt>
    <dgm:pt modelId="{46D6F7CB-3068-4580-B162-6DC3C0306A5A}">
      <dgm:prSet custT="1"/>
      <dgm:spPr/>
      <dgm:t>
        <a:bodyPr/>
        <a:lstStyle/>
        <a:p>
          <a:r>
            <a:rPr lang="en-US" sz="1400" baseline="0" dirty="0" smtClean="0">
              <a:latin typeface="Arial Narrow" pitchFamily="34" charset="0"/>
            </a:rPr>
            <a:t>Decide upon minimum and maximum investment level per promotion type</a:t>
          </a:r>
          <a:endParaRPr lang="en-US" sz="1400" baseline="0" dirty="0">
            <a:latin typeface="Arial Narrow" pitchFamily="34" charset="0"/>
          </a:endParaRPr>
        </a:p>
      </dgm:t>
    </dgm:pt>
    <dgm:pt modelId="{E2D22680-CE0C-4EDE-AB78-614B25C2383A}" type="parTrans" cxnId="{0A620EDC-796A-4591-9EF5-FA93A0AD57C3}">
      <dgm:prSet/>
      <dgm:spPr/>
      <dgm:t>
        <a:bodyPr/>
        <a:lstStyle/>
        <a:p>
          <a:endParaRPr lang="en-US"/>
        </a:p>
      </dgm:t>
    </dgm:pt>
    <dgm:pt modelId="{7B428BDF-02FB-4E1F-9CC2-A57A19374AE8}" type="sibTrans" cxnId="{0A620EDC-796A-4591-9EF5-FA93A0AD57C3}">
      <dgm:prSet/>
      <dgm:spPr/>
      <dgm:t>
        <a:bodyPr/>
        <a:lstStyle/>
        <a:p>
          <a:endParaRPr lang="en-US"/>
        </a:p>
      </dgm:t>
    </dgm:pt>
    <dgm:pt modelId="{2DF4A4FE-E75C-4AE7-8860-E6C368274E82}">
      <dgm:prSet custT="1"/>
      <dgm:spPr/>
      <dgm:t>
        <a:bodyPr/>
        <a:lstStyle/>
        <a:p>
          <a:r>
            <a:rPr lang="en-US" sz="1400" baseline="0" dirty="0" smtClean="0">
              <a:latin typeface="Arial Narrow" pitchFamily="34" charset="0"/>
            </a:rPr>
            <a:t>May be informed by historical investments, reach constraints, competitive analysis, etc.</a:t>
          </a:r>
          <a:endParaRPr lang="en-US" sz="1400" baseline="0" dirty="0">
            <a:latin typeface="Arial Narrow" pitchFamily="34" charset="0"/>
          </a:endParaRPr>
        </a:p>
      </dgm:t>
    </dgm:pt>
    <dgm:pt modelId="{937A997F-96EF-45AD-81A2-FFE8BAFA38AE}" type="parTrans" cxnId="{7B49CB04-8001-4561-96C1-FA52CC2A7B0F}">
      <dgm:prSet/>
      <dgm:spPr/>
      <dgm:t>
        <a:bodyPr/>
        <a:lstStyle/>
        <a:p>
          <a:endParaRPr lang="en-US"/>
        </a:p>
      </dgm:t>
    </dgm:pt>
    <dgm:pt modelId="{2920EA46-D1F5-44AC-BE19-93F903923FA1}" type="sibTrans" cxnId="{7B49CB04-8001-4561-96C1-FA52CC2A7B0F}">
      <dgm:prSet/>
      <dgm:spPr/>
      <dgm:t>
        <a:bodyPr/>
        <a:lstStyle/>
        <a:p>
          <a:endParaRPr lang="en-US"/>
        </a:p>
      </dgm:t>
    </dgm:pt>
    <dgm:pt modelId="{1CEC0BF0-3F80-4AB2-8806-74577FD361DC}">
      <dgm:prSet custT="1"/>
      <dgm:spPr/>
      <dgm:t>
        <a:bodyPr/>
        <a:lstStyle/>
        <a:p>
          <a:r>
            <a:rPr lang="en-US" sz="1400" baseline="0" dirty="0" smtClean="0">
              <a:latin typeface="Arial Narrow" pitchFamily="34" charset="0"/>
            </a:rPr>
            <a:t>May be iterative (vary by scenario)</a:t>
          </a:r>
          <a:endParaRPr lang="en-US" sz="1400" baseline="0" dirty="0">
            <a:latin typeface="Arial Narrow" pitchFamily="34" charset="0"/>
          </a:endParaRPr>
        </a:p>
      </dgm:t>
    </dgm:pt>
    <dgm:pt modelId="{FA438774-5DD7-48E6-A8B8-22E9228833D0}" type="parTrans" cxnId="{CA7009A5-5698-44C1-AC1D-5D75086FE1B0}">
      <dgm:prSet/>
      <dgm:spPr/>
      <dgm:t>
        <a:bodyPr/>
        <a:lstStyle/>
        <a:p>
          <a:endParaRPr lang="en-US"/>
        </a:p>
      </dgm:t>
    </dgm:pt>
    <dgm:pt modelId="{1A2E4473-0DE9-40FD-BCC7-185CE95C58C5}" type="sibTrans" cxnId="{CA7009A5-5698-44C1-AC1D-5D75086FE1B0}">
      <dgm:prSet/>
      <dgm:spPr/>
      <dgm:t>
        <a:bodyPr/>
        <a:lstStyle/>
        <a:p>
          <a:endParaRPr lang="en-US"/>
        </a:p>
      </dgm:t>
    </dgm:pt>
    <dgm:pt modelId="{E303AABB-C284-4AC6-BF6C-A658C4056A44}">
      <dgm:prSet custT="1"/>
      <dgm:spPr/>
      <dgm:t>
        <a:bodyPr/>
        <a:lstStyle/>
        <a:p>
          <a:r>
            <a:rPr lang="en-US" sz="1400" baseline="0" dirty="0" smtClean="0">
              <a:latin typeface="Arial Narrow" pitchFamily="34" charset="0"/>
            </a:rPr>
            <a:t>Leverage response curves and constraints to solve for the optimal allocation of promotional investments to maximize revenue</a:t>
          </a:r>
          <a:endParaRPr lang="en-US" sz="1400" baseline="0" dirty="0">
            <a:latin typeface="Arial Narrow" pitchFamily="34" charset="0"/>
          </a:endParaRPr>
        </a:p>
      </dgm:t>
    </dgm:pt>
    <dgm:pt modelId="{17DFDB48-23C7-444A-93D2-2A4CF27AC15E}" type="parTrans" cxnId="{7BE24243-B637-4B12-AD87-3F79EDC5E4F0}">
      <dgm:prSet/>
      <dgm:spPr/>
      <dgm:t>
        <a:bodyPr/>
        <a:lstStyle/>
        <a:p>
          <a:endParaRPr lang="en-US"/>
        </a:p>
      </dgm:t>
    </dgm:pt>
    <dgm:pt modelId="{CD3696E5-8C44-4A12-AEBC-1F8E8CCD20D3}" type="sibTrans" cxnId="{7BE24243-B637-4B12-AD87-3F79EDC5E4F0}">
      <dgm:prSet/>
      <dgm:spPr/>
      <dgm:t>
        <a:bodyPr/>
        <a:lstStyle/>
        <a:p>
          <a:endParaRPr lang="en-US"/>
        </a:p>
      </dgm:t>
    </dgm:pt>
    <dgm:pt modelId="{BCE98F89-557E-4637-B394-9B4C29D20F55}">
      <dgm:prSet custT="1"/>
      <dgm:spPr/>
      <dgm:t>
        <a:bodyPr/>
        <a:lstStyle/>
        <a:p>
          <a:r>
            <a:rPr lang="en-US" sz="1400" baseline="0" dirty="0" smtClean="0">
              <a:latin typeface="Arial Narrow" pitchFamily="34" charset="0"/>
            </a:rPr>
            <a:t>Use assessment of historical investments and other information to define scenarios</a:t>
          </a:r>
          <a:endParaRPr lang="en-US" sz="1400" baseline="0" dirty="0">
            <a:latin typeface="Arial Narrow" pitchFamily="34" charset="0"/>
          </a:endParaRPr>
        </a:p>
      </dgm:t>
    </dgm:pt>
    <dgm:pt modelId="{1A55A253-9EAD-4128-8A18-1B3E89E9FFEE}" type="parTrans" cxnId="{42FDAA77-08C0-4BB9-8938-FB0AC1161956}">
      <dgm:prSet/>
      <dgm:spPr/>
      <dgm:t>
        <a:bodyPr/>
        <a:lstStyle/>
        <a:p>
          <a:endParaRPr lang="en-US"/>
        </a:p>
      </dgm:t>
    </dgm:pt>
    <dgm:pt modelId="{879D9A5C-5058-4FDB-95ED-0E850DCF0BD2}" type="sibTrans" cxnId="{42FDAA77-08C0-4BB9-8938-FB0AC1161956}">
      <dgm:prSet/>
      <dgm:spPr/>
      <dgm:t>
        <a:bodyPr/>
        <a:lstStyle/>
        <a:p>
          <a:endParaRPr lang="en-US"/>
        </a:p>
      </dgm:t>
    </dgm:pt>
    <dgm:pt modelId="{C88DA83E-5FCE-47B8-8C7E-C9CDE443B6A8}">
      <dgm:prSet custT="1"/>
      <dgm:spPr/>
      <dgm:t>
        <a:bodyPr/>
        <a:lstStyle/>
        <a:p>
          <a:r>
            <a:rPr lang="en-US" sz="1400" baseline="0" dirty="0" smtClean="0">
              <a:latin typeface="Arial Narrow" pitchFamily="34" charset="0"/>
            </a:rPr>
            <a:t>Assess sensitivity</a:t>
          </a:r>
          <a:endParaRPr lang="en-US" sz="1400" baseline="0" dirty="0">
            <a:latin typeface="Arial Narrow" pitchFamily="34" charset="0"/>
          </a:endParaRPr>
        </a:p>
      </dgm:t>
    </dgm:pt>
    <dgm:pt modelId="{96235253-818F-4930-BBFC-94E6C3BCB694}" type="parTrans" cxnId="{9D5E2CAC-4284-4128-9F4B-8D2A8BC29930}">
      <dgm:prSet/>
      <dgm:spPr/>
      <dgm:t>
        <a:bodyPr/>
        <a:lstStyle/>
        <a:p>
          <a:endParaRPr lang="en-US"/>
        </a:p>
      </dgm:t>
    </dgm:pt>
    <dgm:pt modelId="{9F1F01E7-D308-47D3-A1BC-39ABFAB16A96}" type="sibTrans" cxnId="{9D5E2CAC-4284-4128-9F4B-8D2A8BC29930}">
      <dgm:prSet/>
      <dgm:spPr/>
      <dgm:t>
        <a:bodyPr/>
        <a:lstStyle/>
        <a:p>
          <a:endParaRPr lang="en-US"/>
        </a:p>
      </dgm:t>
    </dgm:pt>
    <dgm:pt modelId="{C9F993A6-E4EC-4BD6-801C-D18F53F72D52}" type="pres">
      <dgm:prSet presAssocID="{520E9C2B-8F04-4C52-AF23-1886841B32A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07ED074-5AC0-43AD-A700-34F2CB0E59BD}" type="pres">
      <dgm:prSet presAssocID="{113449C5-FCB3-4E45-AE23-EA44D9F8A83D}" presName="composite" presStyleCnt="0"/>
      <dgm:spPr/>
    </dgm:pt>
    <dgm:pt modelId="{34DF8FC1-B818-4D6E-9DF9-D3F23706A9DC}" type="pres">
      <dgm:prSet presAssocID="{113449C5-FCB3-4E45-AE23-EA44D9F8A83D}" presName="LShape" presStyleLbl="alignNode1" presStyleIdx="0" presStyleCnt="9" custLinFactNeighborY="-81708"/>
      <dgm:spPr/>
    </dgm:pt>
    <dgm:pt modelId="{EE265FE5-7623-4306-AAAF-748AE67773E3}" type="pres">
      <dgm:prSet presAssocID="{113449C5-FCB3-4E45-AE23-EA44D9F8A83D}" presName="ParentText" presStyleLbl="revTx" presStyleIdx="0" presStyleCnt="5" custLinFactNeighborY="-620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FD0C1-47BC-425B-8B27-16EC52410175}" type="pres">
      <dgm:prSet presAssocID="{113449C5-FCB3-4E45-AE23-EA44D9F8A83D}" presName="Triangle" presStyleLbl="alignNode1" presStyleIdx="1" presStyleCnt="9" custLinFactY="-100000" custLinFactNeighborY="-188288"/>
      <dgm:spPr/>
    </dgm:pt>
    <dgm:pt modelId="{3632172A-0946-4A79-944E-F216799A2748}" type="pres">
      <dgm:prSet presAssocID="{85265CEC-828E-456F-82A9-8916158E8873}" presName="sibTrans" presStyleCnt="0"/>
      <dgm:spPr/>
    </dgm:pt>
    <dgm:pt modelId="{62FF2C54-EFF7-42C8-AD5D-82F990AABFB6}" type="pres">
      <dgm:prSet presAssocID="{85265CEC-828E-456F-82A9-8916158E8873}" presName="space" presStyleCnt="0"/>
      <dgm:spPr/>
    </dgm:pt>
    <dgm:pt modelId="{B5C04C1D-AFFF-4922-BDBC-6A437018ACFF}" type="pres">
      <dgm:prSet presAssocID="{FD8BD241-04B8-453F-AF0A-858CC589D5BF}" presName="composite" presStyleCnt="0"/>
      <dgm:spPr/>
    </dgm:pt>
    <dgm:pt modelId="{5D3712C7-ED5B-4F70-8631-35A882553A5C}" type="pres">
      <dgm:prSet presAssocID="{FD8BD241-04B8-453F-AF0A-858CC589D5BF}" presName="LShape" presStyleLbl="alignNode1" presStyleIdx="2" presStyleCnt="9" custLinFactNeighborY="-81708"/>
      <dgm:spPr/>
    </dgm:pt>
    <dgm:pt modelId="{F81DBD38-9E0A-4B62-B278-0E28BE42B3A1}" type="pres">
      <dgm:prSet presAssocID="{FD8BD241-04B8-453F-AF0A-858CC589D5BF}" presName="ParentText" presStyleLbl="revTx" presStyleIdx="1" presStyleCnt="5" custLinFactNeighborY="-620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68FDF-9ED6-4E16-A235-364367EBC1FC}" type="pres">
      <dgm:prSet presAssocID="{FD8BD241-04B8-453F-AF0A-858CC589D5BF}" presName="Triangle" presStyleLbl="alignNode1" presStyleIdx="3" presStyleCnt="9" custLinFactY="-100000" custLinFactNeighborY="-188288"/>
      <dgm:spPr/>
    </dgm:pt>
    <dgm:pt modelId="{D34922A4-FD71-41C0-9555-6371FDA59AD6}" type="pres">
      <dgm:prSet presAssocID="{D04F872A-C7D4-4089-BE20-8D852064D45D}" presName="sibTrans" presStyleCnt="0"/>
      <dgm:spPr/>
    </dgm:pt>
    <dgm:pt modelId="{A35A4343-8E1F-4F4B-BB1C-27984F0D7F20}" type="pres">
      <dgm:prSet presAssocID="{D04F872A-C7D4-4089-BE20-8D852064D45D}" presName="space" presStyleCnt="0"/>
      <dgm:spPr/>
    </dgm:pt>
    <dgm:pt modelId="{73EFF343-F51B-4D48-B2A4-243D42D8E265}" type="pres">
      <dgm:prSet presAssocID="{AF2F03CE-249D-4926-8FC3-F99F344A08B9}" presName="composite" presStyleCnt="0"/>
      <dgm:spPr/>
    </dgm:pt>
    <dgm:pt modelId="{9F4CCA22-9116-435A-8D22-CE691BFC6276}" type="pres">
      <dgm:prSet presAssocID="{AF2F03CE-249D-4926-8FC3-F99F344A08B9}" presName="LShape" presStyleLbl="alignNode1" presStyleIdx="4" presStyleCnt="9" custLinFactNeighborY="-81708"/>
      <dgm:spPr/>
    </dgm:pt>
    <dgm:pt modelId="{EE55CEFC-0B6D-40D7-994A-82DF58EF08FE}" type="pres">
      <dgm:prSet presAssocID="{AF2F03CE-249D-4926-8FC3-F99F344A08B9}" presName="ParentText" presStyleLbl="revTx" presStyleIdx="2" presStyleCnt="5" custLinFactNeighborY="-620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ED934-D588-4F87-9741-D974019248C8}" type="pres">
      <dgm:prSet presAssocID="{AF2F03CE-249D-4926-8FC3-F99F344A08B9}" presName="Triangle" presStyleLbl="alignNode1" presStyleIdx="5" presStyleCnt="9" custLinFactY="-100000" custLinFactNeighborY="-188288"/>
      <dgm:spPr/>
    </dgm:pt>
    <dgm:pt modelId="{185E27DB-6F6B-4D20-AA35-C2AE251D30AA}" type="pres">
      <dgm:prSet presAssocID="{DBB8430C-79E3-4DDC-837F-D6425C13D937}" presName="sibTrans" presStyleCnt="0"/>
      <dgm:spPr/>
    </dgm:pt>
    <dgm:pt modelId="{27AB4F44-ABF3-44BE-A612-A3A709298195}" type="pres">
      <dgm:prSet presAssocID="{DBB8430C-79E3-4DDC-837F-D6425C13D937}" presName="space" presStyleCnt="0"/>
      <dgm:spPr/>
    </dgm:pt>
    <dgm:pt modelId="{65D5CABB-5DB6-4E17-B2EF-510A81B1FEA2}" type="pres">
      <dgm:prSet presAssocID="{666877F6-FC83-4363-B3EA-A0504180E4C7}" presName="composite" presStyleCnt="0"/>
      <dgm:spPr/>
    </dgm:pt>
    <dgm:pt modelId="{B55E06C4-4AB7-41FC-9341-1731B072751C}" type="pres">
      <dgm:prSet presAssocID="{666877F6-FC83-4363-B3EA-A0504180E4C7}" presName="LShape" presStyleLbl="alignNode1" presStyleIdx="6" presStyleCnt="9" custLinFactNeighborY="-81708"/>
      <dgm:spPr/>
    </dgm:pt>
    <dgm:pt modelId="{3E6192A9-F608-49BE-B665-7BBA0CC43662}" type="pres">
      <dgm:prSet presAssocID="{666877F6-FC83-4363-B3EA-A0504180E4C7}" presName="ParentText" presStyleLbl="revTx" presStyleIdx="3" presStyleCnt="5" custLinFactNeighborY="-620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5DC0D-A557-4A1A-910E-5F6CF714D667}" type="pres">
      <dgm:prSet presAssocID="{666877F6-FC83-4363-B3EA-A0504180E4C7}" presName="Triangle" presStyleLbl="alignNode1" presStyleIdx="7" presStyleCnt="9" custLinFactY="-100000" custLinFactNeighborY="-188288"/>
      <dgm:spPr/>
    </dgm:pt>
    <dgm:pt modelId="{B5024CFC-5AC4-4704-A23D-ECEC91BB31DF}" type="pres">
      <dgm:prSet presAssocID="{8F51AB69-ACB0-4A36-8AE3-7CA715BD2EF8}" presName="sibTrans" presStyleCnt="0"/>
      <dgm:spPr/>
    </dgm:pt>
    <dgm:pt modelId="{FE317897-CC98-42E6-9D9C-DD1D7CC0C45E}" type="pres">
      <dgm:prSet presAssocID="{8F51AB69-ACB0-4A36-8AE3-7CA715BD2EF8}" presName="space" presStyleCnt="0"/>
      <dgm:spPr/>
    </dgm:pt>
    <dgm:pt modelId="{21B16B29-1FEA-4062-A4F7-9E82BB47F6FA}" type="pres">
      <dgm:prSet presAssocID="{900E6606-C073-4697-8259-25A98C57527A}" presName="composite" presStyleCnt="0"/>
      <dgm:spPr/>
    </dgm:pt>
    <dgm:pt modelId="{E98AB1A4-5DDB-464E-A950-0FB4DE649BE3}" type="pres">
      <dgm:prSet presAssocID="{900E6606-C073-4697-8259-25A98C57527A}" presName="LShape" presStyleLbl="alignNode1" presStyleIdx="8" presStyleCnt="9" custLinFactNeighborY="-81708"/>
      <dgm:spPr/>
    </dgm:pt>
    <dgm:pt modelId="{13B1A562-1E95-400B-BC80-F56FA2DBCE65}" type="pres">
      <dgm:prSet presAssocID="{900E6606-C073-4697-8259-25A98C57527A}" presName="ParentText" presStyleLbl="revTx" presStyleIdx="4" presStyleCnt="5" custLinFactNeighborY="-620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26CF0-9DB3-47F8-9451-CB4C7DEDBE89}" type="presOf" srcId="{46D6F7CB-3068-4580-B162-6DC3C0306A5A}" destId="{3E6192A9-F608-49BE-B665-7BBA0CC43662}" srcOrd="0" destOrd="1" presId="urn:microsoft.com/office/officeart/2009/3/layout/StepUpProcess"/>
    <dgm:cxn modelId="{16ADF487-666C-4850-9F59-A5811E0469AF}" type="presOf" srcId="{113449C5-FCB3-4E45-AE23-EA44D9F8A83D}" destId="{EE265FE5-7623-4306-AAAF-748AE67773E3}" srcOrd="0" destOrd="0" presId="urn:microsoft.com/office/officeart/2009/3/layout/StepUpProcess"/>
    <dgm:cxn modelId="{CB9E1B2C-1C5A-4962-A37C-6464DD5FECF4}" type="presOf" srcId="{2DF4A4FE-E75C-4AE7-8860-E6C368274E82}" destId="{3E6192A9-F608-49BE-B665-7BBA0CC43662}" srcOrd="0" destOrd="2" presId="urn:microsoft.com/office/officeart/2009/3/layout/StepUpProcess"/>
    <dgm:cxn modelId="{D8A0265A-74E6-4970-8C94-0BE08DC6A311}" srcId="{AF2F03CE-249D-4926-8FC3-F99F344A08B9}" destId="{FE4400D5-B809-462B-AD15-E53F6270FB2A}" srcOrd="1" destOrd="0" parTransId="{4423CFC9-5B0F-40D7-8EEA-D3365EA70557}" sibTransId="{84A5DC0F-645C-4DE7-8FE9-899F136488ED}"/>
    <dgm:cxn modelId="{0A620EDC-796A-4591-9EF5-FA93A0AD57C3}" srcId="{666877F6-FC83-4363-B3EA-A0504180E4C7}" destId="{46D6F7CB-3068-4580-B162-6DC3C0306A5A}" srcOrd="0" destOrd="0" parTransId="{E2D22680-CE0C-4EDE-AB78-614B25C2383A}" sibTransId="{7B428BDF-02FB-4E1F-9CC2-A57A19374AE8}"/>
    <dgm:cxn modelId="{06576CDA-729A-47EC-AE73-C0364AC92338}" srcId="{520E9C2B-8F04-4C52-AF23-1886841B32AA}" destId="{AF2F03CE-249D-4926-8FC3-F99F344A08B9}" srcOrd="2" destOrd="0" parTransId="{AE80AE30-EF1D-4517-A6AB-7CDA883EBF63}" sibTransId="{DBB8430C-79E3-4DDC-837F-D6425C13D937}"/>
    <dgm:cxn modelId="{61EC7680-36A4-4270-B4D2-208584F95A00}" type="presOf" srcId="{5905AE55-8ABF-4987-84D4-0EEBECDCE9C7}" destId="{EE265FE5-7623-4306-AAAF-748AE67773E3}" srcOrd="0" destOrd="2" presId="urn:microsoft.com/office/officeart/2009/3/layout/StepUpProcess"/>
    <dgm:cxn modelId="{4FA664D1-778E-4284-9747-E8FA94DB9FF9}" type="presOf" srcId="{520E9C2B-8F04-4C52-AF23-1886841B32AA}" destId="{C9F993A6-E4EC-4BD6-801C-D18F53F72D52}" srcOrd="0" destOrd="0" presId="urn:microsoft.com/office/officeart/2009/3/layout/StepUpProcess"/>
    <dgm:cxn modelId="{CA7009A5-5698-44C1-AC1D-5D75086FE1B0}" srcId="{666877F6-FC83-4363-B3EA-A0504180E4C7}" destId="{1CEC0BF0-3F80-4AB2-8806-74577FD361DC}" srcOrd="2" destOrd="0" parTransId="{FA438774-5DD7-48E6-A8B8-22E9228833D0}" sibTransId="{1A2E4473-0DE9-40FD-BCC7-185CE95C58C5}"/>
    <dgm:cxn modelId="{DEBD01D8-0F28-4102-9AE0-3DC74C80A8B4}" srcId="{FD8BD241-04B8-453F-AF0A-858CC589D5BF}" destId="{411A0D2F-1B88-44E3-BA2B-483AA81CE403}" srcOrd="0" destOrd="0" parTransId="{257454BD-CC96-4499-8A1E-1F6FA9E5121A}" sibTransId="{8E96B4D5-F159-4EE1-B3F4-13447A7A1EA5}"/>
    <dgm:cxn modelId="{3669420E-790B-4F7A-9874-12A55E0E0024}" type="presOf" srcId="{E7B6FECA-09B4-4677-95F9-909E1AAAC6CD}" destId="{F81DBD38-9E0A-4B62-B278-0E28BE42B3A1}" srcOrd="0" destOrd="2" presId="urn:microsoft.com/office/officeart/2009/3/layout/StepUpProcess"/>
    <dgm:cxn modelId="{B3E83DB2-96D0-402A-99BC-37D557D065AE}" type="presOf" srcId="{900E6606-C073-4697-8259-25A98C57527A}" destId="{13B1A562-1E95-400B-BC80-F56FA2DBCE65}" srcOrd="0" destOrd="0" presId="urn:microsoft.com/office/officeart/2009/3/layout/StepUpProcess"/>
    <dgm:cxn modelId="{9D5E2CAC-4284-4128-9F4B-8D2A8BC29930}" srcId="{900E6606-C073-4697-8259-25A98C57527A}" destId="{C88DA83E-5FCE-47B8-8C7E-C9CDE443B6A8}" srcOrd="2" destOrd="0" parTransId="{96235253-818F-4930-BBFC-94E6C3BCB694}" sibTransId="{9F1F01E7-D308-47D3-A1BC-39ABFAB16A96}"/>
    <dgm:cxn modelId="{29AF740E-36C0-4874-A84F-F5D7B468D30C}" type="presOf" srcId="{AF2F03CE-249D-4926-8FC3-F99F344A08B9}" destId="{EE55CEFC-0B6D-40D7-994A-82DF58EF08FE}" srcOrd="0" destOrd="0" presId="urn:microsoft.com/office/officeart/2009/3/layout/StepUpProcess"/>
    <dgm:cxn modelId="{8507D053-2758-4C1B-A66F-B5C8FDDFD1CE}" type="presOf" srcId="{666877F6-FC83-4363-B3EA-A0504180E4C7}" destId="{3E6192A9-F608-49BE-B665-7BBA0CC43662}" srcOrd="0" destOrd="0" presId="urn:microsoft.com/office/officeart/2009/3/layout/StepUpProcess"/>
    <dgm:cxn modelId="{F3F28A78-C4FC-40DB-B2B2-C7A292DE2032}" srcId="{520E9C2B-8F04-4C52-AF23-1886841B32AA}" destId="{666877F6-FC83-4363-B3EA-A0504180E4C7}" srcOrd="3" destOrd="0" parTransId="{007927AE-1B45-4534-8313-455AC60C2519}" sibTransId="{8F51AB69-ACB0-4A36-8AE3-7CA715BD2EF8}"/>
    <dgm:cxn modelId="{3868374D-2920-4468-89A8-258B6F8F264A}" srcId="{520E9C2B-8F04-4C52-AF23-1886841B32AA}" destId="{FD8BD241-04B8-453F-AF0A-858CC589D5BF}" srcOrd="1" destOrd="0" parTransId="{42EA1E56-EF65-4CE5-ADD4-EE754CC2E390}" sibTransId="{D04F872A-C7D4-4089-BE20-8D852064D45D}"/>
    <dgm:cxn modelId="{C910BC90-E226-4593-8FE9-DFDD7C360951}" srcId="{520E9C2B-8F04-4C52-AF23-1886841B32AA}" destId="{113449C5-FCB3-4E45-AE23-EA44D9F8A83D}" srcOrd="0" destOrd="0" parTransId="{F171DFAC-A327-46D7-AC32-74B986832937}" sibTransId="{85265CEC-828E-456F-82A9-8916158E8873}"/>
    <dgm:cxn modelId="{D37C8569-3612-4F71-9E4D-33449EEED04A}" type="presOf" srcId="{E303AABB-C284-4AC6-BF6C-A658C4056A44}" destId="{13B1A562-1E95-400B-BC80-F56FA2DBCE65}" srcOrd="0" destOrd="1" presId="urn:microsoft.com/office/officeart/2009/3/layout/StepUpProcess"/>
    <dgm:cxn modelId="{32275803-37B1-4670-9291-792500CC8D0D}" type="presOf" srcId="{411A0D2F-1B88-44E3-BA2B-483AA81CE403}" destId="{F81DBD38-9E0A-4B62-B278-0E28BE42B3A1}" srcOrd="0" destOrd="1" presId="urn:microsoft.com/office/officeart/2009/3/layout/StepUpProcess"/>
    <dgm:cxn modelId="{81D9E98D-CA6C-49BC-A9BA-C6468DCD8097}" srcId="{520E9C2B-8F04-4C52-AF23-1886841B32AA}" destId="{900E6606-C073-4697-8259-25A98C57527A}" srcOrd="4" destOrd="0" parTransId="{F725A686-AA88-48F1-860A-5DF433EDF6BE}" sibTransId="{D742768A-3D29-4C5A-A219-8DF16467C781}"/>
    <dgm:cxn modelId="{7E0AA7F1-C17C-4D97-8541-8A36E191E2D3}" srcId="{113449C5-FCB3-4E45-AE23-EA44D9F8A83D}" destId="{5905AE55-8ABF-4987-84D4-0EEBECDCE9C7}" srcOrd="1" destOrd="0" parTransId="{F0D38416-925A-4866-8792-A1DC6735C343}" sibTransId="{C754324C-F5C2-4CDC-B194-FDEE6CB7DE03}"/>
    <dgm:cxn modelId="{3967BA17-7471-4B9E-862B-418368A0FBD8}" type="presOf" srcId="{FE4400D5-B809-462B-AD15-E53F6270FB2A}" destId="{EE55CEFC-0B6D-40D7-994A-82DF58EF08FE}" srcOrd="0" destOrd="2" presId="urn:microsoft.com/office/officeart/2009/3/layout/StepUpProcess"/>
    <dgm:cxn modelId="{BD808DB6-D7A0-49BB-9DD1-2EAA989DFCEF}" srcId="{FD8BD241-04B8-453F-AF0A-858CC589D5BF}" destId="{E7B6FECA-09B4-4677-95F9-909E1AAAC6CD}" srcOrd="1" destOrd="0" parTransId="{5F6BCB49-667F-4B0D-94CB-04D145B4948A}" sibTransId="{4AC0F8FC-32AF-405B-B001-CA0DB4705901}"/>
    <dgm:cxn modelId="{7B49CB04-8001-4561-96C1-FA52CC2A7B0F}" srcId="{666877F6-FC83-4363-B3EA-A0504180E4C7}" destId="{2DF4A4FE-E75C-4AE7-8860-E6C368274E82}" srcOrd="1" destOrd="0" parTransId="{937A997F-96EF-45AD-81A2-FFE8BAFA38AE}" sibTransId="{2920EA46-D1F5-44AC-BE19-93F903923FA1}"/>
    <dgm:cxn modelId="{7BE24243-B637-4B12-AD87-3F79EDC5E4F0}" srcId="{900E6606-C073-4697-8259-25A98C57527A}" destId="{E303AABB-C284-4AC6-BF6C-A658C4056A44}" srcOrd="0" destOrd="0" parTransId="{17DFDB48-23C7-444A-93D2-2A4CF27AC15E}" sibTransId="{CD3696E5-8C44-4A12-AEBC-1F8E8CCD20D3}"/>
    <dgm:cxn modelId="{D06E8A36-F6E5-4460-B337-711B66B0BF01}" type="presOf" srcId="{90341C1B-BB54-42A9-BFAF-4142ED2B63D5}" destId="{EE55CEFC-0B6D-40D7-994A-82DF58EF08FE}" srcOrd="0" destOrd="1" presId="urn:microsoft.com/office/officeart/2009/3/layout/StepUpProcess"/>
    <dgm:cxn modelId="{4E8A8685-7CDB-48B4-BBFB-6C779E63BDA8}" type="presOf" srcId="{C88DA83E-5FCE-47B8-8C7E-C9CDE443B6A8}" destId="{13B1A562-1E95-400B-BC80-F56FA2DBCE65}" srcOrd="0" destOrd="3" presId="urn:microsoft.com/office/officeart/2009/3/layout/StepUpProcess"/>
    <dgm:cxn modelId="{90C9E7AC-398F-47A0-BEBE-AC1C7F0641AD}" type="presOf" srcId="{1CEC0BF0-3F80-4AB2-8806-74577FD361DC}" destId="{3E6192A9-F608-49BE-B665-7BBA0CC43662}" srcOrd="0" destOrd="3" presId="urn:microsoft.com/office/officeart/2009/3/layout/StepUpProcess"/>
    <dgm:cxn modelId="{6E862326-5756-4A77-BC69-F4875F4B2261}" type="presOf" srcId="{FD8BD241-04B8-453F-AF0A-858CC589D5BF}" destId="{F81DBD38-9E0A-4B62-B278-0E28BE42B3A1}" srcOrd="0" destOrd="0" presId="urn:microsoft.com/office/officeart/2009/3/layout/StepUpProcess"/>
    <dgm:cxn modelId="{42FDAA77-08C0-4BB9-8938-FB0AC1161956}" srcId="{900E6606-C073-4697-8259-25A98C57527A}" destId="{BCE98F89-557E-4637-B394-9B4C29D20F55}" srcOrd="1" destOrd="0" parTransId="{1A55A253-9EAD-4128-8A18-1B3E89E9FFEE}" sibTransId="{879D9A5C-5058-4FDB-95ED-0E850DCF0BD2}"/>
    <dgm:cxn modelId="{98F14233-AFD8-4BDB-969C-E590D275E8BC}" type="presOf" srcId="{BCE98F89-557E-4637-B394-9B4C29D20F55}" destId="{13B1A562-1E95-400B-BC80-F56FA2DBCE65}" srcOrd="0" destOrd="2" presId="urn:microsoft.com/office/officeart/2009/3/layout/StepUpProcess"/>
    <dgm:cxn modelId="{32E02964-1181-4830-9C7A-3968347756EA}" type="presOf" srcId="{E8F8A50D-0028-4597-BF95-E3D2DDF475DA}" destId="{EE265FE5-7623-4306-AAAF-748AE67773E3}" srcOrd="0" destOrd="1" presId="urn:microsoft.com/office/officeart/2009/3/layout/StepUpProcess"/>
    <dgm:cxn modelId="{AB1C3706-CB4B-469F-9CA2-69B806E458C1}" srcId="{113449C5-FCB3-4E45-AE23-EA44D9F8A83D}" destId="{E8F8A50D-0028-4597-BF95-E3D2DDF475DA}" srcOrd="0" destOrd="0" parTransId="{8D25755D-D279-4979-83BF-708F970A5E1D}" sibTransId="{01E54872-B8A3-49AB-A467-DF45858A361B}"/>
    <dgm:cxn modelId="{97965BBD-01B0-49B3-8659-99259CD59CF2}" srcId="{AF2F03CE-249D-4926-8FC3-F99F344A08B9}" destId="{90341C1B-BB54-42A9-BFAF-4142ED2B63D5}" srcOrd="0" destOrd="0" parTransId="{2D7008B0-2DE1-43EF-AA33-0199CE9CD6B6}" sibTransId="{B957E57D-0111-42A9-B696-EA5CF438FE99}"/>
    <dgm:cxn modelId="{D5A784B6-0D52-4C06-B9FE-B606EDFF5F77}" type="presParOf" srcId="{C9F993A6-E4EC-4BD6-801C-D18F53F72D52}" destId="{B07ED074-5AC0-43AD-A700-34F2CB0E59BD}" srcOrd="0" destOrd="0" presId="urn:microsoft.com/office/officeart/2009/3/layout/StepUpProcess"/>
    <dgm:cxn modelId="{AB61F9CF-EC97-4207-A241-6EB7019CB4F2}" type="presParOf" srcId="{B07ED074-5AC0-43AD-A700-34F2CB0E59BD}" destId="{34DF8FC1-B818-4D6E-9DF9-D3F23706A9DC}" srcOrd="0" destOrd="0" presId="urn:microsoft.com/office/officeart/2009/3/layout/StepUpProcess"/>
    <dgm:cxn modelId="{5177ADED-2A3F-4CDE-8851-359D5B4FD716}" type="presParOf" srcId="{B07ED074-5AC0-43AD-A700-34F2CB0E59BD}" destId="{EE265FE5-7623-4306-AAAF-748AE67773E3}" srcOrd="1" destOrd="0" presId="urn:microsoft.com/office/officeart/2009/3/layout/StepUpProcess"/>
    <dgm:cxn modelId="{FC9FEFA9-2F20-41DD-9C3C-B5E4922C3746}" type="presParOf" srcId="{B07ED074-5AC0-43AD-A700-34F2CB0E59BD}" destId="{C8BFD0C1-47BC-425B-8B27-16EC52410175}" srcOrd="2" destOrd="0" presId="urn:microsoft.com/office/officeart/2009/3/layout/StepUpProcess"/>
    <dgm:cxn modelId="{5C79F929-C282-46DA-991D-2C75B9890336}" type="presParOf" srcId="{C9F993A6-E4EC-4BD6-801C-D18F53F72D52}" destId="{3632172A-0946-4A79-944E-F216799A2748}" srcOrd="1" destOrd="0" presId="urn:microsoft.com/office/officeart/2009/3/layout/StepUpProcess"/>
    <dgm:cxn modelId="{282D61B1-6F62-4A9F-BC48-E39228173970}" type="presParOf" srcId="{3632172A-0946-4A79-944E-F216799A2748}" destId="{62FF2C54-EFF7-42C8-AD5D-82F990AABFB6}" srcOrd="0" destOrd="0" presId="urn:microsoft.com/office/officeart/2009/3/layout/StepUpProcess"/>
    <dgm:cxn modelId="{EA9CFC57-56DE-4AB3-AF04-5F6A6DF0C1FA}" type="presParOf" srcId="{C9F993A6-E4EC-4BD6-801C-D18F53F72D52}" destId="{B5C04C1D-AFFF-4922-BDBC-6A437018ACFF}" srcOrd="2" destOrd="0" presId="urn:microsoft.com/office/officeart/2009/3/layout/StepUpProcess"/>
    <dgm:cxn modelId="{11BAF195-DCC3-4788-8E5E-821E1FB0049F}" type="presParOf" srcId="{B5C04C1D-AFFF-4922-BDBC-6A437018ACFF}" destId="{5D3712C7-ED5B-4F70-8631-35A882553A5C}" srcOrd="0" destOrd="0" presId="urn:microsoft.com/office/officeart/2009/3/layout/StepUpProcess"/>
    <dgm:cxn modelId="{54297984-6770-468A-9C23-40E71C74AD2B}" type="presParOf" srcId="{B5C04C1D-AFFF-4922-BDBC-6A437018ACFF}" destId="{F81DBD38-9E0A-4B62-B278-0E28BE42B3A1}" srcOrd="1" destOrd="0" presId="urn:microsoft.com/office/officeart/2009/3/layout/StepUpProcess"/>
    <dgm:cxn modelId="{ADDF7E14-0F38-432F-B874-3808C7A37E7F}" type="presParOf" srcId="{B5C04C1D-AFFF-4922-BDBC-6A437018ACFF}" destId="{59068FDF-9ED6-4E16-A235-364367EBC1FC}" srcOrd="2" destOrd="0" presId="urn:microsoft.com/office/officeart/2009/3/layout/StepUpProcess"/>
    <dgm:cxn modelId="{8F0F8CC5-4AA8-435C-A7F1-2F6D92D65AF9}" type="presParOf" srcId="{C9F993A6-E4EC-4BD6-801C-D18F53F72D52}" destId="{D34922A4-FD71-41C0-9555-6371FDA59AD6}" srcOrd="3" destOrd="0" presId="urn:microsoft.com/office/officeart/2009/3/layout/StepUpProcess"/>
    <dgm:cxn modelId="{9BFAFCB1-1BD2-4623-9948-5C544961885A}" type="presParOf" srcId="{D34922A4-FD71-41C0-9555-6371FDA59AD6}" destId="{A35A4343-8E1F-4F4B-BB1C-27984F0D7F20}" srcOrd="0" destOrd="0" presId="urn:microsoft.com/office/officeart/2009/3/layout/StepUpProcess"/>
    <dgm:cxn modelId="{BCA8BCA3-9FAC-43FD-81AE-3609B84F56BE}" type="presParOf" srcId="{C9F993A6-E4EC-4BD6-801C-D18F53F72D52}" destId="{73EFF343-F51B-4D48-B2A4-243D42D8E265}" srcOrd="4" destOrd="0" presId="urn:microsoft.com/office/officeart/2009/3/layout/StepUpProcess"/>
    <dgm:cxn modelId="{59F1A75A-EA23-44AC-991D-6FC85AEC2804}" type="presParOf" srcId="{73EFF343-F51B-4D48-B2A4-243D42D8E265}" destId="{9F4CCA22-9116-435A-8D22-CE691BFC6276}" srcOrd="0" destOrd="0" presId="urn:microsoft.com/office/officeart/2009/3/layout/StepUpProcess"/>
    <dgm:cxn modelId="{B9BD4D57-C462-4AD8-86FB-0402A91AAB33}" type="presParOf" srcId="{73EFF343-F51B-4D48-B2A4-243D42D8E265}" destId="{EE55CEFC-0B6D-40D7-994A-82DF58EF08FE}" srcOrd="1" destOrd="0" presId="urn:microsoft.com/office/officeart/2009/3/layout/StepUpProcess"/>
    <dgm:cxn modelId="{2F074059-C200-4CEB-AA93-2C2C2DB583AD}" type="presParOf" srcId="{73EFF343-F51B-4D48-B2A4-243D42D8E265}" destId="{61BED934-D588-4F87-9741-D974019248C8}" srcOrd="2" destOrd="0" presId="urn:microsoft.com/office/officeart/2009/3/layout/StepUpProcess"/>
    <dgm:cxn modelId="{E57D54EF-0604-48EB-A9A6-6DA819489420}" type="presParOf" srcId="{C9F993A6-E4EC-4BD6-801C-D18F53F72D52}" destId="{185E27DB-6F6B-4D20-AA35-C2AE251D30AA}" srcOrd="5" destOrd="0" presId="urn:microsoft.com/office/officeart/2009/3/layout/StepUpProcess"/>
    <dgm:cxn modelId="{98712B5C-F471-451E-BE25-E76B684983AE}" type="presParOf" srcId="{185E27DB-6F6B-4D20-AA35-C2AE251D30AA}" destId="{27AB4F44-ABF3-44BE-A612-A3A709298195}" srcOrd="0" destOrd="0" presId="urn:microsoft.com/office/officeart/2009/3/layout/StepUpProcess"/>
    <dgm:cxn modelId="{D8325D04-56C9-4F42-AEE9-4BD032024AA7}" type="presParOf" srcId="{C9F993A6-E4EC-4BD6-801C-D18F53F72D52}" destId="{65D5CABB-5DB6-4E17-B2EF-510A81B1FEA2}" srcOrd="6" destOrd="0" presId="urn:microsoft.com/office/officeart/2009/3/layout/StepUpProcess"/>
    <dgm:cxn modelId="{6513EC3F-7EA5-4285-8E91-9E0B6992C9C2}" type="presParOf" srcId="{65D5CABB-5DB6-4E17-B2EF-510A81B1FEA2}" destId="{B55E06C4-4AB7-41FC-9341-1731B072751C}" srcOrd="0" destOrd="0" presId="urn:microsoft.com/office/officeart/2009/3/layout/StepUpProcess"/>
    <dgm:cxn modelId="{9FD28DC6-F3FA-4D48-A25B-060A8648943D}" type="presParOf" srcId="{65D5CABB-5DB6-4E17-B2EF-510A81B1FEA2}" destId="{3E6192A9-F608-49BE-B665-7BBA0CC43662}" srcOrd="1" destOrd="0" presId="urn:microsoft.com/office/officeart/2009/3/layout/StepUpProcess"/>
    <dgm:cxn modelId="{452DD051-EC1D-44E5-95E7-AAF1C6F21804}" type="presParOf" srcId="{65D5CABB-5DB6-4E17-B2EF-510A81B1FEA2}" destId="{BA35DC0D-A557-4A1A-910E-5F6CF714D667}" srcOrd="2" destOrd="0" presId="urn:microsoft.com/office/officeart/2009/3/layout/StepUpProcess"/>
    <dgm:cxn modelId="{11412D8D-1FF0-441A-BD7C-39D855808136}" type="presParOf" srcId="{C9F993A6-E4EC-4BD6-801C-D18F53F72D52}" destId="{B5024CFC-5AC4-4704-A23D-ECEC91BB31DF}" srcOrd="7" destOrd="0" presId="urn:microsoft.com/office/officeart/2009/3/layout/StepUpProcess"/>
    <dgm:cxn modelId="{156B7F1D-2721-4D3B-8476-0E1A2FBA67DF}" type="presParOf" srcId="{B5024CFC-5AC4-4704-A23D-ECEC91BB31DF}" destId="{FE317897-CC98-42E6-9D9C-DD1D7CC0C45E}" srcOrd="0" destOrd="0" presId="urn:microsoft.com/office/officeart/2009/3/layout/StepUpProcess"/>
    <dgm:cxn modelId="{A346815F-BAE4-4605-946E-F8F9A30AE2B7}" type="presParOf" srcId="{C9F993A6-E4EC-4BD6-801C-D18F53F72D52}" destId="{21B16B29-1FEA-4062-A4F7-9E82BB47F6FA}" srcOrd="8" destOrd="0" presId="urn:microsoft.com/office/officeart/2009/3/layout/StepUpProcess"/>
    <dgm:cxn modelId="{F0419723-FA17-4B02-8965-B62425EED8DF}" type="presParOf" srcId="{21B16B29-1FEA-4062-A4F7-9E82BB47F6FA}" destId="{E98AB1A4-5DDB-464E-A950-0FB4DE649BE3}" srcOrd="0" destOrd="0" presId="urn:microsoft.com/office/officeart/2009/3/layout/StepUpProcess"/>
    <dgm:cxn modelId="{0B0F42A7-5DEA-4224-86DD-C3A3368B64B9}" type="presParOf" srcId="{21B16B29-1FEA-4062-A4F7-9E82BB47F6FA}" destId="{13B1A562-1E95-400B-BC80-F56FA2DBCE6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8FC1-B818-4D6E-9DF9-D3F23706A9DC}">
      <dsp:nvSpPr>
        <dsp:cNvPr id="0" name=""/>
        <dsp:cNvSpPr/>
      </dsp:nvSpPr>
      <dsp:spPr>
        <a:xfrm rot="5400000">
          <a:off x="303569" y="1369463"/>
          <a:ext cx="911830" cy="151726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65FE5-7623-4306-AAAF-748AE67773E3}">
      <dsp:nvSpPr>
        <dsp:cNvPr id="0" name=""/>
        <dsp:cNvSpPr/>
      </dsp:nvSpPr>
      <dsp:spPr>
        <a:xfrm>
          <a:off x="151362" y="1822919"/>
          <a:ext cx="1369795" cy="1200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latin typeface="Arial Narrow" pitchFamily="34" charset="0"/>
            </a:rPr>
            <a:t>Collect Required Data</a:t>
          </a:r>
          <a:endParaRPr lang="en-US" sz="1600" b="1" kern="1200" baseline="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Arial Narrow" pitchFamily="34" charset="0"/>
            </a:rPr>
            <a:t>Assess historical investments by promotion type for franchise &amp; major competitors</a:t>
          </a:r>
          <a:endParaRPr lang="en-US" sz="1400" b="0" kern="120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Arial Narrow" pitchFamily="34" charset="0"/>
            </a:rPr>
            <a:t>Granular activity data and/or past ROI results by promotion type</a:t>
          </a:r>
          <a:endParaRPr lang="en-US" sz="1400" b="0" kern="1200" dirty="0">
            <a:latin typeface="Arial Narrow" pitchFamily="34" charset="0"/>
          </a:endParaRPr>
        </a:p>
      </dsp:txBody>
      <dsp:txXfrm>
        <a:off x="151362" y="1822919"/>
        <a:ext cx="1369795" cy="1200706"/>
      </dsp:txXfrm>
    </dsp:sp>
    <dsp:sp modelId="{C8BFD0C1-47BC-425B-8B27-16EC52410175}">
      <dsp:nvSpPr>
        <dsp:cNvPr id="0" name=""/>
        <dsp:cNvSpPr/>
      </dsp:nvSpPr>
      <dsp:spPr>
        <a:xfrm>
          <a:off x="1262706" y="1257712"/>
          <a:ext cx="258452" cy="258452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712C7-ED5B-4F70-8631-35A882553A5C}">
      <dsp:nvSpPr>
        <dsp:cNvPr id="0" name=""/>
        <dsp:cNvSpPr/>
      </dsp:nvSpPr>
      <dsp:spPr>
        <a:xfrm rot="5400000">
          <a:off x="1980467" y="954513"/>
          <a:ext cx="911830" cy="1517265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BD38-9E0A-4B62-B278-0E28BE42B3A1}">
      <dsp:nvSpPr>
        <dsp:cNvPr id="0" name=""/>
        <dsp:cNvSpPr/>
      </dsp:nvSpPr>
      <dsp:spPr>
        <a:xfrm>
          <a:off x="1828259" y="1407969"/>
          <a:ext cx="1369795" cy="1200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latin typeface="Arial Narrow" pitchFamily="34" charset="0"/>
            </a:rPr>
            <a:t>Estimate Measured Response Curves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itchFamily="34" charset="0"/>
            </a:rPr>
            <a:t>For promotion types with adequately granular historical activity data, finding a best-fitting model/curve</a:t>
          </a:r>
          <a:endParaRPr lang="en-US" sz="1400" kern="120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 Narrow" pitchFamily="34" charset="0"/>
            </a:rPr>
            <a:t>Samples, MMFs</a:t>
          </a:r>
          <a:endParaRPr lang="en-US" sz="1400" kern="1200" dirty="0">
            <a:latin typeface="Arial Narrow" pitchFamily="34" charset="0"/>
          </a:endParaRPr>
        </a:p>
      </dsp:txBody>
      <dsp:txXfrm>
        <a:off x="1828259" y="1407969"/>
        <a:ext cx="1369795" cy="1200706"/>
      </dsp:txXfrm>
    </dsp:sp>
    <dsp:sp modelId="{59068FDF-9ED6-4E16-A235-364367EBC1FC}">
      <dsp:nvSpPr>
        <dsp:cNvPr id="0" name=""/>
        <dsp:cNvSpPr/>
      </dsp:nvSpPr>
      <dsp:spPr>
        <a:xfrm>
          <a:off x="2939603" y="842763"/>
          <a:ext cx="258452" cy="258452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CCA22-9116-435A-8D22-CE691BFC6276}">
      <dsp:nvSpPr>
        <dsp:cNvPr id="0" name=""/>
        <dsp:cNvSpPr/>
      </dsp:nvSpPr>
      <dsp:spPr>
        <a:xfrm rot="5400000">
          <a:off x="3657364" y="539563"/>
          <a:ext cx="911830" cy="1517265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5CEFC-0B6D-40D7-994A-82DF58EF08FE}">
      <dsp:nvSpPr>
        <dsp:cNvPr id="0" name=""/>
        <dsp:cNvSpPr/>
      </dsp:nvSpPr>
      <dsp:spPr>
        <a:xfrm>
          <a:off x="3505157" y="993019"/>
          <a:ext cx="1369795" cy="1200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latin typeface="Arial Narrow" pitchFamily="34" charset="0"/>
            </a:rPr>
            <a:t>Construct Assumed Response Curves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latin typeface="Arial Narrow" pitchFamily="34" charset="0"/>
            </a:rPr>
            <a:t>Use past ROI results, measured response curves analogies &amp; expert judgment for promotion types with low data visibility</a:t>
          </a:r>
          <a:endParaRPr lang="en-US" sz="1400" kern="1200" baseline="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latin typeface="Arial Narrow" pitchFamily="34" charset="0"/>
            </a:rPr>
            <a:t>HCC, MCM, Pharmacy, Adherence </a:t>
          </a:r>
          <a:endParaRPr lang="en-US" sz="1400" kern="1200" baseline="0" dirty="0">
            <a:latin typeface="Arial Narrow" pitchFamily="34" charset="0"/>
          </a:endParaRPr>
        </a:p>
      </dsp:txBody>
      <dsp:txXfrm>
        <a:off x="3505157" y="993019"/>
        <a:ext cx="1369795" cy="1200706"/>
      </dsp:txXfrm>
    </dsp:sp>
    <dsp:sp modelId="{61BED934-D588-4F87-9741-D974019248C8}">
      <dsp:nvSpPr>
        <dsp:cNvPr id="0" name=""/>
        <dsp:cNvSpPr/>
      </dsp:nvSpPr>
      <dsp:spPr>
        <a:xfrm>
          <a:off x="4616500" y="427813"/>
          <a:ext cx="258452" cy="258452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E06C4-4AB7-41FC-9341-1731B072751C}">
      <dsp:nvSpPr>
        <dsp:cNvPr id="0" name=""/>
        <dsp:cNvSpPr/>
      </dsp:nvSpPr>
      <dsp:spPr>
        <a:xfrm rot="5400000">
          <a:off x="5334261" y="124613"/>
          <a:ext cx="911830" cy="1517265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192A9-F608-49BE-B665-7BBA0CC43662}">
      <dsp:nvSpPr>
        <dsp:cNvPr id="0" name=""/>
        <dsp:cNvSpPr/>
      </dsp:nvSpPr>
      <dsp:spPr>
        <a:xfrm>
          <a:off x="5182054" y="578069"/>
          <a:ext cx="1369795" cy="1200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Narrow" pitchFamily="34" charset="0"/>
            </a:rPr>
            <a:t>Define Constraints</a:t>
          </a:r>
          <a:endParaRPr lang="en-US" sz="1600" b="1" kern="120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latin typeface="Arial Narrow" pitchFamily="34" charset="0"/>
            </a:rPr>
            <a:t>Decide upon minimum and maximum investment level per promotion type</a:t>
          </a:r>
          <a:endParaRPr lang="en-US" sz="1400" kern="1200" baseline="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latin typeface="Arial Narrow" pitchFamily="34" charset="0"/>
            </a:rPr>
            <a:t>May be informed by historical investments, reach constraints, competitive analysis, etc.</a:t>
          </a:r>
          <a:endParaRPr lang="en-US" sz="1400" kern="1200" baseline="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latin typeface="Arial Narrow" pitchFamily="34" charset="0"/>
            </a:rPr>
            <a:t>May be iterative (vary by scenario)</a:t>
          </a:r>
          <a:endParaRPr lang="en-US" sz="1400" kern="1200" baseline="0" dirty="0">
            <a:latin typeface="Arial Narrow" pitchFamily="34" charset="0"/>
          </a:endParaRPr>
        </a:p>
      </dsp:txBody>
      <dsp:txXfrm>
        <a:off x="5182054" y="578069"/>
        <a:ext cx="1369795" cy="1200706"/>
      </dsp:txXfrm>
    </dsp:sp>
    <dsp:sp modelId="{BA35DC0D-A557-4A1A-910E-5F6CF714D667}">
      <dsp:nvSpPr>
        <dsp:cNvPr id="0" name=""/>
        <dsp:cNvSpPr/>
      </dsp:nvSpPr>
      <dsp:spPr>
        <a:xfrm>
          <a:off x="6293398" y="12863"/>
          <a:ext cx="258452" cy="258452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AB1A4-5DDB-464E-A950-0FB4DE649BE3}">
      <dsp:nvSpPr>
        <dsp:cNvPr id="0" name=""/>
        <dsp:cNvSpPr/>
      </dsp:nvSpPr>
      <dsp:spPr>
        <a:xfrm rot="5400000">
          <a:off x="7011159" y="-290336"/>
          <a:ext cx="911830" cy="1517265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1A562-1E95-400B-BC80-F56FA2DBCE65}">
      <dsp:nvSpPr>
        <dsp:cNvPr id="0" name=""/>
        <dsp:cNvSpPr/>
      </dsp:nvSpPr>
      <dsp:spPr>
        <a:xfrm>
          <a:off x="6858952" y="163119"/>
          <a:ext cx="1369795" cy="1200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latin typeface="Arial Narrow" pitchFamily="34" charset="0"/>
            </a:rPr>
            <a:t>Create Optimization Scenarios</a:t>
          </a:r>
          <a:endParaRPr lang="en-US" sz="1600" b="1" kern="1200" baseline="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latin typeface="Arial Narrow" pitchFamily="34" charset="0"/>
            </a:rPr>
            <a:t>Leverage response curves and constraints to solve for the optimal allocation of promotional investments to maximize revenue</a:t>
          </a:r>
          <a:endParaRPr lang="en-US" sz="1400" kern="1200" baseline="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latin typeface="Arial Narrow" pitchFamily="34" charset="0"/>
            </a:rPr>
            <a:t>Use assessment of historical investments and other information to define scenarios</a:t>
          </a:r>
          <a:endParaRPr lang="en-US" sz="1400" kern="1200" baseline="0" dirty="0">
            <a:latin typeface="Arial Narrow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latin typeface="Arial Narrow" pitchFamily="34" charset="0"/>
            </a:rPr>
            <a:t>Assess sensitivity</a:t>
          </a:r>
          <a:endParaRPr lang="en-US" sz="1400" kern="1200" baseline="0" dirty="0">
            <a:latin typeface="Arial Narrow" pitchFamily="34" charset="0"/>
          </a:endParaRPr>
        </a:p>
      </dsp:txBody>
      <dsp:txXfrm>
        <a:off x="6858952" y="163119"/>
        <a:ext cx="1369795" cy="1200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D000463-524E-4E14-AFA9-129CFEE7D507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939A4A-261E-4307-A0D6-1F79E944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39A4A-261E-4307-A0D6-1F79E94452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39A4A-261E-4307-A0D6-1F79E94452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6C29-869B-4816-BB1B-74CA686927A3}" type="datetimeFigureOut">
              <a:rPr lang="en-US" smtClean="0"/>
              <a:t>04/25/2013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98FF-4CF8-44C4-9E90-7913A167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Optimization Presentation Outline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Analysis Objectives</a:t>
            </a:r>
          </a:p>
          <a:p>
            <a:r>
              <a:rPr lang="en-US" sz="1600" dirty="0" smtClean="0"/>
              <a:t>Optimization Process Steps</a:t>
            </a:r>
          </a:p>
          <a:p>
            <a:r>
              <a:rPr lang="en-US" sz="1600" dirty="0" smtClean="0"/>
              <a:t>Executive Summary of Optimization Scenarios To-Date</a:t>
            </a:r>
          </a:p>
          <a:p>
            <a:r>
              <a:rPr lang="en-US" sz="1600" dirty="0" smtClean="0"/>
              <a:t>Assessment of Historical Investments</a:t>
            </a:r>
          </a:p>
          <a:p>
            <a:pPr lvl="1"/>
            <a:r>
              <a:rPr lang="en-US" sz="1200" dirty="0" smtClean="0"/>
              <a:t>Major Competitors Indexed vs. Franchise</a:t>
            </a:r>
          </a:p>
          <a:p>
            <a:pPr lvl="1"/>
            <a:r>
              <a:rPr lang="en-US" sz="1200" dirty="0" smtClean="0"/>
              <a:t>Franchise Investment and Rx Trends </a:t>
            </a:r>
          </a:p>
          <a:p>
            <a:pPr lvl="1"/>
            <a:r>
              <a:rPr lang="en-US" sz="1200" dirty="0" smtClean="0"/>
              <a:t>Franchise Best-Quarter Spends</a:t>
            </a:r>
          </a:p>
          <a:p>
            <a:r>
              <a:rPr lang="en-US" sz="1600" dirty="0" smtClean="0"/>
              <a:t>Past ROI Results and Contributions by Promotion Type</a:t>
            </a:r>
          </a:p>
          <a:p>
            <a:pPr lvl="1"/>
            <a:r>
              <a:rPr lang="en-US" sz="1200" dirty="0" smtClean="0"/>
              <a:t>Summary Table (s) [pared-down version(s) of slides 10 and 11]</a:t>
            </a:r>
          </a:p>
          <a:p>
            <a:pPr lvl="1"/>
            <a:r>
              <a:rPr lang="en-US" sz="1200" dirty="0" smtClean="0"/>
              <a:t>Details in Backup</a:t>
            </a:r>
          </a:p>
          <a:p>
            <a:r>
              <a:rPr lang="en-US" sz="1600" dirty="0" smtClean="0"/>
              <a:t>Graphic of Measured Response Curves – samples, vouchers, MMFs (expanded/custom spend range)</a:t>
            </a:r>
          </a:p>
          <a:p>
            <a:pPr lvl="1"/>
            <a:r>
              <a:rPr lang="en-US" sz="1200" dirty="0" smtClean="0"/>
              <a:t>Commentary about caveats and observations about curve characteristics</a:t>
            </a:r>
          </a:p>
          <a:p>
            <a:r>
              <a:rPr lang="en-US" sz="1600" dirty="0" smtClean="0"/>
              <a:t>Graphic of Assumed Response Curves – HCC, MCM, Pharmacy, Adherence (expanded/custom spend range)</a:t>
            </a:r>
          </a:p>
          <a:p>
            <a:pPr lvl="1"/>
            <a:r>
              <a:rPr lang="en-US" sz="1200" dirty="0" smtClean="0"/>
              <a:t>Documentation of assumptions and points for discussion if any (e.g., max impact assumptions)</a:t>
            </a:r>
          </a:p>
          <a:p>
            <a:r>
              <a:rPr lang="en-US" sz="1600" dirty="0" smtClean="0"/>
              <a:t>Graphic of Measured &amp; Assumed Response Curves (overlaid; restricted spend range)</a:t>
            </a:r>
          </a:p>
          <a:p>
            <a:r>
              <a:rPr lang="en-US" sz="1600" dirty="0" smtClean="0"/>
              <a:t>Introduction to Optimization Scenarios: Objectives &amp; Constraints</a:t>
            </a:r>
          </a:p>
          <a:p>
            <a:r>
              <a:rPr lang="en-US" sz="1600" dirty="0" smtClean="0"/>
              <a:t>Summary of Optimization Scenarios To-Date</a:t>
            </a:r>
          </a:p>
          <a:p>
            <a:pPr lvl="1"/>
            <a:r>
              <a:rPr lang="en-US" sz="1200" dirty="0" smtClean="0"/>
              <a:t>Constraints/Rationale</a:t>
            </a:r>
          </a:p>
          <a:p>
            <a:pPr lvl="1"/>
            <a:r>
              <a:rPr lang="en-US" sz="1200" dirty="0" smtClean="0"/>
              <a:t>Results/Key Findings (within and between scenarios if relevant)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86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Optimization Process Steps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683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5475114" y="5475008"/>
            <a:ext cx="3218688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b="1" dirty="0" smtClean="0">
                <a:latin typeface="Arial Narrow" pitchFamily="34" charset="0"/>
              </a:rPr>
              <a:t>Marketing Collaboration Needed</a:t>
            </a:r>
            <a:endParaRPr lang="en-US" sz="16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305</Words>
  <Application>Microsoft Office PowerPoint</Application>
  <PresentationFormat>On-screen Show (4:3)</PresentationFormat>
  <Paragraphs>41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Optimization Presentation Outline</vt:lpstr>
      <vt:lpstr>Optimization Process Steps</vt:lpstr>
    </vt:vector>
  </TitlesOfParts>
  <Company>Merck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Presentation Outline</dc:title>
  <dc:creator>Jane Folske</dc:creator>
  <cp:lastModifiedBy>Merck &amp; Co., Inc.</cp:lastModifiedBy>
  <cp:revision>4</cp:revision>
  <cp:lastPrinted>2013-04-26T00:31:08Z</cp:lastPrinted>
  <dcterms:created xsi:type="dcterms:W3CDTF">2013-04-22T16:15:02Z</dcterms:created>
  <dcterms:modified xsi:type="dcterms:W3CDTF">2013-04-26T00:31:20Z</dcterms:modified>
</cp:coreProperties>
</file>