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937" r:id="rId2"/>
  </p:sldMasterIdLst>
  <p:notesMasterIdLst>
    <p:notesMasterId r:id="rId26"/>
  </p:notesMasterIdLst>
  <p:handoutMasterIdLst>
    <p:handoutMasterId r:id="rId27"/>
  </p:handoutMasterIdLst>
  <p:sldIdLst>
    <p:sldId id="256" r:id="rId3"/>
    <p:sldId id="355" r:id="rId4"/>
    <p:sldId id="354" r:id="rId5"/>
    <p:sldId id="372" r:id="rId6"/>
    <p:sldId id="384" r:id="rId7"/>
    <p:sldId id="358" r:id="rId8"/>
    <p:sldId id="359" r:id="rId9"/>
    <p:sldId id="360" r:id="rId10"/>
    <p:sldId id="364" r:id="rId11"/>
    <p:sldId id="373" r:id="rId12"/>
    <p:sldId id="369" r:id="rId13"/>
    <p:sldId id="370" r:id="rId14"/>
    <p:sldId id="356" r:id="rId15"/>
    <p:sldId id="362" r:id="rId16"/>
    <p:sldId id="374" r:id="rId17"/>
    <p:sldId id="375" r:id="rId18"/>
    <p:sldId id="376" r:id="rId19"/>
    <p:sldId id="377" r:id="rId20"/>
    <p:sldId id="378" r:id="rId21"/>
    <p:sldId id="379" r:id="rId22"/>
    <p:sldId id="380" r:id="rId23"/>
    <p:sldId id="381" r:id="rId24"/>
    <p:sldId id="383" r:id="rId25"/>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CC00"/>
    <a:srgbClr val="FF0000"/>
    <a:srgbClr val="F8F8F8"/>
    <a:srgbClr val="DDDDDD"/>
    <a:srgbClr val="EAEAEA"/>
    <a:srgbClr val="68EA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56" autoAdjust="0"/>
    <p:restoredTop sz="95177" autoAdjust="0"/>
  </p:normalViewPr>
  <p:slideViewPr>
    <p:cSldViewPr snapToGrid="0">
      <p:cViewPr varScale="1">
        <p:scale>
          <a:sx n="85" d="100"/>
          <a:sy n="85" d="100"/>
        </p:scale>
        <p:origin x="-870"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0E9C2B-8F04-4C52-AF23-1886841B32AA}" type="doc">
      <dgm:prSet loTypeId="urn:microsoft.com/office/officeart/2009/3/layout/StepUpProcess" loCatId="process" qsTypeId="urn:microsoft.com/office/officeart/2005/8/quickstyle/simple1" qsCatId="simple" csTypeId="urn:microsoft.com/office/officeart/2005/8/colors/colorful1" csCatId="colorful" phldr="1"/>
      <dgm:spPr/>
      <dgm:t>
        <a:bodyPr/>
        <a:lstStyle/>
        <a:p>
          <a:endParaRPr lang="en-US"/>
        </a:p>
      </dgm:t>
    </dgm:pt>
    <dgm:pt modelId="{113449C5-FCB3-4E45-AE23-EA44D9F8A83D}">
      <dgm:prSet phldrT="[Text]" custT="1"/>
      <dgm:spPr>
        <a:xfrm>
          <a:off x="151362" y="1822919"/>
          <a:ext cx="1369795" cy="1200706"/>
        </a:xfrm>
        <a:noFill/>
        <a:ln>
          <a:noFill/>
        </a:ln>
        <a:effectLst/>
      </dgm:spPr>
      <dgm:t>
        <a:bodyPr rIns="0"/>
        <a:lstStyle/>
        <a:p>
          <a:r>
            <a:rPr lang="en-US" sz="1600" b="1" baseline="0" dirty="0" smtClean="0">
              <a:solidFill>
                <a:sysClr val="windowText" lastClr="000000">
                  <a:hueOff val="0"/>
                  <a:satOff val="0"/>
                  <a:lumOff val="0"/>
                  <a:alphaOff val="0"/>
                </a:sysClr>
              </a:solidFill>
              <a:latin typeface="Arial Narrow" pitchFamily="34" charset="0"/>
              <a:ea typeface="+mn-ea"/>
              <a:cs typeface="+mn-cs"/>
            </a:rPr>
            <a:t>Collect Required Data</a:t>
          </a:r>
          <a:endParaRPr lang="en-US" sz="1600" b="1" baseline="0" dirty="0">
            <a:solidFill>
              <a:sysClr val="windowText" lastClr="000000">
                <a:hueOff val="0"/>
                <a:satOff val="0"/>
                <a:lumOff val="0"/>
                <a:alphaOff val="0"/>
              </a:sysClr>
            </a:solidFill>
            <a:latin typeface="Arial Narrow" pitchFamily="34" charset="0"/>
            <a:ea typeface="+mn-ea"/>
            <a:cs typeface="+mn-cs"/>
          </a:endParaRPr>
        </a:p>
      </dgm:t>
    </dgm:pt>
    <dgm:pt modelId="{F171DFAC-A327-46D7-AC32-74B986832937}" type="parTrans" cxnId="{C910BC90-E226-4593-8FE9-DFDD7C360951}">
      <dgm:prSet/>
      <dgm:spPr/>
      <dgm:t>
        <a:bodyPr/>
        <a:lstStyle/>
        <a:p>
          <a:endParaRPr lang="en-US"/>
        </a:p>
      </dgm:t>
    </dgm:pt>
    <dgm:pt modelId="{85265CEC-828E-456F-82A9-8916158E8873}" type="sibTrans" cxnId="{C910BC90-E226-4593-8FE9-DFDD7C360951}">
      <dgm:prSet/>
      <dgm:spPr/>
      <dgm:t>
        <a:bodyPr/>
        <a:lstStyle/>
        <a:p>
          <a:endParaRPr lang="en-US"/>
        </a:p>
      </dgm:t>
    </dgm:pt>
    <dgm:pt modelId="{FD8BD241-04B8-453F-AF0A-858CC589D5BF}">
      <dgm:prSet phldrT="[Text]" custT="1"/>
      <dgm:spPr>
        <a:xfrm>
          <a:off x="1828259" y="1407969"/>
          <a:ext cx="1369795" cy="1200706"/>
        </a:xfrm>
        <a:noFill/>
        <a:ln>
          <a:noFill/>
        </a:ln>
        <a:effectLst/>
      </dgm:spPr>
      <dgm:t>
        <a:bodyPr rIns="0"/>
        <a:lstStyle/>
        <a:p>
          <a:r>
            <a:rPr lang="en-US" sz="1600" b="1" baseline="0" dirty="0" smtClean="0">
              <a:solidFill>
                <a:sysClr val="windowText" lastClr="000000">
                  <a:hueOff val="0"/>
                  <a:satOff val="0"/>
                  <a:lumOff val="0"/>
                  <a:alphaOff val="0"/>
                </a:sysClr>
              </a:solidFill>
              <a:latin typeface="Arial Narrow" pitchFamily="34" charset="0"/>
              <a:ea typeface="+mn-ea"/>
              <a:cs typeface="+mn-cs"/>
            </a:rPr>
            <a:t>Estimate Measured Response Curves</a:t>
          </a:r>
        </a:p>
      </dgm:t>
    </dgm:pt>
    <dgm:pt modelId="{42EA1E56-EF65-4CE5-ADD4-EE754CC2E390}" type="parTrans" cxnId="{3868374D-2920-4468-89A8-258B6F8F264A}">
      <dgm:prSet/>
      <dgm:spPr/>
      <dgm:t>
        <a:bodyPr/>
        <a:lstStyle/>
        <a:p>
          <a:endParaRPr lang="en-US"/>
        </a:p>
      </dgm:t>
    </dgm:pt>
    <dgm:pt modelId="{D04F872A-C7D4-4089-BE20-8D852064D45D}" type="sibTrans" cxnId="{3868374D-2920-4468-89A8-258B6F8F264A}">
      <dgm:prSet/>
      <dgm:spPr/>
      <dgm:t>
        <a:bodyPr/>
        <a:lstStyle/>
        <a:p>
          <a:endParaRPr lang="en-US"/>
        </a:p>
      </dgm:t>
    </dgm:pt>
    <dgm:pt modelId="{AF2F03CE-249D-4926-8FC3-F99F344A08B9}">
      <dgm:prSet phldrT="[Text]" custT="1"/>
      <dgm:spPr>
        <a:xfrm>
          <a:off x="3505157" y="993019"/>
          <a:ext cx="1369795" cy="1200706"/>
        </a:xfrm>
        <a:noFill/>
        <a:ln>
          <a:noFill/>
        </a:ln>
        <a:effectLst/>
      </dgm:spPr>
      <dgm:t>
        <a:bodyPr rIns="0"/>
        <a:lstStyle/>
        <a:p>
          <a:r>
            <a:rPr lang="en-US" sz="1600" b="1" baseline="0" dirty="0" smtClean="0">
              <a:solidFill>
                <a:sysClr val="windowText" lastClr="000000">
                  <a:hueOff val="0"/>
                  <a:satOff val="0"/>
                  <a:lumOff val="0"/>
                  <a:alphaOff val="0"/>
                </a:sysClr>
              </a:solidFill>
              <a:latin typeface="Arial Narrow" pitchFamily="34" charset="0"/>
              <a:ea typeface="+mn-ea"/>
              <a:cs typeface="+mn-cs"/>
            </a:rPr>
            <a:t>Construct Calibrated Response Curves</a:t>
          </a:r>
        </a:p>
      </dgm:t>
    </dgm:pt>
    <dgm:pt modelId="{AE80AE30-EF1D-4517-A6AB-7CDA883EBF63}" type="parTrans" cxnId="{06576CDA-729A-47EC-AE73-C0364AC92338}">
      <dgm:prSet/>
      <dgm:spPr/>
      <dgm:t>
        <a:bodyPr/>
        <a:lstStyle/>
        <a:p>
          <a:endParaRPr lang="en-US"/>
        </a:p>
      </dgm:t>
    </dgm:pt>
    <dgm:pt modelId="{DBB8430C-79E3-4DDC-837F-D6425C13D937}" type="sibTrans" cxnId="{06576CDA-729A-47EC-AE73-C0364AC92338}">
      <dgm:prSet/>
      <dgm:spPr/>
      <dgm:t>
        <a:bodyPr/>
        <a:lstStyle/>
        <a:p>
          <a:endParaRPr lang="en-US"/>
        </a:p>
      </dgm:t>
    </dgm:pt>
    <dgm:pt modelId="{900E6606-C073-4697-8259-25A98C57527A}">
      <dgm:prSet phldrT="[Text]" custT="1"/>
      <dgm:spPr>
        <a:xfrm>
          <a:off x="6858952" y="163119"/>
          <a:ext cx="1369795" cy="1200706"/>
        </a:xfrm>
        <a:noFill/>
        <a:ln>
          <a:noFill/>
        </a:ln>
        <a:effectLst/>
      </dgm:spPr>
      <dgm:t>
        <a:bodyPr rIns="0"/>
        <a:lstStyle/>
        <a:p>
          <a:r>
            <a:rPr lang="en-US" sz="1600" b="1" baseline="0" dirty="0" smtClean="0">
              <a:solidFill>
                <a:sysClr val="windowText" lastClr="000000">
                  <a:hueOff val="0"/>
                  <a:satOff val="0"/>
                  <a:lumOff val="0"/>
                  <a:alphaOff val="0"/>
                </a:sysClr>
              </a:solidFill>
              <a:latin typeface="Arial Narrow" pitchFamily="34" charset="0"/>
              <a:ea typeface="+mn-ea"/>
              <a:cs typeface="+mn-cs"/>
            </a:rPr>
            <a:t>Create Optimization Scenarios</a:t>
          </a:r>
          <a:endParaRPr lang="en-US" sz="1600" b="1" baseline="0" dirty="0">
            <a:solidFill>
              <a:sysClr val="windowText" lastClr="000000">
                <a:hueOff val="0"/>
                <a:satOff val="0"/>
                <a:lumOff val="0"/>
                <a:alphaOff val="0"/>
              </a:sysClr>
            </a:solidFill>
            <a:latin typeface="Arial Narrow" pitchFamily="34" charset="0"/>
            <a:ea typeface="+mn-ea"/>
            <a:cs typeface="+mn-cs"/>
          </a:endParaRPr>
        </a:p>
      </dgm:t>
    </dgm:pt>
    <dgm:pt modelId="{F725A686-AA88-48F1-860A-5DF433EDF6BE}" type="parTrans" cxnId="{81D9E98D-CA6C-49BC-A9BA-C6468DCD8097}">
      <dgm:prSet/>
      <dgm:spPr/>
      <dgm:t>
        <a:bodyPr/>
        <a:lstStyle/>
        <a:p>
          <a:endParaRPr lang="en-US"/>
        </a:p>
      </dgm:t>
    </dgm:pt>
    <dgm:pt modelId="{D742768A-3D29-4C5A-A219-8DF16467C781}" type="sibTrans" cxnId="{81D9E98D-CA6C-49BC-A9BA-C6468DCD8097}">
      <dgm:prSet/>
      <dgm:spPr/>
      <dgm:t>
        <a:bodyPr/>
        <a:lstStyle/>
        <a:p>
          <a:endParaRPr lang="en-US"/>
        </a:p>
      </dgm:t>
    </dgm:pt>
    <dgm:pt modelId="{E8F8A50D-0028-4597-BF95-E3D2DDF475DA}">
      <dgm:prSet custT="1"/>
      <dgm:spPr>
        <a:xfrm>
          <a:off x="151362" y="1822919"/>
          <a:ext cx="1369795" cy="1200706"/>
        </a:xfrm>
        <a:noFill/>
        <a:ln>
          <a:noFill/>
        </a:ln>
        <a:effectLst/>
      </dgm:spPr>
      <dgm:t>
        <a:bodyPr rIns="0"/>
        <a:lstStyle/>
        <a:p>
          <a:r>
            <a:rPr lang="en-US" sz="1400" b="0" dirty="0" smtClean="0">
              <a:solidFill>
                <a:sysClr val="windowText" lastClr="000000">
                  <a:hueOff val="0"/>
                  <a:satOff val="0"/>
                  <a:lumOff val="0"/>
                  <a:alphaOff val="0"/>
                </a:sysClr>
              </a:solidFill>
              <a:latin typeface="Arial Narrow" pitchFamily="34" charset="0"/>
              <a:ea typeface="+mn-ea"/>
              <a:cs typeface="+mn-cs"/>
            </a:rPr>
            <a:t>Assess historical investments by promotion type for franchise &amp; major competitors</a:t>
          </a:r>
          <a:endParaRPr lang="en-US" sz="1400" b="0" dirty="0">
            <a:solidFill>
              <a:sysClr val="windowText" lastClr="000000">
                <a:hueOff val="0"/>
                <a:satOff val="0"/>
                <a:lumOff val="0"/>
                <a:alphaOff val="0"/>
              </a:sysClr>
            </a:solidFill>
            <a:latin typeface="Arial Narrow" pitchFamily="34" charset="0"/>
            <a:ea typeface="+mn-ea"/>
            <a:cs typeface="+mn-cs"/>
          </a:endParaRPr>
        </a:p>
      </dgm:t>
    </dgm:pt>
    <dgm:pt modelId="{8D25755D-D279-4979-83BF-708F970A5E1D}" type="parTrans" cxnId="{AB1C3706-CB4B-469F-9CA2-69B806E458C1}">
      <dgm:prSet/>
      <dgm:spPr/>
      <dgm:t>
        <a:bodyPr/>
        <a:lstStyle/>
        <a:p>
          <a:endParaRPr lang="en-US"/>
        </a:p>
      </dgm:t>
    </dgm:pt>
    <dgm:pt modelId="{01E54872-B8A3-49AB-A467-DF45858A361B}" type="sibTrans" cxnId="{AB1C3706-CB4B-469F-9CA2-69B806E458C1}">
      <dgm:prSet/>
      <dgm:spPr/>
      <dgm:t>
        <a:bodyPr/>
        <a:lstStyle/>
        <a:p>
          <a:endParaRPr lang="en-US"/>
        </a:p>
      </dgm:t>
    </dgm:pt>
    <dgm:pt modelId="{666877F6-FC83-4363-B3EA-A0504180E4C7}">
      <dgm:prSet custT="1"/>
      <dgm:spPr>
        <a:xfrm>
          <a:off x="5182054" y="578069"/>
          <a:ext cx="1369795" cy="1200706"/>
        </a:xfrm>
        <a:noFill/>
        <a:ln>
          <a:noFill/>
        </a:ln>
        <a:effectLst/>
      </dgm:spPr>
      <dgm:t>
        <a:bodyPr rIns="0"/>
        <a:lstStyle/>
        <a:p>
          <a:r>
            <a:rPr lang="en-US" sz="1600" b="1" dirty="0" smtClean="0">
              <a:solidFill>
                <a:sysClr val="windowText" lastClr="000000">
                  <a:hueOff val="0"/>
                  <a:satOff val="0"/>
                  <a:lumOff val="0"/>
                  <a:alphaOff val="0"/>
                </a:sysClr>
              </a:solidFill>
              <a:latin typeface="Arial Narrow" pitchFamily="34" charset="0"/>
              <a:ea typeface="+mn-ea"/>
              <a:cs typeface="+mn-cs"/>
            </a:rPr>
            <a:t>Define Constraints</a:t>
          </a:r>
          <a:endParaRPr lang="en-US" sz="1600" b="1" dirty="0">
            <a:solidFill>
              <a:sysClr val="windowText" lastClr="000000">
                <a:hueOff val="0"/>
                <a:satOff val="0"/>
                <a:lumOff val="0"/>
                <a:alphaOff val="0"/>
              </a:sysClr>
            </a:solidFill>
            <a:latin typeface="Arial Narrow" pitchFamily="34" charset="0"/>
            <a:ea typeface="+mn-ea"/>
            <a:cs typeface="+mn-cs"/>
          </a:endParaRPr>
        </a:p>
      </dgm:t>
    </dgm:pt>
    <dgm:pt modelId="{007927AE-1B45-4534-8313-455AC60C2519}" type="parTrans" cxnId="{F3F28A78-C4FC-40DB-B2B2-C7A292DE2032}">
      <dgm:prSet/>
      <dgm:spPr/>
      <dgm:t>
        <a:bodyPr/>
        <a:lstStyle/>
        <a:p>
          <a:endParaRPr lang="en-US"/>
        </a:p>
      </dgm:t>
    </dgm:pt>
    <dgm:pt modelId="{8F51AB69-ACB0-4A36-8AE3-7CA715BD2EF8}" type="sibTrans" cxnId="{F3F28A78-C4FC-40DB-B2B2-C7A292DE2032}">
      <dgm:prSet/>
      <dgm:spPr/>
      <dgm:t>
        <a:bodyPr/>
        <a:lstStyle/>
        <a:p>
          <a:endParaRPr lang="en-US"/>
        </a:p>
      </dgm:t>
    </dgm:pt>
    <dgm:pt modelId="{5905AE55-8ABF-4987-84D4-0EEBECDCE9C7}">
      <dgm:prSet custT="1"/>
      <dgm:spPr>
        <a:xfrm>
          <a:off x="151362" y="1822919"/>
          <a:ext cx="1369795" cy="1200706"/>
        </a:xfrm>
        <a:noFill/>
        <a:ln>
          <a:noFill/>
        </a:ln>
        <a:effectLst/>
      </dgm:spPr>
      <dgm:t>
        <a:bodyPr rIns="0"/>
        <a:lstStyle/>
        <a:p>
          <a:r>
            <a:rPr lang="en-US" sz="1400" b="0" dirty="0" smtClean="0">
              <a:solidFill>
                <a:sysClr val="windowText" lastClr="000000">
                  <a:hueOff val="0"/>
                  <a:satOff val="0"/>
                  <a:lumOff val="0"/>
                  <a:alphaOff val="0"/>
                </a:sysClr>
              </a:solidFill>
              <a:latin typeface="Arial Narrow" pitchFamily="34" charset="0"/>
              <a:ea typeface="+mn-ea"/>
              <a:cs typeface="+mn-cs"/>
            </a:rPr>
            <a:t>Granular activity </a:t>
          </a:r>
          <a:r>
            <a:rPr lang="en-US" sz="1400" b="0" smtClean="0">
              <a:solidFill>
                <a:sysClr val="windowText" lastClr="000000">
                  <a:hueOff val="0"/>
                  <a:satOff val="0"/>
                  <a:lumOff val="0"/>
                  <a:alphaOff val="0"/>
                </a:sysClr>
              </a:solidFill>
              <a:latin typeface="Arial Narrow" pitchFamily="34" charset="0"/>
              <a:ea typeface="+mn-ea"/>
              <a:cs typeface="+mn-cs"/>
            </a:rPr>
            <a:t>data and/or </a:t>
          </a:r>
          <a:r>
            <a:rPr lang="en-US" sz="1400" b="0" dirty="0" smtClean="0">
              <a:solidFill>
                <a:sysClr val="windowText" lastClr="000000">
                  <a:hueOff val="0"/>
                  <a:satOff val="0"/>
                  <a:lumOff val="0"/>
                  <a:alphaOff val="0"/>
                </a:sysClr>
              </a:solidFill>
              <a:latin typeface="Arial Narrow" pitchFamily="34" charset="0"/>
              <a:ea typeface="+mn-ea"/>
              <a:cs typeface="+mn-cs"/>
            </a:rPr>
            <a:t>past ROI results by promotion type</a:t>
          </a:r>
          <a:endParaRPr lang="en-US" sz="1400" b="0" dirty="0">
            <a:solidFill>
              <a:sysClr val="windowText" lastClr="000000">
                <a:hueOff val="0"/>
                <a:satOff val="0"/>
                <a:lumOff val="0"/>
                <a:alphaOff val="0"/>
              </a:sysClr>
            </a:solidFill>
            <a:latin typeface="Arial Narrow" pitchFamily="34" charset="0"/>
            <a:ea typeface="+mn-ea"/>
            <a:cs typeface="+mn-cs"/>
          </a:endParaRPr>
        </a:p>
      </dgm:t>
    </dgm:pt>
    <dgm:pt modelId="{F0D38416-925A-4866-8792-A1DC6735C343}" type="parTrans" cxnId="{7E0AA7F1-C17C-4D97-8541-8A36E191E2D3}">
      <dgm:prSet/>
      <dgm:spPr/>
      <dgm:t>
        <a:bodyPr/>
        <a:lstStyle/>
        <a:p>
          <a:endParaRPr lang="en-US"/>
        </a:p>
      </dgm:t>
    </dgm:pt>
    <dgm:pt modelId="{C754324C-F5C2-4CDC-B194-FDEE6CB7DE03}" type="sibTrans" cxnId="{7E0AA7F1-C17C-4D97-8541-8A36E191E2D3}">
      <dgm:prSet/>
      <dgm:spPr/>
      <dgm:t>
        <a:bodyPr/>
        <a:lstStyle/>
        <a:p>
          <a:endParaRPr lang="en-US"/>
        </a:p>
      </dgm:t>
    </dgm:pt>
    <dgm:pt modelId="{411A0D2F-1B88-44E3-BA2B-483AA81CE403}">
      <dgm:prSet custT="1"/>
      <dgm:spPr>
        <a:xfrm>
          <a:off x="1828259" y="1407969"/>
          <a:ext cx="1369795" cy="1200706"/>
        </a:xfrm>
        <a:noFill/>
        <a:ln>
          <a:noFill/>
        </a:ln>
        <a:effectLst/>
      </dgm:spPr>
      <dgm:t>
        <a:bodyPr rIns="0"/>
        <a:lstStyle/>
        <a:p>
          <a:r>
            <a:rPr lang="en-US" sz="1400" dirty="0" smtClean="0">
              <a:solidFill>
                <a:sysClr val="windowText" lastClr="000000">
                  <a:hueOff val="0"/>
                  <a:satOff val="0"/>
                  <a:lumOff val="0"/>
                  <a:alphaOff val="0"/>
                </a:sysClr>
              </a:solidFill>
              <a:latin typeface="Arial Narrow" pitchFamily="34" charset="0"/>
              <a:ea typeface="+mn-ea"/>
              <a:cs typeface="+mn-cs"/>
            </a:rPr>
            <a:t>For promotion types with adequately granular historical activity data, finding a best-fitting model/curve</a:t>
          </a:r>
          <a:endParaRPr lang="en-US" sz="1400" dirty="0">
            <a:solidFill>
              <a:sysClr val="windowText" lastClr="000000">
                <a:hueOff val="0"/>
                <a:satOff val="0"/>
                <a:lumOff val="0"/>
                <a:alphaOff val="0"/>
              </a:sysClr>
            </a:solidFill>
            <a:latin typeface="Arial Narrow" pitchFamily="34" charset="0"/>
            <a:ea typeface="+mn-ea"/>
            <a:cs typeface="+mn-cs"/>
          </a:endParaRPr>
        </a:p>
      </dgm:t>
    </dgm:pt>
    <dgm:pt modelId="{257454BD-CC96-4499-8A1E-1F6FA9E5121A}" type="parTrans" cxnId="{DEBD01D8-0F28-4102-9AE0-3DC74C80A8B4}">
      <dgm:prSet/>
      <dgm:spPr/>
      <dgm:t>
        <a:bodyPr/>
        <a:lstStyle/>
        <a:p>
          <a:endParaRPr lang="en-US"/>
        </a:p>
      </dgm:t>
    </dgm:pt>
    <dgm:pt modelId="{8E96B4D5-F159-4EE1-B3F4-13447A7A1EA5}" type="sibTrans" cxnId="{DEBD01D8-0F28-4102-9AE0-3DC74C80A8B4}">
      <dgm:prSet/>
      <dgm:spPr/>
      <dgm:t>
        <a:bodyPr/>
        <a:lstStyle/>
        <a:p>
          <a:endParaRPr lang="en-US"/>
        </a:p>
      </dgm:t>
    </dgm:pt>
    <dgm:pt modelId="{E7B6FECA-09B4-4677-95F9-909E1AAAC6CD}">
      <dgm:prSet custT="1"/>
      <dgm:spPr>
        <a:xfrm>
          <a:off x="1828259" y="1407969"/>
          <a:ext cx="1369795" cy="1200706"/>
        </a:xfrm>
        <a:noFill/>
        <a:ln>
          <a:noFill/>
        </a:ln>
        <a:effectLst/>
      </dgm:spPr>
      <dgm:t>
        <a:bodyPr rIns="0"/>
        <a:lstStyle/>
        <a:p>
          <a:r>
            <a:rPr lang="en-US" sz="1400" dirty="0" smtClean="0">
              <a:solidFill>
                <a:sysClr val="windowText" lastClr="000000">
                  <a:hueOff val="0"/>
                  <a:satOff val="0"/>
                  <a:lumOff val="0"/>
                  <a:alphaOff val="0"/>
                </a:sysClr>
              </a:solidFill>
              <a:latin typeface="Arial Narrow" pitchFamily="34" charset="0"/>
              <a:ea typeface="+mn-ea"/>
              <a:cs typeface="+mn-cs"/>
            </a:rPr>
            <a:t>Samples, MMFs</a:t>
          </a:r>
          <a:endParaRPr lang="en-US" sz="1400" dirty="0">
            <a:solidFill>
              <a:sysClr val="windowText" lastClr="000000">
                <a:hueOff val="0"/>
                <a:satOff val="0"/>
                <a:lumOff val="0"/>
                <a:alphaOff val="0"/>
              </a:sysClr>
            </a:solidFill>
            <a:latin typeface="Arial Narrow" pitchFamily="34" charset="0"/>
            <a:ea typeface="+mn-ea"/>
            <a:cs typeface="+mn-cs"/>
          </a:endParaRPr>
        </a:p>
      </dgm:t>
    </dgm:pt>
    <dgm:pt modelId="{5F6BCB49-667F-4B0D-94CB-04D145B4948A}" type="parTrans" cxnId="{BD808DB6-D7A0-49BB-9DD1-2EAA989DFCEF}">
      <dgm:prSet/>
      <dgm:spPr/>
      <dgm:t>
        <a:bodyPr/>
        <a:lstStyle/>
        <a:p>
          <a:endParaRPr lang="en-US"/>
        </a:p>
      </dgm:t>
    </dgm:pt>
    <dgm:pt modelId="{4AC0F8FC-32AF-405B-B001-CA0DB4705901}" type="sibTrans" cxnId="{BD808DB6-D7A0-49BB-9DD1-2EAA989DFCEF}">
      <dgm:prSet/>
      <dgm:spPr/>
      <dgm:t>
        <a:bodyPr/>
        <a:lstStyle/>
        <a:p>
          <a:endParaRPr lang="en-US"/>
        </a:p>
      </dgm:t>
    </dgm:pt>
    <dgm:pt modelId="{90341C1B-BB54-42A9-BFAF-4142ED2B63D5}">
      <dgm:prSet custT="1"/>
      <dgm:spPr>
        <a:xfrm>
          <a:off x="3505157" y="993019"/>
          <a:ext cx="1369795" cy="1200706"/>
        </a:xfrm>
        <a:noFill/>
        <a:ln>
          <a:noFill/>
        </a:ln>
        <a:effectLst/>
      </dgm:spPr>
      <dgm:t>
        <a:bodyPr rIns="0"/>
        <a:lstStyle/>
        <a:p>
          <a:r>
            <a:rPr lang="en-US" sz="1400" baseline="0" dirty="0" smtClean="0">
              <a:solidFill>
                <a:sysClr val="windowText" lastClr="000000">
                  <a:hueOff val="0"/>
                  <a:satOff val="0"/>
                  <a:lumOff val="0"/>
                  <a:alphaOff val="0"/>
                </a:sysClr>
              </a:solidFill>
              <a:latin typeface="Arial Narrow" pitchFamily="34" charset="0"/>
              <a:ea typeface="+mn-ea"/>
              <a:cs typeface="+mn-cs"/>
            </a:rPr>
            <a:t>Use past ROI results, measured response curves as analogies &amp; expert judgment for promotion types with low data visibility</a:t>
          </a:r>
          <a:endParaRPr lang="en-US" sz="1400" baseline="0" dirty="0">
            <a:solidFill>
              <a:sysClr val="windowText" lastClr="000000">
                <a:hueOff val="0"/>
                <a:satOff val="0"/>
                <a:lumOff val="0"/>
                <a:alphaOff val="0"/>
              </a:sysClr>
            </a:solidFill>
            <a:latin typeface="Arial Narrow" pitchFamily="34" charset="0"/>
            <a:ea typeface="+mn-ea"/>
            <a:cs typeface="+mn-cs"/>
          </a:endParaRPr>
        </a:p>
      </dgm:t>
    </dgm:pt>
    <dgm:pt modelId="{2D7008B0-2DE1-43EF-AA33-0199CE9CD6B6}" type="parTrans" cxnId="{97965BBD-01B0-49B3-8659-99259CD59CF2}">
      <dgm:prSet/>
      <dgm:spPr/>
      <dgm:t>
        <a:bodyPr/>
        <a:lstStyle/>
        <a:p>
          <a:endParaRPr lang="en-US"/>
        </a:p>
      </dgm:t>
    </dgm:pt>
    <dgm:pt modelId="{B957E57D-0111-42A9-B696-EA5CF438FE99}" type="sibTrans" cxnId="{97965BBD-01B0-49B3-8659-99259CD59CF2}">
      <dgm:prSet/>
      <dgm:spPr/>
      <dgm:t>
        <a:bodyPr/>
        <a:lstStyle/>
        <a:p>
          <a:endParaRPr lang="en-US"/>
        </a:p>
      </dgm:t>
    </dgm:pt>
    <dgm:pt modelId="{FE4400D5-B809-462B-AD15-E53F6270FB2A}">
      <dgm:prSet custT="1"/>
      <dgm:spPr>
        <a:xfrm>
          <a:off x="3505157" y="993019"/>
          <a:ext cx="1369795" cy="1200706"/>
        </a:xfrm>
        <a:noFill/>
        <a:ln>
          <a:noFill/>
        </a:ln>
        <a:effectLst/>
      </dgm:spPr>
      <dgm:t>
        <a:bodyPr rIns="0"/>
        <a:lstStyle/>
        <a:p>
          <a:r>
            <a:rPr lang="en-US" sz="1400" dirty="0" smtClean="0">
              <a:solidFill>
                <a:sysClr val="windowText" lastClr="000000">
                  <a:hueOff val="0"/>
                  <a:satOff val="0"/>
                  <a:lumOff val="0"/>
                  <a:alphaOff val="0"/>
                </a:sysClr>
              </a:solidFill>
              <a:latin typeface="Arial Narrow" pitchFamily="34" charset="0"/>
              <a:ea typeface="+mn-ea"/>
              <a:cs typeface="+mn-cs"/>
            </a:rPr>
            <a:t>Vouchers, </a:t>
          </a:r>
          <a:r>
            <a:rPr lang="en-US" sz="1400" baseline="0" dirty="0" smtClean="0">
              <a:solidFill>
                <a:sysClr val="windowText" lastClr="000000">
                  <a:hueOff val="0"/>
                  <a:satOff val="0"/>
                  <a:lumOff val="0"/>
                  <a:alphaOff val="0"/>
                </a:sysClr>
              </a:solidFill>
              <a:latin typeface="Arial Narrow" pitchFamily="34" charset="0"/>
              <a:ea typeface="+mn-ea"/>
              <a:cs typeface="+mn-cs"/>
            </a:rPr>
            <a:t>HCC, MCM, Pharmacy, Adherence </a:t>
          </a:r>
          <a:endParaRPr lang="en-US" sz="1400" baseline="0" dirty="0">
            <a:solidFill>
              <a:sysClr val="windowText" lastClr="000000">
                <a:hueOff val="0"/>
                <a:satOff val="0"/>
                <a:lumOff val="0"/>
                <a:alphaOff val="0"/>
              </a:sysClr>
            </a:solidFill>
            <a:latin typeface="Arial Narrow" pitchFamily="34" charset="0"/>
            <a:ea typeface="+mn-ea"/>
            <a:cs typeface="+mn-cs"/>
          </a:endParaRPr>
        </a:p>
      </dgm:t>
    </dgm:pt>
    <dgm:pt modelId="{4423CFC9-5B0F-40D7-8EEA-D3365EA70557}" type="parTrans" cxnId="{D8A0265A-74E6-4970-8C94-0BE08DC6A311}">
      <dgm:prSet/>
      <dgm:spPr/>
      <dgm:t>
        <a:bodyPr/>
        <a:lstStyle/>
        <a:p>
          <a:endParaRPr lang="en-US"/>
        </a:p>
      </dgm:t>
    </dgm:pt>
    <dgm:pt modelId="{84A5DC0F-645C-4DE7-8FE9-899F136488ED}" type="sibTrans" cxnId="{D8A0265A-74E6-4970-8C94-0BE08DC6A311}">
      <dgm:prSet/>
      <dgm:spPr/>
      <dgm:t>
        <a:bodyPr/>
        <a:lstStyle/>
        <a:p>
          <a:endParaRPr lang="en-US"/>
        </a:p>
      </dgm:t>
    </dgm:pt>
    <dgm:pt modelId="{46D6F7CB-3068-4580-B162-6DC3C0306A5A}">
      <dgm:prSet custT="1"/>
      <dgm:spPr>
        <a:xfrm>
          <a:off x="5182054" y="578069"/>
          <a:ext cx="1369795" cy="1200706"/>
        </a:xfrm>
        <a:noFill/>
        <a:ln>
          <a:noFill/>
        </a:ln>
        <a:effectLst/>
      </dgm:spPr>
      <dgm:t>
        <a:bodyPr/>
        <a:lstStyle/>
        <a:p>
          <a:r>
            <a:rPr lang="en-US" sz="1400" baseline="0" dirty="0" smtClean="0">
              <a:solidFill>
                <a:sysClr val="windowText" lastClr="000000">
                  <a:hueOff val="0"/>
                  <a:satOff val="0"/>
                  <a:lumOff val="0"/>
                  <a:alphaOff val="0"/>
                </a:sysClr>
              </a:solidFill>
              <a:latin typeface="Arial Narrow" pitchFamily="34" charset="0"/>
              <a:ea typeface="+mn-ea"/>
              <a:cs typeface="+mn-cs"/>
            </a:rPr>
            <a:t>Decide upon </a:t>
          </a:r>
          <a:r>
            <a:rPr lang="en-US" sz="1400" baseline="0" smtClean="0">
              <a:solidFill>
                <a:sysClr val="windowText" lastClr="000000">
                  <a:hueOff val="0"/>
                  <a:satOff val="0"/>
                  <a:lumOff val="0"/>
                  <a:alphaOff val="0"/>
                </a:sysClr>
              </a:solidFill>
              <a:latin typeface="Arial Narrow" pitchFamily="34" charset="0"/>
              <a:ea typeface="+mn-ea"/>
              <a:cs typeface="+mn-cs"/>
            </a:rPr>
            <a:t>minimum and </a:t>
          </a:r>
          <a:r>
            <a:rPr lang="en-US" sz="1400" baseline="0" dirty="0" smtClean="0">
              <a:solidFill>
                <a:sysClr val="windowText" lastClr="000000">
                  <a:hueOff val="0"/>
                  <a:satOff val="0"/>
                  <a:lumOff val="0"/>
                  <a:alphaOff val="0"/>
                </a:sysClr>
              </a:solidFill>
              <a:latin typeface="Arial Narrow" pitchFamily="34" charset="0"/>
              <a:ea typeface="+mn-ea"/>
              <a:cs typeface="+mn-cs"/>
            </a:rPr>
            <a:t>maximum investment level per promotion type</a:t>
          </a:r>
          <a:endParaRPr lang="en-US" sz="1400" baseline="0" dirty="0">
            <a:solidFill>
              <a:sysClr val="windowText" lastClr="000000">
                <a:hueOff val="0"/>
                <a:satOff val="0"/>
                <a:lumOff val="0"/>
                <a:alphaOff val="0"/>
              </a:sysClr>
            </a:solidFill>
            <a:latin typeface="Arial Narrow" pitchFamily="34" charset="0"/>
            <a:ea typeface="+mn-ea"/>
            <a:cs typeface="+mn-cs"/>
          </a:endParaRPr>
        </a:p>
      </dgm:t>
    </dgm:pt>
    <dgm:pt modelId="{E2D22680-CE0C-4EDE-AB78-614B25C2383A}" type="parTrans" cxnId="{0A620EDC-796A-4591-9EF5-FA93A0AD57C3}">
      <dgm:prSet/>
      <dgm:spPr/>
      <dgm:t>
        <a:bodyPr/>
        <a:lstStyle/>
        <a:p>
          <a:endParaRPr lang="en-US"/>
        </a:p>
      </dgm:t>
    </dgm:pt>
    <dgm:pt modelId="{7B428BDF-02FB-4E1F-9CC2-A57A19374AE8}" type="sibTrans" cxnId="{0A620EDC-796A-4591-9EF5-FA93A0AD57C3}">
      <dgm:prSet/>
      <dgm:spPr/>
      <dgm:t>
        <a:bodyPr/>
        <a:lstStyle/>
        <a:p>
          <a:endParaRPr lang="en-US"/>
        </a:p>
      </dgm:t>
    </dgm:pt>
    <dgm:pt modelId="{2DF4A4FE-E75C-4AE7-8860-E6C368274E82}">
      <dgm:prSet custT="1"/>
      <dgm:spPr>
        <a:xfrm>
          <a:off x="5182054" y="578069"/>
          <a:ext cx="1369795" cy="1200706"/>
        </a:xfrm>
        <a:noFill/>
        <a:ln>
          <a:noFill/>
        </a:ln>
        <a:effectLst/>
      </dgm:spPr>
      <dgm:t>
        <a:bodyPr/>
        <a:lstStyle/>
        <a:p>
          <a:r>
            <a:rPr lang="en-US" sz="1400" baseline="0" dirty="0" smtClean="0">
              <a:solidFill>
                <a:sysClr val="windowText" lastClr="000000">
                  <a:hueOff val="0"/>
                  <a:satOff val="0"/>
                  <a:lumOff val="0"/>
                  <a:alphaOff val="0"/>
                </a:sysClr>
              </a:solidFill>
              <a:latin typeface="Arial Narrow" pitchFamily="34" charset="0"/>
              <a:ea typeface="+mn-ea"/>
              <a:cs typeface="+mn-cs"/>
            </a:rPr>
            <a:t>May be informed by historical investments, reach constraints, competitive analysis, etc.</a:t>
          </a:r>
          <a:endParaRPr lang="en-US" sz="1400" baseline="0" dirty="0">
            <a:solidFill>
              <a:sysClr val="windowText" lastClr="000000">
                <a:hueOff val="0"/>
                <a:satOff val="0"/>
                <a:lumOff val="0"/>
                <a:alphaOff val="0"/>
              </a:sysClr>
            </a:solidFill>
            <a:latin typeface="Arial Narrow" pitchFamily="34" charset="0"/>
            <a:ea typeface="+mn-ea"/>
            <a:cs typeface="+mn-cs"/>
          </a:endParaRPr>
        </a:p>
      </dgm:t>
    </dgm:pt>
    <dgm:pt modelId="{937A997F-96EF-45AD-81A2-FFE8BAFA38AE}" type="parTrans" cxnId="{7B49CB04-8001-4561-96C1-FA52CC2A7B0F}">
      <dgm:prSet/>
      <dgm:spPr/>
      <dgm:t>
        <a:bodyPr/>
        <a:lstStyle/>
        <a:p>
          <a:endParaRPr lang="en-US"/>
        </a:p>
      </dgm:t>
    </dgm:pt>
    <dgm:pt modelId="{2920EA46-D1F5-44AC-BE19-93F903923FA1}" type="sibTrans" cxnId="{7B49CB04-8001-4561-96C1-FA52CC2A7B0F}">
      <dgm:prSet/>
      <dgm:spPr/>
      <dgm:t>
        <a:bodyPr/>
        <a:lstStyle/>
        <a:p>
          <a:endParaRPr lang="en-US"/>
        </a:p>
      </dgm:t>
    </dgm:pt>
    <dgm:pt modelId="{1CEC0BF0-3F80-4AB2-8806-74577FD361DC}">
      <dgm:prSet custT="1"/>
      <dgm:spPr>
        <a:xfrm>
          <a:off x="5182054" y="578069"/>
          <a:ext cx="1369795" cy="1200706"/>
        </a:xfrm>
        <a:noFill/>
        <a:ln>
          <a:noFill/>
        </a:ln>
        <a:effectLst/>
      </dgm:spPr>
      <dgm:t>
        <a:bodyPr/>
        <a:lstStyle/>
        <a:p>
          <a:r>
            <a:rPr lang="en-US" sz="1400" baseline="0" dirty="0" smtClean="0">
              <a:solidFill>
                <a:sysClr val="windowText" lastClr="000000">
                  <a:hueOff val="0"/>
                  <a:satOff val="0"/>
                  <a:lumOff val="0"/>
                  <a:alphaOff val="0"/>
                </a:sysClr>
              </a:solidFill>
              <a:latin typeface="Arial Narrow" pitchFamily="34" charset="0"/>
              <a:ea typeface="+mn-ea"/>
              <a:cs typeface="+mn-cs"/>
            </a:rPr>
            <a:t>May be </a:t>
          </a:r>
          <a:r>
            <a:rPr lang="en-US" sz="1400" baseline="0" smtClean="0">
              <a:solidFill>
                <a:sysClr val="windowText" lastClr="000000">
                  <a:hueOff val="0"/>
                  <a:satOff val="0"/>
                  <a:lumOff val="0"/>
                  <a:alphaOff val="0"/>
                </a:sysClr>
              </a:solidFill>
              <a:latin typeface="Arial Narrow" pitchFamily="34" charset="0"/>
              <a:ea typeface="+mn-ea"/>
              <a:cs typeface="+mn-cs"/>
            </a:rPr>
            <a:t>iterative and </a:t>
          </a:r>
          <a:r>
            <a:rPr lang="en-US" sz="1400" baseline="0" dirty="0" smtClean="0">
              <a:solidFill>
                <a:sysClr val="windowText" lastClr="000000">
                  <a:hueOff val="0"/>
                  <a:satOff val="0"/>
                  <a:lumOff val="0"/>
                  <a:alphaOff val="0"/>
                </a:sysClr>
              </a:solidFill>
              <a:latin typeface="Arial Narrow" pitchFamily="34" charset="0"/>
              <a:ea typeface="+mn-ea"/>
              <a:cs typeface="+mn-cs"/>
            </a:rPr>
            <a:t>may vary by scenario</a:t>
          </a:r>
          <a:endParaRPr lang="en-US" sz="1400" baseline="0" dirty="0">
            <a:solidFill>
              <a:sysClr val="windowText" lastClr="000000">
                <a:hueOff val="0"/>
                <a:satOff val="0"/>
                <a:lumOff val="0"/>
                <a:alphaOff val="0"/>
              </a:sysClr>
            </a:solidFill>
            <a:latin typeface="Arial Narrow" pitchFamily="34" charset="0"/>
            <a:ea typeface="+mn-ea"/>
            <a:cs typeface="+mn-cs"/>
          </a:endParaRPr>
        </a:p>
      </dgm:t>
    </dgm:pt>
    <dgm:pt modelId="{FA438774-5DD7-48E6-A8B8-22E9228833D0}" type="parTrans" cxnId="{CA7009A5-5698-44C1-AC1D-5D75086FE1B0}">
      <dgm:prSet/>
      <dgm:spPr/>
      <dgm:t>
        <a:bodyPr/>
        <a:lstStyle/>
        <a:p>
          <a:endParaRPr lang="en-US"/>
        </a:p>
      </dgm:t>
    </dgm:pt>
    <dgm:pt modelId="{1A2E4473-0DE9-40FD-BCC7-185CE95C58C5}" type="sibTrans" cxnId="{CA7009A5-5698-44C1-AC1D-5D75086FE1B0}">
      <dgm:prSet/>
      <dgm:spPr/>
      <dgm:t>
        <a:bodyPr/>
        <a:lstStyle/>
        <a:p>
          <a:endParaRPr lang="en-US"/>
        </a:p>
      </dgm:t>
    </dgm:pt>
    <dgm:pt modelId="{E303AABB-C284-4AC6-BF6C-A658C4056A44}">
      <dgm:prSet custT="1"/>
      <dgm:spPr>
        <a:xfrm>
          <a:off x="6858952" y="163119"/>
          <a:ext cx="1369795" cy="1200706"/>
        </a:xfrm>
        <a:noFill/>
        <a:ln>
          <a:noFill/>
        </a:ln>
        <a:effectLst/>
      </dgm:spPr>
      <dgm:t>
        <a:bodyPr/>
        <a:lstStyle/>
        <a:p>
          <a:r>
            <a:rPr lang="en-US" sz="1400" baseline="0" dirty="0" smtClean="0">
              <a:solidFill>
                <a:sysClr val="windowText" lastClr="000000">
                  <a:hueOff val="0"/>
                  <a:satOff val="0"/>
                  <a:lumOff val="0"/>
                  <a:alphaOff val="0"/>
                </a:sysClr>
              </a:solidFill>
              <a:latin typeface="Arial Narrow" pitchFamily="34" charset="0"/>
              <a:ea typeface="+mn-ea"/>
              <a:cs typeface="+mn-cs"/>
            </a:rPr>
            <a:t>Leverage response </a:t>
          </a:r>
          <a:r>
            <a:rPr lang="en-US" sz="1400" baseline="0" smtClean="0">
              <a:solidFill>
                <a:sysClr val="windowText" lastClr="000000">
                  <a:hueOff val="0"/>
                  <a:satOff val="0"/>
                  <a:lumOff val="0"/>
                  <a:alphaOff val="0"/>
                </a:sysClr>
              </a:solidFill>
              <a:latin typeface="Arial Narrow" pitchFamily="34" charset="0"/>
              <a:ea typeface="+mn-ea"/>
              <a:cs typeface="+mn-cs"/>
            </a:rPr>
            <a:t>curves and </a:t>
          </a:r>
          <a:r>
            <a:rPr lang="en-US" sz="1400" baseline="0" dirty="0" smtClean="0">
              <a:solidFill>
                <a:sysClr val="windowText" lastClr="000000">
                  <a:hueOff val="0"/>
                  <a:satOff val="0"/>
                  <a:lumOff val="0"/>
                  <a:alphaOff val="0"/>
                </a:sysClr>
              </a:solidFill>
              <a:latin typeface="Arial Narrow" pitchFamily="34" charset="0"/>
              <a:ea typeface="+mn-ea"/>
              <a:cs typeface="+mn-cs"/>
            </a:rPr>
            <a:t>constraints to solve for the optimal allocation of promotional investments to maximize revenue</a:t>
          </a:r>
          <a:endParaRPr lang="en-US" sz="1400" baseline="0" dirty="0">
            <a:solidFill>
              <a:sysClr val="windowText" lastClr="000000">
                <a:hueOff val="0"/>
                <a:satOff val="0"/>
                <a:lumOff val="0"/>
                <a:alphaOff val="0"/>
              </a:sysClr>
            </a:solidFill>
            <a:latin typeface="Arial Narrow" pitchFamily="34" charset="0"/>
            <a:ea typeface="+mn-ea"/>
            <a:cs typeface="+mn-cs"/>
          </a:endParaRPr>
        </a:p>
      </dgm:t>
    </dgm:pt>
    <dgm:pt modelId="{17DFDB48-23C7-444A-93D2-2A4CF27AC15E}" type="parTrans" cxnId="{7BE24243-B637-4B12-AD87-3F79EDC5E4F0}">
      <dgm:prSet/>
      <dgm:spPr/>
      <dgm:t>
        <a:bodyPr/>
        <a:lstStyle/>
        <a:p>
          <a:endParaRPr lang="en-US"/>
        </a:p>
      </dgm:t>
    </dgm:pt>
    <dgm:pt modelId="{CD3696E5-8C44-4A12-AEBC-1F8E8CCD20D3}" type="sibTrans" cxnId="{7BE24243-B637-4B12-AD87-3F79EDC5E4F0}">
      <dgm:prSet/>
      <dgm:spPr/>
      <dgm:t>
        <a:bodyPr/>
        <a:lstStyle/>
        <a:p>
          <a:endParaRPr lang="en-US"/>
        </a:p>
      </dgm:t>
    </dgm:pt>
    <dgm:pt modelId="{BCE98F89-557E-4637-B394-9B4C29D20F55}">
      <dgm:prSet custT="1"/>
      <dgm:spPr>
        <a:xfrm>
          <a:off x="6858952" y="163119"/>
          <a:ext cx="1369795" cy="1200706"/>
        </a:xfrm>
        <a:noFill/>
        <a:ln>
          <a:noFill/>
        </a:ln>
        <a:effectLst/>
      </dgm:spPr>
      <dgm:t>
        <a:bodyPr/>
        <a:lstStyle/>
        <a:p>
          <a:r>
            <a:rPr lang="en-US" sz="1400" baseline="0" dirty="0" smtClean="0">
              <a:solidFill>
                <a:sysClr val="windowText" lastClr="000000">
                  <a:hueOff val="0"/>
                  <a:satOff val="0"/>
                  <a:lumOff val="0"/>
                  <a:alphaOff val="0"/>
                </a:sysClr>
              </a:solidFill>
              <a:latin typeface="Arial Narrow" pitchFamily="34" charset="0"/>
              <a:ea typeface="+mn-ea"/>
              <a:cs typeface="+mn-cs"/>
            </a:rPr>
            <a:t>Use assessment of historical </a:t>
          </a:r>
          <a:r>
            <a:rPr lang="en-US" sz="1400" baseline="0" smtClean="0">
              <a:solidFill>
                <a:sysClr val="windowText" lastClr="000000">
                  <a:hueOff val="0"/>
                  <a:satOff val="0"/>
                  <a:lumOff val="0"/>
                  <a:alphaOff val="0"/>
                </a:sysClr>
              </a:solidFill>
              <a:latin typeface="Arial Narrow" pitchFamily="34" charset="0"/>
              <a:ea typeface="+mn-ea"/>
              <a:cs typeface="+mn-cs"/>
            </a:rPr>
            <a:t>investments and </a:t>
          </a:r>
          <a:r>
            <a:rPr lang="en-US" sz="1400" baseline="0" dirty="0" smtClean="0">
              <a:solidFill>
                <a:sysClr val="windowText" lastClr="000000">
                  <a:hueOff val="0"/>
                  <a:satOff val="0"/>
                  <a:lumOff val="0"/>
                  <a:alphaOff val="0"/>
                </a:sysClr>
              </a:solidFill>
              <a:latin typeface="Arial Narrow" pitchFamily="34" charset="0"/>
              <a:ea typeface="+mn-ea"/>
              <a:cs typeface="+mn-cs"/>
            </a:rPr>
            <a:t>other information to define scenarios</a:t>
          </a:r>
          <a:endParaRPr lang="en-US" sz="1400" baseline="0" dirty="0">
            <a:solidFill>
              <a:sysClr val="windowText" lastClr="000000">
                <a:hueOff val="0"/>
                <a:satOff val="0"/>
                <a:lumOff val="0"/>
                <a:alphaOff val="0"/>
              </a:sysClr>
            </a:solidFill>
            <a:latin typeface="Arial Narrow" pitchFamily="34" charset="0"/>
            <a:ea typeface="+mn-ea"/>
            <a:cs typeface="+mn-cs"/>
          </a:endParaRPr>
        </a:p>
      </dgm:t>
    </dgm:pt>
    <dgm:pt modelId="{1A55A253-9EAD-4128-8A18-1B3E89E9FFEE}" type="parTrans" cxnId="{42FDAA77-08C0-4BB9-8938-FB0AC1161956}">
      <dgm:prSet/>
      <dgm:spPr/>
      <dgm:t>
        <a:bodyPr/>
        <a:lstStyle/>
        <a:p>
          <a:endParaRPr lang="en-US"/>
        </a:p>
      </dgm:t>
    </dgm:pt>
    <dgm:pt modelId="{879D9A5C-5058-4FDB-95ED-0E850DCF0BD2}" type="sibTrans" cxnId="{42FDAA77-08C0-4BB9-8938-FB0AC1161956}">
      <dgm:prSet/>
      <dgm:spPr/>
      <dgm:t>
        <a:bodyPr/>
        <a:lstStyle/>
        <a:p>
          <a:endParaRPr lang="en-US"/>
        </a:p>
      </dgm:t>
    </dgm:pt>
    <dgm:pt modelId="{C88DA83E-5FCE-47B8-8C7E-C9CDE443B6A8}">
      <dgm:prSet custT="1"/>
      <dgm:spPr>
        <a:xfrm>
          <a:off x="6858952" y="163119"/>
          <a:ext cx="1369795" cy="1200706"/>
        </a:xfrm>
        <a:noFill/>
        <a:ln>
          <a:noFill/>
        </a:ln>
        <a:effectLst/>
      </dgm:spPr>
      <dgm:t>
        <a:bodyPr/>
        <a:lstStyle/>
        <a:p>
          <a:r>
            <a:rPr lang="en-US" sz="1400" baseline="0" dirty="0" smtClean="0">
              <a:solidFill>
                <a:sysClr val="windowText" lastClr="000000">
                  <a:hueOff val="0"/>
                  <a:satOff val="0"/>
                  <a:lumOff val="0"/>
                  <a:alphaOff val="0"/>
                </a:sysClr>
              </a:solidFill>
              <a:latin typeface="Arial Narrow" pitchFamily="34" charset="0"/>
              <a:ea typeface="+mn-ea"/>
              <a:cs typeface="+mn-cs"/>
            </a:rPr>
            <a:t>Assess sensitivity</a:t>
          </a:r>
          <a:endParaRPr lang="en-US" sz="1400" baseline="0" dirty="0">
            <a:solidFill>
              <a:sysClr val="windowText" lastClr="000000">
                <a:hueOff val="0"/>
                <a:satOff val="0"/>
                <a:lumOff val="0"/>
                <a:alphaOff val="0"/>
              </a:sysClr>
            </a:solidFill>
            <a:latin typeface="Arial Narrow" pitchFamily="34" charset="0"/>
            <a:ea typeface="+mn-ea"/>
            <a:cs typeface="+mn-cs"/>
          </a:endParaRPr>
        </a:p>
      </dgm:t>
    </dgm:pt>
    <dgm:pt modelId="{96235253-818F-4930-BBFC-94E6C3BCB694}" type="parTrans" cxnId="{9D5E2CAC-4284-4128-9F4B-8D2A8BC29930}">
      <dgm:prSet/>
      <dgm:spPr/>
      <dgm:t>
        <a:bodyPr/>
        <a:lstStyle/>
        <a:p>
          <a:endParaRPr lang="en-US"/>
        </a:p>
      </dgm:t>
    </dgm:pt>
    <dgm:pt modelId="{9F1F01E7-D308-47D3-A1BC-39ABFAB16A96}" type="sibTrans" cxnId="{9D5E2CAC-4284-4128-9F4B-8D2A8BC29930}">
      <dgm:prSet/>
      <dgm:spPr/>
      <dgm:t>
        <a:bodyPr/>
        <a:lstStyle/>
        <a:p>
          <a:endParaRPr lang="en-US"/>
        </a:p>
      </dgm:t>
    </dgm:pt>
    <dgm:pt modelId="{C9F993A6-E4EC-4BD6-801C-D18F53F72D52}" type="pres">
      <dgm:prSet presAssocID="{520E9C2B-8F04-4C52-AF23-1886841B32AA}" presName="rootnode" presStyleCnt="0">
        <dgm:presLayoutVars>
          <dgm:chMax/>
          <dgm:chPref/>
          <dgm:dir/>
          <dgm:animLvl val="lvl"/>
        </dgm:presLayoutVars>
      </dgm:prSet>
      <dgm:spPr/>
      <dgm:t>
        <a:bodyPr/>
        <a:lstStyle/>
        <a:p>
          <a:endParaRPr lang="en-US"/>
        </a:p>
      </dgm:t>
    </dgm:pt>
    <dgm:pt modelId="{B07ED074-5AC0-43AD-A700-34F2CB0E59BD}" type="pres">
      <dgm:prSet presAssocID="{113449C5-FCB3-4E45-AE23-EA44D9F8A83D}" presName="composite" presStyleCnt="0"/>
      <dgm:spPr/>
    </dgm:pt>
    <dgm:pt modelId="{34DF8FC1-B818-4D6E-9DF9-D3F23706A9DC}" type="pres">
      <dgm:prSet presAssocID="{113449C5-FCB3-4E45-AE23-EA44D9F8A83D}" presName="LShape" presStyleLbl="alignNode1" presStyleIdx="0" presStyleCnt="9" custLinFactNeighborY="-81708"/>
      <dgm:spPr>
        <a:xfrm rot="5400000">
          <a:off x="303569" y="1369463"/>
          <a:ext cx="911830" cy="1517265"/>
        </a:xfrm>
        <a:prstGeom prst="corner">
          <a:avLst>
            <a:gd name="adj1" fmla="val 16120"/>
            <a:gd name="adj2" fmla="val 16110"/>
          </a:avLst>
        </a:prstGeom>
        <a:solidFill>
          <a:srgbClr val="C0504D">
            <a:hueOff val="0"/>
            <a:satOff val="0"/>
            <a:lumOff val="0"/>
            <a:alphaOff val="0"/>
          </a:srgbClr>
        </a:solidFill>
        <a:ln w="25400" cap="flat" cmpd="sng" algn="ctr">
          <a:solidFill>
            <a:srgbClr val="C0504D">
              <a:hueOff val="0"/>
              <a:satOff val="0"/>
              <a:lumOff val="0"/>
              <a:alphaOff val="0"/>
            </a:srgbClr>
          </a:solidFill>
          <a:prstDash val="solid"/>
        </a:ln>
        <a:effectLst/>
      </dgm:spPr>
      <dgm:t>
        <a:bodyPr/>
        <a:lstStyle/>
        <a:p>
          <a:endParaRPr lang="en-US"/>
        </a:p>
      </dgm:t>
    </dgm:pt>
    <dgm:pt modelId="{EE265FE5-7623-4306-AAAF-748AE67773E3}" type="pres">
      <dgm:prSet presAssocID="{113449C5-FCB3-4E45-AE23-EA44D9F8A83D}" presName="ParentText" presStyleLbl="revTx" presStyleIdx="0" presStyleCnt="5" custLinFactNeighborY="-62040">
        <dgm:presLayoutVars>
          <dgm:chMax val="0"/>
          <dgm:chPref val="0"/>
          <dgm:bulletEnabled val="1"/>
        </dgm:presLayoutVars>
      </dgm:prSet>
      <dgm:spPr>
        <a:prstGeom prst="rect">
          <a:avLst/>
        </a:prstGeom>
      </dgm:spPr>
      <dgm:t>
        <a:bodyPr/>
        <a:lstStyle/>
        <a:p>
          <a:endParaRPr lang="en-US"/>
        </a:p>
      </dgm:t>
    </dgm:pt>
    <dgm:pt modelId="{C8BFD0C1-47BC-425B-8B27-16EC52410175}" type="pres">
      <dgm:prSet presAssocID="{113449C5-FCB3-4E45-AE23-EA44D9F8A83D}" presName="Triangle" presStyleLbl="alignNode1" presStyleIdx="1" presStyleCnt="9" custLinFactY="-100000" custLinFactNeighborY="-188288"/>
      <dgm:spPr>
        <a:xfrm>
          <a:off x="1262706" y="1257712"/>
          <a:ext cx="258452" cy="258452"/>
        </a:xfrm>
        <a:prstGeom prst="triangle">
          <a:avLst>
            <a:gd name="adj" fmla="val 100000"/>
          </a:avLst>
        </a:prstGeom>
        <a:solidFill>
          <a:srgbClr val="9BBB59">
            <a:hueOff val="0"/>
            <a:satOff val="0"/>
            <a:lumOff val="0"/>
            <a:alphaOff val="0"/>
          </a:srgbClr>
        </a:solidFill>
        <a:ln w="25400" cap="flat" cmpd="sng" algn="ctr">
          <a:solidFill>
            <a:srgbClr val="9BBB59">
              <a:hueOff val="0"/>
              <a:satOff val="0"/>
              <a:lumOff val="0"/>
              <a:alphaOff val="0"/>
            </a:srgbClr>
          </a:solidFill>
          <a:prstDash val="solid"/>
        </a:ln>
        <a:effectLst/>
      </dgm:spPr>
      <dgm:t>
        <a:bodyPr/>
        <a:lstStyle/>
        <a:p>
          <a:endParaRPr lang="en-US"/>
        </a:p>
      </dgm:t>
    </dgm:pt>
    <dgm:pt modelId="{3632172A-0946-4A79-944E-F216799A2748}" type="pres">
      <dgm:prSet presAssocID="{85265CEC-828E-456F-82A9-8916158E8873}" presName="sibTrans" presStyleCnt="0"/>
      <dgm:spPr/>
    </dgm:pt>
    <dgm:pt modelId="{62FF2C54-EFF7-42C8-AD5D-82F990AABFB6}" type="pres">
      <dgm:prSet presAssocID="{85265CEC-828E-456F-82A9-8916158E8873}" presName="space" presStyleCnt="0"/>
      <dgm:spPr/>
    </dgm:pt>
    <dgm:pt modelId="{B5C04C1D-AFFF-4922-BDBC-6A437018ACFF}" type="pres">
      <dgm:prSet presAssocID="{FD8BD241-04B8-453F-AF0A-858CC589D5BF}" presName="composite" presStyleCnt="0"/>
      <dgm:spPr/>
    </dgm:pt>
    <dgm:pt modelId="{5D3712C7-ED5B-4F70-8631-35A882553A5C}" type="pres">
      <dgm:prSet presAssocID="{FD8BD241-04B8-453F-AF0A-858CC589D5BF}" presName="LShape" presStyleLbl="alignNode1" presStyleIdx="2" presStyleCnt="9" custLinFactNeighborY="-81708"/>
      <dgm:spPr>
        <a:xfrm rot="5400000">
          <a:off x="1980467" y="954513"/>
          <a:ext cx="911830" cy="1517265"/>
        </a:xfrm>
        <a:prstGeom prst="corner">
          <a:avLst>
            <a:gd name="adj1" fmla="val 16120"/>
            <a:gd name="adj2" fmla="val 16110"/>
          </a:avLst>
        </a:prstGeom>
        <a:solidFill>
          <a:srgbClr val="8064A2">
            <a:hueOff val="0"/>
            <a:satOff val="0"/>
            <a:lumOff val="0"/>
            <a:alphaOff val="0"/>
          </a:srgbClr>
        </a:solidFill>
        <a:ln w="25400" cap="flat" cmpd="sng" algn="ctr">
          <a:solidFill>
            <a:srgbClr val="8064A2">
              <a:hueOff val="0"/>
              <a:satOff val="0"/>
              <a:lumOff val="0"/>
              <a:alphaOff val="0"/>
            </a:srgbClr>
          </a:solidFill>
          <a:prstDash val="solid"/>
        </a:ln>
        <a:effectLst/>
      </dgm:spPr>
      <dgm:t>
        <a:bodyPr/>
        <a:lstStyle/>
        <a:p>
          <a:endParaRPr lang="en-US"/>
        </a:p>
      </dgm:t>
    </dgm:pt>
    <dgm:pt modelId="{F81DBD38-9E0A-4B62-B278-0E28BE42B3A1}" type="pres">
      <dgm:prSet presAssocID="{FD8BD241-04B8-453F-AF0A-858CC589D5BF}" presName="ParentText" presStyleLbl="revTx" presStyleIdx="1" presStyleCnt="5" custLinFactNeighborY="-62040">
        <dgm:presLayoutVars>
          <dgm:chMax val="0"/>
          <dgm:chPref val="0"/>
          <dgm:bulletEnabled val="1"/>
        </dgm:presLayoutVars>
      </dgm:prSet>
      <dgm:spPr>
        <a:prstGeom prst="rect">
          <a:avLst/>
        </a:prstGeom>
      </dgm:spPr>
      <dgm:t>
        <a:bodyPr/>
        <a:lstStyle/>
        <a:p>
          <a:endParaRPr lang="en-US"/>
        </a:p>
      </dgm:t>
    </dgm:pt>
    <dgm:pt modelId="{59068FDF-9ED6-4E16-A235-364367EBC1FC}" type="pres">
      <dgm:prSet presAssocID="{FD8BD241-04B8-453F-AF0A-858CC589D5BF}" presName="Triangle" presStyleLbl="alignNode1" presStyleIdx="3" presStyleCnt="9" custLinFactY="-100000" custLinFactNeighborY="-188288"/>
      <dgm:spPr>
        <a:xfrm>
          <a:off x="2939603" y="842763"/>
          <a:ext cx="258452" cy="258452"/>
        </a:xfrm>
        <a:prstGeom prst="triangle">
          <a:avLst>
            <a:gd name="adj" fmla="val 100000"/>
          </a:avLst>
        </a:prstGeom>
        <a:solidFill>
          <a:srgbClr val="4BACC6">
            <a:hueOff val="0"/>
            <a:satOff val="0"/>
            <a:lumOff val="0"/>
            <a:alphaOff val="0"/>
          </a:srgbClr>
        </a:solidFill>
        <a:ln w="25400" cap="flat" cmpd="sng" algn="ctr">
          <a:solidFill>
            <a:srgbClr val="4BACC6">
              <a:hueOff val="0"/>
              <a:satOff val="0"/>
              <a:lumOff val="0"/>
              <a:alphaOff val="0"/>
            </a:srgbClr>
          </a:solidFill>
          <a:prstDash val="solid"/>
        </a:ln>
        <a:effectLst/>
      </dgm:spPr>
      <dgm:t>
        <a:bodyPr/>
        <a:lstStyle/>
        <a:p>
          <a:endParaRPr lang="en-US"/>
        </a:p>
      </dgm:t>
    </dgm:pt>
    <dgm:pt modelId="{D34922A4-FD71-41C0-9555-6371FDA59AD6}" type="pres">
      <dgm:prSet presAssocID="{D04F872A-C7D4-4089-BE20-8D852064D45D}" presName="sibTrans" presStyleCnt="0"/>
      <dgm:spPr/>
    </dgm:pt>
    <dgm:pt modelId="{A35A4343-8E1F-4F4B-BB1C-27984F0D7F20}" type="pres">
      <dgm:prSet presAssocID="{D04F872A-C7D4-4089-BE20-8D852064D45D}" presName="space" presStyleCnt="0"/>
      <dgm:spPr/>
    </dgm:pt>
    <dgm:pt modelId="{73EFF343-F51B-4D48-B2A4-243D42D8E265}" type="pres">
      <dgm:prSet presAssocID="{AF2F03CE-249D-4926-8FC3-F99F344A08B9}" presName="composite" presStyleCnt="0"/>
      <dgm:spPr/>
    </dgm:pt>
    <dgm:pt modelId="{9F4CCA22-9116-435A-8D22-CE691BFC6276}" type="pres">
      <dgm:prSet presAssocID="{AF2F03CE-249D-4926-8FC3-F99F344A08B9}" presName="LShape" presStyleLbl="alignNode1" presStyleIdx="4" presStyleCnt="9" custLinFactNeighborY="-81708"/>
      <dgm:spPr>
        <a:xfrm rot="5400000">
          <a:off x="3657364" y="539563"/>
          <a:ext cx="911830" cy="1517265"/>
        </a:xfrm>
        <a:prstGeom prst="corner">
          <a:avLst>
            <a:gd name="adj1" fmla="val 16120"/>
            <a:gd name="adj2" fmla="val 16110"/>
          </a:avLst>
        </a:prstGeom>
        <a:solidFill>
          <a:srgbClr val="F79646">
            <a:hueOff val="0"/>
            <a:satOff val="0"/>
            <a:lumOff val="0"/>
            <a:alphaOff val="0"/>
          </a:srgbClr>
        </a:solidFill>
        <a:ln w="25400" cap="flat" cmpd="sng" algn="ctr">
          <a:solidFill>
            <a:srgbClr val="F79646">
              <a:hueOff val="0"/>
              <a:satOff val="0"/>
              <a:lumOff val="0"/>
              <a:alphaOff val="0"/>
            </a:srgbClr>
          </a:solidFill>
          <a:prstDash val="solid"/>
        </a:ln>
        <a:effectLst/>
      </dgm:spPr>
      <dgm:t>
        <a:bodyPr/>
        <a:lstStyle/>
        <a:p>
          <a:endParaRPr lang="en-US"/>
        </a:p>
      </dgm:t>
    </dgm:pt>
    <dgm:pt modelId="{EE55CEFC-0B6D-40D7-994A-82DF58EF08FE}" type="pres">
      <dgm:prSet presAssocID="{AF2F03CE-249D-4926-8FC3-F99F344A08B9}" presName="ParentText" presStyleLbl="revTx" presStyleIdx="2" presStyleCnt="5" custLinFactNeighborY="-62040">
        <dgm:presLayoutVars>
          <dgm:chMax val="0"/>
          <dgm:chPref val="0"/>
          <dgm:bulletEnabled val="1"/>
        </dgm:presLayoutVars>
      </dgm:prSet>
      <dgm:spPr>
        <a:prstGeom prst="rect">
          <a:avLst/>
        </a:prstGeom>
      </dgm:spPr>
      <dgm:t>
        <a:bodyPr/>
        <a:lstStyle/>
        <a:p>
          <a:endParaRPr lang="en-US"/>
        </a:p>
      </dgm:t>
    </dgm:pt>
    <dgm:pt modelId="{61BED934-D588-4F87-9741-D974019248C8}" type="pres">
      <dgm:prSet presAssocID="{AF2F03CE-249D-4926-8FC3-F99F344A08B9}" presName="Triangle" presStyleLbl="alignNode1" presStyleIdx="5" presStyleCnt="9" custLinFactY="-100000" custLinFactNeighborY="-188288"/>
      <dgm:spPr>
        <a:xfrm>
          <a:off x="4616500" y="427813"/>
          <a:ext cx="258452" cy="258452"/>
        </a:xfrm>
        <a:prstGeom prst="triangle">
          <a:avLst>
            <a:gd name="adj" fmla="val 100000"/>
          </a:avLst>
        </a:prstGeom>
        <a:solidFill>
          <a:srgbClr val="C0504D">
            <a:hueOff val="0"/>
            <a:satOff val="0"/>
            <a:lumOff val="0"/>
            <a:alphaOff val="0"/>
          </a:srgbClr>
        </a:solidFill>
        <a:ln w="25400" cap="flat" cmpd="sng" algn="ctr">
          <a:solidFill>
            <a:srgbClr val="C0504D">
              <a:hueOff val="0"/>
              <a:satOff val="0"/>
              <a:lumOff val="0"/>
              <a:alphaOff val="0"/>
            </a:srgbClr>
          </a:solidFill>
          <a:prstDash val="solid"/>
        </a:ln>
        <a:effectLst/>
      </dgm:spPr>
      <dgm:t>
        <a:bodyPr/>
        <a:lstStyle/>
        <a:p>
          <a:endParaRPr lang="en-US"/>
        </a:p>
      </dgm:t>
    </dgm:pt>
    <dgm:pt modelId="{185E27DB-6F6B-4D20-AA35-C2AE251D30AA}" type="pres">
      <dgm:prSet presAssocID="{DBB8430C-79E3-4DDC-837F-D6425C13D937}" presName="sibTrans" presStyleCnt="0"/>
      <dgm:spPr/>
    </dgm:pt>
    <dgm:pt modelId="{27AB4F44-ABF3-44BE-A612-A3A709298195}" type="pres">
      <dgm:prSet presAssocID="{DBB8430C-79E3-4DDC-837F-D6425C13D937}" presName="space" presStyleCnt="0"/>
      <dgm:spPr/>
    </dgm:pt>
    <dgm:pt modelId="{65D5CABB-5DB6-4E17-B2EF-510A81B1FEA2}" type="pres">
      <dgm:prSet presAssocID="{666877F6-FC83-4363-B3EA-A0504180E4C7}" presName="composite" presStyleCnt="0"/>
      <dgm:spPr/>
    </dgm:pt>
    <dgm:pt modelId="{B55E06C4-4AB7-41FC-9341-1731B072751C}" type="pres">
      <dgm:prSet presAssocID="{666877F6-FC83-4363-B3EA-A0504180E4C7}" presName="LShape" presStyleLbl="alignNode1" presStyleIdx="6" presStyleCnt="9" custLinFactNeighborY="-81708"/>
      <dgm:spPr>
        <a:xfrm rot="5400000">
          <a:off x="5334261" y="124613"/>
          <a:ext cx="911830" cy="1517265"/>
        </a:xfrm>
        <a:prstGeom prst="corner">
          <a:avLst>
            <a:gd name="adj1" fmla="val 16120"/>
            <a:gd name="adj2" fmla="val 16110"/>
          </a:avLst>
        </a:prstGeom>
        <a:solidFill>
          <a:srgbClr val="9BBB59">
            <a:hueOff val="0"/>
            <a:satOff val="0"/>
            <a:lumOff val="0"/>
            <a:alphaOff val="0"/>
          </a:srgbClr>
        </a:solidFill>
        <a:ln w="25400" cap="flat" cmpd="sng" algn="ctr">
          <a:solidFill>
            <a:srgbClr val="9BBB59">
              <a:hueOff val="0"/>
              <a:satOff val="0"/>
              <a:lumOff val="0"/>
              <a:alphaOff val="0"/>
            </a:srgbClr>
          </a:solidFill>
          <a:prstDash val="solid"/>
        </a:ln>
        <a:effectLst/>
      </dgm:spPr>
      <dgm:t>
        <a:bodyPr/>
        <a:lstStyle/>
        <a:p>
          <a:endParaRPr lang="en-US"/>
        </a:p>
      </dgm:t>
    </dgm:pt>
    <dgm:pt modelId="{3E6192A9-F608-49BE-B665-7BBA0CC43662}" type="pres">
      <dgm:prSet presAssocID="{666877F6-FC83-4363-B3EA-A0504180E4C7}" presName="ParentText" presStyleLbl="revTx" presStyleIdx="3" presStyleCnt="5" custLinFactNeighborY="-62040">
        <dgm:presLayoutVars>
          <dgm:chMax val="0"/>
          <dgm:chPref val="0"/>
          <dgm:bulletEnabled val="1"/>
        </dgm:presLayoutVars>
      </dgm:prSet>
      <dgm:spPr>
        <a:prstGeom prst="rect">
          <a:avLst/>
        </a:prstGeom>
      </dgm:spPr>
      <dgm:t>
        <a:bodyPr/>
        <a:lstStyle/>
        <a:p>
          <a:endParaRPr lang="en-US"/>
        </a:p>
      </dgm:t>
    </dgm:pt>
    <dgm:pt modelId="{BA35DC0D-A557-4A1A-910E-5F6CF714D667}" type="pres">
      <dgm:prSet presAssocID="{666877F6-FC83-4363-B3EA-A0504180E4C7}" presName="Triangle" presStyleLbl="alignNode1" presStyleIdx="7" presStyleCnt="9" custLinFactY="-100000" custLinFactNeighborY="-188288"/>
      <dgm:spPr>
        <a:xfrm>
          <a:off x="6293398" y="12863"/>
          <a:ext cx="258452" cy="258452"/>
        </a:xfrm>
        <a:prstGeom prst="triangle">
          <a:avLst>
            <a:gd name="adj" fmla="val 100000"/>
          </a:avLst>
        </a:prstGeom>
        <a:solidFill>
          <a:srgbClr val="8064A2">
            <a:hueOff val="0"/>
            <a:satOff val="0"/>
            <a:lumOff val="0"/>
            <a:alphaOff val="0"/>
          </a:srgbClr>
        </a:solidFill>
        <a:ln w="25400" cap="flat" cmpd="sng" algn="ctr">
          <a:solidFill>
            <a:srgbClr val="8064A2">
              <a:hueOff val="0"/>
              <a:satOff val="0"/>
              <a:lumOff val="0"/>
              <a:alphaOff val="0"/>
            </a:srgbClr>
          </a:solidFill>
          <a:prstDash val="solid"/>
        </a:ln>
        <a:effectLst/>
      </dgm:spPr>
      <dgm:t>
        <a:bodyPr/>
        <a:lstStyle/>
        <a:p>
          <a:endParaRPr lang="en-US"/>
        </a:p>
      </dgm:t>
    </dgm:pt>
    <dgm:pt modelId="{B5024CFC-5AC4-4704-A23D-ECEC91BB31DF}" type="pres">
      <dgm:prSet presAssocID="{8F51AB69-ACB0-4A36-8AE3-7CA715BD2EF8}" presName="sibTrans" presStyleCnt="0"/>
      <dgm:spPr/>
    </dgm:pt>
    <dgm:pt modelId="{FE317897-CC98-42E6-9D9C-DD1D7CC0C45E}" type="pres">
      <dgm:prSet presAssocID="{8F51AB69-ACB0-4A36-8AE3-7CA715BD2EF8}" presName="space" presStyleCnt="0"/>
      <dgm:spPr/>
    </dgm:pt>
    <dgm:pt modelId="{21B16B29-1FEA-4062-A4F7-9E82BB47F6FA}" type="pres">
      <dgm:prSet presAssocID="{900E6606-C073-4697-8259-25A98C57527A}" presName="composite" presStyleCnt="0"/>
      <dgm:spPr/>
    </dgm:pt>
    <dgm:pt modelId="{E98AB1A4-5DDB-464E-A950-0FB4DE649BE3}" type="pres">
      <dgm:prSet presAssocID="{900E6606-C073-4697-8259-25A98C57527A}" presName="LShape" presStyleLbl="alignNode1" presStyleIdx="8" presStyleCnt="9" custLinFactNeighborY="-81708"/>
      <dgm:spPr>
        <a:xfrm rot="5400000">
          <a:off x="7011159" y="-290336"/>
          <a:ext cx="911830" cy="1517265"/>
        </a:xfrm>
        <a:prstGeom prst="corner">
          <a:avLst>
            <a:gd name="adj1" fmla="val 16120"/>
            <a:gd name="adj2" fmla="val 16110"/>
          </a:avLst>
        </a:prstGeom>
        <a:solidFill>
          <a:srgbClr val="4BACC6">
            <a:hueOff val="0"/>
            <a:satOff val="0"/>
            <a:lumOff val="0"/>
            <a:alphaOff val="0"/>
          </a:srgbClr>
        </a:solidFill>
        <a:ln w="25400" cap="flat" cmpd="sng" algn="ctr">
          <a:solidFill>
            <a:srgbClr val="4BACC6">
              <a:hueOff val="0"/>
              <a:satOff val="0"/>
              <a:lumOff val="0"/>
              <a:alphaOff val="0"/>
            </a:srgbClr>
          </a:solidFill>
          <a:prstDash val="solid"/>
        </a:ln>
        <a:effectLst/>
      </dgm:spPr>
      <dgm:t>
        <a:bodyPr/>
        <a:lstStyle/>
        <a:p>
          <a:endParaRPr lang="en-US"/>
        </a:p>
      </dgm:t>
    </dgm:pt>
    <dgm:pt modelId="{13B1A562-1E95-400B-BC80-F56FA2DBCE65}" type="pres">
      <dgm:prSet presAssocID="{900E6606-C073-4697-8259-25A98C57527A}" presName="ParentText" presStyleLbl="revTx" presStyleIdx="4" presStyleCnt="5" custLinFactNeighborY="-62040">
        <dgm:presLayoutVars>
          <dgm:chMax val="0"/>
          <dgm:chPref val="0"/>
          <dgm:bulletEnabled val="1"/>
        </dgm:presLayoutVars>
      </dgm:prSet>
      <dgm:spPr>
        <a:prstGeom prst="rect">
          <a:avLst/>
        </a:prstGeom>
      </dgm:spPr>
      <dgm:t>
        <a:bodyPr/>
        <a:lstStyle/>
        <a:p>
          <a:endParaRPr lang="en-US"/>
        </a:p>
      </dgm:t>
    </dgm:pt>
  </dgm:ptLst>
  <dgm:cxnLst>
    <dgm:cxn modelId="{F3F28A78-C4FC-40DB-B2B2-C7A292DE2032}" srcId="{520E9C2B-8F04-4C52-AF23-1886841B32AA}" destId="{666877F6-FC83-4363-B3EA-A0504180E4C7}" srcOrd="3" destOrd="0" parTransId="{007927AE-1B45-4534-8313-455AC60C2519}" sibTransId="{8F51AB69-ACB0-4A36-8AE3-7CA715BD2EF8}"/>
    <dgm:cxn modelId="{F3F15113-AC28-4CBD-A533-418C35A57047}" type="presOf" srcId="{900E6606-C073-4697-8259-25A98C57527A}" destId="{13B1A562-1E95-400B-BC80-F56FA2DBCE65}" srcOrd="0" destOrd="0" presId="urn:microsoft.com/office/officeart/2009/3/layout/StepUpProcess"/>
    <dgm:cxn modelId="{A08757D1-6BDB-45CA-A742-806DA215FF39}" type="presOf" srcId="{5905AE55-8ABF-4987-84D4-0EEBECDCE9C7}" destId="{EE265FE5-7623-4306-AAAF-748AE67773E3}" srcOrd="0" destOrd="2" presId="urn:microsoft.com/office/officeart/2009/3/layout/StepUpProcess"/>
    <dgm:cxn modelId="{06576CDA-729A-47EC-AE73-C0364AC92338}" srcId="{520E9C2B-8F04-4C52-AF23-1886841B32AA}" destId="{AF2F03CE-249D-4926-8FC3-F99F344A08B9}" srcOrd="2" destOrd="0" parTransId="{AE80AE30-EF1D-4517-A6AB-7CDA883EBF63}" sibTransId="{DBB8430C-79E3-4DDC-837F-D6425C13D937}"/>
    <dgm:cxn modelId="{3C795FF2-E132-434C-985A-C0A4A69DF193}" type="presOf" srcId="{411A0D2F-1B88-44E3-BA2B-483AA81CE403}" destId="{F81DBD38-9E0A-4B62-B278-0E28BE42B3A1}" srcOrd="0" destOrd="1" presId="urn:microsoft.com/office/officeart/2009/3/layout/StepUpProcess"/>
    <dgm:cxn modelId="{1B9DEB9C-E3CA-4CD5-AE18-92F3FB4CAF10}" type="presOf" srcId="{666877F6-FC83-4363-B3EA-A0504180E4C7}" destId="{3E6192A9-F608-49BE-B665-7BBA0CC43662}" srcOrd="0" destOrd="0" presId="urn:microsoft.com/office/officeart/2009/3/layout/StepUpProcess"/>
    <dgm:cxn modelId="{42FDAA77-08C0-4BB9-8938-FB0AC1161956}" srcId="{900E6606-C073-4697-8259-25A98C57527A}" destId="{BCE98F89-557E-4637-B394-9B4C29D20F55}" srcOrd="1" destOrd="0" parTransId="{1A55A253-9EAD-4128-8A18-1B3E89E9FFEE}" sibTransId="{879D9A5C-5058-4FDB-95ED-0E850DCF0BD2}"/>
    <dgm:cxn modelId="{AB1C3706-CB4B-469F-9CA2-69B806E458C1}" srcId="{113449C5-FCB3-4E45-AE23-EA44D9F8A83D}" destId="{E8F8A50D-0028-4597-BF95-E3D2DDF475DA}" srcOrd="0" destOrd="0" parTransId="{8D25755D-D279-4979-83BF-708F970A5E1D}" sibTransId="{01E54872-B8A3-49AB-A467-DF45858A361B}"/>
    <dgm:cxn modelId="{9D5E2CAC-4284-4128-9F4B-8D2A8BC29930}" srcId="{900E6606-C073-4697-8259-25A98C57527A}" destId="{C88DA83E-5FCE-47B8-8C7E-C9CDE443B6A8}" srcOrd="2" destOrd="0" parTransId="{96235253-818F-4930-BBFC-94E6C3BCB694}" sibTransId="{9F1F01E7-D308-47D3-A1BC-39ABFAB16A96}"/>
    <dgm:cxn modelId="{E4227347-D0C7-4F07-8DBF-5EDFFD3CC0D3}" type="presOf" srcId="{E303AABB-C284-4AC6-BF6C-A658C4056A44}" destId="{13B1A562-1E95-400B-BC80-F56FA2DBCE65}" srcOrd="0" destOrd="1" presId="urn:microsoft.com/office/officeart/2009/3/layout/StepUpProcess"/>
    <dgm:cxn modelId="{DB8BEA83-7E1A-4B6A-8C41-474FE976D228}" type="presOf" srcId="{520E9C2B-8F04-4C52-AF23-1886841B32AA}" destId="{C9F993A6-E4EC-4BD6-801C-D18F53F72D52}" srcOrd="0" destOrd="0" presId="urn:microsoft.com/office/officeart/2009/3/layout/StepUpProcess"/>
    <dgm:cxn modelId="{59CF43AC-0BEF-43FA-8968-A047E712650A}" type="presOf" srcId="{C88DA83E-5FCE-47B8-8C7E-C9CDE443B6A8}" destId="{13B1A562-1E95-400B-BC80-F56FA2DBCE65}" srcOrd="0" destOrd="3" presId="urn:microsoft.com/office/officeart/2009/3/layout/StepUpProcess"/>
    <dgm:cxn modelId="{97965BBD-01B0-49B3-8659-99259CD59CF2}" srcId="{AF2F03CE-249D-4926-8FC3-F99F344A08B9}" destId="{90341C1B-BB54-42A9-BFAF-4142ED2B63D5}" srcOrd="0" destOrd="0" parTransId="{2D7008B0-2DE1-43EF-AA33-0199CE9CD6B6}" sibTransId="{B957E57D-0111-42A9-B696-EA5CF438FE99}"/>
    <dgm:cxn modelId="{D8A0265A-74E6-4970-8C94-0BE08DC6A311}" srcId="{AF2F03CE-249D-4926-8FC3-F99F344A08B9}" destId="{FE4400D5-B809-462B-AD15-E53F6270FB2A}" srcOrd="1" destOrd="0" parTransId="{4423CFC9-5B0F-40D7-8EEA-D3365EA70557}" sibTransId="{84A5DC0F-645C-4DE7-8FE9-899F136488ED}"/>
    <dgm:cxn modelId="{CA7009A5-5698-44C1-AC1D-5D75086FE1B0}" srcId="{666877F6-FC83-4363-B3EA-A0504180E4C7}" destId="{1CEC0BF0-3F80-4AB2-8806-74577FD361DC}" srcOrd="2" destOrd="0" parTransId="{FA438774-5DD7-48E6-A8B8-22E9228833D0}" sibTransId="{1A2E4473-0DE9-40FD-BCC7-185CE95C58C5}"/>
    <dgm:cxn modelId="{E4186240-DB68-44EF-8116-FFD16CE559AA}" type="presOf" srcId="{E8F8A50D-0028-4597-BF95-E3D2DDF475DA}" destId="{EE265FE5-7623-4306-AAAF-748AE67773E3}" srcOrd="0" destOrd="1" presId="urn:microsoft.com/office/officeart/2009/3/layout/StepUpProcess"/>
    <dgm:cxn modelId="{3868374D-2920-4468-89A8-258B6F8F264A}" srcId="{520E9C2B-8F04-4C52-AF23-1886841B32AA}" destId="{FD8BD241-04B8-453F-AF0A-858CC589D5BF}" srcOrd="1" destOrd="0" parTransId="{42EA1E56-EF65-4CE5-ADD4-EE754CC2E390}" sibTransId="{D04F872A-C7D4-4089-BE20-8D852064D45D}"/>
    <dgm:cxn modelId="{7B49CB04-8001-4561-96C1-FA52CC2A7B0F}" srcId="{666877F6-FC83-4363-B3EA-A0504180E4C7}" destId="{2DF4A4FE-E75C-4AE7-8860-E6C368274E82}" srcOrd="1" destOrd="0" parTransId="{937A997F-96EF-45AD-81A2-FFE8BAFA38AE}" sibTransId="{2920EA46-D1F5-44AC-BE19-93F903923FA1}"/>
    <dgm:cxn modelId="{CE1914DE-AC53-4CA2-A5FD-00CBAB0DBBBB}" type="presOf" srcId="{AF2F03CE-249D-4926-8FC3-F99F344A08B9}" destId="{EE55CEFC-0B6D-40D7-994A-82DF58EF08FE}" srcOrd="0" destOrd="0" presId="urn:microsoft.com/office/officeart/2009/3/layout/StepUpProcess"/>
    <dgm:cxn modelId="{4F404FF8-9EB5-44D9-8509-954532869BF0}" type="presOf" srcId="{FE4400D5-B809-462B-AD15-E53F6270FB2A}" destId="{EE55CEFC-0B6D-40D7-994A-82DF58EF08FE}" srcOrd="0" destOrd="2" presId="urn:microsoft.com/office/officeart/2009/3/layout/StepUpProcess"/>
    <dgm:cxn modelId="{6BD69588-E2C2-4833-8AA7-319C262D80AC}" type="presOf" srcId="{113449C5-FCB3-4E45-AE23-EA44D9F8A83D}" destId="{EE265FE5-7623-4306-AAAF-748AE67773E3}" srcOrd="0" destOrd="0" presId="urn:microsoft.com/office/officeart/2009/3/layout/StepUpProcess"/>
    <dgm:cxn modelId="{81D9E98D-CA6C-49BC-A9BA-C6468DCD8097}" srcId="{520E9C2B-8F04-4C52-AF23-1886841B32AA}" destId="{900E6606-C073-4697-8259-25A98C57527A}" srcOrd="4" destOrd="0" parTransId="{F725A686-AA88-48F1-860A-5DF433EDF6BE}" sibTransId="{D742768A-3D29-4C5A-A219-8DF16467C781}"/>
    <dgm:cxn modelId="{F0CF08D6-7ECE-427C-A8F3-65E36F31D7A6}" type="presOf" srcId="{E7B6FECA-09B4-4677-95F9-909E1AAAC6CD}" destId="{F81DBD38-9E0A-4B62-B278-0E28BE42B3A1}" srcOrd="0" destOrd="2" presId="urn:microsoft.com/office/officeart/2009/3/layout/StepUpProcess"/>
    <dgm:cxn modelId="{C278066A-B7E7-4617-98A8-5F9F89CACCA8}" type="presOf" srcId="{46D6F7CB-3068-4580-B162-6DC3C0306A5A}" destId="{3E6192A9-F608-49BE-B665-7BBA0CC43662}" srcOrd="0" destOrd="1" presId="urn:microsoft.com/office/officeart/2009/3/layout/StepUpProcess"/>
    <dgm:cxn modelId="{CC159616-65A7-40E8-9CBF-F7610A9A245B}" type="presOf" srcId="{90341C1B-BB54-42A9-BFAF-4142ED2B63D5}" destId="{EE55CEFC-0B6D-40D7-994A-82DF58EF08FE}" srcOrd="0" destOrd="1" presId="urn:microsoft.com/office/officeart/2009/3/layout/StepUpProcess"/>
    <dgm:cxn modelId="{BD808DB6-D7A0-49BB-9DD1-2EAA989DFCEF}" srcId="{FD8BD241-04B8-453F-AF0A-858CC589D5BF}" destId="{E7B6FECA-09B4-4677-95F9-909E1AAAC6CD}" srcOrd="1" destOrd="0" parTransId="{5F6BCB49-667F-4B0D-94CB-04D145B4948A}" sibTransId="{4AC0F8FC-32AF-405B-B001-CA0DB4705901}"/>
    <dgm:cxn modelId="{C910BC90-E226-4593-8FE9-DFDD7C360951}" srcId="{520E9C2B-8F04-4C52-AF23-1886841B32AA}" destId="{113449C5-FCB3-4E45-AE23-EA44D9F8A83D}" srcOrd="0" destOrd="0" parTransId="{F171DFAC-A327-46D7-AC32-74B986832937}" sibTransId="{85265CEC-828E-456F-82A9-8916158E8873}"/>
    <dgm:cxn modelId="{041C7BCB-1BCD-434C-92D0-0B19E0C24E24}" type="presOf" srcId="{FD8BD241-04B8-453F-AF0A-858CC589D5BF}" destId="{F81DBD38-9E0A-4B62-B278-0E28BE42B3A1}" srcOrd="0" destOrd="0" presId="urn:microsoft.com/office/officeart/2009/3/layout/StepUpProcess"/>
    <dgm:cxn modelId="{DB6FD6BB-53B4-4AE3-9968-27C6C8A61F59}" type="presOf" srcId="{2DF4A4FE-E75C-4AE7-8860-E6C368274E82}" destId="{3E6192A9-F608-49BE-B665-7BBA0CC43662}" srcOrd="0" destOrd="2" presId="urn:microsoft.com/office/officeart/2009/3/layout/StepUpProcess"/>
    <dgm:cxn modelId="{4844A2D8-3640-40C6-8561-A95A8FD4D932}" type="presOf" srcId="{BCE98F89-557E-4637-B394-9B4C29D20F55}" destId="{13B1A562-1E95-400B-BC80-F56FA2DBCE65}" srcOrd="0" destOrd="2" presId="urn:microsoft.com/office/officeart/2009/3/layout/StepUpProcess"/>
    <dgm:cxn modelId="{0A620EDC-796A-4591-9EF5-FA93A0AD57C3}" srcId="{666877F6-FC83-4363-B3EA-A0504180E4C7}" destId="{46D6F7CB-3068-4580-B162-6DC3C0306A5A}" srcOrd="0" destOrd="0" parTransId="{E2D22680-CE0C-4EDE-AB78-614B25C2383A}" sibTransId="{7B428BDF-02FB-4E1F-9CC2-A57A19374AE8}"/>
    <dgm:cxn modelId="{7E0AA7F1-C17C-4D97-8541-8A36E191E2D3}" srcId="{113449C5-FCB3-4E45-AE23-EA44D9F8A83D}" destId="{5905AE55-8ABF-4987-84D4-0EEBECDCE9C7}" srcOrd="1" destOrd="0" parTransId="{F0D38416-925A-4866-8792-A1DC6735C343}" sibTransId="{C754324C-F5C2-4CDC-B194-FDEE6CB7DE03}"/>
    <dgm:cxn modelId="{7BE24243-B637-4B12-AD87-3F79EDC5E4F0}" srcId="{900E6606-C073-4697-8259-25A98C57527A}" destId="{E303AABB-C284-4AC6-BF6C-A658C4056A44}" srcOrd="0" destOrd="0" parTransId="{17DFDB48-23C7-444A-93D2-2A4CF27AC15E}" sibTransId="{CD3696E5-8C44-4A12-AEBC-1F8E8CCD20D3}"/>
    <dgm:cxn modelId="{DEBD01D8-0F28-4102-9AE0-3DC74C80A8B4}" srcId="{FD8BD241-04B8-453F-AF0A-858CC589D5BF}" destId="{411A0D2F-1B88-44E3-BA2B-483AA81CE403}" srcOrd="0" destOrd="0" parTransId="{257454BD-CC96-4499-8A1E-1F6FA9E5121A}" sibTransId="{8E96B4D5-F159-4EE1-B3F4-13447A7A1EA5}"/>
    <dgm:cxn modelId="{C601F800-7D8A-4ADB-9656-911ED507B673}" type="presOf" srcId="{1CEC0BF0-3F80-4AB2-8806-74577FD361DC}" destId="{3E6192A9-F608-49BE-B665-7BBA0CC43662}" srcOrd="0" destOrd="3" presId="urn:microsoft.com/office/officeart/2009/3/layout/StepUpProcess"/>
    <dgm:cxn modelId="{E60814B5-550F-4686-B23B-97C4A850407B}" type="presParOf" srcId="{C9F993A6-E4EC-4BD6-801C-D18F53F72D52}" destId="{B07ED074-5AC0-43AD-A700-34F2CB0E59BD}" srcOrd="0" destOrd="0" presId="urn:microsoft.com/office/officeart/2009/3/layout/StepUpProcess"/>
    <dgm:cxn modelId="{BB265CD2-8FD1-4D8A-BA98-A9A1A67BA35F}" type="presParOf" srcId="{B07ED074-5AC0-43AD-A700-34F2CB0E59BD}" destId="{34DF8FC1-B818-4D6E-9DF9-D3F23706A9DC}" srcOrd="0" destOrd="0" presId="urn:microsoft.com/office/officeart/2009/3/layout/StepUpProcess"/>
    <dgm:cxn modelId="{C3EA6335-AE6D-4D06-B2FE-DC008E57DDA5}" type="presParOf" srcId="{B07ED074-5AC0-43AD-A700-34F2CB0E59BD}" destId="{EE265FE5-7623-4306-AAAF-748AE67773E3}" srcOrd="1" destOrd="0" presId="urn:microsoft.com/office/officeart/2009/3/layout/StepUpProcess"/>
    <dgm:cxn modelId="{F78A4426-0A68-4916-AFFD-7F5E00D66E7E}" type="presParOf" srcId="{B07ED074-5AC0-43AD-A700-34F2CB0E59BD}" destId="{C8BFD0C1-47BC-425B-8B27-16EC52410175}" srcOrd="2" destOrd="0" presId="urn:microsoft.com/office/officeart/2009/3/layout/StepUpProcess"/>
    <dgm:cxn modelId="{CAB102D8-4BBC-4570-A843-E74B3B2EF05A}" type="presParOf" srcId="{C9F993A6-E4EC-4BD6-801C-D18F53F72D52}" destId="{3632172A-0946-4A79-944E-F216799A2748}" srcOrd="1" destOrd="0" presId="urn:microsoft.com/office/officeart/2009/3/layout/StepUpProcess"/>
    <dgm:cxn modelId="{E6AC456B-B885-44AC-98EB-329F3F532B19}" type="presParOf" srcId="{3632172A-0946-4A79-944E-F216799A2748}" destId="{62FF2C54-EFF7-42C8-AD5D-82F990AABFB6}" srcOrd="0" destOrd="0" presId="urn:microsoft.com/office/officeart/2009/3/layout/StepUpProcess"/>
    <dgm:cxn modelId="{55C9C5BA-B9CC-4E5E-936A-F2FDEBDDB6C7}" type="presParOf" srcId="{C9F993A6-E4EC-4BD6-801C-D18F53F72D52}" destId="{B5C04C1D-AFFF-4922-BDBC-6A437018ACFF}" srcOrd="2" destOrd="0" presId="urn:microsoft.com/office/officeart/2009/3/layout/StepUpProcess"/>
    <dgm:cxn modelId="{98F392BB-E337-459E-B27C-86B14A8163CC}" type="presParOf" srcId="{B5C04C1D-AFFF-4922-BDBC-6A437018ACFF}" destId="{5D3712C7-ED5B-4F70-8631-35A882553A5C}" srcOrd="0" destOrd="0" presId="urn:microsoft.com/office/officeart/2009/3/layout/StepUpProcess"/>
    <dgm:cxn modelId="{3CBE9820-F513-4F98-AE6D-6F4648C9C312}" type="presParOf" srcId="{B5C04C1D-AFFF-4922-BDBC-6A437018ACFF}" destId="{F81DBD38-9E0A-4B62-B278-0E28BE42B3A1}" srcOrd="1" destOrd="0" presId="urn:microsoft.com/office/officeart/2009/3/layout/StepUpProcess"/>
    <dgm:cxn modelId="{668FE081-B2EE-4AEA-B7CA-1FCAB012B71B}" type="presParOf" srcId="{B5C04C1D-AFFF-4922-BDBC-6A437018ACFF}" destId="{59068FDF-9ED6-4E16-A235-364367EBC1FC}" srcOrd="2" destOrd="0" presId="urn:microsoft.com/office/officeart/2009/3/layout/StepUpProcess"/>
    <dgm:cxn modelId="{79BA76E4-CF53-4050-9823-766DF9074BE4}" type="presParOf" srcId="{C9F993A6-E4EC-4BD6-801C-D18F53F72D52}" destId="{D34922A4-FD71-41C0-9555-6371FDA59AD6}" srcOrd="3" destOrd="0" presId="urn:microsoft.com/office/officeart/2009/3/layout/StepUpProcess"/>
    <dgm:cxn modelId="{E71E58E0-E288-4500-8E19-4ABE02E1377E}" type="presParOf" srcId="{D34922A4-FD71-41C0-9555-6371FDA59AD6}" destId="{A35A4343-8E1F-4F4B-BB1C-27984F0D7F20}" srcOrd="0" destOrd="0" presId="urn:microsoft.com/office/officeart/2009/3/layout/StepUpProcess"/>
    <dgm:cxn modelId="{A8789AAF-4506-49DC-BA28-E672AA76700C}" type="presParOf" srcId="{C9F993A6-E4EC-4BD6-801C-D18F53F72D52}" destId="{73EFF343-F51B-4D48-B2A4-243D42D8E265}" srcOrd="4" destOrd="0" presId="urn:microsoft.com/office/officeart/2009/3/layout/StepUpProcess"/>
    <dgm:cxn modelId="{AA80F41A-2C9D-497D-89EF-BCB6AE94883F}" type="presParOf" srcId="{73EFF343-F51B-4D48-B2A4-243D42D8E265}" destId="{9F4CCA22-9116-435A-8D22-CE691BFC6276}" srcOrd="0" destOrd="0" presId="urn:microsoft.com/office/officeart/2009/3/layout/StepUpProcess"/>
    <dgm:cxn modelId="{8EDF9A9B-1E28-4B80-85DC-BB5F27361BF0}" type="presParOf" srcId="{73EFF343-F51B-4D48-B2A4-243D42D8E265}" destId="{EE55CEFC-0B6D-40D7-994A-82DF58EF08FE}" srcOrd="1" destOrd="0" presId="urn:microsoft.com/office/officeart/2009/3/layout/StepUpProcess"/>
    <dgm:cxn modelId="{08E63FBD-B450-45FF-A914-29CD669DBF8F}" type="presParOf" srcId="{73EFF343-F51B-4D48-B2A4-243D42D8E265}" destId="{61BED934-D588-4F87-9741-D974019248C8}" srcOrd="2" destOrd="0" presId="urn:microsoft.com/office/officeart/2009/3/layout/StepUpProcess"/>
    <dgm:cxn modelId="{4EB07E3F-9C74-46B5-8E3A-D3ADBA0DDCF6}" type="presParOf" srcId="{C9F993A6-E4EC-4BD6-801C-D18F53F72D52}" destId="{185E27DB-6F6B-4D20-AA35-C2AE251D30AA}" srcOrd="5" destOrd="0" presId="urn:microsoft.com/office/officeart/2009/3/layout/StepUpProcess"/>
    <dgm:cxn modelId="{95C3EBAD-8268-49D1-91BA-48CD3F2134EA}" type="presParOf" srcId="{185E27DB-6F6B-4D20-AA35-C2AE251D30AA}" destId="{27AB4F44-ABF3-44BE-A612-A3A709298195}" srcOrd="0" destOrd="0" presId="urn:microsoft.com/office/officeart/2009/3/layout/StepUpProcess"/>
    <dgm:cxn modelId="{34581AE9-07BE-4E2C-859E-91F290AF18B8}" type="presParOf" srcId="{C9F993A6-E4EC-4BD6-801C-D18F53F72D52}" destId="{65D5CABB-5DB6-4E17-B2EF-510A81B1FEA2}" srcOrd="6" destOrd="0" presId="urn:microsoft.com/office/officeart/2009/3/layout/StepUpProcess"/>
    <dgm:cxn modelId="{B034736E-9756-4C6F-8482-9BFCD1263213}" type="presParOf" srcId="{65D5CABB-5DB6-4E17-B2EF-510A81B1FEA2}" destId="{B55E06C4-4AB7-41FC-9341-1731B072751C}" srcOrd="0" destOrd="0" presId="urn:microsoft.com/office/officeart/2009/3/layout/StepUpProcess"/>
    <dgm:cxn modelId="{F291C629-FF6A-4D14-87F0-68D54D67FBFF}" type="presParOf" srcId="{65D5CABB-5DB6-4E17-B2EF-510A81B1FEA2}" destId="{3E6192A9-F608-49BE-B665-7BBA0CC43662}" srcOrd="1" destOrd="0" presId="urn:microsoft.com/office/officeart/2009/3/layout/StepUpProcess"/>
    <dgm:cxn modelId="{A17EB972-AB2A-4B7E-A101-D5DEF93533E1}" type="presParOf" srcId="{65D5CABB-5DB6-4E17-B2EF-510A81B1FEA2}" destId="{BA35DC0D-A557-4A1A-910E-5F6CF714D667}" srcOrd="2" destOrd="0" presId="urn:microsoft.com/office/officeart/2009/3/layout/StepUpProcess"/>
    <dgm:cxn modelId="{3F192BA7-690B-403A-B6AA-4AF1657D391A}" type="presParOf" srcId="{C9F993A6-E4EC-4BD6-801C-D18F53F72D52}" destId="{B5024CFC-5AC4-4704-A23D-ECEC91BB31DF}" srcOrd="7" destOrd="0" presId="urn:microsoft.com/office/officeart/2009/3/layout/StepUpProcess"/>
    <dgm:cxn modelId="{30F9716E-4943-453F-BDFA-46F35B8B19CA}" type="presParOf" srcId="{B5024CFC-5AC4-4704-A23D-ECEC91BB31DF}" destId="{FE317897-CC98-42E6-9D9C-DD1D7CC0C45E}" srcOrd="0" destOrd="0" presId="urn:microsoft.com/office/officeart/2009/3/layout/StepUpProcess"/>
    <dgm:cxn modelId="{17A3953D-E46D-4D7B-984F-974CD4753970}" type="presParOf" srcId="{C9F993A6-E4EC-4BD6-801C-D18F53F72D52}" destId="{21B16B29-1FEA-4062-A4F7-9E82BB47F6FA}" srcOrd="8" destOrd="0" presId="urn:microsoft.com/office/officeart/2009/3/layout/StepUpProcess"/>
    <dgm:cxn modelId="{37FD387F-57F6-48BD-B47A-660636B4E9C8}" type="presParOf" srcId="{21B16B29-1FEA-4062-A4F7-9E82BB47F6FA}" destId="{E98AB1A4-5DDB-464E-A950-0FB4DE649BE3}" srcOrd="0" destOrd="0" presId="urn:microsoft.com/office/officeart/2009/3/layout/StepUpProcess"/>
    <dgm:cxn modelId="{FC7F1E6A-D448-43FE-9711-21D1E1E9F441}" type="presParOf" srcId="{21B16B29-1FEA-4062-A4F7-9E82BB47F6FA}" destId="{13B1A562-1E95-400B-BC80-F56FA2DBCE65}" srcOrd="1" destOrd="0" presId="urn:microsoft.com/office/officeart/2009/3/layout/StepU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DF8FC1-B818-4D6E-9DF9-D3F23706A9DC}">
      <dsp:nvSpPr>
        <dsp:cNvPr id="0" name=""/>
        <dsp:cNvSpPr/>
      </dsp:nvSpPr>
      <dsp:spPr>
        <a:xfrm rot="5400000">
          <a:off x="303569" y="1369463"/>
          <a:ext cx="911830" cy="1517265"/>
        </a:xfrm>
        <a:prstGeom prst="corner">
          <a:avLst>
            <a:gd name="adj1" fmla="val 16120"/>
            <a:gd name="adj2" fmla="val 16110"/>
          </a:avLst>
        </a:prstGeom>
        <a:solidFill>
          <a:srgbClr val="C0504D">
            <a:hueOff val="0"/>
            <a:satOff val="0"/>
            <a:lumOff val="0"/>
            <a:alphaOff val="0"/>
          </a:srgbClr>
        </a:solidFill>
        <a:ln w="25400" cap="flat" cmpd="sng" algn="ctr">
          <a:solidFill>
            <a:srgbClr val="C0504D">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sp>
    <dsp:sp modelId="{EE265FE5-7623-4306-AAAF-748AE67773E3}">
      <dsp:nvSpPr>
        <dsp:cNvPr id="0" name=""/>
        <dsp:cNvSpPr/>
      </dsp:nvSpPr>
      <dsp:spPr>
        <a:xfrm>
          <a:off x="151362" y="1822919"/>
          <a:ext cx="1369795" cy="1200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0" bIns="60960" numCol="1" spcCol="1270" anchor="t" anchorCtr="0">
          <a:noAutofit/>
        </a:bodyPr>
        <a:lstStyle/>
        <a:p>
          <a:pPr lvl="0" algn="l" defTabSz="711200">
            <a:lnSpc>
              <a:spcPct val="90000"/>
            </a:lnSpc>
            <a:spcBef>
              <a:spcPct val="0"/>
            </a:spcBef>
            <a:spcAft>
              <a:spcPct val="35000"/>
            </a:spcAft>
          </a:pPr>
          <a:r>
            <a:rPr lang="en-US" sz="1600" b="1" kern="1200" baseline="0" dirty="0" smtClean="0">
              <a:solidFill>
                <a:sysClr val="windowText" lastClr="000000">
                  <a:hueOff val="0"/>
                  <a:satOff val="0"/>
                  <a:lumOff val="0"/>
                  <a:alphaOff val="0"/>
                </a:sysClr>
              </a:solidFill>
              <a:latin typeface="Arial Narrow" pitchFamily="34" charset="0"/>
              <a:ea typeface="+mn-ea"/>
              <a:cs typeface="+mn-cs"/>
            </a:rPr>
            <a:t>Collect Required Data</a:t>
          </a:r>
          <a:endParaRPr lang="en-US" sz="1600" b="1" kern="1200" baseline="0" dirty="0">
            <a:solidFill>
              <a:sysClr val="windowText" lastClr="000000">
                <a:hueOff val="0"/>
                <a:satOff val="0"/>
                <a:lumOff val="0"/>
                <a:alphaOff val="0"/>
              </a:sysClr>
            </a:solidFill>
            <a:latin typeface="Arial Narrow" pitchFamily="34" charset="0"/>
            <a:ea typeface="+mn-ea"/>
            <a:cs typeface="+mn-cs"/>
          </a:endParaRPr>
        </a:p>
        <a:p>
          <a:pPr marL="114300" lvl="1" indent="-114300" algn="l" defTabSz="622300">
            <a:lnSpc>
              <a:spcPct val="90000"/>
            </a:lnSpc>
            <a:spcBef>
              <a:spcPct val="0"/>
            </a:spcBef>
            <a:spcAft>
              <a:spcPct val="15000"/>
            </a:spcAft>
            <a:buChar char="••"/>
          </a:pPr>
          <a:r>
            <a:rPr lang="en-US" sz="1400" b="0" kern="1200" dirty="0" smtClean="0">
              <a:solidFill>
                <a:sysClr val="windowText" lastClr="000000">
                  <a:hueOff val="0"/>
                  <a:satOff val="0"/>
                  <a:lumOff val="0"/>
                  <a:alphaOff val="0"/>
                </a:sysClr>
              </a:solidFill>
              <a:latin typeface="Arial Narrow" pitchFamily="34" charset="0"/>
              <a:ea typeface="+mn-ea"/>
              <a:cs typeface="+mn-cs"/>
            </a:rPr>
            <a:t>Assess historical investments by promotion type for franchise &amp; major competitors</a:t>
          </a:r>
          <a:endParaRPr lang="en-US" sz="1400" b="0" kern="1200" dirty="0">
            <a:solidFill>
              <a:sysClr val="windowText" lastClr="000000">
                <a:hueOff val="0"/>
                <a:satOff val="0"/>
                <a:lumOff val="0"/>
                <a:alphaOff val="0"/>
              </a:sysClr>
            </a:solidFill>
            <a:latin typeface="Arial Narrow" pitchFamily="34" charset="0"/>
            <a:ea typeface="+mn-ea"/>
            <a:cs typeface="+mn-cs"/>
          </a:endParaRPr>
        </a:p>
        <a:p>
          <a:pPr marL="114300" lvl="1" indent="-114300" algn="l" defTabSz="622300">
            <a:lnSpc>
              <a:spcPct val="90000"/>
            </a:lnSpc>
            <a:spcBef>
              <a:spcPct val="0"/>
            </a:spcBef>
            <a:spcAft>
              <a:spcPct val="15000"/>
            </a:spcAft>
            <a:buChar char="••"/>
          </a:pPr>
          <a:r>
            <a:rPr lang="en-US" sz="1400" b="0" kern="1200" dirty="0" smtClean="0">
              <a:solidFill>
                <a:sysClr val="windowText" lastClr="000000">
                  <a:hueOff val="0"/>
                  <a:satOff val="0"/>
                  <a:lumOff val="0"/>
                  <a:alphaOff val="0"/>
                </a:sysClr>
              </a:solidFill>
              <a:latin typeface="Arial Narrow" pitchFamily="34" charset="0"/>
              <a:ea typeface="+mn-ea"/>
              <a:cs typeface="+mn-cs"/>
            </a:rPr>
            <a:t>Granular activity </a:t>
          </a:r>
          <a:r>
            <a:rPr lang="en-US" sz="1400" b="0" kern="1200" smtClean="0">
              <a:solidFill>
                <a:sysClr val="windowText" lastClr="000000">
                  <a:hueOff val="0"/>
                  <a:satOff val="0"/>
                  <a:lumOff val="0"/>
                  <a:alphaOff val="0"/>
                </a:sysClr>
              </a:solidFill>
              <a:latin typeface="Arial Narrow" pitchFamily="34" charset="0"/>
              <a:ea typeface="+mn-ea"/>
              <a:cs typeface="+mn-cs"/>
            </a:rPr>
            <a:t>data and/or </a:t>
          </a:r>
          <a:r>
            <a:rPr lang="en-US" sz="1400" b="0" kern="1200" dirty="0" smtClean="0">
              <a:solidFill>
                <a:sysClr val="windowText" lastClr="000000">
                  <a:hueOff val="0"/>
                  <a:satOff val="0"/>
                  <a:lumOff val="0"/>
                  <a:alphaOff val="0"/>
                </a:sysClr>
              </a:solidFill>
              <a:latin typeface="Arial Narrow" pitchFamily="34" charset="0"/>
              <a:ea typeface="+mn-ea"/>
              <a:cs typeface="+mn-cs"/>
            </a:rPr>
            <a:t>past ROI results by promotion type</a:t>
          </a:r>
          <a:endParaRPr lang="en-US" sz="1400" b="0" kern="1200" dirty="0">
            <a:solidFill>
              <a:sysClr val="windowText" lastClr="000000">
                <a:hueOff val="0"/>
                <a:satOff val="0"/>
                <a:lumOff val="0"/>
                <a:alphaOff val="0"/>
              </a:sysClr>
            </a:solidFill>
            <a:latin typeface="Arial Narrow" pitchFamily="34" charset="0"/>
            <a:ea typeface="+mn-ea"/>
            <a:cs typeface="+mn-cs"/>
          </a:endParaRPr>
        </a:p>
      </dsp:txBody>
      <dsp:txXfrm>
        <a:off x="151362" y="1822919"/>
        <a:ext cx="1369795" cy="1200706"/>
      </dsp:txXfrm>
    </dsp:sp>
    <dsp:sp modelId="{C8BFD0C1-47BC-425B-8B27-16EC52410175}">
      <dsp:nvSpPr>
        <dsp:cNvPr id="0" name=""/>
        <dsp:cNvSpPr/>
      </dsp:nvSpPr>
      <dsp:spPr>
        <a:xfrm>
          <a:off x="1262706" y="1257712"/>
          <a:ext cx="258452" cy="258452"/>
        </a:xfrm>
        <a:prstGeom prst="triangle">
          <a:avLst>
            <a:gd name="adj" fmla="val 100000"/>
          </a:avLst>
        </a:prstGeom>
        <a:solidFill>
          <a:srgbClr val="9BBB59">
            <a:hueOff val="0"/>
            <a:satOff val="0"/>
            <a:lumOff val="0"/>
            <a:alphaOff val="0"/>
          </a:srgbClr>
        </a:solidFill>
        <a:ln w="25400" cap="flat" cmpd="sng" algn="ctr">
          <a:solidFill>
            <a:srgbClr val="9BBB59">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sp>
    <dsp:sp modelId="{5D3712C7-ED5B-4F70-8631-35A882553A5C}">
      <dsp:nvSpPr>
        <dsp:cNvPr id="0" name=""/>
        <dsp:cNvSpPr/>
      </dsp:nvSpPr>
      <dsp:spPr>
        <a:xfrm rot="5400000">
          <a:off x="1980467" y="954513"/>
          <a:ext cx="911830" cy="1517265"/>
        </a:xfrm>
        <a:prstGeom prst="corner">
          <a:avLst>
            <a:gd name="adj1" fmla="val 16120"/>
            <a:gd name="adj2" fmla="val 16110"/>
          </a:avLst>
        </a:prstGeom>
        <a:solidFill>
          <a:srgbClr val="8064A2">
            <a:hueOff val="0"/>
            <a:satOff val="0"/>
            <a:lumOff val="0"/>
            <a:alphaOff val="0"/>
          </a:srgbClr>
        </a:solidFill>
        <a:ln w="25400" cap="flat" cmpd="sng" algn="ctr">
          <a:solidFill>
            <a:srgbClr val="8064A2">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sp>
    <dsp:sp modelId="{F81DBD38-9E0A-4B62-B278-0E28BE42B3A1}">
      <dsp:nvSpPr>
        <dsp:cNvPr id="0" name=""/>
        <dsp:cNvSpPr/>
      </dsp:nvSpPr>
      <dsp:spPr>
        <a:xfrm>
          <a:off x="1828259" y="1407969"/>
          <a:ext cx="1369795" cy="1200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0" bIns="60960" numCol="1" spcCol="1270" anchor="t" anchorCtr="0">
          <a:noAutofit/>
        </a:bodyPr>
        <a:lstStyle/>
        <a:p>
          <a:pPr lvl="0" algn="l" defTabSz="711200">
            <a:lnSpc>
              <a:spcPct val="90000"/>
            </a:lnSpc>
            <a:spcBef>
              <a:spcPct val="0"/>
            </a:spcBef>
            <a:spcAft>
              <a:spcPct val="35000"/>
            </a:spcAft>
          </a:pPr>
          <a:r>
            <a:rPr lang="en-US" sz="1600" b="1" kern="1200" baseline="0" dirty="0" smtClean="0">
              <a:solidFill>
                <a:sysClr val="windowText" lastClr="000000">
                  <a:hueOff val="0"/>
                  <a:satOff val="0"/>
                  <a:lumOff val="0"/>
                  <a:alphaOff val="0"/>
                </a:sysClr>
              </a:solidFill>
              <a:latin typeface="Arial Narrow" pitchFamily="34" charset="0"/>
              <a:ea typeface="+mn-ea"/>
              <a:cs typeface="+mn-cs"/>
            </a:rPr>
            <a:t>Estimate Measured Response Curves</a:t>
          </a:r>
        </a:p>
        <a:p>
          <a:pPr marL="114300" lvl="1" indent="-114300" algn="l" defTabSz="622300">
            <a:lnSpc>
              <a:spcPct val="90000"/>
            </a:lnSpc>
            <a:spcBef>
              <a:spcPct val="0"/>
            </a:spcBef>
            <a:spcAft>
              <a:spcPct val="15000"/>
            </a:spcAft>
            <a:buChar char="••"/>
          </a:pPr>
          <a:r>
            <a:rPr lang="en-US" sz="1400" kern="1200" dirty="0" smtClean="0">
              <a:solidFill>
                <a:sysClr val="windowText" lastClr="000000">
                  <a:hueOff val="0"/>
                  <a:satOff val="0"/>
                  <a:lumOff val="0"/>
                  <a:alphaOff val="0"/>
                </a:sysClr>
              </a:solidFill>
              <a:latin typeface="Arial Narrow" pitchFamily="34" charset="0"/>
              <a:ea typeface="+mn-ea"/>
              <a:cs typeface="+mn-cs"/>
            </a:rPr>
            <a:t>For promotion types with adequately granular historical activity data, finding a best-fitting model/curve</a:t>
          </a:r>
          <a:endParaRPr lang="en-US" sz="1400" kern="1200" dirty="0">
            <a:solidFill>
              <a:sysClr val="windowText" lastClr="000000">
                <a:hueOff val="0"/>
                <a:satOff val="0"/>
                <a:lumOff val="0"/>
                <a:alphaOff val="0"/>
              </a:sysClr>
            </a:solidFill>
            <a:latin typeface="Arial Narrow" pitchFamily="34" charset="0"/>
            <a:ea typeface="+mn-ea"/>
            <a:cs typeface="+mn-cs"/>
          </a:endParaRPr>
        </a:p>
        <a:p>
          <a:pPr marL="114300" lvl="1" indent="-114300" algn="l" defTabSz="622300">
            <a:lnSpc>
              <a:spcPct val="90000"/>
            </a:lnSpc>
            <a:spcBef>
              <a:spcPct val="0"/>
            </a:spcBef>
            <a:spcAft>
              <a:spcPct val="15000"/>
            </a:spcAft>
            <a:buChar char="••"/>
          </a:pPr>
          <a:r>
            <a:rPr lang="en-US" sz="1400" kern="1200" dirty="0" smtClean="0">
              <a:solidFill>
                <a:sysClr val="windowText" lastClr="000000">
                  <a:hueOff val="0"/>
                  <a:satOff val="0"/>
                  <a:lumOff val="0"/>
                  <a:alphaOff val="0"/>
                </a:sysClr>
              </a:solidFill>
              <a:latin typeface="Arial Narrow" pitchFamily="34" charset="0"/>
              <a:ea typeface="+mn-ea"/>
              <a:cs typeface="+mn-cs"/>
            </a:rPr>
            <a:t>Samples, MMFs</a:t>
          </a:r>
          <a:endParaRPr lang="en-US" sz="1400" kern="1200" dirty="0">
            <a:solidFill>
              <a:sysClr val="windowText" lastClr="000000">
                <a:hueOff val="0"/>
                <a:satOff val="0"/>
                <a:lumOff val="0"/>
                <a:alphaOff val="0"/>
              </a:sysClr>
            </a:solidFill>
            <a:latin typeface="Arial Narrow" pitchFamily="34" charset="0"/>
            <a:ea typeface="+mn-ea"/>
            <a:cs typeface="+mn-cs"/>
          </a:endParaRPr>
        </a:p>
      </dsp:txBody>
      <dsp:txXfrm>
        <a:off x="1828259" y="1407969"/>
        <a:ext cx="1369795" cy="1200706"/>
      </dsp:txXfrm>
    </dsp:sp>
    <dsp:sp modelId="{59068FDF-9ED6-4E16-A235-364367EBC1FC}">
      <dsp:nvSpPr>
        <dsp:cNvPr id="0" name=""/>
        <dsp:cNvSpPr/>
      </dsp:nvSpPr>
      <dsp:spPr>
        <a:xfrm>
          <a:off x="2939603" y="842763"/>
          <a:ext cx="258452" cy="258452"/>
        </a:xfrm>
        <a:prstGeom prst="triangle">
          <a:avLst>
            <a:gd name="adj" fmla="val 100000"/>
          </a:avLst>
        </a:prstGeom>
        <a:solidFill>
          <a:srgbClr val="4BACC6">
            <a:hueOff val="0"/>
            <a:satOff val="0"/>
            <a:lumOff val="0"/>
            <a:alphaOff val="0"/>
          </a:srgbClr>
        </a:solidFill>
        <a:ln w="25400" cap="flat" cmpd="sng" algn="ctr">
          <a:solidFill>
            <a:srgbClr val="4BACC6">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sp>
    <dsp:sp modelId="{9F4CCA22-9116-435A-8D22-CE691BFC6276}">
      <dsp:nvSpPr>
        <dsp:cNvPr id="0" name=""/>
        <dsp:cNvSpPr/>
      </dsp:nvSpPr>
      <dsp:spPr>
        <a:xfrm rot="5400000">
          <a:off x="3657364" y="539563"/>
          <a:ext cx="911830" cy="1517265"/>
        </a:xfrm>
        <a:prstGeom prst="corner">
          <a:avLst>
            <a:gd name="adj1" fmla="val 16120"/>
            <a:gd name="adj2" fmla="val 16110"/>
          </a:avLst>
        </a:prstGeom>
        <a:solidFill>
          <a:srgbClr val="F79646">
            <a:hueOff val="0"/>
            <a:satOff val="0"/>
            <a:lumOff val="0"/>
            <a:alphaOff val="0"/>
          </a:srgbClr>
        </a:solidFill>
        <a:ln w="25400" cap="flat" cmpd="sng" algn="ctr">
          <a:solidFill>
            <a:srgbClr val="F79646">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sp>
    <dsp:sp modelId="{EE55CEFC-0B6D-40D7-994A-82DF58EF08FE}">
      <dsp:nvSpPr>
        <dsp:cNvPr id="0" name=""/>
        <dsp:cNvSpPr/>
      </dsp:nvSpPr>
      <dsp:spPr>
        <a:xfrm>
          <a:off x="3505157" y="993019"/>
          <a:ext cx="1369795" cy="1200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0" bIns="60960" numCol="1" spcCol="1270" anchor="t" anchorCtr="0">
          <a:noAutofit/>
        </a:bodyPr>
        <a:lstStyle/>
        <a:p>
          <a:pPr lvl="0" algn="l" defTabSz="711200">
            <a:lnSpc>
              <a:spcPct val="90000"/>
            </a:lnSpc>
            <a:spcBef>
              <a:spcPct val="0"/>
            </a:spcBef>
            <a:spcAft>
              <a:spcPct val="35000"/>
            </a:spcAft>
          </a:pPr>
          <a:r>
            <a:rPr lang="en-US" sz="1600" b="1" kern="1200" baseline="0" dirty="0" smtClean="0">
              <a:solidFill>
                <a:sysClr val="windowText" lastClr="000000">
                  <a:hueOff val="0"/>
                  <a:satOff val="0"/>
                  <a:lumOff val="0"/>
                  <a:alphaOff val="0"/>
                </a:sysClr>
              </a:solidFill>
              <a:latin typeface="Arial Narrow" pitchFamily="34" charset="0"/>
              <a:ea typeface="+mn-ea"/>
              <a:cs typeface="+mn-cs"/>
            </a:rPr>
            <a:t>Construct Calibrated Response Curves</a:t>
          </a:r>
        </a:p>
        <a:p>
          <a:pPr marL="114300" lvl="1" indent="-114300" algn="l" defTabSz="622300">
            <a:lnSpc>
              <a:spcPct val="90000"/>
            </a:lnSpc>
            <a:spcBef>
              <a:spcPct val="0"/>
            </a:spcBef>
            <a:spcAft>
              <a:spcPct val="15000"/>
            </a:spcAft>
            <a:buChar char="••"/>
          </a:pPr>
          <a:r>
            <a:rPr lang="en-US" sz="1400" kern="1200" baseline="0" dirty="0" smtClean="0">
              <a:solidFill>
                <a:sysClr val="windowText" lastClr="000000">
                  <a:hueOff val="0"/>
                  <a:satOff val="0"/>
                  <a:lumOff val="0"/>
                  <a:alphaOff val="0"/>
                </a:sysClr>
              </a:solidFill>
              <a:latin typeface="Arial Narrow" pitchFamily="34" charset="0"/>
              <a:ea typeface="+mn-ea"/>
              <a:cs typeface="+mn-cs"/>
            </a:rPr>
            <a:t>Use past ROI results, measured response curves as analogies &amp; expert judgment for promotion types with low data visibility</a:t>
          </a:r>
          <a:endParaRPr lang="en-US" sz="1400" kern="1200" baseline="0" dirty="0">
            <a:solidFill>
              <a:sysClr val="windowText" lastClr="000000">
                <a:hueOff val="0"/>
                <a:satOff val="0"/>
                <a:lumOff val="0"/>
                <a:alphaOff val="0"/>
              </a:sysClr>
            </a:solidFill>
            <a:latin typeface="Arial Narrow" pitchFamily="34" charset="0"/>
            <a:ea typeface="+mn-ea"/>
            <a:cs typeface="+mn-cs"/>
          </a:endParaRPr>
        </a:p>
        <a:p>
          <a:pPr marL="114300" lvl="1" indent="-114300" algn="l" defTabSz="622300">
            <a:lnSpc>
              <a:spcPct val="90000"/>
            </a:lnSpc>
            <a:spcBef>
              <a:spcPct val="0"/>
            </a:spcBef>
            <a:spcAft>
              <a:spcPct val="15000"/>
            </a:spcAft>
            <a:buChar char="••"/>
          </a:pPr>
          <a:r>
            <a:rPr lang="en-US" sz="1400" kern="1200" dirty="0" smtClean="0">
              <a:solidFill>
                <a:sysClr val="windowText" lastClr="000000">
                  <a:hueOff val="0"/>
                  <a:satOff val="0"/>
                  <a:lumOff val="0"/>
                  <a:alphaOff val="0"/>
                </a:sysClr>
              </a:solidFill>
              <a:latin typeface="Arial Narrow" pitchFamily="34" charset="0"/>
              <a:ea typeface="+mn-ea"/>
              <a:cs typeface="+mn-cs"/>
            </a:rPr>
            <a:t>Vouchers, </a:t>
          </a:r>
          <a:r>
            <a:rPr lang="en-US" sz="1400" kern="1200" baseline="0" dirty="0" smtClean="0">
              <a:solidFill>
                <a:sysClr val="windowText" lastClr="000000">
                  <a:hueOff val="0"/>
                  <a:satOff val="0"/>
                  <a:lumOff val="0"/>
                  <a:alphaOff val="0"/>
                </a:sysClr>
              </a:solidFill>
              <a:latin typeface="Arial Narrow" pitchFamily="34" charset="0"/>
              <a:ea typeface="+mn-ea"/>
              <a:cs typeface="+mn-cs"/>
            </a:rPr>
            <a:t>HCC, MCM, Pharmacy, Adherence </a:t>
          </a:r>
          <a:endParaRPr lang="en-US" sz="1400" kern="1200" baseline="0" dirty="0">
            <a:solidFill>
              <a:sysClr val="windowText" lastClr="000000">
                <a:hueOff val="0"/>
                <a:satOff val="0"/>
                <a:lumOff val="0"/>
                <a:alphaOff val="0"/>
              </a:sysClr>
            </a:solidFill>
            <a:latin typeface="Arial Narrow" pitchFamily="34" charset="0"/>
            <a:ea typeface="+mn-ea"/>
            <a:cs typeface="+mn-cs"/>
          </a:endParaRPr>
        </a:p>
      </dsp:txBody>
      <dsp:txXfrm>
        <a:off x="3505157" y="993019"/>
        <a:ext cx="1369795" cy="1200706"/>
      </dsp:txXfrm>
    </dsp:sp>
    <dsp:sp modelId="{61BED934-D588-4F87-9741-D974019248C8}">
      <dsp:nvSpPr>
        <dsp:cNvPr id="0" name=""/>
        <dsp:cNvSpPr/>
      </dsp:nvSpPr>
      <dsp:spPr>
        <a:xfrm>
          <a:off x="4616500" y="427813"/>
          <a:ext cx="258452" cy="258452"/>
        </a:xfrm>
        <a:prstGeom prst="triangle">
          <a:avLst>
            <a:gd name="adj" fmla="val 100000"/>
          </a:avLst>
        </a:prstGeom>
        <a:solidFill>
          <a:srgbClr val="C0504D">
            <a:hueOff val="0"/>
            <a:satOff val="0"/>
            <a:lumOff val="0"/>
            <a:alphaOff val="0"/>
          </a:srgbClr>
        </a:solidFill>
        <a:ln w="25400" cap="flat" cmpd="sng" algn="ctr">
          <a:solidFill>
            <a:srgbClr val="C0504D">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sp>
    <dsp:sp modelId="{B55E06C4-4AB7-41FC-9341-1731B072751C}">
      <dsp:nvSpPr>
        <dsp:cNvPr id="0" name=""/>
        <dsp:cNvSpPr/>
      </dsp:nvSpPr>
      <dsp:spPr>
        <a:xfrm rot="5400000">
          <a:off x="5334261" y="124613"/>
          <a:ext cx="911830" cy="1517265"/>
        </a:xfrm>
        <a:prstGeom prst="corner">
          <a:avLst>
            <a:gd name="adj1" fmla="val 16120"/>
            <a:gd name="adj2" fmla="val 16110"/>
          </a:avLst>
        </a:prstGeom>
        <a:solidFill>
          <a:srgbClr val="9BBB59">
            <a:hueOff val="0"/>
            <a:satOff val="0"/>
            <a:lumOff val="0"/>
            <a:alphaOff val="0"/>
          </a:srgbClr>
        </a:solidFill>
        <a:ln w="25400" cap="flat" cmpd="sng" algn="ctr">
          <a:solidFill>
            <a:srgbClr val="9BBB59">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sp>
    <dsp:sp modelId="{3E6192A9-F608-49BE-B665-7BBA0CC43662}">
      <dsp:nvSpPr>
        <dsp:cNvPr id="0" name=""/>
        <dsp:cNvSpPr/>
      </dsp:nvSpPr>
      <dsp:spPr>
        <a:xfrm>
          <a:off x="5182054" y="578069"/>
          <a:ext cx="1369795" cy="1200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0" bIns="60960" numCol="1" spcCol="1270" anchor="t" anchorCtr="0">
          <a:noAutofit/>
        </a:bodyPr>
        <a:lstStyle/>
        <a:p>
          <a:pPr lvl="0" algn="l" defTabSz="711200">
            <a:lnSpc>
              <a:spcPct val="90000"/>
            </a:lnSpc>
            <a:spcBef>
              <a:spcPct val="0"/>
            </a:spcBef>
            <a:spcAft>
              <a:spcPct val="35000"/>
            </a:spcAft>
          </a:pPr>
          <a:r>
            <a:rPr lang="en-US" sz="1600" b="1" kern="1200" dirty="0" smtClean="0">
              <a:solidFill>
                <a:sysClr val="windowText" lastClr="000000">
                  <a:hueOff val="0"/>
                  <a:satOff val="0"/>
                  <a:lumOff val="0"/>
                  <a:alphaOff val="0"/>
                </a:sysClr>
              </a:solidFill>
              <a:latin typeface="Arial Narrow" pitchFamily="34" charset="0"/>
              <a:ea typeface="+mn-ea"/>
              <a:cs typeface="+mn-cs"/>
            </a:rPr>
            <a:t>Define Constraints</a:t>
          </a:r>
          <a:endParaRPr lang="en-US" sz="1600" b="1" kern="1200" dirty="0">
            <a:solidFill>
              <a:sysClr val="windowText" lastClr="000000">
                <a:hueOff val="0"/>
                <a:satOff val="0"/>
                <a:lumOff val="0"/>
                <a:alphaOff val="0"/>
              </a:sysClr>
            </a:solidFill>
            <a:latin typeface="Arial Narrow" pitchFamily="34" charset="0"/>
            <a:ea typeface="+mn-ea"/>
            <a:cs typeface="+mn-cs"/>
          </a:endParaRPr>
        </a:p>
        <a:p>
          <a:pPr marL="114300" lvl="1" indent="-114300" algn="l" defTabSz="622300">
            <a:lnSpc>
              <a:spcPct val="90000"/>
            </a:lnSpc>
            <a:spcBef>
              <a:spcPct val="0"/>
            </a:spcBef>
            <a:spcAft>
              <a:spcPct val="15000"/>
            </a:spcAft>
            <a:buChar char="••"/>
          </a:pPr>
          <a:r>
            <a:rPr lang="en-US" sz="1400" kern="1200" baseline="0" dirty="0" smtClean="0">
              <a:solidFill>
                <a:sysClr val="windowText" lastClr="000000">
                  <a:hueOff val="0"/>
                  <a:satOff val="0"/>
                  <a:lumOff val="0"/>
                  <a:alphaOff val="0"/>
                </a:sysClr>
              </a:solidFill>
              <a:latin typeface="Arial Narrow" pitchFamily="34" charset="0"/>
              <a:ea typeface="+mn-ea"/>
              <a:cs typeface="+mn-cs"/>
            </a:rPr>
            <a:t>Decide upon </a:t>
          </a:r>
          <a:r>
            <a:rPr lang="en-US" sz="1400" kern="1200" baseline="0" smtClean="0">
              <a:solidFill>
                <a:sysClr val="windowText" lastClr="000000">
                  <a:hueOff val="0"/>
                  <a:satOff val="0"/>
                  <a:lumOff val="0"/>
                  <a:alphaOff val="0"/>
                </a:sysClr>
              </a:solidFill>
              <a:latin typeface="Arial Narrow" pitchFamily="34" charset="0"/>
              <a:ea typeface="+mn-ea"/>
              <a:cs typeface="+mn-cs"/>
            </a:rPr>
            <a:t>minimum and </a:t>
          </a:r>
          <a:r>
            <a:rPr lang="en-US" sz="1400" kern="1200" baseline="0" dirty="0" smtClean="0">
              <a:solidFill>
                <a:sysClr val="windowText" lastClr="000000">
                  <a:hueOff val="0"/>
                  <a:satOff val="0"/>
                  <a:lumOff val="0"/>
                  <a:alphaOff val="0"/>
                </a:sysClr>
              </a:solidFill>
              <a:latin typeface="Arial Narrow" pitchFamily="34" charset="0"/>
              <a:ea typeface="+mn-ea"/>
              <a:cs typeface="+mn-cs"/>
            </a:rPr>
            <a:t>maximum investment level per promotion type</a:t>
          </a:r>
          <a:endParaRPr lang="en-US" sz="1400" kern="1200" baseline="0" dirty="0">
            <a:solidFill>
              <a:sysClr val="windowText" lastClr="000000">
                <a:hueOff val="0"/>
                <a:satOff val="0"/>
                <a:lumOff val="0"/>
                <a:alphaOff val="0"/>
              </a:sysClr>
            </a:solidFill>
            <a:latin typeface="Arial Narrow" pitchFamily="34" charset="0"/>
            <a:ea typeface="+mn-ea"/>
            <a:cs typeface="+mn-cs"/>
          </a:endParaRPr>
        </a:p>
        <a:p>
          <a:pPr marL="114300" lvl="1" indent="-114300" algn="l" defTabSz="622300">
            <a:lnSpc>
              <a:spcPct val="90000"/>
            </a:lnSpc>
            <a:spcBef>
              <a:spcPct val="0"/>
            </a:spcBef>
            <a:spcAft>
              <a:spcPct val="15000"/>
            </a:spcAft>
            <a:buChar char="••"/>
          </a:pPr>
          <a:r>
            <a:rPr lang="en-US" sz="1400" kern="1200" baseline="0" dirty="0" smtClean="0">
              <a:solidFill>
                <a:sysClr val="windowText" lastClr="000000">
                  <a:hueOff val="0"/>
                  <a:satOff val="0"/>
                  <a:lumOff val="0"/>
                  <a:alphaOff val="0"/>
                </a:sysClr>
              </a:solidFill>
              <a:latin typeface="Arial Narrow" pitchFamily="34" charset="0"/>
              <a:ea typeface="+mn-ea"/>
              <a:cs typeface="+mn-cs"/>
            </a:rPr>
            <a:t>May be informed by historical investments, reach constraints, competitive analysis, etc.</a:t>
          </a:r>
          <a:endParaRPr lang="en-US" sz="1400" kern="1200" baseline="0" dirty="0">
            <a:solidFill>
              <a:sysClr val="windowText" lastClr="000000">
                <a:hueOff val="0"/>
                <a:satOff val="0"/>
                <a:lumOff val="0"/>
                <a:alphaOff val="0"/>
              </a:sysClr>
            </a:solidFill>
            <a:latin typeface="Arial Narrow" pitchFamily="34" charset="0"/>
            <a:ea typeface="+mn-ea"/>
            <a:cs typeface="+mn-cs"/>
          </a:endParaRPr>
        </a:p>
        <a:p>
          <a:pPr marL="114300" lvl="1" indent="-114300" algn="l" defTabSz="622300">
            <a:lnSpc>
              <a:spcPct val="90000"/>
            </a:lnSpc>
            <a:spcBef>
              <a:spcPct val="0"/>
            </a:spcBef>
            <a:spcAft>
              <a:spcPct val="15000"/>
            </a:spcAft>
            <a:buChar char="••"/>
          </a:pPr>
          <a:r>
            <a:rPr lang="en-US" sz="1400" kern="1200" baseline="0" dirty="0" smtClean="0">
              <a:solidFill>
                <a:sysClr val="windowText" lastClr="000000">
                  <a:hueOff val="0"/>
                  <a:satOff val="0"/>
                  <a:lumOff val="0"/>
                  <a:alphaOff val="0"/>
                </a:sysClr>
              </a:solidFill>
              <a:latin typeface="Arial Narrow" pitchFamily="34" charset="0"/>
              <a:ea typeface="+mn-ea"/>
              <a:cs typeface="+mn-cs"/>
            </a:rPr>
            <a:t>May be </a:t>
          </a:r>
          <a:r>
            <a:rPr lang="en-US" sz="1400" kern="1200" baseline="0" smtClean="0">
              <a:solidFill>
                <a:sysClr val="windowText" lastClr="000000">
                  <a:hueOff val="0"/>
                  <a:satOff val="0"/>
                  <a:lumOff val="0"/>
                  <a:alphaOff val="0"/>
                </a:sysClr>
              </a:solidFill>
              <a:latin typeface="Arial Narrow" pitchFamily="34" charset="0"/>
              <a:ea typeface="+mn-ea"/>
              <a:cs typeface="+mn-cs"/>
            </a:rPr>
            <a:t>iterative and </a:t>
          </a:r>
          <a:r>
            <a:rPr lang="en-US" sz="1400" kern="1200" baseline="0" dirty="0" smtClean="0">
              <a:solidFill>
                <a:sysClr val="windowText" lastClr="000000">
                  <a:hueOff val="0"/>
                  <a:satOff val="0"/>
                  <a:lumOff val="0"/>
                  <a:alphaOff val="0"/>
                </a:sysClr>
              </a:solidFill>
              <a:latin typeface="Arial Narrow" pitchFamily="34" charset="0"/>
              <a:ea typeface="+mn-ea"/>
              <a:cs typeface="+mn-cs"/>
            </a:rPr>
            <a:t>may vary by scenario</a:t>
          </a:r>
          <a:endParaRPr lang="en-US" sz="1400" kern="1200" baseline="0" dirty="0">
            <a:solidFill>
              <a:sysClr val="windowText" lastClr="000000">
                <a:hueOff val="0"/>
                <a:satOff val="0"/>
                <a:lumOff val="0"/>
                <a:alphaOff val="0"/>
              </a:sysClr>
            </a:solidFill>
            <a:latin typeface="Arial Narrow" pitchFamily="34" charset="0"/>
            <a:ea typeface="+mn-ea"/>
            <a:cs typeface="+mn-cs"/>
          </a:endParaRPr>
        </a:p>
      </dsp:txBody>
      <dsp:txXfrm>
        <a:off x="5182054" y="578069"/>
        <a:ext cx="1369795" cy="1200706"/>
      </dsp:txXfrm>
    </dsp:sp>
    <dsp:sp modelId="{BA35DC0D-A557-4A1A-910E-5F6CF714D667}">
      <dsp:nvSpPr>
        <dsp:cNvPr id="0" name=""/>
        <dsp:cNvSpPr/>
      </dsp:nvSpPr>
      <dsp:spPr>
        <a:xfrm>
          <a:off x="6293398" y="12863"/>
          <a:ext cx="258452" cy="258452"/>
        </a:xfrm>
        <a:prstGeom prst="triangle">
          <a:avLst>
            <a:gd name="adj" fmla="val 100000"/>
          </a:avLst>
        </a:prstGeom>
        <a:solidFill>
          <a:srgbClr val="8064A2">
            <a:hueOff val="0"/>
            <a:satOff val="0"/>
            <a:lumOff val="0"/>
            <a:alphaOff val="0"/>
          </a:srgbClr>
        </a:solidFill>
        <a:ln w="25400" cap="flat" cmpd="sng" algn="ctr">
          <a:solidFill>
            <a:srgbClr val="8064A2">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sp>
    <dsp:sp modelId="{E98AB1A4-5DDB-464E-A950-0FB4DE649BE3}">
      <dsp:nvSpPr>
        <dsp:cNvPr id="0" name=""/>
        <dsp:cNvSpPr/>
      </dsp:nvSpPr>
      <dsp:spPr>
        <a:xfrm rot="5400000">
          <a:off x="7011159" y="-290336"/>
          <a:ext cx="911830" cy="1517265"/>
        </a:xfrm>
        <a:prstGeom prst="corner">
          <a:avLst>
            <a:gd name="adj1" fmla="val 16120"/>
            <a:gd name="adj2" fmla="val 16110"/>
          </a:avLst>
        </a:prstGeom>
        <a:solidFill>
          <a:srgbClr val="4BACC6">
            <a:hueOff val="0"/>
            <a:satOff val="0"/>
            <a:lumOff val="0"/>
            <a:alphaOff val="0"/>
          </a:srgbClr>
        </a:solidFill>
        <a:ln w="25400" cap="flat" cmpd="sng" algn="ctr">
          <a:solidFill>
            <a:srgbClr val="4BACC6">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sp>
    <dsp:sp modelId="{13B1A562-1E95-400B-BC80-F56FA2DBCE65}">
      <dsp:nvSpPr>
        <dsp:cNvPr id="0" name=""/>
        <dsp:cNvSpPr/>
      </dsp:nvSpPr>
      <dsp:spPr>
        <a:xfrm>
          <a:off x="6858952" y="163119"/>
          <a:ext cx="1369795" cy="1200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0" bIns="60960" numCol="1" spcCol="1270" anchor="t" anchorCtr="0">
          <a:noAutofit/>
        </a:bodyPr>
        <a:lstStyle/>
        <a:p>
          <a:pPr lvl="0" algn="l" defTabSz="711200">
            <a:lnSpc>
              <a:spcPct val="90000"/>
            </a:lnSpc>
            <a:spcBef>
              <a:spcPct val="0"/>
            </a:spcBef>
            <a:spcAft>
              <a:spcPct val="35000"/>
            </a:spcAft>
          </a:pPr>
          <a:r>
            <a:rPr lang="en-US" sz="1600" b="1" kern="1200" baseline="0" dirty="0" smtClean="0">
              <a:solidFill>
                <a:sysClr val="windowText" lastClr="000000">
                  <a:hueOff val="0"/>
                  <a:satOff val="0"/>
                  <a:lumOff val="0"/>
                  <a:alphaOff val="0"/>
                </a:sysClr>
              </a:solidFill>
              <a:latin typeface="Arial Narrow" pitchFamily="34" charset="0"/>
              <a:ea typeface="+mn-ea"/>
              <a:cs typeface="+mn-cs"/>
            </a:rPr>
            <a:t>Create Optimization Scenarios</a:t>
          </a:r>
          <a:endParaRPr lang="en-US" sz="1600" b="1" kern="1200" baseline="0" dirty="0">
            <a:solidFill>
              <a:sysClr val="windowText" lastClr="000000">
                <a:hueOff val="0"/>
                <a:satOff val="0"/>
                <a:lumOff val="0"/>
                <a:alphaOff val="0"/>
              </a:sysClr>
            </a:solidFill>
            <a:latin typeface="Arial Narrow" pitchFamily="34" charset="0"/>
            <a:ea typeface="+mn-ea"/>
            <a:cs typeface="+mn-cs"/>
          </a:endParaRPr>
        </a:p>
        <a:p>
          <a:pPr marL="114300" lvl="1" indent="-114300" algn="l" defTabSz="622300">
            <a:lnSpc>
              <a:spcPct val="90000"/>
            </a:lnSpc>
            <a:spcBef>
              <a:spcPct val="0"/>
            </a:spcBef>
            <a:spcAft>
              <a:spcPct val="15000"/>
            </a:spcAft>
            <a:buChar char="••"/>
          </a:pPr>
          <a:r>
            <a:rPr lang="en-US" sz="1400" kern="1200" baseline="0" dirty="0" smtClean="0">
              <a:solidFill>
                <a:sysClr val="windowText" lastClr="000000">
                  <a:hueOff val="0"/>
                  <a:satOff val="0"/>
                  <a:lumOff val="0"/>
                  <a:alphaOff val="0"/>
                </a:sysClr>
              </a:solidFill>
              <a:latin typeface="Arial Narrow" pitchFamily="34" charset="0"/>
              <a:ea typeface="+mn-ea"/>
              <a:cs typeface="+mn-cs"/>
            </a:rPr>
            <a:t>Leverage response </a:t>
          </a:r>
          <a:r>
            <a:rPr lang="en-US" sz="1400" kern="1200" baseline="0" smtClean="0">
              <a:solidFill>
                <a:sysClr val="windowText" lastClr="000000">
                  <a:hueOff val="0"/>
                  <a:satOff val="0"/>
                  <a:lumOff val="0"/>
                  <a:alphaOff val="0"/>
                </a:sysClr>
              </a:solidFill>
              <a:latin typeface="Arial Narrow" pitchFamily="34" charset="0"/>
              <a:ea typeface="+mn-ea"/>
              <a:cs typeface="+mn-cs"/>
            </a:rPr>
            <a:t>curves and </a:t>
          </a:r>
          <a:r>
            <a:rPr lang="en-US" sz="1400" kern="1200" baseline="0" dirty="0" smtClean="0">
              <a:solidFill>
                <a:sysClr val="windowText" lastClr="000000">
                  <a:hueOff val="0"/>
                  <a:satOff val="0"/>
                  <a:lumOff val="0"/>
                  <a:alphaOff val="0"/>
                </a:sysClr>
              </a:solidFill>
              <a:latin typeface="Arial Narrow" pitchFamily="34" charset="0"/>
              <a:ea typeface="+mn-ea"/>
              <a:cs typeface="+mn-cs"/>
            </a:rPr>
            <a:t>constraints to solve for the optimal allocation of promotional investments to maximize revenue</a:t>
          </a:r>
          <a:endParaRPr lang="en-US" sz="1400" kern="1200" baseline="0" dirty="0">
            <a:solidFill>
              <a:sysClr val="windowText" lastClr="000000">
                <a:hueOff val="0"/>
                <a:satOff val="0"/>
                <a:lumOff val="0"/>
                <a:alphaOff val="0"/>
              </a:sysClr>
            </a:solidFill>
            <a:latin typeface="Arial Narrow" pitchFamily="34" charset="0"/>
            <a:ea typeface="+mn-ea"/>
            <a:cs typeface="+mn-cs"/>
          </a:endParaRPr>
        </a:p>
        <a:p>
          <a:pPr marL="114300" lvl="1" indent="-114300" algn="l" defTabSz="622300">
            <a:lnSpc>
              <a:spcPct val="90000"/>
            </a:lnSpc>
            <a:spcBef>
              <a:spcPct val="0"/>
            </a:spcBef>
            <a:spcAft>
              <a:spcPct val="15000"/>
            </a:spcAft>
            <a:buChar char="••"/>
          </a:pPr>
          <a:r>
            <a:rPr lang="en-US" sz="1400" kern="1200" baseline="0" dirty="0" smtClean="0">
              <a:solidFill>
                <a:sysClr val="windowText" lastClr="000000">
                  <a:hueOff val="0"/>
                  <a:satOff val="0"/>
                  <a:lumOff val="0"/>
                  <a:alphaOff val="0"/>
                </a:sysClr>
              </a:solidFill>
              <a:latin typeface="Arial Narrow" pitchFamily="34" charset="0"/>
              <a:ea typeface="+mn-ea"/>
              <a:cs typeface="+mn-cs"/>
            </a:rPr>
            <a:t>Use assessment of historical </a:t>
          </a:r>
          <a:r>
            <a:rPr lang="en-US" sz="1400" kern="1200" baseline="0" smtClean="0">
              <a:solidFill>
                <a:sysClr val="windowText" lastClr="000000">
                  <a:hueOff val="0"/>
                  <a:satOff val="0"/>
                  <a:lumOff val="0"/>
                  <a:alphaOff val="0"/>
                </a:sysClr>
              </a:solidFill>
              <a:latin typeface="Arial Narrow" pitchFamily="34" charset="0"/>
              <a:ea typeface="+mn-ea"/>
              <a:cs typeface="+mn-cs"/>
            </a:rPr>
            <a:t>investments and </a:t>
          </a:r>
          <a:r>
            <a:rPr lang="en-US" sz="1400" kern="1200" baseline="0" dirty="0" smtClean="0">
              <a:solidFill>
                <a:sysClr val="windowText" lastClr="000000">
                  <a:hueOff val="0"/>
                  <a:satOff val="0"/>
                  <a:lumOff val="0"/>
                  <a:alphaOff val="0"/>
                </a:sysClr>
              </a:solidFill>
              <a:latin typeface="Arial Narrow" pitchFamily="34" charset="0"/>
              <a:ea typeface="+mn-ea"/>
              <a:cs typeface="+mn-cs"/>
            </a:rPr>
            <a:t>other information to define scenarios</a:t>
          </a:r>
          <a:endParaRPr lang="en-US" sz="1400" kern="1200" baseline="0" dirty="0">
            <a:solidFill>
              <a:sysClr val="windowText" lastClr="000000">
                <a:hueOff val="0"/>
                <a:satOff val="0"/>
                <a:lumOff val="0"/>
                <a:alphaOff val="0"/>
              </a:sysClr>
            </a:solidFill>
            <a:latin typeface="Arial Narrow" pitchFamily="34" charset="0"/>
            <a:ea typeface="+mn-ea"/>
            <a:cs typeface="+mn-cs"/>
          </a:endParaRPr>
        </a:p>
        <a:p>
          <a:pPr marL="114300" lvl="1" indent="-114300" algn="l" defTabSz="622300">
            <a:lnSpc>
              <a:spcPct val="90000"/>
            </a:lnSpc>
            <a:spcBef>
              <a:spcPct val="0"/>
            </a:spcBef>
            <a:spcAft>
              <a:spcPct val="15000"/>
            </a:spcAft>
            <a:buChar char="••"/>
          </a:pPr>
          <a:r>
            <a:rPr lang="en-US" sz="1400" kern="1200" baseline="0" dirty="0" smtClean="0">
              <a:solidFill>
                <a:sysClr val="windowText" lastClr="000000">
                  <a:hueOff val="0"/>
                  <a:satOff val="0"/>
                  <a:lumOff val="0"/>
                  <a:alphaOff val="0"/>
                </a:sysClr>
              </a:solidFill>
              <a:latin typeface="Arial Narrow" pitchFamily="34" charset="0"/>
              <a:ea typeface="+mn-ea"/>
              <a:cs typeface="+mn-cs"/>
            </a:rPr>
            <a:t>Assess sensitivity</a:t>
          </a:r>
          <a:endParaRPr lang="en-US" sz="1400" kern="1200" baseline="0" dirty="0">
            <a:solidFill>
              <a:sysClr val="windowText" lastClr="000000">
                <a:hueOff val="0"/>
                <a:satOff val="0"/>
                <a:lumOff val="0"/>
                <a:alphaOff val="0"/>
              </a:sysClr>
            </a:solidFill>
            <a:latin typeface="Arial Narrow" pitchFamily="34" charset="0"/>
            <a:ea typeface="+mn-ea"/>
            <a:cs typeface="+mn-cs"/>
          </a:endParaRPr>
        </a:p>
      </dsp:txBody>
      <dsp:txXfrm>
        <a:off x="6858952" y="163119"/>
        <a:ext cx="1369795" cy="1200706"/>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pPr>
              <a:defRPr/>
            </a:pPr>
            <a:fld id="{8E21EBB2-2503-428B-ACC1-E85E176D6AD8}" type="datetimeFigureOut">
              <a:rPr lang="en-US"/>
              <a:pPr>
                <a:defRPr/>
              </a:pPr>
              <a:t>5/24/2013</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pPr>
              <a:defRPr/>
            </a:pPr>
            <a:fld id="{47A64EEF-F857-4E4F-96B4-E00098F7D7AC}" type="slidenum">
              <a:rPr lang="en-US"/>
              <a:pPr>
                <a:defRPr/>
              </a:pPr>
              <a:t>‹#›</a:t>
            </a:fld>
            <a:endParaRPr lang="en-US"/>
          </a:p>
        </p:txBody>
      </p:sp>
    </p:spTree>
    <p:extLst>
      <p:ext uri="{BB962C8B-B14F-4D97-AF65-F5344CB8AC3E}">
        <p14:creationId xmlns:p14="http://schemas.microsoft.com/office/powerpoint/2010/main" val="41283928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3177" tIns="46589" rIns="93177" bIns="46589" rtlCol="0"/>
          <a:lstStyle>
            <a:lvl1pPr algn="l">
              <a:defRPr sz="1200"/>
            </a:lvl1pPr>
          </a:lstStyle>
          <a:p>
            <a:pPr>
              <a:defRPr/>
            </a:pPr>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3177" tIns="46589" rIns="93177" bIns="46589" rtlCol="0"/>
          <a:lstStyle>
            <a:lvl1pPr algn="r">
              <a:defRPr sz="1200"/>
            </a:lvl1pPr>
          </a:lstStyle>
          <a:p>
            <a:pPr>
              <a:defRPr/>
            </a:pPr>
            <a:fld id="{433B5767-0837-40F3-A3CB-BF9CADABFCD9}" type="datetimeFigureOut">
              <a:rPr lang="en-US"/>
              <a:pPr>
                <a:defRPr/>
              </a:pPr>
              <a:t>5/24/2013</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smtClean="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3177" tIns="46589" rIns="93177" bIns="46589"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3177" tIns="46589" rIns="93177" bIns="46589"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3177" tIns="46589" rIns="93177" bIns="46589" rtlCol="0" anchor="b"/>
          <a:lstStyle>
            <a:lvl1pPr algn="r">
              <a:defRPr sz="1200"/>
            </a:lvl1pPr>
          </a:lstStyle>
          <a:p>
            <a:pPr>
              <a:defRPr/>
            </a:pPr>
            <a:fld id="{E6416722-F278-4D18-B5EC-B71E666FC755}" type="slidenum">
              <a:rPr lang="en-US"/>
              <a:pPr>
                <a:defRPr/>
              </a:pPr>
              <a:t>‹#›</a:t>
            </a:fld>
            <a:endParaRPr lang="en-US"/>
          </a:p>
        </p:txBody>
      </p:sp>
    </p:spTree>
    <p:extLst>
      <p:ext uri="{BB962C8B-B14F-4D97-AF65-F5344CB8AC3E}">
        <p14:creationId xmlns:p14="http://schemas.microsoft.com/office/powerpoint/2010/main" val="4461356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38FA1EE-8B09-4D36-B9F9-9A725EFF658A}" type="slidenum">
              <a:rPr lang="en-US" smtClean="0"/>
              <a:pPr eaLnBrk="1" hangingPunct="1"/>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48557FE5-7182-4CD8-B75D-B0B9A5ADD365}" type="slidenum">
              <a:rPr lang="en-US" smtClean="0"/>
              <a:pPr eaLnBrk="1" hangingPunct="1"/>
              <a:t>10</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smtClean="0"/>
          </a:p>
        </p:txBody>
      </p:sp>
      <p:sp>
        <p:nvSpPr>
          <p:cNvPr id="358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82EF8FD-37EB-4507-A129-89C8FDE2AD66}" type="slidenum">
              <a:rPr lang="en-US">
                <a:solidFill>
                  <a:prstClr val="black"/>
                </a:solidFill>
              </a:rPr>
              <a:pPr eaLnBrk="1" hangingPunct="1"/>
              <a:t>11</a:t>
            </a:fld>
            <a:endParaRPr lang="en-US">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smtClean="0"/>
          </a:p>
        </p:txBody>
      </p:sp>
      <p:sp>
        <p:nvSpPr>
          <p:cNvPr id="368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DAB6BE78-8D48-4828-8D6D-87F2C2ECB5AF}" type="slidenum">
              <a:rPr lang="en-US">
                <a:solidFill>
                  <a:prstClr val="black"/>
                </a:solidFill>
              </a:rPr>
              <a:pPr eaLnBrk="1" hangingPunct="1"/>
              <a:t>12</a:t>
            </a:fld>
            <a:endParaRPr lang="en-US">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6416722-F278-4D18-B5EC-B71E666FC755}" type="slidenum">
              <a:rPr lang="en-US" smtClean="0"/>
              <a:pPr>
                <a:defRPr/>
              </a:pPr>
              <a:t>13</a:t>
            </a:fld>
            <a:endParaRPr lang="en-US"/>
          </a:p>
        </p:txBody>
      </p:sp>
    </p:spTree>
    <p:extLst>
      <p:ext uri="{BB962C8B-B14F-4D97-AF65-F5344CB8AC3E}">
        <p14:creationId xmlns:p14="http://schemas.microsoft.com/office/powerpoint/2010/main" val="21148818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6416722-F278-4D18-B5EC-B71E666FC755}" type="slidenum">
              <a:rPr lang="en-US" smtClean="0"/>
              <a:pPr>
                <a:defRPr/>
              </a:pPr>
              <a:t>14</a:t>
            </a:fld>
            <a:endParaRPr lang="en-US"/>
          </a:p>
        </p:txBody>
      </p:sp>
    </p:spTree>
    <p:extLst>
      <p:ext uri="{BB962C8B-B14F-4D97-AF65-F5344CB8AC3E}">
        <p14:creationId xmlns:p14="http://schemas.microsoft.com/office/powerpoint/2010/main" val="28082696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317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8F23605-9923-4A6C-8476-C893EE7F627E}" type="slidenum">
              <a:rPr lang="en-US">
                <a:solidFill>
                  <a:prstClr val="black"/>
                </a:solidFill>
              </a:rPr>
              <a:pPr eaLnBrk="1" hangingPunct="1"/>
              <a:t>15</a:t>
            </a:fld>
            <a:endParaRPr lang="en-US">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C7DDC08-7FED-46A3-82C4-D7E47115154A}" type="slidenum">
              <a:rPr lang="en-US">
                <a:solidFill>
                  <a:prstClr val="black"/>
                </a:solidFill>
              </a:rPr>
              <a:pPr eaLnBrk="1" hangingPunct="1"/>
              <a:t>16</a:t>
            </a:fld>
            <a:endParaRPr lang="en-US">
              <a:solidFill>
                <a:prstClr val="black"/>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337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B49F022-B3B3-45C4-A4C0-9F93D3A40ECA}" type="slidenum">
              <a:rPr lang="en-US">
                <a:solidFill>
                  <a:prstClr val="black"/>
                </a:solidFill>
              </a:rPr>
              <a:pPr eaLnBrk="1" hangingPunct="1"/>
              <a:t>17</a:t>
            </a:fld>
            <a:endParaRPr lang="en-US">
              <a:solidFill>
                <a:prstClr val="black"/>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34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5515E29-8A20-4279-ADDF-637602A506C0}" type="slidenum">
              <a:rPr lang="en-US">
                <a:solidFill>
                  <a:prstClr val="black"/>
                </a:solidFill>
              </a:rPr>
              <a:pPr eaLnBrk="1" hangingPunct="1"/>
              <a:t>18</a:t>
            </a:fld>
            <a:endParaRPr lang="en-US">
              <a:solidFill>
                <a:prstClr val="black"/>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67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167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8C8CE1B-0CB9-42A4-BF7D-B3B8172E000C}" type="slidenum">
              <a:rPr lang="en-US">
                <a:solidFill>
                  <a:prstClr val="black"/>
                </a:solidFill>
              </a:rPr>
              <a:pPr eaLnBrk="1" hangingPunct="1"/>
              <a:t>19</a:t>
            </a:fld>
            <a:endParaRPr 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6416722-F278-4D18-B5EC-B71E666FC755}" type="slidenum">
              <a:rPr lang="en-US" smtClean="0"/>
              <a:pPr>
                <a:defRPr/>
              </a:pPr>
              <a:t>2</a:t>
            </a:fld>
            <a:endParaRPr lang="en-US"/>
          </a:p>
        </p:txBody>
      </p:sp>
    </p:spTree>
    <p:extLst>
      <p:ext uri="{BB962C8B-B14F-4D97-AF65-F5344CB8AC3E}">
        <p14:creationId xmlns:p14="http://schemas.microsoft.com/office/powerpoint/2010/main" val="25107447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177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4D6B7E2-E1B7-4D55-AFBE-449A0F246360}" type="slidenum">
              <a:rPr lang="en-US">
                <a:solidFill>
                  <a:prstClr val="black"/>
                </a:solidFill>
              </a:rPr>
              <a:pPr eaLnBrk="1" hangingPunct="1"/>
              <a:t>20</a:t>
            </a:fld>
            <a:endParaRPr lang="en-US">
              <a:solidFill>
                <a:prstClr val="black"/>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187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70831EC-CB28-4DBB-9F98-88B8896D2F46}" type="slidenum">
              <a:rPr lang="en-US">
                <a:solidFill>
                  <a:prstClr val="black"/>
                </a:solidFill>
              </a:rPr>
              <a:pPr eaLnBrk="1" hangingPunct="1"/>
              <a:t>21</a:t>
            </a:fld>
            <a:endParaRPr lang="en-US">
              <a:solidFill>
                <a:prstClr val="black"/>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198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9AE3F97-222D-4393-BB77-372B6341B7EA}" type="slidenum">
              <a:rPr lang="en-US">
                <a:solidFill>
                  <a:prstClr val="black"/>
                </a:solidFill>
              </a:rPr>
              <a:pPr eaLnBrk="1" hangingPunct="1"/>
              <a:t>22</a:t>
            </a:fld>
            <a:endParaRPr lang="en-US">
              <a:solidFill>
                <a:prstClr val="black"/>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218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E865C42-CD4C-49C3-B362-00F30D58C751}" type="slidenum">
              <a:rPr lang="en-US">
                <a:solidFill>
                  <a:prstClr val="black"/>
                </a:solidFill>
              </a:rPr>
              <a:pPr eaLnBrk="1" hangingPunct="1"/>
              <a:t>23</a:t>
            </a:fld>
            <a:endParaRPr 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pPr>
              <a:defRPr/>
            </a:pPr>
            <a:fld id="{E6416722-F278-4D18-B5EC-B71E666FC755}" type="slidenum">
              <a:rPr lang="en-US" smtClean="0"/>
              <a:pPr>
                <a:defRPr/>
              </a:pPr>
              <a:t>3</a:t>
            </a:fld>
            <a:endParaRPr lang="en-US"/>
          </a:p>
        </p:txBody>
      </p:sp>
    </p:spTree>
    <p:extLst>
      <p:ext uri="{BB962C8B-B14F-4D97-AF65-F5344CB8AC3E}">
        <p14:creationId xmlns:p14="http://schemas.microsoft.com/office/powerpoint/2010/main" val="3501117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The first data row in this table should have “Total In-Scope Budget” in the first column.</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Include callout box for HCC Media – Custom</a:t>
            </a:r>
            <a:r>
              <a:rPr lang="en-US" baseline="0" dirty="0" smtClean="0"/>
              <a:t> Reallocation only – that lower response may be in play.</a:t>
            </a:r>
            <a:endParaRPr lang="en-US" dirty="0" smtClean="0"/>
          </a:p>
        </p:txBody>
      </p:sp>
      <p:sp>
        <p:nvSpPr>
          <p:cNvPr id="4" name="Slide Number Placeholder 3"/>
          <p:cNvSpPr>
            <a:spLocks noGrp="1"/>
          </p:cNvSpPr>
          <p:nvPr>
            <p:ph type="sldNum" sz="quarter" idx="10"/>
          </p:nvPr>
        </p:nvSpPr>
        <p:spPr/>
        <p:txBody>
          <a:bodyPr/>
          <a:lstStyle/>
          <a:p>
            <a:pPr>
              <a:defRPr/>
            </a:pPr>
            <a:fld id="{E6416722-F278-4D18-B5EC-B71E666FC755}" type="slidenum">
              <a:rPr lang="en-US" smtClean="0"/>
              <a:pPr>
                <a:defRPr/>
              </a:pPr>
              <a:t>4</a:t>
            </a:fld>
            <a:endParaRPr lang="en-US"/>
          </a:p>
        </p:txBody>
      </p:sp>
    </p:spTree>
    <p:extLst>
      <p:ext uri="{BB962C8B-B14F-4D97-AF65-F5344CB8AC3E}">
        <p14:creationId xmlns:p14="http://schemas.microsoft.com/office/powerpoint/2010/main" val="10185063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Need to complete this...</a:t>
            </a:r>
            <a:endParaRPr lang="en-US" dirty="0"/>
          </a:p>
        </p:txBody>
      </p:sp>
      <p:sp>
        <p:nvSpPr>
          <p:cNvPr id="4" name="Slide Number Placeholder 3"/>
          <p:cNvSpPr>
            <a:spLocks noGrp="1"/>
          </p:cNvSpPr>
          <p:nvPr>
            <p:ph type="sldNum" sz="quarter" idx="10"/>
          </p:nvPr>
        </p:nvSpPr>
        <p:spPr/>
        <p:txBody>
          <a:bodyPr/>
          <a:lstStyle/>
          <a:p>
            <a:pPr>
              <a:defRPr/>
            </a:pPr>
            <a:fld id="{E6416722-F278-4D18-B5EC-B71E666FC755}" type="slidenum">
              <a:rPr lang="en-US" smtClean="0">
                <a:solidFill>
                  <a:prstClr val="black"/>
                </a:solidFill>
              </a:rPr>
              <a:pPr>
                <a:defRPr/>
              </a:pPr>
              <a:t>5</a:t>
            </a:fld>
            <a:endParaRPr lang="en-US">
              <a:solidFill>
                <a:prstClr val="black"/>
              </a:solidFill>
            </a:endParaRPr>
          </a:p>
        </p:txBody>
      </p:sp>
    </p:spTree>
    <p:extLst>
      <p:ext uri="{BB962C8B-B14F-4D97-AF65-F5344CB8AC3E}">
        <p14:creationId xmlns:p14="http://schemas.microsoft.com/office/powerpoint/2010/main" val="10813820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3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D5F0521A-A0DC-4C67-B8DA-872CB6118FEB}" type="slidenum">
              <a:rPr lang="en-US" smtClean="0"/>
              <a:pPr eaLnBrk="1" hangingPunct="1"/>
              <a:t>6</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smtClean="0"/>
              <a:t>Requested David</a:t>
            </a:r>
            <a:r>
              <a:rPr lang="en-US" baseline="0" dirty="0" smtClean="0"/>
              <a:t> to subdivide agency &amp; production by other promotion categories for clarity. Did David provide these costs yet? </a:t>
            </a:r>
          </a:p>
        </p:txBody>
      </p:sp>
      <p:sp>
        <p:nvSpPr>
          <p:cNvPr id="266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6EB26D9-CCB6-40BD-82B7-BE3281412D25}" type="slidenum">
              <a:rPr lang="en-US" smtClean="0"/>
              <a:pPr eaLnBrk="1" hangingPunct="1"/>
              <a:t>7</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smtClean="0"/>
          </a:p>
        </p:txBody>
      </p:sp>
      <p:sp>
        <p:nvSpPr>
          <p:cNvPr id="286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0C147C1-1860-4D21-BC62-2DC8E56E1515}" type="slidenum">
              <a:rPr lang="en-US" smtClean="0"/>
              <a:pPr eaLnBrk="1" hangingPunct="1"/>
              <a:t>8</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307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A9179C4-F92C-4137-A1A3-483F1AB72C4B}" type="slidenum">
              <a:rPr lang="en-US">
                <a:solidFill>
                  <a:prstClr val="black"/>
                </a:solidFill>
              </a:rPr>
              <a:pPr eaLnBrk="1" hangingPunct="1"/>
              <a:t>9</a:t>
            </a:fld>
            <a:endParaRPr 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5.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4.xml"/><Relationship Id="rId5" Type="http://schemas.openxmlformats.org/officeDocument/2006/relationships/image" Target="../media/image5.pn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94360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p:cNvPicPr>
            <a:picLocks noChangeAspect="1" noChangeArrowheads="1"/>
          </p:cNvPicPr>
          <p:nvPr/>
        </p:nvPicPr>
        <p:blipFill>
          <a:blip r:embed="rId4"/>
          <a:stretch>
            <a:fillRect/>
          </a:stretch>
        </p:blipFill>
        <p:spPr bwMode="auto">
          <a:xfrm>
            <a:off x="7123113" y="6096000"/>
            <a:ext cx="1679575" cy="577850"/>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6" name="Picture 9"/>
          <p:cNvPicPr>
            <a:picLocks noChangeAspect="1" noChangeArrowheads="1"/>
          </p:cNvPicPr>
          <p:nvPr>
            <p:custDataLst>
              <p:tags r:id="rId1"/>
            </p:custDataLst>
          </p:nvPr>
        </p:nvPicPr>
        <p:blipFill>
          <a:blip r:embed="rId5">
            <a:extLst>
              <a:ext uri="{28A0092B-C50C-407E-A947-70E740481C1C}">
                <a14:useLocalDpi xmlns:a14="http://schemas.microsoft.com/office/drawing/2010/main" val="0"/>
              </a:ext>
            </a:extLst>
          </a:blip>
          <a:srcRect/>
          <a:stretch>
            <a:fillRect/>
          </a:stretch>
        </p:blipFill>
        <p:spPr bwMode="auto">
          <a:xfrm>
            <a:off x="4332288" y="5475288"/>
            <a:ext cx="120015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22" name="Rectangle 2"/>
          <p:cNvSpPr>
            <a:spLocks noGrp="1" noChangeArrowheads="1"/>
          </p:cNvSpPr>
          <p:nvPr>
            <p:ph type="ctrTitle"/>
          </p:nvPr>
        </p:nvSpPr>
        <p:spPr>
          <a:xfrm>
            <a:off x="685800" y="2130425"/>
            <a:ext cx="7772400" cy="1470025"/>
          </a:xfrm>
        </p:spPr>
        <p:txBody>
          <a:bodyPr/>
          <a:lstStyle>
            <a:lvl1pPr algn="ctr">
              <a:defRPr/>
            </a:lvl1pPr>
          </a:lstStyle>
          <a:p>
            <a:pPr lvl="0"/>
            <a:r>
              <a:rPr lang="en-US" noProof="0" smtClean="0"/>
              <a:t>Click to edit Master title style</a:t>
            </a:r>
          </a:p>
        </p:txBody>
      </p:sp>
      <p:sp>
        <p:nvSpPr>
          <p:cNvPr id="5123" name="Rectangle 3"/>
          <p:cNvSpPr>
            <a:spLocks noGrp="1" noChangeArrowheads="1"/>
          </p:cNvSpPr>
          <p:nvPr>
            <p:ph type="subTitle" idx="1"/>
          </p:nvPr>
        </p:nvSpPr>
        <p:spPr>
          <a:xfrm>
            <a:off x="1371600" y="3886200"/>
            <a:ext cx="6400800" cy="1484313"/>
          </a:xfrm>
        </p:spPr>
        <p:txBody>
          <a:bodyPr/>
          <a:lstStyle>
            <a:lvl1pPr marL="0" indent="0" algn="r">
              <a:buFont typeface="Wingdings" pitchFamily="2" charset="2"/>
              <a:buNone/>
              <a:defRPr/>
            </a:lvl1pPr>
          </a:lstStyle>
          <a:p>
            <a:pPr lvl="0"/>
            <a:r>
              <a:rPr lang="en-US" noProof="0" smtClean="0"/>
              <a:t>Click to edit Master subtitle style</a:t>
            </a:r>
          </a:p>
        </p:txBody>
      </p:sp>
      <p:sp>
        <p:nvSpPr>
          <p:cNvPr id="7" name="Date Placeholder 2"/>
          <p:cNvSpPr>
            <a:spLocks noGrp="1"/>
          </p:cNvSpPr>
          <p:nvPr>
            <p:ph type="dt" sz="half" idx="10"/>
          </p:nvPr>
        </p:nvSpPr>
        <p:spPr/>
        <p:txBody>
          <a:bodyPr/>
          <a:lstStyle>
            <a:lvl1pPr>
              <a:defRPr/>
            </a:lvl1pPr>
          </a:lstStyle>
          <a:p>
            <a:pPr>
              <a:defRPr/>
            </a:pPr>
            <a:endParaRPr lang="en-US"/>
          </a:p>
        </p:txBody>
      </p:sp>
      <p:sp>
        <p:nvSpPr>
          <p:cNvPr id="8" name="Footer Placeholder 3"/>
          <p:cNvSpPr>
            <a:spLocks noGrp="1"/>
          </p:cNvSpPr>
          <p:nvPr>
            <p:ph type="ftr" sz="quarter" idx="11"/>
          </p:nvPr>
        </p:nvSpPr>
        <p:spPr/>
        <p:txBody>
          <a:bodyPr/>
          <a:lstStyle>
            <a:lvl1pPr>
              <a:defRPr>
                <a:solidFill>
                  <a:schemeClr val="tx1"/>
                </a:solidFill>
              </a:defRPr>
            </a:lvl1pPr>
          </a:lstStyle>
          <a:p>
            <a:pPr>
              <a:defRPr/>
            </a:pPr>
            <a:endParaRPr lang="en-US"/>
          </a:p>
        </p:txBody>
      </p:sp>
    </p:spTree>
    <p:extLst>
      <p:ext uri="{BB962C8B-B14F-4D97-AF65-F5344CB8AC3E}">
        <p14:creationId xmlns:p14="http://schemas.microsoft.com/office/powerpoint/2010/main" val="1358742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spcBef>
                <a:spcPts val="400"/>
              </a:spcBef>
              <a:defRPr sz="1400"/>
            </a:lvl1pPr>
            <a:lvl2pPr>
              <a:spcBef>
                <a:spcPts val="400"/>
              </a:spcBef>
              <a:defRPr sz="1400" i="0"/>
            </a:lvl2pPr>
            <a:lvl3pPr>
              <a:spcBef>
                <a:spcPts val="400"/>
              </a:spcBef>
              <a:defRPr sz="1200" b="0"/>
            </a:lvl3pPr>
            <a:lvl4pPr>
              <a:spcBef>
                <a:spcPts val="400"/>
              </a:spcBef>
              <a:defRPr sz="1100" i="0"/>
            </a:lvl4pPr>
            <a:lvl5pPr>
              <a:spcBef>
                <a:spcPts val="400"/>
              </a:spcBef>
              <a:defRPr sz="1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27000" y="-30162"/>
            <a:ext cx="7604125" cy="774442"/>
          </a:xfrm>
        </p:spPr>
        <p:txBody>
          <a:bodyPr/>
          <a:lstStyle/>
          <a:p>
            <a:r>
              <a:rPr lang="en-US" dirty="0" smtClean="0"/>
              <a:t>Click to edit Master title style</a:t>
            </a:r>
            <a:endParaRPr lang="en-US" dirty="0"/>
          </a:p>
        </p:txBody>
      </p:sp>
      <p:sp>
        <p:nvSpPr>
          <p:cNvPr id="5" name="Date Placeholder 2"/>
          <p:cNvSpPr>
            <a:spLocks noGrp="1"/>
          </p:cNvSpPr>
          <p:nvPr>
            <p:ph type="dt" sz="half" idx="11"/>
          </p:nvPr>
        </p:nvSpPr>
        <p:spPr>
          <a:ln/>
        </p:spPr>
        <p:txBody>
          <a:bodyPr/>
          <a:lstStyle>
            <a:lvl1pPr>
              <a:defRPr/>
            </a:lvl1pPr>
          </a:lstStyle>
          <a:p>
            <a:pPr>
              <a:defRPr/>
            </a:pPr>
            <a:endParaRPr lang="en-US"/>
          </a:p>
        </p:txBody>
      </p:sp>
      <p:sp>
        <p:nvSpPr>
          <p:cNvPr id="6" name="Footer Placeholder 3"/>
          <p:cNvSpPr>
            <a:spLocks noGrp="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67204140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204913"/>
            <a:ext cx="4191000" cy="5187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4913"/>
            <a:ext cx="4191000" cy="5187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2"/>
          <p:cNvSpPr>
            <a:spLocks noGrp="1"/>
          </p:cNvSpPr>
          <p:nvPr>
            <p:ph type="dt" sz="half" idx="11"/>
          </p:nvPr>
        </p:nvSpPr>
        <p:spPr>
          <a:ln/>
        </p:spPr>
        <p:txBody>
          <a:bodyPr/>
          <a:lstStyle>
            <a:lvl1pPr>
              <a:defRPr/>
            </a:lvl1pPr>
          </a:lstStyle>
          <a:p>
            <a:pPr>
              <a:defRPr/>
            </a:pPr>
            <a:endParaRPr lang="en-US"/>
          </a:p>
        </p:txBody>
      </p:sp>
      <p:sp>
        <p:nvSpPr>
          <p:cNvPr id="7" name="Footer Placeholder 3"/>
          <p:cNvSpPr>
            <a:spLocks noGrp="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919196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Date Placeholder 2"/>
          <p:cNvSpPr>
            <a:spLocks noGrp="1"/>
          </p:cNvSpPr>
          <p:nvPr>
            <p:ph type="dt" sz="half" idx="11"/>
          </p:nvPr>
        </p:nvSpPr>
        <p:spPr>
          <a:ln/>
        </p:spPr>
        <p:txBody>
          <a:bodyPr/>
          <a:lstStyle>
            <a:lvl1pPr>
              <a:defRPr/>
            </a:lvl1pPr>
          </a:lstStyle>
          <a:p>
            <a:pPr>
              <a:defRPr/>
            </a:pPr>
            <a:endParaRPr lang="en-US"/>
          </a:p>
        </p:txBody>
      </p:sp>
      <p:sp>
        <p:nvSpPr>
          <p:cNvPr id="5" name="Footer Placeholder 3"/>
          <p:cNvSpPr>
            <a:spLocks noGrp="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776207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94360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p:cNvPicPr>
            <a:picLocks noChangeAspect="1" noChangeArrowheads="1"/>
          </p:cNvPicPr>
          <p:nvPr/>
        </p:nvPicPr>
        <p:blipFill>
          <a:blip r:embed="rId4"/>
          <a:stretch>
            <a:fillRect/>
          </a:stretch>
        </p:blipFill>
        <p:spPr bwMode="auto">
          <a:xfrm>
            <a:off x="7123113" y="6096000"/>
            <a:ext cx="1679575" cy="577850"/>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6" name="Picture 9"/>
          <p:cNvPicPr>
            <a:picLocks noChangeAspect="1" noChangeArrowheads="1"/>
          </p:cNvPicPr>
          <p:nvPr>
            <p:custDataLst>
              <p:tags r:id="rId1"/>
            </p:custDataLst>
          </p:nvPr>
        </p:nvPicPr>
        <p:blipFill>
          <a:blip r:embed="rId5">
            <a:extLst>
              <a:ext uri="{28A0092B-C50C-407E-A947-70E740481C1C}">
                <a14:useLocalDpi xmlns:a14="http://schemas.microsoft.com/office/drawing/2010/main" val="0"/>
              </a:ext>
            </a:extLst>
          </a:blip>
          <a:srcRect/>
          <a:stretch>
            <a:fillRect/>
          </a:stretch>
        </p:blipFill>
        <p:spPr bwMode="auto">
          <a:xfrm>
            <a:off x="4332288" y="5475288"/>
            <a:ext cx="120015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22" name="Rectangle 2"/>
          <p:cNvSpPr>
            <a:spLocks noGrp="1" noChangeArrowheads="1"/>
          </p:cNvSpPr>
          <p:nvPr>
            <p:ph type="ctrTitle"/>
          </p:nvPr>
        </p:nvSpPr>
        <p:spPr>
          <a:xfrm>
            <a:off x="685800" y="2130425"/>
            <a:ext cx="7772400" cy="1470025"/>
          </a:xfrm>
        </p:spPr>
        <p:txBody>
          <a:bodyPr/>
          <a:lstStyle>
            <a:lvl1pPr algn="ctr">
              <a:defRPr/>
            </a:lvl1pPr>
          </a:lstStyle>
          <a:p>
            <a:pPr lvl="0"/>
            <a:r>
              <a:rPr lang="en-US" noProof="0" smtClean="0"/>
              <a:t>Click to edit Master title style</a:t>
            </a:r>
          </a:p>
        </p:txBody>
      </p:sp>
      <p:sp>
        <p:nvSpPr>
          <p:cNvPr id="5123" name="Rectangle 3"/>
          <p:cNvSpPr>
            <a:spLocks noGrp="1" noChangeArrowheads="1"/>
          </p:cNvSpPr>
          <p:nvPr>
            <p:ph type="subTitle" idx="1"/>
          </p:nvPr>
        </p:nvSpPr>
        <p:spPr>
          <a:xfrm>
            <a:off x="1371600" y="3886200"/>
            <a:ext cx="6400800" cy="1484313"/>
          </a:xfrm>
        </p:spPr>
        <p:txBody>
          <a:bodyPr/>
          <a:lstStyle>
            <a:lvl1pPr marL="0" indent="0" algn="r">
              <a:buFont typeface="Wingdings" pitchFamily="2" charset="2"/>
              <a:buNone/>
              <a:defRPr/>
            </a:lvl1pPr>
          </a:lstStyle>
          <a:p>
            <a:pPr lvl="0"/>
            <a:r>
              <a:rPr lang="en-US" noProof="0" smtClean="0"/>
              <a:t>Click to edit Master subtitle style</a:t>
            </a:r>
          </a:p>
        </p:txBody>
      </p:sp>
      <p:sp>
        <p:nvSpPr>
          <p:cNvPr id="7" name="Date Placeholder 2"/>
          <p:cNvSpPr>
            <a:spLocks noGrp="1"/>
          </p:cNvSpPr>
          <p:nvPr>
            <p:ph type="dt" sz="half" idx="10"/>
          </p:nvPr>
        </p:nvSpPr>
        <p:spPr/>
        <p:txBody>
          <a:bodyPr/>
          <a:lstStyle>
            <a:lvl1pPr>
              <a:defRPr/>
            </a:lvl1pPr>
          </a:lstStyle>
          <a:p>
            <a:pPr>
              <a:defRPr/>
            </a:pPr>
            <a:endParaRPr lang="en-US"/>
          </a:p>
        </p:txBody>
      </p:sp>
      <p:sp>
        <p:nvSpPr>
          <p:cNvPr id="8" name="Footer Placeholder 3"/>
          <p:cNvSpPr>
            <a:spLocks noGrp="1"/>
          </p:cNvSpPr>
          <p:nvPr>
            <p:ph type="ftr" sz="quarter" idx="11"/>
          </p:nvPr>
        </p:nvSpPr>
        <p:spPr/>
        <p:txBody>
          <a:bodyPr/>
          <a:lstStyle>
            <a:lvl1pPr>
              <a:defRPr>
                <a:solidFill>
                  <a:schemeClr val="tx1"/>
                </a:solidFill>
              </a:defRPr>
            </a:lvl1pPr>
          </a:lstStyle>
          <a:p>
            <a:pPr>
              <a:defRPr/>
            </a:pPr>
            <a:endParaRPr lang="en-US">
              <a:solidFill>
                <a:srgbClr val="000000"/>
              </a:solidFill>
            </a:endParaRPr>
          </a:p>
        </p:txBody>
      </p:sp>
    </p:spTree>
    <p:extLst>
      <p:ext uri="{BB962C8B-B14F-4D97-AF65-F5344CB8AC3E}">
        <p14:creationId xmlns:p14="http://schemas.microsoft.com/office/powerpoint/2010/main" val="3043613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2"/>
          <p:cNvSpPr>
            <a:spLocks noGrp="1"/>
          </p:cNvSpPr>
          <p:nvPr>
            <p:ph type="dt" sz="half" idx="11"/>
          </p:nvPr>
        </p:nvSpPr>
        <p:spPr>
          <a:ln/>
        </p:spPr>
        <p:txBody>
          <a:bodyPr/>
          <a:lstStyle>
            <a:lvl1pPr>
              <a:defRPr/>
            </a:lvl1pPr>
          </a:lstStyle>
          <a:p>
            <a:pPr>
              <a:defRPr/>
            </a:pPr>
            <a:endParaRPr lang="en-US"/>
          </a:p>
        </p:txBody>
      </p:sp>
      <p:sp>
        <p:nvSpPr>
          <p:cNvPr id="6" name="Footer Placeholder 3"/>
          <p:cNvSpPr>
            <a:spLocks noGrp="1"/>
          </p:cNvSpPr>
          <p:nvPr>
            <p:ph type="ftr" sz="quarter" idx="12"/>
          </p:nvPr>
        </p:nvSpPr>
        <p:spPr>
          <a:ln/>
        </p:spPr>
        <p:txBody>
          <a:bodyPr/>
          <a:lstStyle>
            <a:lvl1pPr>
              <a:defRPr/>
            </a:lvl1pPr>
          </a:lstStyle>
          <a:p>
            <a:pPr>
              <a:defRPr/>
            </a:pPr>
            <a:endParaRPr lang="en-US">
              <a:solidFill>
                <a:srgbClr val="009999"/>
              </a:solidFill>
            </a:endParaRPr>
          </a:p>
        </p:txBody>
      </p:sp>
    </p:spTree>
    <p:extLst>
      <p:ext uri="{BB962C8B-B14F-4D97-AF65-F5344CB8AC3E}">
        <p14:creationId xmlns:p14="http://schemas.microsoft.com/office/powerpoint/2010/main" val="2057090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204913"/>
            <a:ext cx="4191000" cy="5187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4913"/>
            <a:ext cx="4191000" cy="5187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2"/>
          <p:cNvSpPr>
            <a:spLocks noGrp="1"/>
          </p:cNvSpPr>
          <p:nvPr>
            <p:ph type="dt" sz="half" idx="11"/>
          </p:nvPr>
        </p:nvSpPr>
        <p:spPr>
          <a:ln/>
        </p:spPr>
        <p:txBody>
          <a:bodyPr/>
          <a:lstStyle>
            <a:lvl1pPr>
              <a:defRPr/>
            </a:lvl1pPr>
          </a:lstStyle>
          <a:p>
            <a:pPr>
              <a:defRPr/>
            </a:pPr>
            <a:endParaRPr lang="en-US"/>
          </a:p>
        </p:txBody>
      </p:sp>
      <p:sp>
        <p:nvSpPr>
          <p:cNvPr id="7" name="Footer Placeholder 3"/>
          <p:cNvSpPr>
            <a:spLocks noGrp="1"/>
          </p:cNvSpPr>
          <p:nvPr>
            <p:ph type="ftr" sz="quarter" idx="12"/>
          </p:nvPr>
        </p:nvSpPr>
        <p:spPr>
          <a:ln/>
        </p:spPr>
        <p:txBody>
          <a:bodyPr/>
          <a:lstStyle>
            <a:lvl1pPr>
              <a:defRPr/>
            </a:lvl1pPr>
          </a:lstStyle>
          <a:p>
            <a:pPr>
              <a:defRPr/>
            </a:pPr>
            <a:endParaRPr lang="en-US">
              <a:solidFill>
                <a:srgbClr val="009999"/>
              </a:solidFill>
            </a:endParaRPr>
          </a:p>
        </p:txBody>
      </p:sp>
    </p:spTree>
    <p:extLst>
      <p:ext uri="{BB962C8B-B14F-4D97-AF65-F5344CB8AC3E}">
        <p14:creationId xmlns:p14="http://schemas.microsoft.com/office/powerpoint/2010/main" val="791426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Date Placeholder 2"/>
          <p:cNvSpPr>
            <a:spLocks noGrp="1"/>
          </p:cNvSpPr>
          <p:nvPr>
            <p:ph type="dt" sz="half" idx="11"/>
          </p:nvPr>
        </p:nvSpPr>
        <p:spPr>
          <a:ln/>
        </p:spPr>
        <p:txBody>
          <a:bodyPr/>
          <a:lstStyle>
            <a:lvl1pPr>
              <a:defRPr/>
            </a:lvl1pPr>
          </a:lstStyle>
          <a:p>
            <a:pPr>
              <a:defRPr/>
            </a:pPr>
            <a:endParaRPr lang="en-US"/>
          </a:p>
        </p:txBody>
      </p:sp>
      <p:sp>
        <p:nvSpPr>
          <p:cNvPr id="5" name="Footer Placeholder 3"/>
          <p:cNvSpPr>
            <a:spLocks noGrp="1"/>
          </p:cNvSpPr>
          <p:nvPr>
            <p:ph type="ftr" sz="quarter" idx="12"/>
          </p:nvPr>
        </p:nvSpPr>
        <p:spPr>
          <a:ln/>
        </p:spPr>
        <p:txBody>
          <a:bodyPr/>
          <a:lstStyle>
            <a:lvl1pPr>
              <a:defRPr/>
            </a:lvl1pPr>
          </a:lstStyle>
          <a:p>
            <a:pPr>
              <a:defRPr/>
            </a:pPr>
            <a:endParaRPr lang="en-US">
              <a:solidFill>
                <a:srgbClr val="009999"/>
              </a:solidFill>
            </a:endParaRPr>
          </a:p>
        </p:txBody>
      </p:sp>
    </p:spTree>
    <p:extLst>
      <p:ext uri="{BB962C8B-B14F-4D97-AF65-F5344CB8AC3E}">
        <p14:creationId xmlns:p14="http://schemas.microsoft.com/office/powerpoint/2010/main" val="3834949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cxnSp>
        <p:nvCxnSpPr>
          <p:cNvPr id="7" name="Straight Connector 6"/>
          <p:cNvCxnSpPr/>
          <p:nvPr/>
        </p:nvCxnSpPr>
        <p:spPr>
          <a:xfrm rot="5400000">
            <a:off x="2218531" y="4045744"/>
            <a:ext cx="4708525"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6"/>
          <p:cNvSpPr>
            <a:spLocks noGrp="1"/>
          </p:cNvSpPr>
          <p:nvPr>
            <p:ph type="dt" sz="half" idx="10"/>
          </p:nvPr>
        </p:nvSpPr>
        <p:spPr/>
        <p:txBody>
          <a:bodyPr/>
          <a:lstStyle>
            <a:lvl1pPr>
              <a:defRPr/>
            </a:lvl1pPr>
          </a:lstStyle>
          <a:p>
            <a:pPr>
              <a:defRPr/>
            </a:pPr>
            <a:fld id="{F584DC16-D7F8-4AF8-82A1-7208EDE8A394}" type="datetimeFigureOut">
              <a:rPr lang="en-US"/>
              <a:pPr>
                <a:defRPr/>
              </a:pPr>
              <a:t>5/24/2013</a:t>
            </a:fld>
            <a:endParaRPr lang="en-US"/>
          </a:p>
        </p:txBody>
      </p:sp>
      <p:sp>
        <p:nvSpPr>
          <p:cNvPr id="9" name="Footer Placeholder 7"/>
          <p:cNvSpPr>
            <a:spLocks noGrp="1"/>
          </p:cNvSpPr>
          <p:nvPr>
            <p:ph type="ftr" sz="quarter" idx="11"/>
          </p:nvPr>
        </p:nvSpPr>
        <p:spPr/>
        <p:txBody>
          <a:bodyPr/>
          <a:lstStyle>
            <a:lvl1pPr>
              <a:defRPr/>
            </a:lvl1pPr>
          </a:lstStyle>
          <a:p>
            <a:pPr>
              <a:defRPr/>
            </a:pPr>
            <a:endParaRPr lang="en-US">
              <a:solidFill>
                <a:srgbClr val="009999"/>
              </a:solidFill>
            </a:endParaRPr>
          </a:p>
        </p:txBody>
      </p:sp>
    </p:spTree>
    <p:extLst>
      <p:ext uri="{BB962C8B-B14F-4D97-AF65-F5344CB8AC3E}">
        <p14:creationId xmlns:p14="http://schemas.microsoft.com/office/powerpoint/2010/main" val="448574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1.xml"/><Relationship Id="rId5" Type="http://schemas.openxmlformats.org/officeDocument/2006/relationships/theme" Target="../theme/theme1.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7.xml"/><Relationship Id="rId7" Type="http://schemas.openxmlformats.org/officeDocument/2006/relationships/tags" Target="../tags/tag3.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theme" Target="../theme/theme2.xml"/><Relationship Id="rId11" Type="http://schemas.openxmlformats.org/officeDocument/2006/relationships/image" Target="../media/image4.png"/><Relationship Id="rId5" Type="http://schemas.openxmlformats.org/officeDocument/2006/relationships/slideLayout" Target="../slideLayouts/slideLayout9.xml"/><Relationship Id="rId10" Type="http://schemas.openxmlformats.org/officeDocument/2006/relationships/image" Target="../media/image3.png"/><Relationship Id="rId4" Type="http://schemas.openxmlformats.org/officeDocument/2006/relationships/slideLayout" Target="../slideLayouts/slideLayout8.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27000" y="-30163"/>
            <a:ext cx="7604125" cy="86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100" name="Rectangle 4"/>
          <p:cNvSpPr>
            <a:spLocks noGrp="1" noChangeArrowheads="1"/>
          </p:cNvSpPr>
          <p:nvPr>
            <p:ph type="sldNum" sz="quarter" idx="4"/>
          </p:nvPr>
        </p:nvSpPr>
        <p:spPr bwMode="auto">
          <a:xfrm>
            <a:off x="8686800" y="6553200"/>
            <a:ext cx="457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900"/>
            </a:lvl1pPr>
          </a:lstStyle>
          <a:p>
            <a:pPr>
              <a:defRPr/>
            </a:pPr>
            <a:fld id="{C90DB2BD-738F-4E48-92B8-C9821F469BB8}" type="slidenum">
              <a:rPr lang="en-US"/>
              <a:pPr>
                <a:defRPr/>
              </a:pPr>
              <a:t>‹#›</a:t>
            </a:fld>
            <a:endParaRPr lang="en-US"/>
          </a:p>
        </p:txBody>
      </p:sp>
      <p:sp>
        <p:nvSpPr>
          <p:cNvPr id="1029" name="Line 5"/>
          <p:cNvSpPr>
            <a:spLocks noChangeShapeType="1"/>
          </p:cNvSpPr>
          <p:nvPr/>
        </p:nvSpPr>
        <p:spPr bwMode="auto">
          <a:xfrm flipH="1">
            <a:off x="228600" y="863600"/>
            <a:ext cx="8686800" cy="0"/>
          </a:xfrm>
          <a:prstGeom prst="line">
            <a:avLst/>
          </a:prstGeom>
          <a:noFill/>
          <a:ln w="28575">
            <a:solidFill>
              <a:srgbClr val="0099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0" name="Line 6"/>
          <p:cNvSpPr>
            <a:spLocks noChangeShapeType="1"/>
          </p:cNvSpPr>
          <p:nvPr/>
        </p:nvSpPr>
        <p:spPr bwMode="auto">
          <a:xfrm>
            <a:off x="7758113" y="50800"/>
            <a:ext cx="0" cy="762000"/>
          </a:xfrm>
          <a:prstGeom prst="line">
            <a:avLst/>
          </a:prstGeom>
          <a:noFill/>
          <a:ln w="28575">
            <a:solidFill>
              <a:srgbClr val="0099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1" name="Rectangle 7"/>
          <p:cNvSpPr>
            <a:spLocks noChangeArrowheads="1"/>
          </p:cNvSpPr>
          <p:nvPr/>
        </p:nvSpPr>
        <p:spPr bwMode="auto">
          <a:xfrm>
            <a:off x="7907338" y="736600"/>
            <a:ext cx="1054100" cy="10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700">
                <a:solidFill>
                  <a:srgbClr val="333399"/>
                </a:solidFill>
                <a:latin typeface="Times New Roman" pitchFamily="18" charset="0"/>
              </a:rPr>
              <a:t>Business. Customers. People.</a:t>
            </a:r>
            <a:endParaRPr lang="en-US"/>
          </a:p>
        </p:txBody>
      </p:sp>
      <p:grpSp>
        <p:nvGrpSpPr>
          <p:cNvPr id="1032" name="Group 8"/>
          <p:cNvGrpSpPr>
            <a:grpSpLocks/>
          </p:cNvGrpSpPr>
          <p:nvPr userDrawn="1"/>
        </p:nvGrpSpPr>
        <p:grpSpPr bwMode="auto">
          <a:xfrm>
            <a:off x="7918450" y="26988"/>
            <a:ext cx="981075" cy="709612"/>
            <a:chOff x="4988" y="17"/>
            <a:chExt cx="618" cy="447"/>
          </a:xfrm>
        </p:grpSpPr>
        <p:sp>
          <p:nvSpPr>
            <p:cNvPr id="1077" name="Freeform 9"/>
            <p:cNvSpPr>
              <a:spLocks/>
            </p:cNvSpPr>
            <p:nvPr userDrawn="1"/>
          </p:nvSpPr>
          <p:spPr bwMode="auto">
            <a:xfrm>
              <a:off x="4999" y="24"/>
              <a:ext cx="607" cy="440"/>
            </a:xfrm>
            <a:custGeom>
              <a:avLst/>
              <a:gdLst>
                <a:gd name="T0" fmla="*/ 0 w 607"/>
                <a:gd name="T1" fmla="*/ 0 h 440"/>
                <a:gd name="T2" fmla="*/ 0 w 607"/>
                <a:gd name="T3" fmla="*/ 440 h 440"/>
                <a:gd name="T4" fmla="*/ 607 w 607"/>
                <a:gd name="T5" fmla="*/ 440 h 440"/>
                <a:gd name="T6" fmla="*/ 300 w 607"/>
                <a:gd name="T7" fmla="*/ 38 h 440"/>
                <a:gd name="T8" fmla="*/ 271 w 607"/>
                <a:gd name="T9" fmla="*/ 0 h 440"/>
                <a:gd name="T10" fmla="*/ 0 w 607"/>
                <a:gd name="T11" fmla="*/ 0 h 4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7" h="440">
                  <a:moveTo>
                    <a:pt x="0" y="0"/>
                  </a:moveTo>
                  <a:lnTo>
                    <a:pt x="0" y="440"/>
                  </a:lnTo>
                  <a:lnTo>
                    <a:pt x="607" y="440"/>
                  </a:lnTo>
                  <a:lnTo>
                    <a:pt x="300" y="38"/>
                  </a:lnTo>
                  <a:lnTo>
                    <a:pt x="271" y="0"/>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78" name="Freeform 10"/>
            <p:cNvSpPr>
              <a:spLocks/>
            </p:cNvSpPr>
            <p:nvPr userDrawn="1"/>
          </p:nvSpPr>
          <p:spPr bwMode="auto">
            <a:xfrm>
              <a:off x="4988" y="17"/>
              <a:ext cx="607" cy="440"/>
            </a:xfrm>
            <a:custGeom>
              <a:avLst/>
              <a:gdLst>
                <a:gd name="T0" fmla="*/ 0 w 607"/>
                <a:gd name="T1" fmla="*/ 0 h 440"/>
                <a:gd name="T2" fmla="*/ 0 w 607"/>
                <a:gd name="T3" fmla="*/ 440 h 440"/>
                <a:gd name="T4" fmla="*/ 607 w 607"/>
                <a:gd name="T5" fmla="*/ 440 h 440"/>
                <a:gd name="T6" fmla="*/ 300 w 607"/>
                <a:gd name="T7" fmla="*/ 38 h 440"/>
                <a:gd name="T8" fmla="*/ 271 w 607"/>
                <a:gd name="T9" fmla="*/ 0 h 440"/>
                <a:gd name="T10" fmla="*/ 0 w 607"/>
                <a:gd name="T11" fmla="*/ 0 h 4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7" h="440">
                  <a:moveTo>
                    <a:pt x="0" y="0"/>
                  </a:moveTo>
                  <a:lnTo>
                    <a:pt x="0" y="440"/>
                  </a:lnTo>
                  <a:lnTo>
                    <a:pt x="607" y="440"/>
                  </a:lnTo>
                  <a:lnTo>
                    <a:pt x="300" y="38"/>
                  </a:lnTo>
                  <a:lnTo>
                    <a:pt x="271" y="0"/>
                  </a:lnTo>
                  <a:lnTo>
                    <a:pt x="0" y="0"/>
                  </a:lnTo>
                  <a:close/>
                </a:path>
              </a:pathLst>
            </a:custGeom>
            <a:solidFill>
              <a:srgbClr val="3333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79" name="Freeform 11"/>
            <p:cNvSpPr>
              <a:spLocks/>
            </p:cNvSpPr>
            <p:nvPr userDrawn="1"/>
          </p:nvSpPr>
          <p:spPr bwMode="auto">
            <a:xfrm>
              <a:off x="4988" y="17"/>
              <a:ext cx="607" cy="440"/>
            </a:xfrm>
            <a:custGeom>
              <a:avLst/>
              <a:gdLst>
                <a:gd name="T0" fmla="*/ 0 w 607"/>
                <a:gd name="T1" fmla="*/ 0 h 440"/>
                <a:gd name="T2" fmla="*/ 0 w 607"/>
                <a:gd name="T3" fmla="*/ 440 h 440"/>
                <a:gd name="T4" fmla="*/ 607 w 607"/>
                <a:gd name="T5" fmla="*/ 440 h 440"/>
                <a:gd name="T6" fmla="*/ 300 w 607"/>
                <a:gd name="T7" fmla="*/ 38 h 440"/>
                <a:gd name="T8" fmla="*/ 271 w 607"/>
                <a:gd name="T9" fmla="*/ 0 h 440"/>
                <a:gd name="T10" fmla="*/ 0 w 607"/>
                <a:gd name="T11" fmla="*/ 0 h 4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7" h="440">
                  <a:moveTo>
                    <a:pt x="0" y="0"/>
                  </a:moveTo>
                  <a:lnTo>
                    <a:pt x="0" y="440"/>
                  </a:lnTo>
                  <a:lnTo>
                    <a:pt x="607" y="440"/>
                  </a:lnTo>
                  <a:lnTo>
                    <a:pt x="300" y="38"/>
                  </a:lnTo>
                  <a:lnTo>
                    <a:pt x="271" y="0"/>
                  </a:lnTo>
                  <a:lnTo>
                    <a:pt x="0" y="0"/>
                  </a:ln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033" name="Rectangle 12"/>
          <p:cNvSpPr>
            <a:spLocks noChangeArrowheads="1"/>
          </p:cNvSpPr>
          <p:nvPr/>
        </p:nvSpPr>
        <p:spPr bwMode="auto">
          <a:xfrm>
            <a:off x="8226425" y="33338"/>
            <a:ext cx="63500"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b="1">
                <a:solidFill>
                  <a:srgbClr val="FFFFFF"/>
                </a:solidFill>
                <a:latin typeface="Times New Roman" pitchFamily="18" charset="0"/>
              </a:rPr>
              <a:t>I</a:t>
            </a:r>
            <a:endParaRPr lang="en-US"/>
          </a:p>
        </p:txBody>
      </p:sp>
      <p:sp>
        <p:nvSpPr>
          <p:cNvPr id="1034" name="Rectangle 13"/>
          <p:cNvSpPr>
            <a:spLocks noChangeArrowheads="1"/>
          </p:cNvSpPr>
          <p:nvPr/>
        </p:nvSpPr>
        <p:spPr bwMode="auto">
          <a:xfrm>
            <a:off x="8274050" y="163513"/>
            <a:ext cx="15557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b="1">
                <a:solidFill>
                  <a:srgbClr val="FFFFFF"/>
                </a:solidFill>
                <a:latin typeface="Times New Roman" pitchFamily="18" charset="0"/>
              </a:rPr>
              <a:t>M</a:t>
            </a:r>
            <a:endParaRPr lang="en-US"/>
          </a:p>
        </p:txBody>
      </p:sp>
      <p:sp>
        <p:nvSpPr>
          <p:cNvPr id="1035" name="Rectangle 14"/>
          <p:cNvSpPr>
            <a:spLocks noChangeArrowheads="1"/>
          </p:cNvSpPr>
          <p:nvPr/>
        </p:nvSpPr>
        <p:spPr bwMode="auto">
          <a:xfrm>
            <a:off x="8378825" y="274638"/>
            <a:ext cx="138113"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b="1">
                <a:solidFill>
                  <a:srgbClr val="FFFFFF"/>
                </a:solidFill>
                <a:latin typeface="Times New Roman" pitchFamily="18" charset="0"/>
              </a:rPr>
              <a:t>&amp;</a:t>
            </a:r>
            <a:endParaRPr lang="en-US"/>
          </a:p>
        </p:txBody>
      </p:sp>
      <p:sp>
        <p:nvSpPr>
          <p:cNvPr id="1036" name="Rectangle 15"/>
          <p:cNvSpPr>
            <a:spLocks noChangeArrowheads="1"/>
          </p:cNvSpPr>
          <p:nvPr/>
        </p:nvSpPr>
        <p:spPr bwMode="auto">
          <a:xfrm>
            <a:off x="8485188" y="409575"/>
            <a:ext cx="119062"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b="1">
                <a:solidFill>
                  <a:srgbClr val="FFFFFF"/>
                </a:solidFill>
                <a:latin typeface="Times New Roman" pitchFamily="18" charset="0"/>
              </a:rPr>
              <a:t>D</a:t>
            </a:r>
            <a:endParaRPr lang="en-US"/>
          </a:p>
        </p:txBody>
      </p:sp>
      <p:sp>
        <p:nvSpPr>
          <p:cNvPr id="1037" name="Rectangle 16"/>
          <p:cNvSpPr>
            <a:spLocks noChangeArrowheads="1"/>
          </p:cNvSpPr>
          <p:nvPr/>
        </p:nvSpPr>
        <p:spPr bwMode="auto">
          <a:xfrm>
            <a:off x="8596313" y="527050"/>
            <a:ext cx="92075"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b="1">
                <a:solidFill>
                  <a:srgbClr val="FFFFFF"/>
                </a:solidFill>
                <a:latin typeface="Times New Roman" pitchFamily="18" charset="0"/>
              </a:rPr>
              <a:t>S</a:t>
            </a:r>
            <a:endParaRPr lang="en-US"/>
          </a:p>
        </p:txBody>
      </p:sp>
      <p:sp>
        <p:nvSpPr>
          <p:cNvPr id="1038" name="Rectangle 17"/>
          <p:cNvSpPr>
            <a:spLocks noChangeArrowheads="1"/>
          </p:cNvSpPr>
          <p:nvPr/>
        </p:nvSpPr>
        <p:spPr bwMode="auto">
          <a:xfrm>
            <a:off x="7991475" y="566738"/>
            <a:ext cx="13335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b="1" i="1">
                <a:solidFill>
                  <a:srgbClr val="FFFFFF"/>
                </a:solidFill>
              </a:rPr>
              <a:t>1T</a:t>
            </a:r>
            <a:endParaRPr lang="en-US"/>
          </a:p>
        </p:txBody>
      </p:sp>
      <p:grpSp>
        <p:nvGrpSpPr>
          <p:cNvPr id="1039" name="Group 18"/>
          <p:cNvGrpSpPr>
            <a:grpSpLocks/>
          </p:cNvGrpSpPr>
          <p:nvPr/>
        </p:nvGrpSpPr>
        <p:grpSpPr bwMode="auto">
          <a:xfrm>
            <a:off x="7948613" y="538163"/>
            <a:ext cx="211137" cy="176212"/>
            <a:chOff x="5007" y="339"/>
            <a:chExt cx="133" cy="111"/>
          </a:xfrm>
        </p:grpSpPr>
        <p:sp>
          <p:nvSpPr>
            <p:cNvPr id="1072" name="Freeform 19"/>
            <p:cNvSpPr>
              <a:spLocks/>
            </p:cNvSpPr>
            <p:nvPr userDrawn="1"/>
          </p:nvSpPr>
          <p:spPr bwMode="auto">
            <a:xfrm>
              <a:off x="5007" y="339"/>
              <a:ext cx="133" cy="111"/>
            </a:xfrm>
            <a:custGeom>
              <a:avLst/>
              <a:gdLst>
                <a:gd name="T0" fmla="*/ 0 w 4800"/>
                <a:gd name="T1" fmla="*/ 0 h 4000"/>
                <a:gd name="T2" fmla="*/ 0 w 4800"/>
                <a:gd name="T3" fmla="*/ 0 h 4000"/>
                <a:gd name="T4" fmla="*/ 0 w 4800"/>
                <a:gd name="T5" fmla="*/ 0 h 4000"/>
                <a:gd name="T6" fmla="*/ 0 w 4800"/>
                <a:gd name="T7" fmla="*/ 0 h 4000"/>
                <a:gd name="T8" fmla="*/ 0 w 4800"/>
                <a:gd name="T9" fmla="*/ 0 h 4000"/>
                <a:gd name="T10" fmla="*/ 0 w 4800"/>
                <a:gd name="T11" fmla="*/ 0 h 4000"/>
                <a:gd name="T12" fmla="*/ 0 w 4800"/>
                <a:gd name="T13" fmla="*/ 0 h 4000"/>
                <a:gd name="T14" fmla="*/ 0 w 4800"/>
                <a:gd name="T15" fmla="*/ 0 h 4000"/>
                <a:gd name="T16" fmla="*/ 0 w 4800"/>
                <a:gd name="T17" fmla="*/ 0 h 4000"/>
                <a:gd name="T18" fmla="*/ 0 w 4800"/>
                <a:gd name="T19" fmla="*/ 0 h 4000"/>
                <a:gd name="T20" fmla="*/ 0 w 4800"/>
                <a:gd name="T21" fmla="*/ 0 h 4000"/>
                <a:gd name="T22" fmla="*/ 0 w 4800"/>
                <a:gd name="T23" fmla="*/ 0 h 4000"/>
                <a:gd name="T24" fmla="*/ 0 w 4800"/>
                <a:gd name="T25" fmla="*/ 0 h 4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800" h="4000">
                  <a:moveTo>
                    <a:pt x="0" y="750"/>
                  </a:moveTo>
                  <a:cubicBezTo>
                    <a:pt x="0" y="612"/>
                    <a:pt x="112" y="500"/>
                    <a:pt x="250" y="500"/>
                  </a:cubicBezTo>
                  <a:lnTo>
                    <a:pt x="4300" y="500"/>
                  </a:lnTo>
                  <a:lnTo>
                    <a:pt x="4300" y="250"/>
                  </a:lnTo>
                  <a:cubicBezTo>
                    <a:pt x="4300" y="112"/>
                    <a:pt x="4412" y="0"/>
                    <a:pt x="4550" y="0"/>
                  </a:cubicBezTo>
                  <a:cubicBezTo>
                    <a:pt x="4688" y="0"/>
                    <a:pt x="4800" y="112"/>
                    <a:pt x="4800" y="250"/>
                  </a:cubicBezTo>
                  <a:lnTo>
                    <a:pt x="4800" y="3250"/>
                  </a:lnTo>
                  <a:cubicBezTo>
                    <a:pt x="4800" y="3388"/>
                    <a:pt x="4688" y="3500"/>
                    <a:pt x="4550" y="3500"/>
                  </a:cubicBezTo>
                  <a:lnTo>
                    <a:pt x="500" y="3500"/>
                  </a:lnTo>
                  <a:lnTo>
                    <a:pt x="500" y="3750"/>
                  </a:lnTo>
                  <a:cubicBezTo>
                    <a:pt x="500" y="3888"/>
                    <a:pt x="388" y="4000"/>
                    <a:pt x="250" y="4000"/>
                  </a:cubicBezTo>
                  <a:cubicBezTo>
                    <a:pt x="112" y="4000"/>
                    <a:pt x="0" y="3888"/>
                    <a:pt x="0" y="3750"/>
                  </a:cubicBezTo>
                  <a:lnTo>
                    <a:pt x="0" y="750"/>
                  </a:lnTo>
                  <a:close/>
                </a:path>
              </a:pathLst>
            </a:custGeom>
            <a:noFill/>
            <a:ln w="4763"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73" name="Freeform 20"/>
            <p:cNvSpPr>
              <a:spLocks/>
            </p:cNvSpPr>
            <p:nvPr userDrawn="1"/>
          </p:nvSpPr>
          <p:spPr bwMode="auto">
            <a:xfrm>
              <a:off x="5007" y="356"/>
              <a:ext cx="14" cy="11"/>
            </a:xfrm>
            <a:custGeom>
              <a:avLst/>
              <a:gdLst>
                <a:gd name="T0" fmla="*/ 0 w 500"/>
                <a:gd name="T1" fmla="*/ 0 h 375"/>
                <a:gd name="T2" fmla="*/ 0 w 500"/>
                <a:gd name="T3" fmla="*/ 0 h 375"/>
                <a:gd name="T4" fmla="*/ 0 w 500"/>
                <a:gd name="T5" fmla="*/ 0 h 375"/>
                <a:gd name="T6" fmla="*/ 0 w 500"/>
                <a:gd name="T7" fmla="*/ 0 h 375"/>
                <a:gd name="T8" fmla="*/ 0 w 500"/>
                <a:gd name="T9" fmla="*/ 0 h 375"/>
                <a:gd name="T10" fmla="*/ 0 w 500"/>
                <a:gd name="T11" fmla="*/ 0 h 37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00" h="375">
                  <a:moveTo>
                    <a:pt x="0" y="125"/>
                  </a:moveTo>
                  <a:cubicBezTo>
                    <a:pt x="0" y="263"/>
                    <a:pt x="112" y="375"/>
                    <a:pt x="250" y="375"/>
                  </a:cubicBezTo>
                  <a:cubicBezTo>
                    <a:pt x="388" y="375"/>
                    <a:pt x="500" y="263"/>
                    <a:pt x="500" y="125"/>
                  </a:cubicBezTo>
                  <a:cubicBezTo>
                    <a:pt x="500" y="56"/>
                    <a:pt x="444" y="0"/>
                    <a:pt x="375" y="0"/>
                  </a:cubicBezTo>
                  <a:cubicBezTo>
                    <a:pt x="306" y="0"/>
                    <a:pt x="250" y="56"/>
                    <a:pt x="250" y="125"/>
                  </a:cubicBezTo>
                  <a:lnTo>
                    <a:pt x="250" y="375"/>
                  </a:lnTo>
                </a:path>
              </a:pathLst>
            </a:custGeom>
            <a:noFill/>
            <a:ln w="4763"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74" name="Line 21"/>
            <p:cNvSpPr>
              <a:spLocks noChangeShapeType="1"/>
            </p:cNvSpPr>
            <p:nvPr userDrawn="1"/>
          </p:nvSpPr>
          <p:spPr bwMode="auto">
            <a:xfrm>
              <a:off x="5021" y="360"/>
              <a:ext cx="0" cy="76"/>
            </a:xfrm>
            <a:prstGeom prst="line">
              <a:avLst/>
            </a:prstGeom>
            <a:noFill/>
            <a:ln w="4763" cap="rnd">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5" name="Freeform 22"/>
            <p:cNvSpPr>
              <a:spLocks/>
            </p:cNvSpPr>
            <p:nvPr userDrawn="1"/>
          </p:nvSpPr>
          <p:spPr bwMode="auto">
            <a:xfrm>
              <a:off x="5126" y="346"/>
              <a:ext cx="14" cy="7"/>
            </a:xfrm>
            <a:custGeom>
              <a:avLst/>
              <a:gdLst>
                <a:gd name="T0" fmla="*/ 0 w 500"/>
                <a:gd name="T1" fmla="*/ 0 h 250"/>
                <a:gd name="T2" fmla="*/ 0 w 500"/>
                <a:gd name="T3" fmla="*/ 0 h 250"/>
                <a:gd name="T4" fmla="*/ 0 w 500"/>
                <a:gd name="T5" fmla="*/ 0 h 250"/>
                <a:gd name="T6" fmla="*/ 0 60000 65536"/>
                <a:gd name="T7" fmla="*/ 0 60000 65536"/>
                <a:gd name="T8" fmla="*/ 0 60000 65536"/>
              </a:gdLst>
              <a:ahLst/>
              <a:cxnLst>
                <a:cxn ang="T6">
                  <a:pos x="T0" y="T1"/>
                </a:cxn>
                <a:cxn ang="T7">
                  <a:pos x="T2" y="T3"/>
                </a:cxn>
                <a:cxn ang="T8">
                  <a:pos x="T4" y="T5"/>
                </a:cxn>
              </a:cxnLst>
              <a:rect l="0" t="0" r="r" b="b"/>
              <a:pathLst>
                <a:path w="500" h="250">
                  <a:moveTo>
                    <a:pt x="500" y="0"/>
                  </a:moveTo>
                  <a:cubicBezTo>
                    <a:pt x="500" y="138"/>
                    <a:pt x="388" y="250"/>
                    <a:pt x="250" y="250"/>
                  </a:cubicBezTo>
                  <a:lnTo>
                    <a:pt x="0" y="250"/>
                  </a:lnTo>
                </a:path>
              </a:pathLst>
            </a:custGeom>
            <a:noFill/>
            <a:ln w="4763"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76" name="Freeform 23"/>
            <p:cNvSpPr>
              <a:spLocks/>
            </p:cNvSpPr>
            <p:nvPr userDrawn="1"/>
          </p:nvSpPr>
          <p:spPr bwMode="auto">
            <a:xfrm>
              <a:off x="5126" y="346"/>
              <a:ext cx="7" cy="7"/>
            </a:xfrm>
            <a:custGeom>
              <a:avLst/>
              <a:gdLst>
                <a:gd name="T0" fmla="*/ 0 w 250"/>
                <a:gd name="T1" fmla="*/ 0 h 250"/>
                <a:gd name="T2" fmla="*/ 0 w 250"/>
                <a:gd name="T3" fmla="*/ 0 h 250"/>
                <a:gd name="T4" fmla="*/ 0 w 250"/>
                <a:gd name="T5" fmla="*/ 0 h 250"/>
                <a:gd name="T6" fmla="*/ 0 w 250"/>
                <a:gd name="T7" fmla="*/ 0 h 2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0" h="250">
                  <a:moveTo>
                    <a:pt x="0" y="0"/>
                  </a:moveTo>
                  <a:cubicBezTo>
                    <a:pt x="0" y="69"/>
                    <a:pt x="56" y="125"/>
                    <a:pt x="125" y="125"/>
                  </a:cubicBezTo>
                  <a:cubicBezTo>
                    <a:pt x="194" y="125"/>
                    <a:pt x="250" y="69"/>
                    <a:pt x="250" y="0"/>
                  </a:cubicBezTo>
                  <a:lnTo>
                    <a:pt x="250" y="250"/>
                  </a:lnTo>
                </a:path>
              </a:pathLst>
            </a:custGeom>
            <a:noFill/>
            <a:ln w="4763"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040" name="Group 24"/>
          <p:cNvGrpSpPr>
            <a:grpSpLocks/>
          </p:cNvGrpSpPr>
          <p:nvPr userDrawn="1"/>
        </p:nvGrpSpPr>
        <p:grpSpPr bwMode="auto">
          <a:xfrm>
            <a:off x="7918450" y="26988"/>
            <a:ext cx="981075" cy="709612"/>
            <a:chOff x="4988" y="17"/>
            <a:chExt cx="618" cy="447"/>
          </a:xfrm>
        </p:grpSpPr>
        <p:sp>
          <p:nvSpPr>
            <p:cNvPr id="1069" name="Freeform 25"/>
            <p:cNvSpPr>
              <a:spLocks/>
            </p:cNvSpPr>
            <p:nvPr userDrawn="1"/>
          </p:nvSpPr>
          <p:spPr bwMode="auto">
            <a:xfrm>
              <a:off x="4999" y="24"/>
              <a:ext cx="607" cy="440"/>
            </a:xfrm>
            <a:custGeom>
              <a:avLst/>
              <a:gdLst>
                <a:gd name="T0" fmla="*/ 0 w 607"/>
                <a:gd name="T1" fmla="*/ 0 h 440"/>
                <a:gd name="T2" fmla="*/ 0 w 607"/>
                <a:gd name="T3" fmla="*/ 440 h 440"/>
                <a:gd name="T4" fmla="*/ 607 w 607"/>
                <a:gd name="T5" fmla="*/ 440 h 440"/>
                <a:gd name="T6" fmla="*/ 300 w 607"/>
                <a:gd name="T7" fmla="*/ 38 h 440"/>
                <a:gd name="T8" fmla="*/ 271 w 607"/>
                <a:gd name="T9" fmla="*/ 0 h 440"/>
                <a:gd name="T10" fmla="*/ 0 w 607"/>
                <a:gd name="T11" fmla="*/ 0 h 4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7" h="440">
                  <a:moveTo>
                    <a:pt x="0" y="0"/>
                  </a:moveTo>
                  <a:lnTo>
                    <a:pt x="0" y="440"/>
                  </a:lnTo>
                  <a:lnTo>
                    <a:pt x="607" y="440"/>
                  </a:lnTo>
                  <a:lnTo>
                    <a:pt x="300" y="38"/>
                  </a:lnTo>
                  <a:lnTo>
                    <a:pt x="271" y="0"/>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70" name="Freeform 26"/>
            <p:cNvSpPr>
              <a:spLocks/>
            </p:cNvSpPr>
            <p:nvPr userDrawn="1"/>
          </p:nvSpPr>
          <p:spPr bwMode="auto">
            <a:xfrm>
              <a:off x="4988" y="17"/>
              <a:ext cx="607" cy="440"/>
            </a:xfrm>
            <a:custGeom>
              <a:avLst/>
              <a:gdLst>
                <a:gd name="T0" fmla="*/ 0 w 607"/>
                <a:gd name="T1" fmla="*/ 0 h 440"/>
                <a:gd name="T2" fmla="*/ 0 w 607"/>
                <a:gd name="T3" fmla="*/ 440 h 440"/>
                <a:gd name="T4" fmla="*/ 607 w 607"/>
                <a:gd name="T5" fmla="*/ 440 h 440"/>
                <a:gd name="T6" fmla="*/ 300 w 607"/>
                <a:gd name="T7" fmla="*/ 38 h 440"/>
                <a:gd name="T8" fmla="*/ 271 w 607"/>
                <a:gd name="T9" fmla="*/ 0 h 440"/>
                <a:gd name="T10" fmla="*/ 0 w 607"/>
                <a:gd name="T11" fmla="*/ 0 h 4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7" h="440">
                  <a:moveTo>
                    <a:pt x="0" y="0"/>
                  </a:moveTo>
                  <a:lnTo>
                    <a:pt x="0" y="440"/>
                  </a:lnTo>
                  <a:lnTo>
                    <a:pt x="607" y="440"/>
                  </a:lnTo>
                  <a:lnTo>
                    <a:pt x="300" y="38"/>
                  </a:lnTo>
                  <a:lnTo>
                    <a:pt x="271" y="0"/>
                  </a:lnTo>
                  <a:lnTo>
                    <a:pt x="0" y="0"/>
                  </a:lnTo>
                  <a:close/>
                </a:path>
              </a:pathLst>
            </a:custGeom>
            <a:solidFill>
              <a:srgbClr val="3333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71" name="Freeform 27"/>
            <p:cNvSpPr>
              <a:spLocks/>
            </p:cNvSpPr>
            <p:nvPr userDrawn="1"/>
          </p:nvSpPr>
          <p:spPr bwMode="auto">
            <a:xfrm>
              <a:off x="4988" y="17"/>
              <a:ext cx="607" cy="440"/>
            </a:xfrm>
            <a:custGeom>
              <a:avLst/>
              <a:gdLst>
                <a:gd name="T0" fmla="*/ 0 w 607"/>
                <a:gd name="T1" fmla="*/ 0 h 440"/>
                <a:gd name="T2" fmla="*/ 0 w 607"/>
                <a:gd name="T3" fmla="*/ 440 h 440"/>
                <a:gd name="T4" fmla="*/ 607 w 607"/>
                <a:gd name="T5" fmla="*/ 440 h 440"/>
                <a:gd name="T6" fmla="*/ 300 w 607"/>
                <a:gd name="T7" fmla="*/ 38 h 440"/>
                <a:gd name="T8" fmla="*/ 271 w 607"/>
                <a:gd name="T9" fmla="*/ 0 h 440"/>
                <a:gd name="T10" fmla="*/ 0 w 607"/>
                <a:gd name="T11" fmla="*/ 0 h 4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7" h="440">
                  <a:moveTo>
                    <a:pt x="0" y="0"/>
                  </a:moveTo>
                  <a:lnTo>
                    <a:pt x="0" y="440"/>
                  </a:lnTo>
                  <a:lnTo>
                    <a:pt x="607" y="440"/>
                  </a:lnTo>
                  <a:lnTo>
                    <a:pt x="300" y="38"/>
                  </a:lnTo>
                  <a:lnTo>
                    <a:pt x="271" y="0"/>
                  </a:lnTo>
                  <a:lnTo>
                    <a:pt x="0" y="0"/>
                  </a:ln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041" name="Rectangle 28"/>
          <p:cNvSpPr>
            <a:spLocks noChangeArrowheads="1"/>
          </p:cNvSpPr>
          <p:nvPr/>
        </p:nvSpPr>
        <p:spPr bwMode="auto">
          <a:xfrm>
            <a:off x="8226425" y="33338"/>
            <a:ext cx="63500"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b="1">
                <a:solidFill>
                  <a:srgbClr val="FFFFFF"/>
                </a:solidFill>
                <a:latin typeface="Times New Roman" pitchFamily="18" charset="0"/>
              </a:rPr>
              <a:t>I</a:t>
            </a:r>
            <a:endParaRPr lang="en-US"/>
          </a:p>
        </p:txBody>
      </p:sp>
      <p:sp>
        <p:nvSpPr>
          <p:cNvPr id="1042" name="Rectangle 29"/>
          <p:cNvSpPr>
            <a:spLocks noChangeArrowheads="1"/>
          </p:cNvSpPr>
          <p:nvPr/>
        </p:nvSpPr>
        <p:spPr bwMode="auto">
          <a:xfrm>
            <a:off x="8274050" y="163513"/>
            <a:ext cx="15557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b="1">
                <a:solidFill>
                  <a:srgbClr val="FFFFFF"/>
                </a:solidFill>
                <a:latin typeface="Times New Roman" pitchFamily="18" charset="0"/>
              </a:rPr>
              <a:t>M</a:t>
            </a:r>
            <a:endParaRPr lang="en-US"/>
          </a:p>
        </p:txBody>
      </p:sp>
      <p:sp>
        <p:nvSpPr>
          <p:cNvPr id="1043" name="Rectangle 30"/>
          <p:cNvSpPr>
            <a:spLocks noChangeArrowheads="1"/>
          </p:cNvSpPr>
          <p:nvPr/>
        </p:nvSpPr>
        <p:spPr bwMode="auto">
          <a:xfrm>
            <a:off x="8378825" y="274638"/>
            <a:ext cx="138113"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b="1">
                <a:solidFill>
                  <a:srgbClr val="FFFFFF"/>
                </a:solidFill>
                <a:latin typeface="Times New Roman" pitchFamily="18" charset="0"/>
              </a:rPr>
              <a:t>&amp;</a:t>
            </a:r>
            <a:endParaRPr lang="en-US"/>
          </a:p>
        </p:txBody>
      </p:sp>
      <p:sp>
        <p:nvSpPr>
          <p:cNvPr id="1044" name="Rectangle 31"/>
          <p:cNvSpPr>
            <a:spLocks noChangeArrowheads="1"/>
          </p:cNvSpPr>
          <p:nvPr/>
        </p:nvSpPr>
        <p:spPr bwMode="auto">
          <a:xfrm>
            <a:off x="8485188" y="409575"/>
            <a:ext cx="119062"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b="1">
                <a:solidFill>
                  <a:srgbClr val="FFFFFF"/>
                </a:solidFill>
                <a:latin typeface="Times New Roman" pitchFamily="18" charset="0"/>
              </a:rPr>
              <a:t>D</a:t>
            </a:r>
            <a:endParaRPr lang="en-US"/>
          </a:p>
        </p:txBody>
      </p:sp>
      <p:sp>
        <p:nvSpPr>
          <p:cNvPr id="1045" name="Rectangle 32"/>
          <p:cNvSpPr>
            <a:spLocks noChangeArrowheads="1"/>
          </p:cNvSpPr>
          <p:nvPr/>
        </p:nvSpPr>
        <p:spPr bwMode="auto">
          <a:xfrm>
            <a:off x="8596313" y="527050"/>
            <a:ext cx="92075"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b="1">
                <a:solidFill>
                  <a:srgbClr val="FFFFFF"/>
                </a:solidFill>
                <a:latin typeface="Times New Roman" pitchFamily="18" charset="0"/>
              </a:rPr>
              <a:t>S</a:t>
            </a:r>
            <a:endParaRPr lang="en-US"/>
          </a:p>
        </p:txBody>
      </p:sp>
      <p:grpSp>
        <p:nvGrpSpPr>
          <p:cNvPr id="1046" name="Group 33"/>
          <p:cNvGrpSpPr>
            <a:grpSpLocks/>
          </p:cNvGrpSpPr>
          <p:nvPr userDrawn="1"/>
        </p:nvGrpSpPr>
        <p:grpSpPr bwMode="auto">
          <a:xfrm>
            <a:off x="7918450" y="26988"/>
            <a:ext cx="981075" cy="709612"/>
            <a:chOff x="4988" y="17"/>
            <a:chExt cx="618" cy="447"/>
          </a:xfrm>
        </p:grpSpPr>
        <p:sp>
          <p:nvSpPr>
            <p:cNvPr id="1066" name="Freeform 34"/>
            <p:cNvSpPr>
              <a:spLocks/>
            </p:cNvSpPr>
            <p:nvPr userDrawn="1"/>
          </p:nvSpPr>
          <p:spPr bwMode="auto">
            <a:xfrm>
              <a:off x="4999" y="24"/>
              <a:ext cx="607" cy="440"/>
            </a:xfrm>
            <a:custGeom>
              <a:avLst/>
              <a:gdLst>
                <a:gd name="T0" fmla="*/ 0 w 607"/>
                <a:gd name="T1" fmla="*/ 0 h 440"/>
                <a:gd name="T2" fmla="*/ 0 w 607"/>
                <a:gd name="T3" fmla="*/ 440 h 440"/>
                <a:gd name="T4" fmla="*/ 607 w 607"/>
                <a:gd name="T5" fmla="*/ 440 h 440"/>
                <a:gd name="T6" fmla="*/ 300 w 607"/>
                <a:gd name="T7" fmla="*/ 38 h 440"/>
                <a:gd name="T8" fmla="*/ 271 w 607"/>
                <a:gd name="T9" fmla="*/ 0 h 440"/>
                <a:gd name="T10" fmla="*/ 0 w 607"/>
                <a:gd name="T11" fmla="*/ 0 h 4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7" h="440">
                  <a:moveTo>
                    <a:pt x="0" y="0"/>
                  </a:moveTo>
                  <a:lnTo>
                    <a:pt x="0" y="440"/>
                  </a:lnTo>
                  <a:lnTo>
                    <a:pt x="607" y="440"/>
                  </a:lnTo>
                  <a:lnTo>
                    <a:pt x="300" y="38"/>
                  </a:lnTo>
                  <a:lnTo>
                    <a:pt x="271" y="0"/>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7" name="Freeform 35"/>
            <p:cNvSpPr>
              <a:spLocks/>
            </p:cNvSpPr>
            <p:nvPr userDrawn="1"/>
          </p:nvSpPr>
          <p:spPr bwMode="auto">
            <a:xfrm>
              <a:off x="4988" y="17"/>
              <a:ext cx="607" cy="440"/>
            </a:xfrm>
            <a:custGeom>
              <a:avLst/>
              <a:gdLst>
                <a:gd name="T0" fmla="*/ 0 w 607"/>
                <a:gd name="T1" fmla="*/ 0 h 440"/>
                <a:gd name="T2" fmla="*/ 0 w 607"/>
                <a:gd name="T3" fmla="*/ 440 h 440"/>
                <a:gd name="T4" fmla="*/ 607 w 607"/>
                <a:gd name="T5" fmla="*/ 440 h 440"/>
                <a:gd name="T6" fmla="*/ 300 w 607"/>
                <a:gd name="T7" fmla="*/ 38 h 440"/>
                <a:gd name="T8" fmla="*/ 271 w 607"/>
                <a:gd name="T9" fmla="*/ 0 h 440"/>
                <a:gd name="T10" fmla="*/ 0 w 607"/>
                <a:gd name="T11" fmla="*/ 0 h 4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7" h="440">
                  <a:moveTo>
                    <a:pt x="0" y="0"/>
                  </a:moveTo>
                  <a:lnTo>
                    <a:pt x="0" y="440"/>
                  </a:lnTo>
                  <a:lnTo>
                    <a:pt x="607" y="440"/>
                  </a:lnTo>
                  <a:lnTo>
                    <a:pt x="300" y="38"/>
                  </a:lnTo>
                  <a:lnTo>
                    <a:pt x="271" y="0"/>
                  </a:lnTo>
                  <a:lnTo>
                    <a:pt x="0" y="0"/>
                  </a:lnTo>
                  <a:close/>
                </a:path>
              </a:pathLst>
            </a:custGeom>
            <a:solidFill>
              <a:srgbClr val="3333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8" name="Freeform 36"/>
            <p:cNvSpPr>
              <a:spLocks/>
            </p:cNvSpPr>
            <p:nvPr userDrawn="1"/>
          </p:nvSpPr>
          <p:spPr bwMode="auto">
            <a:xfrm>
              <a:off x="4988" y="17"/>
              <a:ext cx="607" cy="440"/>
            </a:xfrm>
            <a:custGeom>
              <a:avLst/>
              <a:gdLst>
                <a:gd name="T0" fmla="*/ 0 w 607"/>
                <a:gd name="T1" fmla="*/ 0 h 440"/>
                <a:gd name="T2" fmla="*/ 0 w 607"/>
                <a:gd name="T3" fmla="*/ 440 h 440"/>
                <a:gd name="T4" fmla="*/ 607 w 607"/>
                <a:gd name="T5" fmla="*/ 440 h 440"/>
                <a:gd name="T6" fmla="*/ 300 w 607"/>
                <a:gd name="T7" fmla="*/ 38 h 440"/>
                <a:gd name="T8" fmla="*/ 271 w 607"/>
                <a:gd name="T9" fmla="*/ 0 h 440"/>
                <a:gd name="T10" fmla="*/ 0 w 607"/>
                <a:gd name="T11" fmla="*/ 0 h 4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7" h="440">
                  <a:moveTo>
                    <a:pt x="0" y="0"/>
                  </a:moveTo>
                  <a:lnTo>
                    <a:pt x="0" y="440"/>
                  </a:lnTo>
                  <a:lnTo>
                    <a:pt x="607" y="440"/>
                  </a:lnTo>
                  <a:lnTo>
                    <a:pt x="300" y="38"/>
                  </a:lnTo>
                  <a:lnTo>
                    <a:pt x="271" y="0"/>
                  </a:lnTo>
                  <a:lnTo>
                    <a:pt x="0" y="0"/>
                  </a:ln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047" name="Rectangle 37"/>
          <p:cNvSpPr>
            <a:spLocks noChangeArrowheads="1"/>
          </p:cNvSpPr>
          <p:nvPr/>
        </p:nvSpPr>
        <p:spPr bwMode="auto">
          <a:xfrm>
            <a:off x="8169275" y="33338"/>
            <a:ext cx="119063"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b="1">
                <a:solidFill>
                  <a:srgbClr val="FFFFFF"/>
                </a:solidFill>
                <a:latin typeface="Times New Roman" pitchFamily="18" charset="0"/>
              </a:rPr>
              <a:t>C</a:t>
            </a:r>
            <a:endParaRPr lang="en-US"/>
          </a:p>
        </p:txBody>
      </p:sp>
      <p:sp>
        <p:nvSpPr>
          <p:cNvPr id="1048" name="Rectangle 38"/>
          <p:cNvSpPr>
            <a:spLocks noChangeArrowheads="1"/>
          </p:cNvSpPr>
          <p:nvPr/>
        </p:nvSpPr>
        <p:spPr bwMode="auto">
          <a:xfrm>
            <a:off x="8274050" y="163513"/>
            <a:ext cx="119063"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b="1">
                <a:solidFill>
                  <a:srgbClr val="FFFFFF"/>
                </a:solidFill>
                <a:latin typeface="Times New Roman" pitchFamily="18" charset="0"/>
              </a:rPr>
              <a:t>A</a:t>
            </a:r>
            <a:endParaRPr lang="en-US"/>
          </a:p>
        </p:txBody>
      </p:sp>
      <p:sp>
        <p:nvSpPr>
          <p:cNvPr id="1049" name="Rectangle 39"/>
          <p:cNvSpPr>
            <a:spLocks noChangeArrowheads="1"/>
          </p:cNvSpPr>
          <p:nvPr/>
        </p:nvSpPr>
        <p:spPr bwMode="auto">
          <a:xfrm>
            <a:off x="8378825" y="274638"/>
            <a:ext cx="138113"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b="1">
                <a:solidFill>
                  <a:srgbClr val="FFFFFF"/>
                </a:solidFill>
                <a:latin typeface="Times New Roman" pitchFamily="18" charset="0"/>
              </a:rPr>
              <a:t>&amp;</a:t>
            </a:r>
            <a:endParaRPr lang="en-US"/>
          </a:p>
        </p:txBody>
      </p:sp>
      <p:sp>
        <p:nvSpPr>
          <p:cNvPr id="1050" name="Rectangle 40"/>
          <p:cNvSpPr>
            <a:spLocks noChangeArrowheads="1"/>
          </p:cNvSpPr>
          <p:nvPr/>
        </p:nvSpPr>
        <p:spPr bwMode="auto">
          <a:xfrm>
            <a:off x="8485188" y="409575"/>
            <a:ext cx="119062"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b="1">
                <a:solidFill>
                  <a:srgbClr val="FFFFFF"/>
                </a:solidFill>
                <a:latin typeface="Times New Roman" pitchFamily="18" charset="0"/>
              </a:rPr>
              <a:t>D</a:t>
            </a:r>
            <a:endParaRPr lang="en-US"/>
          </a:p>
        </p:txBody>
      </p:sp>
      <p:sp>
        <p:nvSpPr>
          <p:cNvPr id="1051" name="Rectangle 41"/>
          <p:cNvSpPr>
            <a:spLocks noChangeArrowheads="1"/>
          </p:cNvSpPr>
          <p:nvPr/>
        </p:nvSpPr>
        <p:spPr bwMode="auto">
          <a:xfrm>
            <a:off x="8596313" y="527050"/>
            <a:ext cx="92075"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b="1">
                <a:solidFill>
                  <a:srgbClr val="FFFFFF"/>
                </a:solidFill>
                <a:latin typeface="Times New Roman" pitchFamily="18" charset="0"/>
              </a:rPr>
              <a:t>S</a:t>
            </a:r>
            <a:endParaRPr lang="en-US"/>
          </a:p>
        </p:txBody>
      </p:sp>
      <p:sp>
        <p:nvSpPr>
          <p:cNvPr id="1052" name="Rectangle 42"/>
          <p:cNvSpPr>
            <a:spLocks noChangeArrowheads="1"/>
          </p:cNvSpPr>
          <p:nvPr/>
        </p:nvSpPr>
        <p:spPr bwMode="auto">
          <a:xfrm>
            <a:off x="7991475" y="566738"/>
            <a:ext cx="36195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b="1" i="1" dirty="0">
                <a:solidFill>
                  <a:srgbClr val="FFFFFF"/>
                </a:solidFill>
              </a:rPr>
              <a:t>1Team</a:t>
            </a:r>
            <a:endParaRPr lang="en-US" dirty="0"/>
          </a:p>
        </p:txBody>
      </p:sp>
      <p:grpSp>
        <p:nvGrpSpPr>
          <p:cNvPr id="1053" name="Group 43"/>
          <p:cNvGrpSpPr>
            <a:grpSpLocks/>
          </p:cNvGrpSpPr>
          <p:nvPr/>
        </p:nvGrpSpPr>
        <p:grpSpPr bwMode="auto">
          <a:xfrm>
            <a:off x="7948613" y="549275"/>
            <a:ext cx="431800" cy="176213"/>
            <a:chOff x="5007" y="339"/>
            <a:chExt cx="133" cy="111"/>
          </a:xfrm>
        </p:grpSpPr>
        <p:sp>
          <p:nvSpPr>
            <p:cNvPr id="1061" name="Freeform 44"/>
            <p:cNvSpPr>
              <a:spLocks/>
            </p:cNvSpPr>
            <p:nvPr userDrawn="1"/>
          </p:nvSpPr>
          <p:spPr bwMode="auto">
            <a:xfrm>
              <a:off x="5007" y="339"/>
              <a:ext cx="133" cy="111"/>
            </a:xfrm>
            <a:custGeom>
              <a:avLst/>
              <a:gdLst>
                <a:gd name="T0" fmla="*/ 0 w 4800"/>
                <a:gd name="T1" fmla="*/ 0 h 4000"/>
                <a:gd name="T2" fmla="*/ 0 w 4800"/>
                <a:gd name="T3" fmla="*/ 0 h 4000"/>
                <a:gd name="T4" fmla="*/ 0 w 4800"/>
                <a:gd name="T5" fmla="*/ 0 h 4000"/>
                <a:gd name="T6" fmla="*/ 0 w 4800"/>
                <a:gd name="T7" fmla="*/ 0 h 4000"/>
                <a:gd name="T8" fmla="*/ 0 w 4800"/>
                <a:gd name="T9" fmla="*/ 0 h 4000"/>
                <a:gd name="T10" fmla="*/ 0 w 4800"/>
                <a:gd name="T11" fmla="*/ 0 h 4000"/>
                <a:gd name="T12" fmla="*/ 0 w 4800"/>
                <a:gd name="T13" fmla="*/ 0 h 4000"/>
                <a:gd name="T14" fmla="*/ 0 w 4800"/>
                <a:gd name="T15" fmla="*/ 0 h 4000"/>
                <a:gd name="T16" fmla="*/ 0 w 4800"/>
                <a:gd name="T17" fmla="*/ 0 h 4000"/>
                <a:gd name="T18" fmla="*/ 0 w 4800"/>
                <a:gd name="T19" fmla="*/ 0 h 4000"/>
                <a:gd name="T20" fmla="*/ 0 w 4800"/>
                <a:gd name="T21" fmla="*/ 0 h 4000"/>
                <a:gd name="T22" fmla="*/ 0 w 4800"/>
                <a:gd name="T23" fmla="*/ 0 h 4000"/>
                <a:gd name="T24" fmla="*/ 0 w 4800"/>
                <a:gd name="T25" fmla="*/ 0 h 4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800" h="4000">
                  <a:moveTo>
                    <a:pt x="0" y="750"/>
                  </a:moveTo>
                  <a:cubicBezTo>
                    <a:pt x="0" y="612"/>
                    <a:pt x="112" y="500"/>
                    <a:pt x="250" y="500"/>
                  </a:cubicBezTo>
                  <a:lnTo>
                    <a:pt x="4300" y="500"/>
                  </a:lnTo>
                  <a:lnTo>
                    <a:pt x="4300" y="250"/>
                  </a:lnTo>
                  <a:cubicBezTo>
                    <a:pt x="4300" y="112"/>
                    <a:pt x="4412" y="0"/>
                    <a:pt x="4550" y="0"/>
                  </a:cubicBezTo>
                  <a:cubicBezTo>
                    <a:pt x="4688" y="0"/>
                    <a:pt x="4800" y="112"/>
                    <a:pt x="4800" y="250"/>
                  </a:cubicBezTo>
                  <a:lnTo>
                    <a:pt x="4800" y="3250"/>
                  </a:lnTo>
                  <a:cubicBezTo>
                    <a:pt x="4800" y="3388"/>
                    <a:pt x="4688" y="3500"/>
                    <a:pt x="4550" y="3500"/>
                  </a:cubicBezTo>
                  <a:lnTo>
                    <a:pt x="500" y="3500"/>
                  </a:lnTo>
                  <a:lnTo>
                    <a:pt x="500" y="3750"/>
                  </a:lnTo>
                  <a:cubicBezTo>
                    <a:pt x="500" y="3888"/>
                    <a:pt x="388" y="4000"/>
                    <a:pt x="250" y="4000"/>
                  </a:cubicBezTo>
                  <a:cubicBezTo>
                    <a:pt x="112" y="4000"/>
                    <a:pt x="0" y="3888"/>
                    <a:pt x="0" y="3750"/>
                  </a:cubicBezTo>
                  <a:lnTo>
                    <a:pt x="0" y="750"/>
                  </a:lnTo>
                  <a:close/>
                </a:path>
              </a:pathLst>
            </a:custGeom>
            <a:noFill/>
            <a:ln w="4763"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62" name="Freeform 45"/>
            <p:cNvSpPr>
              <a:spLocks/>
            </p:cNvSpPr>
            <p:nvPr userDrawn="1"/>
          </p:nvSpPr>
          <p:spPr bwMode="auto">
            <a:xfrm>
              <a:off x="5007" y="356"/>
              <a:ext cx="14" cy="11"/>
            </a:xfrm>
            <a:custGeom>
              <a:avLst/>
              <a:gdLst>
                <a:gd name="T0" fmla="*/ 0 w 500"/>
                <a:gd name="T1" fmla="*/ 0 h 375"/>
                <a:gd name="T2" fmla="*/ 0 w 500"/>
                <a:gd name="T3" fmla="*/ 0 h 375"/>
                <a:gd name="T4" fmla="*/ 0 w 500"/>
                <a:gd name="T5" fmla="*/ 0 h 375"/>
                <a:gd name="T6" fmla="*/ 0 w 500"/>
                <a:gd name="T7" fmla="*/ 0 h 375"/>
                <a:gd name="T8" fmla="*/ 0 w 500"/>
                <a:gd name="T9" fmla="*/ 0 h 375"/>
                <a:gd name="T10" fmla="*/ 0 w 500"/>
                <a:gd name="T11" fmla="*/ 0 h 37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00" h="375">
                  <a:moveTo>
                    <a:pt x="0" y="125"/>
                  </a:moveTo>
                  <a:cubicBezTo>
                    <a:pt x="0" y="263"/>
                    <a:pt x="112" y="375"/>
                    <a:pt x="250" y="375"/>
                  </a:cubicBezTo>
                  <a:cubicBezTo>
                    <a:pt x="388" y="375"/>
                    <a:pt x="500" y="263"/>
                    <a:pt x="500" y="125"/>
                  </a:cubicBezTo>
                  <a:cubicBezTo>
                    <a:pt x="500" y="56"/>
                    <a:pt x="444" y="0"/>
                    <a:pt x="375" y="0"/>
                  </a:cubicBezTo>
                  <a:cubicBezTo>
                    <a:pt x="306" y="0"/>
                    <a:pt x="250" y="56"/>
                    <a:pt x="250" y="125"/>
                  </a:cubicBezTo>
                  <a:lnTo>
                    <a:pt x="250" y="375"/>
                  </a:lnTo>
                </a:path>
              </a:pathLst>
            </a:custGeom>
            <a:noFill/>
            <a:ln w="4763"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63" name="Line 46"/>
            <p:cNvSpPr>
              <a:spLocks noChangeShapeType="1"/>
            </p:cNvSpPr>
            <p:nvPr userDrawn="1"/>
          </p:nvSpPr>
          <p:spPr bwMode="auto">
            <a:xfrm>
              <a:off x="5021" y="360"/>
              <a:ext cx="0" cy="76"/>
            </a:xfrm>
            <a:prstGeom prst="line">
              <a:avLst/>
            </a:prstGeom>
            <a:noFill/>
            <a:ln w="4763" cap="rnd">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4" name="Freeform 47"/>
            <p:cNvSpPr>
              <a:spLocks/>
            </p:cNvSpPr>
            <p:nvPr userDrawn="1"/>
          </p:nvSpPr>
          <p:spPr bwMode="auto">
            <a:xfrm>
              <a:off x="5126" y="346"/>
              <a:ext cx="14" cy="7"/>
            </a:xfrm>
            <a:custGeom>
              <a:avLst/>
              <a:gdLst>
                <a:gd name="T0" fmla="*/ 0 w 500"/>
                <a:gd name="T1" fmla="*/ 0 h 250"/>
                <a:gd name="T2" fmla="*/ 0 w 500"/>
                <a:gd name="T3" fmla="*/ 0 h 250"/>
                <a:gd name="T4" fmla="*/ 0 w 500"/>
                <a:gd name="T5" fmla="*/ 0 h 250"/>
                <a:gd name="T6" fmla="*/ 0 60000 65536"/>
                <a:gd name="T7" fmla="*/ 0 60000 65536"/>
                <a:gd name="T8" fmla="*/ 0 60000 65536"/>
              </a:gdLst>
              <a:ahLst/>
              <a:cxnLst>
                <a:cxn ang="T6">
                  <a:pos x="T0" y="T1"/>
                </a:cxn>
                <a:cxn ang="T7">
                  <a:pos x="T2" y="T3"/>
                </a:cxn>
                <a:cxn ang="T8">
                  <a:pos x="T4" y="T5"/>
                </a:cxn>
              </a:cxnLst>
              <a:rect l="0" t="0" r="r" b="b"/>
              <a:pathLst>
                <a:path w="500" h="250">
                  <a:moveTo>
                    <a:pt x="500" y="0"/>
                  </a:moveTo>
                  <a:cubicBezTo>
                    <a:pt x="500" y="138"/>
                    <a:pt x="388" y="250"/>
                    <a:pt x="250" y="250"/>
                  </a:cubicBezTo>
                  <a:lnTo>
                    <a:pt x="0" y="250"/>
                  </a:lnTo>
                </a:path>
              </a:pathLst>
            </a:custGeom>
            <a:noFill/>
            <a:ln w="4763"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65" name="Freeform 48"/>
            <p:cNvSpPr>
              <a:spLocks/>
            </p:cNvSpPr>
            <p:nvPr userDrawn="1"/>
          </p:nvSpPr>
          <p:spPr bwMode="auto">
            <a:xfrm>
              <a:off x="5126" y="346"/>
              <a:ext cx="7" cy="7"/>
            </a:xfrm>
            <a:custGeom>
              <a:avLst/>
              <a:gdLst>
                <a:gd name="T0" fmla="*/ 0 w 250"/>
                <a:gd name="T1" fmla="*/ 0 h 250"/>
                <a:gd name="T2" fmla="*/ 0 w 250"/>
                <a:gd name="T3" fmla="*/ 0 h 250"/>
                <a:gd name="T4" fmla="*/ 0 w 250"/>
                <a:gd name="T5" fmla="*/ 0 h 250"/>
                <a:gd name="T6" fmla="*/ 0 w 250"/>
                <a:gd name="T7" fmla="*/ 0 h 2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0" h="250">
                  <a:moveTo>
                    <a:pt x="0" y="0"/>
                  </a:moveTo>
                  <a:cubicBezTo>
                    <a:pt x="0" y="69"/>
                    <a:pt x="56" y="125"/>
                    <a:pt x="125" y="125"/>
                  </a:cubicBezTo>
                  <a:cubicBezTo>
                    <a:pt x="194" y="125"/>
                    <a:pt x="250" y="69"/>
                    <a:pt x="250" y="0"/>
                  </a:cubicBezTo>
                  <a:lnTo>
                    <a:pt x="250" y="250"/>
                  </a:lnTo>
                </a:path>
              </a:pathLst>
            </a:custGeom>
            <a:noFill/>
            <a:ln w="4763"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pic>
        <p:nvPicPr>
          <p:cNvPr id="1054" name="SensitivityLabel" descr="business confidential ac"/>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79888" y="6419850"/>
            <a:ext cx="785812" cy="29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55" name="Picture 6"/>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0" y="594360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p:cNvPicPr>
            <a:picLocks noChangeAspect="1" noChangeArrowheads="1"/>
          </p:cNvPicPr>
          <p:nvPr/>
        </p:nvPicPr>
        <p:blipFill>
          <a:blip r:embed="rId9"/>
          <a:stretch>
            <a:fillRect/>
          </a:stretch>
        </p:blipFill>
        <p:spPr bwMode="auto">
          <a:xfrm>
            <a:off x="7123113" y="6096000"/>
            <a:ext cx="1679575" cy="577850"/>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7" name="Date Placeholder 2"/>
          <p:cNvSpPr>
            <a:spLocks noGrp="1"/>
          </p:cNvSpPr>
          <p:nvPr>
            <p:ph type="dt" sz="half" idx="2"/>
          </p:nvPr>
        </p:nvSpPr>
        <p:spPr bwMode="auto">
          <a:xfrm>
            <a:off x="457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3993" tIns="31996" rIns="63993" bIns="31996" numCol="1" anchor="t" anchorCtr="0" compatLnSpc="1">
            <a:prstTxWarp prst="textNoShape">
              <a:avLst/>
            </a:prstTxWarp>
          </a:bodyPr>
          <a:lstStyle>
            <a:lvl1pPr defTabSz="639763">
              <a:defRPr>
                <a:solidFill>
                  <a:srgbClr val="1CA8A8"/>
                </a:solidFill>
                <a:latin typeface="Calibri" pitchFamily="34" charset="0"/>
              </a:defRPr>
            </a:lvl1pPr>
          </a:lstStyle>
          <a:p>
            <a:pPr>
              <a:defRPr/>
            </a:pPr>
            <a:endParaRPr lang="en-US"/>
          </a:p>
        </p:txBody>
      </p:sp>
      <p:sp>
        <p:nvSpPr>
          <p:cNvPr id="2" name="Footer Placeholder 3"/>
          <p:cNvSpPr>
            <a:spLocks noGrp="1"/>
          </p:cNvSpPr>
          <p:nvPr>
            <p:ph type="ftr" sz="quarter" idx="3"/>
          </p:nvPr>
        </p:nvSpPr>
        <p:spPr bwMode="auto">
          <a:xfrm>
            <a:off x="3124200" y="6356350"/>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3993" tIns="31996" rIns="63993" bIns="31996" numCol="1" anchor="t" anchorCtr="0" compatLnSpc="1">
            <a:prstTxWarp prst="textNoShape">
              <a:avLst/>
            </a:prstTxWarp>
          </a:bodyPr>
          <a:lstStyle>
            <a:lvl1pPr defTabSz="639763">
              <a:defRPr>
                <a:solidFill>
                  <a:schemeClr val="hlink"/>
                </a:solidFill>
                <a:latin typeface="Calibri" pitchFamily="34" charset="0"/>
              </a:defRPr>
            </a:lvl1pPr>
          </a:lstStyle>
          <a:p>
            <a:pPr>
              <a:defRPr/>
            </a:pPr>
            <a:endParaRPr lang="en-US"/>
          </a:p>
        </p:txBody>
      </p:sp>
      <p:pic>
        <p:nvPicPr>
          <p:cNvPr id="1060" name="Picture 55"/>
          <p:cNvPicPr>
            <a:picLocks noChangeAspect="1" noChangeArrowheads="1"/>
          </p:cNvPicPr>
          <p:nvPr>
            <p:custDataLst>
              <p:tags r:id="rId6"/>
            </p:custDataLst>
          </p:nvPr>
        </p:nvPicPr>
        <p:blipFill>
          <a:blip r:embed="rId10">
            <a:extLst>
              <a:ext uri="{28A0092B-C50C-407E-A947-70E740481C1C}">
                <a14:useLocalDpi xmlns:a14="http://schemas.microsoft.com/office/drawing/2010/main" val="0"/>
              </a:ext>
            </a:extLst>
          </a:blip>
          <a:srcRect l="1990" t="8163" r="10715" b="-1701"/>
          <a:stretch>
            <a:fillRect/>
          </a:stretch>
        </p:blipFill>
        <p:spPr bwMode="auto">
          <a:xfrm>
            <a:off x="8540750" y="19050"/>
            <a:ext cx="603250" cy="252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7" name="Rectangle 3"/>
          <p:cNvSpPr>
            <a:spLocks noGrp="1" noChangeArrowheads="1"/>
          </p:cNvSpPr>
          <p:nvPr>
            <p:ph type="body" idx="1"/>
          </p:nvPr>
        </p:nvSpPr>
        <p:spPr bwMode="auto">
          <a:xfrm>
            <a:off x="304800" y="1204913"/>
            <a:ext cx="8534400" cy="518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6" name="Slide Number Placeholder 4"/>
          <p:cNvSpPr>
            <a:spLocks/>
          </p:cNvSpPr>
          <p:nvPr userDrawn="1"/>
        </p:nvSpPr>
        <p:spPr bwMode="auto">
          <a:xfrm>
            <a:off x="8731250" y="6482247"/>
            <a:ext cx="4127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993" tIns="31996" rIns="63993" bIns="31996"/>
          <a:lstStyle/>
          <a:p>
            <a:pPr algn="r" defTabSz="639763"/>
            <a:fld id="{26993367-B97D-46A9-B52E-7F5A7E6F99F2}" type="slidenum">
              <a:rPr lang="en-US">
                <a:solidFill>
                  <a:srgbClr val="1CA8A8"/>
                </a:solidFill>
                <a:latin typeface="Calibri" pitchFamily="34" charset="0"/>
              </a:rPr>
              <a:pPr algn="r" defTabSz="639763"/>
              <a:t>‹#›</a:t>
            </a:fld>
            <a:endParaRPr lang="en-US" dirty="0">
              <a:solidFill>
                <a:srgbClr val="1CA8A8"/>
              </a:solidFill>
              <a:latin typeface="Calibri" pitchFamily="34" charset="0"/>
            </a:endParaRPr>
          </a:p>
        </p:txBody>
      </p:sp>
    </p:spTree>
  </p:cSld>
  <p:clrMap bg1="lt1" tx1="dk1" bg2="lt2" tx2="dk2" accent1="accent1" accent2="accent2" accent3="accent3" accent4="accent4" accent5="accent5" accent6="accent6" hlink="hlink" folHlink="folHlink"/>
  <p:sldLayoutIdLst>
    <p:sldLayoutId id="2147483936" r:id="rId1"/>
    <p:sldLayoutId id="2147483933" r:id="rId2"/>
    <p:sldLayoutId id="2147483934" r:id="rId3"/>
    <p:sldLayoutId id="2147483935" r:id="rId4"/>
  </p:sldLayoutIdLst>
  <p:txStyles>
    <p:titleStyle>
      <a:lvl1pPr algn="l" rtl="0" eaLnBrk="0" fontAlgn="base" hangingPunct="0">
        <a:spcBef>
          <a:spcPct val="0"/>
        </a:spcBef>
        <a:spcAft>
          <a:spcPct val="0"/>
        </a:spcAft>
        <a:defRPr sz="2000" b="1">
          <a:solidFill>
            <a:schemeClr val="tx2"/>
          </a:solidFill>
          <a:latin typeface="+mj-lt"/>
          <a:ea typeface="+mj-ea"/>
          <a:cs typeface="+mj-cs"/>
        </a:defRPr>
      </a:lvl1pPr>
      <a:lvl2pPr algn="l" rtl="0" eaLnBrk="0" fontAlgn="base" hangingPunct="0">
        <a:spcBef>
          <a:spcPct val="0"/>
        </a:spcBef>
        <a:spcAft>
          <a:spcPct val="0"/>
        </a:spcAft>
        <a:defRPr sz="2000" b="1">
          <a:solidFill>
            <a:schemeClr val="tx2"/>
          </a:solidFill>
          <a:latin typeface="Arial Black" pitchFamily="34" charset="0"/>
          <a:cs typeface="Arial" charset="0"/>
        </a:defRPr>
      </a:lvl2pPr>
      <a:lvl3pPr algn="l" rtl="0" eaLnBrk="0" fontAlgn="base" hangingPunct="0">
        <a:spcBef>
          <a:spcPct val="0"/>
        </a:spcBef>
        <a:spcAft>
          <a:spcPct val="0"/>
        </a:spcAft>
        <a:defRPr sz="2000" b="1">
          <a:solidFill>
            <a:schemeClr val="tx2"/>
          </a:solidFill>
          <a:latin typeface="Arial Black" pitchFamily="34" charset="0"/>
          <a:cs typeface="Arial" charset="0"/>
        </a:defRPr>
      </a:lvl3pPr>
      <a:lvl4pPr algn="l" rtl="0" eaLnBrk="0" fontAlgn="base" hangingPunct="0">
        <a:spcBef>
          <a:spcPct val="0"/>
        </a:spcBef>
        <a:spcAft>
          <a:spcPct val="0"/>
        </a:spcAft>
        <a:defRPr sz="2000" b="1">
          <a:solidFill>
            <a:schemeClr val="tx2"/>
          </a:solidFill>
          <a:latin typeface="Arial Black" pitchFamily="34" charset="0"/>
          <a:cs typeface="Arial" charset="0"/>
        </a:defRPr>
      </a:lvl4pPr>
      <a:lvl5pPr algn="l" rtl="0" eaLnBrk="0" fontAlgn="base" hangingPunct="0">
        <a:spcBef>
          <a:spcPct val="0"/>
        </a:spcBef>
        <a:spcAft>
          <a:spcPct val="0"/>
        </a:spcAft>
        <a:defRPr sz="2000" b="1">
          <a:solidFill>
            <a:schemeClr val="tx2"/>
          </a:solidFill>
          <a:latin typeface="Arial Black" pitchFamily="34" charset="0"/>
          <a:cs typeface="Arial" charset="0"/>
        </a:defRPr>
      </a:lvl5pPr>
      <a:lvl6pPr marL="457200" algn="l" rtl="0" fontAlgn="base">
        <a:spcBef>
          <a:spcPct val="0"/>
        </a:spcBef>
        <a:spcAft>
          <a:spcPct val="0"/>
        </a:spcAft>
        <a:defRPr sz="2000" b="1">
          <a:solidFill>
            <a:schemeClr val="tx2"/>
          </a:solidFill>
          <a:latin typeface="Arial Black" pitchFamily="34" charset="0"/>
          <a:cs typeface="Arial" charset="0"/>
        </a:defRPr>
      </a:lvl6pPr>
      <a:lvl7pPr marL="914400" algn="l" rtl="0" fontAlgn="base">
        <a:spcBef>
          <a:spcPct val="0"/>
        </a:spcBef>
        <a:spcAft>
          <a:spcPct val="0"/>
        </a:spcAft>
        <a:defRPr sz="2000" b="1">
          <a:solidFill>
            <a:schemeClr val="tx2"/>
          </a:solidFill>
          <a:latin typeface="Arial Black" pitchFamily="34" charset="0"/>
          <a:cs typeface="Arial" charset="0"/>
        </a:defRPr>
      </a:lvl7pPr>
      <a:lvl8pPr marL="1371600" algn="l" rtl="0" fontAlgn="base">
        <a:spcBef>
          <a:spcPct val="0"/>
        </a:spcBef>
        <a:spcAft>
          <a:spcPct val="0"/>
        </a:spcAft>
        <a:defRPr sz="2000" b="1">
          <a:solidFill>
            <a:schemeClr val="tx2"/>
          </a:solidFill>
          <a:latin typeface="Arial Black" pitchFamily="34" charset="0"/>
          <a:cs typeface="Arial" charset="0"/>
        </a:defRPr>
      </a:lvl8pPr>
      <a:lvl9pPr marL="1828800" algn="l" rtl="0" fontAlgn="base">
        <a:spcBef>
          <a:spcPct val="0"/>
        </a:spcBef>
        <a:spcAft>
          <a:spcPct val="0"/>
        </a:spcAft>
        <a:defRPr sz="2000" b="1">
          <a:solidFill>
            <a:schemeClr val="tx2"/>
          </a:solidFill>
          <a:latin typeface="Arial Black" pitchFamily="34" charset="0"/>
          <a:cs typeface="Arial" charset="0"/>
        </a:defRPr>
      </a:lvl9pPr>
    </p:titleStyle>
    <p:bodyStyle>
      <a:lvl1pPr marL="228600" indent="-228600" algn="l" rtl="0" eaLnBrk="0" fontAlgn="base" hangingPunct="0">
        <a:spcBef>
          <a:spcPct val="50000"/>
        </a:spcBef>
        <a:spcAft>
          <a:spcPct val="0"/>
        </a:spcAft>
        <a:buClr>
          <a:srgbClr val="009999"/>
        </a:buClr>
        <a:buFont typeface="Wingdings" pitchFamily="2" charset="2"/>
        <a:buChar char="v"/>
        <a:defRPr sz="1200" b="1">
          <a:solidFill>
            <a:schemeClr val="tx1"/>
          </a:solidFill>
          <a:latin typeface="+mn-lt"/>
          <a:ea typeface="+mn-ea"/>
          <a:cs typeface="+mn-cs"/>
        </a:defRPr>
      </a:lvl1pPr>
      <a:lvl2pPr marL="571500" indent="-228600" algn="l" rtl="0" eaLnBrk="0" fontAlgn="base" hangingPunct="0">
        <a:spcBef>
          <a:spcPct val="50000"/>
        </a:spcBef>
        <a:spcAft>
          <a:spcPct val="0"/>
        </a:spcAft>
        <a:buClr>
          <a:srgbClr val="009999"/>
        </a:buClr>
        <a:buFont typeface="Arial" charset="0"/>
        <a:buChar char="–"/>
        <a:defRPr sz="1200" i="1">
          <a:solidFill>
            <a:schemeClr val="tx1"/>
          </a:solidFill>
          <a:latin typeface="+mn-lt"/>
          <a:cs typeface="+mn-cs"/>
        </a:defRPr>
      </a:lvl2pPr>
      <a:lvl3pPr marL="800100" indent="-114300" algn="l" rtl="0" eaLnBrk="0" fontAlgn="base" hangingPunct="0">
        <a:spcBef>
          <a:spcPct val="50000"/>
        </a:spcBef>
        <a:spcAft>
          <a:spcPct val="0"/>
        </a:spcAft>
        <a:buClr>
          <a:srgbClr val="009999"/>
        </a:buClr>
        <a:buChar char="•"/>
        <a:defRPr sz="1100">
          <a:solidFill>
            <a:schemeClr val="tx1"/>
          </a:solidFill>
          <a:latin typeface="+mn-lt"/>
          <a:cs typeface="+mn-cs"/>
        </a:defRPr>
      </a:lvl3pPr>
      <a:lvl4pPr marL="1092200" indent="-177800" algn="l" rtl="0" eaLnBrk="0" fontAlgn="base" hangingPunct="0">
        <a:spcBef>
          <a:spcPct val="50000"/>
        </a:spcBef>
        <a:spcAft>
          <a:spcPct val="0"/>
        </a:spcAft>
        <a:buClr>
          <a:srgbClr val="009999"/>
        </a:buClr>
        <a:buChar char="–"/>
        <a:defRPr sz="1100" i="1">
          <a:solidFill>
            <a:schemeClr val="tx1"/>
          </a:solidFill>
          <a:latin typeface="+mn-lt"/>
          <a:cs typeface="+mn-cs"/>
        </a:defRPr>
      </a:lvl4pPr>
      <a:lvl5pPr marL="1371600" indent="-165100" algn="l" rtl="0" eaLnBrk="0" fontAlgn="base" hangingPunct="0">
        <a:spcBef>
          <a:spcPct val="50000"/>
        </a:spcBef>
        <a:spcAft>
          <a:spcPct val="0"/>
        </a:spcAft>
        <a:buClr>
          <a:srgbClr val="009999"/>
        </a:buClr>
        <a:buChar char="»"/>
        <a:defRPr sz="1000">
          <a:solidFill>
            <a:schemeClr val="tx1"/>
          </a:solidFill>
          <a:latin typeface="+mn-lt"/>
          <a:cs typeface="+mn-cs"/>
        </a:defRPr>
      </a:lvl5pPr>
      <a:lvl6pPr marL="1828800" indent="-165100" algn="l" rtl="0" fontAlgn="base">
        <a:spcBef>
          <a:spcPct val="50000"/>
        </a:spcBef>
        <a:spcAft>
          <a:spcPct val="0"/>
        </a:spcAft>
        <a:buClr>
          <a:srgbClr val="009999"/>
        </a:buClr>
        <a:buChar char="»"/>
        <a:defRPr sz="1000">
          <a:solidFill>
            <a:schemeClr val="tx1"/>
          </a:solidFill>
          <a:latin typeface="+mn-lt"/>
          <a:cs typeface="+mn-cs"/>
        </a:defRPr>
      </a:lvl6pPr>
      <a:lvl7pPr marL="2286000" indent="-165100" algn="l" rtl="0" fontAlgn="base">
        <a:spcBef>
          <a:spcPct val="50000"/>
        </a:spcBef>
        <a:spcAft>
          <a:spcPct val="0"/>
        </a:spcAft>
        <a:buClr>
          <a:srgbClr val="009999"/>
        </a:buClr>
        <a:buChar char="»"/>
        <a:defRPr sz="1000">
          <a:solidFill>
            <a:schemeClr val="tx1"/>
          </a:solidFill>
          <a:latin typeface="+mn-lt"/>
          <a:cs typeface="+mn-cs"/>
        </a:defRPr>
      </a:lvl7pPr>
      <a:lvl8pPr marL="2743200" indent="-165100" algn="l" rtl="0" fontAlgn="base">
        <a:spcBef>
          <a:spcPct val="50000"/>
        </a:spcBef>
        <a:spcAft>
          <a:spcPct val="0"/>
        </a:spcAft>
        <a:buClr>
          <a:srgbClr val="009999"/>
        </a:buClr>
        <a:buChar char="»"/>
        <a:defRPr sz="1000">
          <a:solidFill>
            <a:schemeClr val="tx1"/>
          </a:solidFill>
          <a:latin typeface="+mn-lt"/>
          <a:cs typeface="+mn-cs"/>
        </a:defRPr>
      </a:lvl8pPr>
      <a:lvl9pPr marL="3200400" indent="-165100" algn="l" rtl="0" fontAlgn="base">
        <a:spcBef>
          <a:spcPct val="50000"/>
        </a:spcBef>
        <a:spcAft>
          <a:spcPct val="0"/>
        </a:spcAft>
        <a:buClr>
          <a:srgbClr val="009999"/>
        </a:buClr>
        <a:buChar char="»"/>
        <a:defRPr sz="1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27000" y="-30163"/>
            <a:ext cx="7604125" cy="86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304800" y="1204913"/>
            <a:ext cx="8534400" cy="518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0" name="Rectangle 4"/>
          <p:cNvSpPr>
            <a:spLocks noGrp="1" noChangeArrowheads="1"/>
          </p:cNvSpPr>
          <p:nvPr>
            <p:ph type="sldNum" sz="quarter" idx="4"/>
          </p:nvPr>
        </p:nvSpPr>
        <p:spPr bwMode="auto">
          <a:xfrm>
            <a:off x="8686800" y="6553200"/>
            <a:ext cx="457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900"/>
            </a:lvl1pPr>
          </a:lstStyle>
          <a:p>
            <a:pPr>
              <a:defRPr/>
            </a:pPr>
            <a:fld id="{0FA34FB1-BDC6-4056-AA0C-084BF00EA2E4}" type="slidenum">
              <a:rPr lang="en-US">
                <a:solidFill>
                  <a:srgbClr val="000000"/>
                </a:solidFill>
              </a:rPr>
              <a:pPr>
                <a:defRPr/>
              </a:pPr>
              <a:t>‹#›</a:t>
            </a:fld>
            <a:endParaRPr lang="en-US">
              <a:solidFill>
                <a:srgbClr val="000000"/>
              </a:solidFill>
            </a:endParaRPr>
          </a:p>
        </p:txBody>
      </p:sp>
      <p:sp>
        <p:nvSpPr>
          <p:cNvPr id="1029" name="Line 5"/>
          <p:cNvSpPr>
            <a:spLocks noChangeShapeType="1"/>
          </p:cNvSpPr>
          <p:nvPr/>
        </p:nvSpPr>
        <p:spPr bwMode="auto">
          <a:xfrm flipH="1">
            <a:off x="228600" y="863600"/>
            <a:ext cx="8686800" cy="0"/>
          </a:xfrm>
          <a:prstGeom prst="line">
            <a:avLst/>
          </a:prstGeom>
          <a:noFill/>
          <a:ln w="28575">
            <a:solidFill>
              <a:srgbClr val="0099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1030" name="Line 6"/>
          <p:cNvSpPr>
            <a:spLocks noChangeShapeType="1"/>
          </p:cNvSpPr>
          <p:nvPr/>
        </p:nvSpPr>
        <p:spPr bwMode="auto">
          <a:xfrm>
            <a:off x="7758113" y="50800"/>
            <a:ext cx="0" cy="762000"/>
          </a:xfrm>
          <a:prstGeom prst="line">
            <a:avLst/>
          </a:prstGeom>
          <a:noFill/>
          <a:ln w="28575">
            <a:solidFill>
              <a:srgbClr val="0099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1031" name="Rectangle 7"/>
          <p:cNvSpPr>
            <a:spLocks noChangeArrowheads="1"/>
          </p:cNvSpPr>
          <p:nvPr/>
        </p:nvSpPr>
        <p:spPr bwMode="auto">
          <a:xfrm>
            <a:off x="7907338" y="736600"/>
            <a:ext cx="1054100" cy="10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700" smtClean="0">
                <a:solidFill>
                  <a:srgbClr val="333399"/>
                </a:solidFill>
                <a:latin typeface="Times New Roman" pitchFamily="18" charset="0"/>
              </a:rPr>
              <a:t>Business. Customers. People.</a:t>
            </a:r>
            <a:endParaRPr lang="en-US" smtClean="0">
              <a:solidFill>
                <a:srgbClr val="000000"/>
              </a:solidFill>
            </a:endParaRPr>
          </a:p>
        </p:txBody>
      </p:sp>
      <p:grpSp>
        <p:nvGrpSpPr>
          <p:cNvPr id="1032" name="Group 8"/>
          <p:cNvGrpSpPr>
            <a:grpSpLocks/>
          </p:cNvGrpSpPr>
          <p:nvPr userDrawn="1"/>
        </p:nvGrpSpPr>
        <p:grpSpPr bwMode="auto">
          <a:xfrm>
            <a:off x="7918450" y="26988"/>
            <a:ext cx="981075" cy="709612"/>
            <a:chOff x="4988" y="17"/>
            <a:chExt cx="618" cy="447"/>
          </a:xfrm>
        </p:grpSpPr>
        <p:sp>
          <p:nvSpPr>
            <p:cNvPr id="1077" name="Freeform 9"/>
            <p:cNvSpPr>
              <a:spLocks/>
            </p:cNvSpPr>
            <p:nvPr userDrawn="1"/>
          </p:nvSpPr>
          <p:spPr bwMode="auto">
            <a:xfrm>
              <a:off x="4999" y="24"/>
              <a:ext cx="607" cy="440"/>
            </a:xfrm>
            <a:custGeom>
              <a:avLst/>
              <a:gdLst>
                <a:gd name="T0" fmla="*/ 0 w 607"/>
                <a:gd name="T1" fmla="*/ 0 h 440"/>
                <a:gd name="T2" fmla="*/ 0 w 607"/>
                <a:gd name="T3" fmla="*/ 440 h 440"/>
                <a:gd name="T4" fmla="*/ 607 w 607"/>
                <a:gd name="T5" fmla="*/ 440 h 440"/>
                <a:gd name="T6" fmla="*/ 300 w 607"/>
                <a:gd name="T7" fmla="*/ 38 h 440"/>
                <a:gd name="T8" fmla="*/ 271 w 607"/>
                <a:gd name="T9" fmla="*/ 0 h 440"/>
                <a:gd name="T10" fmla="*/ 0 w 607"/>
                <a:gd name="T11" fmla="*/ 0 h 4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7" h="440">
                  <a:moveTo>
                    <a:pt x="0" y="0"/>
                  </a:moveTo>
                  <a:lnTo>
                    <a:pt x="0" y="440"/>
                  </a:lnTo>
                  <a:lnTo>
                    <a:pt x="607" y="440"/>
                  </a:lnTo>
                  <a:lnTo>
                    <a:pt x="300" y="38"/>
                  </a:lnTo>
                  <a:lnTo>
                    <a:pt x="271" y="0"/>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mtClean="0">
                <a:solidFill>
                  <a:srgbClr val="000000"/>
                </a:solidFill>
              </a:endParaRPr>
            </a:p>
          </p:txBody>
        </p:sp>
        <p:sp>
          <p:nvSpPr>
            <p:cNvPr id="1078" name="Freeform 10"/>
            <p:cNvSpPr>
              <a:spLocks/>
            </p:cNvSpPr>
            <p:nvPr userDrawn="1"/>
          </p:nvSpPr>
          <p:spPr bwMode="auto">
            <a:xfrm>
              <a:off x="4988" y="17"/>
              <a:ext cx="607" cy="440"/>
            </a:xfrm>
            <a:custGeom>
              <a:avLst/>
              <a:gdLst>
                <a:gd name="T0" fmla="*/ 0 w 607"/>
                <a:gd name="T1" fmla="*/ 0 h 440"/>
                <a:gd name="T2" fmla="*/ 0 w 607"/>
                <a:gd name="T3" fmla="*/ 440 h 440"/>
                <a:gd name="T4" fmla="*/ 607 w 607"/>
                <a:gd name="T5" fmla="*/ 440 h 440"/>
                <a:gd name="T6" fmla="*/ 300 w 607"/>
                <a:gd name="T7" fmla="*/ 38 h 440"/>
                <a:gd name="T8" fmla="*/ 271 w 607"/>
                <a:gd name="T9" fmla="*/ 0 h 440"/>
                <a:gd name="T10" fmla="*/ 0 w 607"/>
                <a:gd name="T11" fmla="*/ 0 h 4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7" h="440">
                  <a:moveTo>
                    <a:pt x="0" y="0"/>
                  </a:moveTo>
                  <a:lnTo>
                    <a:pt x="0" y="440"/>
                  </a:lnTo>
                  <a:lnTo>
                    <a:pt x="607" y="440"/>
                  </a:lnTo>
                  <a:lnTo>
                    <a:pt x="300" y="38"/>
                  </a:lnTo>
                  <a:lnTo>
                    <a:pt x="271" y="0"/>
                  </a:lnTo>
                  <a:lnTo>
                    <a:pt x="0" y="0"/>
                  </a:lnTo>
                  <a:close/>
                </a:path>
              </a:pathLst>
            </a:custGeom>
            <a:solidFill>
              <a:srgbClr val="3333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mtClean="0">
                <a:solidFill>
                  <a:srgbClr val="000000"/>
                </a:solidFill>
              </a:endParaRPr>
            </a:p>
          </p:txBody>
        </p:sp>
        <p:sp>
          <p:nvSpPr>
            <p:cNvPr id="1079" name="Freeform 11"/>
            <p:cNvSpPr>
              <a:spLocks/>
            </p:cNvSpPr>
            <p:nvPr userDrawn="1"/>
          </p:nvSpPr>
          <p:spPr bwMode="auto">
            <a:xfrm>
              <a:off x="4988" y="17"/>
              <a:ext cx="607" cy="440"/>
            </a:xfrm>
            <a:custGeom>
              <a:avLst/>
              <a:gdLst>
                <a:gd name="T0" fmla="*/ 0 w 607"/>
                <a:gd name="T1" fmla="*/ 0 h 440"/>
                <a:gd name="T2" fmla="*/ 0 w 607"/>
                <a:gd name="T3" fmla="*/ 440 h 440"/>
                <a:gd name="T4" fmla="*/ 607 w 607"/>
                <a:gd name="T5" fmla="*/ 440 h 440"/>
                <a:gd name="T6" fmla="*/ 300 w 607"/>
                <a:gd name="T7" fmla="*/ 38 h 440"/>
                <a:gd name="T8" fmla="*/ 271 w 607"/>
                <a:gd name="T9" fmla="*/ 0 h 440"/>
                <a:gd name="T10" fmla="*/ 0 w 607"/>
                <a:gd name="T11" fmla="*/ 0 h 4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7" h="440">
                  <a:moveTo>
                    <a:pt x="0" y="0"/>
                  </a:moveTo>
                  <a:lnTo>
                    <a:pt x="0" y="440"/>
                  </a:lnTo>
                  <a:lnTo>
                    <a:pt x="607" y="440"/>
                  </a:lnTo>
                  <a:lnTo>
                    <a:pt x="300" y="38"/>
                  </a:lnTo>
                  <a:lnTo>
                    <a:pt x="271" y="0"/>
                  </a:lnTo>
                  <a:lnTo>
                    <a:pt x="0" y="0"/>
                  </a:ln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mtClean="0">
                <a:solidFill>
                  <a:srgbClr val="000000"/>
                </a:solidFill>
              </a:endParaRPr>
            </a:p>
          </p:txBody>
        </p:sp>
      </p:grpSp>
      <p:sp>
        <p:nvSpPr>
          <p:cNvPr id="1033" name="Rectangle 12"/>
          <p:cNvSpPr>
            <a:spLocks noChangeArrowheads="1"/>
          </p:cNvSpPr>
          <p:nvPr/>
        </p:nvSpPr>
        <p:spPr bwMode="auto">
          <a:xfrm>
            <a:off x="8226425" y="33338"/>
            <a:ext cx="63500"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b="1" smtClean="0">
                <a:solidFill>
                  <a:srgbClr val="FFFFFF"/>
                </a:solidFill>
                <a:latin typeface="Times New Roman" pitchFamily="18" charset="0"/>
              </a:rPr>
              <a:t>I</a:t>
            </a:r>
            <a:endParaRPr lang="en-US" smtClean="0">
              <a:solidFill>
                <a:srgbClr val="000000"/>
              </a:solidFill>
            </a:endParaRPr>
          </a:p>
        </p:txBody>
      </p:sp>
      <p:sp>
        <p:nvSpPr>
          <p:cNvPr id="1034" name="Rectangle 13"/>
          <p:cNvSpPr>
            <a:spLocks noChangeArrowheads="1"/>
          </p:cNvSpPr>
          <p:nvPr/>
        </p:nvSpPr>
        <p:spPr bwMode="auto">
          <a:xfrm>
            <a:off x="8274050" y="163513"/>
            <a:ext cx="15557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b="1" smtClean="0">
                <a:solidFill>
                  <a:srgbClr val="FFFFFF"/>
                </a:solidFill>
                <a:latin typeface="Times New Roman" pitchFamily="18" charset="0"/>
              </a:rPr>
              <a:t>M</a:t>
            </a:r>
            <a:endParaRPr lang="en-US" smtClean="0">
              <a:solidFill>
                <a:srgbClr val="000000"/>
              </a:solidFill>
            </a:endParaRPr>
          </a:p>
        </p:txBody>
      </p:sp>
      <p:sp>
        <p:nvSpPr>
          <p:cNvPr id="1035" name="Rectangle 14"/>
          <p:cNvSpPr>
            <a:spLocks noChangeArrowheads="1"/>
          </p:cNvSpPr>
          <p:nvPr/>
        </p:nvSpPr>
        <p:spPr bwMode="auto">
          <a:xfrm>
            <a:off x="8378825" y="274638"/>
            <a:ext cx="138113"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b="1" smtClean="0">
                <a:solidFill>
                  <a:srgbClr val="FFFFFF"/>
                </a:solidFill>
                <a:latin typeface="Times New Roman" pitchFamily="18" charset="0"/>
              </a:rPr>
              <a:t>&amp;</a:t>
            </a:r>
            <a:endParaRPr lang="en-US" smtClean="0">
              <a:solidFill>
                <a:srgbClr val="000000"/>
              </a:solidFill>
            </a:endParaRPr>
          </a:p>
        </p:txBody>
      </p:sp>
      <p:sp>
        <p:nvSpPr>
          <p:cNvPr id="1036" name="Rectangle 15"/>
          <p:cNvSpPr>
            <a:spLocks noChangeArrowheads="1"/>
          </p:cNvSpPr>
          <p:nvPr/>
        </p:nvSpPr>
        <p:spPr bwMode="auto">
          <a:xfrm>
            <a:off x="8485188" y="409575"/>
            <a:ext cx="119062"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b="1" smtClean="0">
                <a:solidFill>
                  <a:srgbClr val="FFFFFF"/>
                </a:solidFill>
                <a:latin typeface="Times New Roman" pitchFamily="18" charset="0"/>
              </a:rPr>
              <a:t>D</a:t>
            </a:r>
            <a:endParaRPr lang="en-US" smtClean="0">
              <a:solidFill>
                <a:srgbClr val="000000"/>
              </a:solidFill>
            </a:endParaRPr>
          </a:p>
        </p:txBody>
      </p:sp>
      <p:sp>
        <p:nvSpPr>
          <p:cNvPr id="1037" name="Rectangle 16"/>
          <p:cNvSpPr>
            <a:spLocks noChangeArrowheads="1"/>
          </p:cNvSpPr>
          <p:nvPr/>
        </p:nvSpPr>
        <p:spPr bwMode="auto">
          <a:xfrm>
            <a:off x="8596313" y="527050"/>
            <a:ext cx="92075"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b="1" smtClean="0">
                <a:solidFill>
                  <a:srgbClr val="FFFFFF"/>
                </a:solidFill>
                <a:latin typeface="Times New Roman" pitchFamily="18" charset="0"/>
              </a:rPr>
              <a:t>S</a:t>
            </a:r>
            <a:endParaRPr lang="en-US" smtClean="0">
              <a:solidFill>
                <a:srgbClr val="000000"/>
              </a:solidFill>
            </a:endParaRPr>
          </a:p>
        </p:txBody>
      </p:sp>
      <p:sp>
        <p:nvSpPr>
          <p:cNvPr id="1038" name="Rectangle 17"/>
          <p:cNvSpPr>
            <a:spLocks noChangeArrowheads="1"/>
          </p:cNvSpPr>
          <p:nvPr/>
        </p:nvSpPr>
        <p:spPr bwMode="auto">
          <a:xfrm>
            <a:off x="7991475" y="566738"/>
            <a:ext cx="13335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b="1" i="1" smtClean="0">
                <a:solidFill>
                  <a:srgbClr val="FFFFFF"/>
                </a:solidFill>
              </a:rPr>
              <a:t>1T</a:t>
            </a:r>
            <a:endParaRPr lang="en-US" smtClean="0">
              <a:solidFill>
                <a:srgbClr val="000000"/>
              </a:solidFill>
            </a:endParaRPr>
          </a:p>
        </p:txBody>
      </p:sp>
      <p:grpSp>
        <p:nvGrpSpPr>
          <p:cNvPr id="1039" name="Group 18"/>
          <p:cNvGrpSpPr>
            <a:grpSpLocks/>
          </p:cNvGrpSpPr>
          <p:nvPr/>
        </p:nvGrpSpPr>
        <p:grpSpPr bwMode="auto">
          <a:xfrm>
            <a:off x="7948613" y="538163"/>
            <a:ext cx="211137" cy="176212"/>
            <a:chOff x="5007" y="339"/>
            <a:chExt cx="133" cy="111"/>
          </a:xfrm>
        </p:grpSpPr>
        <p:sp>
          <p:nvSpPr>
            <p:cNvPr id="1072" name="Freeform 19"/>
            <p:cNvSpPr>
              <a:spLocks/>
            </p:cNvSpPr>
            <p:nvPr userDrawn="1"/>
          </p:nvSpPr>
          <p:spPr bwMode="auto">
            <a:xfrm>
              <a:off x="5007" y="339"/>
              <a:ext cx="133" cy="111"/>
            </a:xfrm>
            <a:custGeom>
              <a:avLst/>
              <a:gdLst>
                <a:gd name="T0" fmla="*/ 0 w 4800"/>
                <a:gd name="T1" fmla="*/ 0 h 4000"/>
                <a:gd name="T2" fmla="*/ 0 w 4800"/>
                <a:gd name="T3" fmla="*/ 0 h 4000"/>
                <a:gd name="T4" fmla="*/ 0 w 4800"/>
                <a:gd name="T5" fmla="*/ 0 h 4000"/>
                <a:gd name="T6" fmla="*/ 0 w 4800"/>
                <a:gd name="T7" fmla="*/ 0 h 4000"/>
                <a:gd name="T8" fmla="*/ 0 w 4800"/>
                <a:gd name="T9" fmla="*/ 0 h 4000"/>
                <a:gd name="T10" fmla="*/ 0 w 4800"/>
                <a:gd name="T11" fmla="*/ 0 h 4000"/>
                <a:gd name="T12" fmla="*/ 0 w 4800"/>
                <a:gd name="T13" fmla="*/ 0 h 4000"/>
                <a:gd name="T14" fmla="*/ 0 w 4800"/>
                <a:gd name="T15" fmla="*/ 0 h 4000"/>
                <a:gd name="T16" fmla="*/ 0 w 4800"/>
                <a:gd name="T17" fmla="*/ 0 h 4000"/>
                <a:gd name="T18" fmla="*/ 0 w 4800"/>
                <a:gd name="T19" fmla="*/ 0 h 4000"/>
                <a:gd name="T20" fmla="*/ 0 w 4800"/>
                <a:gd name="T21" fmla="*/ 0 h 4000"/>
                <a:gd name="T22" fmla="*/ 0 w 4800"/>
                <a:gd name="T23" fmla="*/ 0 h 4000"/>
                <a:gd name="T24" fmla="*/ 0 w 4800"/>
                <a:gd name="T25" fmla="*/ 0 h 4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800" h="4000">
                  <a:moveTo>
                    <a:pt x="0" y="750"/>
                  </a:moveTo>
                  <a:cubicBezTo>
                    <a:pt x="0" y="612"/>
                    <a:pt x="112" y="500"/>
                    <a:pt x="250" y="500"/>
                  </a:cubicBezTo>
                  <a:lnTo>
                    <a:pt x="4300" y="500"/>
                  </a:lnTo>
                  <a:lnTo>
                    <a:pt x="4300" y="250"/>
                  </a:lnTo>
                  <a:cubicBezTo>
                    <a:pt x="4300" y="112"/>
                    <a:pt x="4412" y="0"/>
                    <a:pt x="4550" y="0"/>
                  </a:cubicBezTo>
                  <a:cubicBezTo>
                    <a:pt x="4688" y="0"/>
                    <a:pt x="4800" y="112"/>
                    <a:pt x="4800" y="250"/>
                  </a:cubicBezTo>
                  <a:lnTo>
                    <a:pt x="4800" y="3250"/>
                  </a:lnTo>
                  <a:cubicBezTo>
                    <a:pt x="4800" y="3388"/>
                    <a:pt x="4688" y="3500"/>
                    <a:pt x="4550" y="3500"/>
                  </a:cubicBezTo>
                  <a:lnTo>
                    <a:pt x="500" y="3500"/>
                  </a:lnTo>
                  <a:lnTo>
                    <a:pt x="500" y="3750"/>
                  </a:lnTo>
                  <a:cubicBezTo>
                    <a:pt x="500" y="3888"/>
                    <a:pt x="388" y="4000"/>
                    <a:pt x="250" y="4000"/>
                  </a:cubicBezTo>
                  <a:cubicBezTo>
                    <a:pt x="112" y="4000"/>
                    <a:pt x="0" y="3888"/>
                    <a:pt x="0" y="3750"/>
                  </a:cubicBezTo>
                  <a:lnTo>
                    <a:pt x="0" y="750"/>
                  </a:lnTo>
                  <a:close/>
                </a:path>
              </a:pathLst>
            </a:custGeom>
            <a:noFill/>
            <a:ln w="4763"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mtClean="0">
                <a:solidFill>
                  <a:srgbClr val="000000"/>
                </a:solidFill>
              </a:endParaRPr>
            </a:p>
          </p:txBody>
        </p:sp>
        <p:sp>
          <p:nvSpPr>
            <p:cNvPr id="1073" name="Freeform 20"/>
            <p:cNvSpPr>
              <a:spLocks/>
            </p:cNvSpPr>
            <p:nvPr userDrawn="1"/>
          </p:nvSpPr>
          <p:spPr bwMode="auto">
            <a:xfrm>
              <a:off x="5007" y="356"/>
              <a:ext cx="14" cy="11"/>
            </a:xfrm>
            <a:custGeom>
              <a:avLst/>
              <a:gdLst>
                <a:gd name="T0" fmla="*/ 0 w 500"/>
                <a:gd name="T1" fmla="*/ 0 h 375"/>
                <a:gd name="T2" fmla="*/ 0 w 500"/>
                <a:gd name="T3" fmla="*/ 0 h 375"/>
                <a:gd name="T4" fmla="*/ 0 w 500"/>
                <a:gd name="T5" fmla="*/ 0 h 375"/>
                <a:gd name="T6" fmla="*/ 0 w 500"/>
                <a:gd name="T7" fmla="*/ 0 h 375"/>
                <a:gd name="T8" fmla="*/ 0 w 500"/>
                <a:gd name="T9" fmla="*/ 0 h 375"/>
                <a:gd name="T10" fmla="*/ 0 w 500"/>
                <a:gd name="T11" fmla="*/ 0 h 37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00" h="375">
                  <a:moveTo>
                    <a:pt x="0" y="125"/>
                  </a:moveTo>
                  <a:cubicBezTo>
                    <a:pt x="0" y="263"/>
                    <a:pt x="112" y="375"/>
                    <a:pt x="250" y="375"/>
                  </a:cubicBezTo>
                  <a:cubicBezTo>
                    <a:pt x="388" y="375"/>
                    <a:pt x="500" y="263"/>
                    <a:pt x="500" y="125"/>
                  </a:cubicBezTo>
                  <a:cubicBezTo>
                    <a:pt x="500" y="56"/>
                    <a:pt x="444" y="0"/>
                    <a:pt x="375" y="0"/>
                  </a:cubicBezTo>
                  <a:cubicBezTo>
                    <a:pt x="306" y="0"/>
                    <a:pt x="250" y="56"/>
                    <a:pt x="250" y="125"/>
                  </a:cubicBezTo>
                  <a:lnTo>
                    <a:pt x="250" y="375"/>
                  </a:lnTo>
                </a:path>
              </a:pathLst>
            </a:custGeom>
            <a:noFill/>
            <a:ln w="4763"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mtClean="0">
                <a:solidFill>
                  <a:srgbClr val="000000"/>
                </a:solidFill>
              </a:endParaRPr>
            </a:p>
          </p:txBody>
        </p:sp>
        <p:sp>
          <p:nvSpPr>
            <p:cNvPr id="1074" name="Line 21"/>
            <p:cNvSpPr>
              <a:spLocks noChangeShapeType="1"/>
            </p:cNvSpPr>
            <p:nvPr userDrawn="1"/>
          </p:nvSpPr>
          <p:spPr bwMode="auto">
            <a:xfrm>
              <a:off x="5021" y="360"/>
              <a:ext cx="0" cy="76"/>
            </a:xfrm>
            <a:prstGeom prst="line">
              <a:avLst/>
            </a:prstGeom>
            <a:noFill/>
            <a:ln w="4763" cap="rnd">
              <a:solidFill>
                <a:srgbClr val="FFFFFF"/>
              </a:solidFill>
              <a:round/>
              <a:headEnd/>
              <a:tailEnd/>
            </a:ln>
            <a:extLst>
              <a:ext uri="{909E8E84-426E-40DD-AFC4-6F175D3DCCD1}">
                <a14:hiddenFill xmlns:a14="http://schemas.microsoft.com/office/drawing/2010/main">
                  <a:noFill/>
                </a14:hiddenFill>
              </a:ext>
            </a:extLst>
          </p:spPr>
          <p:txBody>
            <a:bodyPr/>
            <a:lstStyle/>
            <a:p>
              <a:endParaRPr lang="en-US" smtClean="0">
                <a:solidFill>
                  <a:srgbClr val="000000"/>
                </a:solidFill>
              </a:endParaRPr>
            </a:p>
          </p:txBody>
        </p:sp>
        <p:sp>
          <p:nvSpPr>
            <p:cNvPr id="1075" name="Freeform 22"/>
            <p:cNvSpPr>
              <a:spLocks/>
            </p:cNvSpPr>
            <p:nvPr userDrawn="1"/>
          </p:nvSpPr>
          <p:spPr bwMode="auto">
            <a:xfrm>
              <a:off x="5126" y="346"/>
              <a:ext cx="14" cy="7"/>
            </a:xfrm>
            <a:custGeom>
              <a:avLst/>
              <a:gdLst>
                <a:gd name="T0" fmla="*/ 0 w 500"/>
                <a:gd name="T1" fmla="*/ 0 h 250"/>
                <a:gd name="T2" fmla="*/ 0 w 500"/>
                <a:gd name="T3" fmla="*/ 0 h 250"/>
                <a:gd name="T4" fmla="*/ 0 w 500"/>
                <a:gd name="T5" fmla="*/ 0 h 250"/>
                <a:gd name="T6" fmla="*/ 0 60000 65536"/>
                <a:gd name="T7" fmla="*/ 0 60000 65536"/>
                <a:gd name="T8" fmla="*/ 0 60000 65536"/>
              </a:gdLst>
              <a:ahLst/>
              <a:cxnLst>
                <a:cxn ang="T6">
                  <a:pos x="T0" y="T1"/>
                </a:cxn>
                <a:cxn ang="T7">
                  <a:pos x="T2" y="T3"/>
                </a:cxn>
                <a:cxn ang="T8">
                  <a:pos x="T4" y="T5"/>
                </a:cxn>
              </a:cxnLst>
              <a:rect l="0" t="0" r="r" b="b"/>
              <a:pathLst>
                <a:path w="500" h="250">
                  <a:moveTo>
                    <a:pt x="500" y="0"/>
                  </a:moveTo>
                  <a:cubicBezTo>
                    <a:pt x="500" y="138"/>
                    <a:pt x="388" y="250"/>
                    <a:pt x="250" y="250"/>
                  </a:cubicBezTo>
                  <a:lnTo>
                    <a:pt x="0" y="250"/>
                  </a:lnTo>
                </a:path>
              </a:pathLst>
            </a:custGeom>
            <a:noFill/>
            <a:ln w="4763"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mtClean="0">
                <a:solidFill>
                  <a:srgbClr val="000000"/>
                </a:solidFill>
              </a:endParaRPr>
            </a:p>
          </p:txBody>
        </p:sp>
        <p:sp>
          <p:nvSpPr>
            <p:cNvPr id="1076" name="Freeform 23"/>
            <p:cNvSpPr>
              <a:spLocks/>
            </p:cNvSpPr>
            <p:nvPr userDrawn="1"/>
          </p:nvSpPr>
          <p:spPr bwMode="auto">
            <a:xfrm>
              <a:off x="5126" y="346"/>
              <a:ext cx="7" cy="7"/>
            </a:xfrm>
            <a:custGeom>
              <a:avLst/>
              <a:gdLst>
                <a:gd name="T0" fmla="*/ 0 w 250"/>
                <a:gd name="T1" fmla="*/ 0 h 250"/>
                <a:gd name="T2" fmla="*/ 0 w 250"/>
                <a:gd name="T3" fmla="*/ 0 h 250"/>
                <a:gd name="T4" fmla="*/ 0 w 250"/>
                <a:gd name="T5" fmla="*/ 0 h 250"/>
                <a:gd name="T6" fmla="*/ 0 w 250"/>
                <a:gd name="T7" fmla="*/ 0 h 2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0" h="250">
                  <a:moveTo>
                    <a:pt x="0" y="0"/>
                  </a:moveTo>
                  <a:cubicBezTo>
                    <a:pt x="0" y="69"/>
                    <a:pt x="56" y="125"/>
                    <a:pt x="125" y="125"/>
                  </a:cubicBezTo>
                  <a:cubicBezTo>
                    <a:pt x="194" y="125"/>
                    <a:pt x="250" y="69"/>
                    <a:pt x="250" y="0"/>
                  </a:cubicBezTo>
                  <a:lnTo>
                    <a:pt x="250" y="250"/>
                  </a:lnTo>
                </a:path>
              </a:pathLst>
            </a:custGeom>
            <a:noFill/>
            <a:ln w="4763"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mtClean="0">
                <a:solidFill>
                  <a:srgbClr val="000000"/>
                </a:solidFill>
              </a:endParaRPr>
            </a:p>
          </p:txBody>
        </p:sp>
      </p:grpSp>
      <p:grpSp>
        <p:nvGrpSpPr>
          <p:cNvPr id="1040" name="Group 24"/>
          <p:cNvGrpSpPr>
            <a:grpSpLocks/>
          </p:cNvGrpSpPr>
          <p:nvPr userDrawn="1"/>
        </p:nvGrpSpPr>
        <p:grpSpPr bwMode="auto">
          <a:xfrm>
            <a:off x="7918450" y="26988"/>
            <a:ext cx="981075" cy="709612"/>
            <a:chOff x="4988" y="17"/>
            <a:chExt cx="618" cy="447"/>
          </a:xfrm>
        </p:grpSpPr>
        <p:sp>
          <p:nvSpPr>
            <p:cNvPr id="1069" name="Freeform 25"/>
            <p:cNvSpPr>
              <a:spLocks/>
            </p:cNvSpPr>
            <p:nvPr userDrawn="1"/>
          </p:nvSpPr>
          <p:spPr bwMode="auto">
            <a:xfrm>
              <a:off x="4999" y="24"/>
              <a:ext cx="607" cy="440"/>
            </a:xfrm>
            <a:custGeom>
              <a:avLst/>
              <a:gdLst>
                <a:gd name="T0" fmla="*/ 0 w 607"/>
                <a:gd name="T1" fmla="*/ 0 h 440"/>
                <a:gd name="T2" fmla="*/ 0 w 607"/>
                <a:gd name="T3" fmla="*/ 440 h 440"/>
                <a:gd name="T4" fmla="*/ 607 w 607"/>
                <a:gd name="T5" fmla="*/ 440 h 440"/>
                <a:gd name="T6" fmla="*/ 300 w 607"/>
                <a:gd name="T7" fmla="*/ 38 h 440"/>
                <a:gd name="T8" fmla="*/ 271 w 607"/>
                <a:gd name="T9" fmla="*/ 0 h 440"/>
                <a:gd name="T10" fmla="*/ 0 w 607"/>
                <a:gd name="T11" fmla="*/ 0 h 4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7" h="440">
                  <a:moveTo>
                    <a:pt x="0" y="0"/>
                  </a:moveTo>
                  <a:lnTo>
                    <a:pt x="0" y="440"/>
                  </a:lnTo>
                  <a:lnTo>
                    <a:pt x="607" y="440"/>
                  </a:lnTo>
                  <a:lnTo>
                    <a:pt x="300" y="38"/>
                  </a:lnTo>
                  <a:lnTo>
                    <a:pt x="271" y="0"/>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mtClean="0">
                <a:solidFill>
                  <a:srgbClr val="000000"/>
                </a:solidFill>
              </a:endParaRPr>
            </a:p>
          </p:txBody>
        </p:sp>
        <p:sp>
          <p:nvSpPr>
            <p:cNvPr id="1070" name="Freeform 26"/>
            <p:cNvSpPr>
              <a:spLocks/>
            </p:cNvSpPr>
            <p:nvPr userDrawn="1"/>
          </p:nvSpPr>
          <p:spPr bwMode="auto">
            <a:xfrm>
              <a:off x="4988" y="17"/>
              <a:ext cx="607" cy="440"/>
            </a:xfrm>
            <a:custGeom>
              <a:avLst/>
              <a:gdLst>
                <a:gd name="T0" fmla="*/ 0 w 607"/>
                <a:gd name="T1" fmla="*/ 0 h 440"/>
                <a:gd name="T2" fmla="*/ 0 w 607"/>
                <a:gd name="T3" fmla="*/ 440 h 440"/>
                <a:gd name="T4" fmla="*/ 607 w 607"/>
                <a:gd name="T5" fmla="*/ 440 h 440"/>
                <a:gd name="T6" fmla="*/ 300 w 607"/>
                <a:gd name="T7" fmla="*/ 38 h 440"/>
                <a:gd name="T8" fmla="*/ 271 w 607"/>
                <a:gd name="T9" fmla="*/ 0 h 440"/>
                <a:gd name="T10" fmla="*/ 0 w 607"/>
                <a:gd name="T11" fmla="*/ 0 h 4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7" h="440">
                  <a:moveTo>
                    <a:pt x="0" y="0"/>
                  </a:moveTo>
                  <a:lnTo>
                    <a:pt x="0" y="440"/>
                  </a:lnTo>
                  <a:lnTo>
                    <a:pt x="607" y="440"/>
                  </a:lnTo>
                  <a:lnTo>
                    <a:pt x="300" y="38"/>
                  </a:lnTo>
                  <a:lnTo>
                    <a:pt x="271" y="0"/>
                  </a:lnTo>
                  <a:lnTo>
                    <a:pt x="0" y="0"/>
                  </a:lnTo>
                  <a:close/>
                </a:path>
              </a:pathLst>
            </a:custGeom>
            <a:solidFill>
              <a:srgbClr val="3333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mtClean="0">
                <a:solidFill>
                  <a:srgbClr val="000000"/>
                </a:solidFill>
              </a:endParaRPr>
            </a:p>
          </p:txBody>
        </p:sp>
        <p:sp>
          <p:nvSpPr>
            <p:cNvPr id="1071" name="Freeform 27"/>
            <p:cNvSpPr>
              <a:spLocks/>
            </p:cNvSpPr>
            <p:nvPr userDrawn="1"/>
          </p:nvSpPr>
          <p:spPr bwMode="auto">
            <a:xfrm>
              <a:off x="4988" y="17"/>
              <a:ext cx="607" cy="440"/>
            </a:xfrm>
            <a:custGeom>
              <a:avLst/>
              <a:gdLst>
                <a:gd name="T0" fmla="*/ 0 w 607"/>
                <a:gd name="T1" fmla="*/ 0 h 440"/>
                <a:gd name="T2" fmla="*/ 0 w 607"/>
                <a:gd name="T3" fmla="*/ 440 h 440"/>
                <a:gd name="T4" fmla="*/ 607 w 607"/>
                <a:gd name="T5" fmla="*/ 440 h 440"/>
                <a:gd name="T6" fmla="*/ 300 w 607"/>
                <a:gd name="T7" fmla="*/ 38 h 440"/>
                <a:gd name="T8" fmla="*/ 271 w 607"/>
                <a:gd name="T9" fmla="*/ 0 h 440"/>
                <a:gd name="T10" fmla="*/ 0 w 607"/>
                <a:gd name="T11" fmla="*/ 0 h 4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7" h="440">
                  <a:moveTo>
                    <a:pt x="0" y="0"/>
                  </a:moveTo>
                  <a:lnTo>
                    <a:pt x="0" y="440"/>
                  </a:lnTo>
                  <a:lnTo>
                    <a:pt x="607" y="440"/>
                  </a:lnTo>
                  <a:lnTo>
                    <a:pt x="300" y="38"/>
                  </a:lnTo>
                  <a:lnTo>
                    <a:pt x="271" y="0"/>
                  </a:lnTo>
                  <a:lnTo>
                    <a:pt x="0" y="0"/>
                  </a:ln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mtClean="0">
                <a:solidFill>
                  <a:srgbClr val="000000"/>
                </a:solidFill>
              </a:endParaRPr>
            </a:p>
          </p:txBody>
        </p:sp>
      </p:grpSp>
      <p:sp>
        <p:nvSpPr>
          <p:cNvPr id="1041" name="Rectangle 28"/>
          <p:cNvSpPr>
            <a:spLocks noChangeArrowheads="1"/>
          </p:cNvSpPr>
          <p:nvPr/>
        </p:nvSpPr>
        <p:spPr bwMode="auto">
          <a:xfrm>
            <a:off x="8226425" y="33338"/>
            <a:ext cx="63500"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b="1" smtClean="0">
                <a:solidFill>
                  <a:srgbClr val="FFFFFF"/>
                </a:solidFill>
                <a:latin typeface="Times New Roman" pitchFamily="18" charset="0"/>
              </a:rPr>
              <a:t>I</a:t>
            </a:r>
            <a:endParaRPr lang="en-US" smtClean="0">
              <a:solidFill>
                <a:srgbClr val="000000"/>
              </a:solidFill>
            </a:endParaRPr>
          </a:p>
        </p:txBody>
      </p:sp>
      <p:sp>
        <p:nvSpPr>
          <p:cNvPr id="1042" name="Rectangle 29"/>
          <p:cNvSpPr>
            <a:spLocks noChangeArrowheads="1"/>
          </p:cNvSpPr>
          <p:nvPr/>
        </p:nvSpPr>
        <p:spPr bwMode="auto">
          <a:xfrm>
            <a:off x="8274050" y="163513"/>
            <a:ext cx="15557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b="1" smtClean="0">
                <a:solidFill>
                  <a:srgbClr val="FFFFFF"/>
                </a:solidFill>
                <a:latin typeface="Times New Roman" pitchFamily="18" charset="0"/>
              </a:rPr>
              <a:t>M</a:t>
            </a:r>
            <a:endParaRPr lang="en-US" smtClean="0">
              <a:solidFill>
                <a:srgbClr val="000000"/>
              </a:solidFill>
            </a:endParaRPr>
          </a:p>
        </p:txBody>
      </p:sp>
      <p:sp>
        <p:nvSpPr>
          <p:cNvPr id="1043" name="Rectangle 30"/>
          <p:cNvSpPr>
            <a:spLocks noChangeArrowheads="1"/>
          </p:cNvSpPr>
          <p:nvPr/>
        </p:nvSpPr>
        <p:spPr bwMode="auto">
          <a:xfrm>
            <a:off x="8378825" y="274638"/>
            <a:ext cx="138113"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b="1" smtClean="0">
                <a:solidFill>
                  <a:srgbClr val="FFFFFF"/>
                </a:solidFill>
                <a:latin typeface="Times New Roman" pitchFamily="18" charset="0"/>
              </a:rPr>
              <a:t>&amp;</a:t>
            </a:r>
            <a:endParaRPr lang="en-US" smtClean="0">
              <a:solidFill>
                <a:srgbClr val="000000"/>
              </a:solidFill>
            </a:endParaRPr>
          </a:p>
        </p:txBody>
      </p:sp>
      <p:sp>
        <p:nvSpPr>
          <p:cNvPr id="1044" name="Rectangle 31"/>
          <p:cNvSpPr>
            <a:spLocks noChangeArrowheads="1"/>
          </p:cNvSpPr>
          <p:nvPr/>
        </p:nvSpPr>
        <p:spPr bwMode="auto">
          <a:xfrm>
            <a:off x="8485188" y="409575"/>
            <a:ext cx="119062"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b="1" smtClean="0">
                <a:solidFill>
                  <a:srgbClr val="FFFFFF"/>
                </a:solidFill>
                <a:latin typeface="Times New Roman" pitchFamily="18" charset="0"/>
              </a:rPr>
              <a:t>D</a:t>
            </a:r>
            <a:endParaRPr lang="en-US" smtClean="0">
              <a:solidFill>
                <a:srgbClr val="000000"/>
              </a:solidFill>
            </a:endParaRPr>
          </a:p>
        </p:txBody>
      </p:sp>
      <p:sp>
        <p:nvSpPr>
          <p:cNvPr id="1045" name="Rectangle 32"/>
          <p:cNvSpPr>
            <a:spLocks noChangeArrowheads="1"/>
          </p:cNvSpPr>
          <p:nvPr/>
        </p:nvSpPr>
        <p:spPr bwMode="auto">
          <a:xfrm>
            <a:off x="8596313" y="527050"/>
            <a:ext cx="92075"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b="1" smtClean="0">
                <a:solidFill>
                  <a:srgbClr val="FFFFFF"/>
                </a:solidFill>
                <a:latin typeface="Times New Roman" pitchFamily="18" charset="0"/>
              </a:rPr>
              <a:t>S</a:t>
            </a:r>
            <a:endParaRPr lang="en-US" smtClean="0">
              <a:solidFill>
                <a:srgbClr val="000000"/>
              </a:solidFill>
            </a:endParaRPr>
          </a:p>
        </p:txBody>
      </p:sp>
      <p:grpSp>
        <p:nvGrpSpPr>
          <p:cNvPr id="1046" name="Group 33"/>
          <p:cNvGrpSpPr>
            <a:grpSpLocks/>
          </p:cNvGrpSpPr>
          <p:nvPr userDrawn="1"/>
        </p:nvGrpSpPr>
        <p:grpSpPr bwMode="auto">
          <a:xfrm>
            <a:off x="7918450" y="26988"/>
            <a:ext cx="981075" cy="709612"/>
            <a:chOff x="4988" y="17"/>
            <a:chExt cx="618" cy="447"/>
          </a:xfrm>
        </p:grpSpPr>
        <p:sp>
          <p:nvSpPr>
            <p:cNvPr id="1066" name="Freeform 34"/>
            <p:cNvSpPr>
              <a:spLocks/>
            </p:cNvSpPr>
            <p:nvPr userDrawn="1"/>
          </p:nvSpPr>
          <p:spPr bwMode="auto">
            <a:xfrm>
              <a:off x="4999" y="24"/>
              <a:ext cx="607" cy="440"/>
            </a:xfrm>
            <a:custGeom>
              <a:avLst/>
              <a:gdLst>
                <a:gd name="T0" fmla="*/ 0 w 607"/>
                <a:gd name="T1" fmla="*/ 0 h 440"/>
                <a:gd name="T2" fmla="*/ 0 w 607"/>
                <a:gd name="T3" fmla="*/ 440 h 440"/>
                <a:gd name="T4" fmla="*/ 607 w 607"/>
                <a:gd name="T5" fmla="*/ 440 h 440"/>
                <a:gd name="T6" fmla="*/ 300 w 607"/>
                <a:gd name="T7" fmla="*/ 38 h 440"/>
                <a:gd name="T8" fmla="*/ 271 w 607"/>
                <a:gd name="T9" fmla="*/ 0 h 440"/>
                <a:gd name="T10" fmla="*/ 0 w 607"/>
                <a:gd name="T11" fmla="*/ 0 h 4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7" h="440">
                  <a:moveTo>
                    <a:pt x="0" y="0"/>
                  </a:moveTo>
                  <a:lnTo>
                    <a:pt x="0" y="440"/>
                  </a:lnTo>
                  <a:lnTo>
                    <a:pt x="607" y="440"/>
                  </a:lnTo>
                  <a:lnTo>
                    <a:pt x="300" y="38"/>
                  </a:lnTo>
                  <a:lnTo>
                    <a:pt x="271" y="0"/>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mtClean="0">
                <a:solidFill>
                  <a:srgbClr val="000000"/>
                </a:solidFill>
              </a:endParaRPr>
            </a:p>
          </p:txBody>
        </p:sp>
        <p:sp>
          <p:nvSpPr>
            <p:cNvPr id="1067" name="Freeform 35"/>
            <p:cNvSpPr>
              <a:spLocks/>
            </p:cNvSpPr>
            <p:nvPr userDrawn="1"/>
          </p:nvSpPr>
          <p:spPr bwMode="auto">
            <a:xfrm>
              <a:off x="4988" y="17"/>
              <a:ext cx="607" cy="440"/>
            </a:xfrm>
            <a:custGeom>
              <a:avLst/>
              <a:gdLst>
                <a:gd name="T0" fmla="*/ 0 w 607"/>
                <a:gd name="T1" fmla="*/ 0 h 440"/>
                <a:gd name="T2" fmla="*/ 0 w 607"/>
                <a:gd name="T3" fmla="*/ 440 h 440"/>
                <a:gd name="T4" fmla="*/ 607 w 607"/>
                <a:gd name="T5" fmla="*/ 440 h 440"/>
                <a:gd name="T6" fmla="*/ 300 w 607"/>
                <a:gd name="T7" fmla="*/ 38 h 440"/>
                <a:gd name="T8" fmla="*/ 271 w 607"/>
                <a:gd name="T9" fmla="*/ 0 h 440"/>
                <a:gd name="T10" fmla="*/ 0 w 607"/>
                <a:gd name="T11" fmla="*/ 0 h 4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7" h="440">
                  <a:moveTo>
                    <a:pt x="0" y="0"/>
                  </a:moveTo>
                  <a:lnTo>
                    <a:pt x="0" y="440"/>
                  </a:lnTo>
                  <a:lnTo>
                    <a:pt x="607" y="440"/>
                  </a:lnTo>
                  <a:lnTo>
                    <a:pt x="300" y="38"/>
                  </a:lnTo>
                  <a:lnTo>
                    <a:pt x="271" y="0"/>
                  </a:lnTo>
                  <a:lnTo>
                    <a:pt x="0" y="0"/>
                  </a:lnTo>
                  <a:close/>
                </a:path>
              </a:pathLst>
            </a:custGeom>
            <a:solidFill>
              <a:srgbClr val="3333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mtClean="0">
                <a:solidFill>
                  <a:srgbClr val="000000"/>
                </a:solidFill>
              </a:endParaRPr>
            </a:p>
          </p:txBody>
        </p:sp>
        <p:sp>
          <p:nvSpPr>
            <p:cNvPr id="1068" name="Freeform 36"/>
            <p:cNvSpPr>
              <a:spLocks/>
            </p:cNvSpPr>
            <p:nvPr userDrawn="1"/>
          </p:nvSpPr>
          <p:spPr bwMode="auto">
            <a:xfrm>
              <a:off x="4988" y="17"/>
              <a:ext cx="607" cy="440"/>
            </a:xfrm>
            <a:custGeom>
              <a:avLst/>
              <a:gdLst>
                <a:gd name="T0" fmla="*/ 0 w 607"/>
                <a:gd name="T1" fmla="*/ 0 h 440"/>
                <a:gd name="T2" fmla="*/ 0 w 607"/>
                <a:gd name="T3" fmla="*/ 440 h 440"/>
                <a:gd name="T4" fmla="*/ 607 w 607"/>
                <a:gd name="T5" fmla="*/ 440 h 440"/>
                <a:gd name="T6" fmla="*/ 300 w 607"/>
                <a:gd name="T7" fmla="*/ 38 h 440"/>
                <a:gd name="T8" fmla="*/ 271 w 607"/>
                <a:gd name="T9" fmla="*/ 0 h 440"/>
                <a:gd name="T10" fmla="*/ 0 w 607"/>
                <a:gd name="T11" fmla="*/ 0 h 4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7" h="440">
                  <a:moveTo>
                    <a:pt x="0" y="0"/>
                  </a:moveTo>
                  <a:lnTo>
                    <a:pt x="0" y="440"/>
                  </a:lnTo>
                  <a:lnTo>
                    <a:pt x="607" y="440"/>
                  </a:lnTo>
                  <a:lnTo>
                    <a:pt x="300" y="38"/>
                  </a:lnTo>
                  <a:lnTo>
                    <a:pt x="271" y="0"/>
                  </a:lnTo>
                  <a:lnTo>
                    <a:pt x="0" y="0"/>
                  </a:ln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mtClean="0">
                <a:solidFill>
                  <a:srgbClr val="000000"/>
                </a:solidFill>
              </a:endParaRPr>
            </a:p>
          </p:txBody>
        </p:sp>
      </p:grpSp>
      <p:sp>
        <p:nvSpPr>
          <p:cNvPr id="1047" name="Rectangle 37"/>
          <p:cNvSpPr>
            <a:spLocks noChangeArrowheads="1"/>
          </p:cNvSpPr>
          <p:nvPr/>
        </p:nvSpPr>
        <p:spPr bwMode="auto">
          <a:xfrm>
            <a:off x="8169275" y="33338"/>
            <a:ext cx="119063"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b="1" smtClean="0">
                <a:solidFill>
                  <a:srgbClr val="FFFFFF"/>
                </a:solidFill>
                <a:latin typeface="Times New Roman" pitchFamily="18" charset="0"/>
              </a:rPr>
              <a:t>C</a:t>
            </a:r>
            <a:endParaRPr lang="en-US" smtClean="0">
              <a:solidFill>
                <a:srgbClr val="000000"/>
              </a:solidFill>
            </a:endParaRPr>
          </a:p>
        </p:txBody>
      </p:sp>
      <p:sp>
        <p:nvSpPr>
          <p:cNvPr id="1048" name="Rectangle 38"/>
          <p:cNvSpPr>
            <a:spLocks noChangeArrowheads="1"/>
          </p:cNvSpPr>
          <p:nvPr/>
        </p:nvSpPr>
        <p:spPr bwMode="auto">
          <a:xfrm>
            <a:off x="8274050" y="163513"/>
            <a:ext cx="119063"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b="1" smtClean="0">
                <a:solidFill>
                  <a:srgbClr val="FFFFFF"/>
                </a:solidFill>
                <a:latin typeface="Times New Roman" pitchFamily="18" charset="0"/>
              </a:rPr>
              <a:t>A</a:t>
            </a:r>
            <a:endParaRPr lang="en-US" smtClean="0">
              <a:solidFill>
                <a:srgbClr val="000000"/>
              </a:solidFill>
            </a:endParaRPr>
          </a:p>
        </p:txBody>
      </p:sp>
      <p:sp>
        <p:nvSpPr>
          <p:cNvPr id="1049" name="Rectangle 39"/>
          <p:cNvSpPr>
            <a:spLocks noChangeArrowheads="1"/>
          </p:cNvSpPr>
          <p:nvPr/>
        </p:nvSpPr>
        <p:spPr bwMode="auto">
          <a:xfrm>
            <a:off x="8378825" y="274638"/>
            <a:ext cx="138113"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b="1" smtClean="0">
                <a:solidFill>
                  <a:srgbClr val="FFFFFF"/>
                </a:solidFill>
                <a:latin typeface="Times New Roman" pitchFamily="18" charset="0"/>
              </a:rPr>
              <a:t>&amp;</a:t>
            </a:r>
            <a:endParaRPr lang="en-US" smtClean="0">
              <a:solidFill>
                <a:srgbClr val="000000"/>
              </a:solidFill>
            </a:endParaRPr>
          </a:p>
        </p:txBody>
      </p:sp>
      <p:sp>
        <p:nvSpPr>
          <p:cNvPr id="1050" name="Rectangle 40"/>
          <p:cNvSpPr>
            <a:spLocks noChangeArrowheads="1"/>
          </p:cNvSpPr>
          <p:nvPr/>
        </p:nvSpPr>
        <p:spPr bwMode="auto">
          <a:xfrm>
            <a:off x="8485188" y="409575"/>
            <a:ext cx="119062"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b="1" smtClean="0">
                <a:solidFill>
                  <a:srgbClr val="FFFFFF"/>
                </a:solidFill>
                <a:latin typeface="Times New Roman" pitchFamily="18" charset="0"/>
              </a:rPr>
              <a:t>D</a:t>
            </a:r>
            <a:endParaRPr lang="en-US" smtClean="0">
              <a:solidFill>
                <a:srgbClr val="000000"/>
              </a:solidFill>
            </a:endParaRPr>
          </a:p>
        </p:txBody>
      </p:sp>
      <p:sp>
        <p:nvSpPr>
          <p:cNvPr id="1051" name="Rectangle 41"/>
          <p:cNvSpPr>
            <a:spLocks noChangeArrowheads="1"/>
          </p:cNvSpPr>
          <p:nvPr/>
        </p:nvSpPr>
        <p:spPr bwMode="auto">
          <a:xfrm>
            <a:off x="8596313" y="527050"/>
            <a:ext cx="92075"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b="1" smtClean="0">
                <a:solidFill>
                  <a:srgbClr val="FFFFFF"/>
                </a:solidFill>
                <a:latin typeface="Times New Roman" pitchFamily="18" charset="0"/>
              </a:rPr>
              <a:t>S</a:t>
            </a:r>
            <a:endParaRPr lang="en-US" smtClean="0">
              <a:solidFill>
                <a:srgbClr val="000000"/>
              </a:solidFill>
            </a:endParaRPr>
          </a:p>
        </p:txBody>
      </p:sp>
      <p:sp>
        <p:nvSpPr>
          <p:cNvPr id="1052" name="Rectangle 42"/>
          <p:cNvSpPr>
            <a:spLocks noChangeArrowheads="1"/>
          </p:cNvSpPr>
          <p:nvPr/>
        </p:nvSpPr>
        <p:spPr bwMode="auto">
          <a:xfrm>
            <a:off x="7991475" y="566738"/>
            <a:ext cx="36195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b="1" i="1" smtClean="0">
                <a:solidFill>
                  <a:srgbClr val="FFFFFF"/>
                </a:solidFill>
              </a:rPr>
              <a:t>1Team</a:t>
            </a:r>
            <a:endParaRPr lang="en-US" smtClean="0">
              <a:solidFill>
                <a:srgbClr val="000000"/>
              </a:solidFill>
            </a:endParaRPr>
          </a:p>
        </p:txBody>
      </p:sp>
      <p:grpSp>
        <p:nvGrpSpPr>
          <p:cNvPr id="1053" name="Group 43"/>
          <p:cNvGrpSpPr>
            <a:grpSpLocks/>
          </p:cNvGrpSpPr>
          <p:nvPr/>
        </p:nvGrpSpPr>
        <p:grpSpPr bwMode="auto">
          <a:xfrm>
            <a:off x="7948613" y="549275"/>
            <a:ext cx="431800" cy="176213"/>
            <a:chOff x="5007" y="339"/>
            <a:chExt cx="133" cy="111"/>
          </a:xfrm>
        </p:grpSpPr>
        <p:sp>
          <p:nvSpPr>
            <p:cNvPr id="1061" name="Freeform 44"/>
            <p:cNvSpPr>
              <a:spLocks/>
            </p:cNvSpPr>
            <p:nvPr userDrawn="1"/>
          </p:nvSpPr>
          <p:spPr bwMode="auto">
            <a:xfrm>
              <a:off x="5007" y="339"/>
              <a:ext cx="133" cy="111"/>
            </a:xfrm>
            <a:custGeom>
              <a:avLst/>
              <a:gdLst>
                <a:gd name="T0" fmla="*/ 0 w 4800"/>
                <a:gd name="T1" fmla="*/ 0 h 4000"/>
                <a:gd name="T2" fmla="*/ 0 w 4800"/>
                <a:gd name="T3" fmla="*/ 0 h 4000"/>
                <a:gd name="T4" fmla="*/ 0 w 4800"/>
                <a:gd name="T5" fmla="*/ 0 h 4000"/>
                <a:gd name="T6" fmla="*/ 0 w 4800"/>
                <a:gd name="T7" fmla="*/ 0 h 4000"/>
                <a:gd name="T8" fmla="*/ 0 w 4800"/>
                <a:gd name="T9" fmla="*/ 0 h 4000"/>
                <a:gd name="T10" fmla="*/ 0 w 4800"/>
                <a:gd name="T11" fmla="*/ 0 h 4000"/>
                <a:gd name="T12" fmla="*/ 0 w 4800"/>
                <a:gd name="T13" fmla="*/ 0 h 4000"/>
                <a:gd name="T14" fmla="*/ 0 w 4800"/>
                <a:gd name="T15" fmla="*/ 0 h 4000"/>
                <a:gd name="T16" fmla="*/ 0 w 4800"/>
                <a:gd name="T17" fmla="*/ 0 h 4000"/>
                <a:gd name="T18" fmla="*/ 0 w 4800"/>
                <a:gd name="T19" fmla="*/ 0 h 4000"/>
                <a:gd name="T20" fmla="*/ 0 w 4800"/>
                <a:gd name="T21" fmla="*/ 0 h 4000"/>
                <a:gd name="T22" fmla="*/ 0 w 4800"/>
                <a:gd name="T23" fmla="*/ 0 h 4000"/>
                <a:gd name="T24" fmla="*/ 0 w 4800"/>
                <a:gd name="T25" fmla="*/ 0 h 4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800" h="4000">
                  <a:moveTo>
                    <a:pt x="0" y="750"/>
                  </a:moveTo>
                  <a:cubicBezTo>
                    <a:pt x="0" y="612"/>
                    <a:pt x="112" y="500"/>
                    <a:pt x="250" y="500"/>
                  </a:cubicBezTo>
                  <a:lnTo>
                    <a:pt x="4300" y="500"/>
                  </a:lnTo>
                  <a:lnTo>
                    <a:pt x="4300" y="250"/>
                  </a:lnTo>
                  <a:cubicBezTo>
                    <a:pt x="4300" y="112"/>
                    <a:pt x="4412" y="0"/>
                    <a:pt x="4550" y="0"/>
                  </a:cubicBezTo>
                  <a:cubicBezTo>
                    <a:pt x="4688" y="0"/>
                    <a:pt x="4800" y="112"/>
                    <a:pt x="4800" y="250"/>
                  </a:cubicBezTo>
                  <a:lnTo>
                    <a:pt x="4800" y="3250"/>
                  </a:lnTo>
                  <a:cubicBezTo>
                    <a:pt x="4800" y="3388"/>
                    <a:pt x="4688" y="3500"/>
                    <a:pt x="4550" y="3500"/>
                  </a:cubicBezTo>
                  <a:lnTo>
                    <a:pt x="500" y="3500"/>
                  </a:lnTo>
                  <a:lnTo>
                    <a:pt x="500" y="3750"/>
                  </a:lnTo>
                  <a:cubicBezTo>
                    <a:pt x="500" y="3888"/>
                    <a:pt x="388" y="4000"/>
                    <a:pt x="250" y="4000"/>
                  </a:cubicBezTo>
                  <a:cubicBezTo>
                    <a:pt x="112" y="4000"/>
                    <a:pt x="0" y="3888"/>
                    <a:pt x="0" y="3750"/>
                  </a:cubicBezTo>
                  <a:lnTo>
                    <a:pt x="0" y="750"/>
                  </a:lnTo>
                  <a:close/>
                </a:path>
              </a:pathLst>
            </a:custGeom>
            <a:noFill/>
            <a:ln w="4763"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mtClean="0">
                <a:solidFill>
                  <a:srgbClr val="000000"/>
                </a:solidFill>
              </a:endParaRPr>
            </a:p>
          </p:txBody>
        </p:sp>
        <p:sp>
          <p:nvSpPr>
            <p:cNvPr id="1062" name="Freeform 45"/>
            <p:cNvSpPr>
              <a:spLocks/>
            </p:cNvSpPr>
            <p:nvPr userDrawn="1"/>
          </p:nvSpPr>
          <p:spPr bwMode="auto">
            <a:xfrm>
              <a:off x="5007" y="356"/>
              <a:ext cx="14" cy="11"/>
            </a:xfrm>
            <a:custGeom>
              <a:avLst/>
              <a:gdLst>
                <a:gd name="T0" fmla="*/ 0 w 500"/>
                <a:gd name="T1" fmla="*/ 0 h 375"/>
                <a:gd name="T2" fmla="*/ 0 w 500"/>
                <a:gd name="T3" fmla="*/ 0 h 375"/>
                <a:gd name="T4" fmla="*/ 0 w 500"/>
                <a:gd name="T5" fmla="*/ 0 h 375"/>
                <a:gd name="T6" fmla="*/ 0 w 500"/>
                <a:gd name="T7" fmla="*/ 0 h 375"/>
                <a:gd name="T8" fmla="*/ 0 w 500"/>
                <a:gd name="T9" fmla="*/ 0 h 375"/>
                <a:gd name="T10" fmla="*/ 0 w 500"/>
                <a:gd name="T11" fmla="*/ 0 h 37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00" h="375">
                  <a:moveTo>
                    <a:pt x="0" y="125"/>
                  </a:moveTo>
                  <a:cubicBezTo>
                    <a:pt x="0" y="263"/>
                    <a:pt x="112" y="375"/>
                    <a:pt x="250" y="375"/>
                  </a:cubicBezTo>
                  <a:cubicBezTo>
                    <a:pt x="388" y="375"/>
                    <a:pt x="500" y="263"/>
                    <a:pt x="500" y="125"/>
                  </a:cubicBezTo>
                  <a:cubicBezTo>
                    <a:pt x="500" y="56"/>
                    <a:pt x="444" y="0"/>
                    <a:pt x="375" y="0"/>
                  </a:cubicBezTo>
                  <a:cubicBezTo>
                    <a:pt x="306" y="0"/>
                    <a:pt x="250" y="56"/>
                    <a:pt x="250" y="125"/>
                  </a:cubicBezTo>
                  <a:lnTo>
                    <a:pt x="250" y="375"/>
                  </a:lnTo>
                </a:path>
              </a:pathLst>
            </a:custGeom>
            <a:noFill/>
            <a:ln w="4763"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mtClean="0">
                <a:solidFill>
                  <a:srgbClr val="000000"/>
                </a:solidFill>
              </a:endParaRPr>
            </a:p>
          </p:txBody>
        </p:sp>
        <p:sp>
          <p:nvSpPr>
            <p:cNvPr id="1063" name="Line 46"/>
            <p:cNvSpPr>
              <a:spLocks noChangeShapeType="1"/>
            </p:cNvSpPr>
            <p:nvPr userDrawn="1"/>
          </p:nvSpPr>
          <p:spPr bwMode="auto">
            <a:xfrm>
              <a:off x="5021" y="360"/>
              <a:ext cx="0" cy="76"/>
            </a:xfrm>
            <a:prstGeom prst="line">
              <a:avLst/>
            </a:prstGeom>
            <a:noFill/>
            <a:ln w="4763" cap="rnd">
              <a:solidFill>
                <a:srgbClr val="FFFFFF"/>
              </a:solidFill>
              <a:round/>
              <a:headEnd/>
              <a:tailEnd/>
            </a:ln>
            <a:extLst>
              <a:ext uri="{909E8E84-426E-40DD-AFC4-6F175D3DCCD1}">
                <a14:hiddenFill xmlns:a14="http://schemas.microsoft.com/office/drawing/2010/main">
                  <a:noFill/>
                </a14:hiddenFill>
              </a:ext>
            </a:extLst>
          </p:spPr>
          <p:txBody>
            <a:bodyPr/>
            <a:lstStyle/>
            <a:p>
              <a:endParaRPr lang="en-US" smtClean="0">
                <a:solidFill>
                  <a:srgbClr val="000000"/>
                </a:solidFill>
              </a:endParaRPr>
            </a:p>
          </p:txBody>
        </p:sp>
        <p:sp>
          <p:nvSpPr>
            <p:cNvPr id="1064" name="Freeform 47"/>
            <p:cNvSpPr>
              <a:spLocks/>
            </p:cNvSpPr>
            <p:nvPr userDrawn="1"/>
          </p:nvSpPr>
          <p:spPr bwMode="auto">
            <a:xfrm>
              <a:off x="5126" y="346"/>
              <a:ext cx="14" cy="7"/>
            </a:xfrm>
            <a:custGeom>
              <a:avLst/>
              <a:gdLst>
                <a:gd name="T0" fmla="*/ 0 w 500"/>
                <a:gd name="T1" fmla="*/ 0 h 250"/>
                <a:gd name="T2" fmla="*/ 0 w 500"/>
                <a:gd name="T3" fmla="*/ 0 h 250"/>
                <a:gd name="T4" fmla="*/ 0 w 500"/>
                <a:gd name="T5" fmla="*/ 0 h 250"/>
                <a:gd name="T6" fmla="*/ 0 60000 65536"/>
                <a:gd name="T7" fmla="*/ 0 60000 65536"/>
                <a:gd name="T8" fmla="*/ 0 60000 65536"/>
              </a:gdLst>
              <a:ahLst/>
              <a:cxnLst>
                <a:cxn ang="T6">
                  <a:pos x="T0" y="T1"/>
                </a:cxn>
                <a:cxn ang="T7">
                  <a:pos x="T2" y="T3"/>
                </a:cxn>
                <a:cxn ang="T8">
                  <a:pos x="T4" y="T5"/>
                </a:cxn>
              </a:cxnLst>
              <a:rect l="0" t="0" r="r" b="b"/>
              <a:pathLst>
                <a:path w="500" h="250">
                  <a:moveTo>
                    <a:pt x="500" y="0"/>
                  </a:moveTo>
                  <a:cubicBezTo>
                    <a:pt x="500" y="138"/>
                    <a:pt x="388" y="250"/>
                    <a:pt x="250" y="250"/>
                  </a:cubicBezTo>
                  <a:lnTo>
                    <a:pt x="0" y="250"/>
                  </a:lnTo>
                </a:path>
              </a:pathLst>
            </a:custGeom>
            <a:noFill/>
            <a:ln w="4763"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mtClean="0">
                <a:solidFill>
                  <a:srgbClr val="000000"/>
                </a:solidFill>
              </a:endParaRPr>
            </a:p>
          </p:txBody>
        </p:sp>
        <p:sp>
          <p:nvSpPr>
            <p:cNvPr id="1065" name="Freeform 48"/>
            <p:cNvSpPr>
              <a:spLocks/>
            </p:cNvSpPr>
            <p:nvPr userDrawn="1"/>
          </p:nvSpPr>
          <p:spPr bwMode="auto">
            <a:xfrm>
              <a:off x="5126" y="346"/>
              <a:ext cx="7" cy="7"/>
            </a:xfrm>
            <a:custGeom>
              <a:avLst/>
              <a:gdLst>
                <a:gd name="T0" fmla="*/ 0 w 250"/>
                <a:gd name="T1" fmla="*/ 0 h 250"/>
                <a:gd name="T2" fmla="*/ 0 w 250"/>
                <a:gd name="T3" fmla="*/ 0 h 250"/>
                <a:gd name="T4" fmla="*/ 0 w 250"/>
                <a:gd name="T5" fmla="*/ 0 h 250"/>
                <a:gd name="T6" fmla="*/ 0 w 250"/>
                <a:gd name="T7" fmla="*/ 0 h 2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0" h="250">
                  <a:moveTo>
                    <a:pt x="0" y="0"/>
                  </a:moveTo>
                  <a:cubicBezTo>
                    <a:pt x="0" y="69"/>
                    <a:pt x="56" y="125"/>
                    <a:pt x="125" y="125"/>
                  </a:cubicBezTo>
                  <a:cubicBezTo>
                    <a:pt x="194" y="125"/>
                    <a:pt x="250" y="69"/>
                    <a:pt x="250" y="0"/>
                  </a:cubicBezTo>
                  <a:lnTo>
                    <a:pt x="250" y="250"/>
                  </a:lnTo>
                </a:path>
              </a:pathLst>
            </a:custGeom>
            <a:noFill/>
            <a:ln w="4763"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mtClean="0">
                <a:solidFill>
                  <a:srgbClr val="000000"/>
                </a:solidFill>
              </a:endParaRPr>
            </a:p>
          </p:txBody>
        </p:sp>
      </p:grpSp>
      <p:pic>
        <p:nvPicPr>
          <p:cNvPr id="1054" name="SensitivityLabel" descr="business confidential ac"/>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79888" y="6419850"/>
            <a:ext cx="785812" cy="29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55" name="Picture 6"/>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0" y="594360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p:cNvPicPr>
            <a:picLocks noChangeAspect="1" noChangeArrowheads="1"/>
          </p:cNvPicPr>
          <p:nvPr/>
        </p:nvPicPr>
        <p:blipFill>
          <a:blip r:embed="rId10"/>
          <a:stretch>
            <a:fillRect/>
          </a:stretch>
        </p:blipFill>
        <p:spPr bwMode="auto">
          <a:xfrm>
            <a:off x="7123113" y="6096000"/>
            <a:ext cx="1679575" cy="577850"/>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7" name="Date Placeholder 2"/>
          <p:cNvSpPr>
            <a:spLocks noGrp="1"/>
          </p:cNvSpPr>
          <p:nvPr>
            <p:ph type="dt" sz="half" idx="2"/>
          </p:nvPr>
        </p:nvSpPr>
        <p:spPr bwMode="auto">
          <a:xfrm>
            <a:off x="457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3993" tIns="31996" rIns="63993" bIns="31996" numCol="1" anchor="t" anchorCtr="0" compatLnSpc="1">
            <a:prstTxWarp prst="textNoShape">
              <a:avLst/>
            </a:prstTxWarp>
          </a:bodyPr>
          <a:lstStyle>
            <a:lvl1pPr defTabSz="639763">
              <a:defRPr>
                <a:solidFill>
                  <a:srgbClr val="1CA8A8"/>
                </a:solidFill>
                <a:latin typeface="Calibri" pitchFamily="34" charset="0"/>
              </a:defRPr>
            </a:lvl1pPr>
          </a:lstStyle>
          <a:p>
            <a:pPr>
              <a:defRPr/>
            </a:pPr>
            <a:endParaRPr lang="en-US"/>
          </a:p>
        </p:txBody>
      </p:sp>
      <p:sp>
        <p:nvSpPr>
          <p:cNvPr id="2" name="Footer Placeholder 3"/>
          <p:cNvSpPr>
            <a:spLocks noGrp="1"/>
          </p:cNvSpPr>
          <p:nvPr>
            <p:ph type="ftr" sz="quarter" idx="3"/>
          </p:nvPr>
        </p:nvSpPr>
        <p:spPr bwMode="auto">
          <a:xfrm>
            <a:off x="3124200" y="6356350"/>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3993" tIns="31996" rIns="63993" bIns="31996" numCol="1" anchor="t" anchorCtr="0" compatLnSpc="1">
            <a:prstTxWarp prst="textNoShape">
              <a:avLst/>
            </a:prstTxWarp>
          </a:bodyPr>
          <a:lstStyle>
            <a:lvl1pPr defTabSz="639763">
              <a:defRPr>
                <a:solidFill>
                  <a:schemeClr val="hlink"/>
                </a:solidFill>
                <a:latin typeface="Calibri" pitchFamily="34" charset="0"/>
              </a:defRPr>
            </a:lvl1pPr>
          </a:lstStyle>
          <a:p>
            <a:pPr>
              <a:defRPr/>
            </a:pPr>
            <a:endParaRPr lang="en-US">
              <a:solidFill>
                <a:srgbClr val="009999"/>
              </a:solidFill>
            </a:endParaRPr>
          </a:p>
        </p:txBody>
      </p:sp>
      <p:pic>
        <p:nvPicPr>
          <p:cNvPr id="1060" name="Picture 55"/>
          <p:cNvPicPr>
            <a:picLocks noChangeAspect="1" noChangeArrowheads="1"/>
          </p:cNvPicPr>
          <p:nvPr>
            <p:custDataLst>
              <p:tags r:id="rId7"/>
            </p:custDataLst>
          </p:nvPr>
        </p:nvPicPr>
        <p:blipFill>
          <a:blip r:embed="rId11">
            <a:extLst>
              <a:ext uri="{28A0092B-C50C-407E-A947-70E740481C1C}">
                <a14:useLocalDpi xmlns:a14="http://schemas.microsoft.com/office/drawing/2010/main" val="0"/>
              </a:ext>
            </a:extLst>
          </a:blip>
          <a:srcRect l="1990" t="8163" r="10715" b="-1701"/>
          <a:stretch>
            <a:fillRect/>
          </a:stretch>
        </p:blipFill>
        <p:spPr bwMode="auto">
          <a:xfrm>
            <a:off x="8540750" y="19050"/>
            <a:ext cx="603250" cy="252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6" name="Slide Number Placeholder 4"/>
          <p:cNvSpPr>
            <a:spLocks/>
          </p:cNvSpPr>
          <p:nvPr userDrawn="1"/>
        </p:nvSpPr>
        <p:spPr bwMode="auto">
          <a:xfrm>
            <a:off x="8731250" y="6482247"/>
            <a:ext cx="4127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993" tIns="31996" rIns="63993" bIns="31996"/>
          <a:lstStyle/>
          <a:p>
            <a:pPr algn="r" defTabSz="639763"/>
            <a:fld id="{26993367-B97D-46A9-B52E-7F5A7E6F99F2}" type="slidenum">
              <a:rPr lang="en-US">
                <a:solidFill>
                  <a:srgbClr val="1CA8A8"/>
                </a:solidFill>
                <a:latin typeface="Calibri" pitchFamily="34" charset="0"/>
              </a:rPr>
              <a:pPr algn="r" defTabSz="639763"/>
              <a:t>‹#›</a:t>
            </a:fld>
            <a:endParaRPr lang="en-US" dirty="0">
              <a:solidFill>
                <a:srgbClr val="1CA8A8"/>
              </a:solidFill>
              <a:latin typeface="Calibri" pitchFamily="34" charset="0"/>
            </a:endParaRPr>
          </a:p>
        </p:txBody>
      </p:sp>
    </p:spTree>
    <p:extLst>
      <p:ext uri="{BB962C8B-B14F-4D97-AF65-F5344CB8AC3E}">
        <p14:creationId xmlns:p14="http://schemas.microsoft.com/office/powerpoint/2010/main" val="1566348609"/>
      </p:ext>
    </p:extLst>
  </p:cSld>
  <p:clrMap bg1="lt1" tx1="dk1" bg2="lt2" tx2="dk2" accent1="accent1" accent2="accent2" accent3="accent3" accent4="accent4" accent5="accent5" accent6="accent6" hlink="hlink" folHlink="folHlink"/>
  <p:sldLayoutIdLst>
    <p:sldLayoutId id="2147483938" r:id="rId1"/>
    <p:sldLayoutId id="2147483939" r:id="rId2"/>
    <p:sldLayoutId id="2147483940" r:id="rId3"/>
    <p:sldLayoutId id="2147483941" r:id="rId4"/>
    <p:sldLayoutId id="2147483942" r:id="rId5"/>
  </p:sldLayoutIdLst>
  <p:txStyles>
    <p:titleStyle>
      <a:lvl1pPr algn="l" rtl="0" eaLnBrk="0" fontAlgn="base" hangingPunct="0">
        <a:spcBef>
          <a:spcPct val="0"/>
        </a:spcBef>
        <a:spcAft>
          <a:spcPct val="0"/>
        </a:spcAft>
        <a:defRPr sz="2000" b="1">
          <a:solidFill>
            <a:schemeClr val="tx2"/>
          </a:solidFill>
          <a:latin typeface="+mj-lt"/>
          <a:ea typeface="+mj-ea"/>
          <a:cs typeface="+mj-cs"/>
        </a:defRPr>
      </a:lvl1pPr>
      <a:lvl2pPr algn="l" rtl="0" eaLnBrk="0" fontAlgn="base" hangingPunct="0">
        <a:spcBef>
          <a:spcPct val="0"/>
        </a:spcBef>
        <a:spcAft>
          <a:spcPct val="0"/>
        </a:spcAft>
        <a:defRPr sz="2000" b="1">
          <a:solidFill>
            <a:schemeClr val="tx2"/>
          </a:solidFill>
          <a:latin typeface="Arial Black" pitchFamily="34" charset="0"/>
          <a:cs typeface="Arial" charset="0"/>
        </a:defRPr>
      </a:lvl2pPr>
      <a:lvl3pPr algn="l" rtl="0" eaLnBrk="0" fontAlgn="base" hangingPunct="0">
        <a:spcBef>
          <a:spcPct val="0"/>
        </a:spcBef>
        <a:spcAft>
          <a:spcPct val="0"/>
        </a:spcAft>
        <a:defRPr sz="2000" b="1">
          <a:solidFill>
            <a:schemeClr val="tx2"/>
          </a:solidFill>
          <a:latin typeface="Arial Black" pitchFamily="34" charset="0"/>
          <a:cs typeface="Arial" charset="0"/>
        </a:defRPr>
      </a:lvl3pPr>
      <a:lvl4pPr algn="l" rtl="0" eaLnBrk="0" fontAlgn="base" hangingPunct="0">
        <a:spcBef>
          <a:spcPct val="0"/>
        </a:spcBef>
        <a:spcAft>
          <a:spcPct val="0"/>
        </a:spcAft>
        <a:defRPr sz="2000" b="1">
          <a:solidFill>
            <a:schemeClr val="tx2"/>
          </a:solidFill>
          <a:latin typeface="Arial Black" pitchFamily="34" charset="0"/>
          <a:cs typeface="Arial" charset="0"/>
        </a:defRPr>
      </a:lvl4pPr>
      <a:lvl5pPr algn="l" rtl="0" eaLnBrk="0" fontAlgn="base" hangingPunct="0">
        <a:spcBef>
          <a:spcPct val="0"/>
        </a:spcBef>
        <a:spcAft>
          <a:spcPct val="0"/>
        </a:spcAft>
        <a:defRPr sz="2000" b="1">
          <a:solidFill>
            <a:schemeClr val="tx2"/>
          </a:solidFill>
          <a:latin typeface="Arial Black" pitchFamily="34" charset="0"/>
          <a:cs typeface="Arial" charset="0"/>
        </a:defRPr>
      </a:lvl5pPr>
      <a:lvl6pPr marL="457200" algn="l" rtl="0" fontAlgn="base">
        <a:spcBef>
          <a:spcPct val="0"/>
        </a:spcBef>
        <a:spcAft>
          <a:spcPct val="0"/>
        </a:spcAft>
        <a:defRPr sz="2000" b="1">
          <a:solidFill>
            <a:schemeClr val="tx2"/>
          </a:solidFill>
          <a:latin typeface="Arial Black" pitchFamily="34" charset="0"/>
          <a:cs typeface="Arial" charset="0"/>
        </a:defRPr>
      </a:lvl6pPr>
      <a:lvl7pPr marL="914400" algn="l" rtl="0" fontAlgn="base">
        <a:spcBef>
          <a:spcPct val="0"/>
        </a:spcBef>
        <a:spcAft>
          <a:spcPct val="0"/>
        </a:spcAft>
        <a:defRPr sz="2000" b="1">
          <a:solidFill>
            <a:schemeClr val="tx2"/>
          </a:solidFill>
          <a:latin typeface="Arial Black" pitchFamily="34" charset="0"/>
          <a:cs typeface="Arial" charset="0"/>
        </a:defRPr>
      </a:lvl7pPr>
      <a:lvl8pPr marL="1371600" algn="l" rtl="0" fontAlgn="base">
        <a:spcBef>
          <a:spcPct val="0"/>
        </a:spcBef>
        <a:spcAft>
          <a:spcPct val="0"/>
        </a:spcAft>
        <a:defRPr sz="2000" b="1">
          <a:solidFill>
            <a:schemeClr val="tx2"/>
          </a:solidFill>
          <a:latin typeface="Arial Black" pitchFamily="34" charset="0"/>
          <a:cs typeface="Arial" charset="0"/>
        </a:defRPr>
      </a:lvl8pPr>
      <a:lvl9pPr marL="1828800" algn="l" rtl="0" fontAlgn="base">
        <a:spcBef>
          <a:spcPct val="0"/>
        </a:spcBef>
        <a:spcAft>
          <a:spcPct val="0"/>
        </a:spcAft>
        <a:defRPr sz="2000" b="1">
          <a:solidFill>
            <a:schemeClr val="tx2"/>
          </a:solidFill>
          <a:latin typeface="Arial Black" pitchFamily="34" charset="0"/>
          <a:cs typeface="Arial" charset="0"/>
        </a:defRPr>
      </a:lvl9pPr>
    </p:titleStyle>
    <p:bodyStyle>
      <a:lvl1pPr marL="228600" indent="-228600" algn="l" rtl="0" eaLnBrk="0" fontAlgn="base" hangingPunct="0">
        <a:spcBef>
          <a:spcPct val="50000"/>
        </a:spcBef>
        <a:spcAft>
          <a:spcPct val="0"/>
        </a:spcAft>
        <a:buClr>
          <a:srgbClr val="009999"/>
        </a:buClr>
        <a:buFont typeface="Wingdings" pitchFamily="2" charset="2"/>
        <a:buChar char="v"/>
        <a:defRPr sz="1200" b="1">
          <a:solidFill>
            <a:schemeClr val="tx1"/>
          </a:solidFill>
          <a:latin typeface="+mn-lt"/>
          <a:ea typeface="+mn-ea"/>
          <a:cs typeface="+mn-cs"/>
        </a:defRPr>
      </a:lvl1pPr>
      <a:lvl2pPr marL="571500" indent="-228600" algn="l" rtl="0" eaLnBrk="0" fontAlgn="base" hangingPunct="0">
        <a:spcBef>
          <a:spcPct val="50000"/>
        </a:spcBef>
        <a:spcAft>
          <a:spcPct val="0"/>
        </a:spcAft>
        <a:buClr>
          <a:srgbClr val="009999"/>
        </a:buClr>
        <a:buFont typeface="Arial" charset="0"/>
        <a:buChar char="–"/>
        <a:defRPr sz="1200" i="1">
          <a:solidFill>
            <a:schemeClr val="tx1"/>
          </a:solidFill>
          <a:latin typeface="+mn-lt"/>
          <a:cs typeface="+mn-cs"/>
        </a:defRPr>
      </a:lvl2pPr>
      <a:lvl3pPr marL="800100" indent="-114300" algn="l" rtl="0" eaLnBrk="0" fontAlgn="base" hangingPunct="0">
        <a:spcBef>
          <a:spcPct val="50000"/>
        </a:spcBef>
        <a:spcAft>
          <a:spcPct val="0"/>
        </a:spcAft>
        <a:buClr>
          <a:srgbClr val="009999"/>
        </a:buClr>
        <a:buChar char="•"/>
        <a:defRPr sz="1100">
          <a:solidFill>
            <a:schemeClr val="tx1"/>
          </a:solidFill>
          <a:latin typeface="+mn-lt"/>
          <a:cs typeface="+mn-cs"/>
        </a:defRPr>
      </a:lvl3pPr>
      <a:lvl4pPr marL="1092200" indent="-177800" algn="l" rtl="0" eaLnBrk="0" fontAlgn="base" hangingPunct="0">
        <a:spcBef>
          <a:spcPct val="50000"/>
        </a:spcBef>
        <a:spcAft>
          <a:spcPct val="0"/>
        </a:spcAft>
        <a:buClr>
          <a:srgbClr val="009999"/>
        </a:buClr>
        <a:buChar char="–"/>
        <a:defRPr sz="1100" i="1">
          <a:solidFill>
            <a:schemeClr val="tx1"/>
          </a:solidFill>
          <a:latin typeface="+mn-lt"/>
          <a:cs typeface="+mn-cs"/>
        </a:defRPr>
      </a:lvl4pPr>
      <a:lvl5pPr marL="1371600" indent="-165100" algn="l" rtl="0" eaLnBrk="0" fontAlgn="base" hangingPunct="0">
        <a:spcBef>
          <a:spcPct val="50000"/>
        </a:spcBef>
        <a:spcAft>
          <a:spcPct val="0"/>
        </a:spcAft>
        <a:buClr>
          <a:srgbClr val="009999"/>
        </a:buClr>
        <a:buChar char="»"/>
        <a:defRPr sz="1000">
          <a:solidFill>
            <a:schemeClr val="tx1"/>
          </a:solidFill>
          <a:latin typeface="+mn-lt"/>
          <a:cs typeface="+mn-cs"/>
        </a:defRPr>
      </a:lvl5pPr>
      <a:lvl6pPr marL="1828800" indent="-165100" algn="l" rtl="0" fontAlgn="base">
        <a:spcBef>
          <a:spcPct val="50000"/>
        </a:spcBef>
        <a:spcAft>
          <a:spcPct val="0"/>
        </a:spcAft>
        <a:buClr>
          <a:srgbClr val="009999"/>
        </a:buClr>
        <a:buChar char="»"/>
        <a:defRPr sz="1000">
          <a:solidFill>
            <a:schemeClr val="tx1"/>
          </a:solidFill>
          <a:latin typeface="+mn-lt"/>
          <a:cs typeface="+mn-cs"/>
        </a:defRPr>
      </a:lvl6pPr>
      <a:lvl7pPr marL="2286000" indent="-165100" algn="l" rtl="0" fontAlgn="base">
        <a:spcBef>
          <a:spcPct val="50000"/>
        </a:spcBef>
        <a:spcAft>
          <a:spcPct val="0"/>
        </a:spcAft>
        <a:buClr>
          <a:srgbClr val="009999"/>
        </a:buClr>
        <a:buChar char="»"/>
        <a:defRPr sz="1000">
          <a:solidFill>
            <a:schemeClr val="tx1"/>
          </a:solidFill>
          <a:latin typeface="+mn-lt"/>
          <a:cs typeface="+mn-cs"/>
        </a:defRPr>
      </a:lvl7pPr>
      <a:lvl8pPr marL="2743200" indent="-165100" algn="l" rtl="0" fontAlgn="base">
        <a:spcBef>
          <a:spcPct val="50000"/>
        </a:spcBef>
        <a:spcAft>
          <a:spcPct val="0"/>
        </a:spcAft>
        <a:buClr>
          <a:srgbClr val="009999"/>
        </a:buClr>
        <a:buChar char="»"/>
        <a:defRPr sz="1000">
          <a:solidFill>
            <a:schemeClr val="tx1"/>
          </a:solidFill>
          <a:latin typeface="+mn-lt"/>
          <a:cs typeface="+mn-cs"/>
        </a:defRPr>
      </a:lvl8pPr>
      <a:lvl9pPr marL="3200400" indent="-165100" algn="l" rtl="0" fontAlgn="base">
        <a:spcBef>
          <a:spcPct val="50000"/>
        </a:spcBef>
        <a:spcAft>
          <a:spcPct val="0"/>
        </a:spcAft>
        <a:buClr>
          <a:srgbClr val="009999"/>
        </a:buClr>
        <a:buChar char="»"/>
        <a:defRPr sz="1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6.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6.xml"/><Relationship Id="rId5" Type="http://schemas.openxmlformats.org/officeDocument/2006/relationships/image" Target="../media/image34.png"/><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3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dirty="0" smtClean="0"/>
              <a:t>Januvia</a:t>
            </a:r>
            <a:r>
              <a:rPr lang="en-US" baseline="30000" dirty="0" smtClean="0"/>
              <a:t>®</a:t>
            </a:r>
            <a:r>
              <a:rPr lang="en-US" dirty="0" smtClean="0"/>
              <a:t> Product Family Promotion:</a:t>
            </a:r>
            <a:br>
              <a:rPr lang="en-US" dirty="0" smtClean="0"/>
            </a:br>
            <a:r>
              <a:rPr lang="en-US" dirty="0" smtClean="0"/>
              <a:t>Budget Optimization</a:t>
            </a:r>
          </a:p>
        </p:txBody>
      </p:sp>
      <p:sp>
        <p:nvSpPr>
          <p:cNvPr id="3075" name="Rectangle 3"/>
          <p:cNvSpPr>
            <a:spLocks noGrp="1" noChangeArrowheads="1"/>
          </p:cNvSpPr>
          <p:nvPr>
            <p:ph type="subTitle" idx="1"/>
          </p:nvPr>
        </p:nvSpPr>
        <p:spPr/>
        <p:txBody>
          <a:bodyPr/>
          <a:lstStyle/>
          <a:p>
            <a:pPr algn="ctr" eaLnBrk="1" hangingPunct="1"/>
            <a:r>
              <a:rPr lang="en-US" dirty="0" smtClean="0"/>
              <a:t>Promotion Response Analytics</a:t>
            </a:r>
          </a:p>
          <a:p>
            <a:pPr algn="ctr" eaLnBrk="1" hangingPunct="1"/>
            <a:r>
              <a:rPr lang="en-US" dirty="0" smtClean="0"/>
              <a:t>Commercial Analytics &amp; Decision Sciences</a:t>
            </a:r>
          </a:p>
          <a:p>
            <a:pPr algn="ctr" eaLnBrk="1" hangingPunct="1"/>
            <a:r>
              <a:rPr lang="en-US" dirty="0" smtClean="0"/>
              <a:t>May 2013</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Scenarios: Optimal </a:t>
            </a:r>
            <a:r>
              <a:rPr lang="en-US" dirty="0"/>
              <a:t>Allocation Summary</a:t>
            </a:r>
          </a:p>
        </p:txBody>
      </p:sp>
      <p:sp>
        <p:nvSpPr>
          <p:cNvPr id="13315" name="Content Placeholder 2"/>
          <p:cNvSpPr>
            <a:spLocks noGrp="1"/>
          </p:cNvSpPr>
          <p:nvPr>
            <p:ph idx="1"/>
          </p:nvPr>
        </p:nvSpPr>
        <p:spPr>
          <a:xfrm>
            <a:off x="304800" y="4941887"/>
            <a:ext cx="8534400" cy="1450975"/>
          </a:xfrm>
        </p:spPr>
        <p:txBody>
          <a:bodyPr/>
          <a:lstStyle/>
          <a:p>
            <a:r>
              <a:rPr lang="en-US" b="0" dirty="0" smtClean="0"/>
              <a:t>The current in-scope</a:t>
            </a:r>
            <a:r>
              <a:rPr lang="en-US" sz="1400" b="0" dirty="0" smtClean="0"/>
              <a:t> investment of $80MM results in $741MM 3-year incremental after-tax revenue. Approximately 34% is expected to be realized in Year 1.</a:t>
            </a:r>
          </a:p>
          <a:p>
            <a:r>
              <a:rPr lang="en-US" sz="1400" b="0" dirty="0" smtClean="0"/>
              <a:t>The Custom scenario with $90MM in-scope investment results in $881MM in incremental revenue. This is slightly above the corresponding contribution from the Standard + or – 20% scenario.</a:t>
            </a:r>
          </a:p>
        </p:txBody>
      </p:sp>
      <p:pic>
        <p:nvPicPr>
          <p:cNvPr id="1331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700" y="930275"/>
            <a:ext cx="7569200" cy="40116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5"/>
          <p:cNvSpPr txBox="1">
            <a:spLocks noChangeArrowheads="1"/>
          </p:cNvSpPr>
          <p:nvPr/>
        </p:nvSpPr>
        <p:spPr bwMode="auto">
          <a:xfrm>
            <a:off x="127000" y="479825"/>
            <a:ext cx="7558088" cy="380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9144">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85000"/>
              </a:lnSpc>
            </a:pPr>
            <a:r>
              <a:rPr lang="en-US" sz="1100" i="1" dirty="0" smtClean="0">
                <a:solidFill>
                  <a:srgbClr val="339966"/>
                </a:solidFill>
              </a:rPr>
              <a:t>For the Custom scenario, an incremental $10MM </a:t>
            </a:r>
            <a:r>
              <a:rPr lang="en-US" sz="1100" i="1" dirty="0">
                <a:solidFill>
                  <a:srgbClr val="339966"/>
                </a:solidFill>
              </a:rPr>
              <a:t>investment </a:t>
            </a:r>
            <a:r>
              <a:rPr lang="en-US" sz="1100" i="1" dirty="0" smtClean="0">
                <a:solidFill>
                  <a:srgbClr val="339966"/>
                </a:solidFill>
              </a:rPr>
              <a:t>(added to the current $80MM of in scope investment) results </a:t>
            </a:r>
            <a:r>
              <a:rPr lang="en-US" sz="1100" i="1" dirty="0">
                <a:solidFill>
                  <a:srgbClr val="339966"/>
                </a:solidFill>
              </a:rPr>
              <a:t>in </a:t>
            </a:r>
            <a:r>
              <a:rPr lang="en-US" sz="1100" i="1" dirty="0" smtClean="0">
                <a:solidFill>
                  <a:srgbClr val="339966"/>
                </a:solidFill>
              </a:rPr>
              <a:t>an approximately $140MM increase </a:t>
            </a:r>
            <a:r>
              <a:rPr lang="en-US" sz="1100" i="1" dirty="0">
                <a:solidFill>
                  <a:srgbClr val="339966"/>
                </a:solidFill>
              </a:rPr>
              <a:t>in 3-year incremental revenue when compared to </a:t>
            </a:r>
            <a:r>
              <a:rPr lang="en-US" sz="1100" i="1" dirty="0" smtClean="0">
                <a:solidFill>
                  <a:srgbClr val="339966"/>
                </a:solidFill>
              </a:rPr>
              <a:t>the current allocation.</a:t>
            </a:r>
            <a:endParaRPr lang="en-US" sz="1100" i="1" dirty="0">
              <a:solidFill>
                <a:srgbClr val="339966"/>
              </a:solidFill>
            </a:endParaRPr>
          </a:p>
        </p:txBody>
      </p:sp>
    </p:spTree>
    <p:extLst>
      <p:ext uri="{BB962C8B-B14F-4D97-AF65-F5344CB8AC3E}">
        <p14:creationId xmlns:p14="http://schemas.microsoft.com/office/powerpoint/2010/main" val="10264862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Scenarios: </a:t>
            </a:r>
            <a:r>
              <a:rPr lang="en-US" dirty="0"/>
              <a:t>Custom Case - Results</a:t>
            </a:r>
          </a:p>
        </p:txBody>
      </p:sp>
      <p:sp>
        <p:nvSpPr>
          <p:cNvPr id="17411" name="Content Placeholder 2"/>
          <p:cNvSpPr>
            <a:spLocks noGrp="1"/>
          </p:cNvSpPr>
          <p:nvPr>
            <p:ph idx="1"/>
          </p:nvPr>
        </p:nvSpPr>
        <p:spPr/>
        <p:txBody>
          <a:bodyPr/>
          <a:lstStyle/>
          <a:p>
            <a:r>
              <a:rPr lang="en-US" sz="1400" smtClean="0"/>
              <a:t>Total budget: $89.7 MM;    3-Year incr. revenue:  $881 MM;    1-Year incr. revenue: $306 MM</a:t>
            </a:r>
          </a:p>
        </p:txBody>
      </p:sp>
      <p:sp>
        <p:nvSpPr>
          <p:cNvPr id="6" name="TextBox 5"/>
          <p:cNvSpPr txBox="1"/>
          <p:nvPr/>
        </p:nvSpPr>
        <p:spPr>
          <a:xfrm>
            <a:off x="27432" y="5937250"/>
            <a:ext cx="6807200" cy="925513"/>
          </a:xfrm>
          <a:prstGeom prst="rect">
            <a:avLst/>
          </a:prstGeom>
          <a:noFill/>
        </p:spPr>
        <p:txBody>
          <a:bodyPr>
            <a:spAutoFit/>
          </a:bodyPr>
          <a:lstStyle/>
          <a:p>
            <a:pPr>
              <a:lnSpc>
                <a:spcPts val="1300"/>
              </a:lnSpc>
              <a:defRPr/>
            </a:pPr>
            <a:r>
              <a:rPr lang="en-US" sz="1000" i="1" dirty="0" smtClean="0">
                <a:solidFill>
                  <a:srgbClr val="FFFFFF"/>
                </a:solidFill>
                <a:latin typeface="Arial"/>
              </a:rPr>
              <a:t>(1) </a:t>
            </a:r>
            <a:r>
              <a:rPr lang="en-US" sz="1000" i="1" dirty="0" smtClean="0">
                <a:solidFill>
                  <a:srgbClr val="FFFFFF"/>
                </a:solidFill>
                <a:latin typeface="Arial"/>
              </a:rPr>
              <a:t>Samples </a:t>
            </a:r>
            <a:r>
              <a:rPr lang="en-US" sz="1000" i="1" dirty="0">
                <a:solidFill>
                  <a:srgbClr val="FFFFFF"/>
                </a:solidFill>
                <a:latin typeface="Arial"/>
              </a:rPr>
              <a:t>are requested </a:t>
            </a:r>
            <a:r>
              <a:rPr lang="en-US" sz="1000" i="1" dirty="0" smtClean="0">
                <a:solidFill>
                  <a:srgbClr val="FFFFFF"/>
                </a:solidFill>
                <a:latin typeface="Arial"/>
              </a:rPr>
              <a:t>and </a:t>
            </a:r>
            <a:r>
              <a:rPr lang="en-US" sz="1000" i="1" dirty="0">
                <a:solidFill>
                  <a:srgbClr val="FFFFFF"/>
                </a:solidFill>
                <a:latin typeface="Arial"/>
              </a:rPr>
              <a:t>received by prescribers for use by </a:t>
            </a:r>
            <a:r>
              <a:rPr lang="en-US" sz="1000" i="1" dirty="0" smtClean="0">
                <a:solidFill>
                  <a:srgbClr val="FFFFFF"/>
                </a:solidFill>
                <a:latin typeface="Arial"/>
              </a:rPr>
              <a:t>and </a:t>
            </a:r>
            <a:r>
              <a:rPr lang="en-US" sz="1000" i="1" dirty="0">
                <a:solidFill>
                  <a:srgbClr val="FFFFFF"/>
                </a:solidFill>
                <a:latin typeface="Arial"/>
              </a:rPr>
              <a:t>benefit of patients. Samples provide the opportunity to gain experience with a product. The sample-related values shown here reflect the association between samples </a:t>
            </a:r>
            <a:r>
              <a:rPr lang="en-US" sz="1000" i="1" dirty="0" smtClean="0">
                <a:solidFill>
                  <a:srgbClr val="FFFFFF"/>
                </a:solidFill>
                <a:latin typeface="Arial"/>
              </a:rPr>
              <a:t>and </a:t>
            </a:r>
            <a:r>
              <a:rPr lang="en-US" sz="1000" i="1" dirty="0">
                <a:solidFill>
                  <a:srgbClr val="FFFFFF"/>
                </a:solidFill>
                <a:latin typeface="Arial"/>
              </a:rPr>
              <a:t>new patient starts rescaled into TRx terms for comparability to other investment  types; this applies to vouchers as well, which are treated as an alternative mechanism to provide samples to patients. (vs. </a:t>
            </a:r>
            <a:r>
              <a:rPr lang="en-US" sz="1000" i="1" dirty="0" smtClean="0">
                <a:solidFill>
                  <a:srgbClr val="FFFFFF"/>
                </a:solidFill>
                <a:latin typeface="Arial"/>
              </a:rPr>
              <a:t>samples left </a:t>
            </a:r>
            <a:r>
              <a:rPr lang="en-US" sz="1000" i="1" dirty="0">
                <a:solidFill>
                  <a:srgbClr val="FFFFFF"/>
                </a:solidFill>
                <a:latin typeface="Arial"/>
              </a:rPr>
              <a:t>by Field personnel).</a:t>
            </a:r>
          </a:p>
        </p:txBody>
      </p:sp>
      <p:pic>
        <p:nvPicPr>
          <p:cNvPr id="174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932" y="950217"/>
            <a:ext cx="8505825" cy="4724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 Box 5"/>
          <p:cNvSpPr txBox="1">
            <a:spLocks noChangeArrowheads="1"/>
          </p:cNvSpPr>
          <p:nvPr/>
        </p:nvSpPr>
        <p:spPr bwMode="auto">
          <a:xfrm>
            <a:off x="127000" y="479825"/>
            <a:ext cx="7558088" cy="380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9144">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85000"/>
              </a:lnSpc>
            </a:pPr>
            <a:r>
              <a:rPr lang="en-US" sz="1100" i="1" dirty="0" smtClean="0">
                <a:solidFill>
                  <a:srgbClr val="339966"/>
                </a:solidFill>
              </a:rPr>
              <a:t>Samples</a:t>
            </a:r>
            <a:r>
              <a:rPr lang="en-US" sz="1100" i="1" baseline="30000" dirty="0" smtClean="0">
                <a:solidFill>
                  <a:srgbClr val="339966"/>
                </a:solidFill>
              </a:rPr>
              <a:t>1</a:t>
            </a:r>
            <a:r>
              <a:rPr lang="en-US" sz="1100" i="1" dirty="0" smtClean="0">
                <a:solidFill>
                  <a:srgbClr val="339966"/>
                </a:solidFill>
              </a:rPr>
              <a:t> </a:t>
            </a:r>
            <a:r>
              <a:rPr lang="en-US" sz="1100" i="1" dirty="0">
                <a:solidFill>
                  <a:srgbClr val="339966"/>
                </a:solidFill>
              </a:rPr>
              <a:t>and HCC programs increase, Acquisition and MMF remain  similar, and other promotion types are reduced. After-tax 3-year incremental revenue increases by an estimated  $140 MM (19%) vs. the current allocation.</a:t>
            </a:r>
          </a:p>
        </p:txBody>
      </p:sp>
    </p:spTree>
    <p:extLst>
      <p:ext uri="{BB962C8B-B14F-4D97-AF65-F5344CB8AC3E}">
        <p14:creationId xmlns:p14="http://schemas.microsoft.com/office/powerpoint/2010/main" val="25779982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Content Placeholder 2"/>
          <p:cNvSpPr>
            <a:spLocks noGrp="1"/>
          </p:cNvSpPr>
          <p:nvPr>
            <p:ph idx="1"/>
          </p:nvPr>
        </p:nvSpPr>
        <p:spPr>
          <a:xfrm>
            <a:off x="5611660" y="1029549"/>
            <a:ext cx="3532340" cy="5187950"/>
          </a:xfrm>
        </p:spPr>
        <p:txBody>
          <a:bodyPr/>
          <a:lstStyle/>
          <a:p>
            <a:r>
              <a:rPr lang="en-US" sz="1600" dirty="0" smtClean="0"/>
              <a:t>Sensitivity Analysis</a:t>
            </a:r>
          </a:p>
          <a:p>
            <a:pPr marL="339725" lvl="1" indent="-165100"/>
            <a:r>
              <a:rPr lang="en-US" sz="1400" i="0" dirty="0" smtClean="0"/>
              <a:t>A wide variation in responsiveness is used to determine allocation sensitivity.</a:t>
            </a:r>
          </a:p>
          <a:p>
            <a:pPr marL="339725" lvl="1" indent="-165100"/>
            <a:r>
              <a:rPr lang="en-US" sz="1400" i="0" dirty="0" smtClean="0"/>
              <a:t>Samples always receive maximum allowed allocation and </a:t>
            </a:r>
            <a:r>
              <a:rPr lang="en-US" sz="1400" i="0" dirty="0" smtClean="0"/>
              <a:t>this result is </a:t>
            </a:r>
            <a:r>
              <a:rPr lang="en-US" sz="1400" i="0" u="sng" dirty="0" smtClean="0"/>
              <a:t>not sensitive</a:t>
            </a:r>
            <a:r>
              <a:rPr lang="en-US" sz="1400" i="0" dirty="0" smtClean="0"/>
              <a:t> to changes in responsiveness.</a:t>
            </a:r>
          </a:p>
          <a:p>
            <a:pPr marL="339725" lvl="1" indent="-165100"/>
            <a:r>
              <a:rPr lang="en-US" sz="1400" i="0" dirty="0" smtClean="0"/>
              <a:t>Acquisition, Adherence and MMF get minimum allowed allocation and are </a:t>
            </a:r>
            <a:r>
              <a:rPr lang="en-US" sz="1400" i="0" u="sng" dirty="0" smtClean="0"/>
              <a:t>not sensitive</a:t>
            </a:r>
            <a:r>
              <a:rPr lang="en-US" sz="1400" i="0" dirty="0" smtClean="0"/>
              <a:t> to change in responsiveness.</a:t>
            </a:r>
          </a:p>
          <a:p>
            <a:pPr marL="339725" lvl="1" indent="-165100"/>
            <a:r>
              <a:rPr lang="en-US" sz="1400" i="0" dirty="0" smtClean="0"/>
              <a:t>Allocation of funds between HCC, MCM, and Vouchers vary according to the variation in responsiveness.</a:t>
            </a:r>
          </a:p>
          <a:p>
            <a:pPr lvl="2"/>
            <a:r>
              <a:rPr lang="en-US" sz="1300" dirty="0" smtClean="0"/>
              <a:t>MCM and Voucher allocation increases if their responsiveness is increased by 40% or more.</a:t>
            </a:r>
          </a:p>
          <a:p>
            <a:pPr lvl="2"/>
            <a:r>
              <a:rPr lang="en-US" sz="1300" dirty="0" smtClean="0"/>
              <a:t>HCC allocation decreases a little if their individual responsiveness is decreased by 40% or more.</a:t>
            </a:r>
          </a:p>
        </p:txBody>
      </p:sp>
      <p:sp>
        <p:nvSpPr>
          <p:cNvPr id="3" name="Title 2"/>
          <p:cNvSpPr>
            <a:spLocks noGrp="1"/>
          </p:cNvSpPr>
          <p:nvPr>
            <p:ph type="title"/>
          </p:nvPr>
        </p:nvSpPr>
        <p:spPr/>
        <p:txBody>
          <a:bodyPr/>
          <a:lstStyle/>
          <a:p>
            <a:r>
              <a:rPr lang="en-US" dirty="0"/>
              <a:t>Allocation Sensitivity: Custom Case</a:t>
            </a:r>
          </a:p>
        </p:txBody>
      </p:sp>
      <p:pic>
        <p:nvPicPr>
          <p:cNvPr id="18437"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735" y="946129"/>
            <a:ext cx="5338763" cy="3759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438" name="TextBox 1"/>
          <p:cNvSpPr txBox="1">
            <a:spLocks noChangeArrowheads="1"/>
          </p:cNvSpPr>
          <p:nvPr/>
        </p:nvSpPr>
        <p:spPr bwMode="auto">
          <a:xfrm>
            <a:off x="117475" y="5002213"/>
            <a:ext cx="53387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solidFill>
                  <a:srgbClr val="000000"/>
                </a:solidFill>
              </a:rPr>
              <a:t>NOTE: Same exact allocations as above are obtained when responsiveness is reduced by HALF or DOUBLED</a:t>
            </a:r>
          </a:p>
        </p:txBody>
      </p:sp>
      <p:sp>
        <p:nvSpPr>
          <p:cNvPr id="9" name="Text Box 5"/>
          <p:cNvSpPr txBox="1">
            <a:spLocks noChangeArrowheads="1"/>
          </p:cNvSpPr>
          <p:nvPr/>
        </p:nvSpPr>
        <p:spPr bwMode="auto">
          <a:xfrm>
            <a:off x="127000" y="479825"/>
            <a:ext cx="7558088" cy="380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9144">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85000"/>
              </a:lnSpc>
            </a:pPr>
            <a:r>
              <a:rPr lang="en-US" sz="1100" i="1" dirty="0" smtClean="0">
                <a:solidFill>
                  <a:srgbClr val="339966"/>
                </a:solidFill>
              </a:rPr>
              <a:t>Samples</a:t>
            </a:r>
            <a:r>
              <a:rPr lang="en-US" sz="1100" i="1" baseline="30000" dirty="0" smtClean="0">
                <a:solidFill>
                  <a:srgbClr val="339966"/>
                </a:solidFill>
              </a:rPr>
              <a:t>1</a:t>
            </a:r>
            <a:r>
              <a:rPr lang="en-US" sz="1100" i="1" dirty="0" smtClean="0">
                <a:solidFill>
                  <a:srgbClr val="339966"/>
                </a:solidFill>
              </a:rPr>
              <a:t>, </a:t>
            </a:r>
            <a:r>
              <a:rPr lang="en-US" sz="1100" i="1" dirty="0">
                <a:solidFill>
                  <a:srgbClr val="339966"/>
                </a:solidFill>
              </a:rPr>
              <a:t>Acquisition, Adherence and MMF are insensitive to large changes in responsiveness. MCM and </a:t>
            </a:r>
            <a:r>
              <a:rPr lang="en-US" sz="1100" i="1" dirty="0" smtClean="0">
                <a:solidFill>
                  <a:srgbClr val="339966"/>
                </a:solidFill>
              </a:rPr>
              <a:t>Vouchers</a:t>
            </a:r>
            <a:r>
              <a:rPr lang="en-US" sz="1100" i="1" baseline="30000" dirty="0">
                <a:solidFill>
                  <a:srgbClr val="339966"/>
                </a:solidFill>
              </a:rPr>
              <a:t>1</a:t>
            </a:r>
            <a:r>
              <a:rPr lang="en-US" sz="1100" i="1" dirty="0" smtClean="0">
                <a:solidFill>
                  <a:srgbClr val="339966"/>
                </a:solidFill>
              </a:rPr>
              <a:t> </a:t>
            </a:r>
            <a:r>
              <a:rPr lang="en-US" sz="1100" i="1" dirty="0">
                <a:solidFill>
                  <a:srgbClr val="339966"/>
                </a:solidFill>
              </a:rPr>
              <a:t>in-</a:t>
            </a:r>
          </a:p>
          <a:p>
            <a:pPr eaLnBrk="1" hangingPunct="1">
              <a:lnSpc>
                <a:spcPct val="85000"/>
              </a:lnSpc>
            </a:pPr>
            <a:r>
              <a:rPr lang="en-US" sz="1100" i="1" dirty="0">
                <a:solidFill>
                  <a:srgbClr val="339966"/>
                </a:solidFill>
              </a:rPr>
              <a:t>crease if responsiveness is increased by 40% or more. HCC reduces slightly if responsiveness reduced by 40% or more</a:t>
            </a:r>
          </a:p>
        </p:txBody>
      </p:sp>
      <p:sp>
        <p:nvSpPr>
          <p:cNvPr id="7" name="TextBox 6"/>
          <p:cNvSpPr txBox="1"/>
          <p:nvPr/>
        </p:nvSpPr>
        <p:spPr>
          <a:xfrm>
            <a:off x="27432" y="5937250"/>
            <a:ext cx="6807200" cy="925513"/>
          </a:xfrm>
          <a:prstGeom prst="rect">
            <a:avLst/>
          </a:prstGeom>
          <a:noFill/>
        </p:spPr>
        <p:txBody>
          <a:bodyPr>
            <a:spAutoFit/>
          </a:bodyPr>
          <a:lstStyle/>
          <a:p>
            <a:pPr>
              <a:lnSpc>
                <a:spcPts val="1300"/>
              </a:lnSpc>
              <a:defRPr/>
            </a:pPr>
            <a:r>
              <a:rPr lang="en-US" sz="1000" i="1" dirty="0" smtClean="0">
                <a:solidFill>
                  <a:srgbClr val="FFFFFF"/>
                </a:solidFill>
                <a:latin typeface="Arial"/>
              </a:rPr>
              <a:t>(1) </a:t>
            </a:r>
            <a:r>
              <a:rPr lang="en-US" sz="1000" i="1" dirty="0" smtClean="0">
                <a:solidFill>
                  <a:srgbClr val="FFFFFF"/>
                </a:solidFill>
                <a:latin typeface="Arial"/>
              </a:rPr>
              <a:t>Samples </a:t>
            </a:r>
            <a:r>
              <a:rPr lang="en-US" sz="1000" i="1" dirty="0">
                <a:solidFill>
                  <a:srgbClr val="FFFFFF"/>
                </a:solidFill>
                <a:latin typeface="Arial"/>
              </a:rPr>
              <a:t>are requested </a:t>
            </a:r>
            <a:r>
              <a:rPr lang="en-US" sz="1000" i="1" dirty="0" smtClean="0">
                <a:solidFill>
                  <a:srgbClr val="FFFFFF"/>
                </a:solidFill>
                <a:latin typeface="Arial"/>
              </a:rPr>
              <a:t>and </a:t>
            </a:r>
            <a:r>
              <a:rPr lang="en-US" sz="1000" i="1" dirty="0">
                <a:solidFill>
                  <a:srgbClr val="FFFFFF"/>
                </a:solidFill>
                <a:latin typeface="Arial"/>
              </a:rPr>
              <a:t>received by prescribers for use by </a:t>
            </a:r>
            <a:r>
              <a:rPr lang="en-US" sz="1000" i="1" dirty="0" smtClean="0">
                <a:solidFill>
                  <a:srgbClr val="FFFFFF"/>
                </a:solidFill>
                <a:latin typeface="Arial"/>
              </a:rPr>
              <a:t>and </a:t>
            </a:r>
            <a:r>
              <a:rPr lang="en-US" sz="1000" i="1" dirty="0">
                <a:solidFill>
                  <a:srgbClr val="FFFFFF"/>
                </a:solidFill>
                <a:latin typeface="Arial"/>
              </a:rPr>
              <a:t>benefit of patients. Samples provide the opportunity to gain experience with a product. The sample-related values shown here reflect the association between samples </a:t>
            </a:r>
            <a:r>
              <a:rPr lang="en-US" sz="1000" i="1" dirty="0" smtClean="0">
                <a:solidFill>
                  <a:srgbClr val="FFFFFF"/>
                </a:solidFill>
                <a:latin typeface="Arial"/>
              </a:rPr>
              <a:t>and </a:t>
            </a:r>
            <a:r>
              <a:rPr lang="en-US" sz="1000" i="1" dirty="0">
                <a:solidFill>
                  <a:srgbClr val="FFFFFF"/>
                </a:solidFill>
                <a:latin typeface="Arial"/>
              </a:rPr>
              <a:t>new patient starts rescaled into TRx terms for comparability to other investment  types; this applies to vouchers as well, which are treated as an alternative mechanism to provide samples to patients. (vs. </a:t>
            </a:r>
            <a:r>
              <a:rPr lang="en-US" sz="1000" i="1" dirty="0" smtClean="0">
                <a:solidFill>
                  <a:srgbClr val="FFFFFF"/>
                </a:solidFill>
                <a:latin typeface="Arial"/>
              </a:rPr>
              <a:t>samples left </a:t>
            </a:r>
            <a:r>
              <a:rPr lang="en-US" sz="1000" i="1" dirty="0">
                <a:solidFill>
                  <a:srgbClr val="FFFFFF"/>
                </a:solidFill>
                <a:latin typeface="Arial"/>
              </a:rPr>
              <a:t>by Field personnel).</a:t>
            </a:r>
          </a:p>
        </p:txBody>
      </p:sp>
    </p:spTree>
    <p:extLst>
      <p:ext uri="{BB962C8B-B14F-4D97-AF65-F5344CB8AC3E}">
        <p14:creationId xmlns:p14="http://schemas.microsoft.com/office/powerpoint/2010/main" val="25551426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Points</a:t>
            </a:r>
            <a:endParaRPr lang="en-US" dirty="0"/>
          </a:p>
        </p:txBody>
      </p:sp>
      <p:sp>
        <p:nvSpPr>
          <p:cNvPr id="3" name="Content Placeholder 2"/>
          <p:cNvSpPr>
            <a:spLocks noGrp="1"/>
          </p:cNvSpPr>
          <p:nvPr>
            <p:ph idx="1"/>
          </p:nvPr>
        </p:nvSpPr>
        <p:spPr/>
        <p:txBody>
          <a:bodyPr/>
          <a:lstStyle/>
          <a:p>
            <a:r>
              <a:rPr lang="en-US" dirty="0" smtClean="0"/>
              <a:t>Risk of saturation is low: </a:t>
            </a:r>
            <a:r>
              <a:rPr lang="en-US" b="0" dirty="0" smtClean="0"/>
              <a:t>Promotion response assessments show the Januvia</a:t>
            </a:r>
            <a:r>
              <a:rPr lang="en-US" b="0" baseline="30000" dirty="0" smtClean="0"/>
              <a:t>®</a:t>
            </a:r>
            <a:r>
              <a:rPr lang="en-US" b="0" dirty="0" smtClean="0"/>
              <a:t> product family is promotionally sensitive, and there is no evidence to suggest that an increase in the overall promotion budget of approximately $10MM would result in saturation/over-investment.</a:t>
            </a:r>
          </a:p>
          <a:p>
            <a:pPr>
              <a:spcBef>
                <a:spcPts val="600"/>
              </a:spcBef>
            </a:pPr>
            <a:r>
              <a:rPr lang="en-US" dirty="0" smtClean="0"/>
              <a:t>Recommendation is reallocation plus incremental investment:</a:t>
            </a:r>
            <a:r>
              <a:rPr lang="en-US" b="0" dirty="0" smtClean="0"/>
              <a:t> Although optimizing the current planned budget is likely to result in incremental revenue, this alone would still leave some key promotion types under-funded from an absolute perspective (based upon promotion response curves) and a relative perspective (compared to competitors).</a:t>
            </a:r>
          </a:p>
          <a:p>
            <a:pPr>
              <a:spcBef>
                <a:spcPts val="600"/>
              </a:spcBef>
            </a:pPr>
            <a:r>
              <a:rPr lang="en-US" dirty="0" smtClean="0"/>
              <a:t>Sensitivity of analysis to bias is low:</a:t>
            </a:r>
            <a:r>
              <a:rPr lang="en-US" b="0" dirty="0" smtClean="0"/>
              <a:t> Optimal allocations suggested by this analysis are...</a:t>
            </a:r>
          </a:p>
          <a:p>
            <a:pPr lvl="1"/>
            <a:r>
              <a:rPr lang="en-US" dirty="0" smtClean="0"/>
              <a:t>...insensitive to bias in the promotion response curves at greater than +/- 40% for most studied promotion types.</a:t>
            </a:r>
          </a:p>
          <a:p>
            <a:pPr lvl="1"/>
            <a:r>
              <a:rPr lang="en-US" dirty="0" smtClean="0"/>
              <a:t>...sensitive to bias for HCC Media (40% lower promotion response results in fewer dollars allocated), and MCM and Vouchers (for which 40% greater promotion response results in maximum allocation</a:t>
            </a:r>
            <a:r>
              <a:rPr lang="en-US" dirty="0" smtClean="0"/>
              <a:t>).</a:t>
            </a:r>
          </a:p>
          <a:p>
            <a:r>
              <a:rPr lang="en-US" dirty="0" smtClean="0"/>
              <a:t>Fair balance and appropriate use: </a:t>
            </a:r>
            <a:r>
              <a:rPr lang="en-US" b="0" dirty="0" smtClean="0"/>
              <a:t>This analysis depends upon promotion response curves derived from historical performance. These response curves are not adjusted for future marketplace changes and events. Although the Custom Case includes expert input and consideration of the competitive landscape, additional considerations may be appropriate for adjusting the allocations prior to deployment, including expected marketplace changes/events as well as balancing risk that might be associated with over-investing in a single promotion type.</a:t>
            </a:r>
            <a:endParaRPr lang="en-US" dirty="0" smtClean="0"/>
          </a:p>
        </p:txBody>
      </p:sp>
    </p:spTree>
    <p:extLst>
      <p:ext uri="{BB962C8B-B14F-4D97-AF65-F5344CB8AC3E}">
        <p14:creationId xmlns:p14="http://schemas.microsoft.com/office/powerpoint/2010/main" val="31729545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000894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27000" y="-30163"/>
            <a:ext cx="7604125" cy="473076"/>
          </a:xfrm>
        </p:spPr>
        <p:txBody>
          <a:bodyPr/>
          <a:lstStyle/>
          <a:p>
            <a:r>
              <a:rPr lang="en-US" sz="1800" dirty="0" smtClean="0"/>
              <a:t>Optimal Allocation</a:t>
            </a:r>
            <a:r>
              <a:rPr lang="en-US" sz="1800" smtClean="0"/>
              <a:t>: Standard </a:t>
            </a:r>
            <a:r>
              <a:rPr lang="en-US" sz="1800" dirty="0" smtClean="0"/>
              <a:t>Scenario </a:t>
            </a:r>
            <a:r>
              <a:rPr lang="en-US" dirty="0" smtClean="0">
                <a:cs typeface="Times New Roman" pitchFamily="18" charset="0"/>
              </a:rPr>
              <a:t>±</a:t>
            </a:r>
            <a:r>
              <a:rPr lang="en-US" sz="1800" dirty="0" smtClean="0">
                <a:cs typeface="Times New Roman" pitchFamily="18" charset="0"/>
              </a:rPr>
              <a:t>20%</a:t>
            </a:r>
            <a:endParaRPr lang="en-US" sz="1800" dirty="0" smtClean="0"/>
          </a:p>
        </p:txBody>
      </p:sp>
      <p:sp>
        <p:nvSpPr>
          <p:cNvPr id="13315" name="Content Placeholder 2"/>
          <p:cNvSpPr>
            <a:spLocks noGrp="1"/>
          </p:cNvSpPr>
          <p:nvPr>
            <p:ph idx="1"/>
          </p:nvPr>
        </p:nvSpPr>
        <p:spPr>
          <a:xfrm>
            <a:off x="1990725" y="4829175"/>
            <a:ext cx="7153275" cy="1092200"/>
          </a:xfrm>
        </p:spPr>
        <p:txBody>
          <a:bodyPr/>
          <a:lstStyle/>
          <a:p>
            <a:r>
              <a:rPr lang="en-US" sz="1400" b="0" smtClean="0"/>
              <a:t>Current $80MM investment results in $741MM 3-year incr. revenue. About 34% could be realized in the first year. </a:t>
            </a:r>
          </a:p>
          <a:p>
            <a:pPr lvl="1"/>
            <a:r>
              <a:rPr lang="en-US" smtClean="0"/>
              <a:t>Reallocation  of $80MM may yield an additional $93 MM incr. revenue.</a:t>
            </a:r>
          </a:p>
          <a:p>
            <a:r>
              <a:rPr lang="en-US" sz="1400" b="0" smtClean="0"/>
              <a:t>Optimal allocation with $90MM spend may increase incr. revenue by $130 MM.</a:t>
            </a:r>
          </a:p>
        </p:txBody>
      </p:sp>
      <p:pic>
        <p:nvPicPr>
          <p:cNvPr id="133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921250"/>
            <a:ext cx="1990725"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317" name="Text Box 5"/>
          <p:cNvSpPr txBox="1">
            <a:spLocks noChangeArrowheads="1"/>
          </p:cNvSpPr>
          <p:nvPr/>
        </p:nvSpPr>
        <p:spPr bwMode="auto">
          <a:xfrm>
            <a:off x="117475" y="384175"/>
            <a:ext cx="7558088" cy="37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9144">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85000"/>
              </a:lnSpc>
            </a:pPr>
            <a:r>
              <a:rPr lang="en-US" sz="1100" i="1" dirty="0">
                <a:solidFill>
                  <a:srgbClr val="339966"/>
                </a:solidFill>
              </a:rPr>
              <a:t>By increasing the total budget by $</a:t>
            </a:r>
            <a:r>
              <a:rPr lang="en-US" sz="1100" i="1">
                <a:solidFill>
                  <a:srgbClr val="339966"/>
                </a:solidFill>
              </a:rPr>
              <a:t>10MM </a:t>
            </a:r>
            <a:r>
              <a:rPr lang="en-US" sz="1100" i="1" smtClean="0">
                <a:solidFill>
                  <a:srgbClr val="339966"/>
                </a:solidFill>
              </a:rPr>
              <a:t>and </a:t>
            </a:r>
            <a:r>
              <a:rPr lang="en-US" sz="1100" i="1" dirty="0">
                <a:solidFill>
                  <a:srgbClr val="339966"/>
                </a:solidFill>
              </a:rPr>
              <a:t>allowing a </a:t>
            </a:r>
            <a:r>
              <a:rPr lang="en-US" sz="1100" i="1" dirty="0">
                <a:solidFill>
                  <a:srgbClr val="339966"/>
                </a:solidFill>
                <a:latin typeface="Times New Roman" pitchFamily="18" charset="0"/>
                <a:cs typeface="Times New Roman" pitchFamily="18" charset="0"/>
              </a:rPr>
              <a:t>±20% </a:t>
            </a:r>
            <a:r>
              <a:rPr lang="en-US" sz="1100" i="1" dirty="0">
                <a:solidFill>
                  <a:srgbClr val="339966"/>
                </a:solidFill>
              </a:rPr>
              <a:t> budget change for each of the promotion </a:t>
            </a:r>
            <a:r>
              <a:rPr lang="en-US" sz="1100" i="1" dirty="0" smtClean="0">
                <a:solidFill>
                  <a:srgbClr val="339966"/>
                </a:solidFill>
              </a:rPr>
              <a:t>types, </a:t>
            </a:r>
            <a:r>
              <a:rPr lang="en-US" sz="1100" i="1" dirty="0">
                <a:solidFill>
                  <a:srgbClr val="339966"/>
                </a:solidFill>
              </a:rPr>
              <a:t>the optimal reallocation  results in an increase of $130MM in 3-year incremental revenue.</a:t>
            </a:r>
          </a:p>
        </p:txBody>
      </p:sp>
      <p:sp>
        <p:nvSpPr>
          <p:cNvPr id="8" name="TextBox 7"/>
          <p:cNvSpPr txBox="1"/>
          <p:nvPr/>
        </p:nvSpPr>
        <p:spPr>
          <a:xfrm>
            <a:off x="27432" y="5937250"/>
            <a:ext cx="6807200" cy="925513"/>
          </a:xfrm>
          <a:prstGeom prst="rect">
            <a:avLst/>
          </a:prstGeom>
          <a:noFill/>
        </p:spPr>
        <p:txBody>
          <a:bodyPr>
            <a:spAutoFit/>
          </a:bodyPr>
          <a:lstStyle/>
          <a:p>
            <a:pPr>
              <a:lnSpc>
                <a:spcPts val="1300"/>
              </a:lnSpc>
              <a:defRPr/>
            </a:pPr>
            <a:r>
              <a:rPr lang="en-US" sz="1100" i="1" dirty="0">
                <a:solidFill>
                  <a:srgbClr val="FFFFFF"/>
                </a:solidFill>
                <a:latin typeface="Arial"/>
              </a:rPr>
              <a:t>* Samples are requested </a:t>
            </a:r>
            <a:r>
              <a:rPr lang="en-US" sz="1100" i="1" dirty="0" smtClean="0">
                <a:solidFill>
                  <a:srgbClr val="FFFFFF"/>
                </a:solidFill>
                <a:latin typeface="Arial"/>
              </a:rPr>
              <a:t>and </a:t>
            </a:r>
            <a:r>
              <a:rPr lang="en-US" sz="1100" i="1" dirty="0">
                <a:solidFill>
                  <a:srgbClr val="FFFFFF"/>
                </a:solidFill>
                <a:latin typeface="Arial"/>
              </a:rPr>
              <a:t>received by prescribers for use by </a:t>
            </a:r>
            <a:r>
              <a:rPr lang="en-US" sz="1100" i="1" dirty="0" smtClean="0">
                <a:solidFill>
                  <a:srgbClr val="FFFFFF"/>
                </a:solidFill>
                <a:latin typeface="Arial"/>
              </a:rPr>
              <a:t>and </a:t>
            </a:r>
            <a:r>
              <a:rPr lang="en-US" sz="1100" i="1" dirty="0">
                <a:solidFill>
                  <a:srgbClr val="FFFFFF"/>
                </a:solidFill>
                <a:latin typeface="Arial"/>
              </a:rPr>
              <a:t>benefit of patients. Samples provide the opportunity to gain experience with a product. The sample-related values shown here reflect the association between samples </a:t>
            </a:r>
            <a:r>
              <a:rPr lang="en-US" sz="1100" i="1" dirty="0" smtClean="0">
                <a:solidFill>
                  <a:srgbClr val="FFFFFF"/>
                </a:solidFill>
                <a:latin typeface="Arial"/>
              </a:rPr>
              <a:t>and </a:t>
            </a:r>
            <a:r>
              <a:rPr lang="en-US" sz="1100" i="1" dirty="0">
                <a:solidFill>
                  <a:srgbClr val="FFFFFF"/>
                </a:solidFill>
                <a:latin typeface="Arial"/>
              </a:rPr>
              <a:t>new patient starts rescaled into TRx terms for comparability to other investment  types; this applies to vouchers as well, which are treated as an alternative mechanism to provide samples to patients. (vs. “samples” left by Field personnel).</a:t>
            </a: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571" y="908552"/>
            <a:ext cx="8820615" cy="393107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14651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127000" y="-30163"/>
            <a:ext cx="7604125" cy="473076"/>
          </a:xfrm>
        </p:spPr>
        <p:txBody>
          <a:bodyPr/>
          <a:lstStyle/>
          <a:p>
            <a:r>
              <a:rPr lang="en-US" sz="1800" dirty="0" smtClean="0"/>
              <a:t>Optimal Allocation</a:t>
            </a:r>
            <a:r>
              <a:rPr lang="en-US" sz="1800" smtClean="0"/>
              <a:t>: Standard </a:t>
            </a:r>
            <a:r>
              <a:rPr lang="en-US" sz="1800" dirty="0" smtClean="0"/>
              <a:t>Scenario </a:t>
            </a:r>
            <a:r>
              <a:rPr lang="en-US" dirty="0" smtClean="0">
                <a:cs typeface="Times New Roman" pitchFamily="18" charset="0"/>
              </a:rPr>
              <a:t>±</a:t>
            </a:r>
            <a:r>
              <a:rPr lang="en-US" sz="1800" dirty="0" smtClean="0">
                <a:cs typeface="Times New Roman" pitchFamily="18" charset="0"/>
              </a:rPr>
              <a:t>30%</a:t>
            </a:r>
            <a:endParaRPr lang="en-US" sz="1800" dirty="0" smtClean="0"/>
          </a:p>
        </p:txBody>
      </p:sp>
      <p:sp>
        <p:nvSpPr>
          <p:cNvPr id="14339" name="Content Placeholder 2"/>
          <p:cNvSpPr>
            <a:spLocks noGrp="1"/>
          </p:cNvSpPr>
          <p:nvPr>
            <p:ph idx="1"/>
          </p:nvPr>
        </p:nvSpPr>
        <p:spPr>
          <a:xfrm>
            <a:off x="1990725" y="4829175"/>
            <a:ext cx="7153275" cy="1092200"/>
          </a:xfrm>
        </p:spPr>
        <p:txBody>
          <a:bodyPr/>
          <a:lstStyle/>
          <a:p>
            <a:r>
              <a:rPr lang="en-US" sz="1400" b="0" smtClean="0"/>
              <a:t>Current $80MM investment results in $741MM 3-year incr. revenue. About 34% could be realized in the first year. </a:t>
            </a:r>
          </a:p>
          <a:p>
            <a:pPr lvl="1"/>
            <a:r>
              <a:rPr lang="en-US" smtClean="0"/>
              <a:t>Reallocation  of $80MM may yield an additional $138 MM incr. revenue.</a:t>
            </a:r>
          </a:p>
          <a:p>
            <a:r>
              <a:rPr lang="en-US" sz="1400" b="0" smtClean="0"/>
              <a:t>Optimal allocation with $90MM spend may increase incr. revenue by $182 MM.</a:t>
            </a:r>
          </a:p>
        </p:txBody>
      </p:sp>
      <p:pic>
        <p:nvPicPr>
          <p:cNvPr id="143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75" y="4921250"/>
            <a:ext cx="1990725"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41" name="Text Box 5"/>
          <p:cNvSpPr txBox="1">
            <a:spLocks noChangeArrowheads="1"/>
          </p:cNvSpPr>
          <p:nvPr/>
        </p:nvSpPr>
        <p:spPr bwMode="auto">
          <a:xfrm>
            <a:off x="117475" y="384175"/>
            <a:ext cx="7558088" cy="37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9144">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85000"/>
              </a:lnSpc>
            </a:pPr>
            <a:r>
              <a:rPr lang="en-US" sz="1100" i="1" dirty="0">
                <a:solidFill>
                  <a:srgbClr val="339966"/>
                </a:solidFill>
              </a:rPr>
              <a:t>By increasing the total budget by $</a:t>
            </a:r>
            <a:r>
              <a:rPr lang="en-US" sz="1100" i="1">
                <a:solidFill>
                  <a:srgbClr val="339966"/>
                </a:solidFill>
              </a:rPr>
              <a:t>10MM </a:t>
            </a:r>
            <a:r>
              <a:rPr lang="en-US" sz="1100" i="1" smtClean="0">
                <a:solidFill>
                  <a:srgbClr val="339966"/>
                </a:solidFill>
              </a:rPr>
              <a:t>and </a:t>
            </a:r>
            <a:r>
              <a:rPr lang="en-US" sz="1100" i="1" dirty="0">
                <a:solidFill>
                  <a:srgbClr val="339966"/>
                </a:solidFill>
              </a:rPr>
              <a:t>allowing a </a:t>
            </a:r>
            <a:r>
              <a:rPr lang="en-US" sz="1100" i="1" dirty="0">
                <a:solidFill>
                  <a:srgbClr val="339966"/>
                </a:solidFill>
                <a:latin typeface="Times New Roman" pitchFamily="18" charset="0"/>
                <a:cs typeface="Times New Roman" pitchFamily="18" charset="0"/>
              </a:rPr>
              <a:t>±30% </a:t>
            </a:r>
            <a:r>
              <a:rPr lang="en-US" sz="1100" i="1" dirty="0">
                <a:solidFill>
                  <a:srgbClr val="339966"/>
                </a:solidFill>
              </a:rPr>
              <a:t> budget change for each of the promotion type, the optimal reallocation  results in an increase of $182MM in 3-year incremental revenue.</a:t>
            </a:r>
          </a:p>
        </p:txBody>
      </p:sp>
      <p:sp>
        <p:nvSpPr>
          <p:cNvPr id="9" name="TextBox 8"/>
          <p:cNvSpPr txBox="1"/>
          <p:nvPr/>
        </p:nvSpPr>
        <p:spPr>
          <a:xfrm>
            <a:off x="27432" y="5937250"/>
            <a:ext cx="6807200" cy="925513"/>
          </a:xfrm>
          <a:prstGeom prst="rect">
            <a:avLst/>
          </a:prstGeom>
          <a:noFill/>
        </p:spPr>
        <p:txBody>
          <a:bodyPr>
            <a:spAutoFit/>
          </a:bodyPr>
          <a:lstStyle/>
          <a:p>
            <a:pPr>
              <a:lnSpc>
                <a:spcPts val="1300"/>
              </a:lnSpc>
              <a:defRPr/>
            </a:pPr>
            <a:r>
              <a:rPr lang="en-US" sz="1100" i="1" dirty="0">
                <a:solidFill>
                  <a:srgbClr val="FFFFFF"/>
                </a:solidFill>
                <a:latin typeface="Arial"/>
              </a:rPr>
              <a:t>* Samples are requested </a:t>
            </a:r>
            <a:r>
              <a:rPr lang="en-US" sz="1100" i="1" dirty="0" smtClean="0">
                <a:solidFill>
                  <a:srgbClr val="FFFFFF"/>
                </a:solidFill>
                <a:latin typeface="Arial"/>
              </a:rPr>
              <a:t>and </a:t>
            </a:r>
            <a:r>
              <a:rPr lang="en-US" sz="1100" i="1" dirty="0">
                <a:solidFill>
                  <a:srgbClr val="FFFFFF"/>
                </a:solidFill>
                <a:latin typeface="Arial"/>
              </a:rPr>
              <a:t>received by prescribers for use by </a:t>
            </a:r>
            <a:r>
              <a:rPr lang="en-US" sz="1100" i="1" dirty="0" smtClean="0">
                <a:solidFill>
                  <a:srgbClr val="FFFFFF"/>
                </a:solidFill>
                <a:latin typeface="Arial"/>
              </a:rPr>
              <a:t>and </a:t>
            </a:r>
            <a:r>
              <a:rPr lang="en-US" sz="1100" i="1" dirty="0">
                <a:solidFill>
                  <a:srgbClr val="FFFFFF"/>
                </a:solidFill>
                <a:latin typeface="Arial"/>
              </a:rPr>
              <a:t>benefit of patients. Samples provide the opportunity to gain experience with a product. The sample-related values shown here reflect the association between samples </a:t>
            </a:r>
            <a:r>
              <a:rPr lang="en-US" sz="1100" i="1" dirty="0" smtClean="0">
                <a:solidFill>
                  <a:srgbClr val="FFFFFF"/>
                </a:solidFill>
                <a:latin typeface="Arial"/>
              </a:rPr>
              <a:t>and </a:t>
            </a:r>
            <a:r>
              <a:rPr lang="en-US" sz="1100" i="1" dirty="0">
                <a:solidFill>
                  <a:srgbClr val="FFFFFF"/>
                </a:solidFill>
                <a:latin typeface="Arial"/>
              </a:rPr>
              <a:t>new patient starts rescaled into TRx terms for comparability to other investment  types; this applies to vouchers as well, which are treated as an alternative mechanism to provide samples to patients. (vs. “samples” left by Field personnel).</a:t>
            </a:r>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874" y="917892"/>
            <a:ext cx="8753706" cy="389943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18387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127000" y="-30163"/>
            <a:ext cx="7604125" cy="473076"/>
          </a:xfrm>
        </p:spPr>
        <p:txBody>
          <a:bodyPr/>
          <a:lstStyle/>
          <a:p>
            <a:r>
              <a:rPr lang="en-US" sz="1800" smtClean="0"/>
              <a:t>Optimal Allocation: Custom Case - Constraints</a:t>
            </a:r>
          </a:p>
        </p:txBody>
      </p:sp>
      <p:sp>
        <p:nvSpPr>
          <p:cNvPr id="15363" name="Content Placeholder 2"/>
          <p:cNvSpPr>
            <a:spLocks noGrp="1"/>
          </p:cNvSpPr>
          <p:nvPr>
            <p:ph idx="1"/>
          </p:nvPr>
        </p:nvSpPr>
        <p:spPr>
          <a:xfrm>
            <a:off x="123825" y="935038"/>
            <a:ext cx="8939213" cy="647700"/>
          </a:xfrm>
        </p:spPr>
        <p:txBody>
          <a:bodyPr/>
          <a:lstStyle/>
          <a:p>
            <a:r>
              <a:rPr lang="en-US" sz="1600" dirty="0" smtClean="0"/>
              <a:t>Custom Case: </a:t>
            </a:r>
            <a:r>
              <a:rPr lang="en-US" sz="1400" b="0" dirty="0" smtClean="0"/>
              <a:t>Allowed </a:t>
            </a:r>
            <a:r>
              <a:rPr lang="en-US" sz="1400" b="0" smtClean="0"/>
              <a:t>minimum and </a:t>
            </a:r>
            <a:r>
              <a:rPr lang="en-US" sz="1400" b="0" dirty="0" smtClean="0"/>
              <a:t>maximum budgets are based on balance between inputs </a:t>
            </a:r>
            <a:r>
              <a:rPr lang="en-US" sz="1400" b="0" smtClean="0"/>
              <a:t>from brand </a:t>
            </a:r>
            <a:r>
              <a:rPr lang="en-US" sz="1400" b="0" dirty="0" smtClean="0"/>
              <a:t>team, comparison to historic growth period (2011-S2</a:t>
            </a:r>
            <a:r>
              <a:rPr lang="en-US" sz="1400" b="0" smtClean="0"/>
              <a:t>) and </a:t>
            </a:r>
            <a:r>
              <a:rPr lang="en-US" sz="1400" b="0" dirty="0" smtClean="0"/>
              <a:t>some considerations to competitor spends.</a:t>
            </a:r>
          </a:p>
        </p:txBody>
      </p:sp>
      <p:sp>
        <p:nvSpPr>
          <p:cNvPr id="15364" name="Text Box 5"/>
          <p:cNvSpPr txBox="1">
            <a:spLocks noChangeArrowheads="1"/>
          </p:cNvSpPr>
          <p:nvPr/>
        </p:nvSpPr>
        <p:spPr bwMode="auto">
          <a:xfrm>
            <a:off x="117475" y="384175"/>
            <a:ext cx="7558088" cy="37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9144">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85000"/>
              </a:lnSpc>
            </a:pPr>
            <a:r>
              <a:rPr lang="en-US" sz="1100" i="1" dirty="0">
                <a:solidFill>
                  <a:srgbClr val="339966"/>
                </a:solidFill>
              </a:rPr>
              <a:t>Custom Case is built based on inputs </a:t>
            </a:r>
            <a:r>
              <a:rPr lang="en-US" sz="1100" i="1">
                <a:solidFill>
                  <a:srgbClr val="339966"/>
                </a:solidFill>
              </a:rPr>
              <a:t>from </a:t>
            </a:r>
            <a:r>
              <a:rPr lang="en-US" sz="1100" i="1" smtClean="0">
                <a:solidFill>
                  <a:srgbClr val="339966"/>
                </a:solidFill>
              </a:rPr>
              <a:t>brand </a:t>
            </a:r>
            <a:r>
              <a:rPr lang="en-US" sz="1100" i="1" dirty="0">
                <a:solidFill>
                  <a:srgbClr val="339966"/>
                </a:solidFill>
              </a:rPr>
              <a:t>team. Budgets are also compared to the investments during historic growth period (2011-S2). Some consideration to competitor spends are also incorporated (ex: samples).</a:t>
            </a:r>
          </a:p>
        </p:txBody>
      </p:sp>
      <p:pic>
        <p:nvPicPr>
          <p:cNvPr id="1536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5" y="1562100"/>
            <a:ext cx="6916738" cy="4886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66" name="Content Placeholder 2"/>
          <p:cNvSpPr txBox="1">
            <a:spLocks/>
          </p:cNvSpPr>
          <p:nvPr/>
        </p:nvSpPr>
        <p:spPr bwMode="auto">
          <a:xfrm>
            <a:off x="7040563" y="2249488"/>
            <a:ext cx="2103437" cy="287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charset="0"/>
                <a:cs typeface="Arial" charset="0"/>
              </a:defRPr>
            </a:lvl1pPr>
            <a:lvl2pPr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lvl="1">
              <a:spcBef>
                <a:spcPct val="50000"/>
              </a:spcBef>
              <a:buClr>
                <a:srgbClr val="009999"/>
              </a:buClr>
              <a:buFont typeface="Arial" charset="0"/>
              <a:buNone/>
            </a:pPr>
            <a:r>
              <a:rPr lang="en-US" sz="1400">
                <a:solidFill>
                  <a:srgbClr val="000000"/>
                </a:solidFill>
              </a:rPr>
              <a:t>Based on 2011-S2 projection, </a:t>
            </a:r>
            <a:r>
              <a:rPr lang="en-US" sz="1400" b="1">
                <a:solidFill>
                  <a:srgbClr val="000000"/>
                </a:solidFill>
              </a:rPr>
              <a:t>an additional spend of about $10MM may be required</a:t>
            </a:r>
            <a:r>
              <a:rPr lang="en-US" sz="1400">
                <a:solidFill>
                  <a:srgbClr val="000000"/>
                </a:solidFill>
              </a:rPr>
              <a:t> to maintain the right level of promotions (for samples, days of therapy is considered for comparison to 2011-S2).</a:t>
            </a:r>
          </a:p>
        </p:txBody>
      </p:sp>
    </p:spTree>
    <p:extLst>
      <p:ext uri="{BB962C8B-B14F-4D97-AF65-F5344CB8AC3E}">
        <p14:creationId xmlns:p14="http://schemas.microsoft.com/office/powerpoint/2010/main" val="34727465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127000" y="-30163"/>
            <a:ext cx="7604125" cy="473076"/>
          </a:xfrm>
        </p:spPr>
        <p:txBody>
          <a:bodyPr/>
          <a:lstStyle/>
          <a:p>
            <a:r>
              <a:rPr lang="en-US" sz="1800" smtClean="0"/>
              <a:t>Optimal Allocation: Custom Case - Results</a:t>
            </a:r>
          </a:p>
        </p:txBody>
      </p:sp>
      <p:sp>
        <p:nvSpPr>
          <p:cNvPr id="16387" name="Content Placeholder 2"/>
          <p:cNvSpPr>
            <a:spLocks noGrp="1"/>
          </p:cNvSpPr>
          <p:nvPr>
            <p:ph idx="1"/>
          </p:nvPr>
        </p:nvSpPr>
        <p:spPr>
          <a:xfrm>
            <a:off x="100013" y="935038"/>
            <a:ext cx="8963025" cy="1516062"/>
          </a:xfrm>
        </p:spPr>
        <p:txBody>
          <a:bodyPr/>
          <a:lstStyle/>
          <a:p>
            <a:r>
              <a:rPr lang="en-US" sz="1600" dirty="0" smtClean="0"/>
              <a:t>Custom Case Results</a:t>
            </a:r>
          </a:p>
          <a:p>
            <a:pPr lvl="1"/>
            <a:r>
              <a:rPr lang="en-US" sz="1400" i="0" dirty="0" smtClean="0"/>
              <a:t>Total budget is up by $10MM. Budgets for </a:t>
            </a:r>
            <a:r>
              <a:rPr lang="en-US" sz="1400" i="0" smtClean="0"/>
              <a:t>Samples and </a:t>
            </a:r>
            <a:r>
              <a:rPr lang="en-US" sz="1400" i="0" dirty="0" smtClean="0"/>
              <a:t>HCC are increased. </a:t>
            </a:r>
            <a:r>
              <a:rPr lang="en-US" sz="1400" i="0" smtClean="0"/>
              <a:t>Acquisition and </a:t>
            </a:r>
            <a:r>
              <a:rPr lang="en-US" sz="1400" i="0" dirty="0" smtClean="0"/>
              <a:t>MMF budgets remains at current level. Budgets for all other promotion types are reduced.</a:t>
            </a:r>
          </a:p>
          <a:p>
            <a:pPr lvl="1"/>
            <a:r>
              <a:rPr lang="en-US" sz="1400" i="0" dirty="0" smtClean="0"/>
              <a:t>By optimal redistribution of budgets, incremental revenue increases by 19% to $881MM.</a:t>
            </a:r>
          </a:p>
        </p:txBody>
      </p:sp>
      <p:sp>
        <p:nvSpPr>
          <p:cNvPr id="16388" name="Text Box 5"/>
          <p:cNvSpPr txBox="1">
            <a:spLocks noChangeArrowheads="1"/>
          </p:cNvSpPr>
          <p:nvPr/>
        </p:nvSpPr>
        <p:spPr bwMode="auto">
          <a:xfrm>
            <a:off x="57150" y="428625"/>
            <a:ext cx="7558088" cy="37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9144">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85000"/>
              </a:lnSpc>
            </a:pPr>
            <a:r>
              <a:rPr lang="en-US" sz="1100" i="1">
                <a:solidFill>
                  <a:srgbClr val="339966"/>
                </a:solidFill>
              </a:rPr>
              <a:t>Samples </a:t>
            </a:r>
            <a:r>
              <a:rPr lang="en-US" sz="1100" i="1" smtClean="0">
                <a:solidFill>
                  <a:srgbClr val="339966"/>
                </a:solidFill>
              </a:rPr>
              <a:t>and </a:t>
            </a:r>
            <a:r>
              <a:rPr lang="en-US" sz="1100" i="1" dirty="0">
                <a:solidFill>
                  <a:srgbClr val="339966"/>
                </a:solidFill>
              </a:rPr>
              <a:t>HCC programs get more allocation at the expense of other promotion type budgets. </a:t>
            </a:r>
            <a:r>
              <a:rPr lang="en-US" sz="1100" i="1">
                <a:solidFill>
                  <a:srgbClr val="339966"/>
                </a:solidFill>
              </a:rPr>
              <a:t>Acquisition </a:t>
            </a:r>
            <a:r>
              <a:rPr lang="en-US" sz="1100" i="1" smtClean="0">
                <a:solidFill>
                  <a:srgbClr val="339966"/>
                </a:solidFill>
              </a:rPr>
              <a:t>and </a:t>
            </a:r>
            <a:r>
              <a:rPr lang="en-US" sz="1100" i="1" dirty="0">
                <a:solidFill>
                  <a:srgbClr val="339966"/>
                </a:solidFill>
              </a:rPr>
              <a:t>MMF retains their current budget. After-tax 3-year incremental revenues increases by an estimated  $140 MM (19% increase)</a:t>
            </a:r>
          </a:p>
        </p:txBody>
      </p:sp>
      <p:pic>
        <p:nvPicPr>
          <p:cNvPr id="1638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5" y="5230813"/>
            <a:ext cx="1990725"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Elbow Connector 2"/>
          <p:cNvCxnSpPr/>
          <p:nvPr/>
        </p:nvCxnSpPr>
        <p:spPr>
          <a:xfrm rot="10800000" flipV="1">
            <a:off x="2114550" y="4987925"/>
            <a:ext cx="2047875" cy="596900"/>
          </a:xfrm>
          <a:prstGeom prst="bentConnector3">
            <a:avLst>
              <a:gd name="adj1" fmla="val 834"/>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639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825" y="2197100"/>
            <a:ext cx="4714875" cy="27908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9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8713" y="2203450"/>
            <a:ext cx="3971925" cy="3733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27432" y="5937250"/>
            <a:ext cx="6807200" cy="925513"/>
          </a:xfrm>
          <a:prstGeom prst="rect">
            <a:avLst/>
          </a:prstGeom>
          <a:noFill/>
        </p:spPr>
        <p:txBody>
          <a:bodyPr>
            <a:spAutoFit/>
          </a:bodyPr>
          <a:lstStyle/>
          <a:p>
            <a:pPr>
              <a:lnSpc>
                <a:spcPts val="1300"/>
              </a:lnSpc>
              <a:defRPr/>
            </a:pPr>
            <a:r>
              <a:rPr lang="en-US" sz="1100" i="1" dirty="0">
                <a:solidFill>
                  <a:srgbClr val="FFFFFF"/>
                </a:solidFill>
                <a:latin typeface="Arial"/>
              </a:rPr>
              <a:t>* Samples are requested </a:t>
            </a:r>
            <a:r>
              <a:rPr lang="en-US" sz="1100" i="1" dirty="0" smtClean="0">
                <a:solidFill>
                  <a:srgbClr val="FFFFFF"/>
                </a:solidFill>
                <a:latin typeface="Arial"/>
              </a:rPr>
              <a:t>and </a:t>
            </a:r>
            <a:r>
              <a:rPr lang="en-US" sz="1100" i="1" dirty="0">
                <a:solidFill>
                  <a:srgbClr val="FFFFFF"/>
                </a:solidFill>
                <a:latin typeface="Arial"/>
              </a:rPr>
              <a:t>received by prescribers for use by </a:t>
            </a:r>
            <a:r>
              <a:rPr lang="en-US" sz="1100" i="1" dirty="0" smtClean="0">
                <a:solidFill>
                  <a:srgbClr val="FFFFFF"/>
                </a:solidFill>
                <a:latin typeface="Arial"/>
              </a:rPr>
              <a:t>and </a:t>
            </a:r>
            <a:r>
              <a:rPr lang="en-US" sz="1100" i="1" dirty="0">
                <a:solidFill>
                  <a:srgbClr val="FFFFFF"/>
                </a:solidFill>
                <a:latin typeface="Arial"/>
              </a:rPr>
              <a:t>benefit of patients. Samples provide the opportunity to gain experience with a product. The sample-related values shown here reflect the association between samples </a:t>
            </a:r>
            <a:r>
              <a:rPr lang="en-US" sz="1100" i="1" dirty="0" smtClean="0">
                <a:solidFill>
                  <a:srgbClr val="FFFFFF"/>
                </a:solidFill>
                <a:latin typeface="Arial"/>
              </a:rPr>
              <a:t>and </a:t>
            </a:r>
            <a:r>
              <a:rPr lang="en-US" sz="1100" i="1" dirty="0">
                <a:solidFill>
                  <a:srgbClr val="FFFFFF"/>
                </a:solidFill>
                <a:latin typeface="Arial"/>
              </a:rPr>
              <a:t>new patient starts rescaled into TRx terms for comparability to other investment  types; this applies to vouchers as well, which are treated as an alternative mechanism to provide samples to patients. (vs. “samples” left by Field personnel).</a:t>
            </a:r>
          </a:p>
        </p:txBody>
      </p:sp>
    </p:spTree>
    <p:extLst>
      <p:ext uri="{BB962C8B-B14F-4D97-AF65-F5344CB8AC3E}">
        <p14:creationId xmlns:p14="http://schemas.microsoft.com/office/powerpoint/2010/main" val="41017136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6888" y="2251075"/>
            <a:ext cx="2290762" cy="148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15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6888" y="1025525"/>
            <a:ext cx="3457575" cy="122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156" name="Title 1"/>
          <p:cNvSpPr>
            <a:spLocks noGrp="1"/>
          </p:cNvSpPr>
          <p:nvPr>
            <p:ph type="title"/>
          </p:nvPr>
        </p:nvSpPr>
        <p:spPr>
          <a:xfrm>
            <a:off x="127000" y="-30163"/>
            <a:ext cx="7604125" cy="652463"/>
          </a:xfrm>
        </p:spPr>
        <p:txBody>
          <a:bodyPr/>
          <a:lstStyle/>
          <a:p>
            <a:r>
              <a:rPr lang="en-US" smtClean="0"/>
              <a:t>HCC Programs</a:t>
            </a:r>
          </a:p>
        </p:txBody>
      </p:sp>
      <p:sp>
        <p:nvSpPr>
          <p:cNvPr id="49157" name="Content Placeholder 2"/>
          <p:cNvSpPr>
            <a:spLocks noGrp="1"/>
          </p:cNvSpPr>
          <p:nvPr>
            <p:ph idx="1"/>
          </p:nvPr>
        </p:nvSpPr>
        <p:spPr>
          <a:xfrm>
            <a:off x="5416550" y="3959225"/>
            <a:ext cx="3646488" cy="2039938"/>
          </a:xfrm>
        </p:spPr>
        <p:txBody>
          <a:bodyPr/>
          <a:lstStyle/>
          <a:p>
            <a:r>
              <a:rPr lang="en-US" smtClean="0"/>
              <a:t>A maximum of 10% impact in NRx is assumed to be attainable through this promotion type (i.e., when spends are drastically increased)</a:t>
            </a:r>
          </a:p>
        </p:txBody>
      </p:sp>
      <p:sp>
        <p:nvSpPr>
          <p:cNvPr id="49158" name="Text Box 5"/>
          <p:cNvSpPr txBox="1">
            <a:spLocks noChangeArrowheads="1"/>
          </p:cNvSpPr>
          <p:nvPr/>
        </p:nvSpPr>
        <p:spPr bwMode="auto">
          <a:xfrm>
            <a:off x="127000" y="496888"/>
            <a:ext cx="7558088"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9144">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85000"/>
              </a:lnSpc>
            </a:pPr>
            <a:r>
              <a:rPr lang="en-US" sz="1100" i="1" smtClean="0">
                <a:solidFill>
                  <a:srgbClr val="339966"/>
                </a:solidFill>
              </a:rPr>
              <a:t>Tactic ROIs are collected from various sources and summarized to get  total HCC Spend and its impact. Summarized impact and a possible maximum of 10% impact in NRx from this promotion type are used to compute response curves.</a:t>
            </a:r>
          </a:p>
        </p:txBody>
      </p:sp>
      <p:sp>
        <p:nvSpPr>
          <p:cNvPr id="2" name="Oval 1"/>
          <p:cNvSpPr/>
          <p:nvPr/>
        </p:nvSpPr>
        <p:spPr>
          <a:xfrm>
            <a:off x="5416550" y="2000250"/>
            <a:ext cx="2119313" cy="25082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C00000"/>
              </a:solidFill>
            </a:endParaRPr>
          </a:p>
        </p:txBody>
      </p:sp>
      <p:pic>
        <p:nvPicPr>
          <p:cNvPr id="4916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800" y="877888"/>
            <a:ext cx="5057775" cy="564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161"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62938" y="2251075"/>
            <a:ext cx="771525"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27796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spcBef>
                <a:spcPts val="2000"/>
              </a:spcBef>
            </a:pPr>
            <a:r>
              <a:rPr lang="en-US" dirty="0" smtClean="0"/>
              <a:t>Executive Summary</a:t>
            </a:r>
          </a:p>
          <a:p>
            <a:pPr lvl="1">
              <a:spcBef>
                <a:spcPts val="500"/>
              </a:spcBef>
            </a:pPr>
            <a:r>
              <a:rPr lang="en-US" dirty="0" smtClean="0"/>
              <a:t>Top Line Recommendation &amp; Rationale</a:t>
            </a:r>
          </a:p>
          <a:p>
            <a:pPr lvl="1">
              <a:spcBef>
                <a:spcPts val="0"/>
              </a:spcBef>
            </a:pPr>
            <a:r>
              <a:rPr lang="en-US" dirty="0" smtClean="0"/>
              <a:t>Current vs. Optimal Allocations</a:t>
            </a:r>
          </a:p>
          <a:p>
            <a:pPr lvl="1">
              <a:spcBef>
                <a:spcPts val="0"/>
              </a:spcBef>
            </a:pPr>
            <a:r>
              <a:rPr lang="en-US" dirty="0" smtClean="0"/>
              <a:t>Confidence in Promotion Sensitivity</a:t>
            </a:r>
          </a:p>
          <a:p>
            <a:pPr>
              <a:spcBef>
                <a:spcPts val="2000"/>
              </a:spcBef>
            </a:pPr>
            <a:r>
              <a:rPr lang="en-US" dirty="0" smtClean="0"/>
              <a:t>Method Overview</a:t>
            </a:r>
          </a:p>
          <a:p>
            <a:pPr lvl="1">
              <a:spcBef>
                <a:spcPts val="500"/>
              </a:spcBef>
            </a:pPr>
            <a:r>
              <a:rPr lang="en-US" dirty="0" smtClean="0"/>
              <a:t>Process Steps</a:t>
            </a:r>
          </a:p>
          <a:p>
            <a:pPr lvl="1">
              <a:spcBef>
                <a:spcPts val="0"/>
              </a:spcBef>
            </a:pPr>
            <a:r>
              <a:rPr lang="en-US" dirty="0" smtClean="0"/>
              <a:t>Scope by Promotion Expense Type</a:t>
            </a:r>
          </a:p>
          <a:p>
            <a:pPr lvl="1">
              <a:spcBef>
                <a:spcPts val="0"/>
              </a:spcBef>
            </a:pPr>
            <a:r>
              <a:rPr lang="en-US" dirty="0" smtClean="0"/>
              <a:t>Response Curves by Promotion Type</a:t>
            </a:r>
          </a:p>
          <a:p>
            <a:pPr>
              <a:spcBef>
                <a:spcPts val="2000"/>
              </a:spcBef>
            </a:pPr>
            <a:r>
              <a:rPr lang="en-US" dirty="0" smtClean="0"/>
              <a:t>Optimization Scenarios</a:t>
            </a:r>
          </a:p>
          <a:p>
            <a:pPr lvl="1">
              <a:spcBef>
                <a:spcPts val="500"/>
              </a:spcBef>
            </a:pPr>
            <a:r>
              <a:rPr lang="en-US" dirty="0" smtClean="0"/>
              <a:t>Description of Scenarios</a:t>
            </a:r>
          </a:p>
          <a:p>
            <a:pPr lvl="1">
              <a:spcBef>
                <a:spcPts val="0"/>
              </a:spcBef>
            </a:pPr>
            <a:r>
              <a:rPr lang="en-US" dirty="0" smtClean="0"/>
              <a:t>Optimal Allocation Summary</a:t>
            </a:r>
          </a:p>
          <a:p>
            <a:pPr lvl="1">
              <a:spcBef>
                <a:spcPts val="0"/>
              </a:spcBef>
            </a:pPr>
            <a:r>
              <a:rPr lang="en-US" dirty="0" smtClean="0"/>
              <a:t>Custom Case Results</a:t>
            </a:r>
          </a:p>
          <a:p>
            <a:pPr>
              <a:spcBef>
                <a:spcPts val="2000"/>
              </a:spcBef>
            </a:pPr>
            <a:r>
              <a:rPr lang="en-US" dirty="0" smtClean="0"/>
              <a:t>Allocation Sensitivity</a:t>
            </a:r>
          </a:p>
          <a:p>
            <a:pPr>
              <a:spcBef>
                <a:spcPts val="2000"/>
              </a:spcBef>
            </a:pPr>
            <a:r>
              <a:rPr lang="en-US" dirty="0" smtClean="0"/>
              <a:t>Discussion</a:t>
            </a:r>
            <a:endParaRPr lang="en-US" dirty="0"/>
          </a:p>
        </p:txBody>
      </p:sp>
    </p:spTree>
    <p:extLst>
      <p:ext uri="{BB962C8B-B14F-4D97-AF65-F5344CB8AC3E}">
        <p14:creationId xmlns:p14="http://schemas.microsoft.com/office/powerpoint/2010/main" val="18745076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6888" y="2501900"/>
            <a:ext cx="2032000" cy="152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17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6888" y="1004888"/>
            <a:ext cx="3378200" cy="141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180" name="Title 1"/>
          <p:cNvSpPr>
            <a:spLocks noGrp="1"/>
          </p:cNvSpPr>
          <p:nvPr>
            <p:ph type="title"/>
          </p:nvPr>
        </p:nvSpPr>
        <p:spPr>
          <a:xfrm>
            <a:off x="127000" y="-30163"/>
            <a:ext cx="7604125" cy="652463"/>
          </a:xfrm>
        </p:spPr>
        <p:txBody>
          <a:bodyPr/>
          <a:lstStyle/>
          <a:p>
            <a:r>
              <a:rPr lang="en-US" smtClean="0"/>
              <a:t>MCM Programs</a:t>
            </a:r>
          </a:p>
        </p:txBody>
      </p:sp>
      <p:sp>
        <p:nvSpPr>
          <p:cNvPr id="50181" name="Content Placeholder 2"/>
          <p:cNvSpPr>
            <a:spLocks noGrp="1"/>
          </p:cNvSpPr>
          <p:nvPr>
            <p:ph idx="1"/>
          </p:nvPr>
        </p:nvSpPr>
        <p:spPr>
          <a:xfrm>
            <a:off x="5416550" y="4541838"/>
            <a:ext cx="3646488" cy="1457325"/>
          </a:xfrm>
        </p:spPr>
        <p:txBody>
          <a:bodyPr/>
          <a:lstStyle/>
          <a:p>
            <a:r>
              <a:rPr lang="en-US" smtClean="0"/>
              <a:t>A maximum of 3% impact in NRx is assumed to be attainable through this promotion type (i.e., when spends are drastically increased)</a:t>
            </a:r>
          </a:p>
        </p:txBody>
      </p:sp>
      <p:sp>
        <p:nvSpPr>
          <p:cNvPr id="50182" name="Text Box 5"/>
          <p:cNvSpPr txBox="1">
            <a:spLocks noChangeArrowheads="1"/>
          </p:cNvSpPr>
          <p:nvPr/>
        </p:nvSpPr>
        <p:spPr bwMode="auto">
          <a:xfrm>
            <a:off x="127000" y="496888"/>
            <a:ext cx="7558088"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9144">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85000"/>
              </a:lnSpc>
            </a:pPr>
            <a:r>
              <a:rPr lang="en-US" sz="1100" i="1" smtClean="0">
                <a:solidFill>
                  <a:srgbClr val="339966"/>
                </a:solidFill>
              </a:rPr>
              <a:t>Tactic ROIs are collected from various sources and summarized to get  total MCM Spend and its impact. Summarized impact and a possible maximum of 3% impact in NRx from this promotion type are used to compute response curves.</a:t>
            </a:r>
          </a:p>
        </p:txBody>
      </p:sp>
      <p:sp>
        <p:nvSpPr>
          <p:cNvPr id="2" name="Oval 1"/>
          <p:cNvSpPr/>
          <p:nvPr/>
        </p:nvSpPr>
        <p:spPr>
          <a:xfrm>
            <a:off x="5416550" y="2170113"/>
            <a:ext cx="2119313" cy="331787"/>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C00000"/>
              </a:solidFill>
            </a:endParaRPr>
          </a:p>
        </p:txBody>
      </p:sp>
      <p:pic>
        <p:nvPicPr>
          <p:cNvPr id="5018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2413" y="1285875"/>
            <a:ext cx="5092700" cy="311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185"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83563" y="2552700"/>
            <a:ext cx="771525" cy="122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49170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8163" y="1044575"/>
            <a:ext cx="3006725" cy="19240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203" name="Title 1"/>
          <p:cNvSpPr>
            <a:spLocks noGrp="1"/>
          </p:cNvSpPr>
          <p:nvPr>
            <p:ph type="title"/>
          </p:nvPr>
        </p:nvSpPr>
        <p:spPr>
          <a:xfrm>
            <a:off x="127000" y="-30163"/>
            <a:ext cx="7604125" cy="652463"/>
          </a:xfrm>
        </p:spPr>
        <p:txBody>
          <a:bodyPr/>
          <a:lstStyle/>
          <a:p>
            <a:r>
              <a:rPr lang="en-US" smtClean="0"/>
              <a:t>Pharmacy Acquisition Programs</a:t>
            </a:r>
          </a:p>
        </p:txBody>
      </p:sp>
      <p:sp>
        <p:nvSpPr>
          <p:cNvPr id="51204" name="Content Placeholder 2"/>
          <p:cNvSpPr>
            <a:spLocks noGrp="1"/>
          </p:cNvSpPr>
          <p:nvPr>
            <p:ph idx="1"/>
          </p:nvPr>
        </p:nvSpPr>
        <p:spPr>
          <a:xfrm>
            <a:off x="5416550" y="4903788"/>
            <a:ext cx="3646488" cy="1095375"/>
          </a:xfrm>
        </p:spPr>
        <p:txBody>
          <a:bodyPr/>
          <a:lstStyle/>
          <a:p>
            <a:r>
              <a:rPr lang="en-US" smtClean="0"/>
              <a:t>A maximum of 1.5% impact in NRx is assumed to be attainable through this promotion type (i.e., when spends are drastically increased)</a:t>
            </a:r>
          </a:p>
        </p:txBody>
      </p:sp>
      <p:sp>
        <p:nvSpPr>
          <p:cNvPr id="51205" name="Text Box 5"/>
          <p:cNvSpPr txBox="1">
            <a:spLocks noChangeArrowheads="1"/>
          </p:cNvSpPr>
          <p:nvPr/>
        </p:nvSpPr>
        <p:spPr bwMode="auto">
          <a:xfrm>
            <a:off x="127000" y="396875"/>
            <a:ext cx="755808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9144">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85000"/>
              </a:lnSpc>
            </a:pPr>
            <a:r>
              <a:rPr lang="en-US" sz="1100" i="1" smtClean="0">
                <a:solidFill>
                  <a:srgbClr val="339966"/>
                </a:solidFill>
              </a:rPr>
              <a:t>Tactic ROIs are collected from various sources and summarized to get  total Acquisition Spend and its impact. Summarized impact and a possible maximum of 1.5% impact in NRx from this promotion type are used to compute response curves.</a:t>
            </a:r>
          </a:p>
        </p:txBody>
      </p:sp>
      <p:sp>
        <p:nvSpPr>
          <p:cNvPr id="2" name="Oval 1"/>
          <p:cNvSpPr/>
          <p:nvPr/>
        </p:nvSpPr>
        <p:spPr>
          <a:xfrm>
            <a:off x="5416550" y="2643188"/>
            <a:ext cx="1928813" cy="401637"/>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C00000"/>
              </a:solidFill>
            </a:endParaRPr>
          </a:p>
        </p:txBody>
      </p:sp>
      <p:pic>
        <p:nvPicPr>
          <p:cNvPr id="51207"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0" y="1528763"/>
            <a:ext cx="5178425" cy="2981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08"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18163" y="3130550"/>
            <a:ext cx="2066925" cy="15128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09"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88275" y="3130550"/>
            <a:ext cx="942975" cy="15128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55256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7988" y="1171575"/>
            <a:ext cx="3384550" cy="12303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227" name="Title 1"/>
          <p:cNvSpPr>
            <a:spLocks noGrp="1"/>
          </p:cNvSpPr>
          <p:nvPr>
            <p:ph type="title"/>
          </p:nvPr>
        </p:nvSpPr>
        <p:spPr>
          <a:xfrm>
            <a:off x="127000" y="-30163"/>
            <a:ext cx="7604125" cy="652463"/>
          </a:xfrm>
        </p:spPr>
        <p:txBody>
          <a:bodyPr/>
          <a:lstStyle/>
          <a:p>
            <a:r>
              <a:rPr lang="en-US" smtClean="0"/>
              <a:t>Adherence Programs</a:t>
            </a:r>
          </a:p>
        </p:txBody>
      </p:sp>
      <p:sp>
        <p:nvSpPr>
          <p:cNvPr id="52228" name="Content Placeholder 2"/>
          <p:cNvSpPr>
            <a:spLocks noGrp="1"/>
          </p:cNvSpPr>
          <p:nvPr>
            <p:ph idx="1"/>
          </p:nvPr>
        </p:nvSpPr>
        <p:spPr>
          <a:xfrm>
            <a:off x="301625" y="4351338"/>
            <a:ext cx="8761413" cy="919162"/>
          </a:xfrm>
        </p:spPr>
        <p:txBody>
          <a:bodyPr/>
          <a:lstStyle/>
          <a:p>
            <a:r>
              <a:rPr lang="en-US" smtClean="0"/>
              <a:t>For Adherence programs, ROIs are calculated using Incr. TRx as the measurement scale.</a:t>
            </a:r>
          </a:p>
          <a:p>
            <a:r>
              <a:rPr lang="en-US" smtClean="0"/>
              <a:t>A maximum of 7.5% impact in TRx is assumed to be attainable through this promotion type (i.e., when spends are drastically increased)</a:t>
            </a:r>
          </a:p>
        </p:txBody>
      </p:sp>
      <p:sp>
        <p:nvSpPr>
          <p:cNvPr id="52229" name="Text Box 5"/>
          <p:cNvSpPr txBox="1">
            <a:spLocks noChangeArrowheads="1"/>
          </p:cNvSpPr>
          <p:nvPr/>
        </p:nvSpPr>
        <p:spPr bwMode="auto">
          <a:xfrm>
            <a:off x="127000" y="396875"/>
            <a:ext cx="755808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9144">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85000"/>
              </a:lnSpc>
            </a:pPr>
            <a:r>
              <a:rPr lang="en-US" sz="1100" i="1" smtClean="0">
                <a:solidFill>
                  <a:srgbClr val="339966"/>
                </a:solidFill>
              </a:rPr>
              <a:t>Tactic ROIs are collected from various sources and summarized to get  total Adherence program Spend and its impact. Summarized impact and a possible maximum of 7.5% impact in TRx from this promotion type are used to compute response curves.</a:t>
            </a:r>
          </a:p>
        </p:txBody>
      </p:sp>
      <p:sp>
        <p:nvSpPr>
          <p:cNvPr id="2" name="Oval 1"/>
          <p:cNvSpPr/>
          <p:nvPr/>
        </p:nvSpPr>
        <p:spPr>
          <a:xfrm>
            <a:off x="5430838" y="2151063"/>
            <a:ext cx="1633537" cy="25082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C00000"/>
              </a:solidFill>
            </a:endParaRPr>
          </a:p>
        </p:txBody>
      </p:sp>
      <p:pic>
        <p:nvPicPr>
          <p:cNvPr id="5223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138" y="1171575"/>
            <a:ext cx="5200650" cy="276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Oval 12"/>
          <p:cNvSpPr/>
          <p:nvPr/>
        </p:nvSpPr>
        <p:spPr>
          <a:xfrm>
            <a:off x="4200525" y="1171575"/>
            <a:ext cx="1230313" cy="25082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C00000"/>
              </a:solidFill>
            </a:endParaRPr>
          </a:p>
        </p:txBody>
      </p:sp>
      <p:pic>
        <p:nvPicPr>
          <p:cNvPr id="52233"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87988" y="2552700"/>
            <a:ext cx="2649537" cy="15573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04046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000" y="1206500"/>
            <a:ext cx="4594225" cy="3792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275" name="Title 1"/>
          <p:cNvSpPr>
            <a:spLocks noGrp="1"/>
          </p:cNvSpPr>
          <p:nvPr>
            <p:ph type="title"/>
          </p:nvPr>
        </p:nvSpPr>
        <p:spPr>
          <a:xfrm>
            <a:off x="127000" y="-30163"/>
            <a:ext cx="7604125" cy="652463"/>
          </a:xfrm>
        </p:spPr>
        <p:txBody>
          <a:bodyPr/>
          <a:lstStyle/>
          <a:p>
            <a:r>
              <a:rPr lang="en-US" smtClean="0"/>
              <a:t>MMF Programs</a:t>
            </a:r>
          </a:p>
        </p:txBody>
      </p:sp>
      <p:sp>
        <p:nvSpPr>
          <p:cNvPr id="54276" name="Content Placeholder 2"/>
          <p:cNvSpPr>
            <a:spLocks noGrp="1"/>
          </p:cNvSpPr>
          <p:nvPr>
            <p:ph idx="1"/>
          </p:nvPr>
        </p:nvSpPr>
        <p:spPr>
          <a:xfrm>
            <a:off x="127000" y="5284788"/>
            <a:ext cx="8936038" cy="714375"/>
          </a:xfrm>
        </p:spPr>
        <p:txBody>
          <a:bodyPr/>
          <a:lstStyle/>
          <a:p>
            <a:endParaRPr lang="en-US" smtClean="0"/>
          </a:p>
        </p:txBody>
      </p:sp>
      <p:sp>
        <p:nvSpPr>
          <p:cNvPr id="54277" name="Text Box 5"/>
          <p:cNvSpPr txBox="1">
            <a:spLocks noChangeArrowheads="1"/>
          </p:cNvSpPr>
          <p:nvPr/>
        </p:nvSpPr>
        <p:spPr bwMode="auto">
          <a:xfrm>
            <a:off x="127000" y="412750"/>
            <a:ext cx="7558088" cy="37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9144">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85000"/>
              </a:lnSpc>
            </a:pPr>
            <a:r>
              <a:rPr lang="en-US" sz="1100" i="1" smtClean="0">
                <a:solidFill>
                  <a:srgbClr val="339966"/>
                </a:solidFill>
              </a:rPr>
              <a:t>Tactic ROIs are measured using 2012 HCP level attendee data through Test vs. Control statistical models. For the spends beyond the 2012 program spend, diminishing returns assumptions are made.</a:t>
            </a:r>
          </a:p>
        </p:txBody>
      </p:sp>
      <p:sp>
        <p:nvSpPr>
          <p:cNvPr id="2" name="Oval 1"/>
          <p:cNvSpPr/>
          <p:nvPr/>
        </p:nvSpPr>
        <p:spPr>
          <a:xfrm>
            <a:off x="652463" y="3151188"/>
            <a:ext cx="1387475" cy="325437"/>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C00000"/>
              </a:solidFill>
            </a:endParaRPr>
          </a:p>
        </p:txBody>
      </p:sp>
      <p:pic>
        <p:nvPicPr>
          <p:cNvPr id="5427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0913" y="1206500"/>
            <a:ext cx="4348162" cy="3792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30092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Executive Summary: Recommendation &amp; Rationale</a:t>
            </a:r>
            <a:endParaRPr lang="en-US" dirty="0"/>
          </a:p>
        </p:txBody>
      </p:sp>
      <p:sp>
        <p:nvSpPr>
          <p:cNvPr id="3" name="Content Placeholder 2"/>
          <p:cNvSpPr>
            <a:spLocks noGrp="1"/>
          </p:cNvSpPr>
          <p:nvPr>
            <p:ph idx="1"/>
          </p:nvPr>
        </p:nvSpPr>
        <p:spPr/>
        <p:txBody>
          <a:bodyPr/>
          <a:lstStyle/>
          <a:p>
            <a:r>
              <a:rPr lang="en-US" dirty="0" smtClean="0"/>
              <a:t>Recommendation: </a:t>
            </a:r>
            <a:r>
              <a:rPr lang="en-US" b="0" dirty="0" smtClean="0"/>
              <a:t>During the next 12 months, invest an incremental $10MM and reallocate the current</a:t>
            </a:r>
            <a:r>
              <a:rPr lang="en-US" b="0" baseline="30000" dirty="0" smtClean="0"/>
              <a:t>1 </a:t>
            </a:r>
            <a:r>
              <a:rPr lang="en-US" b="0" dirty="0" smtClean="0"/>
              <a:t>Januvia</a:t>
            </a:r>
            <a:r>
              <a:rPr lang="en-US" b="0" baseline="30000" dirty="0" smtClean="0"/>
              <a:t>®</a:t>
            </a:r>
            <a:r>
              <a:rPr lang="en-US" b="0" dirty="0" smtClean="0"/>
              <a:t> product family promotion budget for an expected contribution of approximately $130MM of incremental revenue (based on 3-year after-tax NPV and Standard Scenario +/- 20%)</a:t>
            </a:r>
            <a:r>
              <a:rPr lang="en-US" b="0" baseline="30000" dirty="0" smtClean="0"/>
              <a:t>2</a:t>
            </a:r>
            <a:r>
              <a:rPr lang="en-US" b="0" dirty="0" smtClean="0"/>
              <a:t>.</a:t>
            </a:r>
          </a:p>
          <a:p>
            <a:pPr lvl="1"/>
            <a:r>
              <a:rPr lang="en-US" b="1" dirty="0" smtClean="0"/>
              <a:t>Sources of incremental revenue contribution</a:t>
            </a:r>
          </a:p>
          <a:p>
            <a:pPr lvl="2"/>
            <a:r>
              <a:rPr lang="en-US" dirty="0" smtClean="0"/>
              <a:t>72% ($93MM) of the expected incremental revenue contribution is due to reallocation of the current budget.</a:t>
            </a:r>
          </a:p>
          <a:p>
            <a:pPr lvl="2"/>
            <a:r>
              <a:rPr lang="en-US" dirty="0" smtClean="0"/>
              <a:t>28% ($37MM) is due to the incremental $10MM investment assuming that this is optimally allocated.</a:t>
            </a:r>
          </a:p>
          <a:p>
            <a:pPr lvl="1"/>
            <a:r>
              <a:rPr lang="en-US" b="1" dirty="0" smtClean="0"/>
              <a:t>Incremental </a:t>
            </a:r>
            <a:r>
              <a:rPr lang="en-US" b="1" dirty="0"/>
              <a:t>r</a:t>
            </a:r>
            <a:r>
              <a:rPr lang="en-US" b="1" dirty="0" smtClean="0"/>
              <a:t>evenue contribution by year</a:t>
            </a:r>
            <a:r>
              <a:rPr lang="en-US" dirty="0" smtClean="0"/>
              <a:t> if changes/additions implemented as of 1 July 2013</a:t>
            </a:r>
          </a:p>
          <a:p>
            <a:pPr>
              <a:spcBef>
                <a:spcPts val="8000"/>
              </a:spcBef>
            </a:pPr>
            <a:r>
              <a:rPr lang="en-US" dirty="0" smtClean="0"/>
              <a:t>Rationale: </a:t>
            </a:r>
            <a:r>
              <a:rPr lang="en-US" b="0" dirty="0" smtClean="0"/>
              <a:t>Commercial Analytics conducted extensive analysis of revenue contributions and ROI of historical Januvia</a:t>
            </a:r>
            <a:r>
              <a:rPr lang="en-US" b="0" baseline="30000" dirty="0" smtClean="0"/>
              <a:t>®</a:t>
            </a:r>
            <a:r>
              <a:rPr lang="en-US" b="0" dirty="0" smtClean="0"/>
              <a:t> product family promotion to construct promotion response curves for major promotion types. These were leveraged to recommend reallocation using an optimization algorithm. </a:t>
            </a:r>
          </a:p>
          <a:p>
            <a:pPr lvl="1"/>
            <a:r>
              <a:rPr lang="en-US" dirty="0" smtClean="0"/>
              <a:t>A</a:t>
            </a:r>
            <a:r>
              <a:rPr lang="en-US" b="0" dirty="0" smtClean="0"/>
              <a:t>ssessment of the competitive landscape, historical brand performance comparing promotion investment to product volume, and integration of expert input from Marketing were considered to define upper and lower constraints on promotion investments by type.</a:t>
            </a:r>
          </a:p>
          <a:p>
            <a:pPr lvl="1"/>
            <a:r>
              <a:rPr lang="en-US" b="0" dirty="0" smtClean="0"/>
              <a:t>All optimization scenarios suggest that there is considerable opportunity to </a:t>
            </a:r>
            <a:r>
              <a:rPr lang="en-US" dirty="0" smtClean="0"/>
              <a:t>effectively reallocate existing investments and </a:t>
            </a:r>
            <a:r>
              <a:rPr lang="en-US" b="0" dirty="0" smtClean="0"/>
              <a:t>to increase investment in key promotion types with low risk of saturation.</a:t>
            </a:r>
          </a:p>
        </p:txBody>
      </p:sp>
      <p:graphicFrame>
        <p:nvGraphicFramePr>
          <p:cNvPr id="4" name="Table 3"/>
          <p:cNvGraphicFramePr>
            <a:graphicFrameLocks noGrp="1"/>
          </p:cNvGraphicFramePr>
          <p:nvPr>
            <p:extLst>
              <p:ext uri="{D42A27DB-BD31-4B8C-83A1-F6EECF244321}">
                <p14:modId xmlns:p14="http://schemas.microsoft.com/office/powerpoint/2010/main" val="3386434855"/>
              </p:ext>
            </p:extLst>
          </p:nvPr>
        </p:nvGraphicFramePr>
        <p:xfrm>
          <a:off x="992459" y="3017455"/>
          <a:ext cx="7850457" cy="548640"/>
        </p:xfrm>
        <a:graphic>
          <a:graphicData uri="http://schemas.openxmlformats.org/drawingml/2006/table">
            <a:tbl>
              <a:tblPr firstRow="1" bandRow="1">
                <a:tableStyleId>{16D9F66E-5EB9-4882-86FB-DCBF35E3C3E4}</a:tableStyleId>
              </a:tblPr>
              <a:tblGrid>
                <a:gridCol w="2616819"/>
                <a:gridCol w="2616819"/>
                <a:gridCol w="2616819"/>
              </a:tblGrid>
              <a:tr h="210113">
                <a:tc>
                  <a:txBody>
                    <a:bodyPr/>
                    <a:lstStyle/>
                    <a:p>
                      <a:pPr algn="ctr"/>
                      <a:r>
                        <a:rPr lang="en-US" sz="1200" dirty="0" smtClean="0"/>
                        <a:t>Year 1</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smtClean="0"/>
                        <a:t>Year 2</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smtClean="0"/>
                        <a:t>Year 3 +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10113">
                <a:tc>
                  <a:txBody>
                    <a:bodyPr/>
                    <a:lstStyle/>
                    <a:p>
                      <a:pPr algn="ctr"/>
                      <a:r>
                        <a:rPr lang="en-US" sz="1200" dirty="0" smtClean="0"/>
                        <a:t>$44MM</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smtClean="0"/>
                        <a:t>$50MM</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smtClean="0"/>
                        <a:t>$36MM</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5" name="TextBox 4"/>
          <p:cNvSpPr txBox="1"/>
          <p:nvPr/>
        </p:nvSpPr>
        <p:spPr>
          <a:xfrm>
            <a:off x="25400" y="5926138"/>
            <a:ext cx="7189439" cy="925894"/>
          </a:xfrm>
          <a:prstGeom prst="rect">
            <a:avLst/>
          </a:prstGeom>
          <a:noFill/>
        </p:spPr>
        <p:txBody>
          <a:bodyPr wrap="square">
            <a:spAutoFit/>
          </a:bodyPr>
          <a:lstStyle/>
          <a:p>
            <a:pPr>
              <a:defRPr/>
            </a:pPr>
            <a:r>
              <a:rPr lang="en-US" sz="1000" i="1" dirty="0" smtClean="0">
                <a:solidFill>
                  <a:schemeClr val="bg1"/>
                </a:solidFill>
                <a:latin typeface="+mn-lt"/>
              </a:rPr>
              <a:t>(1) Assumes that the Januvia</a:t>
            </a:r>
            <a:r>
              <a:rPr lang="en-US" sz="1000" i="1" baseline="30000" dirty="0" smtClean="0">
                <a:solidFill>
                  <a:schemeClr val="bg1"/>
                </a:solidFill>
                <a:latin typeface="+mn-lt"/>
              </a:rPr>
              <a:t>®</a:t>
            </a:r>
            <a:r>
              <a:rPr lang="en-US" sz="1000" i="1" dirty="0" smtClean="0">
                <a:solidFill>
                  <a:schemeClr val="bg1"/>
                </a:solidFill>
                <a:latin typeface="+mn-lt"/>
              </a:rPr>
              <a:t> product family promotion budget is approximately $</a:t>
            </a:r>
            <a:r>
              <a:rPr lang="en-US" sz="1000" i="1" dirty="0" smtClean="0">
                <a:solidFill>
                  <a:schemeClr val="bg1"/>
                </a:solidFill>
                <a:latin typeface="+mn-lt"/>
              </a:rPr>
              <a:t>125.5MM </a:t>
            </a:r>
            <a:r>
              <a:rPr lang="en-US" sz="1000" i="1" dirty="0" smtClean="0">
                <a:solidFill>
                  <a:schemeClr val="bg1"/>
                </a:solidFill>
                <a:latin typeface="+mn-lt"/>
              </a:rPr>
              <a:t>during the 12 months starting in July 2013. If allocated similarly to 2S2013 plans, the total 3-year NPV contribution would be $741MM.</a:t>
            </a:r>
          </a:p>
          <a:p>
            <a:pPr>
              <a:spcBef>
                <a:spcPts val="400"/>
              </a:spcBef>
              <a:defRPr/>
            </a:pPr>
            <a:r>
              <a:rPr lang="en-US" sz="1000" i="1" dirty="0" smtClean="0">
                <a:solidFill>
                  <a:schemeClr val="bg1"/>
                </a:solidFill>
                <a:latin typeface="+mn-lt"/>
              </a:rPr>
              <a:t>(2) The optimization scenario leveraged to generate these estimates allows investment in each existing promotion type to vary up to 20% in either direction vs. current plans. Other scenarios with different constraints yield different estimates of the potential impact of incremental investment and reallocation.</a:t>
            </a:r>
            <a:endParaRPr lang="en-US" sz="1000" i="1" dirty="0">
              <a:solidFill>
                <a:schemeClr val="bg1"/>
              </a:solidFill>
              <a:latin typeface="+mn-lt"/>
            </a:endParaRPr>
          </a:p>
        </p:txBody>
      </p:sp>
    </p:spTree>
    <p:extLst>
      <p:ext uri="{BB962C8B-B14F-4D97-AF65-F5344CB8AC3E}">
        <p14:creationId xmlns:p14="http://schemas.microsoft.com/office/powerpoint/2010/main" val="42838400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2879" y="899649"/>
            <a:ext cx="5686425" cy="50196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Executive Summary: Current vs. Optimal Allocations</a:t>
            </a:r>
            <a:endParaRPr lang="en-US" dirty="0"/>
          </a:p>
        </p:txBody>
      </p:sp>
      <p:sp>
        <p:nvSpPr>
          <p:cNvPr id="6" name="Text Box 5"/>
          <p:cNvSpPr txBox="1">
            <a:spLocks noChangeArrowheads="1"/>
          </p:cNvSpPr>
          <p:nvPr/>
        </p:nvSpPr>
        <p:spPr bwMode="auto">
          <a:xfrm>
            <a:off x="126999" y="479825"/>
            <a:ext cx="7676715" cy="380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Ins="9144">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85000"/>
              </a:lnSpc>
            </a:pPr>
            <a:r>
              <a:rPr lang="en-US" sz="1100" i="1" dirty="0" smtClean="0">
                <a:solidFill>
                  <a:srgbClr val="339966"/>
                </a:solidFill>
              </a:rPr>
              <a:t>Optimization </a:t>
            </a:r>
            <a:r>
              <a:rPr lang="en-US" sz="1100" i="1" dirty="0">
                <a:solidFill>
                  <a:srgbClr val="339966"/>
                </a:solidFill>
              </a:rPr>
              <a:t>consistently results in increased investment in Samples </a:t>
            </a:r>
            <a:r>
              <a:rPr lang="en-US" sz="1100" i="1" dirty="0" smtClean="0">
                <a:solidFill>
                  <a:srgbClr val="339966"/>
                </a:solidFill>
              </a:rPr>
              <a:t>and </a:t>
            </a:r>
            <a:r>
              <a:rPr lang="en-US" sz="1100" i="1" dirty="0">
                <a:solidFill>
                  <a:srgbClr val="339966"/>
                </a:solidFill>
              </a:rPr>
              <a:t>HCC </a:t>
            </a:r>
            <a:r>
              <a:rPr lang="en-US" sz="1100" i="1" dirty="0" smtClean="0">
                <a:solidFill>
                  <a:srgbClr val="339966"/>
                </a:solidFill>
              </a:rPr>
              <a:t>media, and reductions </a:t>
            </a:r>
            <a:r>
              <a:rPr lang="en-US" sz="1100" i="1" dirty="0">
                <a:solidFill>
                  <a:srgbClr val="339966"/>
                </a:solidFill>
              </a:rPr>
              <a:t>in </a:t>
            </a:r>
            <a:r>
              <a:rPr lang="en-US" sz="1100" i="1" dirty="0" smtClean="0">
                <a:solidFill>
                  <a:srgbClr val="339966"/>
                </a:solidFill>
              </a:rPr>
              <a:t>Adherence. Vouchers</a:t>
            </a:r>
            <a:r>
              <a:rPr lang="en-US" sz="1100" i="1" dirty="0">
                <a:solidFill>
                  <a:srgbClr val="339966"/>
                </a:solidFill>
              </a:rPr>
              <a:t>, Pharmacy </a:t>
            </a:r>
            <a:r>
              <a:rPr lang="en-US" sz="1100" i="1" dirty="0" smtClean="0">
                <a:solidFill>
                  <a:srgbClr val="339966"/>
                </a:solidFill>
              </a:rPr>
              <a:t>Acquisition, MMF </a:t>
            </a:r>
            <a:r>
              <a:rPr lang="en-US" sz="1100" i="1" dirty="0" smtClean="0">
                <a:solidFill>
                  <a:srgbClr val="339966"/>
                </a:solidFill>
              </a:rPr>
              <a:t>and </a:t>
            </a:r>
            <a:r>
              <a:rPr lang="en-US" sz="1100" i="1" dirty="0">
                <a:solidFill>
                  <a:srgbClr val="339966"/>
                </a:solidFill>
              </a:rPr>
              <a:t>MCM recommendations vary between increasing, </a:t>
            </a:r>
            <a:r>
              <a:rPr lang="en-US" sz="1100" i="1" dirty="0" smtClean="0">
                <a:solidFill>
                  <a:srgbClr val="339966"/>
                </a:solidFill>
              </a:rPr>
              <a:t>no change and decreasing.</a:t>
            </a:r>
            <a:endParaRPr lang="en-US" sz="1100" i="1" dirty="0">
              <a:solidFill>
                <a:srgbClr val="339966"/>
              </a:solidFill>
            </a:endParaRPr>
          </a:p>
        </p:txBody>
      </p:sp>
      <p:pic>
        <p:nvPicPr>
          <p:cNvPr id="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847" y="1215620"/>
            <a:ext cx="1990725"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25400" y="5926138"/>
            <a:ext cx="7181450" cy="913070"/>
          </a:xfrm>
          <a:prstGeom prst="rect">
            <a:avLst/>
          </a:prstGeom>
          <a:noFill/>
        </p:spPr>
        <p:txBody>
          <a:bodyPr wrap="square">
            <a:spAutoFit/>
          </a:bodyPr>
          <a:lstStyle/>
          <a:p>
            <a:pPr>
              <a:defRPr/>
            </a:pPr>
            <a:r>
              <a:rPr lang="en-US" sz="1000" i="1" dirty="0" smtClean="0">
                <a:solidFill>
                  <a:schemeClr val="bg1"/>
                </a:solidFill>
                <a:latin typeface="+mn-lt"/>
              </a:rPr>
              <a:t>(1) Out of scope expenses include: Production  and Agency fees, Coupons, Managed Care, Public Affairs, Market Research. </a:t>
            </a:r>
          </a:p>
          <a:p>
            <a:pPr>
              <a:spcBef>
                <a:spcPts val="400"/>
              </a:spcBef>
              <a:defRPr/>
            </a:pPr>
            <a:r>
              <a:rPr lang="en-US" sz="1000" i="1" dirty="0" smtClean="0">
                <a:solidFill>
                  <a:schemeClr val="bg1"/>
                </a:solidFill>
                <a:latin typeface="+mn-lt"/>
              </a:rPr>
              <a:t>(2) HCC Media, MCM and Vouchers exhibit promotion sensitivity in the middle of the observed range across studied promotion types for the Januvia</a:t>
            </a:r>
            <a:r>
              <a:rPr lang="en-US" sz="1000" i="1" baseline="30000" dirty="0" smtClean="0">
                <a:solidFill>
                  <a:schemeClr val="bg1"/>
                </a:solidFill>
                <a:latin typeface="+mn-lt"/>
              </a:rPr>
              <a:t>®</a:t>
            </a:r>
            <a:r>
              <a:rPr lang="en-US" sz="1000" i="1" dirty="0" smtClean="0">
                <a:solidFill>
                  <a:schemeClr val="bg1"/>
                </a:solidFill>
                <a:latin typeface="+mn-lt"/>
              </a:rPr>
              <a:t> product family. An analysis of the sensitivity of the recommended allocations to bias in promotion responsiveness assumptions suggests increased investment in MCM and Vouchers if promotion sensitivity is substantially higher than historical levels. See Slide 12 for allocation sensitivity analysis.</a:t>
            </a:r>
            <a:endParaRPr lang="en-US" sz="1000" i="1" dirty="0">
              <a:solidFill>
                <a:schemeClr val="bg1"/>
              </a:solidFill>
              <a:latin typeface="+mn-lt"/>
            </a:endParaRPr>
          </a:p>
        </p:txBody>
      </p:sp>
      <p:sp>
        <p:nvSpPr>
          <p:cNvPr id="3" name="TextBox 2"/>
          <p:cNvSpPr txBox="1"/>
          <p:nvPr/>
        </p:nvSpPr>
        <p:spPr>
          <a:xfrm>
            <a:off x="2899319" y="2404630"/>
            <a:ext cx="178419" cy="246221"/>
          </a:xfrm>
          <a:prstGeom prst="rect">
            <a:avLst/>
          </a:prstGeom>
          <a:noFill/>
        </p:spPr>
        <p:txBody>
          <a:bodyPr wrap="square" rtlCol="0">
            <a:spAutoFit/>
          </a:bodyPr>
          <a:lstStyle/>
          <a:p>
            <a:r>
              <a:rPr lang="en-US" sz="1000" dirty="0" smtClean="0">
                <a:latin typeface="Arial Narrow" pitchFamily="34" charset="0"/>
              </a:rPr>
              <a:t>1</a:t>
            </a:r>
            <a:endParaRPr lang="en-US" sz="1000" dirty="0">
              <a:latin typeface="Arial Narrow" pitchFamily="34" charset="0"/>
            </a:endParaRPr>
          </a:p>
        </p:txBody>
      </p:sp>
      <p:sp>
        <p:nvSpPr>
          <p:cNvPr id="10" name="TextBox 9"/>
          <p:cNvSpPr txBox="1"/>
          <p:nvPr/>
        </p:nvSpPr>
        <p:spPr>
          <a:xfrm>
            <a:off x="2148488" y="4251982"/>
            <a:ext cx="178419" cy="246221"/>
          </a:xfrm>
          <a:prstGeom prst="rect">
            <a:avLst/>
          </a:prstGeom>
          <a:noFill/>
        </p:spPr>
        <p:txBody>
          <a:bodyPr wrap="square" rtlCol="0">
            <a:spAutoFit/>
          </a:bodyPr>
          <a:lstStyle/>
          <a:p>
            <a:r>
              <a:rPr lang="en-US" sz="1000" dirty="0" smtClean="0">
                <a:latin typeface="Arial Narrow" pitchFamily="34" charset="0"/>
              </a:rPr>
              <a:t>2</a:t>
            </a:r>
            <a:endParaRPr lang="en-US" sz="1000" dirty="0">
              <a:latin typeface="Arial Narrow" pitchFamily="34" charset="0"/>
            </a:endParaRPr>
          </a:p>
        </p:txBody>
      </p:sp>
      <p:sp>
        <p:nvSpPr>
          <p:cNvPr id="11" name="TextBox 10"/>
          <p:cNvSpPr txBox="1"/>
          <p:nvPr/>
        </p:nvSpPr>
        <p:spPr>
          <a:xfrm>
            <a:off x="1765640" y="4471288"/>
            <a:ext cx="178419" cy="246221"/>
          </a:xfrm>
          <a:prstGeom prst="rect">
            <a:avLst/>
          </a:prstGeom>
          <a:noFill/>
        </p:spPr>
        <p:txBody>
          <a:bodyPr wrap="square" rtlCol="0">
            <a:spAutoFit/>
          </a:bodyPr>
          <a:lstStyle/>
          <a:p>
            <a:r>
              <a:rPr lang="en-US" sz="1000" dirty="0" smtClean="0">
                <a:latin typeface="Arial Narrow" pitchFamily="34" charset="0"/>
              </a:rPr>
              <a:t>2</a:t>
            </a:r>
            <a:endParaRPr lang="en-US" sz="1000" dirty="0">
              <a:latin typeface="Arial Narrow" pitchFamily="34" charset="0"/>
            </a:endParaRPr>
          </a:p>
        </p:txBody>
      </p:sp>
      <p:sp>
        <p:nvSpPr>
          <p:cNvPr id="12" name="TextBox 11"/>
          <p:cNvSpPr txBox="1"/>
          <p:nvPr/>
        </p:nvSpPr>
        <p:spPr>
          <a:xfrm>
            <a:off x="2033264" y="4716610"/>
            <a:ext cx="178419" cy="246221"/>
          </a:xfrm>
          <a:prstGeom prst="rect">
            <a:avLst/>
          </a:prstGeom>
          <a:noFill/>
        </p:spPr>
        <p:txBody>
          <a:bodyPr wrap="square" rtlCol="0">
            <a:spAutoFit/>
          </a:bodyPr>
          <a:lstStyle/>
          <a:p>
            <a:r>
              <a:rPr lang="en-US" sz="1000" dirty="0" smtClean="0">
                <a:latin typeface="Arial Narrow" pitchFamily="34" charset="0"/>
              </a:rPr>
              <a:t>2</a:t>
            </a:r>
            <a:endParaRPr lang="en-US" sz="1000" dirty="0">
              <a:latin typeface="Arial Narrow" pitchFamily="34" charset="0"/>
            </a:endParaRPr>
          </a:p>
        </p:txBody>
      </p:sp>
    </p:spTree>
    <p:extLst>
      <p:ext uri="{BB962C8B-B14F-4D97-AF65-F5344CB8AC3E}">
        <p14:creationId xmlns:p14="http://schemas.microsoft.com/office/powerpoint/2010/main" val="21812362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565657311"/>
              </p:ext>
            </p:extLst>
          </p:nvPr>
        </p:nvGraphicFramePr>
        <p:xfrm>
          <a:off x="249045" y="1138002"/>
          <a:ext cx="8671932" cy="4620402"/>
        </p:xfrm>
        <a:graphic>
          <a:graphicData uri="http://schemas.openxmlformats.org/drawingml/2006/table">
            <a:tbl>
              <a:tblPr firstRow="1" bandRow="1">
                <a:tableStyleId>{69C7853C-536D-4A76-A0AE-DD22124D55A5}</a:tableStyleId>
              </a:tblPr>
              <a:tblGrid>
                <a:gridCol w="1649416"/>
                <a:gridCol w="2930017"/>
                <a:gridCol w="2922050"/>
                <a:gridCol w="1170449"/>
              </a:tblGrid>
              <a:tr h="389715">
                <a:tc>
                  <a:txBody>
                    <a:bodyPr/>
                    <a:lstStyle/>
                    <a:p>
                      <a:pPr algn="ctr">
                        <a:lnSpc>
                          <a:spcPts val="1400"/>
                        </a:lnSpc>
                        <a:spcBef>
                          <a:spcPts val="500"/>
                        </a:spcBef>
                      </a:pPr>
                      <a:r>
                        <a:rPr lang="en-US" sz="1600" dirty="0" smtClean="0">
                          <a:solidFill>
                            <a:schemeClr val="tx1"/>
                          </a:solidFill>
                          <a:latin typeface="Arial Narrow" pitchFamily="34" charset="0"/>
                        </a:rPr>
                        <a:t>Promotion Type</a:t>
                      </a:r>
                      <a:endParaRPr lang="en-US" sz="1600" dirty="0">
                        <a:solidFill>
                          <a:schemeClr val="tx1"/>
                        </a:solidFill>
                        <a:latin typeface="Arial Narrow" pitchFamily="34" charset="0"/>
                      </a:endParaRPr>
                    </a:p>
                  </a:txBody>
                  <a:tcPr marL="90099" marR="900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400"/>
                        </a:lnSpc>
                      </a:pPr>
                      <a:r>
                        <a:rPr lang="en-US" sz="1600" dirty="0" smtClean="0">
                          <a:solidFill>
                            <a:schemeClr val="tx1"/>
                          </a:solidFill>
                          <a:latin typeface="Arial Narrow" pitchFamily="34" charset="0"/>
                        </a:rPr>
                        <a:t>Response</a:t>
                      </a:r>
                      <a:r>
                        <a:rPr lang="en-US" sz="1600" baseline="0" dirty="0" smtClean="0">
                          <a:solidFill>
                            <a:schemeClr val="tx1"/>
                          </a:solidFill>
                          <a:latin typeface="Arial Narrow" pitchFamily="34" charset="0"/>
                        </a:rPr>
                        <a:t> Assessment Method(s)</a:t>
                      </a:r>
                      <a:endParaRPr lang="en-US" sz="1600" dirty="0">
                        <a:solidFill>
                          <a:schemeClr val="tx1"/>
                        </a:solidFill>
                        <a:latin typeface="Arial Narrow" pitchFamily="34" charset="0"/>
                      </a:endParaRPr>
                    </a:p>
                  </a:txBody>
                  <a:tcPr marL="90099" marR="900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400"/>
                        </a:lnSpc>
                      </a:pPr>
                      <a:r>
                        <a:rPr lang="en-US" sz="1600" dirty="0" smtClean="0">
                          <a:solidFill>
                            <a:schemeClr val="tx1"/>
                          </a:solidFill>
                          <a:latin typeface="Arial Narrow" pitchFamily="34" charset="0"/>
                        </a:rPr>
                        <a:t>Data Sources</a:t>
                      </a:r>
                      <a:r>
                        <a:rPr lang="en-US" sz="1600" baseline="0" dirty="0" smtClean="0">
                          <a:solidFill>
                            <a:schemeClr val="tx1"/>
                          </a:solidFill>
                          <a:latin typeface="Arial Narrow" pitchFamily="34" charset="0"/>
                        </a:rPr>
                        <a:t> [Supplier(s)]</a:t>
                      </a:r>
                      <a:r>
                        <a:rPr lang="en-US" sz="1600" baseline="30000" dirty="0" smtClean="0">
                          <a:solidFill>
                            <a:schemeClr val="tx1"/>
                          </a:solidFill>
                          <a:latin typeface="Arial Narrow" pitchFamily="34" charset="0"/>
                        </a:rPr>
                        <a:t>2</a:t>
                      </a:r>
                      <a:endParaRPr lang="en-US" sz="1600" baseline="30000" dirty="0">
                        <a:solidFill>
                          <a:schemeClr val="tx1"/>
                        </a:solidFill>
                        <a:latin typeface="Arial Narrow" pitchFamily="34" charset="0"/>
                      </a:endParaRPr>
                    </a:p>
                  </a:txBody>
                  <a:tcPr marL="90099" marR="900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400"/>
                        </a:lnSpc>
                      </a:pPr>
                      <a:r>
                        <a:rPr lang="en-US" sz="1600" dirty="0" smtClean="0">
                          <a:solidFill>
                            <a:schemeClr val="tx1"/>
                          </a:solidFill>
                          <a:latin typeface="Arial Narrow" pitchFamily="34" charset="0"/>
                        </a:rPr>
                        <a:t>Level of Confidence</a:t>
                      </a:r>
                      <a:endParaRPr lang="en-US" sz="1600" dirty="0">
                        <a:solidFill>
                          <a:schemeClr val="tx1"/>
                        </a:solidFill>
                        <a:latin typeface="Arial Narrow" pitchFamily="34" charset="0"/>
                      </a:endParaRPr>
                    </a:p>
                  </a:txBody>
                  <a:tcPr marL="90099" marR="900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8078">
                <a:tc>
                  <a:txBody>
                    <a:bodyPr/>
                    <a:lstStyle/>
                    <a:p>
                      <a:pPr algn="l">
                        <a:lnSpc>
                          <a:spcPts val="1400"/>
                        </a:lnSpc>
                      </a:pPr>
                      <a:r>
                        <a:rPr lang="en-US" sz="1400" dirty="0" smtClean="0">
                          <a:solidFill>
                            <a:schemeClr val="tx1"/>
                          </a:solidFill>
                          <a:latin typeface="Arial Narrow" pitchFamily="34" charset="0"/>
                        </a:rPr>
                        <a:t>Samples</a:t>
                      </a:r>
                      <a:endParaRPr lang="en-US" sz="1400" dirty="0">
                        <a:solidFill>
                          <a:schemeClr val="tx1"/>
                        </a:solidFill>
                        <a:latin typeface="Arial Narrow" pitchFamily="34" charset="0"/>
                      </a:endParaRPr>
                    </a:p>
                  </a:txBody>
                  <a:tcPr marL="90099" marR="900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12713" indent="-112713" algn="l">
                        <a:lnSpc>
                          <a:spcPts val="1400"/>
                        </a:lnSpc>
                        <a:buFont typeface="Arial" pitchFamily="34" charset="0"/>
                        <a:buChar char="•"/>
                      </a:pPr>
                      <a:r>
                        <a:rPr lang="en-US" sz="1400" dirty="0" smtClean="0">
                          <a:solidFill>
                            <a:schemeClr val="tx1"/>
                          </a:solidFill>
                          <a:latin typeface="Arial Narrow" pitchFamily="34" charset="0"/>
                        </a:rPr>
                        <a:t>Statistical analysis</a:t>
                      </a:r>
                      <a:r>
                        <a:rPr lang="en-US" sz="1400" baseline="30000" dirty="0" smtClean="0">
                          <a:solidFill>
                            <a:schemeClr val="tx1"/>
                          </a:solidFill>
                          <a:latin typeface="Arial Narrow" pitchFamily="34" charset="0"/>
                        </a:rPr>
                        <a:t>1</a:t>
                      </a:r>
                      <a:endParaRPr lang="en-US" sz="1400" dirty="0">
                        <a:solidFill>
                          <a:schemeClr val="tx1"/>
                        </a:solidFill>
                        <a:latin typeface="Arial Narrow" pitchFamily="34" charset="0"/>
                      </a:endParaRPr>
                    </a:p>
                  </a:txBody>
                  <a:tcPr marL="90099" marR="900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112713" indent="-112713" algn="l">
                        <a:lnSpc>
                          <a:spcPts val="1400"/>
                        </a:lnSpc>
                        <a:buFont typeface="Arial" pitchFamily="34" charset="0"/>
                        <a:buChar char="•"/>
                      </a:pPr>
                      <a:r>
                        <a:rPr lang="en-US" sz="1400" dirty="0" smtClean="0">
                          <a:solidFill>
                            <a:schemeClr val="tx1"/>
                          </a:solidFill>
                          <a:latin typeface="Arial Narrow" pitchFamily="34" charset="0"/>
                        </a:rPr>
                        <a:t>2012 HCP-level data [CA&amp;DS]</a:t>
                      </a:r>
                      <a:endParaRPr lang="en-US" sz="1400" dirty="0">
                        <a:solidFill>
                          <a:schemeClr val="tx1"/>
                        </a:solidFill>
                        <a:latin typeface="Arial Narrow" pitchFamily="34" charset="0"/>
                      </a:endParaRPr>
                    </a:p>
                  </a:txBody>
                  <a:tcPr marL="90099" marR="900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400"/>
                        </a:lnSpc>
                      </a:pPr>
                      <a:r>
                        <a:rPr lang="en-US" sz="1400" dirty="0" smtClean="0">
                          <a:solidFill>
                            <a:schemeClr val="tx1"/>
                          </a:solidFill>
                          <a:latin typeface="Arial Narrow" pitchFamily="34" charset="0"/>
                        </a:rPr>
                        <a:t>Highest</a:t>
                      </a:r>
                      <a:endParaRPr lang="en-US" sz="1400" dirty="0">
                        <a:solidFill>
                          <a:schemeClr val="tx1"/>
                        </a:solidFill>
                        <a:latin typeface="Arial Narrow" pitchFamily="34" charset="0"/>
                      </a:endParaRPr>
                    </a:p>
                  </a:txBody>
                  <a:tcPr marL="90099" marR="900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8078">
                <a:tc>
                  <a:txBody>
                    <a:bodyPr/>
                    <a:lstStyle/>
                    <a:p>
                      <a:pPr algn="l">
                        <a:lnSpc>
                          <a:spcPts val="1400"/>
                        </a:lnSpc>
                      </a:pPr>
                      <a:r>
                        <a:rPr lang="en-US" sz="1400" dirty="0" smtClean="0">
                          <a:solidFill>
                            <a:schemeClr val="tx1"/>
                          </a:solidFill>
                          <a:latin typeface="Arial Narrow" pitchFamily="34" charset="0"/>
                        </a:rPr>
                        <a:t>MMF</a:t>
                      </a:r>
                      <a:endParaRPr lang="en-US" sz="1400" dirty="0">
                        <a:solidFill>
                          <a:schemeClr val="tx1"/>
                        </a:solidFill>
                        <a:latin typeface="Arial Narrow" pitchFamily="34" charset="0"/>
                      </a:endParaRPr>
                    </a:p>
                  </a:txBody>
                  <a:tcPr marL="90099" marR="900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12713" indent="-112713" algn="l">
                        <a:lnSpc>
                          <a:spcPts val="1400"/>
                        </a:lnSpc>
                        <a:buFont typeface="Arial" pitchFamily="34" charset="0"/>
                        <a:buChar char="•"/>
                      </a:pPr>
                      <a:r>
                        <a:rPr lang="en-US" sz="1400" dirty="0" smtClean="0">
                          <a:solidFill>
                            <a:schemeClr val="tx1"/>
                          </a:solidFill>
                          <a:latin typeface="Arial Narrow" pitchFamily="34" charset="0"/>
                        </a:rPr>
                        <a:t>Statistical analysis</a:t>
                      </a:r>
                      <a:r>
                        <a:rPr lang="en-US" sz="1400" baseline="30000" dirty="0" smtClean="0">
                          <a:solidFill>
                            <a:schemeClr val="tx1"/>
                          </a:solidFill>
                          <a:latin typeface="Arial Narrow" pitchFamily="34" charset="0"/>
                        </a:rPr>
                        <a:t>1</a:t>
                      </a:r>
                      <a:endParaRPr lang="en-US" sz="1400" dirty="0">
                        <a:solidFill>
                          <a:schemeClr val="tx1"/>
                        </a:solidFill>
                        <a:latin typeface="Arial Narrow" pitchFamily="34" charset="0"/>
                      </a:endParaRPr>
                    </a:p>
                  </a:txBody>
                  <a:tcPr marL="90099" marR="900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400"/>
                        </a:lnSpc>
                      </a:pPr>
                      <a:r>
                        <a:rPr lang="en-US" sz="1400" dirty="0" smtClean="0">
                          <a:solidFill>
                            <a:schemeClr val="tx1"/>
                          </a:solidFill>
                          <a:latin typeface="Arial Narrow" pitchFamily="34" charset="0"/>
                        </a:rPr>
                        <a:t>Highest</a:t>
                      </a:r>
                      <a:endParaRPr lang="en-US" sz="1400" dirty="0">
                        <a:solidFill>
                          <a:schemeClr val="tx1"/>
                        </a:solidFill>
                        <a:latin typeface="Arial Narrow" pitchFamily="34" charset="0"/>
                      </a:endParaRPr>
                    </a:p>
                  </a:txBody>
                  <a:tcPr marL="90099" marR="900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2246">
                <a:tc>
                  <a:txBody>
                    <a:bodyPr/>
                    <a:lstStyle/>
                    <a:p>
                      <a:pPr algn="l">
                        <a:lnSpc>
                          <a:spcPts val="1400"/>
                        </a:lnSpc>
                      </a:pPr>
                      <a:r>
                        <a:rPr lang="en-US" sz="1400" dirty="0" smtClean="0">
                          <a:solidFill>
                            <a:schemeClr val="tx1"/>
                          </a:solidFill>
                          <a:latin typeface="Arial Narrow" pitchFamily="34" charset="0"/>
                        </a:rPr>
                        <a:t>MCM</a:t>
                      </a:r>
                      <a:endParaRPr lang="en-US" sz="1400" dirty="0">
                        <a:solidFill>
                          <a:schemeClr val="tx1"/>
                        </a:solidFill>
                        <a:latin typeface="Arial Narrow" pitchFamily="34" charset="0"/>
                      </a:endParaRPr>
                    </a:p>
                  </a:txBody>
                  <a:tcPr marL="90099" marR="900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12713" marR="0" indent="-112713" algn="l" defTabSz="914400" rtl="0" eaLnBrk="1" fontAlgn="auto" latinLnBrk="0" hangingPunct="1">
                        <a:lnSpc>
                          <a:spcPts val="1400"/>
                        </a:lnSpc>
                        <a:spcBef>
                          <a:spcPts val="0"/>
                        </a:spcBef>
                        <a:spcAft>
                          <a:spcPts val="0"/>
                        </a:spcAft>
                        <a:buClrTx/>
                        <a:buSzTx/>
                        <a:buFont typeface="Arial" pitchFamily="34" charset="0"/>
                        <a:buChar char="•"/>
                        <a:tabLst/>
                        <a:defRPr/>
                      </a:pPr>
                      <a:r>
                        <a:rPr lang="en-US" sz="1400" dirty="0" smtClean="0">
                          <a:solidFill>
                            <a:schemeClr val="tx1"/>
                          </a:solidFill>
                          <a:latin typeface="Arial Narrow" pitchFamily="34" charset="0"/>
                        </a:rPr>
                        <a:t>Statistical analysis</a:t>
                      </a:r>
                      <a:r>
                        <a:rPr lang="en-US" sz="1400" baseline="30000" dirty="0" smtClean="0">
                          <a:solidFill>
                            <a:schemeClr val="tx1"/>
                          </a:solidFill>
                          <a:latin typeface="Arial Narrow" pitchFamily="34" charset="0"/>
                        </a:rPr>
                        <a:t>1</a:t>
                      </a:r>
                      <a:endParaRPr lang="en-US" sz="1400" baseline="0" dirty="0" smtClean="0">
                        <a:solidFill>
                          <a:schemeClr val="tx1"/>
                        </a:solidFill>
                        <a:latin typeface="Arial Narrow" pitchFamily="34" charset="0"/>
                      </a:endParaRPr>
                    </a:p>
                    <a:p>
                      <a:pPr marL="112713" marR="0" indent="-112713" algn="l" defTabSz="914400" rtl="0" eaLnBrk="1" fontAlgn="auto" latinLnBrk="0" hangingPunct="1">
                        <a:lnSpc>
                          <a:spcPts val="1400"/>
                        </a:lnSpc>
                        <a:spcBef>
                          <a:spcPts val="0"/>
                        </a:spcBef>
                        <a:spcAft>
                          <a:spcPts val="0"/>
                        </a:spcAft>
                        <a:buClrTx/>
                        <a:buSzTx/>
                        <a:buFont typeface="Arial" pitchFamily="34" charset="0"/>
                        <a:buChar char="•"/>
                        <a:tabLst/>
                        <a:defRPr/>
                      </a:pPr>
                      <a:r>
                        <a:rPr lang="en-US" sz="1400" baseline="0" dirty="0" smtClean="0">
                          <a:solidFill>
                            <a:schemeClr val="tx1"/>
                          </a:solidFill>
                          <a:latin typeface="Arial Narrow" pitchFamily="34" charset="0"/>
                        </a:rPr>
                        <a:t>Arithmetic modeling</a:t>
                      </a:r>
                      <a:endParaRPr lang="en-US" sz="1400" dirty="0">
                        <a:solidFill>
                          <a:schemeClr val="tx1"/>
                        </a:solidFill>
                        <a:latin typeface="Arial Narrow" pitchFamily="34" charset="0"/>
                      </a:endParaRPr>
                    </a:p>
                  </a:txBody>
                  <a:tcPr marL="90099" marR="900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12713" indent="-112713" algn="l">
                        <a:lnSpc>
                          <a:spcPts val="1400"/>
                        </a:lnSpc>
                        <a:buFont typeface="Arial" pitchFamily="34" charset="0"/>
                        <a:buChar char="•"/>
                      </a:pPr>
                      <a:r>
                        <a:rPr lang="en-US" sz="1400" dirty="0" smtClean="0">
                          <a:solidFill>
                            <a:schemeClr val="tx1"/>
                          </a:solidFill>
                          <a:latin typeface="Arial Narrow" pitchFamily="34" charset="0"/>
                        </a:rPr>
                        <a:t>2012 HCP-level data [CA&amp;DS]</a:t>
                      </a:r>
                    </a:p>
                    <a:p>
                      <a:pPr marL="112713" indent="-112713" algn="l">
                        <a:lnSpc>
                          <a:spcPts val="1400"/>
                        </a:lnSpc>
                        <a:buFont typeface="Arial" pitchFamily="34" charset="0"/>
                        <a:buChar char="•"/>
                      </a:pPr>
                      <a:r>
                        <a:rPr lang="en-US" sz="1400" dirty="0" smtClean="0">
                          <a:solidFill>
                            <a:schemeClr val="tx1"/>
                          </a:solidFill>
                          <a:latin typeface="Arial Narrow" pitchFamily="34" charset="0"/>
                        </a:rPr>
                        <a:t>Engagement </a:t>
                      </a:r>
                      <a:r>
                        <a:rPr lang="en-US" sz="1400" dirty="0" smtClean="0">
                          <a:solidFill>
                            <a:schemeClr val="tx1"/>
                          </a:solidFill>
                          <a:latin typeface="Arial Narrow" pitchFamily="34" charset="0"/>
                        </a:rPr>
                        <a:t>metrics, Channel</a:t>
                      </a:r>
                      <a:r>
                        <a:rPr lang="en-US" sz="1400" baseline="0" dirty="0" smtClean="0">
                          <a:solidFill>
                            <a:schemeClr val="tx1"/>
                          </a:solidFill>
                          <a:latin typeface="Arial Narrow" pitchFamily="34" charset="0"/>
                        </a:rPr>
                        <a:t> Choice Simulator</a:t>
                      </a:r>
                      <a:r>
                        <a:rPr lang="en-US" sz="1400" baseline="30000" dirty="0" smtClean="0">
                          <a:solidFill>
                            <a:schemeClr val="tx1"/>
                          </a:solidFill>
                          <a:latin typeface="Arial Narrow" pitchFamily="34" charset="0"/>
                        </a:rPr>
                        <a:t>3</a:t>
                      </a:r>
                      <a:r>
                        <a:rPr lang="en-US" sz="1400" dirty="0" smtClean="0">
                          <a:solidFill>
                            <a:schemeClr val="tx1"/>
                          </a:solidFill>
                          <a:latin typeface="Arial Narrow" pitchFamily="34" charset="0"/>
                        </a:rPr>
                        <a:t> </a:t>
                      </a:r>
                      <a:r>
                        <a:rPr lang="en-US" sz="1400" dirty="0" smtClean="0">
                          <a:solidFill>
                            <a:schemeClr val="tx1"/>
                          </a:solidFill>
                          <a:latin typeface="Arial Narrow" pitchFamily="34" charset="0"/>
                        </a:rPr>
                        <a:t>[GMC&amp;CS]</a:t>
                      </a:r>
                      <a:endParaRPr lang="en-US" sz="1400" dirty="0">
                        <a:solidFill>
                          <a:schemeClr val="tx1"/>
                        </a:solidFill>
                        <a:latin typeface="Arial Narrow" pitchFamily="34" charset="0"/>
                      </a:endParaRPr>
                    </a:p>
                  </a:txBody>
                  <a:tcPr marL="90099" marR="900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400"/>
                        </a:lnSpc>
                      </a:pPr>
                      <a:r>
                        <a:rPr lang="en-US" sz="1400" dirty="0" smtClean="0">
                          <a:solidFill>
                            <a:schemeClr val="tx1"/>
                          </a:solidFill>
                          <a:latin typeface="Arial Narrow" pitchFamily="34" charset="0"/>
                        </a:rPr>
                        <a:t>Medium</a:t>
                      </a:r>
                      <a:endParaRPr lang="en-US" sz="1400" dirty="0">
                        <a:solidFill>
                          <a:schemeClr val="tx1"/>
                        </a:solidFill>
                        <a:latin typeface="Arial Narrow" pitchFamily="34" charset="0"/>
                      </a:endParaRPr>
                    </a:p>
                  </a:txBody>
                  <a:tcPr marL="90099" marR="900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2246">
                <a:tc>
                  <a:txBody>
                    <a:bodyPr/>
                    <a:lstStyle/>
                    <a:p>
                      <a:pPr algn="l">
                        <a:lnSpc>
                          <a:spcPts val="1400"/>
                        </a:lnSpc>
                      </a:pPr>
                      <a:r>
                        <a:rPr lang="en-US" sz="1400" dirty="0" smtClean="0">
                          <a:solidFill>
                            <a:schemeClr val="tx1"/>
                          </a:solidFill>
                          <a:latin typeface="Arial Narrow" pitchFamily="34" charset="0"/>
                        </a:rPr>
                        <a:t>Vouchers</a:t>
                      </a:r>
                      <a:endParaRPr lang="en-US" sz="1400" dirty="0">
                        <a:solidFill>
                          <a:schemeClr val="tx1"/>
                        </a:solidFill>
                        <a:latin typeface="Arial Narrow" pitchFamily="34" charset="0"/>
                      </a:endParaRPr>
                    </a:p>
                  </a:txBody>
                  <a:tcPr marL="90099" marR="900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12713" indent="-112713" algn="l">
                        <a:lnSpc>
                          <a:spcPts val="1400"/>
                        </a:lnSpc>
                        <a:buFont typeface="Arial" pitchFamily="34" charset="0"/>
                        <a:buChar char="•"/>
                      </a:pPr>
                      <a:r>
                        <a:rPr lang="en-US" sz="1400" dirty="0" smtClean="0">
                          <a:solidFill>
                            <a:schemeClr val="tx1"/>
                          </a:solidFill>
                          <a:latin typeface="Arial Narrow" pitchFamily="34" charset="0"/>
                        </a:rPr>
                        <a:t>Use of samples response curves as a proxy for voucher response</a:t>
                      </a:r>
                      <a:endParaRPr lang="en-US" sz="1400" dirty="0">
                        <a:solidFill>
                          <a:schemeClr val="tx1"/>
                        </a:solidFill>
                        <a:latin typeface="Arial Narrow" pitchFamily="34" charset="0"/>
                      </a:endParaRPr>
                    </a:p>
                  </a:txBody>
                  <a:tcPr marL="90099" marR="900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12713" indent="-112713" algn="l">
                        <a:lnSpc>
                          <a:spcPts val="1400"/>
                        </a:lnSpc>
                        <a:buFont typeface="Arial" pitchFamily="34" charset="0"/>
                        <a:buChar char="•"/>
                      </a:pPr>
                      <a:r>
                        <a:rPr lang="en-US" sz="1400" dirty="0" smtClean="0">
                          <a:solidFill>
                            <a:schemeClr val="tx1"/>
                          </a:solidFill>
                          <a:latin typeface="Arial Narrow" pitchFamily="34" charset="0"/>
                        </a:rPr>
                        <a:t>2012 HCP-level</a:t>
                      </a:r>
                      <a:r>
                        <a:rPr lang="en-US" sz="1400" baseline="0" dirty="0" smtClean="0">
                          <a:solidFill>
                            <a:schemeClr val="tx1"/>
                          </a:solidFill>
                          <a:latin typeface="Arial Narrow" pitchFamily="34" charset="0"/>
                        </a:rPr>
                        <a:t> data analog [CA&amp;DS]</a:t>
                      </a:r>
                      <a:endParaRPr lang="en-US" sz="1400" dirty="0">
                        <a:solidFill>
                          <a:schemeClr val="tx1"/>
                        </a:solidFill>
                        <a:latin typeface="Arial Narrow" pitchFamily="34" charset="0"/>
                      </a:endParaRPr>
                    </a:p>
                  </a:txBody>
                  <a:tcPr marL="90099" marR="900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400"/>
                        </a:lnSpc>
                      </a:pPr>
                      <a:r>
                        <a:rPr lang="en-US" sz="1400" dirty="0" smtClean="0">
                          <a:solidFill>
                            <a:schemeClr val="tx1"/>
                          </a:solidFill>
                          <a:latin typeface="Arial Narrow" pitchFamily="34" charset="0"/>
                        </a:rPr>
                        <a:t>Medium</a:t>
                      </a:r>
                      <a:endParaRPr lang="en-US" sz="1400" dirty="0">
                        <a:solidFill>
                          <a:schemeClr val="tx1"/>
                        </a:solidFill>
                        <a:latin typeface="Arial Narrow" pitchFamily="34" charset="0"/>
                      </a:endParaRPr>
                    </a:p>
                  </a:txBody>
                  <a:tcPr marL="90099" marR="900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4523">
                <a:tc>
                  <a:txBody>
                    <a:bodyPr/>
                    <a:lstStyle/>
                    <a:p>
                      <a:pPr algn="l">
                        <a:lnSpc>
                          <a:spcPts val="1400"/>
                        </a:lnSpc>
                      </a:pPr>
                      <a:r>
                        <a:rPr lang="en-US" sz="1400" dirty="0" smtClean="0">
                          <a:solidFill>
                            <a:schemeClr val="tx1"/>
                          </a:solidFill>
                          <a:latin typeface="Arial Narrow" pitchFamily="34" charset="0"/>
                        </a:rPr>
                        <a:t>Pharmacy</a:t>
                      </a:r>
                      <a:r>
                        <a:rPr lang="en-US" sz="1400" baseline="0" dirty="0" smtClean="0">
                          <a:solidFill>
                            <a:schemeClr val="tx1"/>
                          </a:solidFill>
                          <a:latin typeface="Arial Narrow" pitchFamily="34" charset="0"/>
                        </a:rPr>
                        <a:t> Acquisition</a:t>
                      </a:r>
                      <a:endParaRPr lang="en-US" sz="1400" dirty="0">
                        <a:solidFill>
                          <a:schemeClr val="tx1"/>
                        </a:solidFill>
                        <a:latin typeface="Arial Narrow" pitchFamily="34" charset="0"/>
                      </a:endParaRPr>
                    </a:p>
                  </a:txBody>
                  <a:tcPr marL="90099" marR="900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12713" indent="-112713" algn="l">
                        <a:lnSpc>
                          <a:spcPts val="1400"/>
                        </a:lnSpc>
                        <a:buFont typeface="Arial" pitchFamily="34" charset="0"/>
                        <a:buChar char="•"/>
                      </a:pPr>
                      <a:r>
                        <a:rPr lang="en-US" sz="1400" dirty="0" smtClean="0">
                          <a:solidFill>
                            <a:schemeClr val="tx1"/>
                          </a:solidFill>
                          <a:latin typeface="Arial Narrow" pitchFamily="34" charset="0"/>
                        </a:rPr>
                        <a:t>Incremental</a:t>
                      </a:r>
                      <a:r>
                        <a:rPr lang="en-US" sz="1400" baseline="0" dirty="0" smtClean="0">
                          <a:solidFill>
                            <a:schemeClr val="tx1"/>
                          </a:solidFill>
                          <a:latin typeface="Arial Narrow" pitchFamily="34" charset="0"/>
                        </a:rPr>
                        <a:t> pills and fills (test and control stores)</a:t>
                      </a:r>
                      <a:endParaRPr lang="en-US" sz="1400" dirty="0">
                        <a:solidFill>
                          <a:schemeClr val="tx1"/>
                        </a:solidFill>
                        <a:latin typeface="Arial Narrow" pitchFamily="34" charset="0"/>
                      </a:endParaRPr>
                    </a:p>
                  </a:txBody>
                  <a:tcPr marL="90099" marR="900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112713" indent="-112713" algn="l">
                        <a:lnSpc>
                          <a:spcPts val="1400"/>
                        </a:lnSpc>
                        <a:buFont typeface="Arial" pitchFamily="34" charset="0"/>
                        <a:buChar char="•"/>
                      </a:pPr>
                      <a:r>
                        <a:rPr lang="en-US" sz="1400" dirty="0" smtClean="0">
                          <a:solidFill>
                            <a:schemeClr val="tx1"/>
                          </a:solidFill>
                          <a:latin typeface="Arial Narrow" pitchFamily="34" charset="0"/>
                        </a:rPr>
                        <a:t>Outside suppliers [IMS/SDI,</a:t>
                      </a:r>
                      <a:r>
                        <a:rPr lang="en-US" sz="1400" baseline="0" dirty="0" smtClean="0">
                          <a:solidFill>
                            <a:schemeClr val="tx1"/>
                          </a:solidFill>
                          <a:latin typeface="Arial Narrow" pitchFamily="34" charset="0"/>
                        </a:rPr>
                        <a:t> pharmacy chains</a:t>
                      </a:r>
                      <a:r>
                        <a:rPr lang="en-US" sz="1400" baseline="0" dirty="0" smtClean="0">
                          <a:solidFill>
                            <a:schemeClr val="tx1"/>
                          </a:solidFill>
                          <a:latin typeface="Arial Narrow" pitchFamily="34" charset="0"/>
                        </a:rPr>
                        <a:t>]</a:t>
                      </a:r>
                    </a:p>
                    <a:p>
                      <a:pPr marL="112713" indent="-112713" algn="l">
                        <a:lnSpc>
                          <a:spcPts val="1400"/>
                        </a:lnSpc>
                        <a:buFont typeface="Arial" pitchFamily="34" charset="0"/>
                        <a:buChar char="•"/>
                      </a:pPr>
                      <a:r>
                        <a:rPr lang="en-US" sz="1400" baseline="0" dirty="0" smtClean="0">
                          <a:solidFill>
                            <a:schemeClr val="tx1"/>
                          </a:solidFill>
                          <a:latin typeface="Arial Narrow" pitchFamily="34" charset="0"/>
                        </a:rPr>
                        <a:t>Merck oversight and valuation [FE&amp;A]</a:t>
                      </a:r>
                      <a:r>
                        <a:rPr lang="en-US" sz="1400" baseline="30000" dirty="0" smtClean="0">
                          <a:solidFill>
                            <a:schemeClr val="tx1"/>
                          </a:solidFill>
                          <a:latin typeface="Arial Narrow" pitchFamily="34" charset="0"/>
                        </a:rPr>
                        <a:t>2</a:t>
                      </a:r>
                      <a:endParaRPr lang="en-US" sz="1400" baseline="30000" dirty="0" smtClean="0">
                        <a:solidFill>
                          <a:schemeClr val="tx1"/>
                        </a:solidFill>
                        <a:latin typeface="Arial Narrow" pitchFamily="34" charset="0"/>
                      </a:endParaRPr>
                    </a:p>
                  </a:txBody>
                  <a:tcPr marL="90099" marR="900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400"/>
                        </a:lnSpc>
                      </a:pPr>
                      <a:r>
                        <a:rPr lang="en-US" sz="1400" dirty="0" smtClean="0">
                          <a:solidFill>
                            <a:schemeClr val="tx1"/>
                          </a:solidFill>
                          <a:latin typeface="Arial Narrow" pitchFamily="34" charset="0"/>
                        </a:rPr>
                        <a:t>Medium</a:t>
                      </a:r>
                      <a:endParaRPr lang="en-US" sz="1400" dirty="0">
                        <a:solidFill>
                          <a:schemeClr val="tx1"/>
                        </a:solidFill>
                        <a:latin typeface="Arial Narrow" pitchFamily="34" charset="0"/>
                      </a:endParaRPr>
                    </a:p>
                  </a:txBody>
                  <a:tcPr marL="90099" marR="900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9047">
                <a:tc>
                  <a:txBody>
                    <a:bodyPr/>
                    <a:lstStyle/>
                    <a:p>
                      <a:pPr algn="l">
                        <a:lnSpc>
                          <a:spcPts val="1400"/>
                        </a:lnSpc>
                      </a:pPr>
                      <a:r>
                        <a:rPr lang="en-US" sz="1400" dirty="0" smtClean="0">
                          <a:solidFill>
                            <a:schemeClr val="tx1"/>
                          </a:solidFill>
                          <a:latin typeface="Arial Narrow" pitchFamily="34" charset="0"/>
                        </a:rPr>
                        <a:t>Pharmacy Adherence</a:t>
                      </a:r>
                      <a:endParaRPr lang="en-US" sz="1400" dirty="0">
                        <a:solidFill>
                          <a:schemeClr val="tx1"/>
                        </a:solidFill>
                        <a:latin typeface="Arial Narrow" pitchFamily="34" charset="0"/>
                      </a:endParaRPr>
                    </a:p>
                  </a:txBody>
                  <a:tcPr marL="90099" marR="900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12713" indent="-112713" algn="l">
                        <a:lnSpc>
                          <a:spcPts val="1400"/>
                        </a:lnSpc>
                        <a:buFont typeface="Arial" pitchFamily="34" charset="0"/>
                        <a:buChar char="•"/>
                      </a:pPr>
                      <a:r>
                        <a:rPr lang="en-US" sz="1400" dirty="0" smtClean="0">
                          <a:solidFill>
                            <a:schemeClr val="tx1"/>
                          </a:solidFill>
                          <a:latin typeface="Arial Narrow" pitchFamily="34" charset="0"/>
                        </a:rPr>
                        <a:t>Incremental pills and fills</a:t>
                      </a:r>
                      <a:r>
                        <a:rPr lang="en-US" sz="1400" baseline="0" dirty="0" smtClean="0">
                          <a:solidFill>
                            <a:schemeClr val="tx1"/>
                          </a:solidFill>
                          <a:latin typeface="Arial Narrow" pitchFamily="34" charset="0"/>
                        </a:rPr>
                        <a:t> </a:t>
                      </a:r>
                      <a:r>
                        <a:rPr lang="en-US" sz="1400" dirty="0" smtClean="0">
                          <a:solidFill>
                            <a:schemeClr val="tx1"/>
                          </a:solidFill>
                          <a:latin typeface="Arial Narrow" pitchFamily="34" charset="0"/>
                        </a:rPr>
                        <a:t>(longitudinal</a:t>
                      </a:r>
                      <a:r>
                        <a:rPr lang="en-US" sz="1400" baseline="0" dirty="0" smtClean="0">
                          <a:solidFill>
                            <a:schemeClr val="tx1"/>
                          </a:solidFill>
                          <a:latin typeface="Arial Narrow" pitchFamily="34" charset="0"/>
                        </a:rPr>
                        <a:t> claims data for test and control patients)</a:t>
                      </a:r>
                      <a:endParaRPr lang="en-US" sz="1400" dirty="0">
                        <a:solidFill>
                          <a:schemeClr val="tx1"/>
                        </a:solidFill>
                        <a:latin typeface="Arial Narrow" pitchFamily="34" charset="0"/>
                      </a:endParaRPr>
                    </a:p>
                  </a:txBody>
                  <a:tcPr marL="90099" marR="900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c>
                  <a:txBody>
                    <a:bodyPr/>
                    <a:lstStyle/>
                    <a:p>
                      <a:pPr algn="ctr">
                        <a:lnSpc>
                          <a:spcPts val="1400"/>
                        </a:lnSpc>
                      </a:pPr>
                      <a:r>
                        <a:rPr lang="en-US" sz="1400" dirty="0" smtClean="0">
                          <a:solidFill>
                            <a:schemeClr val="tx1"/>
                          </a:solidFill>
                          <a:latin typeface="Arial Narrow" pitchFamily="34" charset="0"/>
                        </a:rPr>
                        <a:t>Medium</a:t>
                      </a:r>
                      <a:endParaRPr lang="en-US" sz="1400" dirty="0">
                        <a:solidFill>
                          <a:schemeClr val="tx1"/>
                        </a:solidFill>
                        <a:latin typeface="Arial Narrow" pitchFamily="34" charset="0"/>
                      </a:endParaRPr>
                    </a:p>
                  </a:txBody>
                  <a:tcPr marL="90099" marR="900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2246">
                <a:tc>
                  <a:txBody>
                    <a:bodyPr/>
                    <a:lstStyle/>
                    <a:p>
                      <a:pPr algn="l">
                        <a:lnSpc>
                          <a:spcPts val="1400"/>
                        </a:lnSpc>
                      </a:pPr>
                      <a:r>
                        <a:rPr lang="en-US" sz="1400" dirty="0" smtClean="0">
                          <a:solidFill>
                            <a:schemeClr val="tx1"/>
                          </a:solidFill>
                          <a:latin typeface="Arial Narrow" pitchFamily="34" charset="0"/>
                        </a:rPr>
                        <a:t>HCC Media</a:t>
                      </a:r>
                      <a:endParaRPr lang="en-US" sz="1400" dirty="0">
                        <a:solidFill>
                          <a:schemeClr val="tx1"/>
                        </a:solidFill>
                        <a:latin typeface="Arial Narrow" pitchFamily="34" charset="0"/>
                      </a:endParaRPr>
                    </a:p>
                  </a:txBody>
                  <a:tcPr marL="90099" marR="900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12713" marR="0" indent="-112713" algn="l" defTabSz="914400" rtl="0" eaLnBrk="1" fontAlgn="auto" latinLnBrk="0" hangingPunct="1">
                        <a:lnSpc>
                          <a:spcPts val="1400"/>
                        </a:lnSpc>
                        <a:spcBef>
                          <a:spcPts val="0"/>
                        </a:spcBef>
                        <a:spcAft>
                          <a:spcPts val="0"/>
                        </a:spcAft>
                        <a:buClrTx/>
                        <a:buSzTx/>
                        <a:buFont typeface="Arial" pitchFamily="34" charset="0"/>
                        <a:buChar char="•"/>
                        <a:tabLst/>
                        <a:defRPr/>
                      </a:pPr>
                      <a:r>
                        <a:rPr lang="en-US" sz="1400" dirty="0" smtClean="0">
                          <a:solidFill>
                            <a:schemeClr val="tx1"/>
                          </a:solidFill>
                          <a:latin typeface="Arial Narrow" pitchFamily="34" charset="0"/>
                        </a:rPr>
                        <a:t>Statistical analysis</a:t>
                      </a:r>
                      <a:r>
                        <a:rPr lang="en-US" sz="1400" baseline="30000" dirty="0" smtClean="0">
                          <a:solidFill>
                            <a:schemeClr val="tx1"/>
                          </a:solidFill>
                          <a:latin typeface="Arial Narrow" pitchFamily="34" charset="0"/>
                        </a:rPr>
                        <a:t>1</a:t>
                      </a:r>
                      <a:endParaRPr lang="en-US" sz="1400" baseline="0" dirty="0" smtClean="0">
                        <a:solidFill>
                          <a:schemeClr val="tx1"/>
                        </a:solidFill>
                        <a:latin typeface="Arial Narrow" pitchFamily="34" charset="0"/>
                      </a:endParaRPr>
                    </a:p>
                    <a:p>
                      <a:pPr marL="112713" marR="0" indent="-112713" algn="l" defTabSz="914400" rtl="0" eaLnBrk="1" fontAlgn="auto" latinLnBrk="0" hangingPunct="1">
                        <a:lnSpc>
                          <a:spcPts val="1400"/>
                        </a:lnSpc>
                        <a:spcBef>
                          <a:spcPts val="0"/>
                        </a:spcBef>
                        <a:spcAft>
                          <a:spcPts val="0"/>
                        </a:spcAft>
                        <a:buClrTx/>
                        <a:buSzTx/>
                        <a:buFont typeface="Arial" pitchFamily="34" charset="0"/>
                        <a:buChar char="•"/>
                        <a:tabLst/>
                        <a:defRPr/>
                      </a:pPr>
                      <a:r>
                        <a:rPr lang="en-US" sz="1400" baseline="0" dirty="0" smtClean="0">
                          <a:solidFill>
                            <a:schemeClr val="tx1"/>
                          </a:solidFill>
                          <a:latin typeface="Arial Narrow" pitchFamily="34" charset="0"/>
                        </a:rPr>
                        <a:t>Arithmetic modeling</a:t>
                      </a:r>
                      <a:endParaRPr lang="en-US" sz="1400" dirty="0" smtClean="0">
                        <a:solidFill>
                          <a:schemeClr val="tx1"/>
                        </a:solidFill>
                        <a:latin typeface="Arial Narrow" pitchFamily="34" charset="0"/>
                      </a:endParaRPr>
                    </a:p>
                  </a:txBody>
                  <a:tcPr marL="90099" marR="900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12713" indent="-112713" algn="l">
                        <a:lnSpc>
                          <a:spcPts val="1400"/>
                        </a:lnSpc>
                        <a:buFont typeface="Arial" pitchFamily="34" charset="0"/>
                        <a:buChar char="•"/>
                      </a:pPr>
                      <a:r>
                        <a:rPr lang="en-US" sz="1400" dirty="0" smtClean="0">
                          <a:solidFill>
                            <a:schemeClr val="tx1"/>
                          </a:solidFill>
                          <a:latin typeface="Arial Narrow" pitchFamily="34" charset="0"/>
                        </a:rPr>
                        <a:t>2012 HCP-level data [CA&amp;DS]</a:t>
                      </a:r>
                    </a:p>
                    <a:p>
                      <a:pPr marL="112713" indent="-112713" algn="l">
                        <a:lnSpc>
                          <a:spcPts val="1400"/>
                        </a:lnSpc>
                        <a:buFont typeface="Arial" pitchFamily="34" charset="0"/>
                        <a:buChar char="•"/>
                      </a:pPr>
                      <a:r>
                        <a:rPr lang="en-US" sz="1400" dirty="0" smtClean="0">
                          <a:solidFill>
                            <a:schemeClr val="tx1"/>
                          </a:solidFill>
                          <a:latin typeface="Arial Narrow" pitchFamily="34" charset="0"/>
                        </a:rPr>
                        <a:t>Survey</a:t>
                      </a:r>
                      <a:r>
                        <a:rPr lang="en-US" sz="1400" baseline="0" dirty="0" smtClean="0">
                          <a:solidFill>
                            <a:schemeClr val="tx1"/>
                          </a:solidFill>
                          <a:latin typeface="Arial Narrow" pitchFamily="34" charset="0"/>
                        </a:rPr>
                        <a:t> measured </a:t>
                      </a:r>
                      <a:r>
                        <a:rPr lang="en-US" sz="1400" dirty="0" smtClean="0">
                          <a:solidFill>
                            <a:schemeClr val="tx1"/>
                          </a:solidFill>
                          <a:latin typeface="Arial Narrow" pitchFamily="34" charset="0"/>
                        </a:rPr>
                        <a:t>conversion rates [comScore, Evolution </a:t>
                      </a:r>
                      <a:r>
                        <a:rPr lang="en-US" sz="1400" dirty="0" smtClean="0">
                          <a:solidFill>
                            <a:schemeClr val="tx1"/>
                          </a:solidFill>
                          <a:latin typeface="Arial Narrow" pitchFamily="34" charset="0"/>
                        </a:rPr>
                        <a:t>Road (ER)]</a:t>
                      </a:r>
                      <a:endParaRPr lang="en-US" sz="1400" dirty="0" smtClean="0">
                        <a:solidFill>
                          <a:schemeClr val="tx1"/>
                        </a:solidFill>
                        <a:latin typeface="Arial Narrow" pitchFamily="34" charset="0"/>
                      </a:endParaRPr>
                    </a:p>
                    <a:p>
                      <a:pPr marL="112713" indent="-112713" algn="l">
                        <a:lnSpc>
                          <a:spcPts val="1400"/>
                        </a:lnSpc>
                        <a:buFont typeface="Arial" pitchFamily="34" charset="0"/>
                        <a:buChar char="•"/>
                      </a:pPr>
                      <a:r>
                        <a:rPr lang="en-US" sz="1400" dirty="0" smtClean="0">
                          <a:solidFill>
                            <a:schemeClr val="tx1"/>
                          </a:solidFill>
                          <a:latin typeface="Arial Narrow" pitchFamily="34" charset="0"/>
                        </a:rPr>
                        <a:t>Engagement metrics [comScore, Evolution Road]</a:t>
                      </a:r>
                    </a:p>
                    <a:p>
                      <a:pPr marL="112713" indent="-112713" algn="l">
                        <a:lnSpc>
                          <a:spcPts val="1400"/>
                        </a:lnSpc>
                        <a:buFont typeface="Arial" pitchFamily="34" charset="0"/>
                        <a:buChar char="•"/>
                      </a:pPr>
                      <a:r>
                        <a:rPr lang="en-US" sz="1400" dirty="0" smtClean="0">
                          <a:solidFill>
                            <a:schemeClr val="tx1"/>
                          </a:solidFill>
                          <a:latin typeface="Arial Narrow" pitchFamily="34" charset="0"/>
                        </a:rPr>
                        <a:t>Impressions and reach [Initiative</a:t>
                      </a:r>
                      <a:r>
                        <a:rPr lang="en-US" sz="1400" dirty="0" smtClean="0">
                          <a:solidFill>
                            <a:schemeClr val="tx1"/>
                          </a:solidFill>
                          <a:latin typeface="Arial Narrow" pitchFamily="34" charset="0"/>
                        </a:rPr>
                        <a:t>]</a:t>
                      </a:r>
                    </a:p>
                    <a:p>
                      <a:pPr marL="112713" indent="-112713" algn="l">
                        <a:lnSpc>
                          <a:spcPts val="1400"/>
                        </a:lnSpc>
                        <a:buFont typeface="Arial" pitchFamily="34" charset="0"/>
                        <a:buChar char="•"/>
                      </a:pPr>
                      <a:r>
                        <a:rPr lang="en-US" sz="1400" dirty="0" smtClean="0">
                          <a:solidFill>
                            <a:schemeClr val="tx1"/>
                          </a:solidFill>
                          <a:latin typeface="Arial Narrow" pitchFamily="34" charset="0"/>
                        </a:rPr>
                        <a:t>Pro forma ROI models [ER]</a:t>
                      </a:r>
                      <a:endParaRPr lang="en-US" sz="1400" dirty="0" smtClean="0">
                        <a:solidFill>
                          <a:schemeClr val="tx1"/>
                        </a:solidFill>
                        <a:latin typeface="Arial Narrow" pitchFamily="34" charset="0"/>
                      </a:endParaRPr>
                    </a:p>
                  </a:txBody>
                  <a:tcPr marL="90099" marR="900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400"/>
                        </a:lnSpc>
                      </a:pPr>
                      <a:r>
                        <a:rPr lang="en-US" sz="1400" dirty="0" smtClean="0">
                          <a:solidFill>
                            <a:schemeClr val="tx1"/>
                          </a:solidFill>
                          <a:latin typeface="Arial Narrow" pitchFamily="34" charset="0"/>
                        </a:rPr>
                        <a:t>Medium</a:t>
                      </a:r>
                      <a:endParaRPr lang="en-US" sz="1400" dirty="0">
                        <a:solidFill>
                          <a:schemeClr val="tx1"/>
                        </a:solidFill>
                        <a:latin typeface="Arial Narrow" pitchFamily="34" charset="0"/>
                      </a:endParaRPr>
                    </a:p>
                  </a:txBody>
                  <a:tcPr marL="90099" marR="900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Text Box 5"/>
          <p:cNvSpPr txBox="1">
            <a:spLocks noChangeArrowheads="1"/>
          </p:cNvSpPr>
          <p:nvPr/>
        </p:nvSpPr>
        <p:spPr bwMode="auto">
          <a:xfrm>
            <a:off x="126999" y="479825"/>
            <a:ext cx="7676715" cy="380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Ins="9144">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85000"/>
              </a:lnSpc>
            </a:pPr>
            <a:r>
              <a:rPr lang="en-US" sz="1100" i="1" dirty="0" smtClean="0">
                <a:solidFill>
                  <a:srgbClr val="339966"/>
                </a:solidFill>
              </a:rPr>
              <a:t>The resource allocations suggested by the optimization model depend upon promotion response curves. The level of confidence associated with these varies by promotion type and should be considered when making investment decisions.</a:t>
            </a:r>
            <a:endParaRPr lang="en-US" sz="1100" i="1" dirty="0">
              <a:solidFill>
                <a:srgbClr val="339966"/>
              </a:solidFill>
            </a:endParaRPr>
          </a:p>
        </p:txBody>
      </p:sp>
      <p:sp>
        <p:nvSpPr>
          <p:cNvPr id="6" name="TextBox 5"/>
          <p:cNvSpPr txBox="1"/>
          <p:nvPr/>
        </p:nvSpPr>
        <p:spPr>
          <a:xfrm>
            <a:off x="27432" y="5937250"/>
            <a:ext cx="6975534" cy="964367"/>
          </a:xfrm>
          <a:prstGeom prst="rect">
            <a:avLst/>
          </a:prstGeom>
          <a:noFill/>
        </p:spPr>
        <p:txBody>
          <a:bodyPr wrap="square">
            <a:spAutoFit/>
          </a:bodyPr>
          <a:lstStyle/>
          <a:p>
            <a:pPr>
              <a:spcBef>
                <a:spcPts val="300"/>
              </a:spcBef>
              <a:defRPr/>
            </a:pPr>
            <a:r>
              <a:rPr lang="en-US" sz="1000" i="1" dirty="0" smtClean="0">
                <a:solidFill>
                  <a:srgbClr val="FFFFFF"/>
                </a:solidFill>
                <a:latin typeface="Arial"/>
              </a:rPr>
              <a:t>(1) Statistical analysis </a:t>
            </a:r>
            <a:r>
              <a:rPr lang="en-US" sz="1000" i="1" dirty="0">
                <a:solidFill>
                  <a:srgbClr val="FFFFFF"/>
                </a:solidFill>
                <a:latin typeface="Arial"/>
              </a:rPr>
              <a:t>of in-market data studying the association between </a:t>
            </a:r>
            <a:r>
              <a:rPr lang="en-US" sz="1000" i="1" dirty="0" smtClean="0">
                <a:solidFill>
                  <a:srgbClr val="FFFFFF"/>
                </a:solidFill>
                <a:latin typeface="Arial"/>
              </a:rPr>
              <a:t>the promotion </a:t>
            </a:r>
            <a:r>
              <a:rPr lang="en-US" sz="1000" i="1" dirty="0">
                <a:solidFill>
                  <a:srgbClr val="FFFFFF"/>
                </a:solidFill>
                <a:latin typeface="Arial"/>
              </a:rPr>
              <a:t>and NRx volume (as a proxy for new patient starts</a:t>
            </a:r>
            <a:r>
              <a:rPr lang="en-US" sz="1000" i="1" dirty="0" smtClean="0">
                <a:solidFill>
                  <a:srgbClr val="FFFFFF"/>
                </a:solidFill>
                <a:latin typeface="Arial"/>
              </a:rPr>
              <a:t>). Leverages multivariate models to control for potential confounding influences while isolating the effect of the promotion. May include use of a prospectively held out control group or retrospectively matched comparison group.</a:t>
            </a:r>
          </a:p>
          <a:p>
            <a:pPr>
              <a:spcBef>
                <a:spcPts val="300"/>
              </a:spcBef>
              <a:defRPr/>
            </a:pPr>
            <a:r>
              <a:rPr lang="en-US" sz="1000" i="1" dirty="0" smtClean="0">
                <a:solidFill>
                  <a:srgbClr val="FFFFFF"/>
                </a:solidFill>
                <a:latin typeface="Arial"/>
              </a:rPr>
              <a:t>(2) All financial valuation carried out in accordance with Financial Evaluation &amp; Analysis models</a:t>
            </a:r>
            <a:r>
              <a:rPr lang="en-US" sz="1000" i="1" dirty="0" smtClean="0">
                <a:solidFill>
                  <a:srgbClr val="FFFFFF"/>
                </a:solidFill>
                <a:latin typeface="Arial"/>
              </a:rPr>
              <a:t>.</a:t>
            </a:r>
          </a:p>
          <a:p>
            <a:pPr>
              <a:spcBef>
                <a:spcPts val="300"/>
              </a:spcBef>
              <a:defRPr/>
            </a:pPr>
            <a:r>
              <a:rPr lang="en-US" sz="1000" i="1" dirty="0" smtClean="0">
                <a:solidFill>
                  <a:srgbClr val="FFFFFF"/>
                </a:solidFill>
                <a:latin typeface="Arial"/>
              </a:rPr>
              <a:t>(3) Pro forma ROI modeling tool created/maintained by CA&amp;DS and used by GMC&amp;CS Promotion and MCM managers.</a:t>
            </a:r>
            <a:endParaRPr lang="en-US" sz="1000" i="1" dirty="0">
              <a:solidFill>
                <a:srgbClr val="FFFFFF"/>
              </a:solidFill>
              <a:latin typeface="Arial"/>
            </a:endParaRPr>
          </a:p>
        </p:txBody>
      </p:sp>
      <p:sp>
        <p:nvSpPr>
          <p:cNvPr id="9" name="Title 1"/>
          <p:cNvSpPr txBox="1">
            <a:spLocks/>
          </p:cNvSpPr>
          <p:nvPr/>
        </p:nvSpPr>
        <p:spPr bwMode="auto">
          <a:xfrm>
            <a:off x="127000" y="-30162"/>
            <a:ext cx="7604125" cy="774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tx2"/>
                </a:solidFill>
                <a:latin typeface="+mj-lt"/>
                <a:ea typeface="+mj-ea"/>
                <a:cs typeface="+mj-cs"/>
              </a:defRPr>
            </a:lvl1pPr>
            <a:lvl2pPr algn="l" rtl="0" eaLnBrk="0" fontAlgn="base" hangingPunct="0">
              <a:spcBef>
                <a:spcPct val="0"/>
              </a:spcBef>
              <a:spcAft>
                <a:spcPct val="0"/>
              </a:spcAft>
              <a:defRPr sz="2000" b="1">
                <a:solidFill>
                  <a:schemeClr val="tx2"/>
                </a:solidFill>
                <a:latin typeface="Arial Black" pitchFamily="34" charset="0"/>
                <a:cs typeface="Arial" charset="0"/>
              </a:defRPr>
            </a:lvl2pPr>
            <a:lvl3pPr algn="l" rtl="0" eaLnBrk="0" fontAlgn="base" hangingPunct="0">
              <a:spcBef>
                <a:spcPct val="0"/>
              </a:spcBef>
              <a:spcAft>
                <a:spcPct val="0"/>
              </a:spcAft>
              <a:defRPr sz="2000" b="1">
                <a:solidFill>
                  <a:schemeClr val="tx2"/>
                </a:solidFill>
                <a:latin typeface="Arial Black" pitchFamily="34" charset="0"/>
                <a:cs typeface="Arial" charset="0"/>
              </a:defRPr>
            </a:lvl3pPr>
            <a:lvl4pPr algn="l" rtl="0" eaLnBrk="0" fontAlgn="base" hangingPunct="0">
              <a:spcBef>
                <a:spcPct val="0"/>
              </a:spcBef>
              <a:spcAft>
                <a:spcPct val="0"/>
              </a:spcAft>
              <a:defRPr sz="2000" b="1">
                <a:solidFill>
                  <a:schemeClr val="tx2"/>
                </a:solidFill>
                <a:latin typeface="Arial Black" pitchFamily="34" charset="0"/>
                <a:cs typeface="Arial" charset="0"/>
              </a:defRPr>
            </a:lvl4pPr>
            <a:lvl5pPr algn="l" rtl="0" eaLnBrk="0" fontAlgn="base" hangingPunct="0">
              <a:spcBef>
                <a:spcPct val="0"/>
              </a:spcBef>
              <a:spcAft>
                <a:spcPct val="0"/>
              </a:spcAft>
              <a:defRPr sz="2000" b="1">
                <a:solidFill>
                  <a:schemeClr val="tx2"/>
                </a:solidFill>
                <a:latin typeface="Arial Black" pitchFamily="34" charset="0"/>
                <a:cs typeface="Arial" charset="0"/>
              </a:defRPr>
            </a:lvl5pPr>
            <a:lvl6pPr marL="457200" algn="l" rtl="0" fontAlgn="base">
              <a:spcBef>
                <a:spcPct val="0"/>
              </a:spcBef>
              <a:spcAft>
                <a:spcPct val="0"/>
              </a:spcAft>
              <a:defRPr sz="2000" b="1">
                <a:solidFill>
                  <a:schemeClr val="tx2"/>
                </a:solidFill>
                <a:latin typeface="Arial Black" pitchFamily="34" charset="0"/>
                <a:cs typeface="Arial" charset="0"/>
              </a:defRPr>
            </a:lvl6pPr>
            <a:lvl7pPr marL="914400" algn="l" rtl="0" fontAlgn="base">
              <a:spcBef>
                <a:spcPct val="0"/>
              </a:spcBef>
              <a:spcAft>
                <a:spcPct val="0"/>
              </a:spcAft>
              <a:defRPr sz="2000" b="1">
                <a:solidFill>
                  <a:schemeClr val="tx2"/>
                </a:solidFill>
                <a:latin typeface="Arial Black" pitchFamily="34" charset="0"/>
                <a:cs typeface="Arial" charset="0"/>
              </a:defRPr>
            </a:lvl7pPr>
            <a:lvl8pPr marL="1371600" algn="l" rtl="0" fontAlgn="base">
              <a:spcBef>
                <a:spcPct val="0"/>
              </a:spcBef>
              <a:spcAft>
                <a:spcPct val="0"/>
              </a:spcAft>
              <a:defRPr sz="2000" b="1">
                <a:solidFill>
                  <a:schemeClr val="tx2"/>
                </a:solidFill>
                <a:latin typeface="Arial Black" pitchFamily="34" charset="0"/>
                <a:cs typeface="Arial" charset="0"/>
              </a:defRPr>
            </a:lvl8pPr>
            <a:lvl9pPr marL="1828800" algn="l" rtl="0" fontAlgn="base">
              <a:spcBef>
                <a:spcPct val="0"/>
              </a:spcBef>
              <a:spcAft>
                <a:spcPct val="0"/>
              </a:spcAft>
              <a:defRPr sz="2000" b="1">
                <a:solidFill>
                  <a:schemeClr val="tx2"/>
                </a:solidFill>
                <a:latin typeface="Arial Black" pitchFamily="34" charset="0"/>
                <a:cs typeface="Arial" charset="0"/>
              </a:defRPr>
            </a:lvl9pPr>
          </a:lstStyle>
          <a:p>
            <a:r>
              <a:rPr lang="en-US" dirty="0" smtClean="0"/>
              <a:t>Executive Summary: Confidence in Promo. Response</a:t>
            </a:r>
            <a:endParaRPr lang="en-US" dirty="0"/>
          </a:p>
        </p:txBody>
      </p:sp>
    </p:spTree>
    <p:extLst>
      <p:ext uri="{BB962C8B-B14F-4D97-AF65-F5344CB8AC3E}">
        <p14:creationId xmlns:p14="http://schemas.microsoft.com/office/powerpoint/2010/main" val="15418099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5"/>
          <p:cNvGraphicFramePr>
            <a:graphicFrameLocks/>
          </p:cNvGraphicFramePr>
          <p:nvPr>
            <p:extLst>
              <p:ext uri="{D42A27DB-BD31-4B8C-83A1-F6EECF244321}">
                <p14:modId xmlns:p14="http://schemas.microsoft.com/office/powerpoint/2010/main" val="3616191229"/>
              </p:ext>
            </p:extLst>
          </p:nvPr>
        </p:nvGraphicFramePr>
        <p:xfrm>
          <a:off x="577780" y="141933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p:cNvSpPr/>
          <p:nvPr/>
        </p:nvSpPr>
        <p:spPr>
          <a:xfrm>
            <a:off x="5918200" y="5486400"/>
            <a:ext cx="2967038" cy="220663"/>
          </a:xfrm>
          <a:prstGeom prst="rect">
            <a:avLst/>
          </a:prstGeom>
          <a:solidFill>
            <a:srgbClr val="1F497D"/>
          </a:solidFill>
          <a:ln w="25400" cap="flat" cmpd="sng" algn="ctr">
            <a:noFill/>
            <a:prstDash val="solid"/>
          </a:ln>
          <a:effectLst/>
        </p:spPr>
        <p:txBody>
          <a:bodyPr tIns="0" bIns="0" anchor="ctr"/>
          <a:lstStyle/>
          <a:p>
            <a:pPr algn="ctr" fontAlgn="auto">
              <a:spcBef>
                <a:spcPts val="0"/>
              </a:spcBef>
              <a:spcAft>
                <a:spcPts val="0"/>
              </a:spcAft>
              <a:defRPr/>
            </a:pPr>
            <a:r>
              <a:rPr lang="en-US" sz="1600" b="1" kern="0" dirty="0" smtClean="0">
                <a:solidFill>
                  <a:sysClr val="window" lastClr="FFFFFF"/>
                </a:solidFill>
                <a:latin typeface="Arial Narrow" pitchFamily="34" charset="0"/>
                <a:cs typeface="+mn-cs"/>
              </a:rPr>
              <a:t>Collaboration with Marketing</a:t>
            </a:r>
            <a:endParaRPr lang="en-US" sz="1600" b="1" kern="0" dirty="0">
              <a:solidFill>
                <a:sysClr val="window" lastClr="FFFFFF"/>
              </a:solidFill>
              <a:latin typeface="Arial Narrow" pitchFamily="34" charset="0"/>
              <a:cs typeface="+mn-cs"/>
            </a:endParaRPr>
          </a:p>
        </p:txBody>
      </p:sp>
      <p:sp>
        <p:nvSpPr>
          <p:cNvPr id="2" name="Title 1"/>
          <p:cNvSpPr>
            <a:spLocks noGrp="1"/>
          </p:cNvSpPr>
          <p:nvPr>
            <p:ph type="title"/>
          </p:nvPr>
        </p:nvSpPr>
        <p:spPr/>
        <p:txBody>
          <a:bodyPr/>
          <a:lstStyle/>
          <a:p>
            <a:r>
              <a:rPr lang="en-US" dirty="0" smtClean="0"/>
              <a:t>Method Overview: Process Steps</a:t>
            </a:r>
            <a:endParaRPr lang="en-US" dirty="0"/>
          </a:p>
        </p:txBody>
      </p:sp>
    </p:spTree>
    <p:extLst>
      <p:ext uri="{BB962C8B-B14F-4D97-AF65-F5344CB8AC3E}">
        <p14:creationId xmlns:p14="http://schemas.microsoft.com/office/powerpoint/2010/main" val="18885684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381" y="1088660"/>
            <a:ext cx="5317970" cy="484859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2"/>
          <p:cNvSpPr>
            <a:spLocks noGrp="1"/>
          </p:cNvSpPr>
          <p:nvPr>
            <p:ph type="title"/>
          </p:nvPr>
        </p:nvSpPr>
        <p:spPr/>
        <p:txBody>
          <a:bodyPr/>
          <a:lstStyle/>
          <a:p>
            <a:r>
              <a:rPr lang="en-US" dirty="0" smtClean="0"/>
              <a:t>Method Overview: Scope by Promotion Expense Type</a:t>
            </a:r>
            <a:endParaRPr lang="en-US" dirty="0"/>
          </a:p>
        </p:txBody>
      </p:sp>
      <p:sp>
        <p:nvSpPr>
          <p:cNvPr id="8196" name="Text Box 5"/>
          <p:cNvSpPr txBox="1">
            <a:spLocks noChangeArrowheads="1"/>
          </p:cNvSpPr>
          <p:nvPr/>
        </p:nvSpPr>
        <p:spPr bwMode="auto">
          <a:xfrm>
            <a:off x="127000" y="479825"/>
            <a:ext cx="7558088" cy="380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9144">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85000"/>
              </a:lnSpc>
            </a:pPr>
            <a:r>
              <a:rPr lang="en-US" sz="1100" i="1" dirty="0" smtClean="0">
                <a:solidFill>
                  <a:srgbClr val="339966"/>
                </a:solidFill>
              </a:rPr>
              <a:t>Approximately 64</a:t>
            </a:r>
            <a:r>
              <a:rPr lang="en-US" sz="1100" i="1" dirty="0">
                <a:solidFill>
                  <a:srgbClr val="339966"/>
                </a:solidFill>
              </a:rPr>
              <a:t>% </a:t>
            </a:r>
            <a:r>
              <a:rPr lang="en-US" sz="1100" i="1" dirty="0" smtClean="0">
                <a:solidFill>
                  <a:srgbClr val="339966"/>
                </a:solidFill>
              </a:rPr>
              <a:t>of the promotion budget is for programs for which incremental Rx contributions can be measured &amp; is in scope for this analysis. Agency/production costs, managed care, public affairs &amp; market research are out of scope.</a:t>
            </a:r>
            <a:endParaRPr lang="en-US" sz="1100" i="1" dirty="0">
              <a:solidFill>
                <a:srgbClr val="339966"/>
              </a:solidFill>
            </a:endParaRPr>
          </a:p>
        </p:txBody>
      </p:sp>
      <p:sp>
        <p:nvSpPr>
          <p:cNvPr id="2" name="Oval 1"/>
          <p:cNvSpPr/>
          <p:nvPr/>
        </p:nvSpPr>
        <p:spPr>
          <a:xfrm>
            <a:off x="3906044" y="2811440"/>
            <a:ext cx="638660" cy="57001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C00000"/>
              </a:solidFill>
            </a:endParaRPr>
          </a:p>
        </p:txBody>
      </p:sp>
      <p:sp>
        <p:nvSpPr>
          <p:cNvPr id="4" name="Line Callout 2 3"/>
          <p:cNvSpPr/>
          <p:nvPr/>
        </p:nvSpPr>
        <p:spPr>
          <a:xfrm>
            <a:off x="6002273" y="1109222"/>
            <a:ext cx="1145436" cy="599243"/>
          </a:xfrm>
          <a:prstGeom prst="borderCallout2">
            <a:avLst>
              <a:gd name="adj1" fmla="val 46053"/>
              <a:gd name="adj2" fmla="val -1016"/>
              <a:gd name="adj3" fmla="val 178801"/>
              <a:gd name="adj4" fmla="val -31276"/>
              <a:gd name="adj5" fmla="val 291151"/>
              <a:gd name="adj6" fmla="val -13727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Coupons are not in-scope</a:t>
            </a:r>
            <a:endParaRPr lang="en-US" sz="1200" dirty="0">
              <a:solidFill>
                <a:schemeClr val="tx1"/>
              </a:solidFill>
            </a:endParaRPr>
          </a:p>
        </p:txBody>
      </p:sp>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44854" y="2072076"/>
            <a:ext cx="3086100" cy="38481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1345616" y="3326449"/>
            <a:ext cx="178419" cy="246221"/>
          </a:xfrm>
          <a:prstGeom prst="rect">
            <a:avLst/>
          </a:prstGeom>
          <a:noFill/>
        </p:spPr>
        <p:txBody>
          <a:bodyPr wrap="square" rtlCol="0">
            <a:spAutoFit/>
          </a:bodyPr>
          <a:lstStyle/>
          <a:p>
            <a:r>
              <a:rPr lang="en-US" sz="1000" dirty="0" smtClean="0">
                <a:latin typeface="Arial Narrow" pitchFamily="34" charset="0"/>
              </a:rPr>
              <a:t>1</a:t>
            </a:r>
            <a:endParaRPr lang="en-US" sz="1000" dirty="0">
              <a:latin typeface="Arial Narrow" pitchFamily="34" charset="0"/>
            </a:endParaRPr>
          </a:p>
        </p:txBody>
      </p:sp>
      <p:sp>
        <p:nvSpPr>
          <p:cNvPr id="10" name="TextBox 9"/>
          <p:cNvSpPr txBox="1"/>
          <p:nvPr/>
        </p:nvSpPr>
        <p:spPr>
          <a:xfrm>
            <a:off x="1122596" y="3605224"/>
            <a:ext cx="178419" cy="246221"/>
          </a:xfrm>
          <a:prstGeom prst="rect">
            <a:avLst/>
          </a:prstGeom>
          <a:noFill/>
        </p:spPr>
        <p:txBody>
          <a:bodyPr wrap="square" rtlCol="0">
            <a:spAutoFit/>
          </a:bodyPr>
          <a:lstStyle/>
          <a:p>
            <a:r>
              <a:rPr lang="en-US" sz="1000" dirty="0" smtClean="0">
                <a:latin typeface="Arial Narrow" pitchFamily="34" charset="0"/>
              </a:rPr>
              <a:t>2</a:t>
            </a:r>
            <a:endParaRPr lang="en-US" sz="1000" dirty="0">
              <a:latin typeface="Arial Narrow" pitchFamily="34" charset="0"/>
            </a:endParaRPr>
          </a:p>
        </p:txBody>
      </p:sp>
      <p:sp>
        <p:nvSpPr>
          <p:cNvPr id="8" name="TextBox 7"/>
          <p:cNvSpPr txBox="1"/>
          <p:nvPr/>
        </p:nvSpPr>
        <p:spPr>
          <a:xfrm>
            <a:off x="297921" y="5661131"/>
            <a:ext cx="6232466" cy="259045"/>
          </a:xfrm>
          <a:prstGeom prst="rect">
            <a:avLst/>
          </a:prstGeom>
          <a:noFill/>
        </p:spPr>
        <p:txBody>
          <a:bodyPr wrap="square">
            <a:spAutoFit/>
          </a:bodyPr>
          <a:lstStyle/>
          <a:p>
            <a:pPr>
              <a:lnSpc>
                <a:spcPts val="1300"/>
              </a:lnSpc>
              <a:defRPr/>
            </a:pPr>
            <a:r>
              <a:rPr lang="en-US" sz="1100" i="1" dirty="0">
                <a:latin typeface="Arial"/>
              </a:rPr>
              <a:t>Data Source: Merck GMC</a:t>
            </a:r>
          </a:p>
        </p:txBody>
      </p:sp>
      <p:sp>
        <p:nvSpPr>
          <p:cNvPr id="12" name="TextBox 11"/>
          <p:cNvSpPr txBox="1"/>
          <p:nvPr/>
        </p:nvSpPr>
        <p:spPr>
          <a:xfrm>
            <a:off x="27432" y="5937250"/>
            <a:ext cx="6807200" cy="964367"/>
          </a:xfrm>
          <a:prstGeom prst="rect">
            <a:avLst/>
          </a:prstGeom>
          <a:noFill/>
        </p:spPr>
        <p:txBody>
          <a:bodyPr>
            <a:spAutoFit/>
          </a:bodyPr>
          <a:lstStyle/>
          <a:p>
            <a:pPr>
              <a:spcBef>
                <a:spcPts val="300"/>
              </a:spcBef>
              <a:defRPr/>
            </a:pPr>
            <a:r>
              <a:rPr lang="en-US" sz="1000" i="1" dirty="0" smtClean="0">
                <a:solidFill>
                  <a:srgbClr val="FFFFFF"/>
                </a:solidFill>
                <a:latin typeface="Arial"/>
              </a:rPr>
              <a:t>(1) </a:t>
            </a:r>
            <a:r>
              <a:rPr lang="en-US" sz="1000" i="1" dirty="0" smtClean="0">
                <a:solidFill>
                  <a:srgbClr val="FFFFFF"/>
                </a:solidFill>
                <a:latin typeface="Arial"/>
              </a:rPr>
              <a:t>Congresses and society meeting expenses are out of scope.</a:t>
            </a:r>
            <a:endParaRPr lang="en-US" sz="1000" i="1" dirty="0" smtClean="0">
              <a:solidFill>
                <a:srgbClr val="FFFFFF"/>
              </a:solidFill>
              <a:latin typeface="Arial"/>
            </a:endParaRPr>
          </a:p>
          <a:p>
            <a:pPr>
              <a:spcBef>
                <a:spcPts val="300"/>
              </a:spcBef>
              <a:defRPr/>
            </a:pPr>
            <a:r>
              <a:rPr lang="en-US" sz="1000" i="1" dirty="0" smtClean="0">
                <a:solidFill>
                  <a:srgbClr val="FFFFFF"/>
                </a:solidFill>
                <a:latin typeface="Arial"/>
              </a:rPr>
              <a:t>(2) </a:t>
            </a:r>
            <a:r>
              <a:rPr lang="en-US" sz="1000" i="1" dirty="0" smtClean="0">
                <a:solidFill>
                  <a:srgbClr val="FFFFFF"/>
                </a:solidFill>
                <a:latin typeface="Arial"/>
              </a:rPr>
              <a:t>Consists of agency fees for </a:t>
            </a:r>
            <a:r>
              <a:rPr lang="en-US" sz="1000" i="1" dirty="0" smtClean="0">
                <a:solidFill>
                  <a:srgbClr val="FFFFFF"/>
                </a:solidFill>
                <a:latin typeface="Arial"/>
              </a:rPr>
              <a:t>managed care related resources/strategy ($1MM), </a:t>
            </a:r>
            <a:r>
              <a:rPr lang="en-US" sz="1000" i="1" dirty="0" smtClean="0">
                <a:solidFill>
                  <a:srgbClr val="FFFFFF"/>
                </a:solidFill>
                <a:latin typeface="Arial"/>
              </a:rPr>
              <a:t>journal ads, payer national meeting exhibits, and other managed care-funded items( e.g</a:t>
            </a:r>
            <a:r>
              <a:rPr lang="en-US" sz="1000" i="1" dirty="0">
                <a:solidFill>
                  <a:srgbClr val="FFFFFF"/>
                </a:solidFill>
                <a:latin typeface="Arial"/>
              </a:rPr>
              <a:t>., Fingertip/</a:t>
            </a:r>
            <a:r>
              <a:rPr lang="en-US" sz="1000" i="1" dirty="0" err="1">
                <a:solidFill>
                  <a:srgbClr val="FFFFFF"/>
                </a:solidFill>
                <a:latin typeface="Arial"/>
              </a:rPr>
              <a:t>Pinosault</a:t>
            </a:r>
            <a:r>
              <a:rPr lang="en-US" sz="1000" i="1" dirty="0">
                <a:solidFill>
                  <a:srgbClr val="FFFFFF"/>
                </a:solidFill>
                <a:latin typeface="Arial"/>
              </a:rPr>
              <a:t> </a:t>
            </a:r>
            <a:r>
              <a:rPr lang="en-US" sz="1000" i="1" dirty="0" smtClean="0">
                <a:solidFill>
                  <a:srgbClr val="FFFFFF"/>
                </a:solidFill>
                <a:latin typeface="Arial"/>
              </a:rPr>
              <a:t>data, copay </a:t>
            </a:r>
            <a:r>
              <a:rPr lang="en-US" sz="1000" i="1" dirty="0" smtClean="0">
                <a:solidFill>
                  <a:srgbClr val="FFFFFF"/>
                </a:solidFill>
                <a:latin typeface="Arial"/>
              </a:rPr>
              <a:t>data, </a:t>
            </a:r>
            <a:r>
              <a:rPr lang="en-US" sz="1000" i="1" dirty="0" err="1" smtClean="0">
                <a:solidFill>
                  <a:srgbClr val="FFFFFF"/>
                </a:solidFill>
                <a:latin typeface="Arial"/>
              </a:rPr>
              <a:t>CoverMyMeds</a:t>
            </a:r>
            <a:r>
              <a:rPr lang="en-US" sz="1000" i="1" dirty="0">
                <a:solidFill>
                  <a:srgbClr val="FFFFFF"/>
                </a:solidFill>
                <a:latin typeface="Arial"/>
              </a:rPr>
              <a:t> </a:t>
            </a:r>
            <a:r>
              <a:rPr lang="en-US" sz="1000" i="1" dirty="0" smtClean="0">
                <a:solidFill>
                  <a:srgbClr val="FFFFFF"/>
                </a:solidFill>
                <a:latin typeface="Arial"/>
              </a:rPr>
              <a:t>support for PAs, disease management programs, Quality Improvement Service Agreements).</a:t>
            </a:r>
            <a:endParaRPr lang="en-US" sz="1000" i="1" dirty="0" smtClean="0">
              <a:solidFill>
                <a:srgbClr val="FFFFFF"/>
              </a:solidFill>
              <a:latin typeface="Arial"/>
            </a:endParaRPr>
          </a:p>
          <a:p>
            <a:pPr>
              <a:spcBef>
                <a:spcPts val="300"/>
              </a:spcBef>
              <a:defRPr/>
            </a:pPr>
            <a:r>
              <a:rPr lang="en-US" sz="1000" i="1" dirty="0" smtClean="0">
                <a:solidFill>
                  <a:srgbClr val="FFFFFF"/>
                </a:solidFill>
                <a:latin typeface="Arial"/>
              </a:rPr>
              <a:t>(3) Journey for Control is out of scope.</a:t>
            </a:r>
            <a:endParaRPr lang="en-US" sz="1000" i="1" dirty="0">
              <a:solidFill>
                <a:srgbClr val="FFFFFF"/>
              </a:solidFill>
              <a:latin typeface="Arial"/>
            </a:endParaRPr>
          </a:p>
        </p:txBody>
      </p:sp>
      <p:sp>
        <p:nvSpPr>
          <p:cNvPr id="13" name="TextBox 12"/>
          <p:cNvSpPr txBox="1"/>
          <p:nvPr/>
        </p:nvSpPr>
        <p:spPr>
          <a:xfrm>
            <a:off x="2680022" y="3880285"/>
            <a:ext cx="178419" cy="246221"/>
          </a:xfrm>
          <a:prstGeom prst="rect">
            <a:avLst/>
          </a:prstGeom>
          <a:noFill/>
        </p:spPr>
        <p:txBody>
          <a:bodyPr wrap="square" rtlCol="0">
            <a:spAutoFit/>
          </a:bodyPr>
          <a:lstStyle/>
          <a:p>
            <a:r>
              <a:rPr lang="en-US" sz="1000" dirty="0" smtClean="0">
                <a:latin typeface="Arial Narrow" pitchFamily="34" charset="0"/>
              </a:rPr>
              <a:t>3</a:t>
            </a:r>
            <a:endParaRPr lang="en-US" sz="1000" dirty="0">
              <a:latin typeface="Arial Narrow" pitchFamily="34" charset="0"/>
            </a:endParaRPr>
          </a:p>
        </p:txBody>
      </p:sp>
    </p:spTree>
    <p:extLst>
      <p:ext uri="{BB962C8B-B14F-4D97-AF65-F5344CB8AC3E}">
        <p14:creationId xmlns:p14="http://schemas.microsoft.com/office/powerpoint/2010/main" val="13076471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58" y="963250"/>
            <a:ext cx="6078346" cy="496306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Method Overview: Response Curves by Promo. Type</a:t>
            </a:r>
            <a:endParaRPr lang="en-US" dirty="0"/>
          </a:p>
        </p:txBody>
      </p:sp>
      <p:sp>
        <p:nvSpPr>
          <p:cNvPr id="10244" name="Content Placeholder 2"/>
          <p:cNvSpPr>
            <a:spLocks noGrp="1"/>
          </p:cNvSpPr>
          <p:nvPr>
            <p:ph idx="1"/>
          </p:nvPr>
        </p:nvSpPr>
        <p:spPr>
          <a:xfrm>
            <a:off x="6098135" y="919996"/>
            <a:ext cx="3125145" cy="2359780"/>
          </a:xfrm>
        </p:spPr>
        <p:txBody>
          <a:bodyPr/>
          <a:lstStyle/>
          <a:p>
            <a:pPr>
              <a:lnSpc>
                <a:spcPts val="1600"/>
              </a:lnSpc>
              <a:spcBef>
                <a:spcPts val="200"/>
              </a:spcBef>
            </a:pPr>
            <a:r>
              <a:rPr lang="en-US" b="0" dirty="0" smtClean="0">
                <a:latin typeface="Arial Narrow" pitchFamily="34" charset="0"/>
              </a:rPr>
              <a:t>Investments would be  first prioritized for Highest Impact promotion types followed by Medium Impact and then </a:t>
            </a:r>
            <a:r>
              <a:rPr lang="en-US" b="0" dirty="0">
                <a:latin typeface="Arial Narrow" pitchFamily="34" charset="0"/>
              </a:rPr>
              <a:t>L</a:t>
            </a:r>
            <a:r>
              <a:rPr lang="en-US" b="0" dirty="0" smtClean="0">
                <a:latin typeface="Arial Narrow" pitchFamily="34" charset="0"/>
              </a:rPr>
              <a:t>ower Impact promotion types.</a:t>
            </a:r>
          </a:p>
          <a:p>
            <a:pPr>
              <a:lnSpc>
                <a:spcPts val="1600"/>
              </a:lnSpc>
              <a:spcBef>
                <a:spcPts val="200"/>
              </a:spcBef>
            </a:pPr>
            <a:r>
              <a:rPr lang="en-US" b="0" dirty="0" smtClean="0">
                <a:latin typeface="Arial Narrow" pitchFamily="34" charset="0"/>
              </a:rPr>
              <a:t>Minimum &amp; maximum allocation constraints are specified for each promotion type.</a:t>
            </a:r>
          </a:p>
          <a:p>
            <a:pPr>
              <a:lnSpc>
                <a:spcPts val="1600"/>
              </a:lnSpc>
              <a:spcBef>
                <a:spcPts val="200"/>
              </a:spcBef>
            </a:pPr>
            <a:r>
              <a:rPr lang="en-US" dirty="0" smtClean="0">
                <a:solidFill>
                  <a:srgbClr val="FF0000"/>
                </a:solidFill>
                <a:latin typeface="Arial Narrow" pitchFamily="34" charset="0"/>
              </a:rPr>
              <a:t>Curves are based on historical results and are not adjusted for future market events and marketplace changes</a:t>
            </a:r>
            <a:r>
              <a:rPr lang="en-US" dirty="0" smtClean="0">
                <a:solidFill>
                  <a:srgbClr val="FF0000"/>
                </a:solidFill>
                <a:latin typeface="Arial Narrow" pitchFamily="34" charset="0"/>
              </a:rPr>
              <a:t>. Detailed historical results are provided on slides 19 through 23.</a:t>
            </a:r>
            <a:endParaRPr lang="en-US" dirty="0" smtClean="0">
              <a:solidFill>
                <a:srgbClr val="FF0000"/>
              </a:solidFill>
              <a:latin typeface="Arial Narrow" pitchFamily="34" charset="0"/>
            </a:endParaRPr>
          </a:p>
        </p:txBody>
      </p:sp>
      <p:sp>
        <p:nvSpPr>
          <p:cNvPr id="10246" name="TextBox 2"/>
          <p:cNvSpPr txBox="1">
            <a:spLocks noChangeArrowheads="1"/>
          </p:cNvSpPr>
          <p:nvPr/>
        </p:nvSpPr>
        <p:spPr bwMode="auto">
          <a:xfrm>
            <a:off x="880174" y="2505075"/>
            <a:ext cx="10509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000" dirty="0"/>
              <a:t>Currently </a:t>
            </a:r>
          </a:p>
          <a:p>
            <a:pPr eaLnBrk="1" hangingPunct="1"/>
            <a:r>
              <a:rPr lang="en-US" sz="1000" dirty="0"/>
              <a:t>Planned Spend</a:t>
            </a:r>
          </a:p>
        </p:txBody>
      </p:sp>
      <p:sp>
        <p:nvSpPr>
          <p:cNvPr id="10247" name="TextBox 10"/>
          <p:cNvSpPr txBox="1">
            <a:spLocks noChangeArrowheads="1"/>
          </p:cNvSpPr>
          <p:nvPr/>
        </p:nvSpPr>
        <p:spPr bwMode="auto">
          <a:xfrm>
            <a:off x="2394842" y="1997191"/>
            <a:ext cx="1179512" cy="400050"/>
          </a:xfrm>
          <a:prstGeom prst="rect">
            <a:avLst/>
          </a:prstGeom>
          <a:noFill/>
          <a:ln>
            <a:noFill/>
          </a:ln>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000" dirty="0"/>
              <a:t>Possible Optimal </a:t>
            </a:r>
          </a:p>
          <a:p>
            <a:pPr eaLnBrk="1" hangingPunct="1"/>
            <a:r>
              <a:rPr lang="en-US" sz="1000" dirty="0"/>
              <a:t>Allocation </a:t>
            </a:r>
          </a:p>
        </p:txBody>
      </p:sp>
      <p:cxnSp>
        <p:nvCxnSpPr>
          <p:cNvPr id="7" name="Elbow Connector 6"/>
          <p:cNvCxnSpPr/>
          <p:nvPr/>
        </p:nvCxnSpPr>
        <p:spPr>
          <a:xfrm rot="16200000" flipH="1">
            <a:off x="1221676" y="3066783"/>
            <a:ext cx="526296" cy="158375"/>
          </a:xfrm>
          <a:prstGeom prst="bentConnector3">
            <a:avLst>
              <a:gd name="adj1" fmla="val 50000"/>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Elbow Connector 15"/>
          <p:cNvCxnSpPr/>
          <p:nvPr/>
        </p:nvCxnSpPr>
        <p:spPr>
          <a:xfrm rot="10800000" flipV="1">
            <a:off x="1756242" y="2363788"/>
            <a:ext cx="933893" cy="782182"/>
          </a:xfrm>
          <a:prstGeom prst="bentConnector3">
            <a:avLst>
              <a:gd name="adj1" fmla="val 50000"/>
            </a:avLst>
          </a:prstGeom>
          <a:ln w="19050">
            <a:solidFill>
              <a:srgbClr val="00CC00"/>
            </a:solidFill>
            <a:tailEnd type="arrow"/>
          </a:ln>
        </p:spPr>
        <p:style>
          <a:lnRef idx="1">
            <a:schemeClr val="accent1"/>
          </a:lnRef>
          <a:fillRef idx="0">
            <a:schemeClr val="accent1"/>
          </a:fillRef>
          <a:effectRef idx="0">
            <a:schemeClr val="accent1"/>
          </a:effectRef>
          <a:fontRef idx="minor">
            <a:schemeClr val="tx1"/>
          </a:fontRef>
        </p:style>
      </p:cxnSp>
      <p:sp>
        <p:nvSpPr>
          <p:cNvPr id="12" name="Text Box 5"/>
          <p:cNvSpPr txBox="1">
            <a:spLocks noChangeArrowheads="1"/>
          </p:cNvSpPr>
          <p:nvPr/>
        </p:nvSpPr>
        <p:spPr bwMode="auto">
          <a:xfrm>
            <a:off x="115888" y="478363"/>
            <a:ext cx="7558087" cy="380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9144">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85000"/>
              </a:lnSpc>
            </a:pPr>
            <a:r>
              <a:rPr lang="en-US" sz="1100" b="1" i="1" dirty="0" smtClean="0">
                <a:solidFill>
                  <a:srgbClr val="FF0000"/>
                </a:solidFill>
              </a:rPr>
              <a:t>Highest </a:t>
            </a:r>
            <a:r>
              <a:rPr lang="en-US" sz="1100" b="1" i="1" dirty="0">
                <a:solidFill>
                  <a:srgbClr val="FF0000"/>
                </a:solidFill>
              </a:rPr>
              <a:t>Impact: </a:t>
            </a:r>
            <a:r>
              <a:rPr lang="en-US" sz="1100" i="1" dirty="0" smtClean="0">
                <a:solidFill>
                  <a:srgbClr val="339966"/>
                </a:solidFill>
              </a:rPr>
              <a:t>Samples</a:t>
            </a:r>
            <a:r>
              <a:rPr lang="en-US" sz="1100" i="1" baseline="30000" dirty="0" smtClean="0">
                <a:solidFill>
                  <a:srgbClr val="339966"/>
                </a:solidFill>
              </a:rPr>
              <a:t>1</a:t>
            </a:r>
            <a:r>
              <a:rPr lang="en-US" sz="1100" i="1" dirty="0" smtClean="0">
                <a:solidFill>
                  <a:srgbClr val="339966"/>
                </a:solidFill>
              </a:rPr>
              <a:t>, </a:t>
            </a:r>
            <a:r>
              <a:rPr lang="en-US" sz="1100" i="1" dirty="0" smtClean="0">
                <a:solidFill>
                  <a:srgbClr val="339966"/>
                </a:solidFill>
              </a:rPr>
              <a:t>HCC media. </a:t>
            </a:r>
            <a:r>
              <a:rPr lang="en-US" sz="1100" b="1" i="1" dirty="0" smtClean="0">
                <a:solidFill>
                  <a:srgbClr val="FF0000"/>
                </a:solidFill>
              </a:rPr>
              <a:t>Medium </a:t>
            </a:r>
            <a:r>
              <a:rPr lang="en-US" sz="1100" b="1" i="1" dirty="0">
                <a:solidFill>
                  <a:srgbClr val="FF0000"/>
                </a:solidFill>
              </a:rPr>
              <a:t>Impact: </a:t>
            </a:r>
            <a:r>
              <a:rPr lang="en-US" sz="1100" i="1" dirty="0">
                <a:solidFill>
                  <a:srgbClr val="339966"/>
                </a:solidFill>
              </a:rPr>
              <a:t>MCM, Vouchers </a:t>
            </a:r>
            <a:r>
              <a:rPr lang="en-US" sz="1100" i="1" dirty="0" smtClean="0">
                <a:solidFill>
                  <a:srgbClr val="339966"/>
                </a:solidFill>
              </a:rPr>
              <a:t>and </a:t>
            </a:r>
            <a:r>
              <a:rPr lang="en-US" sz="1100" i="1" dirty="0">
                <a:solidFill>
                  <a:srgbClr val="339966"/>
                </a:solidFill>
              </a:rPr>
              <a:t>Adherence </a:t>
            </a:r>
            <a:r>
              <a:rPr lang="en-US" sz="1100" i="1" dirty="0" smtClean="0">
                <a:solidFill>
                  <a:srgbClr val="339966"/>
                </a:solidFill>
              </a:rPr>
              <a:t>programs. </a:t>
            </a:r>
            <a:r>
              <a:rPr lang="en-US" sz="1100" b="1" i="1" dirty="0" smtClean="0">
                <a:solidFill>
                  <a:srgbClr val="FF0000"/>
                </a:solidFill>
              </a:rPr>
              <a:t>Lower </a:t>
            </a:r>
            <a:r>
              <a:rPr lang="en-US" sz="1100" b="1" i="1" dirty="0">
                <a:solidFill>
                  <a:srgbClr val="FF0000"/>
                </a:solidFill>
              </a:rPr>
              <a:t>Impact: </a:t>
            </a:r>
            <a:r>
              <a:rPr lang="en-US" sz="1100" i="1" dirty="0">
                <a:solidFill>
                  <a:srgbClr val="339966"/>
                </a:solidFill>
              </a:rPr>
              <a:t>Pharmacy Acquisition programs </a:t>
            </a:r>
            <a:r>
              <a:rPr lang="en-US" sz="1100" i="1" dirty="0" smtClean="0">
                <a:solidFill>
                  <a:srgbClr val="339966"/>
                </a:solidFill>
              </a:rPr>
              <a:t>and MMF.</a:t>
            </a:r>
            <a:endParaRPr lang="en-US" sz="1100" i="1" dirty="0">
              <a:solidFill>
                <a:srgbClr val="339966"/>
              </a:solidFill>
            </a:endParaRPr>
          </a:p>
        </p:txBody>
      </p:sp>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8465" y="3544866"/>
            <a:ext cx="2857161" cy="23689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p:cNvSpPr txBox="1"/>
          <p:nvPr/>
        </p:nvSpPr>
        <p:spPr>
          <a:xfrm>
            <a:off x="27432" y="5937250"/>
            <a:ext cx="6807200" cy="925513"/>
          </a:xfrm>
          <a:prstGeom prst="rect">
            <a:avLst/>
          </a:prstGeom>
          <a:noFill/>
        </p:spPr>
        <p:txBody>
          <a:bodyPr>
            <a:spAutoFit/>
          </a:bodyPr>
          <a:lstStyle/>
          <a:p>
            <a:pPr>
              <a:lnSpc>
                <a:spcPts val="1300"/>
              </a:lnSpc>
              <a:defRPr/>
            </a:pPr>
            <a:r>
              <a:rPr lang="en-US" sz="1000" i="1" dirty="0" smtClean="0">
                <a:solidFill>
                  <a:srgbClr val="FFFFFF"/>
                </a:solidFill>
                <a:latin typeface="Arial"/>
              </a:rPr>
              <a:t>(1)</a:t>
            </a:r>
            <a:r>
              <a:rPr lang="en-US" sz="1000" i="1" dirty="0" smtClean="0">
                <a:solidFill>
                  <a:srgbClr val="FFFFFF"/>
                </a:solidFill>
                <a:latin typeface="Arial"/>
              </a:rPr>
              <a:t> Samples </a:t>
            </a:r>
            <a:r>
              <a:rPr lang="en-US" sz="1000" i="1" dirty="0">
                <a:solidFill>
                  <a:srgbClr val="FFFFFF"/>
                </a:solidFill>
                <a:latin typeface="Arial"/>
              </a:rPr>
              <a:t>are requested </a:t>
            </a:r>
            <a:r>
              <a:rPr lang="en-US" sz="1000" i="1" dirty="0" smtClean="0">
                <a:solidFill>
                  <a:srgbClr val="FFFFFF"/>
                </a:solidFill>
                <a:latin typeface="Arial"/>
              </a:rPr>
              <a:t>and </a:t>
            </a:r>
            <a:r>
              <a:rPr lang="en-US" sz="1000" i="1" dirty="0">
                <a:solidFill>
                  <a:srgbClr val="FFFFFF"/>
                </a:solidFill>
                <a:latin typeface="Arial"/>
              </a:rPr>
              <a:t>received by prescribers for use by </a:t>
            </a:r>
            <a:r>
              <a:rPr lang="en-US" sz="1000" i="1" dirty="0" smtClean="0">
                <a:solidFill>
                  <a:srgbClr val="FFFFFF"/>
                </a:solidFill>
                <a:latin typeface="Arial"/>
              </a:rPr>
              <a:t>and </a:t>
            </a:r>
            <a:r>
              <a:rPr lang="en-US" sz="1000" i="1" dirty="0">
                <a:solidFill>
                  <a:srgbClr val="FFFFFF"/>
                </a:solidFill>
                <a:latin typeface="Arial"/>
              </a:rPr>
              <a:t>benefit of patients. Samples provide the opportunity to gain experience with a product. The sample-related values shown here reflect the association between samples </a:t>
            </a:r>
            <a:r>
              <a:rPr lang="en-US" sz="1000" i="1" dirty="0" smtClean="0">
                <a:solidFill>
                  <a:srgbClr val="FFFFFF"/>
                </a:solidFill>
                <a:latin typeface="Arial"/>
              </a:rPr>
              <a:t>and </a:t>
            </a:r>
            <a:r>
              <a:rPr lang="en-US" sz="1000" i="1" dirty="0">
                <a:solidFill>
                  <a:srgbClr val="FFFFFF"/>
                </a:solidFill>
                <a:latin typeface="Arial"/>
              </a:rPr>
              <a:t>new patient starts rescaled into TRx terms for comparability to other investment  types; this applies to vouchers as well, which are treated as an alternative mechanism to provide samples to patients. (vs. </a:t>
            </a:r>
            <a:r>
              <a:rPr lang="en-US" sz="1000" i="1" dirty="0" smtClean="0">
                <a:solidFill>
                  <a:srgbClr val="FFFFFF"/>
                </a:solidFill>
                <a:latin typeface="Arial"/>
              </a:rPr>
              <a:t>samples left </a:t>
            </a:r>
            <a:r>
              <a:rPr lang="en-US" sz="1000" i="1" dirty="0">
                <a:solidFill>
                  <a:srgbClr val="FFFFFF"/>
                </a:solidFill>
                <a:latin typeface="Arial"/>
              </a:rPr>
              <a:t>by Field personnel).</a:t>
            </a:r>
          </a:p>
        </p:txBody>
      </p:sp>
    </p:spTree>
    <p:extLst>
      <p:ext uri="{BB962C8B-B14F-4D97-AF65-F5344CB8AC3E}">
        <p14:creationId xmlns:p14="http://schemas.microsoft.com/office/powerpoint/2010/main" val="31611512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Scenarios: Overview of Optimization Cases</a:t>
            </a:r>
            <a:endParaRPr lang="en-US" dirty="0"/>
          </a:p>
        </p:txBody>
      </p:sp>
      <p:sp>
        <p:nvSpPr>
          <p:cNvPr id="5123" name="Content Placeholder 2"/>
          <p:cNvSpPr>
            <a:spLocks noGrp="1"/>
          </p:cNvSpPr>
          <p:nvPr>
            <p:ph idx="1"/>
          </p:nvPr>
        </p:nvSpPr>
        <p:spPr/>
        <p:txBody>
          <a:bodyPr/>
          <a:lstStyle/>
          <a:p>
            <a:pPr>
              <a:defRPr/>
            </a:pPr>
            <a:r>
              <a:rPr lang="en-US" sz="1600" dirty="0" smtClean="0"/>
              <a:t>Two Standard Scenario Cases</a:t>
            </a:r>
          </a:p>
          <a:p>
            <a:pPr lvl="1">
              <a:defRPr/>
            </a:pPr>
            <a:r>
              <a:rPr lang="en-US" sz="1400" i="0" dirty="0" smtClean="0"/>
              <a:t>In-scope budget changed in increments of $5MM (from $-15MM to $+15MM).</a:t>
            </a:r>
          </a:p>
          <a:p>
            <a:pPr lvl="1">
              <a:defRPr/>
            </a:pPr>
            <a:r>
              <a:rPr lang="en-US" sz="1400" b="1" i="0" dirty="0" smtClean="0"/>
              <a:t>Standard </a:t>
            </a:r>
            <a:r>
              <a:rPr lang="en-US" sz="1400" b="1" i="0" dirty="0" smtClean="0">
                <a:latin typeface="Times New Roman"/>
                <a:cs typeface="Times New Roman"/>
              </a:rPr>
              <a:t>±</a:t>
            </a:r>
            <a:r>
              <a:rPr lang="en-US" sz="1400" b="1" i="0" dirty="0" smtClean="0">
                <a:cs typeface="Times New Roman"/>
              </a:rPr>
              <a:t>2</a:t>
            </a:r>
            <a:r>
              <a:rPr lang="en-US" sz="1400" b="1" i="0" dirty="0" smtClean="0"/>
              <a:t>0%: </a:t>
            </a:r>
            <a:r>
              <a:rPr lang="en-US" sz="1400" i="0" dirty="0" smtClean="0"/>
              <a:t>Promotion type budgets are allowed to vary by </a:t>
            </a:r>
            <a:r>
              <a:rPr lang="en-US" sz="1400" i="0" dirty="0" smtClean="0">
                <a:latin typeface="Times New Roman"/>
                <a:cs typeface="Times New Roman"/>
              </a:rPr>
              <a:t>±</a:t>
            </a:r>
            <a:r>
              <a:rPr lang="en-US" sz="1400" i="0" dirty="0" smtClean="0"/>
              <a:t>20% of current level.</a:t>
            </a:r>
          </a:p>
          <a:p>
            <a:pPr lvl="1">
              <a:defRPr/>
            </a:pPr>
            <a:r>
              <a:rPr lang="en-US" sz="1400" b="1" i="0" dirty="0" smtClean="0"/>
              <a:t>Standard </a:t>
            </a:r>
            <a:r>
              <a:rPr lang="en-US" sz="1400" b="1" i="0" dirty="0" smtClean="0">
                <a:latin typeface="Times New Roman"/>
                <a:cs typeface="Times New Roman"/>
              </a:rPr>
              <a:t>±</a:t>
            </a:r>
            <a:r>
              <a:rPr lang="en-US" sz="1400" b="1" i="0" dirty="0" smtClean="0">
                <a:cs typeface="Times New Roman"/>
              </a:rPr>
              <a:t>3</a:t>
            </a:r>
            <a:r>
              <a:rPr lang="en-US" sz="1400" b="1" i="0" dirty="0" smtClean="0"/>
              <a:t>0</a:t>
            </a:r>
            <a:r>
              <a:rPr lang="en-US" sz="1400" b="1" i="0" dirty="0"/>
              <a:t>%: </a:t>
            </a:r>
            <a:r>
              <a:rPr lang="en-US" sz="1400" i="0" dirty="0"/>
              <a:t>Promotion </a:t>
            </a:r>
            <a:r>
              <a:rPr lang="en-US" sz="1400" i="0" dirty="0" smtClean="0"/>
              <a:t>type budgets are </a:t>
            </a:r>
            <a:r>
              <a:rPr lang="en-US" sz="1400" i="0" dirty="0"/>
              <a:t>allowed to vary </a:t>
            </a:r>
            <a:r>
              <a:rPr lang="en-US" sz="1400" i="0" dirty="0" smtClean="0"/>
              <a:t>by </a:t>
            </a:r>
            <a:r>
              <a:rPr lang="en-US" sz="1400" i="0" dirty="0" smtClean="0">
                <a:latin typeface="Times New Roman"/>
                <a:cs typeface="Times New Roman"/>
              </a:rPr>
              <a:t>±</a:t>
            </a:r>
            <a:r>
              <a:rPr lang="en-US" sz="1400" i="0" dirty="0" smtClean="0"/>
              <a:t>30% </a:t>
            </a:r>
            <a:r>
              <a:rPr lang="en-US" sz="1400" i="0" dirty="0"/>
              <a:t>of current level.</a:t>
            </a:r>
          </a:p>
          <a:p>
            <a:pPr>
              <a:defRPr/>
            </a:pPr>
            <a:r>
              <a:rPr lang="en-US" sz="1600" dirty="0" smtClean="0"/>
              <a:t>Custom Scenario Case</a:t>
            </a:r>
          </a:p>
          <a:p>
            <a:pPr lvl="1">
              <a:defRPr/>
            </a:pPr>
            <a:r>
              <a:rPr lang="en-US" sz="1400" i="0" dirty="0" smtClean="0"/>
              <a:t>In-scope spend is similar to </a:t>
            </a:r>
            <a:r>
              <a:rPr lang="en-US" sz="1400" i="0" dirty="0" smtClean="0"/>
              <a:t>2011-S2 </a:t>
            </a:r>
            <a:r>
              <a:rPr lang="en-US" sz="1400" i="0" dirty="0" smtClean="0"/>
              <a:t>(Jul-2011 to Dec-2011) projected level of about $90 MM.</a:t>
            </a:r>
          </a:p>
          <a:p>
            <a:pPr lvl="2">
              <a:defRPr/>
            </a:pPr>
            <a:r>
              <a:rPr lang="en-US" sz="1200" dirty="0" smtClean="0"/>
              <a:t>Projection for samples considers Days of Therapy of samples in supply </a:t>
            </a:r>
            <a:r>
              <a:rPr lang="en-US" dirty="0"/>
              <a:t>(</a:t>
            </a:r>
            <a:r>
              <a:rPr lang="en-US" sz="1200" dirty="0" smtClean="0"/>
              <a:t>Janumet XR not in market  in 2011).</a:t>
            </a:r>
            <a:endParaRPr lang="en-US" sz="1300" dirty="0" smtClean="0"/>
          </a:p>
          <a:p>
            <a:pPr lvl="1">
              <a:defRPr/>
            </a:pPr>
            <a:r>
              <a:rPr lang="en-US" sz="1400" i="0" dirty="0"/>
              <a:t>Allowed minimum </a:t>
            </a:r>
            <a:r>
              <a:rPr lang="en-US" sz="1400" i="0" dirty="0" smtClean="0"/>
              <a:t>and </a:t>
            </a:r>
            <a:r>
              <a:rPr lang="en-US" sz="1400" i="0" dirty="0"/>
              <a:t>maximum budgets are based on balance between inputs from </a:t>
            </a:r>
            <a:r>
              <a:rPr lang="en-US" sz="1400" i="0" dirty="0" smtClean="0"/>
              <a:t>brand </a:t>
            </a:r>
            <a:r>
              <a:rPr lang="en-US" sz="1400" i="0" dirty="0"/>
              <a:t>team, comparison to historic growth period (2011-S2) </a:t>
            </a:r>
            <a:r>
              <a:rPr lang="en-US" sz="1400" i="0" dirty="0" smtClean="0"/>
              <a:t>and some consideration  of </a:t>
            </a:r>
            <a:r>
              <a:rPr lang="en-US" sz="1400" i="0" dirty="0"/>
              <a:t>competitor spends.</a:t>
            </a:r>
          </a:p>
          <a:p>
            <a:pPr lvl="2">
              <a:defRPr/>
            </a:pPr>
            <a:r>
              <a:rPr lang="en-US" sz="1300" b="1" dirty="0" smtClean="0"/>
              <a:t>Samples:</a:t>
            </a:r>
            <a:r>
              <a:rPr lang="en-US" sz="1300" dirty="0" smtClean="0"/>
              <a:t> + or – 20% from current.</a:t>
            </a:r>
          </a:p>
          <a:p>
            <a:pPr lvl="2">
              <a:defRPr/>
            </a:pPr>
            <a:r>
              <a:rPr lang="en-US" sz="1300" b="1" dirty="0" smtClean="0"/>
              <a:t>Vouchers:</a:t>
            </a:r>
            <a:r>
              <a:rPr lang="en-US" sz="1300" dirty="0" smtClean="0"/>
              <a:t> + or – 10% from current.</a:t>
            </a:r>
          </a:p>
          <a:p>
            <a:pPr lvl="2">
              <a:defRPr/>
            </a:pPr>
            <a:r>
              <a:rPr lang="en-US" sz="1300" b="1" dirty="0" smtClean="0"/>
              <a:t>HCC media:</a:t>
            </a:r>
            <a:r>
              <a:rPr lang="en-US" sz="1300" dirty="0" smtClean="0"/>
              <a:t> Current spend of ~$23MM to $36.8MM (2011-S2 equivalent)</a:t>
            </a:r>
          </a:p>
          <a:p>
            <a:pPr lvl="2">
              <a:defRPr/>
            </a:pPr>
            <a:r>
              <a:rPr lang="en-US" sz="1300" b="1" dirty="0" smtClean="0"/>
              <a:t>MCM:</a:t>
            </a:r>
            <a:r>
              <a:rPr lang="en-US" sz="1300" dirty="0" smtClean="0"/>
              <a:t> -20% to +10% of current.</a:t>
            </a:r>
          </a:p>
          <a:p>
            <a:pPr lvl="2">
              <a:defRPr/>
            </a:pPr>
            <a:r>
              <a:rPr lang="en-US" sz="1300" b="1" dirty="0" smtClean="0"/>
              <a:t>Acquisition:</a:t>
            </a:r>
            <a:r>
              <a:rPr lang="en-US" sz="1300" dirty="0" smtClean="0"/>
              <a:t> </a:t>
            </a:r>
            <a:r>
              <a:rPr lang="en-US" sz="1300" dirty="0"/>
              <a:t>Current spend of </a:t>
            </a:r>
            <a:r>
              <a:rPr lang="en-US" sz="1300" dirty="0" smtClean="0"/>
              <a:t>~$3.5MM </a:t>
            </a:r>
            <a:r>
              <a:rPr lang="en-US" sz="1300" dirty="0"/>
              <a:t>to </a:t>
            </a:r>
            <a:r>
              <a:rPr lang="en-US" sz="1300" dirty="0" smtClean="0"/>
              <a:t>$5.0MM</a:t>
            </a:r>
          </a:p>
          <a:p>
            <a:pPr lvl="2">
              <a:defRPr/>
            </a:pPr>
            <a:r>
              <a:rPr lang="en-US" sz="1300" b="1" dirty="0" smtClean="0"/>
              <a:t>Adherence:</a:t>
            </a:r>
            <a:r>
              <a:rPr lang="en-US" sz="1300" dirty="0" smtClean="0"/>
              <a:t> $12MM to $16.5MM</a:t>
            </a:r>
          </a:p>
          <a:p>
            <a:pPr lvl="2">
              <a:defRPr/>
            </a:pPr>
            <a:r>
              <a:rPr lang="en-US" sz="1300" b="1" dirty="0" smtClean="0"/>
              <a:t>MMF:</a:t>
            </a:r>
            <a:r>
              <a:rPr lang="en-US" sz="1300" dirty="0" smtClean="0"/>
              <a:t> </a:t>
            </a:r>
            <a:r>
              <a:rPr lang="en-US" sz="1300" dirty="0"/>
              <a:t>Current spend of </a:t>
            </a:r>
            <a:r>
              <a:rPr lang="en-US" sz="1300" dirty="0" smtClean="0"/>
              <a:t>~$4.4MM </a:t>
            </a:r>
            <a:r>
              <a:rPr lang="en-US" sz="1300" dirty="0"/>
              <a:t>to </a:t>
            </a:r>
            <a:r>
              <a:rPr lang="en-US" sz="1300" dirty="0" smtClean="0"/>
              <a:t>$6.3MM </a:t>
            </a:r>
            <a:r>
              <a:rPr lang="en-US" sz="1300" dirty="0"/>
              <a:t>(2011-S2 equivalent)</a:t>
            </a:r>
          </a:p>
          <a:p>
            <a:pPr lvl="2">
              <a:defRPr/>
            </a:pPr>
            <a:endParaRPr lang="en-US" sz="1300" dirty="0" smtClean="0"/>
          </a:p>
          <a:p>
            <a:pPr marL="342900" lvl="1" indent="0">
              <a:buFont typeface="Arial" charset="0"/>
              <a:buNone/>
              <a:defRPr/>
            </a:pPr>
            <a:endParaRPr lang="en-US" sz="1600" dirty="0" smtClean="0"/>
          </a:p>
        </p:txBody>
      </p:sp>
      <p:sp>
        <p:nvSpPr>
          <p:cNvPr id="6" name="Text Box 5"/>
          <p:cNvSpPr txBox="1">
            <a:spLocks noChangeArrowheads="1"/>
          </p:cNvSpPr>
          <p:nvPr/>
        </p:nvSpPr>
        <p:spPr bwMode="auto">
          <a:xfrm>
            <a:off x="127000" y="479825"/>
            <a:ext cx="7558088" cy="380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9144">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85000"/>
              </a:lnSpc>
            </a:pPr>
            <a:r>
              <a:rPr lang="en-US" sz="1100" i="1" dirty="0" smtClean="0">
                <a:solidFill>
                  <a:srgbClr val="339966"/>
                </a:solidFill>
              </a:rPr>
              <a:t>Three types of scenarios were considered </a:t>
            </a:r>
            <a:r>
              <a:rPr lang="en-US" sz="1100" i="1" dirty="0">
                <a:solidFill>
                  <a:srgbClr val="339966"/>
                </a:solidFill>
              </a:rPr>
              <a:t>for allocation: Standard +</a:t>
            </a:r>
            <a:r>
              <a:rPr lang="en-US" sz="1100" i="1" dirty="0" smtClean="0">
                <a:solidFill>
                  <a:srgbClr val="339966"/>
                </a:solidFill>
              </a:rPr>
              <a:t>or-20%, Standard </a:t>
            </a:r>
            <a:r>
              <a:rPr lang="en-US" sz="1100" i="1" dirty="0">
                <a:solidFill>
                  <a:srgbClr val="339966"/>
                </a:solidFill>
              </a:rPr>
              <a:t>+or-30% </a:t>
            </a:r>
            <a:r>
              <a:rPr lang="en-US" sz="1100" i="1" dirty="0" smtClean="0">
                <a:solidFill>
                  <a:srgbClr val="339966"/>
                </a:solidFill>
              </a:rPr>
              <a:t>(to enable comparison to other franchises when available) and Custom (to reflect specific considerations for the Januvia</a:t>
            </a:r>
            <a:r>
              <a:rPr lang="en-US" sz="1100" i="1" baseline="30000" dirty="0" smtClean="0">
                <a:solidFill>
                  <a:srgbClr val="339966"/>
                </a:solidFill>
              </a:rPr>
              <a:t>®</a:t>
            </a:r>
            <a:r>
              <a:rPr lang="en-US" sz="1100" i="1" dirty="0" smtClean="0">
                <a:solidFill>
                  <a:srgbClr val="339966"/>
                </a:solidFill>
              </a:rPr>
              <a:t> product family).</a:t>
            </a:r>
            <a:endParaRPr lang="en-US" sz="1100" i="1" dirty="0">
              <a:solidFill>
                <a:srgbClr val="339966"/>
              </a:solidFill>
            </a:endParaRPr>
          </a:p>
        </p:txBody>
      </p:sp>
    </p:spTree>
    <p:extLst>
      <p:ext uri="{BB962C8B-B14F-4D97-AF65-F5344CB8AC3E}">
        <p14:creationId xmlns:p14="http://schemas.microsoft.com/office/powerpoint/2010/main" val="142460569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ERCKTAG" val="MerckDocSensitivityFooter"/>
</p:tagLst>
</file>

<file path=ppt/tags/tag2.xml><?xml version="1.0" encoding="utf-8"?>
<p:tagLst xmlns:a="http://schemas.openxmlformats.org/drawingml/2006/main" xmlns:r="http://schemas.openxmlformats.org/officeDocument/2006/relationships" xmlns:p="http://schemas.openxmlformats.org/presentationml/2006/main">
  <p:tag name="MERCKTAG" val="MerckDocSensitivityFooter"/>
</p:tagLst>
</file>

<file path=ppt/tags/tag3.xml><?xml version="1.0" encoding="utf-8"?>
<p:tagLst xmlns:a="http://schemas.openxmlformats.org/drawingml/2006/main" xmlns:r="http://schemas.openxmlformats.org/officeDocument/2006/relationships" xmlns:p="http://schemas.openxmlformats.org/presentationml/2006/main">
  <p:tag name="MERCKTAG" val="MerckDocSensitivityFooter"/>
</p:tagLst>
</file>

<file path=ppt/tags/tag4.xml><?xml version="1.0" encoding="utf-8"?>
<p:tagLst xmlns:a="http://schemas.openxmlformats.org/drawingml/2006/main" xmlns:r="http://schemas.openxmlformats.org/officeDocument/2006/relationships" xmlns:p="http://schemas.openxmlformats.org/presentationml/2006/main">
  <p:tag name="MERCKTAG" val="MerckDocSensitivityFooter"/>
</p:tagLst>
</file>

<file path=ppt/theme/theme1.xml><?xml version="1.0" encoding="utf-8"?>
<a:theme xmlns:a="http://schemas.openxmlformats.org/drawingml/2006/main" name="1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Black"/>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Black"/>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ROI Briefing Book v1</Template>
  <TotalTime>24217</TotalTime>
  <Words>3390</Words>
  <Application>Microsoft Office PowerPoint</Application>
  <PresentationFormat>On-screen Show (4:3)</PresentationFormat>
  <Paragraphs>235</Paragraphs>
  <Slides>23</Slides>
  <Notes>23</Notes>
  <HiddenSlides>0</HiddenSlides>
  <MMClips>0</MMClips>
  <ScaleCrop>false</ScaleCrop>
  <HeadingPairs>
    <vt:vector size="4" baseType="variant">
      <vt:variant>
        <vt:lpstr>Theme</vt:lpstr>
      </vt:variant>
      <vt:variant>
        <vt:i4>2</vt:i4>
      </vt:variant>
      <vt:variant>
        <vt:lpstr>Slide Titles</vt:lpstr>
      </vt:variant>
      <vt:variant>
        <vt:i4>23</vt:i4>
      </vt:variant>
    </vt:vector>
  </HeadingPairs>
  <TitlesOfParts>
    <vt:vector size="25" baseType="lpstr">
      <vt:lpstr>1_Default Design</vt:lpstr>
      <vt:lpstr>2_Default Design</vt:lpstr>
      <vt:lpstr>Januvia® Product Family Promotion: Budget Optimization</vt:lpstr>
      <vt:lpstr>Agenda</vt:lpstr>
      <vt:lpstr>Executive Summary: Recommendation &amp; Rationale</vt:lpstr>
      <vt:lpstr>Executive Summary: Current vs. Optimal Allocations</vt:lpstr>
      <vt:lpstr>PowerPoint Presentation</vt:lpstr>
      <vt:lpstr>Method Overview: Process Steps</vt:lpstr>
      <vt:lpstr>Method Overview: Scope by Promotion Expense Type</vt:lpstr>
      <vt:lpstr>Method Overview: Response Curves by Promo. Type</vt:lpstr>
      <vt:lpstr>Scenarios: Overview of Optimization Cases</vt:lpstr>
      <vt:lpstr>Scenarios: Optimal Allocation Summary</vt:lpstr>
      <vt:lpstr>Scenarios: Custom Case - Results</vt:lpstr>
      <vt:lpstr>Allocation Sensitivity: Custom Case</vt:lpstr>
      <vt:lpstr>Discussion Points</vt:lpstr>
      <vt:lpstr>Backup</vt:lpstr>
      <vt:lpstr>Optimal Allocation: Standard Scenario ±20%</vt:lpstr>
      <vt:lpstr>Optimal Allocation: Standard Scenario ±30%</vt:lpstr>
      <vt:lpstr>Optimal Allocation: Custom Case - Constraints</vt:lpstr>
      <vt:lpstr>Optimal Allocation: Custom Case - Results</vt:lpstr>
      <vt:lpstr>HCC Programs</vt:lpstr>
      <vt:lpstr>MCM Programs</vt:lpstr>
      <vt:lpstr>Pharmacy Acquisition Programs</vt:lpstr>
      <vt:lpstr>Adherence Programs</vt:lpstr>
      <vt:lpstr>MMF Programs</vt:lpstr>
    </vt:vector>
  </TitlesOfParts>
  <Company>Merck &amp; Co.,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2013 Annual Budget Process: Considerations for Next Dollar Allocation Decision</dc:title>
  <dc:creator>Jane</dc:creator>
  <cp:lastModifiedBy>Jane Folske</cp:lastModifiedBy>
  <cp:revision>412</cp:revision>
  <cp:lastPrinted>2013-04-29T16:39:59Z</cp:lastPrinted>
  <dcterms:created xsi:type="dcterms:W3CDTF">2012-04-09T12:56:27Z</dcterms:created>
  <dcterms:modified xsi:type="dcterms:W3CDTF">2013-05-24T17:54:43Z</dcterms:modified>
</cp:coreProperties>
</file>