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37" r:id="rId2"/>
  </p:sldMasterIdLst>
  <p:notesMasterIdLst>
    <p:notesMasterId r:id="rId6"/>
  </p:notesMasterIdLst>
  <p:handoutMasterIdLst>
    <p:handoutMasterId r:id="rId7"/>
  </p:handoutMasterIdLst>
  <p:sldIdLst>
    <p:sldId id="385" r:id="rId3"/>
    <p:sldId id="384" r:id="rId4"/>
    <p:sldId id="372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0000"/>
    <a:srgbClr val="F8F8F8"/>
    <a:srgbClr val="DDDDDD"/>
    <a:srgbClr val="EAEAEA"/>
    <a:srgbClr val="68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 autoAdjust="0"/>
    <p:restoredTop sz="84332" autoAdjust="0"/>
  </p:normalViewPr>
  <p:slideViewPr>
    <p:cSldViewPr snapToGrid="0">
      <p:cViewPr varScale="1">
        <p:scale>
          <a:sx n="59" d="100"/>
          <a:sy n="59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E21EBB2-2503-428B-ACC1-E85E176D6AD8}" type="datetimeFigureOut">
              <a:rPr lang="en-US"/>
              <a:pPr>
                <a:defRPr/>
              </a:pPr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A64EEF-F857-4E4F-96B4-E00098F7D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433B5767-0837-40F3-A3CB-BF9CADABFCD9}" type="datetimeFigureOut">
              <a:rPr lang="en-US"/>
              <a:pPr>
                <a:defRPr/>
              </a:pPr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E6416722-F278-4D18-B5EC-B71E666FC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16722-F278-4D18-B5EC-B71E666FC75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16722-F278-4D18-B5EC-B71E666FC75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8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16722-F278-4D18-B5EC-B71E666FC7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5475288"/>
            <a:ext cx="1200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8431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00"/>
              </a:spcBef>
              <a:defRPr sz="1400"/>
            </a:lvl1pPr>
            <a:lvl2pPr>
              <a:spcBef>
                <a:spcPts val="400"/>
              </a:spcBef>
              <a:defRPr sz="1400" i="0"/>
            </a:lvl2pPr>
            <a:lvl3pPr>
              <a:spcBef>
                <a:spcPts val="400"/>
              </a:spcBef>
              <a:defRPr sz="1200" b="0"/>
            </a:lvl3pPr>
            <a:lvl4pPr>
              <a:spcBef>
                <a:spcPts val="400"/>
              </a:spcBef>
              <a:defRPr sz="1100" i="0"/>
            </a:lvl4pPr>
            <a:lvl5pPr>
              <a:spcBef>
                <a:spcPts val="400"/>
              </a:spcBef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30162"/>
            <a:ext cx="7604125" cy="7744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5475288"/>
            <a:ext cx="1200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8431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1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9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DC16-D7F8-4AF8-82A1-7208EDE8A394}" type="datetimeFigureOut">
              <a:rPr lang="en-US"/>
              <a:pPr>
                <a:defRPr/>
              </a:pPr>
              <a:t>10/17/2013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3"/>
            <a:ext cx="76041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C90DB2BD-738F-4E48-92B8-C9821F469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07338" y="736600"/>
            <a:ext cx="10541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77" name="Freeform 9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10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11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/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1036" name="Rectangle 15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37" name="Rectangle 16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sp>
        <p:nvSpPr>
          <p:cNvPr id="1038" name="Rectangle 17"/>
          <p:cNvSpPr>
            <a:spLocks noChangeArrowheads="1"/>
          </p:cNvSpPr>
          <p:nvPr/>
        </p:nvSpPr>
        <p:spPr bwMode="auto">
          <a:xfrm>
            <a:off x="7991475" y="566738"/>
            <a:ext cx="133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>
                <a:solidFill>
                  <a:srgbClr val="FFFFFF"/>
                </a:solidFill>
              </a:rPr>
              <a:t>1T</a:t>
            </a:r>
            <a:endParaRPr lang="en-US"/>
          </a:p>
        </p:txBody>
      </p:sp>
      <p:grpSp>
        <p:nvGrpSpPr>
          <p:cNvPr id="1039" name="Group 18"/>
          <p:cNvGrpSpPr>
            <a:grpSpLocks/>
          </p:cNvGrpSpPr>
          <p:nvPr/>
        </p:nvGrpSpPr>
        <p:grpSpPr bwMode="auto">
          <a:xfrm>
            <a:off x="7948613" y="538163"/>
            <a:ext cx="211137" cy="176212"/>
            <a:chOff x="5007" y="339"/>
            <a:chExt cx="133" cy="111"/>
          </a:xfrm>
        </p:grpSpPr>
        <p:sp>
          <p:nvSpPr>
            <p:cNvPr id="1072" name="Freeform 19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20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21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22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23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0" name="Group 24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9" name="Freeform 25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2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2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1" name="Rectangle 28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42" name="Rectangle 29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/>
          </a:p>
        </p:txBody>
      </p:sp>
      <p:sp>
        <p:nvSpPr>
          <p:cNvPr id="1043" name="Rectangle 30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1044" name="Rectangle 31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45" name="Rectangle 32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grpSp>
        <p:nvGrpSpPr>
          <p:cNvPr id="1046" name="Group 33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6" name="Freeform 34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5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7" name="Rectangle 37"/>
          <p:cNvSpPr>
            <a:spLocks noChangeArrowheads="1"/>
          </p:cNvSpPr>
          <p:nvPr/>
        </p:nvSpPr>
        <p:spPr bwMode="auto">
          <a:xfrm>
            <a:off x="8169275" y="333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C</a:t>
            </a:r>
            <a:endParaRPr lang="en-US"/>
          </a:p>
        </p:txBody>
      </p:sp>
      <p:sp>
        <p:nvSpPr>
          <p:cNvPr id="1048" name="Rectangle 38"/>
          <p:cNvSpPr>
            <a:spLocks noChangeArrowheads="1"/>
          </p:cNvSpPr>
          <p:nvPr/>
        </p:nvSpPr>
        <p:spPr bwMode="auto">
          <a:xfrm>
            <a:off x="8274050" y="1635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/>
          </a:p>
        </p:txBody>
      </p:sp>
      <p:sp>
        <p:nvSpPr>
          <p:cNvPr id="1049" name="Rectangle 39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1050" name="Rectangle 40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51" name="Rectangle 41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sp>
        <p:nvSpPr>
          <p:cNvPr id="1052" name="Rectangle 42"/>
          <p:cNvSpPr>
            <a:spLocks noChangeArrowheads="1"/>
          </p:cNvSpPr>
          <p:nvPr/>
        </p:nvSpPr>
        <p:spPr bwMode="auto">
          <a:xfrm>
            <a:off x="7991475" y="566738"/>
            <a:ext cx="361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 dirty="0">
                <a:solidFill>
                  <a:srgbClr val="FFFFFF"/>
                </a:solidFill>
              </a:rPr>
              <a:t>1Team</a:t>
            </a:r>
            <a:endParaRPr lang="en-US" dirty="0"/>
          </a:p>
        </p:txBody>
      </p:sp>
      <p:grpSp>
        <p:nvGrpSpPr>
          <p:cNvPr id="1053" name="Group 43"/>
          <p:cNvGrpSpPr>
            <a:grpSpLocks/>
          </p:cNvGrpSpPr>
          <p:nvPr/>
        </p:nvGrpSpPr>
        <p:grpSpPr bwMode="auto">
          <a:xfrm>
            <a:off x="7948613" y="549275"/>
            <a:ext cx="431800" cy="176213"/>
            <a:chOff x="5007" y="339"/>
            <a:chExt cx="133" cy="111"/>
          </a:xfrm>
        </p:grpSpPr>
        <p:sp>
          <p:nvSpPr>
            <p:cNvPr id="1061" name="Freeform 44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5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6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7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54" name="SensitivityLabel" descr="business confidential a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19850"/>
            <a:ext cx="7858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rgbClr val="1CA8A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chemeClr val="hlin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60" name="Picture 5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8163" r="10715" b="-1701"/>
          <a:stretch>
            <a:fillRect/>
          </a:stretch>
        </p:blipFill>
        <p:spPr bwMode="auto">
          <a:xfrm>
            <a:off x="8540750" y="19050"/>
            <a:ext cx="6032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04913"/>
            <a:ext cx="8534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" name="Slide Number Placeholder 4"/>
          <p:cNvSpPr>
            <a:spLocks/>
          </p:cNvSpPr>
          <p:nvPr userDrawn="1"/>
        </p:nvSpPr>
        <p:spPr bwMode="auto">
          <a:xfrm>
            <a:off x="8731250" y="6482247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993" tIns="31996" rIns="63993" bIns="31996"/>
          <a:lstStyle/>
          <a:p>
            <a:pPr algn="r" defTabSz="639763"/>
            <a:fld id="{26993367-B97D-46A9-B52E-7F5A7E6F99F2}" type="slidenum">
              <a:rPr lang="en-US">
                <a:solidFill>
                  <a:srgbClr val="1CA8A8"/>
                </a:solidFill>
                <a:latin typeface="Calibri" pitchFamily="34" charset="0"/>
              </a:rPr>
              <a:pPr algn="r" defTabSz="639763"/>
              <a:t>‹#›</a:t>
            </a:fld>
            <a:endParaRPr lang="en-US" dirty="0">
              <a:solidFill>
                <a:srgbClr val="1CA8A8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3" r:id="rId2"/>
    <p:sldLayoutId id="2147483934" r:id="rId3"/>
    <p:sldLayoutId id="21474839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Arial" charset="0"/>
        <a:buChar char="–"/>
        <a:defRPr sz="1200" i="1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–"/>
        <a:defRPr sz="1100" i="1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3"/>
            <a:ext cx="76041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04913"/>
            <a:ext cx="8534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0FA34FB1-BDC6-4056-AA0C-084BF00EA2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07338" y="736600"/>
            <a:ext cx="10541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smtClean="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77" name="Freeform 9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8" name="Freeform 10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9" name="Freeform 11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6" name="Rectangle 15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7" name="Rectangle 16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8" name="Rectangle 17"/>
          <p:cNvSpPr>
            <a:spLocks noChangeArrowheads="1"/>
          </p:cNvSpPr>
          <p:nvPr/>
        </p:nvSpPr>
        <p:spPr bwMode="auto">
          <a:xfrm>
            <a:off x="7991475" y="566738"/>
            <a:ext cx="133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 smtClean="0">
                <a:solidFill>
                  <a:srgbClr val="FFFFFF"/>
                </a:solidFill>
              </a:rPr>
              <a:t>1T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39" name="Group 18"/>
          <p:cNvGrpSpPr>
            <a:grpSpLocks/>
          </p:cNvGrpSpPr>
          <p:nvPr/>
        </p:nvGrpSpPr>
        <p:grpSpPr bwMode="auto">
          <a:xfrm>
            <a:off x="7948613" y="538163"/>
            <a:ext cx="211137" cy="176212"/>
            <a:chOff x="5007" y="339"/>
            <a:chExt cx="133" cy="111"/>
          </a:xfrm>
        </p:grpSpPr>
        <p:sp>
          <p:nvSpPr>
            <p:cNvPr id="1072" name="Freeform 19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3" name="Freeform 20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4" name="Line 21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5" name="Freeform 22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6" name="Freeform 23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40" name="Group 24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9" name="Freeform 25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0" name="Freeform 2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1" name="Freeform 2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1" name="Rectangle 28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2" name="Rectangle 29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3" name="Rectangle 30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" name="Rectangle 31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5" name="Rectangle 32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46" name="Group 33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6" name="Freeform 34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7" name="Freeform 35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8" name="Freeform 3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7" name="Rectangle 37"/>
          <p:cNvSpPr>
            <a:spLocks noChangeArrowheads="1"/>
          </p:cNvSpPr>
          <p:nvPr/>
        </p:nvSpPr>
        <p:spPr bwMode="auto">
          <a:xfrm>
            <a:off x="8169275" y="333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C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8" name="Rectangle 38"/>
          <p:cNvSpPr>
            <a:spLocks noChangeArrowheads="1"/>
          </p:cNvSpPr>
          <p:nvPr/>
        </p:nvSpPr>
        <p:spPr bwMode="auto">
          <a:xfrm>
            <a:off x="8274050" y="1635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9" name="Rectangle 39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0" name="Rectangle 40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1" name="Rectangle 41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2" name="Rectangle 42"/>
          <p:cNvSpPr>
            <a:spLocks noChangeArrowheads="1"/>
          </p:cNvSpPr>
          <p:nvPr/>
        </p:nvSpPr>
        <p:spPr bwMode="auto">
          <a:xfrm>
            <a:off x="7991475" y="566738"/>
            <a:ext cx="361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 smtClean="0">
                <a:solidFill>
                  <a:srgbClr val="FFFFFF"/>
                </a:solidFill>
              </a:rPr>
              <a:t>1Team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53" name="Group 43"/>
          <p:cNvGrpSpPr>
            <a:grpSpLocks/>
          </p:cNvGrpSpPr>
          <p:nvPr/>
        </p:nvGrpSpPr>
        <p:grpSpPr bwMode="auto">
          <a:xfrm>
            <a:off x="7948613" y="549275"/>
            <a:ext cx="431800" cy="176213"/>
            <a:chOff x="5007" y="339"/>
            <a:chExt cx="133" cy="111"/>
          </a:xfrm>
        </p:grpSpPr>
        <p:sp>
          <p:nvSpPr>
            <p:cNvPr id="1061" name="Freeform 44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Freeform 45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Line 46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Freeform 47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Freeform 48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54" name="SensitivityLabel" descr="business confidential a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19850"/>
            <a:ext cx="7858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rgbClr val="1CA8A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chemeClr val="hlin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  <p:pic>
        <p:nvPicPr>
          <p:cNvPr id="1060" name="Picture 5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8163" r="10715" b="-1701"/>
          <a:stretch>
            <a:fillRect/>
          </a:stretch>
        </p:blipFill>
        <p:spPr bwMode="auto">
          <a:xfrm>
            <a:off x="8540750" y="19050"/>
            <a:ext cx="6032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Slide Number Placeholder 4"/>
          <p:cNvSpPr>
            <a:spLocks/>
          </p:cNvSpPr>
          <p:nvPr userDrawn="1"/>
        </p:nvSpPr>
        <p:spPr bwMode="auto">
          <a:xfrm>
            <a:off x="8731250" y="6482247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993" tIns="31996" rIns="63993" bIns="31996"/>
          <a:lstStyle/>
          <a:p>
            <a:pPr algn="r" defTabSz="639763"/>
            <a:fld id="{26993367-B97D-46A9-B52E-7F5A7E6F99F2}" type="slidenum">
              <a:rPr lang="en-US">
                <a:solidFill>
                  <a:srgbClr val="1CA8A8"/>
                </a:solidFill>
                <a:latin typeface="Calibri" pitchFamily="34" charset="0"/>
              </a:rPr>
              <a:pPr algn="r" defTabSz="639763"/>
              <a:t>‹#›</a:t>
            </a:fld>
            <a:endParaRPr lang="en-US" dirty="0">
              <a:solidFill>
                <a:srgbClr val="1CA8A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Arial" charset="0"/>
        <a:buChar char="–"/>
        <a:defRPr sz="1200" i="1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–"/>
        <a:defRPr sz="1100" i="1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30162"/>
            <a:ext cx="7604125" cy="499553"/>
          </a:xfrm>
        </p:spPr>
        <p:txBody>
          <a:bodyPr/>
          <a:lstStyle/>
          <a:p>
            <a:r>
              <a:rPr lang="en-US" sz="1600" dirty="0" smtClean="0"/>
              <a:t>Net Revenue by Year: (Net of Discounts only)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3175" y="3393894"/>
            <a:ext cx="450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Samples - Incremental $5MM :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173" y="1090057"/>
            <a:ext cx="450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HCC Plan - $24MM Pre-tax vs. $30MM Pre-tax :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9" y="3963878"/>
            <a:ext cx="39433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" y="1459478"/>
            <a:ext cx="54768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662" y="416533"/>
            <a:ext cx="7551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Net revenue for </a:t>
            </a:r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each year correspond to gross sales </a:t>
            </a:r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adjusted for discounts attained </a:t>
            </a:r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in that particular year due to new patient starts that will be activated in 2014 , 2015  and 2016 due to promotion in 2014</a:t>
            </a:r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8300" y="1472315"/>
            <a:ext cx="256939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Net Revenue shown in the two tables correspond to “Net” only of discounts. They are gross sales factored for product discounts.</a:t>
            </a:r>
          </a:p>
          <a:p>
            <a:endParaRPr lang="en-US" sz="11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For HCC Plan, net revenue was calculated using measured ROIs for individual media types. Refer Appendix for ROIs used by Media Type.</a:t>
            </a:r>
            <a:endParaRPr lang="en-US" sz="1100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27432" y="0"/>
            <a:ext cx="7604125" cy="7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7000" y="34006"/>
            <a:ext cx="7604125" cy="446695"/>
          </a:xfrm>
        </p:spPr>
        <p:txBody>
          <a:bodyPr/>
          <a:lstStyle/>
          <a:p>
            <a:r>
              <a:rPr lang="en-US" sz="1600" dirty="0" smtClean="0"/>
              <a:t>Appendix A: ROI Assumptions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49749" y="1090057"/>
            <a:ext cx="450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ROI used for HCC Scenarios: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11" y="2003496"/>
            <a:ext cx="2842938" cy="194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662" y="416533"/>
            <a:ext cx="7551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Please note that ROIs are valued using after tax net present value per new patient and after tax cost of promotion. This NPV-based scale has additional adjustments that are not reflected in the Net revenue upside values shown on slide 1.</a:t>
            </a:r>
            <a:endParaRPr lang="en-US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43" y="46566"/>
            <a:ext cx="7604125" cy="441128"/>
          </a:xfrm>
        </p:spPr>
        <p:txBody>
          <a:bodyPr/>
          <a:lstStyle/>
          <a:p>
            <a:r>
              <a:rPr lang="en-US" sz="1600" dirty="0" smtClean="0"/>
              <a:t>Appendix B: Gross Sales Contribution by Year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2901" y="3393894"/>
            <a:ext cx="450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Samples: - Incremental $5MM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899" y="1090057"/>
            <a:ext cx="450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HCC Plan - $24MM Pre-tax vs. $30MM Pre-tax :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2" y="1438931"/>
            <a:ext cx="54768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4" y="3975653"/>
            <a:ext cx="39433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662" y="410010"/>
            <a:ext cx="7551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Gross sales are provided for financial </a:t>
            </a:r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</a:rPr>
              <a:t>forecasting. Gross sales for each year correspond to gross sales attained in that particular year due to new patient starts that will be activated in 2014 , 2015  and 2016 due to promotion in 2014.</a:t>
            </a:r>
            <a:endParaRPr lang="en-US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ROI Briefing Book v1</Template>
  <TotalTime>24582</TotalTime>
  <Words>243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1_Default Design</vt:lpstr>
      <vt:lpstr>2_Default Design</vt:lpstr>
      <vt:lpstr>Net Revenue by Year: (Net of Discounts only)</vt:lpstr>
      <vt:lpstr>Appendix A: ROI Assumptions</vt:lpstr>
      <vt:lpstr>Appendix B: Gross Sales Contribution by Year</vt:lpstr>
    </vt:vector>
  </TitlesOfParts>
  <Company>Merck &amp;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Annual Budget Process: Considerations for Next Dollar Allocation Decision</dc:title>
  <dc:creator>Jane</dc:creator>
  <cp:lastModifiedBy>Jane Folske</cp:lastModifiedBy>
  <cp:revision>448</cp:revision>
  <cp:lastPrinted>2013-04-29T16:39:59Z</cp:lastPrinted>
  <dcterms:created xsi:type="dcterms:W3CDTF">2012-04-09T12:56:27Z</dcterms:created>
  <dcterms:modified xsi:type="dcterms:W3CDTF">2013-10-17T22:51:42Z</dcterms:modified>
</cp:coreProperties>
</file>