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19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71" r:id="rId8"/>
    <p:sldId id="262" r:id="rId9"/>
    <p:sldId id="263" r:id="rId10"/>
    <p:sldId id="264" r:id="rId11"/>
    <p:sldId id="287" r:id="rId12"/>
    <p:sldId id="288" r:id="rId13"/>
    <p:sldId id="292" r:id="rId14"/>
    <p:sldId id="289" r:id="rId15"/>
    <p:sldId id="290" r:id="rId16"/>
    <p:sldId id="291" r:id="rId17"/>
    <p:sldId id="266" r:id="rId18"/>
    <p:sldId id="268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8EC090-35C9-432C-8A44-F664E836FBC7}">
          <p14:sldIdLst>
            <p14:sldId id="256"/>
            <p14:sldId id="258"/>
            <p14:sldId id="259"/>
            <p14:sldId id="257"/>
            <p14:sldId id="260"/>
            <p14:sldId id="261"/>
            <p14:sldId id="271"/>
            <p14:sldId id="262"/>
            <p14:sldId id="263"/>
          </p14:sldIdLst>
        </p14:section>
        <p14:section name="Appendix" id="{C5FBF1CE-1BC5-44D2-B630-E5C193B7CF5B}">
          <p14:sldIdLst>
            <p14:sldId id="264"/>
            <p14:sldId id="287"/>
            <p14:sldId id="288"/>
            <p14:sldId id="292"/>
            <p14:sldId id="289"/>
            <p14:sldId id="290"/>
            <p14:sldId id="291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0.10014509404962554"/>
                  <c:y val="-4.348705712700001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dLbl>
              <c:idx val="4"/>
              <c:layout>
                <c:manualLayout>
                  <c:x val="-0.14750041756717772"/>
                  <c:y val="5.321235609147530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33-4207-BDC1-DA1835054610}"/>
                </c:ext>
              </c:extLst>
            </c:dLbl>
            <c:dLbl>
              <c:idx val="5"/>
              <c:layout>
                <c:manualLayout>
                  <c:x val="-0.11644860380720037"/>
                  <c:y val="-3.352505324674714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Sheet1!$C$6:$C$11</c:f>
              <c:numCache>
                <c:formatCode>"$"#,##0_);\("$"#,##0\)</c:formatCode>
                <c:ptCount val="6"/>
                <c:pt idx="0">
                  <c:v>39999999.98624029</c:v>
                </c:pt>
                <c:pt idx="1">
                  <c:v>38000000.013203636</c:v>
                </c:pt>
                <c:pt idx="2">
                  <c:v>36000000.01244311</c:v>
                </c:pt>
                <c:pt idx="3">
                  <c:v>34000000.024260461</c:v>
                </c:pt>
                <c:pt idx="4">
                  <c:v>33025004</c:v>
                </c:pt>
                <c:pt idx="5">
                  <c:v>32280505.600000001</c:v>
                </c:pt>
              </c:numCache>
            </c:numRef>
          </c:xVal>
          <c:yVal>
            <c:numRef>
              <c:f>Sheet1!$G$6:$G$11</c:f>
              <c:numCache>
                <c:formatCode>"$"#,##0_);\("$"#,##0\)</c:formatCode>
                <c:ptCount val="6"/>
                <c:pt idx="0">
                  <c:v>299014254.79050243</c:v>
                </c:pt>
                <c:pt idx="1">
                  <c:v>288313289.25734973</c:v>
                </c:pt>
                <c:pt idx="2">
                  <c:v>275613335.53425133</c:v>
                </c:pt>
                <c:pt idx="3">
                  <c:v>260458678.13479239</c:v>
                </c:pt>
                <c:pt idx="4">
                  <c:v>246138403.80632758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13036666616052464"/>
                  <c:y val="-0.21665069659552869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Sheet1!$C$11</c:f>
              <c:numCache>
                <c:formatCode>"$"#,##0_);\("$"#,##0\)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Sheet1!$F$11</c:f>
              <c:numCache>
                <c:formatCode>"$"#,##0_);\("$"#,##0\)</c:formatCode>
                <c:ptCount val="1"/>
                <c:pt idx="0">
                  <c:v>248355760.34442478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42000000"/>
          <c:min val="3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  <c:majorUnit val="2000000"/>
      </c:valAx>
      <c:valAx>
        <c:axId val="831723728"/>
        <c:scaling>
          <c:orientation val="minMax"/>
          <c:max val="320000000"/>
          <c:min val="20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  <c:majorUnit val="15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21504345274279E-2"/>
          <c:y val="0.15103437783447865"/>
          <c:w val="0.95156991309451444"/>
          <c:h val="0.71416051815866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Sheet1!$F$16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Sheet1!$E$17:$E$25</c:f>
              <c:strCache>
                <c:ptCount val="9"/>
                <c:pt idx="0">
                  <c:v>HCC Paid Search</c:v>
                </c:pt>
                <c:pt idx="1">
                  <c:v>HCC Display</c:v>
                </c:pt>
                <c:pt idx="2">
                  <c:v>HCP MCM</c:v>
                </c:pt>
                <c:pt idx="3">
                  <c:v>HCC Audio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Streaming Video</c:v>
                </c:pt>
                <c:pt idx="7">
                  <c:v>HCC In Office</c:v>
                </c:pt>
                <c:pt idx="8">
                  <c:v>HCC Linear TV</c:v>
                </c:pt>
              </c:strCache>
            </c:strRef>
          </c:cat>
          <c:val>
            <c:numRef>
              <c:f>Sheet1!$F$17:$F$25</c:f>
              <c:numCache>
                <c:formatCode>"$"#,##0</c:formatCode>
                <c:ptCount val="9"/>
                <c:pt idx="0">
                  <c:v>2.6375102733287696</c:v>
                </c:pt>
                <c:pt idx="1">
                  <c:v>15.831875161949808</c:v>
                </c:pt>
                <c:pt idx="2">
                  <c:v>18.98595943863651</c:v>
                </c:pt>
                <c:pt idx="3">
                  <c:v>20.363708252210174</c:v>
                </c:pt>
                <c:pt idx="4">
                  <c:v>22.868685790684225</c:v>
                </c:pt>
                <c:pt idx="5">
                  <c:v>26.290237926979646</c:v>
                </c:pt>
                <c:pt idx="6">
                  <c:v>42.722551023461378</c:v>
                </c:pt>
                <c:pt idx="7">
                  <c:v>51.50549446347668</c:v>
                </c:pt>
                <c:pt idx="8">
                  <c:v>53.229226721114685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b="1" u="sng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4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1M increase in </a:t>
            </a: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pre-tax budget :$33M</a:t>
            </a:r>
            <a:r>
              <a:rPr lang="en-US" sz="1400" b="1" i="0" u="sng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Optimal channel spend is allowed to vary within custom constraints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70"/>
              <c:tx>
                <c:rich>
                  <a:bodyPr/>
                  <a:lstStyle/>
                  <a:p>
                    <a:fld id="{A2CA0DC0-7C8A-4C6F-8954-FE8114BBDF11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95-4581-B4E9-8154D0CCBB44}"/>
                </c:ext>
              </c:extLst>
            </c:dLbl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Sheet1!$B$41:$B$191</c:f>
              <c:numCache>
                <c:formatCode>#,##0</c:formatCode>
                <c:ptCount val="151"/>
                <c:pt idx="0">
                  <c:v>0</c:v>
                </c:pt>
                <c:pt idx="1">
                  <c:v>13295.509529323937</c:v>
                </c:pt>
                <c:pt idx="2">
                  <c:v>21598.618951941058</c:v>
                </c:pt>
                <c:pt idx="3">
                  <c:v>28687.312473031718</c:v>
                </c:pt>
                <c:pt idx="4">
                  <c:v>35087.060003398656</c:v>
                </c:pt>
                <c:pt idx="5">
                  <c:v>41018.898008547214</c:v>
                </c:pt>
                <c:pt idx="6">
                  <c:v>46602.676602480256</c:v>
                </c:pt>
                <c:pt idx="7">
                  <c:v>51912.699563754672</c:v>
                </c:pt>
                <c:pt idx="8">
                  <c:v>56999.097137711164</c:v>
                </c:pt>
                <c:pt idx="9">
                  <c:v>61897.732848092484</c:v>
                </c:pt>
                <c:pt idx="10">
                  <c:v>66635.396406668966</c:v>
                </c:pt>
                <c:pt idx="11">
                  <c:v>71232.775303971939</c:v>
                </c:pt>
                <c:pt idx="12">
                  <c:v>75706.271493958528</c:v>
                </c:pt>
                <c:pt idx="13">
                  <c:v>80069.171038177607</c:v>
                </c:pt>
                <c:pt idx="14">
                  <c:v>84332.429243962077</c:v>
                </c:pt>
                <c:pt idx="15">
                  <c:v>88505.216131453315</c:v>
                </c:pt>
                <c:pt idx="16">
                  <c:v>92595.306480495492</c:v>
                </c:pt>
                <c:pt idx="17">
                  <c:v>96609.365675687935</c:v>
                </c:pt>
                <c:pt idx="18">
                  <c:v>100553.16366976241</c:v>
                </c:pt>
                <c:pt idx="19">
                  <c:v>104431.73812325994</c:v>
                </c:pt>
                <c:pt idx="20">
                  <c:v>108249.52082692913</c:v>
                </c:pt>
                <c:pt idx="21">
                  <c:v>112010.43708926391</c:v>
                </c:pt>
                <c:pt idx="22">
                  <c:v>115717.98487951298</c:v>
                </c:pt>
                <c:pt idx="23">
                  <c:v>119375.29858034132</c:v>
                </c:pt>
                <c:pt idx="24">
                  <c:v>122985.20088032713</c:v>
                </c:pt>
                <c:pt idx="25">
                  <c:v>126550.24541365997</c:v>
                </c:pt>
                <c:pt idx="26">
                  <c:v>130072.75210003412</c:v>
                </c:pt>
                <c:pt idx="27">
                  <c:v>133554.83666640345</c:v>
                </c:pt>
                <c:pt idx="28">
                  <c:v>136998.4354879017</c:v>
                </c:pt>
                <c:pt idx="29">
                  <c:v>140405.32663032421</c:v>
                </c:pt>
                <c:pt idx="30">
                  <c:v>143777.14778559905</c:v>
                </c:pt>
                <c:pt idx="31">
                  <c:v>147115.41164701313</c:v>
                </c:pt>
                <c:pt idx="32">
                  <c:v>150421.51916024502</c:v>
                </c:pt>
                <c:pt idx="33">
                  <c:v>153696.77100071314</c:v>
                </c:pt>
                <c:pt idx="34">
                  <c:v>156942.37756106671</c:v>
                </c:pt>
                <c:pt idx="35">
                  <c:v>160159.46768023449</c:v>
                </c:pt>
                <c:pt idx="36">
                  <c:v>163349.09630393054</c:v>
                </c:pt>
                <c:pt idx="37">
                  <c:v>166512.25123339379</c:v>
                </c:pt>
                <c:pt idx="38">
                  <c:v>169649.85909252943</c:v>
                </c:pt>
                <c:pt idx="39">
                  <c:v>172762.79062210722</c:v>
                </c:pt>
                <c:pt idx="40">
                  <c:v>175851.8653921748</c:v>
                </c:pt>
                <c:pt idx="41">
                  <c:v>178917.85600953078</c:v>
                </c:pt>
                <c:pt idx="42">
                  <c:v>181961.49188532791</c:v>
                </c:pt>
                <c:pt idx="43">
                  <c:v>184983.46261814746</c:v>
                </c:pt>
                <c:pt idx="44">
                  <c:v>187984.42103979809</c:v>
                </c:pt>
                <c:pt idx="45">
                  <c:v>190964.98596434863</c:v>
                </c:pt>
                <c:pt idx="46">
                  <c:v>193925.74467524668</c:v>
                </c:pt>
                <c:pt idx="47">
                  <c:v>196867.25518061523</c:v>
                </c:pt>
                <c:pt idx="48">
                  <c:v>199790.04826279741</c:v>
                </c:pt>
                <c:pt idx="49">
                  <c:v>202694.62934480628</c:v>
                </c:pt>
                <c:pt idx="50">
                  <c:v>205581.48019343003</c:v>
                </c:pt>
                <c:pt idx="51">
                  <c:v>208451.06047626369</c:v>
                </c:pt>
                <c:pt idx="52">
                  <c:v>211303.80918780653</c:v>
                </c:pt>
                <c:pt idx="53">
                  <c:v>214140.14595793781</c:v>
                </c:pt>
                <c:pt idx="54">
                  <c:v>216960.47225450363</c:v>
                </c:pt>
                <c:pt idx="55">
                  <c:v>219765.17249038158</c:v>
                </c:pt>
                <c:pt idx="56">
                  <c:v>222554.61504420661</c:v>
                </c:pt>
                <c:pt idx="57">
                  <c:v>225329.15320290957</c:v>
                </c:pt>
                <c:pt idx="58">
                  <c:v>228089.12603332163</c:v>
                </c:pt>
                <c:pt idx="59">
                  <c:v>230834.85918931183</c:v>
                </c:pt>
                <c:pt idx="60">
                  <c:v>233566.66566023487</c:v>
                </c:pt>
                <c:pt idx="61">
                  <c:v>236284.84646586311</c:v>
                </c:pt>
                <c:pt idx="62">
                  <c:v>238989.69130244092</c:v>
                </c:pt>
                <c:pt idx="63">
                  <c:v>241681.47914403147</c:v>
                </c:pt>
                <c:pt idx="64">
                  <c:v>244360.47880290882</c:v>
                </c:pt>
                <c:pt idx="65">
                  <c:v>247026.94945237925</c:v>
                </c:pt>
                <c:pt idx="66">
                  <c:v>249681.14111508959</c:v>
                </c:pt>
                <c:pt idx="67">
                  <c:v>252323.29511958794</c:v>
                </c:pt>
                <c:pt idx="68">
                  <c:v>254953.64452764302</c:v>
                </c:pt>
                <c:pt idx="69">
                  <c:v>257572.41453459708</c:v>
                </c:pt>
                <c:pt idx="70">
                  <c:v>260179.82284481902</c:v>
                </c:pt>
                <c:pt idx="71">
                  <c:v>262845.60172853502</c:v>
                </c:pt>
                <c:pt idx="72">
                  <c:v>265482.08264648903</c:v>
                </c:pt>
                <c:pt idx="73">
                  <c:v>268118.56356444297</c:v>
                </c:pt>
                <c:pt idx="74">
                  <c:v>270755.04448239802</c:v>
                </c:pt>
                <c:pt idx="75">
                  <c:v>273391.52540035202</c:v>
                </c:pt>
                <c:pt idx="76">
                  <c:v>276028.00631830603</c:v>
                </c:pt>
                <c:pt idx="77">
                  <c:v>278664.48723626102</c:v>
                </c:pt>
                <c:pt idx="78">
                  <c:v>281300.96815421502</c:v>
                </c:pt>
                <c:pt idx="79">
                  <c:v>283937.44907216902</c:v>
                </c:pt>
                <c:pt idx="80">
                  <c:v>286573.92999012303</c:v>
                </c:pt>
                <c:pt idx="81">
                  <c:v>289210.41090807802</c:v>
                </c:pt>
                <c:pt idx="82">
                  <c:v>291846.89182603202</c:v>
                </c:pt>
                <c:pt idx="83">
                  <c:v>294483.37274398602</c:v>
                </c:pt>
                <c:pt idx="84">
                  <c:v>297119.85366194003</c:v>
                </c:pt>
                <c:pt idx="85">
                  <c:v>299756.33457989502</c:v>
                </c:pt>
                <c:pt idx="86">
                  <c:v>302392.81549784902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Sheet1!$D$39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19"/>
              <c:layout>
                <c:manualLayout>
                  <c:x val="5.6961520026384349E-3"/>
                  <c:y val="-5.5729921973930015E-2"/>
                </c:manualLayout>
              </c:layout>
              <c:tx>
                <c:rich>
                  <a:bodyPr/>
                  <a:lstStyle/>
                  <a:p>
                    <a:fld id="{B8995F07-B219-499E-8A05-5E8F14C2D9EF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495-4581-B4E9-8154D0CCBB44}"/>
                </c:ext>
              </c:extLst>
            </c:dLbl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Sheet1!$D$41:$D$66</c:f>
              <c:numCache>
                <c:formatCode>#,##0</c:formatCode>
                <c:ptCount val="26"/>
                <c:pt idx="0">
                  <c:v>0</c:v>
                </c:pt>
                <c:pt idx="1">
                  <c:v>15557.504463624209</c:v>
                </c:pt>
                <c:pt idx="2">
                  <c:v>30210.178954537958</c:v>
                </c:pt>
                <c:pt idx="3">
                  <c:v>44007.733169870451</c:v>
                </c:pt>
                <c:pt idx="4">
                  <c:v>56997.486703637987</c:v>
                </c:pt>
                <c:pt idx="5">
                  <c:v>69224.443148005754</c:v>
                </c:pt>
                <c:pt idx="6">
                  <c:v>80731.367248687893</c:v>
                </c:pt>
                <c:pt idx="7">
                  <c:v>91558.864192372188</c:v>
                </c:pt>
                <c:pt idx="8">
                  <c:v>101745.4602210708</c:v>
                </c:pt>
                <c:pt idx="9">
                  <c:v>111327.68387522176</c:v>
                </c:pt>
                <c:pt idx="10">
                  <c:v>120340.14726417325</c:v>
                </c:pt>
                <c:pt idx="11">
                  <c:v>128815.62685035542</c:v>
                </c:pt>
                <c:pt idx="12">
                  <c:v>136785.1433120314</c:v>
                </c:pt>
                <c:pt idx="13">
                  <c:v>144278.04012008384</c:v>
                </c:pt>
                <c:pt idx="14">
                  <c:v>151322.0605268646</c:v>
                </c:pt>
                <c:pt idx="15">
                  <c:v>157943.42272098549</c:v>
                </c:pt>
                <c:pt idx="16">
                  <c:v>164166.89295089245</c:v>
                </c:pt>
                <c:pt idx="17">
                  <c:v>170015.85646333545</c:v>
                </c:pt>
                <c:pt idx="18">
                  <c:v>175512.38614063896</c:v>
                </c:pt>
                <c:pt idx="19">
                  <c:v>180677.30875347368</c:v>
                </c:pt>
                <c:pt idx="20">
                  <c:v>185530.26877435111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Sheet1!$F$39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Sheet1!$F$41:$F$61</c:f>
              <c:numCache>
                <c:formatCode>#,##0</c:formatCode>
                <c:ptCount val="21"/>
                <c:pt idx="0">
                  <c:v>0</c:v>
                </c:pt>
                <c:pt idx="1">
                  <c:v>8342.1920884288847</c:v>
                </c:pt>
                <c:pt idx="2">
                  <c:v>12088.393296157941</c:v>
                </c:pt>
                <c:pt idx="3">
                  <c:v>13769.391793690622</c:v>
                </c:pt>
                <c:pt idx="4">
                  <c:v>14523.429975576699</c:v>
                </c:pt>
                <c:pt idx="5">
                  <c:v>14861.613123927265</c:v>
                </c:pt>
                <c:pt idx="6">
                  <c:v>15013.276375984773</c:v>
                </c:pt>
                <c:pt idx="7">
                  <c:v>15081.28988950327</c:v>
                </c:pt>
                <c:pt idx="8">
                  <c:v>15111.790180195123</c:v>
                </c:pt>
                <c:pt idx="9">
                  <c:v>15125.467784030363</c:v>
                </c:pt>
                <c:pt idx="10">
                  <c:v>15131.601375410333</c:v>
                </c:pt>
                <c:pt idx="11">
                  <c:v>15134.351922670379</c:v>
                </c:pt>
                <c:pt idx="12">
                  <c:v>15135.585377179086</c:v>
                </c:pt>
                <c:pt idx="13">
                  <c:v>15136.138506973162</c:v>
                </c:pt>
                <c:pt idx="14">
                  <c:v>15136.386552223936</c:v>
                </c:pt>
                <c:pt idx="15">
                  <c:v>15136.49778550677</c:v>
                </c:pt>
                <c:pt idx="16">
                  <c:v>15136.547666901723</c:v>
                </c:pt>
                <c:pt idx="17">
                  <c:v>15136.570035688579</c:v>
                </c:pt>
                <c:pt idx="18">
                  <c:v>15136.580066736788</c:v>
                </c:pt>
                <c:pt idx="19">
                  <c:v>15136.584565052763</c:v>
                </c:pt>
                <c:pt idx="20">
                  <c:v>15136.58658227697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Sheet1!$H$39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8"/>
              <c:layout>
                <c:manualLayout>
                  <c:x val="6.4416955227363001E-2"/>
                  <c:y val="-5.307611616564763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6452F598-8A6C-47E5-9AB0-C8DD63B1A104}" type="SERIESNAME">
                      <a:rPr lang="en-US" smtClean="0"/>
                      <a:pPr>
                        <a:defRPr sz="1000"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79219001480132"/>
                      <c:h val="6.63451452070595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495-4581-B4E9-8154D0CCBB44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Sheet1!$H$41:$H$116</c:f>
              <c:numCache>
                <c:formatCode>#,##0</c:formatCode>
                <c:ptCount val="76"/>
                <c:pt idx="0">
                  <c:v>0</c:v>
                </c:pt>
                <c:pt idx="1">
                  <c:v>13102.766377672971</c:v>
                </c:pt>
                <c:pt idx="2">
                  <c:v>21285.506778321567</c:v>
                </c:pt>
                <c:pt idx="3">
                  <c:v>28271.436495788948</c:v>
                </c:pt>
                <c:pt idx="4">
                  <c:v>34578.407776697168</c:v>
                </c:pt>
                <c:pt idx="5">
                  <c:v>40424.252751667111</c:v>
                </c:pt>
                <c:pt idx="6">
                  <c:v>45927.084084275411</c:v>
                </c:pt>
                <c:pt idx="7">
                  <c:v>51160.128381540155</c:v>
                </c:pt>
                <c:pt idx="8">
                  <c:v>56172.789157610736</c:v>
                </c:pt>
                <c:pt idx="9">
                  <c:v>61000.41002771636</c:v>
                </c:pt>
                <c:pt idx="10">
                  <c:v>65669.392336903504</c:v>
                </c:pt>
                <c:pt idx="11">
                  <c:v>70200.123672031797</c:v>
                </c:pt>
                <c:pt idx="12">
                  <c:v>74608.768210214039</c:v>
                </c:pt>
                <c:pt idx="13">
                  <c:v>78908.419406813613</c:v>
                </c:pt>
                <c:pt idx="14">
                  <c:v>83109.873751597304</c:v>
                </c:pt>
                <c:pt idx="15">
                  <c:v>87222.168328200525</c:v>
                </c:pt>
                <c:pt idx="16">
                  <c:v>91252.965206565772</c:v>
                </c:pt>
                <c:pt idx="17">
                  <c:v>95208.833144139324</c:v>
                </c:pt>
                <c:pt idx="18">
                  <c:v>99095.458447451107</c:v>
                </c:pt>
                <c:pt idx="19">
                  <c:v>102917.80574677821</c:v>
                </c:pt>
                <c:pt idx="20">
                  <c:v>106680.24258581536</c:v>
                </c:pt>
                <c:pt idx="21">
                  <c:v>110386.6373684055</c:v>
                </c:pt>
                <c:pt idx="22">
                  <c:v>114040.43735422383</c:v>
                </c:pt>
                <c:pt idx="23">
                  <c:v>117644.73148722596</c:v>
                </c:pt>
                <c:pt idx="24">
                  <c:v>121202.30153586657</c:v>
                </c:pt>
                <c:pt idx="25">
                  <c:v>124715.66411465566</c:v>
                </c:pt>
                <c:pt idx="26">
                  <c:v>128187.10551173448</c:v>
                </c:pt>
                <c:pt idx="27">
                  <c:v>131618.71078265773</c:v>
                </c:pt>
                <c:pt idx="28">
                  <c:v>135012.38823119822</c:v>
                </c:pt>
                <c:pt idx="29">
                  <c:v>138369.89014677884</c:v>
                </c:pt>
                <c:pt idx="30">
                  <c:v>141692.83047993566</c:v>
                </c:pt>
                <c:pt idx="31">
                  <c:v>144982.69999465151</c:v>
                </c:pt>
                <c:pt idx="32">
                  <c:v>148240.87932729043</c:v>
                </c:pt>
                <c:pt idx="33">
                  <c:v>151468.65029756021</c:v>
                </c:pt>
                <c:pt idx="34">
                  <c:v>154667.2057512163</c:v>
                </c:pt>
                <c:pt idx="35">
                  <c:v>157837.6581625666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Sheet1!$J$39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Sheet1!$J$41:$J$66</c:f>
              <c:numCache>
                <c:formatCode>#,##0</c:formatCode>
                <c:ptCount val="26"/>
                <c:pt idx="0">
                  <c:v>0</c:v>
                </c:pt>
                <c:pt idx="1">
                  <c:v>89281.580118580925</c:v>
                </c:pt>
                <c:pt idx="2">
                  <c:v>145038.35480357721</c:v>
                </c:pt>
                <c:pt idx="3">
                  <c:v>192640.12268945246</c:v>
                </c:pt>
                <c:pt idx="4">
                  <c:v>235615.50250554297</c:v>
                </c:pt>
                <c:pt idx="5">
                  <c:v>275448.79125156999</c:v>
                </c:pt>
                <c:pt idx="6">
                  <c:v>312944.80257773394</c:v>
                </c:pt>
                <c:pt idx="7">
                  <c:v>348602.49883998709</c:v>
                </c:pt>
                <c:pt idx="8">
                  <c:v>382758.51305761177</c:v>
                </c:pt>
                <c:pt idx="9">
                  <c:v>415653.6748175681</c:v>
                </c:pt>
                <c:pt idx="10">
                  <c:v>447467.88153503247</c:v>
                </c:pt>
                <c:pt idx="11">
                  <c:v>478340.05318439531</c:v>
                </c:pt>
                <c:pt idx="12">
                  <c:v>508380.33164198685</c:v>
                </c:pt>
                <c:pt idx="13">
                  <c:v>537677.93504314986</c:v>
                </c:pt>
                <c:pt idx="14">
                  <c:v>566306.43011710269</c:v>
                </c:pt>
                <c:pt idx="15">
                  <c:v>594327.39508964703</c:v>
                </c:pt>
                <c:pt idx="16">
                  <c:v>621793.0389135892</c:v>
                </c:pt>
                <c:pt idx="17">
                  <c:v>648748.12076629081</c:v>
                </c:pt>
                <c:pt idx="18">
                  <c:v>675231.38684969023</c:v>
                </c:pt>
                <c:pt idx="19">
                  <c:v>701276.66590064147</c:v>
                </c:pt>
                <c:pt idx="20">
                  <c:v>726913.71813855623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Sheet1!$L$39</c:f>
              <c:strCache>
                <c:ptCount val="1"/>
                <c:pt idx="0">
                  <c:v>HCC Audio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9"/>
              <c:layout>
                <c:manualLayout>
                  <c:x val="-3.7974346684256466E-3"/>
                  <c:y val="-9.5537009098165843E-2"/>
                </c:manualLayout>
              </c:layout>
              <c:tx>
                <c:rich>
                  <a:bodyPr/>
                  <a:lstStyle/>
                  <a:p>
                    <a:fld id="{8118240D-7B66-4D57-A627-0D2ED2B736B2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495-4581-B4E9-8154D0CCB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Sheet1!$L$41:$L$66</c:f>
              <c:numCache>
                <c:formatCode>#,##0</c:formatCode>
                <c:ptCount val="26"/>
                <c:pt idx="0">
                  <c:v>0</c:v>
                </c:pt>
                <c:pt idx="1">
                  <c:v>21614.723805655918</c:v>
                </c:pt>
                <c:pt idx="2">
                  <c:v>32761.79495277935</c:v>
                </c:pt>
                <c:pt idx="3">
                  <c:v>41785.195967253159</c:v>
                </c:pt>
                <c:pt idx="4">
                  <c:v>49657.595358544408</c:v>
                </c:pt>
                <c:pt idx="5">
                  <c:v>56771.673060063273</c:v>
                </c:pt>
                <c:pt idx="6">
                  <c:v>63334.513762449089</c:v>
                </c:pt>
                <c:pt idx="7">
                  <c:v>69471.794076517137</c:v>
                </c:pt>
                <c:pt idx="8">
                  <c:v>75266.839938015604</c:v>
                </c:pt>
                <c:pt idx="9">
                  <c:v>80778.390587848902</c:v>
                </c:pt>
                <c:pt idx="10">
                  <c:v>86049.765365649961</c:v>
                </c:pt>
                <c:pt idx="11">
                  <c:v>91114.039550668633</c:v>
                </c:pt>
                <c:pt idx="12">
                  <c:v>95997.171741624887</c:v>
                </c:pt>
                <c:pt idx="13">
                  <c:v>100719.99646242571</c:v>
                </c:pt>
                <c:pt idx="14">
                  <c:v>105299.54918697597</c:v>
                </c:pt>
                <c:pt idx="15">
                  <c:v>109749.97902045058</c:v>
                </c:pt>
                <c:pt idx="16">
                  <c:v>114083.19620293671</c:v>
                </c:pt>
                <c:pt idx="17">
                  <c:v>118309.34318072496</c:v>
                </c:pt>
                <c:pt idx="18">
                  <c:v>122437.14483005021</c:v>
                </c:pt>
                <c:pt idx="19">
                  <c:v>126474.1737994713</c:v>
                </c:pt>
                <c:pt idx="20">
                  <c:v>130427.05490904833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Sheet1!$N$39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8"/>
              <c:layout>
                <c:manualLayout>
                  <c:x val="9.4935866710641095E-2"/>
                  <c:y val="2.6538058082823815E-3"/>
                </c:manualLayout>
              </c:layout>
              <c:tx>
                <c:rich>
                  <a:bodyPr/>
                  <a:lstStyle/>
                  <a:p>
                    <a:fld id="{3826DDE0-F662-4605-B409-7305FE1847B8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495-4581-B4E9-8154D0CCBB4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Sheet1!$N$41:$N$66</c:f>
              <c:numCache>
                <c:formatCode>#,##0</c:formatCode>
                <c:ptCount val="26"/>
                <c:pt idx="0">
                  <c:v>0</c:v>
                </c:pt>
                <c:pt idx="1">
                  <c:v>18613.952094099255</c:v>
                </c:pt>
                <c:pt idx="2">
                  <c:v>28213.475557257159</c:v>
                </c:pt>
                <c:pt idx="3">
                  <c:v>35984.157973532667</c:v>
                </c:pt>
                <c:pt idx="4">
                  <c:v>42763.632300970858</c:v>
                </c:pt>
                <c:pt idx="5">
                  <c:v>48890.062724991418</c:v>
                </c:pt>
                <c:pt idx="6">
                  <c:v>54541.784372410693</c:v>
                </c:pt>
                <c:pt idx="7">
                  <c:v>59827.026172457583</c:v>
                </c:pt>
                <c:pt idx="8">
                  <c:v>64817.545922740705</c:v>
                </c:pt>
                <c:pt idx="9">
                  <c:v>69563.92809642147</c:v>
                </c:pt>
                <c:pt idx="10">
                  <c:v>74103.478010002</c:v>
                </c:pt>
                <c:pt idx="11">
                  <c:v>78464.679102317328</c:v>
                </c:pt>
                <c:pt idx="12">
                  <c:v>82669.88614030082</c:v>
                </c:pt>
                <c:pt idx="13">
                  <c:v>86737.041191285593</c:v>
                </c:pt>
                <c:pt idx="14">
                  <c:v>90680.814694645131</c:v>
                </c:pt>
                <c:pt idx="15">
                  <c:v>94513.391435541067</c:v>
                </c:pt>
                <c:pt idx="16">
                  <c:v>98245.028155646592</c:v>
                </c:pt>
                <c:pt idx="17">
                  <c:v>101884.45922561883</c:v>
                </c:pt>
                <c:pt idx="18">
                  <c:v>105439.19824728416</c:v>
                </c:pt>
                <c:pt idx="19">
                  <c:v>108915.76655854023</c:v>
                </c:pt>
                <c:pt idx="20">
                  <c:v>112319.869255799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Sheet1!$P$39</c:f>
              <c:strCache>
                <c:ptCount val="1"/>
                <c:pt idx="0">
                  <c:v>HCP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layout>
                <c:manualLayout>
                  <c:x val="3.2278194681617994E-2"/>
                  <c:y val="3.7153281315953343E-2"/>
                </c:manualLayout>
              </c:layout>
              <c:tx>
                <c:rich>
                  <a:bodyPr/>
                  <a:lstStyle/>
                  <a:p>
                    <a:fld id="{2C430CB5-0789-4A0C-AE3C-822C6C11C1D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Sheet1!$P$41:$P$116</c:f>
              <c:numCache>
                <c:formatCode>#,##0</c:formatCode>
                <c:ptCount val="76"/>
                <c:pt idx="0">
                  <c:v>9.3132257461547852E-10</c:v>
                </c:pt>
                <c:pt idx="1">
                  <c:v>14491.829565511085</c:v>
                </c:pt>
                <c:pt idx="2">
                  <c:v>28616.288684363477</c:v>
                </c:pt>
                <c:pt idx="3">
                  <c:v>42381.419556918554</c:v>
                </c:pt>
                <c:pt idx="4">
                  <c:v>55795.156779288314</c:v>
                </c:pt>
                <c:pt idx="5">
                  <c:v>68865.324822614901</c:v>
                </c:pt>
                <c:pt idx="6">
                  <c:v>81599.635803586803</c:v>
                </c:pt>
                <c:pt idx="7">
                  <c:v>94005.687532191165</c:v>
                </c:pt>
                <c:pt idx="8">
                  <c:v>106090.96182303969</c:v>
                </c:pt>
                <c:pt idx="9">
                  <c:v>117862.82305689622</c:v>
                </c:pt>
                <c:pt idx="10">
                  <c:v>129328.51697935257</c:v>
                </c:pt>
                <c:pt idx="11">
                  <c:v>140495.16972395312</c:v>
                </c:pt>
                <c:pt idx="12">
                  <c:v>151369.78704747837</c:v>
                </c:pt>
                <c:pt idx="13">
                  <c:v>161959.25376532879</c:v>
                </c:pt>
                <c:pt idx="14">
                  <c:v>172270.33337551448</c:v>
                </c:pt>
                <c:pt idx="15">
                  <c:v>182309.66785994079</c:v>
                </c:pt>
                <c:pt idx="16">
                  <c:v>192083.77765223477</c:v>
                </c:pt>
                <c:pt idx="17">
                  <c:v>201599.06176160742</c:v>
                </c:pt>
                <c:pt idx="18">
                  <c:v>210861.79804271925</c:v>
                </c:pt>
                <c:pt idx="19">
                  <c:v>219878.14360188972</c:v>
                </c:pt>
                <c:pt idx="20">
                  <c:v>228654.13533029426</c:v>
                </c:pt>
                <c:pt idx="21">
                  <c:v>237195.69055531267</c:v>
                </c:pt>
                <c:pt idx="22">
                  <c:v>245508.60780140664</c:v>
                </c:pt>
                <c:pt idx="23">
                  <c:v>253598.56765242014</c:v>
                </c:pt>
                <c:pt idx="24">
                  <c:v>261471.13370743673</c:v>
                </c:pt>
                <c:pt idx="25">
                  <c:v>269131.75362276379</c:v>
                </c:pt>
                <c:pt idx="26">
                  <c:v>276585.76023291331</c:v>
                </c:pt>
                <c:pt idx="27">
                  <c:v>283838.37274381984</c:v>
                </c:pt>
                <c:pt idx="28">
                  <c:v>290894.69799184147</c:v>
                </c:pt>
                <c:pt idx="29">
                  <c:v>297759.73176242318</c:v>
                </c:pt>
                <c:pt idx="30">
                  <c:v>304438.36016260181</c:v>
                </c:pt>
                <c:pt idx="31">
                  <c:v>310935.361041856</c:v>
                </c:pt>
                <c:pt idx="32">
                  <c:v>317255.40545607265</c:v>
                </c:pt>
                <c:pt idx="33">
                  <c:v>323403.05916970689</c:v>
                </c:pt>
                <c:pt idx="34">
                  <c:v>329382.78419146221</c:v>
                </c:pt>
                <c:pt idx="35">
                  <c:v>335198.9403390931</c:v>
                </c:pt>
                <c:pt idx="36">
                  <c:v>340855.78682918753</c:v>
                </c:pt>
                <c:pt idx="37">
                  <c:v>346357.48388804775</c:v>
                </c:pt>
                <c:pt idx="38">
                  <c:v>351708.09437996056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Sheet1!$R$39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Sheet1!$R$41:$R$61</c:f>
              <c:numCache>
                <c:formatCode>#,##0</c:formatCode>
                <c:ptCount val="21"/>
                <c:pt idx="0">
                  <c:v>0</c:v>
                </c:pt>
                <c:pt idx="1">
                  <c:v>5211.7558389939368</c:v>
                </c:pt>
                <c:pt idx="2">
                  <c:v>10018.778631821275</c:v>
                </c:pt>
                <c:pt idx="3">
                  <c:v>14452.096033310518</c:v>
                </c:pt>
                <c:pt idx="4">
                  <c:v>18540.417741542682</c:v>
                </c:pt>
                <c:pt idx="5">
                  <c:v>22310.299479529262</c:v>
                </c:pt>
                <c:pt idx="6">
                  <c:v>25786.296786425635</c:v>
                </c:pt>
                <c:pt idx="7">
                  <c:v>28991.10902637057</c:v>
                </c:pt>
                <c:pt idx="8">
                  <c:v>31945.714046832174</c:v>
                </c:pt>
                <c:pt idx="9">
                  <c:v>34669.493932643905</c:v>
                </c:pt>
                <c:pt idx="10">
                  <c:v>37180.352308388799</c:v>
                </c:pt>
                <c:pt idx="11">
                  <c:v>39494.823641894385</c:v>
                </c:pt>
                <c:pt idx="12">
                  <c:v>41628.17499676533</c:v>
                </c:pt>
                <c:pt idx="13">
                  <c:v>43594.50067294389</c:v>
                </c:pt>
                <c:pt idx="14">
                  <c:v>45406.810162452981</c:v>
                </c:pt>
                <c:pt idx="15">
                  <c:v>47077.109833175316</c:v>
                </c:pt>
                <c:pt idx="16">
                  <c:v>48616.478737717494</c:v>
                </c:pt>
                <c:pt idx="17">
                  <c:v>50035.138927262276</c:v>
                </c:pt>
                <c:pt idx="18">
                  <c:v>51342.520632671192</c:v>
                </c:pt>
                <c:pt idx="19">
                  <c:v>52547.322656903416</c:v>
                </c:pt>
                <c:pt idx="20">
                  <c:v>53657.568304600194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Sheet1!$T$39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Sheet1!$T$41:$T$61</c:f>
              <c:numCache>
                <c:formatCode>General</c:formatCode>
                <c:ptCount val="21"/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 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1755293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34079.723304951563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5365372.8900000006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282596.87941192184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1873000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71243.17418511775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173076.94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7568.2941111773252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6180125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144657.20917756393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1648357.37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104116.36986385845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344707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130694.08808973072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1437048.41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70569.092436493243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1000000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22310.299479529262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5400000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283838.37274381984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1599500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64805.391873188775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6463714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149272.39229083114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1500000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96729.945919783786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300000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118583.90541759932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1400000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69471.794076517137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500000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13095.1080400832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13503524.99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253686.28893952153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14861790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271289.99209866516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1700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  <c:majorUnit val="2000000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 u="sng"/>
            </a:pPr>
            <a:r>
              <a:rPr lang="en-US" sz="1400" b="0" u="sng" dirty="0"/>
              <a:t>Response Curve: HCC In-office</a:t>
            </a:r>
          </a:p>
        </c:rich>
      </c:tx>
      <c:layout>
        <c:manualLayout>
          <c:xMode val="edge"/>
          <c:yMode val="edge"/>
          <c:x val="0.24165030728333706"/>
          <c:y val="5.148868553592963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1700000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33335.304822477454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DF-427F-91F0-A07A367E7E5E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6450.2020262610167</c:v>
                </c:pt>
                <c:pt idx="2">
                  <c:v>12280.303795613348</c:v>
                </c:pt>
                <c:pt idx="3">
                  <c:v>17549.193064246327</c:v>
                </c:pt>
                <c:pt idx="4">
                  <c:v>22310.299479529262</c:v>
                </c:pt>
                <c:pt idx="5">
                  <c:v>26612.075576569885</c:v>
                </c:pt>
                <c:pt idx="6">
                  <c:v>30498.440072845668</c:v>
                </c:pt>
                <c:pt idx="7">
                  <c:v>34009.185501173139</c:v>
                </c:pt>
                <c:pt idx="8">
                  <c:v>37180.352308388799</c:v>
                </c:pt>
                <c:pt idx="9">
                  <c:v>40044.57157696411</c:v>
                </c:pt>
                <c:pt idx="10">
                  <c:v>42631.378513125703</c:v>
                </c:pt>
                <c:pt idx="11">
                  <c:v>44967.498798632994</c:v>
                </c:pt>
                <c:pt idx="12">
                  <c:v>47077.109833175316</c:v>
                </c:pt>
                <c:pt idx="13">
                  <c:v>48982.078807432204</c:v>
                </c:pt>
                <c:pt idx="14">
                  <c:v>50702.179448902607</c:v>
                </c:pt>
                <c:pt idx="15">
                  <c:v>52255.289178056642</c:v>
                </c:pt>
                <c:pt idx="16">
                  <c:v>53657.568304600194</c:v>
                </c:pt>
                <c:pt idx="17">
                  <c:v>54923.622785435989</c:v>
                </c:pt>
                <c:pt idx="18">
                  <c:v>56066.651959126815</c:v>
                </c:pt>
                <c:pt idx="19">
                  <c:v>57098.582567811012</c:v>
                </c:pt>
                <c:pt idx="20">
                  <c:v>58030.19027765654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DF-427F-91F0-A07A367E7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4135033522411983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5365372.8900000006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282596.87941192201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BC-472D-B0A0-7E9AE067AE7D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650000</c:v>
                </c:pt>
                <c:pt idx="2">
                  <c:v>1300000</c:v>
                </c:pt>
                <c:pt idx="3">
                  <c:v>1950000</c:v>
                </c:pt>
                <c:pt idx="4">
                  <c:v>2600000</c:v>
                </c:pt>
                <c:pt idx="5">
                  <c:v>3250000</c:v>
                </c:pt>
                <c:pt idx="6">
                  <c:v>3900000</c:v>
                </c:pt>
                <c:pt idx="7">
                  <c:v>4550000</c:v>
                </c:pt>
                <c:pt idx="8">
                  <c:v>5200000</c:v>
                </c:pt>
                <c:pt idx="9">
                  <c:v>5850000</c:v>
                </c:pt>
                <c:pt idx="10">
                  <c:v>6500000</c:v>
                </c:pt>
                <c:pt idx="11">
                  <c:v>7150000</c:v>
                </c:pt>
                <c:pt idx="12">
                  <c:v>7800000</c:v>
                </c:pt>
                <c:pt idx="13">
                  <c:v>8450000</c:v>
                </c:pt>
                <c:pt idx="14">
                  <c:v>9100000</c:v>
                </c:pt>
                <c:pt idx="15">
                  <c:v>9750000</c:v>
                </c:pt>
                <c:pt idx="16">
                  <c:v>10400000</c:v>
                </c:pt>
                <c:pt idx="17">
                  <c:v>11050000</c:v>
                </c:pt>
                <c:pt idx="18">
                  <c:v>11700000</c:v>
                </c:pt>
                <c:pt idx="19">
                  <c:v>12350000</c:v>
                </c:pt>
                <c:pt idx="20">
                  <c:v>13000000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45767.489473643713</c:v>
                </c:pt>
                <c:pt idx="2">
                  <c:v>87843.223724332638</c:v>
                </c:pt>
                <c:pt idx="3">
                  <c:v>126490.40492169093</c:v>
                </c:pt>
                <c:pt idx="4">
                  <c:v>161959.25376532879</c:v>
                </c:pt>
                <c:pt idx="5">
                  <c:v>194486.6162908012</c:v>
                </c:pt>
                <c:pt idx="6">
                  <c:v>224295.81106810179</c:v>
                </c:pt>
                <c:pt idx="7">
                  <c:v>251596.6736963829</c:v>
                </c:pt>
                <c:pt idx="8">
                  <c:v>276585.76023291331</c:v>
                </c:pt>
                <c:pt idx="9">
                  <c:v>299446.6758922087</c:v>
                </c:pt>
                <c:pt idx="10">
                  <c:v>320350.49986134749</c:v>
                </c:pt>
                <c:pt idx="11">
                  <c:v>339456.28129820246</c:v>
                </c:pt>
                <c:pt idx="12">
                  <c:v>356911.58544945624</c:v>
                </c:pt>
                <c:pt idx="13">
                  <c:v>372853.07231362257</c:v>
                </c:pt>
                <c:pt idx="14">
                  <c:v>387407.09337312821</c:v>
                </c:pt>
                <c:pt idx="15">
                  <c:v>400690.29463682603</c:v>
                </c:pt>
                <c:pt idx="16">
                  <c:v>412810.21658965852</c:v>
                </c:pt>
                <c:pt idx="17">
                  <c:v>423865.88366588298</c:v>
                </c:pt>
                <c:pt idx="18">
                  <c:v>433948.37757641543</c:v>
                </c:pt>
                <c:pt idx="19">
                  <c:v>443141.39026137535</c:v>
                </c:pt>
                <c:pt idx="20">
                  <c:v>451521.75343753863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BC-472D-B0A0-7E9AE067A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majorUnit val="80000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0.33871</cdr:x>
      <cdr:y>0.57458</cdr:y>
    </cdr:from>
    <cdr:to>
      <cdr:x>0.33871</cdr:x>
      <cdr:y>0.84484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B03CDA2-EA05-C28A-CAFD-BBC3244E674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007570" y="2422547"/>
          <a:ext cx="0" cy="1139475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0.52904</cdr:x>
      <cdr:y>0.42331</cdr:y>
    </cdr:from>
    <cdr:to>
      <cdr:x>0.52904</cdr:x>
      <cdr:y>0.84484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2B5ACEE2-191C-8A2C-D91E-D4945ECC198B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35721" y="1784756"/>
          <a:ext cx="0" cy="1777275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0.77958</cdr:x>
      <cdr:y>0.27983</cdr:y>
    </cdr:from>
    <cdr:to>
      <cdr:x>0.77958</cdr:x>
      <cdr:y>0.84705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2B5ACEE2-191C-8A2C-D91E-D4945ECC198B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620719" y="1179845"/>
          <a:ext cx="0" cy="239150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0.39995</cdr:x>
      <cdr:y>0.5</cdr:y>
    </cdr:from>
    <cdr:to>
      <cdr:x>0.39995</cdr:x>
      <cdr:y>0.84484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1B9F3BD-E022-B4DA-7CD1-B9002E9F5C2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370595" y="2108110"/>
          <a:ext cx="0" cy="145391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Gardasil Adolescent Promotion: 2024 Marketing budget optimization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Sept 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(Current Spend)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62659"/>
              </p:ext>
            </p:extLst>
          </p:nvPr>
        </p:nvGraphicFramePr>
        <p:xfrm>
          <a:off x="365761" y="1195754"/>
          <a:ext cx="11353488" cy="4911248"/>
        </p:xfrm>
        <a:graphic>
          <a:graphicData uri="http://schemas.openxmlformats.org/drawingml/2006/table">
            <a:tbl>
              <a:tblPr/>
              <a:tblGrid>
                <a:gridCol w="1760007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95960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44812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97163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43902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86020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12525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22623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79019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130,694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1,099,211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1EBBEA-1682-F77F-69F4-3AD055BF6FEC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37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(1M Increase in  Spend)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42121"/>
              </p:ext>
            </p:extLst>
          </p:nvPr>
        </p:nvGraphicFramePr>
        <p:xfrm>
          <a:off x="365761" y="1195754"/>
          <a:ext cx="11278844" cy="4911248"/>
        </p:xfrm>
        <a:graphic>
          <a:graphicData uri="http://schemas.openxmlformats.org/drawingml/2006/table">
            <a:tbl>
              <a:tblPr/>
              <a:tblGrid>
                <a:gridCol w="174843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386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87320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429561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78880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117853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218172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73898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283,838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1,089,397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$246.1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DDABB2-1A7B-5CDD-9D3E-0250D1CECE69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(2M Increase in  Spend)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41281"/>
              </p:ext>
            </p:extLst>
          </p:nvPr>
        </p:nvGraphicFramePr>
        <p:xfrm>
          <a:off x="365761" y="1195754"/>
          <a:ext cx="11278844" cy="4911248"/>
        </p:xfrm>
        <a:graphic>
          <a:graphicData uri="http://schemas.openxmlformats.org/drawingml/2006/table">
            <a:tbl>
              <a:tblPr/>
              <a:tblGrid>
                <a:gridCol w="174843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386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87320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429561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78880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117853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218172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73898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283,838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136,204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142,491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1,152,778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DDABB2-1A7B-5CDD-9D3E-0250D1CECE69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45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(4M Increase in  Spend)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40789"/>
              </p:ext>
            </p:extLst>
          </p:nvPr>
        </p:nvGraphicFramePr>
        <p:xfrm>
          <a:off x="365761" y="1195754"/>
          <a:ext cx="10988039" cy="4911248"/>
        </p:xfrm>
        <a:graphic>
          <a:graphicData uri="http://schemas.openxmlformats.org/drawingml/2006/table">
            <a:tbl>
              <a:tblPr/>
              <a:tblGrid>
                <a:gridCol w="170335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47808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51063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08903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18676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53944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$6.6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323,429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$73.1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$14.6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$33.7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163,687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142,491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$61.3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1,219,852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$275.6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1B316DC-4CDD-C6D6-9E55-83ABE0F380E2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109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(6M Increase in  Spend)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89797"/>
              </p:ext>
            </p:extLst>
          </p:nvPr>
        </p:nvGraphicFramePr>
        <p:xfrm>
          <a:off x="365761" y="1195754"/>
          <a:ext cx="10988039" cy="4911248"/>
        </p:xfrm>
        <a:graphic>
          <a:graphicData uri="http://schemas.openxmlformats.org/drawingml/2006/table">
            <a:tbl>
              <a:tblPr/>
              <a:tblGrid>
                <a:gridCol w="170335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47808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51063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08903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18676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53944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354,691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$80.1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$14.6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$33.7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142,491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$19.3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$61.3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1,276,061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$288.3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75A206-0958-6924-DE45-B6A3F02661FB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2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(8M Increase in  Spend)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07561"/>
              </p:ext>
            </p:extLst>
          </p:nvPr>
        </p:nvGraphicFramePr>
        <p:xfrm>
          <a:off x="365761" y="1195754"/>
          <a:ext cx="10988039" cy="4911248"/>
        </p:xfrm>
        <a:graphic>
          <a:graphicData uri="http://schemas.openxmlformats.org/drawingml/2006/table">
            <a:tbl>
              <a:tblPr/>
              <a:tblGrid>
                <a:gridCol w="170335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47808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51063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08903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18676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53944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$8.8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379,735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$85.8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81,309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$18.4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$33.7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142,491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$20.6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$61.3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1,323,423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$299.0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D426A8-FF4A-823E-9071-F4F3E2921AA7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15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91FF5-C759-289D-F110-E3A27374D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40748"/>
              </p:ext>
            </p:extLst>
          </p:nvPr>
        </p:nvGraphicFramePr>
        <p:xfrm>
          <a:off x="703384" y="888980"/>
          <a:ext cx="10650416" cy="2257425"/>
        </p:xfrm>
        <a:graphic>
          <a:graphicData uri="http://schemas.openxmlformats.org/drawingml/2006/table">
            <a:tbl>
              <a:tblPr/>
              <a:tblGrid>
                <a:gridCol w="1979631">
                  <a:extLst>
                    <a:ext uri="{9D8B030D-6E8A-4147-A177-3AD203B41FA5}">
                      <a16:colId xmlns:a16="http://schemas.microsoft.com/office/drawing/2014/main" val="3160240253"/>
                    </a:ext>
                  </a:extLst>
                </a:gridCol>
                <a:gridCol w="1837097">
                  <a:extLst>
                    <a:ext uri="{9D8B030D-6E8A-4147-A177-3AD203B41FA5}">
                      <a16:colId xmlns:a16="http://schemas.microsoft.com/office/drawing/2014/main" val="685780345"/>
                    </a:ext>
                  </a:extLst>
                </a:gridCol>
                <a:gridCol w="1460968">
                  <a:extLst>
                    <a:ext uri="{9D8B030D-6E8A-4147-A177-3AD203B41FA5}">
                      <a16:colId xmlns:a16="http://schemas.microsoft.com/office/drawing/2014/main" val="307031033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3990078092"/>
                    </a:ext>
                  </a:extLst>
                </a:gridCol>
                <a:gridCol w="1508480">
                  <a:extLst>
                    <a:ext uri="{9D8B030D-6E8A-4147-A177-3AD203B41FA5}">
                      <a16:colId xmlns:a16="http://schemas.microsoft.com/office/drawing/2014/main" val="367811918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2588783331"/>
                    </a:ext>
                  </a:extLst>
                </a:gridCol>
                <a:gridCol w="1425334">
                  <a:extLst>
                    <a:ext uri="{9D8B030D-6E8A-4147-A177-3AD203B41FA5}">
                      <a16:colId xmlns:a16="http://schemas.microsoft.com/office/drawing/2014/main" val="31550832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9168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Exam Room Brochures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$282,103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$2,079,048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APR21-MAR22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74036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$771,263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$4,035,882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1383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$238,634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$768,055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4265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Targeted Media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$648,795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OCT20-MAY21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7384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$1,700,000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$7,531,779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850754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DA111D1-26A1-4A35-BEAE-DFA21ECB2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228488"/>
              </p:ext>
            </p:extLst>
          </p:nvPr>
        </p:nvGraphicFramePr>
        <p:xfrm>
          <a:off x="3843556" y="3291839"/>
          <a:ext cx="4370071" cy="337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D57175-6F93-20B2-2B67-FCFE7376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62118"/>
              </p:ext>
            </p:extLst>
          </p:nvPr>
        </p:nvGraphicFramePr>
        <p:xfrm>
          <a:off x="647114" y="888980"/>
          <a:ext cx="10706686" cy="2416926"/>
        </p:xfrm>
        <a:graphic>
          <a:graphicData uri="http://schemas.openxmlformats.org/drawingml/2006/table">
            <a:tbl>
              <a:tblPr/>
              <a:tblGrid>
                <a:gridCol w="1884768">
                  <a:extLst>
                    <a:ext uri="{9D8B030D-6E8A-4147-A177-3AD203B41FA5}">
                      <a16:colId xmlns:a16="http://schemas.microsoft.com/office/drawing/2014/main" val="4126020145"/>
                    </a:ext>
                  </a:extLst>
                </a:gridCol>
                <a:gridCol w="2471643">
                  <a:extLst>
                    <a:ext uri="{9D8B030D-6E8A-4147-A177-3AD203B41FA5}">
                      <a16:colId xmlns:a16="http://schemas.microsoft.com/office/drawing/2014/main" val="895824406"/>
                    </a:ext>
                  </a:extLst>
                </a:gridCol>
                <a:gridCol w="1098507">
                  <a:extLst>
                    <a:ext uri="{9D8B030D-6E8A-4147-A177-3AD203B41FA5}">
                      <a16:colId xmlns:a16="http://schemas.microsoft.com/office/drawing/2014/main" val="3247845628"/>
                    </a:ext>
                  </a:extLst>
                </a:gridCol>
                <a:gridCol w="1399468">
                  <a:extLst>
                    <a:ext uri="{9D8B030D-6E8A-4147-A177-3AD203B41FA5}">
                      <a16:colId xmlns:a16="http://schemas.microsoft.com/office/drawing/2014/main" val="1336632676"/>
                    </a:ext>
                  </a:extLst>
                </a:gridCol>
                <a:gridCol w="1459661">
                  <a:extLst>
                    <a:ext uri="{9D8B030D-6E8A-4147-A177-3AD203B41FA5}">
                      <a16:colId xmlns:a16="http://schemas.microsoft.com/office/drawing/2014/main" val="2435105806"/>
                    </a:ext>
                  </a:extLst>
                </a:gridCol>
                <a:gridCol w="1158700">
                  <a:extLst>
                    <a:ext uri="{9D8B030D-6E8A-4147-A177-3AD203B41FA5}">
                      <a16:colId xmlns:a16="http://schemas.microsoft.com/office/drawing/2014/main" val="768043396"/>
                    </a:ext>
                  </a:extLst>
                </a:gridCol>
                <a:gridCol w="1233939">
                  <a:extLst>
                    <a:ext uri="{9D8B030D-6E8A-4147-A177-3AD203B41FA5}">
                      <a16:colId xmlns:a16="http://schemas.microsoft.com/office/drawing/2014/main" val="1230385232"/>
                    </a:ext>
                  </a:extLst>
                </a:gridCol>
              </a:tblGrid>
              <a:tr h="45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0498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$749,682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7173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$534,302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$3,272,661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77606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$10,699,636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47,356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55390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$39,630,137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81159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$645,255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6867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$5,412,663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5180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$878,933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$4,189,587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407730"/>
                  </a:ext>
                </a:extLst>
              </a:tr>
              <a:tr h="2447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$5,365,373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$64,599,621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27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0B85FD-A43B-49EB-B91E-2C4BF350A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606924"/>
              </p:ext>
            </p:extLst>
          </p:nvPr>
        </p:nvGraphicFramePr>
        <p:xfrm>
          <a:off x="4109451" y="3429000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Adolescent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~$248MM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7.7:1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$2MM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reduction in incremental pre-tax revenue.</a:t>
            </a:r>
            <a:r>
              <a:rPr 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is achieved mainly due to reallocating funds from: HCC In office, HCC Social, HCC Paid search, HCC Display and HCC Audio to other better performing channels –HCC Online Video, HCC Linear TV ,HCC Streaming Video &amp; HCP MCM.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$2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$12MM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revenue.</a:t>
            </a:r>
            <a:r>
              <a:rPr 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MCM,HCC In Office, HCC Linear TV, HCC Display, HCC Online Video, HCC Streaming Video, HCC Social, HCC Paid Search and HCC Audio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0164"/>
              </p:ext>
            </p:extLst>
          </p:nvPr>
        </p:nvGraphicFramePr>
        <p:xfrm>
          <a:off x="6944910" y="1032969"/>
          <a:ext cx="4576530" cy="53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16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01669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753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$5.37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7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554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30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0" y="1032968"/>
            <a:ext cx="5589909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 $31.7MM) includes:</a:t>
            </a:r>
            <a:endPara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($23.3M)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ssence/Inovalon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Arcadia HPV Adolescent” ($13.2M)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Optum ($1.7M)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&amp; Secondary Market Research ($2.4M)</a:t>
            </a:r>
            <a:endParaRPr lang="en-US" sz="14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Agency Fees: Media Buying ($2.3M)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MCM execution and unanalyzable ($1.5M)*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Affairs/External Relations Program ($1.1M)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Grants&amp;Contributions ($0.4M)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Payer/Policy/HCEI Resources ($0.3M)</a:t>
            </a:r>
            <a:r>
              <a:rPr lang="en-US" sz="1400" b="0" i="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Congress &amp; Exhibits ($0.14M)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Team Support ($0.03M)</a:t>
            </a:r>
          </a:p>
          <a:p>
            <a:pPr marR="0" lvl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0" i="0" u="none" strike="noStrike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($60.5K)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(48K),</a:t>
            </a:r>
            <a:r>
              <a:rPr lang="en-US" sz="1400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Bing.com (12K),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Doubleclick (0.5K)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Adolescent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~50%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Adolescent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5003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Non-analyzable MCM execution and unanalyzable refers to vendors from which we receive summary data at a very high level that cannot be properly analyzed (e.g., Binder Support, completion texts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confidence budget is not included.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689421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5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($33MM) ), 2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($34MM),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4M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($36MM),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6M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($38MM),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8M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($40MM).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reduce 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~2MM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($246MM)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~40MM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($288MM)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8M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~51MM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8M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($299MM)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other better performing channels – HCC Online Video, HCC Linear TV ,HCC Streaming Video &amp; HCP MCM.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increased by 10% of 2023 spend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179600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331661" y="3573194"/>
            <a:ext cx="0" cy="21289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Display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926771"/>
              </p:ext>
            </p:extLst>
          </p:nvPr>
        </p:nvGraphicFramePr>
        <p:xfrm>
          <a:off x="6344529" y="1659987"/>
          <a:ext cx="5769141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618913"/>
              </p:ext>
            </p:extLst>
          </p:nvPr>
        </p:nvGraphicFramePr>
        <p:xfrm>
          <a:off x="35631" y="1659988"/>
          <a:ext cx="6308898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8302B5-3320-71AB-ACCF-21171A558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07452"/>
              </p:ext>
            </p:extLst>
          </p:nvPr>
        </p:nvGraphicFramePr>
        <p:xfrm>
          <a:off x="731522" y="1406770"/>
          <a:ext cx="10972800" cy="4554175"/>
        </p:xfrm>
        <a:graphic>
          <a:graphicData uri="http://schemas.openxmlformats.org/drawingml/2006/table">
            <a:tbl>
              <a:tblPr/>
              <a:tblGrid>
                <a:gridCol w="3947448">
                  <a:extLst>
                    <a:ext uri="{9D8B030D-6E8A-4147-A177-3AD203B41FA5}">
                      <a16:colId xmlns:a16="http://schemas.microsoft.com/office/drawing/2014/main" val="1774452888"/>
                    </a:ext>
                  </a:extLst>
                </a:gridCol>
                <a:gridCol w="1697678">
                  <a:extLst>
                    <a:ext uri="{9D8B030D-6E8A-4147-A177-3AD203B41FA5}">
                      <a16:colId xmlns:a16="http://schemas.microsoft.com/office/drawing/2014/main" val="3113093577"/>
                    </a:ext>
                  </a:extLst>
                </a:gridCol>
                <a:gridCol w="2318781">
                  <a:extLst>
                    <a:ext uri="{9D8B030D-6E8A-4147-A177-3AD203B41FA5}">
                      <a16:colId xmlns:a16="http://schemas.microsoft.com/office/drawing/2014/main" val="178027139"/>
                    </a:ext>
                  </a:extLst>
                </a:gridCol>
                <a:gridCol w="3008893">
                  <a:extLst>
                    <a:ext uri="{9D8B030D-6E8A-4147-A177-3AD203B41FA5}">
                      <a16:colId xmlns:a16="http://schemas.microsoft.com/office/drawing/2014/main" val="466830887"/>
                    </a:ext>
                  </a:extLst>
                </a:gridCol>
              </a:tblGrid>
              <a:tr h="3519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 Constraints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03345"/>
                  </a:ext>
                </a:extLst>
              </a:tr>
              <a:tr h="682538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Spend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spends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(Stretch Max) 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337608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36715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8571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996093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39151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597082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683726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09600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857607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838949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7569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 deep dive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199" y="914400"/>
            <a:ext cx="11289323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higher performing channels.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10% of 2023 spend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A52D73-588F-5713-A800-D7C1D49C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99099"/>
              </p:ext>
            </p:extLst>
          </p:nvPr>
        </p:nvGraphicFramePr>
        <p:xfrm>
          <a:off x="211014" y="1735650"/>
          <a:ext cx="11760588" cy="4620697"/>
        </p:xfrm>
        <a:graphic>
          <a:graphicData uri="http://schemas.openxmlformats.org/drawingml/2006/table">
            <a:tbl>
              <a:tblPr/>
              <a:tblGrid>
                <a:gridCol w="1296746">
                  <a:extLst>
                    <a:ext uri="{9D8B030D-6E8A-4147-A177-3AD203B41FA5}">
                      <a16:colId xmlns:a16="http://schemas.microsoft.com/office/drawing/2014/main" val="2619048807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4031141378"/>
                    </a:ext>
                  </a:extLst>
                </a:gridCol>
                <a:gridCol w="644829">
                  <a:extLst>
                    <a:ext uri="{9D8B030D-6E8A-4147-A177-3AD203B41FA5}">
                      <a16:colId xmlns:a16="http://schemas.microsoft.com/office/drawing/2014/main" val="1513324941"/>
                    </a:ext>
                  </a:extLst>
                </a:gridCol>
                <a:gridCol w="47240">
                  <a:extLst>
                    <a:ext uri="{9D8B030D-6E8A-4147-A177-3AD203B41FA5}">
                      <a16:colId xmlns:a16="http://schemas.microsoft.com/office/drawing/2014/main" val="3462880675"/>
                    </a:ext>
                  </a:extLst>
                </a:gridCol>
                <a:gridCol w="585780">
                  <a:extLst>
                    <a:ext uri="{9D8B030D-6E8A-4147-A177-3AD203B41FA5}">
                      <a16:colId xmlns:a16="http://schemas.microsoft.com/office/drawing/2014/main" val="1824229692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376949496"/>
                    </a:ext>
                  </a:extLst>
                </a:gridCol>
                <a:gridCol w="651915">
                  <a:extLst>
                    <a:ext uri="{9D8B030D-6E8A-4147-A177-3AD203B41FA5}">
                      <a16:colId xmlns:a16="http://schemas.microsoft.com/office/drawing/2014/main" val="1340762141"/>
                    </a:ext>
                  </a:extLst>
                </a:gridCol>
                <a:gridCol w="47240">
                  <a:extLst>
                    <a:ext uri="{9D8B030D-6E8A-4147-A177-3AD203B41FA5}">
                      <a16:colId xmlns:a16="http://schemas.microsoft.com/office/drawing/2014/main" val="1719403752"/>
                    </a:ext>
                  </a:extLst>
                </a:gridCol>
                <a:gridCol w="585780">
                  <a:extLst>
                    <a:ext uri="{9D8B030D-6E8A-4147-A177-3AD203B41FA5}">
                      <a16:colId xmlns:a16="http://schemas.microsoft.com/office/drawing/2014/main" val="2319931042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4024618920"/>
                    </a:ext>
                  </a:extLst>
                </a:gridCol>
                <a:gridCol w="651915">
                  <a:extLst>
                    <a:ext uri="{9D8B030D-6E8A-4147-A177-3AD203B41FA5}">
                      <a16:colId xmlns:a16="http://schemas.microsoft.com/office/drawing/2014/main" val="2539889150"/>
                    </a:ext>
                  </a:extLst>
                </a:gridCol>
                <a:gridCol w="49602">
                  <a:extLst>
                    <a:ext uri="{9D8B030D-6E8A-4147-A177-3AD203B41FA5}">
                      <a16:colId xmlns:a16="http://schemas.microsoft.com/office/drawing/2014/main" val="2666905012"/>
                    </a:ext>
                  </a:extLst>
                </a:gridCol>
                <a:gridCol w="585780">
                  <a:extLst>
                    <a:ext uri="{9D8B030D-6E8A-4147-A177-3AD203B41FA5}">
                      <a16:colId xmlns:a16="http://schemas.microsoft.com/office/drawing/2014/main" val="3354519765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1691978949"/>
                    </a:ext>
                  </a:extLst>
                </a:gridCol>
                <a:gridCol w="651915">
                  <a:extLst>
                    <a:ext uri="{9D8B030D-6E8A-4147-A177-3AD203B41FA5}">
                      <a16:colId xmlns:a16="http://schemas.microsoft.com/office/drawing/2014/main" val="1041648589"/>
                    </a:ext>
                  </a:extLst>
                </a:gridCol>
                <a:gridCol w="42576">
                  <a:extLst>
                    <a:ext uri="{9D8B030D-6E8A-4147-A177-3AD203B41FA5}">
                      <a16:colId xmlns:a16="http://schemas.microsoft.com/office/drawing/2014/main" val="3139015068"/>
                    </a:ext>
                  </a:extLst>
                </a:gridCol>
                <a:gridCol w="585780">
                  <a:extLst>
                    <a:ext uri="{9D8B030D-6E8A-4147-A177-3AD203B41FA5}">
                      <a16:colId xmlns:a16="http://schemas.microsoft.com/office/drawing/2014/main" val="3669787420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576674863"/>
                    </a:ext>
                  </a:extLst>
                </a:gridCol>
                <a:gridCol w="651915">
                  <a:extLst>
                    <a:ext uri="{9D8B030D-6E8A-4147-A177-3AD203B41FA5}">
                      <a16:colId xmlns:a16="http://schemas.microsoft.com/office/drawing/2014/main" val="4156931642"/>
                    </a:ext>
                  </a:extLst>
                </a:gridCol>
                <a:gridCol w="42576">
                  <a:extLst>
                    <a:ext uri="{9D8B030D-6E8A-4147-A177-3AD203B41FA5}">
                      <a16:colId xmlns:a16="http://schemas.microsoft.com/office/drawing/2014/main" val="2132883704"/>
                    </a:ext>
                  </a:extLst>
                </a:gridCol>
                <a:gridCol w="585780">
                  <a:extLst>
                    <a:ext uri="{9D8B030D-6E8A-4147-A177-3AD203B41FA5}">
                      <a16:colId xmlns:a16="http://schemas.microsoft.com/office/drawing/2014/main" val="4221215350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2788080458"/>
                    </a:ext>
                  </a:extLst>
                </a:gridCol>
                <a:gridCol w="651915">
                  <a:extLst>
                    <a:ext uri="{9D8B030D-6E8A-4147-A177-3AD203B41FA5}">
                      <a16:colId xmlns:a16="http://schemas.microsoft.com/office/drawing/2014/main" val="3275986307"/>
                    </a:ext>
                  </a:extLst>
                </a:gridCol>
              </a:tblGrid>
              <a:tr h="23988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9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based on custom limits  for 2023 channel spend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67614"/>
                  </a:ext>
                </a:extLst>
              </a:tr>
              <a:tr h="48616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1M increase In spend (33M)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2M increase In spend (34M)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4M increase in Spend (36M) 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6M increase in Spend (38M) 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8M increase in Spend (40M) 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46188"/>
                  </a:ext>
                </a:extLst>
              </a:tr>
              <a:tr h="625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1162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768729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10889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84282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128666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30951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112%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112%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054820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670457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360780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147645"/>
                  </a:ext>
                </a:extLst>
              </a:tr>
              <a:tr h="474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68325"/>
                  </a:ext>
                </a:extLst>
              </a:tr>
              <a:tr h="635694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-$2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(-0.9%)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+$12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(4.9%)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+$27 (11.0%)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+$40 (16.1%)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+$51 (20.4%)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6834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3433</Words>
  <Application>Microsoft Office PowerPoint</Application>
  <PresentationFormat>Widescreen</PresentationFormat>
  <Paragraphs>1147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Gardasil Adolescent Promotion: 2024 Marketing budget optimization  (Custom Constraints) </vt:lpstr>
      <vt:lpstr>Gardasil Adolescent: Objective &amp; Executive Summary</vt:lpstr>
      <vt:lpstr>Agenda</vt:lpstr>
      <vt:lpstr>In-Scope promotion for the analysis</vt:lpstr>
      <vt:lpstr>Gardasil Adolescent: Optimal Scenarios</vt:lpstr>
      <vt:lpstr>Gardasil Adolescents: Promotion Channel Deep Dive</vt:lpstr>
      <vt:lpstr>Current Scenarios</vt:lpstr>
      <vt:lpstr>Gardasil Adolescent: Optimal scenario deep dive</vt:lpstr>
      <vt:lpstr>Assumptions &amp; Limitations to consider for future investment decisions </vt:lpstr>
      <vt:lpstr>Appendix</vt:lpstr>
      <vt:lpstr>Estimated pre-tax ROIs and % Contribution for 2023 (Current Spend)</vt:lpstr>
      <vt:lpstr>Estimated pre-tax ROIs and % Contribution for 2023 (1M Increase in  Spend)</vt:lpstr>
      <vt:lpstr>Estimated pre-tax ROIs and % Contribution for 2023 (2M Increase in  Spend)</vt:lpstr>
      <vt:lpstr>Estimated pre-tax ROIs and % Contribution for 2023  (4M Increase in  Spend)</vt:lpstr>
      <vt:lpstr>Estimated pre-tax ROIs and % Contribution for 2023  (6M Increase in  Spend)</vt:lpstr>
      <vt:lpstr>Estimated pre-tax ROIs and % Contribution for 2023  (8M Increase in  Spend)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Shukla, Hrithik</cp:lastModifiedBy>
  <cp:revision>143</cp:revision>
  <dcterms:created xsi:type="dcterms:W3CDTF">2022-08-15T18:42:36Z</dcterms:created>
  <dcterms:modified xsi:type="dcterms:W3CDTF">2023-09-14T10:43:58Z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