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271" r:id="rId8"/>
    <p:sldId id="262" r:id="rId9"/>
    <p:sldId id="263" r:id="rId10"/>
    <p:sldId id="272" r:id="rId11"/>
    <p:sldId id="284" r:id="rId12"/>
    <p:sldId id="285" r:id="rId13"/>
    <p:sldId id="286" r:id="rId14"/>
    <p:sldId id="264" r:id="rId15"/>
    <p:sldId id="270" r:id="rId16"/>
    <p:sldId id="266" r:id="rId17"/>
    <p:sldId id="268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58"/>
            <p14:sldId id="259"/>
            <p14:sldId id="257"/>
            <p14:sldId id="260"/>
            <p14:sldId id="261"/>
            <p14:sldId id="271"/>
            <p14:sldId id="262"/>
            <p14:sldId id="263"/>
          </p14:sldIdLst>
        </p14:section>
        <p14:section name="LROP Adolescent" id="{1697837A-6B1B-40E4-BC30-0A812EDBC9EF}">
          <p14:sldIdLst>
            <p14:sldId id="272"/>
            <p14:sldId id="284"/>
            <p14:sldId id="285"/>
            <p14:sldId id="286"/>
          </p14:sldIdLst>
        </p14:section>
        <p14:section name="Appendix" id="{C5FBF1CE-1BC5-44D2-B630-E5C193B7CF5B}">
          <p14:sldIdLst>
            <p14:sldId id="264"/>
            <p14:sldId id="270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5146418454613404E-2"/>
                  <c:y val="-3.746270355911218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0.16464176110433443"/>
                  <c:y val="8.935847749880224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0.11644860380720037"/>
                  <c:y val="-3.352505324674714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36000000.01244311</c:v>
                </c:pt>
                <c:pt idx="1">
                  <c:v>33025004</c:v>
                </c:pt>
                <c:pt idx="2">
                  <c:v>32280505.600000001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273601130.3784526</c:v>
                </c:pt>
                <c:pt idx="1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882187005984286"/>
                  <c:y val="-0.10520015558960395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38000000"/>
          <c:min val="3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1000000"/>
      </c:valAx>
      <c:valAx>
        <c:axId val="831723728"/>
        <c:scaling>
          <c:orientation val="minMax"/>
          <c:max val="30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  <c:majorUnit val="1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1504345274279E-2"/>
          <c:y val="0.15103437783447865"/>
          <c:w val="0.95156991309451444"/>
          <c:h val="0.7141605181586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Audio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Linear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1M increase in </a:t>
            </a: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pre-tax budget :$33M</a:t>
            </a:r>
            <a:r>
              <a:rPr lang="en-US" sz="1400" b="1" i="0" u="sng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Optimal channel spend is allowed to vary within custom constraints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  <c:pt idx="71">
                  <c:v>262845.60172853502</c:v>
                </c:pt>
                <c:pt idx="72">
                  <c:v>265482.08264648903</c:v>
                </c:pt>
                <c:pt idx="73">
                  <c:v>268118.56356444297</c:v>
                </c:pt>
                <c:pt idx="74">
                  <c:v>270755.04448239802</c:v>
                </c:pt>
                <c:pt idx="75">
                  <c:v>273391.52540035202</c:v>
                </c:pt>
                <c:pt idx="76">
                  <c:v>276028.00631830603</c:v>
                </c:pt>
                <c:pt idx="77">
                  <c:v>278664.48723626102</c:v>
                </c:pt>
                <c:pt idx="78">
                  <c:v>281300.96815421502</c:v>
                </c:pt>
                <c:pt idx="79">
                  <c:v>283937.44907216902</c:v>
                </c:pt>
                <c:pt idx="80">
                  <c:v>286573.92999012303</c:v>
                </c:pt>
                <c:pt idx="81">
                  <c:v>289210.41090807802</c:v>
                </c:pt>
                <c:pt idx="82">
                  <c:v>291846.89182603202</c:v>
                </c:pt>
                <c:pt idx="83">
                  <c:v>294483.37274398602</c:v>
                </c:pt>
                <c:pt idx="84">
                  <c:v>297119.85366194003</c:v>
                </c:pt>
                <c:pt idx="85">
                  <c:v>299756.33457989502</c:v>
                </c:pt>
                <c:pt idx="86">
                  <c:v>302392.81549784902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layout>
                <c:manualLayout>
                  <c:x val="6.4416955227363001E-2"/>
                  <c:y val="-5.307611616564763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6452F598-8A6C-47E5-9AB0-C8DD63B1A104}" type="SERIESNAME">
                      <a:rPr lang="en-US" smtClean="0"/>
                      <a:pPr>
                        <a:defRPr sz="10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9219001480132"/>
                      <c:h val="6.63451452070595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Audio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1000000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22310.299479529262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5400000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283838.37274381984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1599500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64805.391873188775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6463714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149272.39229083114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96729.945919783786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300000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118583.90541759932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1400000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69471.794076517137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13095.1080400832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14861790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271289.99209866516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3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CD-4F9C-ABB4-2FE5CCE8F8A2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Sheet1!$C$6:$C$9</c:f>
              <c:numCache>
                <c:formatCode>"$"#,##0_);\("$"#,##0\)</c:formatCode>
                <c:ptCount val="4"/>
                <c:pt idx="0">
                  <c:v>64561011.200000003</c:v>
                </c:pt>
                <c:pt idx="1">
                  <c:v>48420758.400000006</c:v>
                </c:pt>
                <c:pt idx="2">
                  <c:v>33025004</c:v>
                </c:pt>
                <c:pt idx="3">
                  <c:v>32280505.600000001</c:v>
                </c:pt>
              </c:numCache>
            </c:numRef>
          </c:xVal>
          <c:yVal>
            <c:numRef>
              <c:f>Sheet1!$G$6:$G$9</c:f>
              <c:numCache>
                <c:formatCode>"$"#,##0_);\("$"#,##0\)</c:formatCode>
                <c:ptCount val="4"/>
                <c:pt idx="0">
                  <c:v>365966094.44584978</c:v>
                </c:pt>
                <c:pt idx="1">
                  <c:v>324099861.54541397</c:v>
                </c:pt>
                <c:pt idx="2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2752636578209911"/>
                  <c:y val="6.6561517188382005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Sheet1!$C$9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Sheet1!$F$9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3822350894774765"/>
                  <c:y val="-2.635654685950925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465151277418137"/>
                  <c:y val="-3.238090042739705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3.3189926423819717E-2"/>
                  <c:y val="7.5304419598597801E-4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dLbl>
              <c:idx val="3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CD-4F9C-ABB4-2FE5CCE8F8A2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Sheet1!$C$6:$C$9</c:f>
              <c:numCache>
                <c:formatCode>"$"#,##0_);\("$"#,##0\)</c:formatCode>
                <c:ptCount val="4"/>
                <c:pt idx="0">
                  <c:v>64561011.200000003</c:v>
                </c:pt>
                <c:pt idx="1">
                  <c:v>48420758.400000006</c:v>
                </c:pt>
                <c:pt idx="2">
                  <c:v>33025004</c:v>
                </c:pt>
                <c:pt idx="3">
                  <c:v>32280505.600000001</c:v>
                </c:pt>
              </c:numCache>
            </c:numRef>
          </c:xVal>
          <c:yVal>
            <c:numRef>
              <c:f>Sheet1!$H$6:$H$9</c:f>
              <c:numCache>
                <c:formatCode>"$"#,##0_);\("$"#,##0\)</c:formatCode>
                <c:ptCount val="4"/>
                <c:pt idx="0">
                  <c:v>388734779.8014487</c:v>
                </c:pt>
                <c:pt idx="1">
                  <c:v>337104930.94327742</c:v>
                </c:pt>
                <c:pt idx="2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70000000"/>
          <c:min val="2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45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2.2046365984555918E-2"/>
              <c:y val="0.228628487128280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422139327404724"/>
          <c:y val="0.1634618212522117"/>
          <c:w val="0.18593060117863608"/>
          <c:h val="9.608559325651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0.43464</cdr:x>
      <cdr:y>0.53539</cdr:y>
    </cdr:from>
    <cdr:to>
      <cdr:x>0.43464</cdr:x>
      <cdr:y>0.85269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576206" y="2257301"/>
          <a:ext cx="0" cy="1337848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0.5418</cdr:x>
      <cdr:y>0.16639</cdr:y>
    </cdr:from>
    <cdr:to>
      <cdr:x>0.5418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11342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0.80999</cdr:x>
      <cdr:y>0.16639</cdr:y>
    </cdr:from>
    <cdr:to>
      <cdr:x>0.80999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00990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Sep/7/2023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807610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($33MM),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$48MM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Constraints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~$118MM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Linear TV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Display, HCC Audio, HCP MCM, HCC Online Video &amp; HCC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770246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228048" y="526946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742094" y="527641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29C9C-B19E-D052-1667-1BE834B2AA6C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2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Constraints for Scenarios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AD101-C36E-4DE7-8E05-2EC3BF63A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01909"/>
              </p:ext>
            </p:extLst>
          </p:nvPr>
        </p:nvGraphicFramePr>
        <p:xfrm>
          <a:off x="618978" y="1466613"/>
          <a:ext cx="10719581" cy="4610628"/>
        </p:xfrm>
        <a:graphic>
          <a:graphicData uri="http://schemas.openxmlformats.org/drawingml/2006/table">
            <a:tbl>
              <a:tblPr/>
              <a:tblGrid>
                <a:gridCol w="2250955">
                  <a:extLst>
                    <a:ext uri="{9D8B030D-6E8A-4147-A177-3AD203B41FA5}">
                      <a16:colId xmlns:a16="http://schemas.microsoft.com/office/drawing/2014/main" val="2647647324"/>
                    </a:ext>
                  </a:extLst>
                </a:gridCol>
                <a:gridCol w="968067">
                  <a:extLst>
                    <a:ext uri="{9D8B030D-6E8A-4147-A177-3AD203B41FA5}">
                      <a16:colId xmlns:a16="http://schemas.microsoft.com/office/drawing/2014/main" val="3925670430"/>
                    </a:ext>
                  </a:extLst>
                </a:gridCol>
                <a:gridCol w="1542612">
                  <a:extLst>
                    <a:ext uri="{9D8B030D-6E8A-4147-A177-3AD203B41FA5}">
                      <a16:colId xmlns:a16="http://schemas.microsoft.com/office/drawing/2014/main" val="2125383407"/>
                    </a:ext>
                  </a:extLst>
                </a:gridCol>
                <a:gridCol w="1715762">
                  <a:extLst>
                    <a:ext uri="{9D8B030D-6E8A-4147-A177-3AD203B41FA5}">
                      <a16:colId xmlns:a16="http://schemas.microsoft.com/office/drawing/2014/main" val="1280335874"/>
                    </a:ext>
                  </a:extLst>
                </a:gridCol>
                <a:gridCol w="62965">
                  <a:extLst>
                    <a:ext uri="{9D8B030D-6E8A-4147-A177-3AD203B41FA5}">
                      <a16:colId xmlns:a16="http://schemas.microsoft.com/office/drawing/2014/main" val="669570334"/>
                    </a:ext>
                  </a:extLst>
                </a:gridCol>
                <a:gridCol w="1298629">
                  <a:extLst>
                    <a:ext uri="{9D8B030D-6E8A-4147-A177-3AD203B41FA5}">
                      <a16:colId xmlns:a16="http://schemas.microsoft.com/office/drawing/2014/main" val="1196794131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val="3919241221"/>
                    </a:ext>
                  </a:extLst>
                </a:gridCol>
                <a:gridCol w="1542612">
                  <a:extLst>
                    <a:ext uri="{9D8B030D-6E8A-4147-A177-3AD203B41FA5}">
                      <a16:colId xmlns:a16="http://schemas.microsoft.com/office/drawing/2014/main" val="2504976963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Constraints Scenario 1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Constraints Scenario 2 ($MM)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12011"/>
                  </a:ext>
                </a:extLst>
              </a:tr>
              <a:tr h="651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(Extreme Max)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80892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413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768360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8567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37224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68529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91641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41488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27562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838926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03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9D78CF-A7C4-49A4-084F-191D784D96E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89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79828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Scenario 1 deep dive with custom Constraints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70672"/>
            <a:ext cx="109728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A7A7-8451-1C64-094E-4BB2C4979AB8}"/>
              </a:ext>
            </a:extLst>
          </p:cNvPr>
          <p:cNvSpPr txBox="1"/>
          <p:nvPr/>
        </p:nvSpPr>
        <p:spPr>
          <a:xfrm>
            <a:off x="10381957" y="136525"/>
            <a:ext cx="18100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54498-02B6-F53A-8333-E3162899D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96012"/>
              </p:ext>
            </p:extLst>
          </p:nvPr>
        </p:nvGraphicFramePr>
        <p:xfrm>
          <a:off x="274320" y="1810902"/>
          <a:ext cx="11643358" cy="4553426"/>
        </p:xfrm>
        <a:graphic>
          <a:graphicData uri="http://schemas.openxmlformats.org/drawingml/2006/table">
            <a:tbl>
              <a:tblPr/>
              <a:tblGrid>
                <a:gridCol w="2600084">
                  <a:extLst>
                    <a:ext uri="{9D8B030D-6E8A-4147-A177-3AD203B41FA5}">
                      <a16:colId xmlns:a16="http://schemas.microsoft.com/office/drawing/2014/main" val="3504412575"/>
                    </a:ext>
                  </a:extLst>
                </a:gridCol>
                <a:gridCol w="832483">
                  <a:extLst>
                    <a:ext uri="{9D8B030D-6E8A-4147-A177-3AD203B41FA5}">
                      <a16:colId xmlns:a16="http://schemas.microsoft.com/office/drawing/2014/main" val="1174009380"/>
                    </a:ext>
                  </a:extLst>
                </a:gridCol>
                <a:gridCol w="832483">
                  <a:extLst>
                    <a:ext uri="{9D8B030D-6E8A-4147-A177-3AD203B41FA5}">
                      <a16:colId xmlns:a16="http://schemas.microsoft.com/office/drawing/2014/main" val="3507607394"/>
                    </a:ext>
                  </a:extLst>
                </a:gridCol>
                <a:gridCol w="57020">
                  <a:extLst>
                    <a:ext uri="{9D8B030D-6E8A-4147-A177-3AD203B41FA5}">
                      <a16:colId xmlns:a16="http://schemas.microsoft.com/office/drawing/2014/main" val="3805013902"/>
                    </a:ext>
                  </a:extLst>
                </a:gridCol>
                <a:gridCol w="764059">
                  <a:extLst>
                    <a:ext uri="{9D8B030D-6E8A-4147-A177-3AD203B41FA5}">
                      <a16:colId xmlns:a16="http://schemas.microsoft.com/office/drawing/2014/main" val="1695630860"/>
                    </a:ext>
                  </a:extLst>
                </a:gridCol>
                <a:gridCol w="798271">
                  <a:extLst>
                    <a:ext uri="{9D8B030D-6E8A-4147-A177-3AD203B41FA5}">
                      <a16:colId xmlns:a16="http://schemas.microsoft.com/office/drawing/2014/main" val="3095329273"/>
                    </a:ext>
                  </a:extLst>
                </a:gridCol>
                <a:gridCol w="821079">
                  <a:extLst>
                    <a:ext uri="{9D8B030D-6E8A-4147-A177-3AD203B41FA5}">
                      <a16:colId xmlns:a16="http://schemas.microsoft.com/office/drawing/2014/main" val="970767190"/>
                    </a:ext>
                  </a:extLst>
                </a:gridCol>
                <a:gridCol w="57020">
                  <a:extLst>
                    <a:ext uri="{9D8B030D-6E8A-4147-A177-3AD203B41FA5}">
                      <a16:colId xmlns:a16="http://schemas.microsoft.com/office/drawing/2014/main" val="4170245381"/>
                    </a:ext>
                  </a:extLst>
                </a:gridCol>
                <a:gridCol w="764059">
                  <a:extLst>
                    <a:ext uri="{9D8B030D-6E8A-4147-A177-3AD203B41FA5}">
                      <a16:colId xmlns:a16="http://schemas.microsoft.com/office/drawing/2014/main" val="2958211762"/>
                    </a:ext>
                  </a:extLst>
                </a:gridCol>
                <a:gridCol w="729848">
                  <a:extLst>
                    <a:ext uri="{9D8B030D-6E8A-4147-A177-3AD203B41FA5}">
                      <a16:colId xmlns:a16="http://schemas.microsoft.com/office/drawing/2014/main" val="3922911222"/>
                    </a:ext>
                  </a:extLst>
                </a:gridCol>
                <a:gridCol w="832483">
                  <a:extLst>
                    <a:ext uri="{9D8B030D-6E8A-4147-A177-3AD203B41FA5}">
                      <a16:colId xmlns:a16="http://schemas.microsoft.com/office/drawing/2014/main" val="2924766688"/>
                    </a:ext>
                  </a:extLst>
                </a:gridCol>
                <a:gridCol w="57020">
                  <a:extLst>
                    <a:ext uri="{9D8B030D-6E8A-4147-A177-3AD203B41FA5}">
                      <a16:colId xmlns:a16="http://schemas.microsoft.com/office/drawing/2014/main" val="1186204726"/>
                    </a:ext>
                  </a:extLst>
                </a:gridCol>
                <a:gridCol w="832483">
                  <a:extLst>
                    <a:ext uri="{9D8B030D-6E8A-4147-A177-3AD203B41FA5}">
                      <a16:colId xmlns:a16="http://schemas.microsoft.com/office/drawing/2014/main" val="4242923289"/>
                    </a:ext>
                  </a:extLst>
                </a:gridCol>
                <a:gridCol w="832483">
                  <a:extLst>
                    <a:ext uri="{9D8B030D-6E8A-4147-A177-3AD203B41FA5}">
                      <a16:colId xmlns:a16="http://schemas.microsoft.com/office/drawing/2014/main" val="2064023510"/>
                    </a:ext>
                  </a:extLst>
                </a:gridCol>
                <a:gridCol w="832483">
                  <a:extLst>
                    <a:ext uri="{9D8B030D-6E8A-4147-A177-3AD203B41FA5}">
                      <a16:colId xmlns:a16="http://schemas.microsoft.com/office/drawing/2014/main" val="4160606758"/>
                    </a:ext>
                  </a:extLst>
                </a:gridCol>
              </a:tblGrid>
              <a:tr h="21287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constraints for the 2023 channel spend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5498"/>
                  </a:ext>
                </a:extLst>
              </a:tr>
              <a:tr h="41088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($48M)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($65M)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88957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53621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432815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$85.8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$85.8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55827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247%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20839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8423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$46.9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$52.2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28425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25003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606000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58347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$57.3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$92.4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46069"/>
                  </a:ext>
                </a:extLst>
              </a:tr>
              <a:tr h="400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$248.4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$324.1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$366.0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08969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-$2(-1%)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+$76(30%)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5.7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+$118(47%)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229392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Revenue assuming increased channel effectiveness (120%)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$298.0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$295.4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$388.9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$439.2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47411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120% effectiveness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9.2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-$3(1%)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+$91(30%)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+$141(47%)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0830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EBFFC-5DE2-0AEF-925C-7AD6962DB4E9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65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79828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Scenario 2 deep dive with custom constraints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70671"/>
            <a:ext cx="109728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A7A7-8451-1C64-094E-4BB2C4979AB8}"/>
              </a:ext>
            </a:extLst>
          </p:cNvPr>
          <p:cNvSpPr txBox="1"/>
          <p:nvPr/>
        </p:nvSpPr>
        <p:spPr>
          <a:xfrm>
            <a:off x="10381957" y="136525"/>
            <a:ext cx="18100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EBFFC-5DE2-0AEF-925C-7AD6962DB4E9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1F2F9D-A6AC-397A-D638-8CA7E9AC8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61451"/>
              </p:ext>
            </p:extLst>
          </p:nvPr>
        </p:nvGraphicFramePr>
        <p:xfrm>
          <a:off x="274320" y="1810901"/>
          <a:ext cx="11643360" cy="4496790"/>
        </p:xfrm>
        <a:graphic>
          <a:graphicData uri="http://schemas.openxmlformats.org/drawingml/2006/table">
            <a:tbl>
              <a:tblPr/>
              <a:tblGrid>
                <a:gridCol w="2635374">
                  <a:extLst>
                    <a:ext uri="{9D8B030D-6E8A-4147-A177-3AD203B41FA5}">
                      <a16:colId xmlns:a16="http://schemas.microsoft.com/office/drawing/2014/main" val="1953222231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4100090961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1716959405"/>
                    </a:ext>
                  </a:extLst>
                </a:gridCol>
                <a:gridCol w="56798">
                  <a:extLst>
                    <a:ext uri="{9D8B030D-6E8A-4147-A177-3AD203B41FA5}">
                      <a16:colId xmlns:a16="http://schemas.microsoft.com/office/drawing/2014/main" val="4207136601"/>
                    </a:ext>
                  </a:extLst>
                </a:gridCol>
                <a:gridCol w="761078">
                  <a:extLst>
                    <a:ext uri="{9D8B030D-6E8A-4147-A177-3AD203B41FA5}">
                      <a16:colId xmlns:a16="http://schemas.microsoft.com/office/drawing/2014/main" val="3887673026"/>
                    </a:ext>
                  </a:extLst>
                </a:gridCol>
                <a:gridCol w="795157">
                  <a:extLst>
                    <a:ext uri="{9D8B030D-6E8A-4147-A177-3AD203B41FA5}">
                      <a16:colId xmlns:a16="http://schemas.microsoft.com/office/drawing/2014/main" val="271689144"/>
                    </a:ext>
                  </a:extLst>
                </a:gridCol>
                <a:gridCol w="817875">
                  <a:extLst>
                    <a:ext uri="{9D8B030D-6E8A-4147-A177-3AD203B41FA5}">
                      <a16:colId xmlns:a16="http://schemas.microsoft.com/office/drawing/2014/main" val="2405272199"/>
                    </a:ext>
                  </a:extLst>
                </a:gridCol>
                <a:gridCol w="56798">
                  <a:extLst>
                    <a:ext uri="{9D8B030D-6E8A-4147-A177-3AD203B41FA5}">
                      <a16:colId xmlns:a16="http://schemas.microsoft.com/office/drawing/2014/main" val="2381452465"/>
                    </a:ext>
                  </a:extLst>
                </a:gridCol>
                <a:gridCol w="761078">
                  <a:extLst>
                    <a:ext uri="{9D8B030D-6E8A-4147-A177-3AD203B41FA5}">
                      <a16:colId xmlns:a16="http://schemas.microsoft.com/office/drawing/2014/main" val="2092462808"/>
                    </a:ext>
                  </a:extLst>
                </a:gridCol>
                <a:gridCol w="727000">
                  <a:extLst>
                    <a:ext uri="{9D8B030D-6E8A-4147-A177-3AD203B41FA5}">
                      <a16:colId xmlns:a16="http://schemas.microsoft.com/office/drawing/2014/main" val="3403896391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4111348388"/>
                    </a:ext>
                  </a:extLst>
                </a:gridCol>
                <a:gridCol w="56798">
                  <a:extLst>
                    <a:ext uri="{9D8B030D-6E8A-4147-A177-3AD203B41FA5}">
                      <a16:colId xmlns:a16="http://schemas.microsoft.com/office/drawing/2014/main" val="2010113266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4102715520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3553386833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2760825840"/>
                    </a:ext>
                  </a:extLst>
                </a:gridCol>
              </a:tblGrid>
              <a:tr h="20294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constraints for the 2023 channel spend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8626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($48M)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($65M)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3731"/>
                  </a:ext>
                </a:extLst>
              </a:tr>
              <a:tr h="504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629756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78410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$95.2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$99.0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95109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0298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19758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12977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$46.9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976605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95459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943364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$57.3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363099"/>
                  </a:ext>
                </a:extLst>
              </a:tr>
              <a:tr h="4011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$337.1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$388.7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31524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2022 Current baseline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-$2(-1%)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+$89(36%)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+$140(57%)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11423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Revenue assuming increased channel effectiveness (120%)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$298.0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$295.4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$404.5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$466.5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59887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120% effectiveness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9.2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-$3(1%)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+$106(36%)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+$168(57%)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935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0325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86021"/>
              </p:ext>
            </p:extLst>
          </p:nvPr>
        </p:nvGraphicFramePr>
        <p:xfrm>
          <a:off x="365760" y="928468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achieved mainly due to reallocating funds from: HCC In office, HCC Social, HCC Paid search, HCC Display and HCC Audio to other better performing channels –HCC Online Vide, HCC Linear TV ,HCC Streaming Video &amp; HCP MCM.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$3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Search,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164"/>
              </p:ext>
            </p:extLst>
          </p:nvPr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budget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2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($33MM) and 3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($36MM).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reduce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~2MM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($246MM)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3M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~25MM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3M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($274MM)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other better performing channels – HCC Online Video, HCC Linear TV ,HCC Streaming Video &amp; HCP MCM.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increased by 10%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967572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691105" y="3620186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26771"/>
              </p:ext>
            </p:extLst>
          </p:nvPr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18913"/>
              </p:ext>
            </p:extLst>
          </p:nvPr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8302B5-3320-71AB-ACCF-21171A55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15188"/>
              </p:ext>
            </p:extLst>
          </p:nvPr>
        </p:nvGraphicFramePr>
        <p:xfrm>
          <a:off x="731522" y="1406770"/>
          <a:ext cx="10972800" cy="4554175"/>
        </p:xfrm>
        <a:graphic>
          <a:graphicData uri="http://schemas.openxmlformats.org/drawingml/2006/table">
            <a:tbl>
              <a:tblPr/>
              <a:tblGrid>
                <a:gridCol w="3947448">
                  <a:extLst>
                    <a:ext uri="{9D8B030D-6E8A-4147-A177-3AD203B41FA5}">
                      <a16:colId xmlns:a16="http://schemas.microsoft.com/office/drawing/2014/main" val="1774452888"/>
                    </a:ext>
                  </a:extLst>
                </a:gridCol>
                <a:gridCol w="1697678">
                  <a:extLst>
                    <a:ext uri="{9D8B030D-6E8A-4147-A177-3AD203B41FA5}">
                      <a16:colId xmlns:a16="http://schemas.microsoft.com/office/drawing/2014/main" val="3113093577"/>
                    </a:ext>
                  </a:extLst>
                </a:gridCol>
                <a:gridCol w="2318781">
                  <a:extLst>
                    <a:ext uri="{9D8B030D-6E8A-4147-A177-3AD203B41FA5}">
                      <a16:colId xmlns:a16="http://schemas.microsoft.com/office/drawing/2014/main" val="178027139"/>
                    </a:ext>
                  </a:extLst>
                </a:gridCol>
                <a:gridCol w="3008893">
                  <a:extLst>
                    <a:ext uri="{9D8B030D-6E8A-4147-A177-3AD203B41FA5}">
                      <a16:colId xmlns:a16="http://schemas.microsoft.com/office/drawing/2014/main" val="466830887"/>
                    </a:ext>
                  </a:extLst>
                </a:gridCol>
              </a:tblGrid>
              <a:tr h="351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Custom Constraints ($MM)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03345"/>
                  </a:ext>
                </a:extLst>
              </a:tr>
              <a:tr h="68253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37608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36715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57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96093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3915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97082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83726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09600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57607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38949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5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199" y="914400"/>
            <a:ext cx="11289323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10%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E4ED46-6405-8AF7-9050-40B5CF58E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44803"/>
              </p:ext>
            </p:extLst>
          </p:nvPr>
        </p:nvGraphicFramePr>
        <p:xfrm>
          <a:off x="365760" y="1735650"/>
          <a:ext cx="11380762" cy="4620698"/>
        </p:xfrm>
        <a:graphic>
          <a:graphicData uri="http://schemas.openxmlformats.org/drawingml/2006/table">
            <a:tbl>
              <a:tblPr/>
              <a:tblGrid>
                <a:gridCol w="2224292">
                  <a:extLst>
                    <a:ext uri="{9D8B030D-6E8A-4147-A177-3AD203B41FA5}">
                      <a16:colId xmlns:a16="http://schemas.microsoft.com/office/drawing/2014/main" val="3589115633"/>
                    </a:ext>
                  </a:extLst>
                </a:gridCol>
                <a:gridCol w="1118224">
                  <a:extLst>
                    <a:ext uri="{9D8B030D-6E8A-4147-A177-3AD203B41FA5}">
                      <a16:colId xmlns:a16="http://schemas.microsoft.com/office/drawing/2014/main" val="3549973617"/>
                    </a:ext>
                  </a:extLst>
                </a:gridCol>
                <a:gridCol w="1199254">
                  <a:extLst>
                    <a:ext uri="{9D8B030D-6E8A-4147-A177-3AD203B41FA5}">
                      <a16:colId xmlns:a16="http://schemas.microsoft.com/office/drawing/2014/main" val="387346843"/>
                    </a:ext>
                  </a:extLst>
                </a:gridCol>
                <a:gridCol w="81030">
                  <a:extLst>
                    <a:ext uri="{9D8B030D-6E8A-4147-A177-3AD203B41FA5}">
                      <a16:colId xmlns:a16="http://schemas.microsoft.com/office/drawing/2014/main" val="4148358863"/>
                    </a:ext>
                  </a:extLst>
                </a:gridCol>
                <a:gridCol w="1085811">
                  <a:extLst>
                    <a:ext uri="{9D8B030D-6E8A-4147-A177-3AD203B41FA5}">
                      <a16:colId xmlns:a16="http://schemas.microsoft.com/office/drawing/2014/main" val="3276308435"/>
                    </a:ext>
                  </a:extLst>
                </a:gridCol>
                <a:gridCol w="1069606">
                  <a:extLst>
                    <a:ext uri="{9D8B030D-6E8A-4147-A177-3AD203B41FA5}">
                      <a16:colId xmlns:a16="http://schemas.microsoft.com/office/drawing/2014/main" val="2269527789"/>
                    </a:ext>
                  </a:extLst>
                </a:gridCol>
                <a:gridCol w="1183049">
                  <a:extLst>
                    <a:ext uri="{9D8B030D-6E8A-4147-A177-3AD203B41FA5}">
                      <a16:colId xmlns:a16="http://schemas.microsoft.com/office/drawing/2014/main" val="2893697624"/>
                    </a:ext>
                  </a:extLst>
                </a:gridCol>
                <a:gridCol w="81030">
                  <a:extLst>
                    <a:ext uri="{9D8B030D-6E8A-4147-A177-3AD203B41FA5}">
                      <a16:colId xmlns:a16="http://schemas.microsoft.com/office/drawing/2014/main" val="799775796"/>
                    </a:ext>
                  </a:extLst>
                </a:gridCol>
                <a:gridCol w="1085811">
                  <a:extLst>
                    <a:ext uri="{9D8B030D-6E8A-4147-A177-3AD203B41FA5}">
                      <a16:colId xmlns:a16="http://schemas.microsoft.com/office/drawing/2014/main" val="850524696"/>
                    </a:ext>
                  </a:extLst>
                </a:gridCol>
                <a:gridCol w="1069606">
                  <a:extLst>
                    <a:ext uri="{9D8B030D-6E8A-4147-A177-3AD203B41FA5}">
                      <a16:colId xmlns:a16="http://schemas.microsoft.com/office/drawing/2014/main" val="1178319241"/>
                    </a:ext>
                  </a:extLst>
                </a:gridCol>
                <a:gridCol w="1183049">
                  <a:extLst>
                    <a:ext uri="{9D8B030D-6E8A-4147-A177-3AD203B41FA5}">
                      <a16:colId xmlns:a16="http://schemas.microsoft.com/office/drawing/2014/main" val="3966799696"/>
                    </a:ext>
                  </a:extLst>
                </a:gridCol>
              </a:tblGrid>
              <a:tr h="2477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55720"/>
                  </a:ext>
                </a:extLst>
              </a:tr>
              <a:tr h="5020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3M increase in Spend (36M)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64027"/>
                  </a:ext>
                </a:extLst>
              </a:tr>
              <a:tr h="495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214169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140844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68159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425079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363086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89250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31131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957725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206597"/>
                  </a:ext>
                </a:extLst>
              </a:tr>
              <a:tr h="247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496469"/>
                  </a:ext>
                </a:extLst>
              </a:tr>
              <a:tr h="489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87020"/>
                  </a:ext>
                </a:extLst>
              </a:tr>
              <a:tr h="656444">
                <a:tc>
                  <a:txBody>
                    <a:bodyPr/>
                    <a:lstStyle/>
                    <a:p>
                      <a:pPr algn="l" fontAlgn="ctr"/>
                      <a:r>
                        <a:rPr lang="el-G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-$2(-0.9%)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+$25(10.2%)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1119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3278</Words>
  <Application>Microsoft Office PowerPoint</Application>
  <PresentationFormat>Widescreen</PresentationFormat>
  <Paragraphs>972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 (Custom Constraints) </vt:lpstr>
      <vt:lpstr>Gardasil Adolescent: Objective &amp; Executive Summary</vt:lpstr>
      <vt:lpstr>Agenda</vt:lpstr>
      <vt:lpstr>In-Scope promotion for the analysis</vt:lpstr>
      <vt:lpstr>Gardasil Adolescent: Optimal Scenarios</vt:lpstr>
      <vt:lpstr>Gardasil Adolescents: Promotion Channel Deep Dive</vt:lpstr>
      <vt:lpstr>Current Scenarios</vt:lpstr>
      <vt:lpstr>Gardasil Adolescent: Optimal scenario deep dive</vt:lpstr>
      <vt:lpstr>Assumptions &amp; Limitations to consider for future investment decisions </vt:lpstr>
      <vt:lpstr>Gardasil Adolescent: Optimal Scenarios</vt:lpstr>
      <vt:lpstr>Custom Constraints for Scenarios </vt:lpstr>
      <vt:lpstr>Gardasil Adolescents: Scenario 1 deep dive with custom Constraints</vt:lpstr>
      <vt:lpstr>Gardasil Adolescents: Scenario 2 deep dive with custom constraints</vt:lpstr>
      <vt:lpstr>Appendix</vt:lpstr>
      <vt:lpstr>Estimated pre-tax ROIs and % Contribution for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A, Sarath</cp:lastModifiedBy>
  <cp:revision>131</cp:revision>
  <dcterms:created xsi:type="dcterms:W3CDTF">2022-08-15T18:42:36Z</dcterms:created>
  <dcterms:modified xsi:type="dcterms:W3CDTF">2023-09-06T09:38:40Z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