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6" r:id="rId13"/>
    <p:sldId id="26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Appendix" id="{C5FBF1CE-1BC5-44D2-B630-E5C193B7CF5B}">
          <p14:sldIdLst>
            <p14:sldId id="264"/>
            <p14:sldId id="271"/>
            <p14:sldId id="27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5146418454613404E-2"/>
                  <c:y val="-3.746270355911218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1750306637715342"/>
                  <c:y val="-3.11285938589542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1644860380720037"/>
                  <c:y val="-3.35250532467471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1999126061422023"/>
                  <c:y val="-2.632049560981163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37-4888-8E9E-5A0CEDBCC21A}"/>
                </c:ext>
              </c:extLst>
            </c:dLbl>
            <c:dLbl>
              <c:idx val="4"/>
              <c:layout>
                <c:manualLayout>
                  <c:x val="-0.11668598442094821"/>
                  <c:y val="-4.005697046169317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"$"#,##0_);\("$"#,##0\)</c:formatCode>
                <c:ptCount val="5"/>
                <c:pt idx="0">
                  <c:v>36035901.72277765</c:v>
                </c:pt>
                <c:pt idx="1">
                  <c:v>34158203.662110411</c:v>
                </c:pt>
                <c:pt idx="2">
                  <c:v>32280505.600000001</c:v>
                </c:pt>
                <c:pt idx="3">
                  <c:v>30402807.536549389</c:v>
                </c:pt>
                <c:pt idx="4">
                  <c:v>28525109.469671801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278827751.78509402</c:v>
                </c:pt>
                <c:pt idx="1">
                  <c:v>271885539.47725081</c:v>
                </c:pt>
                <c:pt idx="2">
                  <c:v>263473120.22208402</c:v>
                </c:pt>
                <c:pt idx="3">
                  <c:v>251089732.37749994</c:v>
                </c:pt>
                <c:pt idx="4">
                  <c:v>235766394.6766302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7.4657299664765336E-2"/>
                  <c:y val="0.16589575496534811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40000000"/>
          <c:min val="2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30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In-Scope pre-tax budget :$32M, Optimal channel spend is allowed to vary within -30%/+30% variation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/>
            </a:pPr>
            <a:endParaRPr lang="en-US" b="1" u="sng" dirty="0"/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1346172.4927629044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28154.025053609163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6974984.7570000011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334480.28078193869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2434900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83389.097243970609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7092172.847014742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159289.63557628606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2142864.5810000002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126447.32566596754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448119.10000000003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157042.17063662564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1868162.933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82600.094379775124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225000.022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8989.8273410275578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x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0.32721</cdr:x>
      <cdr:y>0.60239</cdr:y>
    </cdr:from>
    <cdr:to>
      <cdr:x>0.32721</cdr:x>
      <cdr:y>0.84405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939427" y="2539801"/>
          <a:ext cx="0" cy="101891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0.42105</cdr:x>
      <cdr:y>0.50873</cdr:y>
    </cdr:from>
    <cdr:to>
      <cdr:x>0.42105</cdr:x>
      <cdr:y>0.84268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495624" y="2144914"/>
          <a:ext cx="0" cy="1408031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0.41294</cdr:x>
      <cdr:y>0.46989</cdr:y>
    </cdr:from>
    <cdr:to>
      <cdr:x>0.49779</cdr:x>
      <cdr:y>0.53011</cdr:y>
    </cdr:to>
    <cdr:sp macro="" textlink="">
      <cdr:nvSpPr>
        <cdr:cNvPr id="9" name="TextBox 6">
          <a:extLst xmlns:a="http://schemas.openxmlformats.org/drawingml/2006/main">
            <a:ext uri="{FF2B5EF4-FFF2-40B4-BE49-F238E27FC236}">
              <a16:creationId xmlns:a16="http://schemas.microsoft.com/office/drawing/2014/main" id="{DF3DE8A7-1D9B-0C0B-7CCF-D5378543C83C}"/>
            </a:ext>
          </a:extLst>
        </cdr:cNvPr>
        <cdr:cNvSpPr txBox="1"/>
      </cdr:nvSpPr>
      <cdr:spPr>
        <a:xfrm xmlns:a="http://schemas.openxmlformats.org/drawingml/2006/main">
          <a:off x="2447603" y="1981159"/>
          <a:ext cx="502922" cy="2539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-10%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Aug/11/2023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Capping HCC Linear TV and applying -30%/+30% variation to other channels.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9AD2E9-B4F3-2466-4A5F-BF40C4414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62746"/>
              </p:ext>
            </p:extLst>
          </p:nvPr>
        </p:nvGraphicFramePr>
        <p:xfrm>
          <a:off x="562708" y="1814732"/>
          <a:ext cx="10791092" cy="4128864"/>
        </p:xfrm>
        <a:graphic>
          <a:graphicData uri="http://schemas.openxmlformats.org/drawingml/2006/table">
            <a:tbl>
              <a:tblPr/>
              <a:tblGrid>
                <a:gridCol w="2882418">
                  <a:extLst>
                    <a:ext uri="{9D8B030D-6E8A-4147-A177-3AD203B41FA5}">
                      <a16:colId xmlns:a16="http://schemas.microsoft.com/office/drawing/2014/main" val="714580151"/>
                    </a:ext>
                  </a:extLst>
                </a:gridCol>
                <a:gridCol w="1607879">
                  <a:extLst>
                    <a:ext uri="{9D8B030D-6E8A-4147-A177-3AD203B41FA5}">
                      <a16:colId xmlns:a16="http://schemas.microsoft.com/office/drawing/2014/main" val="407409421"/>
                    </a:ext>
                  </a:extLst>
                </a:gridCol>
                <a:gridCol w="1333362">
                  <a:extLst>
                    <a:ext uri="{9D8B030D-6E8A-4147-A177-3AD203B41FA5}">
                      <a16:colId xmlns:a16="http://schemas.microsoft.com/office/drawing/2014/main" val="2763998598"/>
                    </a:ext>
                  </a:extLst>
                </a:gridCol>
                <a:gridCol w="1490229">
                  <a:extLst>
                    <a:ext uri="{9D8B030D-6E8A-4147-A177-3AD203B41FA5}">
                      <a16:colId xmlns:a16="http://schemas.microsoft.com/office/drawing/2014/main" val="1617131833"/>
                    </a:ext>
                  </a:extLst>
                </a:gridCol>
                <a:gridCol w="104577">
                  <a:extLst>
                    <a:ext uri="{9D8B030D-6E8A-4147-A177-3AD203B41FA5}">
                      <a16:colId xmlns:a16="http://schemas.microsoft.com/office/drawing/2014/main" val="274745657"/>
                    </a:ext>
                  </a:extLst>
                </a:gridCol>
                <a:gridCol w="1647097">
                  <a:extLst>
                    <a:ext uri="{9D8B030D-6E8A-4147-A177-3AD203B41FA5}">
                      <a16:colId xmlns:a16="http://schemas.microsoft.com/office/drawing/2014/main" val="2755275132"/>
                    </a:ext>
                  </a:extLst>
                </a:gridCol>
                <a:gridCol w="1725530">
                  <a:extLst>
                    <a:ext uri="{9D8B030D-6E8A-4147-A177-3AD203B41FA5}">
                      <a16:colId xmlns:a16="http://schemas.microsoft.com/office/drawing/2014/main" val="1651310864"/>
                    </a:ext>
                  </a:extLst>
                </a:gridCol>
              </a:tblGrid>
              <a:tr h="308124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($32MM)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8535"/>
                  </a:ext>
                </a:extLst>
              </a:tr>
              <a:tr h="52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77964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07080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5856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719732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51777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506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1328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041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99063"/>
                  </a:ext>
                </a:extLst>
              </a:tr>
              <a:tr h="308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08119"/>
                  </a:ext>
                </a:extLst>
              </a:tr>
              <a:tr h="523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482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3804"/>
              </p:ext>
            </p:extLst>
          </p:nvPr>
        </p:nvGraphicFramePr>
        <p:xfrm>
          <a:off x="365760" y="928468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Social to other better performing channels –HCC Paid search, HCC Display, HCP MCM, HCC Online Video &amp; HCC Audio and keeping HCC Linear TV constant.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10% of the 2023 In-Scope budget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$24MM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 by keeping HCC Linear TV spend as constant.</a:t>
            </a:r>
          </a:p>
          <a:p>
            <a:pPr lvl="1"/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Search,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6119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($32MM),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($30MM)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20%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($29MM)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10%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($34MM)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and 20%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($36MM). The increase and decrease is based on budget excluding TV.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within -30% to +30% of their 2023 pre-tax spend.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in budget can generate an additional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~24MM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($272MM)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in budget can generate an additional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~3MM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($251MM)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In office and HCC Social to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higher performing channels such as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Paid search, HCC Display, HCP MCM, HCC Online Video &amp; HCC Audio.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HCC Linear TV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76785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10% and 20% change in total pre-tax spend is excluding TV as it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maintained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historical spend throughout the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644596" y="3404180"/>
            <a:ext cx="0" cy="23310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080561" y="3610856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3529725" y="3854548"/>
            <a:ext cx="0" cy="18385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3DE8A7-1D9B-0C0B-7CCF-D5378543C83C}"/>
              </a:ext>
            </a:extLst>
          </p:cNvPr>
          <p:cNvSpPr txBox="1"/>
          <p:nvPr/>
        </p:nvSpPr>
        <p:spPr>
          <a:xfrm>
            <a:off x="2340768" y="4600458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5033-DBA1-24DC-471B-76BCF6357EEA}"/>
              </a:ext>
            </a:extLst>
          </p:cNvPr>
          <p:cNvSpPr txBox="1"/>
          <p:nvPr/>
        </p:nvSpPr>
        <p:spPr>
          <a:xfrm>
            <a:off x="4080560" y="3600632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31C0-CD0D-59CB-49B7-68CE8183B23F}"/>
              </a:ext>
            </a:extLst>
          </p:cNvPr>
          <p:cNvSpPr txBox="1"/>
          <p:nvPr/>
        </p:nvSpPr>
        <p:spPr>
          <a:xfrm>
            <a:off x="4674445" y="3356940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26771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040232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F01C8-F2FD-4F46-84DF-5F6160E5649D}"/>
              </a:ext>
            </a:extLst>
          </p:cNvPr>
          <p:cNvSpPr txBox="1"/>
          <p:nvPr/>
        </p:nvSpPr>
        <p:spPr>
          <a:xfrm>
            <a:off x="2771335" y="1667729"/>
            <a:ext cx="8658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between +30/- 30% of the 2023 channel spend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HCC Linear TV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$32M can be optimized by reallocating funds from HCC Streaming Video, HCC In office and HCC Social to higher performing channels keeping HCC Linear TV constant.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874CD4-9D1A-9632-30FB-48AF63254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595"/>
              </p:ext>
            </p:extLst>
          </p:nvPr>
        </p:nvGraphicFramePr>
        <p:xfrm>
          <a:off x="126609" y="1944729"/>
          <a:ext cx="11957545" cy="4411619"/>
        </p:xfrm>
        <a:graphic>
          <a:graphicData uri="http://schemas.openxmlformats.org/drawingml/2006/table">
            <a:tbl>
              <a:tblPr/>
              <a:tblGrid>
                <a:gridCol w="1350499">
                  <a:extLst>
                    <a:ext uri="{9D8B030D-6E8A-4147-A177-3AD203B41FA5}">
                      <a16:colId xmlns:a16="http://schemas.microsoft.com/office/drawing/2014/main" val="2582239080"/>
                    </a:ext>
                  </a:extLst>
                </a:gridCol>
                <a:gridCol w="505623">
                  <a:extLst>
                    <a:ext uri="{9D8B030D-6E8A-4147-A177-3AD203B41FA5}">
                      <a16:colId xmlns:a16="http://schemas.microsoft.com/office/drawing/2014/main" val="3291692283"/>
                    </a:ext>
                  </a:extLst>
                </a:gridCol>
                <a:gridCol w="640634">
                  <a:extLst>
                    <a:ext uri="{9D8B030D-6E8A-4147-A177-3AD203B41FA5}">
                      <a16:colId xmlns:a16="http://schemas.microsoft.com/office/drawing/2014/main" val="3708691327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1606475474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15487218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64245653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984513556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3445897063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75308078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4256069621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391975826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654873404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13560316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1224175406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263864563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676449439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398412770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1625152626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3503050453"/>
                    </a:ext>
                  </a:extLst>
                </a:gridCol>
                <a:gridCol w="57200">
                  <a:extLst>
                    <a:ext uri="{9D8B030D-6E8A-4147-A177-3AD203B41FA5}">
                      <a16:colId xmlns:a16="http://schemas.microsoft.com/office/drawing/2014/main" val="3276467898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213037401"/>
                    </a:ext>
                  </a:extLst>
                </a:gridCol>
                <a:gridCol w="606314">
                  <a:extLst>
                    <a:ext uri="{9D8B030D-6E8A-4147-A177-3AD203B41FA5}">
                      <a16:colId xmlns:a16="http://schemas.microsoft.com/office/drawing/2014/main" val="2690981018"/>
                    </a:ext>
                  </a:extLst>
                </a:gridCol>
                <a:gridCol w="686393">
                  <a:extLst>
                    <a:ext uri="{9D8B030D-6E8A-4147-A177-3AD203B41FA5}">
                      <a16:colId xmlns:a16="http://schemas.microsoft.com/office/drawing/2014/main" val="1082143414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($32MM)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reduction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($30M)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reduction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($29M)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increase optima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 ($34M)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($36M)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7459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54326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-23%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47849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44215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3557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16792"/>
                  </a:ext>
                </a:extLst>
              </a:tr>
              <a:tr h="261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96747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$28.6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05582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380141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$18.7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82472"/>
                  </a:ext>
                </a:extLst>
              </a:tr>
              <a:tr h="235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57584"/>
                  </a:ext>
                </a:extLst>
              </a:tr>
              <a:tr h="46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$263.5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$30.4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$251.1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$28.5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$235.8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$34.2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$271.9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$278.8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32250"/>
                  </a:ext>
                </a:extLst>
              </a:tr>
              <a:tr h="601212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924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+$15 (6.1%)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-$13        (-5.1%)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+$24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(9.5%)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7" marR="7547" marT="75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+$30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(12.3%)</a:t>
                      </a:r>
                    </a:p>
                  </a:txBody>
                  <a:tcPr marL="7547" marR="7547" marT="75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752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2267</Words>
  <Application>Microsoft Office PowerPoint</Application>
  <PresentationFormat>Widescreen</PresentationFormat>
  <Paragraphs>660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Gardasil Adolescent: Optimal scenario deep dive</vt:lpstr>
      <vt:lpstr>Assumptions &amp; Limitations to consider for future investment decisions </vt:lpstr>
      <vt:lpstr>Appendix</vt:lpstr>
      <vt:lpstr>Current Scenarios</vt:lpstr>
      <vt:lpstr>Estimated pre-tax ROIs and % Contribution for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124</cp:revision>
  <dcterms:created xsi:type="dcterms:W3CDTF">2022-08-15T18:42:36Z</dcterms:created>
  <dcterms:modified xsi:type="dcterms:W3CDTF">2023-08-11T11:46:29Z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