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14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71" r:id="rId11"/>
    <p:sldId id="270" r:id="rId12"/>
    <p:sldId id="266" r:id="rId13"/>
    <p:sldId id="268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8EC090-35C9-432C-8A44-F664E836FBC7}">
          <p14:sldIdLst>
            <p14:sldId id="256"/>
            <p14:sldId id="258"/>
            <p14:sldId id="259"/>
            <p14:sldId id="257"/>
            <p14:sldId id="260"/>
            <p14:sldId id="261"/>
            <p14:sldId id="262"/>
            <p14:sldId id="263"/>
          </p14:sldIdLst>
        </p14:section>
        <p14:section name="Appendix" id="{C5FBF1CE-1BC5-44D2-B630-E5C193B7CF5B}">
          <p14:sldIdLst>
            <p14:sldId id="264"/>
            <p14:sldId id="271"/>
            <p14:sldId id="270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-30% to +30%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8414933115692695E-2"/>
                  <c:y val="3.784177382503446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337-4888-8E9E-5A0CEDBCC21A}"/>
                </c:ext>
              </c:extLst>
            </c:dLbl>
            <c:dLbl>
              <c:idx val="1"/>
              <c:layout>
                <c:manualLayout>
                  <c:x val="-2.3225676922791406E-2"/>
                  <c:y val="5.020017930753139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37-4888-8E9E-5A0CEDBCC21A}"/>
                </c:ext>
              </c:extLst>
            </c:dLbl>
            <c:dLbl>
              <c:idx val="2"/>
              <c:layout>
                <c:manualLayout>
                  <c:x val="-3.5027222005705988E-2"/>
                  <c:y val="6.8888957407345922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37-4888-8E9E-5A0CEDBCC21A}"/>
                </c:ext>
              </c:extLst>
            </c:dLbl>
            <c:dLbl>
              <c:idx val="3"/>
              <c:layout>
                <c:manualLayout>
                  <c:x val="-0.13498993620923236"/>
                  <c:y val="-3.8369202745587278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37-4888-8E9E-5A0CEDBCC21A}"/>
                </c:ext>
              </c:extLst>
            </c:dLbl>
            <c:dLbl>
              <c:idx val="4"/>
              <c:layout>
                <c:manualLayout>
                  <c:x val="-0.14239799972668329"/>
                  <c:y val="-4.6081324029580997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337-4888-8E9E-5A0CEDBCC21A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Sheet1!$C$6:$C$10</c:f>
              <c:numCache>
                <c:formatCode>"$"#,##0_);\("$"#,##0\)</c:formatCode>
                <c:ptCount val="5"/>
                <c:pt idx="0">
                  <c:v>38736606.719999999</c:v>
                </c:pt>
                <c:pt idx="1">
                  <c:v>35508556.160000004</c:v>
                </c:pt>
                <c:pt idx="2">
                  <c:v>32280505.600000001</c:v>
                </c:pt>
                <c:pt idx="3">
                  <c:v>29052455.039999999</c:v>
                </c:pt>
                <c:pt idx="4">
                  <c:v>25824404.48</c:v>
                </c:pt>
              </c:numCache>
            </c:numRef>
          </c:xVal>
          <c:yVal>
            <c:numRef>
              <c:f>Sheet1!$G$6:$G$10</c:f>
              <c:numCache>
                <c:formatCode>"$"#,##0_);\("$"#,##0\)</c:formatCode>
                <c:ptCount val="5"/>
                <c:pt idx="0">
                  <c:v>278827751.78509402</c:v>
                </c:pt>
                <c:pt idx="1">
                  <c:v>271885539.47725081</c:v>
                </c:pt>
                <c:pt idx="2">
                  <c:v>263473120.22208402</c:v>
                </c:pt>
                <c:pt idx="3">
                  <c:v>251089732.37749994</c:v>
                </c:pt>
                <c:pt idx="4">
                  <c:v>235766394.6766302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337-4888-8E9E-5A0CEDBCC21A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5.7515884642643969E-2"/>
                  <c:y val="0.16890782603540844"/>
                </c:manualLayout>
              </c:layout>
              <c:numFmt formatCode="#0,,\ 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5149438435414"/>
                      <c:h val="0.131090170816513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337-4888-8E9E-5A0CEDBCC21A}"/>
                </c:ext>
              </c:extLst>
            </c:dLbl>
            <c:numFmt formatCode="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"$"#,##0_);\("$"#,##0\)</c:formatCode>
                <c:ptCount val="1"/>
                <c:pt idx="0">
                  <c:v>32280505.600000001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248355760.34442478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0337-4888-8E9E-5A0CEDBCC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ax val="40000000"/>
          <c:min val="23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ax val="300000000"/>
          <c:min val="20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Projected Promotion Efficiency </a:t>
            </a:r>
            <a:b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 Pre-tax Spend/Incr. Doses</a:t>
            </a:r>
            <a:r>
              <a:rPr lang="en-US" sz="1400" b="1" u="sng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Sheet1!$F$16</c:f>
              <c:strCache>
                <c:ptCount val="1"/>
                <c:pt idx="0">
                  <c:v>2023 Projected Promotion Efficiency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Sheet1!$E$17:$E$25</c:f>
              <c:strCache>
                <c:ptCount val="9"/>
                <c:pt idx="0">
                  <c:v>HCC Paid Search</c:v>
                </c:pt>
                <c:pt idx="1">
                  <c:v>HCC Display</c:v>
                </c:pt>
                <c:pt idx="2">
                  <c:v>HCP MCM</c:v>
                </c:pt>
                <c:pt idx="3">
                  <c:v>HCC Radio</c:v>
                </c:pt>
                <c:pt idx="4">
                  <c:v>HCC Online Video</c:v>
                </c:pt>
                <c:pt idx="5">
                  <c:v>HCC Social</c:v>
                </c:pt>
                <c:pt idx="6">
                  <c:v>HCC Streaming Video</c:v>
                </c:pt>
                <c:pt idx="7">
                  <c:v>HCC In Office</c:v>
                </c:pt>
                <c:pt idx="8">
                  <c:v>HCC TV</c:v>
                </c:pt>
              </c:strCache>
            </c:strRef>
          </c:cat>
          <c:val>
            <c:numRef>
              <c:f>Sheet1!$F$17:$F$25</c:f>
              <c:numCache>
                <c:formatCode>"$"#,##0</c:formatCode>
                <c:ptCount val="9"/>
                <c:pt idx="0">
                  <c:v>2.6375102733287696</c:v>
                </c:pt>
                <c:pt idx="1">
                  <c:v>15.831875161949808</c:v>
                </c:pt>
                <c:pt idx="2">
                  <c:v>18.98595943863651</c:v>
                </c:pt>
                <c:pt idx="3">
                  <c:v>20.363708252210174</c:v>
                </c:pt>
                <c:pt idx="4">
                  <c:v>22.868685790684225</c:v>
                </c:pt>
                <c:pt idx="5">
                  <c:v>26.290237926979646</c:v>
                </c:pt>
                <c:pt idx="6">
                  <c:v>42.722551023461378</c:v>
                </c:pt>
                <c:pt idx="7">
                  <c:v>51.50549446347668</c:v>
                </c:pt>
                <c:pt idx="8">
                  <c:v>53.229226721114685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7-4FF2-A519-C0CF6B574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430600"/>
        <c:axId val="493430272"/>
      </c:barChart>
      <c:catAx>
        <c:axId val="493430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3430272"/>
        <c:crosses val="autoZero"/>
        <c:auto val="1"/>
        <c:lblAlgn val="ctr"/>
        <c:lblOffset val="100"/>
        <c:noMultiLvlLbl val="0"/>
      </c:catAx>
      <c:valAx>
        <c:axId val="493430272"/>
        <c:scaling>
          <c:orientation val="minMax"/>
          <c:min val="0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49343060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7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Incr. Doses vs Pre-tax Spend</a:t>
            </a:r>
            <a:endParaRPr lang="en-US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b="1" u="sng"/>
            </a:pPr>
            <a:r>
              <a:rPr lang="en-US" sz="14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In-Scope pre-tax budget :$32M, Optimal channel spend is allowed to vary within -30%/+30% variation</a:t>
            </a:r>
            <a:endParaRPr lang="en-US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b="1" u="sng"/>
            </a:pPr>
            <a:endParaRPr lang="en-US" b="1" u="sng" dirty="0"/>
          </a:p>
        </c:rich>
      </c:tx>
      <c:layout>
        <c:manualLayout>
          <c:xMode val="edge"/>
          <c:yMode val="edge"/>
          <c:x val="0.12096160016122652"/>
          <c:y val="2.31925910756898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81275836384986"/>
          <c:y val="0.17438722161159148"/>
          <c:w val="0.85441233502463698"/>
          <c:h val="0.7341085093133956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Sheet1!$B$39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70"/>
              <c:tx>
                <c:rich>
                  <a:bodyPr/>
                  <a:lstStyle/>
                  <a:p>
                    <a:fld id="{A2CA0DC0-7C8A-4C6F-8954-FE8114BBDF11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495-4581-B4E9-8154D0CCBB44}"/>
                </c:ext>
              </c:extLst>
            </c:dLbl>
            <c:dLbl>
              <c:idx val="103"/>
              <c:layout>
                <c:manualLayout>
                  <c:x val="-4.1279673116994802E-3"/>
                  <c:y val="-6.909061991630723E-2"/>
                </c:manualLayout>
              </c:layout>
              <c:tx>
                <c:rich>
                  <a:bodyPr/>
                  <a:lstStyle/>
                  <a:p>
                    <a:fld id="{50B69A05-0DA2-4992-ADA6-5805BF526A1A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</c:numCache>
            </c:numRef>
          </c:xVal>
          <c:yVal>
            <c:numRef>
              <c:f>Sheet1!$B$41:$B$191</c:f>
              <c:numCache>
                <c:formatCode>#,##0</c:formatCode>
                <c:ptCount val="151"/>
                <c:pt idx="0">
                  <c:v>0</c:v>
                </c:pt>
                <c:pt idx="1">
                  <c:v>13295.509529323937</c:v>
                </c:pt>
                <c:pt idx="2">
                  <c:v>21598.618951941058</c:v>
                </c:pt>
                <c:pt idx="3">
                  <c:v>28687.312473031718</c:v>
                </c:pt>
                <c:pt idx="4">
                  <c:v>35087.060003398656</c:v>
                </c:pt>
                <c:pt idx="5">
                  <c:v>41018.898008547214</c:v>
                </c:pt>
                <c:pt idx="6">
                  <c:v>46602.676602480256</c:v>
                </c:pt>
                <c:pt idx="7">
                  <c:v>51912.699563754672</c:v>
                </c:pt>
                <c:pt idx="8">
                  <c:v>56999.097137711164</c:v>
                </c:pt>
                <c:pt idx="9">
                  <c:v>61897.732848092484</c:v>
                </c:pt>
                <c:pt idx="10">
                  <c:v>66635.396406668966</c:v>
                </c:pt>
                <c:pt idx="11">
                  <c:v>71232.775303971939</c:v>
                </c:pt>
                <c:pt idx="12">
                  <c:v>75706.271493958528</c:v>
                </c:pt>
                <c:pt idx="13">
                  <c:v>80069.171038177607</c:v>
                </c:pt>
                <c:pt idx="14">
                  <c:v>84332.429243962077</c:v>
                </c:pt>
                <c:pt idx="15">
                  <c:v>88505.216131453315</c:v>
                </c:pt>
                <c:pt idx="16">
                  <c:v>92595.306480495492</c:v>
                </c:pt>
                <c:pt idx="17">
                  <c:v>96609.365675687935</c:v>
                </c:pt>
                <c:pt idx="18">
                  <c:v>100553.16366976241</c:v>
                </c:pt>
                <c:pt idx="19">
                  <c:v>104431.73812325994</c:v>
                </c:pt>
                <c:pt idx="20">
                  <c:v>108249.52082692913</c:v>
                </c:pt>
                <c:pt idx="21">
                  <c:v>112010.43708926391</c:v>
                </c:pt>
                <c:pt idx="22">
                  <c:v>115717.98487951298</c:v>
                </c:pt>
                <c:pt idx="23">
                  <c:v>119375.29858034132</c:v>
                </c:pt>
                <c:pt idx="24">
                  <c:v>122985.20088032713</c:v>
                </c:pt>
                <c:pt idx="25">
                  <c:v>126550.24541365997</c:v>
                </c:pt>
                <c:pt idx="26">
                  <c:v>130072.75210003412</c:v>
                </c:pt>
                <c:pt idx="27">
                  <c:v>133554.83666640345</c:v>
                </c:pt>
                <c:pt idx="28">
                  <c:v>136998.4354879017</c:v>
                </c:pt>
                <c:pt idx="29">
                  <c:v>140405.32663032421</c:v>
                </c:pt>
                <c:pt idx="30">
                  <c:v>143777.14778559905</c:v>
                </c:pt>
                <c:pt idx="31">
                  <c:v>147115.41164701313</c:v>
                </c:pt>
                <c:pt idx="32">
                  <c:v>150421.51916024502</c:v>
                </c:pt>
                <c:pt idx="33">
                  <c:v>153696.77100071314</c:v>
                </c:pt>
                <c:pt idx="34">
                  <c:v>156942.37756106671</c:v>
                </c:pt>
                <c:pt idx="35">
                  <c:v>160159.46768023449</c:v>
                </c:pt>
                <c:pt idx="36">
                  <c:v>163349.09630393054</c:v>
                </c:pt>
                <c:pt idx="37">
                  <c:v>166512.25123339379</c:v>
                </c:pt>
                <c:pt idx="38">
                  <c:v>169649.85909252943</c:v>
                </c:pt>
                <c:pt idx="39">
                  <c:v>172762.79062210722</c:v>
                </c:pt>
                <c:pt idx="40">
                  <c:v>175851.8653921748</c:v>
                </c:pt>
                <c:pt idx="41">
                  <c:v>178917.85600953078</c:v>
                </c:pt>
                <c:pt idx="42">
                  <c:v>181961.49188532791</c:v>
                </c:pt>
                <c:pt idx="43">
                  <c:v>184983.46261814746</c:v>
                </c:pt>
                <c:pt idx="44">
                  <c:v>187984.42103979809</c:v>
                </c:pt>
                <c:pt idx="45">
                  <c:v>190964.98596434863</c:v>
                </c:pt>
                <c:pt idx="46">
                  <c:v>193925.74467524668</c:v>
                </c:pt>
                <c:pt idx="47">
                  <c:v>196867.25518061523</c:v>
                </c:pt>
                <c:pt idx="48">
                  <c:v>199790.04826279741</c:v>
                </c:pt>
                <c:pt idx="49">
                  <c:v>202694.62934480628</c:v>
                </c:pt>
                <c:pt idx="50">
                  <c:v>205581.48019343003</c:v>
                </c:pt>
                <c:pt idx="51">
                  <c:v>208451.06047626369</c:v>
                </c:pt>
                <c:pt idx="52">
                  <c:v>211303.80918780653</c:v>
                </c:pt>
                <c:pt idx="53">
                  <c:v>214140.14595793781</c:v>
                </c:pt>
                <c:pt idx="54">
                  <c:v>216960.47225450363</c:v>
                </c:pt>
                <c:pt idx="55">
                  <c:v>219765.17249038158</c:v>
                </c:pt>
                <c:pt idx="56">
                  <c:v>222554.61504420661</c:v>
                </c:pt>
                <c:pt idx="57">
                  <c:v>225329.15320290957</c:v>
                </c:pt>
                <c:pt idx="58">
                  <c:v>228089.12603332163</c:v>
                </c:pt>
                <c:pt idx="59">
                  <c:v>230834.85918931183</c:v>
                </c:pt>
                <c:pt idx="60">
                  <c:v>233566.66566023487</c:v>
                </c:pt>
                <c:pt idx="61">
                  <c:v>236284.84646586311</c:v>
                </c:pt>
                <c:pt idx="62">
                  <c:v>238989.69130244092</c:v>
                </c:pt>
                <c:pt idx="63">
                  <c:v>241681.47914403147</c:v>
                </c:pt>
                <c:pt idx="64">
                  <c:v>244360.47880290882</c:v>
                </c:pt>
                <c:pt idx="65">
                  <c:v>247026.94945237925</c:v>
                </c:pt>
                <c:pt idx="66">
                  <c:v>249681.14111508959</c:v>
                </c:pt>
                <c:pt idx="67">
                  <c:v>252323.29511958794</c:v>
                </c:pt>
                <c:pt idx="68">
                  <c:v>254953.64452764302</c:v>
                </c:pt>
                <c:pt idx="69">
                  <c:v>257572.41453459708</c:v>
                </c:pt>
                <c:pt idx="70">
                  <c:v>260179.82284481902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26EA-4A08-9BFA-EBC3660FD40E}"/>
            </c:ext>
          </c:extLst>
        </c:ser>
        <c:ser>
          <c:idx val="2"/>
          <c:order val="1"/>
          <c:tx>
            <c:strRef>
              <c:f>Sheet1!$D$39</c:f>
              <c:strCache>
                <c:ptCount val="1"/>
                <c:pt idx="0">
                  <c:v>HCC Display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19"/>
              <c:layout>
                <c:manualLayout>
                  <c:x val="5.6961520026384349E-3"/>
                  <c:y val="-5.5729921973930015E-2"/>
                </c:manualLayout>
              </c:layout>
              <c:tx>
                <c:rich>
                  <a:bodyPr/>
                  <a:lstStyle/>
                  <a:p>
                    <a:fld id="{B8995F07-B219-499E-8A05-5E8F14C2D9EF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495-4581-B4E9-8154D0CCBB44}"/>
                </c:ext>
              </c:extLst>
            </c:dLbl>
            <c:dLbl>
              <c:idx val="25"/>
              <c:layout>
                <c:manualLayout>
                  <c:x val="-2.0248521100633076E-3"/>
                  <c:y val="-6.3691339398777261E-2"/>
                </c:manualLayout>
              </c:layout>
              <c:tx>
                <c:rich>
                  <a:bodyPr/>
                  <a:lstStyle/>
                  <a:p>
                    <a:fld id="{1233D1D1-8F25-4DF9-803A-A3AC5C639B0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</c:numCache>
            </c:numRef>
          </c:xVal>
          <c:yVal>
            <c:numRef>
              <c:f>Sheet1!$D$41:$D$66</c:f>
              <c:numCache>
                <c:formatCode>#,##0</c:formatCode>
                <c:ptCount val="26"/>
                <c:pt idx="0">
                  <c:v>0</c:v>
                </c:pt>
                <c:pt idx="1">
                  <c:v>15557.504463624209</c:v>
                </c:pt>
                <c:pt idx="2">
                  <c:v>30210.178954537958</c:v>
                </c:pt>
                <c:pt idx="3">
                  <c:v>44007.733169870451</c:v>
                </c:pt>
                <c:pt idx="4">
                  <c:v>56997.486703637987</c:v>
                </c:pt>
                <c:pt idx="5">
                  <c:v>69224.443148005754</c:v>
                </c:pt>
                <c:pt idx="6">
                  <c:v>80731.367248687893</c:v>
                </c:pt>
                <c:pt idx="7">
                  <c:v>91558.864192372188</c:v>
                </c:pt>
                <c:pt idx="8">
                  <c:v>101745.4602210708</c:v>
                </c:pt>
                <c:pt idx="9">
                  <c:v>111327.68387522176</c:v>
                </c:pt>
                <c:pt idx="10">
                  <c:v>120340.14726417325</c:v>
                </c:pt>
                <c:pt idx="11">
                  <c:v>128815.62685035542</c:v>
                </c:pt>
                <c:pt idx="12">
                  <c:v>136785.1433120314</c:v>
                </c:pt>
                <c:pt idx="13">
                  <c:v>144278.04012008384</c:v>
                </c:pt>
                <c:pt idx="14">
                  <c:v>151322.0605268646</c:v>
                </c:pt>
                <c:pt idx="15">
                  <c:v>157943.42272098549</c:v>
                </c:pt>
                <c:pt idx="16">
                  <c:v>164166.89295089245</c:v>
                </c:pt>
                <c:pt idx="17">
                  <c:v>170015.85646333545</c:v>
                </c:pt>
                <c:pt idx="18">
                  <c:v>175512.38614063896</c:v>
                </c:pt>
                <c:pt idx="19">
                  <c:v>180677.30875347368</c:v>
                </c:pt>
                <c:pt idx="20">
                  <c:v>185530.26877435111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6EA-4A08-9BFA-EBC3660FD40E}"/>
            </c:ext>
          </c:extLst>
        </c:ser>
        <c:ser>
          <c:idx val="4"/>
          <c:order val="2"/>
          <c:tx>
            <c:strRef>
              <c:f>Sheet1!$F$39</c:f>
              <c:strCache>
                <c:ptCount val="1"/>
                <c:pt idx="0">
                  <c:v>HCC Online Video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layout>
                <c:manualLayout>
                  <c:x val="0.14006699231178002"/>
                  <c:y val="-3.7745685998353484E-2"/>
                </c:manualLayout>
              </c:layout>
              <c:tx>
                <c:rich>
                  <a:bodyPr/>
                  <a:lstStyle/>
                  <a:p>
                    <a:fld id="{E3E1BFBB-D6AC-4915-88AD-DDACF8A6158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</c:numCache>
            </c:numRef>
          </c:xVal>
          <c:yVal>
            <c:numRef>
              <c:f>Sheet1!$F$41:$F$61</c:f>
              <c:numCache>
                <c:formatCode>#,##0</c:formatCode>
                <c:ptCount val="21"/>
                <c:pt idx="0">
                  <c:v>0</c:v>
                </c:pt>
                <c:pt idx="1">
                  <c:v>8342.1920884288847</c:v>
                </c:pt>
                <c:pt idx="2">
                  <c:v>12088.393296157941</c:v>
                </c:pt>
                <c:pt idx="3">
                  <c:v>13769.391793690622</c:v>
                </c:pt>
                <c:pt idx="4">
                  <c:v>14523.429975576699</c:v>
                </c:pt>
                <c:pt idx="5">
                  <c:v>14861.613123927265</c:v>
                </c:pt>
                <c:pt idx="6">
                  <c:v>15013.276375984773</c:v>
                </c:pt>
                <c:pt idx="7">
                  <c:v>15081.28988950327</c:v>
                </c:pt>
                <c:pt idx="8">
                  <c:v>15111.790180195123</c:v>
                </c:pt>
                <c:pt idx="9">
                  <c:v>15125.467784030363</c:v>
                </c:pt>
                <c:pt idx="10">
                  <c:v>15131.601375410333</c:v>
                </c:pt>
                <c:pt idx="11">
                  <c:v>15134.351922670379</c:v>
                </c:pt>
                <c:pt idx="12">
                  <c:v>15135.585377179086</c:v>
                </c:pt>
                <c:pt idx="13">
                  <c:v>15136.138506973162</c:v>
                </c:pt>
                <c:pt idx="14">
                  <c:v>15136.386552223936</c:v>
                </c:pt>
                <c:pt idx="15">
                  <c:v>15136.49778550677</c:v>
                </c:pt>
                <c:pt idx="16">
                  <c:v>15136.547666901723</c:v>
                </c:pt>
                <c:pt idx="17">
                  <c:v>15136.570035688579</c:v>
                </c:pt>
                <c:pt idx="18">
                  <c:v>15136.580066736788</c:v>
                </c:pt>
                <c:pt idx="19">
                  <c:v>15136.584565052763</c:v>
                </c:pt>
                <c:pt idx="20">
                  <c:v>15136.58658227697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6EA-4A08-9BFA-EBC3660FD40E}"/>
            </c:ext>
          </c:extLst>
        </c:ser>
        <c:ser>
          <c:idx val="5"/>
          <c:order val="3"/>
          <c:tx>
            <c:strRef>
              <c:f>Sheet1!$H$39</c:f>
              <c:strCache>
                <c:ptCount val="1"/>
                <c:pt idx="0">
                  <c:v>HCC Streaming Video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8"/>
              <c:tx>
                <c:rich>
                  <a:bodyPr/>
                  <a:lstStyle/>
                  <a:p>
                    <a:fld id="{6452F598-8A6C-47E5-9AB0-C8DD63B1A104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495-4581-B4E9-8154D0CCBB44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4DEE4BC0-3E53-4F5E-BF94-E0FD6E81657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</c:numCache>
            </c:numRef>
          </c:xVal>
          <c:yVal>
            <c:numRef>
              <c:f>Sheet1!$H$41:$H$116</c:f>
              <c:numCache>
                <c:formatCode>#,##0</c:formatCode>
                <c:ptCount val="76"/>
                <c:pt idx="0">
                  <c:v>0</c:v>
                </c:pt>
                <c:pt idx="1">
                  <c:v>13102.766377672971</c:v>
                </c:pt>
                <c:pt idx="2">
                  <c:v>21285.506778321567</c:v>
                </c:pt>
                <c:pt idx="3">
                  <c:v>28271.436495788948</c:v>
                </c:pt>
                <c:pt idx="4">
                  <c:v>34578.407776697168</c:v>
                </c:pt>
                <c:pt idx="5">
                  <c:v>40424.252751667111</c:v>
                </c:pt>
                <c:pt idx="6">
                  <c:v>45927.084084275411</c:v>
                </c:pt>
                <c:pt idx="7">
                  <c:v>51160.128381540155</c:v>
                </c:pt>
                <c:pt idx="8">
                  <c:v>56172.789157610736</c:v>
                </c:pt>
                <c:pt idx="9">
                  <c:v>61000.41002771636</c:v>
                </c:pt>
                <c:pt idx="10">
                  <c:v>65669.392336903504</c:v>
                </c:pt>
                <c:pt idx="11">
                  <c:v>70200.123672031797</c:v>
                </c:pt>
                <c:pt idx="12">
                  <c:v>74608.768210214039</c:v>
                </c:pt>
                <c:pt idx="13">
                  <c:v>78908.419406813613</c:v>
                </c:pt>
                <c:pt idx="14">
                  <c:v>83109.873751597304</c:v>
                </c:pt>
                <c:pt idx="15">
                  <c:v>87222.168328200525</c:v>
                </c:pt>
                <c:pt idx="16">
                  <c:v>91252.965206565772</c:v>
                </c:pt>
                <c:pt idx="17">
                  <c:v>95208.833144139324</c:v>
                </c:pt>
                <c:pt idx="18">
                  <c:v>99095.458447451107</c:v>
                </c:pt>
                <c:pt idx="19">
                  <c:v>102917.80574677821</c:v>
                </c:pt>
                <c:pt idx="20">
                  <c:v>106680.24258581536</c:v>
                </c:pt>
                <c:pt idx="21">
                  <c:v>110386.6373684055</c:v>
                </c:pt>
                <c:pt idx="22">
                  <c:v>114040.43735422383</c:v>
                </c:pt>
                <c:pt idx="23">
                  <c:v>117644.73148722596</c:v>
                </c:pt>
                <c:pt idx="24">
                  <c:v>121202.30153586657</c:v>
                </c:pt>
                <c:pt idx="25">
                  <c:v>124715.66411465566</c:v>
                </c:pt>
                <c:pt idx="26">
                  <c:v>128187.10551173448</c:v>
                </c:pt>
                <c:pt idx="27">
                  <c:v>131618.71078265773</c:v>
                </c:pt>
                <c:pt idx="28">
                  <c:v>135012.38823119822</c:v>
                </c:pt>
                <c:pt idx="29">
                  <c:v>138369.89014677884</c:v>
                </c:pt>
                <c:pt idx="30">
                  <c:v>141692.83047993566</c:v>
                </c:pt>
                <c:pt idx="31">
                  <c:v>144982.69999465151</c:v>
                </c:pt>
                <c:pt idx="32">
                  <c:v>148240.87932729043</c:v>
                </c:pt>
                <c:pt idx="33">
                  <c:v>151468.65029756021</c:v>
                </c:pt>
                <c:pt idx="34">
                  <c:v>154667.2057512163</c:v>
                </c:pt>
                <c:pt idx="35">
                  <c:v>157837.6581625666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7-26EA-4A08-9BFA-EBC3660FD40E}"/>
            </c:ext>
          </c:extLst>
        </c:ser>
        <c:ser>
          <c:idx val="6"/>
          <c:order val="4"/>
          <c:tx>
            <c:strRef>
              <c:f>Sheet1!$J$39</c:f>
              <c:strCache>
                <c:ptCount val="1"/>
                <c:pt idx="0">
                  <c:v>HCC Paid Search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6"/>
              <c:tx>
                <c:rich>
                  <a:bodyPr/>
                  <a:lstStyle/>
                  <a:p>
                    <a:fld id="{1A497101-ECB4-44A9-81CE-EE76C2CBBF6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</c:numCache>
            </c:numRef>
          </c:xVal>
          <c:yVal>
            <c:numRef>
              <c:f>Sheet1!$J$41:$J$66</c:f>
              <c:numCache>
                <c:formatCode>#,##0</c:formatCode>
                <c:ptCount val="26"/>
                <c:pt idx="0">
                  <c:v>0</c:v>
                </c:pt>
                <c:pt idx="1">
                  <c:v>89281.580118580925</c:v>
                </c:pt>
                <c:pt idx="2">
                  <c:v>145038.35480357721</c:v>
                </c:pt>
                <c:pt idx="3">
                  <c:v>192640.12268945246</c:v>
                </c:pt>
                <c:pt idx="4">
                  <c:v>235615.50250554297</c:v>
                </c:pt>
                <c:pt idx="5">
                  <c:v>275448.79125156999</c:v>
                </c:pt>
                <c:pt idx="6">
                  <c:v>312944.80257773394</c:v>
                </c:pt>
                <c:pt idx="7">
                  <c:v>348602.49883998709</c:v>
                </c:pt>
                <c:pt idx="8">
                  <c:v>382758.51305761177</c:v>
                </c:pt>
                <c:pt idx="9">
                  <c:v>415653.6748175681</c:v>
                </c:pt>
                <c:pt idx="10">
                  <c:v>447467.88153503247</c:v>
                </c:pt>
                <c:pt idx="11">
                  <c:v>478340.05318439531</c:v>
                </c:pt>
                <c:pt idx="12">
                  <c:v>508380.33164198685</c:v>
                </c:pt>
                <c:pt idx="13">
                  <c:v>537677.93504314986</c:v>
                </c:pt>
                <c:pt idx="14">
                  <c:v>566306.43011710269</c:v>
                </c:pt>
                <c:pt idx="15">
                  <c:v>594327.39508964703</c:v>
                </c:pt>
                <c:pt idx="16">
                  <c:v>621793.0389135892</c:v>
                </c:pt>
                <c:pt idx="17">
                  <c:v>648748.12076629081</c:v>
                </c:pt>
                <c:pt idx="18">
                  <c:v>675231.38684969023</c:v>
                </c:pt>
                <c:pt idx="19">
                  <c:v>701276.66590064147</c:v>
                </c:pt>
                <c:pt idx="20">
                  <c:v>726913.71813855623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9-26EA-4A08-9BFA-EBC3660FD40E}"/>
            </c:ext>
          </c:extLst>
        </c:ser>
        <c:ser>
          <c:idx val="7"/>
          <c:order val="5"/>
          <c:tx>
            <c:strRef>
              <c:f>Sheet1!$L$39</c:f>
              <c:strCache>
                <c:ptCount val="1"/>
                <c:pt idx="0">
                  <c:v>HCC Radio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19"/>
              <c:layout>
                <c:manualLayout>
                  <c:x val="-3.7974346684256466E-3"/>
                  <c:y val="-9.5537009098165843E-2"/>
                </c:manualLayout>
              </c:layout>
              <c:tx>
                <c:rich>
                  <a:bodyPr/>
                  <a:lstStyle/>
                  <a:p>
                    <a:fld id="{8118240D-7B66-4D57-A627-0D2ED2B736B2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495-4581-B4E9-8154D0CCBB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</c:numCache>
            </c:numRef>
          </c:xVal>
          <c:yVal>
            <c:numRef>
              <c:f>Sheet1!$L$41:$L$66</c:f>
              <c:numCache>
                <c:formatCode>#,##0</c:formatCode>
                <c:ptCount val="26"/>
                <c:pt idx="0">
                  <c:v>0</c:v>
                </c:pt>
                <c:pt idx="1">
                  <c:v>21614.723805655918</c:v>
                </c:pt>
                <c:pt idx="2">
                  <c:v>32761.79495277935</c:v>
                </c:pt>
                <c:pt idx="3">
                  <c:v>41785.195967253159</c:v>
                </c:pt>
                <c:pt idx="4">
                  <c:v>49657.595358544408</c:v>
                </c:pt>
                <c:pt idx="5">
                  <c:v>56771.673060063273</c:v>
                </c:pt>
                <c:pt idx="6">
                  <c:v>63334.513762449089</c:v>
                </c:pt>
                <c:pt idx="7">
                  <c:v>69471.794076517137</c:v>
                </c:pt>
                <c:pt idx="8">
                  <c:v>75266.839938015604</c:v>
                </c:pt>
                <c:pt idx="9">
                  <c:v>80778.390587848902</c:v>
                </c:pt>
                <c:pt idx="10">
                  <c:v>86049.765365649961</c:v>
                </c:pt>
                <c:pt idx="11">
                  <c:v>91114.039550668633</c:v>
                </c:pt>
                <c:pt idx="12">
                  <c:v>95997.171741624887</c:v>
                </c:pt>
                <c:pt idx="13">
                  <c:v>100719.99646242571</c:v>
                </c:pt>
                <c:pt idx="14">
                  <c:v>105299.54918697597</c:v>
                </c:pt>
                <c:pt idx="15">
                  <c:v>109749.97902045058</c:v>
                </c:pt>
                <c:pt idx="16">
                  <c:v>114083.19620293671</c:v>
                </c:pt>
                <c:pt idx="17">
                  <c:v>118309.34318072496</c:v>
                </c:pt>
                <c:pt idx="18">
                  <c:v>122437.14483005021</c:v>
                </c:pt>
                <c:pt idx="19">
                  <c:v>126474.1737994713</c:v>
                </c:pt>
                <c:pt idx="20">
                  <c:v>130427.05490904833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B-26EA-4A08-9BFA-EBC3660FD40E}"/>
            </c:ext>
          </c:extLst>
        </c:ser>
        <c:ser>
          <c:idx val="8"/>
          <c:order val="6"/>
          <c:tx>
            <c:strRef>
              <c:f>Sheet1!$N$39</c:f>
              <c:strCache>
                <c:ptCount val="1"/>
                <c:pt idx="0">
                  <c:v>HCC Social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18"/>
              <c:layout>
                <c:manualLayout>
                  <c:x val="9.4935866710641095E-2"/>
                  <c:y val="2.6538058082823815E-3"/>
                </c:manualLayout>
              </c:layout>
              <c:tx>
                <c:rich>
                  <a:bodyPr/>
                  <a:lstStyle/>
                  <a:p>
                    <a:fld id="{3826DDE0-F662-4605-B409-7305FE1847B8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495-4581-B4E9-8154D0CCBB44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BBE47BFC-33BC-42A2-A96D-50EC5A75CBF8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</c:numCache>
            </c:numRef>
          </c:xVal>
          <c:yVal>
            <c:numRef>
              <c:f>Sheet1!$N$41:$N$66</c:f>
              <c:numCache>
                <c:formatCode>#,##0</c:formatCode>
                <c:ptCount val="26"/>
                <c:pt idx="0">
                  <c:v>0</c:v>
                </c:pt>
                <c:pt idx="1">
                  <c:v>18613.952094099255</c:v>
                </c:pt>
                <c:pt idx="2">
                  <c:v>28213.475557257159</c:v>
                </c:pt>
                <c:pt idx="3">
                  <c:v>35984.157973532667</c:v>
                </c:pt>
                <c:pt idx="4">
                  <c:v>42763.632300970858</c:v>
                </c:pt>
                <c:pt idx="5">
                  <c:v>48890.062724991418</c:v>
                </c:pt>
                <c:pt idx="6">
                  <c:v>54541.784372410693</c:v>
                </c:pt>
                <c:pt idx="7">
                  <c:v>59827.026172457583</c:v>
                </c:pt>
                <c:pt idx="8">
                  <c:v>64817.545922740705</c:v>
                </c:pt>
                <c:pt idx="9">
                  <c:v>69563.92809642147</c:v>
                </c:pt>
                <c:pt idx="10">
                  <c:v>74103.478010002</c:v>
                </c:pt>
                <c:pt idx="11">
                  <c:v>78464.679102317328</c:v>
                </c:pt>
                <c:pt idx="12">
                  <c:v>82669.88614030082</c:v>
                </c:pt>
                <c:pt idx="13">
                  <c:v>86737.041191285593</c:v>
                </c:pt>
                <c:pt idx="14">
                  <c:v>90680.814694645131</c:v>
                </c:pt>
                <c:pt idx="15">
                  <c:v>94513.391435541067</c:v>
                </c:pt>
                <c:pt idx="16">
                  <c:v>98245.028155646592</c:v>
                </c:pt>
                <c:pt idx="17">
                  <c:v>101884.45922561883</c:v>
                </c:pt>
                <c:pt idx="18">
                  <c:v>105439.19824728416</c:v>
                </c:pt>
                <c:pt idx="19">
                  <c:v>108915.76655854023</c:v>
                </c:pt>
                <c:pt idx="20">
                  <c:v>112319.869255799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D-26EA-4A08-9BFA-EBC3660FD40E}"/>
            </c:ext>
          </c:extLst>
        </c:ser>
        <c:ser>
          <c:idx val="9"/>
          <c:order val="7"/>
          <c:tx>
            <c:strRef>
              <c:f>Sheet1!$P$39</c:f>
              <c:strCache>
                <c:ptCount val="1"/>
                <c:pt idx="0">
                  <c:v>HCP MCM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37"/>
              <c:layout>
                <c:manualLayout>
                  <c:x val="3.2278194681617994E-2"/>
                  <c:y val="3.7153281315953343E-2"/>
                </c:manualLayout>
              </c:layout>
              <c:tx>
                <c:rich>
                  <a:bodyPr/>
                  <a:lstStyle/>
                  <a:p>
                    <a:fld id="{2C430CB5-0789-4A0C-AE3C-822C6C11C1D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</c:numCache>
            </c:numRef>
          </c:xVal>
          <c:yVal>
            <c:numRef>
              <c:f>Sheet1!$P$41:$P$116</c:f>
              <c:numCache>
                <c:formatCode>#,##0</c:formatCode>
                <c:ptCount val="76"/>
                <c:pt idx="0">
                  <c:v>9.3132257461547852E-10</c:v>
                </c:pt>
                <c:pt idx="1">
                  <c:v>14491.829565511085</c:v>
                </c:pt>
                <c:pt idx="2">
                  <c:v>28616.288684363477</c:v>
                </c:pt>
                <c:pt idx="3">
                  <c:v>42381.419556918554</c:v>
                </c:pt>
                <c:pt idx="4">
                  <c:v>55795.156779288314</c:v>
                </c:pt>
                <c:pt idx="5">
                  <c:v>68865.324822614901</c:v>
                </c:pt>
                <c:pt idx="6">
                  <c:v>81599.635803586803</c:v>
                </c:pt>
                <c:pt idx="7">
                  <c:v>94005.687532191165</c:v>
                </c:pt>
                <c:pt idx="8">
                  <c:v>106090.96182303969</c:v>
                </c:pt>
                <c:pt idx="9">
                  <c:v>117862.82305689622</c:v>
                </c:pt>
                <c:pt idx="10">
                  <c:v>129328.51697935257</c:v>
                </c:pt>
                <c:pt idx="11">
                  <c:v>140495.16972395312</c:v>
                </c:pt>
                <c:pt idx="12">
                  <c:v>151369.78704747837</c:v>
                </c:pt>
                <c:pt idx="13">
                  <c:v>161959.25376532879</c:v>
                </c:pt>
                <c:pt idx="14">
                  <c:v>172270.33337551448</c:v>
                </c:pt>
                <c:pt idx="15">
                  <c:v>182309.66785994079</c:v>
                </c:pt>
                <c:pt idx="16">
                  <c:v>192083.77765223477</c:v>
                </c:pt>
                <c:pt idx="17">
                  <c:v>201599.06176160742</c:v>
                </c:pt>
                <c:pt idx="18">
                  <c:v>210861.79804271925</c:v>
                </c:pt>
                <c:pt idx="19">
                  <c:v>219878.14360188972</c:v>
                </c:pt>
                <c:pt idx="20">
                  <c:v>228654.13533029426</c:v>
                </c:pt>
                <c:pt idx="21">
                  <c:v>237195.69055531267</c:v>
                </c:pt>
                <c:pt idx="22">
                  <c:v>245508.60780140664</c:v>
                </c:pt>
                <c:pt idx="23">
                  <c:v>253598.56765242014</c:v>
                </c:pt>
                <c:pt idx="24">
                  <c:v>261471.13370743673</c:v>
                </c:pt>
                <c:pt idx="25">
                  <c:v>269131.75362276379</c:v>
                </c:pt>
                <c:pt idx="26">
                  <c:v>276585.76023291331</c:v>
                </c:pt>
                <c:pt idx="27">
                  <c:v>283838.37274381984</c:v>
                </c:pt>
                <c:pt idx="28">
                  <c:v>290894.69799184147</c:v>
                </c:pt>
                <c:pt idx="29">
                  <c:v>297759.73176242318</c:v>
                </c:pt>
                <c:pt idx="30">
                  <c:v>304438.36016260181</c:v>
                </c:pt>
                <c:pt idx="31">
                  <c:v>310935.361041856</c:v>
                </c:pt>
                <c:pt idx="32">
                  <c:v>317255.40545607265</c:v>
                </c:pt>
                <c:pt idx="33">
                  <c:v>323403.05916970689</c:v>
                </c:pt>
                <c:pt idx="34">
                  <c:v>329382.78419146221</c:v>
                </c:pt>
                <c:pt idx="35">
                  <c:v>335198.9403390931</c:v>
                </c:pt>
                <c:pt idx="36">
                  <c:v>340855.78682918753</c:v>
                </c:pt>
                <c:pt idx="37">
                  <c:v>346357.48388804775</c:v>
                </c:pt>
                <c:pt idx="38">
                  <c:v>351708.09437996056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F-26EA-4A08-9BFA-EBC3660FD40E}"/>
            </c:ext>
          </c:extLst>
        </c:ser>
        <c:ser>
          <c:idx val="10"/>
          <c:order val="8"/>
          <c:tx>
            <c:strRef>
              <c:f>Sheet1!$R$39</c:f>
              <c:strCache>
                <c:ptCount val="1"/>
                <c:pt idx="0">
                  <c:v>HCC InOffice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0"/>
              <c:tx>
                <c:rich>
                  <a:bodyPr/>
                  <a:lstStyle/>
                  <a:p>
                    <a:fld id="{E1C5F344-167C-4026-ACB6-156DA467EBD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</c:numCache>
            </c:numRef>
          </c:xVal>
          <c:yVal>
            <c:numRef>
              <c:f>Sheet1!$R$41:$R$61</c:f>
              <c:numCache>
                <c:formatCode>#,##0</c:formatCode>
                <c:ptCount val="21"/>
                <c:pt idx="0">
                  <c:v>0</c:v>
                </c:pt>
                <c:pt idx="1">
                  <c:v>5211.7558389939368</c:v>
                </c:pt>
                <c:pt idx="2">
                  <c:v>10018.778631821275</c:v>
                </c:pt>
                <c:pt idx="3">
                  <c:v>14452.096033310518</c:v>
                </c:pt>
                <c:pt idx="4">
                  <c:v>18540.417741542682</c:v>
                </c:pt>
                <c:pt idx="5">
                  <c:v>22310.299479529262</c:v>
                </c:pt>
                <c:pt idx="6">
                  <c:v>25786.296786425635</c:v>
                </c:pt>
                <c:pt idx="7">
                  <c:v>28991.10902637057</c:v>
                </c:pt>
                <c:pt idx="8">
                  <c:v>31945.714046832174</c:v>
                </c:pt>
                <c:pt idx="9">
                  <c:v>34669.493932643905</c:v>
                </c:pt>
                <c:pt idx="10">
                  <c:v>37180.352308388799</c:v>
                </c:pt>
                <c:pt idx="11">
                  <c:v>39494.823641894385</c:v>
                </c:pt>
                <c:pt idx="12">
                  <c:v>41628.17499676533</c:v>
                </c:pt>
                <c:pt idx="13">
                  <c:v>43594.50067294389</c:v>
                </c:pt>
                <c:pt idx="14">
                  <c:v>45406.810162452981</c:v>
                </c:pt>
                <c:pt idx="15">
                  <c:v>47077.109833175316</c:v>
                </c:pt>
                <c:pt idx="16">
                  <c:v>48616.478737717494</c:v>
                </c:pt>
                <c:pt idx="17">
                  <c:v>50035.138927262276</c:v>
                </c:pt>
                <c:pt idx="18">
                  <c:v>51342.520632671192</c:v>
                </c:pt>
                <c:pt idx="19">
                  <c:v>52547.322656903416</c:v>
                </c:pt>
                <c:pt idx="20">
                  <c:v>53657.568304600194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1-26EA-4A08-9BFA-EBC3660FD40E}"/>
            </c:ext>
          </c:extLst>
        </c:ser>
        <c:ser>
          <c:idx val="11"/>
          <c:order val="9"/>
          <c:tx>
            <c:strRef>
              <c:f>Sheet1!$T$39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tx>
                <c:rich>
                  <a:bodyPr/>
                  <a:lstStyle/>
                  <a:p>
                    <a:fld id="{088B73AF-1A64-481E-B0F6-E168E9871B67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</c:numCache>
            </c:numRef>
          </c:xVal>
          <c:yVal>
            <c:numRef>
              <c:f>Sheet1!$T$41:$T$61</c:f>
              <c:numCache>
                <c:formatCode>General</c:formatCode>
                <c:ptCount val="21"/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3-26EA-4A08-9BFA-EBC3660FD40E}"/>
            </c:ext>
          </c:extLst>
        </c:ser>
        <c:ser>
          <c:idx val="16"/>
          <c:order val="10"/>
          <c:tx>
            <c:strRef>
              <c:f>Sheet1!$B$11</c:f>
              <c:strCache>
                <c:ptCount val="1"/>
                <c:pt idx="0">
                  <c:v>HCC In Office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4-26EA-4A08-9BFA-EBC3660FD40E}"/>
              </c:ext>
            </c:extLst>
          </c:dPt>
          <c:xVal>
            <c:numRef>
              <c:f>Sheet1!$H$11</c:f>
              <c:numCache>
                <c:formatCode>"$"#,##0</c:formatCode>
                <c:ptCount val="1"/>
                <c:pt idx="0">
                  <c:v>1755293</c:v>
                </c:pt>
              </c:numCache>
              <c:extLst xmlns:c15="http://schemas.microsoft.com/office/drawing/2012/chart"/>
            </c:numRef>
          </c:xVal>
          <c:yVal>
            <c:numRef>
              <c:f>Sheet1!$I$11</c:f>
              <c:numCache>
                <c:formatCode>#,##0</c:formatCode>
                <c:ptCount val="1"/>
                <c:pt idx="0">
                  <c:v>34079.723304951563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5-26EA-4A08-9BFA-EBC3660FD40E}"/>
            </c:ext>
          </c:extLst>
        </c:ser>
        <c:ser>
          <c:idx val="17"/>
          <c:order val="11"/>
          <c:tx>
            <c:strRef>
              <c:f>Sheet1!$B$12</c:f>
              <c:strCache>
                <c:ptCount val="1"/>
                <c:pt idx="0">
                  <c:v>HCP MCM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Sheet1!$H$12</c:f>
              <c:numCache>
                <c:formatCode>"$"#,##0</c:formatCode>
                <c:ptCount val="1"/>
                <c:pt idx="0">
                  <c:v>5365372.8900000006</c:v>
                </c:pt>
              </c:numCache>
              <c:extLst xmlns:c15="http://schemas.microsoft.com/office/drawing/2012/chart"/>
            </c:numRef>
          </c:xVal>
          <c:yVal>
            <c:numRef>
              <c:f>Sheet1!$I$12</c:f>
              <c:numCache>
                <c:formatCode>#,##0</c:formatCode>
                <c:ptCount val="1"/>
                <c:pt idx="0">
                  <c:v>282596.87941192184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6-26EA-4A08-9BFA-EBC3660FD40E}"/>
            </c:ext>
          </c:extLst>
        </c:ser>
        <c:ser>
          <c:idx val="18"/>
          <c:order val="12"/>
          <c:tx>
            <c:strRef>
              <c:f>Sheet1!$B$13</c:f>
              <c:strCache>
                <c:ptCount val="1"/>
                <c:pt idx="0">
                  <c:v>HCC Social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Sheet1!$H$13</c:f>
              <c:numCache>
                <c:formatCode>"$"#,##0</c:formatCode>
                <c:ptCount val="1"/>
                <c:pt idx="0">
                  <c:v>1873000</c:v>
                </c:pt>
              </c:numCache>
              <c:extLst xmlns:c15="http://schemas.microsoft.com/office/drawing/2012/chart"/>
            </c:numRef>
          </c:xVal>
          <c:yVal>
            <c:numRef>
              <c:f>Sheet1!$I$13</c:f>
              <c:numCache>
                <c:formatCode>#,##0</c:formatCode>
                <c:ptCount val="1"/>
                <c:pt idx="0">
                  <c:v>71243.17418511775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7-26EA-4A08-9BFA-EBC3660FD40E}"/>
            </c:ext>
          </c:extLst>
        </c:ser>
        <c:ser>
          <c:idx val="19"/>
          <c:order val="13"/>
          <c:tx>
            <c:strRef>
              <c:f>Sheet1!$B$14</c:f>
              <c:strCache>
                <c:ptCount val="1"/>
                <c:pt idx="0">
                  <c:v>HCC Online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8-26EA-4A08-9BFA-EBC3660FD40E}"/>
              </c:ext>
            </c:extLst>
          </c:dPt>
          <c:xVal>
            <c:numRef>
              <c:f>Sheet1!$H$14</c:f>
              <c:numCache>
                <c:formatCode>"$"#,##0</c:formatCode>
                <c:ptCount val="1"/>
                <c:pt idx="0">
                  <c:v>173076.94</c:v>
                </c:pt>
              </c:numCache>
              <c:extLst xmlns:c15="http://schemas.microsoft.com/office/drawing/2012/chart"/>
            </c:numRef>
          </c:xVal>
          <c:yVal>
            <c:numRef>
              <c:f>Sheet1!$I$14</c:f>
              <c:numCache>
                <c:formatCode>#,##0</c:formatCode>
                <c:ptCount val="1"/>
                <c:pt idx="0">
                  <c:v>7568.2941111773252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9-26EA-4A08-9BFA-EBC3660FD40E}"/>
            </c:ext>
          </c:extLst>
        </c:ser>
        <c:ser>
          <c:idx val="20"/>
          <c:order val="14"/>
          <c:tx>
            <c:strRef>
              <c:f>Sheet1!$B$15</c:f>
              <c:strCache>
                <c:ptCount val="1"/>
                <c:pt idx="0">
                  <c:v>HCC Streaming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Sheet1!$H$15</c:f>
              <c:numCache>
                <c:formatCode>"$"#,##0</c:formatCode>
                <c:ptCount val="1"/>
                <c:pt idx="0">
                  <c:v>6180125</c:v>
                </c:pt>
              </c:numCache>
              <c:extLst xmlns:c15="http://schemas.microsoft.com/office/drawing/2012/chart"/>
            </c:numRef>
          </c:xVal>
          <c:yVal>
            <c:numRef>
              <c:f>Sheet1!$I$15</c:f>
              <c:numCache>
                <c:formatCode>#,##0</c:formatCode>
                <c:ptCount val="1"/>
                <c:pt idx="0">
                  <c:v>144657.20917756393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A-26EA-4A08-9BFA-EBC3660FD40E}"/>
            </c:ext>
          </c:extLst>
        </c:ser>
        <c:ser>
          <c:idx val="21"/>
          <c:order val="15"/>
          <c:tx>
            <c:strRef>
              <c:f>Sheet1!$B$16</c:f>
              <c:strCache>
                <c:ptCount val="1"/>
                <c:pt idx="0">
                  <c:v>HCC Display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Sheet1!$H$16</c:f>
              <c:numCache>
                <c:formatCode>"$"#,##0</c:formatCode>
                <c:ptCount val="1"/>
                <c:pt idx="0">
                  <c:v>1648357.37</c:v>
                </c:pt>
              </c:numCache>
              <c:extLst xmlns:c15="http://schemas.microsoft.com/office/drawing/2012/chart"/>
            </c:numRef>
          </c:xVal>
          <c:yVal>
            <c:numRef>
              <c:f>Sheet1!$I$16</c:f>
              <c:numCache>
                <c:formatCode>#,##0</c:formatCode>
                <c:ptCount val="1"/>
                <c:pt idx="0">
                  <c:v>104116.36986385845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B-26EA-4A08-9BFA-EBC3660FD40E}"/>
            </c:ext>
          </c:extLst>
        </c:ser>
        <c:ser>
          <c:idx val="22"/>
          <c:order val="16"/>
          <c:tx>
            <c:strRef>
              <c:f>Sheet1!$B$17</c:f>
              <c:strCache>
                <c:ptCount val="1"/>
                <c:pt idx="0">
                  <c:v>HCC Paid Search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Sheet1!$H$17</c:f>
              <c:numCache>
                <c:formatCode>"$"#,##0</c:formatCode>
                <c:ptCount val="1"/>
                <c:pt idx="0">
                  <c:v>344707</c:v>
                </c:pt>
              </c:numCache>
              <c:extLst xmlns:c15="http://schemas.microsoft.com/office/drawing/2012/chart"/>
            </c:numRef>
          </c:xVal>
          <c:yVal>
            <c:numRef>
              <c:f>Sheet1!$I$17</c:f>
              <c:numCache>
                <c:formatCode>#,##0</c:formatCode>
                <c:ptCount val="1"/>
                <c:pt idx="0">
                  <c:v>130694.08808973072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C-26EA-4A08-9BFA-EBC3660FD40E}"/>
            </c:ext>
          </c:extLst>
        </c:ser>
        <c:ser>
          <c:idx val="23"/>
          <c:order val="17"/>
          <c:tx>
            <c:strRef>
              <c:f>Sheet1!$B$18</c:f>
              <c:strCache>
                <c:ptCount val="1"/>
                <c:pt idx="0">
                  <c:v>HCC Radio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Sheet1!$H$18</c:f>
              <c:numCache>
                <c:formatCode>"$"#,##0</c:formatCode>
                <c:ptCount val="1"/>
                <c:pt idx="0">
                  <c:v>1437048.41</c:v>
                </c:pt>
              </c:numCache>
              <c:extLst xmlns:c15="http://schemas.microsoft.com/office/drawing/2012/chart"/>
            </c:numRef>
          </c:xVal>
          <c:yVal>
            <c:numRef>
              <c:f>Sheet1!$I$18</c:f>
              <c:numCache>
                <c:formatCode>#,##0</c:formatCode>
                <c:ptCount val="1"/>
                <c:pt idx="0">
                  <c:v>70569.092436493243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D-26EA-4A08-9BFA-EBC3660FD40E}"/>
            </c:ext>
          </c:extLst>
        </c:ser>
        <c:ser>
          <c:idx val="24"/>
          <c:order val="18"/>
          <c:tx>
            <c:v>HCC In Office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Sheet1!$E$11</c:f>
              <c:numCache>
                <c:formatCode>"$"#,##0</c:formatCode>
                <c:ptCount val="1"/>
                <c:pt idx="0">
                  <c:v>1346172.4927629044</c:v>
                </c:pt>
              </c:numCache>
              <c:extLst xmlns:c15="http://schemas.microsoft.com/office/drawing/2012/chart"/>
            </c:numRef>
          </c:xVal>
          <c:yVal>
            <c:numRef>
              <c:f>Sheet1!$F$11</c:f>
              <c:numCache>
                <c:formatCode>#,##0</c:formatCode>
                <c:ptCount val="1"/>
                <c:pt idx="0">
                  <c:v>28154.025053609163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E-26EA-4A08-9BFA-EBC3660FD40E}"/>
            </c:ext>
          </c:extLst>
        </c:ser>
        <c:ser>
          <c:idx val="25"/>
          <c:order val="19"/>
          <c:tx>
            <c:v>HCC MCM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Sheet1!$E$12</c:f>
              <c:numCache>
                <c:formatCode>"$"#,##0</c:formatCode>
                <c:ptCount val="1"/>
                <c:pt idx="0">
                  <c:v>6974984.7570000011</c:v>
                </c:pt>
              </c:numCache>
              <c:extLst xmlns:c15="http://schemas.microsoft.com/office/drawing/2012/chart"/>
            </c:numRef>
          </c:xVal>
          <c:yVal>
            <c:numRef>
              <c:f>Sheet1!$F$12</c:f>
              <c:numCache>
                <c:formatCode>#,##0</c:formatCode>
                <c:ptCount val="1"/>
                <c:pt idx="0">
                  <c:v>334480.28078193869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F-26EA-4A08-9BFA-EBC3660FD40E}"/>
            </c:ext>
          </c:extLst>
        </c:ser>
        <c:ser>
          <c:idx val="26"/>
          <c:order val="20"/>
          <c:tx>
            <c:v>HCC Social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Sheet1!$E$13</c:f>
              <c:numCache>
                <c:formatCode>"$"#,##0</c:formatCode>
                <c:ptCount val="1"/>
                <c:pt idx="0">
                  <c:v>2434900</c:v>
                </c:pt>
              </c:numCache>
              <c:extLst xmlns:c15="http://schemas.microsoft.com/office/drawing/2012/chart"/>
            </c:numRef>
          </c:xVal>
          <c:yVal>
            <c:numRef>
              <c:f>Sheet1!$F$13</c:f>
              <c:numCache>
                <c:formatCode>#,##0</c:formatCode>
                <c:ptCount val="1"/>
                <c:pt idx="0">
                  <c:v>83389.097243970609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0-26EA-4A08-9BFA-EBC3660FD40E}"/>
            </c:ext>
          </c:extLst>
        </c:ser>
        <c:ser>
          <c:idx val="27"/>
          <c:order val="21"/>
          <c:tx>
            <c:v>HCC Streaming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Sheet1!$E$15</c:f>
              <c:numCache>
                <c:formatCode>"$"#,##0</c:formatCode>
                <c:ptCount val="1"/>
                <c:pt idx="0">
                  <c:v>7092172.847014742</c:v>
                </c:pt>
              </c:numCache>
            </c:numRef>
          </c:xVal>
          <c:yVal>
            <c:numRef>
              <c:f>Sheet1!$F$15</c:f>
              <c:numCache>
                <c:formatCode>#,##0</c:formatCode>
                <c:ptCount val="1"/>
                <c:pt idx="0">
                  <c:v>159289.63557628606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1-26EA-4A08-9BFA-EBC3660FD40E}"/>
            </c:ext>
          </c:extLst>
        </c:ser>
        <c:ser>
          <c:idx val="28"/>
          <c:order val="22"/>
          <c:tx>
            <c:v>HCC Display OPT</c:v>
          </c:tx>
          <c:spPr>
            <a:ln w="28575" cap="rnd">
              <a:solidFill>
                <a:srgbClr val="00B050"/>
              </a:solidFill>
              <a:prstDash val="dashDot"/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Sheet1!$E$16</c:f>
              <c:numCache>
                <c:formatCode>"$"#,##0</c:formatCode>
                <c:ptCount val="1"/>
                <c:pt idx="0">
                  <c:v>2142864.5810000002</c:v>
                </c:pt>
              </c:numCache>
            </c:numRef>
          </c:xVal>
          <c:yVal>
            <c:numRef>
              <c:f>Sheet1!$F$16</c:f>
              <c:numCache>
                <c:formatCode>#,##0</c:formatCode>
                <c:ptCount val="1"/>
                <c:pt idx="0">
                  <c:v>126447.32566596754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3-26EA-4A08-9BFA-EBC3660FD40E}"/>
            </c:ext>
          </c:extLst>
        </c:ser>
        <c:ser>
          <c:idx val="29"/>
          <c:order val="23"/>
          <c:tx>
            <c:v>HCC Paid Search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Sheet1!$E$17</c:f>
              <c:numCache>
                <c:formatCode>"$"#,##0</c:formatCode>
                <c:ptCount val="1"/>
                <c:pt idx="0">
                  <c:v>448119.10000000003</c:v>
                </c:pt>
              </c:numCache>
            </c:numRef>
          </c:xVal>
          <c:yVal>
            <c:numRef>
              <c:f>Sheet1!$F$17</c:f>
              <c:numCache>
                <c:formatCode>#,##0</c:formatCode>
                <c:ptCount val="1"/>
                <c:pt idx="0">
                  <c:v>157042.17063662564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4-26EA-4A08-9BFA-EBC3660FD40E}"/>
            </c:ext>
          </c:extLst>
        </c:ser>
        <c:ser>
          <c:idx val="30"/>
          <c:order val="24"/>
          <c:tx>
            <c:v>HCC Radio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Sheet1!$E$18</c:f>
              <c:numCache>
                <c:formatCode>"$"#,##0</c:formatCode>
                <c:ptCount val="1"/>
                <c:pt idx="0">
                  <c:v>1868162.933</c:v>
                </c:pt>
              </c:numCache>
            </c:numRef>
          </c:xVal>
          <c:yVal>
            <c:numRef>
              <c:f>Sheet1!$F$18</c:f>
              <c:numCache>
                <c:formatCode>#,##0</c:formatCode>
                <c:ptCount val="1"/>
                <c:pt idx="0">
                  <c:v>82600.094379775124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5-26EA-4A08-9BFA-EBC3660FD40E}"/>
            </c:ext>
          </c:extLst>
        </c:ser>
        <c:ser>
          <c:idx val="31"/>
          <c:order val="25"/>
          <c:tx>
            <c:v>HCC Online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Sheet1!$E$14</c:f>
              <c:numCache>
                <c:formatCode>"$"#,##0</c:formatCode>
                <c:ptCount val="1"/>
                <c:pt idx="0">
                  <c:v>225000.022</c:v>
                </c:pt>
              </c:numCache>
            </c:numRef>
          </c:xVal>
          <c:yVal>
            <c:numRef>
              <c:f>Sheet1!$F$14</c:f>
              <c:numCache>
                <c:formatCode>#,##0</c:formatCode>
                <c:ptCount val="1"/>
                <c:pt idx="0">
                  <c:v>8989.8273410275578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6-26EA-4A08-9BFA-EBC3660FD40E}"/>
            </c:ext>
          </c:extLst>
        </c:ser>
        <c:ser>
          <c:idx val="1"/>
          <c:order val="26"/>
          <c:tx>
            <c:strRef>
              <c:f>Sheet1!$B$19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Sheet1!$H$19</c:f>
              <c:numCache>
                <c:formatCode>"$"#,##0</c:formatCode>
                <c:ptCount val="1"/>
                <c:pt idx="0">
                  <c:v>13503524.99</c:v>
                </c:pt>
              </c:numCache>
            </c:numRef>
          </c:xVal>
          <c:yVal>
            <c:numRef>
              <c:f>Sheet1!$I$19</c:f>
              <c:numCache>
                <c:formatCode>#,##0</c:formatCode>
                <c:ptCount val="1"/>
                <c:pt idx="0">
                  <c:v>253686.28893952153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7-26EA-4A08-9BFA-EBC3660FD40E}"/>
            </c:ext>
          </c:extLst>
        </c:ser>
        <c:ser>
          <c:idx val="3"/>
          <c:order val="27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8-26EA-4A08-9BFA-EBC3660FD40E}"/>
            </c:ext>
          </c:extLst>
        </c:ser>
        <c:ser>
          <c:idx val="12"/>
          <c:order val="28"/>
          <c:tx>
            <c:v>HCC Linear TV OPT</c:v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Pt>
            <c:idx val="0"/>
            <c:marker>
              <c:symbol val="x"/>
              <c:size val="7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26EA-4A08-9BFA-EBC3660FD40E}"/>
              </c:ext>
            </c:extLst>
          </c:dPt>
          <c:xVal>
            <c:numRef>
              <c:f>Sheet1!$E$19</c:f>
              <c:numCache>
                <c:formatCode>"$"#,##0</c:formatCode>
                <c:ptCount val="1"/>
                <c:pt idx="0">
                  <c:v>13503524.99</c:v>
                </c:pt>
              </c:numCache>
            </c:numRef>
          </c:xVal>
          <c:yVal>
            <c:numRef>
              <c:f>Sheet1!$F$19</c:f>
              <c:numCache>
                <c:formatCode>#,##0</c:formatCode>
                <c:ptCount val="1"/>
                <c:pt idx="0">
                  <c:v>253686.28893952153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A-26EA-4A08-9BFA-EBC3660FD40E}"/>
            </c:ext>
          </c:extLst>
        </c:ser>
        <c:ser>
          <c:idx val="13"/>
          <c:order val="29"/>
          <c:tx>
            <c:v>HCC Pharmacy OPT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B-26EA-4A08-9BFA-EBC3660FD40E}"/>
            </c:ext>
          </c:extLst>
        </c:ser>
        <c:ser>
          <c:idx val="14"/>
          <c:order val="30"/>
          <c:tx>
            <c:v>HCC Pharmacy</c:v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D-26EA-4A08-9BFA-EBC3660FD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272015"/>
        <c:axId val="760272847"/>
        <c:extLst/>
      </c:scatterChart>
      <c:valAx>
        <c:axId val="760272015"/>
        <c:scaling>
          <c:orientation val="minMax"/>
          <c:max val="170000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Pre-tax Spends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847"/>
        <c:crosses val="autoZero"/>
        <c:crossBetween val="midCat"/>
        <c:majorUnit val="2000000"/>
      </c:valAx>
      <c:valAx>
        <c:axId val="760272847"/>
        <c:scaling>
          <c:orientation val="minMax"/>
          <c:max val="37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Incr. Doses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b="0" u="sng"/>
            </a:pPr>
            <a:r>
              <a:rPr lang="en-US" sz="1400" b="0" u="sng" dirty="0"/>
              <a:t>Response Curve: HCC In-office</a:t>
            </a:r>
          </a:p>
        </c:rich>
      </c:tx>
      <c:layout>
        <c:manualLayout>
          <c:xMode val="edge"/>
          <c:yMode val="edge"/>
          <c:x val="0.24165030728333706"/>
          <c:y val="5.148868553592963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Inoffice Curve'!$B$12</c:f>
              <c:numCache>
                <c:formatCode>_("$"* #,##0_);_("$"* \(#,##0\);_("$"* "-"??_);_(@_)</c:formatCode>
                <c:ptCount val="1"/>
                <c:pt idx="0">
                  <c:v>1700000</c:v>
                </c:pt>
              </c:numCache>
            </c:numRef>
          </c:xVal>
          <c:yVal>
            <c:numRef>
              <c:f>'HCC Inoffice Curve'!$C$12</c:f>
              <c:numCache>
                <c:formatCode>#,##0</c:formatCode>
                <c:ptCount val="1"/>
                <c:pt idx="0">
                  <c:v>33335.304822477454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DF-427F-91F0-A07A367E7E5E}"/>
            </c:ext>
          </c:extLst>
        </c:ser>
        <c:ser>
          <c:idx val="1"/>
          <c:order val="1"/>
          <c:tx>
            <c:strRef>
              <c:f>'HCC Inoffice Curve'!$D$3</c:f>
              <c:strCache>
                <c:ptCount val="1"/>
                <c:pt idx="0">
                  <c:v>Incr. Doses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Inoffice 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250000</c:v>
                </c:pt>
                <c:pt idx="2">
                  <c:v>500000</c:v>
                </c:pt>
                <c:pt idx="3">
                  <c:v>750000</c:v>
                </c:pt>
                <c:pt idx="4">
                  <c:v>1000000</c:v>
                </c:pt>
                <c:pt idx="5">
                  <c:v>1250000</c:v>
                </c:pt>
                <c:pt idx="6">
                  <c:v>1500000</c:v>
                </c:pt>
                <c:pt idx="7">
                  <c:v>1750000</c:v>
                </c:pt>
                <c:pt idx="8">
                  <c:v>2000000</c:v>
                </c:pt>
                <c:pt idx="9">
                  <c:v>2250000</c:v>
                </c:pt>
                <c:pt idx="10">
                  <c:v>2500000</c:v>
                </c:pt>
                <c:pt idx="11">
                  <c:v>2750000</c:v>
                </c:pt>
                <c:pt idx="12">
                  <c:v>3000000</c:v>
                </c:pt>
                <c:pt idx="13">
                  <c:v>3250000</c:v>
                </c:pt>
                <c:pt idx="14">
                  <c:v>3500000</c:v>
                </c:pt>
                <c:pt idx="15">
                  <c:v>3750000</c:v>
                </c:pt>
                <c:pt idx="16">
                  <c:v>4000000</c:v>
                </c:pt>
                <c:pt idx="17">
                  <c:v>4250000</c:v>
                </c:pt>
                <c:pt idx="18">
                  <c:v>4500000</c:v>
                </c:pt>
                <c:pt idx="19">
                  <c:v>4750000</c:v>
                </c:pt>
                <c:pt idx="20">
                  <c:v>5000000</c:v>
                </c:pt>
              </c:numCache>
            </c:numRef>
          </c:xVal>
          <c:yVal>
            <c:numRef>
              <c:f>'HCC Inoffice 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6450.2020262610167</c:v>
                </c:pt>
                <c:pt idx="2">
                  <c:v>12280.303795613348</c:v>
                </c:pt>
                <c:pt idx="3">
                  <c:v>17549.193064246327</c:v>
                </c:pt>
                <c:pt idx="4">
                  <c:v>22310.299479529262</c:v>
                </c:pt>
                <c:pt idx="5">
                  <c:v>26612.075576569885</c:v>
                </c:pt>
                <c:pt idx="6">
                  <c:v>30498.440072845668</c:v>
                </c:pt>
                <c:pt idx="7">
                  <c:v>34009.185501173139</c:v>
                </c:pt>
                <c:pt idx="8">
                  <c:v>37180.352308388799</c:v>
                </c:pt>
                <c:pt idx="9">
                  <c:v>40044.57157696411</c:v>
                </c:pt>
                <c:pt idx="10">
                  <c:v>42631.378513125703</c:v>
                </c:pt>
                <c:pt idx="11">
                  <c:v>44967.498798632994</c:v>
                </c:pt>
                <c:pt idx="12">
                  <c:v>47077.109833175316</c:v>
                </c:pt>
                <c:pt idx="13">
                  <c:v>48982.078807432204</c:v>
                </c:pt>
                <c:pt idx="14">
                  <c:v>50702.179448902607</c:v>
                </c:pt>
                <c:pt idx="15">
                  <c:v>52255.289178056642</c:v>
                </c:pt>
                <c:pt idx="16">
                  <c:v>53657.568304600194</c:v>
                </c:pt>
                <c:pt idx="17">
                  <c:v>54923.622785435989</c:v>
                </c:pt>
                <c:pt idx="18">
                  <c:v>56066.651959126815</c:v>
                </c:pt>
                <c:pt idx="19">
                  <c:v>57098.582567811012</c:v>
                </c:pt>
                <c:pt idx="20">
                  <c:v>58030.19027765654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DF-427F-91F0-A07A367E7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272512"/>
        <c:axId val="686274816"/>
      </c:scatterChart>
      <c:valAx>
        <c:axId val="686272512"/>
        <c:scaling>
          <c:orientation val="minMax"/>
          <c:max val="5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686274816"/>
        <c:crosses val="autoZero"/>
        <c:crossBetween val="midCat"/>
        <c:majorUnit val="1000000"/>
        <c:dispUnits>
          <c:builtInUnit val="millions"/>
        </c:dispUnits>
      </c:valAx>
      <c:valAx>
        <c:axId val="68627481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686272512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HCP MCM</a:t>
            </a:r>
          </a:p>
        </c:rich>
      </c:tx>
      <c:layout>
        <c:manualLayout>
          <c:xMode val="edge"/>
          <c:yMode val="edge"/>
          <c:x val="0.24135033522411983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'HCP MCM SCurve'!$B$12</c:f>
              <c:numCache>
                <c:formatCode>_("$"* #,##0_);_("$"* \(#,##0\);_("$"* "-"??_);_(@_)</c:formatCode>
                <c:ptCount val="1"/>
                <c:pt idx="0">
                  <c:v>5365372.8900000006</c:v>
                </c:pt>
              </c:numCache>
            </c:numRef>
          </c:xVal>
          <c:yVal>
            <c:numRef>
              <c:f>'HCP MCM SCurve'!$C$12</c:f>
              <c:numCache>
                <c:formatCode>#,##0</c:formatCode>
                <c:ptCount val="1"/>
                <c:pt idx="0">
                  <c:v>282596.87941192201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BC-472D-B0A0-7E9AE067AE7D}"/>
            </c:ext>
          </c:extLst>
        </c:ser>
        <c:ser>
          <c:idx val="1"/>
          <c:order val="1"/>
          <c:tx>
            <c:strRef>
              <c:f>'HCP MCM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'HCP MCM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650000</c:v>
                </c:pt>
                <c:pt idx="2">
                  <c:v>1300000</c:v>
                </c:pt>
                <c:pt idx="3">
                  <c:v>1950000</c:v>
                </c:pt>
                <c:pt idx="4">
                  <c:v>2600000</c:v>
                </c:pt>
                <c:pt idx="5">
                  <c:v>3250000</c:v>
                </c:pt>
                <c:pt idx="6">
                  <c:v>3900000</c:v>
                </c:pt>
                <c:pt idx="7">
                  <c:v>4550000</c:v>
                </c:pt>
                <c:pt idx="8">
                  <c:v>5200000</c:v>
                </c:pt>
                <c:pt idx="9">
                  <c:v>5850000</c:v>
                </c:pt>
                <c:pt idx="10">
                  <c:v>6500000</c:v>
                </c:pt>
                <c:pt idx="11">
                  <c:v>7150000</c:v>
                </c:pt>
                <c:pt idx="12">
                  <c:v>7800000</c:v>
                </c:pt>
                <c:pt idx="13">
                  <c:v>8450000</c:v>
                </c:pt>
                <c:pt idx="14">
                  <c:v>9100000</c:v>
                </c:pt>
                <c:pt idx="15">
                  <c:v>9750000</c:v>
                </c:pt>
                <c:pt idx="16">
                  <c:v>10400000</c:v>
                </c:pt>
                <c:pt idx="17">
                  <c:v>11050000</c:v>
                </c:pt>
                <c:pt idx="18">
                  <c:v>11700000</c:v>
                </c:pt>
                <c:pt idx="19">
                  <c:v>12350000</c:v>
                </c:pt>
                <c:pt idx="20">
                  <c:v>13000000</c:v>
                </c:pt>
              </c:numCache>
            </c:numRef>
          </c:xVal>
          <c:yVal>
            <c:numRef>
              <c:f>'HCP MCM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45767.489473643713</c:v>
                </c:pt>
                <c:pt idx="2">
                  <c:v>87843.223724332638</c:v>
                </c:pt>
                <c:pt idx="3">
                  <c:v>126490.40492169093</c:v>
                </c:pt>
                <c:pt idx="4">
                  <c:v>161959.25376532879</c:v>
                </c:pt>
                <c:pt idx="5">
                  <c:v>194486.6162908012</c:v>
                </c:pt>
                <c:pt idx="6">
                  <c:v>224295.81106810179</c:v>
                </c:pt>
                <c:pt idx="7">
                  <c:v>251596.6736963829</c:v>
                </c:pt>
                <c:pt idx="8">
                  <c:v>276585.76023291331</c:v>
                </c:pt>
                <c:pt idx="9">
                  <c:v>299446.6758922087</c:v>
                </c:pt>
                <c:pt idx="10">
                  <c:v>320350.49986134749</c:v>
                </c:pt>
                <c:pt idx="11">
                  <c:v>339456.28129820246</c:v>
                </c:pt>
                <c:pt idx="12">
                  <c:v>356911.58544945624</c:v>
                </c:pt>
                <c:pt idx="13">
                  <c:v>372853.07231362257</c:v>
                </c:pt>
                <c:pt idx="14">
                  <c:v>387407.09337312821</c:v>
                </c:pt>
                <c:pt idx="15">
                  <c:v>400690.29463682603</c:v>
                </c:pt>
                <c:pt idx="16">
                  <c:v>412810.21658965852</c:v>
                </c:pt>
                <c:pt idx="17">
                  <c:v>423865.88366588298</c:v>
                </c:pt>
                <c:pt idx="18">
                  <c:v>433948.37757641543</c:v>
                </c:pt>
                <c:pt idx="19">
                  <c:v>443141.39026137535</c:v>
                </c:pt>
                <c:pt idx="20">
                  <c:v>451521.75343753863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BC-472D-B0A0-7E9AE067A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ax val="9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majorUnit val="1000000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majorUnit val="80000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0.27262</cdr:x>
      <cdr:y>0.60348</cdr:y>
    </cdr:from>
    <cdr:to>
      <cdr:x>0.27262</cdr:x>
      <cdr:y>0.85045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0B03CDA2-EA05-C28A-CAFD-BBC3244E674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1615873" y="2544412"/>
          <a:ext cx="0" cy="1041277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0.4163</cdr:x>
      <cdr:y>0.50582</cdr:y>
    </cdr:from>
    <cdr:to>
      <cdr:x>0.4163</cdr:x>
      <cdr:y>0.84448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E432FC13-74F4-84D6-E8BC-A2BAE13073B9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467516" y="2132655"/>
          <a:ext cx="0" cy="1427873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0.35344</cdr:x>
      <cdr:y>0.62043</cdr:y>
    </cdr:from>
    <cdr:to>
      <cdr:x>0.43829</cdr:x>
      <cdr:y>0.68065</cdr:y>
    </cdr:to>
    <cdr:sp macro="" textlink="">
      <cdr:nvSpPr>
        <cdr:cNvPr id="9" name="TextBox 6">
          <a:extLst xmlns:a="http://schemas.openxmlformats.org/drawingml/2006/main">
            <a:ext uri="{FF2B5EF4-FFF2-40B4-BE49-F238E27FC236}">
              <a16:creationId xmlns:a16="http://schemas.microsoft.com/office/drawing/2014/main" id="{DF3DE8A7-1D9B-0C0B-7CCF-D5378543C83C}"/>
            </a:ext>
          </a:extLst>
        </cdr:cNvPr>
        <cdr:cNvSpPr txBox="1"/>
      </cdr:nvSpPr>
      <cdr:spPr>
        <a:xfrm xmlns:a="http://schemas.openxmlformats.org/drawingml/2006/main">
          <a:off x="2094910" y="2615865"/>
          <a:ext cx="502922" cy="2539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5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-10%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0.82597</cdr:x>
      <cdr:y>0.17638</cdr:y>
    </cdr:from>
    <cdr:to>
      <cdr:x>0.8362</cdr:x>
      <cdr:y>0.19233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A5677A40-760B-5A57-A4BA-B97DAE2118A5}"/>
            </a:ext>
          </a:extLst>
        </cdr:cNvPr>
        <cdr:cNvSpPr txBox="1"/>
      </cdr:nvSpPr>
      <cdr:spPr>
        <a:xfrm xmlns:a="http://schemas.openxmlformats.org/drawingml/2006/main">
          <a:off x="5180552" y="844073"/>
          <a:ext cx="64163" cy="7633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0.82552</cdr:x>
      <cdr:y>0.22656</cdr:y>
    </cdr:from>
    <cdr:to>
      <cdr:x>0.83438</cdr:x>
      <cdr:y>0.24251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9F33864E-ADFA-B923-564A-CFA78F765C00}"/>
            </a:ext>
          </a:extLst>
        </cdr:cNvPr>
        <cdr:cNvSpPr/>
      </cdr:nvSpPr>
      <cdr:spPr>
        <a:xfrm xmlns:a="http://schemas.openxmlformats.org/drawingml/2006/main">
          <a:off x="5177711" y="1084241"/>
          <a:ext cx="55570" cy="76330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0.84127</cdr:x>
      <cdr:y>0.16222</cdr:y>
    </cdr:from>
    <cdr:to>
      <cdr:x>0.96625</cdr:x>
      <cdr:y>0.22106</cdr:y>
    </cdr:to>
    <cdr:sp macro="" textlink="">
      <cdr:nvSpPr>
        <cdr:cNvPr id="12" name="TextBox 11">
          <a:extLst xmlns:a="http://schemas.openxmlformats.org/drawingml/2006/main">
            <a:ext uri="{FF2B5EF4-FFF2-40B4-BE49-F238E27FC236}">
              <a16:creationId xmlns:a16="http://schemas.microsoft.com/office/drawing/2014/main" id="{A637EC31-1F19-25B2-B2A6-1451E85D161A}"/>
            </a:ext>
          </a:extLst>
        </cdr:cNvPr>
        <cdr:cNvSpPr txBox="1"/>
      </cdr:nvSpPr>
      <cdr:spPr>
        <a:xfrm xmlns:a="http://schemas.openxmlformats.org/drawingml/2006/main">
          <a:off x="5276498" y="776295"/>
          <a:ext cx="783871" cy="2816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Current</a:t>
          </a:r>
        </a:p>
      </cdr:txBody>
    </cdr:sp>
  </cdr:relSizeAnchor>
  <cdr:relSizeAnchor xmlns:cdr="http://schemas.openxmlformats.org/drawingml/2006/chartDrawing">
    <cdr:from>
      <cdr:x>0.8357</cdr:x>
      <cdr:y>0.20459</cdr:y>
    </cdr:from>
    <cdr:to>
      <cdr:x>0.96625</cdr:x>
      <cdr:y>0.26679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8C10AEC3-1CE5-22E0-D87E-EFFBC5A6EA12}"/>
            </a:ext>
          </a:extLst>
        </cdr:cNvPr>
        <cdr:cNvSpPr txBox="1"/>
      </cdr:nvSpPr>
      <cdr:spPr>
        <a:xfrm xmlns:a="http://schemas.openxmlformats.org/drawingml/2006/main">
          <a:off x="5241569" y="979089"/>
          <a:ext cx="818800" cy="297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Optimized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3A2E-37F8-420B-8601-5AE68AE956B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8073-B961-42BA-BBE8-E1792B69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D07-D363-4315-A53C-5C7B18FA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C24B-646A-4245-8484-3F9B4699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0A-1581-41C0-BD5D-795B4F4E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20FA-3B73-4F80-B420-464FCF27C3B7}" type="datetime1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BD8F-7260-4349-9646-6FAA48C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E466-6A26-40B1-A7CE-F2C9172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47F-4F59-4C6C-9D56-72F9F06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187E-A23B-4AEA-9DB6-7EDF1304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E97C-CD5C-483E-A7F9-BD2482A2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295F-7A59-4B73-BF6E-3863A8A75E91}" type="datetime1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E14-7A59-4A5D-8FF0-4E61047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DCBE-51B4-4D8B-A580-6D599D8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A9000-A16C-48E0-B667-AFAD66C0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CC41-D22B-4A2C-A7B9-4B412D86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8A89-F727-4AE2-A9E3-7F1EEA1C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CE9D-D28E-489C-8079-11A19841C85F}" type="datetime1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CDEE-3593-4220-9578-AF377BC0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31C6-12BA-4C35-BBF1-9CBD0B8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014F-95B0-4EB4-AF0A-EC193FA5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302F-2A49-4135-AAC4-9EE14932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3EB4-1454-4EE8-A228-48D9C50B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8E3-7D00-47C4-BEA3-A56BFFD5A3B6}" type="datetime1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A060-667E-4E43-9E5A-F3B6B15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EAF7-1964-44D4-A364-E133444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3EC6-DEA0-418B-AB0A-A781C808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44F4-218E-41F0-896C-A5C30D2D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B993-247D-49AC-842D-4F9B14D8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5A5A-1451-4D1D-9727-B17A23794BD8}" type="datetime1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09F9-3672-4706-ACFA-248C73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CA22-742B-49F8-8AB1-BB374F6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914C-1FFB-4B87-8174-8A10C4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D0D8-4A4E-497B-AC80-0AAF4C55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4BA5-3E46-4575-AF71-1657FDFF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8F4A-6FD2-45EC-BCA3-996F9D44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6DC-8BDD-4769-803E-ECDBD6A3C237}" type="datetime1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3410-B129-4D82-84F3-6C1499D0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EA4A-559E-4712-86A7-89D6AF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AE0-069F-4898-86A6-4EC095C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3DD-73C6-46F7-ACE5-9510F05B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B1E6-3B58-4813-BD1C-E42C5595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43BF-0D79-4C2A-8B55-591E872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BABD-425F-4CA0-BA89-86A5F958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0F113-13F3-4843-A993-A5CFF9B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C4A-E505-4271-BD45-41E6B816D221}" type="datetime1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17F9F-D64B-4A0F-9E70-A2B80D09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D8DA2-2BC5-4244-AFC1-39DA00E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3A9-1412-4374-AFBC-CFE92A1A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21AD-DBCF-4D87-84F7-11F6D82B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24A-64D8-41DE-BD17-8FE39BF925DF}" type="datetime1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DAC0-8A52-40E4-BB08-13541E0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758E-787A-42E7-A18F-ED4096B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C6C76-1C8D-4F4D-ACC5-014537C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DC4-8E8D-4BD9-88E9-58EFE5466A06}" type="datetime1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5FF5-08F2-46A3-A8B8-518619BB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6830-1769-4E53-9712-6BBE974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757E-89FC-4831-952F-9E94FD0A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5BCA-435C-4349-96C7-84BF96B4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726D-D76F-4CD9-90E0-99D8F212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2645-1961-427B-A066-4938E40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B9FA-B1B7-41D2-B26C-A69B1BFCC626}" type="datetime1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2290-B4D4-479B-ACDC-68A6343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ABFD-93DB-43D6-861C-6304732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5A0-46F7-48DB-8A86-9E35D968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738B-5AE9-4ABF-968D-31FEBE46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B2A4-4B7C-4934-894E-1E139451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C42E-FF0F-4B64-A02A-DEA44AA2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2E7C-F57E-4D63-AF7D-395717BB63EE}" type="datetime1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015A-EF92-438C-B4D4-40774B9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D0DE-3ADF-4FED-AAB6-021A1AF9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B9B7-55BD-4FF2-91CF-B74E1A0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C830-6815-4390-980A-EDE92322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BD16-A4A5-45B3-9D58-9C8328A1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5520-45BB-4EB5-AA64-4D2D0E0848AD}" type="datetime1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28B1-9073-4EE8-85CF-FBAA2AD5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5025-4312-4AAD-99CA-57BB9CA9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719095856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CD57754-E156-4329-9323-7DCC726E02E1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7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409" y="1688119"/>
            <a:ext cx="9953897" cy="1485134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Gardasil Adolescent Promotion: 2024 Marketing budget optimization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C9B2-9393-43C8-9A7F-A4B23C7D6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725" y="344900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Aug/11/2023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Current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91656-E1DF-4F5F-8DC0-FE9BA34F3765}"/>
              </a:ext>
            </a:extLst>
          </p:cNvPr>
          <p:cNvSpPr txBox="1"/>
          <p:nvPr/>
        </p:nvSpPr>
        <p:spPr>
          <a:xfrm>
            <a:off x="365760" y="914400"/>
            <a:ext cx="10972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Current Custom Constraints: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Capping HCC Linear TV and applying -30%/+30% variation to other channels.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9AD2E9-B4F3-2466-4A5F-BF40C4414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62746"/>
              </p:ext>
            </p:extLst>
          </p:nvPr>
        </p:nvGraphicFramePr>
        <p:xfrm>
          <a:off x="562708" y="1814732"/>
          <a:ext cx="10791092" cy="4128864"/>
        </p:xfrm>
        <a:graphic>
          <a:graphicData uri="http://schemas.openxmlformats.org/drawingml/2006/table">
            <a:tbl>
              <a:tblPr/>
              <a:tblGrid>
                <a:gridCol w="2882418">
                  <a:extLst>
                    <a:ext uri="{9D8B030D-6E8A-4147-A177-3AD203B41FA5}">
                      <a16:colId xmlns:a16="http://schemas.microsoft.com/office/drawing/2014/main" val="714580151"/>
                    </a:ext>
                  </a:extLst>
                </a:gridCol>
                <a:gridCol w="1607879">
                  <a:extLst>
                    <a:ext uri="{9D8B030D-6E8A-4147-A177-3AD203B41FA5}">
                      <a16:colId xmlns:a16="http://schemas.microsoft.com/office/drawing/2014/main" val="407409421"/>
                    </a:ext>
                  </a:extLst>
                </a:gridCol>
                <a:gridCol w="1333362">
                  <a:extLst>
                    <a:ext uri="{9D8B030D-6E8A-4147-A177-3AD203B41FA5}">
                      <a16:colId xmlns:a16="http://schemas.microsoft.com/office/drawing/2014/main" val="2763998598"/>
                    </a:ext>
                  </a:extLst>
                </a:gridCol>
                <a:gridCol w="1490229">
                  <a:extLst>
                    <a:ext uri="{9D8B030D-6E8A-4147-A177-3AD203B41FA5}">
                      <a16:colId xmlns:a16="http://schemas.microsoft.com/office/drawing/2014/main" val="1617131833"/>
                    </a:ext>
                  </a:extLst>
                </a:gridCol>
                <a:gridCol w="104577">
                  <a:extLst>
                    <a:ext uri="{9D8B030D-6E8A-4147-A177-3AD203B41FA5}">
                      <a16:colId xmlns:a16="http://schemas.microsoft.com/office/drawing/2014/main" val="274745657"/>
                    </a:ext>
                  </a:extLst>
                </a:gridCol>
                <a:gridCol w="1647097">
                  <a:extLst>
                    <a:ext uri="{9D8B030D-6E8A-4147-A177-3AD203B41FA5}">
                      <a16:colId xmlns:a16="http://schemas.microsoft.com/office/drawing/2014/main" val="2755275132"/>
                    </a:ext>
                  </a:extLst>
                </a:gridCol>
                <a:gridCol w="1725530">
                  <a:extLst>
                    <a:ext uri="{9D8B030D-6E8A-4147-A177-3AD203B41FA5}">
                      <a16:colId xmlns:a16="http://schemas.microsoft.com/office/drawing/2014/main" val="1651310864"/>
                    </a:ext>
                  </a:extLst>
                </a:gridCol>
              </a:tblGrid>
              <a:tr h="308124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($32MM)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8535"/>
                  </a:ext>
                </a:extLst>
              </a:tr>
              <a:tr h="523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877964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307080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45856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719732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551777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195061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113281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0041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199063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TV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108119"/>
                  </a:ext>
                </a:extLst>
              </a:tr>
              <a:tr h="523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54826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246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70C4F-665A-63D9-1CF8-55C92DBF4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69281"/>
              </p:ext>
            </p:extLst>
          </p:nvPr>
        </p:nvGraphicFramePr>
        <p:xfrm>
          <a:off x="365760" y="928468"/>
          <a:ext cx="10988039" cy="4911248"/>
        </p:xfrm>
        <a:graphic>
          <a:graphicData uri="http://schemas.openxmlformats.org/drawingml/2006/table">
            <a:tbl>
              <a:tblPr/>
              <a:tblGrid>
                <a:gridCol w="1703355">
                  <a:extLst>
                    <a:ext uri="{9D8B030D-6E8A-4147-A177-3AD203B41FA5}">
                      <a16:colId xmlns:a16="http://schemas.microsoft.com/office/drawing/2014/main" val="337271640"/>
                    </a:ext>
                  </a:extLst>
                </a:gridCol>
                <a:gridCol w="1447808">
                  <a:extLst>
                    <a:ext uri="{9D8B030D-6E8A-4147-A177-3AD203B41FA5}">
                      <a16:colId xmlns:a16="http://schemas.microsoft.com/office/drawing/2014/main" val="25747265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18131432"/>
                    </a:ext>
                  </a:extLst>
                </a:gridCol>
                <a:gridCol w="1448972">
                  <a:extLst>
                    <a:ext uri="{9D8B030D-6E8A-4147-A177-3AD203B41FA5}">
                      <a16:colId xmlns:a16="http://schemas.microsoft.com/office/drawing/2014/main" val="4218438027"/>
                    </a:ext>
                  </a:extLst>
                </a:gridCol>
                <a:gridCol w="1392702">
                  <a:extLst>
                    <a:ext uri="{9D8B030D-6E8A-4147-A177-3AD203B41FA5}">
                      <a16:colId xmlns:a16="http://schemas.microsoft.com/office/drawing/2014/main" val="394494174"/>
                    </a:ext>
                  </a:extLst>
                </a:gridCol>
                <a:gridCol w="1051063">
                  <a:extLst>
                    <a:ext uri="{9D8B030D-6E8A-4147-A177-3AD203B41FA5}">
                      <a16:colId xmlns:a16="http://schemas.microsoft.com/office/drawing/2014/main" val="2380784098"/>
                    </a:ext>
                  </a:extLst>
                </a:gridCol>
                <a:gridCol w="1089031">
                  <a:extLst>
                    <a:ext uri="{9D8B030D-6E8A-4147-A177-3AD203B41FA5}">
                      <a16:colId xmlns:a16="http://schemas.microsoft.com/office/drawing/2014/main" val="4220017588"/>
                    </a:ext>
                  </a:extLst>
                </a:gridCol>
                <a:gridCol w="1186764">
                  <a:extLst>
                    <a:ext uri="{9D8B030D-6E8A-4147-A177-3AD203B41FA5}">
                      <a16:colId xmlns:a16="http://schemas.microsoft.com/office/drawing/2014/main" val="608771443"/>
                    </a:ext>
                  </a:extLst>
                </a:gridCol>
                <a:gridCol w="753944">
                  <a:extLst>
                    <a:ext uri="{9D8B030D-6E8A-4147-A177-3AD203B41FA5}">
                      <a16:colId xmlns:a16="http://schemas.microsoft.com/office/drawing/2014/main" val="2622568869"/>
                    </a:ext>
                  </a:extLst>
                </a:gridCol>
              </a:tblGrid>
              <a:tr h="1378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NPV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% Contribution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3042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34,080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3125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282,597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03620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264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69618"/>
                  </a:ext>
                </a:extLst>
              </a:tr>
              <a:tr h="3533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144,657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80433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104,116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6955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130,694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765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70,569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5262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253,686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28186"/>
                  </a:ext>
                </a:extLst>
              </a:tr>
              <a:tr h="368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1,099,211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$248.4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57003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123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In-Office 2023 Measurement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391FF5-C759-289D-F110-E3A27374D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40748"/>
              </p:ext>
            </p:extLst>
          </p:nvPr>
        </p:nvGraphicFramePr>
        <p:xfrm>
          <a:off x="703384" y="888980"/>
          <a:ext cx="10650416" cy="2257425"/>
        </p:xfrm>
        <a:graphic>
          <a:graphicData uri="http://schemas.openxmlformats.org/drawingml/2006/table">
            <a:tbl>
              <a:tblPr/>
              <a:tblGrid>
                <a:gridCol w="1979631">
                  <a:extLst>
                    <a:ext uri="{9D8B030D-6E8A-4147-A177-3AD203B41FA5}">
                      <a16:colId xmlns:a16="http://schemas.microsoft.com/office/drawing/2014/main" val="3160240253"/>
                    </a:ext>
                  </a:extLst>
                </a:gridCol>
                <a:gridCol w="1837097">
                  <a:extLst>
                    <a:ext uri="{9D8B030D-6E8A-4147-A177-3AD203B41FA5}">
                      <a16:colId xmlns:a16="http://schemas.microsoft.com/office/drawing/2014/main" val="685780345"/>
                    </a:ext>
                  </a:extLst>
                </a:gridCol>
                <a:gridCol w="1460968">
                  <a:extLst>
                    <a:ext uri="{9D8B030D-6E8A-4147-A177-3AD203B41FA5}">
                      <a16:colId xmlns:a16="http://schemas.microsoft.com/office/drawing/2014/main" val="3070310331"/>
                    </a:ext>
                  </a:extLst>
                </a:gridCol>
                <a:gridCol w="1219453">
                  <a:extLst>
                    <a:ext uri="{9D8B030D-6E8A-4147-A177-3AD203B41FA5}">
                      <a16:colId xmlns:a16="http://schemas.microsoft.com/office/drawing/2014/main" val="3990078092"/>
                    </a:ext>
                  </a:extLst>
                </a:gridCol>
                <a:gridCol w="1508480">
                  <a:extLst>
                    <a:ext uri="{9D8B030D-6E8A-4147-A177-3AD203B41FA5}">
                      <a16:colId xmlns:a16="http://schemas.microsoft.com/office/drawing/2014/main" val="3678119181"/>
                    </a:ext>
                  </a:extLst>
                </a:gridCol>
                <a:gridCol w="1219453">
                  <a:extLst>
                    <a:ext uri="{9D8B030D-6E8A-4147-A177-3AD203B41FA5}">
                      <a16:colId xmlns:a16="http://schemas.microsoft.com/office/drawing/2014/main" val="2588783331"/>
                    </a:ext>
                  </a:extLst>
                </a:gridCol>
                <a:gridCol w="1425334">
                  <a:extLst>
                    <a:ext uri="{9D8B030D-6E8A-4147-A177-3AD203B41FA5}">
                      <a16:colId xmlns:a16="http://schemas.microsoft.com/office/drawing/2014/main" val="31550832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9168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Exam Room Brochures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$282,103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$2,079,048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9,202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APR21-MAR22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74036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Waiting Room TV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$771,263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$4,035,882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JAN21-DEC21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31383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Wallboard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$238,634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$768,055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FEB21-DEC21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64265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Targeted Media Health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$408,000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$648,795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OCT20-MAY21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73842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$1,700,000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$7,531,779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850754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DA111D1-26A1-4A35-BEAE-DFA21ECB2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228488"/>
              </p:ext>
            </p:extLst>
          </p:nvPr>
        </p:nvGraphicFramePr>
        <p:xfrm>
          <a:off x="3843556" y="3291839"/>
          <a:ext cx="4370071" cy="3378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3380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HCP MCM 2023 Measurement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D57175-6F93-20B2-2B67-FCFE73767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62118"/>
              </p:ext>
            </p:extLst>
          </p:nvPr>
        </p:nvGraphicFramePr>
        <p:xfrm>
          <a:off x="647114" y="888980"/>
          <a:ext cx="10706686" cy="2416926"/>
        </p:xfrm>
        <a:graphic>
          <a:graphicData uri="http://schemas.openxmlformats.org/drawingml/2006/table">
            <a:tbl>
              <a:tblPr/>
              <a:tblGrid>
                <a:gridCol w="1884768">
                  <a:extLst>
                    <a:ext uri="{9D8B030D-6E8A-4147-A177-3AD203B41FA5}">
                      <a16:colId xmlns:a16="http://schemas.microsoft.com/office/drawing/2014/main" val="4126020145"/>
                    </a:ext>
                  </a:extLst>
                </a:gridCol>
                <a:gridCol w="2471643">
                  <a:extLst>
                    <a:ext uri="{9D8B030D-6E8A-4147-A177-3AD203B41FA5}">
                      <a16:colId xmlns:a16="http://schemas.microsoft.com/office/drawing/2014/main" val="895824406"/>
                    </a:ext>
                  </a:extLst>
                </a:gridCol>
                <a:gridCol w="1098507">
                  <a:extLst>
                    <a:ext uri="{9D8B030D-6E8A-4147-A177-3AD203B41FA5}">
                      <a16:colId xmlns:a16="http://schemas.microsoft.com/office/drawing/2014/main" val="3247845628"/>
                    </a:ext>
                  </a:extLst>
                </a:gridCol>
                <a:gridCol w="1399468">
                  <a:extLst>
                    <a:ext uri="{9D8B030D-6E8A-4147-A177-3AD203B41FA5}">
                      <a16:colId xmlns:a16="http://schemas.microsoft.com/office/drawing/2014/main" val="1336632676"/>
                    </a:ext>
                  </a:extLst>
                </a:gridCol>
                <a:gridCol w="1459661">
                  <a:extLst>
                    <a:ext uri="{9D8B030D-6E8A-4147-A177-3AD203B41FA5}">
                      <a16:colId xmlns:a16="http://schemas.microsoft.com/office/drawing/2014/main" val="2435105806"/>
                    </a:ext>
                  </a:extLst>
                </a:gridCol>
                <a:gridCol w="1158700">
                  <a:extLst>
                    <a:ext uri="{9D8B030D-6E8A-4147-A177-3AD203B41FA5}">
                      <a16:colId xmlns:a16="http://schemas.microsoft.com/office/drawing/2014/main" val="768043396"/>
                    </a:ext>
                  </a:extLst>
                </a:gridCol>
                <a:gridCol w="1233939">
                  <a:extLst>
                    <a:ext uri="{9D8B030D-6E8A-4147-A177-3AD203B41FA5}">
                      <a16:colId xmlns:a16="http://schemas.microsoft.com/office/drawing/2014/main" val="1230385232"/>
                    </a:ext>
                  </a:extLst>
                </a:gridCol>
              </a:tblGrid>
              <a:tr h="45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04984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Deep Intent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$87,138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$749,682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771737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Medscape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$534,302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$3,272,661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14,485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277606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Nexgen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$10,699,636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47,356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855390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Doximity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$3,000,000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$39,630,137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175,401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81159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Pulse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$645,255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568677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Epocrates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$5,412,663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23,956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551804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Patient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$878,933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$4,189,587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407730"/>
                  </a:ext>
                </a:extLst>
              </a:tr>
              <a:tr h="2447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$5,365,373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$64,599,621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282,597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42728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30B85FD-A43B-49EB-B91E-2C4BF350A3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606924"/>
              </p:ext>
            </p:extLst>
          </p:nvPr>
        </p:nvGraphicFramePr>
        <p:xfrm>
          <a:off x="4109451" y="3429000"/>
          <a:ext cx="4170046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101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51-B4E3-4739-9BF1-3B72E51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Objective &amp;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DDF2-0649-48F6-AE26-2253DAC2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0417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Suggest optimal investment across In-Scope Consumer &amp; HCP channels for a given budget to maximize overall impactable pre-tax revenue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In-Scope estimated budget contribution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*In-Scope budget contribution for pre-tax investment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$32MM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Gardasil Adolescent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~$248MM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an overall ROI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7.7:1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Optimal pre-tax Spend and Allocation: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current pre-tax investment of 2023 can be optimized to generate additional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~$15MM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pre-tax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incremental revenue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can be achieved mainly by reallocating funds from: HCC Streaming Video, HCC In office and HCC Social to other better performing channels –HCC Paid search, HCC Display, HCP MCM, HCC Online Video &amp; HCC Radio and keeping HCC Linear TV constant.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Increasing 10% of the 2023 In-Scope budget leads to an additional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$24MM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incremental pre-tax revenue by keeping HCC Linear TV spend as constant.</a:t>
            </a:r>
          </a:p>
          <a:p>
            <a:pPr lvl="1"/>
            <a:endParaRPr lang="en-US" sz="16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C45-5380-4843-BE71-83D0B9289DA5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*In-Scope channels are HCP MCM,HCC In Office, HCC Linear TV, HCC Display, HCC Online Video, HCC Streaming Video, HCC Social, HCC Paid Search, HCC 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657F6-E069-4C6E-8C29-560372D5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1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4922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analyzable budget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Budget scenarios and impact on incremental revenue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Channel promotion efficient and responsiveness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Deep-dive into budget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F960-0162-497F-BBB2-6AE1633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2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6119"/>
              </p:ext>
            </p:extLst>
          </p:nvPr>
        </p:nvGraphicFramePr>
        <p:xfrm>
          <a:off x="6944910" y="1032969"/>
          <a:ext cx="4576530" cy="532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616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201669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753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Adolescent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Adolescent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$5.37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$1.76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78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76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$.2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$.3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554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$32.3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30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0" y="1032968"/>
            <a:ext cx="5589909" cy="5445204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 $31.7MM) includes:</a:t>
            </a:r>
            <a:endParaRPr lang="en-US" sz="1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($23.3M)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Programs – “Phreesia,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ssence/Inovalon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Arcadia HPV Adolescent” ($13.2M)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Optum ($1.7M)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&amp; Secondary Market Research ($2.4M)</a:t>
            </a:r>
            <a:endParaRPr lang="en-US" sz="1400" baseline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Agency Fees: Media Buying ($2.3M)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MCM execution and unanalyzable ($1.5M)*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Affairs/External Relations Program ($1.1M)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Grants&amp;Contributions ($0.4M)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Payer/Policy/HCEI Resources ($0.3M)</a:t>
            </a:r>
            <a:r>
              <a:rPr lang="en-US" sz="1400" b="0" i="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endParaRPr lang="en-US" sz="1400" kern="1200" dirty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Congress &amp; Exhibits ($0.14M)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 Team Support ($0.03M)</a:t>
            </a:r>
          </a:p>
          <a:p>
            <a:pPr marR="0" lvl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b="0" i="0" u="none" strike="noStrike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($60.5K)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 (48K),</a:t>
            </a:r>
            <a:r>
              <a:rPr lang="en-US" sz="1400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Bing.com (12K),</a:t>
            </a: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Doubleclick (0.5K)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708482"/>
            <a:ext cx="1097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Adolescent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~50%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Adolescent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5003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Non-analyzable MCM execution and unanalyzable refers to vendors from which we receive summary data at a very high level that cannot be properly analyzed (e.g., Binder Support, completion texts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vaccine confidence is not included.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3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Optimal Scenarios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140130"/>
            <a:ext cx="5807610" cy="421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5 pre-tax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2023 In-Scope pre-tax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($32MM),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10% decrease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($30MM)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20% decrease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($29MM)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10%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($34MM)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and 20%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($36MM). The increase and decrease is based on budget excluding TV.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pre-tax spend is varied within -30% to +30% of their 2023 pre-tax spend.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10% increase in budget can generate an additional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~24MM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10% increase optimal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($272MM)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($248MM)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10% decrease in budget can generate an additional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~3MM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10% decrease optimal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($251MM)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($248MM)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457200" y="91440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pre-tax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~$15MM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pre-tax incremental revenue by reallocating funds from HCC Streaming Video, HCC In office and HCC Social to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higher performing channels such as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 Paid search, HCC Display, HCP MCM, HCC Online Video &amp; HCC Radio.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Keeping HCC Linear TV constant.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6F65267-8CDB-3D63-5093-F377E0AEF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86046"/>
              </p:ext>
            </p:extLst>
          </p:nvPr>
        </p:nvGraphicFramePr>
        <p:xfrm>
          <a:off x="457200" y="2140130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B7B48DD-384E-B752-3913-16AEB17E6A88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 time period : Jan22- Dec22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+/-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10% and 20% change in total pre-tax spend is excluding TV as it 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maintained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historical spend throughout the analysis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5488661" y="3376044"/>
            <a:ext cx="0" cy="23368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4657343" y="3610856"/>
            <a:ext cx="0" cy="212442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3782949" y="3834741"/>
            <a:ext cx="0" cy="193129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3DE8A7-1D9B-0C0B-7CCF-D5378543C83C}"/>
              </a:ext>
            </a:extLst>
          </p:cNvPr>
          <p:cNvSpPr txBox="1"/>
          <p:nvPr/>
        </p:nvSpPr>
        <p:spPr>
          <a:xfrm>
            <a:off x="1645728" y="4755980"/>
            <a:ext cx="502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55033-DBA1-24DC-471B-76BCF6357EEA}"/>
              </a:ext>
            </a:extLst>
          </p:cNvPr>
          <p:cNvSpPr txBox="1"/>
          <p:nvPr/>
        </p:nvSpPr>
        <p:spPr>
          <a:xfrm>
            <a:off x="4425476" y="3411066"/>
            <a:ext cx="502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831C0-CD0D-59CB-49B7-68CE8183B23F}"/>
              </a:ext>
            </a:extLst>
          </p:cNvPr>
          <p:cNvSpPr txBox="1"/>
          <p:nvPr/>
        </p:nvSpPr>
        <p:spPr>
          <a:xfrm>
            <a:off x="5155045" y="3199354"/>
            <a:ext cx="502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19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C347-F820-4761-9D7C-CBD67947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Adolescents: Promotion Channel Deep Dive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8F8A5-C4C9-4B2A-9944-8054DCA36D97}"/>
              </a:ext>
            </a:extLst>
          </p:cNvPr>
          <p:cNvSpPr txBox="1"/>
          <p:nvPr/>
        </p:nvSpPr>
        <p:spPr>
          <a:xfrm>
            <a:off x="457200" y="6492240"/>
            <a:ext cx="1097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All HCC Digital channels are represented by the dotted 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B0B6E-10A7-47A5-9284-D3F04612984B}"/>
              </a:ext>
            </a:extLst>
          </p:cNvPr>
          <p:cNvSpPr txBox="1"/>
          <p:nvPr/>
        </p:nvSpPr>
        <p:spPr>
          <a:xfrm>
            <a:off x="457200" y="914400"/>
            <a:ext cx="10972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HCC Paid Search, HCC Display and HCP MCM are among the most efficient channels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4AC2E3-B1BE-4E09-A5DF-42E39C6AEDDA}"/>
              </a:ext>
            </a:extLst>
          </p:cNvPr>
          <p:cNvSpPr txBox="1"/>
          <p:nvPr/>
        </p:nvSpPr>
        <p:spPr>
          <a:xfrm>
            <a:off x="6865532" y="6007436"/>
            <a:ext cx="52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Curves are based on historical results (i.e., 2022) and are not adjusted for future market events and marketplace changes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E1DDE96-97BA-466A-9CD5-E01269C9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DD8E2DF-D7E5-1E1E-4E53-686DE343A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73902"/>
              </p:ext>
            </p:extLst>
          </p:nvPr>
        </p:nvGraphicFramePr>
        <p:xfrm>
          <a:off x="6344529" y="1659987"/>
          <a:ext cx="5769141" cy="430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47E32E-4A07-4B4D-A535-CE542D8F0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723037"/>
              </p:ext>
            </p:extLst>
          </p:nvPr>
        </p:nvGraphicFramePr>
        <p:xfrm>
          <a:off x="35631" y="1659988"/>
          <a:ext cx="6308898" cy="478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0389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AF01C8-F2FD-4F46-84DF-5F6160E5649D}"/>
              </a:ext>
            </a:extLst>
          </p:cNvPr>
          <p:cNvSpPr txBox="1"/>
          <p:nvPr/>
        </p:nvSpPr>
        <p:spPr>
          <a:xfrm>
            <a:off x="2771335" y="1667729"/>
            <a:ext cx="86586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Optimal channel spend allowed to vary between +30/- 30% of the 2023 channel spend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 HCC Linear TV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Optimal scenario deep dive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457200" y="914400"/>
            <a:ext cx="10972800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$32M can be optimized by reallocating funds from HCC Streaming Video, HCC In office and HCC Social to higher performing channels keeping HCC Linear TV constant.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D874CD4-9D1A-9632-30FB-48AF63254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8595"/>
              </p:ext>
            </p:extLst>
          </p:nvPr>
        </p:nvGraphicFramePr>
        <p:xfrm>
          <a:off x="126609" y="1944729"/>
          <a:ext cx="11957545" cy="4411619"/>
        </p:xfrm>
        <a:graphic>
          <a:graphicData uri="http://schemas.openxmlformats.org/drawingml/2006/table">
            <a:tbl>
              <a:tblPr/>
              <a:tblGrid>
                <a:gridCol w="1350499">
                  <a:extLst>
                    <a:ext uri="{9D8B030D-6E8A-4147-A177-3AD203B41FA5}">
                      <a16:colId xmlns:a16="http://schemas.microsoft.com/office/drawing/2014/main" val="2582239080"/>
                    </a:ext>
                  </a:extLst>
                </a:gridCol>
                <a:gridCol w="505623">
                  <a:extLst>
                    <a:ext uri="{9D8B030D-6E8A-4147-A177-3AD203B41FA5}">
                      <a16:colId xmlns:a16="http://schemas.microsoft.com/office/drawing/2014/main" val="3291692283"/>
                    </a:ext>
                  </a:extLst>
                </a:gridCol>
                <a:gridCol w="640634">
                  <a:extLst>
                    <a:ext uri="{9D8B030D-6E8A-4147-A177-3AD203B41FA5}">
                      <a16:colId xmlns:a16="http://schemas.microsoft.com/office/drawing/2014/main" val="3708691327"/>
                    </a:ext>
                  </a:extLst>
                </a:gridCol>
                <a:gridCol w="57200">
                  <a:extLst>
                    <a:ext uri="{9D8B030D-6E8A-4147-A177-3AD203B41FA5}">
                      <a16:colId xmlns:a16="http://schemas.microsoft.com/office/drawing/2014/main" val="1606475474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315487218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364245653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3984513556"/>
                    </a:ext>
                  </a:extLst>
                </a:gridCol>
                <a:gridCol w="57200">
                  <a:extLst>
                    <a:ext uri="{9D8B030D-6E8A-4147-A177-3AD203B41FA5}">
                      <a16:colId xmlns:a16="http://schemas.microsoft.com/office/drawing/2014/main" val="3445897063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753080780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4256069621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3391975826"/>
                    </a:ext>
                  </a:extLst>
                </a:gridCol>
                <a:gridCol w="57200">
                  <a:extLst>
                    <a:ext uri="{9D8B030D-6E8A-4147-A177-3AD203B41FA5}">
                      <a16:colId xmlns:a16="http://schemas.microsoft.com/office/drawing/2014/main" val="654873404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2135603160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1224175406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3263864563"/>
                    </a:ext>
                  </a:extLst>
                </a:gridCol>
                <a:gridCol w="57200">
                  <a:extLst>
                    <a:ext uri="{9D8B030D-6E8A-4147-A177-3AD203B41FA5}">
                      <a16:colId xmlns:a16="http://schemas.microsoft.com/office/drawing/2014/main" val="676449439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3398412770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1625152626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3503050453"/>
                    </a:ext>
                  </a:extLst>
                </a:gridCol>
                <a:gridCol w="57200">
                  <a:extLst>
                    <a:ext uri="{9D8B030D-6E8A-4147-A177-3AD203B41FA5}">
                      <a16:colId xmlns:a16="http://schemas.microsoft.com/office/drawing/2014/main" val="3276467898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2213037401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2690981018"/>
                    </a:ext>
                  </a:extLst>
                </a:gridCol>
                <a:gridCol w="686393">
                  <a:extLst>
                    <a:ext uri="{9D8B030D-6E8A-4147-A177-3AD203B41FA5}">
                      <a16:colId xmlns:a16="http://schemas.microsoft.com/office/drawing/2014/main" val="1082143414"/>
                    </a:ext>
                  </a:extLst>
                </a:gridCol>
              </a:tblGrid>
              <a:tr h="4778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($32MM)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10% reduction optimal 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($30M)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 reduction optimal 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($29M)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10% increase optima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 ($34M)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 increase optimal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($36M)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874592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854326"/>
                  </a:ext>
                </a:extLst>
              </a:tr>
              <a:tr h="2357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$7.7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-23%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47849"/>
                  </a:ext>
                </a:extLst>
              </a:tr>
              <a:tr h="2357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$63.8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$69.8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-17%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$55.8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544215"/>
                  </a:ext>
                </a:extLst>
              </a:tr>
              <a:tr h="2357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-17%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$18.8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$18.8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935572"/>
                  </a:ext>
                </a:extLst>
              </a:tr>
              <a:tr h="2357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-9%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516792"/>
                  </a:ext>
                </a:extLst>
              </a:tr>
              <a:tr h="261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$32.7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-14%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796747"/>
                  </a:ext>
                </a:extLst>
              </a:tr>
              <a:tr h="2357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055822"/>
                  </a:ext>
                </a:extLst>
              </a:tr>
              <a:tr h="2357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380141"/>
                  </a:ext>
                </a:extLst>
              </a:tr>
              <a:tr h="2357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$18.7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$18.7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$18.7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682472"/>
                  </a:ext>
                </a:extLst>
              </a:tr>
              <a:tr h="2357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57584"/>
                  </a:ext>
                </a:extLst>
              </a:tr>
              <a:tr h="4660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$248.4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$263.5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$251.1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-12%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$235.8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$271.9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$278.8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32250"/>
                  </a:ext>
                </a:extLst>
              </a:tr>
              <a:tr h="601212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+$15 (6.1%)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(1.1%)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-$13        (-5.1%)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+$24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(9.5%)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+$30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(12.3%)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5752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373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2E1A-2D3C-448D-901D-22DA29B1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Assumptions &amp; Limitations to consider for future investment decisions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C492-0099-4500-9898-20EB91E8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4"/>
            <a:ext cx="10515600" cy="44350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Curves are based on historical results (2022) and are not adjusted for current/future market events and marketplaces changes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efficiencies as part of first-time execution of some programs are not captured in the 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promotion response curves make use of assumptions regarding their saturation point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 considerations may be appropriate for adjusting the allocations prior to deployment, including expected marketplaces changes/events as well as balancing risk that might be associated with over/under-investing in a single type of promotion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E.g., even though Linear TV is relatively “inefficient” in terms of ROI, we know it’s value regarding reach, incremental revenue and positive effect on other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6897-E35F-441E-A6D3-3C973CF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31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7C2C-4B89-468B-976F-38D11916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74" y="21034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A714-9341-40F8-8C46-D8151BB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790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2267</Words>
  <Application>Microsoft Office PowerPoint</Application>
  <PresentationFormat>Widescreen</PresentationFormat>
  <Paragraphs>660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Gardasil Adolescent Promotion: 2024 Marketing budget optimization </vt:lpstr>
      <vt:lpstr>Gardasil Adolescent: Objective &amp; Executive Summary</vt:lpstr>
      <vt:lpstr>Agenda</vt:lpstr>
      <vt:lpstr>In-Scope promotion for the analysis</vt:lpstr>
      <vt:lpstr>Gardasil Adolescent: Optimal Scenarios</vt:lpstr>
      <vt:lpstr>Gardasil Adolescents: Promotion Channel Deep Dive</vt:lpstr>
      <vt:lpstr>Gardasil Adolescent: Optimal scenario deep dive</vt:lpstr>
      <vt:lpstr>Assumptions &amp; Limitations to consider for future investment decisions </vt:lpstr>
      <vt:lpstr>Appendix</vt:lpstr>
      <vt:lpstr>Current Scenarios</vt:lpstr>
      <vt:lpstr>Estimated pre-tax ROIs and % Contribution for 2023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Alex</dc:creator>
  <cp:lastModifiedBy>Murugan, Senthil</cp:lastModifiedBy>
  <cp:revision>118</cp:revision>
  <dcterms:created xsi:type="dcterms:W3CDTF">2022-08-15T18:42:36Z</dcterms:created>
  <dcterms:modified xsi:type="dcterms:W3CDTF">2023-08-10T19:49:50Z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2022-08-15T18:42:57Z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34d72049-58fc-4e58-a159-cc959b8a9a6e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  <property fmtid="{D5CDD505-2E9C-101B-9397-08002B2CF9AE}" pid="11" name="ArticulateGUID">
    <vt:lpwstr>7CB7A755-8D39-4091-9DA9-4F1F2F3D3F87</vt:lpwstr>
  </property>
  <property fmtid="{D5CDD505-2E9C-101B-9397-08002B2CF9AE}" pid="12" name="ArticulatePath">
    <vt:lpwstr>2023_adol_IPF</vt:lpwstr>
  </property>
</Properties>
</file>