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rts/chart5.xml" ContentType="application/vnd.openxmlformats-officedocument.drawingml.chart+xml"/>
  <Override PartName="/ppt/theme/themeOverride5.xml" ContentType="application/vnd.openxmlformats-officedocument.themeOverride+xml"/>
  <Override PartName="/ppt/tags/tag16.xml" ContentType="application/vnd.openxmlformats-officedocument.presentationml.tags+xml"/>
  <Override PartName="/ppt/charts/chart6.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8" r:id="rId3"/>
    <p:sldId id="289" r:id="rId4"/>
    <p:sldId id="271" r:id="rId5"/>
    <p:sldId id="290" r:id="rId6"/>
    <p:sldId id="263" r:id="rId7"/>
    <p:sldId id="264" r:id="rId8"/>
    <p:sldId id="258" r:id="rId9"/>
    <p:sldId id="260" r:id="rId10"/>
    <p:sldId id="262" r:id="rId11"/>
    <p:sldId id="261" r:id="rId12"/>
    <p:sldId id="257" r:id="rId13"/>
    <p:sldId id="287" r:id="rId14"/>
    <p:sldId id="266" r:id="rId15"/>
    <p:sldId id="268"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8EC090-35C9-432C-8A44-F664E836FBC7}">
          <p14:sldIdLst>
            <p14:sldId id="256"/>
            <p14:sldId id="288"/>
            <p14:sldId id="289"/>
            <p14:sldId id="271"/>
            <p14:sldId id="290"/>
            <p14:sldId id="263"/>
          </p14:sldIdLst>
        </p14:section>
        <p14:section name="Appendix" id="{C5FBF1CE-1BC5-44D2-B630-E5C193B7CF5B}">
          <p14:sldIdLst>
            <p14:sldId id="264"/>
            <p14:sldId id="258"/>
            <p14:sldId id="260"/>
            <p14:sldId id="262"/>
            <p14:sldId id="261"/>
            <p14:sldId id="257"/>
            <p14:sldId id="287"/>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i="0" u="sng" strike="noStrike" kern="1200" spc="0" baseline="0" dirty="0">
                <a:solidFill>
                  <a:schemeClr val="tx1">
                    <a:lumMod val="95000"/>
                    <a:lumOff val="5000"/>
                  </a:schemeClr>
                </a:solidFill>
                <a:latin typeface="Arial" panose="020B0604020202020204" pitchFamily="34" charset="0"/>
                <a:ea typeface="+mn-ea"/>
                <a:cs typeface="Arial" panose="020B0604020202020204" pitchFamily="34" charset="0"/>
              </a:rPr>
              <a:t>Incr</a:t>
            </a:r>
            <a:r>
              <a:rPr lang="en-US" sz="1400" b="1" u="sng" dirty="0">
                <a:solidFill>
                  <a:schemeClr val="tx1">
                    <a:lumMod val="95000"/>
                    <a:lumOff val="5000"/>
                  </a:schemeClr>
                </a:solidFill>
              </a:rPr>
              <a:t>. </a:t>
            </a:r>
            <a:r>
              <a:rPr lang="en-US" sz="1400" b="1" i="0" u="sng" strike="noStrike" kern="1200" spc="0" baseline="0" dirty="0">
                <a:solidFill>
                  <a:schemeClr val="tx1">
                    <a:lumMod val="95000"/>
                    <a:lumOff val="5000"/>
                  </a:schemeClr>
                </a:solidFill>
                <a:latin typeface="Arial" panose="020B0604020202020204" pitchFamily="34" charset="0"/>
                <a:ea typeface="+mn-ea"/>
                <a:cs typeface="Arial" panose="020B0604020202020204" pitchFamily="34" charset="0"/>
              </a:rPr>
              <a:t>Doses vs Promotion Spend</a:t>
            </a:r>
          </a:p>
        </c:rich>
      </c:tx>
      <c:layout>
        <c:manualLayout>
          <c:xMode val="edge"/>
          <c:yMode val="edge"/>
          <c:x val="0.26287127627088047"/>
          <c:y val="7.2635799361290077E-3"/>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5134675959434404"/>
          <c:y val="7.1168567782251363E-2"/>
          <c:w val="0.75742315621568013"/>
          <c:h val="0.8268508168679628"/>
        </c:manualLayout>
      </c:layout>
      <c:scatterChart>
        <c:scatterStyle val="smoothMarker"/>
        <c:varyColors val="0"/>
        <c:ser>
          <c:idx val="0"/>
          <c:order val="0"/>
          <c:tx>
            <c:strRef>
              <c:f>Sheet1!$G$5</c:f>
              <c:strCache>
                <c:ptCount val="1"/>
                <c:pt idx="0">
                  <c:v>Custom Constrains 2</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dLbls>
            <c:dLbl>
              <c:idx val="0"/>
              <c:layout>
                <c:manualLayout>
                  <c:x val="3.8911693399401738E-2"/>
                  <c:y val="5.255176017565862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3B-4BE6-BB3C-62C34FC5B041}"/>
                </c:ext>
              </c:extLst>
            </c:dLbl>
            <c:dLbl>
              <c:idx val="1"/>
              <c:layout>
                <c:manualLayout>
                  <c:x val="-9.3152066999708117E-3"/>
                  <c:y val="3.9942218268487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13B-4BE6-BB3C-62C34FC5B041}"/>
                </c:ext>
              </c:extLst>
            </c:dLbl>
            <c:dLbl>
              <c:idx val="2"/>
              <c:layout>
                <c:manualLayout>
                  <c:x val="-7.2743576635809035E-2"/>
                  <c:y val="-3.18350875716392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13B-4BE6-BB3C-62C34FC5B041}"/>
                </c:ext>
              </c:extLst>
            </c:dLbl>
            <c:dLbl>
              <c:idx val="4"/>
              <c:layout>
                <c:manualLayout>
                  <c:x val="-5.4895152677744426E-2"/>
                  <c:y val="-3.9297923606861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84A-4578-BF8D-0B96EE175B57}"/>
                </c:ext>
              </c:extLst>
            </c:dLbl>
            <c:dLbl>
              <c:idx val="5"/>
              <c:layout>
                <c:manualLayout>
                  <c:x val="-7.2743576635808868E-2"/>
                  <c:y val="-2.44942241897877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93-4F10-923D-3597DA1626FD}"/>
                </c:ext>
              </c:extLst>
            </c:dLbl>
            <c:numFmt formatCode="#,000,"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Sheet1!$C$6:$C$11</c:f>
              <c:numCache>
                <c:formatCode>General</c:formatCode>
                <c:ptCount val="6"/>
                <c:pt idx="2" formatCode="_(&quot;$&quot;* #,##0_);_(&quot;$&quot;* \(#,##0\);_(&quot;$&quot;* &quot;-&quot;??_);_(@_)">
                  <c:v>59702377.040301517</c:v>
                </c:pt>
                <c:pt idx="3" formatCode="_(&quot;$&quot;* #,##0_);_(&quot;$&quot;* \(#,##0\);_(&quot;$&quot;* &quot;-&quot;??_);_(@_)">
                  <c:v>49702377.060788766</c:v>
                </c:pt>
                <c:pt idx="4" formatCode="_(&quot;$&quot;* #,##0_);_(&quot;$&quot;* \(#,##0\);_(&quot;$&quot;* &quot;-&quot;??_);_(@_)">
                  <c:v>39702377</c:v>
                </c:pt>
                <c:pt idx="5" formatCode="_(&quot;$&quot;* #,##0_);_(&quot;$&quot;* \(#,##0\);_(&quot;$&quot;* &quot;-&quot;??_);_(@_)">
                  <c:v>39702377</c:v>
                </c:pt>
              </c:numCache>
            </c:numRef>
          </c:xVal>
          <c:yVal>
            <c:numRef>
              <c:f>Sheet1!$G$6:$G$11</c:f>
              <c:numCache>
                <c:formatCode>General</c:formatCode>
                <c:ptCount val="6"/>
                <c:pt idx="2" formatCode="&quot;$&quot;#,##0_);\(&quot;$&quot;#,##0\)">
                  <c:v>1653193.0285402255</c:v>
                </c:pt>
                <c:pt idx="3" formatCode="&quot;$&quot;#,##0_);\(&quot;$&quot;#,##0\)">
                  <c:v>1500917.3551881709</c:v>
                </c:pt>
                <c:pt idx="4" formatCode="&quot;$&quot;#,##0_);\(&quot;$&quot;#,##0\)">
                  <c:v>1298894.3189921803</c:v>
                </c:pt>
              </c:numCache>
            </c:numRef>
          </c:yVal>
          <c:smooth val="1"/>
          <c:extLst>
            <c:ext xmlns:c16="http://schemas.microsoft.com/office/drawing/2014/chart" uri="{C3380CC4-5D6E-409C-BE32-E72D297353CC}">
              <c16:uniqueId val="{00000005-E13B-4BE6-BB3C-62C34FC5B041}"/>
            </c:ext>
          </c:extLst>
        </c:ser>
        <c:ser>
          <c:idx val="2"/>
          <c:order val="1"/>
          <c:tx>
            <c:strRef>
              <c:f>Sheet1!$F$5</c:f>
              <c:strCache>
                <c:ptCount val="1"/>
                <c:pt idx="0">
                  <c:v>Current 2024 Baseline</c:v>
                </c:pt>
              </c:strCache>
            </c:strRef>
          </c:tx>
          <c:spPr>
            <a:ln w="19050" cap="rnd">
              <a:solidFill>
                <a:schemeClr val="accent3"/>
              </a:solidFill>
              <a:round/>
            </a:ln>
            <a:effectLst/>
          </c:spPr>
          <c:marker>
            <c:symbol val="circle"/>
            <c:size val="7"/>
            <c:spPr>
              <a:solidFill>
                <a:srgbClr val="FF0000"/>
              </a:solidFill>
              <a:ln w="9525">
                <a:noFill/>
              </a:ln>
              <a:effectLst/>
            </c:spPr>
          </c:marker>
          <c:dLbls>
            <c:dLbl>
              <c:idx val="0"/>
              <c:layout>
                <c:manualLayout>
                  <c:x val="-0.12641740858653089"/>
                  <c:y val="0.137185478773045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E13B-4BE6-BB3C-62C34FC5B04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Sheet1!$C$11</c:f>
              <c:numCache>
                <c:formatCode>_("$"* #,##0_);_("$"* \(#,##0\);_("$"* "-"??_);_(@_)</c:formatCode>
                <c:ptCount val="1"/>
                <c:pt idx="0">
                  <c:v>39702377</c:v>
                </c:pt>
              </c:numCache>
            </c:numRef>
          </c:xVal>
          <c:yVal>
            <c:numRef>
              <c:f>Sheet1!$F$11</c:f>
              <c:numCache>
                <c:formatCode>"$"#,##0_);\("$"#,##0\)</c:formatCode>
                <c:ptCount val="1"/>
                <c:pt idx="0">
                  <c:v>1292864.0722384234</c:v>
                </c:pt>
              </c:numCache>
            </c:numRef>
          </c:yVal>
          <c:smooth val="1"/>
          <c:extLst>
            <c:ext xmlns:c16="http://schemas.microsoft.com/office/drawing/2014/chart" uri="{C3380CC4-5D6E-409C-BE32-E72D297353CC}">
              <c16:uniqueId val="{00000007-E13B-4BE6-BB3C-62C34FC5B041}"/>
            </c:ext>
          </c:extLst>
        </c:ser>
        <c:dLbls>
          <c:showLegendKey val="0"/>
          <c:showVal val="0"/>
          <c:showCatName val="0"/>
          <c:showSerName val="0"/>
          <c:showPercent val="0"/>
          <c:showBubbleSize val="0"/>
        </c:dLbls>
        <c:axId val="831722088"/>
        <c:axId val="831723728"/>
        <c:extLst>
          <c:ext xmlns:c15="http://schemas.microsoft.com/office/drawing/2012/chart" uri="{02D57815-91ED-43cb-92C2-25804820EDAC}">
            <c15:filteredScatterSeries>
              <c15:ser>
                <c:idx val="1"/>
                <c:order val="2"/>
                <c:tx>
                  <c:strRef>
                    <c:extLst>
                      <c:ext uri="{02D57815-91ED-43cb-92C2-25804820EDAC}">
                        <c15:formulaRef>
                          <c15:sqref>Sheet1!#REF!</c15:sqref>
                        </c15:formulaRef>
                      </c:ext>
                    </c:extLst>
                    <c:strCache>
                      <c:ptCount val="1"/>
                      <c:pt idx="0">
                        <c:v>#REF!</c:v>
                      </c:pt>
                    </c:strCache>
                  </c:strRef>
                </c:tx>
                <c:spPr>
                  <a:ln w="19050" cap="rnd">
                    <a:solidFill>
                      <a:schemeClr val="accent2"/>
                    </a:solidFill>
                    <a:round/>
                  </a:ln>
                  <a:effectLst/>
                </c:spPr>
                <c:marker>
                  <c:symbol val="circle"/>
                  <c:size val="5"/>
                  <c:spPr>
                    <a:solidFill>
                      <a:srgbClr val="FFC000"/>
                    </a:solidFill>
                    <a:ln w="9525">
                      <a:solidFill>
                        <a:srgbClr val="FFC000"/>
                      </a:solidFill>
                    </a:ln>
                    <a:effectLst/>
                  </c:spPr>
                </c:marker>
                <c:xVal>
                  <c:numRef>
                    <c:extLst>
                      <c:ext uri="{02D57815-91ED-43cb-92C2-25804820EDAC}">
                        <c15:formulaRef>
                          <c15:sqref>Sheet1!$C$6:$C$11</c15:sqref>
                        </c15:formulaRef>
                      </c:ext>
                    </c:extLst>
                    <c:numCache>
                      <c:formatCode>General</c:formatCode>
                      <c:ptCount val="6"/>
                      <c:pt idx="2" formatCode="_(&quot;$&quot;* #,##0_);_(&quot;$&quot;* \(#,##0\);_(&quot;$&quot;* &quot;-&quot;??_);_(@_)">
                        <c:v>59702377.040301517</c:v>
                      </c:pt>
                      <c:pt idx="3" formatCode="_(&quot;$&quot;* #,##0_);_(&quot;$&quot;* \(#,##0\);_(&quot;$&quot;* &quot;-&quot;??_);_(@_)">
                        <c:v>49702377.060788766</c:v>
                      </c:pt>
                      <c:pt idx="4" formatCode="_(&quot;$&quot;* #,##0_);_(&quot;$&quot;* \(#,##0\);_(&quot;$&quot;* &quot;-&quot;??_);_(@_)">
                        <c:v>39702377</c:v>
                      </c:pt>
                      <c:pt idx="5" formatCode="_(&quot;$&quot;* #,##0_);_(&quot;$&quot;* \(#,##0\);_(&quot;$&quot;* &quot;-&quot;??_);_(@_)">
                        <c:v>39702377</c:v>
                      </c:pt>
                    </c:numCache>
                  </c:numRef>
                </c:xVal>
                <c:yVal>
                  <c:numRef>
                    <c:extLst>
                      <c:ext uri="{02D57815-91ED-43cb-92C2-25804820EDAC}">
                        <c15:formulaRef>
                          <c15:sqref>Sheet1!#REF!</c15:sqref>
                        </c15:formulaRef>
                      </c:ext>
                    </c:extLst>
                    <c:numCache>
                      <c:formatCode>General</c:formatCode>
                      <c:ptCount val="1"/>
                      <c:pt idx="0">
                        <c:v>1</c:v>
                      </c:pt>
                    </c:numCache>
                  </c:numRef>
                </c:yVal>
                <c:smooth val="1"/>
                <c:extLst>
                  <c:ext xmlns:c16="http://schemas.microsoft.com/office/drawing/2014/chart" uri="{C3380CC4-5D6E-409C-BE32-E72D297353CC}">
                    <c16:uniqueId val="{0000000E-E13B-4BE6-BB3C-62C34FC5B041}"/>
                  </c:ext>
                </c:extLst>
              </c15:ser>
            </c15:filteredScatterSeries>
          </c:ext>
        </c:extLst>
      </c:scatterChart>
      <c:valAx>
        <c:axId val="831722088"/>
        <c:scaling>
          <c:orientation val="minMax"/>
          <c:min val="3500000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000" b="1"/>
                  <a:t>Promotion Spend ($M)</a:t>
                </a:r>
              </a:p>
            </c:rich>
          </c:tx>
          <c:layout>
            <c:manualLayout>
              <c:xMode val="edge"/>
              <c:yMode val="edge"/>
              <c:x val="0.40748381610847634"/>
              <c:y val="0.9570451472099655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3728"/>
        <c:crosses val="autoZero"/>
        <c:crossBetween val="midCat"/>
      </c:valAx>
      <c:valAx>
        <c:axId val="831723728"/>
        <c:scaling>
          <c:orientation val="minMax"/>
          <c:min val="110000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t>Incr</a:t>
                </a:r>
                <a:r>
                  <a:rPr lang="en-US" b="1" dirty="0"/>
                  <a:t>. Doses</a:t>
                </a:r>
                <a:r>
                  <a:rPr lang="en-US" b="1" baseline="0" dirty="0"/>
                  <a:t> </a:t>
                </a:r>
                <a:endParaRPr lang="en-US" b="1" dirty="0"/>
              </a:p>
            </c:rich>
          </c:tx>
          <c:layout>
            <c:manualLayout>
              <c:xMode val="edge"/>
              <c:yMode val="edge"/>
              <c:x val="1.9903698042411329E-2"/>
              <c:y val="0.4274321548685789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00,\ &quot;K&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2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lumMod val="50000"/>
          <a:lumOff val="50000"/>
        </a:sysClr>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u="sng" dirty="0"/>
              <a:t>Pre-tax Incr. Revenue vs Promotion Spend</a:t>
            </a:r>
          </a:p>
        </c:rich>
      </c:tx>
      <c:layout>
        <c:manualLayout>
          <c:xMode val="edge"/>
          <c:yMode val="edge"/>
          <c:x val="0.2500152259973028"/>
          <c:y val="3.0599755201958383E-2"/>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4920413632143578"/>
          <c:y val="0.1659084354324859"/>
          <c:w val="0.75742315621568013"/>
          <c:h val="0.67844241678088957"/>
        </c:manualLayout>
      </c:layout>
      <c:scatterChart>
        <c:scatterStyle val="smoothMarker"/>
        <c:varyColors val="0"/>
        <c:ser>
          <c:idx val="0"/>
          <c:order val="0"/>
          <c:tx>
            <c:strRef>
              <c:f>Sheet1!$G$5</c:f>
              <c:strCache>
                <c:ptCount val="1"/>
                <c:pt idx="0">
                  <c:v>-30% to +30%</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dLbls>
            <c:dLbl>
              <c:idx val="2"/>
              <c:layout>
                <c:manualLayout>
                  <c:x val="-0.10014509404962554"/>
                  <c:y val="-4.3487057127000017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337-4888-8E9E-5A0CEDBCC21A}"/>
                </c:ext>
              </c:extLst>
            </c:dLbl>
            <c:dLbl>
              <c:idx val="4"/>
              <c:layout>
                <c:manualLayout>
                  <c:x val="-9.8219054897852098E-2"/>
                  <c:y val="-4.92016545626177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33-4207-BDC1-DA1835054610}"/>
                </c:ext>
              </c:extLst>
            </c:dLbl>
            <c:dLbl>
              <c:idx val="5"/>
              <c:layout>
                <c:manualLayout>
                  <c:x val="-0.11644860380720037"/>
                  <c:y val="-3.3525053246747143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C76-4027-9C03-041F501559F6}"/>
                </c:ext>
              </c:extLst>
            </c:dLbl>
            <c:numFmt formatCode="#0,,&quot;M&quot;"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Sheet1!$C$6:$C$11</c:f>
              <c:numCache>
                <c:formatCode>General</c:formatCode>
                <c:ptCount val="6"/>
                <c:pt idx="2" formatCode="_(&quot;$&quot;* #,##0_);_(&quot;$&quot;* \(#,##0\);_(&quot;$&quot;* &quot;-&quot;??_);_(@_)">
                  <c:v>59702377.040301517</c:v>
                </c:pt>
                <c:pt idx="3" formatCode="_(&quot;$&quot;* #,##0_);_(&quot;$&quot;* \(#,##0\);_(&quot;$&quot;* &quot;-&quot;??_);_(@_)">
                  <c:v>49702377.060788766</c:v>
                </c:pt>
                <c:pt idx="4" formatCode="_(&quot;$&quot;* #,##0_);_(&quot;$&quot;* \(#,##0\);_(&quot;$&quot;* &quot;-&quot;??_);_(@_)">
                  <c:v>39702377</c:v>
                </c:pt>
                <c:pt idx="5" formatCode="_(&quot;$&quot;* #,##0_);_(&quot;$&quot;* \(#,##0\);_(&quot;$&quot;* &quot;-&quot;??_);_(@_)">
                  <c:v>39702377</c:v>
                </c:pt>
              </c:numCache>
            </c:numRef>
          </c:xVal>
          <c:yVal>
            <c:numRef>
              <c:f>Sheet1!$G$6:$G$11</c:f>
              <c:numCache>
                <c:formatCode>General</c:formatCode>
                <c:ptCount val="6"/>
                <c:pt idx="2" formatCode="&quot;$&quot;#,##0_);\(&quot;$&quot;#,##0\)">
                  <c:v>373522432.86837852</c:v>
                </c:pt>
                <c:pt idx="3" formatCode="&quot;$&quot;#,##0_);\(&quot;$&quot;#,##0\)">
                  <c:v>339117267.23121536</c:v>
                </c:pt>
                <c:pt idx="4" formatCode="&quot;$&quot;#,##0_);\(&quot;$&quot;#,##0\)">
                  <c:v>293472182.43309319</c:v>
                </c:pt>
              </c:numCache>
            </c:numRef>
          </c:yVal>
          <c:smooth val="1"/>
          <c:extLst>
            <c:ext xmlns:c16="http://schemas.microsoft.com/office/drawing/2014/chart" uri="{C3380CC4-5D6E-409C-BE32-E72D297353CC}">
              <c16:uniqueId val="{00000005-0337-4888-8E9E-5A0CEDBCC21A}"/>
            </c:ext>
          </c:extLst>
        </c:ser>
        <c:ser>
          <c:idx val="2"/>
          <c:order val="1"/>
          <c:tx>
            <c:strRef>
              <c:f>Sheet1!$F$5</c:f>
              <c:strCache>
                <c:ptCount val="1"/>
                <c:pt idx="0">
                  <c:v>Current 2024 Baseline</c:v>
                </c:pt>
              </c:strCache>
            </c:strRef>
          </c:tx>
          <c:spPr>
            <a:ln w="19050" cap="rnd">
              <a:noFill/>
              <a:round/>
            </a:ln>
            <a:effectLst/>
          </c:spPr>
          <c:marker>
            <c:symbol val="circle"/>
            <c:size val="7"/>
            <c:spPr>
              <a:solidFill>
                <a:srgbClr val="FF0000"/>
              </a:solidFill>
              <a:ln w="9525">
                <a:noFill/>
              </a:ln>
              <a:effectLst/>
            </c:spPr>
          </c:marker>
          <c:dLbls>
            <c:dLbl>
              <c:idx val="0"/>
              <c:layout>
                <c:manualLayout>
                  <c:x val="-0.11965332644980167"/>
                  <c:y val="8.4566981798862489E-2"/>
                </c:manualLayout>
              </c:layout>
              <c:numFmt formatCode="#0,,\ &quot;M&quot;" sourceLinked="0"/>
              <c:spPr>
                <a:noFill/>
                <a:ln>
                  <a:noFill/>
                </a:ln>
                <a:effectLst/>
              </c:spPr>
              <c:txPr>
                <a:bodyPr rot="0" spcFirstLastPara="1" vertOverflow="ellipsis" vert="horz" wrap="square" anchor="ctr" anchorCtr="1"/>
                <a:lstStyle/>
                <a:p>
                  <a:pPr>
                    <a:defRPr sz="1000" b="1" i="0" u="none" strike="noStrike" kern="1200" baseline="0">
                      <a:solidFill>
                        <a:srgbClr val="FF0000"/>
                      </a:solidFill>
                      <a:latin typeface="Arial" panose="020B0604020202020204" pitchFamily="34" charset="0"/>
                      <a:ea typeface="+mn-ea"/>
                      <a:cs typeface="Arial" panose="020B0604020202020204" pitchFamily="34" charset="0"/>
                    </a:defRPr>
                  </a:pPr>
                  <a:endParaRPr lang="en-US"/>
                </a:p>
              </c:txPr>
              <c:dLblPos val="r"/>
              <c:showLegendKey val="0"/>
              <c:showVal val="1"/>
              <c:showCatName val="1"/>
              <c:showSerName val="1"/>
              <c:showPercent val="0"/>
              <c:showBubbleSize val="0"/>
              <c:extLst>
                <c:ext xmlns:c15="http://schemas.microsoft.com/office/drawing/2012/chart" uri="{CE6537A1-D6FC-4f65-9D91-7224C49458BB}">
                  <c15:layout>
                    <c:manualLayout>
                      <c:w val="0.2575149438435414"/>
                      <c:h val="0.13109017081651336"/>
                    </c:manualLayout>
                  </c15:layout>
                </c:ext>
                <c:ext xmlns:c16="http://schemas.microsoft.com/office/drawing/2014/chart" uri="{C3380CC4-5D6E-409C-BE32-E72D297353CC}">
                  <c16:uniqueId val="{00000006-0337-4888-8E9E-5A0CEDBCC21A}"/>
                </c:ext>
              </c:extLst>
            </c:dLbl>
            <c:numFmt formatCode="#0,,\ &quot;M&quot;"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Sheet1!$C$11</c:f>
              <c:numCache>
                <c:formatCode>_("$"* #,##0_);_("$"* \(#,##0\);_("$"* "-"??_);_(@_)</c:formatCode>
                <c:ptCount val="1"/>
                <c:pt idx="0">
                  <c:v>39702377</c:v>
                </c:pt>
              </c:numCache>
            </c:numRef>
          </c:xVal>
          <c:yVal>
            <c:numRef>
              <c:f>Sheet1!$F$11</c:f>
              <c:numCache>
                <c:formatCode>"$"#,##0_);\("$"#,##0\)</c:formatCode>
                <c:ptCount val="1"/>
                <c:pt idx="0">
                  <c:v>292109708.48154938</c:v>
                </c:pt>
              </c:numCache>
            </c:numRef>
          </c:yVal>
          <c:smooth val="1"/>
          <c:extLst>
            <c:ext xmlns:c16="http://schemas.microsoft.com/office/drawing/2014/chart" uri="{C3380CC4-5D6E-409C-BE32-E72D297353CC}">
              <c16:uniqueId val="{00000007-0337-4888-8E9E-5A0CEDBCC21A}"/>
            </c:ext>
          </c:extLst>
        </c:ser>
        <c:dLbls>
          <c:showLegendKey val="0"/>
          <c:showVal val="0"/>
          <c:showCatName val="0"/>
          <c:showSerName val="0"/>
          <c:showPercent val="0"/>
          <c:showBubbleSize val="0"/>
        </c:dLbls>
        <c:axId val="831722088"/>
        <c:axId val="831723728"/>
      </c:scatterChart>
      <c:valAx>
        <c:axId val="831722088"/>
        <c:scaling>
          <c:orientation val="minMax"/>
          <c:min val="3500000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000" b="1"/>
                  <a:t>Promotion Spend ($M)</a:t>
                </a:r>
              </a:p>
            </c:rich>
          </c:tx>
          <c:layout>
            <c:manualLayout>
              <c:xMode val="edge"/>
              <c:yMode val="edge"/>
              <c:x val="0.41605453213013899"/>
              <c:y val="0.9183301007459447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3728"/>
        <c:crosses val="autoZero"/>
        <c:crossBetween val="midCat"/>
      </c:valAx>
      <c:valAx>
        <c:axId val="831723728"/>
        <c:scaling>
          <c:orientation val="minMax"/>
          <c:min val="25000000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000" b="1"/>
                  <a:t>Pre-tax Incr. Revenue ($M)</a:t>
                </a:r>
              </a:p>
            </c:rich>
          </c:tx>
          <c:layout>
            <c:manualLayout>
              <c:xMode val="edge"/>
              <c:yMode val="edge"/>
              <c:x val="1.77611128326138E-2"/>
              <c:y val="0.1864580447426051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31722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r>
              <a:rPr lang="en-US" sz="1400" b="1" u="sng" dirty="0">
                <a:solidFill>
                  <a:schemeClr val="tx1">
                    <a:lumMod val="95000"/>
                    <a:lumOff val="5000"/>
                  </a:schemeClr>
                </a:solidFill>
                <a:latin typeface="Arial" panose="020B0604020202020204" pitchFamily="34" charset="0"/>
                <a:cs typeface="Arial" panose="020B0604020202020204" pitchFamily="34" charset="0"/>
              </a:rPr>
              <a:t>2024 Projected Promotion Efficiency </a:t>
            </a:r>
            <a:br>
              <a:rPr lang="en-US" sz="1400" b="1" u="sng" dirty="0">
                <a:solidFill>
                  <a:schemeClr val="tx1">
                    <a:lumMod val="95000"/>
                    <a:lumOff val="5000"/>
                  </a:schemeClr>
                </a:solidFill>
                <a:latin typeface="Arial" panose="020B0604020202020204" pitchFamily="34" charset="0"/>
                <a:cs typeface="Arial" panose="020B0604020202020204" pitchFamily="34" charset="0"/>
              </a:rPr>
            </a:br>
            <a:r>
              <a:rPr lang="en-US" sz="1400" b="1" u="sng" dirty="0">
                <a:solidFill>
                  <a:schemeClr val="tx1">
                    <a:lumMod val="95000"/>
                    <a:lumOff val="5000"/>
                  </a:schemeClr>
                </a:solidFill>
                <a:latin typeface="Arial" panose="020B0604020202020204" pitchFamily="34" charset="0"/>
                <a:cs typeface="Arial" panose="020B0604020202020204" pitchFamily="34" charset="0"/>
              </a:rPr>
              <a:t>($ Pre-tax Spend/Incr. Doses</a:t>
            </a:r>
            <a:r>
              <a:rPr lang="en-US" sz="1400" b="1" u="sng" baseline="0" dirty="0">
                <a:solidFill>
                  <a:schemeClr val="tx1">
                    <a:lumMod val="95000"/>
                    <a:lumOff val="5000"/>
                  </a:schemeClr>
                </a:solidFill>
                <a:latin typeface="Arial" panose="020B0604020202020204" pitchFamily="34" charset="0"/>
                <a:cs typeface="Arial" panose="020B0604020202020204" pitchFamily="34" charset="0"/>
              </a:rPr>
              <a:t>)</a:t>
            </a:r>
            <a:endParaRPr lang="en-US" sz="1400" b="1" u="sng" dirty="0">
              <a:solidFill>
                <a:schemeClr val="tx1">
                  <a:lumMod val="95000"/>
                  <a:lumOff val="5000"/>
                </a:schemeClr>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2.421504345274279E-2"/>
          <c:y val="0.15103437783447865"/>
          <c:w val="0.95156991309451444"/>
          <c:h val="0.71416051815866466"/>
        </c:manualLayout>
      </c:layout>
      <c:barChart>
        <c:barDir val="col"/>
        <c:grouping val="clustered"/>
        <c:varyColors val="0"/>
        <c:ser>
          <c:idx val="0"/>
          <c:order val="0"/>
          <c:tx>
            <c:strRef>
              <c:f>Sheet1!$F$16</c:f>
              <c:strCache>
                <c:ptCount val="1"/>
                <c:pt idx="0">
                  <c:v>2023 Projected Promotion Efficiency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Sheet1!$E$17:$E$25</c:f>
              <c:strCache>
                <c:ptCount val="9"/>
                <c:pt idx="0">
                  <c:v>HCC Paid Search</c:v>
                </c:pt>
                <c:pt idx="1">
                  <c:v>HCC Display</c:v>
                </c:pt>
                <c:pt idx="2">
                  <c:v>HCP MCM</c:v>
                </c:pt>
                <c:pt idx="3">
                  <c:v>HCC Audio</c:v>
                </c:pt>
                <c:pt idx="4">
                  <c:v>HCC Social</c:v>
                </c:pt>
                <c:pt idx="5">
                  <c:v>HCC Streaming Video</c:v>
                </c:pt>
                <c:pt idx="6">
                  <c:v>HCC In Office</c:v>
                </c:pt>
                <c:pt idx="7">
                  <c:v>HCC Linear TV</c:v>
                </c:pt>
                <c:pt idx="8">
                  <c:v>HCC Online Video</c:v>
                </c:pt>
              </c:strCache>
            </c:strRef>
          </c:cat>
          <c:val>
            <c:numRef>
              <c:f>Sheet1!$F$17:$F$25</c:f>
              <c:numCache>
                <c:formatCode>"$"#,##0</c:formatCode>
                <c:ptCount val="9"/>
                <c:pt idx="0">
                  <c:v>2.7578911836232054</c:v>
                </c:pt>
                <c:pt idx="1">
                  <c:v>20.356623878083514</c:v>
                </c:pt>
                <c:pt idx="2">
                  <c:v>21.824350524033811</c:v>
                </c:pt>
                <c:pt idx="3">
                  <c:v>24.233129140920326</c:v>
                </c:pt>
                <c:pt idx="4">
                  <c:v>26.103968382011573</c:v>
                </c:pt>
                <c:pt idx="5">
                  <c:v>39.647204915358948</c:v>
                </c:pt>
                <c:pt idx="6">
                  <c:v>44.822347674783416</c:v>
                </c:pt>
                <c:pt idx="7">
                  <c:v>56.924032360031511</c:v>
                </c:pt>
                <c:pt idx="8">
                  <c:v>81.210005271246729</c:v>
                </c:pt>
              </c:numCache>
            </c:numRef>
          </c:val>
          <c:extLst>
            <c:ext xmlns:c16="http://schemas.microsoft.com/office/drawing/2014/chart" uri="{C3380CC4-5D6E-409C-BE32-E72D297353CC}">
              <c16:uniqueId val="{00000000-8B97-4FF2-A519-C0CF6B574222}"/>
            </c:ext>
          </c:extLst>
        </c:ser>
        <c:dLbls>
          <c:showLegendKey val="0"/>
          <c:showVal val="0"/>
          <c:showCatName val="0"/>
          <c:showSerName val="0"/>
          <c:showPercent val="0"/>
          <c:showBubbleSize val="0"/>
        </c:dLbls>
        <c:gapWidth val="219"/>
        <c:overlap val="-27"/>
        <c:axId val="493430600"/>
        <c:axId val="493430272"/>
      </c:barChart>
      <c:catAx>
        <c:axId val="493430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5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93430272"/>
        <c:crosses val="autoZero"/>
        <c:auto val="1"/>
        <c:lblAlgn val="ctr"/>
        <c:lblOffset val="100"/>
        <c:noMultiLvlLbl val="0"/>
      </c:catAx>
      <c:valAx>
        <c:axId val="493430272"/>
        <c:scaling>
          <c:orientation val="minMax"/>
          <c:min val="0"/>
        </c:scaling>
        <c:delete val="1"/>
        <c:axPos val="l"/>
        <c:numFmt formatCode="&quot;$&quot;#,##0" sourceLinked="1"/>
        <c:majorTickMark val="none"/>
        <c:minorTickMark val="none"/>
        <c:tickLblPos val="nextTo"/>
        <c:crossAx val="493430600"/>
        <c:crosses val="autoZero"/>
        <c:crossBetween val="between"/>
        <c:maj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75000"/>
        </a:sysClr>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i="0" baseline="0" dirty="0">
                <a:effectLst/>
                <a:latin typeface="Arial" panose="020B0604020202020204" pitchFamily="34" charset="0"/>
                <a:cs typeface="Arial" panose="020B0604020202020204" pitchFamily="34" charset="0"/>
              </a:rPr>
              <a:t>Incr. Doses vs Pre-tax Spend</a:t>
            </a:r>
            <a:endParaRPr lang="en-US" sz="1400" b="1" dirty="0">
              <a:effectLst/>
              <a:latin typeface="Arial" panose="020B0604020202020204" pitchFamily="34" charset="0"/>
              <a:cs typeface="Arial" panose="020B0604020202020204" pitchFamily="34" charset="0"/>
            </a:endParaRPr>
          </a:p>
          <a:p>
            <a:pPr>
              <a:defRPr b="1" u="sng">
                <a:latin typeface="Arial" panose="020B0604020202020204" pitchFamily="34" charset="0"/>
                <a:cs typeface="Arial" panose="020B0604020202020204" pitchFamily="34" charset="0"/>
              </a:defRPr>
            </a:pPr>
            <a:r>
              <a:rPr lang="en-US" sz="1400" b="1" i="0" u="sng" strike="noStrike" kern="1200" spc="0" baseline="0" dirty="0">
                <a:solidFill>
                  <a:prstClr val="black">
                    <a:lumMod val="65000"/>
                    <a:lumOff val="35000"/>
                  </a:prstClr>
                </a:solidFill>
                <a:effectLst/>
                <a:latin typeface="Arial" panose="020B0604020202020204" pitchFamily="34" charset="0"/>
                <a:ea typeface="+mn-ea"/>
                <a:cs typeface="Arial" panose="020B0604020202020204" pitchFamily="34" charset="0"/>
              </a:rPr>
              <a:t>In-scope </a:t>
            </a:r>
            <a:r>
              <a:rPr lang="en-US" sz="1400" b="1" i="0" baseline="0" dirty="0">
                <a:effectLst/>
                <a:latin typeface="Arial" panose="020B0604020202020204" pitchFamily="34" charset="0"/>
                <a:cs typeface="Arial" panose="020B0604020202020204" pitchFamily="34" charset="0"/>
              </a:rPr>
              <a:t>pre-tax budget :$40M</a:t>
            </a:r>
            <a:r>
              <a:rPr lang="en-US" sz="1400" b="1" i="0" u="sng" strike="noStrike" baseline="0" dirty="0">
                <a:effectLst/>
                <a:latin typeface="Arial" panose="020B0604020202020204" pitchFamily="34" charset="0"/>
                <a:cs typeface="Arial" panose="020B0604020202020204" pitchFamily="34" charset="0"/>
              </a:rPr>
              <a:t>, Optimal channel spend is allowed to vary within custom constraints</a:t>
            </a:r>
            <a:endParaRPr lang="en-US" b="1" u="sng" dirty="0">
              <a:latin typeface="Arial" panose="020B0604020202020204" pitchFamily="34" charset="0"/>
              <a:cs typeface="Arial" panose="020B0604020202020204" pitchFamily="34" charset="0"/>
            </a:endParaRPr>
          </a:p>
        </c:rich>
      </c:tx>
      <c:layout>
        <c:manualLayout>
          <c:xMode val="edge"/>
          <c:yMode val="edge"/>
          <c:x val="0.12096160016122652"/>
          <c:y val="2.319259107568989E-3"/>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0781275836384986"/>
          <c:y val="0.17438722161159148"/>
          <c:w val="0.85441233502463698"/>
          <c:h val="0.73410850931339566"/>
        </c:manualLayout>
      </c:layout>
      <c:scatterChart>
        <c:scatterStyle val="smoothMarker"/>
        <c:varyColors val="0"/>
        <c:ser>
          <c:idx val="0"/>
          <c:order val="0"/>
          <c:tx>
            <c:strRef>
              <c:f>Sheet1!$B$39</c:f>
              <c:strCache>
                <c:ptCount val="1"/>
                <c:pt idx="0">
                  <c:v>HCC Linear TV</c:v>
                </c:pt>
              </c:strCache>
            </c:strRef>
          </c:tx>
          <c:spPr>
            <a:ln w="28575" cap="rnd">
              <a:solidFill>
                <a:schemeClr val="accent2">
                  <a:lumMod val="75000"/>
                </a:schemeClr>
              </a:solidFill>
              <a:round/>
            </a:ln>
            <a:effectLst/>
          </c:spPr>
          <c:marker>
            <c:symbol val="none"/>
          </c:marker>
          <c:dLbls>
            <c:dLbl>
              <c:idx val="70"/>
              <c:tx>
                <c:rich>
                  <a:bodyPr/>
                  <a:lstStyle/>
                  <a:p>
                    <a:fld id="{A2CA0DC0-7C8A-4C6F-8954-FE8114BBDF11}" type="SERIESNAME">
                      <a:rPr lang="en-US" smtClean="0"/>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495-4581-B4E9-8154D0CCBB44}"/>
                </c:ext>
              </c:extLst>
            </c:dLbl>
            <c:dLbl>
              <c:idx val="103"/>
              <c:layout>
                <c:manualLayout>
                  <c:x val="-4.1279673116994802E-3"/>
                  <c:y val="-6.909061991630723E-2"/>
                </c:manualLayout>
              </c:layout>
              <c:tx>
                <c:rich>
                  <a:bodyPr/>
                  <a:lstStyle/>
                  <a:p>
                    <a:fld id="{50B69A05-0DA2-4992-ADA6-5805BF526A1A}"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Sheet1!$B$41:$B$191</c:f>
              <c:numCache>
                <c:formatCode>#,##0</c:formatCode>
                <c:ptCount val="151"/>
                <c:pt idx="0">
                  <c:v>0</c:v>
                </c:pt>
                <c:pt idx="1">
                  <c:v>13295.509529323937</c:v>
                </c:pt>
                <c:pt idx="2">
                  <c:v>21598.618951941058</c:v>
                </c:pt>
                <c:pt idx="3">
                  <c:v>28687.312473031718</c:v>
                </c:pt>
                <c:pt idx="4">
                  <c:v>35087.060003398656</c:v>
                </c:pt>
                <c:pt idx="5">
                  <c:v>41018.898008547214</c:v>
                </c:pt>
                <c:pt idx="6">
                  <c:v>46602.676602480256</c:v>
                </c:pt>
                <c:pt idx="7">
                  <c:v>51912.699563754672</c:v>
                </c:pt>
                <c:pt idx="8">
                  <c:v>56999.097137711164</c:v>
                </c:pt>
                <c:pt idx="9">
                  <c:v>61897.732848092484</c:v>
                </c:pt>
                <c:pt idx="10">
                  <c:v>66635.396406668966</c:v>
                </c:pt>
                <c:pt idx="11">
                  <c:v>71232.775303971939</c:v>
                </c:pt>
                <c:pt idx="12">
                  <c:v>75706.271493958528</c:v>
                </c:pt>
                <c:pt idx="13">
                  <c:v>80069.171038177607</c:v>
                </c:pt>
                <c:pt idx="14">
                  <c:v>84332.429243962077</c:v>
                </c:pt>
                <c:pt idx="15">
                  <c:v>88505.216131453315</c:v>
                </c:pt>
                <c:pt idx="16">
                  <c:v>92595.306480495492</c:v>
                </c:pt>
                <c:pt idx="17">
                  <c:v>96609.365675687935</c:v>
                </c:pt>
                <c:pt idx="18">
                  <c:v>100553.16366976241</c:v>
                </c:pt>
                <c:pt idx="19">
                  <c:v>104431.73812325994</c:v>
                </c:pt>
                <c:pt idx="20">
                  <c:v>108249.52082692913</c:v>
                </c:pt>
                <c:pt idx="21">
                  <c:v>112010.43708926391</c:v>
                </c:pt>
                <c:pt idx="22">
                  <c:v>115717.98487951298</c:v>
                </c:pt>
                <c:pt idx="23">
                  <c:v>119375.29858034132</c:v>
                </c:pt>
                <c:pt idx="24">
                  <c:v>122985.20088032713</c:v>
                </c:pt>
                <c:pt idx="25">
                  <c:v>126550.24541365997</c:v>
                </c:pt>
                <c:pt idx="26">
                  <c:v>130072.75210003412</c:v>
                </c:pt>
                <c:pt idx="27">
                  <c:v>133554.83666640345</c:v>
                </c:pt>
                <c:pt idx="28">
                  <c:v>136998.4354879017</c:v>
                </c:pt>
                <c:pt idx="29">
                  <c:v>140405.32663032421</c:v>
                </c:pt>
                <c:pt idx="30">
                  <c:v>143777.14778559905</c:v>
                </c:pt>
                <c:pt idx="31">
                  <c:v>147115.41164701313</c:v>
                </c:pt>
                <c:pt idx="32">
                  <c:v>150421.51916024502</c:v>
                </c:pt>
                <c:pt idx="33">
                  <c:v>153696.77100071314</c:v>
                </c:pt>
                <c:pt idx="34">
                  <c:v>156942.37756106671</c:v>
                </c:pt>
                <c:pt idx="35">
                  <c:v>160159.46768023449</c:v>
                </c:pt>
                <c:pt idx="36">
                  <c:v>163349.09630393054</c:v>
                </c:pt>
                <c:pt idx="37">
                  <c:v>166512.25123339379</c:v>
                </c:pt>
                <c:pt idx="38">
                  <c:v>169649.85909252943</c:v>
                </c:pt>
                <c:pt idx="39">
                  <c:v>172762.79062210722</c:v>
                </c:pt>
                <c:pt idx="40">
                  <c:v>175851.8653921748</c:v>
                </c:pt>
                <c:pt idx="41">
                  <c:v>178917.85600953078</c:v>
                </c:pt>
                <c:pt idx="42">
                  <c:v>181961.49188532791</c:v>
                </c:pt>
                <c:pt idx="43">
                  <c:v>184983.46261814746</c:v>
                </c:pt>
                <c:pt idx="44">
                  <c:v>187984.42103979809</c:v>
                </c:pt>
                <c:pt idx="45">
                  <c:v>190964.98596434863</c:v>
                </c:pt>
                <c:pt idx="46">
                  <c:v>193925.74467524668</c:v>
                </c:pt>
                <c:pt idx="47">
                  <c:v>196867.25518061523</c:v>
                </c:pt>
                <c:pt idx="48">
                  <c:v>199790.04826279741</c:v>
                </c:pt>
                <c:pt idx="49">
                  <c:v>202694.62934480628</c:v>
                </c:pt>
                <c:pt idx="50">
                  <c:v>205581.48019343003</c:v>
                </c:pt>
                <c:pt idx="51">
                  <c:v>208451.06047626369</c:v>
                </c:pt>
                <c:pt idx="52">
                  <c:v>211303.80918780653</c:v>
                </c:pt>
                <c:pt idx="53">
                  <c:v>214140.14595793781</c:v>
                </c:pt>
                <c:pt idx="54">
                  <c:v>216960.47225450363</c:v>
                </c:pt>
                <c:pt idx="55">
                  <c:v>219765.17249038158</c:v>
                </c:pt>
                <c:pt idx="56">
                  <c:v>222554.61504420661</c:v>
                </c:pt>
                <c:pt idx="57">
                  <c:v>225329.15320290957</c:v>
                </c:pt>
                <c:pt idx="58">
                  <c:v>228089.12603332163</c:v>
                </c:pt>
                <c:pt idx="59">
                  <c:v>230834.85918931183</c:v>
                </c:pt>
                <c:pt idx="60">
                  <c:v>233566.66566023487</c:v>
                </c:pt>
                <c:pt idx="61">
                  <c:v>236284.84646586311</c:v>
                </c:pt>
                <c:pt idx="62">
                  <c:v>238989.69130244092</c:v>
                </c:pt>
                <c:pt idx="63">
                  <c:v>241681.47914403147</c:v>
                </c:pt>
                <c:pt idx="64">
                  <c:v>244360.47880290882</c:v>
                </c:pt>
                <c:pt idx="65">
                  <c:v>247026.94945237925</c:v>
                </c:pt>
                <c:pt idx="66">
                  <c:v>249681.14111508959</c:v>
                </c:pt>
                <c:pt idx="67">
                  <c:v>252323.29511958794</c:v>
                </c:pt>
                <c:pt idx="68">
                  <c:v>254953.64452764302</c:v>
                </c:pt>
                <c:pt idx="69">
                  <c:v>257572.41453459708</c:v>
                </c:pt>
                <c:pt idx="70">
                  <c:v>260179.82284481902</c:v>
                </c:pt>
                <c:pt idx="71">
                  <c:v>262845.60172853502</c:v>
                </c:pt>
                <c:pt idx="72">
                  <c:v>265482.08264648903</c:v>
                </c:pt>
                <c:pt idx="73">
                  <c:v>268118.56356444297</c:v>
                </c:pt>
                <c:pt idx="74">
                  <c:v>270755.04448239802</c:v>
                </c:pt>
                <c:pt idx="75">
                  <c:v>273391.52540035202</c:v>
                </c:pt>
                <c:pt idx="76">
                  <c:v>276028.00631830603</c:v>
                </c:pt>
                <c:pt idx="77">
                  <c:v>278664.48723626102</c:v>
                </c:pt>
                <c:pt idx="78">
                  <c:v>281300.96815421502</c:v>
                </c:pt>
                <c:pt idx="79">
                  <c:v>283937.44907216902</c:v>
                </c:pt>
                <c:pt idx="80">
                  <c:v>286573.92999012303</c:v>
                </c:pt>
                <c:pt idx="81">
                  <c:v>289210.41090807802</c:v>
                </c:pt>
                <c:pt idx="82">
                  <c:v>291846.89182603202</c:v>
                </c:pt>
                <c:pt idx="83">
                  <c:v>294483.37274398602</c:v>
                </c:pt>
                <c:pt idx="84">
                  <c:v>297119.85366194003</c:v>
                </c:pt>
                <c:pt idx="85">
                  <c:v>299756.33457989502</c:v>
                </c:pt>
                <c:pt idx="86">
                  <c:v>302392.81549784902</c:v>
                </c:pt>
              </c:numCache>
            </c:numRef>
          </c:yVal>
          <c:smooth val="1"/>
          <c:extLst xmlns:c15="http://schemas.microsoft.com/office/drawing/2012/chart">
            <c:ext xmlns:c16="http://schemas.microsoft.com/office/drawing/2014/chart" uri="{C3380CC4-5D6E-409C-BE32-E72D297353CC}">
              <c16:uniqueId val="{00000001-26EA-4A08-9BFA-EBC3660FD40E}"/>
            </c:ext>
          </c:extLst>
        </c:ser>
        <c:ser>
          <c:idx val="2"/>
          <c:order val="1"/>
          <c:tx>
            <c:strRef>
              <c:f>Sheet1!$D$39</c:f>
              <c:strCache>
                <c:ptCount val="1"/>
                <c:pt idx="0">
                  <c:v>HCC Display</c:v>
                </c:pt>
              </c:strCache>
            </c:strRef>
          </c:tx>
          <c:spPr>
            <a:ln w="28575" cap="rnd">
              <a:solidFill>
                <a:schemeClr val="accent6">
                  <a:lumMod val="75000"/>
                </a:schemeClr>
              </a:solidFill>
              <a:prstDash val="dash"/>
              <a:round/>
            </a:ln>
            <a:effectLst/>
          </c:spPr>
          <c:marker>
            <c:symbol val="none"/>
          </c:marker>
          <c:dLbls>
            <c:dLbl>
              <c:idx val="25"/>
              <c:layout>
                <c:manualLayout>
                  <c:x val="-2.0248521100633076E-3"/>
                  <c:y val="-6.3691339398777261E-2"/>
                </c:manualLayout>
              </c:layout>
              <c:tx>
                <c:rich>
                  <a:bodyPr/>
                  <a:lstStyle/>
                  <a:p>
                    <a:fld id="{1233D1D1-8F25-4DF9-803A-A3AC5C639B02}"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Sheet1!$D$41:$D$66</c:f>
              <c:numCache>
                <c:formatCode>#,##0</c:formatCode>
                <c:ptCount val="26"/>
                <c:pt idx="0">
                  <c:v>0</c:v>
                </c:pt>
                <c:pt idx="1">
                  <c:v>15557.504463624209</c:v>
                </c:pt>
                <c:pt idx="2">
                  <c:v>30210.178954537958</c:v>
                </c:pt>
                <c:pt idx="3">
                  <c:v>44007.733169870451</c:v>
                </c:pt>
                <c:pt idx="4">
                  <c:v>56997.486703637987</c:v>
                </c:pt>
                <c:pt idx="5">
                  <c:v>69224.443148005754</c:v>
                </c:pt>
                <c:pt idx="6">
                  <c:v>80731.367248687893</c:v>
                </c:pt>
                <c:pt idx="7">
                  <c:v>91558.864192372188</c:v>
                </c:pt>
                <c:pt idx="8">
                  <c:v>101745.4602210708</c:v>
                </c:pt>
                <c:pt idx="9">
                  <c:v>111327.68387522176</c:v>
                </c:pt>
                <c:pt idx="10">
                  <c:v>120340.14726417325</c:v>
                </c:pt>
                <c:pt idx="11">
                  <c:v>128815.62685035542</c:v>
                </c:pt>
                <c:pt idx="12">
                  <c:v>136785.1433120314</c:v>
                </c:pt>
                <c:pt idx="13">
                  <c:v>144278.04012008384</c:v>
                </c:pt>
                <c:pt idx="14">
                  <c:v>151322.0605268646</c:v>
                </c:pt>
                <c:pt idx="15">
                  <c:v>157943.42272098549</c:v>
                </c:pt>
                <c:pt idx="16">
                  <c:v>164166.89295089245</c:v>
                </c:pt>
                <c:pt idx="17">
                  <c:v>170015.85646333545</c:v>
                </c:pt>
                <c:pt idx="18">
                  <c:v>175512.38614063896</c:v>
                </c:pt>
                <c:pt idx="19">
                  <c:v>180677.30875347368</c:v>
                </c:pt>
                <c:pt idx="20">
                  <c:v>185530.26877435111</c:v>
                </c:pt>
                <c:pt idx="21">
                  <c:v>191197.00379765499</c:v>
                </c:pt>
                <c:pt idx="22">
                  <c:v>196535.824191361</c:v>
                </c:pt>
                <c:pt idx="23">
                  <c:v>201874.64458506601</c:v>
                </c:pt>
                <c:pt idx="24">
                  <c:v>207213.46497877201</c:v>
                </c:pt>
                <c:pt idx="25">
                  <c:v>212552.285372477</c:v>
                </c:pt>
              </c:numCache>
            </c:numRef>
          </c:yVal>
          <c:smooth val="1"/>
          <c:extLst>
            <c:ext xmlns:c16="http://schemas.microsoft.com/office/drawing/2014/chart" uri="{C3380CC4-5D6E-409C-BE32-E72D297353CC}">
              <c16:uniqueId val="{00000003-26EA-4A08-9BFA-EBC3660FD40E}"/>
            </c:ext>
          </c:extLst>
        </c:ser>
        <c:ser>
          <c:idx val="4"/>
          <c:order val="2"/>
          <c:tx>
            <c:strRef>
              <c:f>Sheet1!$F$39</c:f>
              <c:strCache>
                <c:ptCount val="1"/>
                <c:pt idx="0">
                  <c:v>HCC Online Video</c:v>
                </c:pt>
              </c:strCache>
            </c:strRef>
          </c:tx>
          <c:spPr>
            <a:ln w="28575" cap="rnd">
              <a:solidFill>
                <a:schemeClr val="accent2">
                  <a:lumMod val="75000"/>
                </a:schemeClr>
              </a:solidFill>
              <a:prstDash val="dash"/>
              <a:round/>
            </a:ln>
            <a:effectLst/>
          </c:spPr>
          <c:marker>
            <c:symbol val="circle"/>
            <c:size val="5"/>
            <c:spPr>
              <a:noFill/>
              <a:ln w="9525">
                <a:noFill/>
              </a:ln>
              <a:effectLst/>
            </c:spPr>
          </c:marker>
          <c:dLbls>
            <c:dLbl>
              <c:idx val="20"/>
              <c:layout>
                <c:manualLayout>
                  <c:x val="0.14006699231178002"/>
                  <c:y val="-3.7745685998353484E-2"/>
                </c:manualLayout>
              </c:layout>
              <c:tx>
                <c:rich>
                  <a:bodyPr/>
                  <a:lstStyle/>
                  <a:p>
                    <a:fld id="{E3E1BFBB-D6AC-4915-88AD-DDACF8A61585}"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Sheet1!$F$41:$F$61</c:f>
              <c:numCache>
                <c:formatCode>#,##0</c:formatCode>
                <c:ptCount val="21"/>
                <c:pt idx="0">
                  <c:v>0</c:v>
                </c:pt>
                <c:pt idx="1">
                  <c:v>8342.1920884288847</c:v>
                </c:pt>
                <c:pt idx="2">
                  <c:v>12088.393296157941</c:v>
                </c:pt>
                <c:pt idx="3">
                  <c:v>13769.391793690622</c:v>
                </c:pt>
                <c:pt idx="4">
                  <c:v>14523.429975576699</c:v>
                </c:pt>
                <c:pt idx="5">
                  <c:v>14861.613123927265</c:v>
                </c:pt>
                <c:pt idx="6">
                  <c:v>15013.276375984773</c:v>
                </c:pt>
                <c:pt idx="7">
                  <c:v>15081.28988950327</c:v>
                </c:pt>
                <c:pt idx="8">
                  <c:v>15111.790180195123</c:v>
                </c:pt>
                <c:pt idx="9">
                  <c:v>15125.467784030363</c:v>
                </c:pt>
                <c:pt idx="10">
                  <c:v>15131.601375410333</c:v>
                </c:pt>
                <c:pt idx="11">
                  <c:v>15134.351922670379</c:v>
                </c:pt>
                <c:pt idx="12">
                  <c:v>15135.585377179086</c:v>
                </c:pt>
                <c:pt idx="13">
                  <c:v>15136.138506973162</c:v>
                </c:pt>
                <c:pt idx="14">
                  <c:v>15136.386552223936</c:v>
                </c:pt>
                <c:pt idx="15">
                  <c:v>15136.49778550677</c:v>
                </c:pt>
                <c:pt idx="16">
                  <c:v>15136.547666901723</c:v>
                </c:pt>
                <c:pt idx="17">
                  <c:v>15136.570035688579</c:v>
                </c:pt>
                <c:pt idx="18">
                  <c:v>15136.580066736788</c:v>
                </c:pt>
                <c:pt idx="19">
                  <c:v>15136.584565052763</c:v>
                </c:pt>
                <c:pt idx="20">
                  <c:v>15136.58658227697</c:v>
                </c:pt>
              </c:numCache>
            </c:numRef>
          </c:yVal>
          <c:smooth val="1"/>
          <c:extLst>
            <c:ext xmlns:c16="http://schemas.microsoft.com/office/drawing/2014/chart" uri="{C3380CC4-5D6E-409C-BE32-E72D297353CC}">
              <c16:uniqueId val="{00000005-26EA-4A08-9BFA-EBC3660FD40E}"/>
            </c:ext>
          </c:extLst>
        </c:ser>
        <c:ser>
          <c:idx val="5"/>
          <c:order val="3"/>
          <c:tx>
            <c:strRef>
              <c:f>Sheet1!$H$39</c:f>
              <c:strCache>
                <c:ptCount val="1"/>
                <c:pt idx="0">
                  <c:v>HCC Streaming Video</c:v>
                </c:pt>
              </c:strCache>
            </c:strRef>
          </c:tx>
          <c:spPr>
            <a:ln w="28575" cap="rnd">
              <a:solidFill>
                <a:schemeClr val="accent6"/>
              </a:solidFill>
              <a:prstDash val="dash"/>
              <a:round/>
            </a:ln>
            <a:effectLst/>
          </c:spPr>
          <c:marker>
            <c:symbol val="circle"/>
            <c:size val="5"/>
            <c:spPr>
              <a:noFill/>
              <a:ln w="9525">
                <a:noFill/>
              </a:ln>
              <a:effectLst/>
            </c:spPr>
          </c:marker>
          <c:dLbls>
            <c:dLbl>
              <c:idx val="28"/>
              <c:layout>
                <c:manualLayout>
                  <c:x val="6.4416955227363001E-2"/>
                  <c:y val="-5.3076116165647631E-3"/>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fld id="{6452F598-8A6C-47E5-9AB0-C8DD63B1A104}" type="SERIESNAME">
                      <a:rPr lang="en-US" smtClean="0"/>
                      <a:pPr>
                        <a:defRPr sz="1000">
                          <a:latin typeface="Arial" panose="020B0604020202020204" pitchFamily="34" charset="0"/>
                          <a:cs typeface="Arial" panose="020B0604020202020204" pitchFamily="34" charset="0"/>
                        </a:defRPr>
                      </a:pPr>
                      <a:t>[SERIES NAME]</a:t>
                    </a:fld>
                    <a:endParaRPr lang="en-US"/>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379219001480132"/>
                      <c:h val="6.6345145207059544E-2"/>
                    </c:manualLayout>
                  </c15:layout>
                  <c15:dlblFieldTable/>
                  <c15:showDataLabelsRange val="0"/>
                </c:ext>
                <c:ext xmlns:c16="http://schemas.microsoft.com/office/drawing/2014/chart" uri="{C3380CC4-5D6E-409C-BE32-E72D297353CC}">
                  <c16:uniqueId val="{00000008-5495-4581-B4E9-8154D0CCBB44}"/>
                </c:ext>
              </c:extLst>
            </c:dLbl>
            <c:dLbl>
              <c:idx val="75"/>
              <c:tx>
                <c:rich>
                  <a:bodyPr/>
                  <a:lstStyle/>
                  <a:p>
                    <a:fld id="{4DEE4BC0-3E53-4F5E-BF94-E0FD6E816575}"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Sheet1!$H$41:$H$116</c:f>
              <c:numCache>
                <c:formatCode>#,##0</c:formatCode>
                <c:ptCount val="76"/>
                <c:pt idx="0">
                  <c:v>0</c:v>
                </c:pt>
                <c:pt idx="1">
                  <c:v>13102.766377672971</c:v>
                </c:pt>
                <c:pt idx="2">
                  <c:v>21285.506778321567</c:v>
                </c:pt>
                <c:pt idx="3">
                  <c:v>28271.436495788948</c:v>
                </c:pt>
                <c:pt idx="4">
                  <c:v>34578.407776697168</c:v>
                </c:pt>
                <c:pt idx="5">
                  <c:v>40424.252751667111</c:v>
                </c:pt>
                <c:pt idx="6">
                  <c:v>45927.084084275411</c:v>
                </c:pt>
                <c:pt idx="7">
                  <c:v>51160.128381540155</c:v>
                </c:pt>
                <c:pt idx="8">
                  <c:v>56172.789157610736</c:v>
                </c:pt>
                <c:pt idx="9">
                  <c:v>61000.41002771636</c:v>
                </c:pt>
                <c:pt idx="10">
                  <c:v>65669.392336903504</c:v>
                </c:pt>
                <c:pt idx="11">
                  <c:v>70200.123672031797</c:v>
                </c:pt>
                <c:pt idx="12">
                  <c:v>74608.768210214039</c:v>
                </c:pt>
                <c:pt idx="13">
                  <c:v>78908.419406813613</c:v>
                </c:pt>
                <c:pt idx="14">
                  <c:v>83109.873751597304</c:v>
                </c:pt>
                <c:pt idx="15">
                  <c:v>87222.168328200525</c:v>
                </c:pt>
                <c:pt idx="16">
                  <c:v>91252.965206565772</c:v>
                </c:pt>
                <c:pt idx="17">
                  <c:v>95208.833144139324</c:v>
                </c:pt>
                <c:pt idx="18">
                  <c:v>99095.458447451107</c:v>
                </c:pt>
                <c:pt idx="19">
                  <c:v>102917.80574677821</c:v>
                </c:pt>
                <c:pt idx="20">
                  <c:v>106680.24258581536</c:v>
                </c:pt>
                <c:pt idx="21">
                  <c:v>110386.6373684055</c:v>
                </c:pt>
                <c:pt idx="22">
                  <c:v>114040.43735422383</c:v>
                </c:pt>
                <c:pt idx="23">
                  <c:v>117644.73148722596</c:v>
                </c:pt>
                <c:pt idx="24">
                  <c:v>121202.30153586657</c:v>
                </c:pt>
                <c:pt idx="25">
                  <c:v>124715.66411465566</c:v>
                </c:pt>
                <c:pt idx="26">
                  <c:v>128187.10551173448</c:v>
                </c:pt>
                <c:pt idx="27">
                  <c:v>131618.71078265773</c:v>
                </c:pt>
                <c:pt idx="28">
                  <c:v>135012.38823119822</c:v>
                </c:pt>
                <c:pt idx="29">
                  <c:v>138369.89014677884</c:v>
                </c:pt>
                <c:pt idx="30">
                  <c:v>141692.83047993566</c:v>
                </c:pt>
                <c:pt idx="31">
                  <c:v>144982.69999465151</c:v>
                </c:pt>
                <c:pt idx="32">
                  <c:v>148240.87932729043</c:v>
                </c:pt>
                <c:pt idx="33">
                  <c:v>151468.65029756021</c:v>
                </c:pt>
                <c:pt idx="34">
                  <c:v>154667.2057512163</c:v>
                </c:pt>
                <c:pt idx="35">
                  <c:v>157837.6581625666</c:v>
                </c:pt>
              </c:numCache>
            </c:numRef>
          </c:yVal>
          <c:smooth val="1"/>
          <c:extLst xmlns:c15="http://schemas.microsoft.com/office/drawing/2012/chart">
            <c:ext xmlns:c16="http://schemas.microsoft.com/office/drawing/2014/chart" uri="{C3380CC4-5D6E-409C-BE32-E72D297353CC}">
              <c16:uniqueId val="{00000007-26EA-4A08-9BFA-EBC3660FD40E}"/>
            </c:ext>
          </c:extLst>
        </c:ser>
        <c:ser>
          <c:idx val="6"/>
          <c:order val="4"/>
          <c:tx>
            <c:strRef>
              <c:f>Sheet1!$J$39</c:f>
              <c:strCache>
                <c:ptCount val="1"/>
                <c:pt idx="0">
                  <c:v>HCC Paid Search</c:v>
                </c:pt>
              </c:strCache>
            </c:strRef>
          </c:tx>
          <c:spPr>
            <a:ln w="28575" cap="rnd">
              <a:solidFill>
                <a:schemeClr val="accent1">
                  <a:lumMod val="60000"/>
                </a:schemeClr>
              </a:solidFill>
              <a:prstDash val="dash"/>
              <a:round/>
            </a:ln>
            <a:effectLst/>
          </c:spPr>
          <c:marker>
            <c:symbol val="circle"/>
            <c:size val="5"/>
            <c:spPr>
              <a:noFill/>
              <a:ln w="9525">
                <a:noFill/>
              </a:ln>
              <a:effectLst/>
            </c:spPr>
          </c:marker>
          <c:dLbls>
            <c:dLbl>
              <c:idx val="6"/>
              <c:tx>
                <c:rich>
                  <a:bodyPr/>
                  <a:lstStyle/>
                  <a:p>
                    <a:fld id="{1A497101-ECB4-44A9-81CE-EE76C2CBBF6B}"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Sheet1!$J$41:$J$66</c:f>
              <c:numCache>
                <c:formatCode>#,##0</c:formatCode>
                <c:ptCount val="26"/>
                <c:pt idx="0">
                  <c:v>0</c:v>
                </c:pt>
                <c:pt idx="1">
                  <c:v>89281.580118580925</c:v>
                </c:pt>
                <c:pt idx="2">
                  <c:v>145038.35480357721</c:v>
                </c:pt>
                <c:pt idx="3">
                  <c:v>192640.12268945246</c:v>
                </c:pt>
                <c:pt idx="4">
                  <c:v>235615.50250554297</c:v>
                </c:pt>
                <c:pt idx="5">
                  <c:v>275448.79125156999</c:v>
                </c:pt>
                <c:pt idx="6">
                  <c:v>312944.80257773394</c:v>
                </c:pt>
                <c:pt idx="7">
                  <c:v>348602.49883998709</c:v>
                </c:pt>
                <c:pt idx="8">
                  <c:v>382758.51305761177</c:v>
                </c:pt>
                <c:pt idx="9">
                  <c:v>415653.6748175681</c:v>
                </c:pt>
                <c:pt idx="10">
                  <c:v>447467.88153503247</c:v>
                </c:pt>
                <c:pt idx="11">
                  <c:v>478340.05318439531</c:v>
                </c:pt>
                <c:pt idx="12">
                  <c:v>508380.33164198685</c:v>
                </c:pt>
                <c:pt idx="13">
                  <c:v>537677.93504314986</c:v>
                </c:pt>
                <c:pt idx="14">
                  <c:v>566306.43011710269</c:v>
                </c:pt>
                <c:pt idx="15">
                  <c:v>594327.39508964703</c:v>
                </c:pt>
                <c:pt idx="16">
                  <c:v>621793.0389135892</c:v>
                </c:pt>
                <c:pt idx="17">
                  <c:v>648748.12076629081</c:v>
                </c:pt>
                <c:pt idx="18">
                  <c:v>675231.38684969023</c:v>
                </c:pt>
                <c:pt idx="19">
                  <c:v>701276.66590064147</c:v>
                </c:pt>
                <c:pt idx="20">
                  <c:v>726913.71813855623</c:v>
                </c:pt>
              </c:numCache>
            </c:numRef>
          </c:yVal>
          <c:smooth val="1"/>
          <c:extLst xmlns:c15="http://schemas.microsoft.com/office/drawing/2012/chart">
            <c:ext xmlns:c16="http://schemas.microsoft.com/office/drawing/2014/chart" uri="{C3380CC4-5D6E-409C-BE32-E72D297353CC}">
              <c16:uniqueId val="{00000009-26EA-4A08-9BFA-EBC3660FD40E}"/>
            </c:ext>
          </c:extLst>
        </c:ser>
        <c:ser>
          <c:idx val="7"/>
          <c:order val="5"/>
          <c:tx>
            <c:strRef>
              <c:f>Sheet1!$L$39</c:f>
              <c:strCache>
                <c:ptCount val="1"/>
                <c:pt idx="0">
                  <c:v>HCC Audio</c:v>
                </c:pt>
              </c:strCache>
            </c:strRef>
          </c:tx>
          <c:spPr>
            <a:ln w="28575" cap="rnd">
              <a:solidFill>
                <a:schemeClr val="accent2">
                  <a:lumMod val="60000"/>
                </a:schemeClr>
              </a:solidFill>
              <a:prstDash val="dash"/>
              <a:round/>
            </a:ln>
            <a:effectLst/>
          </c:spPr>
          <c:marker>
            <c:symbol val="circle"/>
            <c:size val="5"/>
            <c:spPr>
              <a:noFill/>
              <a:ln w="9525">
                <a:noFill/>
              </a:ln>
              <a:effectLst/>
            </c:spPr>
          </c:marker>
          <c:dLbls>
            <c:dLbl>
              <c:idx val="19"/>
              <c:layout>
                <c:manualLayout>
                  <c:x val="-1.9901732442020741E-2"/>
                  <c:y val="-5.3076116165647634E-2"/>
                </c:manualLayout>
              </c:layout>
              <c:tx>
                <c:rich>
                  <a:bodyPr/>
                  <a:lstStyle/>
                  <a:p>
                    <a:fld id="{8118240D-7B66-4D57-A627-0D2ED2B736B2}" type="SERIESNAME">
                      <a:rPr lang="en-US" smtClean="0"/>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495-4581-B4E9-8154D0CCBB44}"/>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Sheet1!$L$41:$L$66</c:f>
              <c:numCache>
                <c:formatCode>#,##0</c:formatCode>
                <c:ptCount val="26"/>
                <c:pt idx="0">
                  <c:v>0</c:v>
                </c:pt>
                <c:pt idx="1">
                  <c:v>21614.723805655918</c:v>
                </c:pt>
                <c:pt idx="2">
                  <c:v>32761.79495277935</c:v>
                </c:pt>
                <c:pt idx="3">
                  <c:v>41785.195967253159</c:v>
                </c:pt>
                <c:pt idx="4">
                  <c:v>49657.595358544408</c:v>
                </c:pt>
                <c:pt idx="5">
                  <c:v>56771.673060063273</c:v>
                </c:pt>
                <c:pt idx="6">
                  <c:v>63334.513762449089</c:v>
                </c:pt>
                <c:pt idx="7">
                  <c:v>69471.794076517137</c:v>
                </c:pt>
                <c:pt idx="8">
                  <c:v>75266.839938015604</c:v>
                </c:pt>
                <c:pt idx="9">
                  <c:v>80778.390587848902</c:v>
                </c:pt>
                <c:pt idx="10">
                  <c:v>86049.765365649961</c:v>
                </c:pt>
                <c:pt idx="11">
                  <c:v>91114.039550668633</c:v>
                </c:pt>
                <c:pt idx="12">
                  <c:v>95997.171741624887</c:v>
                </c:pt>
                <c:pt idx="13">
                  <c:v>100719.99646242571</c:v>
                </c:pt>
                <c:pt idx="14">
                  <c:v>105299.54918697597</c:v>
                </c:pt>
                <c:pt idx="15">
                  <c:v>109749.97902045058</c:v>
                </c:pt>
                <c:pt idx="16">
                  <c:v>114083.19620293671</c:v>
                </c:pt>
                <c:pt idx="17">
                  <c:v>118309.34318072496</c:v>
                </c:pt>
                <c:pt idx="18">
                  <c:v>122437.14483005021</c:v>
                </c:pt>
                <c:pt idx="19">
                  <c:v>126474.1737994713</c:v>
                </c:pt>
                <c:pt idx="20">
                  <c:v>130427.05490904833</c:v>
                </c:pt>
              </c:numCache>
            </c:numRef>
          </c:yVal>
          <c:smooth val="1"/>
          <c:extLst xmlns:c15="http://schemas.microsoft.com/office/drawing/2012/chart">
            <c:ext xmlns:c16="http://schemas.microsoft.com/office/drawing/2014/chart" uri="{C3380CC4-5D6E-409C-BE32-E72D297353CC}">
              <c16:uniqueId val="{0000000B-26EA-4A08-9BFA-EBC3660FD40E}"/>
            </c:ext>
          </c:extLst>
        </c:ser>
        <c:ser>
          <c:idx val="8"/>
          <c:order val="6"/>
          <c:tx>
            <c:strRef>
              <c:f>Sheet1!$N$39</c:f>
              <c:strCache>
                <c:ptCount val="1"/>
                <c:pt idx="0">
                  <c:v>HCC Social</c:v>
                </c:pt>
              </c:strCache>
            </c:strRef>
          </c:tx>
          <c:spPr>
            <a:ln w="28575" cap="rnd">
              <a:solidFill>
                <a:schemeClr val="accent4">
                  <a:lumMod val="60000"/>
                  <a:lumOff val="40000"/>
                </a:schemeClr>
              </a:solidFill>
              <a:prstDash val="dash"/>
              <a:round/>
            </a:ln>
            <a:effectLst/>
          </c:spPr>
          <c:marker>
            <c:symbol val="circle"/>
            <c:size val="5"/>
            <c:spPr>
              <a:noFill/>
              <a:ln w="9525">
                <a:noFill/>
              </a:ln>
              <a:effectLst/>
            </c:spPr>
          </c:marker>
          <c:dLbls>
            <c:dLbl>
              <c:idx val="18"/>
              <c:layout>
                <c:manualLayout>
                  <c:x val="9.4935866710641095E-2"/>
                  <c:y val="2.6538058082823815E-3"/>
                </c:manualLayout>
              </c:layout>
              <c:tx>
                <c:rich>
                  <a:bodyPr/>
                  <a:lstStyle/>
                  <a:p>
                    <a:fld id="{3826DDE0-F662-4605-B409-7305FE1847B8}" type="SERIESNAME">
                      <a:rPr lang="en-US" smtClean="0"/>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5495-4581-B4E9-8154D0CCBB44}"/>
                </c:ext>
              </c:extLst>
            </c:dLbl>
            <c:dLbl>
              <c:idx val="25"/>
              <c:tx>
                <c:rich>
                  <a:bodyPr/>
                  <a:lstStyle/>
                  <a:p>
                    <a:fld id="{BBE47BFC-33BC-42A2-A96D-50EC5A75CBF8}"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Sheet1!$N$41:$N$66</c:f>
              <c:numCache>
                <c:formatCode>#,##0</c:formatCode>
                <c:ptCount val="26"/>
                <c:pt idx="0">
                  <c:v>0</c:v>
                </c:pt>
                <c:pt idx="1">
                  <c:v>18613.952094099255</c:v>
                </c:pt>
                <c:pt idx="2">
                  <c:v>28213.475557257159</c:v>
                </c:pt>
                <c:pt idx="3">
                  <c:v>35984.157973532667</c:v>
                </c:pt>
                <c:pt idx="4">
                  <c:v>42763.632300970858</c:v>
                </c:pt>
                <c:pt idx="5">
                  <c:v>48890.062724991418</c:v>
                </c:pt>
                <c:pt idx="6">
                  <c:v>54541.784372410693</c:v>
                </c:pt>
                <c:pt idx="7">
                  <c:v>59827.026172457583</c:v>
                </c:pt>
                <c:pt idx="8">
                  <c:v>64817.545922740705</c:v>
                </c:pt>
                <c:pt idx="9">
                  <c:v>69563.92809642147</c:v>
                </c:pt>
                <c:pt idx="10">
                  <c:v>74103.478010002</c:v>
                </c:pt>
                <c:pt idx="11">
                  <c:v>78464.679102317328</c:v>
                </c:pt>
                <c:pt idx="12">
                  <c:v>82669.88614030082</c:v>
                </c:pt>
                <c:pt idx="13">
                  <c:v>86737.041191285593</c:v>
                </c:pt>
                <c:pt idx="14">
                  <c:v>90680.814694645131</c:v>
                </c:pt>
                <c:pt idx="15">
                  <c:v>94513.391435541067</c:v>
                </c:pt>
                <c:pt idx="16">
                  <c:v>98245.028155646592</c:v>
                </c:pt>
                <c:pt idx="17">
                  <c:v>101884.45922561883</c:v>
                </c:pt>
                <c:pt idx="18">
                  <c:v>105439.19824728416</c:v>
                </c:pt>
                <c:pt idx="19">
                  <c:v>108915.76655854023</c:v>
                </c:pt>
                <c:pt idx="20">
                  <c:v>112319.869255799</c:v>
                </c:pt>
              </c:numCache>
            </c:numRef>
          </c:yVal>
          <c:smooth val="1"/>
          <c:extLst xmlns:c15="http://schemas.microsoft.com/office/drawing/2012/chart">
            <c:ext xmlns:c16="http://schemas.microsoft.com/office/drawing/2014/chart" uri="{C3380CC4-5D6E-409C-BE32-E72D297353CC}">
              <c16:uniqueId val="{0000000D-26EA-4A08-9BFA-EBC3660FD40E}"/>
            </c:ext>
          </c:extLst>
        </c:ser>
        <c:ser>
          <c:idx val="9"/>
          <c:order val="7"/>
          <c:tx>
            <c:strRef>
              <c:f>Sheet1!$P$39</c:f>
              <c:strCache>
                <c:ptCount val="1"/>
                <c:pt idx="0">
                  <c:v>HCP MCM</c:v>
                </c:pt>
              </c:strCache>
            </c:strRef>
          </c:tx>
          <c:spPr>
            <a:ln w="28575" cap="rnd">
              <a:solidFill>
                <a:schemeClr val="accent3">
                  <a:lumMod val="75000"/>
                </a:schemeClr>
              </a:solidFill>
              <a:round/>
            </a:ln>
            <a:effectLst/>
          </c:spPr>
          <c:marker>
            <c:symbol val="circle"/>
            <c:size val="5"/>
            <c:spPr>
              <a:noFill/>
              <a:ln w="9525">
                <a:noFill/>
              </a:ln>
              <a:effectLst/>
            </c:spPr>
          </c:marker>
          <c:dLbls>
            <c:dLbl>
              <c:idx val="37"/>
              <c:layout>
                <c:manualLayout>
                  <c:x val="3.2278194681617994E-2"/>
                  <c:y val="3.7153281315953343E-2"/>
                </c:manualLayout>
              </c:layout>
              <c:tx>
                <c:rich>
                  <a:bodyPr/>
                  <a:lstStyle/>
                  <a:p>
                    <a:fld id="{2C430CB5-0789-4A0C-AE3C-822C6C11C1D2}"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E-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Sheet1!$P$41:$P$116</c:f>
              <c:numCache>
                <c:formatCode>#,##0</c:formatCode>
                <c:ptCount val="76"/>
                <c:pt idx="0">
                  <c:v>9.3132257461547852E-10</c:v>
                </c:pt>
                <c:pt idx="1">
                  <c:v>14491.829565511085</c:v>
                </c:pt>
                <c:pt idx="2">
                  <c:v>28616.288684363477</c:v>
                </c:pt>
                <c:pt idx="3">
                  <c:v>42381.419556918554</c:v>
                </c:pt>
                <c:pt idx="4">
                  <c:v>55795.156779288314</c:v>
                </c:pt>
                <c:pt idx="5">
                  <c:v>68865.324822614901</c:v>
                </c:pt>
                <c:pt idx="6">
                  <c:v>81599.635803586803</c:v>
                </c:pt>
                <c:pt idx="7">
                  <c:v>94005.687532191165</c:v>
                </c:pt>
                <c:pt idx="8">
                  <c:v>106090.96182303969</c:v>
                </c:pt>
                <c:pt idx="9">
                  <c:v>117862.82305689622</c:v>
                </c:pt>
                <c:pt idx="10">
                  <c:v>129328.51697935257</c:v>
                </c:pt>
                <c:pt idx="11">
                  <c:v>140495.16972395312</c:v>
                </c:pt>
                <c:pt idx="12">
                  <c:v>151369.78704747837</c:v>
                </c:pt>
                <c:pt idx="13">
                  <c:v>161959.25376532879</c:v>
                </c:pt>
                <c:pt idx="14">
                  <c:v>172270.33337551448</c:v>
                </c:pt>
                <c:pt idx="15">
                  <c:v>182309.66785994079</c:v>
                </c:pt>
                <c:pt idx="16">
                  <c:v>192083.77765223477</c:v>
                </c:pt>
                <c:pt idx="17">
                  <c:v>201599.06176160742</c:v>
                </c:pt>
                <c:pt idx="18">
                  <c:v>210861.79804271925</c:v>
                </c:pt>
                <c:pt idx="19">
                  <c:v>219878.14360188972</c:v>
                </c:pt>
                <c:pt idx="20">
                  <c:v>228654.13533029426</c:v>
                </c:pt>
                <c:pt idx="21">
                  <c:v>237195.69055531267</c:v>
                </c:pt>
                <c:pt idx="22">
                  <c:v>245508.60780140664</c:v>
                </c:pt>
                <c:pt idx="23">
                  <c:v>253598.56765242014</c:v>
                </c:pt>
                <c:pt idx="24">
                  <c:v>261471.13370743673</c:v>
                </c:pt>
                <c:pt idx="25">
                  <c:v>269131.75362276379</c:v>
                </c:pt>
                <c:pt idx="26">
                  <c:v>276585.76023291331</c:v>
                </c:pt>
                <c:pt idx="27">
                  <c:v>283838.37274381984</c:v>
                </c:pt>
                <c:pt idx="28">
                  <c:v>290894.69799184147</c:v>
                </c:pt>
                <c:pt idx="29">
                  <c:v>297759.73176242318</c:v>
                </c:pt>
                <c:pt idx="30">
                  <c:v>304438.36016260181</c:v>
                </c:pt>
                <c:pt idx="31">
                  <c:v>310935.361041856</c:v>
                </c:pt>
                <c:pt idx="32">
                  <c:v>317255.40545607265</c:v>
                </c:pt>
                <c:pt idx="33">
                  <c:v>323403.05916970689</c:v>
                </c:pt>
                <c:pt idx="34">
                  <c:v>329382.78419146221</c:v>
                </c:pt>
                <c:pt idx="35">
                  <c:v>335198.9403390931</c:v>
                </c:pt>
                <c:pt idx="36">
                  <c:v>340855.78682918753</c:v>
                </c:pt>
                <c:pt idx="37">
                  <c:v>346357.48388804775</c:v>
                </c:pt>
                <c:pt idx="38">
                  <c:v>351708.09437996056</c:v>
                </c:pt>
                <c:pt idx="39">
                  <c:v>357843.067585657</c:v>
                </c:pt>
                <c:pt idx="40">
                  <c:v>363583.778973017</c:v>
                </c:pt>
                <c:pt idx="41">
                  <c:v>369324.49036037701</c:v>
                </c:pt>
                <c:pt idx="42">
                  <c:v>375065.20174773602</c:v>
                </c:pt>
                <c:pt idx="43">
                  <c:v>380805.91313509602</c:v>
                </c:pt>
                <c:pt idx="44">
                  <c:v>386546.62452245603</c:v>
                </c:pt>
                <c:pt idx="45">
                  <c:v>392287.33590981498</c:v>
                </c:pt>
                <c:pt idx="46">
                  <c:v>398028.04729717498</c:v>
                </c:pt>
                <c:pt idx="47">
                  <c:v>403768.75868453499</c:v>
                </c:pt>
              </c:numCache>
            </c:numRef>
          </c:yVal>
          <c:smooth val="1"/>
          <c:extLst xmlns:c15="http://schemas.microsoft.com/office/drawing/2012/chart">
            <c:ext xmlns:c16="http://schemas.microsoft.com/office/drawing/2014/chart" uri="{C3380CC4-5D6E-409C-BE32-E72D297353CC}">
              <c16:uniqueId val="{0000000F-26EA-4A08-9BFA-EBC3660FD40E}"/>
            </c:ext>
          </c:extLst>
        </c:ser>
        <c:ser>
          <c:idx val="10"/>
          <c:order val="8"/>
          <c:tx>
            <c:strRef>
              <c:f>Sheet1!$R$39</c:f>
              <c:strCache>
                <c:ptCount val="1"/>
                <c:pt idx="0">
                  <c:v>HCC InOffice</c:v>
                </c:pt>
              </c:strCache>
            </c:strRef>
          </c:tx>
          <c:spPr>
            <a:ln w="28575" cap="rnd">
              <a:solidFill>
                <a:schemeClr val="accent5">
                  <a:lumMod val="60000"/>
                </a:schemeClr>
              </a:solidFill>
              <a:round/>
            </a:ln>
            <a:effectLst/>
          </c:spPr>
          <c:marker>
            <c:symbol val="none"/>
          </c:marker>
          <c:dLbls>
            <c:dLbl>
              <c:idx val="20"/>
              <c:tx>
                <c:rich>
                  <a:bodyPr/>
                  <a:lstStyle/>
                  <a:p>
                    <a:fld id="{E1C5F344-167C-4026-ACB6-156DA467EBDB}"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Sheet1!$R$41:$R$61</c:f>
              <c:numCache>
                <c:formatCode>#,##0</c:formatCode>
                <c:ptCount val="21"/>
                <c:pt idx="0">
                  <c:v>0</c:v>
                </c:pt>
                <c:pt idx="1">
                  <c:v>5211.7558389939368</c:v>
                </c:pt>
                <c:pt idx="2">
                  <c:v>10018.778631821275</c:v>
                </c:pt>
                <c:pt idx="3">
                  <c:v>14452.096033310518</c:v>
                </c:pt>
                <c:pt idx="4">
                  <c:v>18540.417741542682</c:v>
                </c:pt>
                <c:pt idx="5">
                  <c:v>22310.299479529262</c:v>
                </c:pt>
                <c:pt idx="6">
                  <c:v>25786.296786425635</c:v>
                </c:pt>
                <c:pt idx="7">
                  <c:v>28991.10902637057</c:v>
                </c:pt>
                <c:pt idx="8">
                  <c:v>31945.714046832174</c:v>
                </c:pt>
                <c:pt idx="9">
                  <c:v>34669.493932643905</c:v>
                </c:pt>
                <c:pt idx="10">
                  <c:v>37180.352308388799</c:v>
                </c:pt>
                <c:pt idx="11">
                  <c:v>39494.823641894385</c:v>
                </c:pt>
                <c:pt idx="12">
                  <c:v>41628.17499676533</c:v>
                </c:pt>
                <c:pt idx="13">
                  <c:v>43594.50067294389</c:v>
                </c:pt>
                <c:pt idx="14">
                  <c:v>45406.810162452981</c:v>
                </c:pt>
                <c:pt idx="15">
                  <c:v>47077.109833175316</c:v>
                </c:pt>
                <c:pt idx="16">
                  <c:v>48616.478737717494</c:v>
                </c:pt>
                <c:pt idx="17">
                  <c:v>50035.138927262276</c:v>
                </c:pt>
                <c:pt idx="18">
                  <c:v>51342.520632671192</c:v>
                </c:pt>
                <c:pt idx="19">
                  <c:v>52547.322656903416</c:v>
                </c:pt>
                <c:pt idx="20">
                  <c:v>53657.568304600194</c:v>
                </c:pt>
              </c:numCache>
            </c:numRef>
          </c:yVal>
          <c:smooth val="1"/>
          <c:extLst xmlns:c15="http://schemas.microsoft.com/office/drawing/2012/chart">
            <c:ext xmlns:c16="http://schemas.microsoft.com/office/drawing/2014/chart" uri="{C3380CC4-5D6E-409C-BE32-E72D297353CC}">
              <c16:uniqueId val="{00000011-26EA-4A08-9BFA-EBC3660FD40E}"/>
            </c:ext>
          </c:extLst>
        </c:ser>
        <c:ser>
          <c:idx val="11"/>
          <c:order val="9"/>
          <c:tx>
            <c:strRef>
              <c:f>Sheet1!$T$39</c:f>
              <c:strCache>
                <c:ptCount val="1"/>
                <c:pt idx="0">
                  <c:v>HCC Pharmacy</c:v>
                </c:pt>
              </c:strCache>
            </c:strRef>
          </c:tx>
          <c:spPr>
            <a:ln w="28575" cap="rnd">
              <a:solidFill>
                <a:schemeClr val="accent6">
                  <a:lumMod val="60000"/>
                </a:schemeClr>
              </a:solidFill>
              <a:round/>
            </a:ln>
            <a:effectLst/>
          </c:spPr>
          <c:marker>
            <c:symbol val="circle"/>
            <c:size val="5"/>
            <c:spPr>
              <a:noFill/>
              <a:ln w="9525">
                <a:noFill/>
              </a:ln>
              <a:effectLst/>
            </c:spPr>
          </c:marker>
          <c:dLbls>
            <c:dLbl>
              <c:idx val="20"/>
              <c:tx>
                <c:rich>
                  <a:bodyPr/>
                  <a:lstStyle/>
                  <a:p>
                    <a:fld id="{088B73AF-1A64-481E-B0F6-E168E9871B67}" type="SERIESNAME">
                      <a:rPr lang="en-US"/>
                      <a:pPr/>
                      <a:t>[SERIES NAME]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2-26EA-4A08-9BFA-EBC3660FD40E}"/>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Sheet1!$A$41:$A$191</c:f>
              <c:numCache>
                <c:formatCode>"$"#,##0</c:formatCode>
                <c:ptCount val="151"/>
                <c:pt idx="0">
                  <c:v>0</c:v>
                </c:pt>
                <c:pt idx="1">
                  <c:v>200000</c:v>
                </c:pt>
                <c:pt idx="2">
                  <c:v>400000</c:v>
                </c:pt>
                <c:pt idx="3">
                  <c:v>600000</c:v>
                </c:pt>
                <c:pt idx="4">
                  <c:v>800000</c:v>
                </c:pt>
                <c:pt idx="5">
                  <c:v>1000000</c:v>
                </c:pt>
                <c:pt idx="6">
                  <c:v>1200000</c:v>
                </c:pt>
                <c:pt idx="7">
                  <c:v>1400000</c:v>
                </c:pt>
                <c:pt idx="8">
                  <c:v>1600000</c:v>
                </c:pt>
                <c:pt idx="9">
                  <c:v>1800000</c:v>
                </c:pt>
                <c:pt idx="10">
                  <c:v>2000000</c:v>
                </c:pt>
                <c:pt idx="11">
                  <c:v>2200000</c:v>
                </c:pt>
                <c:pt idx="12">
                  <c:v>2400000</c:v>
                </c:pt>
                <c:pt idx="13">
                  <c:v>2600000</c:v>
                </c:pt>
                <c:pt idx="14">
                  <c:v>2800000</c:v>
                </c:pt>
                <c:pt idx="15">
                  <c:v>3000000</c:v>
                </c:pt>
                <c:pt idx="16">
                  <c:v>3200000</c:v>
                </c:pt>
                <c:pt idx="17">
                  <c:v>3400000</c:v>
                </c:pt>
                <c:pt idx="18">
                  <c:v>3600000</c:v>
                </c:pt>
                <c:pt idx="19">
                  <c:v>3800000</c:v>
                </c:pt>
                <c:pt idx="20">
                  <c:v>4000000</c:v>
                </c:pt>
                <c:pt idx="21">
                  <c:v>4200000</c:v>
                </c:pt>
                <c:pt idx="22">
                  <c:v>4400000</c:v>
                </c:pt>
                <c:pt idx="23">
                  <c:v>4600000</c:v>
                </c:pt>
                <c:pt idx="24">
                  <c:v>4800000</c:v>
                </c:pt>
                <c:pt idx="25">
                  <c:v>5000000</c:v>
                </c:pt>
                <c:pt idx="26">
                  <c:v>5200000</c:v>
                </c:pt>
                <c:pt idx="27">
                  <c:v>5400000</c:v>
                </c:pt>
                <c:pt idx="28">
                  <c:v>5600000</c:v>
                </c:pt>
                <c:pt idx="29">
                  <c:v>5800000</c:v>
                </c:pt>
                <c:pt idx="30">
                  <c:v>6000000</c:v>
                </c:pt>
                <c:pt idx="31">
                  <c:v>6200000</c:v>
                </c:pt>
                <c:pt idx="32">
                  <c:v>6400000</c:v>
                </c:pt>
                <c:pt idx="33">
                  <c:v>6600000</c:v>
                </c:pt>
                <c:pt idx="34">
                  <c:v>6800000</c:v>
                </c:pt>
                <c:pt idx="35">
                  <c:v>7000000</c:v>
                </c:pt>
                <c:pt idx="36">
                  <c:v>7200000</c:v>
                </c:pt>
                <c:pt idx="37">
                  <c:v>7400000</c:v>
                </c:pt>
                <c:pt idx="38">
                  <c:v>7600000</c:v>
                </c:pt>
                <c:pt idx="39">
                  <c:v>7800000</c:v>
                </c:pt>
                <c:pt idx="40">
                  <c:v>8000000</c:v>
                </c:pt>
                <c:pt idx="41">
                  <c:v>8200000</c:v>
                </c:pt>
                <c:pt idx="42">
                  <c:v>8400000</c:v>
                </c:pt>
                <c:pt idx="43">
                  <c:v>8600000</c:v>
                </c:pt>
                <c:pt idx="44">
                  <c:v>8800000</c:v>
                </c:pt>
                <c:pt idx="45">
                  <c:v>9000000</c:v>
                </c:pt>
                <c:pt idx="46">
                  <c:v>9200000</c:v>
                </c:pt>
                <c:pt idx="47">
                  <c:v>9400000</c:v>
                </c:pt>
                <c:pt idx="48">
                  <c:v>9600000</c:v>
                </c:pt>
                <c:pt idx="49">
                  <c:v>9800000</c:v>
                </c:pt>
                <c:pt idx="50">
                  <c:v>10000000</c:v>
                </c:pt>
                <c:pt idx="51">
                  <c:v>10200000</c:v>
                </c:pt>
                <c:pt idx="52">
                  <c:v>10400000</c:v>
                </c:pt>
                <c:pt idx="53">
                  <c:v>10600000</c:v>
                </c:pt>
                <c:pt idx="54">
                  <c:v>10800000</c:v>
                </c:pt>
                <c:pt idx="55">
                  <c:v>11000000</c:v>
                </c:pt>
                <c:pt idx="56">
                  <c:v>11200000</c:v>
                </c:pt>
                <c:pt idx="57">
                  <c:v>11400000</c:v>
                </c:pt>
                <c:pt idx="58">
                  <c:v>11600000</c:v>
                </c:pt>
                <c:pt idx="59">
                  <c:v>11800000</c:v>
                </c:pt>
                <c:pt idx="60">
                  <c:v>12000000</c:v>
                </c:pt>
                <c:pt idx="61">
                  <c:v>12200000</c:v>
                </c:pt>
                <c:pt idx="62">
                  <c:v>12400000</c:v>
                </c:pt>
                <c:pt idx="63">
                  <c:v>12600000</c:v>
                </c:pt>
                <c:pt idx="64">
                  <c:v>12800000</c:v>
                </c:pt>
                <c:pt idx="65">
                  <c:v>13000000</c:v>
                </c:pt>
                <c:pt idx="66">
                  <c:v>13200000</c:v>
                </c:pt>
                <c:pt idx="67">
                  <c:v>13400000</c:v>
                </c:pt>
                <c:pt idx="68">
                  <c:v>13600000</c:v>
                </c:pt>
                <c:pt idx="69">
                  <c:v>13800000</c:v>
                </c:pt>
                <c:pt idx="70">
                  <c:v>14000000</c:v>
                </c:pt>
                <c:pt idx="71">
                  <c:v>14200000</c:v>
                </c:pt>
                <c:pt idx="72">
                  <c:v>14400000</c:v>
                </c:pt>
                <c:pt idx="73">
                  <c:v>14600000</c:v>
                </c:pt>
                <c:pt idx="74">
                  <c:v>14800000</c:v>
                </c:pt>
                <c:pt idx="75">
                  <c:v>15000000</c:v>
                </c:pt>
                <c:pt idx="76">
                  <c:v>15200000</c:v>
                </c:pt>
                <c:pt idx="77">
                  <c:v>15400000</c:v>
                </c:pt>
                <c:pt idx="78">
                  <c:v>15600000</c:v>
                </c:pt>
                <c:pt idx="79">
                  <c:v>15800000</c:v>
                </c:pt>
                <c:pt idx="80">
                  <c:v>16000000</c:v>
                </c:pt>
                <c:pt idx="81">
                  <c:v>16200000</c:v>
                </c:pt>
                <c:pt idx="82">
                  <c:v>16400000</c:v>
                </c:pt>
                <c:pt idx="83">
                  <c:v>16600000</c:v>
                </c:pt>
                <c:pt idx="84">
                  <c:v>16800000</c:v>
                </c:pt>
                <c:pt idx="85">
                  <c:v>17000000</c:v>
                </c:pt>
                <c:pt idx="86">
                  <c:v>17200000</c:v>
                </c:pt>
              </c:numCache>
            </c:numRef>
          </c:xVal>
          <c:yVal>
            <c:numRef>
              <c:f>Sheet1!$T$41:$T$61</c:f>
              <c:numCache>
                <c:formatCode>General</c:formatCode>
                <c:ptCount val="21"/>
              </c:numCache>
            </c:numRef>
          </c:yVal>
          <c:smooth val="1"/>
          <c:extLst xmlns:c15="http://schemas.microsoft.com/office/drawing/2012/chart">
            <c:ext xmlns:c16="http://schemas.microsoft.com/office/drawing/2014/chart" uri="{C3380CC4-5D6E-409C-BE32-E72D297353CC}">
              <c16:uniqueId val="{00000013-26EA-4A08-9BFA-EBC3660FD40E}"/>
            </c:ext>
          </c:extLst>
        </c:ser>
        <c:ser>
          <c:idx val="16"/>
          <c:order val="10"/>
          <c:tx>
            <c:strRef>
              <c:f>Sheet1!$B$11</c:f>
              <c:strCache>
                <c:ptCount val="1"/>
                <c:pt idx="0">
                  <c:v>HCC In Office</c:v>
                </c:pt>
              </c:strCache>
              <c:extLst xmlns:c15="http://schemas.microsoft.com/office/drawing/2012/chart"/>
            </c:strRef>
          </c:tx>
          <c:spPr>
            <a:ln w="28575" cap="rnd">
              <a:solidFill>
                <a:srgbClr val="FF0000"/>
              </a:solidFill>
              <a:round/>
            </a:ln>
            <a:effectLst/>
          </c:spPr>
          <c:marker>
            <c:symbol val="circle"/>
            <c:size val="5"/>
            <c:spPr>
              <a:solidFill>
                <a:srgbClr val="FF0000"/>
              </a:solidFill>
              <a:ln w="9525">
                <a:solidFill>
                  <a:srgbClr val="FF0000"/>
                </a:solidFill>
              </a:ln>
              <a:effectLst/>
            </c:spPr>
          </c:marker>
          <c:dPt>
            <c:idx val="0"/>
            <c:marker>
              <c:symbol val="square"/>
              <c:size val="7"/>
              <c:spPr>
                <a:solidFill>
                  <a:srgbClr val="FF0000"/>
                </a:solidFill>
                <a:ln w="9525">
                  <a:solidFill>
                    <a:srgbClr val="FF0000"/>
                  </a:solidFill>
                </a:ln>
                <a:effectLst/>
              </c:spPr>
            </c:marker>
            <c:bubble3D val="0"/>
            <c:extLst xmlns:c15="http://schemas.microsoft.com/office/drawing/2012/chart">
              <c:ext xmlns:c16="http://schemas.microsoft.com/office/drawing/2014/chart" uri="{C3380CC4-5D6E-409C-BE32-E72D297353CC}">
                <c16:uniqueId val="{00000014-26EA-4A08-9BFA-EBC3660FD40E}"/>
              </c:ext>
            </c:extLst>
          </c:dPt>
          <c:xVal>
            <c:numRef>
              <c:f>Sheet1!$H$11</c:f>
              <c:numCache>
                <c:formatCode>"$"#,##0</c:formatCode>
                <c:ptCount val="1"/>
                <c:pt idx="0">
                  <c:v>1000000</c:v>
                </c:pt>
              </c:numCache>
              <c:extLst xmlns:c15="http://schemas.microsoft.com/office/drawing/2012/chart"/>
            </c:numRef>
          </c:xVal>
          <c:yVal>
            <c:numRef>
              <c:f>Sheet1!$I$11</c:f>
              <c:numCache>
                <c:formatCode>#,##0</c:formatCode>
                <c:ptCount val="1"/>
                <c:pt idx="0">
                  <c:v>22310.299479529262</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5-26EA-4A08-9BFA-EBC3660FD40E}"/>
            </c:ext>
          </c:extLst>
        </c:ser>
        <c:ser>
          <c:idx val="17"/>
          <c:order val="11"/>
          <c:tx>
            <c:strRef>
              <c:f>Sheet1!$B$12</c:f>
              <c:strCache>
                <c:ptCount val="1"/>
                <c:pt idx="0">
                  <c:v>HCP MCM</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Sheet1!$H$12</c:f>
              <c:numCache>
                <c:formatCode>"$"#,##0</c:formatCode>
                <c:ptCount val="1"/>
                <c:pt idx="0">
                  <c:v>7775778</c:v>
                </c:pt>
              </c:numCache>
              <c:extLst xmlns:c15="http://schemas.microsoft.com/office/drawing/2012/chart"/>
            </c:numRef>
          </c:xVal>
          <c:yVal>
            <c:numRef>
              <c:f>Sheet1!$I$12</c:f>
              <c:numCache>
                <c:formatCode>#,##0</c:formatCode>
                <c:ptCount val="1"/>
                <c:pt idx="0">
                  <c:v>356289.09054759797</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6-26EA-4A08-9BFA-EBC3660FD40E}"/>
            </c:ext>
          </c:extLst>
        </c:ser>
        <c:ser>
          <c:idx val="18"/>
          <c:order val="12"/>
          <c:tx>
            <c:strRef>
              <c:f>Sheet1!$B$13</c:f>
              <c:strCache>
                <c:ptCount val="1"/>
                <c:pt idx="0">
                  <c:v>HCC Social</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Sheet1!$H$13</c:f>
              <c:numCache>
                <c:formatCode>"$"#,##0</c:formatCode>
                <c:ptCount val="1"/>
                <c:pt idx="0">
                  <c:v>1840000</c:v>
                </c:pt>
              </c:numCache>
              <c:extLst xmlns:c15="http://schemas.microsoft.com/office/drawing/2012/chart"/>
            </c:numRef>
          </c:xVal>
          <c:yVal>
            <c:numRef>
              <c:f>Sheet1!$I$13</c:f>
              <c:numCache>
                <c:formatCode>#,##0</c:formatCode>
                <c:ptCount val="1"/>
                <c:pt idx="0">
                  <c:v>70487.367019183061</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7-26EA-4A08-9BFA-EBC3660FD40E}"/>
            </c:ext>
          </c:extLst>
        </c:ser>
        <c:ser>
          <c:idx val="19"/>
          <c:order val="13"/>
          <c:tx>
            <c:strRef>
              <c:f>Sheet1!$B$14</c:f>
              <c:strCache>
                <c:ptCount val="1"/>
                <c:pt idx="0">
                  <c:v>HCC Online Video</c:v>
                </c:pt>
              </c:strCache>
              <c:extLst xmlns:c15="http://schemas.microsoft.com/office/drawing/2012/chart"/>
            </c:strRef>
          </c:tx>
          <c:spPr>
            <a:ln w="28575" cap="rnd">
              <a:solidFill>
                <a:srgbClr val="FF0000"/>
              </a:solidFill>
              <a:round/>
            </a:ln>
            <a:effectLst/>
          </c:spPr>
          <c:marker>
            <c:symbol val="circle"/>
            <c:size val="5"/>
            <c:spPr>
              <a:solidFill>
                <a:srgbClr val="FF0000"/>
              </a:solidFill>
              <a:ln w="9525">
                <a:solidFill>
                  <a:srgbClr val="FF0000"/>
                </a:solidFill>
              </a:ln>
              <a:effectLst/>
            </c:spPr>
          </c:marker>
          <c:dPt>
            <c:idx val="0"/>
            <c:marker>
              <c:symbol val="square"/>
              <c:size val="7"/>
              <c:spPr>
                <a:solidFill>
                  <a:srgbClr val="FF0000"/>
                </a:solidFill>
                <a:ln w="9525">
                  <a:solidFill>
                    <a:srgbClr val="FF0000"/>
                  </a:solidFill>
                </a:ln>
                <a:effectLst/>
              </c:spPr>
            </c:marker>
            <c:bubble3D val="0"/>
            <c:extLst xmlns:c15="http://schemas.microsoft.com/office/drawing/2012/chart">
              <c:ext xmlns:c16="http://schemas.microsoft.com/office/drawing/2014/chart" uri="{C3380CC4-5D6E-409C-BE32-E72D297353CC}">
                <c16:uniqueId val="{00000018-26EA-4A08-9BFA-EBC3660FD40E}"/>
              </c:ext>
            </c:extLst>
          </c:dPt>
          <c:xVal>
            <c:numRef>
              <c:f>Sheet1!$H$14</c:f>
              <c:numCache>
                <c:formatCode>"$"#,##0</c:formatCode>
                <c:ptCount val="1"/>
                <c:pt idx="0">
                  <c:v>1220000</c:v>
                </c:pt>
              </c:numCache>
              <c:extLst xmlns:c15="http://schemas.microsoft.com/office/drawing/2012/chart"/>
            </c:numRef>
          </c:xVal>
          <c:yVal>
            <c:numRef>
              <c:f>Sheet1!$I$14</c:f>
              <c:numCache>
                <c:formatCode>#,##0</c:formatCode>
                <c:ptCount val="1"/>
                <c:pt idx="0">
                  <c:v>15022.779470646754</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9-26EA-4A08-9BFA-EBC3660FD40E}"/>
            </c:ext>
          </c:extLst>
        </c:ser>
        <c:ser>
          <c:idx val="20"/>
          <c:order val="14"/>
          <c:tx>
            <c:strRef>
              <c:f>Sheet1!$B$15</c:f>
              <c:strCache>
                <c:ptCount val="1"/>
                <c:pt idx="0">
                  <c:v>HCC Streaming Video</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Sheet1!$H$15</c:f>
              <c:numCache>
                <c:formatCode>"$"#,##0</c:formatCode>
                <c:ptCount val="1"/>
                <c:pt idx="0">
                  <c:v>4817798</c:v>
                </c:pt>
              </c:numCache>
              <c:extLst xmlns:c15="http://schemas.microsoft.com/office/drawing/2012/chart"/>
            </c:numRef>
          </c:xVal>
          <c:yVal>
            <c:numRef>
              <c:f>Sheet1!$I$15</c:f>
              <c:numCache>
                <c:formatCode>#,##0</c:formatCode>
                <c:ptCount val="1"/>
                <c:pt idx="0">
                  <c:v>121516.7124715425</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A-26EA-4A08-9BFA-EBC3660FD40E}"/>
            </c:ext>
          </c:extLst>
        </c:ser>
        <c:ser>
          <c:idx val="21"/>
          <c:order val="15"/>
          <c:tx>
            <c:strRef>
              <c:f>Sheet1!$B$16</c:f>
              <c:strCache>
                <c:ptCount val="1"/>
                <c:pt idx="0">
                  <c:v>HCC Display</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Sheet1!$H$16</c:f>
              <c:numCache>
                <c:formatCode>"$"#,##0</c:formatCode>
                <c:ptCount val="1"/>
                <c:pt idx="0">
                  <c:v>3540000</c:v>
                </c:pt>
              </c:numCache>
              <c:extLst xmlns:c15="http://schemas.microsoft.com/office/drawing/2012/chart"/>
            </c:numRef>
          </c:xVal>
          <c:yVal>
            <c:numRef>
              <c:f>Sheet1!$I$16</c:f>
              <c:numCache>
                <c:formatCode>#,##0</c:formatCode>
                <c:ptCount val="1"/>
                <c:pt idx="0">
                  <c:v>173899.1701768022</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B-26EA-4A08-9BFA-EBC3660FD40E}"/>
            </c:ext>
          </c:extLst>
        </c:ser>
        <c:ser>
          <c:idx val="22"/>
          <c:order val="16"/>
          <c:tx>
            <c:strRef>
              <c:f>Sheet1!$B$17</c:f>
              <c:strCache>
                <c:ptCount val="1"/>
                <c:pt idx="0">
                  <c:v>HCC Paid Search</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Sheet1!$H$17</c:f>
              <c:numCache>
                <c:formatCode>"$"#,##0</c:formatCode>
                <c:ptCount val="1"/>
                <c:pt idx="0">
                  <c:v>400000</c:v>
                </c:pt>
              </c:numCache>
              <c:extLst xmlns:c15="http://schemas.microsoft.com/office/drawing/2012/chart"/>
            </c:numRef>
          </c:xVal>
          <c:yVal>
            <c:numRef>
              <c:f>Sheet1!$I$17</c:f>
              <c:numCache>
                <c:formatCode>#,##0</c:formatCode>
                <c:ptCount val="1"/>
                <c:pt idx="0">
                  <c:v>145038.35480357721</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C-26EA-4A08-9BFA-EBC3660FD40E}"/>
            </c:ext>
          </c:extLst>
        </c:ser>
        <c:ser>
          <c:idx val="23"/>
          <c:order val="17"/>
          <c:tx>
            <c:strRef>
              <c:f>Sheet1!$B$18</c:f>
              <c:strCache>
                <c:ptCount val="1"/>
                <c:pt idx="0">
                  <c:v>HCC Radio</c:v>
                </c:pt>
              </c:strCache>
              <c:extLst xmlns:c15="http://schemas.microsoft.com/office/drawing/2012/chart"/>
            </c:strRef>
          </c:tx>
          <c:spPr>
            <a:ln w="28575" cap="rnd">
              <a:solidFill>
                <a:srgbClr val="FF0000"/>
              </a:solidFill>
              <a:round/>
            </a:ln>
            <a:effectLst/>
          </c:spPr>
          <c:marker>
            <c:symbol val="square"/>
            <c:size val="7"/>
            <c:spPr>
              <a:solidFill>
                <a:srgbClr val="FF0000"/>
              </a:solidFill>
              <a:ln w="9525">
                <a:solidFill>
                  <a:srgbClr val="FF0000"/>
                </a:solidFill>
              </a:ln>
              <a:effectLst/>
            </c:spPr>
          </c:marker>
          <c:xVal>
            <c:numRef>
              <c:f>Sheet1!$H$18</c:f>
              <c:numCache>
                <c:formatCode>"$"#,##0</c:formatCode>
                <c:ptCount val="1"/>
                <c:pt idx="0">
                  <c:v>2220000</c:v>
                </c:pt>
              </c:numCache>
              <c:extLst xmlns:c15="http://schemas.microsoft.com/office/drawing/2012/chart"/>
            </c:numRef>
          </c:xVal>
          <c:yVal>
            <c:numRef>
              <c:f>Sheet1!$I$18</c:f>
              <c:numCache>
                <c:formatCode>#,##0</c:formatCode>
                <c:ptCount val="1"/>
                <c:pt idx="0">
                  <c:v>91610.125423352103</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D-26EA-4A08-9BFA-EBC3660FD40E}"/>
            </c:ext>
          </c:extLst>
        </c:ser>
        <c:ser>
          <c:idx val="24"/>
          <c:order val="18"/>
          <c:tx>
            <c:v>HCC In Office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Sheet1!$E$11</c:f>
              <c:numCache>
                <c:formatCode>"$"#,##0</c:formatCode>
                <c:ptCount val="1"/>
                <c:pt idx="0">
                  <c:v>1000000</c:v>
                </c:pt>
              </c:numCache>
              <c:extLst xmlns:c15="http://schemas.microsoft.com/office/drawing/2012/chart"/>
            </c:numRef>
          </c:xVal>
          <c:yVal>
            <c:numRef>
              <c:f>Sheet1!$F$11</c:f>
              <c:numCache>
                <c:formatCode>#,##0</c:formatCode>
                <c:ptCount val="1"/>
                <c:pt idx="0">
                  <c:v>22310.299479529262</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E-26EA-4A08-9BFA-EBC3660FD40E}"/>
            </c:ext>
          </c:extLst>
        </c:ser>
        <c:ser>
          <c:idx val="25"/>
          <c:order val="19"/>
          <c:tx>
            <c:v>HCC MCM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Sheet1!$E$12</c:f>
              <c:numCache>
                <c:formatCode>"$"#,##0</c:formatCode>
                <c:ptCount val="1"/>
                <c:pt idx="0">
                  <c:v>8003662.6738821417</c:v>
                </c:pt>
              </c:numCache>
              <c:extLst xmlns:c15="http://schemas.microsoft.com/office/drawing/2012/chart"/>
            </c:numRef>
          </c:xVal>
          <c:yVal>
            <c:numRef>
              <c:f>Sheet1!$F$12</c:f>
              <c:numCache>
                <c:formatCode>#,##0</c:formatCode>
                <c:ptCount val="1"/>
                <c:pt idx="0">
                  <c:v>362063.18848022167</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1F-26EA-4A08-9BFA-EBC3660FD40E}"/>
            </c:ext>
          </c:extLst>
        </c:ser>
        <c:ser>
          <c:idx val="26"/>
          <c:order val="20"/>
          <c:tx>
            <c:v>HCC Social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Sheet1!$E$13</c:f>
              <c:numCache>
                <c:formatCode>"$"#,##0</c:formatCode>
                <c:ptCount val="1"/>
                <c:pt idx="0">
                  <c:v>1599500</c:v>
                </c:pt>
              </c:numCache>
              <c:extLst xmlns:c15="http://schemas.microsoft.com/office/drawing/2012/chart"/>
            </c:numRef>
          </c:xVal>
          <c:yVal>
            <c:numRef>
              <c:f>Sheet1!$F$13</c:f>
              <c:numCache>
                <c:formatCode>#,##0</c:formatCode>
                <c:ptCount val="1"/>
                <c:pt idx="0">
                  <c:v>64805.391873188775</c:v>
                </c:pt>
              </c:numCache>
              <c:extLst xmlns:c15="http://schemas.microsoft.com/office/drawing/2012/chart"/>
            </c:numRef>
          </c:yVal>
          <c:smooth val="1"/>
          <c:extLst xmlns:c15="http://schemas.microsoft.com/office/drawing/2012/chart">
            <c:ext xmlns:c16="http://schemas.microsoft.com/office/drawing/2014/chart" uri="{C3380CC4-5D6E-409C-BE32-E72D297353CC}">
              <c16:uniqueId val="{00000020-26EA-4A08-9BFA-EBC3660FD40E}"/>
            </c:ext>
          </c:extLst>
        </c:ser>
        <c:ser>
          <c:idx val="27"/>
          <c:order val="21"/>
          <c:tx>
            <c:v>HCC Streaming Video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Sheet1!$E$15</c:f>
              <c:numCache>
                <c:formatCode>"$"#,##0</c:formatCode>
                <c:ptCount val="1"/>
                <c:pt idx="0">
                  <c:v>4817798</c:v>
                </c:pt>
              </c:numCache>
            </c:numRef>
          </c:xVal>
          <c:yVal>
            <c:numRef>
              <c:f>Sheet1!$F$15</c:f>
              <c:numCache>
                <c:formatCode>#,##0</c:formatCode>
                <c:ptCount val="1"/>
                <c:pt idx="0">
                  <c:v>121516.7124715425</c:v>
                </c:pt>
              </c:numCache>
            </c:numRef>
          </c:yVal>
          <c:smooth val="1"/>
          <c:extLst xmlns:c15="http://schemas.microsoft.com/office/drawing/2012/chart">
            <c:ext xmlns:c16="http://schemas.microsoft.com/office/drawing/2014/chart" uri="{C3380CC4-5D6E-409C-BE32-E72D297353CC}">
              <c16:uniqueId val="{00000021-26EA-4A08-9BFA-EBC3660FD40E}"/>
            </c:ext>
          </c:extLst>
        </c:ser>
        <c:ser>
          <c:idx val="28"/>
          <c:order val="22"/>
          <c:tx>
            <c:v>HCC Display OPT</c:v>
          </c:tx>
          <c:spPr>
            <a:ln w="28575" cap="rnd">
              <a:solidFill>
                <a:srgbClr val="00B050"/>
              </a:solidFill>
              <a:prstDash val="dashDot"/>
              <a:round/>
            </a:ln>
            <a:effectLst/>
          </c:spPr>
          <c:marker>
            <c:symbol val="circle"/>
            <c:size val="7"/>
            <c:spPr>
              <a:solidFill>
                <a:srgbClr val="00B050"/>
              </a:solidFill>
              <a:ln w="9525">
                <a:solidFill>
                  <a:srgbClr val="00B050"/>
                </a:solidFill>
              </a:ln>
              <a:effectLst/>
            </c:spPr>
          </c:marker>
          <c:trendline>
            <c:spPr>
              <a:ln w="19050" cap="rnd">
                <a:solidFill>
                  <a:schemeClr val="accent5">
                    <a:lumMod val="60000"/>
                    <a:lumOff val="40000"/>
                  </a:schemeClr>
                </a:solidFill>
                <a:prstDash val="sysDot"/>
              </a:ln>
              <a:effectLst/>
            </c:spPr>
            <c:trendlineType val="linear"/>
            <c:dispRSqr val="0"/>
            <c:dispEq val="0"/>
          </c:trendline>
          <c:xVal>
            <c:numRef>
              <c:f>Sheet1!$E$16</c:f>
              <c:numCache>
                <c:formatCode>"$"#,##0</c:formatCode>
                <c:ptCount val="1"/>
                <c:pt idx="0">
                  <c:v>3811839.4251255072</c:v>
                </c:pt>
              </c:numCache>
            </c:numRef>
          </c:xVal>
          <c:yVal>
            <c:numRef>
              <c:f>Sheet1!$F$16</c:f>
              <c:numCache>
                <c:formatCode>#,##0</c:formatCode>
                <c:ptCount val="1"/>
                <c:pt idx="0">
                  <c:v>180973.08973132819</c:v>
                </c:pt>
              </c:numCache>
            </c:numRef>
          </c:yVal>
          <c:smooth val="1"/>
          <c:extLst xmlns:c15="http://schemas.microsoft.com/office/drawing/2012/chart">
            <c:ext xmlns:c16="http://schemas.microsoft.com/office/drawing/2014/chart" uri="{C3380CC4-5D6E-409C-BE32-E72D297353CC}">
              <c16:uniqueId val="{00000023-26EA-4A08-9BFA-EBC3660FD40E}"/>
            </c:ext>
          </c:extLst>
        </c:ser>
        <c:ser>
          <c:idx val="29"/>
          <c:order val="23"/>
          <c:tx>
            <c:v>HCC Paid Search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Sheet1!$E$17</c:f>
              <c:numCache>
                <c:formatCode>"$"#,##0</c:formatCode>
                <c:ptCount val="1"/>
                <c:pt idx="0">
                  <c:v>400000</c:v>
                </c:pt>
              </c:numCache>
            </c:numRef>
          </c:xVal>
          <c:yVal>
            <c:numRef>
              <c:f>Sheet1!$F$17</c:f>
              <c:numCache>
                <c:formatCode>#,##0</c:formatCode>
                <c:ptCount val="1"/>
                <c:pt idx="0">
                  <c:v>145038.35480357721</c:v>
                </c:pt>
              </c:numCache>
            </c:numRef>
          </c:yVal>
          <c:smooth val="1"/>
          <c:extLst xmlns:c15="http://schemas.microsoft.com/office/drawing/2012/chart">
            <c:ext xmlns:c16="http://schemas.microsoft.com/office/drawing/2014/chart" uri="{C3380CC4-5D6E-409C-BE32-E72D297353CC}">
              <c16:uniqueId val="{00000024-26EA-4A08-9BFA-EBC3660FD40E}"/>
            </c:ext>
          </c:extLst>
        </c:ser>
        <c:ser>
          <c:idx val="30"/>
          <c:order val="24"/>
          <c:tx>
            <c:v>HCC Radio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Sheet1!$E$18</c:f>
              <c:numCache>
                <c:formatCode>"$"#,##0</c:formatCode>
                <c:ptCount val="1"/>
                <c:pt idx="0">
                  <c:v>2180775.9009923507</c:v>
                </c:pt>
              </c:numCache>
            </c:numRef>
          </c:xVal>
          <c:yVal>
            <c:numRef>
              <c:f>Sheet1!$F$18</c:f>
              <c:numCache>
                <c:formatCode>#,##0</c:formatCode>
                <c:ptCount val="1"/>
                <c:pt idx="0">
                  <c:v>90635.496182672854</c:v>
                </c:pt>
              </c:numCache>
            </c:numRef>
          </c:yVal>
          <c:smooth val="1"/>
          <c:extLst xmlns:c15="http://schemas.microsoft.com/office/drawing/2012/chart">
            <c:ext xmlns:c16="http://schemas.microsoft.com/office/drawing/2014/chart" uri="{C3380CC4-5D6E-409C-BE32-E72D297353CC}">
              <c16:uniqueId val="{00000025-26EA-4A08-9BFA-EBC3660FD40E}"/>
            </c:ext>
          </c:extLst>
        </c:ser>
        <c:ser>
          <c:idx val="31"/>
          <c:order val="25"/>
          <c:tx>
            <c:v>HCC Online Video OPT</c:v>
          </c:tx>
          <c:spPr>
            <a:ln w="28575" cap="rnd">
              <a:solidFill>
                <a:srgbClr val="00B050"/>
              </a:solidFill>
              <a:round/>
            </a:ln>
            <a:effectLst/>
          </c:spPr>
          <c:marker>
            <c:symbol val="circle"/>
            <c:size val="7"/>
            <c:spPr>
              <a:solidFill>
                <a:srgbClr val="00B050"/>
              </a:solidFill>
              <a:ln w="9525">
                <a:solidFill>
                  <a:srgbClr val="00B050"/>
                </a:solidFill>
              </a:ln>
              <a:effectLst/>
            </c:spPr>
          </c:marker>
          <c:xVal>
            <c:numRef>
              <c:f>Sheet1!$E$14</c:f>
              <c:numCache>
                <c:formatCode>"$"#,##0</c:formatCode>
                <c:ptCount val="1"/>
                <c:pt idx="0">
                  <c:v>1000000</c:v>
                </c:pt>
              </c:numCache>
            </c:numRef>
          </c:xVal>
          <c:yVal>
            <c:numRef>
              <c:f>Sheet1!$F$14</c:f>
              <c:numCache>
                <c:formatCode>#,##0</c:formatCode>
                <c:ptCount val="1"/>
                <c:pt idx="0">
                  <c:v>14861.613123927265</c:v>
                </c:pt>
              </c:numCache>
            </c:numRef>
          </c:yVal>
          <c:smooth val="1"/>
          <c:extLst xmlns:c15="http://schemas.microsoft.com/office/drawing/2012/chart">
            <c:ext xmlns:c16="http://schemas.microsoft.com/office/drawing/2014/chart" uri="{C3380CC4-5D6E-409C-BE32-E72D297353CC}">
              <c16:uniqueId val="{00000026-26EA-4A08-9BFA-EBC3660FD40E}"/>
            </c:ext>
          </c:extLst>
        </c:ser>
        <c:ser>
          <c:idx val="1"/>
          <c:order val="26"/>
          <c:tx>
            <c:strRef>
              <c:f>Sheet1!$B$19</c:f>
              <c:strCache>
                <c:ptCount val="1"/>
                <c:pt idx="0">
                  <c:v>HCC Linear TV</c:v>
                </c:pt>
              </c:strCache>
            </c:strRef>
          </c:tx>
          <c:spPr>
            <a:ln w="28575" cap="rnd">
              <a:solidFill>
                <a:schemeClr val="accent2"/>
              </a:solidFill>
              <a:round/>
            </a:ln>
            <a:effectLst/>
          </c:spPr>
          <c:marker>
            <c:symbol val="star"/>
            <c:size val="7"/>
            <c:spPr>
              <a:solidFill>
                <a:srgbClr val="FF0000"/>
              </a:solidFill>
              <a:ln w="9525">
                <a:solidFill>
                  <a:srgbClr val="FF0000"/>
                </a:solidFill>
              </a:ln>
              <a:effectLst/>
            </c:spPr>
          </c:marker>
          <c:xVal>
            <c:numRef>
              <c:f>Sheet1!$H$19</c:f>
              <c:numCache>
                <c:formatCode>"$"#,##0</c:formatCode>
                <c:ptCount val="1"/>
                <c:pt idx="0">
                  <c:v>16888801</c:v>
                </c:pt>
              </c:numCache>
            </c:numRef>
          </c:xVal>
          <c:yVal>
            <c:numRef>
              <c:f>Sheet1!$I$19</c:f>
              <c:numCache>
                <c:formatCode>#,##0</c:formatCode>
                <c:ptCount val="1"/>
                <c:pt idx="0">
                  <c:v>296690.17284619244</c:v>
                </c:pt>
              </c:numCache>
            </c:numRef>
          </c:yVal>
          <c:smooth val="1"/>
          <c:extLst>
            <c:ext xmlns:c16="http://schemas.microsoft.com/office/drawing/2014/chart" uri="{C3380CC4-5D6E-409C-BE32-E72D297353CC}">
              <c16:uniqueId val="{00000027-26EA-4A08-9BFA-EBC3660FD40E}"/>
            </c:ext>
          </c:extLst>
        </c:ser>
        <c:ser>
          <c:idx val="3"/>
          <c:order val="27"/>
          <c:tx>
            <c:strRef>
              <c:f>Sheet1!#REF!</c:f>
              <c:strCache>
                <c:ptCount val="1"/>
                <c:pt idx="0">
                  <c:v>#REF!</c:v>
                </c:pt>
              </c:strCache>
            </c:strRef>
          </c:tx>
          <c:spPr>
            <a:ln w="28575" cap="rnd">
              <a:solidFill>
                <a:schemeClr val="accent4"/>
              </a:solidFill>
              <a:round/>
            </a:ln>
            <a:effectLst/>
          </c:spPr>
          <c:marker>
            <c:symbol val="none"/>
          </c:marker>
          <c:xVal>
            <c:numRef>
              <c:f>Sheet1!#REF!</c:f>
            </c:numRef>
          </c:xVal>
          <c:yVal>
            <c:numRef>
              <c:f>Sheet1!#REF!</c:f>
              <c:numCache>
                <c:formatCode>General</c:formatCode>
                <c:ptCount val="1"/>
                <c:pt idx="0">
                  <c:v>1</c:v>
                </c:pt>
              </c:numCache>
            </c:numRef>
          </c:yVal>
          <c:smooth val="1"/>
          <c:extLst>
            <c:ext xmlns:c16="http://schemas.microsoft.com/office/drawing/2014/chart" uri="{C3380CC4-5D6E-409C-BE32-E72D297353CC}">
              <c16:uniqueId val="{00000028-26EA-4A08-9BFA-EBC3660FD40E}"/>
            </c:ext>
          </c:extLst>
        </c:ser>
        <c:ser>
          <c:idx val="12"/>
          <c:order val="28"/>
          <c:tx>
            <c:v>HCC Linear TV OPT</c:v>
          </c:tx>
          <c:spPr>
            <a:ln w="28575" cap="rnd">
              <a:solidFill>
                <a:schemeClr val="accent1">
                  <a:lumMod val="80000"/>
                  <a:lumOff val="20000"/>
                </a:schemeClr>
              </a:solidFill>
              <a:round/>
            </a:ln>
            <a:effectLst/>
          </c:spPr>
          <c:marker>
            <c:symbol val="circle"/>
            <c:size val="7"/>
            <c:spPr>
              <a:solidFill>
                <a:srgbClr val="00B050"/>
              </a:solidFill>
              <a:ln w="9525">
                <a:solidFill>
                  <a:srgbClr val="00B050"/>
                </a:solidFill>
              </a:ln>
              <a:effectLst/>
            </c:spPr>
          </c:marker>
          <c:dPt>
            <c:idx val="0"/>
            <c:marker>
              <c:symbol val="circle"/>
              <c:size val="7"/>
              <c:spPr>
                <a:solidFill>
                  <a:srgbClr val="00B050"/>
                </a:solidFill>
                <a:ln w="9525">
                  <a:solidFill>
                    <a:srgbClr val="00B050"/>
                  </a:solidFill>
                </a:ln>
                <a:effectLst/>
              </c:spPr>
            </c:marker>
            <c:bubble3D val="0"/>
            <c:extLst>
              <c:ext xmlns:c16="http://schemas.microsoft.com/office/drawing/2014/chart" uri="{C3380CC4-5D6E-409C-BE32-E72D297353CC}">
                <c16:uniqueId val="{00000029-26EA-4A08-9BFA-EBC3660FD40E}"/>
              </c:ext>
            </c:extLst>
          </c:dPt>
          <c:xVal>
            <c:numRef>
              <c:f>Sheet1!$E$19</c:f>
              <c:numCache>
                <c:formatCode>"$"#,##0</c:formatCode>
                <c:ptCount val="1"/>
                <c:pt idx="0">
                  <c:v>16888801</c:v>
                </c:pt>
              </c:numCache>
            </c:numRef>
          </c:xVal>
          <c:yVal>
            <c:numRef>
              <c:f>Sheet1!$F$19</c:f>
              <c:numCache>
                <c:formatCode>#,##0</c:formatCode>
                <c:ptCount val="1"/>
                <c:pt idx="0">
                  <c:v>296690.17284619244</c:v>
                </c:pt>
              </c:numCache>
            </c:numRef>
          </c:yVal>
          <c:smooth val="1"/>
          <c:extLst>
            <c:ext xmlns:c16="http://schemas.microsoft.com/office/drawing/2014/chart" uri="{C3380CC4-5D6E-409C-BE32-E72D297353CC}">
              <c16:uniqueId val="{0000002A-26EA-4A08-9BFA-EBC3660FD40E}"/>
            </c:ext>
          </c:extLst>
        </c:ser>
        <c:ser>
          <c:idx val="13"/>
          <c:order val="29"/>
          <c:tx>
            <c:v>HCC Pharmacy OPT</c:v>
          </c:tx>
          <c:spPr>
            <a:ln w="28575" cap="rnd">
              <a:solidFill>
                <a:schemeClr val="accent2">
                  <a:lumMod val="80000"/>
                  <a:lumOff val="20000"/>
                </a:schemeClr>
              </a:solidFill>
              <a:round/>
            </a:ln>
            <a:effectLst/>
          </c:spPr>
          <c:marker>
            <c:symbol val="none"/>
          </c:marker>
          <c:xVal>
            <c:numRef>
              <c:f>Sheet1!#REF!</c:f>
            </c:numRef>
          </c:xVal>
          <c:yVal>
            <c:numRef>
              <c:f>Sheet1!#REF!</c:f>
              <c:numCache>
                <c:formatCode>General</c:formatCode>
                <c:ptCount val="1"/>
                <c:pt idx="0">
                  <c:v>1</c:v>
                </c:pt>
              </c:numCache>
            </c:numRef>
          </c:yVal>
          <c:smooth val="1"/>
          <c:extLst>
            <c:ext xmlns:c16="http://schemas.microsoft.com/office/drawing/2014/chart" uri="{C3380CC4-5D6E-409C-BE32-E72D297353CC}">
              <c16:uniqueId val="{0000002B-26EA-4A08-9BFA-EBC3660FD40E}"/>
            </c:ext>
          </c:extLst>
        </c:ser>
        <c:ser>
          <c:idx val="14"/>
          <c:order val="30"/>
          <c:tx>
            <c:v>HCC Pharmacy</c:v>
          </c:tx>
          <c:spPr>
            <a:ln w="28575" cap="rnd">
              <a:solidFill>
                <a:schemeClr val="accent3">
                  <a:lumMod val="80000"/>
                  <a:lumOff val="20000"/>
                </a:schemeClr>
              </a:solidFill>
              <a:round/>
            </a:ln>
            <a:effectLst/>
          </c:spPr>
          <c:marker>
            <c:symbol val="none"/>
          </c:marker>
          <c:xVal>
            <c:numRef>
              <c:f>Sheet1!#REF!</c:f>
            </c:numRef>
          </c:xVal>
          <c:yVal>
            <c:numRef>
              <c:f>Sheet1!#REF!</c:f>
              <c:numCache>
                <c:formatCode>General</c:formatCode>
                <c:ptCount val="1"/>
                <c:pt idx="0">
                  <c:v>1</c:v>
                </c:pt>
              </c:numCache>
            </c:numRef>
          </c:yVal>
          <c:smooth val="1"/>
          <c:extLst>
            <c:ext xmlns:c16="http://schemas.microsoft.com/office/drawing/2014/chart" uri="{C3380CC4-5D6E-409C-BE32-E72D297353CC}">
              <c16:uniqueId val="{0000002D-26EA-4A08-9BFA-EBC3660FD40E}"/>
            </c:ext>
          </c:extLst>
        </c:ser>
        <c:dLbls>
          <c:showLegendKey val="0"/>
          <c:showVal val="0"/>
          <c:showCatName val="0"/>
          <c:showSerName val="0"/>
          <c:showPercent val="0"/>
          <c:showBubbleSize val="0"/>
        </c:dLbls>
        <c:axId val="760272015"/>
        <c:axId val="760272847"/>
        <c:extLst/>
      </c:scatterChart>
      <c:valAx>
        <c:axId val="760272015"/>
        <c:scaling>
          <c:orientation val="minMax"/>
          <c:max val="17000000"/>
          <c:min val="0"/>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latin typeface="Arial" panose="020B0604020202020204" pitchFamily="34" charset="0"/>
                    <a:cs typeface="Arial" panose="020B0604020202020204" pitchFamily="34" charset="0"/>
                  </a:rPr>
                  <a:t>Pre-tax Spends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quot;$&quot;#,,\ &quot;M&quot;"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60272847"/>
        <c:crosses val="autoZero"/>
        <c:crossBetween val="midCat"/>
        <c:majorUnit val="2000000"/>
      </c:valAx>
      <c:valAx>
        <c:axId val="760272847"/>
        <c:scaling>
          <c:orientation val="minMax"/>
          <c:max val="4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latin typeface="Arial" panose="020B0604020202020204" pitchFamily="34" charset="0"/>
                    <a:cs typeface="Arial" panose="020B0604020202020204" pitchFamily="34" charset="0"/>
                  </a:rPr>
                  <a:t>Incr. Doses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 &quot;K&quot;"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602720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u="sng"/>
            </a:pPr>
            <a:r>
              <a:rPr lang="en-US" sz="1400" b="0" u="sng" dirty="0"/>
              <a:t>Response Curve: HCC In-office</a:t>
            </a:r>
          </a:p>
        </c:rich>
      </c:tx>
      <c:layout>
        <c:manualLayout>
          <c:xMode val="edge"/>
          <c:yMode val="edge"/>
          <c:x val="0.24165030728333706"/>
          <c:y val="5.1488685535929633E-2"/>
        </c:manualLayout>
      </c:layout>
      <c:overlay val="0"/>
    </c:title>
    <c:autoTitleDeleted val="0"/>
    <c:plotArea>
      <c:layout>
        <c:manualLayout>
          <c:layoutTarget val="inner"/>
          <c:xMode val="edge"/>
          <c:yMode val="edge"/>
          <c:x val="0.20461324575189843"/>
          <c:y val="0.15277917287366105"/>
          <c:w val="0.69167370145026763"/>
          <c:h val="0.64334482514010072"/>
        </c:manualLayout>
      </c:layout>
      <c:scatterChart>
        <c:scatterStyle val="lineMarker"/>
        <c:varyColors val="0"/>
        <c:ser>
          <c:idx val="0"/>
          <c:order val="0"/>
          <c:tx>
            <c:v>Current Values</c:v>
          </c:tx>
          <c:spPr>
            <a:ln w="44450">
              <a:solidFill>
                <a:srgbClr val="C00000"/>
              </a:solidFill>
            </a:ln>
          </c:spPr>
          <c:marker>
            <c:symbol val="diamond"/>
            <c:size val="9"/>
            <c:spPr>
              <a:solidFill>
                <a:srgbClr val="C00000"/>
              </a:solidFill>
              <a:ln w="19050">
                <a:solidFill>
                  <a:srgbClr val="C00000"/>
                </a:solidFill>
              </a:ln>
            </c:spPr>
          </c:marker>
          <c:xVal>
            <c:numRef>
              <c:f>'HCC Inoffice Curve'!$B$12</c:f>
              <c:numCache>
                <c:formatCode>_("$"* #,##0_);_("$"* \(#,##0\);_("$"* "-"??_);_(@_)</c:formatCode>
                <c:ptCount val="1"/>
                <c:pt idx="0">
                  <c:v>1700000</c:v>
                </c:pt>
              </c:numCache>
            </c:numRef>
          </c:xVal>
          <c:yVal>
            <c:numRef>
              <c:f>'HCC Inoffice Curve'!$C$12</c:f>
              <c:numCache>
                <c:formatCode>#,##0</c:formatCode>
                <c:ptCount val="1"/>
                <c:pt idx="0">
                  <c:v>33335.304822477454</c:v>
                </c:pt>
              </c:numCache>
            </c:numRef>
          </c:yVal>
          <c:smooth val="0"/>
          <c:extLst>
            <c:ext xmlns:c16="http://schemas.microsoft.com/office/drawing/2014/chart" uri="{C3380CC4-5D6E-409C-BE32-E72D297353CC}">
              <c16:uniqueId val="{00000000-68DF-427F-91F0-A07A367E7E5E}"/>
            </c:ext>
          </c:extLst>
        </c:ser>
        <c:ser>
          <c:idx val="1"/>
          <c:order val="1"/>
          <c:tx>
            <c:strRef>
              <c:f>'HCC Inoffice Curve'!$D$3</c:f>
              <c:strCache>
                <c:ptCount val="1"/>
                <c:pt idx="0">
                  <c:v>Incr. Doses</c:v>
                </c:pt>
              </c:strCache>
            </c:strRef>
          </c:tx>
          <c:spPr>
            <a:ln>
              <a:solidFill>
                <a:schemeClr val="tx2">
                  <a:lumMod val="60000"/>
                  <a:lumOff val="40000"/>
                </a:schemeClr>
              </a:solidFill>
            </a:ln>
          </c:spPr>
          <c:marker>
            <c:symbol val="none"/>
          </c:marker>
          <c:xVal>
            <c:numRef>
              <c:f>'HCC Inoffice Curve'!$A$22:$A$42</c:f>
              <c:numCache>
                <c:formatCode>"$"#,##0</c:formatCode>
                <c:ptCount val="21"/>
                <c:pt idx="0">
                  <c:v>0</c:v>
                </c:pt>
                <c:pt idx="1">
                  <c:v>250000</c:v>
                </c:pt>
                <c:pt idx="2">
                  <c:v>500000</c:v>
                </c:pt>
                <c:pt idx="3">
                  <c:v>750000</c:v>
                </c:pt>
                <c:pt idx="4">
                  <c:v>1000000</c:v>
                </c:pt>
                <c:pt idx="5">
                  <c:v>1250000</c:v>
                </c:pt>
                <c:pt idx="6">
                  <c:v>1500000</c:v>
                </c:pt>
                <c:pt idx="7">
                  <c:v>1750000</c:v>
                </c:pt>
                <c:pt idx="8">
                  <c:v>2000000</c:v>
                </c:pt>
                <c:pt idx="9">
                  <c:v>2250000</c:v>
                </c:pt>
                <c:pt idx="10">
                  <c:v>2500000</c:v>
                </c:pt>
                <c:pt idx="11">
                  <c:v>2750000</c:v>
                </c:pt>
                <c:pt idx="12">
                  <c:v>3000000</c:v>
                </c:pt>
                <c:pt idx="13">
                  <c:v>3250000</c:v>
                </c:pt>
                <c:pt idx="14">
                  <c:v>3500000</c:v>
                </c:pt>
                <c:pt idx="15">
                  <c:v>3750000</c:v>
                </c:pt>
                <c:pt idx="16">
                  <c:v>4000000</c:v>
                </c:pt>
                <c:pt idx="17">
                  <c:v>4250000</c:v>
                </c:pt>
                <c:pt idx="18">
                  <c:v>4500000</c:v>
                </c:pt>
                <c:pt idx="19">
                  <c:v>4750000</c:v>
                </c:pt>
                <c:pt idx="20">
                  <c:v>5000000</c:v>
                </c:pt>
              </c:numCache>
            </c:numRef>
          </c:xVal>
          <c:yVal>
            <c:numRef>
              <c:f>'HCC Inoffice Curve'!$B$22:$B$42</c:f>
              <c:numCache>
                <c:formatCode>#,##0</c:formatCode>
                <c:ptCount val="21"/>
                <c:pt idx="0">
                  <c:v>0</c:v>
                </c:pt>
                <c:pt idx="1">
                  <c:v>6450.2020262610167</c:v>
                </c:pt>
                <c:pt idx="2">
                  <c:v>12280.303795613348</c:v>
                </c:pt>
                <c:pt idx="3">
                  <c:v>17549.193064246327</c:v>
                </c:pt>
                <c:pt idx="4">
                  <c:v>22310.299479529262</c:v>
                </c:pt>
                <c:pt idx="5">
                  <c:v>26612.075576569885</c:v>
                </c:pt>
                <c:pt idx="6">
                  <c:v>30498.440072845668</c:v>
                </c:pt>
                <c:pt idx="7">
                  <c:v>34009.185501173139</c:v>
                </c:pt>
                <c:pt idx="8">
                  <c:v>37180.352308388799</c:v>
                </c:pt>
                <c:pt idx="9">
                  <c:v>40044.57157696411</c:v>
                </c:pt>
                <c:pt idx="10">
                  <c:v>42631.378513125703</c:v>
                </c:pt>
                <c:pt idx="11">
                  <c:v>44967.498798632994</c:v>
                </c:pt>
                <c:pt idx="12">
                  <c:v>47077.109833175316</c:v>
                </c:pt>
                <c:pt idx="13">
                  <c:v>48982.078807432204</c:v>
                </c:pt>
                <c:pt idx="14">
                  <c:v>50702.179448902607</c:v>
                </c:pt>
                <c:pt idx="15">
                  <c:v>52255.289178056642</c:v>
                </c:pt>
                <c:pt idx="16">
                  <c:v>53657.568304600194</c:v>
                </c:pt>
                <c:pt idx="17">
                  <c:v>54923.622785435989</c:v>
                </c:pt>
                <c:pt idx="18">
                  <c:v>56066.651959126815</c:v>
                </c:pt>
                <c:pt idx="19">
                  <c:v>57098.582567811012</c:v>
                </c:pt>
                <c:pt idx="20">
                  <c:v>58030.19027765654</c:v>
                </c:pt>
              </c:numCache>
            </c:numRef>
          </c:yVal>
          <c:smooth val="0"/>
          <c:extLst>
            <c:ext xmlns:c16="http://schemas.microsoft.com/office/drawing/2014/chart" uri="{C3380CC4-5D6E-409C-BE32-E72D297353CC}">
              <c16:uniqueId val="{00000001-68DF-427F-91F0-A07A367E7E5E}"/>
            </c:ext>
          </c:extLst>
        </c:ser>
        <c:dLbls>
          <c:showLegendKey val="0"/>
          <c:showVal val="0"/>
          <c:showCatName val="0"/>
          <c:showSerName val="0"/>
          <c:showPercent val="0"/>
          <c:showBubbleSize val="0"/>
        </c:dLbls>
        <c:axId val="686272512"/>
        <c:axId val="686274816"/>
      </c:scatterChart>
      <c:valAx>
        <c:axId val="686272512"/>
        <c:scaling>
          <c:orientation val="minMax"/>
          <c:max val="5000000"/>
          <c:min val="0"/>
        </c:scaling>
        <c:delete val="0"/>
        <c:axPos val="b"/>
        <c:majorGridlines>
          <c:spPr>
            <a:ln>
              <a:prstDash val="dash"/>
            </a:ln>
          </c:spPr>
        </c:majorGridlines>
        <c:title>
          <c:tx>
            <c:rich>
              <a:bodyPr/>
              <a:lstStyle/>
              <a:p>
                <a:pPr>
                  <a:defRPr/>
                </a:pPr>
                <a:r>
                  <a:rPr lang="en-US"/>
                  <a:t>Promotion Spend ($ MM)</a:t>
                </a:r>
              </a:p>
            </c:rich>
          </c:tx>
          <c:layout>
            <c:manualLayout>
              <c:xMode val="edge"/>
              <c:yMode val="edge"/>
              <c:x val="0.38385556065604381"/>
              <c:y val="0.9191853585869334"/>
            </c:manualLayout>
          </c:layout>
          <c:overlay val="0"/>
        </c:title>
        <c:numFmt formatCode="_(&quot;$&quot;* #,##0_);_(&quot;$&quot;* \(#,##0\);_(&quot;$&quot;* &quot;-&quot;??_);_(@_)" sourceLinked="1"/>
        <c:majorTickMark val="out"/>
        <c:minorTickMark val="none"/>
        <c:tickLblPos val="nextTo"/>
        <c:txPr>
          <a:bodyPr rot="-5400000" vert="horz"/>
          <a:lstStyle/>
          <a:p>
            <a:pPr>
              <a:defRPr/>
            </a:pPr>
            <a:endParaRPr lang="en-US"/>
          </a:p>
        </c:txPr>
        <c:crossAx val="686274816"/>
        <c:crosses val="autoZero"/>
        <c:crossBetween val="midCat"/>
        <c:majorUnit val="1000000"/>
        <c:dispUnits>
          <c:builtInUnit val="millions"/>
        </c:dispUnits>
      </c:valAx>
      <c:valAx>
        <c:axId val="686274816"/>
        <c:scaling>
          <c:orientation val="minMax"/>
        </c:scaling>
        <c:delete val="0"/>
        <c:axPos val="l"/>
        <c:majorGridlines>
          <c:spPr>
            <a:ln>
              <a:prstDash val="dash"/>
            </a:ln>
          </c:spPr>
        </c:majorGridlines>
        <c:title>
          <c:tx>
            <c:rich>
              <a:bodyPr rot="-5400000" vert="horz"/>
              <a:lstStyle/>
              <a:p>
                <a:pPr>
                  <a:defRPr/>
                </a:pPr>
                <a:r>
                  <a:rPr lang="en-US"/>
                  <a:t>Incremental Doses</a:t>
                </a:r>
              </a:p>
            </c:rich>
          </c:tx>
          <c:layout>
            <c:manualLayout>
              <c:xMode val="edge"/>
              <c:yMode val="edge"/>
              <c:x val="2.3445648839349627E-2"/>
              <c:y val="0.30594670581431554"/>
            </c:manualLayout>
          </c:layout>
          <c:overlay val="0"/>
        </c:title>
        <c:numFmt formatCode="#,##0" sourceLinked="1"/>
        <c:majorTickMark val="out"/>
        <c:minorTickMark val="none"/>
        <c:tickLblPos val="nextTo"/>
        <c:crossAx val="686272512"/>
        <c:crosses val="autoZero"/>
        <c:crossBetween val="midCat"/>
        <c:dispUnits>
          <c:builtInUnit val="thousands"/>
          <c:dispUnitsLbl/>
        </c:dispUnits>
      </c:valAx>
      <c:spPr>
        <a:noFill/>
      </c:spPr>
    </c:plotArea>
    <c:plotVisOnly val="1"/>
    <c:dispBlanksAs val="gap"/>
    <c:showDLblsOverMax val="0"/>
  </c:chart>
  <c:spPr>
    <a:ln>
      <a:solidFill>
        <a:sysClr val="window" lastClr="FFFFFF">
          <a:lumMod val="85000"/>
        </a:sysClr>
      </a:solidFill>
    </a:ln>
  </c:spPr>
  <c:txPr>
    <a:bodyPr/>
    <a:lstStyle/>
    <a:p>
      <a:pPr>
        <a:defRPr sz="1000" b="0">
          <a:latin typeface="Arial" panose="020B0604020202020204" pitchFamily="34" charset="0"/>
          <a:cs typeface="Arial" panose="020B0604020202020204" pitchFamily="34" charset="0"/>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u="sng"/>
            </a:pPr>
            <a:r>
              <a:rPr lang="en-US" sz="1400" u="sng"/>
              <a:t>Response Curve: HCP MCM</a:t>
            </a:r>
          </a:p>
        </c:rich>
      </c:tx>
      <c:layout>
        <c:manualLayout>
          <c:xMode val="edge"/>
          <c:yMode val="edge"/>
          <c:x val="0.24135033522411983"/>
          <c:y val="4.0677874725118822E-2"/>
        </c:manualLayout>
      </c:layout>
      <c:overlay val="0"/>
    </c:title>
    <c:autoTitleDeleted val="0"/>
    <c:plotArea>
      <c:layout>
        <c:manualLayout>
          <c:layoutTarget val="inner"/>
          <c:xMode val="edge"/>
          <c:yMode val="edge"/>
          <c:x val="0.20461324575189843"/>
          <c:y val="0.15277917287366105"/>
          <c:w val="0.69167370145026763"/>
          <c:h val="0.64334482514010072"/>
        </c:manualLayout>
      </c:layout>
      <c:scatterChart>
        <c:scatterStyle val="lineMarker"/>
        <c:varyColors val="0"/>
        <c:ser>
          <c:idx val="0"/>
          <c:order val="0"/>
          <c:tx>
            <c:v>Current Values</c:v>
          </c:tx>
          <c:spPr>
            <a:ln w="44450">
              <a:solidFill>
                <a:srgbClr val="C00000"/>
              </a:solidFill>
            </a:ln>
          </c:spPr>
          <c:marker>
            <c:symbol val="diamond"/>
            <c:size val="9"/>
            <c:spPr>
              <a:solidFill>
                <a:srgbClr val="C00000"/>
              </a:solidFill>
              <a:ln w="19050">
                <a:solidFill>
                  <a:srgbClr val="C00000"/>
                </a:solidFill>
              </a:ln>
            </c:spPr>
          </c:marker>
          <c:xVal>
            <c:numRef>
              <c:f>'HCP MCM SCurve'!$B$12</c:f>
              <c:numCache>
                <c:formatCode>_("$"* #,##0_);_("$"* \(#,##0\);_("$"* "-"??_);_(@_)</c:formatCode>
                <c:ptCount val="1"/>
                <c:pt idx="0">
                  <c:v>5365372.8900000006</c:v>
                </c:pt>
              </c:numCache>
            </c:numRef>
          </c:xVal>
          <c:yVal>
            <c:numRef>
              <c:f>'HCP MCM SCurve'!$C$12</c:f>
              <c:numCache>
                <c:formatCode>#,##0</c:formatCode>
                <c:ptCount val="1"/>
                <c:pt idx="0">
                  <c:v>282596.87941192201</c:v>
                </c:pt>
              </c:numCache>
            </c:numRef>
          </c:yVal>
          <c:smooth val="0"/>
          <c:extLst>
            <c:ext xmlns:c16="http://schemas.microsoft.com/office/drawing/2014/chart" uri="{C3380CC4-5D6E-409C-BE32-E72D297353CC}">
              <c16:uniqueId val="{00000000-16BC-472D-B0A0-7E9AE067AE7D}"/>
            </c:ext>
          </c:extLst>
        </c:ser>
        <c:ser>
          <c:idx val="1"/>
          <c:order val="1"/>
          <c:tx>
            <c:strRef>
              <c:f>'HCP MCM SCurve'!$D$3</c:f>
              <c:strCache>
                <c:ptCount val="1"/>
                <c:pt idx="0">
                  <c:v>Incr. Rx</c:v>
                </c:pt>
              </c:strCache>
            </c:strRef>
          </c:tx>
          <c:spPr>
            <a:ln>
              <a:solidFill>
                <a:schemeClr val="tx2">
                  <a:lumMod val="60000"/>
                  <a:lumOff val="40000"/>
                </a:schemeClr>
              </a:solidFill>
            </a:ln>
          </c:spPr>
          <c:marker>
            <c:symbol val="none"/>
          </c:marker>
          <c:xVal>
            <c:numRef>
              <c:f>'HCP MCM SCurve'!$A$22:$A$42</c:f>
              <c:numCache>
                <c:formatCode>"$"#,##0</c:formatCode>
                <c:ptCount val="21"/>
                <c:pt idx="0">
                  <c:v>0</c:v>
                </c:pt>
                <c:pt idx="1">
                  <c:v>650000</c:v>
                </c:pt>
                <c:pt idx="2">
                  <c:v>1300000</c:v>
                </c:pt>
                <c:pt idx="3">
                  <c:v>1950000</c:v>
                </c:pt>
                <c:pt idx="4">
                  <c:v>2600000</c:v>
                </c:pt>
                <c:pt idx="5">
                  <c:v>3250000</c:v>
                </c:pt>
                <c:pt idx="6">
                  <c:v>3900000</c:v>
                </c:pt>
                <c:pt idx="7">
                  <c:v>4550000</c:v>
                </c:pt>
                <c:pt idx="8">
                  <c:v>5200000</c:v>
                </c:pt>
                <c:pt idx="9">
                  <c:v>5850000</c:v>
                </c:pt>
                <c:pt idx="10">
                  <c:v>6500000</c:v>
                </c:pt>
                <c:pt idx="11">
                  <c:v>7150000</c:v>
                </c:pt>
                <c:pt idx="12">
                  <c:v>7800000</c:v>
                </c:pt>
                <c:pt idx="13">
                  <c:v>8450000</c:v>
                </c:pt>
                <c:pt idx="14">
                  <c:v>9100000</c:v>
                </c:pt>
                <c:pt idx="15">
                  <c:v>9750000</c:v>
                </c:pt>
                <c:pt idx="16">
                  <c:v>10400000</c:v>
                </c:pt>
                <c:pt idx="17">
                  <c:v>11050000</c:v>
                </c:pt>
                <c:pt idx="18">
                  <c:v>11700000</c:v>
                </c:pt>
                <c:pt idx="19">
                  <c:v>12350000</c:v>
                </c:pt>
                <c:pt idx="20">
                  <c:v>13000000</c:v>
                </c:pt>
              </c:numCache>
            </c:numRef>
          </c:xVal>
          <c:yVal>
            <c:numRef>
              <c:f>'HCP MCM SCurve'!$B$22:$B$42</c:f>
              <c:numCache>
                <c:formatCode>#,##0</c:formatCode>
                <c:ptCount val="21"/>
                <c:pt idx="0">
                  <c:v>0</c:v>
                </c:pt>
                <c:pt idx="1">
                  <c:v>45767.489473643713</c:v>
                </c:pt>
                <c:pt idx="2">
                  <c:v>87843.223724332638</c:v>
                </c:pt>
                <c:pt idx="3">
                  <c:v>126490.40492169093</c:v>
                </c:pt>
                <c:pt idx="4">
                  <c:v>161959.25376532879</c:v>
                </c:pt>
                <c:pt idx="5">
                  <c:v>194486.6162908012</c:v>
                </c:pt>
                <c:pt idx="6">
                  <c:v>224295.81106810179</c:v>
                </c:pt>
                <c:pt idx="7">
                  <c:v>251596.6736963829</c:v>
                </c:pt>
                <c:pt idx="8">
                  <c:v>276585.76023291331</c:v>
                </c:pt>
                <c:pt idx="9">
                  <c:v>299446.6758922087</c:v>
                </c:pt>
                <c:pt idx="10">
                  <c:v>320350.49986134749</c:v>
                </c:pt>
                <c:pt idx="11">
                  <c:v>339456.28129820246</c:v>
                </c:pt>
                <c:pt idx="12">
                  <c:v>356911.58544945624</c:v>
                </c:pt>
                <c:pt idx="13">
                  <c:v>372853.07231362257</c:v>
                </c:pt>
                <c:pt idx="14">
                  <c:v>387407.09337312821</c:v>
                </c:pt>
                <c:pt idx="15">
                  <c:v>400690.29463682603</c:v>
                </c:pt>
                <c:pt idx="16">
                  <c:v>412810.21658965852</c:v>
                </c:pt>
                <c:pt idx="17">
                  <c:v>423865.88366588298</c:v>
                </c:pt>
                <c:pt idx="18">
                  <c:v>433948.37757641543</c:v>
                </c:pt>
                <c:pt idx="19">
                  <c:v>443141.39026137535</c:v>
                </c:pt>
                <c:pt idx="20">
                  <c:v>451521.75343753863</c:v>
                </c:pt>
              </c:numCache>
            </c:numRef>
          </c:yVal>
          <c:smooth val="0"/>
          <c:extLst>
            <c:ext xmlns:c16="http://schemas.microsoft.com/office/drawing/2014/chart" uri="{C3380CC4-5D6E-409C-BE32-E72D297353CC}">
              <c16:uniqueId val="{00000001-16BC-472D-B0A0-7E9AE067AE7D}"/>
            </c:ext>
          </c:extLst>
        </c:ser>
        <c:dLbls>
          <c:showLegendKey val="0"/>
          <c:showVal val="0"/>
          <c:showCatName val="0"/>
          <c:showSerName val="0"/>
          <c:showPercent val="0"/>
          <c:showBubbleSize val="0"/>
        </c:dLbls>
        <c:axId val="493720320"/>
        <c:axId val="493722624"/>
      </c:scatterChart>
      <c:valAx>
        <c:axId val="493720320"/>
        <c:scaling>
          <c:orientation val="minMax"/>
          <c:max val="9000000"/>
          <c:min val="0"/>
        </c:scaling>
        <c:delete val="0"/>
        <c:axPos val="b"/>
        <c:majorGridlines>
          <c:spPr>
            <a:ln>
              <a:prstDash val="dash"/>
            </a:ln>
          </c:spPr>
        </c:majorGridlines>
        <c:title>
          <c:tx>
            <c:rich>
              <a:bodyPr/>
              <a:lstStyle/>
              <a:p>
                <a:pPr>
                  <a:defRPr/>
                </a:pPr>
                <a:r>
                  <a:rPr lang="en-US"/>
                  <a:t>Promotion Spend ($ MM)</a:t>
                </a:r>
              </a:p>
            </c:rich>
          </c:tx>
          <c:layout>
            <c:manualLayout>
              <c:xMode val="edge"/>
              <c:yMode val="edge"/>
              <c:x val="0.38385556065604381"/>
              <c:y val="0.9191853585869334"/>
            </c:manualLayout>
          </c:layout>
          <c:overlay val="0"/>
        </c:title>
        <c:numFmt formatCode="_(&quot;$&quot;* #,##0_);_(&quot;$&quot;* \(#,##0\);_(&quot;$&quot;* &quot;-&quot;??_);_(@_)" sourceLinked="1"/>
        <c:majorTickMark val="out"/>
        <c:minorTickMark val="none"/>
        <c:tickLblPos val="nextTo"/>
        <c:txPr>
          <a:bodyPr rot="-5400000" vert="horz"/>
          <a:lstStyle/>
          <a:p>
            <a:pPr>
              <a:defRPr/>
            </a:pPr>
            <a:endParaRPr lang="en-US"/>
          </a:p>
        </c:txPr>
        <c:crossAx val="493722624"/>
        <c:crosses val="autoZero"/>
        <c:crossBetween val="midCat"/>
        <c:majorUnit val="1000000"/>
        <c:dispUnits>
          <c:builtInUnit val="millions"/>
        </c:dispUnits>
      </c:valAx>
      <c:valAx>
        <c:axId val="493722624"/>
        <c:scaling>
          <c:orientation val="minMax"/>
        </c:scaling>
        <c:delete val="0"/>
        <c:axPos val="l"/>
        <c:majorGridlines>
          <c:spPr>
            <a:ln>
              <a:prstDash val="dash"/>
            </a:ln>
          </c:spPr>
        </c:majorGridlines>
        <c:title>
          <c:tx>
            <c:rich>
              <a:bodyPr rot="-5400000" vert="horz"/>
              <a:lstStyle/>
              <a:p>
                <a:pPr>
                  <a:defRPr/>
                </a:pPr>
                <a:r>
                  <a:rPr lang="en-US"/>
                  <a:t>Incremental  Doses</a:t>
                </a:r>
              </a:p>
            </c:rich>
          </c:tx>
          <c:layout>
            <c:manualLayout>
              <c:xMode val="edge"/>
              <c:yMode val="edge"/>
              <c:x val="2.3445648839349627E-2"/>
              <c:y val="0.30594670581431554"/>
            </c:manualLayout>
          </c:layout>
          <c:overlay val="0"/>
        </c:title>
        <c:numFmt formatCode="#,##0" sourceLinked="1"/>
        <c:majorTickMark val="out"/>
        <c:minorTickMark val="none"/>
        <c:tickLblPos val="nextTo"/>
        <c:crossAx val="493720320"/>
        <c:crosses val="autoZero"/>
        <c:crossBetween val="midCat"/>
        <c:majorUnit val="80000"/>
        <c:dispUnits>
          <c:builtInUnit val="thousands"/>
          <c:dispUnitsLbl/>
        </c:dispUnits>
      </c:valAx>
      <c:spPr>
        <a:noFill/>
      </c:spPr>
    </c:plotArea>
    <c:plotVisOnly val="1"/>
    <c:dispBlanksAs val="gap"/>
    <c:showDLblsOverMax val="0"/>
  </c:chart>
  <c:spPr>
    <a:ln>
      <a:solidFill>
        <a:sysClr val="window" lastClr="FFFFFF">
          <a:lumMod val="85000"/>
        </a:sysClr>
      </a:solidFill>
    </a:ln>
  </c:spPr>
  <c:txPr>
    <a:bodyPr/>
    <a:lstStyle/>
    <a:p>
      <a:pPr>
        <a:defRPr sz="1000" b="0">
          <a:latin typeface="Arial" panose="020B0604020202020204" pitchFamily="34" charset="0"/>
          <a:cs typeface="Arial" panose="020B0604020202020204" pitchFamily="34"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0.82597</cdr:x>
      <cdr:y>0.17638</cdr:y>
    </cdr:from>
    <cdr:to>
      <cdr:x>0.8362</cdr:x>
      <cdr:y>0.19233</cdr:y>
    </cdr:to>
    <cdr:sp macro="" textlink="">
      <cdr:nvSpPr>
        <cdr:cNvPr id="9" name="TextBox 8">
          <a:extLst xmlns:a="http://schemas.openxmlformats.org/drawingml/2006/main">
            <a:ext uri="{FF2B5EF4-FFF2-40B4-BE49-F238E27FC236}">
              <a16:creationId xmlns:a16="http://schemas.microsoft.com/office/drawing/2014/main" id="{A5677A40-760B-5A57-A4BA-B97DAE2118A5}"/>
            </a:ext>
          </a:extLst>
        </cdr:cNvPr>
        <cdr:cNvSpPr txBox="1"/>
      </cdr:nvSpPr>
      <cdr:spPr>
        <a:xfrm xmlns:a="http://schemas.openxmlformats.org/drawingml/2006/main">
          <a:off x="5180552" y="844073"/>
          <a:ext cx="64163" cy="76330"/>
        </a:xfrm>
        <a:prstGeom xmlns:a="http://schemas.openxmlformats.org/drawingml/2006/main" prst="rect">
          <a:avLst/>
        </a:prstGeom>
        <a:solidFill xmlns:a="http://schemas.openxmlformats.org/drawingml/2006/main">
          <a:srgbClr val="FF0000"/>
        </a:solidFill>
        <a:ln xmlns:a="http://schemas.openxmlformats.org/drawingml/2006/main">
          <a:solidFill>
            <a:srgbClr val="FF0000"/>
          </a:solidFill>
        </a:ln>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0.82552</cdr:x>
      <cdr:y>0.22656</cdr:y>
    </cdr:from>
    <cdr:to>
      <cdr:x>0.83438</cdr:x>
      <cdr:y>0.24251</cdr:y>
    </cdr:to>
    <cdr:sp macro="" textlink="">
      <cdr:nvSpPr>
        <cdr:cNvPr id="11" name="Flowchart: Connector 10">
          <a:extLst xmlns:a="http://schemas.openxmlformats.org/drawingml/2006/main">
            <a:ext uri="{FF2B5EF4-FFF2-40B4-BE49-F238E27FC236}">
              <a16:creationId xmlns:a16="http://schemas.microsoft.com/office/drawing/2014/main" id="{9F33864E-ADFA-B923-564A-CFA78F765C00}"/>
            </a:ext>
          </a:extLst>
        </cdr:cNvPr>
        <cdr:cNvSpPr/>
      </cdr:nvSpPr>
      <cdr:spPr>
        <a:xfrm xmlns:a="http://schemas.openxmlformats.org/drawingml/2006/main">
          <a:off x="5177711" y="1084241"/>
          <a:ext cx="55570" cy="76330"/>
        </a:xfrm>
        <a:prstGeom xmlns:a="http://schemas.openxmlformats.org/drawingml/2006/main" prst="flowChartConnector">
          <a:avLst/>
        </a:prstGeom>
        <a:solidFill xmlns:a="http://schemas.openxmlformats.org/drawingml/2006/main">
          <a:srgbClr val="00B050"/>
        </a:solidFill>
        <a:ln xmlns:a="http://schemas.openxmlformats.org/drawingml/2006/main">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0.84127</cdr:x>
      <cdr:y>0.16222</cdr:y>
    </cdr:from>
    <cdr:to>
      <cdr:x>0.96625</cdr:x>
      <cdr:y>0.22106</cdr:y>
    </cdr:to>
    <cdr:sp macro="" textlink="">
      <cdr:nvSpPr>
        <cdr:cNvPr id="12" name="TextBox 11">
          <a:extLst xmlns:a="http://schemas.openxmlformats.org/drawingml/2006/main">
            <a:ext uri="{FF2B5EF4-FFF2-40B4-BE49-F238E27FC236}">
              <a16:creationId xmlns:a16="http://schemas.microsoft.com/office/drawing/2014/main" id="{A637EC31-1F19-25B2-B2A6-1451E85D161A}"/>
            </a:ext>
          </a:extLst>
        </cdr:cNvPr>
        <cdr:cNvSpPr txBox="1"/>
      </cdr:nvSpPr>
      <cdr:spPr>
        <a:xfrm xmlns:a="http://schemas.openxmlformats.org/drawingml/2006/main">
          <a:off x="5276498" y="776295"/>
          <a:ext cx="783871" cy="281627"/>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000" b="1" dirty="0">
              <a:latin typeface="Arial" panose="020B0604020202020204" pitchFamily="34" charset="0"/>
              <a:cs typeface="Arial" panose="020B0604020202020204" pitchFamily="34" charset="0"/>
            </a:rPr>
            <a:t>Current</a:t>
          </a:r>
        </a:p>
      </cdr:txBody>
    </cdr:sp>
  </cdr:relSizeAnchor>
  <cdr:relSizeAnchor xmlns:cdr="http://schemas.openxmlformats.org/drawingml/2006/chartDrawing">
    <cdr:from>
      <cdr:x>0.8357</cdr:x>
      <cdr:y>0.20459</cdr:y>
    </cdr:from>
    <cdr:to>
      <cdr:x>0.96625</cdr:x>
      <cdr:y>0.26679</cdr:y>
    </cdr:to>
    <cdr:sp macro="" textlink="">
      <cdr:nvSpPr>
        <cdr:cNvPr id="13" name="TextBox 1">
          <a:extLst xmlns:a="http://schemas.openxmlformats.org/drawingml/2006/main">
            <a:ext uri="{FF2B5EF4-FFF2-40B4-BE49-F238E27FC236}">
              <a16:creationId xmlns:a16="http://schemas.microsoft.com/office/drawing/2014/main" id="{8C10AEC3-1CE5-22E0-D87E-EFFBC5A6EA12}"/>
            </a:ext>
          </a:extLst>
        </cdr:cNvPr>
        <cdr:cNvSpPr txBox="1"/>
      </cdr:nvSpPr>
      <cdr:spPr>
        <a:xfrm xmlns:a="http://schemas.openxmlformats.org/drawingml/2006/main">
          <a:off x="5241569" y="979089"/>
          <a:ext cx="818800" cy="29767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a:latin typeface="Arial" panose="020B0604020202020204" pitchFamily="34" charset="0"/>
              <a:cs typeface="Arial" panose="020B0604020202020204" pitchFamily="34" charset="0"/>
            </a:rPr>
            <a:t>Optimized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13A2E-37F8-420B-8601-5AE68AE956B8}"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8073-B961-42BA-BBE8-E1792B697CC6}" type="slidenum">
              <a:rPr lang="en-US" smtClean="0"/>
              <a:t>‹#›</a:t>
            </a:fld>
            <a:endParaRPr lang="en-US"/>
          </a:p>
        </p:txBody>
      </p:sp>
    </p:spTree>
    <p:extLst>
      <p:ext uri="{BB962C8B-B14F-4D97-AF65-F5344CB8AC3E}">
        <p14:creationId xmlns:p14="http://schemas.microsoft.com/office/powerpoint/2010/main" val="428563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DD07-D363-4315-A53C-5C7B18FAB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5C24B-646A-4245-8484-3F9B46991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FBF40A-1581-41C0-BD5D-795B4F4E21FA}"/>
              </a:ext>
            </a:extLst>
          </p:cNvPr>
          <p:cNvSpPr>
            <a:spLocks noGrp="1"/>
          </p:cNvSpPr>
          <p:nvPr>
            <p:ph type="dt" sz="half" idx="10"/>
          </p:nvPr>
        </p:nvSpPr>
        <p:spPr/>
        <p:txBody>
          <a:bodyPr/>
          <a:lstStyle/>
          <a:p>
            <a:fld id="{021F20FA-3B73-4F80-B420-464FCF27C3B7}" type="datetime1">
              <a:rPr lang="en-US" smtClean="0"/>
              <a:t>10/5/2023</a:t>
            </a:fld>
            <a:endParaRPr lang="en-US"/>
          </a:p>
        </p:txBody>
      </p:sp>
      <p:sp>
        <p:nvSpPr>
          <p:cNvPr id="5" name="Footer Placeholder 4">
            <a:extLst>
              <a:ext uri="{FF2B5EF4-FFF2-40B4-BE49-F238E27FC236}">
                <a16:creationId xmlns:a16="http://schemas.microsoft.com/office/drawing/2014/main" id="{C76FBD8F-7260-4349-9646-6FAA48C6D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4E466-6A26-40B1-A7CE-F2C9172F20D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85284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47F-4F59-4C6C-9D56-72F9F0690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B187E-A23B-4AEA-9DB6-7EDF13045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8E97C-CD5C-483E-A7F9-BD2482A29FD3}"/>
              </a:ext>
            </a:extLst>
          </p:cNvPr>
          <p:cNvSpPr>
            <a:spLocks noGrp="1"/>
          </p:cNvSpPr>
          <p:nvPr>
            <p:ph type="dt" sz="half" idx="10"/>
          </p:nvPr>
        </p:nvSpPr>
        <p:spPr/>
        <p:txBody>
          <a:bodyPr/>
          <a:lstStyle/>
          <a:p>
            <a:fld id="{1587295F-7A59-4B73-BF6E-3863A8A75E91}" type="datetime1">
              <a:rPr lang="en-US" smtClean="0"/>
              <a:t>10/5/2023</a:t>
            </a:fld>
            <a:endParaRPr lang="en-US"/>
          </a:p>
        </p:txBody>
      </p:sp>
      <p:sp>
        <p:nvSpPr>
          <p:cNvPr id="5" name="Footer Placeholder 4">
            <a:extLst>
              <a:ext uri="{FF2B5EF4-FFF2-40B4-BE49-F238E27FC236}">
                <a16:creationId xmlns:a16="http://schemas.microsoft.com/office/drawing/2014/main" id="{D02FCE14-7A59-4A5D-8FF0-4E61047B5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5DCBE-51B4-4D8B-A580-6D599D83FB0D}"/>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03905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A9000-A16C-48E0-B667-AFAD66C05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0CC41-D22B-4A2C-A7B9-4B412D86F0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A8A89-F727-4AE2-A9E3-7F1EEA1CC9A4}"/>
              </a:ext>
            </a:extLst>
          </p:cNvPr>
          <p:cNvSpPr>
            <a:spLocks noGrp="1"/>
          </p:cNvSpPr>
          <p:nvPr>
            <p:ph type="dt" sz="half" idx="10"/>
          </p:nvPr>
        </p:nvSpPr>
        <p:spPr/>
        <p:txBody>
          <a:bodyPr/>
          <a:lstStyle/>
          <a:p>
            <a:fld id="{E110CE9D-D28E-489C-8079-11A19841C85F}" type="datetime1">
              <a:rPr lang="en-US" smtClean="0"/>
              <a:t>10/5/2023</a:t>
            </a:fld>
            <a:endParaRPr lang="en-US"/>
          </a:p>
        </p:txBody>
      </p:sp>
      <p:sp>
        <p:nvSpPr>
          <p:cNvPr id="5" name="Footer Placeholder 4">
            <a:extLst>
              <a:ext uri="{FF2B5EF4-FFF2-40B4-BE49-F238E27FC236}">
                <a16:creationId xmlns:a16="http://schemas.microsoft.com/office/drawing/2014/main" id="{8468CDEE-3593-4220-9578-AF377BC0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931C6-12BA-4C35-BBF1-9CBD0B850375}"/>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23714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014F-95B0-4EB4-AF0A-EC193FA5D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2302F-2A49-4135-AAC4-9EE1493247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63EB4-1454-4EE8-A228-48D9C50B6E4A}"/>
              </a:ext>
            </a:extLst>
          </p:cNvPr>
          <p:cNvSpPr>
            <a:spLocks noGrp="1"/>
          </p:cNvSpPr>
          <p:nvPr>
            <p:ph type="dt" sz="half" idx="10"/>
          </p:nvPr>
        </p:nvSpPr>
        <p:spPr/>
        <p:txBody>
          <a:bodyPr/>
          <a:lstStyle/>
          <a:p>
            <a:fld id="{ACE418E3-7D00-47C4-BEA3-A56BFFD5A3B6}" type="datetime1">
              <a:rPr lang="en-US" smtClean="0"/>
              <a:t>10/5/2023</a:t>
            </a:fld>
            <a:endParaRPr lang="en-US"/>
          </a:p>
        </p:txBody>
      </p:sp>
      <p:sp>
        <p:nvSpPr>
          <p:cNvPr id="5" name="Footer Placeholder 4">
            <a:extLst>
              <a:ext uri="{FF2B5EF4-FFF2-40B4-BE49-F238E27FC236}">
                <a16:creationId xmlns:a16="http://schemas.microsoft.com/office/drawing/2014/main" id="{C4D7A060-667E-4E43-9E5A-F3B6B15B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DEAF7-1964-44D4-A364-E133444F9118}"/>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84276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3EC6-DEA0-418B-AB0A-A781C8081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EC44F4-218E-41F0-896C-A5C30D2D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FB993-247D-49AC-842D-4F9B14D891C2}"/>
              </a:ext>
            </a:extLst>
          </p:cNvPr>
          <p:cNvSpPr>
            <a:spLocks noGrp="1"/>
          </p:cNvSpPr>
          <p:nvPr>
            <p:ph type="dt" sz="half" idx="10"/>
          </p:nvPr>
        </p:nvSpPr>
        <p:spPr/>
        <p:txBody>
          <a:bodyPr/>
          <a:lstStyle/>
          <a:p>
            <a:fld id="{0BBE5A5A-1451-4D1D-9727-B17A23794BD8}" type="datetime1">
              <a:rPr lang="en-US" smtClean="0"/>
              <a:t>10/5/2023</a:t>
            </a:fld>
            <a:endParaRPr lang="en-US"/>
          </a:p>
        </p:txBody>
      </p:sp>
      <p:sp>
        <p:nvSpPr>
          <p:cNvPr id="5" name="Footer Placeholder 4">
            <a:extLst>
              <a:ext uri="{FF2B5EF4-FFF2-40B4-BE49-F238E27FC236}">
                <a16:creationId xmlns:a16="http://schemas.microsoft.com/office/drawing/2014/main" id="{4D8309F9-3672-4706-ACFA-248C73095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5CA22-742B-49F8-8AB1-BB374F6E5B4B}"/>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189491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914C-1FFB-4B87-8174-8A10C427C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9D0D8-4A4E-497B-AC80-0AAF4C5519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EE4BA5-3E46-4575-AF71-1657FDFF2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8F4A-6FD2-45EC-BCA3-996F9D444D70}"/>
              </a:ext>
            </a:extLst>
          </p:cNvPr>
          <p:cNvSpPr>
            <a:spLocks noGrp="1"/>
          </p:cNvSpPr>
          <p:nvPr>
            <p:ph type="dt" sz="half" idx="10"/>
          </p:nvPr>
        </p:nvSpPr>
        <p:spPr/>
        <p:txBody>
          <a:bodyPr/>
          <a:lstStyle/>
          <a:p>
            <a:fld id="{4CC076DC-8BDD-4769-803E-ECDBD6A3C237}" type="datetime1">
              <a:rPr lang="en-US" smtClean="0"/>
              <a:t>10/5/2023</a:t>
            </a:fld>
            <a:endParaRPr lang="en-US"/>
          </a:p>
        </p:txBody>
      </p:sp>
      <p:sp>
        <p:nvSpPr>
          <p:cNvPr id="6" name="Footer Placeholder 5">
            <a:extLst>
              <a:ext uri="{FF2B5EF4-FFF2-40B4-BE49-F238E27FC236}">
                <a16:creationId xmlns:a16="http://schemas.microsoft.com/office/drawing/2014/main" id="{194A3410-B129-4D82-84F3-6C1499D0F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0EA4A-559E-4712-86A7-89D6AF4F53B9}"/>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40669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AE0-069F-4898-86A6-4EC095CF9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DC3DD-73C6-46F7-ACE5-9510F05BB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8B1E6-3B58-4813-BD1C-E42C55950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E43BF-0D79-4C2A-8B55-591E8725D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CBABD-425F-4CA0-BA89-86A5F9585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20F113-13F3-4843-A993-A5CFF9BBFE2E}"/>
              </a:ext>
            </a:extLst>
          </p:cNvPr>
          <p:cNvSpPr>
            <a:spLocks noGrp="1"/>
          </p:cNvSpPr>
          <p:nvPr>
            <p:ph type="dt" sz="half" idx="10"/>
          </p:nvPr>
        </p:nvSpPr>
        <p:spPr/>
        <p:txBody>
          <a:bodyPr/>
          <a:lstStyle/>
          <a:p>
            <a:fld id="{A170DC4A-E505-4271-BD45-41E6B816D221}" type="datetime1">
              <a:rPr lang="en-US" smtClean="0"/>
              <a:t>10/5/2023</a:t>
            </a:fld>
            <a:endParaRPr lang="en-US"/>
          </a:p>
        </p:txBody>
      </p:sp>
      <p:sp>
        <p:nvSpPr>
          <p:cNvPr id="8" name="Footer Placeholder 7">
            <a:extLst>
              <a:ext uri="{FF2B5EF4-FFF2-40B4-BE49-F238E27FC236}">
                <a16:creationId xmlns:a16="http://schemas.microsoft.com/office/drawing/2014/main" id="{68A17F9F-D64B-4A0F-9E70-A2B80D09E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8D8DA2-2BC5-4244-AFC1-39DA00ECB68D}"/>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188293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43A9-1412-4374-AFBC-CFE92A1A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221AD-DBCF-4D87-84F7-11F6D82BC6D5}"/>
              </a:ext>
            </a:extLst>
          </p:cNvPr>
          <p:cNvSpPr>
            <a:spLocks noGrp="1"/>
          </p:cNvSpPr>
          <p:nvPr>
            <p:ph type="dt" sz="half" idx="10"/>
          </p:nvPr>
        </p:nvSpPr>
        <p:spPr/>
        <p:txBody>
          <a:bodyPr/>
          <a:lstStyle/>
          <a:p>
            <a:fld id="{213AF24A-64D8-41DE-BD17-8FE39BF925DF}" type="datetime1">
              <a:rPr lang="en-US" smtClean="0"/>
              <a:t>10/5/2023</a:t>
            </a:fld>
            <a:endParaRPr lang="en-US"/>
          </a:p>
        </p:txBody>
      </p:sp>
      <p:sp>
        <p:nvSpPr>
          <p:cNvPr id="4" name="Footer Placeholder 3">
            <a:extLst>
              <a:ext uri="{FF2B5EF4-FFF2-40B4-BE49-F238E27FC236}">
                <a16:creationId xmlns:a16="http://schemas.microsoft.com/office/drawing/2014/main" id="{A566DAC0-8A52-40E4-BB08-13541E08D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1758E-787A-42E7-A18F-ED4096BD6A7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51298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6C76-1C8D-4F4D-ACC5-014537C2CCE2}"/>
              </a:ext>
            </a:extLst>
          </p:cNvPr>
          <p:cNvSpPr>
            <a:spLocks noGrp="1"/>
          </p:cNvSpPr>
          <p:nvPr>
            <p:ph type="dt" sz="half" idx="10"/>
          </p:nvPr>
        </p:nvSpPr>
        <p:spPr/>
        <p:txBody>
          <a:bodyPr/>
          <a:lstStyle/>
          <a:p>
            <a:fld id="{9C0D4DC4-8E8D-4BD9-88E9-58EFE5466A06}" type="datetime1">
              <a:rPr lang="en-US" smtClean="0"/>
              <a:t>10/5/2023</a:t>
            </a:fld>
            <a:endParaRPr lang="en-US"/>
          </a:p>
        </p:txBody>
      </p:sp>
      <p:sp>
        <p:nvSpPr>
          <p:cNvPr id="3" name="Footer Placeholder 2">
            <a:extLst>
              <a:ext uri="{FF2B5EF4-FFF2-40B4-BE49-F238E27FC236}">
                <a16:creationId xmlns:a16="http://schemas.microsoft.com/office/drawing/2014/main" id="{95415FF5-08F2-46A3-A8B8-518619BBD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076830-1769-4E53-9712-6BBE97486ACA}"/>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243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7E-89FC-4831-952F-9E94FD0AD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65BCA-435C-4349-96C7-84BF96B40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2726D-D76F-4CD9-90E0-99D8F212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C2645-1961-427B-A066-4938E40111FF}"/>
              </a:ext>
            </a:extLst>
          </p:cNvPr>
          <p:cNvSpPr>
            <a:spLocks noGrp="1"/>
          </p:cNvSpPr>
          <p:nvPr>
            <p:ph type="dt" sz="half" idx="10"/>
          </p:nvPr>
        </p:nvSpPr>
        <p:spPr/>
        <p:txBody>
          <a:bodyPr/>
          <a:lstStyle/>
          <a:p>
            <a:fld id="{CD58B9FA-B1B7-41D2-B26C-A69B1BFCC626}" type="datetime1">
              <a:rPr lang="en-US" smtClean="0"/>
              <a:t>10/5/2023</a:t>
            </a:fld>
            <a:endParaRPr lang="en-US"/>
          </a:p>
        </p:txBody>
      </p:sp>
      <p:sp>
        <p:nvSpPr>
          <p:cNvPr id="6" name="Footer Placeholder 5">
            <a:extLst>
              <a:ext uri="{FF2B5EF4-FFF2-40B4-BE49-F238E27FC236}">
                <a16:creationId xmlns:a16="http://schemas.microsoft.com/office/drawing/2014/main" id="{39032290-B4D4-479B-ACDC-68A634300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1ABFD-93DB-43D6-861C-63047324D853}"/>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23687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45A0-46F7-48DB-8A86-9E35D968F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D738B-5AE9-4ABF-968D-31FEBE46D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2B2A4-4B7C-4934-894E-1E1394515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CC42E-FF0F-4B64-A02A-DEA44AA20975}"/>
              </a:ext>
            </a:extLst>
          </p:cNvPr>
          <p:cNvSpPr>
            <a:spLocks noGrp="1"/>
          </p:cNvSpPr>
          <p:nvPr>
            <p:ph type="dt" sz="half" idx="10"/>
          </p:nvPr>
        </p:nvSpPr>
        <p:spPr/>
        <p:txBody>
          <a:bodyPr/>
          <a:lstStyle/>
          <a:p>
            <a:fld id="{246A2E7C-F57E-4D63-AF7D-395717BB63EE}" type="datetime1">
              <a:rPr lang="en-US" smtClean="0"/>
              <a:t>10/5/2023</a:t>
            </a:fld>
            <a:endParaRPr lang="en-US"/>
          </a:p>
        </p:txBody>
      </p:sp>
      <p:sp>
        <p:nvSpPr>
          <p:cNvPr id="6" name="Footer Placeholder 5">
            <a:extLst>
              <a:ext uri="{FF2B5EF4-FFF2-40B4-BE49-F238E27FC236}">
                <a16:creationId xmlns:a16="http://schemas.microsoft.com/office/drawing/2014/main" id="{CF42015A-EF92-438C-B4D4-40774B977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ED0DE-3ADF-4FED-AAB6-021A1AF96A26}"/>
              </a:ext>
            </a:extLst>
          </p:cNvPr>
          <p:cNvSpPr>
            <a:spLocks noGrp="1"/>
          </p:cNvSpPr>
          <p:nvPr>
            <p:ph type="sldNum" sz="quarter" idx="12"/>
          </p:nvPr>
        </p:nvSpPr>
        <p:spPr/>
        <p:txBody>
          <a:bodyPr/>
          <a:lstStyle/>
          <a:p>
            <a:fld id="{4A659E65-8E55-4E5E-BAF2-65022C82C2C6}" type="slidenum">
              <a:rPr lang="en-US" smtClean="0"/>
              <a:t>‹#›</a:t>
            </a:fld>
            <a:endParaRPr lang="en-US"/>
          </a:p>
        </p:txBody>
      </p:sp>
    </p:spTree>
    <p:extLst>
      <p:ext uri="{BB962C8B-B14F-4D97-AF65-F5344CB8AC3E}">
        <p14:creationId xmlns:p14="http://schemas.microsoft.com/office/powerpoint/2010/main" val="71083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FB9B7-55BD-4FF2-91CF-B74E1A04E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CBC830-6815-4390-980A-EDE923229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FBD16-A4A5-45B3-9D58-9C8328A1E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5520-45BB-4EB5-AA64-4D2D0E0848AD}" type="datetime1">
              <a:rPr lang="en-US" smtClean="0"/>
              <a:t>10/5/2023</a:t>
            </a:fld>
            <a:endParaRPr lang="en-US"/>
          </a:p>
        </p:txBody>
      </p:sp>
      <p:sp>
        <p:nvSpPr>
          <p:cNvPr id="5" name="Footer Placeholder 4">
            <a:extLst>
              <a:ext uri="{FF2B5EF4-FFF2-40B4-BE49-F238E27FC236}">
                <a16:creationId xmlns:a16="http://schemas.microsoft.com/office/drawing/2014/main" id="{B56328B1-9073-4EE8-85CF-FBAA2AD5E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F5025-4312-4AAD-99CA-57BB9CA9D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59E65-8E55-4E5E-BAF2-65022C82C2C6}" type="slidenum">
              <a:rPr lang="en-US" smtClean="0"/>
              <a:t>‹#›</a:t>
            </a:fld>
            <a:endParaRPr lang="en-US"/>
          </a:p>
        </p:txBody>
      </p:sp>
      <p:sp>
        <p:nvSpPr>
          <p:cNvPr id="7" name="MSIPCMContentMarking" descr="{&quot;HashCode&quot;:1961948208,&quot;Placement&quot;:&quot;Header&quot;,&quot;Top&quot;:0.0,&quot;Left&quot;:0.0,&quot;SlideWidth&quot;:960,&quot;SlideHeight&quot;:540}">
            <a:extLst>
              <a:ext uri="{FF2B5EF4-FFF2-40B4-BE49-F238E27FC236}">
                <a16:creationId xmlns:a16="http://schemas.microsoft.com/office/drawing/2014/main" id="{4CD57754-E156-4329-9323-7DCC726E02E1}"/>
              </a:ext>
            </a:extLst>
          </p:cNvPr>
          <p:cNvSpPr txBox="1"/>
          <p:nvPr userDrawn="1"/>
        </p:nvSpPr>
        <p:spPr>
          <a:xfrm>
            <a:off x="0" y="0"/>
            <a:ext cx="1070332"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8E6A00"/>
                </a:solidFill>
                <a:latin typeface="Calibri" panose="020F0502020204030204" pitchFamily="34" charset="0"/>
              </a:rPr>
              <a:t>Confidential</a:t>
            </a:r>
          </a:p>
        </p:txBody>
      </p:sp>
    </p:spTree>
    <p:extLst>
      <p:ext uri="{BB962C8B-B14F-4D97-AF65-F5344CB8AC3E}">
        <p14:creationId xmlns:p14="http://schemas.microsoft.com/office/powerpoint/2010/main" val="105873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a:xfrm>
            <a:off x="926409" y="1688119"/>
            <a:ext cx="9953897" cy="1485134"/>
          </a:xfrm>
        </p:spPr>
        <p:txBody>
          <a:bodyPr>
            <a:noAutofit/>
          </a:bodyPr>
          <a:lstStyle/>
          <a:p>
            <a:r>
              <a:rPr lang="en-US" sz="3600" dirty="0">
                <a:latin typeface="Arial" panose="020B0604020202020204" pitchFamily="34" charset="0"/>
                <a:cs typeface="Arial" panose="020B0604020202020204" pitchFamily="34" charset="0"/>
              </a:rPr>
              <a:t>Gardasil Adolescent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a:xfrm>
            <a:off x="1397725" y="3449002"/>
            <a:ext cx="9144000" cy="1655762"/>
          </a:xfrm>
        </p:spPr>
        <p:txBody>
          <a:bodyPr>
            <a:normAutofit lnSpcReduction="10000"/>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r>
              <a:rPr lang="en-IN" dirty="0">
                <a:latin typeface="Arial" panose="020B0604020202020204" pitchFamily="34" charset="0"/>
                <a:cs typeface="Arial" panose="020B0604020202020204" pitchFamily="34" charset="0"/>
              </a:rPr>
              <a:t>Oct 2023</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12"/>
          </p:nvPr>
        </p:nvSpPr>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a:latin typeface="Arial" panose="020B0604020202020204" pitchFamily="34" charset="0"/>
                <a:cs typeface="Arial" panose="020B0604020202020204" pitchFamily="34" charset="0"/>
              </a:rPr>
              <a:t>Gardasil Adolescent: Optimal scenario deep dive</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10</a:t>
            </a:fld>
            <a:endParaRPr lang="en-US" dirty="0"/>
          </a:p>
        </p:txBody>
      </p:sp>
      <p:sp>
        <p:nvSpPr>
          <p:cNvPr id="2" name="TextBox 1">
            <a:extLst>
              <a:ext uri="{FF2B5EF4-FFF2-40B4-BE49-F238E27FC236}">
                <a16:creationId xmlns:a16="http://schemas.microsoft.com/office/drawing/2014/main" id="{B5D50CDB-A9AE-6634-C2DF-BCD5556200DC}"/>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~1MM </a:t>
            </a:r>
            <a:r>
              <a:rPr lang="en-US" sz="1600" i="1" dirty="0">
                <a:latin typeface="Arial" panose="020B0604020202020204" pitchFamily="34" charset="0"/>
                <a:cs typeface="Arial" panose="020B0604020202020204" pitchFamily="34" charset="0"/>
              </a:rPr>
              <a:t>pre-tax</a:t>
            </a:r>
            <a:r>
              <a:rPr lang="en-US" sz="1600" b="1" i="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incremental revenue by reallocating funds from: HCC Social, HCC Online Video and  HCC Audio to other better performing channels – HCC Display &amp; HCP MCM . Keeping HCC Linear TV constant.</a:t>
            </a:r>
          </a:p>
        </p:txBody>
      </p:sp>
      <p:graphicFrame>
        <p:nvGraphicFramePr>
          <p:cNvPr id="4" name="Table 3">
            <a:extLst>
              <a:ext uri="{FF2B5EF4-FFF2-40B4-BE49-F238E27FC236}">
                <a16:creationId xmlns:a16="http://schemas.microsoft.com/office/drawing/2014/main" id="{9AAD4B93-564C-F933-9C4F-1F9CB849C497}"/>
              </a:ext>
            </a:extLst>
          </p:cNvPr>
          <p:cNvGraphicFramePr>
            <a:graphicFrameLocks noGrp="1"/>
          </p:cNvGraphicFramePr>
          <p:nvPr>
            <p:extLst>
              <p:ext uri="{D42A27DB-BD31-4B8C-83A1-F6EECF244321}">
                <p14:modId xmlns:p14="http://schemas.microsoft.com/office/powerpoint/2010/main" val="2197602976"/>
              </p:ext>
            </p:extLst>
          </p:nvPr>
        </p:nvGraphicFramePr>
        <p:xfrm>
          <a:off x="457201" y="1854411"/>
          <a:ext cx="11121773" cy="4402559"/>
        </p:xfrm>
        <a:graphic>
          <a:graphicData uri="http://schemas.openxmlformats.org/drawingml/2006/table">
            <a:tbl>
              <a:tblPr/>
              <a:tblGrid>
                <a:gridCol w="1759550">
                  <a:extLst>
                    <a:ext uri="{9D8B030D-6E8A-4147-A177-3AD203B41FA5}">
                      <a16:colId xmlns:a16="http://schemas.microsoft.com/office/drawing/2014/main" val="3778004716"/>
                    </a:ext>
                  </a:extLst>
                </a:gridCol>
                <a:gridCol w="879776">
                  <a:extLst>
                    <a:ext uri="{9D8B030D-6E8A-4147-A177-3AD203B41FA5}">
                      <a16:colId xmlns:a16="http://schemas.microsoft.com/office/drawing/2014/main" val="2409764627"/>
                    </a:ext>
                  </a:extLst>
                </a:gridCol>
                <a:gridCol w="879776">
                  <a:extLst>
                    <a:ext uri="{9D8B030D-6E8A-4147-A177-3AD203B41FA5}">
                      <a16:colId xmlns:a16="http://schemas.microsoft.com/office/drawing/2014/main" val="2672534919"/>
                    </a:ext>
                  </a:extLst>
                </a:gridCol>
                <a:gridCol w="61096">
                  <a:extLst>
                    <a:ext uri="{9D8B030D-6E8A-4147-A177-3AD203B41FA5}">
                      <a16:colId xmlns:a16="http://schemas.microsoft.com/office/drawing/2014/main" val="3060818524"/>
                    </a:ext>
                  </a:extLst>
                </a:gridCol>
                <a:gridCol w="794241">
                  <a:extLst>
                    <a:ext uri="{9D8B030D-6E8A-4147-A177-3AD203B41FA5}">
                      <a16:colId xmlns:a16="http://schemas.microsoft.com/office/drawing/2014/main" val="2487745447"/>
                    </a:ext>
                  </a:extLst>
                </a:gridCol>
                <a:gridCol w="769804">
                  <a:extLst>
                    <a:ext uri="{9D8B030D-6E8A-4147-A177-3AD203B41FA5}">
                      <a16:colId xmlns:a16="http://schemas.microsoft.com/office/drawing/2014/main" val="552104427"/>
                    </a:ext>
                  </a:extLst>
                </a:gridCol>
                <a:gridCol w="891993">
                  <a:extLst>
                    <a:ext uri="{9D8B030D-6E8A-4147-A177-3AD203B41FA5}">
                      <a16:colId xmlns:a16="http://schemas.microsoft.com/office/drawing/2014/main" val="3943166864"/>
                    </a:ext>
                  </a:extLst>
                </a:gridCol>
                <a:gridCol w="61096">
                  <a:extLst>
                    <a:ext uri="{9D8B030D-6E8A-4147-A177-3AD203B41FA5}">
                      <a16:colId xmlns:a16="http://schemas.microsoft.com/office/drawing/2014/main" val="323256615"/>
                    </a:ext>
                  </a:extLst>
                </a:gridCol>
                <a:gridCol w="794241">
                  <a:extLst>
                    <a:ext uri="{9D8B030D-6E8A-4147-A177-3AD203B41FA5}">
                      <a16:colId xmlns:a16="http://schemas.microsoft.com/office/drawing/2014/main" val="1314480927"/>
                    </a:ext>
                  </a:extLst>
                </a:gridCol>
                <a:gridCol w="769804">
                  <a:extLst>
                    <a:ext uri="{9D8B030D-6E8A-4147-A177-3AD203B41FA5}">
                      <a16:colId xmlns:a16="http://schemas.microsoft.com/office/drawing/2014/main" val="2261250480"/>
                    </a:ext>
                  </a:extLst>
                </a:gridCol>
                <a:gridCol w="891993">
                  <a:extLst>
                    <a:ext uri="{9D8B030D-6E8A-4147-A177-3AD203B41FA5}">
                      <a16:colId xmlns:a16="http://schemas.microsoft.com/office/drawing/2014/main" val="2738525874"/>
                    </a:ext>
                  </a:extLst>
                </a:gridCol>
                <a:gridCol w="73314">
                  <a:extLst>
                    <a:ext uri="{9D8B030D-6E8A-4147-A177-3AD203B41FA5}">
                      <a16:colId xmlns:a16="http://schemas.microsoft.com/office/drawing/2014/main" val="2038186729"/>
                    </a:ext>
                  </a:extLst>
                </a:gridCol>
                <a:gridCol w="794241">
                  <a:extLst>
                    <a:ext uri="{9D8B030D-6E8A-4147-A177-3AD203B41FA5}">
                      <a16:colId xmlns:a16="http://schemas.microsoft.com/office/drawing/2014/main" val="2644842870"/>
                    </a:ext>
                  </a:extLst>
                </a:gridCol>
                <a:gridCol w="769804">
                  <a:extLst>
                    <a:ext uri="{9D8B030D-6E8A-4147-A177-3AD203B41FA5}">
                      <a16:colId xmlns:a16="http://schemas.microsoft.com/office/drawing/2014/main" val="2404104633"/>
                    </a:ext>
                  </a:extLst>
                </a:gridCol>
                <a:gridCol w="891993">
                  <a:extLst>
                    <a:ext uri="{9D8B030D-6E8A-4147-A177-3AD203B41FA5}">
                      <a16:colId xmlns:a16="http://schemas.microsoft.com/office/drawing/2014/main" val="834509717"/>
                    </a:ext>
                  </a:extLst>
                </a:gridCol>
                <a:gridCol w="39051">
                  <a:extLst>
                    <a:ext uri="{9D8B030D-6E8A-4147-A177-3AD203B41FA5}">
                      <a16:colId xmlns:a16="http://schemas.microsoft.com/office/drawing/2014/main" val="1869657083"/>
                    </a:ext>
                  </a:extLst>
                </a:gridCol>
              </a:tblGrid>
              <a:tr h="244315">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12">
                  <a:txBody>
                    <a:bodyPr/>
                    <a:lstStyle/>
                    <a:p>
                      <a:pPr algn="ctr" fontAlgn="ctr"/>
                      <a:r>
                        <a:rPr lang="en-US" sz="1000" b="0" i="0" u="none" strike="noStrike" dirty="0">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5395538"/>
                  </a:ext>
                </a:extLst>
              </a:tr>
              <a:tr h="495144">
                <a:tc>
                  <a:txBody>
                    <a:bodyPr/>
                    <a:lstStyle/>
                    <a:p>
                      <a:pPr algn="l" fontAlgn="b"/>
                      <a:endParaRPr lang="en-US" sz="1000" b="0" i="0" u="none" strike="noStrike">
                        <a:solidFill>
                          <a:srgbClr val="000000"/>
                        </a:solidFill>
                        <a:effectLst/>
                        <a:latin typeface="Arial" panose="020B0604020202020204" pitchFamily="34" charset="0"/>
                      </a:endParaRPr>
                    </a:p>
                  </a:txBody>
                  <a:tcPr marL="5765" marR="5765" marT="5765"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2024 Optimal Scenario</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9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94562839"/>
                  </a:ext>
                </a:extLst>
              </a:tr>
              <a:tr h="407191">
                <a:tc>
                  <a:txBody>
                    <a:bodyPr/>
                    <a:lstStyle/>
                    <a:p>
                      <a:pPr algn="l" fontAlgn="ctr"/>
                      <a:r>
                        <a:rPr lang="en-US" sz="1000" b="1" i="0" u="none" strike="noStrike" dirty="0">
                          <a:solidFill>
                            <a:srgbClr val="000000"/>
                          </a:solidFill>
                          <a:effectLst/>
                          <a:latin typeface="Arial" panose="020B0604020202020204" pitchFamily="34" charset="0"/>
                        </a:rPr>
                        <a:t>InScope Promotion</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Expected pre-tax Rev(MM)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63322372"/>
                  </a:ext>
                </a:extLst>
              </a:tr>
              <a:tr h="236172">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90324485"/>
                  </a:ext>
                </a:extLst>
              </a:tr>
              <a:tr h="236172">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$82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2219717"/>
                  </a:ext>
                </a:extLst>
              </a:tr>
              <a:tr h="236172">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80763833"/>
                  </a:ext>
                </a:extLst>
              </a:tr>
              <a:tr h="236172">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66734722"/>
                  </a:ext>
                </a:extLst>
              </a:tr>
              <a:tr h="236172">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79863041"/>
                  </a:ext>
                </a:extLst>
              </a:tr>
              <a:tr h="236172">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53677580"/>
                  </a:ext>
                </a:extLst>
              </a:tr>
              <a:tr h="236172">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65342284"/>
                  </a:ext>
                </a:extLst>
              </a:tr>
              <a:tr h="236172">
                <a:tc>
                  <a:txBody>
                    <a:bodyPr/>
                    <a:lstStyle/>
                    <a:p>
                      <a:pPr algn="l" fontAlgn="ctr"/>
                      <a:r>
                        <a:rPr lang="en-US" sz="950" b="0" i="0" u="none" strike="noStrike" dirty="0">
                          <a:solidFill>
                            <a:srgbClr val="000000"/>
                          </a:solidFill>
                          <a:effectLst/>
                          <a:latin typeface="Arial" panose="020B0604020202020204" pitchFamily="34" charset="0"/>
                        </a:rPr>
                        <a:t>HCC Audio</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$20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dirty="0">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1914132"/>
                  </a:ext>
                </a:extLst>
              </a:tr>
              <a:tr h="236172">
                <a:tc>
                  <a:txBody>
                    <a:bodyPr/>
                    <a:lstStyle/>
                    <a:p>
                      <a:pPr algn="l" fontAlgn="ctr"/>
                      <a:r>
                        <a:rPr lang="en-US" sz="950" b="0" i="0" u="none" strike="noStrike" dirty="0">
                          <a:solidFill>
                            <a:srgbClr val="000000"/>
                          </a:solidFill>
                          <a:effectLst/>
                          <a:latin typeface="Arial" panose="020B0604020202020204" pitchFamily="34" charset="0"/>
                        </a:rPr>
                        <a:t>HCC Linear TV</a:t>
                      </a:r>
                    </a:p>
                  </a:txBody>
                  <a:tcPr marL="86477"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$67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70575874"/>
                  </a:ext>
                </a:extLst>
              </a:tr>
              <a:tr h="482928">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$293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$339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$374</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75984296"/>
                  </a:ext>
                </a:extLst>
              </a:tr>
              <a:tr h="647433">
                <a:tc>
                  <a:txBody>
                    <a:bodyPr/>
                    <a:lstStyle/>
                    <a:p>
                      <a:pPr algn="l" fontAlgn="ctr"/>
                      <a:r>
                        <a:rPr lang="el-GR" sz="1000" b="1" i="0" u="none" strike="noStrike" dirty="0">
                          <a:solidFill>
                            <a:srgbClr val="000000"/>
                          </a:solidFill>
                          <a:effectLst/>
                          <a:latin typeface="Arial" panose="020B0604020202020204" pitchFamily="34" charset="0"/>
                        </a:rPr>
                        <a:t>Δ </a:t>
                      </a:r>
                      <a:r>
                        <a:rPr lang="en-US" sz="1000" b="1" i="0" u="none" strike="noStrike" dirty="0">
                          <a:solidFill>
                            <a:srgbClr val="000000"/>
                          </a:solidFill>
                          <a:effectLst/>
                          <a:latin typeface="Arial" panose="020B0604020202020204" pitchFamily="34" charset="0"/>
                        </a:rPr>
                        <a:t>Pre-tax Revenue w.r.t 2024 Current baseline</a:t>
                      </a:r>
                    </a:p>
                  </a:txBody>
                  <a:tcPr marL="5765" marR="5765" marT="5765" marB="0" anchor="ctr">
                    <a:lnL w="12700" cap="flat" cmpd="sng" algn="ctr">
                      <a:solidFill>
                        <a:schemeClr val="tx1"/>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ROI   7.36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rPr>
                        <a:t> ROI   7.39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+$1</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rPr>
                        <a:t>  ROI   6.82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+$47</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effectLst/>
                          <a:latin typeface="Arial" panose="020B0604020202020204" pitchFamily="34" charset="0"/>
                        </a:rPr>
                        <a:t> ROI   6.26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+$81</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413761"/>
                  </a:ext>
                </a:extLst>
              </a:tr>
            </a:tbl>
          </a:graphicData>
        </a:graphic>
      </p:graphicFrame>
    </p:spTree>
    <p:custDataLst>
      <p:tags r:id="rId1"/>
    </p:custDataLst>
    <p:extLst>
      <p:ext uri="{BB962C8B-B14F-4D97-AF65-F5344CB8AC3E}">
        <p14:creationId xmlns:p14="http://schemas.microsoft.com/office/powerpoint/2010/main" val="39465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C347-F820-4761-9D7C-CBD679470E2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Adolescents: Promotion Channel Deep Dive</a:t>
            </a:r>
          </a:p>
        </p:txBody>
      </p:sp>
      <p:sp>
        <p:nvSpPr>
          <p:cNvPr id="14" name="TextBox 13">
            <a:extLst>
              <a:ext uri="{FF2B5EF4-FFF2-40B4-BE49-F238E27FC236}">
                <a16:creationId xmlns:a16="http://schemas.microsoft.com/office/drawing/2014/main" id="{FBF8F8A5-C4C9-4B2A-9944-8054DCA36D97}"/>
              </a:ext>
            </a:extLst>
          </p:cNvPr>
          <p:cNvSpPr txBox="1"/>
          <p:nvPr/>
        </p:nvSpPr>
        <p:spPr>
          <a:xfrm>
            <a:off x="457200" y="6492240"/>
            <a:ext cx="10972800" cy="365760"/>
          </a:xfrm>
          <a:prstGeom prst="rect">
            <a:avLst/>
          </a:prstGeom>
          <a:noFill/>
        </p:spPr>
        <p:txBody>
          <a:bodyPr wrap="square" rtlCol="0">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 All HCC Digital channels are represented by the dotted line</a:t>
            </a:r>
          </a:p>
        </p:txBody>
      </p:sp>
      <p:sp>
        <p:nvSpPr>
          <p:cNvPr id="17" name="TextBox 16">
            <a:extLst>
              <a:ext uri="{FF2B5EF4-FFF2-40B4-BE49-F238E27FC236}">
                <a16:creationId xmlns:a16="http://schemas.microsoft.com/office/drawing/2014/main" id="{19FB0B6E-10A7-47A5-9284-D3F04612984B}"/>
              </a:ext>
            </a:extLst>
          </p:cNvPr>
          <p:cNvSpPr txBox="1"/>
          <p:nvPr/>
        </p:nvSpPr>
        <p:spPr>
          <a:xfrm>
            <a:off x="457200" y="914400"/>
            <a:ext cx="10972800" cy="313932"/>
          </a:xfrm>
          <a:prstGeom prst="rect">
            <a:avLst/>
          </a:prstGeom>
          <a:noFill/>
        </p:spPr>
        <p:txBody>
          <a:bodyPr wrap="square" rtlCol="0">
            <a:spAutoFit/>
          </a:bodyPr>
          <a:lstStyle/>
          <a:p>
            <a:pPr marR="0" lvl="1" algn="l" defTabSz="914400" rtl="0" eaLnBrk="1" fontAlgn="auto" latinLnBrk="0" hangingPunct="1">
              <a:lnSpc>
                <a:spcPct val="90000"/>
              </a:lnSpc>
              <a:spcBef>
                <a:spcPts val="500"/>
              </a:spcBef>
              <a:spcAft>
                <a:spcPts val="0"/>
              </a:spcAft>
              <a:buClrTx/>
              <a:buSzTx/>
              <a:tabLst/>
              <a:defRPr/>
            </a:pPr>
            <a:r>
              <a:rPr lang="en-US" sz="1600" i="1" dirty="0">
                <a:latin typeface="Arial" panose="020B0604020202020204" pitchFamily="34" charset="0"/>
                <a:cs typeface="Arial" panose="020B0604020202020204" pitchFamily="34" charset="0"/>
              </a:rPr>
              <a:t>HCC Paid Search, HCC Display and HCP MCM are among the most efficient channels</a:t>
            </a:r>
          </a:p>
        </p:txBody>
      </p:sp>
      <p:sp>
        <p:nvSpPr>
          <p:cNvPr id="18" name="TextBox 17">
            <a:extLst>
              <a:ext uri="{FF2B5EF4-FFF2-40B4-BE49-F238E27FC236}">
                <a16:creationId xmlns:a16="http://schemas.microsoft.com/office/drawing/2014/main" id="{8D4AC2E3-B1BE-4E09-A5DF-42E39C6AEDDA}"/>
              </a:ext>
            </a:extLst>
          </p:cNvPr>
          <p:cNvSpPr txBox="1"/>
          <p:nvPr/>
        </p:nvSpPr>
        <p:spPr>
          <a:xfrm>
            <a:off x="6865532" y="6007436"/>
            <a:ext cx="5290837" cy="461665"/>
          </a:xfrm>
          <a:prstGeom prst="rect">
            <a:avLst/>
          </a:prstGeom>
          <a:noFill/>
        </p:spPr>
        <p:txBody>
          <a:bodyPr wrap="square" rtlCol="0">
            <a:spAutoFit/>
          </a:bodyPr>
          <a:lstStyle/>
          <a:p>
            <a:r>
              <a:rPr lang="en-US" sz="1200" b="1" dirty="0">
                <a:solidFill>
                  <a:schemeClr val="tx1">
                    <a:lumMod val="85000"/>
                    <a:lumOff val="15000"/>
                  </a:schemeClr>
                </a:solidFill>
                <a:latin typeface="Arial" panose="020B0604020202020204" pitchFamily="34" charset="0"/>
                <a:cs typeface="Arial" panose="020B0604020202020204" pitchFamily="34" charset="0"/>
              </a:rPr>
              <a:t>NOTE</a:t>
            </a:r>
            <a:r>
              <a:rPr lang="en-US" sz="1200" dirty="0">
                <a:solidFill>
                  <a:schemeClr val="tx1">
                    <a:lumMod val="85000"/>
                    <a:lumOff val="15000"/>
                  </a:schemeClr>
                </a:solidFill>
                <a:latin typeface="Arial" panose="020B0604020202020204" pitchFamily="34" charset="0"/>
                <a:cs typeface="Arial" panose="020B0604020202020204" pitchFamily="34" charset="0"/>
              </a:rPr>
              <a:t>: Curves are based on historical results (i.e., 2022) and are not adjusted for future market events and marketplace changes</a:t>
            </a:r>
          </a:p>
        </p:txBody>
      </p:sp>
      <p:sp>
        <p:nvSpPr>
          <p:cNvPr id="19" name="Slide Number Placeholder 18">
            <a:extLst>
              <a:ext uri="{FF2B5EF4-FFF2-40B4-BE49-F238E27FC236}">
                <a16:creationId xmlns:a16="http://schemas.microsoft.com/office/drawing/2014/main" id="{DE1DDE96-97BA-466A-9CD5-E01269C945B6}"/>
              </a:ext>
            </a:extLst>
          </p:cNvPr>
          <p:cNvSpPr>
            <a:spLocks noGrp="1"/>
          </p:cNvSpPr>
          <p:nvPr>
            <p:ph type="sldNum" sz="quarter" idx="12"/>
          </p:nvPr>
        </p:nvSpPr>
        <p:spPr/>
        <p:txBody>
          <a:bodyPr/>
          <a:lstStyle/>
          <a:p>
            <a:fld id="{4A659E65-8E55-4E5E-BAF2-65022C82C2C6}" type="slidenum">
              <a:rPr lang="en-US" smtClean="0"/>
              <a:t>11</a:t>
            </a:fld>
            <a:endParaRPr lang="en-US"/>
          </a:p>
        </p:txBody>
      </p:sp>
      <p:graphicFrame>
        <p:nvGraphicFramePr>
          <p:cNvPr id="10" name="Chart 9">
            <a:extLst>
              <a:ext uri="{FF2B5EF4-FFF2-40B4-BE49-F238E27FC236}">
                <a16:creationId xmlns:a16="http://schemas.microsoft.com/office/drawing/2014/main" id="{8DD8E2DF-D7E5-1E1E-4E53-686DE343ACDE}"/>
              </a:ext>
            </a:extLst>
          </p:cNvPr>
          <p:cNvGraphicFramePr>
            <a:graphicFrameLocks/>
          </p:cNvGraphicFramePr>
          <p:nvPr>
            <p:extLst>
              <p:ext uri="{D42A27DB-BD31-4B8C-83A1-F6EECF244321}">
                <p14:modId xmlns:p14="http://schemas.microsoft.com/office/powerpoint/2010/main" val="3953620851"/>
              </p:ext>
            </p:extLst>
          </p:nvPr>
        </p:nvGraphicFramePr>
        <p:xfrm>
          <a:off x="6344529" y="1659987"/>
          <a:ext cx="5769141" cy="43052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A47E32E-4A07-4B4D-A535-CE542D8F0085}"/>
              </a:ext>
            </a:extLst>
          </p:cNvPr>
          <p:cNvGraphicFramePr>
            <a:graphicFrameLocks/>
          </p:cNvGraphicFramePr>
          <p:nvPr>
            <p:extLst>
              <p:ext uri="{D42A27DB-BD31-4B8C-83A1-F6EECF244321}">
                <p14:modId xmlns:p14="http://schemas.microsoft.com/office/powerpoint/2010/main" val="3086249065"/>
              </p:ext>
            </p:extLst>
          </p:nvPr>
        </p:nvGraphicFramePr>
        <p:xfrm>
          <a:off x="35631" y="1659988"/>
          <a:ext cx="6308898" cy="478558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58472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806E-5BB6-494D-99F6-24D525DCF5B1}"/>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In-Scope promotion for the analysis</a:t>
            </a:r>
          </a:p>
        </p:txBody>
      </p:sp>
      <p:graphicFrame>
        <p:nvGraphicFramePr>
          <p:cNvPr id="4" name="Table 3">
            <a:extLst>
              <a:ext uri="{FF2B5EF4-FFF2-40B4-BE49-F238E27FC236}">
                <a16:creationId xmlns:a16="http://schemas.microsoft.com/office/drawing/2014/main" id="{A3B0EA95-1BBB-405A-9EC5-18852E96B11A}"/>
              </a:ext>
            </a:extLst>
          </p:cNvPr>
          <p:cNvGraphicFramePr>
            <a:graphicFrameLocks noGrp="1"/>
          </p:cNvGraphicFramePr>
          <p:nvPr/>
        </p:nvGraphicFramePr>
        <p:xfrm>
          <a:off x="6944910" y="1032969"/>
          <a:ext cx="4576530" cy="5323385"/>
        </p:xfrm>
        <a:graphic>
          <a:graphicData uri="http://schemas.openxmlformats.org/drawingml/2006/table">
            <a:tbl>
              <a:tblPr firstRow="1" bandRow="1">
                <a:tableStyleId>{5C22544A-7EE6-4342-B048-85BDC9FD1C3A}</a:tableStyleId>
              </a:tblPr>
              <a:tblGrid>
                <a:gridCol w="2100616">
                  <a:extLst>
                    <a:ext uri="{9D8B030D-6E8A-4147-A177-3AD203B41FA5}">
                      <a16:colId xmlns:a16="http://schemas.microsoft.com/office/drawing/2014/main" val="1195736878"/>
                    </a:ext>
                  </a:extLst>
                </a:gridCol>
                <a:gridCol w="1201669">
                  <a:extLst>
                    <a:ext uri="{9D8B030D-6E8A-4147-A177-3AD203B41FA5}">
                      <a16:colId xmlns:a16="http://schemas.microsoft.com/office/drawing/2014/main" val="1916197714"/>
                    </a:ext>
                  </a:extLst>
                </a:gridCol>
                <a:gridCol w="1274245">
                  <a:extLst>
                    <a:ext uri="{9D8B030D-6E8A-4147-A177-3AD203B41FA5}">
                      <a16:colId xmlns:a16="http://schemas.microsoft.com/office/drawing/2014/main" val="335152744"/>
                    </a:ext>
                  </a:extLst>
                </a:gridCol>
              </a:tblGrid>
              <a:tr h="753424">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Promotion Channel</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Adolescent Budget</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dirty="0">
                          <a:solidFill>
                            <a:schemeClr val="tx1">
                              <a:lumMod val="75000"/>
                              <a:lumOff val="25000"/>
                            </a:schemeClr>
                          </a:solidFill>
                          <a:latin typeface="Arial" panose="020B0604020202020204" pitchFamily="34" charset="0"/>
                          <a:cs typeface="Arial" panose="020B0604020202020204" pitchFamily="34" charset="0"/>
                        </a:rPr>
                        <a:t>% Adolescent Budget</a:t>
                      </a:r>
                    </a:p>
                  </a:txBody>
                  <a:tcPr marL="99441" marR="99441" marT="49720" marB="49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8155342"/>
                  </a:ext>
                </a:extLst>
              </a:tr>
              <a:tr h="375686">
                <a:tc>
                  <a:txBody>
                    <a:bodyPr/>
                    <a:lstStyle/>
                    <a:p>
                      <a:pPr algn="ctr" fontAlgn="ctr"/>
                      <a:r>
                        <a:rPr lang="en-US" sz="1200" b="0" i="0" u="none" strike="noStrike" dirty="0">
                          <a:solidFill>
                            <a:srgbClr val="000000"/>
                          </a:solidFill>
                          <a:effectLst/>
                          <a:latin typeface="Arial" panose="020B0604020202020204" pitchFamily="34" charset="0"/>
                        </a:rPr>
                        <a:t>HCP MCM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$5.37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16.6%</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617149254"/>
                  </a:ext>
                </a:extLst>
              </a:tr>
              <a:tr h="375686">
                <a:tc>
                  <a:txBody>
                    <a:bodyPr/>
                    <a:lstStyle/>
                    <a:p>
                      <a:pPr algn="ctr" fontAlgn="ctr"/>
                      <a:r>
                        <a:rPr lang="en-US" sz="1200" b="0" i="0" u="none" strike="noStrike">
                          <a:solidFill>
                            <a:srgbClr val="000000"/>
                          </a:solidFill>
                          <a:effectLst/>
                          <a:latin typeface="Arial" panose="020B0604020202020204" pitchFamily="34" charset="0"/>
                        </a:rPr>
                        <a:t>HCC InOffice</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$1.76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5.4%</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62254302"/>
                  </a:ext>
                </a:extLst>
              </a:tr>
              <a:tr h="478772">
                <a:tc>
                  <a:txBody>
                    <a:bodyPr/>
                    <a:lstStyle/>
                    <a:p>
                      <a:pPr algn="ctr" fontAlgn="ctr"/>
                      <a:r>
                        <a:rPr lang="en-US" sz="1200" b="0" i="0" u="none" strike="noStrike" dirty="0">
                          <a:solidFill>
                            <a:srgbClr val="000000"/>
                          </a:solidFill>
                          <a:effectLst/>
                          <a:latin typeface="Arial" panose="020B0604020202020204" pitchFamily="34" charset="0"/>
                        </a:rPr>
                        <a:t>HCC Linear TV</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$13.5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41.8%</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171990519"/>
                  </a:ext>
                </a:extLst>
              </a:tr>
              <a:tr h="375686">
                <a:tc>
                  <a:txBody>
                    <a:bodyPr/>
                    <a:lstStyle/>
                    <a:p>
                      <a:pPr algn="ctr" fontAlgn="ctr"/>
                      <a:r>
                        <a:rPr lang="en-US" sz="1200" b="0" i="0" u="none" strike="noStrike">
                          <a:solidFill>
                            <a:srgbClr val="000000"/>
                          </a:solidFill>
                          <a:effectLst/>
                          <a:latin typeface="Arial" panose="020B0604020202020204" pitchFamily="34" charset="0"/>
                        </a:rPr>
                        <a:t>HCC Social</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$1.9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5.8%</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08265985"/>
                  </a:ext>
                </a:extLst>
              </a:tr>
              <a:tr h="476370">
                <a:tc>
                  <a:txBody>
                    <a:bodyPr/>
                    <a:lstStyle/>
                    <a:p>
                      <a:pPr algn="ctr" fontAlgn="ctr"/>
                      <a:r>
                        <a:rPr lang="en-US" sz="1200" b="0" i="0" u="none" strike="noStrike">
                          <a:solidFill>
                            <a:srgbClr val="000000"/>
                          </a:solidFill>
                          <a:effectLst/>
                          <a:latin typeface="Arial" panose="020B0604020202020204" pitchFamily="34" charset="0"/>
                        </a:rPr>
                        <a:t>HCC Display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$1.6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5.1%</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41752569"/>
                  </a:ext>
                </a:extLst>
              </a:tr>
              <a:tr h="375686">
                <a:tc>
                  <a:txBody>
                    <a:bodyPr/>
                    <a:lstStyle/>
                    <a:p>
                      <a:pPr algn="ctr" fontAlgn="ctr"/>
                      <a:r>
                        <a:rPr lang="en-US" sz="1200" b="0" i="0" u="none" strike="noStrike">
                          <a:solidFill>
                            <a:srgbClr val="000000"/>
                          </a:solidFill>
                          <a:effectLst/>
                          <a:latin typeface="Arial" panose="020B0604020202020204" pitchFamily="34" charset="0"/>
                        </a:rPr>
                        <a:t>HCC Online Video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$.2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0.5%</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23474246"/>
                  </a:ext>
                </a:extLst>
              </a:tr>
              <a:tr h="375686">
                <a:tc>
                  <a:txBody>
                    <a:bodyPr/>
                    <a:lstStyle/>
                    <a:p>
                      <a:pPr algn="ctr" fontAlgn="ctr"/>
                      <a:r>
                        <a:rPr lang="en-US" sz="1200" b="0" i="0" u="none" strike="noStrike">
                          <a:solidFill>
                            <a:srgbClr val="000000"/>
                          </a:solidFill>
                          <a:effectLst/>
                          <a:latin typeface="Arial" panose="020B0604020202020204" pitchFamily="34" charset="0"/>
                        </a:rPr>
                        <a:t>HCC Streaming Video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$6.2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19.1%</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8221032"/>
                  </a:ext>
                </a:extLst>
              </a:tr>
              <a:tr h="375686">
                <a:tc>
                  <a:txBody>
                    <a:bodyPr/>
                    <a:lstStyle/>
                    <a:p>
                      <a:pPr algn="ctr" fontAlgn="ctr"/>
                      <a:r>
                        <a:rPr lang="en-US" sz="1200" b="0" i="0" u="none" strike="noStrike" dirty="0">
                          <a:solidFill>
                            <a:srgbClr val="000000"/>
                          </a:solidFill>
                          <a:effectLst/>
                          <a:latin typeface="Arial" panose="020B0604020202020204" pitchFamily="34" charset="0"/>
                        </a:rPr>
                        <a:t>HCC Audio</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$1.4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4.5%</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542258583"/>
                  </a:ext>
                </a:extLst>
              </a:tr>
              <a:tr h="375686">
                <a:tc>
                  <a:txBody>
                    <a:bodyPr/>
                    <a:lstStyle/>
                    <a:p>
                      <a:pPr algn="ctr" fontAlgn="ctr"/>
                      <a:r>
                        <a:rPr lang="en-US" sz="1200" b="0" i="0" u="none" strike="noStrike">
                          <a:solidFill>
                            <a:srgbClr val="000000"/>
                          </a:solidFill>
                          <a:effectLst/>
                          <a:latin typeface="Arial" panose="020B0604020202020204" pitchFamily="34" charset="0"/>
                        </a:rPr>
                        <a:t>HCC Paid Search</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a:solidFill>
                            <a:srgbClr val="000000"/>
                          </a:solidFill>
                          <a:effectLst/>
                          <a:latin typeface="Arial" panose="020B0604020202020204" pitchFamily="34" charset="0"/>
                        </a:rPr>
                        <a:t>$.3 M</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1.1%</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1750237"/>
                  </a:ext>
                </a:extLst>
              </a:tr>
              <a:tr h="554146">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Total In-Scope Budget</a:t>
                      </a:r>
                    </a:p>
                  </a:txBody>
                  <a:tcPr marL="111314" marR="7421" marT="7421" marB="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$32.3 M</a:t>
                      </a: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endParaRPr lang="en-US" sz="1400" b="0" i="0" u="none" strike="noStrike" dirty="0">
                        <a:solidFill>
                          <a:schemeClr val="bg1"/>
                        </a:solidFill>
                        <a:effectLst/>
                        <a:latin typeface="Arial" panose="020B0604020202020204" pitchFamily="34" charset="0"/>
                        <a:cs typeface="Arial" panose="020B0604020202020204" pitchFamily="34" charset="0"/>
                      </a:endParaRP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25628878"/>
                  </a:ext>
                </a:extLst>
              </a:tr>
              <a:tr h="430871">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Total SAP Budget</a:t>
                      </a:r>
                    </a:p>
                  </a:txBody>
                  <a:tcPr marL="111314" marR="7421" marT="7421" marB="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400" b="1" i="0" u="none" strike="noStrike" dirty="0">
                          <a:solidFill>
                            <a:schemeClr val="bg1"/>
                          </a:solidFill>
                          <a:effectLst/>
                          <a:latin typeface="Arial" panose="020B0604020202020204" pitchFamily="34" charset="0"/>
                          <a:cs typeface="Arial" panose="020B0604020202020204" pitchFamily="34" charset="0"/>
                        </a:rPr>
                        <a:t>$64.0 M</a:t>
                      </a:r>
                    </a:p>
                  </a:txBody>
                  <a:tcPr marL="7421" marR="7421" marT="742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endParaRPr lang="en-US" sz="1400" b="0" i="0" u="none" strike="noStrike" dirty="0">
                        <a:solidFill>
                          <a:schemeClr val="bg1"/>
                        </a:solidFill>
                        <a:effectLst/>
                        <a:latin typeface="Arial" panose="020B0604020202020204" pitchFamily="34" charset="0"/>
                        <a:cs typeface="Arial" panose="020B0604020202020204" pitchFamily="34" charset="0"/>
                      </a:endParaRPr>
                    </a:p>
                  </a:txBody>
                  <a:tcPr marL="7421" marR="7421" marT="7421"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737614771"/>
                  </a:ext>
                </a:extLst>
              </a:tr>
            </a:tbl>
          </a:graphicData>
        </a:graphic>
      </p:graphicFrame>
      <p:sp>
        <p:nvSpPr>
          <p:cNvPr id="5" name="Rounded Rectangle 4">
            <a:extLst>
              <a:ext uri="{FF2B5EF4-FFF2-40B4-BE49-F238E27FC236}">
                <a16:creationId xmlns:a16="http://schemas.microsoft.com/office/drawing/2014/main" id="{19D05217-D088-4D20-94DA-1120CD313D7A}"/>
              </a:ext>
            </a:extLst>
          </p:cNvPr>
          <p:cNvSpPr/>
          <p:nvPr/>
        </p:nvSpPr>
        <p:spPr>
          <a:xfrm>
            <a:off x="810890" y="1032968"/>
            <a:ext cx="5589909" cy="5445204"/>
          </a:xfrm>
          <a:prstGeom prst="roundRect">
            <a:avLst>
              <a:gd name="adj" fmla="val 16667"/>
            </a:avLst>
          </a:prstGeom>
          <a:solidFill>
            <a:schemeClr val="bg1">
              <a:lumMod val="65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36" tIns="42418" rIns="84836" bIns="42418" rtlCol="0" anchor="ctr"/>
          <a:lstStyle/>
          <a:p>
            <a:pPr algn="l" fontAlgn="base">
              <a:spcBef>
                <a:spcPct val="0"/>
              </a:spcBef>
              <a:spcAft>
                <a:spcPct val="0"/>
              </a:spcAft>
            </a:pPr>
            <a:r>
              <a:rPr lang="en-US" sz="1800" b="1" dirty="0">
                <a:solidFill>
                  <a:sysClr val="windowText" lastClr="000000"/>
                </a:solidFill>
                <a:latin typeface="Arial" panose="020B0604020202020204" pitchFamily="34" charset="0"/>
                <a:cs typeface="Arial" panose="020B0604020202020204" pitchFamily="34" charset="0"/>
              </a:rPr>
              <a:t>Non-analyzable SAP budget ( $31.7MM) includes:</a:t>
            </a:r>
            <a:endParaRPr lang="en-US" sz="1800" dirty="0">
              <a:solidFill>
                <a:sysClr val="windowText" lastClr="000000"/>
              </a:solidFill>
              <a:latin typeface="Arial" panose="020B0604020202020204" pitchFamily="34" charset="0"/>
              <a:cs typeface="Arial" panose="020B0604020202020204" pitchFamily="34" charset="0"/>
            </a:endParaRPr>
          </a:p>
          <a:p>
            <a:pPr marL="285750" indent="-285750" fontAlgn="base">
              <a:lnSpc>
                <a:spcPts val="2200"/>
              </a:lnSpc>
              <a:spcBef>
                <a:spcPct val="0"/>
              </a:spcBef>
              <a:spcAft>
                <a:spcPct val="0"/>
              </a:spcAft>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Product Promotional Resources ($23.3M)</a:t>
            </a:r>
            <a:r>
              <a:rPr lang="en-US" sz="1400" kern="1200" dirty="0">
                <a:solidFill>
                  <a:srgbClr val="000000"/>
                </a:solidFill>
                <a:latin typeface="Arial" panose="020B0604020202020204" pitchFamily="34" charset="0"/>
                <a:cs typeface="Arial" panose="020B0604020202020204" pitchFamily="34" charset="0"/>
              </a:rPr>
              <a:t>	</a:t>
            </a:r>
          </a:p>
          <a:p>
            <a:pPr marL="742950" lvl="1" indent="-285750" fontAlgn="base">
              <a:lnSpc>
                <a:spcPts val="2200"/>
              </a:lnSpc>
              <a:spcBef>
                <a:spcPct val="0"/>
              </a:spcBef>
              <a:spcAft>
                <a:spcPct val="0"/>
              </a:spcAft>
              <a:buFont typeface="Arial" panose="020B0604020202020204" pitchFamily="34" charset="0"/>
              <a:buChar char="•"/>
            </a:pPr>
            <a:r>
              <a:rPr lang="en-US" sz="1400" kern="1200" dirty="0">
                <a:solidFill>
                  <a:srgbClr val="000000"/>
                </a:solidFill>
                <a:latin typeface="Arial" panose="020B0604020202020204" pitchFamily="34" charset="0"/>
                <a:cs typeface="Arial" panose="020B0604020202020204" pitchFamily="34" charset="0"/>
              </a:rPr>
              <a:t>Innovation Programs – “Phreesia, </a:t>
            </a:r>
            <a:r>
              <a:rPr lang="en-US" sz="1400" dirty="0">
                <a:solidFill>
                  <a:sysClr val="windowText" lastClr="000000"/>
                </a:solidFill>
                <a:latin typeface="Arial" panose="020B0604020202020204" pitchFamily="34" charset="0"/>
                <a:cs typeface="Arial" panose="020B0604020202020204" pitchFamily="34" charset="0"/>
              </a:rPr>
              <a:t>E</a:t>
            </a:r>
            <a:r>
              <a:rPr lang="en-US" sz="1400" kern="1200" baseline="0" dirty="0">
                <a:solidFill>
                  <a:sysClr val="windowText" lastClr="000000"/>
                </a:solidFill>
                <a:latin typeface="Arial" panose="020B0604020202020204" pitchFamily="34" charset="0"/>
                <a:ea typeface="+mn-ea"/>
                <a:cs typeface="Arial" panose="020B0604020202020204" pitchFamily="34" charset="0"/>
              </a:rPr>
              <a:t>ssence/Inovalon</a:t>
            </a:r>
            <a:r>
              <a:rPr lang="en-US" sz="1400" kern="1200" dirty="0">
                <a:solidFill>
                  <a:srgbClr val="000000"/>
                </a:solidFill>
                <a:latin typeface="Arial" panose="020B0604020202020204" pitchFamily="34" charset="0"/>
                <a:cs typeface="Arial" panose="020B0604020202020204" pitchFamily="34" charset="0"/>
              </a:rPr>
              <a:t> &amp; Arcadia HPV Adolescent” ($13.2M)</a:t>
            </a:r>
          </a:p>
          <a:p>
            <a:pPr marL="742950" lvl="1" indent="-285750" fontAlgn="base">
              <a:lnSpc>
                <a:spcPts val="2200"/>
              </a:lnSpc>
              <a:spcBef>
                <a:spcPct val="0"/>
              </a:spcBef>
              <a:spcAft>
                <a:spcPct val="0"/>
              </a:spcAft>
              <a:buFont typeface="Arial" panose="020B0604020202020204" pitchFamily="34" charset="0"/>
              <a:buChar char="•"/>
            </a:pPr>
            <a:r>
              <a:rPr lang="en-US" sz="1400" kern="1200" baseline="0" dirty="0">
                <a:solidFill>
                  <a:sysClr val="windowText" lastClr="000000"/>
                </a:solidFill>
                <a:latin typeface="Arial" panose="020B0604020202020204" pitchFamily="34" charset="0"/>
                <a:ea typeface="+mn-ea"/>
                <a:cs typeface="Arial" panose="020B0604020202020204" pitchFamily="34" charset="0"/>
              </a:rPr>
              <a:t>Optum ($1.7M)</a:t>
            </a:r>
            <a:endParaRPr lang="en-US" sz="1400" dirty="0">
              <a:solidFill>
                <a:srgbClr val="000000"/>
              </a:solidFill>
              <a:latin typeface="Arial" panose="020B0604020202020204" pitchFamily="34" charset="0"/>
              <a:cs typeface="Arial" panose="020B0604020202020204" pitchFamily="34" charset="0"/>
            </a:endParaRP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effectLst/>
                <a:latin typeface="Arial" panose="020B0604020202020204" pitchFamily="34" charset="0"/>
                <a:ea typeface="+mn-ea"/>
                <a:cs typeface="Arial" panose="020B0604020202020204" pitchFamily="34" charset="0"/>
              </a:rPr>
              <a:t>Primary &amp; Secondary Market Research ($2.4M)</a:t>
            </a:r>
            <a:endParaRPr lang="en-US" sz="1400" baseline="0" dirty="0">
              <a:solidFill>
                <a:sysClr val="windowText" lastClr="000000"/>
              </a:solidFill>
              <a:latin typeface="Arial" panose="020B0604020202020204" pitchFamily="34" charset="0"/>
              <a:cs typeface="Arial" panose="020B0604020202020204" pitchFamily="34" charset="0"/>
            </a:endParaRP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effectLst/>
                <a:latin typeface="Arial" panose="020B0604020202020204" pitchFamily="34" charset="0"/>
                <a:ea typeface="+mn-ea"/>
                <a:cs typeface="Arial" panose="020B0604020202020204" pitchFamily="34" charset="0"/>
              </a:rPr>
              <a:t>Agency Fees: Media Buying ($2.3M)</a:t>
            </a:r>
            <a:endParaRPr lang="en-US" sz="1400" dirty="0">
              <a:solidFill>
                <a:sysClr val="windowText" lastClr="000000"/>
              </a:solidFill>
              <a:latin typeface="Arial" panose="020B0604020202020204" pitchFamily="34" charset="0"/>
              <a:cs typeface="Arial" panose="020B0604020202020204" pitchFamily="34" charset="0"/>
            </a:endParaRP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latin typeface="Arial" panose="020B0604020202020204" pitchFamily="34" charset="0"/>
                <a:ea typeface="+mn-ea"/>
                <a:cs typeface="Arial" panose="020B0604020202020204" pitchFamily="34" charset="0"/>
              </a:rPr>
              <a:t>MCM execution and unanalyzable ($1.5M)*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latin typeface="Arial" panose="020B0604020202020204" pitchFamily="34" charset="0"/>
                <a:ea typeface="+mn-ea"/>
                <a:cs typeface="Arial" panose="020B0604020202020204" pitchFamily="34" charset="0"/>
              </a:rPr>
              <a:t>Public Affairs/External Relations Program ($1.1M)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latin typeface="Arial" panose="020B0604020202020204" pitchFamily="34" charset="0"/>
                <a:ea typeface="+mn-ea"/>
                <a:cs typeface="Arial" panose="020B0604020202020204" pitchFamily="34" charset="0"/>
              </a:rPr>
              <a:t>Grants&amp;Contributions ($0.4M)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effectLst/>
                <a:latin typeface="Arial" panose="020B0604020202020204" pitchFamily="34" charset="0"/>
                <a:ea typeface="+mn-ea"/>
                <a:cs typeface="Arial" panose="020B0604020202020204" pitchFamily="34" charset="0"/>
              </a:rPr>
              <a:t>Payer/Policy/HCEI Resources ($0.3M)</a:t>
            </a:r>
            <a:r>
              <a:rPr lang="en-US" sz="1400" b="0" i="0" kern="1200" dirty="0">
                <a:solidFill>
                  <a:sysClr val="windowText" lastClr="000000"/>
                </a:solidFill>
                <a:effectLst/>
                <a:latin typeface="Arial" panose="020B0604020202020204" pitchFamily="34" charset="0"/>
                <a:ea typeface="+mn-ea"/>
                <a:cs typeface="Arial" panose="020B0604020202020204" pitchFamily="34" charset="0"/>
              </a:rPr>
              <a:t>  </a:t>
            </a:r>
            <a:endParaRPr lang="en-US" sz="1400" kern="1200" dirty="0">
              <a:solidFill>
                <a:sysClr val="windowText" lastClr="000000"/>
              </a:solidFill>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latin typeface="Arial" panose="020B0604020202020204" pitchFamily="34" charset="0"/>
                <a:ea typeface="+mn-ea"/>
                <a:cs typeface="Arial" panose="020B0604020202020204" pitchFamily="34" charset="0"/>
              </a:rPr>
              <a:t>Congress &amp; Exhibits ($0.14M)</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latin typeface="Arial" panose="020B0604020202020204" pitchFamily="34" charset="0"/>
                <a:ea typeface="+mn-ea"/>
                <a:cs typeface="Arial" panose="020B0604020202020204" pitchFamily="34" charset="0"/>
              </a:rPr>
              <a:t>Sales Team Support ($0.03M)</a:t>
            </a:r>
          </a:p>
          <a:p>
            <a:pPr marR="0" lvl="0" algn="l" defTabSz="914400" rtl="0" eaLnBrk="1" fontAlgn="base" latinLnBrk="0" hangingPunct="1">
              <a:lnSpc>
                <a:spcPts val="2200"/>
              </a:lnSpc>
              <a:spcBef>
                <a:spcPct val="0"/>
              </a:spcBef>
              <a:spcAft>
                <a:spcPct val="0"/>
              </a:spcAft>
              <a:buClrTx/>
              <a:buSzTx/>
              <a:tabLst/>
              <a:defRPr/>
            </a:pPr>
            <a:r>
              <a:rPr lang="en-US" sz="1400" b="0" i="0" u="none" strike="noStrike" kern="1200" dirty="0">
                <a:solidFill>
                  <a:sysClr val="windowText" lastClr="000000"/>
                </a:solidFill>
                <a:effectLst/>
                <a:latin typeface="Arial" panose="020B0604020202020204" pitchFamily="34" charset="0"/>
                <a:ea typeface="+mn-ea"/>
                <a:cs typeface="Arial" panose="020B0604020202020204" pitchFamily="34" charset="0"/>
              </a:rPr>
              <a:t>     </a:t>
            </a:r>
          </a:p>
          <a:p>
            <a:pPr rtl="0" eaLnBrk="1" fontAlgn="base" latinLnBrk="0" hangingPunct="1"/>
            <a:r>
              <a:rPr lang="en-US" b="1" kern="1200" dirty="0">
                <a:solidFill>
                  <a:sysClr val="windowText" lastClr="000000"/>
                </a:solidFill>
                <a:effectLst/>
                <a:latin typeface="Arial" panose="020B0604020202020204" pitchFamily="34" charset="0"/>
                <a:cs typeface="Arial" panose="020B0604020202020204" pitchFamily="34" charset="0"/>
              </a:rPr>
              <a:t>Analyzable</a:t>
            </a:r>
            <a:r>
              <a:rPr lang="en-US" b="1" kern="1200" baseline="0" dirty="0">
                <a:solidFill>
                  <a:sysClr val="windowText" lastClr="000000"/>
                </a:solidFill>
                <a:effectLst/>
                <a:latin typeface="Arial" panose="020B0604020202020204" pitchFamily="34" charset="0"/>
                <a:cs typeface="Arial" panose="020B0604020202020204" pitchFamily="34" charset="0"/>
              </a:rPr>
              <a:t> but not measured </a:t>
            </a:r>
            <a:r>
              <a:rPr lang="en-US" b="1" kern="1200" dirty="0">
                <a:solidFill>
                  <a:sysClr val="windowText" lastClr="000000"/>
                </a:solidFill>
                <a:effectLst/>
                <a:latin typeface="Arial" panose="020B0604020202020204" pitchFamily="34" charset="0"/>
                <a:cs typeface="Arial" panose="020B0604020202020204" pitchFamily="34" charset="0"/>
              </a:rPr>
              <a:t>($60.5K) includes:</a:t>
            </a:r>
          </a:p>
          <a:p>
            <a:pPr marL="285750" marR="0" lvl="0" indent="-285750" algn="l" defTabSz="914400" rtl="0" eaLnBrk="1" fontAlgn="base" latinLnBrk="0" hangingPunct="1">
              <a:lnSpc>
                <a:spcPts val="2200"/>
              </a:lnSpc>
              <a:spcBef>
                <a:spcPct val="0"/>
              </a:spcBef>
              <a:spcAft>
                <a:spcPct val="0"/>
              </a:spcAft>
              <a:buClrTx/>
              <a:buSzTx/>
              <a:buFont typeface="Arial" panose="020B0604020202020204" pitchFamily="34" charset="0"/>
              <a:buChar char="•"/>
              <a:tabLst/>
              <a:defRPr/>
            </a:pPr>
            <a:r>
              <a:rPr lang="en-US" sz="1400" kern="1200" dirty="0">
                <a:solidFill>
                  <a:sysClr val="windowText" lastClr="000000"/>
                </a:solidFill>
                <a:effectLst/>
                <a:latin typeface="Arial" panose="020B0604020202020204" pitchFamily="34" charset="0"/>
                <a:ea typeface="+mn-ea"/>
                <a:cs typeface="Arial" panose="020B0604020202020204" pitchFamily="34" charset="0"/>
              </a:rPr>
              <a:t>Search (48K),</a:t>
            </a:r>
            <a:r>
              <a:rPr lang="en-US" sz="1400" kern="1200" baseline="0" dirty="0">
                <a:solidFill>
                  <a:sysClr val="windowText" lastClr="000000"/>
                </a:solidFill>
                <a:effectLst/>
                <a:latin typeface="Arial" panose="020B0604020202020204" pitchFamily="34" charset="0"/>
                <a:ea typeface="+mn-ea"/>
                <a:cs typeface="Arial" panose="020B0604020202020204" pitchFamily="34" charset="0"/>
              </a:rPr>
              <a:t> </a:t>
            </a:r>
            <a:r>
              <a:rPr lang="en-US" sz="1400" kern="1200" dirty="0">
                <a:solidFill>
                  <a:sysClr val="windowText" lastClr="000000"/>
                </a:solidFill>
                <a:latin typeface="Arial" panose="020B0604020202020204" pitchFamily="34" charset="0"/>
                <a:ea typeface="+mn-ea"/>
                <a:cs typeface="Arial" panose="020B0604020202020204" pitchFamily="34" charset="0"/>
              </a:rPr>
              <a:t>Bing.com (12K),</a:t>
            </a:r>
            <a:r>
              <a:rPr lang="en-US" sz="1400" kern="1200" baseline="0" dirty="0">
                <a:solidFill>
                  <a:sysClr val="windowText" lastClr="000000"/>
                </a:solidFill>
                <a:latin typeface="Arial" panose="020B0604020202020204" pitchFamily="34" charset="0"/>
                <a:ea typeface="+mn-ea"/>
                <a:cs typeface="Arial" panose="020B0604020202020204" pitchFamily="34" charset="0"/>
              </a:rPr>
              <a:t> </a:t>
            </a:r>
            <a:r>
              <a:rPr lang="en-US" sz="1400" kern="1200" dirty="0">
                <a:solidFill>
                  <a:sysClr val="windowText" lastClr="000000"/>
                </a:solidFill>
                <a:latin typeface="Arial" panose="020B0604020202020204" pitchFamily="34" charset="0"/>
                <a:ea typeface="+mn-ea"/>
                <a:cs typeface="Arial" panose="020B0604020202020204" pitchFamily="34" charset="0"/>
              </a:rPr>
              <a:t>Doubleclick (0.5K)</a:t>
            </a:r>
          </a:p>
        </p:txBody>
      </p:sp>
      <p:sp>
        <p:nvSpPr>
          <p:cNvPr id="6" name="TextBox 5">
            <a:extLst>
              <a:ext uri="{FF2B5EF4-FFF2-40B4-BE49-F238E27FC236}">
                <a16:creationId xmlns:a16="http://schemas.microsoft.com/office/drawing/2014/main" id="{4BF37920-4D74-4811-ACCE-9F9CD80695F1}"/>
              </a:ext>
            </a:extLst>
          </p:cNvPr>
          <p:cNvSpPr txBox="1"/>
          <p:nvPr/>
        </p:nvSpPr>
        <p:spPr>
          <a:xfrm>
            <a:off x="457200" y="708482"/>
            <a:ext cx="10972800"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G9 Adolescent In-Scope channels comprise </a:t>
            </a:r>
            <a:r>
              <a:rPr lang="en-US" sz="1600" b="1" i="1" dirty="0">
                <a:latin typeface="Arial" panose="020B0604020202020204" pitchFamily="34" charset="0"/>
                <a:cs typeface="Arial" panose="020B0604020202020204" pitchFamily="34" charset="0"/>
              </a:rPr>
              <a:t>~50%</a:t>
            </a:r>
            <a:r>
              <a:rPr lang="en-US" sz="1600" i="1" dirty="0">
                <a:latin typeface="Arial" panose="020B0604020202020204" pitchFamily="34" charset="0"/>
                <a:cs typeface="Arial" panose="020B0604020202020204" pitchFamily="34" charset="0"/>
              </a:rPr>
              <a:t> of the G9 Adolescent budget</a:t>
            </a:r>
          </a:p>
        </p:txBody>
      </p:sp>
      <p:sp>
        <p:nvSpPr>
          <p:cNvPr id="7" name="TextBox 6">
            <a:extLst>
              <a:ext uri="{FF2B5EF4-FFF2-40B4-BE49-F238E27FC236}">
                <a16:creationId xmlns:a16="http://schemas.microsoft.com/office/drawing/2014/main" id="{CAC4672C-2CAF-4D14-AFD3-D926DA0548BB}"/>
              </a:ext>
            </a:extLst>
          </p:cNvPr>
          <p:cNvSpPr txBox="1"/>
          <p:nvPr/>
        </p:nvSpPr>
        <p:spPr>
          <a:xfrm>
            <a:off x="365760" y="6450036"/>
            <a:ext cx="1097280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Non-analyzable MCM execution and unanalyzable refers to vendors from which we receive summary data at a very high level that cannot be properly analyzed (e.g., Binder Support, completion texts etc.)</a:t>
            </a:r>
          </a:p>
          <a:p>
            <a:pPr marL="171450" indent="-171450">
              <a:buFont typeface="Arial" panose="020B0604020202020204" pitchFamily="34" charset="0"/>
              <a:buChar char="•"/>
            </a:pPr>
            <a:r>
              <a:rPr lang="en-IN" sz="900" b="0" i="0" dirty="0">
                <a:effectLst/>
                <a:latin typeface="Arial" panose="020B0604020202020204" pitchFamily="34" charset="0"/>
                <a:cs typeface="Arial" panose="020B0604020202020204" pitchFamily="34" charset="0"/>
              </a:rPr>
              <a:t>Vaccine confidence budget is not included.</a:t>
            </a:r>
            <a:endParaRPr lang="en-US" sz="9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C7AAA58-4AB1-4184-9AA1-5366C0DC69B3}"/>
              </a:ext>
            </a:extLst>
          </p:cNvPr>
          <p:cNvSpPr>
            <a:spLocks noGrp="1"/>
          </p:cNvSpPr>
          <p:nvPr>
            <p:ph type="sldNum" sz="quarter" idx="12"/>
          </p:nvPr>
        </p:nvSpPr>
        <p:spPr/>
        <p:txBody>
          <a:bodyPr/>
          <a:lstStyle/>
          <a:p>
            <a:fld id="{4A659E65-8E55-4E5E-BAF2-65022C82C2C6}" type="slidenum">
              <a:rPr lang="en-US" smtClean="0"/>
              <a:t>12</a:t>
            </a:fld>
            <a:endParaRPr lang="en-US"/>
          </a:p>
        </p:txBody>
      </p:sp>
    </p:spTree>
    <p:custDataLst>
      <p:tags r:id="rId1"/>
    </p:custDataLst>
    <p:extLst>
      <p:ext uri="{BB962C8B-B14F-4D97-AF65-F5344CB8AC3E}">
        <p14:creationId xmlns:p14="http://schemas.microsoft.com/office/powerpoint/2010/main" val="393461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868047-8861-4FDA-BB14-03D6A1EBF526}"/>
              </a:ext>
            </a:extLst>
          </p:cNvPr>
          <p:cNvSpPr>
            <a:spLocks noGrp="1"/>
          </p:cNvSpPr>
          <p:nvPr>
            <p:ph type="sldNum" sz="quarter" idx="12"/>
          </p:nvPr>
        </p:nvSpPr>
        <p:spPr/>
        <p:txBody>
          <a:bodyPr/>
          <a:lstStyle/>
          <a:p>
            <a:fld id="{4A659E65-8E55-4E5E-BAF2-65022C82C2C6}" type="slidenum">
              <a:rPr lang="en-US" smtClean="0"/>
              <a:t>13</a:t>
            </a:fld>
            <a:endParaRPr lang="en-US"/>
          </a:p>
        </p:txBody>
      </p:sp>
      <p:sp>
        <p:nvSpPr>
          <p:cNvPr id="6" name="Title 1">
            <a:extLst>
              <a:ext uri="{FF2B5EF4-FFF2-40B4-BE49-F238E27FC236}">
                <a16:creationId xmlns:a16="http://schemas.microsoft.com/office/drawing/2014/main" id="{0E78E29E-C96C-4D46-BF50-8846F4826029}"/>
              </a:ext>
            </a:extLst>
          </p:cNvPr>
          <p:cNvSpPr>
            <a:spLocks noGrp="1"/>
          </p:cNvSpPr>
          <p:nvPr>
            <p:ph type="title"/>
          </p:nvPr>
        </p:nvSpPr>
        <p:spPr>
          <a:xfrm>
            <a:off x="365760" y="365760"/>
            <a:ext cx="10972800" cy="731520"/>
          </a:xfrm>
        </p:spPr>
        <p:txBody>
          <a:bodyPr>
            <a:noAutofit/>
          </a:bodyPr>
          <a:lstStyle/>
          <a:p>
            <a:r>
              <a:rPr lang="en-US" sz="2800" dirty="0">
                <a:latin typeface="Arial" panose="020B0604020202020204" pitchFamily="34" charset="0"/>
                <a:cs typeface="Arial" panose="020B0604020202020204" pitchFamily="34" charset="0"/>
              </a:rPr>
              <a:t>Estimated pre-tax ROIs and % Contribution for 2024</a:t>
            </a:r>
            <a:endParaRPr lang="en-US" sz="2800" i="1"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A3370C4F-665A-63D9-1CF8-55C92DBF44E7}"/>
              </a:ext>
            </a:extLst>
          </p:cNvPr>
          <p:cNvGraphicFramePr>
            <a:graphicFrameLocks noGrp="1"/>
          </p:cNvGraphicFramePr>
          <p:nvPr>
            <p:extLst>
              <p:ext uri="{D42A27DB-BD31-4B8C-83A1-F6EECF244321}">
                <p14:modId xmlns:p14="http://schemas.microsoft.com/office/powerpoint/2010/main" val="239362036"/>
              </p:ext>
            </p:extLst>
          </p:nvPr>
        </p:nvGraphicFramePr>
        <p:xfrm>
          <a:off x="365761" y="1195754"/>
          <a:ext cx="11396747" cy="4911248"/>
        </p:xfrm>
        <a:graphic>
          <a:graphicData uri="http://schemas.openxmlformats.org/drawingml/2006/table">
            <a:tbl>
              <a:tblPr/>
              <a:tblGrid>
                <a:gridCol w="1699760">
                  <a:extLst>
                    <a:ext uri="{9D8B030D-6E8A-4147-A177-3AD203B41FA5}">
                      <a16:colId xmlns:a16="http://schemas.microsoft.com/office/drawing/2014/main" val="337271640"/>
                    </a:ext>
                  </a:extLst>
                </a:gridCol>
                <a:gridCol w="1444751">
                  <a:extLst>
                    <a:ext uri="{9D8B030D-6E8A-4147-A177-3AD203B41FA5}">
                      <a16:colId xmlns:a16="http://schemas.microsoft.com/office/drawing/2014/main" val="2574726521"/>
                    </a:ext>
                  </a:extLst>
                </a:gridCol>
                <a:gridCol w="912469">
                  <a:extLst>
                    <a:ext uri="{9D8B030D-6E8A-4147-A177-3AD203B41FA5}">
                      <a16:colId xmlns:a16="http://schemas.microsoft.com/office/drawing/2014/main" val="2518131432"/>
                    </a:ext>
                  </a:extLst>
                </a:gridCol>
                <a:gridCol w="1445913">
                  <a:extLst>
                    <a:ext uri="{9D8B030D-6E8A-4147-A177-3AD203B41FA5}">
                      <a16:colId xmlns:a16="http://schemas.microsoft.com/office/drawing/2014/main" val="4218438027"/>
                    </a:ext>
                  </a:extLst>
                </a:gridCol>
                <a:gridCol w="1389762">
                  <a:extLst>
                    <a:ext uri="{9D8B030D-6E8A-4147-A177-3AD203B41FA5}">
                      <a16:colId xmlns:a16="http://schemas.microsoft.com/office/drawing/2014/main" val="394494174"/>
                    </a:ext>
                  </a:extLst>
                </a:gridCol>
                <a:gridCol w="1048844">
                  <a:extLst>
                    <a:ext uri="{9D8B030D-6E8A-4147-A177-3AD203B41FA5}">
                      <a16:colId xmlns:a16="http://schemas.microsoft.com/office/drawing/2014/main" val="2380784098"/>
                    </a:ext>
                  </a:extLst>
                </a:gridCol>
                <a:gridCol w="1086732">
                  <a:extLst>
                    <a:ext uri="{9D8B030D-6E8A-4147-A177-3AD203B41FA5}">
                      <a16:colId xmlns:a16="http://schemas.microsoft.com/office/drawing/2014/main" val="4220017588"/>
                    </a:ext>
                  </a:extLst>
                </a:gridCol>
                <a:gridCol w="1184258">
                  <a:extLst>
                    <a:ext uri="{9D8B030D-6E8A-4147-A177-3AD203B41FA5}">
                      <a16:colId xmlns:a16="http://schemas.microsoft.com/office/drawing/2014/main" val="608771443"/>
                    </a:ext>
                  </a:extLst>
                </a:gridCol>
                <a:gridCol w="1184258">
                  <a:extLst>
                    <a:ext uri="{9D8B030D-6E8A-4147-A177-3AD203B41FA5}">
                      <a16:colId xmlns:a16="http://schemas.microsoft.com/office/drawing/2014/main" val="391083240"/>
                    </a:ext>
                  </a:extLst>
                </a:gridCol>
              </a:tblGrid>
              <a:tr h="1378634">
                <a:tc>
                  <a:txBody>
                    <a:bodyPr/>
                    <a:lstStyle/>
                    <a:p>
                      <a:pPr algn="ctr" fontAlgn="ctr"/>
                      <a:r>
                        <a:rPr lang="en-US" sz="1200" b="1" i="0" u="none" strike="noStrike" dirty="0">
                          <a:solidFill>
                            <a:srgbClr val="FFFFFF"/>
                          </a:solidFill>
                          <a:effectLst/>
                          <a:latin typeface="Arial" panose="020B0604020202020204" pitchFamily="34" charset="0"/>
                        </a:rPr>
                        <a:t>Product</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a:solidFill>
                            <a:srgbClr val="FFFFFF"/>
                          </a:solidFill>
                          <a:effectLst/>
                          <a:latin typeface="Arial" panose="020B0604020202020204" pitchFamily="34" charset="0"/>
                        </a:rPr>
                        <a:t>Channel</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pre-tax Spend ($MM)</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Estimated pre-tax Incr. Doses </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Estimated Pre-Tax Rev ($MM)</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2024 Estimated Pre-tax ROI</a:t>
                      </a: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Estimated % Contribution</a:t>
                      </a:r>
                      <a:r>
                        <a:rPr lang="en-US" sz="1200" b="1" i="0" u="none" strike="noStrike" baseline="30000" dirty="0">
                          <a:solidFill>
                            <a:srgbClr val="FFFFFF"/>
                          </a:solidFill>
                          <a:effectLst/>
                          <a:latin typeface="Arial" panose="020B0604020202020204" pitchFamily="34" charset="0"/>
                        </a:rPr>
                        <a:t>1</a:t>
                      </a:r>
                      <a:endParaRPr lang="en-US" sz="1200" b="1" i="0" u="none" strike="noStrike" dirty="0">
                        <a:solidFill>
                          <a:srgbClr val="FFFFFF"/>
                        </a:solidFill>
                        <a:effectLst/>
                        <a:latin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Promotion Efficiency ($Spend/Incr. Dose)</a:t>
                      </a:r>
                    </a:p>
                  </a:txBody>
                  <a:tcPr marL="9525" marR="9525" marT="9525"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Marginal ROI</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2126230425"/>
                  </a:ext>
                </a:extLst>
              </a:tr>
              <a:tr h="351305">
                <a:tc>
                  <a:txBody>
                    <a:bodyPr/>
                    <a:lstStyle/>
                    <a:p>
                      <a:pPr algn="ctr" fontAlgn="ctr"/>
                      <a:r>
                        <a:rPr lang="en-US" sz="1100" b="0" i="0" u="none" strike="noStrike" dirty="0">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HCC In Office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 M</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22,310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$5.0 M</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Arial" panose="020B0604020202020204" pitchFamily="34" charset="0"/>
                        </a:rPr>
                        <a:t>0.3%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$45</a:t>
                      </a:r>
                    </a:p>
                  </a:txBody>
                  <a:tcPr marL="9525" marR="9525" marT="9525" marB="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4.3</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3931259"/>
                  </a:ext>
                </a:extLst>
              </a:tr>
              <a:tr h="351305">
                <a:tc>
                  <a:txBody>
                    <a:bodyPr/>
                    <a:lstStyle/>
                    <a:p>
                      <a:pPr algn="ctr" fontAlgn="ctr"/>
                      <a:r>
                        <a:rPr lang="en-US" sz="1100" b="0" i="0" u="none" strike="noStrike">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HCP MCM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$7.8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356,289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$80.5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10.4</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4.0%</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5.7</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57803620"/>
                  </a:ext>
                </a:extLst>
              </a:tr>
              <a:tr h="351305">
                <a:tc>
                  <a:txBody>
                    <a:bodyPr/>
                    <a:lstStyle/>
                    <a:p>
                      <a:pPr algn="ctr" fontAlgn="ctr"/>
                      <a:r>
                        <a:rPr lang="en-US" sz="1100" b="0" i="0" u="none" strike="noStrike" dirty="0">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HCC Social</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$1.8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70,487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$15.9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0.8%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$26</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4.9</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80612649"/>
                  </a:ext>
                </a:extLst>
              </a:tr>
              <a:tr h="351305">
                <a:tc>
                  <a:txBody>
                    <a:bodyPr/>
                    <a:lstStyle/>
                    <a:p>
                      <a:pPr algn="ctr" fontAlgn="ctr"/>
                      <a:r>
                        <a:rPr lang="en-US" sz="1100" b="0" i="0" u="none" strike="noStrike">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HCC Online Video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$1.2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15,023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$3.4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0.2%</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$81</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0.1</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92769618"/>
                  </a:ext>
                </a:extLst>
              </a:tr>
              <a:tr h="353304">
                <a:tc>
                  <a:txBody>
                    <a:bodyPr/>
                    <a:lstStyle/>
                    <a:p>
                      <a:pPr algn="ctr" fontAlgn="ctr"/>
                      <a:r>
                        <a:rPr lang="en-US" sz="1100" b="0" i="0" u="none" strike="noStrike">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HCC Streaming Video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$4.8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121,517</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$27.5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1.4%</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4.0</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06980433"/>
                  </a:ext>
                </a:extLst>
              </a:tr>
              <a:tr h="351305">
                <a:tc>
                  <a:txBody>
                    <a:bodyPr/>
                    <a:lstStyle/>
                    <a:p>
                      <a:pPr algn="ctr" fontAlgn="ctr"/>
                      <a:r>
                        <a:rPr lang="en-US" sz="1100" b="0" i="0" u="none" strike="noStrike">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HCC Display</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$3.5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173,899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$39.3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11.1</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2.0%</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$20</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6.1</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82869555"/>
                  </a:ext>
                </a:extLst>
              </a:tr>
              <a:tr h="351305">
                <a:tc>
                  <a:txBody>
                    <a:bodyPr/>
                    <a:lstStyle/>
                    <a:p>
                      <a:pPr algn="ctr" fontAlgn="ctr"/>
                      <a:r>
                        <a:rPr lang="en-US" sz="1100" b="0" i="0" u="none" strike="noStrike">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HCC Paid Search</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$0.4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145,038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$32.8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81.9</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1.6%</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59.8</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69947657"/>
                  </a:ext>
                </a:extLst>
              </a:tr>
              <a:tr h="351305">
                <a:tc>
                  <a:txBody>
                    <a:bodyPr/>
                    <a:lstStyle/>
                    <a:p>
                      <a:pPr algn="ctr" fontAlgn="ctr"/>
                      <a:r>
                        <a:rPr lang="en-US" sz="1100" b="0" i="0" u="none" strike="noStrike" dirty="0">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HCC Audio</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$2.2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91,610</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$20.7 M</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9.3</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effectLst/>
                          <a:latin typeface="Arial" panose="020B0604020202020204" pitchFamily="34" charset="0"/>
                        </a:rPr>
                        <a:t>1.0%</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$24</a:t>
                      </a:r>
                    </a:p>
                  </a:txBody>
                  <a:tcPr marL="9525" marR="9525" marT="9525" marB="0" anchor="ctr">
                    <a:lnL>
                      <a:noFill/>
                    </a:lnL>
                    <a:lnR w="12700" cap="flat" cmpd="sng" algn="ctr">
                      <a:no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47652627"/>
                  </a:ext>
                </a:extLst>
              </a:tr>
              <a:tr h="351305">
                <a:tc>
                  <a:txBody>
                    <a:bodyPr/>
                    <a:lstStyle/>
                    <a:p>
                      <a:pPr algn="ctr" fontAlgn="ctr"/>
                      <a:r>
                        <a:rPr lang="en-US" sz="1100" b="0" i="0" u="none" strike="noStrike" dirty="0">
                          <a:solidFill>
                            <a:srgbClr val="000000"/>
                          </a:solidFill>
                          <a:effectLst/>
                          <a:latin typeface="Arial" panose="020B0604020202020204" pitchFamily="34" charset="0"/>
                        </a:rPr>
                        <a:t>Gardasil Adolescent</a:t>
                      </a:r>
                    </a:p>
                  </a:txBody>
                  <a:tcPr marL="9525" marR="9525" marT="9525" marB="0" anchor="ctr">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HCC Linear TV</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$16.9 M</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296,690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$67.0 M</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4.0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rial" panose="020B0604020202020204" pitchFamily="34" charset="0"/>
                        </a:rPr>
                        <a:t>3.4%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$57</a:t>
                      </a:r>
                    </a:p>
                  </a:txBody>
                  <a:tcPr marL="9525" marR="9525" marT="9525" marB="0" anchor="ctr">
                    <a:lnL>
                      <a:noFill/>
                    </a:lnL>
                    <a:lnR w="12700" cap="flat" cmpd="sng" algn="ctr">
                      <a:no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2.8</a:t>
                      </a:r>
                    </a:p>
                  </a:txBody>
                  <a:tcPr marL="0" marR="0" marT="0" marB="0" anchor="ctr">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828186"/>
                  </a:ext>
                </a:extLst>
              </a:tr>
              <a:tr h="368870">
                <a:tc>
                  <a:txBody>
                    <a:bodyPr/>
                    <a:lstStyle/>
                    <a:p>
                      <a:pPr algn="ctr" fontAlgn="ctr"/>
                      <a:r>
                        <a:rPr lang="en-US" sz="1200" b="1" i="0" u="none" strike="noStrike" dirty="0">
                          <a:solidFill>
                            <a:srgbClr val="000000"/>
                          </a:solidFill>
                          <a:effectLst/>
                          <a:latin typeface="Arial" panose="020B0604020202020204" pitchFamily="34" charset="0"/>
                        </a:rPr>
                        <a:t>Gardasil</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Total</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$39.7 M</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1,292,864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$292.1 M</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7.4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Arial" panose="020B0604020202020204" pitchFamily="34" charset="0"/>
                        </a:rPr>
                        <a:t>14.7%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$31</a:t>
                      </a:r>
                    </a:p>
                  </a:txBody>
                  <a:tcPr marL="9525" marR="9525" marT="9525" marB="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570033"/>
                  </a:ext>
                </a:extLst>
              </a:tr>
            </a:tbl>
          </a:graphicData>
        </a:graphic>
      </p:graphicFrame>
      <p:sp>
        <p:nvSpPr>
          <p:cNvPr id="2" name="TextBox 1">
            <a:extLst>
              <a:ext uri="{FF2B5EF4-FFF2-40B4-BE49-F238E27FC236}">
                <a16:creationId xmlns:a16="http://schemas.microsoft.com/office/drawing/2014/main" id="{D41EBBEA-1682-F77F-69F4-3AD055BF6FEC}"/>
              </a:ext>
            </a:extLst>
          </p:cNvPr>
          <p:cNvSpPr txBox="1"/>
          <p:nvPr/>
        </p:nvSpPr>
        <p:spPr>
          <a:xfrm>
            <a:off x="457200" y="6379696"/>
            <a:ext cx="10972800" cy="507831"/>
          </a:xfrm>
          <a:prstGeom prst="rect">
            <a:avLst/>
          </a:prstGeom>
          <a:noFill/>
        </p:spPr>
        <p:txBody>
          <a:bodyPr wrap="square" rtlCol="0">
            <a:spAutoFit/>
          </a:bodyPr>
          <a:lstStyle/>
          <a:p>
            <a:r>
              <a:rPr lang="en-US" sz="900" baseline="30000" dirty="0">
                <a:solidFill>
                  <a:schemeClr val="tx1">
                    <a:lumMod val="85000"/>
                    <a:lumOff val="15000"/>
                  </a:schemeClr>
                </a:solidFill>
                <a:latin typeface="Arial" panose="020B0604020202020204" pitchFamily="34" charset="0"/>
                <a:cs typeface="Arial" panose="020B0604020202020204" pitchFamily="34" charset="0"/>
              </a:rPr>
              <a:t>1</a:t>
            </a:r>
            <a:r>
              <a:rPr lang="en-US" sz="900" dirty="0">
                <a:solidFill>
                  <a:schemeClr val="tx1">
                    <a:lumMod val="85000"/>
                    <a:lumOff val="15000"/>
                  </a:schemeClr>
                </a:solidFill>
                <a:latin typeface="Arial" panose="020B0604020202020204" pitchFamily="34" charset="0"/>
                <a:cs typeface="Arial" panose="020B0604020202020204" pitchFamily="34" charset="0"/>
              </a:rPr>
              <a:t> % Contributions are calculated based on Total Doses.</a:t>
            </a:r>
          </a:p>
          <a:p>
            <a:pPr marL="171450" indent="-171450">
              <a:buFont typeface="Arial" panose="020B0604020202020204" pitchFamily="34" charset="0"/>
              <a:buChar char="•"/>
            </a:pPr>
            <a:r>
              <a:rPr lang="en-US" sz="900" dirty="0">
                <a:solidFill>
                  <a:schemeClr val="tx1">
                    <a:lumMod val="85000"/>
                    <a:lumOff val="15000"/>
                  </a:schemeClr>
                </a:solidFill>
                <a:latin typeface="Arial" panose="020B0604020202020204" pitchFamily="34" charset="0"/>
                <a:cs typeface="Arial" panose="020B0604020202020204" pitchFamily="34" charset="0"/>
              </a:rPr>
              <a:t>Total Doses = Private Doses + Public Doses</a:t>
            </a:r>
          </a:p>
          <a:p>
            <a:pPr marL="171450" indent="-171450">
              <a:buFont typeface="Arial" panose="020B0604020202020204" pitchFamily="34" charset="0"/>
              <a:buChar char="•"/>
            </a:pPr>
            <a:r>
              <a:rPr lang="en-US" sz="900" dirty="0">
                <a:solidFill>
                  <a:schemeClr val="tx1">
                    <a:lumMod val="85000"/>
                    <a:lumOff val="15000"/>
                  </a:schemeClr>
                </a:solidFill>
                <a:latin typeface="Arial" panose="020B0604020202020204" pitchFamily="34" charset="0"/>
                <a:cs typeface="Arial" panose="020B0604020202020204" pitchFamily="34" charset="0"/>
              </a:rPr>
              <a:t>Total Doses Time Period Jul’22-Jun’23</a:t>
            </a:r>
          </a:p>
        </p:txBody>
      </p:sp>
    </p:spTree>
    <p:custDataLst>
      <p:tags r:id="rId1"/>
    </p:custDataLst>
    <p:extLst>
      <p:ext uri="{BB962C8B-B14F-4D97-AF65-F5344CB8AC3E}">
        <p14:creationId xmlns:p14="http://schemas.microsoft.com/office/powerpoint/2010/main" val="225737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84C2-0207-4A98-82E9-39BA2103598F}"/>
              </a:ext>
            </a:extLst>
          </p:cNvPr>
          <p:cNvSpPr>
            <a:spLocks noGrp="1"/>
          </p:cNvSpPr>
          <p:nvPr>
            <p:ph type="sldNum" sz="quarter" idx="12"/>
          </p:nvPr>
        </p:nvSpPr>
        <p:spPr/>
        <p:txBody>
          <a:bodyPr/>
          <a:lstStyle/>
          <a:p>
            <a:fld id="{4A659E65-8E55-4E5E-BAF2-65022C82C2C6}" type="slidenum">
              <a:rPr lang="en-US" smtClean="0"/>
              <a:t>14</a:t>
            </a:fld>
            <a:endParaRPr lang="en-US"/>
          </a:p>
        </p:txBody>
      </p:sp>
      <p:sp>
        <p:nvSpPr>
          <p:cNvPr id="8" name="TextBox 7">
            <a:extLst>
              <a:ext uri="{FF2B5EF4-FFF2-40B4-BE49-F238E27FC236}">
                <a16:creationId xmlns:a16="http://schemas.microsoft.com/office/drawing/2014/main" id="{2AE7D117-A704-408A-BBBA-0754DDCCEF95}"/>
              </a:ext>
            </a:extLst>
          </p:cNvPr>
          <p:cNvSpPr txBox="1"/>
          <p:nvPr/>
        </p:nvSpPr>
        <p:spPr>
          <a:xfrm>
            <a:off x="365760" y="365760"/>
            <a:ext cx="109728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HCC In-Office 2023 Measurement</a:t>
            </a:r>
          </a:p>
        </p:txBody>
      </p:sp>
      <p:graphicFrame>
        <p:nvGraphicFramePr>
          <p:cNvPr id="7" name="Table 6">
            <a:extLst>
              <a:ext uri="{FF2B5EF4-FFF2-40B4-BE49-F238E27FC236}">
                <a16:creationId xmlns:a16="http://schemas.microsoft.com/office/drawing/2014/main" id="{8F391FF5-C759-289D-F110-E3A27374D363}"/>
              </a:ext>
            </a:extLst>
          </p:cNvPr>
          <p:cNvGraphicFramePr>
            <a:graphicFrameLocks noGrp="1"/>
          </p:cNvGraphicFramePr>
          <p:nvPr>
            <p:extLst>
              <p:ext uri="{D42A27DB-BD31-4B8C-83A1-F6EECF244321}">
                <p14:modId xmlns:p14="http://schemas.microsoft.com/office/powerpoint/2010/main" val="2117740748"/>
              </p:ext>
            </p:extLst>
          </p:nvPr>
        </p:nvGraphicFramePr>
        <p:xfrm>
          <a:off x="703384" y="888980"/>
          <a:ext cx="10650416" cy="2257425"/>
        </p:xfrm>
        <a:graphic>
          <a:graphicData uri="http://schemas.openxmlformats.org/drawingml/2006/table">
            <a:tbl>
              <a:tblPr/>
              <a:tblGrid>
                <a:gridCol w="1979631">
                  <a:extLst>
                    <a:ext uri="{9D8B030D-6E8A-4147-A177-3AD203B41FA5}">
                      <a16:colId xmlns:a16="http://schemas.microsoft.com/office/drawing/2014/main" val="3160240253"/>
                    </a:ext>
                  </a:extLst>
                </a:gridCol>
                <a:gridCol w="1837097">
                  <a:extLst>
                    <a:ext uri="{9D8B030D-6E8A-4147-A177-3AD203B41FA5}">
                      <a16:colId xmlns:a16="http://schemas.microsoft.com/office/drawing/2014/main" val="685780345"/>
                    </a:ext>
                  </a:extLst>
                </a:gridCol>
                <a:gridCol w="1460968">
                  <a:extLst>
                    <a:ext uri="{9D8B030D-6E8A-4147-A177-3AD203B41FA5}">
                      <a16:colId xmlns:a16="http://schemas.microsoft.com/office/drawing/2014/main" val="3070310331"/>
                    </a:ext>
                  </a:extLst>
                </a:gridCol>
                <a:gridCol w="1219453">
                  <a:extLst>
                    <a:ext uri="{9D8B030D-6E8A-4147-A177-3AD203B41FA5}">
                      <a16:colId xmlns:a16="http://schemas.microsoft.com/office/drawing/2014/main" val="3990078092"/>
                    </a:ext>
                  </a:extLst>
                </a:gridCol>
                <a:gridCol w="1508480">
                  <a:extLst>
                    <a:ext uri="{9D8B030D-6E8A-4147-A177-3AD203B41FA5}">
                      <a16:colId xmlns:a16="http://schemas.microsoft.com/office/drawing/2014/main" val="3678119181"/>
                    </a:ext>
                  </a:extLst>
                </a:gridCol>
                <a:gridCol w="1219453">
                  <a:extLst>
                    <a:ext uri="{9D8B030D-6E8A-4147-A177-3AD203B41FA5}">
                      <a16:colId xmlns:a16="http://schemas.microsoft.com/office/drawing/2014/main" val="2588783331"/>
                    </a:ext>
                  </a:extLst>
                </a:gridCol>
                <a:gridCol w="1425334">
                  <a:extLst>
                    <a:ext uri="{9D8B030D-6E8A-4147-A177-3AD203B41FA5}">
                      <a16:colId xmlns:a16="http://schemas.microsoft.com/office/drawing/2014/main" val="3155083200"/>
                    </a:ext>
                  </a:extLst>
                </a:gridCol>
              </a:tblGrid>
              <a:tr h="428625">
                <a:tc>
                  <a:txBody>
                    <a:bodyPr/>
                    <a:lstStyle/>
                    <a:p>
                      <a:pPr algn="ctr" fontAlgn="ctr"/>
                      <a:r>
                        <a:rPr lang="en-US" sz="1100" b="1" i="0" u="none" strike="noStrike" dirty="0">
                          <a:solidFill>
                            <a:srgbClr val="000000"/>
                          </a:solidFill>
                          <a:effectLst/>
                          <a:latin typeface="Arial" panose="020B0604020202020204" pitchFamily="34" charset="0"/>
                        </a:rPr>
                        <a:t>Product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Program</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2023 Pre-tax Spend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Pre-tax ROI</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2023 Estimated Pre-tax Revenue</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 Incr. Doses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Measurement Time Period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1504991683"/>
                  </a:ext>
                </a:extLst>
              </a:tr>
              <a:tr h="409575">
                <a:tc>
                  <a:txBody>
                    <a:bodyPr/>
                    <a:lstStyle/>
                    <a:p>
                      <a:pPr algn="ctr" fontAlgn="ctr"/>
                      <a:r>
                        <a:rPr lang="en-US" sz="1000" b="0" i="0" u="none" strike="noStrike" dirty="0">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Exam Room Brochures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$282,103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$2,079,048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9,202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APR21-MAR22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15740366"/>
                  </a:ext>
                </a:extLst>
              </a:tr>
              <a:tr h="409575">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Waiting Room TV</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$771,263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$4,035,882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17,863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JAN21-DEC21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33313835"/>
                  </a:ext>
                </a:extLst>
              </a:tr>
              <a:tr h="409575">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Digital Wallboard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$238,634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$768,055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3,399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FEB21-DEC21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77642659"/>
                  </a:ext>
                </a:extLst>
              </a:tr>
              <a:tr h="409575">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Targeted Media Health</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$408,000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$648,795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2,872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OCT20-MAY21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55738422"/>
                  </a:ext>
                </a:extLst>
              </a:tr>
              <a:tr h="190500">
                <a:tc gridSpan="2">
                  <a:txBody>
                    <a:bodyPr/>
                    <a:lstStyle/>
                    <a:p>
                      <a:pPr algn="ctr" fontAlgn="ctr"/>
                      <a:r>
                        <a:rPr lang="en-US" sz="1100" b="1" i="0" u="none" strike="noStrike">
                          <a:solidFill>
                            <a:srgbClr val="000000"/>
                          </a:solidFill>
                          <a:effectLst/>
                          <a:latin typeface="Arial" panose="020B0604020202020204"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hMerge="1">
                  <a:txBody>
                    <a:bodyPr/>
                    <a:lstStyle/>
                    <a:p>
                      <a:endParaRPr lang="en-US"/>
                    </a:p>
                  </a:txBody>
                  <a:tcPr/>
                </a:tc>
                <a:tc>
                  <a:txBody>
                    <a:bodyPr/>
                    <a:lstStyle/>
                    <a:p>
                      <a:pPr algn="ctr" fontAlgn="ctr"/>
                      <a:r>
                        <a:rPr lang="en-US" sz="1100" b="1" i="0" u="none" strike="noStrike">
                          <a:solidFill>
                            <a:srgbClr val="000000"/>
                          </a:solidFill>
                          <a:effectLst/>
                          <a:latin typeface="Arial" panose="020B0604020202020204" pitchFamily="34" charset="0"/>
                        </a:rPr>
                        <a:t>$1,700,000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$7,531,779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33,335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2712850754"/>
                  </a:ext>
                </a:extLst>
              </a:tr>
            </a:tbl>
          </a:graphicData>
        </a:graphic>
      </p:graphicFrame>
      <p:graphicFrame>
        <p:nvGraphicFramePr>
          <p:cNvPr id="10" name="Chart 9">
            <a:extLst>
              <a:ext uri="{FF2B5EF4-FFF2-40B4-BE49-F238E27FC236}">
                <a16:creationId xmlns:a16="http://schemas.microsoft.com/office/drawing/2014/main" id="{7DA111D1-26A1-4A35-BEAE-DFA21ECB25AA}"/>
              </a:ext>
            </a:extLst>
          </p:cNvPr>
          <p:cNvGraphicFramePr>
            <a:graphicFrameLocks/>
          </p:cNvGraphicFramePr>
          <p:nvPr>
            <p:extLst>
              <p:ext uri="{D42A27DB-BD31-4B8C-83A1-F6EECF244321}">
                <p14:modId xmlns:p14="http://schemas.microsoft.com/office/powerpoint/2010/main" val="867228488"/>
              </p:ext>
            </p:extLst>
          </p:nvPr>
        </p:nvGraphicFramePr>
        <p:xfrm>
          <a:off x="3843556" y="3291839"/>
          <a:ext cx="4370071" cy="3378815"/>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53380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84C2-0207-4A98-82E9-39BA2103598F}"/>
              </a:ext>
            </a:extLst>
          </p:cNvPr>
          <p:cNvSpPr>
            <a:spLocks noGrp="1"/>
          </p:cNvSpPr>
          <p:nvPr>
            <p:ph type="sldNum" sz="quarter" idx="12"/>
          </p:nvPr>
        </p:nvSpPr>
        <p:spPr/>
        <p:txBody>
          <a:bodyPr/>
          <a:lstStyle/>
          <a:p>
            <a:fld id="{4A659E65-8E55-4E5E-BAF2-65022C82C2C6}" type="slidenum">
              <a:rPr lang="en-US" smtClean="0"/>
              <a:t>15</a:t>
            </a:fld>
            <a:endParaRPr lang="en-US"/>
          </a:p>
        </p:txBody>
      </p:sp>
      <p:sp>
        <p:nvSpPr>
          <p:cNvPr id="8" name="TextBox 7">
            <a:extLst>
              <a:ext uri="{FF2B5EF4-FFF2-40B4-BE49-F238E27FC236}">
                <a16:creationId xmlns:a16="http://schemas.microsoft.com/office/drawing/2014/main" id="{2AE7D117-A704-408A-BBBA-0754DDCCEF95}"/>
              </a:ext>
            </a:extLst>
          </p:cNvPr>
          <p:cNvSpPr txBox="1"/>
          <p:nvPr/>
        </p:nvSpPr>
        <p:spPr>
          <a:xfrm>
            <a:off x="365760" y="365760"/>
            <a:ext cx="109728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HCP MCM 2023 Measurement</a:t>
            </a:r>
          </a:p>
        </p:txBody>
      </p:sp>
      <p:graphicFrame>
        <p:nvGraphicFramePr>
          <p:cNvPr id="3" name="Table 2">
            <a:extLst>
              <a:ext uri="{FF2B5EF4-FFF2-40B4-BE49-F238E27FC236}">
                <a16:creationId xmlns:a16="http://schemas.microsoft.com/office/drawing/2014/main" id="{06D57175-6F93-20B2-2B67-FCFE73767353}"/>
              </a:ext>
            </a:extLst>
          </p:cNvPr>
          <p:cNvGraphicFramePr>
            <a:graphicFrameLocks noGrp="1"/>
          </p:cNvGraphicFramePr>
          <p:nvPr>
            <p:extLst>
              <p:ext uri="{D42A27DB-BD31-4B8C-83A1-F6EECF244321}">
                <p14:modId xmlns:p14="http://schemas.microsoft.com/office/powerpoint/2010/main" val="724962118"/>
              </p:ext>
            </p:extLst>
          </p:nvPr>
        </p:nvGraphicFramePr>
        <p:xfrm>
          <a:off x="647114" y="888980"/>
          <a:ext cx="10706686" cy="2416926"/>
        </p:xfrm>
        <a:graphic>
          <a:graphicData uri="http://schemas.openxmlformats.org/drawingml/2006/table">
            <a:tbl>
              <a:tblPr/>
              <a:tblGrid>
                <a:gridCol w="1884768">
                  <a:extLst>
                    <a:ext uri="{9D8B030D-6E8A-4147-A177-3AD203B41FA5}">
                      <a16:colId xmlns:a16="http://schemas.microsoft.com/office/drawing/2014/main" val="4126020145"/>
                    </a:ext>
                  </a:extLst>
                </a:gridCol>
                <a:gridCol w="2471643">
                  <a:extLst>
                    <a:ext uri="{9D8B030D-6E8A-4147-A177-3AD203B41FA5}">
                      <a16:colId xmlns:a16="http://schemas.microsoft.com/office/drawing/2014/main" val="895824406"/>
                    </a:ext>
                  </a:extLst>
                </a:gridCol>
                <a:gridCol w="1098507">
                  <a:extLst>
                    <a:ext uri="{9D8B030D-6E8A-4147-A177-3AD203B41FA5}">
                      <a16:colId xmlns:a16="http://schemas.microsoft.com/office/drawing/2014/main" val="3247845628"/>
                    </a:ext>
                  </a:extLst>
                </a:gridCol>
                <a:gridCol w="1399468">
                  <a:extLst>
                    <a:ext uri="{9D8B030D-6E8A-4147-A177-3AD203B41FA5}">
                      <a16:colId xmlns:a16="http://schemas.microsoft.com/office/drawing/2014/main" val="1336632676"/>
                    </a:ext>
                  </a:extLst>
                </a:gridCol>
                <a:gridCol w="1459661">
                  <a:extLst>
                    <a:ext uri="{9D8B030D-6E8A-4147-A177-3AD203B41FA5}">
                      <a16:colId xmlns:a16="http://schemas.microsoft.com/office/drawing/2014/main" val="2435105806"/>
                    </a:ext>
                  </a:extLst>
                </a:gridCol>
                <a:gridCol w="1158700">
                  <a:extLst>
                    <a:ext uri="{9D8B030D-6E8A-4147-A177-3AD203B41FA5}">
                      <a16:colId xmlns:a16="http://schemas.microsoft.com/office/drawing/2014/main" val="768043396"/>
                    </a:ext>
                  </a:extLst>
                </a:gridCol>
                <a:gridCol w="1233939">
                  <a:extLst>
                    <a:ext uri="{9D8B030D-6E8A-4147-A177-3AD203B41FA5}">
                      <a16:colId xmlns:a16="http://schemas.microsoft.com/office/drawing/2014/main" val="1230385232"/>
                    </a:ext>
                  </a:extLst>
                </a:gridCol>
              </a:tblGrid>
              <a:tr h="458910">
                <a:tc>
                  <a:txBody>
                    <a:bodyPr/>
                    <a:lstStyle/>
                    <a:p>
                      <a:pPr algn="ctr" fontAlgn="ctr"/>
                      <a:r>
                        <a:rPr lang="en-US" sz="1100" b="1" i="0" u="none" strike="noStrike" dirty="0">
                          <a:solidFill>
                            <a:srgbClr val="000000"/>
                          </a:solidFill>
                          <a:effectLst/>
                          <a:latin typeface="Arial" panose="020B0604020202020204" pitchFamily="34" charset="0"/>
                        </a:rPr>
                        <a:t>Product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Program</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2023 Pre-tax Spend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2022 Estimated pre-tax ROI</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2023 Estimated Pre-tax Revenue</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 Incr. Doses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Measurement Time Period</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3916904984"/>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Deep Intent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$87,138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$749,682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3,318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93771737"/>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Medscape</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$534,302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$3,272,661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14,485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91277606"/>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Nexgen</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$540,000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19.8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$10,699,636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47,356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05855390"/>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Doximity</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$3,000,000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$39,630,137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175,401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79181159"/>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Pulse point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$75,000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$645,255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2,856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10568677"/>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Epocrates</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$250,000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$5,412,663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23,956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34551804"/>
                  </a:ext>
                </a:extLst>
              </a:tr>
              <a:tr h="244752">
                <a:tc>
                  <a:txBody>
                    <a:bodyPr/>
                    <a:lstStyle/>
                    <a:p>
                      <a:pPr algn="ctr" fontAlgn="ctr"/>
                      <a:r>
                        <a:rPr lang="en-US" sz="1000" b="0" i="0" u="none" strike="noStrike">
                          <a:solidFill>
                            <a:srgbClr val="000000"/>
                          </a:solidFill>
                          <a:effectLst/>
                          <a:latin typeface="Arial" panose="020B0604020202020204" pitchFamily="34" charset="0"/>
                        </a:rPr>
                        <a:t>GARDASIL ADOLESCENT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Patient Point</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$878,933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$4,189,587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18,543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JAN22 – DEC22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53407730"/>
                  </a:ext>
                </a:extLst>
              </a:tr>
              <a:tr h="244752">
                <a:tc gridSpan="2">
                  <a:txBody>
                    <a:bodyPr/>
                    <a:lstStyle/>
                    <a:p>
                      <a:pPr algn="ctr" fontAlgn="ctr"/>
                      <a:r>
                        <a:rPr lang="en-US" sz="1100" b="1" i="0" u="none" strike="noStrike">
                          <a:solidFill>
                            <a:srgbClr val="000000"/>
                          </a:solidFill>
                          <a:effectLst/>
                          <a:latin typeface="Arial" panose="020B0604020202020204"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hMerge="1">
                  <a:txBody>
                    <a:bodyPr/>
                    <a:lstStyle/>
                    <a:p>
                      <a:endParaRPr lang="en-US"/>
                    </a:p>
                  </a:txBody>
                  <a:tcPr/>
                </a:tc>
                <a:tc>
                  <a:txBody>
                    <a:bodyPr/>
                    <a:lstStyle/>
                    <a:p>
                      <a:pPr algn="ctr" fontAlgn="ctr"/>
                      <a:r>
                        <a:rPr lang="en-US" sz="1100" b="1" i="0" u="none" strike="noStrike">
                          <a:solidFill>
                            <a:srgbClr val="000000"/>
                          </a:solidFill>
                          <a:effectLst/>
                          <a:latin typeface="Arial" panose="020B0604020202020204" pitchFamily="34" charset="0"/>
                        </a:rPr>
                        <a:t>$5,365,373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12.0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$64,599,621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a:solidFill>
                            <a:srgbClr val="000000"/>
                          </a:solidFill>
                          <a:effectLst/>
                          <a:latin typeface="Arial" panose="020B0604020202020204" pitchFamily="34" charset="0"/>
                        </a:rPr>
                        <a:t>282,597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CD5B4"/>
                    </a:solidFill>
                  </a:tcPr>
                </a:tc>
                <a:extLst>
                  <a:ext uri="{0D108BD9-81ED-4DB2-BD59-A6C34878D82A}">
                    <a16:rowId xmlns:a16="http://schemas.microsoft.com/office/drawing/2014/main" val="3909427280"/>
                  </a:ext>
                </a:extLst>
              </a:tr>
            </a:tbl>
          </a:graphicData>
        </a:graphic>
      </p:graphicFrame>
      <p:graphicFrame>
        <p:nvGraphicFramePr>
          <p:cNvPr id="7" name="Chart 6">
            <a:extLst>
              <a:ext uri="{FF2B5EF4-FFF2-40B4-BE49-F238E27FC236}">
                <a16:creationId xmlns:a16="http://schemas.microsoft.com/office/drawing/2014/main" id="{C30B85FD-A43B-49EB-B91E-2C4BF350A3F8}"/>
              </a:ext>
            </a:extLst>
          </p:cNvPr>
          <p:cNvGraphicFramePr>
            <a:graphicFrameLocks/>
          </p:cNvGraphicFramePr>
          <p:nvPr>
            <p:extLst>
              <p:ext uri="{D42A27DB-BD31-4B8C-83A1-F6EECF244321}">
                <p14:modId xmlns:p14="http://schemas.microsoft.com/office/powerpoint/2010/main" val="3995606924"/>
              </p:ext>
            </p:extLst>
          </p:nvPr>
        </p:nvGraphicFramePr>
        <p:xfrm>
          <a:off x="4109451" y="3429000"/>
          <a:ext cx="4170046" cy="3292475"/>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315101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2151-B4E3-4739-9BF1-3B72E516CF9D}"/>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Adolescent: Objective &amp; Executive Summary</a:t>
            </a:r>
          </a:p>
        </p:txBody>
      </p:sp>
      <p:sp>
        <p:nvSpPr>
          <p:cNvPr id="3" name="Content Placeholder 2">
            <a:extLst>
              <a:ext uri="{FF2B5EF4-FFF2-40B4-BE49-F238E27FC236}">
                <a16:creationId xmlns:a16="http://schemas.microsoft.com/office/drawing/2014/main" id="{AD52DDF2-0649-48F6-AE26-2253DAC2F8DA}"/>
              </a:ext>
            </a:extLst>
          </p:cNvPr>
          <p:cNvSpPr>
            <a:spLocks noGrp="1"/>
          </p:cNvSpPr>
          <p:nvPr>
            <p:ph idx="1"/>
          </p:nvPr>
        </p:nvSpPr>
        <p:spPr>
          <a:xfrm>
            <a:off x="594360" y="1041705"/>
            <a:ext cx="10515600" cy="4351338"/>
          </a:xfrm>
        </p:spPr>
        <p:txBody>
          <a:bodyPr>
            <a:normAutofit/>
          </a:bodyPr>
          <a:lstStyle/>
          <a:p>
            <a:r>
              <a:rPr lang="en-US" sz="1800" b="1" dirty="0">
                <a:latin typeface="Arial" panose="020B0604020202020204" pitchFamily="34" charset="0"/>
                <a:cs typeface="Arial" panose="020B0604020202020204" pitchFamily="34" charset="0"/>
              </a:rPr>
              <a:t>Objective</a:t>
            </a:r>
            <a:r>
              <a:rPr lang="en-US" sz="1800" dirty="0">
                <a:latin typeface="Arial" panose="020B0604020202020204" pitchFamily="34" charset="0"/>
                <a:cs typeface="Arial" panose="020B0604020202020204" pitchFamily="34" charset="0"/>
              </a:rPr>
              <a:t>: Suggest optimal investment across In-Scope Consumer &amp; HCP channels for a given budget to maximize overall impactable pre-tax revenue </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In-Scope estimated budget contribution</a:t>
            </a:r>
            <a:r>
              <a:rPr lang="en-US" sz="1800" dirty="0">
                <a:latin typeface="Arial" panose="020B0604020202020204" pitchFamily="34" charset="0"/>
                <a:cs typeface="Arial" panose="020B0604020202020204" pitchFamily="34" charset="0"/>
              </a:rPr>
              <a:t>: The *In-Scope budget contribution for pre-tax investment of </a:t>
            </a:r>
            <a:r>
              <a:rPr lang="en-US" sz="1800" b="1" dirty="0">
                <a:latin typeface="Arial" panose="020B0604020202020204" pitchFamily="34" charset="0"/>
                <a:cs typeface="Arial" panose="020B0604020202020204" pitchFamily="34" charset="0"/>
              </a:rPr>
              <a:t>$40MM </a:t>
            </a:r>
            <a:r>
              <a:rPr lang="en-US" sz="1800" dirty="0">
                <a:latin typeface="Arial" panose="020B0604020202020204" pitchFamily="34" charset="0"/>
                <a:cs typeface="Arial" panose="020B0604020202020204" pitchFamily="34" charset="0"/>
              </a:rPr>
              <a:t>for Gardasil Adolescent is </a:t>
            </a:r>
            <a:r>
              <a:rPr lang="en-US" sz="1800" b="1" dirty="0">
                <a:latin typeface="Arial" panose="020B0604020202020204" pitchFamily="34" charset="0"/>
                <a:cs typeface="Arial" panose="020B0604020202020204" pitchFamily="34" charset="0"/>
              </a:rPr>
              <a:t>~1,293K </a:t>
            </a:r>
            <a:r>
              <a:rPr lang="en-US" sz="1800" dirty="0">
                <a:latin typeface="Arial" panose="020B0604020202020204" pitchFamily="34" charset="0"/>
                <a:cs typeface="Arial" panose="020B0604020202020204" pitchFamily="34" charset="0"/>
              </a:rPr>
              <a:t>incremental doses</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an overall ROI of </a:t>
            </a:r>
            <a:r>
              <a:rPr lang="en-US" sz="1800" b="1" dirty="0">
                <a:latin typeface="Arial" panose="020B0604020202020204" pitchFamily="34" charset="0"/>
                <a:cs typeface="Arial" panose="020B0604020202020204" pitchFamily="34" charset="0"/>
              </a:rPr>
              <a:t>7.4:1</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Optimal pre-tax Spend and Allocation:</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The 2024 *In-Scope budget of </a:t>
            </a:r>
            <a:r>
              <a:rPr lang="en-US" sz="1800" b="1" dirty="0">
                <a:latin typeface="Arial" panose="020B0604020202020204" pitchFamily="34" charset="0"/>
                <a:cs typeface="Arial" panose="020B0604020202020204" pitchFamily="34" charset="0"/>
              </a:rPr>
              <a:t>$40MM</a:t>
            </a:r>
            <a:r>
              <a:rPr lang="en-US" sz="1800" dirty="0">
                <a:latin typeface="Arial" panose="020B0604020202020204" pitchFamily="34" charset="0"/>
                <a:cs typeface="Arial" panose="020B0604020202020204" pitchFamily="34" charset="0"/>
              </a:rPr>
              <a:t> can be optimized to return additional </a:t>
            </a:r>
            <a:r>
              <a:rPr lang="en-US" sz="1800" b="1" dirty="0">
                <a:latin typeface="Arial" panose="020B0604020202020204" pitchFamily="34" charset="0"/>
                <a:cs typeface="Arial" panose="020B0604020202020204" pitchFamily="34" charset="0"/>
              </a:rPr>
              <a:t>~6K </a:t>
            </a:r>
            <a:r>
              <a:rPr lang="en-US" sz="1800" dirty="0">
                <a:latin typeface="Arial" panose="020B0604020202020204" pitchFamily="34" charset="0"/>
                <a:cs typeface="Arial" panose="020B0604020202020204" pitchFamily="34" charset="0"/>
              </a:rPr>
              <a:t>incremental doses.</a:t>
            </a:r>
            <a:r>
              <a:rPr lang="en-US" sz="1800" i="1" dirty="0">
                <a:solidFill>
                  <a:prstClr val="black"/>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This is achieved mainly due to reallocating funds from: HCC Social, HCC Online Video and  HCC Audio to other better performing channels – HCC Display &amp; HCP MCM. Keeping Linear TV constant.</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Increase in Spends of 2024 by $10 MM leads to an additional ~</a:t>
            </a:r>
            <a:r>
              <a:rPr lang="en-US" sz="1800" b="1" dirty="0">
                <a:latin typeface="Arial" panose="020B0604020202020204" pitchFamily="34" charset="0"/>
                <a:cs typeface="Arial" panose="020B0604020202020204" pitchFamily="34" charset="0"/>
              </a:rPr>
              <a:t>208K</a:t>
            </a:r>
            <a:r>
              <a:rPr lang="en-US" sz="1800" dirty="0">
                <a:latin typeface="Arial" panose="020B0604020202020204" pitchFamily="34" charset="0"/>
                <a:cs typeface="Arial" panose="020B0604020202020204" pitchFamily="34" charset="0"/>
              </a:rPr>
              <a:t> incremental doses.</a:t>
            </a:r>
          </a:p>
          <a:p>
            <a:pPr lvl="1">
              <a:buFont typeface="Courier New" panose="02070309020205020404" pitchFamily="49" charset="0"/>
              <a:buChar char="o"/>
            </a:pPr>
            <a:endParaRPr lang="en-US" sz="1600" b="1" dirty="0"/>
          </a:p>
          <a:p>
            <a:pPr marL="0" indent="0">
              <a:buNone/>
            </a:pPr>
            <a:endParaRPr lang="en-US" sz="2000" b="1" dirty="0"/>
          </a:p>
        </p:txBody>
      </p:sp>
      <p:sp>
        <p:nvSpPr>
          <p:cNvPr id="5" name="TextBox 4">
            <a:extLst>
              <a:ext uri="{FF2B5EF4-FFF2-40B4-BE49-F238E27FC236}">
                <a16:creationId xmlns:a16="http://schemas.microsoft.com/office/drawing/2014/main" id="{1D7C7C45-5380-4843-BE71-83D0B9289DA5}"/>
              </a:ext>
            </a:extLst>
          </p:cNvPr>
          <p:cNvSpPr txBox="1"/>
          <p:nvPr/>
        </p:nvSpPr>
        <p:spPr>
          <a:xfrm>
            <a:off x="365760" y="6400800"/>
            <a:ext cx="10972800" cy="230832"/>
          </a:xfrm>
          <a:prstGeom prst="rect">
            <a:avLst/>
          </a:prstGeom>
          <a:noFill/>
        </p:spPr>
        <p:txBody>
          <a:bodyPr wrap="square">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*In-Scope channels are HCP MCM,HCC In Office, HCC Linear TV, HCC Display, HCC Online Video, HCC Streaming Video, HCC Social, HCC Paid Search and HCC Audio</a:t>
            </a:r>
          </a:p>
        </p:txBody>
      </p:sp>
      <p:sp>
        <p:nvSpPr>
          <p:cNvPr id="4" name="Slide Number Placeholder 3">
            <a:extLst>
              <a:ext uri="{FF2B5EF4-FFF2-40B4-BE49-F238E27FC236}">
                <a16:creationId xmlns:a16="http://schemas.microsoft.com/office/drawing/2014/main" id="{BA5657F6-E069-4C6E-8C29-560372D5C18E}"/>
              </a:ext>
            </a:extLst>
          </p:cNvPr>
          <p:cNvSpPr>
            <a:spLocks noGrp="1"/>
          </p:cNvSpPr>
          <p:nvPr>
            <p:ph type="sldNum" sz="quarter" idx="12"/>
          </p:nvPr>
        </p:nvSpPr>
        <p:spPr/>
        <p:txBody>
          <a:bodyPr/>
          <a:lstStyle/>
          <a:p>
            <a:fld id="{4A659E65-8E55-4E5E-BAF2-65022C82C2C6}" type="slidenum">
              <a:rPr lang="en-US" smtClean="0"/>
              <a:t>2</a:t>
            </a:fld>
            <a:endParaRPr lang="en-US" dirty="0"/>
          </a:p>
        </p:txBody>
      </p:sp>
    </p:spTree>
    <p:custDataLst>
      <p:tags r:id="rId1"/>
    </p:custDataLst>
    <p:extLst>
      <p:ext uri="{BB962C8B-B14F-4D97-AF65-F5344CB8AC3E}">
        <p14:creationId xmlns:p14="http://schemas.microsoft.com/office/powerpoint/2010/main" val="40571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A46D-27AB-482E-89BC-B79503219C52}"/>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Gardasil Adolescent: Optimal Scenarios</a:t>
            </a:r>
          </a:p>
        </p:txBody>
      </p:sp>
      <p:sp>
        <p:nvSpPr>
          <p:cNvPr id="14" name="Content Placeholder 2">
            <a:extLst>
              <a:ext uri="{FF2B5EF4-FFF2-40B4-BE49-F238E27FC236}">
                <a16:creationId xmlns:a16="http://schemas.microsoft.com/office/drawing/2014/main" id="{F05A245F-382E-42E4-8C44-173A99E44F86}"/>
              </a:ext>
            </a:extLst>
          </p:cNvPr>
          <p:cNvSpPr txBox="1">
            <a:spLocks/>
          </p:cNvSpPr>
          <p:nvPr/>
        </p:nvSpPr>
        <p:spPr>
          <a:xfrm>
            <a:off x="6384391" y="2140130"/>
            <a:ext cx="5689421" cy="4216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Optimal scenarios were run for 3 pre-tax investment levels:</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2024 Current Optimal </a:t>
            </a:r>
            <a:r>
              <a:rPr lang="en-US" sz="1300" b="1" dirty="0">
                <a:latin typeface="Arial" panose="020B0604020202020204" pitchFamily="34" charset="0"/>
                <a:cs typeface="Arial" panose="020B0604020202020204" pitchFamily="34" charset="0"/>
              </a:rPr>
              <a:t>($40MM), </a:t>
            </a:r>
            <a:r>
              <a:rPr lang="en-US" sz="1300" dirty="0">
                <a:latin typeface="Arial" panose="020B0604020202020204" pitchFamily="34" charset="0"/>
                <a:cs typeface="Arial" panose="020B0604020202020204" pitchFamily="34" charset="0"/>
              </a:rPr>
              <a:t>10M Increase </a:t>
            </a:r>
            <a:r>
              <a:rPr lang="en-US" sz="1300" b="1" dirty="0">
                <a:latin typeface="Arial" panose="020B0604020202020204" pitchFamily="34" charset="0"/>
                <a:cs typeface="Arial" panose="020B0604020202020204" pitchFamily="34" charset="0"/>
              </a:rPr>
              <a:t>($50MM), </a:t>
            </a:r>
            <a:r>
              <a:rPr lang="en-US" sz="1300" dirty="0">
                <a:latin typeface="Arial" panose="020B0604020202020204" pitchFamily="34" charset="0"/>
                <a:cs typeface="Arial" panose="020B0604020202020204" pitchFamily="34" charset="0"/>
              </a:rPr>
              <a:t>20M Increase </a:t>
            </a:r>
            <a:r>
              <a:rPr lang="en-US" sz="1300" b="1" dirty="0">
                <a:latin typeface="Arial" panose="020B0604020202020204" pitchFamily="34" charset="0"/>
                <a:cs typeface="Arial" panose="020B0604020202020204" pitchFamily="34" charset="0"/>
              </a:rPr>
              <a:t>($60MM)</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At each of these levels, the channel pre-tax spend is varied based on custom limits for 2024 channel spend.</a:t>
            </a:r>
          </a:p>
          <a:p>
            <a:r>
              <a:rPr lang="en-US" sz="1500" dirty="0">
                <a:latin typeface="Arial" panose="020B0604020202020204" pitchFamily="34" charset="0"/>
                <a:cs typeface="Arial" panose="020B0604020202020204" pitchFamily="34" charset="0"/>
              </a:rPr>
              <a:t>2024 Current Optimal can generate an additional </a:t>
            </a:r>
            <a:r>
              <a:rPr lang="en-US" sz="1500" b="1" dirty="0">
                <a:solidFill>
                  <a:srgbClr val="00B050"/>
                </a:solidFill>
                <a:latin typeface="Arial" panose="020B0604020202020204" pitchFamily="34" charset="0"/>
                <a:cs typeface="Arial" panose="020B0604020202020204" pitchFamily="34" charset="0"/>
              </a:rPr>
              <a:t>~6K </a:t>
            </a:r>
            <a:r>
              <a:rPr lang="en-US" sz="1500" dirty="0">
                <a:latin typeface="Arial" panose="020B0604020202020204" pitchFamily="34" charset="0"/>
                <a:cs typeface="Arial" panose="020B0604020202020204" pitchFamily="34" charset="0"/>
              </a:rPr>
              <a:t>incremental doses.</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Current Optimal </a:t>
            </a:r>
            <a:r>
              <a:rPr lang="en-US" sz="1300" b="1" dirty="0">
                <a:latin typeface="Arial" panose="020B0604020202020204" pitchFamily="34" charset="0"/>
                <a:cs typeface="Arial" panose="020B0604020202020204" pitchFamily="34" charset="0"/>
              </a:rPr>
              <a:t>(1,299K)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(1,293K)</a:t>
            </a:r>
            <a:r>
              <a:rPr lang="en-US" sz="13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~208K</a:t>
            </a:r>
            <a:r>
              <a:rPr lang="en-US" sz="1500" b="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incremental doses.</a:t>
            </a:r>
          </a:p>
          <a:p>
            <a:pPr lvl="1">
              <a:buFont typeface="Courier New" panose="02070309020205020404" pitchFamily="49" charset="0"/>
              <a:buChar char="o"/>
            </a:pPr>
            <a:r>
              <a:rPr lang="en-US" sz="1300" b="1" dirty="0">
                <a:latin typeface="Arial" panose="020B0604020202020204" pitchFamily="34" charset="0"/>
                <a:cs typeface="Arial" panose="020B0604020202020204" pitchFamily="34" charset="0"/>
              </a:rPr>
              <a:t>10M</a:t>
            </a:r>
            <a:r>
              <a:rPr lang="en-US" sz="1300" dirty="0">
                <a:latin typeface="Arial" panose="020B0604020202020204" pitchFamily="34" charset="0"/>
                <a:cs typeface="Arial" panose="020B0604020202020204" pitchFamily="34" charset="0"/>
              </a:rPr>
              <a:t> increase in spend </a:t>
            </a:r>
            <a:r>
              <a:rPr lang="en-US" sz="1300" b="1" dirty="0">
                <a:latin typeface="Arial" panose="020B0604020202020204" pitchFamily="34" charset="0"/>
                <a:cs typeface="Arial" panose="020B0604020202020204" pitchFamily="34" charset="0"/>
              </a:rPr>
              <a:t>(1,501K)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(1,293K)</a:t>
            </a:r>
            <a:r>
              <a:rPr lang="en-US" sz="13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~360K</a:t>
            </a:r>
            <a:r>
              <a:rPr lang="en-US" sz="1500" b="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in incremental doses.</a:t>
            </a:r>
          </a:p>
          <a:p>
            <a:pPr lvl="1">
              <a:buFont typeface="Courier New" panose="02070309020205020404" pitchFamily="49" charset="0"/>
              <a:buChar char="o"/>
            </a:pPr>
            <a:r>
              <a:rPr lang="en-US" sz="1300" b="1" dirty="0">
                <a:latin typeface="Arial" panose="020B0604020202020204" pitchFamily="34" charset="0"/>
                <a:cs typeface="Arial" panose="020B0604020202020204" pitchFamily="34" charset="0"/>
              </a:rPr>
              <a:t>20M</a:t>
            </a:r>
            <a:r>
              <a:rPr lang="en-US" sz="1300" dirty="0">
                <a:latin typeface="Arial" panose="020B0604020202020204" pitchFamily="34" charset="0"/>
                <a:cs typeface="Arial" panose="020B0604020202020204" pitchFamily="34" charset="0"/>
              </a:rPr>
              <a:t> increase in spend </a:t>
            </a:r>
            <a:r>
              <a:rPr lang="en-US" sz="1300" b="1" dirty="0">
                <a:latin typeface="Arial" panose="020B0604020202020204" pitchFamily="34" charset="0"/>
                <a:cs typeface="Arial" panose="020B0604020202020204" pitchFamily="34" charset="0"/>
              </a:rPr>
              <a:t>(1,653K)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1,293K)</a:t>
            </a:r>
            <a:r>
              <a:rPr lang="en-US" sz="13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lvl="1">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77F7058-3EE2-4EFD-A346-1FF586C21CD2}"/>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~6K </a:t>
            </a:r>
            <a:r>
              <a:rPr lang="en-US" sz="1600" i="1" dirty="0">
                <a:latin typeface="Arial" panose="020B0604020202020204" pitchFamily="34" charset="0"/>
                <a:cs typeface="Arial" panose="020B0604020202020204" pitchFamily="34" charset="0"/>
              </a:rPr>
              <a:t>incremental doses by reallocating funds from: HCC Social, HCC Online Video and  HCC Audio to other better performing channels – HCC Display &amp; HCP MCM . Keeping HCC Linear TV constant.</a:t>
            </a:r>
          </a:p>
        </p:txBody>
      </p:sp>
      <p:sp>
        <p:nvSpPr>
          <p:cNvPr id="3" name="Slide Number Placeholder 2">
            <a:extLst>
              <a:ext uri="{FF2B5EF4-FFF2-40B4-BE49-F238E27FC236}">
                <a16:creationId xmlns:a16="http://schemas.microsoft.com/office/drawing/2014/main" id="{ED992D89-8640-47BB-9214-A62115DFC56B}"/>
              </a:ext>
            </a:extLst>
          </p:cNvPr>
          <p:cNvSpPr>
            <a:spLocks noGrp="1"/>
          </p:cNvSpPr>
          <p:nvPr>
            <p:ph type="sldNum" sz="quarter" idx="12"/>
          </p:nvPr>
        </p:nvSpPr>
        <p:spPr/>
        <p:txBody>
          <a:bodyPr/>
          <a:lstStyle/>
          <a:p>
            <a:fld id="{4A659E65-8E55-4E5E-BAF2-65022C82C2C6}" type="slidenum">
              <a:rPr lang="en-US" smtClean="0"/>
              <a:t>3</a:t>
            </a:fld>
            <a:endParaRPr lang="en-US"/>
          </a:p>
        </p:txBody>
      </p:sp>
      <p:sp>
        <p:nvSpPr>
          <p:cNvPr id="24" name="TextBox 23">
            <a:extLst>
              <a:ext uri="{FF2B5EF4-FFF2-40B4-BE49-F238E27FC236}">
                <a16:creationId xmlns:a16="http://schemas.microsoft.com/office/drawing/2014/main" id="{8B7B48DD-384E-B752-3913-16AEB17E6A88}"/>
              </a:ext>
            </a:extLst>
          </p:cNvPr>
          <p:cNvSpPr txBox="1"/>
          <p:nvPr/>
        </p:nvSpPr>
        <p:spPr>
          <a:xfrm>
            <a:off x="365760" y="6400800"/>
            <a:ext cx="10972800"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Modeling time period : Jan22- Dec22</a:t>
            </a:r>
          </a:p>
        </p:txBody>
      </p:sp>
      <p:graphicFrame>
        <p:nvGraphicFramePr>
          <p:cNvPr id="6" name="Chart 5">
            <a:extLst>
              <a:ext uri="{FF2B5EF4-FFF2-40B4-BE49-F238E27FC236}">
                <a16:creationId xmlns:a16="http://schemas.microsoft.com/office/drawing/2014/main" id="{1CC46FCA-8B2F-0EC3-ED88-7EA7CFE0AE41}"/>
              </a:ext>
            </a:extLst>
          </p:cNvPr>
          <p:cNvGraphicFramePr>
            <a:graphicFrameLocks/>
          </p:cNvGraphicFramePr>
          <p:nvPr>
            <p:extLst>
              <p:ext uri="{D42A27DB-BD31-4B8C-83A1-F6EECF244321}">
                <p14:modId xmlns:p14="http://schemas.microsoft.com/office/powerpoint/2010/main" val="270145497"/>
              </p:ext>
            </p:extLst>
          </p:nvPr>
        </p:nvGraphicFramePr>
        <p:xfrm>
          <a:off x="457200" y="1957180"/>
          <a:ext cx="5927190" cy="4443619"/>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324219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A5ED-0B58-48ED-B9A0-46DE4502F59B}"/>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Current Scenarios</a:t>
            </a:r>
          </a:p>
        </p:txBody>
      </p:sp>
      <p:sp>
        <p:nvSpPr>
          <p:cNvPr id="4" name="Slide Number Placeholder 3">
            <a:extLst>
              <a:ext uri="{FF2B5EF4-FFF2-40B4-BE49-F238E27FC236}">
                <a16:creationId xmlns:a16="http://schemas.microsoft.com/office/drawing/2014/main" id="{3AF9DC2E-226F-4054-A148-B0AA85362D73}"/>
              </a:ext>
            </a:extLst>
          </p:cNvPr>
          <p:cNvSpPr>
            <a:spLocks noGrp="1"/>
          </p:cNvSpPr>
          <p:nvPr>
            <p:ph type="sldNum" sz="quarter" idx="12"/>
          </p:nvPr>
        </p:nvSpPr>
        <p:spPr/>
        <p:txBody>
          <a:bodyPr/>
          <a:lstStyle/>
          <a:p>
            <a:fld id="{4A659E65-8E55-4E5E-BAF2-65022C82C2C6}" type="slidenum">
              <a:rPr lang="en-US" smtClean="0"/>
              <a:t>4</a:t>
            </a:fld>
            <a:endParaRPr lang="en-US"/>
          </a:p>
        </p:txBody>
      </p:sp>
      <p:graphicFrame>
        <p:nvGraphicFramePr>
          <p:cNvPr id="5" name="Table 4">
            <a:extLst>
              <a:ext uri="{FF2B5EF4-FFF2-40B4-BE49-F238E27FC236}">
                <a16:creationId xmlns:a16="http://schemas.microsoft.com/office/drawing/2014/main" id="{008302B5-3320-71AB-ACCF-21171A558CB4}"/>
              </a:ext>
            </a:extLst>
          </p:cNvPr>
          <p:cNvGraphicFramePr>
            <a:graphicFrameLocks noGrp="1"/>
          </p:cNvGraphicFramePr>
          <p:nvPr>
            <p:extLst>
              <p:ext uri="{D42A27DB-BD31-4B8C-83A1-F6EECF244321}">
                <p14:modId xmlns:p14="http://schemas.microsoft.com/office/powerpoint/2010/main" val="2668116551"/>
              </p:ext>
            </p:extLst>
          </p:nvPr>
        </p:nvGraphicFramePr>
        <p:xfrm>
          <a:off x="731522" y="1406770"/>
          <a:ext cx="10622278" cy="4554175"/>
        </p:xfrm>
        <a:graphic>
          <a:graphicData uri="http://schemas.openxmlformats.org/drawingml/2006/table">
            <a:tbl>
              <a:tblPr/>
              <a:tblGrid>
                <a:gridCol w="3821348">
                  <a:extLst>
                    <a:ext uri="{9D8B030D-6E8A-4147-A177-3AD203B41FA5}">
                      <a16:colId xmlns:a16="http://schemas.microsoft.com/office/drawing/2014/main" val="1774452888"/>
                    </a:ext>
                  </a:extLst>
                </a:gridCol>
                <a:gridCol w="1643447">
                  <a:extLst>
                    <a:ext uri="{9D8B030D-6E8A-4147-A177-3AD203B41FA5}">
                      <a16:colId xmlns:a16="http://schemas.microsoft.com/office/drawing/2014/main" val="3113093577"/>
                    </a:ext>
                  </a:extLst>
                </a:gridCol>
                <a:gridCol w="2244708">
                  <a:extLst>
                    <a:ext uri="{9D8B030D-6E8A-4147-A177-3AD203B41FA5}">
                      <a16:colId xmlns:a16="http://schemas.microsoft.com/office/drawing/2014/main" val="178027139"/>
                    </a:ext>
                  </a:extLst>
                </a:gridCol>
                <a:gridCol w="2912775">
                  <a:extLst>
                    <a:ext uri="{9D8B030D-6E8A-4147-A177-3AD203B41FA5}">
                      <a16:colId xmlns:a16="http://schemas.microsoft.com/office/drawing/2014/main" val="466830887"/>
                    </a:ext>
                  </a:extLst>
                </a:gridCol>
              </a:tblGrid>
              <a:tr h="351967">
                <a:tc rowSpan="2">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r>
                        <a:rPr lang="en-US" sz="1600" b="1" i="0" u="none" strike="noStrike" dirty="0">
                          <a:solidFill>
                            <a:srgbClr val="FFFFFF"/>
                          </a:solidFill>
                          <a:effectLst/>
                          <a:latin typeface="Arial" panose="020B0604020202020204" pitchFamily="34" charset="0"/>
                        </a:rPr>
                        <a:t>Custom Constraints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062003345"/>
                  </a:ext>
                </a:extLst>
              </a:tr>
              <a:tr h="682538">
                <a:tc vMerge="1">
                  <a:txBody>
                    <a:bodyPr/>
                    <a:lstStyle/>
                    <a:p>
                      <a:pPr algn="ctr" fontAlgn="ctr"/>
                      <a:r>
                        <a:rPr lang="en-US" sz="1600" b="1" i="0" u="none" strike="noStrike" dirty="0">
                          <a:solidFill>
                            <a:srgbClr val="000000"/>
                          </a:solidFill>
                          <a:effectLst/>
                          <a:latin typeface="Arial" panose="020B0604020202020204" pitchFamily="34" charset="0"/>
                        </a:rPr>
                        <a:t>In Scope Promotion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2024 Spend</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Minimum spends </a:t>
                      </a:r>
                    </a:p>
                    <a:p>
                      <a:pPr algn="ctr" fontAlgn="ctr"/>
                      <a:r>
                        <a:rPr lang="en-US" sz="1600" b="1" i="0" u="none" strike="noStrike" dirty="0">
                          <a:solidFill>
                            <a:srgbClr val="000000"/>
                          </a:solidFill>
                          <a:effectLst/>
                          <a:latin typeface="Arial" panose="020B0604020202020204" pitchFamily="34" charset="0"/>
                        </a:rPr>
                        <a:t>(MM)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Arial" panose="020B0604020202020204" pitchFamily="34" charset="0"/>
                        </a:rPr>
                        <a:t>Maximum Spend</a:t>
                      </a:r>
                      <a:br>
                        <a:rPr lang="en-US" sz="1600" b="1" i="0" u="none" strike="noStrike" dirty="0">
                          <a:solidFill>
                            <a:srgbClr val="000000"/>
                          </a:solidFill>
                          <a:effectLst/>
                          <a:latin typeface="Arial" panose="020B0604020202020204" pitchFamily="34" charset="0"/>
                        </a:rPr>
                      </a:br>
                      <a:r>
                        <a:rPr lang="en-US" sz="1600" b="1" i="0" u="none" strike="noStrike" dirty="0">
                          <a:solidFill>
                            <a:srgbClr val="000000"/>
                          </a:solidFill>
                          <a:effectLst/>
                          <a:latin typeface="Arial" panose="020B0604020202020204" pitchFamily="34" charset="0"/>
                        </a:rPr>
                        <a:t>(MM)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37608"/>
                  </a:ext>
                </a:extLst>
              </a:tr>
              <a:tr h="351967">
                <a:tc>
                  <a:txBody>
                    <a:bodyPr/>
                    <a:lstStyle/>
                    <a:p>
                      <a:pPr algn="l" fontAlgn="ctr"/>
                      <a:r>
                        <a:rPr lang="en-US" sz="1200" b="0" i="0" u="none" strike="noStrike" dirty="0">
                          <a:solidFill>
                            <a:srgbClr val="000000"/>
                          </a:solidFill>
                          <a:effectLst/>
                          <a:latin typeface="Arial" panose="020B0604020202020204" pitchFamily="34" charset="0"/>
                        </a:rPr>
                        <a:t>HCC In Office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$7.5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06536715"/>
                  </a:ext>
                </a:extLst>
              </a:tr>
              <a:tr h="351967">
                <a:tc>
                  <a:txBody>
                    <a:bodyPr/>
                    <a:lstStyle/>
                    <a:p>
                      <a:pPr algn="l" fontAlgn="ctr"/>
                      <a:r>
                        <a:rPr lang="en-US" sz="1200" b="0" i="0" u="none" strike="noStrike" dirty="0">
                          <a:solidFill>
                            <a:srgbClr val="000000"/>
                          </a:solidFill>
                          <a:effectLst/>
                          <a:latin typeface="Arial" panose="020B0604020202020204" pitchFamily="34" charset="0"/>
                        </a:rPr>
                        <a:t>HCP MCM</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$7.8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$5.4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$12.0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93857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Social</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$6.5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12996093"/>
                  </a:ext>
                </a:extLst>
              </a:tr>
              <a:tr h="351967">
                <a:tc>
                  <a:txBody>
                    <a:bodyPr/>
                    <a:lstStyle/>
                    <a:p>
                      <a:pPr algn="l" fontAlgn="ctr"/>
                      <a:r>
                        <a:rPr lang="en-US" sz="1200" b="0" i="0" u="none" strike="noStrike" dirty="0">
                          <a:solidFill>
                            <a:srgbClr val="000000"/>
                          </a:solidFill>
                          <a:effectLst/>
                          <a:latin typeface="Arial" panose="020B0604020202020204" pitchFamily="34" charset="0"/>
                        </a:rPr>
                        <a:t>HCC Online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50339151"/>
                  </a:ext>
                </a:extLst>
              </a:tr>
              <a:tr h="351967">
                <a:tc>
                  <a:txBody>
                    <a:bodyPr/>
                    <a:lstStyle/>
                    <a:p>
                      <a:pPr algn="l" fontAlgn="ctr"/>
                      <a:r>
                        <a:rPr lang="en-US" sz="1200" b="0" i="0" u="none" strike="noStrike" dirty="0">
                          <a:solidFill>
                            <a:srgbClr val="000000"/>
                          </a:solidFill>
                          <a:effectLst/>
                          <a:latin typeface="Arial" panose="020B0604020202020204" pitchFamily="34" charset="0"/>
                        </a:rPr>
                        <a:t>HCC Streaming Video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$12.1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61597082"/>
                  </a:ext>
                </a:extLst>
              </a:tr>
              <a:tr h="351967">
                <a:tc>
                  <a:txBody>
                    <a:bodyPr/>
                    <a:lstStyle/>
                    <a:p>
                      <a:pPr algn="l" fontAlgn="ctr"/>
                      <a:r>
                        <a:rPr lang="en-US" sz="1200" b="0" i="0" u="none" strike="noStrike">
                          <a:solidFill>
                            <a:srgbClr val="000000"/>
                          </a:solidFill>
                          <a:effectLst/>
                          <a:latin typeface="Arial" panose="020B0604020202020204" pitchFamily="34" charset="0"/>
                        </a:rPr>
                        <a:t>HCC Display</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Arial" panose="020B0604020202020204" pitchFamily="34" charset="0"/>
                        </a:rPr>
                        <a:t>$7.0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91683726"/>
                  </a:ext>
                </a:extLst>
              </a:tr>
              <a:tr h="351967">
                <a:tc>
                  <a:txBody>
                    <a:bodyPr/>
                    <a:lstStyle/>
                    <a:p>
                      <a:pPr algn="l" fontAlgn="ctr"/>
                      <a:r>
                        <a:rPr lang="en-US" sz="1200" b="0" i="0" u="none" strike="noStrike">
                          <a:solidFill>
                            <a:srgbClr val="000000"/>
                          </a:solidFill>
                          <a:effectLst/>
                          <a:latin typeface="Arial" panose="020B0604020202020204" pitchFamily="34" charset="0"/>
                        </a:rPr>
                        <a:t>HCC Paid Search</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31909600"/>
                  </a:ext>
                </a:extLst>
              </a:tr>
              <a:tr h="351967">
                <a:tc>
                  <a:txBody>
                    <a:bodyPr/>
                    <a:lstStyle/>
                    <a:p>
                      <a:pPr algn="l" fontAlgn="ctr"/>
                      <a:r>
                        <a:rPr lang="en-US" sz="1200" b="0" i="0" u="none" strike="noStrike">
                          <a:solidFill>
                            <a:srgbClr val="000000"/>
                          </a:solidFill>
                          <a:effectLst/>
                          <a:latin typeface="Arial" panose="020B0604020202020204" pitchFamily="34" charset="0"/>
                        </a:rPr>
                        <a:t>HCC Audio</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$2.2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$1.4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rPr>
                        <a:t>$4.8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72857607"/>
                  </a:ext>
                </a:extLst>
              </a:tr>
              <a:tr h="351967">
                <a:tc>
                  <a:txBody>
                    <a:bodyPr/>
                    <a:lstStyle/>
                    <a:p>
                      <a:pPr algn="l" fontAlgn="ctr"/>
                      <a:r>
                        <a:rPr lang="en-US" sz="1200" b="0" i="0" u="none" strike="noStrike" dirty="0">
                          <a:solidFill>
                            <a:srgbClr val="000000"/>
                          </a:solidFill>
                          <a:effectLst/>
                          <a:latin typeface="Arial" panose="020B0604020202020204" pitchFamily="34" charset="0"/>
                        </a:rPr>
                        <a:t>HCC Linear TV</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r>
                        <a:rPr lang="en-US" sz="1200" b="0" i="0" u="none" strike="noStrike" dirty="0">
                          <a:solidFill>
                            <a:srgbClr val="000000"/>
                          </a:solidFill>
                          <a:effectLst/>
                          <a:latin typeface="Arial" panose="020B0604020202020204" pitchFamily="34" charset="0"/>
                        </a:rPr>
                        <a:t>$16.9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715838949"/>
                  </a:ext>
                </a:extLst>
              </a:tr>
              <a:tr h="351967">
                <a:tc>
                  <a:txBody>
                    <a:bodyPr/>
                    <a:lstStyle/>
                    <a:p>
                      <a:pPr algn="l" fontAlgn="ctr"/>
                      <a:r>
                        <a:rPr lang="en-US" sz="1600" b="1" i="0" u="none" strike="noStrike" dirty="0">
                          <a:solidFill>
                            <a:srgbClr val="000000"/>
                          </a:solidFill>
                          <a:effectLst/>
                          <a:latin typeface="Arial" panose="020B0604020202020204" pitchFamily="34" charset="0"/>
                        </a:rPr>
                        <a:t>Total In Scope Budget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$39.7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$34.0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1600" b="1" i="0" u="none" strike="noStrike" dirty="0">
                          <a:solidFill>
                            <a:srgbClr val="000000"/>
                          </a:solidFill>
                          <a:effectLst/>
                          <a:latin typeface="Arial" panose="020B0604020202020204" pitchFamily="34" charset="0"/>
                        </a:rPr>
                        <a:t>$70.7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366756902"/>
                  </a:ext>
                </a:extLst>
              </a:tr>
            </a:tbl>
          </a:graphicData>
        </a:graphic>
      </p:graphicFrame>
      <p:sp>
        <p:nvSpPr>
          <p:cNvPr id="3" name="TextBox 2">
            <a:extLst>
              <a:ext uri="{FF2B5EF4-FFF2-40B4-BE49-F238E27FC236}">
                <a16:creationId xmlns:a16="http://schemas.microsoft.com/office/drawing/2014/main" id="{77597161-3992-9D9C-CEFE-6338A53A0ED8}"/>
              </a:ext>
            </a:extLst>
          </p:cNvPr>
          <p:cNvSpPr txBox="1"/>
          <p:nvPr/>
        </p:nvSpPr>
        <p:spPr>
          <a:xfrm>
            <a:off x="623455" y="6252200"/>
            <a:ext cx="6400800"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Keeping Linear TV as constant</a:t>
            </a:r>
          </a:p>
          <a:p>
            <a:r>
              <a:rPr lang="en-US" sz="1100" dirty="0">
                <a:latin typeface="Arial" panose="020B0604020202020204" pitchFamily="34" charset="0"/>
                <a:cs typeface="Arial" panose="020B0604020202020204" pitchFamily="34" charset="0"/>
              </a:rPr>
              <a:t>*HCP MCM, HCC Display and HCC Audio– max spends were extreme</a:t>
            </a:r>
          </a:p>
        </p:txBody>
      </p:sp>
    </p:spTree>
    <p:custDataLst>
      <p:tags r:id="rId1"/>
    </p:custDataLst>
    <p:extLst>
      <p:ext uri="{BB962C8B-B14F-4D97-AF65-F5344CB8AC3E}">
        <p14:creationId xmlns:p14="http://schemas.microsoft.com/office/powerpoint/2010/main" val="153246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365760"/>
            <a:ext cx="10972800" cy="365760"/>
          </a:xfrm>
        </p:spPr>
        <p:txBody>
          <a:bodyPr>
            <a:noAutofit/>
          </a:bodyPr>
          <a:lstStyle/>
          <a:p>
            <a:r>
              <a:rPr lang="en-US" sz="2800">
                <a:latin typeface="Arial" panose="020B0604020202020204" pitchFamily="34" charset="0"/>
                <a:cs typeface="Arial" panose="020B0604020202020204" pitchFamily="34" charset="0"/>
              </a:rPr>
              <a:t>Gardasil Adolescent: Optimal scenario deep dive</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p:txBody>
          <a:bodyPr/>
          <a:lstStyle/>
          <a:p>
            <a:fld id="{4A659E65-8E55-4E5E-BAF2-65022C82C2C6}" type="slidenum">
              <a:rPr lang="en-US" smtClean="0"/>
              <a:t>5</a:t>
            </a:fld>
            <a:endParaRPr lang="en-US" dirty="0"/>
          </a:p>
        </p:txBody>
      </p:sp>
      <p:sp>
        <p:nvSpPr>
          <p:cNvPr id="4" name="TextBox 3">
            <a:extLst>
              <a:ext uri="{FF2B5EF4-FFF2-40B4-BE49-F238E27FC236}">
                <a16:creationId xmlns:a16="http://schemas.microsoft.com/office/drawing/2014/main" id="{65E2FB7F-8871-585C-92F2-E3B100BF2B1D}"/>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~6K </a:t>
            </a:r>
            <a:r>
              <a:rPr lang="en-US" sz="1600" i="1" dirty="0">
                <a:latin typeface="Arial" panose="020B0604020202020204" pitchFamily="34" charset="0"/>
                <a:cs typeface="Arial" panose="020B0604020202020204" pitchFamily="34" charset="0"/>
              </a:rPr>
              <a:t>incremental doses by reallocating funds from: HCC Social, HCC Online Video and  HCC Audio to other better performing channels – HCC Display &amp; HCP MCM . Keeping HCC Linear TV constant.</a:t>
            </a:r>
          </a:p>
        </p:txBody>
      </p:sp>
      <p:graphicFrame>
        <p:nvGraphicFramePr>
          <p:cNvPr id="5" name="Table 4">
            <a:extLst>
              <a:ext uri="{FF2B5EF4-FFF2-40B4-BE49-F238E27FC236}">
                <a16:creationId xmlns:a16="http://schemas.microsoft.com/office/drawing/2014/main" id="{CBD49584-56DD-041A-7577-D5551C90D00A}"/>
              </a:ext>
            </a:extLst>
          </p:cNvPr>
          <p:cNvGraphicFramePr>
            <a:graphicFrameLocks noGrp="1"/>
          </p:cNvGraphicFramePr>
          <p:nvPr>
            <p:extLst>
              <p:ext uri="{D42A27DB-BD31-4B8C-83A1-F6EECF244321}">
                <p14:modId xmlns:p14="http://schemas.microsoft.com/office/powerpoint/2010/main" val="858300026"/>
              </p:ext>
            </p:extLst>
          </p:nvPr>
        </p:nvGraphicFramePr>
        <p:xfrm>
          <a:off x="565079" y="1746606"/>
          <a:ext cx="11137182" cy="4609741"/>
        </p:xfrm>
        <a:graphic>
          <a:graphicData uri="http://schemas.openxmlformats.org/drawingml/2006/table">
            <a:tbl>
              <a:tblPr/>
              <a:tblGrid>
                <a:gridCol w="1761989">
                  <a:extLst>
                    <a:ext uri="{9D8B030D-6E8A-4147-A177-3AD203B41FA5}">
                      <a16:colId xmlns:a16="http://schemas.microsoft.com/office/drawing/2014/main" val="95092288"/>
                    </a:ext>
                  </a:extLst>
                </a:gridCol>
                <a:gridCol w="880994">
                  <a:extLst>
                    <a:ext uri="{9D8B030D-6E8A-4147-A177-3AD203B41FA5}">
                      <a16:colId xmlns:a16="http://schemas.microsoft.com/office/drawing/2014/main" val="3456694303"/>
                    </a:ext>
                  </a:extLst>
                </a:gridCol>
                <a:gridCol w="880994">
                  <a:extLst>
                    <a:ext uri="{9D8B030D-6E8A-4147-A177-3AD203B41FA5}">
                      <a16:colId xmlns:a16="http://schemas.microsoft.com/office/drawing/2014/main" val="617237466"/>
                    </a:ext>
                  </a:extLst>
                </a:gridCol>
                <a:gridCol w="61180">
                  <a:extLst>
                    <a:ext uri="{9D8B030D-6E8A-4147-A177-3AD203B41FA5}">
                      <a16:colId xmlns:a16="http://schemas.microsoft.com/office/drawing/2014/main" val="1463192010"/>
                    </a:ext>
                  </a:extLst>
                </a:gridCol>
                <a:gridCol w="795342">
                  <a:extLst>
                    <a:ext uri="{9D8B030D-6E8A-4147-A177-3AD203B41FA5}">
                      <a16:colId xmlns:a16="http://schemas.microsoft.com/office/drawing/2014/main" val="4138728725"/>
                    </a:ext>
                  </a:extLst>
                </a:gridCol>
                <a:gridCol w="770870">
                  <a:extLst>
                    <a:ext uri="{9D8B030D-6E8A-4147-A177-3AD203B41FA5}">
                      <a16:colId xmlns:a16="http://schemas.microsoft.com/office/drawing/2014/main" val="426817444"/>
                    </a:ext>
                  </a:extLst>
                </a:gridCol>
                <a:gridCol w="893230">
                  <a:extLst>
                    <a:ext uri="{9D8B030D-6E8A-4147-A177-3AD203B41FA5}">
                      <a16:colId xmlns:a16="http://schemas.microsoft.com/office/drawing/2014/main" val="73583915"/>
                    </a:ext>
                  </a:extLst>
                </a:gridCol>
                <a:gridCol w="61180">
                  <a:extLst>
                    <a:ext uri="{9D8B030D-6E8A-4147-A177-3AD203B41FA5}">
                      <a16:colId xmlns:a16="http://schemas.microsoft.com/office/drawing/2014/main" val="828605824"/>
                    </a:ext>
                  </a:extLst>
                </a:gridCol>
                <a:gridCol w="795342">
                  <a:extLst>
                    <a:ext uri="{9D8B030D-6E8A-4147-A177-3AD203B41FA5}">
                      <a16:colId xmlns:a16="http://schemas.microsoft.com/office/drawing/2014/main" val="4262354941"/>
                    </a:ext>
                  </a:extLst>
                </a:gridCol>
                <a:gridCol w="770870">
                  <a:extLst>
                    <a:ext uri="{9D8B030D-6E8A-4147-A177-3AD203B41FA5}">
                      <a16:colId xmlns:a16="http://schemas.microsoft.com/office/drawing/2014/main" val="135117672"/>
                    </a:ext>
                  </a:extLst>
                </a:gridCol>
                <a:gridCol w="893230">
                  <a:extLst>
                    <a:ext uri="{9D8B030D-6E8A-4147-A177-3AD203B41FA5}">
                      <a16:colId xmlns:a16="http://schemas.microsoft.com/office/drawing/2014/main" val="1550141363"/>
                    </a:ext>
                  </a:extLst>
                </a:gridCol>
                <a:gridCol w="73415">
                  <a:extLst>
                    <a:ext uri="{9D8B030D-6E8A-4147-A177-3AD203B41FA5}">
                      <a16:colId xmlns:a16="http://schemas.microsoft.com/office/drawing/2014/main" val="215084156"/>
                    </a:ext>
                  </a:extLst>
                </a:gridCol>
                <a:gridCol w="795342">
                  <a:extLst>
                    <a:ext uri="{9D8B030D-6E8A-4147-A177-3AD203B41FA5}">
                      <a16:colId xmlns:a16="http://schemas.microsoft.com/office/drawing/2014/main" val="811590279"/>
                    </a:ext>
                  </a:extLst>
                </a:gridCol>
                <a:gridCol w="770870">
                  <a:extLst>
                    <a:ext uri="{9D8B030D-6E8A-4147-A177-3AD203B41FA5}">
                      <a16:colId xmlns:a16="http://schemas.microsoft.com/office/drawing/2014/main" val="3314355714"/>
                    </a:ext>
                  </a:extLst>
                </a:gridCol>
                <a:gridCol w="893230">
                  <a:extLst>
                    <a:ext uri="{9D8B030D-6E8A-4147-A177-3AD203B41FA5}">
                      <a16:colId xmlns:a16="http://schemas.microsoft.com/office/drawing/2014/main" val="1139275334"/>
                    </a:ext>
                  </a:extLst>
                </a:gridCol>
                <a:gridCol w="39104">
                  <a:extLst>
                    <a:ext uri="{9D8B030D-6E8A-4147-A177-3AD203B41FA5}">
                      <a16:colId xmlns:a16="http://schemas.microsoft.com/office/drawing/2014/main" val="1951796862"/>
                    </a:ext>
                  </a:extLst>
                </a:gridCol>
              </a:tblGrid>
              <a:tr h="236188">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a:noFill/>
                    </a:lnR>
                    <a:lnT>
                      <a:noFill/>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a:noFill/>
                    </a:lnB>
                  </a:tcPr>
                </a:tc>
                <a:tc gridSpan="12">
                  <a:txBody>
                    <a:bodyPr/>
                    <a:lstStyle/>
                    <a:p>
                      <a:pPr algn="ctr" fontAlgn="ctr"/>
                      <a:r>
                        <a:rPr lang="en-US" sz="1000" b="0" i="0" u="none" strike="noStrike">
                          <a:solidFill>
                            <a:srgbClr val="FF0000"/>
                          </a:solidFill>
                          <a:effectLst/>
                          <a:latin typeface="Arial" panose="020B0604020202020204" pitchFamily="34" charset="0"/>
                        </a:rPr>
                        <a:t>Optimal channel spend allowed to vary based on custom limits  for 2024 channel spend</a:t>
                      </a:r>
                    </a:p>
                  </a:txBody>
                  <a:tcPr marL="5765" marR="5765" marT="5765" marB="0" anchor="ctr">
                    <a:lnL w="6350" cap="flat" cmpd="sng" algn="ctr">
                      <a:solidFill>
                        <a:srgbClr val="BFBFBF"/>
                      </a:solidFill>
                      <a:prstDash val="solid"/>
                      <a:round/>
                      <a:headEnd type="none" w="med" len="med"/>
                      <a:tailEnd type="none" w="med" len="med"/>
                    </a:lnL>
                    <a:lnR>
                      <a:noFill/>
                    </a:lnR>
                    <a:lnT>
                      <a:noFill/>
                    </a:lnT>
                    <a:lnB w="635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5540423"/>
                  </a:ext>
                </a:extLst>
              </a:tr>
              <a:tr h="504954">
                <a:tc>
                  <a:txBody>
                    <a:bodyPr/>
                    <a:lstStyle/>
                    <a:p>
                      <a:pPr algn="l" fontAlgn="b"/>
                      <a:endParaRPr lang="en-US" sz="1000" b="0" i="0" u="none" strike="noStrike" dirty="0">
                        <a:solidFill>
                          <a:srgbClr val="000000"/>
                        </a:solidFill>
                        <a:effectLst/>
                        <a:latin typeface="Arial" panose="020B0604020202020204" pitchFamily="34" charset="0"/>
                      </a:endParaRPr>
                    </a:p>
                  </a:txBody>
                  <a:tcPr marL="5765" marR="5765" marT="5765" marB="0" anchor="b">
                    <a:lnL>
                      <a:noFill/>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Arial" panose="020B0604020202020204" pitchFamily="34" charset="0"/>
                        </a:rPr>
                        <a:t>2024 Current Baseline </a:t>
                      </a:r>
                    </a:p>
                    <a:p>
                      <a:pPr algn="ctr" fontAlgn="ctr"/>
                      <a:r>
                        <a:rPr lang="en-US" sz="1000" b="1" i="0" u="none" strike="noStrike" dirty="0">
                          <a:solidFill>
                            <a:srgbClr val="000000"/>
                          </a:solidFill>
                          <a:effectLst/>
                          <a:latin typeface="Arial" panose="020B0604020202020204" pitchFamily="34" charset="0"/>
                        </a:rPr>
                        <a:t>($MM)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1000" b="1" i="0" u="none" strike="noStrike">
                        <a:solidFill>
                          <a:srgbClr val="000000"/>
                        </a:solidFill>
                        <a:effectLst/>
                        <a:latin typeface="Arial" panose="020B0604020202020204" pitchFamily="34" charset="0"/>
                      </a:endParaRPr>
                    </a:p>
                  </a:txBody>
                  <a:tcPr marL="5765" marR="5765" marT="5765"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Current Optimal</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10M increase In spend (50M)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b"/>
                      <a:endParaRPr lang="en-US" sz="1000" b="1" i="0" u="none" strike="noStrike">
                        <a:solidFill>
                          <a:srgbClr val="FFFFFF"/>
                        </a:solidFill>
                        <a:effectLst/>
                        <a:latin typeface="Arial" panose="020B0604020202020204" pitchFamily="34" charset="0"/>
                      </a:endParaRPr>
                    </a:p>
                  </a:txBody>
                  <a:tcPr marL="5765" marR="5765" marT="5765"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gridSpan="3">
                  <a:txBody>
                    <a:bodyPr/>
                    <a:lstStyle/>
                    <a:p>
                      <a:pPr algn="ctr" fontAlgn="ctr"/>
                      <a:r>
                        <a:rPr lang="en-US" sz="1000" b="1" i="0" u="none" strike="noStrike">
                          <a:solidFill>
                            <a:srgbClr val="FFFFFF"/>
                          </a:solidFill>
                          <a:effectLst/>
                          <a:latin typeface="Arial" panose="020B0604020202020204" pitchFamily="34" charset="0"/>
                        </a:rPr>
                        <a:t>20M increase in Spend (60M)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6618610"/>
                  </a:ext>
                </a:extLst>
              </a:tr>
              <a:tr h="610832">
                <a:tc>
                  <a:txBody>
                    <a:bodyPr/>
                    <a:lstStyle/>
                    <a:p>
                      <a:pPr algn="l" fontAlgn="ctr"/>
                      <a:r>
                        <a:rPr lang="en-US" sz="1000" b="0" i="0" u="none" strike="noStrike" dirty="0">
                          <a:solidFill>
                            <a:srgbClr val="000000"/>
                          </a:solidFill>
                          <a:effectLst/>
                          <a:latin typeface="Arial" panose="020B0604020202020204" pitchFamily="34" charset="0"/>
                        </a:rPr>
                        <a:t>InScope Promotion</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Spend (MM)</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Arial" panose="020B0604020202020204" pitchFamily="34" charset="0"/>
                        </a:rPr>
                        <a:t>Pre-tax Spend (MM)</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 Change from current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Expected Incremental Doses(K)</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BFBFB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684221"/>
                  </a:ext>
                </a:extLst>
              </a:tr>
              <a:tr h="236188">
                <a:tc>
                  <a:txBody>
                    <a:bodyPr/>
                    <a:lstStyle/>
                    <a:p>
                      <a:pPr algn="l" fontAlgn="ctr"/>
                      <a:r>
                        <a:rPr lang="en-US" sz="950" b="0" i="0" u="none" strike="noStrike" dirty="0">
                          <a:solidFill>
                            <a:srgbClr val="000000"/>
                          </a:solidFill>
                          <a:effectLst/>
                          <a:latin typeface="Arial" panose="020B0604020202020204" pitchFamily="34" charset="0"/>
                        </a:rPr>
                        <a:t>HCC In Office</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4152017"/>
                  </a:ext>
                </a:extLst>
              </a:tr>
              <a:tr h="236188">
                <a:tc>
                  <a:txBody>
                    <a:bodyPr/>
                    <a:lstStyle/>
                    <a:p>
                      <a:pPr algn="l" fontAlgn="ctr"/>
                      <a:r>
                        <a:rPr lang="en-US" sz="950" b="0" i="0" u="none" strike="noStrike">
                          <a:solidFill>
                            <a:srgbClr val="000000"/>
                          </a:solidFill>
                          <a:effectLst/>
                          <a:latin typeface="Arial" panose="020B0604020202020204" pitchFamily="34" charset="0"/>
                        </a:rPr>
                        <a:t>HCP MCM</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356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$8.0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362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39%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419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$12.0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54%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438</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2653735"/>
                  </a:ext>
                </a:extLst>
              </a:tr>
              <a:tr h="236188">
                <a:tc>
                  <a:txBody>
                    <a:bodyPr/>
                    <a:lstStyle/>
                    <a:p>
                      <a:pPr algn="l" fontAlgn="ctr"/>
                      <a:r>
                        <a:rPr lang="en-US" sz="950" b="0" i="0" u="none" strike="noStrike">
                          <a:solidFill>
                            <a:srgbClr val="000000"/>
                          </a:solidFill>
                          <a:effectLst/>
                          <a:latin typeface="Arial" panose="020B0604020202020204" pitchFamily="34" charset="0"/>
                        </a:rPr>
                        <a:t>HCC Social</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70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65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112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$6.5</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253%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150</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1745109"/>
                  </a:ext>
                </a:extLst>
              </a:tr>
              <a:tr h="236188">
                <a:tc>
                  <a:txBody>
                    <a:bodyPr/>
                    <a:lstStyle/>
                    <a:p>
                      <a:pPr algn="l" fontAlgn="ctr"/>
                      <a:r>
                        <a:rPr lang="en-US" sz="950" b="0" i="0" u="none" strike="noStrike">
                          <a:solidFill>
                            <a:srgbClr val="000000"/>
                          </a:solidFill>
                          <a:effectLst/>
                          <a:latin typeface="Arial" panose="020B0604020202020204" pitchFamily="34" charset="0"/>
                        </a:rPr>
                        <a:t>HCC Online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-18%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a:solidFill>
                            <a:srgbClr val="000000"/>
                          </a:solidFill>
                          <a:effectLst/>
                          <a:latin typeface="Arial" panose="020B0604020202020204" pitchFamily="34" charset="0"/>
                        </a:rPr>
                        <a:t>15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4098511"/>
                  </a:ext>
                </a:extLst>
              </a:tr>
              <a:tr h="236188">
                <a:tc>
                  <a:txBody>
                    <a:bodyPr/>
                    <a:lstStyle/>
                    <a:p>
                      <a:pPr algn="l" fontAlgn="ctr"/>
                      <a:r>
                        <a:rPr lang="en-US" sz="950" b="0" i="0" u="none" strike="noStrike">
                          <a:solidFill>
                            <a:srgbClr val="000000"/>
                          </a:solidFill>
                          <a:effectLst/>
                          <a:latin typeface="Arial" panose="020B0604020202020204" pitchFamily="34" charset="0"/>
                        </a:rPr>
                        <a:t>HCC Streaming Video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122</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$5.6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135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$10.8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124%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2593772"/>
                  </a:ext>
                </a:extLst>
              </a:tr>
              <a:tr h="236188">
                <a:tc>
                  <a:txBody>
                    <a:bodyPr/>
                    <a:lstStyle/>
                    <a:p>
                      <a:pPr algn="l" fontAlgn="ctr"/>
                      <a:r>
                        <a:rPr lang="en-US" sz="950" b="0" i="0" u="none" strike="noStrike">
                          <a:solidFill>
                            <a:srgbClr val="000000"/>
                          </a:solidFill>
                          <a:effectLst/>
                          <a:latin typeface="Arial" panose="020B0604020202020204" pitchFamily="34" charset="0"/>
                        </a:rPr>
                        <a:t>HCC Display</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$3.5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174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$3.8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8%</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181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$5.1</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6100"/>
                          </a:solidFill>
                          <a:effectLst/>
                          <a:latin typeface="Arial" panose="020B0604020202020204" pitchFamily="34" charset="0"/>
                        </a:rPr>
                        <a:t>43%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207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$5.7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61%</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216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09369684"/>
                  </a:ext>
                </a:extLst>
              </a:tr>
              <a:tr h="236188">
                <a:tc>
                  <a:txBody>
                    <a:bodyPr/>
                    <a:lstStyle/>
                    <a:p>
                      <a:pPr algn="l" fontAlgn="ctr"/>
                      <a:r>
                        <a:rPr lang="en-US" sz="950" b="0" i="0" u="none" strike="noStrike">
                          <a:solidFill>
                            <a:srgbClr val="000000"/>
                          </a:solidFill>
                          <a:effectLst/>
                          <a:latin typeface="Arial" panose="020B0604020202020204" pitchFamily="34" charset="0"/>
                        </a:rPr>
                        <a:t>HCC Paid Search</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$0.4</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145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90699158"/>
                  </a:ext>
                </a:extLst>
              </a:tr>
              <a:tr h="236188">
                <a:tc>
                  <a:txBody>
                    <a:bodyPr/>
                    <a:lstStyle/>
                    <a:p>
                      <a:pPr algn="l" fontAlgn="ctr"/>
                      <a:r>
                        <a:rPr lang="en-US" sz="950" b="0" i="0" u="none" strike="noStrike">
                          <a:solidFill>
                            <a:srgbClr val="000000"/>
                          </a:solidFill>
                          <a:effectLst/>
                          <a:latin typeface="Arial" panose="020B0604020202020204" pitchFamily="34" charset="0"/>
                        </a:rPr>
                        <a:t>HCC Audio</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92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$2.2</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9C0006"/>
                          </a:solidFill>
                          <a:effectLst/>
                          <a:latin typeface="Arial" panose="020B0604020202020204" pitchFamily="34" charset="0"/>
                        </a:rPr>
                        <a:t>-2%</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50" b="0" i="0" u="none" strike="noStrike" dirty="0">
                          <a:solidFill>
                            <a:srgbClr val="000000"/>
                          </a:solidFill>
                          <a:effectLst/>
                          <a:latin typeface="Arial" panose="020B0604020202020204" pitchFamily="34" charset="0"/>
                        </a:rPr>
                        <a:t>91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$4.8</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6100"/>
                          </a:solidFill>
                          <a:effectLst/>
                          <a:latin typeface="Arial" panose="020B0604020202020204" pitchFamily="34" charset="0"/>
                        </a:rPr>
                        <a:t>116%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50" b="0" i="0" u="none" strike="noStrike">
                          <a:solidFill>
                            <a:srgbClr val="000000"/>
                          </a:solidFill>
                          <a:effectLst/>
                          <a:latin typeface="Arial" panose="020B0604020202020204" pitchFamily="34" charset="0"/>
                        </a:rPr>
                        <a:t>146</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8307001"/>
                  </a:ext>
                </a:extLst>
              </a:tr>
              <a:tr h="236188">
                <a:tc>
                  <a:txBody>
                    <a:bodyPr/>
                    <a:lstStyle/>
                    <a:p>
                      <a:pPr algn="l" fontAlgn="ctr"/>
                      <a:r>
                        <a:rPr lang="en-US" sz="950" b="0" i="0" u="none" strike="noStrike">
                          <a:solidFill>
                            <a:srgbClr val="000000"/>
                          </a:solidFill>
                          <a:effectLst/>
                          <a:latin typeface="Arial" panose="020B0604020202020204" pitchFamily="34" charset="0"/>
                        </a:rPr>
                        <a:t>HCC Linear TV</a:t>
                      </a:r>
                    </a:p>
                  </a:txBody>
                  <a:tcPr marL="86477"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950" b="0"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50" b="0" i="0" u="none" strike="noStrike" dirty="0">
                          <a:solidFill>
                            <a:srgbClr val="000000"/>
                          </a:solidFill>
                          <a:effectLst/>
                          <a:latin typeface="Arial" panose="020B0604020202020204" pitchFamily="34" charset="0"/>
                        </a:rPr>
                        <a:t>$16.9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950" b="0" i="0" u="none" strike="noStrike" dirty="0">
                          <a:solidFill>
                            <a:srgbClr val="000000"/>
                          </a:solidFill>
                          <a:effectLst/>
                          <a:latin typeface="Arial" panose="020B0604020202020204" pitchFamily="34" charset="0"/>
                        </a:rPr>
                        <a:t>297</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87131903"/>
                  </a:ext>
                </a:extLst>
              </a:tr>
              <a:tr h="456087">
                <a:tc>
                  <a:txBody>
                    <a:bodyPr/>
                    <a:lstStyle/>
                    <a:p>
                      <a:pPr algn="l" fontAlgn="ctr"/>
                      <a:r>
                        <a:rPr lang="en-US" sz="1000" b="1" i="0" u="none" strike="noStrike" dirty="0">
                          <a:solidFill>
                            <a:srgbClr val="000000"/>
                          </a:solidFill>
                          <a:effectLst/>
                          <a:latin typeface="Arial" panose="020B0604020202020204" pitchFamily="34" charset="0"/>
                        </a:rPr>
                        <a:t>Total InScope Budget</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$39.7</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1,293</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dirty="0">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$39.7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1,299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$49.7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25%</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1,501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000000"/>
                          </a:solidFill>
                          <a:effectLst/>
                          <a:latin typeface="Arial" panose="020B0604020202020204" pitchFamily="34" charset="0"/>
                        </a:rPr>
                        <a:t>$59.7</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50%</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1,653</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5836904"/>
                  </a:ext>
                </a:extLst>
              </a:tr>
              <a:tr h="675988">
                <a:tc>
                  <a:txBody>
                    <a:bodyPr/>
                    <a:lstStyle/>
                    <a:p>
                      <a:pPr algn="l" fontAlgn="ctr"/>
                      <a:r>
                        <a:rPr lang="el-GR" sz="1000" b="1" i="0" u="none" strike="noStrike">
                          <a:solidFill>
                            <a:srgbClr val="000000"/>
                          </a:solidFill>
                          <a:effectLst/>
                          <a:latin typeface="Arial" panose="020B0604020202020204" pitchFamily="34" charset="0"/>
                        </a:rPr>
                        <a:t>Δ </a:t>
                      </a:r>
                      <a:r>
                        <a:rPr lang="en-US" sz="1000" b="1" i="0" u="none" strike="noStrike">
                          <a:solidFill>
                            <a:srgbClr val="000000"/>
                          </a:solidFill>
                          <a:effectLst/>
                          <a:latin typeface="Arial" panose="020B0604020202020204" pitchFamily="34" charset="0"/>
                        </a:rPr>
                        <a:t>Incremental Doses w.r.t 2024 Current baseline</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ROI   7.36</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 ROI   7.39</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+6 </a:t>
                      </a:r>
                    </a:p>
                    <a:p>
                      <a:pPr algn="ctr" fontAlgn="ctr"/>
                      <a:r>
                        <a:rPr lang="en-US" sz="1000" b="1" i="0" u="none" strike="noStrike" dirty="0">
                          <a:solidFill>
                            <a:srgbClr val="00B050"/>
                          </a:solidFill>
                          <a:effectLst/>
                          <a:latin typeface="Arial" panose="020B0604020202020204" pitchFamily="34" charset="0"/>
                        </a:rPr>
                        <a:t>(0.5%)</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ROI   6.82 </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+208</a:t>
                      </a:r>
                    </a:p>
                    <a:p>
                      <a:pPr algn="ctr" fontAlgn="ctr"/>
                      <a:r>
                        <a:rPr lang="en-US" sz="1000" b="1" i="0" u="none" strike="noStrike" dirty="0">
                          <a:solidFill>
                            <a:srgbClr val="00B050"/>
                          </a:solidFill>
                          <a:effectLst/>
                          <a:latin typeface="Arial" panose="020B0604020202020204" pitchFamily="34" charset="0"/>
                        </a:rPr>
                        <a:t>(16.1%)</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endParaRPr lang="en-US" sz="1000" b="1" i="0" u="none" strike="noStrike">
                        <a:solidFill>
                          <a:srgbClr val="000000"/>
                        </a:solidFill>
                        <a:effectLst/>
                        <a:latin typeface="Arial" panose="020B0604020202020204" pitchFamily="34" charset="0"/>
                      </a:endParaRP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Arial" panose="020B0604020202020204" pitchFamily="34" charset="0"/>
                        </a:rPr>
                        <a:t> ROI   6.26</a:t>
                      </a:r>
                    </a:p>
                  </a:txBody>
                  <a:tcPr marL="5765" marR="5765" marT="576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Arial" panose="020B0604020202020204" pitchFamily="34" charset="0"/>
                        </a:rPr>
                        <a:t> </a:t>
                      </a:r>
                    </a:p>
                  </a:txBody>
                  <a:tcPr marL="5765" marR="5765" marT="576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B050"/>
                          </a:solidFill>
                          <a:effectLst/>
                          <a:latin typeface="Arial" panose="020B0604020202020204" pitchFamily="34" charset="0"/>
                        </a:rPr>
                        <a:t>+360</a:t>
                      </a:r>
                    </a:p>
                    <a:p>
                      <a:pPr algn="ctr" fontAlgn="ctr"/>
                      <a:r>
                        <a:rPr lang="en-US" sz="1000" b="1" i="0" u="none" strike="noStrike" dirty="0">
                          <a:solidFill>
                            <a:srgbClr val="00B050"/>
                          </a:solidFill>
                          <a:effectLst/>
                          <a:latin typeface="Arial" panose="020B0604020202020204" pitchFamily="34" charset="0"/>
                        </a:rPr>
                        <a:t>(27.9%)</a:t>
                      </a:r>
                    </a:p>
                  </a:txBody>
                  <a:tcPr marL="5765" marR="5765" marT="576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765" marR="5765" marT="5765" marB="0" anchor="b">
                    <a:lnL w="6350" cap="flat" cmpd="sng" algn="ctr">
                      <a:solidFill>
                        <a:srgbClr val="8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0925820"/>
                  </a:ext>
                </a:extLst>
              </a:tr>
            </a:tbl>
          </a:graphicData>
        </a:graphic>
      </p:graphicFrame>
    </p:spTree>
    <p:custDataLst>
      <p:tags r:id="rId1"/>
    </p:custDataLst>
    <p:extLst>
      <p:ext uri="{BB962C8B-B14F-4D97-AF65-F5344CB8AC3E}">
        <p14:creationId xmlns:p14="http://schemas.microsoft.com/office/powerpoint/2010/main" val="52373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idx="1"/>
          </p:nvPr>
        </p:nvSpPr>
        <p:spPr>
          <a:xfrm>
            <a:off x="838200" y="911224"/>
            <a:ext cx="10792146" cy="5445126"/>
          </a:xfrm>
        </p:spPr>
        <p:txBody>
          <a:bodyPr>
            <a:normAutofit/>
          </a:bodyPr>
          <a:lstStyle/>
          <a:p>
            <a:r>
              <a:rPr lang="en-US" sz="1800" dirty="0">
                <a:latin typeface="Arial" panose="020B0604020202020204" pitchFamily="34" charset="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r>
              <a:rPr lang="en-US" sz="1800" dirty="0">
                <a:latin typeface="Arial" panose="020B0604020202020204" pitchFamily="34" charset="0"/>
                <a:cs typeface="Arial" panose="020B0604020202020204" pitchFamily="34" charset="0"/>
              </a:rPr>
              <a:t>The errors displayed in the estimated doses assume that the model has good accuracy for estimates within a 40% range of budget changes. Any incremental doses beyond this range were subjected to an error that is proportional to the percentage of error (standard deviation divided by the mean) in the model coefficient estimates . Error propagation principles were applied where appropriate.</a:t>
            </a:r>
          </a:p>
          <a:p>
            <a:r>
              <a:rPr lang="en-US" sz="1800" dirty="0">
                <a:latin typeface="Arial" panose="020B0604020202020204" pitchFamily="34" charset="0"/>
                <a:cs typeface="Arial" panose="020B0604020202020204" pitchFamily="34" charset="0"/>
              </a:rPr>
              <a:t>Please note that a more rigorous statistical analysis is required to provide confidence intervals.</a:t>
            </a:r>
          </a:p>
          <a:p>
            <a:r>
              <a:rPr lang="en-US" sz="1800" dirty="0">
                <a:latin typeface="Arial" panose="020B0604020202020204" pitchFamily="34" charset="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r>
              <a:rPr lang="en-US" sz="1800" dirty="0">
                <a:latin typeface="Arial" panose="020B0604020202020204" pitchFamily="34" charset="0"/>
                <a:cs typeface="Arial" panose="020B0604020202020204" pitchFamily="34" charset="0"/>
              </a:rPr>
              <a:t>Any efficiencies as part of first-time execution of some programs are not captured in the data.</a:t>
            </a:r>
          </a:p>
          <a:p>
            <a:r>
              <a:rPr lang="en-US" sz="1800" dirty="0">
                <a:latin typeface="Arial" panose="020B0604020202020204" pitchFamily="34" charset="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E.g., even though Linear TV is relatively “inefficient” in terms of ROI, we know it’s value regarding reach, incremental revenue and positive effect on other channels.</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6</a:t>
            </a:fld>
            <a:endParaRPr lang="en-US"/>
          </a:p>
        </p:txBody>
      </p:sp>
    </p:spTree>
    <p:custDataLst>
      <p:tags r:id="rId1"/>
    </p:custDataLst>
    <p:extLst>
      <p:ext uri="{BB962C8B-B14F-4D97-AF65-F5344CB8AC3E}">
        <p14:creationId xmlns:p14="http://schemas.microsoft.com/office/powerpoint/2010/main" val="10893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7C2C-4B89-468B-976F-38D1191609BD}"/>
              </a:ext>
            </a:extLst>
          </p:cNvPr>
          <p:cNvSpPr>
            <a:spLocks noGrp="1"/>
          </p:cNvSpPr>
          <p:nvPr>
            <p:ph type="title"/>
          </p:nvPr>
        </p:nvSpPr>
        <p:spPr>
          <a:xfrm>
            <a:off x="638574" y="2103437"/>
            <a:ext cx="10515600" cy="1325563"/>
          </a:xfrm>
        </p:spPr>
        <p:txBody>
          <a:bodyPr/>
          <a:lstStyle/>
          <a:p>
            <a:pPr algn="ctr"/>
            <a:r>
              <a:rPr lang="en-US" dirty="0">
                <a:latin typeface="Arial" panose="020B0604020202020204" pitchFamily="34" charset="0"/>
                <a:cs typeface="Arial" panose="020B0604020202020204" pitchFamily="34" charset="0"/>
              </a:rPr>
              <a:t>Appendix</a:t>
            </a:r>
          </a:p>
        </p:txBody>
      </p:sp>
      <p:sp>
        <p:nvSpPr>
          <p:cNvPr id="6" name="Slide Number Placeholder 5">
            <a:extLst>
              <a:ext uri="{FF2B5EF4-FFF2-40B4-BE49-F238E27FC236}">
                <a16:creationId xmlns:a16="http://schemas.microsoft.com/office/drawing/2014/main" id="{C959A714-9341-40F8-8C46-D8151BB5B4A6}"/>
              </a:ext>
            </a:extLst>
          </p:cNvPr>
          <p:cNvSpPr>
            <a:spLocks noGrp="1"/>
          </p:cNvSpPr>
          <p:nvPr>
            <p:ph type="sldNum" sz="quarter" idx="12"/>
          </p:nvPr>
        </p:nvSpPr>
        <p:spPr/>
        <p:txBody>
          <a:bodyPr/>
          <a:lstStyle/>
          <a:p>
            <a:fld id="{4A659E65-8E55-4E5E-BAF2-65022C82C2C6}" type="slidenum">
              <a:rPr lang="en-US" smtClean="0"/>
              <a:t>7</a:t>
            </a:fld>
            <a:endParaRPr lang="en-US"/>
          </a:p>
        </p:txBody>
      </p:sp>
    </p:spTree>
    <p:custDataLst>
      <p:tags r:id="rId1"/>
    </p:custDataLst>
    <p:extLst>
      <p:ext uri="{BB962C8B-B14F-4D97-AF65-F5344CB8AC3E}">
        <p14:creationId xmlns:p14="http://schemas.microsoft.com/office/powerpoint/2010/main" val="373679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2151-B4E3-4739-9BF1-3B72E516CF9D}"/>
              </a:ext>
            </a:extLst>
          </p:cNvPr>
          <p:cNvSpPr>
            <a:spLocks noGrp="1"/>
          </p:cNvSpPr>
          <p:nvPr>
            <p:ph type="title"/>
          </p:nvPr>
        </p:nvSpPr>
        <p:spPr>
          <a:xfrm>
            <a:off x="365760" y="365760"/>
            <a:ext cx="10972800" cy="365760"/>
          </a:xfrm>
        </p:spPr>
        <p:txBody>
          <a:bodyPr>
            <a:noAutofit/>
          </a:bodyPr>
          <a:lstStyle/>
          <a:p>
            <a:r>
              <a:rPr lang="en-US" sz="2800" dirty="0">
                <a:latin typeface="Arial" panose="020B0604020202020204" pitchFamily="34" charset="0"/>
                <a:cs typeface="Arial" panose="020B0604020202020204" pitchFamily="34" charset="0"/>
              </a:rPr>
              <a:t>Gardasil Adolescent: Objective &amp; Executive Summary</a:t>
            </a:r>
          </a:p>
        </p:txBody>
      </p:sp>
      <p:sp>
        <p:nvSpPr>
          <p:cNvPr id="3" name="Content Placeholder 2">
            <a:extLst>
              <a:ext uri="{FF2B5EF4-FFF2-40B4-BE49-F238E27FC236}">
                <a16:creationId xmlns:a16="http://schemas.microsoft.com/office/drawing/2014/main" id="{AD52DDF2-0649-48F6-AE26-2253DAC2F8DA}"/>
              </a:ext>
            </a:extLst>
          </p:cNvPr>
          <p:cNvSpPr>
            <a:spLocks noGrp="1"/>
          </p:cNvSpPr>
          <p:nvPr>
            <p:ph idx="1"/>
          </p:nvPr>
        </p:nvSpPr>
        <p:spPr>
          <a:xfrm>
            <a:off x="594360" y="1041705"/>
            <a:ext cx="10515600" cy="4351338"/>
          </a:xfrm>
        </p:spPr>
        <p:txBody>
          <a:bodyPr>
            <a:normAutofit lnSpcReduction="10000"/>
          </a:bodyPr>
          <a:lstStyle/>
          <a:p>
            <a:r>
              <a:rPr lang="en-US" sz="1800" b="1" dirty="0">
                <a:latin typeface="Arial" panose="020B0604020202020204" pitchFamily="34" charset="0"/>
                <a:cs typeface="Arial" panose="020B0604020202020204" pitchFamily="34" charset="0"/>
              </a:rPr>
              <a:t>Objective</a:t>
            </a:r>
            <a:r>
              <a:rPr lang="en-US" sz="1800" dirty="0">
                <a:latin typeface="Arial" panose="020B0604020202020204" pitchFamily="34" charset="0"/>
                <a:cs typeface="Arial" panose="020B0604020202020204" pitchFamily="34" charset="0"/>
              </a:rPr>
              <a:t>: Suggest optimal investment across In-Scope Consumer &amp; HCP channels for a given budget to maximize overall impactable pre-tax revenue </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In-Scope estimated budget contribution</a:t>
            </a:r>
            <a:r>
              <a:rPr lang="en-US" sz="1800" dirty="0">
                <a:latin typeface="Arial" panose="020B0604020202020204" pitchFamily="34" charset="0"/>
                <a:cs typeface="Arial" panose="020B0604020202020204" pitchFamily="34" charset="0"/>
              </a:rPr>
              <a:t>: The *In-Scope budget contribution for pre-tax investment of </a:t>
            </a:r>
            <a:r>
              <a:rPr lang="en-US" sz="1800" b="1" dirty="0">
                <a:latin typeface="Arial" panose="020B0604020202020204" pitchFamily="34" charset="0"/>
                <a:cs typeface="Arial" panose="020B0604020202020204" pitchFamily="34" charset="0"/>
              </a:rPr>
              <a:t>$40MM </a:t>
            </a:r>
            <a:r>
              <a:rPr lang="en-US" sz="1800" dirty="0">
                <a:latin typeface="Arial" panose="020B0604020202020204" pitchFamily="34" charset="0"/>
                <a:cs typeface="Arial" panose="020B0604020202020204" pitchFamily="34" charset="0"/>
              </a:rPr>
              <a:t>for Gardasil Adolescent is </a:t>
            </a:r>
            <a:r>
              <a:rPr lang="en-US" sz="1800" b="1" dirty="0">
                <a:latin typeface="Arial" panose="020B0604020202020204" pitchFamily="34" charset="0"/>
                <a:cs typeface="Arial" panose="020B0604020202020204" pitchFamily="34" charset="0"/>
              </a:rPr>
              <a:t>~292MM </a:t>
            </a:r>
            <a:r>
              <a:rPr lang="en-US" sz="1800" dirty="0">
                <a:latin typeface="Arial" panose="020B0604020202020204" pitchFamily="34" charset="0"/>
                <a:cs typeface="Arial" panose="020B0604020202020204" pitchFamily="34" charset="0"/>
              </a:rPr>
              <a:t>pre-tax incremental revenue doses</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an overall ROI of </a:t>
            </a:r>
            <a:r>
              <a:rPr lang="en-US" sz="1800" b="1" dirty="0">
                <a:latin typeface="Arial" panose="020B0604020202020204" pitchFamily="34" charset="0"/>
                <a:cs typeface="Arial" panose="020B0604020202020204" pitchFamily="34" charset="0"/>
              </a:rPr>
              <a:t>7.4:1</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2024 Optimal pre-tax Spend and Allocation:</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The 2024 *In-Scope budget of </a:t>
            </a:r>
            <a:r>
              <a:rPr lang="en-US" sz="1800" b="1" dirty="0">
                <a:latin typeface="Arial" panose="020B0604020202020204" pitchFamily="34" charset="0"/>
                <a:cs typeface="Arial" panose="020B0604020202020204" pitchFamily="34" charset="0"/>
              </a:rPr>
              <a:t>$40MM</a:t>
            </a:r>
            <a:r>
              <a:rPr lang="en-US" sz="1800" dirty="0">
                <a:latin typeface="Arial" panose="020B0604020202020204" pitchFamily="34" charset="0"/>
                <a:cs typeface="Arial" panose="020B0604020202020204" pitchFamily="34" charset="0"/>
              </a:rPr>
              <a:t> can be optimized to return additional </a:t>
            </a:r>
            <a:r>
              <a:rPr lang="en-US" sz="1800" b="1" dirty="0">
                <a:latin typeface="Arial" panose="020B0604020202020204" pitchFamily="34" charset="0"/>
                <a:cs typeface="Arial" panose="020B0604020202020204" pitchFamily="34" charset="0"/>
              </a:rPr>
              <a:t>~1MM </a:t>
            </a:r>
            <a:r>
              <a:rPr lang="en-US" sz="1800" dirty="0">
                <a:latin typeface="Arial" panose="020B0604020202020204" pitchFamily="34" charset="0"/>
                <a:cs typeface="Arial" panose="020B0604020202020204" pitchFamily="34" charset="0"/>
              </a:rPr>
              <a:t>pre-tax incremental revenue.</a:t>
            </a:r>
            <a:r>
              <a:rPr lang="en-US" sz="1800" i="1" dirty="0">
                <a:solidFill>
                  <a:prstClr val="black"/>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This is achieved mainly due to reallocating funds from: HCC Social, HCC Online Video and  HCC Audio to other better performing channels – HCC Display &amp; HCP MCM. Keeping Linear TV constant.</a:t>
            </a:r>
          </a:p>
          <a:p>
            <a:pPr lvl="1">
              <a:buFont typeface="Courier New" panose="02070309020205020404" pitchFamily="49" charset="0"/>
              <a:buChar char="o"/>
            </a:pPr>
            <a:r>
              <a:rPr lang="en-US" sz="1800" dirty="0">
                <a:latin typeface="Arial" panose="020B0604020202020204" pitchFamily="34" charset="0"/>
                <a:cs typeface="Arial" panose="020B0604020202020204" pitchFamily="34" charset="0"/>
              </a:rPr>
              <a:t>Increase in Spends of 2024 by $10 MM leads to an additional ~</a:t>
            </a:r>
            <a:r>
              <a:rPr lang="en-US" sz="1800" b="1" dirty="0">
                <a:latin typeface="Arial" panose="020B0604020202020204" pitchFamily="34" charset="0"/>
                <a:cs typeface="Arial" panose="020B0604020202020204" pitchFamily="34" charset="0"/>
              </a:rPr>
              <a:t>47MM</a:t>
            </a:r>
            <a:r>
              <a:rPr lang="en-US" sz="1800" dirty="0">
                <a:latin typeface="Arial" panose="020B0604020202020204" pitchFamily="34" charset="0"/>
                <a:cs typeface="Arial" panose="020B0604020202020204" pitchFamily="34" charset="0"/>
              </a:rPr>
              <a:t> pre-tax incremental revenue.</a:t>
            </a:r>
            <a:endParaRPr lang="en-US" sz="1600" b="1" dirty="0"/>
          </a:p>
          <a:p>
            <a:pPr marL="0" indent="0">
              <a:buNone/>
            </a:pPr>
            <a:endParaRPr lang="en-US" sz="2000" b="1" dirty="0"/>
          </a:p>
        </p:txBody>
      </p:sp>
      <p:sp>
        <p:nvSpPr>
          <p:cNvPr id="5" name="TextBox 4">
            <a:extLst>
              <a:ext uri="{FF2B5EF4-FFF2-40B4-BE49-F238E27FC236}">
                <a16:creationId xmlns:a16="http://schemas.microsoft.com/office/drawing/2014/main" id="{1D7C7C45-5380-4843-BE71-83D0B9289DA5}"/>
              </a:ext>
            </a:extLst>
          </p:cNvPr>
          <p:cNvSpPr txBox="1"/>
          <p:nvPr/>
        </p:nvSpPr>
        <p:spPr>
          <a:xfrm>
            <a:off x="365760" y="6400800"/>
            <a:ext cx="10972800" cy="230832"/>
          </a:xfrm>
          <a:prstGeom prst="rect">
            <a:avLst/>
          </a:prstGeom>
          <a:noFill/>
        </p:spPr>
        <p:txBody>
          <a:bodyPr wrap="square">
            <a:spAutoFit/>
          </a:bodyPr>
          <a:lstStyle/>
          <a:p>
            <a:r>
              <a:rPr lang="en-US" sz="900" dirty="0">
                <a:solidFill>
                  <a:schemeClr val="tx1">
                    <a:lumMod val="85000"/>
                    <a:lumOff val="15000"/>
                  </a:schemeClr>
                </a:solidFill>
                <a:latin typeface="Arial" panose="020B0604020202020204" pitchFamily="34" charset="0"/>
                <a:cs typeface="Arial" panose="020B0604020202020204" pitchFamily="34" charset="0"/>
              </a:rPr>
              <a:t>*In-Scope channels are HCP MCM,HCC In Office, HCC Linear TV, HCC Display, HCC Online Video, HCC Streaming Video, HCC Social, HCC Paid Search and HCC Audio</a:t>
            </a:r>
          </a:p>
        </p:txBody>
      </p:sp>
      <p:sp>
        <p:nvSpPr>
          <p:cNvPr id="4" name="Slide Number Placeholder 3">
            <a:extLst>
              <a:ext uri="{FF2B5EF4-FFF2-40B4-BE49-F238E27FC236}">
                <a16:creationId xmlns:a16="http://schemas.microsoft.com/office/drawing/2014/main" id="{BA5657F6-E069-4C6E-8C29-560372D5C18E}"/>
              </a:ext>
            </a:extLst>
          </p:cNvPr>
          <p:cNvSpPr>
            <a:spLocks noGrp="1"/>
          </p:cNvSpPr>
          <p:nvPr>
            <p:ph type="sldNum" sz="quarter" idx="12"/>
          </p:nvPr>
        </p:nvSpPr>
        <p:spPr/>
        <p:txBody>
          <a:bodyPr/>
          <a:lstStyle/>
          <a:p>
            <a:fld id="{4A659E65-8E55-4E5E-BAF2-65022C82C2C6}" type="slidenum">
              <a:rPr lang="en-US" smtClean="0"/>
              <a:t>8</a:t>
            </a:fld>
            <a:endParaRPr lang="en-US" dirty="0"/>
          </a:p>
        </p:txBody>
      </p:sp>
    </p:spTree>
    <p:custDataLst>
      <p:tags r:id="rId1"/>
    </p:custDataLst>
    <p:extLst>
      <p:ext uri="{BB962C8B-B14F-4D97-AF65-F5344CB8AC3E}">
        <p14:creationId xmlns:p14="http://schemas.microsoft.com/office/powerpoint/2010/main" val="231228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A46D-27AB-482E-89BC-B79503219C52}"/>
              </a:ext>
            </a:extLst>
          </p:cNvPr>
          <p:cNvSpPr>
            <a:spLocks noGrp="1"/>
          </p:cNvSpPr>
          <p:nvPr>
            <p:ph type="title"/>
          </p:nvPr>
        </p:nvSpPr>
        <p:spPr>
          <a:xfrm>
            <a:off x="365760" y="365760"/>
            <a:ext cx="10972800" cy="365760"/>
          </a:xfrm>
        </p:spPr>
        <p:txBody>
          <a:bodyPr>
            <a:normAutofit fontScale="90000"/>
          </a:bodyPr>
          <a:lstStyle/>
          <a:p>
            <a:r>
              <a:rPr lang="en-US" sz="2800" dirty="0">
                <a:latin typeface="Arial" panose="020B0604020202020204" pitchFamily="34" charset="0"/>
                <a:cs typeface="Arial" panose="020B0604020202020204" pitchFamily="34" charset="0"/>
              </a:rPr>
              <a:t>Gardasil Adolescent: Optimal Scenarios</a:t>
            </a:r>
          </a:p>
        </p:txBody>
      </p:sp>
      <p:sp>
        <p:nvSpPr>
          <p:cNvPr id="3" name="Slide Number Placeholder 2">
            <a:extLst>
              <a:ext uri="{FF2B5EF4-FFF2-40B4-BE49-F238E27FC236}">
                <a16:creationId xmlns:a16="http://schemas.microsoft.com/office/drawing/2014/main" id="{ED992D89-8640-47BB-9214-A62115DFC56B}"/>
              </a:ext>
            </a:extLst>
          </p:cNvPr>
          <p:cNvSpPr>
            <a:spLocks noGrp="1"/>
          </p:cNvSpPr>
          <p:nvPr>
            <p:ph type="sldNum" sz="quarter" idx="12"/>
          </p:nvPr>
        </p:nvSpPr>
        <p:spPr/>
        <p:txBody>
          <a:bodyPr/>
          <a:lstStyle/>
          <a:p>
            <a:fld id="{4A659E65-8E55-4E5E-BAF2-65022C82C2C6}" type="slidenum">
              <a:rPr lang="en-US" smtClean="0"/>
              <a:t>9</a:t>
            </a:fld>
            <a:endParaRPr lang="en-US"/>
          </a:p>
        </p:txBody>
      </p:sp>
      <p:graphicFrame>
        <p:nvGraphicFramePr>
          <p:cNvPr id="16" name="Chart 15">
            <a:extLst>
              <a:ext uri="{FF2B5EF4-FFF2-40B4-BE49-F238E27FC236}">
                <a16:creationId xmlns:a16="http://schemas.microsoft.com/office/drawing/2014/main" id="{56F65267-8CDB-3D63-5093-F377E0AEF2B6}"/>
              </a:ext>
            </a:extLst>
          </p:cNvPr>
          <p:cNvGraphicFramePr>
            <a:graphicFrameLocks/>
          </p:cNvGraphicFramePr>
          <p:nvPr>
            <p:extLst>
              <p:ext uri="{D42A27DB-BD31-4B8C-83A1-F6EECF244321}">
                <p14:modId xmlns:p14="http://schemas.microsoft.com/office/powerpoint/2010/main" val="3617260048"/>
              </p:ext>
            </p:extLst>
          </p:nvPr>
        </p:nvGraphicFramePr>
        <p:xfrm>
          <a:off x="457200" y="2140130"/>
          <a:ext cx="5927190" cy="421622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8B7B48DD-384E-B752-3913-16AEB17E6A88}"/>
              </a:ext>
            </a:extLst>
          </p:cNvPr>
          <p:cNvSpPr txBox="1"/>
          <p:nvPr/>
        </p:nvSpPr>
        <p:spPr>
          <a:xfrm>
            <a:off x="365760" y="6400800"/>
            <a:ext cx="10972800"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Modeling time period : Jan22- Dec22</a:t>
            </a:r>
          </a:p>
        </p:txBody>
      </p:sp>
      <p:sp>
        <p:nvSpPr>
          <p:cNvPr id="5" name="Content Placeholder 2">
            <a:extLst>
              <a:ext uri="{FF2B5EF4-FFF2-40B4-BE49-F238E27FC236}">
                <a16:creationId xmlns:a16="http://schemas.microsoft.com/office/drawing/2014/main" id="{E8406385-F5EB-F323-1618-0CA9B7ED3800}"/>
              </a:ext>
            </a:extLst>
          </p:cNvPr>
          <p:cNvSpPr txBox="1">
            <a:spLocks/>
          </p:cNvSpPr>
          <p:nvPr/>
        </p:nvSpPr>
        <p:spPr>
          <a:xfrm>
            <a:off x="6384391" y="2140130"/>
            <a:ext cx="5689421" cy="4216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Arial" panose="020B0604020202020204" pitchFamily="34" charset="0"/>
                <a:cs typeface="Arial" panose="020B0604020202020204" pitchFamily="34" charset="0"/>
              </a:rPr>
              <a:t>Optimal scenarios were run for 3 pre-tax investment levels:</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2024 Current Optimal </a:t>
            </a:r>
            <a:r>
              <a:rPr lang="en-US" sz="1300" b="1" dirty="0">
                <a:latin typeface="Arial" panose="020B0604020202020204" pitchFamily="34" charset="0"/>
                <a:cs typeface="Arial" panose="020B0604020202020204" pitchFamily="34" charset="0"/>
              </a:rPr>
              <a:t>($40MM), </a:t>
            </a:r>
            <a:r>
              <a:rPr lang="en-US" sz="1300" dirty="0">
                <a:latin typeface="Arial" panose="020B0604020202020204" pitchFamily="34" charset="0"/>
                <a:cs typeface="Arial" panose="020B0604020202020204" pitchFamily="34" charset="0"/>
              </a:rPr>
              <a:t>10M Increase </a:t>
            </a:r>
            <a:r>
              <a:rPr lang="en-US" sz="1300" b="1" dirty="0">
                <a:latin typeface="Arial" panose="020B0604020202020204" pitchFamily="34" charset="0"/>
                <a:cs typeface="Arial" panose="020B0604020202020204" pitchFamily="34" charset="0"/>
              </a:rPr>
              <a:t>($50MM), </a:t>
            </a:r>
            <a:r>
              <a:rPr lang="en-US" sz="1300" dirty="0">
                <a:latin typeface="Arial" panose="020B0604020202020204" pitchFamily="34" charset="0"/>
                <a:cs typeface="Arial" panose="020B0604020202020204" pitchFamily="34" charset="0"/>
              </a:rPr>
              <a:t>20M Increase </a:t>
            </a:r>
            <a:r>
              <a:rPr lang="en-US" sz="1300" b="1" dirty="0">
                <a:latin typeface="Arial" panose="020B0604020202020204" pitchFamily="34" charset="0"/>
                <a:cs typeface="Arial" panose="020B0604020202020204" pitchFamily="34" charset="0"/>
              </a:rPr>
              <a:t>($60MM)</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At each of these levels, the channel pre-tax spend is varied based on custom limits for 2024 channel spend.</a:t>
            </a:r>
          </a:p>
          <a:p>
            <a:r>
              <a:rPr lang="en-US" sz="1500" dirty="0">
                <a:latin typeface="Arial" panose="020B0604020202020204" pitchFamily="34" charset="0"/>
                <a:cs typeface="Arial" panose="020B0604020202020204" pitchFamily="34" charset="0"/>
              </a:rPr>
              <a:t>2024 Current Optimal can generate an additional </a:t>
            </a:r>
            <a:r>
              <a:rPr lang="en-US" sz="1500" b="1" dirty="0">
                <a:solidFill>
                  <a:srgbClr val="00B050"/>
                </a:solidFill>
                <a:latin typeface="Arial" panose="020B0604020202020204" pitchFamily="34" charset="0"/>
                <a:cs typeface="Arial" panose="020B0604020202020204" pitchFamily="34" charset="0"/>
              </a:rPr>
              <a:t>~1MM     </a:t>
            </a:r>
            <a:r>
              <a:rPr lang="en-US" sz="1500" dirty="0">
                <a:solidFill>
                  <a:schemeClr val="tx1">
                    <a:lumMod val="95000"/>
                    <a:lumOff val="5000"/>
                  </a:schemeClr>
                </a:solidFill>
                <a:latin typeface="Arial" panose="020B0604020202020204" pitchFamily="34" charset="0"/>
                <a:cs typeface="Arial" panose="020B0604020202020204" pitchFamily="34" charset="0"/>
              </a:rPr>
              <a:t>pre-tax incremental revenue</a:t>
            </a:r>
            <a:r>
              <a:rPr lang="en-US" sz="15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300" dirty="0">
                <a:latin typeface="Arial" panose="020B0604020202020204" pitchFamily="34" charset="0"/>
                <a:cs typeface="Arial" panose="020B0604020202020204" pitchFamily="34" charset="0"/>
              </a:rPr>
              <a:t>Current Optimal </a:t>
            </a:r>
            <a:r>
              <a:rPr lang="en-US" sz="1300" b="1" dirty="0">
                <a:latin typeface="Arial" panose="020B0604020202020204" pitchFamily="34" charset="0"/>
                <a:cs typeface="Arial" panose="020B0604020202020204" pitchFamily="34" charset="0"/>
              </a:rPr>
              <a:t>(293MM)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(292MM)</a:t>
            </a:r>
            <a:r>
              <a:rPr lang="en-US" sz="13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10M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~47MM </a:t>
            </a:r>
            <a:r>
              <a:rPr lang="en-US" sz="1500" dirty="0">
                <a:solidFill>
                  <a:schemeClr val="tx1">
                    <a:lumMod val="95000"/>
                    <a:lumOff val="5000"/>
                  </a:schemeClr>
                </a:solidFill>
                <a:latin typeface="Arial" panose="020B0604020202020204" pitchFamily="34" charset="0"/>
                <a:cs typeface="Arial" panose="020B0604020202020204" pitchFamily="34" charset="0"/>
              </a:rPr>
              <a:t>pre-tax incremental revenue</a:t>
            </a:r>
            <a:r>
              <a:rPr lang="en-US" sz="15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300" b="1" dirty="0">
                <a:latin typeface="Arial" panose="020B0604020202020204" pitchFamily="34" charset="0"/>
                <a:cs typeface="Arial" panose="020B0604020202020204" pitchFamily="34" charset="0"/>
              </a:rPr>
              <a:t>10M</a:t>
            </a:r>
            <a:r>
              <a:rPr lang="en-US" sz="1300" dirty="0">
                <a:latin typeface="Arial" panose="020B0604020202020204" pitchFamily="34" charset="0"/>
                <a:cs typeface="Arial" panose="020B0604020202020204" pitchFamily="34" charset="0"/>
              </a:rPr>
              <a:t> increase in spend </a:t>
            </a:r>
            <a:r>
              <a:rPr lang="en-US" sz="1300" b="1" dirty="0">
                <a:latin typeface="Arial" panose="020B0604020202020204" pitchFamily="34" charset="0"/>
                <a:cs typeface="Arial" panose="020B0604020202020204" pitchFamily="34" charset="0"/>
              </a:rPr>
              <a:t>(339MM)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(292MM)</a:t>
            </a:r>
            <a:r>
              <a:rPr lang="en-US" sz="1300" dirty="0">
                <a:latin typeface="Arial" panose="020B0604020202020204" pitchFamily="34" charset="0"/>
                <a:cs typeface="Arial" panose="020B0604020202020204" pitchFamily="34" charset="0"/>
              </a:rPr>
              <a:t>.</a:t>
            </a:r>
          </a:p>
          <a:p>
            <a:r>
              <a:rPr lang="en-US" sz="1500" b="1" dirty="0">
                <a:latin typeface="Arial" panose="020B0604020202020204" pitchFamily="34" charset="0"/>
                <a:cs typeface="Arial" panose="020B0604020202020204" pitchFamily="34" charset="0"/>
              </a:rPr>
              <a:t>20M</a:t>
            </a:r>
            <a:r>
              <a:rPr lang="en-US" sz="1500" dirty="0">
                <a:latin typeface="Arial" panose="020B0604020202020204" pitchFamily="34" charset="0"/>
                <a:cs typeface="Arial" panose="020B0604020202020204" pitchFamily="34" charset="0"/>
              </a:rPr>
              <a:t> increase in budget can generate an additional </a:t>
            </a:r>
            <a:r>
              <a:rPr lang="en-US" sz="1500" b="1" dirty="0">
                <a:solidFill>
                  <a:srgbClr val="00B050"/>
                </a:solidFill>
                <a:latin typeface="Arial" panose="020B0604020202020204" pitchFamily="34" charset="0"/>
                <a:cs typeface="Arial" panose="020B0604020202020204" pitchFamily="34" charset="0"/>
              </a:rPr>
              <a:t>~81MM </a:t>
            </a:r>
            <a:r>
              <a:rPr lang="en-US" sz="1500" dirty="0">
                <a:solidFill>
                  <a:schemeClr val="tx1">
                    <a:lumMod val="95000"/>
                    <a:lumOff val="5000"/>
                  </a:schemeClr>
                </a:solidFill>
                <a:latin typeface="Arial" panose="020B0604020202020204" pitchFamily="34" charset="0"/>
                <a:cs typeface="Arial" panose="020B0604020202020204" pitchFamily="34" charset="0"/>
              </a:rPr>
              <a:t>pre-tax incremental revenue</a:t>
            </a:r>
            <a:r>
              <a:rPr lang="en-US" sz="15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300" b="1" dirty="0">
                <a:latin typeface="Arial" panose="020B0604020202020204" pitchFamily="34" charset="0"/>
                <a:cs typeface="Arial" panose="020B0604020202020204" pitchFamily="34" charset="0"/>
              </a:rPr>
              <a:t>20M</a:t>
            </a:r>
            <a:r>
              <a:rPr lang="en-US" sz="1300" dirty="0">
                <a:latin typeface="Arial" panose="020B0604020202020204" pitchFamily="34" charset="0"/>
                <a:cs typeface="Arial" panose="020B0604020202020204" pitchFamily="34" charset="0"/>
              </a:rPr>
              <a:t> increase in spend </a:t>
            </a:r>
            <a:r>
              <a:rPr lang="en-US" sz="1300" b="1" dirty="0">
                <a:latin typeface="Arial" panose="020B0604020202020204" pitchFamily="34" charset="0"/>
                <a:cs typeface="Arial" panose="020B0604020202020204" pitchFamily="34" charset="0"/>
              </a:rPr>
              <a:t>(374MM) </a:t>
            </a:r>
            <a:r>
              <a:rPr lang="en-US" sz="1300" dirty="0">
                <a:latin typeface="Arial" panose="020B0604020202020204" pitchFamily="34" charset="0"/>
                <a:cs typeface="Arial" panose="020B0604020202020204" pitchFamily="34" charset="0"/>
              </a:rPr>
              <a:t>- Current baseline (</a:t>
            </a:r>
            <a:r>
              <a:rPr lang="en-US" sz="1300" b="1" dirty="0">
                <a:latin typeface="Arial" panose="020B0604020202020204" pitchFamily="34" charset="0"/>
                <a:cs typeface="Arial" panose="020B0604020202020204" pitchFamily="34" charset="0"/>
              </a:rPr>
              <a:t>292MM)</a:t>
            </a:r>
            <a:r>
              <a:rPr lang="en-US" sz="13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lvl="1">
              <a:buFont typeface="Courier New" panose="02070309020205020404" pitchFamily="49" charset="0"/>
              <a:buChar char="o"/>
            </a:pPr>
            <a:endParaRPr lang="en-US"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5C0C27A-1F32-A5C2-1426-BF35491A8FCD}"/>
              </a:ext>
            </a:extLst>
          </p:cNvPr>
          <p:cNvSpPr txBox="1"/>
          <p:nvPr/>
        </p:nvSpPr>
        <p:spPr>
          <a:xfrm>
            <a:off x="457200" y="914400"/>
            <a:ext cx="10972800" cy="757130"/>
          </a:xfrm>
          <a:prstGeom prst="rect">
            <a:avLst/>
          </a:prstGeom>
          <a:noFill/>
        </p:spPr>
        <p:txBody>
          <a:bodyPr wrap="square" rtlCol="0">
            <a:spAutoFit/>
          </a:bodyPr>
          <a:lstStyle/>
          <a:p>
            <a:pPr lvl="1">
              <a:lnSpc>
                <a:spcPct val="90000"/>
              </a:lnSpc>
              <a:spcBef>
                <a:spcPts val="500"/>
              </a:spcBef>
              <a:defRPr/>
            </a:pPr>
            <a:r>
              <a:rPr lang="en-US" sz="1600" i="1" dirty="0">
                <a:latin typeface="Arial" panose="020B0604020202020204" pitchFamily="34" charset="0"/>
                <a:cs typeface="Arial" panose="020B0604020202020204" pitchFamily="34" charset="0"/>
              </a:rPr>
              <a:t>The 2024 In-Scope budget of </a:t>
            </a:r>
            <a:r>
              <a:rPr lang="en-US" sz="1600" b="1" i="1" dirty="0">
                <a:latin typeface="Arial" panose="020B0604020202020204" pitchFamily="34" charset="0"/>
                <a:cs typeface="Arial" panose="020B0604020202020204" pitchFamily="34" charset="0"/>
              </a:rPr>
              <a:t>$40MM</a:t>
            </a:r>
            <a:r>
              <a:rPr lang="en-US" sz="1600" i="1" dirty="0">
                <a:latin typeface="Arial" panose="020B0604020202020204" pitchFamily="34" charset="0"/>
                <a:cs typeface="Arial" panose="020B0604020202020204" pitchFamily="34" charset="0"/>
              </a:rPr>
              <a:t> can be optimized to return additional </a:t>
            </a:r>
            <a:r>
              <a:rPr lang="en-US" sz="1600" b="1" i="1" dirty="0">
                <a:latin typeface="Arial" panose="020B0604020202020204" pitchFamily="34" charset="0"/>
                <a:cs typeface="Arial" panose="020B0604020202020204" pitchFamily="34" charset="0"/>
              </a:rPr>
              <a:t>~1MM </a:t>
            </a:r>
            <a:r>
              <a:rPr lang="en-US" sz="1600" i="1" dirty="0">
                <a:latin typeface="Arial" panose="020B0604020202020204" pitchFamily="34" charset="0"/>
                <a:cs typeface="Arial" panose="020B0604020202020204" pitchFamily="34" charset="0"/>
              </a:rPr>
              <a:t>pre-tax</a:t>
            </a:r>
            <a:r>
              <a:rPr lang="en-US" sz="1600" b="1" i="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incremental revenue by reallocating funds from: HCC Social, HCC Online Video and  HCC Audio to other better performing channels – HCC Display &amp; HCP MCM . Keeping HCC Linear TV constant.</a:t>
            </a:r>
          </a:p>
        </p:txBody>
      </p:sp>
    </p:spTree>
    <p:custDataLst>
      <p:tags r:id="rId1"/>
    </p:custDataLst>
    <p:extLst>
      <p:ext uri="{BB962C8B-B14F-4D97-AF65-F5344CB8AC3E}">
        <p14:creationId xmlns:p14="http://schemas.microsoft.com/office/powerpoint/2010/main" val="3634458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3156</TotalTime>
  <Words>2900</Words>
  <Application>Microsoft Office PowerPoint</Application>
  <PresentationFormat>Widescreen</PresentationFormat>
  <Paragraphs>735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Gardasil Adolescent Promotion: 2024 Marketing budget optimization  (Custom Constraints) </vt:lpstr>
      <vt:lpstr>Gardasil Adolescent: Objective &amp; Executive Summary</vt:lpstr>
      <vt:lpstr>Gardasil Adolescent: Optimal Scenarios</vt:lpstr>
      <vt:lpstr>Current Scenarios</vt:lpstr>
      <vt:lpstr>Gardasil Adolescent: Optimal scenario deep dive</vt:lpstr>
      <vt:lpstr>Assumptions &amp; Limitations to consider for future investment decisions </vt:lpstr>
      <vt:lpstr>Appendix</vt:lpstr>
      <vt:lpstr>Gardasil Adolescent: Objective &amp; Executive Summary</vt:lpstr>
      <vt:lpstr>Gardasil Adolescent: Optimal Scenarios</vt:lpstr>
      <vt:lpstr>Gardasil Adolescent: Optimal scenario deep dive</vt:lpstr>
      <vt:lpstr>Gardasil Adolescents: Promotion Channel Deep Dive</vt:lpstr>
      <vt:lpstr>In-Scope promotion for the analysis</vt:lpstr>
      <vt:lpstr>Estimated pre-tax ROIs and % Contribution for 2024</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daSilva, Alex</dc:creator>
  <cp:lastModifiedBy>Kumar, Ajeeth</cp:lastModifiedBy>
  <cp:revision>159</cp:revision>
  <dcterms:created xsi:type="dcterms:W3CDTF">2022-08-15T18:42:36Z</dcterms:created>
  <dcterms:modified xsi:type="dcterms:W3CDTF">2023-10-05T07:28:20Z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56a699-e9bd-437a-8412-901342082749_Enabled">
    <vt:lpwstr>true</vt:lpwstr>
  </property>
  <property fmtid="{D5CDD505-2E9C-101B-9397-08002B2CF9AE}" pid="3" name="MSIP_Label_2c56a699-e9bd-437a-8412-901342082749_SetDate">
    <vt:lpwstr>2022-08-15T18:42:57Z</vt:lpwstr>
  </property>
  <property fmtid="{D5CDD505-2E9C-101B-9397-08002B2CF9AE}" pid="4" name="MSIP_Label_2c56a699-e9bd-437a-8412-901342082749_Method">
    <vt:lpwstr>Privileged</vt:lpwstr>
  </property>
  <property fmtid="{D5CDD505-2E9C-101B-9397-08002B2CF9AE}" pid="5" name="MSIP_Label_2c56a699-e9bd-437a-8412-901342082749_Name">
    <vt:lpwstr>2c56a699-e9bd-437a-8412-901342082749</vt:lpwstr>
  </property>
  <property fmtid="{D5CDD505-2E9C-101B-9397-08002B2CF9AE}" pid="6" name="MSIP_Label_2c56a699-e9bd-437a-8412-901342082749_SiteId">
    <vt:lpwstr>a00de4ec-48a8-43a6-be74-e31274e2060d</vt:lpwstr>
  </property>
  <property fmtid="{D5CDD505-2E9C-101B-9397-08002B2CF9AE}" pid="7" name="MSIP_Label_2c56a699-e9bd-437a-8412-901342082749_ActionId">
    <vt:lpwstr>34d72049-58fc-4e58-a159-cc959b8a9a6e</vt:lpwstr>
  </property>
  <property fmtid="{D5CDD505-2E9C-101B-9397-08002B2CF9AE}" pid="8" name="MSIP_Label_2c56a699-e9bd-437a-8412-901342082749_ContentBits">
    <vt:lpwstr>1</vt:lpwstr>
  </property>
  <property fmtid="{D5CDD505-2E9C-101B-9397-08002B2CF9AE}" pid="9" name="MerckAIPLabel">
    <vt:lpwstr>Confidential</vt:lpwstr>
  </property>
  <property fmtid="{D5CDD505-2E9C-101B-9397-08002B2CF9AE}" pid="10" name="MerckAIPDataExchange">
    <vt:lpwstr>!MRKMIP@Confidential</vt:lpwstr>
  </property>
  <property fmtid="{D5CDD505-2E9C-101B-9397-08002B2CF9AE}" pid="11" name="ArticulateGUID">
    <vt:lpwstr>7CB7A755-8D39-4091-9DA9-4F1F2F3D3F87</vt:lpwstr>
  </property>
  <property fmtid="{D5CDD505-2E9C-101B-9397-08002B2CF9AE}" pid="12" name="ArticulatePath">
    <vt:lpwstr>2023_adol_IPF</vt:lpwstr>
  </property>
</Properties>
</file>