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drawings/drawing1.xml" ContentType="application/vnd.openxmlformats-officedocument.drawingml.chartshape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drawings/drawing2.xml" ContentType="application/vnd.openxmlformats-officedocument.drawingml.chartshape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tags/tag16.xml" ContentType="application/vnd.openxmlformats-officedocument.presentationml.tags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8" r:id="rId3"/>
    <p:sldId id="289" r:id="rId4"/>
    <p:sldId id="271" r:id="rId5"/>
    <p:sldId id="290" r:id="rId6"/>
    <p:sldId id="263" r:id="rId7"/>
    <p:sldId id="264" r:id="rId8"/>
    <p:sldId id="258" r:id="rId9"/>
    <p:sldId id="260" r:id="rId10"/>
    <p:sldId id="262" r:id="rId11"/>
    <p:sldId id="261" r:id="rId12"/>
    <p:sldId id="257" r:id="rId13"/>
    <p:sldId id="287" r:id="rId14"/>
    <p:sldId id="266" r:id="rId15"/>
    <p:sldId id="268" r:id="rId16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48EC090-35C9-432C-8A44-F664E836FBC7}">
          <p14:sldIdLst>
            <p14:sldId id="256"/>
            <p14:sldId id="288"/>
            <p14:sldId id="289"/>
            <p14:sldId id="271"/>
            <p14:sldId id="290"/>
            <p14:sldId id="263"/>
          </p14:sldIdLst>
        </p14:section>
        <p14:section name="Appendix" id="{C5FBF1CE-1BC5-44D2-B630-E5C193B7CF5B}">
          <p14:sldIdLst>
            <p14:sldId id="264"/>
            <p14:sldId id="258"/>
            <p14:sldId id="260"/>
            <p14:sldId id="262"/>
            <p14:sldId id="261"/>
            <p14:sldId id="257"/>
            <p14:sldId id="287"/>
            <p14:sldId id="266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EF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5" Type="http://schemas.openxmlformats.org/officeDocument/2006/relationships/chartUserShapes" Target="../drawings/drawing1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5" Type="http://schemas.openxmlformats.org/officeDocument/2006/relationships/chartUserShapes" Target="../drawings/drawing2.xml"/><Relationship Id="rId4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400" b="1" i="0" u="sng" strike="noStrike" kern="1200" spc="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Incr</a:t>
            </a:r>
            <a:r>
              <a:rPr lang="en-US" sz="14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en-US" sz="1400" b="1" i="0" u="sng" strike="noStrike" kern="1200" spc="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Doses vs Promotion Spend</a:t>
            </a:r>
          </a:p>
        </c:rich>
      </c:tx>
      <c:layout>
        <c:manualLayout>
          <c:xMode val="edge"/>
          <c:yMode val="edge"/>
          <c:x val="0.26287127627088047"/>
          <c:y val="7.2635799361290077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134675959434404"/>
          <c:y val="7.1168567782251363E-2"/>
          <c:w val="0.75742315621568013"/>
          <c:h val="0.8268508168679628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Sheet1!$G$5</c:f>
              <c:strCache>
                <c:ptCount val="1"/>
                <c:pt idx="0">
                  <c:v>Custom Constrains 2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3.8911693399401738E-2"/>
                  <c:y val="5.2551760175658623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13B-4BE6-BB3C-62C34FC5B041}"/>
                </c:ext>
              </c:extLst>
            </c:dLbl>
            <c:dLbl>
              <c:idx val="1"/>
              <c:layout>
                <c:manualLayout>
                  <c:x val="-9.3152066999708117E-3"/>
                  <c:y val="3.994221826848791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13B-4BE6-BB3C-62C34FC5B041}"/>
                </c:ext>
              </c:extLst>
            </c:dLbl>
            <c:dLbl>
              <c:idx val="2"/>
              <c:layout>
                <c:manualLayout>
                  <c:x val="-1.0606206313615805E-2"/>
                  <c:y val="4.247371343042686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13B-4BE6-BB3C-62C34FC5B041}"/>
                </c:ext>
              </c:extLst>
            </c:dLbl>
            <c:dLbl>
              <c:idx val="4"/>
              <c:layout>
                <c:manualLayout>
                  <c:x val="7.2422176444487188E-3"/>
                  <c:y val="1.500466174080181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84A-4578-BF8D-0B96EE175B57}"/>
                </c:ext>
              </c:extLst>
            </c:dLbl>
            <c:dLbl>
              <c:idx val="5"/>
              <c:layout>
                <c:manualLayout>
                  <c:x val="-7.2743576635808868E-2"/>
                  <c:y val="-2.449422418978770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293-4F10-923D-3597DA1626FD}"/>
                </c:ext>
              </c:extLst>
            </c:dLbl>
            <c:numFmt formatCode="#,000,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Sheet1!$C$6:$C$11</c:f>
              <c:numCache>
                <c:formatCode>_("$"* #,##0_);_("$"* \(#,##0\);_("$"* "-"??_);_(@_)</c:formatCode>
                <c:ptCount val="6"/>
                <c:pt idx="0">
                  <c:v>39999999.98624029</c:v>
                </c:pt>
                <c:pt idx="1">
                  <c:v>38000000.013203636</c:v>
                </c:pt>
                <c:pt idx="2">
                  <c:v>36000000.01244311</c:v>
                </c:pt>
                <c:pt idx="3">
                  <c:v>34000000</c:v>
                </c:pt>
                <c:pt idx="4">
                  <c:v>33025004</c:v>
                </c:pt>
                <c:pt idx="5">
                  <c:v>32280505.600000001</c:v>
                </c:pt>
              </c:numCache>
            </c:numRef>
          </c:xVal>
          <c:yVal>
            <c:numRef>
              <c:f>Sheet1!$G$6:$G$11</c:f>
              <c:numCache>
                <c:formatCode>"$"#,##0_);\("$"#,##0\)</c:formatCode>
                <c:ptCount val="6"/>
                <c:pt idx="0">
                  <c:v>1323423.2751637709</c:v>
                </c:pt>
                <c:pt idx="1">
                  <c:v>1276061.2961730978</c:v>
                </c:pt>
                <c:pt idx="2">
                  <c:v>1219851.8878208876</c:v>
                </c:pt>
                <c:pt idx="3">
                  <c:v>1152778.073479912</c:v>
                </c:pt>
                <c:pt idx="4">
                  <c:v>1089397.2019400175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E13B-4BE6-BB3C-62C34FC5B041}"/>
            </c:ext>
          </c:extLst>
        </c:ser>
        <c:ser>
          <c:idx val="2"/>
          <c:order val="1"/>
          <c:tx>
            <c:strRef>
              <c:f>Sheet1!$F$5</c:f>
              <c:strCache>
                <c:ptCount val="1"/>
                <c:pt idx="0">
                  <c:v>Current 2023 Baseline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0.12641740858653089"/>
                  <c:y val="0.13718547877304513"/>
                </c:manualLayout>
              </c:layout>
              <c:numFmt formatCode="#,000,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rgbClr val="FF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13B-4BE6-BB3C-62C34FC5B041}"/>
                </c:ext>
              </c:extLst>
            </c:dLbl>
            <c:numFmt formatCode="#,000,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rgbClr val="FF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Sheet1!$C$11</c:f>
              <c:numCache>
                <c:formatCode>_("$"* #,##0_);_("$"* \(#,##0\);_("$"* "-"??_);_(@_)</c:formatCode>
                <c:ptCount val="1"/>
                <c:pt idx="0">
                  <c:v>32280505.600000001</c:v>
                </c:pt>
              </c:numCache>
            </c:numRef>
          </c:xVal>
          <c:yVal>
            <c:numRef>
              <c:f>Sheet1!$F$11</c:f>
              <c:numCache>
                <c:formatCode>"$"#,##0_);\("$"#,##0\)</c:formatCode>
                <c:ptCount val="1"/>
                <c:pt idx="0">
                  <c:v>1099211.1195203364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E13B-4BE6-BB3C-62C34FC5B0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1722088"/>
        <c:axId val="831723728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2"/>
                <c:tx>
                  <c: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rgbClr val="FFC000"/>
                    </a:solidFill>
                    <a:ln w="9525">
                      <a:solidFill>
                        <a:srgbClr val="FFC000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Sheet1!$C$6:$C$11</c15:sqref>
                        </c15:formulaRef>
                      </c:ext>
                    </c:extLst>
                    <c:numCache>
                      <c:formatCode>_("$"* #,##0_);_("$"* \(#,##0\);_("$"* "-"??_);_(@_)</c:formatCode>
                      <c:ptCount val="6"/>
                      <c:pt idx="0">
                        <c:v>39999999.98624029</c:v>
                      </c:pt>
                      <c:pt idx="1">
                        <c:v>38000000.013203636</c:v>
                      </c:pt>
                      <c:pt idx="2">
                        <c:v>36000000.01244311</c:v>
                      </c:pt>
                      <c:pt idx="3">
                        <c:v>34000000</c:v>
                      </c:pt>
                      <c:pt idx="4">
                        <c:v>33025004</c:v>
                      </c:pt>
                      <c:pt idx="5">
                        <c:v>32280505.600000001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E-E13B-4BE6-BB3C-62C34FC5B041}"/>
                  </c:ext>
                </c:extLst>
              </c15:ser>
            </c15:filteredScatterSeries>
          </c:ext>
        </c:extLst>
      </c:scatterChart>
      <c:valAx>
        <c:axId val="831722088"/>
        <c:scaling>
          <c:orientation val="minMax"/>
          <c:max val="42000000"/>
          <c:min val="30000000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000" b="1"/>
                  <a:t>Promotion Spend ($M)</a:t>
                </a:r>
              </a:p>
            </c:rich>
          </c:tx>
          <c:layout>
            <c:manualLayout>
              <c:xMode val="edge"/>
              <c:yMode val="edge"/>
              <c:x val="0.40748381610847634"/>
              <c:y val="0.85129800732240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#0,,\ &quot;M&quot;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31723728"/>
        <c:crosses val="autoZero"/>
        <c:crossBetween val="midCat"/>
        <c:majorUnit val="2000000"/>
      </c:valAx>
      <c:valAx>
        <c:axId val="831723728"/>
        <c:scaling>
          <c:orientation val="minMax"/>
          <c:min val="80000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b="1"/>
                  <a:t>Incr</a:t>
                </a:r>
                <a:r>
                  <a:rPr lang="en-US" b="1" dirty="0"/>
                  <a:t>. Doses</a:t>
                </a:r>
                <a:r>
                  <a:rPr lang="en-US" b="1" baseline="0" dirty="0"/>
                  <a:t> </a:t>
                </a:r>
                <a:endParaRPr lang="en-US" b="1" dirty="0"/>
              </a:p>
            </c:rich>
          </c:tx>
          <c:layout>
            <c:manualLayout>
              <c:xMode val="edge"/>
              <c:yMode val="edge"/>
              <c:x val="1.9903698042411329E-2"/>
              <c:y val="0.4274321548685789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#,000,\ &quot;K&quot;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317220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ysClr val="windowText" lastClr="000000">
          <a:lumMod val="50000"/>
          <a:lumOff val="50000"/>
        </a:sysClr>
      </a:solidFill>
    </a:ln>
    <a:effectLst/>
  </c:spPr>
  <c:txPr>
    <a:bodyPr/>
    <a:lstStyle/>
    <a:p>
      <a:pPr>
        <a:defRPr sz="12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400" b="1" u="sng" dirty="0"/>
              <a:t>Pre-tax Incr. Revenue vs Promotion Spend</a:t>
            </a:r>
          </a:p>
        </c:rich>
      </c:tx>
      <c:layout>
        <c:manualLayout>
          <c:xMode val="edge"/>
          <c:yMode val="edge"/>
          <c:x val="0.2500152259973028"/>
          <c:y val="3.05997552019583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920413632143578"/>
          <c:y val="0.1659084354324859"/>
          <c:w val="0.75742315621568013"/>
          <c:h val="0.6784424167808895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Sheet1!$G$5</c:f>
              <c:strCache>
                <c:ptCount val="1"/>
                <c:pt idx="0">
                  <c:v>-30% to +30%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2"/>
              <c:layout>
                <c:manualLayout>
                  <c:x val="-0.10014509404962554"/>
                  <c:y val="-4.3487057127000017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337-4888-8E9E-5A0CEDBCC21A}"/>
                </c:ext>
              </c:extLst>
            </c:dLbl>
            <c:dLbl>
              <c:idx val="4"/>
              <c:layout>
                <c:manualLayout>
                  <c:x val="-0.14750041756717772"/>
                  <c:y val="5.3212356091475302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133-4207-BDC1-DA1835054610}"/>
                </c:ext>
              </c:extLst>
            </c:dLbl>
            <c:dLbl>
              <c:idx val="5"/>
              <c:layout>
                <c:manualLayout>
                  <c:x val="-0.11644860380720037"/>
                  <c:y val="-3.3525053246747143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C76-4027-9C03-041F501559F6}"/>
                </c:ext>
              </c:extLst>
            </c:dLbl>
            <c:numFmt formatCode="#0,,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Sheet1!$C$6:$C$11</c:f>
              <c:numCache>
                <c:formatCode>"$"#,##0_);\("$"#,##0\)</c:formatCode>
                <c:ptCount val="6"/>
                <c:pt idx="0">
                  <c:v>39999999.98624029</c:v>
                </c:pt>
                <c:pt idx="1">
                  <c:v>38000000.013203636</c:v>
                </c:pt>
                <c:pt idx="2">
                  <c:v>36000000.01244311</c:v>
                </c:pt>
                <c:pt idx="3">
                  <c:v>34000000.024260461</c:v>
                </c:pt>
                <c:pt idx="4">
                  <c:v>33025004</c:v>
                </c:pt>
                <c:pt idx="5">
                  <c:v>32280505.600000001</c:v>
                </c:pt>
              </c:numCache>
            </c:numRef>
          </c:xVal>
          <c:yVal>
            <c:numRef>
              <c:f>Sheet1!$G$6:$G$11</c:f>
              <c:numCache>
                <c:formatCode>"$"#,##0_);\("$"#,##0\)</c:formatCode>
                <c:ptCount val="6"/>
                <c:pt idx="0">
                  <c:v>299014254.79050243</c:v>
                </c:pt>
                <c:pt idx="1">
                  <c:v>288313289.25734973</c:v>
                </c:pt>
                <c:pt idx="2">
                  <c:v>275613335.53425133</c:v>
                </c:pt>
                <c:pt idx="3">
                  <c:v>260458678.13479239</c:v>
                </c:pt>
                <c:pt idx="4">
                  <c:v>246138403.80632758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0337-4888-8E9E-5A0CEDBCC21A}"/>
            </c:ext>
          </c:extLst>
        </c:ser>
        <c:ser>
          <c:idx val="2"/>
          <c:order val="1"/>
          <c:tx>
            <c:strRef>
              <c:f>Sheet1!$F$5</c:f>
              <c:strCache>
                <c:ptCount val="1"/>
                <c:pt idx="0">
                  <c:v>Current 2023 Baseline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0.13036666616052464"/>
                  <c:y val="-0.21665069659552869"/>
                </c:manualLayout>
              </c:layout>
              <c:numFmt formatCode="#0,,\ &quot;M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00" b="1" i="0" u="none" strike="noStrike" kern="1200" baseline="0">
                      <a:solidFill>
                        <a:srgbClr val="FF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75149438435414"/>
                      <c:h val="0.1310901708165133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6-0337-4888-8E9E-5A0CEDBCC21A}"/>
                </c:ext>
              </c:extLst>
            </c:dLbl>
            <c:numFmt formatCode="#0,,\ 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b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Sheet1!$C$11</c:f>
              <c:numCache>
                <c:formatCode>"$"#,##0_);\("$"#,##0\)</c:formatCode>
                <c:ptCount val="1"/>
                <c:pt idx="0">
                  <c:v>32280505.600000001</c:v>
                </c:pt>
              </c:numCache>
            </c:numRef>
          </c:xVal>
          <c:yVal>
            <c:numRef>
              <c:f>Sheet1!$F$11</c:f>
              <c:numCache>
                <c:formatCode>"$"#,##0_);\("$"#,##0\)</c:formatCode>
                <c:ptCount val="1"/>
                <c:pt idx="0">
                  <c:v>248355760.34442478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0337-4888-8E9E-5A0CEDBCC2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1722088"/>
        <c:axId val="831723728"/>
      </c:scatterChart>
      <c:valAx>
        <c:axId val="831722088"/>
        <c:scaling>
          <c:orientation val="minMax"/>
          <c:max val="42000000"/>
          <c:min val="30000000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000" b="1"/>
                  <a:t>Promotion Spend ($M)</a:t>
                </a:r>
              </a:p>
            </c:rich>
          </c:tx>
          <c:layout>
            <c:manualLayout>
              <c:xMode val="edge"/>
              <c:yMode val="edge"/>
              <c:x val="0.41605453213013899"/>
              <c:y val="0.9183301007459447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#0,,\ &quot;M&quot;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31723728"/>
        <c:crosses val="autoZero"/>
        <c:crossBetween val="midCat"/>
        <c:majorUnit val="2000000"/>
      </c:valAx>
      <c:valAx>
        <c:axId val="831723728"/>
        <c:scaling>
          <c:orientation val="minMax"/>
          <c:max val="320000000"/>
          <c:min val="20000000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000" b="1"/>
                  <a:t>Pre-tax Incr. Revenue ($M)</a:t>
                </a:r>
              </a:p>
            </c:rich>
          </c:tx>
          <c:layout>
            <c:manualLayout>
              <c:xMode val="edge"/>
              <c:yMode val="edge"/>
              <c:x val="1.77611128326138E-2"/>
              <c:y val="0.186458044742605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#0,,\ &quot;M&quot;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31722088"/>
        <c:crosses val="autoZero"/>
        <c:crossBetween val="midCat"/>
        <c:majorUnit val="15000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ysClr val="window" lastClr="FFFFFF">
          <a:lumMod val="85000"/>
        </a:sysClr>
      </a:solidFill>
    </a:ln>
    <a:effectLst/>
  </c:spPr>
  <c:txPr>
    <a:bodyPr/>
    <a:lstStyle/>
    <a:p>
      <a:pPr>
        <a:defRPr sz="12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  <c:userShapes r:id="rId5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sng" strike="noStrike" kern="1200" spc="0" baseline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2023 Projected Promotion Efficiency </a:t>
            </a:r>
            <a:br>
              <a:rPr lang="en-US" sz="1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($ Pre-tax Spend/Incr. Doses</a:t>
            </a:r>
            <a:r>
              <a:rPr lang="en-US" sz="1400" b="1" u="sng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400" b="1" u="sng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sng" strike="noStrike" kern="1200" spc="0" baseline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421504345274279E-2"/>
          <c:y val="0.15103437783447865"/>
          <c:w val="0.95156991309451444"/>
          <c:h val="0.714160518158664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Sheet1!$F$16</c:f>
              <c:strCache>
                <c:ptCount val="1"/>
                <c:pt idx="0">
                  <c:v>2023 Projected Promotion Efficiency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Sheet1!$E$17:$E$25</c:f>
              <c:strCache>
                <c:ptCount val="9"/>
                <c:pt idx="0">
                  <c:v>HCC Paid Search</c:v>
                </c:pt>
                <c:pt idx="1">
                  <c:v>HCC Display</c:v>
                </c:pt>
                <c:pt idx="2">
                  <c:v>HCP MCM</c:v>
                </c:pt>
                <c:pt idx="3">
                  <c:v>HCC Audio</c:v>
                </c:pt>
                <c:pt idx="4">
                  <c:v>HCC Online Video</c:v>
                </c:pt>
                <c:pt idx="5">
                  <c:v>HCC Social</c:v>
                </c:pt>
                <c:pt idx="6">
                  <c:v>HCC Streaming Video</c:v>
                </c:pt>
                <c:pt idx="7">
                  <c:v>HCC In Office</c:v>
                </c:pt>
                <c:pt idx="8">
                  <c:v>HCC Linear TV</c:v>
                </c:pt>
              </c:strCache>
            </c:strRef>
          </c:cat>
          <c:val>
            <c:numRef>
              <c:f>Sheet1!$F$17:$F$25</c:f>
              <c:numCache>
                <c:formatCode>"$"#,##0</c:formatCode>
                <c:ptCount val="9"/>
                <c:pt idx="0">
                  <c:v>2.6375102733287696</c:v>
                </c:pt>
                <c:pt idx="1">
                  <c:v>15.831875161949808</c:v>
                </c:pt>
                <c:pt idx="2">
                  <c:v>18.98595943863651</c:v>
                </c:pt>
                <c:pt idx="3">
                  <c:v>20.363708252210174</c:v>
                </c:pt>
                <c:pt idx="4">
                  <c:v>22.868685790684225</c:v>
                </c:pt>
                <c:pt idx="5">
                  <c:v>26.290237926979646</c:v>
                </c:pt>
                <c:pt idx="6">
                  <c:v>42.722551023461378</c:v>
                </c:pt>
                <c:pt idx="7">
                  <c:v>51.50549446347668</c:v>
                </c:pt>
                <c:pt idx="8">
                  <c:v>53.229226721114685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97-4FF2-A519-C0CF6B5742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3430600"/>
        <c:axId val="493430272"/>
      </c:barChart>
      <c:catAx>
        <c:axId val="493430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93430272"/>
        <c:crosses val="autoZero"/>
        <c:auto val="1"/>
        <c:lblAlgn val="ctr"/>
        <c:lblOffset val="100"/>
        <c:noMultiLvlLbl val="0"/>
      </c:catAx>
      <c:valAx>
        <c:axId val="493430272"/>
        <c:scaling>
          <c:orientation val="minMax"/>
          <c:min val="0"/>
        </c:scaling>
        <c:delete val="1"/>
        <c:axPos val="l"/>
        <c:numFmt formatCode="&quot;$&quot;#,##0" sourceLinked="1"/>
        <c:majorTickMark val="none"/>
        <c:minorTickMark val="none"/>
        <c:tickLblPos val="nextTo"/>
        <c:crossAx val="493430600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ysClr val="window" lastClr="FFFFFF">
          <a:lumMod val="75000"/>
        </a:sysClr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400" b="1" i="0" baseline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Incr. Doses vs Pre-tax Spend</a:t>
            </a:r>
            <a:endParaRPr lang="en-US" sz="14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 b="1" u="sng">
                <a:latin typeface="Arial" panose="020B0604020202020204" pitchFamily="34" charset="0"/>
                <a:cs typeface="Arial" panose="020B0604020202020204" pitchFamily="34" charset="0"/>
              </a:defRPr>
            </a:pPr>
            <a:r>
              <a:rPr lang="en-US" sz="1400" b="1" i="0" u="sng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1M increase in </a:t>
            </a:r>
            <a:r>
              <a:rPr lang="en-US" sz="1400" b="1" i="0" baseline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pre-tax budget :$33M</a:t>
            </a:r>
            <a:r>
              <a:rPr lang="en-US" sz="1400" b="1" i="0" u="sng" strike="noStrike" baseline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Optimal channel spend is allowed to vary within custom constraints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>
        <c:manualLayout>
          <c:xMode val="edge"/>
          <c:yMode val="edge"/>
          <c:x val="0.12096160016122652"/>
          <c:y val="2.319259107568989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781275836384986"/>
          <c:y val="0.17438722161159148"/>
          <c:w val="0.85441233502463698"/>
          <c:h val="0.73410850931339566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Sheet1!$B$39</c:f>
              <c:strCache>
                <c:ptCount val="1"/>
                <c:pt idx="0">
                  <c:v>HCC Linear TV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70"/>
              <c:tx>
                <c:rich>
                  <a:bodyPr/>
                  <a:lstStyle/>
                  <a:p>
                    <a:fld id="{A2CA0DC0-7C8A-4C6F-8954-FE8114BBDF11}" type="SERIESNAME">
                      <a:rPr lang="en-US" smtClean="0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5495-4581-B4E9-8154D0CCBB44}"/>
                </c:ext>
              </c:extLst>
            </c:dLbl>
            <c:dLbl>
              <c:idx val="103"/>
              <c:layout>
                <c:manualLayout>
                  <c:x val="-4.1279673116994802E-3"/>
                  <c:y val="-6.909061991630723E-2"/>
                </c:manualLayout>
              </c:layout>
              <c:tx>
                <c:rich>
                  <a:bodyPr/>
                  <a:lstStyle/>
                  <a:p>
                    <a:fld id="{50B69A05-0DA2-4992-ADA6-5805BF526A1A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Sheet1!$A$41:$A$191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>
                  <c:v>15200000</c:v>
                </c:pt>
                <c:pt idx="77">
                  <c:v>15400000</c:v>
                </c:pt>
                <c:pt idx="78">
                  <c:v>15600000</c:v>
                </c:pt>
                <c:pt idx="79">
                  <c:v>15800000</c:v>
                </c:pt>
                <c:pt idx="80">
                  <c:v>16000000</c:v>
                </c:pt>
                <c:pt idx="81">
                  <c:v>16200000</c:v>
                </c:pt>
                <c:pt idx="82">
                  <c:v>16400000</c:v>
                </c:pt>
                <c:pt idx="83">
                  <c:v>16600000</c:v>
                </c:pt>
                <c:pt idx="84">
                  <c:v>16800000</c:v>
                </c:pt>
                <c:pt idx="85">
                  <c:v>17000000</c:v>
                </c:pt>
                <c:pt idx="86">
                  <c:v>17200000</c:v>
                </c:pt>
              </c:numCache>
            </c:numRef>
          </c:xVal>
          <c:yVal>
            <c:numRef>
              <c:f>Sheet1!$B$41:$B$191</c:f>
              <c:numCache>
                <c:formatCode>#,##0</c:formatCode>
                <c:ptCount val="151"/>
                <c:pt idx="0">
                  <c:v>0</c:v>
                </c:pt>
                <c:pt idx="1">
                  <c:v>13295.509529323937</c:v>
                </c:pt>
                <c:pt idx="2">
                  <c:v>21598.618951941058</c:v>
                </c:pt>
                <c:pt idx="3">
                  <c:v>28687.312473031718</c:v>
                </c:pt>
                <c:pt idx="4">
                  <c:v>35087.060003398656</c:v>
                </c:pt>
                <c:pt idx="5">
                  <c:v>41018.898008547214</c:v>
                </c:pt>
                <c:pt idx="6">
                  <c:v>46602.676602480256</c:v>
                </c:pt>
                <c:pt idx="7">
                  <c:v>51912.699563754672</c:v>
                </c:pt>
                <c:pt idx="8">
                  <c:v>56999.097137711164</c:v>
                </c:pt>
                <c:pt idx="9">
                  <c:v>61897.732848092484</c:v>
                </c:pt>
                <c:pt idx="10">
                  <c:v>66635.396406668966</c:v>
                </c:pt>
                <c:pt idx="11">
                  <c:v>71232.775303971939</c:v>
                </c:pt>
                <c:pt idx="12">
                  <c:v>75706.271493958528</c:v>
                </c:pt>
                <c:pt idx="13">
                  <c:v>80069.171038177607</c:v>
                </c:pt>
                <c:pt idx="14">
                  <c:v>84332.429243962077</c:v>
                </c:pt>
                <c:pt idx="15">
                  <c:v>88505.216131453315</c:v>
                </c:pt>
                <c:pt idx="16">
                  <c:v>92595.306480495492</c:v>
                </c:pt>
                <c:pt idx="17">
                  <c:v>96609.365675687935</c:v>
                </c:pt>
                <c:pt idx="18">
                  <c:v>100553.16366976241</c:v>
                </c:pt>
                <c:pt idx="19">
                  <c:v>104431.73812325994</c:v>
                </c:pt>
                <c:pt idx="20">
                  <c:v>108249.52082692913</c:v>
                </c:pt>
                <c:pt idx="21">
                  <c:v>112010.43708926391</c:v>
                </c:pt>
                <c:pt idx="22">
                  <c:v>115717.98487951298</c:v>
                </c:pt>
                <c:pt idx="23">
                  <c:v>119375.29858034132</c:v>
                </c:pt>
                <c:pt idx="24">
                  <c:v>122985.20088032713</c:v>
                </c:pt>
                <c:pt idx="25">
                  <c:v>126550.24541365997</c:v>
                </c:pt>
                <c:pt idx="26">
                  <c:v>130072.75210003412</c:v>
                </c:pt>
                <c:pt idx="27">
                  <c:v>133554.83666640345</c:v>
                </c:pt>
                <c:pt idx="28">
                  <c:v>136998.4354879017</c:v>
                </c:pt>
                <c:pt idx="29">
                  <c:v>140405.32663032421</c:v>
                </c:pt>
                <c:pt idx="30">
                  <c:v>143777.14778559905</c:v>
                </c:pt>
                <c:pt idx="31">
                  <c:v>147115.41164701313</c:v>
                </c:pt>
                <c:pt idx="32">
                  <c:v>150421.51916024502</c:v>
                </c:pt>
                <c:pt idx="33">
                  <c:v>153696.77100071314</c:v>
                </c:pt>
                <c:pt idx="34">
                  <c:v>156942.37756106671</c:v>
                </c:pt>
                <c:pt idx="35">
                  <c:v>160159.46768023449</c:v>
                </c:pt>
                <c:pt idx="36">
                  <c:v>163349.09630393054</c:v>
                </c:pt>
                <c:pt idx="37">
                  <c:v>166512.25123339379</c:v>
                </c:pt>
                <c:pt idx="38">
                  <c:v>169649.85909252943</c:v>
                </c:pt>
                <c:pt idx="39">
                  <c:v>172762.79062210722</c:v>
                </c:pt>
                <c:pt idx="40">
                  <c:v>175851.8653921748</c:v>
                </c:pt>
                <c:pt idx="41">
                  <c:v>178917.85600953078</c:v>
                </c:pt>
                <c:pt idx="42">
                  <c:v>181961.49188532791</c:v>
                </c:pt>
                <c:pt idx="43">
                  <c:v>184983.46261814746</c:v>
                </c:pt>
                <c:pt idx="44">
                  <c:v>187984.42103979809</c:v>
                </c:pt>
                <c:pt idx="45">
                  <c:v>190964.98596434863</c:v>
                </c:pt>
                <c:pt idx="46">
                  <c:v>193925.74467524668</c:v>
                </c:pt>
                <c:pt idx="47">
                  <c:v>196867.25518061523</c:v>
                </c:pt>
                <c:pt idx="48">
                  <c:v>199790.04826279741</c:v>
                </c:pt>
                <c:pt idx="49">
                  <c:v>202694.62934480628</c:v>
                </c:pt>
                <c:pt idx="50">
                  <c:v>205581.48019343003</c:v>
                </c:pt>
                <c:pt idx="51">
                  <c:v>208451.06047626369</c:v>
                </c:pt>
                <c:pt idx="52">
                  <c:v>211303.80918780653</c:v>
                </c:pt>
                <c:pt idx="53">
                  <c:v>214140.14595793781</c:v>
                </c:pt>
                <c:pt idx="54">
                  <c:v>216960.47225450363</c:v>
                </c:pt>
                <c:pt idx="55">
                  <c:v>219765.17249038158</c:v>
                </c:pt>
                <c:pt idx="56">
                  <c:v>222554.61504420661</c:v>
                </c:pt>
                <c:pt idx="57">
                  <c:v>225329.15320290957</c:v>
                </c:pt>
                <c:pt idx="58">
                  <c:v>228089.12603332163</c:v>
                </c:pt>
                <c:pt idx="59">
                  <c:v>230834.85918931183</c:v>
                </c:pt>
                <c:pt idx="60">
                  <c:v>233566.66566023487</c:v>
                </c:pt>
                <c:pt idx="61">
                  <c:v>236284.84646586311</c:v>
                </c:pt>
                <c:pt idx="62">
                  <c:v>238989.69130244092</c:v>
                </c:pt>
                <c:pt idx="63">
                  <c:v>241681.47914403147</c:v>
                </c:pt>
                <c:pt idx="64">
                  <c:v>244360.47880290882</c:v>
                </c:pt>
                <c:pt idx="65">
                  <c:v>247026.94945237925</c:v>
                </c:pt>
                <c:pt idx="66">
                  <c:v>249681.14111508959</c:v>
                </c:pt>
                <c:pt idx="67">
                  <c:v>252323.29511958794</c:v>
                </c:pt>
                <c:pt idx="68">
                  <c:v>254953.64452764302</c:v>
                </c:pt>
                <c:pt idx="69">
                  <c:v>257572.41453459708</c:v>
                </c:pt>
                <c:pt idx="70">
                  <c:v>260179.82284481902</c:v>
                </c:pt>
                <c:pt idx="71">
                  <c:v>262845.60172853502</c:v>
                </c:pt>
                <c:pt idx="72">
                  <c:v>265482.08264648903</c:v>
                </c:pt>
                <c:pt idx="73">
                  <c:v>268118.56356444297</c:v>
                </c:pt>
                <c:pt idx="74">
                  <c:v>270755.04448239802</c:v>
                </c:pt>
                <c:pt idx="75">
                  <c:v>273391.52540035202</c:v>
                </c:pt>
                <c:pt idx="76">
                  <c:v>276028.00631830603</c:v>
                </c:pt>
                <c:pt idx="77">
                  <c:v>278664.48723626102</c:v>
                </c:pt>
                <c:pt idx="78">
                  <c:v>281300.96815421502</c:v>
                </c:pt>
                <c:pt idx="79">
                  <c:v>283937.44907216902</c:v>
                </c:pt>
                <c:pt idx="80">
                  <c:v>286573.92999012303</c:v>
                </c:pt>
                <c:pt idx="81">
                  <c:v>289210.41090807802</c:v>
                </c:pt>
                <c:pt idx="82">
                  <c:v>291846.89182603202</c:v>
                </c:pt>
                <c:pt idx="83">
                  <c:v>294483.37274398602</c:v>
                </c:pt>
                <c:pt idx="84">
                  <c:v>297119.85366194003</c:v>
                </c:pt>
                <c:pt idx="85">
                  <c:v>299756.33457989502</c:v>
                </c:pt>
                <c:pt idx="86">
                  <c:v>302392.81549784902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1-26EA-4A08-9BFA-EBC3660FD40E}"/>
            </c:ext>
          </c:extLst>
        </c:ser>
        <c:ser>
          <c:idx val="2"/>
          <c:order val="1"/>
          <c:tx>
            <c:strRef>
              <c:f>Sheet1!$D$39</c:f>
              <c:strCache>
                <c:ptCount val="1"/>
                <c:pt idx="0">
                  <c:v>HCC Display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dLbls>
            <c:dLbl>
              <c:idx val="19"/>
              <c:layout>
                <c:manualLayout>
                  <c:x val="5.6961520026384349E-3"/>
                  <c:y val="-5.5729921973930015E-2"/>
                </c:manualLayout>
              </c:layout>
              <c:tx>
                <c:rich>
                  <a:bodyPr/>
                  <a:lstStyle/>
                  <a:p>
                    <a:fld id="{B8995F07-B219-499E-8A05-5E8F14C2D9EF}" type="SERIESNAME">
                      <a:rPr lang="en-US" smtClean="0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5495-4581-B4E9-8154D0CCBB44}"/>
                </c:ext>
              </c:extLst>
            </c:dLbl>
            <c:dLbl>
              <c:idx val="25"/>
              <c:layout>
                <c:manualLayout>
                  <c:x val="-2.0248521100633076E-3"/>
                  <c:y val="-6.3691339398777261E-2"/>
                </c:manualLayout>
              </c:layout>
              <c:tx>
                <c:rich>
                  <a:bodyPr/>
                  <a:lstStyle/>
                  <a:p>
                    <a:fld id="{1233D1D1-8F25-4DF9-803A-A3AC5C639B02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Sheet1!$A$41:$A$191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>
                  <c:v>15200000</c:v>
                </c:pt>
                <c:pt idx="77">
                  <c:v>15400000</c:v>
                </c:pt>
                <c:pt idx="78">
                  <c:v>15600000</c:v>
                </c:pt>
                <c:pt idx="79">
                  <c:v>15800000</c:v>
                </c:pt>
                <c:pt idx="80">
                  <c:v>16000000</c:v>
                </c:pt>
                <c:pt idx="81">
                  <c:v>16200000</c:v>
                </c:pt>
                <c:pt idx="82">
                  <c:v>16400000</c:v>
                </c:pt>
                <c:pt idx="83">
                  <c:v>16600000</c:v>
                </c:pt>
                <c:pt idx="84">
                  <c:v>16800000</c:v>
                </c:pt>
                <c:pt idx="85">
                  <c:v>17000000</c:v>
                </c:pt>
                <c:pt idx="86">
                  <c:v>17200000</c:v>
                </c:pt>
              </c:numCache>
            </c:numRef>
          </c:xVal>
          <c:yVal>
            <c:numRef>
              <c:f>Sheet1!$D$41:$D$66</c:f>
              <c:numCache>
                <c:formatCode>#,##0</c:formatCode>
                <c:ptCount val="26"/>
                <c:pt idx="0">
                  <c:v>0</c:v>
                </c:pt>
                <c:pt idx="1">
                  <c:v>15557.504463624209</c:v>
                </c:pt>
                <c:pt idx="2">
                  <c:v>30210.178954537958</c:v>
                </c:pt>
                <c:pt idx="3">
                  <c:v>44007.733169870451</c:v>
                </c:pt>
                <c:pt idx="4">
                  <c:v>56997.486703637987</c:v>
                </c:pt>
                <c:pt idx="5">
                  <c:v>69224.443148005754</c:v>
                </c:pt>
                <c:pt idx="6">
                  <c:v>80731.367248687893</c:v>
                </c:pt>
                <c:pt idx="7">
                  <c:v>91558.864192372188</c:v>
                </c:pt>
                <c:pt idx="8">
                  <c:v>101745.4602210708</c:v>
                </c:pt>
                <c:pt idx="9">
                  <c:v>111327.68387522176</c:v>
                </c:pt>
                <c:pt idx="10">
                  <c:v>120340.14726417325</c:v>
                </c:pt>
                <c:pt idx="11">
                  <c:v>128815.62685035542</c:v>
                </c:pt>
                <c:pt idx="12">
                  <c:v>136785.1433120314</c:v>
                </c:pt>
                <c:pt idx="13">
                  <c:v>144278.04012008384</c:v>
                </c:pt>
                <c:pt idx="14">
                  <c:v>151322.0605268646</c:v>
                </c:pt>
                <c:pt idx="15">
                  <c:v>157943.42272098549</c:v>
                </c:pt>
                <c:pt idx="16">
                  <c:v>164166.89295089245</c:v>
                </c:pt>
                <c:pt idx="17">
                  <c:v>170015.85646333545</c:v>
                </c:pt>
                <c:pt idx="18">
                  <c:v>175512.38614063896</c:v>
                </c:pt>
                <c:pt idx="19">
                  <c:v>180677.30875347368</c:v>
                </c:pt>
                <c:pt idx="20">
                  <c:v>185530.26877435111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26EA-4A08-9BFA-EBC3660FD40E}"/>
            </c:ext>
          </c:extLst>
        </c:ser>
        <c:ser>
          <c:idx val="4"/>
          <c:order val="2"/>
          <c:tx>
            <c:strRef>
              <c:f>Sheet1!$F$39</c:f>
              <c:strCache>
                <c:ptCount val="1"/>
                <c:pt idx="0">
                  <c:v>HCC Online Video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20"/>
              <c:layout>
                <c:manualLayout>
                  <c:x val="0.14006699231178002"/>
                  <c:y val="-3.7745685998353484E-2"/>
                </c:manualLayout>
              </c:layout>
              <c:tx>
                <c:rich>
                  <a:bodyPr/>
                  <a:lstStyle/>
                  <a:p>
                    <a:fld id="{E3E1BFBB-D6AC-4915-88AD-DDACF8A61585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Sheet1!$A$41:$A$191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>
                  <c:v>15200000</c:v>
                </c:pt>
                <c:pt idx="77">
                  <c:v>15400000</c:v>
                </c:pt>
                <c:pt idx="78">
                  <c:v>15600000</c:v>
                </c:pt>
                <c:pt idx="79">
                  <c:v>15800000</c:v>
                </c:pt>
                <c:pt idx="80">
                  <c:v>16000000</c:v>
                </c:pt>
                <c:pt idx="81">
                  <c:v>16200000</c:v>
                </c:pt>
                <c:pt idx="82">
                  <c:v>16400000</c:v>
                </c:pt>
                <c:pt idx="83">
                  <c:v>16600000</c:v>
                </c:pt>
                <c:pt idx="84">
                  <c:v>16800000</c:v>
                </c:pt>
                <c:pt idx="85">
                  <c:v>17000000</c:v>
                </c:pt>
                <c:pt idx="86">
                  <c:v>17200000</c:v>
                </c:pt>
              </c:numCache>
            </c:numRef>
          </c:xVal>
          <c:yVal>
            <c:numRef>
              <c:f>Sheet1!$F$41:$F$61</c:f>
              <c:numCache>
                <c:formatCode>#,##0</c:formatCode>
                <c:ptCount val="21"/>
                <c:pt idx="0">
                  <c:v>0</c:v>
                </c:pt>
                <c:pt idx="1">
                  <c:v>8342.1920884288847</c:v>
                </c:pt>
                <c:pt idx="2">
                  <c:v>12088.393296157941</c:v>
                </c:pt>
                <c:pt idx="3">
                  <c:v>13769.391793690622</c:v>
                </c:pt>
                <c:pt idx="4">
                  <c:v>14523.429975576699</c:v>
                </c:pt>
                <c:pt idx="5">
                  <c:v>14861.613123927265</c:v>
                </c:pt>
                <c:pt idx="6">
                  <c:v>15013.276375984773</c:v>
                </c:pt>
                <c:pt idx="7">
                  <c:v>15081.28988950327</c:v>
                </c:pt>
                <c:pt idx="8">
                  <c:v>15111.790180195123</c:v>
                </c:pt>
                <c:pt idx="9">
                  <c:v>15125.467784030363</c:v>
                </c:pt>
                <c:pt idx="10">
                  <c:v>15131.601375410333</c:v>
                </c:pt>
                <c:pt idx="11">
                  <c:v>15134.351922670379</c:v>
                </c:pt>
                <c:pt idx="12">
                  <c:v>15135.585377179086</c:v>
                </c:pt>
                <c:pt idx="13">
                  <c:v>15136.138506973162</c:v>
                </c:pt>
                <c:pt idx="14">
                  <c:v>15136.386552223936</c:v>
                </c:pt>
                <c:pt idx="15">
                  <c:v>15136.49778550677</c:v>
                </c:pt>
                <c:pt idx="16">
                  <c:v>15136.547666901723</c:v>
                </c:pt>
                <c:pt idx="17">
                  <c:v>15136.570035688579</c:v>
                </c:pt>
                <c:pt idx="18">
                  <c:v>15136.580066736788</c:v>
                </c:pt>
                <c:pt idx="19">
                  <c:v>15136.584565052763</c:v>
                </c:pt>
                <c:pt idx="20">
                  <c:v>15136.58658227697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26EA-4A08-9BFA-EBC3660FD40E}"/>
            </c:ext>
          </c:extLst>
        </c:ser>
        <c:ser>
          <c:idx val="5"/>
          <c:order val="3"/>
          <c:tx>
            <c:strRef>
              <c:f>Sheet1!$H$39</c:f>
              <c:strCache>
                <c:ptCount val="1"/>
                <c:pt idx="0">
                  <c:v>HCC Streaming Video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28"/>
              <c:layout>
                <c:manualLayout>
                  <c:x val="6.4416955227363001E-2"/>
                  <c:y val="-5.3076116165647631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pPr>
                    <a:fld id="{6452F598-8A6C-47E5-9AB0-C8DD63B1A104}" type="SERIESNAME">
                      <a:rPr lang="en-US" smtClean="0"/>
                      <a:pPr>
                        <a:defRPr sz="1000"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pPr>
                      <a:t>[SERIES NAME]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7379219001480132"/>
                      <c:h val="6.6345145207059544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5495-4581-B4E9-8154D0CCBB44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fld id="{4DEE4BC0-3E53-4F5E-BF94-E0FD6E816575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Sheet1!$A$41:$A$191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>
                  <c:v>15200000</c:v>
                </c:pt>
                <c:pt idx="77">
                  <c:v>15400000</c:v>
                </c:pt>
                <c:pt idx="78">
                  <c:v>15600000</c:v>
                </c:pt>
                <c:pt idx="79">
                  <c:v>15800000</c:v>
                </c:pt>
                <c:pt idx="80">
                  <c:v>16000000</c:v>
                </c:pt>
                <c:pt idx="81">
                  <c:v>16200000</c:v>
                </c:pt>
                <c:pt idx="82">
                  <c:v>16400000</c:v>
                </c:pt>
                <c:pt idx="83">
                  <c:v>16600000</c:v>
                </c:pt>
                <c:pt idx="84">
                  <c:v>16800000</c:v>
                </c:pt>
                <c:pt idx="85">
                  <c:v>17000000</c:v>
                </c:pt>
                <c:pt idx="86">
                  <c:v>17200000</c:v>
                </c:pt>
              </c:numCache>
            </c:numRef>
          </c:xVal>
          <c:yVal>
            <c:numRef>
              <c:f>Sheet1!$H$41:$H$116</c:f>
              <c:numCache>
                <c:formatCode>#,##0</c:formatCode>
                <c:ptCount val="76"/>
                <c:pt idx="0">
                  <c:v>0</c:v>
                </c:pt>
                <c:pt idx="1">
                  <c:v>13102.766377672971</c:v>
                </c:pt>
                <c:pt idx="2">
                  <c:v>21285.506778321567</c:v>
                </c:pt>
                <c:pt idx="3">
                  <c:v>28271.436495788948</c:v>
                </c:pt>
                <c:pt idx="4">
                  <c:v>34578.407776697168</c:v>
                </c:pt>
                <c:pt idx="5">
                  <c:v>40424.252751667111</c:v>
                </c:pt>
                <c:pt idx="6">
                  <c:v>45927.084084275411</c:v>
                </c:pt>
                <c:pt idx="7">
                  <c:v>51160.128381540155</c:v>
                </c:pt>
                <c:pt idx="8">
                  <c:v>56172.789157610736</c:v>
                </c:pt>
                <c:pt idx="9">
                  <c:v>61000.41002771636</c:v>
                </c:pt>
                <c:pt idx="10">
                  <c:v>65669.392336903504</c:v>
                </c:pt>
                <c:pt idx="11">
                  <c:v>70200.123672031797</c:v>
                </c:pt>
                <c:pt idx="12">
                  <c:v>74608.768210214039</c:v>
                </c:pt>
                <c:pt idx="13">
                  <c:v>78908.419406813613</c:v>
                </c:pt>
                <c:pt idx="14">
                  <c:v>83109.873751597304</c:v>
                </c:pt>
                <c:pt idx="15">
                  <c:v>87222.168328200525</c:v>
                </c:pt>
                <c:pt idx="16">
                  <c:v>91252.965206565772</c:v>
                </c:pt>
                <c:pt idx="17">
                  <c:v>95208.833144139324</c:v>
                </c:pt>
                <c:pt idx="18">
                  <c:v>99095.458447451107</c:v>
                </c:pt>
                <c:pt idx="19">
                  <c:v>102917.80574677821</c:v>
                </c:pt>
                <c:pt idx="20">
                  <c:v>106680.24258581536</c:v>
                </c:pt>
                <c:pt idx="21">
                  <c:v>110386.6373684055</c:v>
                </c:pt>
                <c:pt idx="22">
                  <c:v>114040.43735422383</c:v>
                </c:pt>
                <c:pt idx="23">
                  <c:v>117644.73148722596</c:v>
                </c:pt>
                <c:pt idx="24">
                  <c:v>121202.30153586657</c:v>
                </c:pt>
                <c:pt idx="25">
                  <c:v>124715.66411465566</c:v>
                </c:pt>
                <c:pt idx="26">
                  <c:v>128187.10551173448</c:v>
                </c:pt>
                <c:pt idx="27">
                  <c:v>131618.71078265773</c:v>
                </c:pt>
                <c:pt idx="28">
                  <c:v>135012.38823119822</c:v>
                </c:pt>
                <c:pt idx="29">
                  <c:v>138369.89014677884</c:v>
                </c:pt>
                <c:pt idx="30">
                  <c:v>141692.83047993566</c:v>
                </c:pt>
                <c:pt idx="31">
                  <c:v>144982.69999465151</c:v>
                </c:pt>
                <c:pt idx="32">
                  <c:v>148240.87932729043</c:v>
                </c:pt>
                <c:pt idx="33">
                  <c:v>151468.65029756021</c:v>
                </c:pt>
                <c:pt idx="34">
                  <c:v>154667.2057512163</c:v>
                </c:pt>
                <c:pt idx="35">
                  <c:v>157837.6581625666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7-26EA-4A08-9BFA-EBC3660FD40E}"/>
            </c:ext>
          </c:extLst>
        </c:ser>
        <c:ser>
          <c:idx val="6"/>
          <c:order val="4"/>
          <c:tx>
            <c:strRef>
              <c:f>Sheet1!$J$39</c:f>
              <c:strCache>
                <c:ptCount val="1"/>
                <c:pt idx="0">
                  <c:v>HCC Paid Search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6"/>
              <c:tx>
                <c:rich>
                  <a:bodyPr/>
                  <a:lstStyle/>
                  <a:p>
                    <a:fld id="{1A497101-ECB4-44A9-81CE-EE76C2CBBF6B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Sheet1!$A$41:$A$191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>
                  <c:v>15200000</c:v>
                </c:pt>
                <c:pt idx="77">
                  <c:v>15400000</c:v>
                </c:pt>
                <c:pt idx="78">
                  <c:v>15600000</c:v>
                </c:pt>
                <c:pt idx="79">
                  <c:v>15800000</c:v>
                </c:pt>
                <c:pt idx="80">
                  <c:v>16000000</c:v>
                </c:pt>
                <c:pt idx="81">
                  <c:v>16200000</c:v>
                </c:pt>
                <c:pt idx="82">
                  <c:v>16400000</c:v>
                </c:pt>
                <c:pt idx="83">
                  <c:v>16600000</c:v>
                </c:pt>
                <c:pt idx="84">
                  <c:v>16800000</c:v>
                </c:pt>
                <c:pt idx="85">
                  <c:v>17000000</c:v>
                </c:pt>
                <c:pt idx="86">
                  <c:v>17200000</c:v>
                </c:pt>
              </c:numCache>
            </c:numRef>
          </c:xVal>
          <c:yVal>
            <c:numRef>
              <c:f>Sheet1!$J$41:$J$66</c:f>
              <c:numCache>
                <c:formatCode>#,##0</c:formatCode>
                <c:ptCount val="26"/>
                <c:pt idx="0">
                  <c:v>0</c:v>
                </c:pt>
                <c:pt idx="1">
                  <c:v>89281.580118580925</c:v>
                </c:pt>
                <c:pt idx="2">
                  <c:v>145038.35480357721</c:v>
                </c:pt>
                <c:pt idx="3">
                  <c:v>192640.12268945246</c:v>
                </c:pt>
                <c:pt idx="4">
                  <c:v>235615.50250554297</c:v>
                </c:pt>
                <c:pt idx="5">
                  <c:v>275448.79125156999</c:v>
                </c:pt>
                <c:pt idx="6">
                  <c:v>312944.80257773394</c:v>
                </c:pt>
                <c:pt idx="7">
                  <c:v>348602.49883998709</c:v>
                </c:pt>
                <c:pt idx="8">
                  <c:v>382758.51305761177</c:v>
                </c:pt>
                <c:pt idx="9">
                  <c:v>415653.6748175681</c:v>
                </c:pt>
                <c:pt idx="10">
                  <c:v>447467.88153503247</c:v>
                </c:pt>
                <c:pt idx="11">
                  <c:v>478340.05318439531</c:v>
                </c:pt>
                <c:pt idx="12">
                  <c:v>508380.33164198685</c:v>
                </c:pt>
                <c:pt idx="13">
                  <c:v>537677.93504314986</c:v>
                </c:pt>
                <c:pt idx="14">
                  <c:v>566306.43011710269</c:v>
                </c:pt>
                <c:pt idx="15">
                  <c:v>594327.39508964703</c:v>
                </c:pt>
                <c:pt idx="16">
                  <c:v>621793.0389135892</c:v>
                </c:pt>
                <c:pt idx="17">
                  <c:v>648748.12076629081</c:v>
                </c:pt>
                <c:pt idx="18">
                  <c:v>675231.38684969023</c:v>
                </c:pt>
                <c:pt idx="19">
                  <c:v>701276.66590064147</c:v>
                </c:pt>
                <c:pt idx="20">
                  <c:v>726913.71813855623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9-26EA-4A08-9BFA-EBC3660FD40E}"/>
            </c:ext>
          </c:extLst>
        </c:ser>
        <c:ser>
          <c:idx val="7"/>
          <c:order val="5"/>
          <c:tx>
            <c:strRef>
              <c:f>Sheet1!$L$39</c:f>
              <c:strCache>
                <c:ptCount val="1"/>
                <c:pt idx="0">
                  <c:v>HCC Audio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19"/>
              <c:layout>
                <c:manualLayout>
                  <c:x val="-3.7974346684256466E-3"/>
                  <c:y val="-9.5537009098165843E-2"/>
                </c:manualLayout>
              </c:layout>
              <c:tx>
                <c:rich>
                  <a:bodyPr/>
                  <a:lstStyle/>
                  <a:p>
                    <a:fld id="{8118240D-7B66-4D57-A627-0D2ED2B736B2}" type="SERIESNAME">
                      <a:rPr lang="en-US" smtClean="0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5495-4581-B4E9-8154D0CCBB4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Sheet1!$A$41:$A$191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>
                  <c:v>15200000</c:v>
                </c:pt>
                <c:pt idx="77">
                  <c:v>15400000</c:v>
                </c:pt>
                <c:pt idx="78">
                  <c:v>15600000</c:v>
                </c:pt>
                <c:pt idx="79">
                  <c:v>15800000</c:v>
                </c:pt>
                <c:pt idx="80">
                  <c:v>16000000</c:v>
                </c:pt>
                <c:pt idx="81">
                  <c:v>16200000</c:v>
                </c:pt>
                <c:pt idx="82">
                  <c:v>16400000</c:v>
                </c:pt>
                <c:pt idx="83">
                  <c:v>16600000</c:v>
                </c:pt>
                <c:pt idx="84">
                  <c:v>16800000</c:v>
                </c:pt>
                <c:pt idx="85">
                  <c:v>17000000</c:v>
                </c:pt>
                <c:pt idx="86">
                  <c:v>17200000</c:v>
                </c:pt>
              </c:numCache>
            </c:numRef>
          </c:xVal>
          <c:yVal>
            <c:numRef>
              <c:f>Sheet1!$L$41:$L$66</c:f>
              <c:numCache>
                <c:formatCode>#,##0</c:formatCode>
                <c:ptCount val="26"/>
                <c:pt idx="0">
                  <c:v>0</c:v>
                </c:pt>
                <c:pt idx="1">
                  <c:v>21614.723805655918</c:v>
                </c:pt>
                <c:pt idx="2">
                  <c:v>32761.79495277935</c:v>
                </c:pt>
                <c:pt idx="3">
                  <c:v>41785.195967253159</c:v>
                </c:pt>
                <c:pt idx="4">
                  <c:v>49657.595358544408</c:v>
                </c:pt>
                <c:pt idx="5">
                  <c:v>56771.673060063273</c:v>
                </c:pt>
                <c:pt idx="6">
                  <c:v>63334.513762449089</c:v>
                </c:pt>
                <c:pt idx="7">
                  <c:v>69471.794076517137</c:v>
                </c:pt>
                <c:pt idx="8">
                  <c:v>75266.839938015604</c:v>
                </c:pt>
                <c:pt idx="9">
                  <c:v>80778.390587848902</c:v>
                </c:pt>
                <c:pt idx="10">
                  <c:v>86049.765365649961</c:v>
                </c:pt>
                <c:pt idx="11">
                  <c:v>91114.039550668633</c:v>
                </c:pt>
                <c:pt idx="12">
                  <c:v>95997.171741624887</c:v>
                </c:pt>
                <c:pt idx="13">
                  <c:v>100719.99646242571</c:v>
                </c:pt>
                <c:pt idx="14">
                  <c:v>105299.54918697597</c:v>
                </c:pt>
                <c:pt idx="15">
                  <c:v>109749.97902045058</c:v>
                </c:pt>
                <c:pt idx="16">
                  <c:v>114083.19620293671</c:v>
                </c:pt>
                <c:pt idx="17">
                  <c:v>118309.34318072496</c:v>
                </c:pt>
                <c:pt idx="18">
                  <c:v>122437.14483005021</c:v>
                </c:pt>
                <c:pt idx="19">
                  <c:v>126474.1737994713</c:v>
                </c:pt>
                <c:pt idx="20">
                  <c:v>130427.05490904833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B-26EA-4A08-9BFA-EBC3660FD40E}"/>
            </c:ext>
          </c:extLst>
        </c:ser>
        <c:ser>
          <c:idx val="8"/>
          <c:order val="6"/>
          <c:tx>
            <c:strRef>
              <c:f>Sheet1!$N$39</c:f>
              <c:strCache>
                <c:ptCount val="1"/>
                <c:pt idx="0">
                  <c:v>HCC Social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18"/>
              <c:layout>
                <c:manualLayout>
                  <c:x val="9.4935866710641095E-2"/>
                  <c:y val="2.6538058082823815E-3"/>
                </c:manualLayout>
              </c:layout>
              <c:tx>
                <c:rich>
                  <a:bodyPr/>
                  <a:lstStyle/>
                  <a:p>
                    <a:fld id="{3826DDE0-F662-4605-B409-7305FE1847B8}" type="SERIESNAME">
                      <a:rPr lang="en-US" smtClean="0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5495-4581-B4E9-8154D0CCBB44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BBE47BFC-33BC-42A2-A96D-50EC5A75CBF8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Sheet1!$A$41:$A$191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>
                  <c:v>15200000</c:v>
                </c:pt>
                <c:pt idx="77">
                  <c:v>15400000</c:v>
                </c:pt>
                <c:pt idx="78">
                  <c:v>15600000</c:v>
                </c:pt>
                <c:pt idx="79">
                  <c:v>15800000</c:v>
                </c:pt>
                <c:pt idx="80">
                  <c:v>16000000</c:v>
                </c:pt>
                <c:pt idx="81">
                  <c:v>16200000</c:v>
                </c:pt>
                <c:pt idx="82">
                  <c:v>16400000</c:v>
                </c:pt>
                <c:pt idx="83">
                  <c:v>16600000</c:v>
                </c:pt>
                <c:pt idx="84">
                  <c:v>16800000</c:v>
                </c:pt>
                <c:pt idx="85">
                  <c:v>17000000</c:v>
                </c:pt>
                <c:pt idx="86">
                  <c:v>17200000</c:v>
                </c:pt>
              </c:numCache>
            </c:numRef>
          </c:xVal>
          <c:yVal>
            <c:numRef>
              <c:f>Sheet1!$N$41:$N$66</c:f>
              <c:numCache>
                <c:formatCode>#,##0</c:formatCode>
                <c:ptCount val="26"/>
                <c:pt idx="0">
                  <c:v>0</c:v>
                </c:pt>
                <c:pt idx="1">
                  <c:v>18613.952094099255</c:v>
                </c:pt>
                <c:pt idx="2">
                  <c:v>28213.475557257159</c:v>
                </c:pt>
                <c:pt idx="3">
                  <c:v>35984.157973532667</c:v>
                </c:pt>
                <c:pt idx="4">
                  <c:v>42763.632300970858</c:v>
                </c:pt>
                <c:pt idx="5">
                  <c:v>48890.062724991418</c:v>
                </c:pt>
                <c:pt idx="6">
                  <c:v>54541.784372410693</c:v>
                </c:pt>
                <c:pt idx="7">
                  <c:v>59827.026172457583</c:v>
                </c:pt>
                <c:pt idx="8">
                  <c:v>64817.545922740705</c:v>
                </c:pt>
                <c:pt idx="9">
                  <c:v>69563.92809642147</c:v>
                </c:pt>
                <c:pt idx="10">
                  <c:v>74103.478010002</c:v>
                </c:pt>
                <c:pt idx="11">
                  <c:v>78464.679102317328</c:v>
                </c:pt>
                <c:pt idx="12">
                  <c:v>82669.88614030082</c:v>
                </c:pt>
                <c:pt idx="13">
                  <c:v>86737.041191285593</c:v>
                </c:pt>
                <c:pt idx="14">
                  <c:v>90680.814694645131</c:v>
                </c:pt>
                <c:pt idx="15">
                  <c:v>94513.391435541067</c:v>
                </c:pt>
                <c:pt idx="16">
                  <c:v>98245.028155646592</c:v>
                </c:pt>
                <c:pt idx="17">
                  <c:v>101884.45922561883</c:v>
                </c:pt>
                <c:pt idx="18">
                  <c:v>105439.19824728416</c:v>
                </c:pt>
                <c:pt idx="19">
                  <c:v>108915.76655854023</c:v>
                </c:pt>
                <c:pt idx="20">
                  <c:v>112319.869255799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D-26EA-4A08-9BFA-EBC3660FD40E}"/>
            </c:ext>
          </c:extLst>
        </c:ser>
        <c:ser>
          <c:idx val="9"/>
          <c:order val="7"/>
          <c:tx>
            <c:strRef>
              <c:f>Sheet1!$P$39</c:f>
              <c:strCache>
                <c:ptCount val="1"/>
                <c:pt idx="0">
                  <c:v>HCP MCM</c:v>
                </c:pt>
              </c:strCache>
            </c:strRef>
          </c:tx>
          <c:spPr>
            <a:ln w="2857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37"/>
              <c:layout>
                <c:manualLayout>
                  <c:x val="3.2278194681617994E-2"/>
                  <c:y val="3.7153281315953343E-2"/>
                </c:manualLayout>
              </c:layout>
              <c:tx>
                <c:rich>
                  <a:bodyPr/>
                  <a:lstStyle/>
                  <a:p>
                    <a:fld id="{2C430CB5-0789-4A0C-AE3C-822C6C11C1D2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Sheet1!$A$41:$A$191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>
                  <c:v>15200000</c:v>
                </c:pt>
                <c:pt idx="77">
                  <c:v>15400000</c:v>
                </c:pt>
                <c:pt idx="78">
                  <c:v>15600000</c:v>
                </c:pt>
                <c:pt idx="79">
                  <c:v>15800000</c:v>
                </c:pt>
                <c:pt idx="80">
                  <c:v>16000000</c:v>
                </c:pt>
                <c:pt idx="81">
                  <c:v>16200000</c:v>
                </c:pt>
                <c:pt idx="82">
                  <c:v>16400000</c:v>
                </c:pt>
                <c:pt idx="83">
                  <c:v>16600000</c:v>
                </c:pt>
                <c:pt idx="84">
                  <c:v>16800000</c:v>
                </c:pt>
                <c:pt idx="85">
                  <c:v>17000000</c:v>
                </c:pt>
                <c:pt idx="86">
                  <c:v>17200000</c:v>
                </c:pt>
              </c:numCache>
            </c:numRef>
          </c:xVal>
          <c:yVal>
            <c:numRef>
              <c:f>Sheet1!$P$41:$P$116</c:f>
              <c:numCache>
                <c:formatCode>#,##0</c:formatCode>
                <c:ptCount val="76"/>
                <c:pt idx="0">
                  <c:v>9.3132257461547852E-10</c:v>
                </c:pt>
                <c:pt idx="1">
                  <c:v>14491.829565511085</c:v>
                </c:pt>
                <c:pt idx="2">
                  <c:v>28616.288684363477</c:v>
                </c:pt>
                <c:pt idx="3">
                  <c:v>42381.419556918554</c:v>
                </c:pt>
                <c:pt idx="4">
                  <c:v>55795.156779288314</c:v>
                </c:pt>
                <c:pt idx="5">
                  <c:v>68865.324822614901</c:v>
                </c:pt>
                <c:pt idx="6">
                  <c:v>81599.635803586803</c:v>
                </c:pt>
                <c:pt idx="7">
                  <c:v>94005.687532191165</c:v>
                </c:pt>
                <c:pt idx="8">
                  <c:v>106090.96182303969</c:v>
                </c:pt>
                <c:pt idx="9">
                  <c:v>117862.82305689622</c:v>
                </c:pt>
                <c:pt idx="10">
                  <c:v>129328.51697935257</c:v>
                </c:pt>
                <c:pt idx="11">
                  <c:v>140495.16972395312</c:v>
                </c:pt>
                <c:pt idx="12">
                  <c:v>151369.78704747837</c:v>
                </c:pt>
                <c:pt idx="13">
                  <c:v>161959.25376532879</c:v>
                </c:pt>
                <c:pt idx="14">
                  <c:v>172270.33337551448</c:v>
                </c:pt>
                <c:pt idx="15">
                  <c:v>182309.66785994079</c:v>
                </c:pt>
                <c:pt idx="16">
                  <c:v>192083.77765223477</c:v>
                </c:pt>
                <c:pt idx="17">
                  <c:v>201599.06176160742</c:v>
                </c:pt>
                <c:pt idx="18">
                  <c:v>210861.79804271925</c:v>
                </c:pt>
                <c:pt idx="19">
                  <c:v>219878.14360188972</c:v>
                </c:pt>
                <c:pt idx="20">
                  <c:v>228654.13533029426</c:v>
                </c:pt>
                <c:pt idx="21">
                  <c:v>237195.69055531267</c:v>
                </c:pt>
                <c:pt idx="22">
                  <c:v>245508.60780140664</c:v>
                </c:pt>
                <c:pt idx="23">
                  <c:v>253598.56765242014</c:v>
                </c:pt>
                <c:pt idx="24">
                  <c:v>261471.13370743673</c:v>
                </c:pt>
                <c:pt idx="25">
                  <c:v>269131.75362276379</c:v>
                </c:pt>
                <c:pt idx="26">
                  <c:v>276585.76023291331</c:v>
                </c:pt>
                <c:pt idx="27">
                  <c:v>283838.37274381984</c:v>
                </c:pt>
                <c:pt idx="28">
                  <c:v>290894.69799184147</c:v>
                </c:pt>
                <c:pt idx="29">
                  <c:v>297759.73176242318</c:v>
                </c:pt>
                <c:pt idx="30">
                  <c:v>304438.36016260181</c:v>
                </c:pt>
                <c:pt idx="31">
                  <c:v>310935.361041856</c:v>
                </c:pt>
                <c:pt idx="32">
                  <c:v>317255.40545607265</c:v>
                </c:pt>
                <c:pt idx="33">
                  <c:v>323403.05916970689</c:v>
                </c:pt>
                <c:pt idx="34">
                  <c:v>329382.78419146221</c:v>
                </c:pt>
                <c:pt idx="35">
                  <c:v>335198.9403390931</c:v>
                </c:pt>
                <c:pt idx="36">
                  <c:v>340855.78682918753</c:v>
                </c:pt>
                <c:pt idx="37">
                  <c:v>346357.48388804775</c:v>
                </c:pt>
                <c:pt idx="38">
                  <c:v>351708.09437996056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F-26EA-4A08-9BFA-EBC3660FD40E}"/>
            </c:ext>
          </c:extLst>
        </c:ser>
        <c:ser>
          <c:idx val="10"/>
          <c:order val="8"/>
          <c:tx>
            <c:strRef>
              <c:f>Sheet1!$R$39</c:f>
              <c:strCache>
                <c:ptCount val="1"/>
                <c:pt idx="0">
                  <c:v>HCC InOffice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20"/>
              <c:tx>
                <c:rich>
                  <a:bodyPr/>
                  <a:lstStyle/>
                  <a:p>
                    <a:fld id="{E1C5F344-167C-4026-ACB6-156DA467EBDB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Sheet1!$A$41:$A$191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>
                  <c:v>15200000</c:v>
                </c:pt>
                <c:pt idx="77">
                  <c:v>15400000</c:v>
                </c:pt>
                <c:pt idx="78">
                  <c:v>15600000</c:v>
                </c:pt>
                <c:pt idx="79">
                  <c:v>15800000</c:v>
                </c:pt>
                <c:pt idx="80">
                  <c:v>16000000</c:v>
                </c:pt>
                <c:pt idx="81">
                  <c:v>16200000</c:v>
                </c:pt>
                <c:pt idx="82">
                  <c:v>16400000</c:v>
                </c:pt>
                <c:pt idx="83">
                  <c:v>16600000</c:v>
                </c:pt>
                <c:pt idx="84">
                  <c:v>16800000</c:v>
                </c:pt>
                <c:pt idx="85">
                  <c:v>17000000</c:v>
                </c:pt>
                <c:pt idx="86">
                  <c:v>17200000</c:v>
                </c:pt>
              </c:numCache>
            </c:numRef>
          </c:xVal>
          <c:yVal>
            <c:numRef>
              <c:f>Sheet1!$R$41:$R$61</c:f>
              <c:numCache>
                <c:formatCode>#,##0</c:formatCode>
                <c:ptCount val="21"/>
                <c:pt idx="0">
                  <c:v>0</c:v>
                </c:pt>
                <c:pt idx="1">
                  <c:v>5211.7558389939368</c:v>
                </c:pt>
                <c:pt idx="2">
                  <c:v>10018.778631821275</c:v>
                </c:pt>
                <c:pt idx="3">
                  <c:v>14452.096033310518</c:v>
                </c:pt>
                <c:pt idx="4">
                  <c:v>18540.417741542682</c:v>
                </c:pt>
                <c:pt idx="5">
                  <c:v>22310.299479529262</c:v>
                </c:pt>
                <c:pt idx="6">
                  <c:v>25786.296786425635</c:v>
                </c:pt>
                <c:pt idx="7">
                  <c:v>28991.10902637057</c:v>
                </c:pt>
                <c:pt idx="8">
                  <c:v>31945.714046832174</c:v>
                </c:pt>
                <c:pt idx="9">
                  <c:v>34669.493932643905</c:v>
                </c:pt>
                <c:pt idx="10">
                  <c:v>37180.352308388799</c:v>
                </c:pt>
                <c:pt idx="11">
                  <c:v>39494.823641894385</c:v>
                </c:pt>
                <c:pt idx="12">
                  <c:v>41628.17499676533</c:v>
                </c:pt>
                <c:pt idx="13">
                  <c:v>43594.50067294389</c:v>
                </c:pt>
                <c:pt idx="14">
                  <c:v>45406.810162452981</c:v>
                </c:pt>
                <c:pt idx="15">
                  <c:v>47077.109833175316</c:v>
                </c:pt>
                <c:pt idx="16">
                  <c:v>48616.478737717494</c:v>
                </c:pt>
                <c:pt idx="17">
                  <c:v>50035.138927262276</c:v>
                </c:pt>
                <c:pt idx="18">
                  <c:v>51342.520632671192</c:v>
                </c:pt>
                <c:pt idx="19">
                  <c:v>52547.322656903416</c:v>
                </c:pt>
                <c:pt idx="20">
                  <c:v>53657.568304600194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1-26EA-4A08-9BFA-EBC3660FD40E}"/>
            </c:ext>
          </c:extLst>
        </c:ser>
        <c:ser>
          <c:idx val="11"/>
          <c:order val="9"/>
          <c:tx>
            <c:strRef>
              <c:f>Sheet1!$T$39</c:f>
              <c:strCache>
                <c:ptCount val="1"/>
                <c:pt idx="0">
                  <c:v>HCC Pharmacy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20"/>
              <c:tx>
                <c:rich>
                  <a:bodyPr/>
                  <a:lstStyle/>
                  <a:p>
                    <a:fld id="{088B73AF-1A64-481E-B0F6-E168E9871B67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Sheet1!$A$41:$A$191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>
                  <c:v>15200000</c:v>
                </c:pt>
                <c:pt idx="77">
                  <c:v>15400000</c:v>
                </c:pt>
                <c:pt idx="78">
                  <c:v>15600000</c:v>
                </c:pt>
                <c:pt idx="79">
                  <c:v>15800000</c:v>
                </c:pt>
                <c:pt idx="80">
                  <c:v>16000000</c:v>
                </c:pt>
                <c:pt idx="81">
                  <c:v>16200000</c:v>
                </c:pt>
                <c:pt idx="82">
                  <c:v>16400000</c:v>
                </c:pt>
                <c:pt idx="83">
                  <c:v>16600000</c:v>
                </c:pt>
                <c:pt idx="84">
                  <c:v>16800000</c:v>
                </c:pt>
                <c:pt idx="85">
                  <c:v>17000000</c:v>
                </c:pt>
                <c:pt idx="86">
                  <c:v>17200000</c:v>
                </c:pt>
              </c:numCache>
            </c:numRef>
          </c:xVal>
          <c:yVal>
            <c:numRef>
              <c:f>Sheet1!$T$41:$T$61</c:f>
              <c:numCache>
                <c:formatCode>General</c:formatCode>
                <c:ptCount val="21"/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3-26EA-4A08-9BFA-EBC3660FD40E}"/>
            </c:ext>
          </c:extLst>
        </c:ser>
        <c:ser>
          <c:idx val="16"/>
          <c:order val="10"/>
          <c:tx>
            <c:strRef>
              <c:f>Sheet1!$B$11</c:f>
              <c:strCache>
                <c:ptCount val="1"/>
                <c:pt idx="0">
                  <c:v>HCC In Office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square"/>
              <c:size val="7"/>
              <c:spPr>
                <a:solidFill>
                  <a:srgbClr val="FF0000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extLst xmlns:c15="http://schemas.microsoft.com/office/drawing/2012/chart">
              <c:ext xmlns:c16="http://schemas.microsoft.com/office/drawing/2014/chart" uri="{C3380CC4-5D6E-409C-BE32-E72D297353CC}">
                <c16:uniqueId val="{00000014-26EA-4A08-9BFA-EBC3660FD40E}"/>
              </c:ext>
            </c:extLst>
          </c:dPt>
          <c:xVal>
            <c:numRef>
              <c:f>Sheet1!$H$11</c:f>
              <c:numCache>
                <c:formatCode>"$"#,##0</c:formatCode>
                <c:ptCount val="1"/>
                <c:pt idx="0">
                  <c:v>1755293</c:v>
                </c:pt>
              </c:numCache>
              <c:extLst xmlns:c15="http://schemas.microsoft.com/office/drawing/2012/chart"/>
            </c:numRef>
          </c:xVal>
          <c:yVal>
            <c:numRef>
              <c:f>Sheet1!$I$11</c:f>
              <c:numCache>
                <c:formatCode>#,##0</c:formatCode>
                <c:ptCount val="1"/>
                <c:pt idx="0">
                  <c:v>34079.723304951563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5-26EA-4A08-9BFA-EBC3660FD40E}"/>
            </c:ext>
          </c:extLst>
        </c:ser>
        <c:ser>
          <c:idx val="17"/>
          <c:order val="11"/>
          <c:tx>
            <c:strRef>
              <c:f>Sheet1!$B$12</c:f>
              <c:strCache>
                <c:ptCount val="1"/>
                <c:pt idx="0">
                  <c:v>HCP MCM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Sheet1!$H$12</c:f>
              <c:numCache>
                <c:formatCode>"$"#,##0</c:formatCode>
                <c:ptCount val="1"/>
                <c:pt idx="0">
                  <c:v>5365372.8900000006</c:v>
                </c:pt>
              </c:numCache>
              <c:extLst xmlns:c15="http://schemas.microsoft.com/office/drawing/2012/chart"/>
            </c:numRef>
          </c:xVal>
          <c:yVal>
            <c:numRef>
              <c:f>Sheet1!$I$12</c:f>
              <c:numCache>
                <c:formatCode>#,##0</c:formatCode>
                <c:ptCount val="1"/>
                <c:pt idx="0">
                  <c:v>282596.87941192184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6-26EA-4A08-9BFA-EBC3660FD40E}"/>
            </c:ext>
          </c:extLst>
        </c:ser>
        <c:ser>
          <c:idx val="18"/>
          <c:order val="12"/>
          <c:tx>
            <c:strRef>
              <c:f>Sheet1!$B$13</c:f>
              <c:strCache>
                <c:ptCount val="1"/>
                <c:pt idx="0">
                  <c:v>HCC Social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Sheet1!$H$13</c:f>
              <c:numCache>
                <c:formatCode>"$"#,##0</c:formatCode>
                <c:ptCount val="1"/>
                <c:pt idx="0">
                  <c:v>1873000</c:v>
                </c:pt>
              </c:numCache>
              <c:extLst xmlns:c15="http://schemas.microsoft.com/office/drawing/2012/chart"/>
            </c:numRef>
          </c:xVal>
          <c:yVal>
            <c:numRef>
              <c:f>Sheet1!$I$13</c:f>
              <c:numCache>
                <c:formatCode>#,##0</c:formatCode>
                <c:ptCount val="1"/>
                <c:pt idx="0">
                  <c:v>71243.17418511775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7-26EA-4A08-9BFA-EBC3660FD40E}"/>
            </c:ext>
          </c:extLst>
        </c:ser>
        <c:ser>
          <c:idx val="19"/>
          <c:order val="13"/>
          <c:tx>
            <c:strRef>
              <c:f>Sheet1!$B$14</c:f>
              <c:strCache>
                <c:ptCount val="1"/>
                <c:pt idx="0">
                  <c:v>HCC Online Video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square"/>
              <c:size val="7"/>
              <c:spPr>
                <a:solidFill>
                  <a:srgbClr val="FF0000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extLst xmlns:c15="http://schemas.microsoft.com/office/drawing/2012/chart">
              <c:ext xmlns:c16="http://schemas.microsoft.com/office/drawing/2014/chart" uri="{C3380CC4-5D6E-409C-BE32-E72D297353CC}">
                <c16:uniqueId val="{00000018-26EA-4A08-9BFA-EBC3660FD40E}"/>
              </c:ext>
            </c:extLst>
          </c:dPt>
          <c:xVal>
            <c:numRef>
              <c:f>Sheet1!$H$14</c:f>
              <c:numCache>
                <c:formatCode>"$"#,##0</c:formatCode>
                <c:ptCount val="1"/>
                <c:pt idx="0">
                  <c:v>173076.94</c:v>
                </c:pt>
              </c:numCache>
              <c:extLst xmlns:c15="http://schemas.microsoft.com/office/drawing/2012/chart"/>
            </c:numRef>
          </c:xVal>
          <c:yVal>
            <c:numRef>
              <c:f>Sheet1!$I$14</c:f>
              <c:numCache>
                <c:formatCode>#,##0</c:formatCode>
                <c:ptCount val="1"/>
                <c:pt idx="0">
                  <c:v>7568.2941111773252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9-26EA-4A08-9BFA-EBC3660FD40E}"/>
            </c:ext>
          </c:extLst>
        </c:ser>
        <c:ser>
          <c:idx val="20"/>
          <c:order val="14"/>
          <c:tx>
            <c:strRef>
              <c:f>Sheet1!$B$15</c:f>
              <c:strCache>
                <c:ptCount val="1"/>
                <c:pt idx="0">
                  <c:v>HCC Streaming Video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Sheet1!$H$15</c:f>
              <c:numCache>
                <c:formatCode>"$"#,##0</c:formatCode>
                <c:ptCount val="1"/>
                <c:pt idx="0">
                  <c:v>6180125</c:v>
                </c:pt>
              </c:numCache>
              <c:extLst xmlns:c15="http://schemas.microsoft.com/office/drawing/2012/chart"/>
            </c:numRef>
          </c:xVal>
          <c:yVal>
            <c:numRef>
              <c:f>Sheet1!$I$15</c:f>
              <c:numCache>
                <c:formatCode>#,##0</c:formatCode>
                <c:ptCount val="1"/>
                <c:pt idx="0">
                  <c:v>144657.20917756393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A-26EA-4A08-9BFA-EBC3660FD40E}"/>
            </c:ext>
          </c:extLst>
        </c:ser>
        <c:ser>
          <c:idx val="21"/>
          <c:order val="15"/>
          <c:tx>
            <c:strRef>
              <c:f>Sheet1!$B$16</c:f>
              <c:strCache>
                <c:ptCount val="1"/>
                <c:pt idx="0">
                  <c:v>HCC Display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Sheet1!$H$16</c:f>
              <c:numCache>
                <c:formatCode>"$"#,##0</c:formatCode>
                <c:ptCount val="1"/>
                <c:pt idx="0">
                  <c:v>1648357.37</c:v>
                </c:pt>
              </c:numCache>
              <c:extLst xmlns:c15="http://schemas.microsoft.com/office/drawing/2012/chart"/>
            </c:numRef>
          </c:xVal>
          <c:yVal>
            <c:numRef>
              <c:f>Sheet1!$I$16</c:f>
              <c:numCache>
                <c:formatCode>#,##0</c:formatCode>
                <c:ptCount val="1"/>
                <c:pt idx="0">
                  <c:v>104116.36986385845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B-26EA-4A08-9BFA-EBC3660FD40E}"/>
            </c:ext>
          </c:extLst>
        </c:ser>
        <c:ser>
          <c:idx val="22"/>
          <c:order val="16"/>
          <c:tx>
            <c:strRef>
              <c:f>Sheet1!$B$17</c:f>
              <c:strCache>
                <c:ptCount val="1"/>
                <c:pt idx="0">
                  <c:v>HCC Paid Search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Sheet1!$H$17</c:f>
              <c:numCache>
                <c:formatCode>"$"#,##0</c:formatCode>
                <c:ptCount val="1"/>
                <c:pt idx="0">
                  <c:v>344707</c:v>
                </c:pt>
              </c:numCache>
              <c:extLst xmlns:c15="http://schemas.microsoft.com/office/drawing/2012/chart"/>
            </c:numRef>
          </c:xVal>
          <c:yVal>
            <c:numRef>
              <c:f>Sheet1!$I$17</c:f>
              <c:numCache>
                <c:formatCode>#,##0</c:formatCode>
                <c:ptCount val="1"/>
                <c:pt idx="0">
                  <c:v>130694.08808973072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C-26EA-4A08-9BFA-EBC3660FD40E}"/>
            </c:ext>
          </c:extLst>
        </c:ser>
        <c:ser>
          <c:idx val="23"/>
          <c:order val="17"/>
          <c:tx>
            <c:strRef>
              <c:f>Sheet1!$B$18</c:f>
              <c:strCache>
                <c:ptCount val="1"/>
                <c:pt idx="0">
                  <c:v>HCC Radio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Sheet1!$H$18</c:f>
              <c:numCache>
                <c:formatCode>"$"#,##0</c:formatCode>
                <c:ptCount val="1"/>
                <c:pt idx="0">
                  <c:v>1437048.41</c:v>
                </c:pt>
              </c:numCache>
              <c:extLst xmlns:c15="http://schemas.microsoft.com/office/drawing/2012/chart"/>
            </c:numRef>
          </c:xVal>
          <c:yVal>
            <c:numRef>
              <c:f>Sheet1!$I$18</c:f>
              <c:numCache>
                <c:formatCode>#,##0</c:formatCode>
                <c:ptCount val="1"/>
                <c:pt idx="0">
                  <c:v>70569.092436493243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D-26EA-4A08-9BFA-EBC3660FD40E}"/>
            </c:ext>
          </c:extLst>
        </c:ser>
        <c:ser>
          <c:idx val="24"/>
          <c:order val="18"/>
          <c:tx>
            <c:v>HCC In Office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Sheet1!$E$11</c:f>
              <c:numCache>
                <c:formatCode>"$"#,##0</c:formatCode>
                <c:ptCount val="1"/>
                <c:pt idx="0">
                  <c:v>1000000</c:v>
                </c:pt>
              </c:numCache>
              <c:extLst xmlns:c15="http://schemas.microsoft.com/office/drawing/2012/chart"/>
            </c:numRef>
          </c:xVal>
          <c:yVal>
            <c:numRef>
              <c:f>Sheet1!$F$11</c:f>
              <c:numCache>
                <c:formatCode>#,##0</c:formatCode>
                <c:ptCount val="1"/>
                <c:pt idx="0">
                  <c:v>22310.299479529262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E-26EA-4A08-9BFA-EBC3660FD40E}"/>
            </c:ext>
          </c:extLst>
        </c:ser>
        <c:ser>
          <c:idx val="25"/>
          <c:order val="19"/>
          <c:tx>
            <c:v>HCC MCM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Sheet1!$E$12</c:f>
              <c:numCache>
                <c:formatCode>"$"#,##0</c:formatCode>
                <c:ptCount val="1"/>
                <c:pt idx="0">
                  <c:v>5400000</c:v>
                </c:pt>
              </c:numCache>
              <c:extLst xmlns:c15="http://schemas.microsoft.com/office/drawing/2012/chart"/>
            </c:numRef>
          </c:xVal>
          <c:yVal>
            <c:numRef>
              <c:f>Sheet1!$F$12</c:f>
              <c:numCache>
                <c:formatCode>#,##0</c:formatCode>
                <c:ptCount val="1"/>
                <c:pt idx="0">
                  <c:v>283838.37274381984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F-26EA-4A08-9BFA-EBC3660FD40E}"/>
            </c:ext>
          </c:extLst>
        </c:ser>
        <c:ser>
          <c:idx val="26"/>
          <c:order val="20"/>
          <c:tx>
            <c:v>HCC Social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Sheet1!$E$13</c:f>
              <c:numCache>
                <c:formatCode>"$"#,##0</c:formatCode>
                <c:ptCount val="1"/>
                <c:pt idx="0">
                  <c:v>1599500</c:v>
                </c:pt>
              </c:numCache>
              <c:extLst xmlns:c15="http://schemas.microsoft.com/office/drawing/2012/chart"/>
            </c:numRef>
          </c:xVal>
          <c:yVal>
            <c:numRef>
              <c:f>Sheet1!$F$13</c:f>
              <c:numCache>
                <c:formatCode>#,##0</c:formatCode>
                <c:ptCount val="1"/>
                <c:pt idx="0">
                  <c:v>64805.391873188775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20-26EA-4A08-9BFA-EBC3660FD40E}"/>
            </c:ext>
          </c:extLst>
        </c:ser>
        <c:ser>
          <c:idx val="27"/>
          <c:order val="21"/>
          <c:tx>
            <c:v>HCC Streaming Video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Sheet1!$E$15</c:f>
              <c:numCache>
                <c:formatCode>"$"#,##0</c:formatCode>
                <c:ptCount val="1"/>
                <c:pt idx="0">
                  <c:v>6463714</c:v>
                </c:pt>
              </c:numCache>
            </c:numRef>
          </c:xVal>
          <c:yVal>
            <c:numRef>
              <c:f>Sheet1!$F$15</c:f>
              <c:numCache>
                <c:formatCode>#,##0</c:formatCode>
                <c:ptCount val="1"/>
                <c:pt idx="0">
                  <c:v>149272.39229083114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21-26EA-4A08-9BFA-EBC3660FD40E}"/>
            </c:ext>
          </c:extLst>
        </c:ser>
        <c:ser>
          <c:idx val="28"/>
          <c:order val="22"/>
          <c:tx>
            <c:v>HCC Display OPT</c:v>
          </c:tx>
          <c:spPr>
            <a:ln w="28575" cap="rnd">
              <a:solidFill>
                <a:srgbClr val="00B050"/>
              </a:solidFill>
              <a:prstDash val="dashDot"/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5">
                    <a:lumMod val="60000"/>
                    <a:lumOff val="40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Sheet1!$E$16</c:f>
              <c:numCache>
                <c:formatCode>"$"#,##0</c:formatCode>
                <c:ptCount val="1"/>
                <c:pt idx="0">
                  <c:v>1500000</c:v>
                </c:pt>
              </c:numCache>
            </c:numRef>
          </c:xVal>
          <c:yVal>
            <c:numRef>
              <c:f>Sheet1!$F$16</c:f>
              <c:numCache>
                <c:formatCode>#,##0</c:formatCode>
                <c:ptCount val="1"/>
                <c:pt idx="0">
                  <c:v>96729.945919783786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23-26EA-4A08-9BFA-EBC3660FD40E}"/>
            </c:ext>
          </c:extLst>
        </c:ser>
        <c:ser>
          <c:idx val="29"/>
          <c:order val="23"/>
          <c:tx>
            <c:v>HCC Paid Search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Sheet1!$E$17</c:f>
              <c:numCache>
                <c:formatCode>"$"#,##0</c:formatCode>
                <c:ptCount val="1"/>
                <c:pt idx="0">
                  <c:v>300000</c:v>
                </c:pt>
              </c:numCache>
            </c:numRef>
          </c:xVal>
          <c:yVal>
            <c:numRef>
              <c:f>Sheet1!$F$17</c:f>
              <c:numCache>
                <c:formatCode>#,##0</c:formatCode>
                <c:ptCount val="1"/>
                <c:pt idx="0">
                  <c:v>118583.90541759932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24-26EA-4A08-9BFA-EBC3660FD40E}"/>
            </c:ext>
          </c:extLst>
        </c:ser>
        <c:ser>
          <c:idx val="30"/>
          <c:order val="24"/>
          <c:tx>
            <c:v>HCC Radio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Sheet1!$E$18</c:f>
              <c:numCache>
                <c:formatCode>"$"#,##0</c:formatCode>
                <c:ptCount val="1"/>
                <c:pt idx="0">
                  <c:v>1400000</c:v>
                </c:pt>
              </c:numCache>
            </c:numRef>
          </c:xVal>
          <c:yVal>
            <c:numRef>
              <c:f>Sheet1!$F$18</c:f>
              <c:numCache>
                <c:formatCode>#,##0</c:formatCode>
                <c:ptCount val="1"/>
                <c:pt idx="0">
                  <c:v>69471.794076517137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25-26EA-4A08-9BFA-EBC3660FD40E}"/>
            </c:ext>
          </c:extLst>
        </c:ser>
        <c:ser>
          <c:idx val="31"/>
          <c:order val="25"/>
          <c:tx>
            <c:v>HCC Online Video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Sheet1!$E$14</c:f>
              <c:numCache>
                <c:formatCode>"$"#,##0</c:formatCode>
                <c:ptCount val="1"/>
                <c:pt idx="0">
                  <c:v>500000</c:v>
                </c:pt>
              </c:numCache>
            </c:numRef>
          </c:xVal>
          <c:yVal>
            <c:numRef>
              <c:f>Sheet1!$F$14</c:f>
              <c:numCache>
                <c:formatCode>#,##0</c:formatCode>
                <c:ptCount val="1"/>
                <c:pt idx="0">
                  <c:v>13095.1080400832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26-26EA-4A08-9BFA-EBC3660FD40E}"/>
            </c:ext>
          </c:extLst>
        </c:ser>
        <c:ser>
          <c:idx val="1"/>
          <c:order val="26"/>
          <c:tx>
            <c:strRef>
              <c:f>Sheet1!$B$19</c:f>
              <c:strCache>
                <c:ptCount val="1"/>
                <c:pt idx="0">
                  <c:v>HCC Linear TV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star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Sheet1!$H$19</c:f>
              <c:numCache>
                <c:formatCode>"$"#,##0</c:formatCode>
                <c:ptCount val="1"/>
                <c:pt idx="0">
                  <c:v>13503524.99</c:v>
                </c:pt>
              </c:numCache>
            </c:numRef>
          </c:xVal>
          <c:yVal>
            <c:numRef>
              <c:f>Sheet1!$I$19</c:f>
              <c:numCache>
                <c:formatCode>#,##0</c:formatCode>
                <c:ptCount val="1"/>
                <c:pt idx="0">
                  <c:v>253686.28893952153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27-26EA-4A08-9BFA-EBC3660FD40E}"/>
            </c:ext>
          </c:extLst>
        </c:ser>
        <c:ser>
          <c:idx val="3"/>
          <c:order val="27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Sheet1!#REF!</c:f>
            </c:numRef>
          </c:xVal>
          <c:y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28-26EA-4A08-9BFA-EBC3660FD40E}"/>
            </c:ext>
          </c:extLst>
        </c:ser>
        <c:ser>
          <c:idx val="12"/>
          <c:order val="28"/>
          <c:tx>
            <c:v>HCC Linear TV OPT</c:v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dPt>
            <c:idx val="0"/>
            <c:marker>
              <c:symbol val="circle"/>
              <c:size val="7"/>
              <c:spPr>
                <a:solidFill>
                  <a:srgbClr val="00B050"/>
                </a:solidFill>
                <a:ln w="9525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9-26EA-4A08-9BFA-EBC3660FD40E}"/>
              </c:ext>
            </c:extLst>
          </c:dPt>
          <c:xVal>
            <c:numRef>
              <c:f>Sheet1!$E$19</c:f>
              <c:numCache>
                <c:formatCode>"$"#,##0</c:formatCode>
                <c:ptCount val="1"/>
                <c:pt idx="0">
                  <c:v>14861790</c:v>
                </c:pt>
              </c:numCache>
            </c:numRef>
          </c:xVal>
          <c:yVal>
            <c:numRef>
              <c:f>Sheet1!$F$19</c:f>
              <c:numCache>
                <c:formatCode>#,##0</c:formatCode>
                <c:ptCount val="1"/>
                <c:pt idx="0">
                  <c:v>271289.99209866516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2A-26EA-4A08-9BFA-EBC3660FD40E}"/>
            </c:ext>
          </c:extLst>
        </c:ser>
        <c:ser>
          <c:idx val="13"/>
          <c:order val="29"/>
          <c:tx>
            <c:v>HCC Pharmacy OPT</c:v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Sheet1!#REF!</c:f>
            </c:numRef>
          </c:xVal>
          <c:y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2B-26EA-4A08-9BFA-EBC3660FD40E}"/>
            </c:ext>
          </c:extLst>
        </c:ser>
        <c:ser>
          <c:idx val="14"/>
          <c:order val="30"/>
          <c:tx>
            <c:v>HCC Pharmacy</c:v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Sheet1!#REF!</c:f>
            </c:numRef>
          </c:xVal>
          <c:y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2D-26EA-4A08-9BFA-EBC3660FD4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60272015"/>
        <c:axId val="760272847"/>
        <c:extLst/>
      </c:scatterChart>
      <c:valAx>
        <c:axId val="760272015"/>
        <c:scaling>
          <c:orientation val="minMax"/>
          <c:max val="17000000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b="1">
                    <a:latin typeface="Arial" panose="020B0604020202020204" pitchFamily="34" charset="0"/>
                    <a:cs typeface="Arial" panose="020B0604020202020204" pitchFamily="34" charset="0"/>
                  </a:rPr>
                  <a:t>Pre-tax Spends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&quot;$&quot;#,,\ &quot;M&quot;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760272847"/>
        <c:crosses val="autoZero"/>
        <c:crossBetween val="midCat"/>
        <c:majorUnit val="2000000"/>
      </c:valAx>
      <c:valAx>
        <c:axId val="760272847"/>
        <c:scaling>
          <c:orientation val="minMax"/>
          <c:max val="37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Incr. Doses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0,\ &quot;K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76027201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ysClr val="window" lastClr="FFFFFF">
          <a:lumMod val="85000"/>
        </a:sysClr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400" b="0" u="sng"/>
            </a:pPr>
            <a:r>
              <a:rPr lang="en-US" sz="1400" b="0" u="sng" dirty="0"/>
              <a:t>Response Curve: HCC In-office</a:t>
            </a:r>
          </a:p>
        </c:rich>
      </c:tx>
      <c:layout>
        <c:manualLayout>
          <c:xMode val="edge"/>
          <c:yMode val="edge"/>
          <c:x val="0.24165030728333706"/>
          <c:y val="5.1488685535929633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0461324575189843"/>
          <c:y val="0.15277917287366105"/>
          <c:w val="0.69167370145026763"/>
          <c:h val="0.64334482514010072"/>
        </c:manualLayout>
      </c:layout>
      <c:scatterChart>
        <c:scatterStyle val="lineMarker"/>
        <c:varyColors val="0"/>
        <c:ser>
          <c:idx val="0"/>
          <c:order val="0"/>
          <c:tx>
            <c:v>Current Values</c:v>
          </c:tx>
          <c:spPr>
            <a:ln w="44450">
              <a:solidFill>
                <a:srgbClr val="C00000"/>
              </a:solidFill>
            </a:ln>
          </c:spPr>
          <c:marker>
            <c:symbol val="diamond"/>
            <c:size val="9"/>
            <c:spPr>
              <a:solidFill>
                <a:srgbClr val="C00000"/>
              </a:solidFill>
              <a:ln w="19050">
                <a:solidFill>
                  <a:srgbClr val="C00000"/>
                </a:solidFill>
              </a:ln>
            </c:spPr>
          </c:marker>
          <c:xVal>
            <c:numRef>
              <c:f>'HCC Inoffice Curve'!$B$12</c:f>
              <c:numCache>
                <c:formatCode>_("$"* #,##0_);_("$"* \(#,##0\);_("$"* "-"??_);_(@_)</c:formatCode>
                <c:ptCount val="1"/>
                <c:pt idx="0">
                  <c:v>1700000</c:v>
                </c:pt>
              </c:numCache>
            </c:numRef>
          </c:xVal>
          <c:yVal>
            <c:numRef>
              <c:f>'HCC Inoffice Curve'!$C$12</c:f>
              <c:numCache>
                <c:formatCode>#,##0</c:formatCode>
                <c:ptCount val="1"/>
                <c:pt idx="0">
                  <c:v>33335.304822477454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8DF-427F-91F0-A07A367E7E5E}"/>
            </c:ext>
          </c:extLst>
        </c:ser>
        <c:ser>
          <c:idx val="1"/>
          <c:order val="1"/>
          <c:tx>
            <c:strRef>
              <c:f>'HCC Inoffice Curve'!$D$3</c:f>
              <c:strCache>
                <c:ptCount val="1"/>
                <c:pt idx="0">
                  <c:v>Incr. Doses</c:v>
                </c:pt>
              </c:strCache>
            </c:strRef>
          </c:tx>
          <c:spPr>
            <a:ln>
              <a:solidFill>
                <a:schemeClr val="tx2">
                  <a:lumMod val="60000"/>
                  <a:lumOff val="40000"/>
                </a:schemeClr>
              </a:solidFill>
            </a:ln>
          </c:spPr>
          <c:marker>
            <c:symbol val="none"/>
          </c:marker>
          <c:xVal>
            <c:numRef>
              <c:f>'HCC Inoffice Curve'!$A$22:$A$42</c:f>
              <c:numCache>
                <c:formatCode>"$"#,##0</c:formatCode>
                <c:ptCount val="21"/>
                <c:pt idx="0">
                  <c:v>0</c:v>
                </c:pt>
                <c:pt idx="1">
                  <c:v>250000</c:v>
                </c:pt>
                <c:pt idx="2">
                  <c:v>500000</c:v>
                </c:pt>
                <c:pt idx="3">
                  <c:v>750000</c:v>
                </c:pt>
                <c:pt idx="4">
                  <c:v>1000000</c:v>
                </c:pt>
                <c:pt idx="5">
                  <c:v>1250000</c:v>
                </c:pt>
                <c:pt idx="6">
                  <c:v>1500000</c:v>
                </c:pt>
                <c:pt idx="7">
                  <c:v>1750000</c:v>
                </c:pt>
                <c:pt idx="8">
                  <c:v>2000000</c:v>
                </c:pt>
                <c:pt idx="9">
                  <c:v>2250000</c:v>
                </c:pt>
                <c:pt idx="10">
                  <c:v>2500000</c:v>
                </c:pt>
                <c:pt idx="11">
                  <c:v>2750000</c:v>
                </c:pt>
                <c:pt idx="12">
                  <c:v>3000000</c:v>
                </c:pt>
                <c:pt idx="13">
                  <c:v>3250000</c:v>
                </c:pt>
                <c:pt idx="14">
                  <c:v>3500000</c:v>
                </c:pt>
                <c:pt idx="15">
                  <c:v>3750000</c:v>
                </c:pt>
                <c:pt idx="16">
                  <c:v>4000000</c:v>
                </c:pt>
                <c:pt idx="17">
                  <c:v>4250000</c:v>
                </c:pt>
                <c:pt idx="18">
                  <c:v>4500000</c:v>
                </c:pt>
                <c:pt idx="19">
                  <c:v>4750000</c:v>
                </c:pt>
                <c:pt idx="20">
                  <c:v>5000000</c:v>
                </c:pt>
              </c:numCache>
            </c:numRef>
          </c:xVal>
          <c:yVal>
            <c:numRef>
              <c:f>'HCC Inoffice Curve'!$B$22:$B$42</c:f>
              <c:numCache>
                <c:formatCode>#,##0</c:formatCode>
                <c:ptCount val="21"/>
                <c:pt idx="0">
                  <c:v>0</c:v>
                </c:pt>
                <c:pt idx="1">
                  <c:v>6450.2020262610167</c:v>
                </c:pt>
                <c:pt idx="2">
                  <c:v>12280.303795613348</c:v>
                </c:pt>
                <c:pt idx="3">
                  <c:v>17549.193064246327</c:v>
                </c:pt>
                <c:pt idx="4">
                  <c:v>22310.299479529262</c:v>
                </c:pt>
                <c:pt idx="5">
                  <c:v>26612.075576569885</c:v>
                </c:pt>
                <c:pt idx="6">
                  <c:v>30498.440072845668</c:v>
                </c:pt>
                <c:pt idx="7">
                  <c:v>34009.185501173139</c:v>
                </c:pt>
                <c:pt idx="8">
                  <c:v>37180.352308388799</c:v>
                </c:pt>
                <c:pt idx="9">
                  <c:v>40044.57157696411</c:v>
                </c:pt>
                <c:pt idx="10">
                  <c:v>42631.378513125703</c:v>
                </c:pt>
                <c:pt idx="11">
                  <c:v>44967.498798632994</c:v>
                </c:pt>
                <c:pt idx="12">
                  <c:v>47077.109833175316</c:v>
                </c:pt>
                <c:pt idx="13">
                  <c:v>48982.078807432204</c:v>
                </c:pt>
                <c:pt idx="14">
                  <c:v>50702.179448902607</c:v>
                </c:pt>
                <c:pt idx="15">
                  <c:v>52255.289178056642</c:v>
                </c:pt>
                <c:pt idx="16">
                  <c:v>53657.568304600194</c:v>
                </c:pt>
                <c:pt idx="17">
                  <c:v>54923.622785435989</c:v>
                </c:pt>
                <c:pt idx="18">
                  <c:v>56066.651959126815</c:v>
                </c:pt>
                <c:pt idx="19">
                  <c:v>57098.582567811012</c:v>
                </c:pt>
                <c:pt idx="20">
                  <c:v>58030.19027765654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8DF-427F-91F0-A07A367E7E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6272512"/>
        <c:axId val="686274816"/>
      </c:scatterChart>
      <c:valAx>
        <c:axId val="686272512"/>
        <c:scaling>
          <c:orientation val="minMax"/>
          <c:max val="5000000"/>
          <c:min val="0"/>
        </c:scaling>
        <c:delete val="0"/>
        <c:axPos val="b"/>
        <c:majorGridlines>
          <c:spPr>
            <a:ln>
              <a:prstDash val="dash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Promotion Spend ($ MM)</a:t>
                </a:r>
              </a:p>
            </c:rich>
          </c:tx>
          <c:layout>
            <c:manualLayout>
              <c:xMode val="edge"/>
              <c:yMode val="edge"/>
              <c:x val="0.38385556065604381"/>
              <c:y val="0.9191853585869334"/>
            </c:manualLayout>
          </c:layout>
          <c:overlay val="0"/>
        </c:title>
        <c:numFmt formatCode="_(&quot;$&quot;* #,##0_);_(&quot;$&quot;* \(#,##0\);_(&quot;$&quot;* &quot;-&quot;??_);_(@_)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686274816"/>
        <c:crosses val="autoZero"/>
        <c:crossBetween val="midCat"/>
        <c:majorUnit val="1000000"/>
        <c:dispUnits>
          <c:builtInUnit val="millions"/>
        </c:dispUnits>
      </c:valAx>
      <c:valAx>
        <c:axId val="686274816"/>
        <c:scaling>
          <c:orientation val="minMax"/>
        </c:scaling>
        <c:delete val="0"/>
        <c:axPos val="l"/>
        <c:majorGridlines>
          <c:spPr>
            <a:ln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Incremental Doses</a:t>
                </a:r>
              </a:p>
            </c:rich>
          </c:tx>
          <c:layout>
            <c:manualLayout>
              <c:xMode val="edge"/>
              <c:yMode val="edge"/>
              <c:x val="2.3445648839349627E-2"/>
              <c:y val="0.30594670581431554"/>
            </c:manualLayout>
          </c:layout>
          <c:overlay val="0"/>
        </c:title>
        <c:numFmt formatCode="#,##0" sourceLinked="1"/>
        <c:majorTickMark val="out"/>
        <c:minorTickMark val="none"/>
        <c:tickLblPos val="nextTo"/>
        <c:crossAx val="686272512"/>
        <c:crosses val="autoZero"/>
        <c:crossBetween val="midCat"/>
        <c:dispUnits>
          <c:builtInUnit val="thousands"/>
          <c:dispUnitsLbl/>
        </c:dispUnits>
      </c:valAx>
      <c:spPr>
        <a:noFill/>
      </c:spPr>
    </c:plotArea>
    <c:plotVisOnly val="1"/>
    <c:dispBlanksAs val="gap"/>
    <c:showDLblsOverMax val="0"/>
  </c:chart>
  <c:spPr>
    <a:ln>
      <a:solidFill>
        <a:sysClr val="window" lastClr="FFFFFF">
          <a:lumMod val="85000"/>
        </a:sysClr>
      </a:solidFill>
    </a:ln>
  </c:spPr>
  <c:txPr>
    <a:bodyPr/>
    <a:lstStyle/>
    <a:p>
      <a:pPr>
        <a:defRPr sz="1000" b="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400" u="sng"/>
            </a:pPr>
            <a:r>
              <a:rPr lang="en-US" sz="1400" u="sng"/>
              <a:t>Response Curve: HCP MCM</a:t>
            </a:r>
          </a:p>
        </c:rich>
      </c:tx>
      <c:layout>
        <c:manualLayout>
          <c:xMode val="edge"/>
          <c:yMode val="edge"/>
          <c:x val="0.24135033522411983"/>
          <c:y val="4.067787472511882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0461324575189843"/>
          <c:y val="0.15277917287366105"/>
          <c:w val="0.69167370145026763"/>
          <c:h val="0.64334482514010072"/>
        </c:manualLayout>
      </c:layout>
      <c:scatterChart>
        <c:scatterStyle val="lineMarker"/>
        <c:varyColors val="0"/>
        <c:ser>
          <c:idx val="0"/>
          <c:order val="0"/>
          <c:tx>
            <c:v>Current Values</c:v>
          </c:tx>
          <c:spPr>
            <a:ln w="44450">
              <a:solidFill>
                <a:srgbClr val="C00000"/>
              </a:solidFill>
            </a:ln>
          </c:spPr>
          <c:marker>
            <c:symbol val="diamond"/>
            <c:size val="9"/>
            <c:spPr>
              <a:solidFill>
                <a:srgbClr val="C00000"/>
              </a:solidFill>
              <a:ln w="19050">
                <a:solidFill>
                  <a:srgbClr val="C00000"/>
                </a:solidFill>
              </a:ln>
            </c:spPr>
          </c:marker>
          <c:xVal>
            <c:numRef>
              <c:f>'HCP MCM SCurve'!$B$12</c:f>
              <c:numCache>
                <c:formatCode>_("$"* #,##0_);_("$"* \(#,##0\);_("$"* "-"??_);_(@_)</c:formatCode>
                <c:ptCount val="1"/>
                <c:pt idx="0">
                  <c:v>5365372.8900000006</c:v>
                </c:pt>
              </c:numCache>
            </c:numRef>
          </c:xVal>
          <c:yVal>
            <c:numRef>
              <c:f>'HCP MCM SCurve'!$C$12</c:f>
              <c:numCache>
                <c:formatCode>#,##0</c:formatCode>
                <c:ptCount val="1"/>
                <c:pt idx="0">
                  <c:v>282596.87941192201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6BC-472D-B0A0-7E9AE067AE7D}"/>
            </c:ext>
          </c:extLst>
        </c:ser>
        <c:ser>
          <c:idx val="1"/>
          <c:order val="1"/>
          <c:tx>
            <c:strRef>
              <c:f>'HCP MCM SCurve'!$D$3</c:f>
              <c:strCache>
                <c:ptCount val="1"/>
                <c:pt idx="0">
                  <c:v>Incr. Rx</c:v>
                </c:pt>
              </c:strCache>
            </c:strRef>
          </c:tx>
          <c:spPr>
            <a:ln>
              <a:solidFill>
                <a:schemeClr val="tx2">
                  <a:lumMod val="60000"/>
                  <a:lumOff val="40000"/>
                </a:schemeClr>
              </a:solidFill>
            </a:ln>
          </c:spPr>
          <c:marker>
            <c:symbol val="none"/>
          </c:marker>
          <c:xVal>
            <c:numRef>
              <c:f>'HCP MCM SCurve'!$A$22:$A$42</c:f>
              <c:numCache>
                <c:formatCode>"$"#,##0</c:formatCode>
                <c:ptCount val="21"/>
                <c:pt idx="0">
                  <c:v>0</c:v>
                </c:pt>
                <c:pt idx="1">
                  <c:v>650000</c:v>
                </c:pt>
                <c:pt idx="2">
                  <c:v>1300000</c:v>
                </c:pt>
                <c:pt idx="3">
                  <c:v>1950000</c:v>
                </c:pt>
                <c:pt idx="4">
                  <c:v>2600000</c:v>
                </c:pt>
                <c:pt idx="5">
                  <c:v>3250000</c:v>
                </c:pt>
                <c:pt idx="6">
                  <c:v>3900000</c:v>
                </c:pt>
                <c:pt idx="7">
                  <c:v>4550000</c:v>
                </c:pt>
                <c:pt idx="8">
                  <c:v>5200000</c:v>
                </c:pt>
                <c:pt idx="9">
                  <c:v>5850000</c:v>
                </c:pt>
                <c:pt idx="10">
                  <c:v>6500000</c:v>
                </c:pt>
                <c:pt idx="11">
                  <c:v>7150000</c:v>
                </c:pt>
                <c:pt idx="12">
                  <c:v>7800000</c:v>
                </c:pt>
                <c:pt idx="13">
                  <c:v>8450000</c:v>
                </c:pt>
                <c:pt idx="14">
                  <c:v>9100000</c:v>
                </c:pt>
                <c:pt idx="15">
                  <c:v>9750000</c:v>
                </c:pt>
                <c:pt idx="16">
                  <c:v>10400000</c:v>
                </c:pt>
                <c:pt idx="17">
                  <c:v>11050000</c:v>
                </c:pt>
                <c:pt idx="18">
                  <c:v>11700000</c:v>
                </c:pt>
                <c:pt idx="19">
                  <c:v>12350000</c:v>
                </c:pt>
                <c:pt idx="20">
                  <c:v>13000000</c:v>
                </c:pt>
              </c:numCache>
            </c:numRef>
          </c:xVal>
          <c:yVal>
            <c:numRef>
              <c:f>'HCP MCM SCurve'!$B$22:$B$42</c:f>
              <c:numCache>
                <c:formatCode>#,##0</c:formatCode>
                <c:ptCount val="21"/>
                <c:pt idx="0">
                  <c:v>0</c:v>
                </c:pt>
                <c:pt idx="1">
                  <c:v>45767.489473643713</c:v>
                </c:pt>
                <c:pt idx="2">
                  <c:v>87843.223724332638</c:v>
                </c:pt>
                <c:pt idx="3">
                  <c:v>126490.40492169093</c:v>
                </c:pt>
                <c:pt idx="4">
                  <c:v>161959.25376532879</c:v>
                </c:pt>
                <c:pt idx="5">
                  <c:v>194486.6162908012</c:v>
                </c:pt>
                <c:pt idx="6">
                  <c:v>224295.81106810179</c:v>
                </c:pt>
                <c:pt idx="7">
                  <c:v>251596.6736963829</c:v>
                </c:pt>
                <c:pt idx="8">
                  <c:v>276585.76023291331</c:v>
                </c:pt>
                <c:pt idx="9">
                  <c:v>299446.6758922087</c:v>
                </c:pt>
                <c:pt idx="10">
                  <c:v>320350.49986134749</c:v>
                </c:pt>
                <c:pt idx="11">
                  <c:v>339456.28129820246</c:v>
                </c:pt>
                <c:pt idx="12">
                  <c:v>356911.58544945624</c:v>
                </c:pt>
                <c:pt idx="13">
                  <c:v>372853.07231362257</c:v>
                </c:pt>
                <c:pt idx="14">
                  <c:v>387407.09337312821</c:v>
                </c:pt>
                <c:pt idx="15">
                  <c:v>400690.29463682603</c:v>
                </c:pt>
                <c:pt idx="16">
                  <c:v>412810.21658965852</c:v>
                </c:pt>
                <c:pt idx="17">
                  <c:v>423865.88366588298</c:v>
                </c:pt>
                <c:pt idx="18">
                  <c:v>433948.37757641543</c:v>
                </c:pt>
                <c:pt idx="19">
                  <c:v>443141.39026137535</c:v>
                </c:pt>
                <c:pt idx="20">
                  <c:v>451521.75343753863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6BC-472D-B0A0-7E9AE067AE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3720320"/>
        <c:axId val="493722624"/>
      </c:scatterChart>
      <c:valAx>
        <c:axId val="493720320"/>
        <c:scaling>
          <c:orientation val="minMax"/>
          <c:max val="9000000"/>
          <c:min val="0"/>
        </c:scaling>
        <c:delete val="0"/>
        <c:axPos val="b"/>
        <c:majorGridlines>
          <c:spPr>
            <a:ln>
              <a:prstDash val="dash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Promotion Spend ($ MM)</a:t>
                </a:r>
              </a:p>
            </c:rich>
          </c:tx>
          <c:layout>
            <c:manualLayout>
              <c:xMode val="edge"/>
              <c:yMode val="edge"/>
              <c:x val="0.38385556065604381"/>
              <c:y val="0.9191853585869334"/>
            </c:manualLayout>
          </c:layout>
          <c:overlay val="0"/>
        </c:title>
        <c:numFmt formatCode="_(&quot;$&quot;* #,##0_);_(&quot;$&quot;* \(#,##0\);_(&quot;$&quot;* &quot;-&quot;??_);_(@_)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493722624"/>
        <c:crosses val="autoZero"/>
        <c:crossBetween val="midCat"/>
        <c:majorUnit val="1000000"/>
        <c:dispUnits>
          <c:builtInUnit val="millions"/>
        </c:dispUnits>
      </c:valAx>
      <c:valAx>
        <c:axId val="493722624"/>
        <c:scaling>
          <c:orientation val="minMax"/>
        </c:scaling>
        <c:delete val="0"/>
        <c:axPos val="l"/>
        <c:majorGridlines>
          <c:spPr>
            <a:ln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Incremental  Doses</a:t>
                </a:r>
              </a:p>
            </c:rich>
          </c:tx>
          <c:layout>
            <c:manualLayout>
              <c:xMode val="edge"/>
              <c:yMode val="edge"/>
              <c:x val="2.3445648839349627E-2"/>
              <c:y val="0.30594670581431554"/>
            </c:manualLayout>
          </c:layout>
          <c:overlay val="0"/>
        </c:title>
        <c:numFmt formatCode="#,##0" sourceLinked="1"/>
        <c:majorTickMark val="out"/>
        <c:minorTickMark val="none"/>
        <c:tickLblPos val="nextTo"/>
        <c:crossAx val="493720320"/>
        <c:crosses val="autoZero"/>
        <c:crossBetween val="midCat"/>
        <c:majorUnit val="80000"/>
        <c:dispUnits>
          <c:builtInUnit val="thousands"/>
          <c:dispUnitsLbl/>
        </c:dispUnits>
      </c:valAx>
      <c:spPr>
        <a:noFill/>
      </c:spPr>
    </c:plotArea>
    <c:plotVisOnly val="1"/>
    <c:dispBlanksAs val="gap"/>
    <c:showDLblsOverMax val="0"/>
  </c:chart>
  <c:spPr>
    <a:ln>
      <a:solidFill>
        <a:sysClr val="window" lastClr="FFFFFF">
          <a:lumMod val="85000"/>
        </a:sysClr>
      </a:solidFill>
    </a:ln>
  </c:spPr>
  <c:txPr>
    <a:bodyPr/>
    <a:lstStyle/>
    <a:p>
      <a:pPr>
        <a:defRPr sz="1000" b="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0.33871</cdr:x>
      <cdr:y>0.57458</cdr:y>
    </cdr:from>
    <cdr:to>
      <cdr:x>0.33871</cdr:x>
      <cdr:y>0.84484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0B03CDA2-EA05-C28A-CAFD-BBC3244E6741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2007570" y="2422547"/>
          <a:ext cx="0" cy="1139475"/>
        </a:xfrm>
        <a:prstGeom xmlns:a="http://schemas.openxmlformats.org/drawingml/2006/main" prst="line">
          <a:avLst/>
        </a:prstGeom>
        <a:ln xmlns:a="http://schemas.openxmlformats.org/drawingml/2006/main" w="9525" cap="flat" cmpd="sng" algn="ctr">
          <a:solidFill>
            <a:schemeClr val="accent1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0.52904</cdr:x>
      <cdr:y>0.42331</cdr:y>
    </cdr:from>
    <cdr:to>
      <cdr:x>0.52904</cdr:x>
      <cdr:y>0.84484</cdr:y>
    </cdr:to>
    <cdr:cxnSp macro="">
      <cdr:nvCxnSpPr>
        <cdr:cNvPr id="4" name="Straight Connector 3">
          <a:extLst xmlns:a="http://schemas.openxmlformats.org/drawingml/2006/main">
            <a:ext uri="{FF2B5EF4-FFF2-40B4-BE49-F238E27FC236}">
              <a16:creationId xmlns:a16="http://schemas.microsoft.com/office/drawing/2014/main" id="{2B5ACEE2-191C-8A2C-D91E-D4945ECC198B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3135721" y="1784756"/>
          <a:ext cx="0" cy="1777275"/>
        </a:xfrm>
        <a:prstGeom xmlns:a="http://schemas.openxmlformats.org/drawingml/2006/main" prst="line">
          <a:avLst/>
        </a:prstGeom>
        <a:ln xmlns:a="http://schemas.openxmlformats.org/drawingml/2006/main" w="9525" cap="flat" cmpd="sng" algn="ctr">
          <a:solidFill>
            <a:schemeClr val="accent1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0.77958</cdr:x>
      <cdr:y>0.27983</cdr:y>
    </cdr:from>
    <cdr:to>
      <cdr:x>0.77958</cdr:x>
      <cdr:y>0.84705</cdr:y>
    </cdr:to>
    <cdr:cxnSp macro="">
      <cdr:nvCxnSpPr>
        <cdr:cNvPr id="5" name="Straight Connector 4">
          <a:extLst xmlns:a="http://schemas.openxmlformats.org/drawingml/2006/main">
            <a:ext uri="{FF2B5EF4-FFF2-40B4-BE49-F238E27FC236}">
              <a16:creationId xmlns:a16="http://schemas.microsoft.com/office/drawing/2014/main" id="{2B5ACEE2-191C-8A2C-D91E-D4945ECC198B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4620719" y="1179845"/>
          <a:ext cx="0" cy="2391504"/>
        </a:xfrm>
        <a:prstGeom xmlns:a="http://schemas.openxmlformats.org/drawingml/2006/main" prst="line">
          <a:avLst/>
        </a:prstGeom>
        <a:ln xmlns:a="http://schemas.openxmlformats.org/drawingml/2006/main" w="9525" cap="flat" cmpd="sng" algn="ctr">
          <a:solidFill>
            <a:schemeClr val="accent1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0.39995</cdr:x>
      <cdr:y>0.5</cdr:y>
    </cdr:from>
    <cdr:to>
      <cdr:x>0.39995</cdr:x>
      <cdr:y>0.84484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A1B9F3BD-E022-B4DA-7CD1-B9002E9F5C22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2370595" y="2108110"/>
          <a:ext cx="0" cy="1453912"/>
        </a:xfrm>
        <a:prstGeom xmlns:a="http://schemas.openxmlformats.org/drawingml/2006/main" prst="line">
          <a:avLst/>
        </a:prstGeom>
        <a:ln xmlns:a="http://schemas.openxmlformats.org/drawingml/2006/main" w="9525" cap="flat" cmpd="sng" algn="ctr">
          <a:solidFill>
            <a:schemeClr val="accent1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0.82597</cdr:x>
      <cdr:y>0.17638</cdr:y>
    </cdr:from>
    <cdr:to>
      <cdr:x>0.8362</cdr:x>
      <cdr:y>0.19233</cdr:y>
    </cdr:to>
    <cdr:sp macro="" textlink="">
      <cdr:nvSpPr>
        <cdr:cNvPr id="9" name="TextBox 8">
          <a:extLst xmlns:a="http://schemas.openxmlformats.org/drawingml/2006/main">
            <a:ext uri="{FF2B5EF4-FFF2-40B4-BE49-F238E27FC236}">
              <a16:creationId xmlns:a16="http://schemas.microsoft.com/office/drawing/2014/main" id="{A5677A40-760B-5A57-A4BA-B97DAE2118A5}"/>
            </a:ext>
          </a:extLst>
        </cdr:cNvPr>
        <cdr:cNvSpPr txBox="1"/>
      </cdr:nvSpPr>
      <cdr:spPr>
        <a:xfrm xmlns:a="http://schemas.openxmlformats.org/drawingml/2006/main">
          <a:off x="5180552" y="844073"/>
          <a:ext cx="64163" cy="76330"/>
        </a:xfrm>
        <a:prstGeom xmlns:a="http://schemas.openxmlformats.org/drawingml/2006/main" prst="rect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0.82552</cdr:x>
      <cdr:y>0.22656</cdr:y>
    </cdr:from>
    <cdr:to>
      <cdr:x>0.83438</cdr:x>
      <cdr:y>0.24251</cdr:y>
    </cdr:to>
    <cdr:sp macro="" textlink="">
      <cdr:nvSpPr>
        <cdr:cNvPr id="11" name="Flowchart: Connector 10">
          <a:extLst xmlns:a="http://schemas.openxmlformats.org/drawingml/2006/main">
            <a:ext uri="{FF2B5EF4-FFF2-40B4-BE49-F238E27FC236}">
              <a16:creationId xmlns:a16="http://schemas.microsoft.com/office/drawing/2014/main" id="{9F33864E-ADFA-B923-564A-CFA78F765C00}"/>
            </a:ext>
          </a:extLst>
        </cdr:cNvPr>
        <cdr:cNvSpPr/>
      </cdr:nvSpPr>
      <cdr:spPr>
        <a:xfrm xmlns:a="http://schemas.openxmlformats.org/drawingml/2006/main">
          <a:off x="5177711" y="1084241"/>
          <a:ext cx="55570" cy="76330"/>
        </a:xfrm>
        <a:prstGeom xmlns:a="http://schemas.openxmlformats.org/drawingml/2006/main" prst="flowChartConnector">
          <a:avLst/>
        </a:prstGeom>
        <a:solidFill xmlns:a="http://schemas.openxmlformats.org/drawingml/2006/main">
          <a:srgbClr val="00B050"/>
        </a:solidFill>
        <a:ln xmlns:a="http://schemas.openxmlformats.org/drawingml/2006/main">
          <a:solidFill>
            <a:srgbClr val="00B05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0.84127</cdr:x>
      <cdr:y>0.16222</cdr:y>
    </cdr:from>
    <cdr:to>
      <cdr:x>0.96625</cdr:x>
      <cdr:y>0.22106</cdr:y>
    </cdr:to>
    <cdr:sp macro="" textlink="">
      <cdr:nvSpPr>
        <cdr:cNvPr id="12" name="TextBox 11">
          <a:extLst xmlns:a="http://schemas.openxmlformats.org/drawingml/2006/main">
            <a:ext uri="{FF2B5EF4-FFF2-40B4-BE49-F238E27FC236}">
              <a16:creationId xmlns:a16="http://schemas.microsoft.com/office/drawing/2014/main" id="{A637EC31-1F19-25B2-B2A6-1451E85D161A}"/>
            </a:ext>
          </a:extLst>
        </cdr:cNvPr>
        <cdr:cNvSpPr txBox="1"/>
      </cdr:nvSpPr>
      <cdr:spPr>
        <a:xfrm xmlns:a="http://schemas.openxmlformats.org/drawingml/2006/main">
          <a:off x="5276498" y="776295"/>
          <a:ext cx="783871" cy="28162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Current</a:t>
          </a:r>
        </a:p>
      </cdr:txBody>
    </cdr:sp>
  </cdr:relSizeAnchor>
  <cdr:relSizeAnchor xmlns:cdr="http://schemas.openxmlformats.org/drawingml/2006/chartDrawing">
    <cdr:from>
      <cdr:x>0.8357</cdr:x>
      <cdr:y>0.20459</cdr:y>
    </cdr:from>
    <cdr:to>
      <cdr:x>0.96625</cdr:x>
      <cdr:y>0.26679</cdr:y>
    </cdr:to>
    <cdr:sp macro="" textlink="">
      <cdr:nvSpPr>
        <cdr:cNvPr id="13" name="TextBox 1">
          <a:extLst xmlns:a="http://schemas.openxmlformats.org/drawingml/2006/main">
            <a:ext uri="{FF2B5EF4-FFF2-40B4-BE49-F238E27FC236}">
              <a16:creationId xmlns:a16="http://schemas.microsoft.com/office/drawing/2014/main" id="{8C10AEC3-1CE5-22E0-D87E-EFFBC5A6EA12}"/>
            </a:ext>
          </a:extLst>
        </cdr:cNvPr>
        <cdr:cNvSpPr txBox="1"/>
      </cdr:nvSpPr>
      <cdr:spPr>
        <a:xfrm xmlns:a="http://schemas.openxmlformats.org/drawingml/2006/main">
          <a:off x="5241569" y="979089"/>
          <a:ext cx="818800" cy="29767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Optimized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13A2E-37F8-420B-8601-5AE68AE956B8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68073-B961-42BA-BBE8-E1792B697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33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ADD07-D363-4315-A53C-5C7B18FAB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45C24B-646A-4245-8484-3F9B46991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BF40A-1581-41C0-BD5D-795B4F4E2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F20FA-3B73-4F80-B420-464FCF27C3B7}" type="datetime1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FBD8F-7260-4349-9646-6FAA48C6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4E466-6A26-40B1-A7CE-F2C9172F2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4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6347F-4F59-4C6C-9D56-72F9F0690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B187E-A23B-4AEA-9DB6-7EDF13045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8E97C-CD5C-483E-A7F9-BD2482A29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295F-7A59-4B73-BF6E-3863A8A75E91}" type="datetime1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FCE14-7A59-4A5D-8FF0-4E61047B5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5DCBE-51B4-4D8B-A580-6D599D83F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5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DA9000-A16C-48E0-B667-AFAD66C05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0CC41-D22B-4A2C-A7B9-4B412D86F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A8A89-F727-4AE2-A9E3-7F1EEA1CC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CE9D-D28E-489C-8079-11A19841C85F}" type="datetime1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8CDEE-3593-4220-9578-AF377BC06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931C6-12BA-4C35-BBF1-9CBD0B85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47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5014F-95B0-4EB4-AF0A-EC193FA5D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2302F-2A49-4135-AAC4-9EE149324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63EB4-1454-4EE8-A228-48D9C50B6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18E3-7D00-47C4-BEA3-A56BFFD5A3B6}" type="datetime1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7A060-667E-4E43-9E5A-F3B6B15B0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DEAF7-1964-44D4-A364-E133444F9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63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13EC6-DEA0-418B-AB0A-A781C808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C44F4-218E-41F0-896C-A5C30D2DB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FB993-247D-49AC-842D-4F9B14D89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E5A5A-1451-4D1D-9727-B17A23794BD8}" type="datetime1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309F9-3672-4706-ACFA-248C73095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5CA22-742B-49F8-8AB1-BB374F6E5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17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F914C-1FFB-4B87-8174-8A10C427C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9D0D8-4A4E-497B-AC80-0AAF4C551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E4BA5-3E46-4575-AF71-1657FDFF2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88F4A-6FD2-45EC-BCA3-996F9D44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76DC-8BDD-4769-803E-ECDBD6A3C237}" type="datetime1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A3410-B129-4D82-84F3-6C1499D0F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0EA4A-559E-4712-86A7-89D6AF4F5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96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AE0-069F-4898-86A6-4EC095CF9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DC3DD-73C6-46F7-ACE5-9510F05BB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8B1E6-3B58-4813-BD1C-E42C55950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E43BF-0D79-4C2A-8B55-591E8725D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CBABD-425F-4CA0-BA89-86A5F95854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20F113-13F3-4843-A993-A5CFF9BB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DC4A-E505-4271-BD45-41E6B816D221}" type="datetime1">
              <a:rPr lang="en-US" smtClean="0"/>
              <a:t>10/4/2023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A17F9F-D64B-4A0F-9E70-A2B80D09E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8D8DA2-2BC5-4244-AFC1-39DA00EC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32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43A9-1412-4374-AFBC-CFE92A1A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0221AD-DBCF-4D87-84F7-11F6D82BC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F24A-64D8-41DE-BD17-8FE39BF925DF}" type="datetime1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66DAC0-8A52-40E4-BB08-13541E08D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1758E-787A-42E7-A18F-ED4096BD6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83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DC6C76-1C8D-4F4D-ACC5-014537C2C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DC4-8E8D-4BD9-88E9-58EFE5466A06}" type="datetime1">
              <a:rPr lang="en-US" smtClean="0"/>
              <a:t>10/4/2023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415FF5-08F2-46A3-A8B8-518619BBD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76830-1769-4E53-9712-6BBE97486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6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4757E-89FC-4831-952F-9E94FD0AD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65BCA-435C-4349-96C7-84BF96B40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2726D-D76F-4CD9-90E0-99D8F2128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C2645-1961-427B-A066-4938E4011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B9FA-B1B7-41D2-B26C-A69B1BFCC626}" type="datetime1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32290-B4D4-479B-ACDC-68A634300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1ABFD-93DB-43D6-861C-63047324D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19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B45A0-46F7-48DB-8A86-9E35D968F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DD738B-5AE9-4ABF-968D-31FEBE46D9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2B2A4-4B7C-4934-894E-1E1394515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CC42E-FF0F-4B64-A02A-DEA44AA20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2E7C-F57E-4D63-AF7D-395717BB63EE}" type="datetime1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2015A-EF92-438C-B4D4-40774B97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ED0DE-3ADF-4FED-AAB6-021A1AF9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36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DFB9B7-55BD-4FF2-91CF-B74E1A04E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BC830-6815-4390-980A-EDE923229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FBD16-A4A5-45B3-9D58-9C8328A1E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05520-45BB-4EB5-AA64-4D2D0E0848AD}" type="datetime1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328B1-9073-4EE8-85CF-FBAA2AD5E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F5025-4312-4AAD-99CA-57BB9CA9D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1961948208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4CD57754-E156-4329-9323-7DCC726E02E1}"/>
              </a:ext>
            </a:extLst>
          </p:cNvPr>
          <p:cNvSpPr txBox="1"/>
          <p:nvPr userDrawn="1"/>
        </p:nvSpPr>
        <p:spPr>
          <a:xfrm>
            <a:off x="0" y="0"/>
            <a:ext cx="1070332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8E6A00"/>
                </a:solidFill>
                <a:latin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058732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EC5FA-97D6-43B9-9594-5BA12ED1B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409" y="1688119"/>
            <a:ext cx="9953897" cy="1485134"/>
          </a:xfrm>
        </p:spPr>
        <p:txBody>
          <a:bodyPr>
            <a:no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Gardasil Adolescent Promotion: 2024 Marketing budget optimization 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(Custom Constraints) 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BEC9B2-9393-43C8-9A7F-A4B23C7D6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7725" y="3449002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Impact Assessment and Investment Optimization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Commercial Analytical Solutions (CAS),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Human Health Digital, Data and Analytics (HHDDA)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Oct 2023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F2342-7659-45EC-B454-0F2A09F5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745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D06A47A-E1F8-4473-B277-A9AF66D95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Gardasil Adolescent: Optimal scenario deep dive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B3480D-FC38-4551-AD9D-37ECC07C17C4}"/>
              </a:ext>
            </a:extLst>
          </p:cNvPr>
          <p:cNvSpPr txBox="1"/>
          <p:nvPr/>
        </p:nvSpPr>
        <p:spPr>
          <a:xfrm>
            <a:off x="457199" y="914400"/>
            <a:ext cx="11289323" cy="82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Increase in Spends of 2023 by $1 MM leads to ~$2MM reduction in incremental pre-tax revenue by reallocating funds from HCC In office, HCC Social, HCC Paid search, HCC Display and HCC Audio to higher performing channels.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Keeping HCC Linear TV constant and it is increased by 10% of 2023 spend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E2B508-266E-41D3-9CD9-04C7D838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AA52D73-588F-5713-A800-D7C1D49C36C7}"/>
              </a:ext>
            </a:extLst>
          </p:cNvPr>
          <p:cNvGraphicFramePr>
            <a:graphicFrameLocks noGrp="1"/>
          </p:cNvGraphicFramePr>
          <p:nvPr/>
        </p:nvGraphicFramePr>
        <p:xfrm>
          <a:off x="211014" y="1735650"/>
          <a:ext cx="11760588" cy="4620697"/>
        </p:xfrm>
        <a:graphic>
          <a:graphicData uri="http://schemas.openxmlformats.org/drawingml/2006/table">
            <a:tbl>
              <a:tblPr/>
              <a:tblGrid>
                <a:gridCol w="1296746">
                  <a:extLst>
                    <a:ext uri="{9D8B030D-6E8A-4147-A177-3AD203B41FA5}">
                      <a16:colId xmlns:a16="http://schemas.microsoft.com/office/drawing/2014/main" val="2619048807"/>
                    </a:ext>
                  </a:extLst>
                </a:gridCol>
                <a:gridCol w="566884">
                  <a:extLst>
                    <a:ext uri="{9D8B030D-6E8A-4147-A177-3AD203B41FA5}">
                      <a16:colId xmlns:a16="http://schemas.microsoft.com/office/drawing/2014/main" val="4031141378"/>
                    </a:ext>
                  </a:extLst>
                </a:gridCol>
                <a:gridCol w="644829">
                  <a:extLst>
                    <a:ext uri="{9D8B030D-6E8A-4147-A177-3AD203B41FA5}">
                      <a16:colId xmlns:a16="http://schemas.microsoft.com/office/drawing/2014/main" val="1513324941"/>
                    </a:ext>
                  </a:extLst>
                </a:gridCol>
                <a:gridCol w="47240">
                  <a:extLst>
                    <a:ext uri="{9D8B030D-6E8A-4147-A177-3AD203B41FA5}">
                      <a16:colId xmlns:a16="http://schemas.microsoft.com/office/drawing/2014/main" val="3462880675"/>
                    </a:ext>
                  </a:extLst>
                </a:gridCol>
                <a:gridCol w="585780">
                  <a:extLst>
                    <a:ext uri="{9D8B030D-6E8A-4147-A177-3AD203B41FA5}">
                      <a16:colId xmlns:a16="http://schemas.microsoft.com/office/drawing/2014/main" val="1824229692"/>
                    </a:ext>
                  </a:extLst>
                </a:gridCol>
                <a:gridCol w="566884">
                  <a:extLst>
                    <a:ext uri="{9D8B030D-6E8A-4147-A177-3AD203B41FA5}">
                      <a16:colId xmlns:a16="http://schemas.microsoft.com/office/drawing/2014/main" val="376949496"/>
                    </a:ext>
                  </a:extLst>
                </a:gridCol>
                <a:gridCol w="651915">
                  <a:extLst>
                    <a:ext uri="{9D8B030D-6E8A-4147-A177-3AD203B41FA5}">
                      <a16:colId xmlns:a16="http://schemas.microsoft.com/office/drawing/2014/main" val="1340762141"/>
                    </a:ext>
                  </a:extLst>
                </a:gridCol>
                <a:gridCol w="47240">
                  <a:extLst>
                    <a:ext uri="{9D8B030D-6E8A-4147-A177-3AD203B41FA5}">
                      <a16:colId xmlns:a16="http://schemas.microsoft.com/office/drawing/2014/main" val="1719403752"/>
                    </a:ext>
                  </a:extLst>
                </a:gridCol>
                <a:gridCol w="585780">
                  <a:extLst>
                    <a:ext uri="{9D8B030D-6E8A-4147-A177-3AD203B41FA5}">
                      <a16:colId xmlns:a16="http://schemas.microsoft.com/office/drawing/2014/main" val="2319931042"/>
                    </a:ext>
                  </a:extLst>
                </a:gridCol>
                <a:gridCol w="566884">
                  <a:extLst>
                    <a:ext uri="{9D8B030D-6E8A-4147-A177-3AD203B41FA5}">
                      <a16:colId xmlns:a16="http://schemas.microsoft.com/office/drawing/2014/main" val="4024618920"/>
                    </a:ext>
                  </a:extLst>
                </a:gridCol>
                <a:gridCol w="651915">
                  <a:extLst>
                    <a:ext uri="{9D8B030D-6E8A-4147-A177-3AD203B41FA5}">
                      <a16:colId xmlns:a16="http://schemas.microsoft.com/office/drawing/2014/main" val="2539889150"/>
                    </a:ext>
                  </a:extLst>
                </a:gridCol>
                <a:gridCol w="49602">
                  <a:extLst>
                    <a:ext uri="{9D8B030D-6E8A-4147-A177-3AD203B41FA5}">
                      <a16:colId xmlns:a16="http://schemas.microsoft.com/office/drawing/2014/main" val="2666905012"/>
                    </a:ext>
                  </a:extLst>
                </a:gridCol>
                <a:gridCol w="585780">
                  <a:extLst>
                    <a:ext uri="{9D8B030D-6E8A-4147-A177-3AD203B41FA5}">
                      <a16:colId xmlns:a16="http://schemas.microsoft.com/office/drawing/2014/main" val="3354519765"/>
                    </a:ext>
                  </a:extLst>
                </a:gridCol>
                <a:gridCol w="566884">
                  <a:extLst>
                    <a:ext uri="{9D8B030D-6E8A-4147-A177-3AD203B41FA5}">
                      <a16:colId xmlns:a16="http://schemas.microsoft.com/office/drawing/2014/main" val="1691978949"/>
                    </a:ext>
                  </a:extLst>
                </a:gridCol>
                <a:gridCol w="651915">
                  <a:extLst>
                    <a:ext uri="{9D8B030D-6E8A-4147-A177-3AD203B41FA5}">
                      <a16:colId xmlns:a16="http://schemas.microsoft.com/office/drawing/2014/main" val="1041648589"/>
                    </a:ext>
                  </a:extLst>
                </a:gridCol>
                <a:gridCol w="42576">
                  <a:extLst>
                    <a:ext uri="{9D8B030D-6E8A-4147-A177-3AD203B41FA5}">
                      <a16:colId xmlns:a16="http://schemas.microsoft.com/office/drawing/2014/main" val="3139015068"/>
                    </a:ext>
                  </a:extLst>
                </a:gridCol>
                <a:gridCol w="585780">
                  <a:extLst>
                    <a:ext uri="{9D8B030D-6E8A-4147-A177-3AD203B41FA5}">
                      <a16:colId xmlns:a16="http://schemas.microsoft.com/office/drawing/2014/main" val="3669787420"/>
                    </a:ext>
                  </a:extLst>
                </a:gridCol>
                <a:gridCol w="566884">
                  <a:extLst>
                    <a:ext uri="{9D8B030D-6E8A-4147-A177-3AD203B41FA5}">
                      <a16:colId xmlns:a16="http://schemas.microsoft.com/office/drawing/2014/main" val="576674863"/>
                    </a:ext>
                  </a:extLst>
                </a:gridCol>
                <a:gridCol w="651915">
                  <a:extLst>
                    <a:ext uri="{9D8B030D-6E8A-4147-A177-3AD203B41FA5}">
                      <a16:colId xmlns:a16="http://schemas.microsoft.com/office/drawing/2014/main" val="4156931642"/>
                    </a:ext>
                  </a:extLst>
                </a:gridCol>
                <a:gridCol w="42576">
                  <a:extLst>
                    <a:ext uri="{9D8B030D-6E8A-4147-A177-3AD203B41FA5}">
                      <a16:colId xmlns:a16="http://schemas.microsoft.com/office/drawing/2014/main" val="2132883704"/>
                    </a:ext>
                  </a:extLst>
                </a:gridCol>
                <a:gridCol w="585780">
                  <a:extLst>
                    <a:ext uri="{9D8B030D-6E8A-4147-A177-3AD203B41FA5}">
                      <a16:colId xmlns:a16="http://schemas.microsoft.com/office/drawing/2014/main" val="4221215350"/>
                    </a:ext>
                  </a:extLst>
                </a:gridCol>
                <a:gridCol w="566884">
                  <a:extLst>
                    <a:ext uri="{9D8B030D-6E8A-4147-A177-3AD203B41FA5}">
                      <a16:colId xmlns:a16="http://schemas.microsoft.com/office/drawing/2014/main" val="2788080458"/>
                    </a:ext>
                  </a:extLst>
                </a:gridCol>
                <a:gridCol w="651915">
                  <a:extLst>
                    <a:ext uri="{9D8B030D-6E8A-4147-A177-3AD203B41FA5}">
                      <a16:colId xmlns:a16="http://schemas.microsoft.com/office/drawing/2014/main" val="3275986307"/>
                    </a:ext>
                  </a:extLst>
                </a:gridCol>
              </a:tblGrid>
              <a:tr h="239884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9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Optimal channel spend allowed to vary based on custom limits  for 2023 channel spend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667614"/>
                  </a:ext>
                </a:extLst>
              </a:tr>
              <a:tr h="486165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Current Baseline ($MM)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1M increase In spend (33M)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2M increase In spend (34M)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4M increase in Spend (36M) 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6M increase in Spend (38M) 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8M increase in Spend (40M) 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046188"/>
                  </a:ext>
                </a:extLst>
              </a:tr>
              <a:tr h="6258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InScope Promotion</a:t>
                      </a:r>
                    </a:p>
                  </a:txBody>
                  <a:tcPr marL="57012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Spend (MM)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Rev(MM)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Rev(MM)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Rev(MM)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Rev(MM)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Rev(MM)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Rev(MM)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111162"/>
                  </a:ext>
                </a:extLst>
              </a:tr>
              <a:tr h="2398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 Office</a:t>
                      </a:r>
                    </a:p>
                  </a:txBody>
                  <a:tcPr marL="57012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-43%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-43%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-43%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-43%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-43%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0768729"/>
                  </a:ext>
                </a:extLst>
              </a:tr>
              <a:tr h="2398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57012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$5.4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$64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$5.4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1%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$64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$5.4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1%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$64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$6.6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23%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$73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$7.7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44%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$80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$8.8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63%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$86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8610889"/>
                  </a:ext>
                </a:extLst>
              </a:tr>
              <a:tr h="2398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57012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$1.9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$1.6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-15%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$1.6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-15%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$1.6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-15%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$1.6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-15%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$2.3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25%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$18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884282"/>
                  </a:ext>
                </a:extLst>
              </a:tr>
              <a:tr h="2398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57012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$0.5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189%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$0.5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189%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$0.5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189%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$0.5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189%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$0.5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189%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1128666"/>
                  </a:ext>
                </a:extLst>
              </a:tr>
              <a:tr h="2398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57012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$6.2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$33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$6.5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5%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$34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$6.5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5%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$34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$6.5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5%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$34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$6.5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5%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$34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$6.5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5%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$34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730951"/>
                  </a:ext>
                </a:extLst>
              </a:tr>
              <a:tr h="2398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57012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$1.6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$24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$1.5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-9%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$22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$2.4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45%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$31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$3.2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93%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$37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$3.5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112%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$39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$3.5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112%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$39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4054820"/>
                  </a:ext>
                </a:extLst>
              </a:tr>
              <a:tr h="2398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57012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$0.34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$29.53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$0.30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-13%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$27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$0.39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13%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$32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$0.4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13%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$32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$0.4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13%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$32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$0.4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13%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$32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9670457"/>
                  </a:ext>
                </a:extLst>
              </a:tr>
              <a:tr h="2398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Audio</a:t>
                      </a:r>
                    </a:p>
                  </a:txBody>
                  <a:tcPr marL="57012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$1.4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$1.4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-3%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$1.4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-3%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$1.4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-3%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$2.0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37%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$19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$2.2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53%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$21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6360780"/>
                  </a:ext>
                </a:extLst>
              </a:tr>
              <a:tr h="2398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Linear TV</a:t>
                      </a:r>
                    </a:p>
                  </a:txBody>
                  <a:tcPr marL="57012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$13.5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$57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$14.9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10%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$61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$14.9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10%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$61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$14.9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10%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$61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$14.9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10%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$61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$14.9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10%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$61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9147645"/>
                  </a:ext>
                </a:extLst>
              </a:tr>
              <a:tr h="4741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InScope Budget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$32.3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$248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$33.0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2%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$246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$34.0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5%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$260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$36.0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12%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$276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$38.0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18%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$288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$40.0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24%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$299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68325"/>
                  </a:ext>
                </a:extLst>
              </a:tr>
              <a:tr h="635694">
                <a:tc>
                  <a:txBody>
                    <a:bodyPr/>
                    <a:lstStyle/>
                    <a:p>
                      <a:pPr algn="l" fontAlgn="ctr"/>
                      <a:r>
                        <a:rPr lang="el-GR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Δ 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Revenue w.r.t 2023 Current baseline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-$2</a:t>
                      </a:r>
                    </a:p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(-0.9%)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+$12</a:t>
                      </a:r>
                    </a:p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(4.9%)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+$27 (11.0%)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+$40 (16.1%)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+$51 (20.4%)</a:t>
                      </a:r>
                    </a:p>
                  </a:txBody>
                  <a:tcPr marL="6335" marR="6335" marT="633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86834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94652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C347-F820-4761-9D7C-CBD679470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Adolescents: Promotion Channel Deep Dive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F8F8A5-C4C9-4B2A-9944-8054DCA36D97}"/>
              </a:ext>
            </a:extLst>
          </p:cNvPr>
          <p:cNvSpPr txBox="1"/>
          <p:nvPr/>
        </p:nvSpPr>
        <p:spPr>
          <a:xfrm>
            <a:off x="457200" y="6492240"/>
            <a:ext cx="109728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All HCC Digital channels are represented by the dotted line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FB0B6E-10A7-47A5-9284-D3F04612984B}"/>
              </a:ext>
            </a:extLst>
          </p:cNvPr>
          <p:cNvSpPr txBox="1"/>
          <p:nvPr/>
        </p:nvSpPr>
        <p:spPr>
          <a:xfrm>
            <a:off x="457200" y="914400"/>
            <a:ext cx="1097280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HCC Paid Search, HCC Display and HCP MCM are among the most efficient channels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4AC2E3-B1BE-4E09-A5DF-42E39C6AEDDA}"/>
              </a:ext>
            </a:extLst>
          </p:cNvPr>
          <p:cNvSpPr txBox="1"/>
          <p:nvPr/>
        </p:nvSpPr>
        <p:spPr>
          <a:xfrm>
            <a:off x="6865532" y="6007436"/>
            <a:ext cx="5290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Curves are based on historical results (i.e., 2022) and are not adjusted for future market events and marketplace changes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DE1DDE96-97BA-466A-9CD5-E01269C94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8DD8E2DF-D7E5-1E1E-4E53-686DE343ACDE}"/>
              </a:ext>
            </a:extLst>
          </p:cNvPr>
          <p:cNvGraphicFramePr>
            <a:graphicFrameLocks/>
          </p:cNvGraphicFramePr>
          <p:nvPr/>
        </p:nvGraphicFramePr>
        <p:xfrm>
          <a:off x="6344529" y="1659987"/>
          <a:ext cx="5769141" cy="4305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A47E32E-4A07-4B4D-A535-CE542D8F0085}"/>
              </a:ext>
            </a:extLst>
          </p:cNvPr>
          <p:cNvGraphicFramePr>
            <a:graphicFrameLocks/>
          </p:cNvGraphicFramePr>
          <p:nvPr/>
        </p:nvGraphicFramePr>
        <p:xfrm>
          <a:off x="35631" y="1659988"/>
          <a:ext cx="6308898" cy="4785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584726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8806E-5BB6-494D-99F6-24D525DCF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In-Scope promotion for the analysis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B0EA95-1BBB-405A-9EC5-18852E96B11A}"/>
              </a:ext>
            </a:extLst>
          </p:cNvPr>
          <p:cNvGraphicFramePr>
            <a:graphicFrameLocks noGrp="1"/>
          </p:cNvGraphicFramePr>
          <p:nvPr/>
        </p:nvGraphicFramePr>
        <p:xfrm>
          <a:off x="6944910" y="1032969"/>
          <a:ext cx="4576530" cy="5323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0616">
                  <a:extLst>
                    <a:ext uri="{9D8B030D-6E8A-4147-A177-3AD203B41FA5}">
                      <a16:colId xmlns:a16="http://schemas.microsoft.com/office/drawing/2014/main" val="1195736878"/>
                    </a:ext>
                  </a:extLst>
                </a:gridCol>
                <a:gridCol w="1201669">
                  <a:extLst>
                    <a:ext uri="{9D8B030D-6E8A-4147-A177-3AD203B41FA5}">
                      <a16:colId xmlns:a16="http://schemas.microsoft.com/office/drawing/2014/main" val="1916197714"/>
                    </a:ext>
                  </a:extLst>
                </a:gridCol>
                <a:gridCol w="1274245">
                  <a:extLst>
                    <a:ext uri="{9D8B030D-6E8A-4147-A177-3AD203B41FA5}">
                      <a16:colId xmlns:a16="http://schemas.microsoft.com/office/drawing/2014/main" val="335152744"/>
                    </a:ext>
                  </a:extLst>
                </a:gridCol>
              </a:tblGrid>
              <a:tr h="753424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Promotion Channel</a:t>
                      </a:r>
                    </a:p>
                  </a:txBody>
                  <a:tcPr marL="99441" marR="99441" marT="49720" marB="49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Adolescent Budget</a:t>
                      </a:r>
                    </a:p>
                  </a:txBody>
                  <a:tcPr marL="99441" marR="99441" marT="49720" marB="49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Adolescent Budget</a:t>
                      </a:r>
                    </a:p>
                  </a:txBody>
                  <a:tcPr marL="99441" marR="99441" marT="49720" marB="49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155342"/>
                  </a:ext>
                </a:extLst>
              </a:tr>
              <a:tr h="3756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$5.37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16.6%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149254"/>
                  </a:ext>
                </a:extLst>
              </a:tr>
              <a:tr h="3756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InOffice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$1.76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254302"/>
                  </a:ext>
                </a:extLst>
              </a:tr>
              <a:tr h="4787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Linear TV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$13.5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41.8%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990519"/>
                  </a:ext>
                </a:extLst>
              </a:tr>
              <a:tr h="3756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$1.9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65985"/>
                  </a:ext>
                </a:extLst>
              </a:tr>
              <a:tr h="4763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$1.6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752569"/>
                  </a:ext>
                </a:extLst>
              </a:tr>
              <a:tr h="3756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$.2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474246"/>
                  </a:ext>
                </a:extLst>
              </a:tr>
              <a:tr h="3756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$6.2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21032"/>
                  </a:ext>
                </a:extLst>
              </a:tr>
              <a:tr h="3756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Audio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$1.4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258583"/>
                  </a:ext>
                </a:extLst>
              </a:tr>
              <a:tr h="3756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$.3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50237"/>
                  </a:ext>
                </a:extLst>
              </a:tr>
              <a:tr h="5541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In-Scope Budget</a:t>
                      </a:r>
                    </a:p>
                  </a:txBody>
                  <a:tcPr marL="111314" marR="7421" marT="7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$32.3 M</a:t>
                      </a:r>
                    </a:p>
                  </a:txBody>
                  <a:tcPr marL="7421" marR="7421" marT="742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1" marR="7421" marT="742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628878"/>
                  </a:ext>
                </a:extLst>
              </a:tr>
              <a:tr h="4308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SAP Budget</a:t>
                      </a:r>
                    </a:p>
                  </a:txBody>
                  <a:tcPr marL="111314" marR="7421" marT="7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$64.0 M</a:t>
                      </a:r>
                    </a:p>
                  </a:txBody>
                  <a:tcPr marL="7421" marR="7421" marT="742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1" marR="7421" marT="742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614771"/>
                  </a:ext>
                </a:extLst>
              </a:tr>
            </a:tbl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9D05217-D088-4D20-94DA-1120CD313D7A}"/>
              </a:ext>
            </a:extLst>
          </p:cNvPr>
          <p:cNvSpPr/>
          <p:nvPr/>
        </p:nvSpPr>
        <p:spPr>
          <a:xfrm>
            <a:off x="810890" y="1032968"/>
            <a:ext cx="5589909" cy="5445204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836" tIns="42418" rIns="84836" bIns="42418" rtlCol="0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Non-analyzable SAP budget ( $31.7MM) includes:</a:t>
            </a:r>
            <a:endParaRPr lang="en-US" sz="18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Promotional Resources ($23.3M)</a:t>
            </a: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742950" lvl="1" indent="-285750"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Innovation Programs – “Phreesia, </a:t>
            </a:r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400" kern="1200" baseline="0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ssence/Inovalon</a:t>
            </a: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Arcadia HPV Adolescent” ($13.2M)</a:t>
            </a:r>
          </a:p>
          <a:p>
            <a:pPr marL="742950" lvl="1" indent="-285750"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kern="1200" baseline="0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Optum ($1.7M)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Primary &amp; Secondary Market Research ($2.4M)</a:t>
            </a:r>
            <a:endParaRPr lang="en-US" sz="1400" baseline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Agency Fees: Media Buying ($2.3M)</a:t>
            </a:r>
            <a:endParaRPr lang="en-US" sz="14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MCM execution and unanalyzable ($1.5M)*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Public Affairs/External Relations Program ($1.1M)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Grants&amp;Contributions ($0.4M)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Payer/Policy/HCEI Resources ($0.3M)</a:t>
            </a:r>
            <a:r>
              <a:rPr lang="en-US" sz="1400" b="0" i="0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</a:t>
            </a:r>
            <a:endParaRPr lang="en-US" sz="1400" kern="1200" dirty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Congress &amp; Exhibits ($0.14M)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Sales Team Support ($0.03M)</a:t>
            </a:r>
          </a:p>
          <a:p>
            <a:pPr marR="0" lvl="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400" b="0" i="0" u="none" strike="noStrike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</a:p>
          <a:p>
            <a:pPr rtl="0" eaLnBrk="1" fontAlgn="base" latinLnBrk="0" hangingPunct="1"/>
            <a:r>
              <a:rPr lang="en-US" b="1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Analyzable</a:t>
            </a:r>
            <a:r>
              <a:rPr lang="en-US" b="1" kern="1200" baseline="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but not measured </a:t>
            </a:r>
            <a:r>
              <a:rPr lang="en-US" b="1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($60.5K) includes: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Search (48K),</a:t>
            </a:r>
            <a:r>
              <a:rPr lang="en-US" sz="1400" kern="1200" baseline="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400" kern="1200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Bing.com (12K),</a:t>
            </a:r>
            <a:r>
              <a:rPr lang="en-US" sz="1400" kern="1200" baseline="0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400" kern="1200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Doubleclick (0.5K)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F37920-4D74-4811-ACCE-9F9CD80695F1}"/>
              </a:ext>
            </a:extLst>
          </p:cNvPr>
          <p:cNvSpPr txBox="1"/>
          <p:nvPr/>
        </p:nvSpPr>
        <p:spPr>
          <a:xfrm>
            <a:off x="457200" y="708482"/>
            <a:ext cx="1097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G9 Adolescent In-Scope channels comprise 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~50%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of the G9 Adolescent budget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C4672C-2CAF-4D14-AFD3-D926DA0548BB}"/>
              </a:ext>
            </a:extLst>
          </p:cNvPr>
          <p:cNvSpPr txBox="1"/>
          <p:nvPr/>
        </p:nvSpPr>
        <p:spPr>
          <a:xfrm>
            <a:off x="365760" y="6450036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Non-analyzable MCM execution and unanalyzable refers to vendors from which we receive summary data at a very high level that cannot be properly analyzed (e.g., Binder Support, completion texts etc.)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Vaccine confidence budget is not included.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7AAA58-4AB1-4184-9AA1-5366C0DC6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4618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68047-8861-4FDA-BB14-03D6A1EB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13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E78E29E-C96C-4D46-BF50-8846F4826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73152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Estimated pre-tax ROIs and % Contribution for 2024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(Current Spend)</a:t>
            </a:r>
            <a:endParaRPr lang="en-US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3370C4F-665A-63D9-1CF8-55C92DBF4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162659"/>
              </p:ext>
            </p:extLst>
          </p:nvPr>
        </p:nvGraphicFramePr>
        <p:xfrm>
          <a:off x="365761" y="1195754"/>
          <a:ext cx="11353488" cy="4911248"/>
        </p:xfrm>
        <a:graphic>
          <a:graphicData uri="http://schemas.openxmlformats.org/drawingml/2006/table">
            <a:tbl>
              <a:tblPr/>
              <a:tblGrid>
                <a:gridCol w="1760007">
                  <a:extLst>
                    <a:ext uri="{9D8B030D-6E8A-4147-A177-3AD203B41FA5}">
                      <a16:colId xmlns:a16="http://schemas.microsoft.com/office/drawing/2014/main" val="337271640"/>
                    </a:ext>
                  </a:extLst>
                </a:gridCol>
                <a:gridCol w="1495960">
                  <a:extLst>
                    <a:ext uri="{9D8B030D-6E8A-4147-A177-3AD203B41FA5}">
                      <a16:colId xmlns:a16="http://schemas.microsoft.com/office/drawing/2014/main" val="2574726521"/>
                    </a:ext>
                  </a:extLst>
                </a:gridCol>
                <a:gridCol w="944812">
                  <a:extLst>
                    <a:ext uri="{9D8B030D-6E8A-4147-A177-3AD203B41FA5}">
                      <a16:colId xmlns:a16="http://schemas.microsoft.com/office/drawing/2014/main" val="2518131432"/>
                    </a:ext>
                  </a:extLst>
                </a:gridCol>
                <a:gridCol w="1497163">
                  <a:extLst>
                    <a:ext uri="{9D8B030D-6E8A-4147-A177-3AD203B41FA5}">
                      <a16:colId xmlns:a16="http://schemas.microsoft.com/office/drawing/2014/main" val="4218438027"/>
                    </a:ext>
                  </a:extLst>
                </a:gridCol>
                <a:gridCol w="1439022">
                  <a:extLst>
                    <a:ext uri="{9D8B030D-6E8A-4147-A177-3AD203B41FA5}">
                      <a16:colId xmlns:a16="http://schemas.microsoft.com/office/drawing/2014/main" val="394494174"/>
                    </a:ext>
                  </a:extLst>
                </a:gridCol>
                <a:gridCol w="1086020">
                  <a:extLst>
                    <a:ext uri="{9D8B030D-6E8A-4147-A177-3AD203B41FA5}">
                      <a16:colId xmlns:a16="http://schemas.microsoft.com/office/drawing/2014/main" val="2380784098"/>
                    </a:ext>
                  </a:extLst>
                </a:gridCol>
                <a:gridCol w="1125251">
                  <a:extLst>
                    <a:ext uri="{9D8B030D-6E8A-4147-A177-3AD203B41FA5}">
                      <a16:colId xmlns:a16="http://schemas.microsoft.com/office/drawing/2014/main" val="4220017588"/>
                    </a:ext>
                  </a:extLst>
                </a:gridCol>
                <a:gridCol w="1226234">
                  <a:extLst>
                    <a:ext uri="{9D8B030D-6E8A-4147-A177-3AD203B41FA5}">
                      <a16:colId xmlns:a16="http://schemas.microsoft.com/office/drawing/2014/main" val="608771443"/>
                    </a:ext>
                  </a:extLst>
                </a:gridCol>
                <a:gridCol w="779019">
                  <a:extLst>
                    <a:ext uri="{9D8B030D-6E8A-4147-A177-3AD203B41FA5}">
                      <a16:colId xmlns:a16="http://schemas.microsoft.com/office/drawing/2014/main" val="2622568869"/>
                    </a:ext>
                  </a:extLst>
                </a:gridCol>
              </a:tblGrid>
              <a:tr h="13786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Product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Channel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pre-tax Spend ($MM)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Incr. Doses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Rev ($MM)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ROI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Estimated % Contribution</a:t>
                      </a:r>
                      <a:r>
                        <a:rPr lang="en-US" sz="1200" b="1" i="0" u="none" strike="noStrike" baseline="300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Promotion Efficiency ($Spend/Incr. Dose)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Marginal ROI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230425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 Office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34,080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$7.7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3931259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282,597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$63.8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803620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71,243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$16.1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0612649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7,568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769618"/>
                  </a:ext>
                </a:extLst>
              </a:tr>
              <a:tr h="3533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144,657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$32.7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980433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104,116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$23.5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2869555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130,694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$29.5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9947657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Audio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70,569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$15.9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7652627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Linear TV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253,686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$57.3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828186"/>
                  </a:ext>
                </a:extLst>
              </a:tr>
              <a:tr h="3688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$32.3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1,099,211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$248.4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857003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41EBBEA-1682-F77F-69F4-3AD055BF6FEC}"/>
              </a:ext>
            </a:extLst>
          </p:cNvPr>
          <p:cNvSpPr txBox="1"/>
          <p:nvPr/>
        </p:nvSpPr>
        <p:spPr>
          <a:xfrm>
            <a:off x="457200" y="6379696"/>
            <a:ext cx="10972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% Contributions are calculated based on Total Doses.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Doses = Private Doses + Public Doses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Doses Time Period Jul’22-Jun’23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7371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084C2-0207-4A98-82E9-39BA21035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E7D117-A704-408A-BBBA-0754DDCCEF95}"/>
              </a:ext>
            </a:extLst>
          </p:cNvPr>
          <p:cNvSpPr txBox="1"/>
          <p:nvPr/>
        </p:nvSpPr>
        <p:spPr>
          <a:xfrm>
            <a:off x="365760" y="365760"/>
            <a:ext cx="1097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HCC In-Office 2023 Measurement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F391FF5-C759-289D-F110-E3A27374D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740748"/>
              </p:ext>
            </p:extLst>
          </p:nvPr>
        </p:nvGraphicFramePr>
        <p:xfrm>
          <a:off x="703384" y="888980"/>
          <a:ext cx="10650416" cy="2257425"/>
        </p:xfrm>
        <a:graphic>
          <a:graphicData uri="http://schemas.openxmlformats.org/drawingml/2006/table">
            <a:tbl>
              <a:tblPr/>
              <a:tblGrid>
                <a:gridCol w="1979631">
                  <a:extLst>
                    <a:ext uri="{9D8B030D-6E8A-4147-A177-3AD203B41FA5}">
                      <a16:colId xmlns:a16="http://schemas.microsoft.com/office/drawing/2014/main" val="3160240253"/>
                    </a:ext>
                  </a:extLst>
                </a:gridCol>
                <a:gridCol w="1837097">
                  <a:extLst>
                    <a:ext uri="{9D8B030D-6E8A-4147-A177-3AD203B41FA5}">
                      <a16:colId xmlns:a16="http://schemas.microsoft.com/office/drawing/2014/main" val="685780345"/>
                    </a:ext>
                  </a:extLst>
                </a:gridCol>
                <a:gridCol w="1460968">
                  <a:extLst>
                    <a:ext uri="{9D8B030D-6E8A-4147-A177-3AD203B41FA5}">
                      <a16:colId xmlns:a16="http://schemas.microsoft.com/office/drawing/2014/main" val="3070310331"/>
                    </a:ext>
                  </a:extLst>
                </a:gridCol>
                <a:gridCol w="1219453">
                  <a:extLst>
                    <a:ext uri="{9D8B030D-6E8A-4147-A177-3AD203B41FA5}">
                      <a16:colId xmlns:a16="http://schemas.microsoft.com/office/drawing/2014/main" val="3990078092"/>
                    </a:ext>
                  </a:extLst>
                </a:gridCol>
                <a:gridCol w="1508480">
                  <a:extLst>
                    <a:ext uri="{9D8B030D-6E8A-4147-A177-3AD203B41FA5}">
                      <a16:colId xmlns:a16="http://schemas.microsoft.com/office/drawing/2014/main" val="3678119181"/>
                    </a:ext>
                  </a:extLst>
                </a:gridCol>
                <a:gridCol w="1219453">
                  <a:extLst>
                    <a:ext uri="{9D8B030D-6E8A-4147-A177-3AD203B41FA5}">
                      <a16:colId xmlns:a16="http://schemas.microsoft.com/office/drawing/2014/main" val="2588783331"/>
                    </a:ext>
                  </a:extLst>
                </a:gridCol>
                <a:gridCol w="1425334">
                  <a:extLst>
                    <a:ext uri="{9D8B030D-6E8A-4147-A177-3AD203B41FA5}">
                      <a16:colId xmlns:a16="http://schemas.microsoft.com/office/drawing/2014/main" val="3155083200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Product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Program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Pre-tax Spend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ROI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Revenue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Incr. Doses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Measurement Time Period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991683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Exam Room Brochures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$282,103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$2,079,048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9,202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APR21-MAR22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740366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Waiting Room TV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$771,263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$4,035,882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17,863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JAN21-DEC21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3313835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Digital Wallboard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$238,634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$768,055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3,399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FEB21-DEC21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642659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Targeted Media Health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$408,000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$648,795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2,872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OCT20-MAY21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5738422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$1,700,000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$7,531,779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33,335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850754"/>
                  </a:ext>
                </a:extLst>
              </a:tr>
            </a:tbl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7DA111D1-26A1-4A35-BEAE-DFA21ECB25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7228488"/>
              </p:ext>
            </p:extLst>
          </p:nvPr>
        </p:nvGraphicFramePr>
        <p:xfrm>
          <a:off x="3843556" y="3291839"/>
          <a:ext cx="4370071" cy="3378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533805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084C2-0207-4A98-82E9-39BA21035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E7D117-A704-408A-BBBA-0754DDCCEF95}"/>
              </a:ext>
            </a:extLst>
          </p:cNvPr>
          <p:cNvSpPr txBox="1"/>
          <p:nvPr/>
        </p:nvSpPr>
        <p:spPr>
          <a:xfrm>
            <a:off x="365760" y="365760"/>
            <a:ext cx="1097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HCP MCM 2023 Measurement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D57175-6F93-20B2-2B67-FCFE73767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962118"/>
              </p:ext>
            </p:extLst>
          </p:nvPr>
        </p:nvGraphicFramePr>
        <p:xfrm>
          <a:off x="647114" y="888980"/>
          <a:ext cx="10706686" cy="2416926"/>
        </p:xfrm>
        <a:graphic>
          <a:graphicData uri="http://schemas.openxmlformats.org/drawingml/2006/table">
            <a:tbl>
              <a:tblPr/>
              <a:tblGrid>
                <a:gridCol w="1884768">
                  <a:extLst>
                    <a:ext uri="{9D8B030D-6E8A-4147-A177-3AD203B41FA5}">
                      <a16:colId xmlns:a16="http://schemas.microsoft.com/office/drawing/2014/main" val="4126020145"/>
                    </a:ext>
                  </a:extLst>
                </a:gridCol>
                <a:gridCol w="2471643">
                  <a:extLst>
                    <a:ext uri="{9D8B030D-6E8A-4147-A177-3AD203B41FA5}">
                      <a16:colId xmlns:a16="http://schemas.microsoft.com/office/drawing/2014/main" val="895824406"/>
                    </a:ext>
                  </a:extLst>
                </a:gridCol>
                <a:gridCol w="1098507">
                  <a:extLst>
                    <a:ext uri="{9D8B030D-6E8A-4147-A177-3AD203B41FA5}">
                      <a16:colId xmlns:a16="http://schemas.microsoft.com/office/drawing/2014/main" val="3247845628"/>
                    </a:ext>
                  </a:extLst>
                </a:gridCol>
                <a:gridCol w="1399468">
                  <a:extLst>
                    <a:ext uri="{9D8B030D-6E8A-4147-A177-3AD203B41FA5}">
                      <a16:colId xmlns:a16="http://schemas.microsoft.com/office/drawing/2014/main" val="1336632676"/>
                    </a:ext>
                  </a:extLst>
                </a:gridCol>
                <a:gridCol w="1459661">
                  <a:extLst>
                    <a:ext uri="{9D8B030D-6E8A-4147-A177-3AD203B41FA5}">
                      <a16:colId xmlns:a16="http://schemas.microsoft.com/office/drawing/2014/main" val="2435105806"/>
                    </a:ext>
                  </a:extLst>
                </a:gridCol>
                <a:gridCol w="1158700">
                  <a:extLst>
                    <a:ext uri="{9D8B030D-6E8A-4147-A177-3AD203B41FA5}">
                      <a16:colId xmlns:a16="http://schemas.microsoft.com/office/drawing/2014/main" val="768043396"/>
                    </a:ext>
                  </a:extLst>
                </a:gridCol>
                <a:gridCol w="1233939">
                  <a:extLst>
                    <a:ext uri="{9D8B030D-6E8A-4147-A177-3AD203B41FA5}">
                      <a16:colId xmlns:a16="http://schemas.microsoft.com/office/drawing/2014/main" val="1230385232"/>
                    </a:ext>
                  </a:extLst>
                </a:gridCol>
              </a:tblGrid>
              <a:tr h="4589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Product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Program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Pre-tax Spend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2022 Estimated pre-tax ROI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Revenue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Incr. Doses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Measurement Time Period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904984"/>
                  </a:ext>
                </a:extLst>
              </a:tr>
              <a:tr h="2447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Deep Intent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$87,138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$749,682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3,318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 – DEC22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3771737"/>
                  </a:ext>
                </a:extLst>
              </a:tr>
              <a:tr h="2447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Medscape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$534,302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$3,272,661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14,485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 – DEC22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277606"/>
                  </a:ext>
                </a:extLst>
              </a:tr>
              <a:tr h="2447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Nexgen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$540,000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$10,699,636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47,356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 – DEC22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5855390"/>
                  </a:ext>
                </a:extLst>
              </a:tr>
              <a:tr h="2447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Doximity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$3,000,000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$39,630,137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175,401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 – DEC22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9181159"/>
                  </a:ext>
                </a:extLst>
              </a:tr>
              <a:tr h="2447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Pulse point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$75,000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$645,255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2,856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 – DEC22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568677"/>
                  </a:ext>
                </a:extLst>
              </a:tr>
              <a:tr h="2447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Epocrates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$5,412,663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23,956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 – DEC22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4551804"/>
                  </a:ext>
                </a:extLst>
              </a:tr>
              <a:tr h="2447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Patient Point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$878,933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$4,189,587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18,543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 – DEC22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3407730"/>
                  </a:ext>
                </a:extLst>
              </a:tr>
              <a:tr h="24475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$5,365,373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$64,599,621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282,597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427280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30B85FD-A43B-49EB-B91E-2C4BF350A3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5606924"/>
              </p:ext>
            </p:extLst>
          </p:nvPr>
        </p:nvGraphicFramePr>
        <p:xfrm>
          <a:off x="4109451" y="3429000"/>
          <a:ext cx="4170046" cy="3292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151014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D2151-B4E3-4739-9BF1-3B72E516C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Adolescent: Objective &amp; 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2DDF2-0649-48F6-AE26-2253DAC2F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1041705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Suggest optimal investment across In-Scope Consumer &amp; HCP channels for a given budget to maximize overall impactable pre-tax revenue 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2024 In-Scope estimated budget contribution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The *In-Scope budget contribution for pre-tax investment of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$32MM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for Gardasil Adolescent is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~1,099K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incremental doses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at an overall ROI of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7.7:1</a:t>
            </a:r>
          </a:p>
          <a:p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2024 Optimal pre-tax Spend and Allocation: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Increase in Spends of 2023 by $1 MM leads to ~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10K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reduction in incremental doses.</a:t>
            </a:r>
            <a:r>
              <a:rPr lang="en-US" sz="18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This is achieved mainly due to reallocating funds from: HCC In office, HCC Social, HCC Paid search, HCC Display and HCC Audio to other better performing channels –HCC Online Video, HCC Linear TV ,HCC Streaming Video &amp; HCP MCM.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Increase in Spends of 2023 by $2 MM leads to an additional ~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54K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doses.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1600" b="1" dirty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7C7C45-5380-4843-BE71-83D0B9289DA5}"/>
              </a:ext>
            </a:extLst>
          </p:cNvPr>
          <p:cNvSpPr txBox="1"/>
          <p:nvPr/>
        </p:nvSpPr>
        <p:spPr>
          <a:xfrm>
            <a:off x="365760" y="6400800"/>
            <a:ext cx="109728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*In-Scope channels are HCP MCM,HCC In Office, HCC Linear TV, HCC Display, HCC Online Video, HCC Streaming Video, HCC Social, HCC Paid Search and HCC Audio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657F6-E069-4C6E-8C29-560372D5C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7136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AA46D-27AB-482E-89BC-B79503219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Adolescent: Optimal Scenarios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05A245F-382E-42E4-8C44-173A99E44F86}"/>
              </a:ext>
            </a:extLst>
          </p:cNvPr>
          <p:cNvSpPr txBox="1">
            <a:spLocks/>
          </p:cNvSpPr>
          <p:nvPr/>
        </p:nvSpPr>
        <p:spPr>
          <a:xfrm>
            <a:off x="6384391" y="2140130"/>
            <a:ext cx="5689421" cy="4216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Optimal scenarios were run for 5 pre-tax investment levels: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1M Increase 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($33MM), 2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M Increase 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($34MM),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4M Increase 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($36MM),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6M Increase 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($38MM),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8M Increase 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($40MM).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At each of these levels, the channel pre-tax spend is varied based on custom limits for 2023 channel spend.</a:t>
            </a:r>
          </a:p>
          <a:p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1M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increase in budget can reduce </a:t>
            </a:r>
            <a:r>
              <a:rPr lang="en-US" sz="1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~10k</a:t>
            </a:r>
            <a:r>
              <a:rPr lang="en-US" sz="15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in incremental doses.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1M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increase in spend 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(1,089K)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- Current baseline 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(1,099K)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6M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increase in budget can generate an additional </a:t>
            </a:r>
            <a:r>
              <a:rPr lang="en-US" sz="15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~176K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incremental doses.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6M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increase in spend 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(1,276K)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- Current baseline 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(1,099K)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8M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increase in budget can generate an additional </a:t>
            </a:r>
            <a:r>
              <a:rPr lang="en-US" sz="15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~224K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in incremental doses.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8M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increase in spend 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(1,323K)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- Current baseline (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1,099K)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7F7058-3EE2-4EFD-A346-1FF586C21CD2}"/>
              </a:ext>
            </a:extLst>
          </p:cNvPr>
          <p:cNvSpPr txBox="1"/>
          <p:nvPr/>
        </p:nvSpPr>
        <p:spPr>
          <a:xfrm>
            <a:off x="457200" y="914400"/>
            <a:ext cx="10972800" cy="1042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Increase in Spends of 2023 by $1 MM leads to ~10K reduction in incremental doses by reallocating funds from HCC In office, HCC Social, HCC Paid search, HCC Display and HCC Audio to other better performing channels – HCC Online Video, HCC Linear TV ,HCC Streaming Video &amp; HCP MCM.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Keeping HCC Linear TV constant and increased by 10% of 2023 spend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92D89-8640-47BB-9214-A62115DFC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3</a:t>
            </a:fld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7B48DD-384E-B752-3913-16AEB17E6A88}"/>
              </a:ext>
            </a:extLst>
          </p:cNvPr>
          <p:cNvSpPr txBox="1"/>
          <p:nvPr/>
        </p:nvSpPr>
        <p:spPr>
          <a:xfrm>
            <a:off x="365760" y="6400800"/>
            <a:ext cx="10972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Modeling time period : Jan22- Dec22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CC46FCA-8B2F-0EC3-ED88-7EA7CFE0AE41}"/>
              </a:ext>
            </a:extLst>
          </p:cNvPr>
          <p:cNvGraphicFramePr>
            <a:graphicFrameLocks/>
          </p:cNvGraphicFramePr>
          <p:nvPr/>
        </p:nvGraphicFramePr>
        <p:xfrm>
          <a:off x="457200" y="1957180"/>
          <a:ext cx="5927190" cy="4443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242196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A5ED-0B58-48ED-B9A0-46DE4502F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Current Scenarios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9DC2E-226F-4054-A148-B0AA85362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08302B5-3320-71AB-ACCF-21171A558C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110040"/>
              </p:ext>
            </p:extLst>
          </p:nvPr>
        </p:nvGraphicFramePr>
        <p:xfrm>
          <a:off x="731522" y="1406770"/>
          <a:ext cx="10622278" cy="4554175"/>
        </p:xfrm>
        <a:graphic>
          <a:graphicData uri="http://schemas.openxmlformats.org/drawingml/2006/table">
            <a:tbl>
              <a:tblPr/>
              <a:tblGrid>
                <a:gridCol w="3821348">
                  <a:extLst>
                    <a:ext uri="{9D8B030D-6E8A-4147-A177-3AD203B41FA5}">
                      <a16:colId xmlns:a16="http://schemas.microsoft.com/office/drawing/2014/main" val="1774452888"/>
                    </a:ext>
                  </a:extLst>
                </a:gridCol>
                <a:gridCol w="1643447">
                  <a:extLst>
                    <a:ext uri="{9D8B030D-6E8A-4147-A177-3AD203B41FA5}">
                      <a16:colId xmlns:a16="http://schemas.microsoft.com/office/drawing/2014/main" val="3113093577"/>
                    </a:ext>
                  </a:extLst>
                </a:gridCol>
                <a:gridCol w="2244708">
                  <a:extLst>
                    <a:ext uri="{9D8B030D-6E8A-4147-A177-3AD203B41FA5}">
                      <a16:colId xmlns:a16="http://schemas.microsoft.com/office/drawing/2014/main" val="178027139"/>
                    </a:ext>
                  </a:extLst>
                </a:gridCol>
                <a:gridCol w="2912775">
                  <a:extLst>
                    <a:ext uri="{9D8B030D-6E8A-4147-A177-3AD203B41FA5}">
                      <a16:colId xmlns:a16="http://schemas.microsoft.com/office/drawing/2014/main" val="466830887"/>
                    </a:ext>
                  </a:extLst>
                </a:gridCol>
              </a:tblGrid>
              <a:tr h="35196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 Scope Promotion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Custom Constraints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003345"/>
                  </a:ext>
                </a:extLst>
              </a:tr>
              <a:tr h="682538"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 Scope Promotion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2024 Spend</a:t>
                      </a:r>
                    </a:p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(MM)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Minimum spends </a:t>
                      </a:r>
                    </a:p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(MM)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Maximum Spend</a:t>
                      </a:r>
                      <a:b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(MM)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1337608"/>
                  </a:ext>
                </a:extLst>
              </a:tr>
              <a:tr h="3519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 Office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$7.5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6536715"/>
                  </a:ext>
                </a:extLst>
              </a:tr>
              <a:tr h="3519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$7.8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$12.0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38571"/>
                  </a:ext>
                </a:extLst>
              </a:tr>
              <a:tr h="3519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996093"/>
                  </a:ext>
                </a:extLst>
              </a:tr>
              <a:tr h="3519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0339151"/>
                  </a:ext>
                </a:extLst>
              </a:tr>
              <a:tr h="3519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$12.1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597082"/>
                  </a:ext>
                </a:extLst>
              </a:tr>
              <a:tr h="3519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$7.0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683726"/>
                  </a:ext>
                </a:extLst>
              </a:tr>
              <a:tr h="3519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1909600"/>
                  </a:ext>
                </a:extLst>
              </a:tr>
              <a:tr h="3519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Audio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2857607"/>
                  </a:ext>
                </a:extLst>
              </a:tr>
              <a:tr h="3519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Linear TV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$16.9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$16.9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$16.9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838949"/>
                  </a:ext>
                </a:extLst>
              </a:tr>
              <a:tr h="3519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In Scope Budget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$39.7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$34.0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$70.7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75690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532465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D06A47A-E1F8-4473-B277-A9AF66D95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Gardasil Adolescent: Optimal scenario deep dive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B3480D-FC38-4551-AD9D-37ECC07C17C4}"/>
              </a:ext>
            </a:extLst>
          </p:cNvPr>
          <p:cNvSpPr txBox="1"/>
          <p:nvPr/>
        </p:nvSpPr>
        <p:spPr>
          <a:xfrm>
            <a:off x="457199" y="914400"/>
            <a:ext cx="11289323" cy="82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Increase in Spends of 2023 by $1 MM leads to ~10K reduction in incremental doses by reallocating funds from HCC In office, HCC Social, HCC Paid search, HCC Display and HCC Audio to higher performing channels.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Keeping HCC Linear TV constant and it is increased by 10% of 2023 spend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E2B508-266E-41D3-9CD9-04C7D838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EBE7369-B305-64E0-2F96-8C9FB64C0354}"/>
              </a:ext>
            </a:extLst>
          </p:cNvPr>
          <p:cNvGraphicFramePr>
            <a:graphicFrameLocks noGrp="1"/>
          </p:cNvGraphicFramePr>
          <p:nvPr/>
        </p:nvGraphicFramePr>
        <p:xfrm>
          <a:off x="211015" y="1735650"/>
          <a:ext cx="11816861" cy="4643465"/>
        </p:xfrm>
        <a:graphic>
          <a:graphicData uri="http://schemas.openxmlformats.org/drawingml/2006/table">
            <a:tbl>
              <a:tblPr/>
              <a:tblGrid>
                <a:gridCol w="1293271">
                  <a:extLst>
                    <a:ext uri="{9D8B030D-6E8A-4147-A177-3AD203B41FA5}">
                      <a16:colId xmlns:a16="http://schemas.microsoft.com/office/drawing/2014/main" val="1173361710"/>
                    </a:ext>
                  </a:extLst>
                </a:gridCol>
                <a:gridCol w="643102">
                  <a:extLst>
                    <a:ext uri="{9D8B030D-6E8A-4147-A177-3AD203B41FA5}">
                      <a16:colId xmlns:a16="http://schemas.microsoft.com/office/drawing/2014/main" val="2278079035"/>
                    </a:ext>
                  </a:extLst>
                </a:gridCol>
                <a:gridCol w="697282">
                  <a:extLst>
                    <a:ext uri="{9D8B030D-6E8A-4147-A177-3AD203B41FA5}">
                      <a16:colId xmlns:a16="http://schemas.microsoft.com/office/drawing/2014/main" val="1841040168"/>
                    </a:ext>
                  </a:extLst>
                </a:gridCol>
                <a:gridCol w="47114">
                  <a:extLst>
                    <a:ext uri="{9D8B030D-6E8A-4147-A177-3AD203B41FA5}">
                      <a16:colId xmlns:a16="http://schemas.microsoft.com/office/drawing/2014/main" val="54571428"/>
                    </a:ext>
                  </a:extLst>
                </a:gridCol>
                <a:gridCol w="584209">
                  <a:extLst>
                    <a:ext uri="{9D8B030D-6E8A-4147-A177-3AD203B41FA5}">
                      <a16:colId xmlns:a16="http://schemas.microsoft.com/office/drawing/2014/main" val="506483723"/>
                    </a:ext>
                  </a:extLst>
                </a:gridCol>
                <a:gridCol w="565365">
                  <a:extLst>
                    <a:ext uri="{9D8B030D-6E8A-4147-A177-3AD203B41FA5}">
                      <a16:colId xmlns:a16="http://schemas.microsoft.com/office/drawing/2014/main" val="4063305859"/>
                    </a:ext>
                  </a:extLst>
                </a:gridCol>
                <a:gridCol w="650169">
                  <a:extLst>
                    <a:ext uri="{9D8B030D-6E8A-4147-A177-3AD203B41FA5}">
                      <a16:colId xmlns:a16="http://schemas.microsoft.com/office/drawing/2014/main" val="3726100393"/>
                    </a:ext>
                  </a:extLst>
                </a:gridCol>
                <a:gridCol w="42649">
                  <a:extLst>
                    <a:ext uri="{9D8B030D-6E8A-4147-A177-3AD203B41FA5}">
                      <a16:colId xmlns:a16="http://schemas.microsoft.com/office/drawing/2014/main" val="38367230"/>
                    </a:ext>
                  </a:extLst>
                </a:gridCol>
                <a:gridCol w="574788">
                  <a:extLst>
                    <a:ext uri="{9D8B030D-6E8A-4147-A177-3AD203B41FA5}">
                      <a16:colId xmlns:a16="http://schemas.microsoft.com/office/drawing/2014/main" val="380264570"/>
                    </a:ext>
                  </a:extLst>
                </a:gridCol>
                <a:gridCol w="565365">
                  <a:extLst>
                    <a:ext uri="{9D8B030D-6E8A-4147-A177-3AD203B41FA5}">
                      <a16:colId xmlns:a16="http://schemas.microsoft.com/office/drawing/2014/main" val="1805366622"/>
                    </a:ext>
                  </a:extLst>
                </a:gridCol>
                <a:gridCol w="650169">
                  <a:extLst>
                    <a:ext uri="{9D8B030D-6E8A-4147-A177-3AD203B41FA5}">
                      <a16:colId xmlns:a16="http://schemas.microsoft.com/office/drawing/2014/main" val="1876343026"/>
                    </a:ext>
                  </a:extLst>
                </a:gridCol>
                <a:gridCol w="47114">
                  <a:extLst>
                    <a:ext uri="{9D8B030D-6E8A-4147-A177-3AD203B41FA5}">
                      <a16:colId xmlns:a16="http://schemas.microsoft.com/office/drawing/2014/main" val="1137118469"/>
                    </a:ext>
                  </a:extLst>
                </a:gridCol>
                <a:gridCol w="574788">
                  <a:extLst>
                    <a:ext uri="{9D8B030D-6E8A-4147-A177-3AD203B41FA5}">
                      <a16:colId xmlns:a16="http://schemas.microsoft.com/office/drawing/2014/main" val="3584752812"/>
                    </a:ext>
                  </a:extLst>
                </a:gridCol>
                <a:gridCol w="565365">
                  <a:extLst>
                    <a:ext uri="{9D8B030D-6E8A-4147-A177-3AD203B41FA5}">
                      <a16:colId xmlns:a16="http://schemas.microsoft.com/office/drawing/2014/main" val="497216678"/>
                    </a:ext>
                  </a:extLst>
                </a:gridCol>
                <a:gridCol w="650169">
                  <a:extLst>
                    <a:ext uri="{9D8B030D-6E8A-4147-A177-3AD203B41FA5}">
                      <a16:colId xmlns:a16="http://schemas.microsoft.com/office/drawing/2014/main" val="790423039"/>
                    </a:ext>
                  </a:extLst>
                </a:gridCol>
                <a:gridCol w="42649">
                  <a:extLst>
                    <a:ext uri="{9D8B030D-6E8A-4147-A177-3AD203B41FA5}">
                      <a16:colId xmlns:a16="http://schemas.microsoft.com/office/drawing/2014/main" val="3211355848"/>
                    </a:ext>
                  </a:extLst>
                </a:gridCol>
                <a:gridCol w="574788">
                  <a:extLst>
                    <a:ext uri="{9D8B030D-6E8A-4147-A177-3AD203B41FA5}">
                      <a16:colId xmlns:a16="http://schemas.microsoft.com/office/drawing/2014/main" val="4256083190"/>
                    </a:ext>
                  </a:extLst>
                </a:gridCol>
                <a:gridCol w="565365">
                  <a:extLst>
                    <a:ext uri="{9D8B030D-6E8A-4147-A177-3AD203B41FA5}">
                      <a16:colId xmlns:a16="http://schemas.microsoft.com/office/drawing/2014/main" val="1834604475"/>
                    </a:ext>
                  </a:extLst>
                </a:gridCol>
                <a:gridCol w="650169">
                  <a:extLst>
                    <a:ext uri="{9D8B030D-6E8A-4147-A177-3AD203B41FA5}">
                      <a16:colId xmlns:a16="http://schemas.microsoft.com/office/drawing/2014/main" val="1565621927"/>
                    </a:ext>
                  </a:extLst>
                </a:gridCol>
                <a:gridCol w="42649">
                  <a:extLst>
                    <a:ext uri="{9D8B030D-6E8A-4147-A177-3AD203B41FA5}">
                      <a16:colId xmlns:a16="http://schemas.microsoft.com/office/drawing/2014/main" val="3964746021"/>
                    </a:ext>
                  </a:extLst>
                </a:gridCol>
                <a:gridCol w="574788">
                  <a:extLst>
                    <a:ext uri="{9D8B030D-6E8A-4147-A177-3AD203B41FA5}">
                      <a16:colId xmlns:a16="http://schemas.microsoft.com/office/drawing/2014/main" val="3318789443"/>
                    </a:ext>
                  </a:extLst>
                </a:gridCol>
                <a:gridCol w="565365">
                  <a:extLst>
                    <a:ext uri="{9D8B030D-6E8A-4147-A177-3AD203B41FA5}">
                      <a16:colId xmlns:a16="http://schemas.microsoft.com/office/drawing/2014/main" val="780268309"/>
                    </a:ext>
                  </a:extLst>
                </a:gridCol>
                <a:gridCol w="650169">
                  <a:extLst>
                    <a:ext uri="{9D8B030D-6E8A-4147-A177-3AD203B41FA5}">
                      <a16:colId xmlns:a16="http://schemas.microsoft.com/office/drawing/2014/main" val="4182845816"/>
                    </a:ext>
                  </a:extLst>
                </a:gridCol>
              </a:tblGrid>
              <a:tr h="241848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9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Optimal channel spend allowed to vary based on custom limits  for 2023 channel spend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235499"/>
                  </a:ext>
                </a:extLst>
              </a:tr>
              <a:tr h="490146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2023 Current Baseline ($MM)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1M increase In spend (33M)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2M increase In spend (34M)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4M increase in Spend (36M) 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6M increase in Spend (38M) 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8M increase in Spend (40M) 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793060"/>
                  </a:ext>
                </a:extLst>
              </a:tr>
              <a:tr h="5931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InScope Promotion</a:t>
                      </a:r>
                    </a:p>
                  </a:txBody>
                  <a:tcPr marL="56603" marR="6289" marT="628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Spend (MM)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Incr. doses(K)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Incr. doses(K)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Incr. doses(K)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Incr. doses(K)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Incr. doses(K)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Incr. doses(K)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317957"/>
                  </a:ext>
                </a:extLst>
              </a:tr>
              <a:tr h="2418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In Office</a:t>
                      </a:r>
                    </a:p>
                  </a:txBody>
                  <a:tcPr marL="56603" marR="6289" marT="628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$1.8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$1.0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-43%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$1.0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-43%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$1.0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-43%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$1.0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-43%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$1.0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-43%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4155978"/>
                  </a:ext>
                </a:extLst>
              </a:tr>
              <a:tr h="2418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HCP MCM</a:t>
                      </a:r>
                    </a:p>
                  </a:txBody>
                  <a:tcPr marL="56603" marR="6289" marT="628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$5.4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283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$5.4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1%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284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$5.4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1%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284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$6.6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23%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323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$7.7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44%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355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$8.8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63%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380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229032"/>
                  </a:ext>
                </a:extLst>
              </a:tr>
              <a:tr h="2418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Social</a:t>
                      </a:r>
                    </a:p>
                  </a:txBody>
                  <a:tcPr marL="56603" marR="6289" marT="628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$1.9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$1.6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-15%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$1.6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-15%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$1.6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-15%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$1.6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-15%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$2.3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25%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81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452861"/>
                  </a:ext>
                </a:extLst>
              </a:tr>
              <a:tr h="2418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56603" marR="6289" marT="628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$0.2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$0.5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189%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$0.5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189%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$0.5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189%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$0.5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189%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$0.5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189%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554137"/>
                  </a:ext>
                </a:extLst>
              </a:tr>
              <a:tr h="2418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56603" marR="6289" marT="628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$6.2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145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$6.5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5%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149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$6.5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5%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149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$6.5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5%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149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$6.5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5%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149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$6.5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5%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149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9410910"/>
                  </a:ext>
                </a:extLst>
              </a:tr>
              <a:tr h="2418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Display</a:t>
                      </a:r>
                    </a:p>
                  </a:txBody>
                  <a:tcPr marL="56603" marR="6289" marT="628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$1.6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104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$1.5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-9%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97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$2.4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45%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136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$3.2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93%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164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$3.5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112%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173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$3.5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112%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173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4536646"/>
                  </a:ext>
                </a:extLst>
              </a:tr>
              <a:tr h="2418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56603" marR="6289" marT="628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$0.34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131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$0.30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-13%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119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$0.39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13%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142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$0.4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13%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142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$0.4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13%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142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$0.4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13%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142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3781"/>
                  </a:ext>
                </a:extLst>
              </a:tr>
              <a:tr h="2418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Audio</a:t>
                      </a:r>
                    </a:p>
                  </a:txBody>
                  <a:tcPr marL="56603" marR="6289" marT="628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$1.4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$1.4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-3%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$1.4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-3%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$1.4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-3%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$2.0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37%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$2.2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53%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077973"/>
                  </a:ext>
                </a:extLst>
              </a:tr>
              <a:tr h="2418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Linear TV</a:t>
                      </a:r>
                    </a:p>
                  </a:txBody>
                  <a:tcPr marL="56603" marR="6289" marT="628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$13.5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254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$14.9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271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$14.9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271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$14.9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271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$14.9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271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$14.9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271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8146431"/>
                  </a:ext>
                </a:extLst>
              </a:tr>
              <a:tr h="4780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InScope Budget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$32.3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1,099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$33.0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2%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1,089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$34.0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5%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1,153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$36.0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12%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1,220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$38.0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18%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1,276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$40.0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24%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1,323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417613"/>
                  </a:ext>
                </a:extLst>
              </a:tr>
              <a:tr h="640897">
                <a:tc>
                  <a:txBody>
                    <a:bodyPr/>
                    <a:lstStyle/>
                    <a:p>
                      <a:pPr algn="l" fontAlgn="ctr"/>
                      <a:r>
                        <a:rPr lang="el-GR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Δ 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Incr. doses w.r.t 2023 Current baseline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-10(-0.9%)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+54</a:t>
                      </a:r>
                    </a:p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(4.9%)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+121 (11.0%)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+177 (16.1%)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+224 (20.4%)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05994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523738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2E1A-2D3C-448D-901D-22DA29B13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Assumptions &amp; Limitations to consider for future investment decisions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0C492-0099-4500-9898-20EB91E8F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1224"/>
            <a:ext cx="10515600" cy="443506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Curves are based on historical results (2022) and are not adjusted for current/future market events and marketplaces changes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Any efficiencies as part of first-time execution of some programs are not captured in the data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Some promotion response curves make use of assumptions regarding their saturation point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Additional considerations may be appropriate for adjusting the allocations prior to deployment, including expected marketplaces changes/events as well as balancing risk that might be associated with over/under-investing in a single type of promotion</a:t>
            </a: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E.g., even though Linear TV is relatively “inefficient” in terms of ROI, we know it’s value regarding reach, incremental revenue and positive effect on other channels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A6897-E35F-441E-A6D3-3C973CF1E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9313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87C2C-4B89-468B-976F-38D119160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574" y="210343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Appendix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9A714-9341-40F8-8C46-D8151BB5B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6790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D2151-B4E3-4739-9BF1-3B72E516C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Adolescent: Objective &amp; 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2DDF2-0649-48F6-AE26-2253DAC2F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1041705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Suggest optimal investment across In-Scope Consumer &amp; HCP channels for a given budget to maximize overall impactable pre-tax revenue 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2023 In-Scope estimated budget contribution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The *In-Scope budget contribution for pre-tax investment of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$32MM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for Gardasil Adolescent is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~$248MM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at an overall ROI of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7.7:1</a:t>
            </a:r>
          </a:p>
          <a:p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2024 Optimal pre-tax Spend and Allocation: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Increase in Spends of 2023 by $1 MM leads to ~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$2MM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reduction in incremental pre-tax revenue.</a:t>
            </a:r>
            <a:r>
              <a:rPr lang="en-US" sz="18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This is achieved mainly due to reallocating funds from: HCC In office, HCC Social, HCC Paid search, HCC Display and HCC Audio to other better performing channels –HCC Online Video, HCC Linear TV ,HCC Streaming Video &amp; HCP MCM.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Increase in Spends of 2023 by $2 MM leads to an additional ~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$12MM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in incremental pre-tax revenue.</a:t>
            </a:r>
            <a:r>
              <a:rPr lang="en-US" sz="18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1600" b="1" dirty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7C7C45-5380-4843-BE71-83D0B9289DA5}"/>
              </a:ext>
            </a:extLst>
          </p:cNvPr>
          <p:cNvSpPr txBox="1"/>
          <p:nvPr/>
        </p:nvSpPr>
        <p:spPr>
          <a:xfrm>
            <a:off x="365760" y="6400800"/>
            <a:ext cx="109728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*In-Scope channels are HCP MCM,HCC In Office, HCC Linear TV, HCC Display, HCC Online Video, HCC Streaming Video, HCC Social, HCC Paid Search and HCC Audio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657F6-E069-4C6E-8C29-560372D5C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8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2283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AA46D-27AB-482E-89BC-B79503219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Adolescent: Optimal Scenarios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05A245F-382E-42E4-8C44-173A99E44F86}"/>
              </a:ext>
            </a:extLst>
          </p:cNvPr>
          <p:cNvSpPr txBox="1">
            <a:spLocks/>
          </p:cNvSpPr>
          <p:nvPr/>
        </p:nvSpPr>
        <p:spPr>
          <a:xfrm>
            <a:off x="6384391" y="2140130"/>
            <a:ext cx="5689421" cy="4216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Optimal scenarios were run for 5 pre-tax investment levels: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1M Increase 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($33MM) ), 2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M Increase 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($34MM),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4M Increase 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($36MM),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6M Increase 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($38MM),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8M Increase 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($40MM).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At each of these levels, the channel pre-tax spend is varied based on custom limits for 2023 channel spend.</a:t>
            </a:r>
          </a:p>
          <a:p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1M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increase in budget can reduce </a:t>
            </a:r>
            <a:r>
              <a:rPr lang="en-US" sz="1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~2MM</a:t>
            </a:r>
            <a:r>
              <a:rPr lang="en-US" sz="15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in pre-tax incremental revenue.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1M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increase in spend 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($246MM)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- Current baseline 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($248MM)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6M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increase in budget can generate an additional </a:t>
            </a:r>
            <a:r>
              <a:rPr lang="en-US" sz="15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~40MM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in pre-tax incremental revenue.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6M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increase in spend 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($288MM)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- Current baseline 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($248MM)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8M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increase in budget can generate an additional </a:t>
            </a:r>
            <a:r>
              <a:rPr lang="en-US" sz="15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~51MM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in pre-tax incremental revenue.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8M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increase in spend 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($299MM)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- Current baseline 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($248MM)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7F7058-3EE2-4EFD-A346-1FF586C21CD2}"/>
              </a:ext>
            </a:extLst>
          </p:cNvPr>
          <p:cNvSpPr txBox="1"/>
          <p:nvPr/>
        </p:nvSpPr>
        <p:spPr>
          <a:xfrm>
            <a:off x="457200" y="914400"/>
            <a:ext cx="10972800" cy="1042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Increase in Spends of 2023 by $1 MM leads to ~$2MM reduction in incremental pre-tax revenue by reallocating funds from HCC In office, HCC Social, HCC Paid search, HCC Display and HCC Audio to other better performing channels – HCC Online Video, HCC Linear TV ,HCC Streaming Video &amp; HCP MCM.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Keeping HCC Linear TV constant and increased by 10% of 2023 spend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92D89-8640-47BB-9214-A62115DFC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56F65267-8CDB-3D63-5093-F377E0AEF2B6}"/>
              </a:ext>
            </a:extLst>
          </p:cNvPr>
          <p:cNvGraphicFramePr>
            <a:graphicFrameLocks/>
          </p:cNvGraphicFramePr>
          <p:nvPr/>
        </p:nvGraphicFramePr>
        <p:xfrm>
          <a:off x="457200" y="2140130"/>
          <a:ext cx="5927190" cy="4216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8B7B48DD-384E-B752-3913-16AEB17E6A88}"/>
              </a:ext>
            </a:extLst>
          </p:cNvPr>
          <p:cNvSpPr txBox="1"/>
          <p:nvPr/>
        </p:nvSpPr>
        <p:spPr>
          <a:xfrm>
            <a:off x="365760" y="6400800"/>
            <a:ext cx="10972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Modeling time period : Jan22- Dec22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B5ACEE2-191C-8A2C-D91E-D4945ECC198B}"/>
              </a:ext>
            </a:extLst>
          </p:cNvPr>
          <p:cNvCxnSpPr>
            <a:cxnSpLocks/>
          </p:cNvCxnSpPr>
          <p:nvPr/>
        </p:nvCxnSpPr>
        <p:spPr>
          <a:xfrm>
            <a:off x="4331661" y="3573194"/>
            <a:ext cx="0" cy="212895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6344585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4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2876</TotalTime>
  <Words>3198</Words>
  <Application>Microsoft Office PowerPoint</Application>
  <PresentationFormat>Widescreen</PresentationFormat>
  <Paragraphs>883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Office Theme</vt:lpstr>
      <vt:lpstr>Gardasil Adolescent Promotion: 2024 Marketing budget optimization  (Custom Constraints) </vt:lpstr>
      <vt:lpstr>Gardasil Adolescent: Objective &amp; Executive Summary</vt:lpstr>
      <vt:lpstr>Gardasil Adolescent: Optimal Scenarios</vt:lpstr>
      <vt:lpstr>Current Scenarios</vt:lpstr>
      <vt:lpstr>Gardasil Adolescent: Optimal scenario deep dive</vt:lpstr>
      <vt:lpstr>Assumptions &amp; Limitations to consider for future investment decisions </vt:lpstr>
      <vt:lpstr>Appendix</vt:lpstr>
      <vt:lpstr>Gardasil Adolescent: Objective &amp; Executive Summary</vt:lpstr>
      <vt:lpstr>Gardasil Adolescent: Optimal Scenarios</vt:lpstr>
      <vt:lpstr>Gardasil Adolescent: Optimal scenario deep dive</vt:lpstr>
      <vt:lpstr>Gardasil Adolescents: Promotion Channel Deep Dive</vt:lpstr>
      <vt:lpstr>In-Scope promotion for the analysis</vt:lpstr>
      <vt:lpstr>Estimated pre-tax ROIs and % Contribution for 2024 (Current Spend)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daSilva, Alex</dc:creator>
  <cp:lastModifiedBy>A, Sarath</cp:lastModifiedBy>
  <cp:revision>145</cp:revision>
  <dcterms:created xsi:type="dcterms:W3CDTF">2022-08-15T18:42:36Z</dcterms:created>
  <dcterms:modified xsi:type="dcterms:W3CDTF">2023-10-04T10:38:39Z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c56a699-e9bd-437a-8412-901342082749_Enabled">
    <vt:lpwstr>true</vt:lpwstr>
  </property>
  <property fmtid="{D5CDD505-2E9C-101B-9397-08002B2CF9AE}" pid="3" name="MSIP_Label_2c56a699-e9bd-437a-8412-901342082749_SetDate">
    <vt:lpwstr>2022-08-15T18:42:57Z</vt:lpwstr>
  </property>
  <property fmtid="{D5CDD505-2E9C-101B-9397-08002B2CF9AE}" pid="4" name="MSIP_Label_2c56a699-e9bd-437a-8412-901342082749_Method">
    <vt:lpwstr>Privileged</vt:lpwstr>
  </property>
  <property fmtid="{D5CDD505-2E9C-101B-9397-08002B2CF9AE}" pid="5" name="MSIP_Label_2c56a699-e9bd-437a-8412-901342082749_Name">
    <vt:lpwstr>2c56a699-e9bd-437a-8412-901342082749</vt:lpwstr>
  </property>
  <property fmtid="{D5CDD505-2E9C-101B-9397-08002B2CF9AE}" pid="6" name="MSIP_Label_2c56a699-e9bd-437a-8412-901342082749_SiteId">
    <vt:lpwstr>a00de4ec-48a8-43a6-be74-e31274e2060d</vt:lpwstr>
  </property>
  <property fmtid="{D5CDD505-2E9C-101B-9397-08002B2CF9AE}" pid="7" name="MSIP_Label_2c56a699-e9bd-437a-8412-901342082749_ActionId">
    <vt:lpwstr>34d72049-58fc-4e58-a159-cc959b8a9a6e</vt:lpwstr>
  </property>
  <property fmtid="{D5CDD505-2E9C-101B-9397-08002B2CF9AE}" pid="8" name="MSIP_Label_2c56a699-e9bd-437a-8412-901342082749_ContentBits">
    <vt:lpwstr>1</vt:lpwstr>
  </property>
  <property fmtid="{D5CDD505-2E9C-101B-9397-08002B2CF9AE}" pid="9" name="MerckAIPLabel">
    <vt:lpwstr>Confidential</vt:lpwstr>
  </property>
  <property fmtid="{D5CDD505-2E9C-101B-9397-08002B2CF9AE}" pid="10" name="MerckAIPDataExchange">
    <vt:lpwstr>!MRKMIP@Confidential</vt:lpwstr>
  </property>
  <property fmtid="{D5CDD505-2E9C-101B-9397-08002B2CF9AE}" pid="11" name="ArticulateGUID">
    <vt:lpwstr>7CB7A755-8D39-4091-9DA9-4F1F2F3D3F87</vt:lpwstr>
  </property>
  <property fmtid="{D5CDD505-2E9C-101B-9397-08002B2CF9AE}" pid="12" name="ArticulatePath">
    <vt:lpwstr>2023_adol_IPF</vt:lpwstr>
  </property>
</Properties>
</file>