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drawings/drawing3.xml" ContentType="application/vnd.openxmlformats-officedocument.drawingml.chartshape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18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19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60" r:id="rId6"/>
    <p:sldId id="261" r:id="rId7"/>
    <p:sldId id="271" r:id="rId8"/>
    <p:sldId id="262" r:id="rId9"/>
    <p:sldId id="263" r:id="rId10"/>
    <p:sldId id="279" r:id="rId11"/>
    <p:sldId id="282" r:id="rId12"/>
    <p:sldId id="283" r:id="rId13"/>
    <p:sldId id="281" r:id="rId14"/>
    <p:sldId id="264" r:id="rId15"/>
    <p:sldId id="270" r:id="rId16"/>
    <p:sldId id="266" r:id="rId17"/>
    <p:sldId id="268" r:id="rId18"/>
    <p:sldId id="272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E0D36-0C81-4F2C-894E-ECF8C234B8E5}">
          <p14:sldIdLst>
            <p14:sldId id="256"/>
            <p14:sldId id="258"/>
            <p14:sldId id="259"/>
            <p14:sldId id="257"/>
            <p14:sldId id="260"/>
            <p14:sldId id="261"/>
            <p14:sldId id="271"/>
            <p14:sldId id="262"/>
            <p14:sldId id="263"/>
          </p14:sldIdLst>
        </p14:section>
        <p14:section name="G9 Adult LROP" id="{D0D856AA-F7A0-46E8-8528-5C93C85E8D89}">
          <p14:sldIdLst>
            <p14:sldId id="279"/>
            <p14:sldId id="282"/>
            <p14:sldId id="283"/>
            <p14:sldId id="281"/>
          </p14:sldIdLst>
        </p14:section>
        <p14:section name="Appendix" id="{79030D6D-4460-4044-A177-DAE2A82C7A25}">
          <p14:sldIdLst>
            <p14:sldId id="264"/>
            <p14:sldId id="270"/>
            <p14:sldId id="266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-30% to +30%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5936269969412151"/>
                  <c:y val="-2.240181963939266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337-4888-8E9E-5A0CEDBCC21A}"/>
                </c:ext>
              </c:extLst>
            </c:dLbl>
            <c:dLbl>
              <c:idx val="1"/>
              <c:layout>
                <c:manualLayout>
                  <c:x val="-0.15821375727790066"/>
                  <c:y val="-7.0311795874029347E-3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37-4888-8E9E-5A0CEDBCC21A}"/>
                </c:ext>
              </c:extLst>
            </c:dLbl>
            <c:dLbl>
              <c:idx val="2"/>
              <c:layout>
                <c:manualLayout>
                  <c:x val="-0.15930196265009219"/>
                  <c:y val="-1.2439815759139758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37-4888-8E9E-5A0CEDBCC21A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_("$"* #,##0_);_("$"* \(#,##0\);_("$"* "-"??_);_(@_)</c:formatCode>
                <c:ptCount val="3"/>
                <c:pt idx="0">
                  <c:v>68999999.996425509</c:v>
                </c:pt>
                <c:pt idx="1">
                  <c:v>64000000.016970113</c:v>
                </c:pt>
                <c:pt idx="2">
                  <c:v>59976092.18</c:v>
                </c:pt>
              </c:numCache>
            </c:numRef>
          </c:xVal>
          <c:yVal>
            <c:numRef>
              <c:f>Sheet1!$G$6:$G$8</c:f>
              <c:numCache>
                <c:formatCode>"$"#,##0_);\("$"#,##0\)</c:formatCode>
                <c:ptCount val="3"/>
                <c:pt idx="0">
                  <c:v>212971535.26138353</c:v>
                </c:pt>
                <c:pt idx="1">
                  <c:v>202427988.04208136</c:v>
                </c:pt>
                <c:pt idx="2">
                  <c:v>186239429.81254119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337-4888-8E9E-5A0CEDBCC21A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0.26749741445777847"/>
                  <c:y val="0.14481051747774074"/>
                </c:manualLayout>
              </c:layout>
              <c:numFmt formatCode="#0,,\ 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5149438435414"/>
                      <c:h val="0.131090170816513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337-4888-8E9E-5A0CEDBCC21A}"/>
                </c:ext>
              </c:extLst>
            </c:dLbl>
            <c:numFmt formatCode="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_("$"* #,##0_);_("$"* \(#,##0\);_("$"* "-"??_);_(@_)</c:formatCode>
                <c:ptCount val="1"/>
                <c:pt idx="0">
                  <c:v>59976092.18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172048616.21900794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0337-4888-8E9E-5A0CEDBCC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in val="55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in val="15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Projected Promotion Efficiency </a:t>
            </a:r>
            <a:b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 Pre-tax Spend/Incr. Doses</a:t>
            </a:r>
            <a:r>
              <a:rPr lang="en-US" sz="1400" b="1" u="sng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Sheet1!$F$17</c:f>
              <c:strCache>
                <c:ptCount val="1"/>
                <c:pt idx="0">
                  <c:v>2023 Projected Promotion Efficiency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Sheet1!$E$18:$E$27</c:f>
              <c:strCache>
                <c:ptCount val="10"/>
                <c:pt idx="0">
                  <c:v>HCC Paid Search</c:v>
                </c:pt>
                <c:pt idx="1">
                  <c:v>HCC Radio</c:v>
                </c:pt>
                <c:pt idx="2">
                  <c:v>HCP MCM</c:v>
                </c:pt>
                <c:pt idx="3">
                  <c:v>HCC Display</c:v>
                </c:pt>
                <c:pt idx="4">
                  <c:v>HCC Online Video</c:v>
                </c:pt>
                <c:pt idx="5">
                  <c:v>HCC Social</c:v>
                </c:pt>
                <c:pt idx="6">
                  <c:v>HCC Pharmacy</c:v>
                </c:pt>
                <c:pt idx="7">
                  <c:v>HCC Streaming Video</c:v>
                </c:pt>
                <c:pt idx="8">
                  <c:v>HCC Linear TV</c:v>
                </c:pt>
                <c:pt idx="9">
                  <c:v>HCC InOffice</c:v>
                </c:pt>
              </c:strCache>
            </c:strRef>
          </c:cat>
          <c:val>
            <c:numRef>
              <c:f>Sheet1!$F$18:$F$27</c:f>
              <c:numCache>
                <c:formatCode>"$"#,##0</c:formatCode>
                <c:ptCount val="10"/>
                <c:pt idx="0">
                  <c:v>1.6591015541117227</c:v>
                </c:pt>
                <c:pt idx="1">
                  <c:v>34.76</c:v>
                </c:pt>
                <c:pt idx="2">
                  <c:v>36.428388680927966</c:v>
                </c:pt>
                <c:pt idx="3">
                  <c:v>37.591880018375271</c:v>
                </c:pt>
                <c:pt idx="4">
                  <c:v>51.361310945524473</c:v>
                </c:pt>
                <c:pt idx="5">
                  <c:v>73.508410329953804</c:v>
                </c:pt>
                <c:pt idx="6">
                  <c:v>132.48254956731077</c:v>
                </c:pt>
                <c:pt idx="7">
                  <c:v>133.10979937785092</c:v>
                </c:pt>
                <c:pt idx="8">
                  <c:v>153.17331099625105</c:v>
                </c:pt>
                <c:pt idx="9">
                  <c:v>154.00794550765286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7-4FF2-A519-C0CF6B574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430600"/>
        <c:axId val="493430272"/>
      </c:barChart>
      <c:catAx>
        <c:axId val="493430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3430272"/>
        <c:crosses val="autoZero"/>
        <c:auto val="1"/>
        <c:lblAlgn val="ctr"/>
        <c:lblOffset val="100"/>
        <c:noMultiLvlLbl val="0"/>
      </c:catAx>
      <c:valAx>
        <c:axId val="493430272"/>
        <c:scaling>
          <c:orientation val="minMax"/>
          <c:min val="0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49343060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7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Incr. Doses vs Pre-tax Spend</a:t>
            </a:r>
            <a:endParaRPr lang="en-US" sz="13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1300" b="1" u="sng"/>
            </a:pPr>
            <a:r>
              <a:rPr lang="en-US" sz="13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Scope pre-tax budget :$60M, Optimal channel spend is allowed to vary </a:t>
            </a:r>
            <a:r>
              <a:rPr lang="en-US" sz="1300" b="1" i="0" u="sng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within custom constraints</a:t>
            </a:r>
          </a:p>
        </c:rich>
      </c:tx>
      <c:layout>
        <c:manualLayout>
          <c:xMode val="edge"/>
          <c:yMode val="edge"/>
          <c:x val="0.12096160016122652"/>
          <c:y val="2.31925910756898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81275836384986"/>
          <c:y val="0.17438722161159148"/>
          <c:w val="0.85441233502463698"/>
          <c:h val="0.7341085093133956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Sheet1!$B$40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3"/>
              <c:layout>
                <c:manualLayout>
                  <c:x val="-4.1279673116994802E-3"/>
                  <c:y val="-6.909061991630723E-2"/>
                </c:manualLayout>
              </c:layout>
              <c:tx>
                <c:rich>
                  <a:bodyPr/>
                  <a:lstStyle/>
                  <a:p>
                    <a:fld id="{50B69A05-0DA2-4992-ADA6-5805BF526A1A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Sheet1!$B$42:$B$192</c:f>
              <c:numCache>
                <c:formatCode>#,##0</c:formatCode>
                <c:ptCount val="151"/>
                <c:pt idx="0">
                  <c:v>0</c:v>
                </c:pt>
                <c:pt idx="1">
                  <c:v>5611.5002373501393</c:v>
                </c:pt>
                <c:pt idx="2">
                  <c:v>9115.9090298824703</c:v>
                </c:pt>
                <c:pt idx="3">
                  <c:v>12107.761676700537</c:v>
                </c:pt>
                <c:pt idx="4">
                  <c:v>14808.837908974965</c:v>
                </c:pt>
                <c:pt idx="5">
                  <c:v>17312.428335532044</c:v>
                </c:pt>
                <c:pt idx="6">
                  <c:v>19669.116872820407</c:v>
                </c:pt>
                <c:pt idx="7">
                  <c:v>21910.264159564609</c:v>
                </c:pt>
                <c:pt idx="8">
                  <c:v>24057.028157631961</c:v>
                </c:pt>
                <c:pt idx="9">
                  <c:v>26124.545419070415</c:v>
                </c:pt>
                <c:pt idx="10">
                  <c:v>28124.122804562983</c:v>
                </c:pt>
                <c:pt idx="11">
                  <c:v>30064.491672450658</c:v>
                </c:pt>
                <c:pt idx="12">
                  <c:v>31952.574628318467</c:v>
                </c:pt>
                <c:pt idx="13">
                  <c:v>33793.979184790936</c:v>
                </c:pt>
                <c:pt idx="14">
                  <c:v>35593.329136808985</c:v>
                </c:pt>
                <c:pt idx="15">
                  <c:v>37354.494781339148</c:v>
                </c:pt>
                <c:pt idx="16">
                  <c:v>39080.757540491992</c:v>
                </c:pt>
                <c:pt idx="17">
                  <c:v>40774.930605230875</c:v>
                </c:pt>
                <c:pt idx="18">
                  <c:v>42439.449240714515</c:v>
                </c:pt>
                <c:pt idx="19">
                  <c:v>44076.439640998062</c:v>
                </c:pt>
                <c:pt idx="20">
                  <c:v>45687.772286846674</c:v>
                </c:pt>
                <c:pt idx="21">
                  <c:v>47275.10389322089</c:v>
                </c:pt>
                <c:pt idx="22">
                  <c:v>48839.910812360271</c:v>
                </c:pt>
                <c:pt idx="23">
                  <c:v>50383.515941219572</c:v>
                </c:pt>
                <c:pt idx="24">
                  <c:v>51907.110623206274</c:v>
                </c:pt>
                <c:pt idx="25">
                  <c:v>53411.772644683391</c:v>
                </c:pt>
                <c:pt idx="26">
                  <c:v>54898.481150518368</c:v>
                </c:pt>
                <c:pt idx="27">
                  <c:v>56368.129104029213</c:v>
                </c:pt>
                <c:pt idx="28">
                  <c:v>57821.533771338625</c:v>
                </c:pt>
                <c:pt idx="29">
                  <c:v>59259.445602559899</c:v>
                </c:pt>
                <c:pt idx="30">
                  <c:v>60682.555801638446</c:v>
                </c:pt>
                <c:pt idx="31">
                  <c:v>62091.502815616863</c:v>
                </c:pt>
                <c:pt idx="32">
                  <c:v>63486.877927363275</c:v>
                </c:pt>
                <c:pt idx="33">
                  <c:v>64869.230099698769</c:v>
                </c:pt>
                <c:pt idx="34">
                  <c:v>66239.070190715982</c:v>
                </c:pt>
                <c:pt idx="35">
                  <c:v>67596.874637959671</c:v>
                </c:pt>
                <c:pt idx="36">
                  <c:v>68943.088691618366</c:v>
                </c:pt>
                <c:pt idx="37">
                  <c:v>70278.129262896182</c:v>
                </c:pt>
                <c:pt idx="38">
                  <c:v>71602.387442503299</c:v>
                </c:pt>
                <c:pt idx="39">
                  <c:v>72916.230735124249</c:v>
                </c:pt>
                <c:pt idx="40">
                  <c:v>74220.005048338426</c:v>
                </c:pt>
                <c:pt idx="41">
                  <c:v>75514.036468425038</c:v>
                </c:pt>
                <c:pt idx="42">
                  <c:v>76798.63285051733</c:v>
                </c:pt>
                <c:pt idx="43">
                  <c:v>78074.085246462055</c:v>
                </c:pt>
                <c:pt idx="44">
                  <c:v>79340.669190328888</c:v>
                </c:pt>
                <c:pt idx="45">
                  <c:v>80598.645858666729</c:v>
                </c:pt>
                <c:pt idx="46">
                  <c:v>81848.26312021639</c:v>
                </c:pt>
                <c:pt idx="47">
                  <c:v>83089.756487780658</c:v>
                </c:pt>
                <c:pt idx="48">
                  <c:v>84323.349983255001</c:v>
                </c:pt>
                <c:pt idx="49">
                  <c:v>85549.256925380585</c:v>
                </c:pt>
                <c:pt idx="50">
                  <c:v>86767.680648557027</c:v>
                </c:pt>
                <c:pt idx="51">
                  <c:v>87978.815160002501</c:v>
                </c:pt>
                <c:pt idx="52">
                  <c:v>89182.845741652345</c:v>
                </c:pt>
                <c:pt idx="53">
                  <c:v>90379.949502414049</c:v>
                </c:pt>
                <c:pt idx="54">
                  <c:v>91570.295885730782</c:v>
                </c:pt>
                <c:pt idx="55">
                  <c:v>92754.047136828973</c:v>
                </c:pt>
                <c:pt idx="56">
                  <c:v>93931.358733525602</c:v>
                </c:pt>
                <c:pt idx="57">
                  <c:v>95102.379784035904</c:v>
                </c:pt>
                <c:pt idx="58">
                  <c:v>96267.253394842512</c:v>
                </c:pt>
                <c:pt idx="59">
                  <c:v>97426.117011355804</c:v>
                </c:pt>
                <c:pt idx="60">
                  <c:v>98579.102733803622</c:v>
                </c:pt>
                <c:pt idx="61">
                  <c:v>99726.33761053413</c:v>
                </c:pt>
                <c:pt idx="62">
                  <c:v>100867.9439106895</c:v>
                </c:pt>
                <c:pt idx="63">
                  <c:v>102004.03937801001</c:v>
                </c:pt>
                <c:pt idx="64">
                  <c:v>103134.73746735322</c:v>
                </c:pt>
                <c:pt idx="65">
                  <c:v>104260.1475653558</c:v>
                </c:pt>
                <c:pt idx="66">
                  <c:v>105380.37519652872</c:v>
                </c:pt>
                <c:pt idx="67">
                  <c:v>106495.52221595342</c:v>
                </c:pt>
                <c:pt idx="68">
                  <c:v>107605.68698963587</c:v>
                </c:pt>
                <c:pt idx="69">
                  <c:v>108710.96456347968</c:v>
                </c:pt>
                <c:pt idx="70">
                  <c:v>109811.44682174956</c:v>
                </c:pt>
                <c:pt idx="71">
                  <c:v>110907.22263582044</c:v>
                </c:pt>
                <c:pt idx="72">
                  <c:v>111998.37800393499</c:v>
                </c:pt>
                <c:pt idx="73">
                  <c:v>113084.99618263097</c:v>
                </c:pt>
                <c:pt idx="74">
                  <c:v>114167.15781044142</c:v>
                </c:pt>
                <c:pt idx="75">
                  <c:v>115244.9410244207</c:v>
                </c:pt>
                <c:pt idx="76" formatCode="General">
                  <c:v>116318.42157000185</c:v>
                </c:pt>
                <c:pt idx="77" formatCode="General">
                  <c:v>117387.67290465004</c:v>
                </c:pt>
                <c:pt idx="78" formatCode="General">
                  <c:v>118452.76629573775</c:v>
                </c:pt>
                <c:pt idx="79" formatCode="General">
                  <c:v>119513.77091303423</c:v>
                </c:pt>
                <c:pt idx="80" formatCode="General">
                  <c:v>120570.75391616956</c:v>
                </c:pt>
                <c:pt idx="81" formatCode="General">
                  <c:v>121623.78053740562</c:v>
                </c:pt>
                <c:pt idx="82" formatCode="General">
                  <c:v>122672.91416002079</c:v>
                </c:pt>
                <c:pt idx="83" formatCode="General">
                  <c:v>123718.21639259135</c:v>
                </c:pt>
                <c:pt idx="84" formatCode="General">
                  <c:v>124759.74713943084</c:v>
                </c:pt>
                <c:pt idx="85" formatCode="General">
                  <c:v>125797.56466742975</c:v>
                </c:pt>
                <c:pt idx="86" formatCode="General">
                  <c:v>126831.72566951961</c:v>
                </c:pt>
                <c:pt idx="87" formatCode="General">
                  <c:v>127862.28532496898</c:v>
                </c:pt>
                <c:pt idx="88" formatCode="General">
                  <c:v>128889.29735670397</c:v>
                </c:pt>
                <c:pt idx="89" formatCode="General">
                  <c:v>129912.81408583271</c:v>
                </c:pt>
                <c:pt idx="90" formatCode="General">
                  <c:v>130932.88648353927</c:v>
                </c:pt>
                <c:pt idx="91" formatCode="General">
                  <c:v>131949.56422050251</c:v>
                </c:pt>
                <c:pt idx="92" formatCode="General">
                  <c:v>132962.8957139829</c:v>
                </c:pt>
                <c:pt idx="93" formatCode="General">
                  <c:v>133972.92817271245</c:v>
                </c:pt>
                <c:pt idx="94" formatCode="General">
                  <c:v>134979.70763971182</c:v>
                </c:pt>
                <c:pt idx="95" formatCode="General">
                  <c:v>135983.27903315192</c:v>
                </c:pt>
                <c:pt idx="96" formatCode="General">
                  <c:v>136983.6861853688</c:v>
                </c:pt>
                <c:pt idx="97" formatCode="General">
                  <c:v>137980.97188013329</c:v>
                </c:pt>
                <c:pt idx="98" formatCode="General">
                  <c:v>138975.17788827131</c:v>
                </c:pt>
                <c:pt idx="99" formatCode="General">
                  <c:v>139966.34500172324</c:v>
                </c:pt>
                <c:pt idx="100" formatCode="General">
                  <c:v>140954.51306612603</c:v>
                </c:pt>
                <c:pt idx="101" formatCode="General">
                  <c:v>141939.7210119965</c:v>
                </c:pt>
                <c:pt idx="102" formatCode="General">
                  <c:v>142922.00688458869</c:v>
                </c:pt>
                <c:pt idx="103" formatCode="General">
                  <c:v>143901.40787249437</c:v>
                </c:pt>
                <c:pt idx="104" formatCode="General">
                  <c:v>144877.9603350512</c:v>
                </c:pt>
                <c:pt idx="105" formatCode="General">
                  <c:v>145851.69982861925</c:v>
                </c:pt>
                <c:pt idx="106" formatCode="General">
                  <c:v>146822.66113178272</c:v>
                </c:pt>
                <c:pt idx="107" formatCode="General">
                  <c:v>147790.87826953092</c:v>
                </c:pt>
                <c:pt idx="108" formatCode="General">
                  <c:v>148756.38453646871</c:v>
                </c:pt>
                <c:pt idx="109" formatCode="General">
                  <c:v>149719.21251910398</c:v>
                </c:pt>
                <c:pt idx="110" formatCode="General">
                  <c:v>150679.39411725712</c:v>
                </c:pt>
                <c:pt idx="111" formatCode="General">
                  <c:v>151636.96056463459</c:v>
                </c:pt>
                <c:pt idx="112" formatCode="General">
                  <c:v>152591.94244860677</c:v>
                </c:pt>
                <c:pt idx="113" formatCode="General">
                  <c:v>153544.36972922692</c:v>
                </c:pt>
                <c:pt idx="114" formatCode="General">
                  <c:v>154494.27175752792</c:v>
                </c:pt>
                <c:pt idx="115" formatCode="General">
                  <c:v>155441.67729312947</c:v>
                </c:pt>
                <c:pt idx="116" formatCode="General">
                  <c:v>156386.61452118756</c:v>
                </c:pt>
                <c:pt idx="117" formatCode="General">
                  <c:v>157329.11106871683</c:v>
                </c:pt>
                <c:pt idx="118" formatCode="General">
                  <c:v>158269.19402031347</c:v>
                </c:pt>
                <c:pt idx="119" formatCode="General">
                  <c:v>159206.88993330597</c:v>
                </c:pt>
                <c:pt idx="120" formatCode="General">
                  <c:v>160142.22485235901</c:v>
                </c:pt>
                <c:pt idx="121" formatCode="General">
                  <c:v>161075.22432355487</c:v>
                </c:pt>
                <c:pt idx="122" formatCode="General">
                  <c:v>162005.91340797467</c:v>
                </c:pt>
                <c:pt idx="123" formatCode="General">
                  <c:v>162934.31669480179</c:v>
                </c:pt>
                <c:pt idx="124" formatCode="General">
                  <c:v>163860.45831396777</c:v>
                </c:pt>
                <c:pt idx="125" formatCode="General">
                  <c:v>164784.3619483597</c:v>
                </c:pt>
                <c:pt idx="126" formatCode="General">
                  <c:v>165706.05084560887</c:v>
                </c:pt>
                <c:pt idx="127" formatCode="General">
                  <c:v>166625.547829477</c:v>
                </c:pt>
                <c:pt idx="128" formatCode="General">
                  <c:v>167542.87531085775</c:v>
                </c:pt>
                <c:pt idx="129" formatCode="General">
                  <c:v>168458.05529840876</c:v>
                </c:pt>
                <c:pt idx="130" formatCode="General">
                  <c:v>169371.10940882994</c:v>
                </c:pt>
                <c:pt idx="131" formatCode="General">
                  <c:v>170282.05887680201</c:v>
                </c:pt>
                <c:pt idx="132" formatCode="General">
                  <c:v>171190.92456459932</c:v>
                </c:pt>
                <c:pt idx="133" formatCode="General">
                  <c:v>172097.72697138964</c:v>
                </c:pt>
                <c:pt idx="134" formatCode="General">
                  <c:v>173002.48624223375</c:v>
                </c:pt>
                <c:pt idx="135" formatCode="General">
                  <c:v>173905.2221767967</c:v>
                </c:pt>
                <c:pt idx="136" formatCode="General">
                  <c:v>174805.95423778144</c:v>
                </c:pt>
                <c:pt idx="137" formatCode="General">
                  <c:v>175704.70155909678</c:v>
                </c:pt>
                <c:pt idx="138" formatCode="General">
                  <c:v>176601.48295376831</c:v>
                </c:pt>
                <c:pt idx="139" formatCode="General">
                  <c:v>177496.3169216041</c:v>
                </c:pt>
                <c:pt idx="140" formatCode="General">
                  <c:v>178389.22165662277</c:v>
                </c:pt>
                <c:pt idx="141" formatCode="General">
                  <c:v>179280.21505425396</c:v>
                </c:pt>
                <c:pt idx="142" formatCode="General">
                  <c:v>180169.31471831937</c:v>
                </c:pt>
                <c:pt idx="143" formatCode="General">
                  <c:v>181056.53796780252</c:v>
                </c:pt>
                <c:pt idx="144" formatCode="General">
                  <c:v>181941.9018434154</c:v>
                </c:pt>
                <c:pt idx="145" formatCode="General">
                  <c:v>182825.42311396913</c:v>
                </c:pt>
                <c:pt idx="146" formatCode="General">
                  <c:v>183707.11828255549</c:v>
                </c:pt>
                <c:pt idx="147" formatCode="General">
                  <c:v>184587.00359254741</c:v>
                </c:pt>
                <c:pt idx="148" formatCode="General">
                  <c:v>185465.0950334231</c:v>
                </c:pt>
                <c:pt idx="149" formatCode="General">
                  <c:v>186341.4083464221</c:v>
                </c:pt>
                <c:pt idx="150" formatCode="General">
                  <c:v>187215.95903003748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26EA-4A08-9BFA-EBC3660FD40E}"/>
            </c:ext>
          </c:extLst>
        </c:ser>
        <c:ser>
          <c:idx val="2"/>
          <c:order val="1"/>
          <c:tx>
            <c:strRef>
              <c:f>Sheet1!$D$40</c:f>
              <c:strCache>
                <c:ptCount val="1"/>
                <c:pt idx="0">
                  <c:v>HCC Display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25"/>
              <c:layout>
                <c:manualLayout>
                  <c:x val="-2.0248521100633076E-3"/>
                  <c:y val="-6.3691339398777261E-2"/>
                </c:manualLayout>
              </c:layout>
              <c:tx>
                <c:rich>
                  <a:bodyPr/>
                  <a:lstStyle/>
                  <a:p>
                    <a:fld id="{1233D1D1-8F25-4DF9-803A-A3AC5C639B0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Sheet1!$D$42:$D$67</c:f>
              <c:numCache>
                <c:formatCode>#,##0</c:formatCode>
                <c:ptCount val="26"/>
                <c:pt idx="0">
                  <c:v>0</c:v>
                </c:pt>
                <c:pt idx="1">
                  <c:v>15418.266428927403</c:v>
                </c:pt>
                <c:pt idx="2">
                  <c:v>23369.721853196384</c:v>
                </c:pt>
                <c:pt idx="3">
                  <c:v>29806.31582437663</c:v>
                </c:pt>
                <c:pt idx="4">
                  <c:v>35421.874567629835</c:v>
                </c:pt>
                <c:pt idx="5">
                  <c:v>40496.50547128301</c:v>
                </c:pt>
                <c:pt idx="6">
                  <c:v>45177.926681648685</c:v>
                </c:pt>
                <c:pt idx="7">
                  <c:v>49555.786139031705</c:v>
                </c:pt>
                <c:pt idx="8">
                  <c:v>53689.522099009882</c:v>
                </c:pt>
                <c:pt idx="9">
                  <c:v>57621.034577250372</c:v>
                </c:pt>
                <c:pt idx="10">
                  <c:v>61381.22422860263</c:v>
                </c:pt>
                <c:pt idx="11">
                  <c:v>64993.684390287664</c:v>
                </c:pt>
                <c:pt idx="12">
                  <c:v>68476.931911967054</c:v>
                </c:pt>
                <c:pt idx="13">
                  <c:v>71845.828526013895</c:v>
                </c:pt>
                <c:pt idx="14">
                  <c:v>75112.526017376702</c:v>
                </c:pt>
                <c:pt idx="15">
                  <c:v>78287.117259565202</c:v>
                </c:pt>
                <c:pt idx="16">
                  <c:v>81378.098093495413</c:v>
                </c:pt>
                <c:pt idx="17">
                  <c:v>84392.703353188583</c:v>
                </c:pt>
                <c:pt idx="18">
                  <c:v>87337.156688206844</c:v>
                </c:pt>
                <c:pt idx="19">
                  <c:v>90216.859838313525</c:v>
                </c:pt>
                <c:pt idx="20">
                  <c:v>93036.538435982438</c:v>
                </c:pt>
                <c:pt idx="21">
                  <c:v>95800.355986454393</c:v>
                </c:pt>
                <c:pt idx="22">
                  <c:v>98512.004148907276</c:v>
                </c:pt>
                <c:pt idx="23">
                  <c:v>101174.77509481952</c:v>
                </c:pt>
                <c:pt idx="24">
                  <c:v>103791.62012277301</c:v>
                </c:pt>
                <c:pt idx="25">
                  <c:v>106365.19760151411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6EA-4A08-9BFA-EBC3660FD40E}"/>
            </c:ext>
          </c:extLst>
        </c:ser>
        <c:ser>
          <c:idx val="4"/>
          <c:order val="2"/>
          <c:tx>
            <c:strRef>
              <c:f>Sheet1!$F$40</c:f>
              <c:strCache>
                <c:ptCount val="1"/>
                <c:pt idx="0">
                  <c:v>HCC Online Video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layout>
                <c:manualLayout>
                  <c:x val="0.14006699231178002"/>
                  <c:y val="-3.7745685998353484E-2"/>
                </c:manualLayout>
              </c:layout>
              <c:tx>
                <c:rich>
                  <a:bodyPr/>
                  <a:lstStyle/>
                  <a:p>
                    <a:fld id="{E3E1BFBB-D6AC-4915-88AD-DDACF8A6158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Sheet1!$F$42:$F$62</c:f>
              <c:numCache>
                <c:formatCode>#,##0</c:formatCode>
                <c:ptCount val="21"/>
                <c:pt idx="0">
                  <c:v>0</c:v>
                </c:pt>
                <c:pt idx="1">
                  <c:v>5065.481471193023</c:v>
                </c:pt>
                <c:pt idx="2">
                  <c:v>9542.5948201725259</c:v>
                </c:pt>
                <c:pt idx="3">
                  <c:v>13498.725633110851</c:v>
                </c:pt>
                <c:pt idx="4">
                  <c:v>16993.753048531711</c:v>
                </c:pt>
                <c:pt idx="5">
                  <c:v>20080.838937839493</c:v>
                </c:pt>
                <c:pt idx="6">
                  <c:v>22807.144754493609</c:v>
                </c:pt>
                <c:pt idx="7">
                  <c:v>25214.480166974477</c:v>
                </c:pt>
                <c:pt idx="8">
                  <c:v>27339.888026596978</c:v>
                </c:pt>
                <c:pt idx="9">
                  <c:v>29216.170419393107</c:v>
                </c:pt>
                <c:pt idx="10">
                  <c:v>30872.360575452447</c:v>
                </c:pt>
                <c:pt idx="11">
                  <c:v>32334.145309553482</c:v>
                </c:pt>
                <c:pt idx="12">
                  <c:v>33624.242482229136</c:v>
                </c:pt>
                <c:pt idx="13">
                  <c:v>34762.737730371766</c:v>
                </c:pt>
                <c:pt idx="14">
                  <c:v>35767.38444339484</c:v>
                </c:pt>
                <c:pt idx="15">
                  <c:v>36653.870671447366</c:v>
                </c:pt>
                <c:pt idx="16">
                  <c:v>37436.056358373724</c:v>
                </c:pt>
                <c:pt idx="17">
                  <c:v>38126.18400260713</c:v>
                </c:pt>
                <c:pt idx="18">
                  <c:v>38735.06556990277</c:v>
                </c:pt>
                <c:pt idx="19">
                  <c:v>39272.248216656968</c:v>
                </c:pt>
                <c:pt idx="20">
                  <c:v>39746.161133962683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6EA-4A08-9BFA-EBC3660FD40E}"/>
            </c:ext>
          </c:extLst>
        </c:ser>
        <c:ser>
          <c:idx val="5"/>
          <c:order val="3"/>
          <c:tx>
            <c:strRef>
              <c:f>Sheet1!$H$40</c:f>
              <c:strCache>
                <c:ptCount val="1"/>
                <c:pt idx="0">
                  <c:v>HCC Streaming Video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75"/>
              <c:tx>
                <c:rich>
                  <a:bodyPr/>
                  <a:lstStyle/>
                  <a:p>
                    <a:fld id="{4DEE4BC0-3E53-4F5E-BF94-E0FD6E81657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Sheet1!$H$42:$H$117</c:f>
              <c:numCache>
                <c:formatCode>#,##0</c:formatCode>
                <c:ptCount val="76"/>
                <c:pt idx="0">
                  <c:v>0</c:v>
                </c:pt>
                <c:pt idx="1">
                  <c:v>5306.6799670584487</c:v>
                </c:pt>
                <c:pt idx="2">
                  <c:v>8620.7270398777109</c:v>
                </c:pt>
                <c:pt idx="3">
                  <c:v>11450.060343578602</c:v>
                </c:pt>
                <c:pt idx="4">
                  <c:v>14004.412392947337</c:v>
                </c:pt>
                <c:pt idx="5">
                  <c:v>16372.006191464845</c:v>
                </c:pt>
                <c:pt idx="6">
                  <c:v>18600.677904990443</c:v>
                </c:pt>
                <c:pt idx="7">
                  <c:v>20720.08464236038</c:v>
                </c:pt>
                <c:pt idx="8">
                  <c:v>22750.235051464868</c:v>
                </c:pt>
                <c:pt idx="9">
                  <c:v>24705.443457194888</c:v>
                </c:pt>
                <c:pt idx="10">
                  <c:v>26596.402524352889</c:v>
                </c:pt>
                <c:pt idx="11">
                  <c:v>28431.369318328445</c:v>
                </c:pt>
                <c:pt idx="12">
                  <c:v>30216.890404357946</c:v>
                </c:pt>
                <c:pt idx="13">
                  <c:v>31958.26869140529</c:v>
                </c:pt>
                <c:pt idx="14">
                  <c:v>33659.876806922497</c:v>
                </c:pt>
                <c:pt idx="15">
                  <c:v>35325.374810877525</c:v>
                </c:pt>
                <c:pt idx="16">
                  <c:v>36957.865876439937</c:v>
                </c:pt>
                <c:pt idx="17">
                  <c:v>38560.010380246516</c:v>
                </c:pt>
                <c:pt idx="18">
                  <c:v>40134.111302300051</c:v>
                </c:pt>
                <c:pt idx="19">
                  <c:v>41682.17934043915</c:v>
                </c:pt>
                <c:pt idx="20">
                  <c:v>43205.983369721333</c:v>
                </c:pt>
                <c:pt idx="21">
                  <c:v>44707.090111294332</c:v>
                </c:pt>
                <c:pt idx="22">
                  <c:v>46186.895721002846</c:v>
                </c:pt>
                <c:pt idx="23">
                  <c:v>47646.651235195692</c:v>
                </c:pt>
                <c:pt idx="24">
                  <c:v>49087.483282746944</c:v>
                </c:pt>
                <c:pt idx="25">
                  <c:v>50510.411103977327</c:v>
                </c:pt>
                <c:pt idx="26">
                  <c:v>51916.36065598081</c:v>
                </c:pt>
                <c:pt idx="27">
                  <c:v>53306.176395738708</c:v>
                </c:pt>
                <c:pt idx="28">
                  <c:v>54680.631194956943</c:v>
                </c:pt>
                <c:pt idx="29">
                  <c:v>56040.4347388202</c:v>
                </c:pt>
                <c:pt idx="30">
                  <c:v>57386.24068463494</c:v>
                </c:pt>
                <c:pt idx="31">
                  <c:v>58718.652798593408</c:v>
                </c:pt>
                <c:pt idx="32">
                  <c:v>60038.23024470135</c:v>
                </c:pt>
                <c:pt idx="33">
                  <c:v>61345.492165769465</c:v>
                </c:pt>
                <c:pt idx="34">
                  <c:v>62640.921669753101</c:v>
                </c:pt>
                <c:pt idx="35">
                  <c:v>63924.969313805857</c:v>
                </c:pt>
                <c:pt idx="36">
                  <c:v>65198.056161842178</c:v>
                </c:pt>
                <c:pt idx="37">
                  <c:v>66460.576478183808</c:v>
                </c:pt>
                <c:pt idx="38">
                  <c:v>67712.900109244132</c:v>
                </c:pt>
                <c:pt idx="39">
                  <c:v>68955.374596619047</c:v>
                </c:pt>
                <c:pt idx="40">
                  <c:v>70188.327057967617</c:v>
                </c:pt>
                <c:pt idx="41">
                  <c:v>71412.065866354562</c:v>
                </c:pt>
                <c:pt idx="42">
                  <c:v>72626.882154025967</c:v>
                </c:pt>
                <c:pt idx="43">
                  <c:v>73833.051162706732</c:v>
                </c:pt>
                <c:pt idx="44">
                  <c:v>75030.833459280257</c:v>
                </c:pt>
                <c:pt idx="45">
                  <c:v>76220.476033018742</c:v>
                </c:pt>
                <c:pt idx="46">
                  <c:v>77402.213288274987</c:v>
                </c:pt>
                <c:pt idx="47">
                  <c:v>78576.267944646228</c:v>
                </c:pt>
                <c:pt idx="48">
                  <c:v>79742.851855015717</c:v>
                </c:pt>
                <c:pt idx="49">
                  <c:v>80902.166750514647</c:v>
                </c:pt>
                <c:pt idx="50">
                  <c:v>82054.404920288376</c:v>
                </c:pt>
                <c:pt idx="51">
                  <c:v>83199.749832959336</c:v>
                </c:pt>
                <c:pt idx="52">
                  <c:v>84338.376705829985</c:v>
                </c:pt>
                <c:pt idx="53">
                  <c:v>85470.453027139083</c:v>
                </c:pt>
                <c:pt idx="54">
                  <c:v>86596.139036053923</c:v>
                </c:pt>
                <c:pt idx="55">
                  <c:v>87715.588164536821</c:v>
                </c:pt>
                <c:pt idx="56">
                  <c:v>88828.947444750607</c:v>
                </c:pt>
                <c:pt idx="57">
                  <c:v>89936.357885257181</c:v>
                </c:pt>
                <c:pt idx="58">
                  <c:v>91037.954818903876</c:v>
                </c:pt>
                <c:pt idx="59">
                  <c:v>92133.868224978651</c:v>
                </c:pt>
                <c:pt idx="60">
                  <c:v>93224.223027940854</c:v>
                </c:pt>
                <c:pt idx="61">
                  <c:v>94309.139374791368</c:v>
                </c:pt>
                <c:pt idx="62">
                  <c:v>95388.732892934539</c:v>
                </c:pt>
                <c:pt idx="63">
                  <c:v>96463.114930195705</c:v>
                </c:pt>
                <c:pt idx="64">
                  <c:v>97532.392778492183</c:v>
                </c:pt>
                <c:pt idx="65">
                  <c:v>98596.669882508781</c:v>
                </c:pt>
                <c:pt idx="66">
                  <c:v>99656.046034597835</c:v>
                </c:pt>
                <c:pt idx="67">
                  <c:v>100710.61755700773</c:v>
                </c:pt>
                <c:pt idx="68">
                  <c:v>101760.4774724404</c:v>
                </c:pt>
                <c:pt idx="69">
                  <c:v>102805.71566384524</c:v>
                </c:pt>
                <c:pt idx="70">
                  <c:v>103846.41902427527</c:v>
                </c:pt>
                <c:pt idx="71">
                  <c:v>104882.67159755557</c:v>
                </c:pt>
                <c:pt idx="72">
                  <c:v>105914.55471044948</c:v>
                </c:pt>
                <c:pt idx="73">
                  <c:v>106942.14709694653</c:v>
                </c:pt>
                <c:pt idx="74">
                  <c:v>107965.5250152433</c:v>
                </c:pt>
                <c:pt idx="75">
                  <c:v>108984.76235793946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7-26EA-4A08-9BFA-EBC3660FD40E}"/>
            </c:ext>
          </c:extLst>
        </c:ser>
        <c:ser>
          <c:idx val="6"/>
          <c:order val="4"/>
          <c:tx>
            <c:strRef>
              <c:f>Sheet1!$J$40</c:f>
              <c:strCache>
                <c:ptCount val="1"/>
                <c:pt idx="0">
                  <c:v>HCC Paid Search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6"/>
              <c:tx>
                <c:rich>
                  <a:bodyPr/>
                  <a:lstStyle/>
                  <a:p>
                    <a:fld id="{1A497101-ECB4-44A9-81CE-EE76C2CBBF6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Sheet1!$J$42:$J$67</c:f>
              <c:numCache>
                <c:formatCode>#,##0</c:formatCode>
                <c:ptCount val="26"/>
                <c:pt idx="0">
                  <c:v>0</c:v>
                </c:pt>
                <c:pt idx="1">
                  <c:v>79531.473375019181</c:v>
                </c:pt>
                <c:pt idx="2">
                  <c:v>129199.25966920293</c:v>
                </c:pt>
                <c:pt idx="3">
                  <c:v>171602.61689239615</c:v>
                </c:pt>
                <c:pt idx="4">
                  <c:v>209884.81654752325</c:v>
                </c:pt>
                <c:pt idx="5">
                  <c:v>245368.06112200834</c:v>
                </c:pt>
                <c:pt idx="6">
                  <c:v>278769.27358369966</c:v>
                </c:pt>
                <c:pt idx="7">
                  <c:v>310532.92647973198</c:v>
                </c:pt>
                <c:pt idx="8">
                  <c:v>340958.89039902925</c:v>
                </c:pt>
                <c:pt idx="9">
                  <c:v>370261.69483197236</c:v>
                </c:pt>
                <c:pt idx="10">
                  <c:v>398601.59127126914</c:v>
                </c:pt>
                <c:pt idx="11">
                  <c:v>426102.32876156975</c:v>
                </c:pt>
                <c:pt idx="12">
                  <c:v>452862.02099769411</c:v>
                </c:pt>
                <c:pt idx="13">
                  <c:v>478960.14293680771</c:v>
                </c:pt>
                <c:pt idx="14">
                  <c:v>504462.22736135405</c:v>
                </c:pt>
                <c:pt idx="15">
                  <c:v>529423.1277698857</c:v>
                </c:pt>
                <c:pt idx="16">
                  <c:v>553889.35157114896</c:v>
                </c:pt>
                <c:pt idx="17">
                  <c:v>577900.76996050018</c:v>
                </c:pt>
                <c:pt idx="18">
                  <c:v>601491.89781238139</c:v>
                </c:pt>
                <c:pt idx="19">
                  <c:v>624692.8695540831</c:v>
                </c:pt>
                <c:pt idx="20">
                  <c:v>647530.19540299417</c:v>
                </c:pt>
                <c:pt idx="21">
                  <c:v>670027.3558859264</c:v>
                </c:pt>
                <c:pt idx="22">
                  <c:v>692205.27525911503</c:v>
                </c:pt>
                <c:pt idx="23">
                  <c:v>714082.70286578103</c:v>
                </c:pt>
                <c:pt idx="24">
                  <c:v>735676.52354820957</c:v>
                </c:pt>
                <c:pt idx="25">
                  <c:v>757002.0127111614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9-26EA-4A08-9BFA-EBC3660FD40E}"/>
            </c:ext>
          </c:extLst>
        </c:ser>
        <c:ser>
          <c:idx val="7"/>
          <c:order val="5"/>
          <c:tx>
            <c:strRef>
              <c:f>Sheet1!$L$40</c:f>
              <c:strCache>
                <c:ptCount val="1"/>
                <c:pt idx="0">
                  <c:v>HCC Radio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9"/>
              <c:layout>
                <c:manualLayout>
                  <c:x val="0.10083667845810856"/>
                  <c:y val="-0.13448025108764255"/>
                </c:manualLayout>
              </c:layout>
              <c:tx>
                <c:rich>
                  <a:bodyPr/>
                  <a:lstStyle/>
                  <a:p>
                    <a:fld id="{676C7A69-3C57-4AD7-956F-CBC6AFD148AF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Sheet1!$L$42:$L$67</c:f>
              <c:numCache>
                <c:formatCode>#,##0</c:formatCode>
                <c:ptCount val="26"/>
                <c:pt idx="0">
                  <c:v>0</c:v>
                </c:pt>
                <c:pt idx="1">
                  <c:v>14412.136371822071</c:v>
                </c:pt>
                <c:pt idx="2">
                  <c:v>19016.927953756978</c:v>
                </c:pt>
                <c:pt idx="3">
                  <c:v>22365.410039276649</c:v>
                </c:pt>
                <c:pt idx="4">
                  <c:v>25092.986873580521</c:v>
                </c:pt>
                <c:pt idx="5">
                  <c:v>27435.720169529453</c:v>
                </c:pt>
                <c:pt idx="6">
                  <c:v>29511.335474505049</c:v>
                </c:pt>
                <c:pt idx="7">
                  <c:v>31388.284394713228</c:v>
                </c:pt>
                <c:pt idx="8">
                  <c:v>33110.394684609899</c:v>
                </c:pt>
                <c:pt idx="9">
                  <c:v>34707.662578253614</c:v>
                </c:pt>
                <c:pt idx="10">
                  <c:v>36201.649801445565</c:v>
                </c:pt>
                <c:pt idx="11">
                  <c:v>37608.450193722703</c:v>
                </c:pt>
                <c:pt idx="12">
                  <c:v>38940.440616082153</c:v>
                </c:pt>
                <c:pt idx="13">
                  <c:v>40207.373459884198</c:v>
                </c:pt>
                <c:pt idx="14">
                  <c:v>41417.089564413494</c:v>
                </c:pt>
                <c:pt idx="15">
                  <c:v>42576.000912264644</c:v>
                </c:pt>
                <c:pt idx="16">
                  <c:v>43689.427715155543</c:v>
                </c:pt>
                <c:pt idx="17">
                  <c:v>44761.840094563893</c:v>
                </c:pt>
                <c:pt idx="18">
                  <c:v>45797.035336442001</c:v>
                </c:pt>
                <c:pt idx="19">
                  <c:v>46798.270489480747</c:v>
                </c:pt>
                <c:pt idx="20">
                  <c:v>47768.363296037402</c:v>
                </c:pt>
                <c:pt idx="21">
                  <c:v>48709.770210732277</c:v>
                </c:pt>
                <c:pt idx="22">
                  <c:v>49624.64754252549</c:v>
                </c:pt>
                <c:pt idx="23">
                  <c:v>50514.899965908713</c:v>
                </c:pt>
                <c:pt idx="24">
                  <c:v>51382.219441902518</c:v>
                </c:pt>
                <c:pt idx="25">
                  <c:v>52228.116762231417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B-26EA-4A08-9BFA-EBC3660FD40E}"/>
            </c:ext>
          </c:extLst>
        </c:ser>
        <c:ser>
          <c:idx val="8"/>
          <c:order val="6"/>
          <c:tx>
            <c:strRef>
              <c:f>Sheet1!$N$40</c:f>
              <c:strCache>
                <c:ptCount val="1"/>
                <c:pt idx="0">
                  <c:v>HCC Social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5"/>
              <c:tx>
                <c:rich>
                  <a:bodyPr/>
                  <a:lstStyle/>
                  <a:p>
                    <a:fld id="{BBE47BFC-33BC-42A2-A96D-50EC5A75CBF8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Sheet1!$N$42:$N$67</c:f>
              <c:numCache>
                <c:formatCode>#,##0</c:formatCode>
                <c:ptCount val="26"/>
                <c:pt idx="0">
                  <c:v>0</c:v>
                </c:pt>
                <c:pt idx="1">
                  <c:v>6480.3046743965815</c:v>
                </c:pt>
                <c:pt idx="2">
                  <c:v>9822.305151017672</c:v>
                </c:pt>
                <c:pt idx="3">
                  <c:v>12527.608642230847</c:v>
                </c:pt>
                <c:pt idx="4">
                  <c:v>14887.830638717902</c:v>
                </c:pt>
                <c:pt idx="5">
                  <c:v>17020.700408310324</c:v>
                </c:pt>
                <c:pt idx="6">
                  <c:v>18988.303957788128</c:v>
                </c:pt>
                <c:pt idx="7">
                  <c:v>20828.320358873501</c:v>
                </c:pt>
                <c:pt idx="8">
                  <c:v>22565.731538505803</c:v>
                </c:pt>
                <c:pt idx="9">
                  <c:v>24218.148093092648</c:v>
                </c:pt>
                <c:pt idx="10">
                  <c:v>25798.557582486257</c:v>
                </c:pt>
                <c:pt idx="11">
                  <c:v>27316.876297482511</c:v>
                </c:pt>
                <c:pt idx="12">
                  <c:v>28780.886878754423</c:v>
                </c:pt>
                <c:pt idx="13">
                  <c:v>30196.835719449435</c:v>
                </c:pt>
                <c:pt idx="14">
                  <c:v>31569.830220530366</c:v>
                </c:pt>
                <c:pt idx="15">
                  <c:v>32904.112421508238</c:v>
                </c:pt>
                <c:pt idx="16">
                  <c:v>34203.25312833942</c:v>
                </c:pt>
                <c:pt idx="17">
                  <c:v>35470.293145185802</c:v>
                </c:pt>
                <c:pt idx="18">
                  <c:v>36707.848274902732</c:v>
                </c:pt>
                <c:pt idx="19">
                  <c:v>37918.188871268278</c:v>
                </c:pt>
                <c:pt idx="20">
                  <c:v>39103.301119846867</c:v>
                </c:pt>
                <c:pt idx="21">
                  <c:v>40264.934943860942</c:v>
                </c:pt>
                <c:pt idx="22">
                  <c:v>41404.641949409466</c:v>
                </c:pt>
                <c:pt idx="23">
                  <c:v>42523.805837722357</c:v>
                </c:pt>
                <c:pt idx="24">
                  <c:v>43623.667040989829</c:v>
                </c:pt>
                <c:pt idx="25">
                  <c:v>44705.342872853616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D-26EA-4A08-9BFA-EBC3660FD40E}"/>
            </c:ext>
          </c:extLst>
        </c:ser>
        <c:ser>
          <c:idx val="9"/>
          <c:order val="7"/>
          <c:tx>
            <c:strRef>
              <c:f>Sheet1!$P$40</c:f>
              <c:strCache>
                <c:ptCount val="1"/>
                <c:pt idx="0">
                  <c:v>HCC MCM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37"/>
              <c:tx>
                <c:rich>
                  <a:bodyPr/>
                  <a:lstStyle/>
                  <a:p>
                    <a:r>
                      <a:rPr lang="en-US" dirty="0"/>
                      <a:t>HCP MCM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Sheet1!$P$42:$P$117</c:f>
              <c:numCache>
                <c:formatCode>#,##0</c:formatCode>
                <c:ptCount val="76"/>
                <c:pt idx="0">
                  <c:v>0</c:v>
                </c:pt>
                <c:pt idx="1">
                  <c:v>6744.3499683793634</c:v>
                </c:pt>
                <c:pt idx="2">
                  <c:v>13435.838188506663</c:v>
                </c:pt>
                <c:pt idx="3">
                  <c:v>20074.687554519624</c:v>
                </c:pt>
                <c:pt idx="4">
                  <c:v>26661.123724805191</c:v>
                </c:pt>
                <c:pt idx="5">
                  <c:v>33195.375038976781</c:v>
                </c:pt>
                <c:pt idx="6">
                  <c:v>39677.672435625456</c:v>
                </c:pt>
                <c:pt idx="7">
                  <c:v>46108.249370880425</c:v>
                </c:pt>
                <c:pt idx="8">
                  <c:v>52487.34173778072</c:v>
                </c:pt>
                <c:pt idx="9">
                  <c:v>58815.187786469236</c:v>
                </c:pt>
                <c:pt idx="10">
                  <c:v>65092.028045233339</c:v>
                </c:pt>
                <c:pt idx="11">
                  <c:v>71318.105242387392</c:v>
                </c:pt>
                <c:pt idx="12">
                  <c:v>77493.664229021408</c:v>
                </c:pt>
                <c:pt idx="13">
                  <c:v>83618.951902620494</c:v>
                </c:pt>
                <c:pt idx="14">
                  <c:v>89694.217131564394</c:v>
                </c:pt>
                <c:pt idx="15">
                  <c:v>95719.710680508986</c:v>
                </c:pt>
                <c:pt idx="16">
                  <c:v>101695.68513668422</c:v>
                </c:pt>
                <c:pt idx="17">
                  <c:v>107622.39483707212</c:v>
                </c:pt>
                <c:pt idx="18">
                  <c:v>113500.09579651337</c:v>
                </c:pt>
                <c:pt idx="19">
                  <c:v>119329.04563672934</c:v>
                </c:pt>
                <c:pt idx="20">
                  <c:v>125109.50351626147</c:v>
                </c:pt>
                <c:pt idx="21">
                  <c:v>130841.73006134667</c:v>
                </c:pt>
                <c:pt idx="22">
                  <c:v>136525.98729771748</c:v>
                </c:pt>
                <c:pt idx="23">
                  <c:v>142162.53858334757</c:v>
                </c:pt>
                <c:pt idx="24">
                  <c:v>147751.64854213502</c:v>
                </c:pt>
                <c:pt idx="25">
                  <c:v>153293.58299852163</c:v>
                </c:pt>
                <c:pt idx="26">
                  <c:v>158788.60891307052</c:v>
                </c:pt>
                <c:pt idx="27">
                  <c:v>164236.99431898072</c:v>
                </c:pt>
                <c:pt idx="28">
                  <c:v>169639.00825955253</c:v>
                </c:pt>
                <c:pt idx="29">
                  <c:v>174994.92072660942</c:v>
                </c:pt>
                <c:pt idx="30">
                  <c:v>180305.00259986054</c:v>
                </c:pt>
                <c:pt idx="31">
                  <c:v>185569.52558721509</c:v>
                </c:pt>
                <c:pt idx="32">
                  <c:v>190788.76216605306</c:v>
                </c:pt>
                <c:pt idx="33">
                  <c:v>195962.9855254367</c:v>
                </c:pt>
                <c:pt idx="34">
                  <c:v>201092.4695092719</c:v>
                </c:pt>
                <c:pt idx="35">
                  <c:v>206177.48856041208</c:v>
                </c:pt>
                <c:pt idx="36">
                  <c:v>211218.3176657157</c:v>
                </c:pt>
                <c:pt idx="37">
                  <c:v>216215.23230202962</c:v>
                </c:pt>
                <c:pt idx="38">
                  <c:v>221168.50838311855</c:v>
                </c:pt>
                <c:pt idx="39">
                  <c:v>226078.42220753618</c:v>
                </c:pt>
                <c:pt idx="40">
                  <c:v>230945.2504074052</c:v>
                </c:pt>
                <c:pt idx="41">
                  <c:v>235769.2698981557</c:v>
                </c:pt>
                <c:pt idx="42">
                  <c:v>240550.75782915577</c:v>
                </c:pt>
                <c:pt idx="43">
                  <c:v>245289.99153528456</c:v>
                </c:pt>
                <c:pt idx="44">
                  <c:v>249987.2484894041</c:v>
                </c:pt>
                <c:pt idx="45">
                  <c:v>254642.80625574663</c:v>
                </c:pt>
                <c:pt idx="46">
                  <c:v>259256.94244420156</c:v>
                </c:pt>
                <c:pt idx="47">
                  <c:v>263829.93466551043</c:v>
                </c:pt>
                <c:pt idx="48">
                  <c:v>268362.06048733462</c:v>
                </c:pt>
                <c:pt idx="49">
                  <c:v>272853.59739122726</c:v>
                </c:pt>
                <c:pt idx="50">
                  <c:v>277304.82273047324</c:v>
                </c:pt>
                <c:pt idx="51">
                  <c:v>281716.01368881389</c:v>
                </c:pt>
                <c:pt idx="52">
                  <c:v>286087.44724001735</c:v>
                </c:pt>
                <c:pt idx="53">
                  <c:v>290419.40010833368</c:v>
                </c:pt>
                <c:pt idx="54">
                  <c:v>294712.14872978255</c:v>
                </c:pt>
                <c:pt idx="55">
                  <c:v>298965.96921429597</c:v>
                </c:pt>
                <c:pt idx="56">
                  <c:v>303181.13730868977</c:v>
                </c:pt>
                <c:pt idx="57">
                  <c:v>307357.92836048175</c:v>
                </c:pt>
                <c:pt idx="58">
                  <c:v>311496.61728250608</c:v>
                </c:pt>
                <c:pt idx="59">
                  <c:v>315597.47851836588</c:v>
                </c:pt>
                <c:pt idx="60">
                  <c:v>319660.78600868117</c:v>
                </c:pt>
                <c:pt idx="61">
                  <c:v>323686.81315812934</c:v>
                </c:pt>
                <c:pt idx="62">
                  <c:v>327675.83280328754</c:v>
                </c:pt>
                <c:pt idx="63">
                  <c:v>331628.11718124803</c:v>
                </c:pt>
                <c:pt idx="64">
                  <c:v>335543.93789900467</c:v>
                </c:pt>
                <c:pt idx="65">
                  <c:v>339423.56590361241</c:v>
                </c:pt>
                <c:pt idx="66">
                  <c:v>343267.27145309001</c:v>
                </c:pt>
                <c:pt idx="67">
                  <c:v>347075.32408808265</c:v>
                </c:pt>
                <c:pt idx="68">
                  <c:v>350847.99260424729</c:v>
                </c:pt>
                <c:pt idx="69">
                  <c:v>354585.54502538219</c:v>
                </c:pt>
                <c:pt idx="70">
                  <c:v>358288.24857726227</c:v>
                </c:pt>
                <c:pt idx="71">
                  <c:v>361956.36966219638</c:v>
                </c:pt>
                <c:pt idx="72">
                  <c:v>365590.17383428197</c:v>
                </c:pt>
                <c:pt idx="73">
                  <c:v>369189.92577534728</c:v>
                </c:pt>
                <c:pt idx="74">
                  <c:v>372755.88927158527</c:v>
                </c:pt>
                <c:pt idx="75">
                  <c:v>376288.32719086111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F-26EA-4A08-9BFA-EBC3660FD40E}"/>
            </c:ext>
          </c:extLst>
        </c:ser>
        <c:ser>
          <c:idx val="10"/>
          <c:order val="8"/>
          <c:tx>
            <c:strRef>
              <c:f>Sheet1!$R$40</c:f>
              <c:strCache>
                <c:ptCount val="1"/>
                <c:pt idx="0">
                  <c:v>HCC InOffice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tx>
                <c:rich>
                  <a:bodyPr/>
                  <a:lstStyle/>
                  <a:p>
                    <a:fld id="{E1C5F344-167C-4026-ACB6-156DA467EBD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Sheet1!$R$42:$R$62</c:f>
              <c:numCache>
                <c:formatCode>#,##0</c:formatCode>
                <c:ptCount val="21"/>
                <c:pt idx="0">
                  <c:v>0</c:v>
                </c:pt>
                <c:pt idx="1">
                  <c:v>1706.7793306829408</c:v>
                </c:pt>
                <c:pt idx="2">
                  <c:v>3212.0774911278859</c:v>
                </c:pt>
                <c:pt idx="3">
                  <c:v>4539.5701164426282</c:v>
                </c:pt>
                <c:pt idx="4">
                  <c:v>5710.1750087123364</c:v>
                </c:pt>
                <c:pt idx="5">
                  <c:v>6742.3679651152343</c:v>
                </c:pt>
                <c:pt idx="6">
                  <c:v>7652.4636531248689</c:v>
                </c:pt>
                <c:pt idx="7">
                  <c:v>8454.8651248225942</c:v>
                </c:pt>
                <c:pt idx="8">
                  <c:v>9162.2852577054873</c:v>
                </c:pt>
                <c:pt idx="9">
                  <c:v>9785.9431144567207</c:v>
                </c:pt>
                <c:pt idx="10">
                  <c:v>10335.737933591008</c:v>
                </c:pt>
                <c:pt idx="11">
                  <c:v>10820.403199190274</c:v>
                </c:pt>
                <c:pt idx="12">
                  <c:v>11247.64299300313</c:v>
                </c:pt>
                <c:pt idx="13">
                  <c:v>11624.252606132999</c:v>
                </c:pt>
                <c:pt idx="14">
                  <c:v>11956.225180637091</c:v>
                </c:pt>
                <c:pt idx="15">
                  <c:v>12248.845962864347</c:v>
                </c:pt>
                <c:pt idx="16">
                  <c:v>12506.775579451583</c:v>
                </c:pt>
                <c:pt idx="17">
                  <c:v>12734.123592615128</c:v>
                </c:pt>
                <c:pt idx="18">
                  <c:v>12934.513452414423</c:v>
                </c:pt>
                <c:pt idx="19">
                  <c:v>13111.139839037322</c:v>
                </c:pt>
                <c:pt idx="20">
                  <c:v>13266.819276439957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1-26EA-4A08-9BFA-EBC3660FD40E}"/>
            </c:ext>
          </c:extLst>
        </c:ser>
        <c:ser>
          <c:idx val="11"/>
          <c:order val="9"/>
          <c:tx>
            <c:strRef>
              <c:f>Sheet1!$T$40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tx>
                <c:rich>
                  <a:bodyPr/>
                  <a:lstStyle/>
                  <a:p>
                    <a:fld id="{088B73AF-1A64-481E-B0F6-E168E9871B67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Sheet1!$T$42:$T$62</c:f>
              <c:numCache>
                <c:formatCode>#,##0</c:formatCode>
                <c:ptCount val="21"/>
                <c:pt idx="0">
                  <c:v>0</c:v>
                </c:pt>
                <c:pt idx="1">
                  <c:v>1884.0989294061437</c:v>
                </c:pt>
                <c:pt idx="2">
                  <c:v>3690.9075000444427</c:v>
                </c:pt>
                <c:pt idx="3">
                  <c:v>5423.5391706861556</c:v>
                </c:pt>
                <c:pt idx="4">
                  <c:v>7084.9866262534633</c:v>
                </c:pt>
                <c:pt idx="5">
                  <c:v>8678.126083179377</c:v>
                </c:pt>
                <c:pt idx="6">
                  <c:v>10205.721472941339</c:v>
                </c:pt>
                <c:pt idx="7">
                  <c:v>11670.428504428826</c:v>
                </c:pt>
                <c:pt idx="8">
                  <c:v>13074.798606074415</c:v>
                </c:pt>
                <c:pt idx="9">
                  <c:v>14421.282748956233</c:v>
                </c:pt>
                <c:pt idx="10">
                  <c:v>15712.235152327456</c:v>
                </c:pt>
                <c:pt idx="11">
                  <c:v>16949.916873184033</c:v>
                </c:pt>
                <c:pt idx="12">
                  <c:v>18136.499281739816</c:v>
                </c:pt>
                <c:pt idx="13">
                  <c:v>19274.06742475275</c:v>
                </c:pt>
                <c:pt idx="14">
                  <c:v>20364.623278812505</c:v>
                </c:pt>
                <c:pt idx="15">
                  <c:v>21410.088895815425</c:v>
                </c:pt>
                <c:pt idx="16">
                  <c:v>22412.309442908503</c:v>
                </c:pt>
                <c:pt idx="17">
                  <c:v>23373.056139308028</c:v>
                </c:pt>
                <c:pt idx="18">
                  <c:v>24294.029092384502</c:v>
                </c:pt>
                <c:pt idx="19">
                  <c:v>25176.860035532154</c:v>
                </c:pt>
                <c:pt idx="20">
                  <c:v>26023.114970291033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3-26EA-4A08-9BFA-EBC3660FD40E}"/>
            </c:ext>
          </c:extLst>
        </c:ser>
        <c:ser>
          <c:idx val="16"/>
          <c:order val="10"/>
          <c:tx>
            <c:strRef>
              <c:f>Sheet1!$B$11</c:f>
              <c:strCache>
                <c:ptCount val="1"/>
                <c:pt idx="0">
                  <c:v>HCC InOffice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4-26EA-4A08-9BFA-EBC3660FD40E}"/>
              </c:ext>
            </c:extLst>
          </c:dPt>
          <c:xVal>
            <c:numRef>
              <c:f>Sheet1!$H$11</c:f>
              <c:numCache>
                <c:formatCode>"$"#,##0</c:formatCode>
                <c:ptCount val="1"/>
                <c:pt idx="0">
                  <c:v>1134710</c:v>
                </c:pt>
              </c:numCache>
              <c:extLst xmlns:c15="http://schemas.microsoft.com/office/drawing/2012/chart"/>
            </c:numRef>
          </c:xVal>
          <c:yVal>
            <c:numRef>
              <c:f>Sheet1!$I$11</c:f>
              <c:numCache>
                <c:formatCode>#,##0</c:formatCode>
                <c:ptCount val="1"/>
                <c:pt idx="0">
                  <c:v>7367.8666140222922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5-26EA-4A08-9BFA-EBC3660FD40E}"/>
            </c:ext>
          </c:extLst>
        </c:ser>
        <c:ser>
          <c:idx val="17"/>
          <c:order val="11"/>
          <c:tx>
            <c:strRef>
              <c:f>Sheet1!$B$12</c:f>
              <c:strCache>
                <c:ptCount val="1"/>
                <c:pt idx="0">
                  <c:v>HCP MCM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Sheet1!$H$12</c:f>
              <c:numCache>
                <c:formatCode>"$"#,##0</c:formatCode>
                <c:ptCount val="1"/>
                <c:pt idx="0">
                  <c:v>10503728.719999999</c:v>
                </c:pt>
              </c:numCache>
              <c:extLst xmlns:c15="http://schemas.microsoft.com/office/drawing/2012/chart"/>
            </c:numRef>
          </c:xVal>
          <c:yVal>
            <c:numRef>
              <c:f>Sheet1!$I$12</c:f>
              <c:numCache>
                <c:formatCode>#,##0</c:formatCode>
                <c:ptCount val="1"/>
                <c:pt idx="0">
                  <c:v>288339.09761974216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6-26EA-4A08-9BFA-EBC3660FD40E}"/>
            </c:ext>
          </c:extLst>
        </c:ser>
        <c:ser>
          <c:idx val="18"/>
          <c:order val="12"/>
          <c:tx>
            <c:strRef>
              <c:f>Sheet1!$B$13</c:f>
              <c:strCache>
                <c:ptCount val="1"/>
                <c:pt idx="0">
                  <c:v>HCC Social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Sheet1!$H$13</c:f>
              <c:numCache>
                <c:formatCode>"$"#,##0</c:formatCode>
                <c:ptCount val="1"/>
                <c:pt idx="0">
                  <c:v>1751000</c:v>
                </c:pt>
              </c:numCache>
              <c:extLst xmlns:c15="http://schemas.microsoft.com/office/drawing/2012/chart"/>
            </c:numRef>
          </c:xVal>
          <c:yVal>
            <c:numRef>
              <c:f>Sheet1!$I$13</c:f>
              <c:numCache>
                <c:formatCode>#,##0</c:formatCode>
                <c:ptCount val="1"/>
                <c:pt idx="0">
                  <c:v>23820.403572058858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7-26EA-4A08-9BFA-EBC3660FD40E}"/>
            </c:ext>
          </c:extLst>
        </c:ser>
        <c:ser>
          <c:idx val="19"/>
          <c:order val="13"/>
          <c:tx>
            <c:strRef>
              <c:f>Sheet1!$B$14</c:f>
              <c:strCache>
                <c:ptCount val="1"/>
                <c:pt idx="0">
                  <c:v>HCC Online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8-26EA-4A08-9BFA-EBC3660FD40E}"/>
              </c:ext>
            </c:extLst>
          </c:dPt>
          <c:xVal>
            <c:numRef>
              <c:f>Sheet1!$H$14</c:f>
              <c:numCache>
                <c:formatCode>"$"#,##0</c:formatCode>
                <c:ptCount val="1"/>
                <c:pt idx="0">
                  <c:v>1111779.04</c:v>
                </c:pt>
              </c:numCache>
              <c:extLst xmlns:c15="http://schemas.microsoft.com/office/drawing/2012/chart"/>
            </c:numRef>
          </c:xVal>
          <c:yVal>
            <c:numRef>
              <c:f>Sheet1!$I$14</c:f>
              <c:numCache>
                <c:formatCode>#,##0</c:formatCode>
                <c:ptCount val="1"/>
                <c:pt idx="0">
                  <c:v>21646.235649615526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9-26EA-4A08-9BFA-EBC3660FD40E}"/>
            </c:ext>
          </c:extLst>
        </c:ser>
        <c:ser>
          <c:idx val="20"/>
          <c:order val="14"/>
          <c:tx>
            <c:strRef>
              <c:f>Sheet1!$B$15</c:f>
              <c:strCache>
                <c:ptCount val="1"/>
                <c:pt idx="0">
                  <c:v>HCC Streaming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Sheet1!$H$15</c:f>
              <c:numCache>
                <c:formatCode>"$"#,##0</c:formatCode>
                <c:ptCount val="1"/>
                <c:pt idx="0">
                  <c:v>13418576</c:v>
                </c:pt>
              </c:numCache>
              <c:extLst xmlns:c15="http://schemas.microsoft.com/office/drawing/2012/chart"/>
            </c:numRef>
          </c:xVal>
          <c:yVal>
            <c:numRef>
              <c:f>Sheet1!$I$15</c:f>
              <c:numCache>
                <c:formatCode>#,##0</c:formatCode>
                <c:ptCount val="1"/>
                <c:pt idx="0">
                  <c:v>100808.3256282994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A-26EA-4A08-9BFA-EBC3660FD40E}"/>
            </c:ext>
          </c:extLst>
        </c:ser>
        <c:ser>
          <c:idx val="21"/>
          <c:order val="15"/>
          <c:tx>
            <c:strRef>
              <c:f>Sheet1!$B$16</c:f>
              <c:strCache>
                <c:ptCount val="1"/>
                <c:pt idx="0">
                  <c:v>HCC Display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Sheet1!$H$16</c:f>
              <c:numCache>
                <c:formatCode>"$"#,##0</c:formatCode>
                <c:ptCount val="1"/>
                <c:pt idx="0">
                  <c:v>2859426.82</c:v>
                </c:pt>
              </c:numCache>
              <c:extLst xmlns:c15="http://schemas.microsoft.com/office/drawing/2012/chart"/>
            </c:numRef>
          </c:xVal>
          <c:yVal>
            <c:numRef>
              <c:f>Sheet1!$I$16</c:f>
              <c:numCache>
                <c:formatCode>#,##0</c:formatCode>
                <c:ptCount val="1"/>
                <c:pt idx="0">
                  <c:v>76065.012406995462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B-26EA-4A08-9BFA-EBC3660FD40E}"/>
            </c:ext>
          </c:extLst>
        </c:ser>
        <c:ser>
          <c:idx val="22"/>
          <c:order val="16"/>
          <c:tx>
            <c:strRef>
              <c:f>Sheet1!$B$17</c:f>
              <c:strCache>
                <c:ptCount val="1"/>
                <c:pt idx="0">
                  <c:v>HCC Paid Search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Sheet1!$H$17</c:f>
              <c:numCache>
                <c:formatCode>"$"#,##0</c:formatCode>
                <c:ptCount val="1"/>
                <c:pt idx="0">
                  <c:v>50000</c:v>
                </c:pt>
              </c:numCache>
              <c:extLst xmlns:c15="http://schemas.microsoft.com/office/drawing/2012/chart"/>
            </c:numRef>
          </c:xVal>
          <c:yVal>
            <c:numRef>
              <c:f>Sheet1!$I$17</c:f>
              <c:numCache>
                <c:formatCode>#,##0</c:formatCode>
                <c:ptCount val="1"/>
                <c:pt idx="0">
                  <c:v>30136.792938374307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C-26EA-4A08-9BFA-EBC3660FD40E}"/>
            </c:ext>
          </c:extLst>
        </c:ser>
        <c:ser>
          <c:idx val="23"/>
          <c:order val="17"/>
          <c:tx>
            <c:strRef>
              <c:f>Sheet1!$B$18</c:f>
              <c:strCache>
                <c:ptCount val="1"/>
                <c:pt idx="0">
                  <c:v>HCC Radio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Sheet1!$H$18</c:f>
              <c:numCache>
                <c:formatCode>"$"#,##0</c:formatCode>
                <c:ptCount val="1"/>
                <c:pt idx="0">
                  <c:v>923975</c:v>
                </c:pt>
              </c:numCache>
              <c:extLst xmlns:c15="http://schemas.microsoft.com/office/drawing/2012/chart"/>
            </c:numRef>
          </c:xVal>
          <c:yVal>
            <c:numRef>
              <c:f>Sheet1!$I$18</c:f>
              <c:numCache>
                <c:formatCode>#,##0</c:formatCode>
                <c:ptCount val="1"/>
                <c:pt idx="0">
                  <c:v>26581.559263521289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D-26EA-4A08-9BFA-EBC3660FD40E}"/>
            </c:ext>
          </c:extLst>
        </c:ser>
        <c:ser>
          <c:idx val="24"/>
          <c:order val="18"/>
          <c:tx>
            <c:v>HCC In Office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Sheet1!$E$11</c:f>
              <c:numCache>
                <c:formatCode>"$"#,##0</c:formatCode>
                <c:ptCount val="1"/>
                <c:pt idx="0">
                  <c:v>900000</c:v>
                </c:pt>
              </c:numCache>
              <c:extLst xmlns:c15="http://schemas.microsoft.com/office/drawing/2012/chart"/>
            </c:numRef>
          </c:xVal>
          <c:yVal>
            <c:numRef>
              <c:f>Sheet1!$F$11</c:f>
              <c:numCache>
                <c:formatCode>#,##0</c:formatCode>
                <c:ptCount val="1"/>
                <c:pt idx="0">
                  <c:v>6242.5057294806466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E-26EA-4A08-9BFA-EBC3660FD40E}"/>
            </c:ext>
          </c:extLst>
        </c:ser>
        <c:ser>
          <c:idx val="25"/>
          <c:order val="19"/>
          <c:tx>
            <c:v>HCC MCM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Sheet1!$E$12</c:f>
              <c:numCache>
                <c:formatCode>"$"#,##0</c:formatCode>
                <c:ptCount val="1"/>
                <c:pt idx="0">
                  <c:v>12736881.332722055</c:v>
                </c:pt>
              </c:numCache>
              <c:extLst xmlns:c15="http://schemas.microsoft.com/office/drawing/2012/chart"/>
            </c:numRef>
          </c:xVal>
          <c:yVal>
            <c:numRef>
              <c:f>Sheet1!$F$12</c:f>
              <c:numCache>
                <c:formatCode>#,##0</c:formatCode>
                <c:ptCount val="1"/>
                <c:pt idx="0">
                  <c:v>334312.05250032619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F-26EA-4A08-9BFA-EBC3660FD40E}"/>
            </c:ext>
          </c:extLst>
        </c:ser>
        <c:ser>
          <c:idx val="26"/>
          <c:order val="20"/>
          <c:tx>
            <c:v>HCC Social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Sheet1!$E$13</c:f>
              <c:numCache>
                <c:formatCode>"$"#,##0</c:formatCode>
                <c:ptCount val="1"/>
                <c:pt idx="0">
                  <c:v>1800000</c:v>
                </c:pt>
              </c:numCache>
              <c:extLst xmlns:c15="http://schemas.microsoft.com/office/drawing/2012/chart"/>
            </c:numRef>
          </c:xVal>
          <c:yVal>
            <c:numRef>
              <c:f>Sheet1!$F$13</c:f>
              <c:numCache>
                <c:formatCode>#,##0</c:formatCode>
                <c:ptCount val="1"/>
                <c:pt idx="0">
                  <c:v>24218.148093092648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0-26EA-4A08-9BFA-EBC3660FD40E}"/>
            </c:ext>
          </c:extLst>
        </c:ser>
        <c:ser>
          <c:idx val="27"/>
          <c:order val="21"/>
          <c:tx>
            <c:v>HCC Streaming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Sheet1!$E$15</c:f>
              <c:numCache>
                <c:formatCode>"$"#,##0</c:formatCode>
                <c:ptCount val="1"/>
                <c:pt idx="0">
                  <c:v>9400000</c:v>
                </c:pt>
              </c:numCache>
            </c:numRef>
          </c:xVal>
          <c:yVal>
            <c:numRef>
              <c:f>Sheet1!$F$15</c:f>
              <c:numCache>
                <c:formatCode>#,##0</c:formatCode>
                <c:ptCount val="1"/>
                <c:pt idx="0">
                  <c:v>78576.267944646228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1-26EA-4A08-9BFA-EBC3660FD40E}"/>
            </c:ext>
          </c:extLst>
        </c:ser>
        <c:ser>
          <c:idx val="28"/>
          <c:order val="22"/>
          <c:tx>
            <c:v>HCC Display OPT</c:v>
          </c:tx>
          <c:spPr>
            <a:ln w="28575" cap="rnd">
              <a:solidFill>
                <a:srgbClr val="00B050"/>
              </a:solidFill>
              <a:prstDash val="dashDot"/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Sheet1!$E$16</c:f>
              <c:numCache>
                <c:formatCode>"$"#,##0</c:formatCode>
                <c:ptCount val="1"/>
                <c:pt idx="0">
                  <c:v>2900000</c:v>
                </c:pt>
              </c:numCache>
            </c:numRef>
          </c:xVal>
          <c:yVal>
            <c:numRef>
              <c:f>Sheet1!$F$16</c:f>
              <c:numCache>
                <c:formatCode>#,##0</c:formatCode>
                <c:ptCount val="1"/>
                <c:pt idx="0">
                  <c:v>76710.770935870692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3-26EA-4A08-9BFA-EBC3660FD40E}"/>
            </c:ext>
          </c:extLst>
        </c:ser>
        <c:ser>
          <c:idx val="29"/>
          <c:order val="23"/>
          <c:tx>
            <c:v>HCC Paid Search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Sheet1!$E$17</c:f>
              <c:numCache>
                <c:formatCode>"$"#,##0</c:formatCode>
                <c:ptCount val="1"/>
                <c:pt idx="0">
                  <c:v>150000</c:v>
                </c:pt>
              </c:numCache>
            </c:numRef>
          </c:xVal>
          <c:yVal>
            <c:numRef>
              <c:f>Sheet1!$F$17</c:f>
              <c:numCache>
                <c:formatCode>#,##0</c:formatCode>
                <c:ptCount val="1"/>
                <c:pt idx="0">
                  <c:v>65025.232320085495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4-26EA-4A08-9BFA-EBC3660FD40E}"/>
            </c:ext>
          </c:extLst>
        </c:ser>
        <c:ser>
          <c:idx val="30"/>
          <c:order val="24"/>
          <c:tx>
            <c:v>HCC Radio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Sheet1!$E$18</c:f>
              <c:numCache>
                <c:formatCode>"$"#,##0</c:formatCode>
                <c:ptCount val="1"/>
                <c:pt idx="0">
                  <c:v>500000</c:v>
                </c:pt>
              </c:numCache>
            </c:numRef>
          </c:xVal>
          <c:yVal>
            <c:numRef>
              <c:f>Sheet1!$F$18</c:f>
              <c:numCache>
                <c:formatCode>#,##0</c:formatCode>
                <c:ptCount val="1"/>
                <c:pt idx="0">
                  <c:v>20792.387787549629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5-26EA-4A08-9BFA-EBC3660FD40E}"/>
            </c:ext>
          </c:extLst>
        </c:ser>
        <c:ser>
          <c:idx val="31"/>
          <c:order val="25"/>
          <c:tx>
            <c:v>HCC Online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Sheet1!$E$14</c:f>
              <c:numCache>
                <c:formatCode>"$"#,##0</c:formatCode>
                <c:ptCount val="1"/>
                <c:pt idx="0">
                  <c:v>1100000</c:v>
                </c:pt>
              </c:numCache>
            </c:numRef>
          </c:xVal>
          <c:yVal>
            <c:numRef>
              <c:f>Sheet1!$F$14</c:f>
              <c:numCache>
                <c:formatCode>#,##0</c:formatCode>
                <c:ptCount val="1"/>
                <c:pt idx="0">
                  <c:v>21486.35797297582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6-26EA-4A08-9BFA-EBC3660FD40E}"/>
            </c:ext>
          </c:extLst>
        </c:ser>
        <c:ser>
          <c:idx val="1"/>
          <c:order val="26"/>
          <c:tx>
            <c:strRef>
              <c:f>Sheet1!$B$19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Sheet1!$H$19</c:f>
              <c:numCache>
                <c:formatCode>"$"#,##0</c:formatCode>
                <c:ptCount val="1"/>
                <c:pt idx="0">
                  <c:v>25810928.600000001</c:v>
                </c:pt>
              </c:numCache>
            </c:numRef>
          </c:xVal>
          <c:yVal>
            <c:numRef>
              <c:f>Sheet1!$I$19</c:f>
              <c:numCache>
                <c:formatCode>#,##0</c:formatCode>
                <c:ptCount val="1"/>
                <c:pt idx="0">
                  <c:v>168508.00202805389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7-26EA-4A08-9BFA-EBC3660FD40E}"/>
            </c:ext>
          </c:extLst>
        </c:ser>
        <c:ser>
          <c:idx val="3"/>
          <c:order val="27"/>
          <c:tx>
            <c:strRef>
              <c:f>Sheet1!$B$20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Sheet1!$H$20</c:f>
              <c:numCache>
                <c:formatCode>"$"#,##0</c:formatCode>
                <c:ptCount val="1"/>
                <c:pt idx="0">
                  <c:v>2411968</c:v>
                </c:pt>
              </c:numCache>
            </c:numRef>
          </c:xVal>
          <c:yVal>
            <c:numRef>
              <c:f>Sheet1!$I$20</c:f>
              <c:numCache>
                <c:formatCode>#,##0</c:formatCode>
                <c:ptCount val="1"/>
                <c:pt idx="0">
                  <c:v>18205.929821531288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8-26EA-4A08-9BFA-EBC3660FD40E}"/>
            </c:ext>
          </c:extLst>
        </c:ser>
        <c:ser>
          <c:idx val="12"/>
          <c:order val="28"/>
          <c:tx>
            <c:v>HCC Linear TV OPT</c:v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0"/>
            <c:marker>
              <c:symbol val="circle"/>
              <c:size val="7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26EA-4A08-9BFA-EBC3660FD40E}"/>
              </c:ext>
            </c:extLst>
          </c:dPt>
          <c:xVal>
            <c:numRef>
              <c:f>Sheet1!$E$19</c:f>
              <c:numCache>
                <c:formatCode>"$"#,##0</c:formatCode>
                <c:ptCount val="1"/>
                <c:pt idx="0">
                  <c:v>28089210.840000004</c:v>
                </c:pt>
              </c:numCache>
            </c:numRef>
          </c:xVal>
          <c:yVal>
            <c:numRef>
              <c:f>Sheet1!$F$19</c:f>
              <c:numCache>
                <c:formatCode>#,##0</c:formatCode>
                <c:ptCount val="1"/>
                <c:pt idx="0">
                  <c:v>178786.88808485147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A-26EA-4A08-9BFA-EBC3660FD40E}"/>
            </c:ext>
          </c:extLst>
        </c:ser>
        <c:ser>
          <c:idx val="13"/>
          <c:order val="29"/>
          <c:tx>
            <c:v>HCC Pharmacy OPT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Sheet1!$E$20</c:f>
              <c:numCache>
                <c:formatCode>"$"#,##0</c:formatCode>
                <c:ptCount val="1"/>
                <c:pt idx="0">
                  <c:v>2400000</c:v>
                </c:pt>
              </c:numCache>
            </c:numRef>
          </c:xVal>
          <c:yVal>
            <c:numRef>
              <c:f>Sheet1!$F$20</c:f>
              <c:numCache>
                <c:formatCode>#,##0</c:formatCode>
                <c:ptCount val="1"/>
                <c:pt idx="0">
                  <c:v>18136.499281739816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B-26EA-4A08-9BFA-EBC3660FD40E}"/>
            </c:ext>
          </c:extLst>
        </c:ser>
        <c:ser>
          <c:idx val="14"/>
          <c:order val="30"/>
          <c:tx>
            <c:v>HCC Pharmacy</c:v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26EA-4A08-9BFA-EBC3660FD40E}"/>
              </c:ext>
            </c:extLst>
          </c:dPt>
          <c:xVal>
            <c:numRef>
              <c:f>Sheet1!$H$20</c:f>
              <c:numCache>
                <c:formatCode>"$"#,##0</c:formatCode>
                <c:ptCount val="1"/>
                <c:pt idx="0">
                  <c:v>2411968</c:v>
                </c:pt>
              </c:numCache>
            </c:numRef>
          </c:xVal>
          <c:yVal>
            <c:numRef>
              <c:f>Sheet1!$I$20</c:f>
              <c:numCache>
                <c:formatCode>#,##0</c:formatCode>
                <c:ptCount val="1"/>
                <c:pt idx="0">
                  <c:v>18205.929821531288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D-26EA-4A08-9BFA-EBC3660FD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72015"/>
        <c:axId val="760272847"/>
        <c:extLst/>
      </c:scatterChart>
      <c:valAx>
        <c:axId val="760272015"/>
        <c:scaling>
          <c:orientation val="minMax"/>
          <c:max val="3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Pre-tax Spends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847"/>
        <c:crosses val="autoZero"/>
        <c:crossBetween val="midCat"/>
      </c:valAx>
      <c:valAx>
        <c:axId val="760272847"/>
        <c:scaling>
          <c:orientation val="minMax"/>
          <c:max val="37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Incr. Doses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Scenario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09143624550588E-2"/>
                  <c:y val="3.388698881936895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CC-46FC-99FB-BF77A997C8CF}"/>
                </c:ext>
              </c:extLst>
            </c:dLbl>
            <c:dLbl>
              <c:idx val="1"/>
              <c:layout>
                <c:manualLayout>
                  <c:x val="-5.3780965347829243E-3"/>
                  <c:y val="3.388698881936901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CC-46FC-99FB-BF77A997C8CF}"/>
                </c:ext>
              </c:extLst>
            </c:dLbl>
            <c:dLbl>
              <c:idx val="2"/>
              <c:layout>
                <c:manualLayout>
                  <c:x val="3.1925752337954019E-3"/>
                  <c:y val="2.786263525148118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119952184.36</c:v>
                </c:pt>
                <c:pt idx="1">
                  <c:v>89964138.269999996</c:v>
                </c:pt>
                <c:pt idx="2">
                  <c:v>59976092.18</c:v>
                </c:pt>
              </c:numCache>
            </c:numRef>
          </c:xVal>
          <c:yVal>
            <c:numRef>
              <c:f>Sheet1!$G$6:$G$8</c:f>
              <c:numCache>
                <c:formatCode>"$"#,##0_);\("$"#,##0\)</c:formatCode>
                <c:ptCount val="3"/>
                <c:pt idx="0">
                  <c:v>281633295.42993921</c:v>
                </c:pt>
                <c:pt idx="1">
                  <c:v>253213979.1862343</c:v>
                </c:pt>
                <c:pt idx="2">
                  <c:v>189295907.16269636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5CC-46FC-99FB-BF77A997C8CF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3.1763786887209623E-3"/>
                  <c:y val="1.5354511861335509E-2"/>
                </c:manualLayout>
              </c:layout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"$"#,##0_);\("$"#,##0\)</c:formatCode>
                <c:ptCount val="1"/>
                <c:pt idx="0">
                  <c:v>59976092.18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172048616.21900794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15CC-46FC-99FB-BF77A997C8CF}"/>
            </c:ext>
          </c:extLst>
        </c:ser>
        <c:ser>
          <c:idx val="1"/>
          <c:order val="2"/>
          <c:tx>
            <c:strRef>
              <c:f>Sheet1!$H$5</c:f>
              <c:strCache>
                <c:ptCount val="1"/>
                <c:pt idx="0">
                  <c:v>Scenario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7464886396420565"/>
                  <c:y val="-2.0332193291621406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5CC-46FC-99FB-BF77A997C8CF}"/>
                </c:ext>
              </c:extLst>
            </c:dLbl>
            <c:dLbl>
              <c:idx val="1"/>
              <c:layout>
                <c:manualLayout>
                  <c:x val="-0.14679418071632594"/>
                  <c:y val="-1.732001650767749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5CC-46FC-99FB-BF77A997C8CF}"/>
                </c:ext>
              </c:extLst>
            </c:dLbl>
            <c:dLbl>
              <c:idx val="2"/>
              <c:layout>
                <c:manualLayout>
                  <c:x val="-0.13179550512131383"/>
                  <c:y val="-4.4429607563172699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119952184.36</c:v>
                </c:pt>
                <c:pt idx="1">
                  <c:v>89964138.269999996</c:v>
                </c:pt>
                <c:pt idx="2">
                  <c:v>59976092.18</c:v>
                </c:pt>
              </c:numCache>
            </c:numRef>
          </c:xVal>
          <c:yVal>
            <c:numRef>
              <c:f>Sheet1!$H$6:$H$8</c:f>
              <c:numCache>
                <c:formatCode>"$"#,##0_);\("$"#,##0\)</c:formatCode>
                <c:ptCount val="3"/>
                <c:pt idx="0">
                  <c:v>304098778.33124119</c:v>
                </c:pt>
                <c:pt idx="1">
                  <c:v>271833168.4498114</c:v>
                </c:pt>
                <c:pt idx="2">
                  <c:v>191564799.59658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15CC-46FC-99FB-BF77A997C8C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ax val="140000000"/>
          <c:min val="4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in val="15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31279206504262558"/>
          <c:y val="0.16044964446826779"/>
          <c:w val="0.19946095873424"/>
          <c:h val="0.10279492056866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HCC In office</a:t>
            </a:r>
          </a:p>
        </c:rich>
      </c:tx>
      <c:layout>
        <c:manualLayout>
          <c:xMode val="edge"/>
          <c:yMode val="edge"/>
          <c:x val="0.21549512582289854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Inoffice Curve'!$B$12</c:f>
              <c:numCache>
                <c:formatCode>_("$"* #,##0_);_("$"* \(#,##0\);_("$"* "-"??_);_(@_)</c:formatCode>
                <c:ptCount val="1"/>
                <c:pt idx="0">
                  <c:v>1100000</c:v>
                </c:pt>
              </c:numCache>
            </c:numRef>
          </c:xVal>
          <c:yVal>
            <c:numRef>
              <c:f>'HCC Inoffice Curve'!$C$12</c:f>
              <c:numCache>
                <c:formatCode>#,##0</c:formatCode>
                <c:ptCount val="1"/>
                <c:pt idx="0">
                  <c:v>7211.735697901333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2D-4364-BF2E-43C58097054A}"/>
            </c:ext>
          </c:extLst>
        </c:ser>
        <c:ser>
          <c:idx val="1"/>
          <c:order val="1"/>
          <c:tx>
            <c:strRef>
              <c:f>'HCC Inoffice Curve'!$D$3</c:f>
              <c:strCache>
                <c:ptCount val="1"/>
                <c:pt idx="0">
                  <c:v>Incr. Doses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Inoffice 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250000</c:v>
                </c:pt>
                <c:pt idx="2">
                  <c:v>500000</c:v>
                </c:pt>
                <c:pt idx="3">
                  <c:v>750000</c:v>
                </c:pt>
                <c:pt idx="4">
                  <c:v>1000000</c:v>
                </c:pt>
                <c:pt idx="5">
                  <c:v>1250000</c:v>
                </c:pt>
                <c:pt idx="6">
                  <c:v>1500000</c:v>
                </c:pt>
                <c:pt idx="7">
                  <c:v>1750000</c:v>
                </c:pt>
                <c:pt idx="8">
                  <c:v>2000000</c:v>
                </c:pt>
                <c:pt idx="9">
                  <c:v>2250000</c:v>
                </c:pt>
                <c:pt idx="10">
                  <c:v>2500000</c:v>
                </c:pt>
                <c:pt idx="11">
                  <c:v>2750000</c:v>
                </c:pt>
                <c:pt idx="12">
                  <c:v>3000000</c:v>
                </c:pt>
                <c:pt idx="13">
                  <c:v>3250000</c:v>
                </c:pt>
                <c:pt idx="14">
                  <c:v>3500000</c:v>
                </c:pt>
                <c:pt idx="15">
                  <c:v>3750000</c:v>
                </c:pt>
                <c:pt idx="16">
                  <c:v>4000000</c:v>
                </c:pt>
                <c:pt idx="17">
                  <c:v>4250000</c:v>
                </c:pt>
                <c:pt idx="18">
                  <c:v>4500000</c:v>
                </c:pt>
                <c:pt idx="19">
                  <c:v>4750000</c:v>
                </c:pt>
                <c:pt idx="20">
                  <c:v>5000000</c:v>
                </c:pt>
              </c:numCache>
            </c:numRef>
          </c:xVal>
          <c:yVal>
            <c:numRef>
              <c:f>'HCC Inoffice 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2101.0175809348002</c:v>
                </c:pt>
                <c:pt idx="2">
                  <c:v>3896.6813773075119</c:v>
                </c:pt>
                <c:pt idx="3">
                  <c:v>5431.1826382223517</c:v>
                </c:pt>
                <c:pt idx="4">
                  <c:v>6742.3679651152343</c:v>
                </c:pt>
                <c:pt idx="5">
                  <c:v>7862.6364660803229</c:v>
                </c:pt>
                <c:pt idx="6">
                  <c:v>8819.7137978412211</c:v>
                </c:pt>
                <c:pt idx="7">
                  <c:v>9637.3189575029537</c:v>
                </c:pt>
                <c:pt idx="8">
                  <c:v>10335.737933591008</c:v>
                </c:pt>
                <c:pt idx="9">
                  <c:v>10932.316680109128</c:v>
                </c:pt>
                <c:pt idx="10">
                  <c:v>11441.88436180912</c:v>
                </c:pt>
                <c:pt idx="11">
                  <c:v>11877.116443598643</c:v>
                </c:pt>
                <c:pt idx="12">
                  <c:v>12248.845962864347</c:v>
                </c:pt>
                <c:pt idx="13">
                  <c:v>12566.330225751735</c:v>
                </c:pt>
                <c:pt idx="14">
                  <c:v>12837.479198854417</c:v>
                </c:pt>
                <c:pt idx="15">
                  <c:v>13069.051016137004</c:v>
                </c:pt>
                <c:pt idx="16">
                  <c:v>13266.819276439957</c:v>
                </c:pt>
                <c:pt idx="17">
                  <c:v>13435.716158440337</c:v>
                </c:pt>
                <c:pt idx="18">
                  <c:v>13579.954816993326</c:v>
                </c:pt>
                <c:pt idx="19">
                  <c:v>13703.13403717149</c:v>
                </c:pt>
                <c:pt idx="20">
                  <c:v>13808.32770110853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2D-4364-BF2E-43C580970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272512"/>
        <c:axId val="686274816"/>
      </c:scatterChart>
      <c:valAx>
        <c:axId val="686272512"/>
        <c:scaling>
          <c:orientation val="minMax"/>
          <c:max val="5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686274816"/>
        <c:crosses val="autoZero"/>
        <c:crossBetween val="midCat"/>
        <c:majorUnit val="1000000"/>
        <c:dispUnits>
          <c:builtInUnit val="millions"/>
        </c:dispUnits>
      </c:valAx>
      <c:valAx>
        <c:axId val="68627481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686272512"/>
        <c:crosses val="autoZero"/>
        <c:crossBetween val="midCat"/>
        <c:dispUnits>
          <c:builtInUnit val="thousands"/>
          <c:dispUnitsLbl/>
        </c:dispUnits>
      </c:valAx>
      <c:spPr>
        <a:noFill/>
        <a:ln>
          <a:solidFill>
            <a:sysClr val="window" lastClr="FFFFFF">
              <a:lumMod val="85000"/>
            </a:sysClr>
          </a:solidFill>
        </a:ln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HCP MCM</a:t>
            </a:r>
          </a:p>
        </c:rich>
      </c:tx>
      <c:layout>
        <c:manualLayout>
          <c:xMode val="edge"/>
          <c:yMode val="edge"/>
          <c:x val="0.22003162555041356"/>
          <c:y val="4.428147832872242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'HCP MCM SCurve'!$B$12</c:f>
              <c:numCache>
                <c:formatCode>_("$"* #,##0_);_("$"* \(#,##0\);_("$"* "-"??_);_(@_)</c:formatCode>
                <c:ptCount val="1"/>
                <c:pt idx="0">
                  <c:v>10503728.719999999</c:v>
                </c:pt>
              </c:numCache>
            </c:numRef>
          </c:xVal>
          <c:yVal>
            <c:numRef>
              <c:f>'HCP MCM SCurve'!$C$12</c:f>
              <c:numCache>
                <c:formatCode>#,##0</c:formatCode>
                <c:ptCount val="1"/>
                <c:pt idx="0">
                  <c:v>288339.09761974245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42-42FB-943D-81B26D2B6D70}"/>
            </c:ext>
          </c:extLst>
        </c:ser>
        <c:ser>
          <c:idx val="1"/>
          <c:order val="1"/>
          <c:tx>
            <c:strRef>
              <c:f>'HCP MCM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'HCP MCM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900000</c:v>
                </c:pt>
                <c:pt idx="2">
                  <c:v>1800000</c:v>
                </c:pt>
                <c:pt idx="3">
                  <c:v>2700000</c:v>
                </c:pt>
                <c:pt idx="4">
                  <c:v>3600000</c:v>
                </c:pt>
                <c:pt idx="5">
                  <c:v>4500000</c:v>
                </c:pt>
                <c:pt idx="6">
                  <c:v>5400000</c:v>
                </c:pt>
                <c:pt idx="7">
                  <c:v>6300000</c:v>
                </c:pt>
                <c:pt idx="8">
                  <c:v>7200000</c:v>
                </c:pt>
                <c:pt idx="9">
                  <c:v>8100000</c:v>
                </c:pt>
                <c:pt idx="10">
                  <c:v>9000000</c:v>
                </c:pt>
                <c:pt idx="11">
                  <c:v>9900000</c:v>
                </c:pt>
                <c:pt idx="12">
                  <c:v>10800000</c:v>
                </c:pt>
                <c:pt idx="13">
                  <c:v>11700000</c:v>
                </c:pt>
                <c:pt idx="14">
                  <c:v>12600000</c:v>
                </c:pt>
                <c:pt idx="15">
                  <c:v>13500000</c:v>
                </c:pt>
                <c:pt idx="16">
                  <c:v>14400000</c:v>
                </c:pt>
                <c:pt idx="17">
                  <c:v>15300000</c:v>
                </c:pt>
                <c:pt idx="18">
                  <c:v>16200000</c:v>
                </c:pt>
                <c:pt idx="19">
                  <c:v>17100000</c:v>
                </c:pt>
                <c:pt idx="20">
                  <c:v>18000000</c:v>
                </c:pt>
              </c:numCache>
            </c:numRef>
          </c:xVal>
          <c:yVal>
            <c:numRef>
              <c:f>'HCP MCM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29934.758115198463</c:v>
                </c:pt>
                <c:pt idx="2">
                  <c:v>58815.187786469236</c:v>
                </c:pt>
                <c:pt idx="3">
                  <c:v>86662.821693458594</c:v>
                </c:pt>
                <c:pt idx="4">
                  <c:v>113500.09579651337</c:v>
                </c:pt>
                <c:pt idx="5">
                  <c:v>139350.20967428107</c:v>
                </c:pt>
                <c:pt idx="6">
                  <c:v>164236.99431898072</c:v>
                </c:pt>
                <c:pt idx="7">
                  <c:v>188184.78761939146</c:v>
                </c:pt>
                <c:pt idx="8">
                  <c:v>211218.3176657157</c:v>
                </c:pt>
                <c:pt idx="9">
                  <c:v>233362.59392449539</c:v>
                </c:pt>
                <c:pt idx="10">
                  <c:v>254642.80625574663</c:v>
                </c:pt>
                <c:pt idx="11">
                  <c:v>275084.23167799599</c:v>
                </c:pt>
                <c:pt idx="12">
                  <c:v>294712.14872978255</c:v>
                </c:pt>
                <c:pt idx="13">
                  <c:v>313551.75922773965</c:v>
                </c:pt>
                <c:pt idx="14">
                  <c:v>331628.11718124803</c:v>
                </c:pt>
                <c:pt idx="15">
                  <c:v>348966.06459113024</c:v>
                </c:pt>
                <c:pt idx="16">
                  <c:v>365590.17383428197</c:v>
                </c:pt>
                <c:pt idx="17">
                  <c:v>381524.69631698076</c:v>
                </c:pt>
                <c:pt idx="18">
                  <c:v>396793.51706612948</c:v>
                </c:pt>
                <c:pt idx="19">
                  <c:v>411420.11491927225</c:v>
                </c:pt>
                <c:pt idx="20">
                  <c:v>425427.52797020506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842-42FB-943D-81B26D2B6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 dirty="0"/>
              <a:t>Response Curve: HCC PHARMACY</a:t>
            </a:r>
          </a:p>
        </c:rich>
      </c:tx>
      <c:layout>
        <c:manualLayout>
          <c:xMode val="edge"/>
          <c:yMode val="edge"/>
          <c:x val="0.18504663977327829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PHARMACY SCurve'!$B$12</c:f>
              <c:numCache>
                <c:formatCode>_("$"* #,##0_);_("$"* \(#,##0\);_("$"* "-"??_);_(@_)</c:formatCode>
                <c:ptCount val="1"/>
                <c:pt idx="0">
                  <c:v>2411882</c:v>
                </c:pt>
              </c:numCache>
            </c:numRef>
          </c:xVal>
          <c:yVal>
            <c:numRef>
              <c:f>'HCC PHARMACY SCurve'!$C$12</c:f>
              <c:numCache>
                <c:formatCode>#,##0</c:formatCode>
                <c:ptCount val="1"/>
                <c:pt idx="0">
                  <c:v>18205.431530494821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9A-4C27-8A7C-46C1481844BA}"/>
            </c:ext>
          </c:extLst>
        </c:ser>
        <c:ser>
          <c:idx val="1"/>
          <c:order val="1"/>
          <c:tx>
            <c:strRef>
              <c:f>'HCC PHARMACY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PHARMACY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450000</c:v>
                </c:pt>
                <c:pt idx="2">
                  <c:v>900000</c:v>
                </c:pt>
                <c:pt idx="3">
                  <c:v>1350000</c:v>
                </c:pt>
                <c:pt idx="4">
                  <c:v>1800000</c:v>
                </c:pt>
                <c:pt idx="5">
                  <c:v>2250000</c:v>
                </c:pt>
                <c:pt idx="6">
                  <c:v>2700000</c:v>
                </c:pt>
                <c:pt idx="7">
                  <c:v>3150000</c:v>
                </c:pt>
                <c:pt idx="8">
                  <c:v>3600000</c:v>
                </c:pt>
                <c:pt idx="9">
                  <c:v>4050000</c:v>
                </c:pt>
                <c:pt idx="10">
                  <c:v>4500000</c:v>
                </c:pt>
                <c:pt idx="11">
                  <c:v>4950000</c:v>
                </c:pt>
                <c:pt idx="12">
                  <c:v>5400000</c:v>
                </c:pt>
                <c:pt idx="13">
                  <c:v>5850000</c:v>
                </c:pt>
                <c:pt idx="14">
                  <c:v>6300000</c:v>
                </c:pt>
                <c:pt idx="15">
                  <c:v>6750000</c:v>
                </c:pt>
                <c:pt idx="16">
                  <c:v>7200000</c:v>
                </c:pt>
                <c:pt idx="17">
                  <c:v>7650000</c:v>
                </c:pt>
                <c:pt idx="18">
                  <c:v>8100000</c:v>
                </c:pt>
                <c:pt idx="19">
                  <c:v>8550000</c:v>
                </c:pt>
                <c:pt idx="20">
                  <c:v>9000000</c:v>
                </c:pt>
              </c:numCache>
            </c:numRef>
          </c:xVal>
          <c:yVal>
            <c:numRef>
              <c:f>'HCC PHARMACY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4130.9005698589608</c:v>
                </c:pt>
                <c:pt idx="2">
                  <c:v>7889.9195253467187</c:v>
                </c:pt>
                <c:pt idx="3">
                  <c:v>11310.006253117695</c:v>
                </c:pt>
                <c:pt idx="4">
                  <c:v>14421.282748956233</c:v>
                </c:pt>
                <c:pt idx="5">
                  <c:v>17251.27013886068</c:v>
                </c:pt>
                <c:pt idx="6">
                  <c:v>19825.099922557361</c:v>
                </c:pt>
                <c:pt idx="7">
                  <c:v>22165.710431137122</c:v>
                </c:pt>
                <c:pt idx="8">
                  <c:v>24294.029092384502</c:v>
                </c:pt>
                <c:pt idx="9">
                  <c:v>26229.141167043708</c:v>
                </c:pt>
                <c:pt idx="10">
                  <c:v>27988.44566304516</c:v>
                </c:pt>
                <c:pt idx="11">
                  <c:v>29587.799157867208</c:v>
                </c:pt>
                <c:pt idx="12">
                  <c:v>31041.648266067728</c:v>
                </c:pt>
                <c:pt idx="13">
                  <c:v>32363.151483400725</c:v>
                </c:pt>
                <c:pt idx="14">
                  <c:v>33564.29112359602</c:v>
                </c:pt>
                <c:pt idx="15">
                  <c:v>34655.97604158707</c:v>
                </c:pt>
                <c:pt idx="16">
                  <c:v>35648.135809469037</c:v>
                </c:pt>
                <c:pt idx="17">
                  <c:v>36549.806980542839</c:v>
                </c:pt>
                <c:pt idx="18">
                  <c:v>37369.212043652311</c:v>
                </c:pt>
                <c:pt idx="19">
                  <c:v>38113.831635748968</c:v>
                </c:pt>
                <c:pt idx="20">
                  <c:v>38790.470545900054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9A-4C27-8A7C-46C148184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ax val="9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majorUnit val="1000000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Incremental</a:t>
                </a:r>
                <a:r>
                  <a:rPr lang="en-US" baseline="0" dirty="0"/>
                  <a:t> Doses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0.40085</cdr:x>
      <cdr:y>0.48133</cdr:y>
    </cdr:from>
    <cdr:to>
      <cdr:x>0.40085</cdr:x>
      <cdr:y>0.84549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E432FC13-74F4-84D6-E8BC-A2BAE13073B9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375896" y="2029380"/>
          <a:ext cx="0" cy="1535379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0.82597</cdr:x>
      <cdr:y>0.17638</cdr:y>
    </cdr:from>
    <cdr:to>
      <cdr:x>0.8362</cdr:x>
      <cdr:y>0.19233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A5677A40-760B-5A57-A4BA-B97DAE2118A5}"/>
            </a:ext>
          </a:extLst>
        </cdr:cNvPr>
        <cdr:cNvSpPr txBox="1"/>
      </cdr:nvSpPr>
      <cdr:spPr>
        <a:xfrm xmlns:a="http://schemas.openxmlformats.org/drawingml/2006/main">
          <a:off x="5180552" y="844073"/>
          <a:ext cx="64163" cy="7633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0.82552</cdr:x>
      <cdr:y>0.22656</cdr:y>
    </cdr:from>
    <cdr:to>
      <cdr:x>0.83438</cdr:x>
      <cdr:y>0.24251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9F33864E-ADFA-B923-564A-CFA78F765C00}"/>
            </a:ext>
          </a:extLst>
        </cdr:cNvPr>
        <cdr:cNvSpPr/>
      </cdr:nvSpPr>
      <cdr:spPr>
        <a:xfrm xmlns:a="http://schemas.openxmlformats.org/drawingml/2006/main">
          <a:off x="5177711" y="1084241"/>
          <a:ext cx="55570" cy="76330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0.84127</cdr:x>
      <cdr:y>0.16222</cdr:y>
    </cdr:from>
    <cdr:to>
      <cdr:x>0.96625</cdr:x>
      <cdr:y>0.22106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A637EC31-1F19-25B2-B2A6-1451E85D161A}"/>
            </a:ext>
          </a:extLst>
        </cdr:cNvPr>
        <cdr:cNvSpPr txBox="1"/>
      </cdr:nvSpPr>
      <cdr:spPr>
        <a:xfrm xmlns:a="http://schemas.openxmlformats.org/drawingml/2006/main">
          <a:off x="5276498" y="776295"/>
          <a:ext cx="783871" cy="2816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Current</a:t>
          </a:r>
        </a:p>
      </cdr:txBody>
    </cdr:sp>
  </cdr:relSizeAnchor>
  <cdr:relSizeAnchor xmlns:cdr="http://schemas.openxmlformats.org/drawingml/2006/chartDrawing">
    <cdr:from>
      <cdr:x>0.8357</cdr:x>
      <cdr:y>0.20459</cdr:y>
    </cdr:from>
    <cdr:to>
      <cdr:x>0.96625</cdr:x>
      <cdr:y>0.26679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8C10AEC3-1CE5-22E0-D87E-EFFBC5A6EA12}"/>
            </a:ext>
          </a:extLst>
        </cdr:cNvPr>
        <cdr:cNvSpPr txBox="1"/>
      </cdr:nvSpPr>
      <cdr:spPr>
        <a:xfrm xmlns:a="http://schemas.openxmlformats.org/drawingml/2006/main">
          <a:off x="5241569" y="979089"/>
          <a:ext cx="818800" cy="297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Optimized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0.52519</cdr:x>
      <cdr:y>0.16639</cdr:y>
    </cdr:from>
    <cdr:to>
      <cdr:x>0.52519</cdr:x>
      <cdr:y>0.84631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112876" y="701537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0.7554</cdr:x>
      <cdr:y>0.16639</cdr:y>
    </cdr:from>
    <cdr:to>
      <cdr:x>0.7554</cdr:x>
      <cdr:y>0.84631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477408" y="701544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3A2E-37F8-420B-8601-5AE68AE956B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8073-B961-42BA-BBE8-E1792B69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D07-D363-4315-A53C-5C7B18FA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C24B-646A-4245-8484-3F9B4699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0A-1581-41C0-BD5D-795B4F4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20FA-3B73-4F80-B420-464FCF27C3B7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BD8F-7260-4349-9646-6FAA48C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466-6A26-40B1-A7CE-F2C9172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47F-4F59-4C6C-9D56-72F9F06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187E-A23B-4AEA-9DB6-7EDF1304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E97C-CD5C-483E-A7F9-BD2482A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95F-7A59-4B73-BF6E-3863A8A75E91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E14-7A59-4A5D-8FF0-4E61047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CBE-51B4-4D8B-A580-6D599D8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A9000-A16C-48E0-B667-AFAD66C0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CC41-D22B-4A2C-A7B9-4B412D86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8A89-F727-4AE2-A9E3-7F1EEA1C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E9D-D28E-489C-8079-11A19841C85F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CDEE-3593-4220-9578-AF377BC0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1C6-12BA-4C35-BBF1-9CBD0B8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14F-95B0-4EB4-AF0A-EC193FA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302F-2A49-4135-AAC4-9EE1493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EB4-1454-4EE8-A228-48D9C50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8E3-7D00-47C4-BEA3-A56BFFD5A3B6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A060-667E-4E43-9E5A-F3B6B1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EAF7-1964-44D4-A364-E133444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EC6-DEA0-418B-AB0A-A781C80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44F4-218E-41F0-896C-A5C30D2D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993-247D-49AC-842D-4F9B14D8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5A5A-1451-4D1D-9727-B17A23794BD8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09F9-3672-4706-ACFA-248C73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CA22-742B-49F8-8AB1-BB374F6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914C-1FFB-4B87-8174-8A10C4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0D8-4A4E-497B-AC80-0AAF4C5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4BA5-3E46-4575-AF71-1657FDFF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8F4A-6FD2-45EC-BCA3-996F9D44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6DC-8BDD-4769-803E-ECDBD6A3C237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3410-B129-4D82-84F3-6C1499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EA4A-559E-4712-86A7-89D6A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AE0-069F-4898-86A6-4EC095C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3DD-73C6-46F7-ACE5-9510F05B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B1E6-3B58-4813-BD1C-E42C559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43BF-0D79-4C2A-8B55-591E872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BABD-425F-4CA0-BA89-86A5F958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F113-13F3-4843-A993-A5CFF9B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C4A-E505-4271-BD45-41E6B816D221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17F9F-D64B-4A0F-9E70-A2B80D09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D8DA2-2BC5-4244-AFC1-39DA00E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3A9-1412-4374-AFBC-CFE92A1A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21AD-DBCF-4D87-84F7-11F6D82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24A-64D8-41DE-BD17-8FE39BF925DF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DAC0-8A52-40E4-BB08-13541E0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758E-787A-42E7-A18F-ED4096B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6C76-1C8D-4F4D-ACC5-014537C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DC4-8E8D-4BD9-88E9-58EFE5466A06}" type="datetime1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5FF5-08F2-46A3-A8B8-518619B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830-1769-4E53-9712-6BBE974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7E-89FC-4831-952F-9E94FD0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5BCA-435C-4349-96C7-84BF96B4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726D-D76F-4CD9-90E0-99D8F212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2645-1961-427B-A066-4938E40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B9FA-B1B7-41D2-B26C-A69B1BFCC626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2290-B4D4-479B-ACDC-68A6343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ABFD-93DB-43D6-861C-6304732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5A0-46F7-48DB-8A86-9E35D968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738B-5AE9-4ABF-968D-31FEBE46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B2A4-4B7C-4934-894E-1E139451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42E-FF0F-4B64-A02A-DEA44AA2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2E7C-F57E-4D63-AF7D-395717BB63EE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015A-EF92-438C-B4D4-40774B9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D0DE-3ADF-4FED-AAB6-021A1AF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9B7-55BD-4FF2-91CF-B74E1A0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C830-6815-4390-980A-EDE92322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D16-A4A5-45B3-9D58-9C8328A1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520-45BB-4EB5-AA64-4D2D0E0848AD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28B1-9073-4EE8-85CF-FBAA2AD5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025-4312-4AAD-99CA-57BB9CA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6194820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CD57754-E156-4329-9323-7DCC726E02E1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7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409" y="1688119"/>
            <a:ext cx="9953897" cy="1485134"/>
          </a:xfrm>
        </p:spPr>
        <p:txBody>
          <a:bodyPr>
            <a:normAutofit fontScale="90000"/>
          </a:bodyPr>
          <a:lstStyle/>
          <a:p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Gardasil Adult Promotion: 2024 Marketing budget optimization</a:t>
            </a:r>
            <a:b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(Custom Constraints)  </a:t>
            </a:r>
            <a:endParaRPr lang="en-US" sz="4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C9B2-9393-43C8-9A7F-A4B23C7D6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725" y="344900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Sep/5/2023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Scenarios with Custom Constrains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0" y="2437047"/>
            <a:ext cx="5869577" cy="327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3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2023 InScope Spend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$60MM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50%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$90MM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and 100%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$120MM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spend is varied based on custom constrains for the 2023 channel spend.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~$110MM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incremental revenue can be generated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$120MM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spend.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27432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~$17MM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incremental revenue by reallocating funds from 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Radio,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HCC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Streaming Video, HCC I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n-Office and HCC Online Video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higher performing channels such as 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Paid Search, HCC MCM, HCC Linear TV, HCC Social &amp; HCC Display.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after it is increased by 9% by taking same minimum and maximum limit.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F34B1-D232-A841-D76E-7019E0C4A7C6}"/>
              </a:ext>
            </a:extLst>
          </p:cNvPr>
          <p:cNvSpPr txBox="1"/>
          <p:nvPr/>
        </p:nvSpPr>
        <p:spPr>
          <a:xfrm>
            <a:off x="10410093" y="136525"/>
            <a:ext cx="178190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170FB59-FDB0-B35F-8700-9E2FBA67FDA0}"/>
              </a:ext>
            </a:extLst>
          </p:cNvPr>
          <p:cNvGraphicFramePr>
            <a:graphicFrameLocks/>
          </p:cNvGraphicFramePr>
          <p:nvPr/>
        </p:nvGraphicFramePr>
        <p:xfrm>
          <a:off x="425961" y="1964598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7B4067-97A2-E4F7-001A-AA32F983FD74}"/>
              </a:ext>
            </a:extLst>
          </p:cNvPr>
          <p:cNvCxnSpPr>
            <a:cxnSpLocks/>
          </p:cNvCxnSpPr>
          <p:nvPr/>
        </p:nvCxnSpPr>
        <p:spPr>
          <a:xfrm>
            <a:off x="2246146" y="2841674"/>
            <a:ext cx="0" cy="286669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6963B3-A821-89F7-735F-068F3421609A}"/>
              </a:ext>
            </a:extLst>
          </p:cNvPr>
          <p:cNvSpPr txBox="1"/>
          <p:nvPr/>
        </p:nvSpPr>
        <p:spPr>
          <a:xfrm>
            <a:off x="3608708" y="5030318"/>
            <a:ext cx="1098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E3D07E-6563-C407-3DAB-D5603B6A89A4}"/>
              </a:ext>
            </a:extLst>
          </p:cNvPr>
          <p:cNvSpPr txBox="1"/>
          <p:nvPr/>
        </p:nvSpPr>
        <p:spPr>
          <a:xfrm>
            <a:off x="4883598" y="5037269"/>
            <a:ext cx="1438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+100%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D28B0-D390-52C0-AEDB-B04392173250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1 : Custom minimum and Stretch maximum constraints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2:  Custom minimum and Extreme maximum constraints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85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39C15A-EF01-E942-C461-9A0711F61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48594"/>
              </p:ext>
            </p:extLst>
          </p:nvPr>
        </p:nvGraphicFramePr>
        <p:xfrm>
          <a:off x="365760" y="1466613"/>
          <a:ext cx="11521441" cy="4476991"/>
        </p:xfrm>
        <a:graphic>
          <a:graphicData uri="http://schemas.openxmlformats.org/drawingml/2006/table">
            <a:tbl>
              <a:tblPr/>
              <a:tblGrid>
                <a:gridCol w="2419333">
                  <a:extLst>
                    <a:ext uri="{9D8B030D-6E8A-4147-A177-3AD203B41FA5}">
                      <a16:colId xmlns:a16="http://schemas.microsoft.com/office/drawing/2014/main" val="3481449949"/>
                    </a:ext>
                  </a:extLst>
                </a:gridCol>
                <a:gridCol w="1040483">
                  <a:extLst>
                    <a:ext uri="{9D8B030D-6E8A-4147-A177-3AD203B41FA5}">
                      <a16:colId xmlns:a16="http://schemas.microsoft.com/office/drawing/2014/main" val="529462378"/>
                    </a:ext>
                  </a:extLst>
                </a:gridCol>
                <a:gridCol w="1658005">
                  <a:extLst>
                    <a:ext uri="{9D8B030D-6E8A-4147-A177-3AD203B41FA5}">
                      <a16:colId xmlns:a16="http://schemas.microsoft.com/office/drawing/2014/main" val="3714072977"/>
                    </a:ext>
                  </a:extLst>
                </a:gridCol>
                <a:gridCol w="1844107">
                  <a:extLst>
                    <a:ext uri="{9D8B030D-6E8A-4147-A177-3AD203B41FA5}">
                      <a16:colId xmlns:a16="http://schemas.microsoft.com/office/drawing/2014/main" val="4272977645"/>
                    </a:ext>
                  </a:extLst>
                </a:gridCol>
                <a:gridCol w="67675">
                  <a:extLst>
                    <a:ext uri="{9D8B030D-6E8A-4147-A177-3AD203B41FA5}">
                      <a16:colId xmlns:a16="http://schemas.microsoft.com/office/drawing/2014/main" val="3143283004"/>
                    </a:ext>
                  </a:extLst>
                </a:gridCol>
                <a:gridCol w="1395769">
                  <a:extLst>
                    <a:ext uri="{9D8B030D-6E8A-4147-A177-3AD203B41FA5}">
                      <a16:colId xmlns:a16="http://schemas.microsoft.com/office/drawing/2014/main" val="2034469286"/>
                    </a:ext>
                  </a:extLst>
                </a:gridCol>
                <a:gridCol w="1438064">
                  <a:extLst>
                    <a:ext uri="{9D8B030D-6E8A-4147-A177-3AD203B41FA5}">
                      <a16:colId xmlns:a16="http://schemas.microsoft.com/office/drawing/2014/main" val="3921378764"/>
                    </a:ext>
                  </a:extLst>
                </a:gridCol>
                <a:gridCol w="1658005">
                  <a:extLst>
                    <a:ext uri="{9D8B030D-6E8A-4147-A177-3AD203B41FA5}">
                      <a16:colId xmlns:a16="http://schemas.microsoft.com/office/drawing/2014/main" val="667522441"/>
                    </a:ext>
                  </a:extLst>
                </a:gridCol>
              </a:tblGrid>
              <a:tr h="301481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Scenario 1 Custom Constraints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Scenario 2 Custom Constraints ($MM)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91847"/>
                  </a:ext>
                </a:extLst>
              </a:tr>
              <a:tr h="859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(Stretch Max)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(Extreme Max)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616026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965359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176635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04290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988354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921335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045936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8513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285730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86296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696175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9793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5387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1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09728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$60M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can be optimized  by reallocating funds from HCC Radio, HCC Streaming Video, HCC In-Office and HCC Online Video to higher performing channels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D5C84-CA61-8947-5417-1B00FC166349}"/>
              </a:ext>
            </a:extLst>
          </p:cNvPr>
          <p:cNvSpPr txBox="1"/>
          <p:nvPr/>
        </p:nvSpPr>
        <p:spPr>
          <a:xfrm>
            <a:off x="10737273" y="81107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575B6-AD1C-F9A2-0A98-D52D02B2A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72569"/>
              </p:ext>
            </p:extLst>
          </p:nvPr>
        </p:nvGraphicFramePr>
        <p:xfrm>
          <a:off x="274320" y="1505330"/>
          <a:ext cx="11643361" cy="4895474"/>
        </p:xfrm>
        <a:graphic>
          <a:graphicData uri="http://schemas.openxmlformats.org/drawingml/2006/table">
            <a:tbl>
              <a:tblPr/>
              <a:tblGrid>
                <a:gridCol w="1948375">
                  <a:extLst>
                    <a:ext uri="{9D8B030D-6E8A-4147-A177-3AD203B41FA5}">
                      <a16:colId xmlns:a16="http://schemas.microsoft.com/office/drawing/2014/main" val="313787851"/>
                    </a:ext>
                  </a:extLst>
                </a:gridCol>
                <a:gridCol w="998807">
                  <a:extLst>
                    <a:ext uri="{9D8B030D-6E8A-4147-A177-3AD203B41FA5}">
                      <a16:colId xmlns:a16="http://schemas.microsoft.com/office/drawing/2014/main" val="1562950953"/>
                    </a:ext>
                  </a:extLst>
                </a:gridCol>
                <a:gridCol w="349048">
                  <a:extLst>
                    <a:ext uri="{9D8B030D-6E8A-4147-A177-3AD203B41FA5}">
                      <a16:colId xmlns:a16="http://schemas.microsoft.com/office/drawing/2014/main" val="2840076794"/>
                    </a:ext>
                  </a:extLst>
                </a:gridCol>
                <a:gridCol w="818570">
                  <a:extLst>
                    <a:ext uri="{9D8B030D-6E8A-4147-A177-3AD203B41FA5}">
                      <a16:colId xmlns:a16="http://schemas.microsoft.com/office/drawing/2014/main" val="1284483289"/>
                    </a:ext>
                  </a:extLst>
                </a:gridCol>
                <a:gridCol w="40464">
                  <a:extLst>
                    <a:ext uri="{9D8B030D-6E8A-4147-A177-3AD203B41FA5}">
                      <a16:colId xmlns:a16="http://schemas.microsoft.com/office/drawing/2014/main" val="2168302236"/>
                    </a:ext>
                  </a:extLst>
                </a:gridCol>
                <a:gridCol w="761394">
                  <a:extLst>
                    <a:ext uri="{9D8B030D-6E8A-4147-A177-3AD203B41FA5}">
                      <a16:colId xmlns:a16="http://schemas.microsoft.com/office/drawing/2014/main" val="2087690541"/>
                    </a:ext>
                  </a:extLst>
                </a:gridCol>
                <a:gridCol w="745588">
                  <a:extLst>
                    <a:ext uri="{9D8B030D-6E8A-4147-A177-3AD203B41FA5}">
                      <a16:colId xmlns:a16="http://schemas.microsoft.com/office/drawing/2014/main" val="1115967135"/>
                    </a:ext>
                  </a:extLst>
                </a:gridCol>
                <a:gridCol w="944532">
                  <a:extLst>
                    <a:ext uri="{9D8B030D-6E8A-4147-A177-3AD203B41FA5}">
                      <a16:colId xmlns:a16="http://schemas.microsoft.com/office/drawing/2014/main" val="980275343"/>
                    </a:ext>
                  </a:extLst>
                </a:gridCol>
                <a:gridCol w="44736">
                  <a:extLst>
                    <a:ext uri="{9D8B030D-6E8A-4147-A177-3AD203B41FA5}">
                      <a16:colId xmlns:a16="http://schemas.microsoft.com/office/drawing/2014/main" val="4135708162"/>
                    </a:ext>
                  </a:extLst>
                </a:gridCol>
                <a:gridCol w="788108">
                  <a:extLst>
                    <a:ext uri="{9D8B030D-6E8A-4147-A177-3AD203B41FA5}">
                      <a16:colId xmlns:a16="http://schemas.microsoft.com/office/drawing/2014/main" val="3084630644"/>
                    </a:ext>
                  </a:extLst>
                </a:gridCol>
                <a:gridCol w="707915">
                  <a:extLst>
                    <a:ext uri="{9D8B030D-6E8A-4147-A177-3AD203B41FA5}">
                      <a16:colId xmlns:a16="http://schemas.microsoft.com/office/drawing/2014/main" val="2984751769"/>
                    </a:ext>
                  </a:extLst>
                </a:gridCol>
                <a:gridCol w="862772">
                  <a:extLst>
                    <a:ext uri="{9D8B030D-6E8A-4147-A177-3AD203B41FA5}">
                      <a16:colId xmlns:a16="http://schemas.microsoft.com/office/drawing/2014/main" val="2528736848"/>
                    </a:ext>
                  </a:extLst>
                </a:gridCol>
                <a:gridCol w="44736">
                  <a:extLst>
                    <a:ext uri="{9D8B030D-6E8A-4147-A177-3AD203B41FA5}">
                      <a16:colId xmlns:a16="http://schemas.microsoft.com/office/drawing/2014/main" val="2280592472"/>
                    </a:ext>
                  </a:extLst>
                </a:gridCol>
                <a:gridCol w="862772">
                  <a:extLst>
                    <a:ext uri="{9D8B030D-6E8A-4147-A177-3AD203B41FA5}">
                      <a16:colId xmlns:a16="http://schemas.microsoft.com/office/drawing/2014/main" val="2187679563"/>
                    </a:ext>
                  </a:extLst>
                </a:gridCol>
                <a:gridCol w="862772">
                  <a:extLst>
                    <a:ext uri="{9D8B030D-6E8A-4147-A177-3AD203B41FA5}">
                      <a16:colId xmlns:a16="http://schemas.microsoft.com/office/drawing/2014/main" val="3847408928"/>
                    </a:ext>
                  </a:extLst>
                </a:gridCol>
                <a:gridCol w="862772">
                  <a:extLst>
                    <a:ext uri="{9D8B030D-6E8A-4147-A177-3AD203B41FA5}">
                      <a16:colId xmlns:a16="http://schemas.microsoft.com/office/drawing/2014/main" val="3843720962"/>
                    </a:ext>
                  </a:extLst>
                </a:gridCol>
              </a:tblGrid>
              <a:tr h="333136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constrains for the 2023 channel spend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84446"/>
                  </a:ext>
                </a:extLst>
              </a:tr>
              <a:tr h="374701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increase optimal ($90M)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increase optimal ($120M)</a:t>
                      </a:r>
                    </a:p>
                  </a:txBody>
                  <a:tcPr marL="7532" marR="7532" marT="75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28225"/>
                  </a:ext>
                </a:extLst>
              </a:tr>
              <a:tr h="51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557966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898913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$75.3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$105.7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$105.7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307442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298%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806879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837507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$19.3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496253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278786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898778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$48.3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$59.0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03379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-46%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476827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445991"/>
                  </a:ext>
                </a:extLst>
              </a:tr>
              <a:tr h="3653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$189.3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$253.2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$281.6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532345"/>
                  </a:ext>
                </a:extLst>
              </a:tr>
              <a:tr h="372218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2.87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3.16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+$17(10%)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2.81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+$81(47%)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2.35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+$110(64%)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988172"/>
                  </a:ext>
                </a:extLst>
              </a:tr>
              <a:tr h="51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Incr. Reve assuming increased channel effectiveness (140%)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$265.0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$354.5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$394.3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679618"/>
                  </a:ext>
                </a:extLst>
              </a:tr>
              <a:tr h="5583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Revenue w.r.t 2023 Current baseline with 140% effectiveness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4.02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4.42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+$24(10%)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3.94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+$114(47%)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3.29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+$153(64%)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6193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BFB9A81-6EC1-04DC-2D27-A3731280B154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1 : Custom minimum and Stretch maximum constraints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2:  Custom minimum and Extreme maximum constraints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88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2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09728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$60M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can be optimized  by reallocating funds from HCC Radio, HCC Streaming Video, HCC In-Office and HCC Online Video to higher performing channels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D5C84-CA61-8947-5417-1B00FC166349}"/>
              </a:ext>
            </a:extLst>
          </p:cNvPr>
          <p:cNvSpPr txBox="1"/>
          <p:nvPr/>
        </p:nvSpPr>
        <p:spPr>
          <a:xfrm>
            <a:off x="10737273" y="81107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738D9C-EA71-ABD6-D55D-3EE2E681E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90128"/>
              </p:ext>
            </p:extLst>
          </p:nvPr>
        </p:nvGraphicFramePr>
        <p:xfrm>
          <a:off x="274320" y="1505331"/>
          <a:ext cx="11795761" cy="4895471"/>
        </p:xfrm>
        <a:graphic>
          <a:graphicData uri="http://schemas.openxmlformats.org/drawingml/2006/table">
            <a:tbl>
              <a:tblPr/>
              <a:tblGrid>
                <a:gridCol w="2073919">
                  <a:extLst>
                    <a:ext uri="{9D8B030D-6E8A-4147-A177-3AD203B41FA5}">
                      <a16:colId xmlns:a16="http://schemas.microsoft.com/office/drawing/2014/main" val="2017034720"/>
                    </a:ext>
                  </a:extLst>
                </a:gridCol>
                <a:gridCol w="812076">
                  <a:extLst>
                    <a:ext uri="{9D8B030D-6E8A-4147-A177-3AD203B41FA5}">
                      <a16:colId xmlns:a16="http://schemas.microsoft.com/office/drawing/2014/main" val="1070802124"/>
                    </a:ext>
                  </a:extLst>
                </a:gridCol>
                <a:gridCol w="264988">
                  <a:extLst>
                    <a:ext uri="{9D8B030D-6E8A-4147-A177-3AD203B41FA5}">
                      <a16:colId xmlns:a16="http://schemas.microsoft.com/office/drawing/2014/main" val="2775628017"/>
                    </a:ext>
                  </a:extLst>
                </a:gridCol>
                <a:gridCol w="704136">
                  <a:extLst>
                    <a:ext uri="{9D8B030D-6E8A-4147-A177-3AD203B41FA5}">
                      <a16:colId xmlns:a16="http://schemas.microsoft.com/office/drawing/2014/main" val="1760818276"/>
                    </a:ext>
                  </a:extLst>
                </a:gridCol>
                <a:gridCol w="41338">
                  <a:extLst>
                    <a:ext uri="{9D8B030D-6E8A-4147-A177-3AD203B41FA5}">
                      <a16:colId xmlns:a16="http://schemas.microsoft.com/office/drawing/2014/main" val="1300099017"/>
                    </a:ext>
                  </a:extLst>
                </a:gridCol>
                <a:gridCol w="870778">
                  <a:extLst>
                    <a:ext uri="{9D8B030D-6E8A-4147-A177-3AD203B41FA5}">
                      <a16:colId xmlns:a16="http://schemas.microsoft.com/office/drawing/2014/main" val="2666861269"/>
                    </a:ext>
                  </a:extLst>
                </a:gridCol>
                <a:gridCol w="840858">
                  <a:extLst>
                    <a:ext uri="{9D8B030D-6E8A-4147-A177-3AD203B41FA5}">
                      <a16:colId xmlns:a16="http://schemas.microsoft.com/office/drawing/2014/main" val="408786674"/>
                    </a:ext>
                  </a:extLst>
                </a:gridCol>
                <a:gridCol w="975977">
                  <a:extLst>
                    <a:ext uri="{9D8B030D-6E8A-4147-A177-3AD203B41FA5}">
                      <a16:colId xmlns:a16="http://schemas.microsoft.com/office/drawing/2014/main" val="2893396155"/>
                    </a:ext>
                  </a:extLst>
                </a:gridCol>
                <a:gridCol w="41338">
                  <a:extLst>
                    <a:ext uri="{9D8B030D-6E8A-4147-A177-3AD203B41FA5}">
                      <a16:colId xmlns:a16="http://schemas.microsoft.com/office/drawing/2014/main" val="168390273"/>
                    </a:ext>
                  </a:extLst>
                </a:gridCol>
                <a:gridCol w="816390">
                  <a:extLst>
                    <a:ext uri="{9D8B030D-6E8A-4147-A177-3AD203B41FA5}">
                      <a16:colId xmlns:a16="http://schemas.microsoft.com/office/drawing/2014/main" val="2903287894"/>
                    </a:ext>
                  </a:extLst>
                </a:gridCol>
                <a:gridCol w="766700">
                  <a:extLst>
                    <a:ext uri="{9D8B030D-6E8A-4147-A177-3AD203B41FA5}">
                      <a16:colId xmlns:a16="http://schemas.microsoft.com/office/drawing/2014/main" val="1640363489"/>
                    </a:ext>
                  </a:extLst>
                </a:gridCol>
                <a:gridCol w="949716">
                  <a:extLst>
                    <a:ext uri="{9D8B030D-6E8A-4147-A177-3AD203B41FA5}">
                      <a16:colId xmlns:a16="http://schemas.microsoft.com/office/drawing/2014/main" val="755897603"/>
                    </a:ext>
                  </a:extLst>
                </a:gridCol>
                <a:gridCol w="41338">
                  <a:extLst>
                    <a:ext uri="{9D8B030D-6E8A-4147-A177-3AD203B41FA5}">
                      <a16:colId xmlns:a16="http://schemas.microsoft.com/office/drawing/2014/main" val="3923346056"/>
                    </a:ext>
                  </a:extLst>
                </a:gridCol>
                <a:gridCol w="808741">
                  <a:extLst>
                    <a:ext uri="{9D8B030D-6E8A-4147-A177-3AD203B41FA5}">
                      <a16:colId xmlns:a16="http://schemas.microsoft.com/office/drawing/2014/main" val="495415533"/>
                    </a:ext>
                  </a:extLst>
                </a:gridCol>
                <a:gridCol w="893734">
                  <a:extLst>
                    <a:ext uri="{9D8B030D-6E8A-4147-A177-3AD203B41FA5}">
                      <a16:colId xmlns:a16="http://schemas.microsoft.com/office/drawing/2014/main" val="416098172"/>
                    </a:ext>
                  </a:extLst>
                </a:gridCol>
                <a:gridCol w="893734">
                  <a:extLst>
                    <a:ext uri="{9D8B030D-6E8A-4147-A177-3AD203B41FA5}">
                      <a16:colId xmlns:a16="http://schemas.microsoft.com/office/drawing/2014/main" val="1661893726"/>
                    </a:ext>
                  </a:extLst>
                </a:gridCol>
              </a:tblGrid>
              <a:tr h="353817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constraints of the 2023 channel spend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99631"/>
                  </a:ext>
                </a:extLst>
              </a:tr>
              <a:tr h="397963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increase optimal ($90M)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increase optimal ($120M)</a:t>
                      </a:r>
                    </a:p>
                  </a:txBody>
                  <a:tcPr marL="7702" marR="7702" marT="77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55978"/>
                  </a:ext>
                </a:extLst>
              </a:tr>
              <a:tr h="3953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383767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428198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$75.1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$123.3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$123.3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139751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342041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529835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082482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845425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969563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$45.0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342133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-46%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419%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745917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49156"/>
                  </a:ext>
                </a:extLst>
              </a:tr>
              <a:tr h="388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$191.6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$271.8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$304.1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327040"/>
                  </a:ext>
                </a:extLst>
              </a:tr>
              <a:tr h="395327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2.87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3.19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+$20(11%)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3.02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+$100(58%)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2.54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+$132(77%)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164604"/>
                  </a:ext>
                </a:extLst>
              </a:tr>
              <a:tr h="3953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Incr. Reve assuming increased channel effectiveness (140%)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$268.2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$380.6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$425.7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375681"/>
                  </a:ext>
                </a:extLst>
              </a:tr>
              <a:tr h="5929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Revenue w.r.t 2023 Current baseline with 140% effectiveness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4.02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4.47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+$27(11%)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4.23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+$140(58%)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3.55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+$185(77%)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909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E257DC-EB53-C010-6970-BABC5CFD4320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1 : Custom minimum and Stretch maximum constraints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2:  Custom minimum and Extreme maximum constraints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23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7C2C-4B89-468B-976F-38D11916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74" y="2103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A714-9341-40F8-8C46-D8151BB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79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1760C8-826E-DBE5-41CA-45F403465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0774"/>
              </p:ext>
            </p:extLst>
          </p:nvPr>
        </p:nvGraphicFramePr>
        <p:xfrm>
          <a:off x="365760" y="1033256"/>
          <a:ext cx="11254154" cy="4832968"/>
        </p:xfrm>
        <a:graphic>
          <a:graphicData uri="http://schemas.openxmlformats.org/drawingml/2006/table">
            <a:tbl>
              <a:tblPr/>
              <a:tblGrid>
                <a:gridCol w="1153551">
                  <a:extLst>
                    <a:ext uri="{9D8B030D-6E8A-4147-A177-3AD203B41FA5}">
                      <a16:colId xmlns:a16="http://schemas.microsoft.com/office/drawing/2014/main" val="4170937592"/>
                    </a:ext>
                  </a:extLst>
                </a:gridCol>
                <a:gridCol w="1364566">
                  <a:extLst>
                    <a:ext uri="{9D8B030D-6E8A-4147-A177-3AD203B41FA5}">
                      <a16:colId xmlns:a16="http://schemas.microsoft.com/office/drawing/2014/main" val="1208527891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3612717483"/>
                    </a:ext>
                  </a:extLst>
                </a:gridCol>
                <a:gridCol w="1545553">
                  <a:extLst>
                    <a:ext uri="{9D8B030D-6E8A-4147-A177-3AD203B41FA5}">
                      <a16:colId xmlns:a16="http://schemas.microsoft.com/office/drawing/2014/main" val="2675634548"/>
                    </a:ext>
                  </a:extLst>
                </a:gridCol>
                <a:gridCol w="1225783">
                  <a:extLst>
                    <a:ext uri="{9D8B030D-6E8A-4147-A177-3AD203B41FA5}">
                      <a16:colId xmlns:a16="http://schemas.microsoft.com/office/drawing/2014/main" val="523830381"/>
                    </a:ext>
                  </a:extLst>
                </a:gridCol>
                <a:gridCol w="858129">
                  <a:extLst>
                    <a:ext uri="{9D8B030D-6E8A-4147-A177-3AD203B41FA5}">
                      <a16:colId xmlns:a16="http://schemas.microsoft.com/office/drawing/2014/main" val="1460985590"/>
                    </a:ext>
                  </a:extLst>
                </a:gridCol>
                <a:gridCol w="1040739">
                  <a:extLst>
                    <a:ext uri="{9D8B030D-6E8A-4147-A177-3AD203B41FA5}">
                      <a16:colId xmlns:a16="http://schemas.microsoft.com/office/drawing/2014/main" val="330126480"/>
                    </a:ext>
                  </a:extLst>
                </a:gridCol>
                <a:gridCol w="1085512">
                  <a:extLst>
                    <a:ext uri="{9D8B030D-6E8A-4147-A177-3AD203B41FA5}">
                      <a16:colId xmlns:a16="http://schemas.microsoft.com/office/drawing/2014/main" val="4094419812"/>
                    </a:ext>
                  </a:extLst>
                </a:gridCol>
                <a:gridCol w="1085512">
                  <a:extLst>
                    <a:ext uri="{9D8B030D-6E8A-4147-A177-3AD203B41FA5}">
                      <a16:colId xmlns:a16="http://schemas.microsoft.com/office/drawing/2014/main" val="1818937975"/>
                    </a:ext>
                  </a:extLst>
                </a:gridCol>
                <a:gridCol w="811597">
                  <a:extLst>
                    <a:ext uri="{9D8B030D-6E8A-4147-A177-3AD203B41FA5}">
                      <a16:colId xmlns:a16="http://schemas.microsoft.com/office/drawing/2014/main" val="1875823286"/>
                    </a:ext>
                  </a:extLst>
                </a:gridCol>
              </a:tblGrid>
              <a:tr h="1335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NPV ($MM)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Contribution to Private Sales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Contribution to total G9 Sales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788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7,368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761359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288,339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6.20%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60830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23,820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63659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21,646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21228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100,808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123973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76,065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1.64%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753576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30,137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25770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26,582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037338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168,508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3357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909386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761,479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04319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123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In-Office 2023 Measurement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BD6CC4-8498-4F6F-A5CA-A1C40607D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44897"/>
              </p:ext>
            </p:extLst>
          </p:nvPr>
        </p:nvGraphicFramePr>
        <p:xfrm>
          <a:off x="3910964" y="3085874"/>
          <a:ext cx="4370071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A41B5D-061C-2120-67D2-E52F31B4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96306"/>
              </p:ext>
            </p:extLst>
          </p:nvPr>
        </p:nvGraphicFramePr>
        <p:xfrm>
          <a:off x="1256302" y="1102126"/>
          <a:ext cx="9191716" cy="1680359"/>
        </p:xfrm>
        <a:graphic>
          <a:graphicData uri="http://schemas.openxmlformats.org/drawingml/2006/table">
            <a:tbl>
              <a:tblPr/>
              <a:tblGrid>
                <a:gridCol w="1230982">
                  <a:extLst>
                    <a:ext uri="{9D8B030D-6E8A-4147-A177-3AD203B41FA5}">
                      <a16:colId xmlns:a16="http://schemas.microsoft.com/office/drawing/2014/main" val="2868481806"/>
                    </a:ext>
                  </a:extLst>
                </a:gridCol>
                <a:gridCol w="2624545">
                  <a:extLst>
                    <a:ext uri="{9D8B030D-6E8A-4147-A177-3AD203B41FA5}">
                      <a16:colId xmlns:a16="http://schemas.microsoft.com/office/drawing/2014/main" val="117286392"/>
                    </a:ext>
                  </a:extLst>
                </a:gridCol>
                <a:gridCol w="1071302">
                  <a:extLst>
                    <a:ext uri="{9D8B030D-6E8A-4147-A177-3AD203B41FA5}">
                      <a16:colId xmlns:a16="http://schemas.microsoft.com/office/drawing/2014/main" val="1392107938"/>
                    </a:ext>
                  </a:extLst>
                </a:gridCol>
                <a:gridCol w="778073">
                  <a:extLst>
                    <a:ext uri="{9D8B030D-6E8A-4147-A177-3AD203B41FA5}">
                      <a16:colId xmlns:a16="http://schemas.microsoft.com/office/drawing/2014/main" val="3388761349"/>
                    </a:ext>
                  </a:extLst>
                </a:gridCol>
                <a:gridCol w="1280337">
                  <a:extLst>
                    <a:ext uri="{9D8B030D-6E8A-4147-A177-3AD203B41FA5}">
                      <a16:colId xmlns:a16="http://schemas.microsoft.com/office/drawing/2014/main" val="653261929"/>
                    </a:ext>
                  </a:extLst>
                </a:gridCol>
                <a:gridCol w="963882">
                  <a:extLst>
                    <a:ext uri="{9D8B030D-6E8A-4147-A177-3AD203B41FA5}">
                      <a16:colId xmlns:a16="http://schemas.microsoft.com/office/drawing/2014/main" val="2966126171"/>
                    </a:ext>
                  </a:extLst>
                </a:gridCol>
                <a:gridCol w="1242595">
                  <a:extLst>
                    <a:ext uri="{9D8B030D-6E8A-4147-A177-3AD203B41FA5}">
                      <a16:colId xmlns:a16="http://schemas.microsoft.com/office/drawing/2014/main" val="1651816473"/>
                    </a:ext>
                  </a:extLst>
                </a:gridCol>
              </a:tblGrid>
              <a:tr h="4603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ROI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95067"/>
                  </a:ext>
                </a:extLst>
              </a:tr>
              <a:tr h="439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Wallboard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$548,678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$755,554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3,344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JAN22-JUN22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521434"/>
                  </a:ext>
                </a:extLst>
              </a:tr>
              <a:tr h="56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Waiting Room TV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$551,322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$873,865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3,868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JAN22-JUN22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97687"/>
                  </a:ext>
                </a:extLst>
              </a:tr>
              <a:tr h="2148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$1,100,000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$1,629,420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5732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33805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HCP MCM 2023 Measurement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21405B-0AE6-CACF-C9C1-0C264AF05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15412"/>
              </p:ext>
            </p:extLst>
          </p:nvPr>
        </p:nvGraphicFramePr>
        <p:xfrm>
          <a:off x="844063" y="915427"/>
          <a:ext cx="10494497" cy="2386965"/>
        </p:xfrm>
        <a:graphic>
          <a:graphicData uri="http://schemas.openxmlformats.org/drawingml/2006/table">
            <a:tbl>
              <a:tblPr/>
              <a:tblGrid>
                <a:gridCol w="835526">
                  <a:extLst>
                    <a:ext uri="{9D8B030D-6E8A-4147-A177-3AD203B41FA5}">
                      <a16:colId xmlns:a16="http://schemas.microsoft.com/office/drawing/2014/main" val="1207775400"/>
                    </a:ext>
                  </a:extLst>
                </a:gridCol>
                <a:gridCol w="2366124">
                  <a:extLst>
                    <a:ext uri="{9D8B030D-6E8A-4147-A177-3AD203B41FA5}">
                      <a16:colId xmlns:a16="http://schemas.microsoft.com/office/drawing/2014/main" val="1856347544"/>
                    </a:ext>
                  </a:extLst>
                </a:gridCol>
                <a:gridCol w="1728675">
                  <a:extLst>
                    <a:ext uri="{9D8B030D-6E8A-4147-A177-3AD203B41FA5}">
                      <a16:colId xmlns:a16="http://schemas.microsoft.com/office/drawing/2014/main" val="3689634027"/>
                    </a:ext>
                  </a:extLst>
                </a:gridCol>
                <a:gridCol w="1339724">
                  <a:extLst>
                    <a:ext uri="{9D8B030D-6E8A-4147-A177-3AD203B41FA5}">
                      <a16:colId xmlns:a16="http://schemas.microsoft.com/office/drawing/2014/main" val="4058859272"/>
                    </a:ext>
                  </a:extLst>
                </a:gridCol>
                <a:gridCol w="1109232">
                  <a:extLst>
                    <a:ext uri="{9D8B030D-6E8A-4147-A177-3AD203B41FA5}">
                      <a16:colId xmlns:a16="http://schemas.microsoft.com/office/drawing/2014/main" val="2079975266"/>
                    </a:ext>
                  </a:extLst>
                </a:gridCol>
                <a:gridCol w="1112834">
                  <a:extLst>
                    <a:ext uri="{9D8B030D-6E8A-4147-A177-3AD203B41FA5}">
                      <a16:colId xmlns:a16="http://schemas.microsoft.com/office/drawing/2014/main" val="2547912151"/>
                    </a:ext>
                  </a:extLst>
                </a:gridCol>
                <a:gridCol w="2002382">
                  <a:extLst>
                    <a:ext uri="{9D8B030D-6E8A-4147-A177-3AD203B41FA5}">
                      <a16:colId xmlns:a16="http://schemas.microsoft.com/office/drawing/2014/main" val="1776937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73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Medscape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$3,733,368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$27,440,661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5172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NexGen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$689,500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$3,332,361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3636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Doximity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$4,583,333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$27,509,712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121,757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356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Epocrates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$4,179,855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19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Deep intent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$215,859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$1,338,823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014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Pulse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$280,138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591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Patient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$486,502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$1,065,787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344725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$10,503,729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$65,147,336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288,339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009509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A74BAC0-5B81-4A53-A4C4-CF7EC9F52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967773"/>
              </p:ext>
            </p:extLst>
          </p:nvPr>
        </p:nvGraphicFramePr>
        <p:xfrm>
          <a:off x="3767137" y="3428999"/>
          <a:ext cx="4170046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101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PHARMACY 2023 Measurement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AD3E3A-3F39-E956-6821-22E69FAFF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02337"/>
              </p:ext>
            </p:extLst>
          </p:nvPr>
        </p:nvGraphicFramePr>
        <p:xfrm>
          <a:off x="1292860" y="1070451"/>
          <a:ext cx="9118600" cy="1869699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1416493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40023471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1594167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83506798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61941686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54660629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74249957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502330848"/>
                    </a:ext>
                  </a:extLst>
                </a:gridCol>
              </a:tblGrid>
              <a:tr h="708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PGM/Dose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PGM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90473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InStep Health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$740,030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$769,631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FEB22-MAY22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349500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Neptune Retail Solutions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$403,452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$806,904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58514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StoreBoard Media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$1,268,400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$2,536,800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04176"/>
                  </a:ext>
                </a:extLst>
              </a:tr>
              <a:tr h="29025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$2,411,882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$4,113,335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22356"/>
                  </a:ext>
                </a:extLst>
              </a:tr>
            </a:tbl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38094B6B-12D2-4EC9-9B3E-3B0CA1E5C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339497"/>
              </p:ext>
            </p:extLst>
          </p:nvPr>
        </p:nvGraphicFramePr>
        <p:xfrm>
          <a:off x="3581401" y="3121621"/>
          <a:ext cx="4170046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17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51-B4E3-4739-9BF1-3B72E51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Objective &amp;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DF2-0649-48F6-AE26-2253DAC2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041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Suggest optimal investment across In-Scope Consumer &amp; HCP channels for a given budget to maximize overall impactable pre-tax revenue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In-Scope estimated budget contribution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*In-Scope budget contribution for pre-tax investment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$60MM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Gardasil Adult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~$172MM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an overall ROI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2.9:1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Optimal pre-tax Spend and Allocation: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current pre-tax investment of 2023 can be optimized to generate additional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~$14MM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pre-tax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incremental revenue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can be achieved mainly by reallocating funds from: HCC Radio, HCC Streaming Video, HCC In office and HCC Online Video to other better performing channels – HCC Paid search and HCP MCM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$4 MM leads to an additional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$30MM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incremental pre-tax revenue.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C45-5380-4843-BE71-83D0B9289DA5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*In-Scope channels are HCP MCM, HCC Pharmacy ,HCC In Office, HCC Linear TV, HCC Display, HCC Online Video, HCC Streaming Video, HCC Social, HCC Paid Search, HCC 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57F6-E069-4C6E-8C29-560372D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1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4922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Channel promotion efficient and responsiveness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Deep-dive into budget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F960-0162-497F-BBB2-6AE1633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2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44044"/>
              </p:ext>
            </p:extLst>
          </p:nvPr>
        </p:nvGraphicFramePr>
        <p:xfrm>
          <a:off x="6883950" y="1047036"/>
          <a:ext cx="4576530" cy="544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40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59083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$10.5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699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$25.8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675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$.05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776663"/>
                  </a:ext>
                </a:extLst>
              </a:tr>
              <a:tr h="54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22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1" y="1032968"/>
            <a:ext cx="4962892" cy="5445204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($22.6M) includes: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($11.2M)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Programs – “Phreesia, Innovation &amp; Arcadia HPV Adult”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Agency Fees: Media Buying ($4.0M)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 execution and unanalyzable ($3.4M)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&amp; Secondary Market Research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Support Services ($0.8M)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Affairs/External Relations Program ($0.8M)</a:t>
            </a: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Team Support ($0.04M)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Grants &amp; Contributions ($0.2M)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Congress &amp; Exhibits ($0.2M)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($1.4M)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Digital Pharmacy (940K), Print (316K)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(53K), PDQ</a:t>
            </a:r>
            <a:r>
              <a:rPr lang="en-US" sz="1400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Communications (41K),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 Pharmacists Assoc (23K),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Bing.com (7K), Doubleclick (1K).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708482"/>
            <a:ext cx="1097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Adult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~72%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Adult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92240"/>
            <a:ext cx="64694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* Non-analyzable MCM execution and unanalyzable refers to vendors from which we receive summary data at a very high level that cannot be properly analyzed (e.g., terminal alerts, completion texts , solved pharmacy media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Scenarios with Custom Constrains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140130"/>
            <a:ext cx="5807610" cy="421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three pre-tax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2023 In-Scope pre-tax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($60MM),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4M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($64MM) and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9M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($69MM).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pre-tax spend is varied based on custom limits for 2023 channel spend.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4M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~30MM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4M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($202MM)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($172MM)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9M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~41MM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9M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($213MM)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($172MM)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45720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pre-tax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~$14MM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pre-tax incremental revenue by reallocating funds from HCC Radio, HCC Streaming Video, HCC In office and HCC Online Video to other better performing channels – HCC Paid search, HCP MCM, HCC Linear TV, HCC Social &amp; HCC Display.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and it is increased by 9% of 2023 spend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6F65267-8CDB-3D63-5093-F377E0AEF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477730"/>
              </p:ext>
            </p:extLst>
          </p:nvPr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B7B48DD-384E-B752-3913-16AEB17E6A88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 time period : Jan22- Dec22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5531960" y="3112631"/>
            <a:ext cx="0" cy="257055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4026498" y="3571230"/>
            <a:ext cx="0" cy="212442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421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C347-F820-4761-9D7C-CBD67947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Adults: Promotion Channel Deep Dive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8F8A5-C4C9-4B2A-9944-8054DCA36D97}"/>
              </a:ext>
            </a:extLst>
          </p:cNvPr>
          <p:cNvSpPr txBox="1"/>
          <p:nvPr/>
        </p:nvSpPr>
        <p:spPr>
          <a:xfrm>
            <a:off x="457200" y="6492240"/>
            <a:ext cx="1097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All HCC Digital channels are represented by the dotted 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B0B6E-10A7-47A5-9284-D3F04612984B}"/>
              </a:ext>
            </a:extLst>
          </p:cNvPr>
          <p:cNvSpPr txBox="1"/>
          <p:nvPr/>
        </p:nvSpPr>
        <p:spPr>
          <a:xfrm>
            <a:off x="457200" y="914400"/>
            <a:ext cx="1097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HCC Paid Search, HCC Radio and HCP MCM are among the most efficient channels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4AC2E3-B1BE-4E09-A5DF-42E39C6AEDDA}"/>
              </a:ext>
            </a:extLst>
          </p:cNvPr>
          <p:cNvSpPr txBox="1"/>
          <p:nvPr/>
        </p:nvSpPr>
        <p:spPr>
          <a:xfrm>
            <a:off x="6865532" y="6007436"/>
            <a:ext cx="52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Curves are based on historical results (i.e., 2022) and are not adjusted for future market events and marketplace changes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E1DDE96-97BA-466A-9CD5-E01269C9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DD8E2DF-D7E5-1E1E-4E53-686DE343A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545074"/>
              </p:ext>
            </p:extLst>
          </p:nvPr>
        </p:nvGraphicFramePr>
        <p:xfrm>
          <a:off x="6822833" y="1659987"/>
          <a:ext cx="5290837" cy="430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47E32E-4A07-4B4D-A535-CE542D8F0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183806"/>
              </p:ext>
            </p:extLst>
          </p:nvPr>
        </p:nvGraphicFramePr>
        <p:xfrm>
          <a:off x="35631" y="1659988"/>
          <a:ext cx="6688726" cy="478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0389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26F50D-ECD6-A83C-766B-78D3306FB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48874"/>
              </p:ext>
            </p:extLst>
          </p:nvPr>
        </p:nvGraphicFramePr>
        <p:xfrm>
          <a:off x="665019" y="1381515"/>
          <a:ext cx="10673542" cy="4494672"/>
        </p:xfrm>
        <a:graphic>
          <a:graphicData uri="http://schemas.openxmlformats.org/drawingml/2006/table">
            <a:tbl>
              <a:tblPr/>
              <a:tblGrid>
                <a:gridCol w="3839791">
                  <a:extLst>
                    <a:ext uri="{9D8B030D-6E8A-4147-A177-3AD203B41FA5}">
                      <a16:colId xmlns:a16="http://schemas.microsoft.com/office/drawing/2014/main" val="1092254658"/>
                    </a:ext>
                  </a:extLst>
                </a:gridCol>
                <a:gridCol w="1651377">
                  <a:extLst>
                    <a:ext uri="{9D8B030D-6E8A-4147-A177-3AD203B41FA5}">
                      <a16:colId xmlns:a16="http://schemas.microsoft.com/office/drawing/2014/main" val="1812626127"/>
                    </a:ext>
                  </a:extLst>
                </a:gridCol>
                <a:gridCol w="2255542">
                  <a:extLst>
                    <a:ext uri="{9D8B030D-6E8A-4147-A177-3AD203B41FA5}">
                      <a16:colId xmlns:a16="http://schemas.microsoft.com/office/drawing/2014/main" val="2646547208"/>
                    </a:ext>
                  </a:extLst>
                </a:gridCol>
                <a:gridCol w="2926832">
                  <a:extLst>
                    <a:ext uri="{9D8B030D-6E8A-4147-A177-3AD203B41FA5}">
                      <a16:colId xmlns:a16="http://schemas.microsoft.com/office/drawing/2014/main" val="2316883505"/>
                    </a:ext>
                  </a:extLst>
                </a:gridCol>
              </a:tblGrid>
              <a:tr h="32546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Current Custom Constraints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215937"/>
                  </a:ext>
                </a:extLst>
              </a:tr>
              <a:tr h="5890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 ((MM)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10135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620874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660604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071677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86535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612613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084790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301434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29629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683073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54700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349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6C0ADE-A1B3-E72C-5B65-C35AE5F6040E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HCC Linear TV is increased by 9% (from $26M to $28M) and is kept constant throughout the analysis.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246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457200" y="914400"/>
            <a:ext cx="10972800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$60M can be optimized by reallocating funds from HCC Radio, HCC Streaming Video and HCC In office to higher performing channels 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and it is increased by 9% of 2023 spend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FAAAE1-3EBF-0B51-54BD-1F9C1EC5B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665"/>
              </p:ext>
            </p:extLst>
          </p:nvPr>
        </p:nvGraphicFramePr>
        <p:xfrm>
          <a:off x="365761" y="1735651"/>
          <a:ext cx="11479235" cy="4620699"/>
        </p:xfrm>
        <a:graphic>
          <a:graphicData uri="http://schemas.openxmlformats.org/drawingml/2006/table">
            <a:tbl>
              <a:tblPr/>
              <a:tblGrid>
                <a:gridCol w="1696345">
                  <a:extLst>
                    <a:ext uri="{9D8B030D-6E8A-4147-A177-3AD203B41FA5}">
                      <a16:colId xmlns:a16="http://schemas.microsoft.com/office/drawing/2014/main" val="2454065355"/>
                    </a:ext>
                  </a:extLst>
                </a:gridCol>
                <a:gridCol w="988579">
                  <a:extLst>
                    <a:ext uri="{9D8B030D-6E8A-4147-A177-3AD203B41FA5}">
                      <a16:colId xmlns:a16="http://schemas.microsoft.com/office/drawing/2014/main" val="3793136974"/>
                    </a:ext>
                  </a:extLst>
                </a:gridCol>
                <a:gridCol w="1031560">
                  <a:extLst>
                    <a:ext uri="{9D8B030D-6E8A-4147-A177-3AD203B41FA5}">
                      <a16:colId xmlns:a16="http://schemas.microsoft.com/office/drawing/2014/main" val="2987158528"/>
                    </a:ext>
                  </a:extLst>
                </a:gridCol>
                <a:gridCol w="44978">
                  <a:extLst>
                    <a:ext uri="{9D8B030D-6E8A-4147-A177-3AD203B41FA5}">
                      <a16:colId xmlns:a16="http://schemas.microsoft.com/office/drawing/2014/main" val="3450052769"/>
                    </a:ext>
                  </a:extLst>
                </a:gridCol>
                <a:gridCol w="816652">
                  <a:extLst>
                    <a:ext uri="{9D8B030D-6E8A-4147-A177-3AD203B41FA5}">
                      <a16:colId xmlns:a16="http://schemas.microsoft.com/office/drawing/2014/main" val="138823835"/>
                    </a:ext>
                  </a:extLst>
                </a:gridCol>
                <a:gridCol w="756478">
                  <a:extLst>
                    <a:ext uri="{9D8B030D-6E8A-4147-A177-3AD203B41FA5}">
                      <a16:colId xmlns:a16="http://schemas.microsoft.com/office/drawing/2014/main" val="279478526"/>
                    </a:ext>
                  </a:extLst>
                </a:gridCol>
                <a:gridCol w="848171">
                  <a:extLst>
                    <a:ext uri="{9D8B030D-6E8A-4147-A177-3AD203B41FA5}">
                      <a16:colId xmlns:a16="http://schemas.microsoft.com/office/drawing/2014/main" val="3952037659"/>
                    </a:ext>
                  </a:extLst>
                </a:gridCol>
                <a:gridCol w="44978">
                  <a:extLst>
                    <a:ext uri="{9D8B030D-6E8A-4147-A177-3AD203B41FA5}">
                      <a16:colId xmlns:a16="http://schemas.microsoft.com/office/drawing/2014/main" val="3393270814"/>
                    </a:ext>
                  </a:extLst>
                </a:gridCol>
                <a:gridCol w="988579">
                  <a:extLst>
                    <a:ext uri="{9D8B030D-6E8A-4147-A177-3AD203B41FA5}">
                      <a16:colId xmlns:a16="http://schemas.microsoft.com/office/drawing/2014/main" val="805821765"/>
                    </a:ext>
                  </a:extLst>
                </a:gridCol>
                <a:gridCol w="756478">
                  <a:extLst>
                    <a:ext uri="{9D8B030D-6E8A-4147-A177-3AD203B41FA5}">
                      <a16:colId xmlns:a16="http://schemas.microsoft.com/office/drawing/2014/main" val="2038513102"/>
                    </a:ext>
                  </a:extLst>
                </a:gridCol>
                <a:gridCol w="962790">
                  <a:extLst>
                    <a:ext uri="{9D8B030D-6E8A-4147-A177-3AD203B41FA5}">
                      <a16:colId xmlns:a16="http://schemas.microsoft.com/office/drawing/2014/main" val="740032492"/>
                    </a:ext>
                  </a:extLst>
                </a:gridCol>
                <a:gridCol w="44978">
                  <a:extLst>
                    <a:ext uri="{9D8B030D-6E8A-4147-A177-3AD203B41FA5}">
                      <a16:colId xmlns:a16="http://schemas.microsoft.com/office/drawing/2014/main" val="1495645091"/>
                    </a:ext>
                  </a:extLst>
                </a:gridCol>
                <a:gridCol w="790863">
                  <a:extLst>
                    <a:ext uri="{9D8B030D-6E8A-4147-A177-3AD203B41FA5}">
                      <a16:colId xmlns:a16="http://schemas.microsoft.com/office/drawing/2014/main" val="1199089687"/>
                    </a:ext>
                  </a:extLst>
                </a:gridCol>
                <a:gridCol w="756478">
                  <a:extLst>
                    <a:ext uri="{9D8B030D-6E8A-4147-A177-3AD203B41FA5}">
                      <a16:colId xmlns:a16="http://schemas.microsoft.com/office/drawing/2014/main" val="4017876253"/>
                    </a:ext>
                  </a:extLst>
                </a:gridCol>
                <a:gridCol w="951328">
                  <a:extLst>
                    <a:ext uri="{9D8B030D-6E8A-4147-A177-3AD203B41FA5}">
                      <a16:colId xmlns:a16="http://schemas.microsoft.com/office/drawing/2014/main" val="22224282"/>
                    </a:ext>
                  </a:extLst>
                </a:gridCol>
              </a:tblGrid>
              <a:tr h="29855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limits for 2023 channel spend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07357"/>
                  </a:ext>
                </a:extLst>
              </a:tr>
              <a:tr h="49360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($60.0MM)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4M Increase in Spend ($64M)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9M Increase in Spend ($69M)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12664"/>
                  </a:ext>
                </a:extLst>
              </a:tr>
              <a:tr h="4786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211198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981270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050215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635370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832939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-15%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417011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$17.3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574047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048737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-46%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$7.3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800017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336432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$2.6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069908"/>
                  </a:ext>
                </a:extLst>
              </a:tr>
              <a:tr h="4813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$186.2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$202.4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$69.0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$213.0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167"/>
                  </a:ext>
                </a:extLst>
              </a:tr>
              <a:tr h="416789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+$14 (8.2%)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+$30 (17.7%)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+$41 (23.8%)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091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373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2E1A-2D3C-448D-901D-22DA29B1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Assumptions &amp; Limitations to consider for future investment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C492-0099-4500-9898-20EB91E8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44350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Curves are based on historical results (2022) and are not adjusted for current/future market events and marketplaces changes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efficiencies as part of first-time execution of some programs are not captured in the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promotion response curves make use of assumptions regarding their saturation point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 considerations may be appropriate for adjusting the allocations prior to deployment, including expected marketplaces changes/events as well as balancing risk that might be associated with over/under-investing in a single type of promotion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E.g., even though Linear TV is relatively “inefficient” in terms of ROI, we know it’s value regarding reach, incremental revenue and positive effect on other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6897-E35F-441E-A6D3-3C973CF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313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3603</Words>
  <Application>Microsoft Office PowerPoint</Application>
  <PresentationFormat>Widescreen</PresentationFormat>
  <Paragraphs>1115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Gardasil Adult Promotion: 2024 Marketing budget optimization (Custom Constraints)  </vt:lpstr>
      <vt:lpstr>Gardasil Adult: Objective &amp; Executive Summary</vt:lpstr>
      <vt:lpstr>Agenda</vt:lpstr>
      <vt:lpstr>In-Scope promotion for the analysis</vt:lpstr>
      <vt:lpstr>Gardasil Adult: Optimal Scenarios with Custom Constrains</vt:lpstr>
      <vt:lpstr>Gardasil Adults: Promotion Channel Deep Dive</vt:lpstr>
      <vt:lpstr>Custom Scenarios</vt:lpstr>
      <vt:lpstr>Gardasil Adult: Optimal scenario deep dive with custom constrains</vt:lpstr>
      <vt:lpstr>Assumptions &amp; Limitations to consider for future investment decisions </vt:lpstr>
      <vt:lpstr>Gardasil Adult: Optimal Scenarios with Custom Constrains</vt:lpstr>
      <vt:lpstr>Custom Scenarios</vt:lpstr>
      <vt:lpstr>Gardasil Adult: Optimal Scenario 1 deep dive with custom constrains</vt:lpstr>
      <vt:lpstr>Gardasil Adult: Optimal Scenario 2 deep dive with custom constrains</vt:lpstr>
      <vt:lpstr>Appendix</vt:lpstr>
      <vt:lpstr>Estimated pre-tax ROIs and % Contribution for 2023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Shukla, Hrithik</cp:lastModifiedBy>
  <cp:revision>122</cp:revision>
  <dcterms:created xsi:type="dcterms:W3CDTF">2022-08-15T18:42:36Z</dcterms:created>
  <dcterms:modified xsi:type="dcterms:W3CDTF">2023-09-05T09:52:59Z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2022-08-15T18:42:57Z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34d72049-58fc-4e58-a159-cc959b8a9a6e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  <property fmtid="{D5CDD505-2E9C-101B-9397-08002B2CF9AE}" pid="11" name="ArticulateGUID">
    <vt:lpwstr>7CB7A755-8D39-4091-9DA9-4F1F2F3D3F87</vt:lpwstr>
  </property>
  <property fmtid="{D5CDD505-2E9C-101B-9397-08002B2CF9AE}" pid="12" name="ArticulatePath">
    <vt:lpwstr>2023_adol_IPF</vt:lpwstr>
  </property>
</Properties>
</file>