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ags/tag9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1.xml" ContentType="application/vnd.openxmlformats-officedocument.drawingml.chartshape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20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21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87" r:id="rId4"/>
    <p:sldId id="259" r:id="rId5"/>
    <p:sldId id="257" r:id="rId6"/>
    <p:sldId id="271" r:id="rId7"/>
    <p:sldId id="260" r:id="rId8"/>
    <p:sldId id="261" r:id="rId9"/>
    <p:sldId id="262" r:id="rId10"/>
    <p:sldId id="284" r:id="rId11"/>
    <p:sldId id="286" r:id="rId12"/>
    <p:sldId id="263" r:id="rId13"/>
    <p:sldId id="264" r:id="rId14"/>
    <p:sldId id="288" r:id="rId15"/>
    <p:sldId id="289" r:id="rId16"/>
    <p:sldId id="270" r:id="rId17"/>
    <p:sldId id="290" r:id="rId18"/>
    <p:sldId id="291" r:id="rId19"/>
    <p:sldId id="266" r:id="rId20"/>
    <p:sldId id="268" r:id="rId21"/>
    <p:sldId id="272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E0D36-0C81-4F2C-894E-ECF8C234B8E5}">
          <p14:sldIdLst>
            <p14:sldId id="256"/>
            <p14:sldId id="258"/>
            <p14:sldId id="287"/>
            <p14:sldId id="259"/>
            <p14:sldId id="257"/>
            <p14:sldId id="271"/>
            <p14:sldId id="260"/>
            <p14:sldId id="261"/>
            <p14:sldId id="262"/>
            <p14:sldId id="284"/>
            <p14:sldId id="286"/>
            <p14:sldId id="263"/>
          </p14:sldIdLst>
        </p14:section>
        <p14:section name="Appendix" id="{79030D6D-4460-4044-A177-DAE2A82C7A25}">
          <p14:sldIdLst>
            <p14:sldId id="264"/>
            <p14:sldId id="288"/>
            <p14:sldId id="289"/>
            <p14:sldId id="270"/>
            <p14:sldId id="290"/>
            <p14:sldId id="291"/>
            <p14:sldId id="266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2260FB-D549-73FF-621F-6DF474515A78}" name="Kumar, Ajeeth" initials="KA" userId="S::kuajeet2@merck.com::2f4a57b3-a0e1-4e02-9b22-53cc7f4118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u="sng" strike="noStrike" kern="12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</a:t>
            </a: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1400" b="1" i="0" u="sng" strike="noStrike" kern="12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Doses vs Promotion Spend</a:t>
            </a:r>
          </a:p>
        </c:rich>
      </c:tx>
      <c:layout>
        <c:manualLayout>
          <c:xMode val="edge"/>
          <c:yMode val="edge"/>
          <c:x val="0.26287127627088047"/>
          <c:y val="7.263579936129007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134675959434404"/>
          <c:y val="7.1168567782251363E-2"/>
          <c:w val="0.75742315621568013"/>
          <c:h val="0.7211036769804072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Custom Scenario (Total Doses)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3759437440001075E-3"/>
                  <c:y val="-3.12006947490322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337-4888-8E9E-5A0CEDBCC21A}"/>
                </c:ext>
              </c:extLst>
            </c:dLbl>
            <c:dLbl>
              <c:idx val="1"/>
              <c:layout>
                <c:manualLayout>
                  <c:x val="-1.0369669269923937E-2"/>
                  <c:y val="-4.61894777786737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37-4888-8E9E-5A0CEDBCC21A}"/>
                </c:ext>
              </c:extLst>
            </c:dLbl>
            <c:dLbl>
              <c:idx val="2"/>
              <c:layout>
                <c:manualLayout>
                  <c:x val="-5.8596569369296414E-2"/>
                  <c:y val="-5.43727983879806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37-4888-8E9E-5A0CEDBCC21A}"/>
                </c:ext>
              </c:extLst>
            </c:dLbl>
            <c:dLbl>
              <c:idx val="3"/>
              <c:layout>
                <c:manualLayout>
                  <c:x val="-2.5604881908627867E-2"/>
                  <c:y val="-5.7557364841585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FCA-4C4C-8136-877526D88986}"/>
                </c:ext>
              </c:extLst>
            </c:dLbl>
            <c:dLbl>
              <c:idx val="5"/>
              <c:layout>
                <c:manualLayout>
                  <c:x val="-7.2743576635808868E-2"/>
                  <c:y val="-2.44942241897877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FCA-4C4C-8136-877526D88986}"/>
                </c:ext>
              </c:extLst>
            </c:dLbl>
            <c:numFmt formatCode="#,000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Sheet1!$C$6:$C$11</c:f>
              <c:numCache>
                <c:formatCode>_("$"* #,##0_);_("$"* \(#,##0\);_("$"* "-"??_);_(@_)</c:formatCode>
                <c:ptCount val="6"/>
                <c:pt idx="0">
                  <c:v>120000000.09829633</c:v>
                </c:pt>
                <c:pt idx="1">
                  <c:v>90000000</c:v>
                </c:pt>
                <c:pt idx="2">
                  <c:v>81407662.933894485</c:v>
                </c:pt>
                <c:pt idx="3">
                  <c:v>71407663.045681015</c:v>
                </c:pt>
                <c:pt idx="4">
                  <c:v>66407663</c:v>
                </c:pt>
                <c:pt idx="5">
                  <c:v>59976092.18</c:v>
                </c:pt>
              </c:numCache>
            </c:numRef>
          </c:xVal>
          <c:yVal>
            <c:numRef>
              <c:f>Sheet1!$G$6:$G$11</c:f>
              <c:numCache>
                <c:formatCode>"$"#,##0_);\("$"#,##0\)</c:formatCode>
                <c:ptCount val="6"/>
                <c:pt idx="0">
                  <c:v>1345911.5794200716</c:v>
                </c:pt>
                <c:pt idx="1">
                  <c:v>1208570.6596688968</c:v>
                </c:pt>
                <c:pt idx="2">
                  <c:v>1080821.2039204168</c:v>
                </c:pt>
                <c:pt idx="3">
                  <c:v>955590.26331538951</c:v>
                </c:pt>
                <c:pt idx="4">
                  <c:v>932614.66980327759</c:v>
                </c:pt>
                <c:pt idx="5">
                  <c:v>899011.46177282627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37-4888-8E9E-5A0CEDBCC21A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5.142403061147019E-2"/>
                  <c:y val="-0.30866732723935153"/>
                </c:manualLayout>
              </c:layout>
              <c:numFmt formatCode="#,\ &quot;K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A54-4619-BFF7-731CF5FAD478}"/>
                </c:ext>
              </c:extLst>
            </c:dLbl>
            <c:numFmt formatCode="#,\ 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Sheet1!$C$11</c:f>
              <c:numCache>
                <c:formatCode>_("$"* #,##0_);_("$"* \(#,##0\);_("$"* "-"??_);_(@_)</c:formatCode>
                <c:ptCount val="1"/>
                <c:pt idx="0">
                  <c:v>59976092.18</c:v>
                </c:pt>
              </c:numCache>
            </c:numRef>
          </c:xVal>
          <c:yVal>
            <c:numRef>
              <c:f>Sheet1!$F$11</c:f>
              <c:numCache>
                <c:formatCode>"$"#,##0_);\("$"#,##0\)</c:formatCode>
                <c:ptCount val="1"/>
                <c:pt idx="0">
                  <c:v>761479.22554221447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0337-4888-8E9E-5A0CEDBCC21A}"/>
            </c:ext>
          </c:extLst>
        </c:ser>
        <c:ser>
          <c:idx val="1"/>
          <c:order val="2"/>
          <c:tx>
            <c:strRef>
              <c:f>Sheet1!$H$5</c:f>
              <c:strCache>
                <c:ptCount val="1"/>
                <c:pt idx="0">
                  <c:v>Custom Scenario (Adult Doses)*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9709896257754516E-2"/>
                  <c:y val="3.71123176852020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FCA-4C4C-8136-877526D88986}"/>
                </c:ext>
              </c:extLst>
            </c:dLbl>
            <c:dLbl>
              <c:idx val="1"/>
              <c:layout>
                <c:manualLayout>
                  <c:x val="-7.199364285605905E-3"/>
                  <c:y val="4.29825329309285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FCA-4C4C-8136-877526D88986}"/>
                </c:ext>
              </c:extLst>
            </c:dLbl>
            <c:dLbl>
              <c:idx val="2"/>
              <c:layout>
                <c:manualLayout>
                  <c:x val="-2.2198039880617967E-2"/>
                  <c:y val="5.68808892031472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FCA-4C4C-8136-877526D88986}"/>
                </c:ext>
              </c:extLst>
            </c:dLbl>
            <c:dLbl>
              <c:idx val="3"/>
              <c:layout>
                <c:manualLayout>
                  <c:x val="-2.2198039880618043E-2"/>
                  <c:y val="4.91482280546553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FCA-4C4C-8136-877526D88986}"/>
                </c:ext>
              </c:extLst>
            </c:dLbl>
            <c:dLbl>
              <c:idx val="4"/>
              <c:layout>
                <c:manualLayout>
                  <c:x val="-5.0245563243290665E-2"/>
                  <c:y val="3.78689082029759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A54-4619-BFF7-731CF5FAD478}"/>
                </c:ext>
              </c:extLst>
            </c:dLbl>
            <c:dLbl>
              <c:idx val="5"/>
              <c:layout>
                <c:manualLayout>
                  <c:x val="-6.2908730781365232E-2"/>
                  <c:y val="2.82299180015208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FCA-4C4C-8136-877526D88986}"/>
                </c:ext>
              </c:extLst>
            </c:dLbl>
            <c:numFmt formatCode="#,000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Sheet1!$C$6:$C$11</c:f>
              <c:numCache>
                <c:formatCode>_("$"* #,##0_);_("$"* \(#,##0\);_("$"* "-"??_);_(@_)</c:formatCode>
                <c:ptCount val="6"/>
                <c:pt idx="0">
                  <c:v>120000000.09829633</c:v>
                </c:pt>
                <c:pt idx="1">
                  <c:v>90000000</c:v>
                </c:pt>
                <c:pt idx="2">
                  <c:v>81407662.933894485</c:v>
                </c:pt>
                <c:pt idx="3">
                  <c:v>71407663.045681015</c:v>
                </c:pt>
                <c:pt idx="4">
                  <c:v>66407663</c:v>
                </c:pt>
                <c:pt idx="5">
                  <c:v>59976092.18</c:v>
                </c:pt>
              </c:numCache>
            </c:numRef>
          </c:xVal>
          <c:yVal>
            <c:numRef>
              <c:f>Sheet1!$H$6:$H$11</c:f>
              <c:numCache>
                <c:formatCode>"$"#,##0_);\("$"#,##0\)</c:formatCode>
                <c:ptCount val="6"/>
                <c:pt idx="0">
                  <c:v>1076729.2635360572</c:v>
                </c:pt>
                <c:pt idx="1">
                  <c:v>966856.52773511747</c:v>
                </c:pt>
                <c:pt idx="2">
                  <c:v>864656.96313633351</c:v>
                </c:pt>
                <c:pt idx="3">
                  <c:v>764472.21065231168</c:v>
                </c:pt>
                <c:pt idx="4">
                  <c:v>746091.73584262212</c:v>
                </c:pt>
                <c:pt idx="5">
                  <c:v>719209.16941826104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FCA-4C4C-8136-877526D88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in val="5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0748381610847634"/>
              <c:y val="0.85129800732240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  <c:majorUnit val="10000000"/>
      </c:valAx>
      <c:valAx>
        <c:axId val="831723728"/>
        <c:scaling>
          <c:orientation val="minMax"/>
          <c:max val="1600000"/>
          <c:min val="4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/>
                  <a:t>Incr</a:t>
                </a:r>
                <a:r>
                  <a:rPr lang="en-US" b="1" dirty="0"/>
                  <a:t>. Doses</a:t>
                </a:r>
                <a:r>
                  <a:rPr lang="en-US" b="1" baseline="0" dirty="0"/>
                  <a:t> 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1.9903698042411329E-2"/>
              <c:y val="0.427432154868578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000,\ &quot;K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2.566291952847808E-2"/>
          <c:y val="0.91719384582701624"/>
          <c:w val="0.9743370804715219"/>
          <c:h val="8.28061541729837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Text" lastClr="000000">
          <a:lumMod val="50000"/>
          <a:lumOff val="50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Projected Promotion Efficiency </a:t>
            </a:r>
            <a:b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 Pre-tax Spend/Incr. Doses</a:t>
            </a:r>
            <a:r>
              <a:rPr lang="en-US" sz="1400" b="1" u="sng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Sheet1!$F$17</c:f>
              <c:strCache>
                <c:ptCount val="1"/>
                <c:pt idx="0">
                  <c:v>2023 Projected Promotion Efficiency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Sheet1!$E$18:$E$27</c:f>
              <c:strCache>
                <c:ptCount val="10"/>
                <c:pt idx="0">
                  <c:v>HCC Paid Search</c:v>
                </c:pt>
                <c:pt idx="1">
                  <c:v>HCC Radio</c:v>
                </c:pt>
                <c:pt idx="2">
                  <c:v>HCP MCM</c:v>
                </c:pt>
                <c:pt idx="3">
                  <c:v>HCC Display</c:v>
                </c:pt>
                <c:pt idx="4">
                  <c:v>HCC Online Video</c:v>
                </c:pt>
                <c:pt idx="5">
                  <c:v>HCC Social</c:v>
                </c:pt>
                <c:pt idx="6">
                  <c:v>HCC Pharmacy</c:v>
                </c:pt>
                <c:pt idx="7">
                  <c:v>HCC Streaming Video</c:v>
                </c:pt>
                <c:pt idx="8">
                  <c:v>HCC Linear TV</c:v>
                </c:pt>
                <c:pt idx="9">
                  <c:v>HCC InOffice</c:v>
                </c:pt>
              </c:strCache>
            </c:strRef>
          </c:cat>
          <c:val>
            <c:numRef>
              <c:f>Sheet1!$F$18:$F$27</c:f>
              <c:numCache>
                <c:formatCode>"$"#,##0</c:formatCode>
                <c:ptCount val="10"/>
                <c:pt idx="0">
                  <c:v>1.6591015541117227</c:v>
                </c:pt>
                <c:pt idx="1">
                  <c:v>34.76</c:v>
                </c:pt>
                <c:pt idx="2">
                  <c:v>36.428388680927966</c:v>
                </c:pt>
                <c:pt idx="3">
                  <c:v>37.591880018375271</c:v>
                </c:pt>
                <c:pt idx="4">
                  <c:v>51.361310945524473</c:v>
                </c:pt>
                <c:pt idx="5">
                  <c:v>73.508410329953804</c:v>
                </c:pt>
                <c:pt idx="6">
                  <c:v>132.48254956731077</c:v>
                </c:pt>
                <c:pt idx="7">
                  <c:v>133.10979937785092</c:v>
                </c:pt>
                <c:pt idx="8">
                  <c:v>153.17331099625105</c:v>
                </c:pt>
                <c:pt idx="9">
                  <c:v>154.00794550765286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7-4FF2-A519-C0CF6B574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430600"/>
        <c:axId val="493430272"/>
      </c:barChart>
      <c:catAx>
        <c:axId val="49343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30272"/>
        <c:crosses val="autoZero"/>
        <c:auto val="1"/>
        <c:lblAlgn val="ctr"/>
        <c:lblOffset val="100"/>
        <c:noMultiLvlLbl val="0"/>
      </c:catAx>
      <c:valAx>
        <c:axId val="493430272"/>
        <c:scaling>
          <c:orientation val="minMax"/>
          <c:min val="0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4934306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Text" lastClr="000000">
          <a:lumMod val="50000"/>
          <a:lumOff val="50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1" i="0" u="sng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b="1" i="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Incr. Doses vs Pre-tax Spend</a:t>
            </a:r>
            <a:endParaRPr lang="en-US" sz="13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1300" b="1" u="sng">
                <a:solidFill>
                  <a:schemeClr val="tx1">
                    <a:lumMod val="95000"/>
                    <a:lumOff val="5000"/>
                  </a:schemeClr>
                </a:solidFill>
              </a:defRPr>
            </a:pPr>
            <a:r>
              <a:rPr lang="en-US" sz="1300" b="1" i="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Scope pre-tax budget :$60M, Optimal channel spend is allowed to vary </a:t>
            </a:r>
            <a:r>
              <a:rPr lang="en-US" sz="1300" b="1" i="0" u="sng" strike="noStrike" kern="1200" spc="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within custom constraints</a:t>
            </a:r>
          </a:p>
        </c:rich>
      </c:tx>
      <c:layout>
        <c:manualLayout>
          <c:xMode val="edge"/>
          <c:yMode val="edge"/>
          <c:x val="0.12096160016122652"/>
          <c:y val="2.31925910756898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sng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1275836384986"/>
          <c:y val="0.17438722161159148"/>
          <c:w val="0.85441233502463698"/>
          <c:h val="0.734108509313395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Sheet1!$B$40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3"/>
              <c:layout>
                <c:manualLayout>
                  <c:x val="-4.1279673116994802E-3"/>
                  <c:y val="-6.909061991630723E-2"/>
                </c:manualLayout>
              </c:layout>
              <c:tx>
                <c:rich>
                  <a:bodyPr/>
                  <a:lstStyle/>
                  <a:p>
                    <a:fld id="{50B69A05-0DA2-4992-ADA6-5805BF526A1A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Sheet1!$B$42:$B$192</c:f>
              <c:numCache>
                <c:formatCode>#,##0</c:formatCode>
                <c:ptCount val="151"/>
                <c:pt idx="0">
                  <c:v>0</c:v>
                </c:pt>
                <c:pt idx="1">
                  <c:v>5611.5002373501393</c:v>
                </c:pt>
                <c:pt idx="2">
                  <c:v>9115.9090298824703</c:v>
                </c:pt>
                <c:pt idx="3">
                  <c:v>12107.761676700537</c:v>
                </c:pt>
                <c:pt idx="4">
                  <c:v>14808.837908974965</c:v>
                </c:pt>
                <c:pt idx="5">
                  <c:v>17312.428335532044</c:v>
                </c:pt>
                <c:pt idx="6">
                  <c:v>19669.116872820407</c:v>
                </c:pt>
                <c:pt idx="7">
                  <c:v>21910.264159564609</c:v>
                </c:pt>
                <c:pt idx="8">
                  <c:v>24057.028157631961</c:v>
                </c:pt>
                <c:pt idx="9">
                  <c:v>26124.545419070415</c:v>
                </c:pt>
                <c:pt idx="10">
                  <c:v>28124.122804562983</c:v>
                </c:pt>
                <c:pt idx="11">
                  <c:v>30064.491672450658</c:v>
                </c:pt>
                <c:pt idx="12">
                  <c:v>31952.574628318467</c:v>
                </c:pt>
                <c:pt idx="13">
                  <c:v>33793.979184790936</c:v>
                </c:pt>
                <c:pt idx="14">
                  <c:v>35593.329136808985</c:v>
                </c:pt>
                <c:pt idx="15">
                  <c:v>37354.494781339148</c:v>
                </c:pt>
                <c:pt idx="16">
                  <c:v>39080.757540491992</c:v>
                </c:pt>
                <c:pt idx="17">
                  <c:v>40774.930605230875</c:v>
                </c:pt>
                <c:pt idx="18">
                  <c:v>42439.449240714515</c:v>
                </c:pt>
                <c:pt idx="19">
                  <c:v>44076.439640998062</c:v>
                </c:pt>
                <c:pt idx="20">
                  <c:v>45687.772286846674</c:v>
                </c:pt>
                <c:pt idx="21">
                  <c:v>47275.10389322089</c:v>
                </c:pt>
                <c:pt idx="22">
                  <c:v>48839.910812360271</c:v>
                </c:pt>
                <c:pt idx="23">
                  <c:v>50383.515941219572</c:v>
                </c:pt>
                <c:pt idx="24">
                  <c:v>51907.110623206274</c:v>
                </c:pt>
                <c:pt idx="25">
                  <c:v>53411.772644683391</c:v>
                </c:pt>
                <c:pt idx="26">
                  <c:v>54898.481150518368</c:v>
                </c:pt>
                <c:pt idx="27">
                  <c:v>56368.129104029213</c:v>
                </c:pt>
                <c:pt idx="28">
                  <c:v>57821.533771338625</c:v>
                </c:pt>
                <c:pt idx="29">
                  <c:v>59259.445602559899</c:v>
                </c:pt>
                <c:pt idx="30">
                  <c:v>60682.555801638446</c:v>
                </c:pt>
                <c:pt idx="31">
                  <c:v>62091.502815616863</c:v>
                </c:pt>
                <c:pt idx="32">
                  <c:v>63486.877927363275</c:v>
                </c:pt>
                <c:pt idx="33">
                  <c:v>64869.230099698769</c:v>
                </c:pt>
                <c:pt idx="34">
                  <c:v>66239.070190715982</c:v>
                </c:pt>
                <c:pt idx="35">
                  <c:v>67596.874637959671</c:v>
                </c:pt>
                <c:pt idx="36">
                  <c:v>68943.088691618366</c:v>
                </c:pt>
                <c:pt idx="37">
                  <c:v>70278.129262896182</c:v>
                </c:pt>
                <c:pt idx="38">
                  <c:v>71602.387442503299</c:v>
                </c:pt>
                <c:pt idx="39">
                  <c:v>72916.230735124249</c:v>
                </c:pt>
                <c:pt idx="40">
                  <c:v>74220.005048338426</c:v>
                </c:pt>
                <c:pt idx="41">
                  <c:v>75514.036468425038</c:v>
                </c:pt>
                <c:pt idx="42">
                  <c:v>76798.63285051733</c:v>
                </c:pt>
                <c:pt idx="43">
                  <c:v>78074.085246462055</c:v>
                </c:pt>
                <c:pt idx="44">
                  <c:v>79340.669190328888</c:v>
                </c:pt>
                <c:pt idx="45">
                  <c:v>80598.645858666729</c:v>
                </c:pt>
                <c:pt idx="46">
                  <c:v>81848.26312021639</c:v>
                </c:pt>
                <c:pt idx="47">
                  <c:v>83089.756487780658</c:v>
                </c:pt>
                <c:pt idx="48">
                  <c:v>84323.349983255001</c:v>
                </c:pt>
                <c:pt idx="49">
                  <c:v>85549.256925380585</c:v>
                </c:pt>
                <c:pt idx="50">
                  <c:v>86767.680648557027</c:v>
                </c:pt>
                <c:pt idx="51">
                  <c:v>87978.815160002501</c:v>
                </c:pt>
                <c:pt idx="52">
                  <c:v>89182.845741652345</c:v>
                </c:pt>
                <c:pt idx="53">
                  <c:v>90379.949502414049</c:v>
                </c:pt>
                <c:pt idx="54">
                  <c:v>91570.295885730782</c:v>
                </c:pt>
                <c:pt idx="55">
                  <c:v>92754.047136828973</c:v>
                </c:pt>
                <c:pt idx="56">
                  <c:v>93931.358733525602</c:v>
                </c:pt>
                <c:pt idx="57">
                  <c:v>95102.379784035904</c:v>
                </c:pt>
                <c:pt idx="58">
                  <c:v>96267.253394842512</c:v>
                </c:pt>
                <c:pt idx="59">
                  <c:v>97426.117011355804</c:v>
                </c:pt>
                <c:pt idx="60">
                  <c:v>98579.102733803622</c:v>
                </c:pt>
                <c:pt idx="61">
                  <c:v>99726.33761053413</c:v>
                </c:pt>
                <c:pt idx="62">
                  <c:v>100867.9439106895</c:v>
                </c:pt>
                <c:pt idx="63">
                  <c:v>102004.03937801001</c:v>
                </c:pt>
                <c:pt idx="64">
                  <c:v>103134.73746735322</c:v>
                </c:pt>
                <c:pt idx="65">
                  <c:v>104260.1475653558</c:v>
                </c:pt>
                <c:pt idx="66">
                  <c:v>105380.37519652872</c:v>
                </c:pt>
                <c:pt idx="67">
                  <c:v>106495.52221595342</c:v>
                </c:pt>
                <c:pt idx="68">
                  <c:v>107605.68698963587</c:v>
                </c:pt>
                <c:pt idx="69">
                  <c:v>108710.96456347968</c:v>
                </c:pt>
                <c:pt idx="70">
                  <c:v>109811.44682174956</c:v>
                </c:pt>
                <c:pt idx="71">
                  <c:v>110907.22263582044</c:v>
                </c:pt>
                <c:pt idx="72">
                  <c:v>111998.37800393499</c:v>
                </c:pt>
                <c:pt idx="73">
                  <c:v>113084.99618263097</c:v>
                </c:pt>
                <c:pt idx="74">
                  <c:v>114167.15781044142</c:v>
                </c:pt>
                <c:pt idx="75">
                  <c:v>115244.9410244207</c:v>
                </c:pt>
                <c:pt idx="76" formatCode="General">
                  <c:v>116318.42157000185</c:v>
                </c:pt>
                <c:pt idx="77" formatCode="General">
                  <c:v>117387.67290465004</c:v>
                </c:pt>
                <c:pt idx="78" formatCode="General">
                  <c:v>118452.76629573775</c:v>
                </c:pt>
                <c:pt idx="79" formatCode="General">
                  <c:v>119513.77091303423</c:v>
                </c:pt>
                <c:pt idx="80" formatCode="General">
                  <c:v>120570.75391616956</c:v>
                </c:pt>
                <c:pt idx="81" formatCode="General">
                  <c:v>121623.78053740562</c:v>
                </c:pt>
                <c:pt idx="82" formatCode="General">
                  <c:v>122672.91416002079</c:v>
                </c:pt>
                <c:pt idx="83" formatCode="General">
                  <c:v>123718.21639259135</c:v>
                </c:pt>
                <c:pt idx="84" formatCode="General">
                  <c:v>124759.74713943084</c:v>
                </c:pt>
                <c:pt idx="85" formatCode="General">
                  <c:v>125797.56466742975</c:v>
                </c:pt>
                <c:pt idx="86" formatCode="General">
                  <c:v>126831.72566951961</c:v>
                </c:pt>
                <c:pt idx="87" formatCode="General">
                  <c:v>127862.28532496898</c:v>
                </c:pt>
                <c:pt idx="88" formatCode="General">
                  <c:v>128889.29735670397</c:v>
                </c:pt>
                <c:pt idx="89" formatCode="General">
                  <c:v>129912.81408583271</c:v>
                </c:pt>
                <c:pt idx="90" formatCode="General">
                  <c:v>130932.88648353927</c:v>
                </c:pt>
                <c:pt idx="91" formatCode="General">
                  <c:v>131949.56422050251</c:v>
                </c:pt>
                <c:pt idx="92" formatCode="General">
                  <c:v>132962.8957139829</c:v>
                </c:pt>
                <c:pt idx="93" formatCode="General">
                  <c:v>133972.92817271245</c:v>
                </c:pt>
                <c:pt idx="94" formatCode="General">
                  <c:v>134979.70763971182</c:v>
                </c:pt>
                <c:pt idx="95" formatCode="General">
                  <c:v>135983.27903315192</c:v>
                </c:pt>
                <c:pt idx="96" formatCode="General">
                  <c:v>136983.6861853688</c:v>
                </c:pt>
                <c:pt idx="97" formatCode="General">
                  <c:v>137980.97188013329</c:v>
                </c:pt>
                <c:pt idx="98" formatCode="General">
                  <c:v>138975.17788827131</c:v>
                </c:pt>
                <c:pt idx="99" formatCode="General">
                  <c:v>139966.34500172324</c:v>
                </c:pt>
                <c:pt idx="100" formatCode="General">
                  <c:v>140954.51306612603</c:v>
                </c:pt>
                <c:pt idx="101" formatCode="General">
                  <c:v>141939.7210119965</c:v>
                </c:pt>
                <c:pt idx="102" formatCode="General">
                  <c:v>142922.00688458869</c:v>
                </c:pt>
                <c:pt idx="103" formatCode="General">
                  <c:v>143901.40787249437</c:v>
                </c:pt>
                <c:pt idx="104" formatCode="General">
                  <c:v>144877.9603350512</c:v>
                </c:pt>
                <c:pt idx="105" formatCode="General">
                  <c:v>145851.69982861925</c:v>
                </c:pt>
                <c:pt idx="106" formatCode="General">
                  <c:v>146822.66113178272</c:v>
                </c:pt>
                <c:pt idx="107" formatCode="General">
                  <c:v>147790.87826953092</c:v>
                </c:pt>
                <c:pt idx="108" formatCode="General">
                  <c:v>148756.38453646871</c:v>
                </c:pt>
                <c:pt idx="109" formatCode="General">
                  <c:v>149719.21251910398</c:v>
                </c:pt>
                <c:pt idx="110" formatCode="General">
                  <c:v>150679.39411725712</c:v>
                </c:pt>
                <c:pt idx="111" formatCode="General">
                  <c:v>151636.96056463459</c:v>
                </c:pt>
                <c:pt idx="112" formatCode="General">
                  <c:v>152591.94244860677</c:v>
                </c:pt>
                <c:pt idx="113" formatCode="General">
                  <c:v>153544.36972922692</c:v>
                </c:pt>
                <c:pt idx="114" formatCode="General">
                  <c:v>154494.27175752792</c:v>
                </c:pt>
                <c:pt idx="115" formatCode="General">
                  <c:v>155441.67729312947</c:v>
                </c:pt>
                <c:pt idx="116" formatCode="General">
                  <c:v>156386.61452118756</c:v>
                </c:pt>
                <c:pt idx="117" formatCode="General">
                  <c:v>157329.11106871683</c:v>
                </c:pt>
                <c:pt idx="118" formatCode="General">
                  <c:v>158269.19402031347</c:v>
                </c:pt>
                <c:pt idx="119" formatCode="General">
                  <c:v>159206.88993330597</c:v>
                </c:pt>
                <c:pt idx="120" formatCode="General">
                  <c:v>160142.22485235901</c:v>
                </c:pt>
                <c:pt idx="121" formatCode="General">
                  <c:v>161075.22432355487</c:v>
                </c:pt>
                <c:pt idx="122" formatCode="General">
                  <c:v>162005.91340797467</c:v>
                </c:pt>
                <c:pt idx="123" formatCode="General">
                  <c:v>162934.31669480179</c:v>
                </c:pt>
                <c:pt idx="124" formatCode="General">
                  <c:v>163860.45831396777</c:v>
                </c:pt>
                <c:pt idx="125" formatCode="General">
                  <c:v>164784.3619483597</c:v>
                </c:pt>
                <c:pt idx="126" formatCode="General">
                  <c:v>165706.05084560887</c:v>
                </c:pt>
                <c:pt idx="127" formatCode="General">
                  <c:v>166625.547829477</c:v>
                </c:pt>
                <c:pt idx="128" formatCode="General">
                  <c:v>167542.87531085775</c:v>
                </c:pt>
                <c:pt idx="129" formatCode="General">
                  <c:v>168458.05529840876</c:v>
                </c:pt>
                <c:pt idx="130" formatCode="General">
                  <c:v>169371.10940882994</c:v>
                </c:pt>
                <c:pt idx="131" formatCode="General">
                  <c:v>170282.05887680201</c:v>
                </c:pt>
                <c:pt idx="132" formatCode="General">
                  <c:v>171190.92456459932</c:v>
                </c:pt>
                <c:pt idx="133" formatCode="General">
                  <c:v>172097.72697138964</c:v>
                </c:pt>
                <c:pt idx="134" formatCode="General">
                  <c:v>173002.48624223375</c:v>
                </c:pt>
                <c:pt idx="135" formatCode="General">
                  <c:v>173905.2221767967</c:v>
                </c:pt>
                <c:pt idx="136" formatCode="General">
                  <c:v>174805.95423778144</c:v>
                </c:pt>
                <c:pt idx="137" formatCode="General">
                  <c:v>175704.70155909678</c:v>
                </c:pt>
                <c:pt idx="138" formatCode="General">
                  <c:v>176601.48295376831</c:v>
                </c:pt>
                <c:pt idx="139" formatCode="General">
                  <c:v>177496.3169216041</c:v>
                </c:pt>
                <c:pt idx="140" formatCode="General">
                  <c:v>178389.22165662277</c:v>
                </c:pt>
                <c:pt idx="141" formatCode="General">
                  <c:v>179280.21505425396</c:v>
                </c:pt>
                <c:pt idx="142" formatCode="General">
                  <c:v>180169.31471831937</c:v>
                </c:pt>
                <c:pt idx="143" formatCode="General">
                  <c:v>181056.53796780252</c:v>
                </c:pt>
                <c:pt idx="144" formatCode="General">
                  <c:v>181941.9018434154</c:v>
                </c:pt>
                <c:pt idx="145" formatCode="General">
                  <c:v>182825.42311396913</c:v>
                </c:pt>
                <c:pt idx="146" formatCode="General">
                  <c:v>183707.11828255549</c:v>
                </c:pt>
                <c:pt idx="147" formatCode="General">
                  <c:v>184587.00359254741</c:v>
                </c:pt>
                <c:pt idx="148" formatCode="General">
                  <c:v>185465.0950334231</c:v>
                </c:pt>
                <c:pt idx="149" formatCode="General">
                  <c:v>186341.4083464221</c:v>
                </c:pt>
                <c:pt idx="150" formatCode="General">
                  <c:v>187215.95903003748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26EA-4A08-9BFA-EBC3660FD40E}"/>
            </c:ext>
          </c:extLst>
        </c:ser>
        <c:ser>
          <c:idx val="2"/>
          <c:order val="1"/>
          <c:tx>
            <c:strRef>
              <c:f>Sheet1!$D$40</c:f>
              <c:strCache>
                <c:ptCount val="1"/>
                <c:pt idx="0">
                  <c:v>HCC Display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25"/>
              <c:layout>
                <c:manualLayout>
                  <c:x val="-2.0248521100633076E-3"/>
                  <c:y val="-6.3691339398777261E-2"/>
                </c:manualLayout>
              </c:layout>
              <c:tx>
                <c:rich>
                  <a:bodyPr/>
                  <a:lstStyle/>
                  <a:p>
                    <a:fld id="{1233D1D1-8F25-4DF9-803A-A3AC5C639B0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Sheet1!$D$42:$D$67</c:f>
              <c:numCache>
                <c:formatCode>#,##0</c:formatCode>
                <c:ptCount val="26"/>
                <c:pt idx="0">
                  <c:v>0</c:v>
                </c:pt>
                <c:pt idx="1">
                  <c:v>15418.266428927403</c:v>
                </c:pt>
                <c:pt idx="2">
                  <c:v>23369.721853196384</c:v>
                </c:pt>
                <c:pt idx="3">
                  <c:v>29806.31582437663</c:v>
                </c:pt>
                <c:pt idx="4">
                  <c:v>35421.874567629835</c:v>
                </c:pt>
                <c:pt idx="5">
                  <c:v>40496.50547128301</c:v>
                </c:pt>
                <c:pt idx="6">
                  <c:v>45177.926681648685</c:v>
                </c:pt>
                <c:pt idx="7">
                  <c:v>49555.786139031705</c:v>
                </c:pt>
                <c:pt idx="8">
                  <c:v>53689.522099009882</c:v>
                </c:pt>
                <c:pt idx="9">
                  <c:v>57621.034577250372</c:v>
                </c:pt>
                <c:pt idx="10">
                  <c:v>61381.22422860263</c:v>
                </c:pt>
                <c:pt idx="11">
                  <c:v>64993.684390287664</c:v>
                </c:pt>
                <c:pt idx="12">
                  <c:v>68476.931911967054</c:v>
                </c:pt>
                <c:pt idx="13">
                  <c:v>71845.828526013895</c:v>
                </c:pt>
                <c:pt idx="14">
                  <c:v>75112.526017376702</c:v>
                </c:pt>
                <c:pt idx="15">
                  <c:v>78287.117259565202</c:v>
                </c:pt>
                <c:pt idx="16">
                  <c:v>81378.098093495413</c:v>
                </c:pt>
                <c:pt idx="17">
                  <c:v>84392.703353188583</c:v>
                </c:pt>
                <c:pt idx="18">
                  <c:v>87337.156688206844</c:v>
                </c:pt>
                <c:pt idx="19">
                  <c:v>90216.859838313525</c:v>
                </c:pt>
                <c:pt idx="20">
                  <c:v>93036.538435982438</c:v>
                </c:pt>
                <c:pt idx="21">
                  <c:v>95800.355986454393</c:v>
                </c:pt>
                <c:pt idx="22">
                  <c:v>98512.004148907276</c:v>
                </c:pt>
                <c:pt idx="23">
                  <c:v>101174.77509481952</c:v>
                </c:pt>
                <c:pt idx="24">
                  <c:v>103791.62012277301</c:v>
                </c:pt>
                <c:pt idx="25">
                  <c:v>106365.19760151411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6EA-4A08-9BFA-EBC3660FD40E}"/>
            </c:ext>
          </c:extLst>
        </c:ser>
        <c:ser>
          <c:idx val="4"/>
          <c:order val="2"/>
          <c:tx>
            <c:strRef>
              <c:f>Sheet1!$F$40</c:f>
              <c:strCache>
                <c:ptCount val="1"/>
                <c:pt idx="0">
                  <c:v>HCC Online Video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layout>
                <c:manualLayout>
                  <c:x val="0.14006699231178002"/>
                  <c:y val="-3.7745685998353484E-2"/>
                </c:manualLayout>
              </c:layout>
              <c:tx>
                <c:rich>
                  <a:bodyPr/>
                  <a:lstStyle/>
                  <a:p>
                    <a:fld id="{E3E1BFBB-D6AC-4915-88AD-DDACF8A6158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Sheet1!$F$42:$F$62</c:f>
              <c:numCache>
                <c:formatCode>#,##0</c:formatCode>
                <c:ptCount val="21"/>
                <c:pt idx="0">
                  <c:v>0</c:v>
                </c:pt>
                <c:pt idx="1">
                  <c:v>5065.481471193023</c:v>
                </c:pt>
                <c:pt idx="2">
                  <c:v>9542.5948201725259</c:v>
                </c:pt>
                <c:pt idx="3">
                  <c:v>13498.725633110851</c:v>
                </c:pt>
                <c:pt idx="4">
                  <c:v>16993.753048531711</c:v>
                </c:pt>
                <c:pt idx="5">
                  <c:v>20080.838937839493</c:v>
                </c:pt>
                <c:pt idx="6">
                  <c:v>22807.144754493609</c:v>
                </c:pt>
                <c:pt idx="7">
                  <c:v>25214.480166974477</c:v>
                </c:pt>
                <c:pt idx="8">
                  <c:v>27339.888026596978</c:v>
                </c:pt>
                <c:pt idx="9">
                  <c:v>29216.170419393107</c:v>
                </c:pt>
                <c:pt idx="10">
                  <c:v>30872.360575452447</c:v>
                </c:pt>
                <c:pt idx="11">
                  <c:v>32334.145309553482</c:v>
                </c:pt>
                <c:pt idx="12">
                  <c:v>33624.242482229136</c:v>
                </c:pt>
                <c:pt idx="13">
                  <c:v>34762.737730371766</c:v>
                </c:pt>
                <c:pt idx="14">
                  <c:v>35767.38444339484</c:v>
                </c:pt>
                <c:pt idx="15">
                  <c:v>36653.870671447366</c:v>
                </c:pt>
                <c:pt idx="16">
                  <c:v>37436.056358373724</c:v>
                </c:pt>
                <c:pt idx="17">
                  <c:v>38126.18400260713</c:v>
                </c:pt>
                <c:pt idx="18">
                  <c:v>38735.06556990277</c:v>
                </c:pt>
                <c:pt idx="19">
                  <c:v>39272.248216656968</c:v>
                </c:pt>
                <c:pt idx="20">
                  <c:v>39746.161133962683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6EA-4A08-9BFA-EBC3660FD40E}"/>
            </c:ext>
          </c:extLst>
        </c:ser>
        <c:ser>
          <c:idx val="5"/>
          <c:order val="3"/>
          <c:tx>
            <c:strRef>
              <c:f>Sheet1!$H$40</c:f>
              <c:strCache>
                <c:ptCount val="1"/>
                <c:pt idx="0">
                  <c:v>HCC Streaming Video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75"/>
              <c:tx>
                <c:rich>
                  <a:bodyPr/>
                  <a:lstStyle/>
                  <a:p>
                    <a:fld id="{4DEE4BC0-3E53-4F5E-BF94-E0FD6E81657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Sheet1!$H$42:$H$117</c:f>
              <c:numCache>
                <c:formatCode>#,##0</c:formatCode>
                <c:ptCount val="76"/>
                <c:pt idx="0">
                  <c:v>0</c:v>
                </c:pt>
                <c:pt idx="1">
                  <c:v>5306.6799670584487</c:v>
                </c:pt>
                <c:pt idx="2">
                  <c:v>8620.7270398777109</c:v>
                </c:pt>
                <c:pt idx="3">
                  <c:v>11450.060343578602</c:v>
                </c:pt>
                <c:pt idx="4">
                  <c:v>14004.412392947337</c:v>
                </c:pt>
                <c:pt idx="5">
                  <c:v>16372.006191464845</c:v>
                </c:pt>
                <c:pt idx="6">
                  <c:v>18600.677904990443</c:v>
                </c:pt>
                <c:pt idx="7">
                  <c:v>20720.08464236038</c:v>
                </c:pt>
                <c:pt idx="8">
                  <c:v>22750.235051464868</c:v>
                </c:pt>
                <c:pt idx="9">
                  <c:v>24705.443457194888</c:v>
                </c:pt>
                <c:pt idx="10">
                  <c:v>26596.402524352889</c:v>
                </c:pt>
                <c:pt idx="11">
                  <c:v>28431.369318328445</c:v>
                </c:pt>
                <c:pt idx="12">
                  <c:v>30216.890404357946</c:v>
                </c:pt>
                <c:pt idx="13">
                  <c:v>31958.26869140529</c:v>
                </c:pt>
                <c:pt idx="14">
                  <c:v>33659.876806922497</c:v>
                </c:pt>
                <c:pt idx="15">
                  <c:v>35325.374810877525</c:v>
                </c:pt>
                <c:pt idx="16">
                  <c:v>36957.865876439937</c:v>
                </c:pt>
                <c:pt idx="17">
                  <c:v>38560.010380246516</c:v>
                </c:pt>
                <c:pt idx="18">
                  <c:v>40134.111302300051</c:v>
                </c:pt>
                <c:pt idx="19">
                  <c:v>41682.17934043915</c:v>
                </c:pt>
                <c:pt idx="20">
                  <c:v>43205.983369721333</c:v>
                </c:pt>
                <c:pt idx="21">
                  <c:v>44707.090111294332</c:v>
                </c:pt>
                <c:pt idx="22">
                  <c:v>46186.895721002846</c:v>
                </c:pt>
                <c:pt idx="23">
                  <c:v>47646.651235195692</c:v>
                </c:pt>
                <c:pt idx="24">
                  <c:v>49087.483282746944</c:v>
                </c:pt>
                <c:pt idx="25">
                  <c:v>50510.411103977327</c:v>
                </c:pt>
                <c:pt idx="26">
                  <c:v>51916.36065598081</c:v>
                </c:pt>
                <c:pt idx="27">
                  <c:v>53306.176395738708</c:v>
                </c:pt>
                <c:pt idx="28">
                  <c:v>54680.631194956943</c:v>
                </c:pt>
                <c:pt idx="29">
                  <c:v>56040.4347388202</c:v>
                </c:pt>
                <c:pt idx="30">
                  <c:v>57386.24068463494</c:v>
                </c:pt>
                <c:pt idx="31">
                  <c:v>58718.652798593408</c:v>
                </c:pt>
                <c:pt idx="32">
                  <c:v>60038.23024470135</c:v>
                </c:pt>
                <c:pt idx="33">
                  <c:v>61345.492165769465</c:v>
                </c:pt>
                <c:pt idx="34">
                  <c:v>62640.921669753101</c:v>
                </c:pt>
                <c:pt idx="35">
                  <c:v>63924.969313805857</c:v>
                </c:pt>
                <c:pt idx="36">
                  <c:v>65198.056161842178</c:v>
                </c:pt>
                <c:pt idx="37">
                  <c:v>66460.576478183808</c:v>
                </c:pt>
                <c:pt idx="38">
                  <c:v>67712.900109244132</c:v>
                </c:pt>
                <c:pt idx="39">
                  <c:v>68955.374596619047</c:v>
                </c:pt>
                <c:pt idx="40">
                  <c:v>70188.327057967617</c:v>
                </c:pt>
                <c:pt idx="41">
                  <c:v>71412.065866354562</c:v>
                </c:pt>
                <c:pt idx="42">
                  <c:v>72626.882154025967</c:v>
                </c:pt>
                <c:pt idx="43">
                  <c:v>73833.051162706732</c:v>
                </c:pt>
                <c:pt idx="44">
                  <c:v>75030.833459280257</c:v>
                </c:pt>
                <c:pt idx="45">
                  <c:v>76220.476033018742</c:v>
                </c:pt>
                <c:pt idx="46">
                  <c:v>77402.213288274987</c:v>
                </c:pt>
                <c:pt idx="47">
                  <c:v>78576.267944646228</c:v>
                </c:pt>
                <c:pt idx="48">
                  <c:v>79742.851855015717</c:v>
                </c:pt>
                <c:pt idx="49">
                  <c:v>80902.166750514647</c:v>
                </c:pt>
                <c:pt idx="50">
                  <c:v>82054.404920288376</c:v>
                </c:pt>
                <c:pt idx="51">
                  <c:v>83199.749832959336</c:v>
                </c:pt>
                <c:pt idx="52">
                  <c:v>84338.376705829985</c:v>
                </c:pt>
                <c:pt idx="53">
                  <c:v>85470.453027139083</c:v>
                </c:pt>
                <c:pt idx="54">
                  <c:v>86596.139036053923</c:v>
                </c:pt>
                <c:pt idx="55">
                  <c:v>87715.588164536821</c:v>
                </c:pt>
                <c:pt idx="56">
                  <c:v>88828.947444750607</c:v>
                </c:pt>
                <c:pt idx="57">
                  <c:v>89936.357885257181</c:v>
                </c:pt>
                <c:pt idx="58">
                  <c:v>91037.954818903876</c:v>
                </c:pt>
                <c:pt idx="59">
                  <c:v>92133.868224978651</c:v>
                </c:pt>
                <c:pt idx="60">
                  <c:v>93224.223027940854</c:v>
                </c:pt>
                <c:pt idx="61">
                  <c:v>94309.139374791368</c:v>
                </c:pt>
                <c:pt idx="62">
                  <c:v>95388.732892934539</c:v>
                </c:pt>
                <c:pt idx="63">
                  <c:v>96463.114930195705</c:v>
                </c:pt>
                <c:pt idx="64">
                  <c:v>97532.392778492183</c:v>
                </c:pt>
                <c:pt idx="65">
                  <c:v>98596.669882508781</c:v>
                </c:pt>
                <c:pt idx="66">
                  <c:v>99656.046034597835</c:v>
                </c:pt>
                <c:pt idx="67">
                  <c:v>100710.61755700773</c:v>
                </c:pt>
                <c:pt idx="68">
                  <c:v>101760.4774724404</c:v>
                </c:pt>
                <c:pt idx="69">
                  <c:v>102805.71566384524</c:v>
                </c:pt>
                <c:pt idx="70">
                  <c:v>103846.41902427527</c:v>
                </c:pt>
                <c:pt idx="71">
                  <c:v>104882.67159755557</c:v>
                </c:pt>
                <c:pt idx="72">
                  <c:v>105914.55471044948</c:v>
                </c:pt>
                <c:pt idx="73">
                  <c:v>106942.14709694653</c:v>
                </c:pt>
                <c:pt idx="74">
                  <c:v>107965.5250152433</c:v>
                </c:pt>
                <c:pt idx="75">
                  <c:v>108984.76235793946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7-26EA-4A08-9BFA-EBC3660FD40E}"/>
            </c:ext>
          </c:extLst>
        </c:ser>
        <c:ser>
          <c:idx val="6"/>
          <c:order val="4"/>
          <c:tx>
            <c:strRef>
              <c:f>Sheet1!$J$40</c:f>
              <c:strCache>
                <c:ptCount val="1"/>
                <c:pt idx="0">
                  <c:v>HCC Paid Search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6"/>
              <c:tx>
                <c:rich>
                  <a:bodyPr/>
                  <a:lstStyle/>
                  <a:p>
                    <a:fld id="{1A497101-ECB4-44A9-81CE-EE76C2CBBF6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Sheet1!$J$42:$J$67</c:f>
              <c:numCache>
                <c:formatCode>#,##0</c:formatCode>
                <c:ptCount val="26"/>
                <c:pt idx="0">
                  <c:v>0</c:v>
                </c:pt>
                <c:pt idx="1">
                  <c:v>79531.473375019181</c:v>
                </c:pt>
                <c:pt idx="2">
                  <c:v>129199.25966920293</c:v>
                </c:pt>
                <c:pt idx="3">
                  <c:v>171602.61689239615</c:v>
                </c:pt>
                <c:pt idx="4">
                  <c:v>209884.81654752325</c:v>
                </c:pt>
                <c:pt idx="5">
                  <c:v>245368.06112200834</c:v>
                </c:pt>
                <c:pt idx="6">
                  <c:v>278769.27358369966</c:v>
                </c:pt>
                <c:pt idx="7">
                  <c:v>310532.92647973198</c:v>
                </c:pt>
                <c:pt idx="8">
                  <c:v>340958.89039902925</c:v>
                </c:pt>
                <c:pt idx="9">
                  <c:v>370261.69483197236</c:v>
                </c:pt>
                <c:pt idx="10">
                  <c:v>398601.59127126914</c:v>
                </c:pt>
                <c:pt idx="11">
                  <c:v>426102.32876156975</c:v>
                </c:pt>
                <c:pt idx="12">
                  <c:v>452862.02099769411</c:v>
                </c:pt>
                <c:pt idx="13">
                  <c:v>478960.14293680771</c:v>
                </c:pt>
                <c:pt idx="14">
                  <c:v>504462.22736135405</c:v>
                </c:pt>
                <c:pt idx="15">
                  <c:v>529423.1277698857</c:v>
                </c:pt>
                <c:pt idx="16">
                  <c:v>553889.35157114896</c:v>
                </c:pt>
                <c:pt idx="17">
                  <c:v>577900.76996050018</c:v>
                </c:pt>
                <c:pt idx="18">
                  <c:v>601491.89781238139</c:v>
                </c:pt>
                <c:pt idx="19">
                  <c:v>624692.8695540831</c:v>
                </c:pt>
                <c:pt idx="20">
                  <c:v>647530.19540299417</c:v>
                </c:pt>
                <c:pt idx="21">
                  <c:v>670027.3558859264</c:v>
                </c:pt>
                <c:pt idx="22">
                  <c:v>692205.27525911503</c:v>
                </c:pt>
                <c:pt idx="23">
                  <c:v>714082.70286578103</c:v>
                </c:pt>
                <c:pt idx="24">
                  <c:v>735676.52354820957</c:v>
                </c:pt>
                <c:pt idx="25">
                  <c:v>757002.0127111614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9-26EA-4A08-9BFA-EBC3660FD40E}"/>
            </c:ext>
          </c:extLst>
        </c:ser>
        <c:ser>
          <c:idx val="7"/>
          <c:order val="5"/>
          <c:tx>
            <c:strRef>
              <c:f>Sheet1!$L$40</c:f>
              <c:strCache>
                <c:ptCount val="1"/>
                <c:pt idx="0">
                  <c:v>HCC Radio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9"/>
              <c:layout>
                <c:manualLayout>
                  <c:x val="0.10083667845810856"/>
                  <c:y val="-0.13448025108764255"/>
                </c:manualLayout>
              </c:layout>
              <c:tx>
                <c:rich>
                  <a:bodyPr/>
                  <a:lstStyle/>
                  <a:p>
                    <a:fld id="{676C7A69-3C57-4AD7-956F-CBC6AFD148AF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Sheet1!$L$42:$L$67</c:f>
              <c:numCache>
                <c:formatCode>#,##0</c:formatCode>
                <c:ptCount val="26"/>
                <c:pt idx="0">
                  <c:v>0</c:v>
                </c:pt>
                <c:pt idx="1">
                  <c:v>14412.136371822071</c:v>
                </c:pt>
                <c:pt idx="2">
                  <c:v>19016.927953756978</c:v>
                </c:pt>
                <c:pt idx="3">
                  <c:v>22365.410039276649</c:v>
                </c:pt>
                <c:pt idx="4">
                  <c:v>25092.986873580521</c:v>
                </c:pt>
                <c:pt idx="5">
                  <c:v>27435.720169529453</c:v>
                </c:pt>
                <c:pt idx="6">
                  <c:v>29511.335474505049</c:v>
                </c:pt>
                <c:pt idx="7">
                  <c:v>31388.284394713228</c:v>
                </c:pt>
                <c:pt idx="8">
                  <c:v>33110.394684609899</c:v>
                </c:pt>
                <c:pt idx="9">
                  <c:v>34707.662578253614</c:v>
                </c:pt>
                <c:pt idx="10">
                  <c:v>36201.649801445565</c:v>
                </c:pt>
                <c:pt idx="11">
                  <c:v>37608.450193722703</c:v>
                </c:pt>
                <c:pt idx="12">
                  <c:v>38940.440616082153</c:v>
                </c:pt>
                <c:pt idx="13">
                  <c:v>40207.373459884198</c:v>
                </c:pt>
                <c:pt idx="14">
                  <c:v>41417.089564413494</c:v>
                </c:pt>
                <c:pt idx="15">
                  <c:v>42576.000912264644</c:v>
                </c:pt>
                <c:pt idx="16">
                  <c:v>43689.427715155543</c:v>
                </c:pt>
                <c:pt idx="17">
                  <c:v>44761.840094563893</c:v>
                </c:pt>
                <c:pt idx="18">
                  <c:v>45797.035336442001</c:v>
                </c:pt>
                <c:pt idx="19">
                  <c:v>46798.270489480747</c:v>
                </c:pt>
                <c:pt idx="20">
                  <c:v>47768.363296037402</c:v>
                </c:pt>
                <c:pt idx="21">
                  <c:v>48709.770210732277</c:v>
                </c:pt>
                <c:pt idx="22">
                  <c:v>49624.64754252549</c:v>
                </c:pt>
                <c:pt idx="23">
                  <c:v>50514.899965908713</c:v>
                </c:pt>
                <c:pt idx="24">
                  <c:v>51382.219441902518</c:v>
                </c:pt>
                <c:pt idx="25">
                  <c:v>52228.116762231417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B-26EA-4A08-9BFA-EBC3660FD40E}"/>
            </c:ext>
          </c:extLst>
        </c:ser>
        <c:ser>
          <c:idx val="8"/>
          <c:order val="6"/>
          <c:tx>
            <c:strRef>
              <c:f>Sheet1!$N$40</c:f>
              <c:strCache>
                <c:ptCount val="1"/>
                <c:pt idx="0">
                  <c:v>HCC Social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5"/>
              <c:tx>
                <c:rich>
                  <a:bodyPr/>
                  <a:lstStyle/>
                  <a:p>
                    <a:fld id="{BBE47BFC-33BC-42A2-A96D-50EC5A75CBF8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Sheet1!$N$42:$N$67</c:f>
              <c:numCache>
                <c:formatCode>#,##0</c:formatCode>
                <c:ptCount val="26"/>
                <c:pt idx="0">
                  <c:v>0</c:v>
                </c:pt>
                <c:pt idx="1">
                  <c:v>6480.3046743965815</c:v>
                </c:pt>
                <c:pt idx="2">
                  <c:v>9822.305151017672</c:v>
                </c:pt>
                <c:pt idx="3">
                  <c:v>12527.608642230847</c:v>
                </c:pt>
                <c:pt idx="4">
                  <c:v>14887.830638717902</c:v>
                </c:pt>
                <c:pt idx="5">
                  <c:v>17020.700408310324</c:v>
                </c:pt>
                <c:pt idx="6">
                  <c:v>18988.303957788128</c:v>
                </c:pt>
                <c:pt idx="7">
                  <c:v>20828.320358873501</c:v>
                </c:pt>
                <c:pt idx="8">
                  <c:v>22565.731538505803</c:v>
                </c:pt>
                <c:pt idx="9">
                  <c:v>24218.148093092648</c:v>
                </c:pt>
                <c:pt idx="10">
                  <c:v>25798.557582486257</c:v>
                </c:pt>
                <c:pt idx="11">
                  <c:v>27316.876297482511</c:v>
                </c:pt>
                <c:pt idx="12">
                  <c:v>28780.886878754423</c:v>
                </c:pt>
                <c:pt idx="13">
                  <c:v>30196.835719449435</c:v>
                </c:pt>
                <c:pt idx="14">
                  <c:v>31569.830220530366</c:v>
                </c:pt>
                <c:pt idx="15">
                  <c:v>32904.112421508238</c:v>
                </c:pt>
                <c:pt idx="16">
                  <c:v>34203.25312833942</c:v>
                </c:pt>
                <c:pt idx="17">
                  <c:v>35470.293145185802</c:v>
                </c:pt>
                <c:pt idx="18">
                  <c:v>36707.848274902732</c:v>
                </c:pt>
                <c:pt idx="19">
                  <c:v>37918.188871268278</c:v>
                </c:pt>
                <c:pt idx="20">
                  <c:v>39103.301119846867</c:v>
                </c:pt>
                <c:pt idx="21">
                  <c:v>40264.934943860942</c:v>
                </c:pt>
                <c:pt idx="22">
                  <c:v>41404.641949409466</c:v>
                </c:pt>
                <c:pt idx="23">
                  <c:v>42523.805837722357</c:v>
                </c:pt>
                <c:pt idx="24">
                  <c:v>43623.667040989829</c:v>
                </c:pt>
                <c:pt idx="25">
                  <c:v>44705.342872853616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D-26EA-4A08-9BFA-EBC3660FD40E}"/>
            </c:ext>
          </c:extLst>
        </c:ser>
        <c:ser>
          <c:idx val="9"/>
          <c:order val="7"/>
          <c:tx>
            <c:strRef>
              <c:f>Sheet1!$P$40</c:f>
              <c:strCache>
                <c:ptCount val="1"/>
                <c:pt idx="0">
                  <c:v>HCC MCM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37"/>
              <c:tx>
                <c:rich>
                  <a:bodyPr/>
                  <a:lstStyle/>
                  <a:p>
                    <a:r>
                      <a:rPr lang="en-US" dirty="0"/>
                      <a:t>HCP MCM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Sheet1!$P$42:$P$139</c:f>
              <c:numCache>
                <c:formatCode>#,##0</c:formatCode>
                <c:ptCount val="98"/>
                <c:pt idx="0">
                  <c:v>0</c:v>
                </c:pt>
                <c:pt idx="1">
                  <c:v>6744.3499683793634</c:v>
                </c:pt>
                <c:pt idx="2">
                  <c:v>13435.838188506663</c:v>
                </c:pt>
                <c:pt idx="3">
                  <c:v>20074.687554519624</c:v>
                </c:pt>
                <c:pt idx="4">
                  <c:v>26661.123724805191</c:v>
                </c:pt>
                <c:pt idx="5">
                  <c:v>33195.375038976781</c:v>
                </c:pt>
                <c:pt idx="6">
                  <c:v>39677.672435625456</c:v>
                </c:pt>
                <c:pt idx="7">
                  <c:v>46108.249370880425</c:v>
                </c:pt>
                <c:pt idx="8">
                  <c:v>52487.34173778072</c:v>
                </c:pt>
                <c:pt idx="9">
                  <c:v>58815.187786469236</c:v>
                </c:pt>
                <c:pt idx="10">
                  <c:v>65092.028045233339</c:v>
                </c:pt>
                <c:pt idx="11">
                  <c:v>71318.105242387392</c:v>
                </c:pt>
                <c:pt idx="12">
                  <c:v>77493.664229021408</c:v>
                </c:pt>
                <c:pt idx="13">
                  <c:v>83618.951902620494</c:v>
                </c:pt>
                <c:pt idx="14">
                  <c:v>89694.217131564394</c:v>
                </c:pt>
                <c:pt idx="15">
                  <c:v>95719.710680508986</c:v>
                </c:pt>
                <c:pt idx="16">
                  <c:v>101695.68513668422</c:v>
                </c:pt>
                <c:pt idx="17">
                  <c:v>107622.39483707212</c:v>
                </c:pt>
                <c:pt idx="18">
                  <c:v>113500.09579651337</c:v>
                </c:pt>
                <c:pt idx="19">
                  <c:v>119329.04563672934</c:v>
                </c:pt>
                <c:pt idx="20">
                  <c:v>125109.50351626147</c:v>
                </c:pt>
                <c:pt idx="21">
                  <c:v>130841.73006134667</c:v>
                </c:pt>
                <c:pt idx="22">
                  <c:v>136525.98729771748</c:v>
                </c:pt>
                <c:pt idx="23">
                  <c:v>142162.53858334757</c:v>
                </c:pt>
                <c:pt idx="24">
                  <c:v>147751.64854213502</c:v>
                </c:pt>
                <c:pt idx="25">
                  <c:v>153293.58299852163</c:v>
                </c:pt>
                <c:pt idx="26">
                  <c:v>158788.60891307052</c:v>
                </c:pt>
                <c:pt idx="27">
                  <c:v>164236.99431898072</c:v>
                </c:pt>
                <c:pt idx="28">
                  <c:v>169639.00825955253</c:v>
                </c:pt>
                <c:pt idx="29">
                  <c:v>174994.92072660942</c:v>
                </c:pt>
                <c:pt idx="30">
                  <c:v>180305.00259986054</c:v>
                </c:pt>
                <c:pt idx="31">
                  <c:v>185569.52558721509</c:v>
                </c:pt>
                <c:pt idx="32">
                  <c:v>190788.76216605306</c:v>
                </c:pt>
                <c:pt idx="33">
                  <c:v>195962.9855254367</c:v>
                </c:pt>
                <c:pt idx="34">
                  <c:v>201092.4695092719</c:v>
                </c:pt>
                <c:pt idx="35">
                  <c:v>206177.48856041208</c:v>
                </c:pt>
                <c:pt idx="36">
                  <c:v>211218.3176657157</c:v>
                </c:pt>
                <c:pt idx="37">
                  <c:v>216215.23230202962</c:v>
                </c:pt>
                <c:pt idx="38">
                  <c:v>221168.50838311855</c:v>
                </c:pt>
                <c:pt idx="39">
                  <c:v>226078.42220753618</c:v>
                </c:pt>
                <c:pt idx="40">
                  <c:v>230945.2504074052</c:v>
                </c:pt>
                <c:pt idx="41">
                  <c:v>235769.2698981557</c:v>
                </c:pt>
                <c:pt idx="42">
                  <c:v>240550.75782915577</c:v>
                </c:pt>
                <c:pt idx="43">
                  <c:v>245289.99153528456</c:v>
                </c:pt>
                <c:pt idx="44">
                  <c:v>249987.2484894041</c:v>
                </c:pt>
                <c:pt idx="45">
                  <c:v>254642.80625574663</c:v>
                </c:pt>
                <c:pt idx="46">
                  <c:v>259256.94244420156</c:v>
                </c:pt>
                <c:pt idx="47">
                  <c:v>263829.93466551043</c:v>
                </c:pt>
                <c:pt idx="48">
                  <c:v>268362.06048733462</c:v>
                </c:pt>
                <c:pt idx="49">
                  <c:v>272853.59739122726</c:v>
                </c:pt>
                <c:pt idx="50">
                  <c:v>277304.82273047324</c:v>
                </c:pt>
                <c:pt idx="51">
                  <c:v>281716.01368881389</c:v>
                </c:pt>
                <c:pt idx="52">
                  <c:v>286087.44724001735</c:v>
                </c:pt>
                <c:pt idx="53">
                  <c:v>290419.40010833368</c:v>
                </c:pt>
                <c:pt idx="54">
                  <c:v>294712.14872978255</c:v>
                </c:pt>
                <c:pt idx="55">
                  <c:v>298965.96921429597</c:v>
                </c:pt>
                <c:pt idx="56">
                  <c:v>303181.13730868977</c:v>
                </c:pt>
                <c:pt idx="57">
                  <c:v>307357.92836048175</c:v>
                </c:pt>
                <c:pt idx="58">
                  <c:v>311496.61728250608</c:v>
                </c:pt>
                <c:pt idx="59">
                  <c:v>315597.47851836588</c:v>
                </c:pt>
                <c:pt idx="60">
                  <c:v>319660.78600868117</c:v>
                </c:pt>
                <c:pt idx="61">
                  <c:v>323686.81315812934</c:v>
                </c:pt>
                <c:pt idx="62">
                  <c:v>327675.83280328754</c:v>
                </c:pt>
                <c:pt idx="63">
                  <c:v>331628.11718124803</c:v>
                </c:pt>
                <c:pt idx="64">
                  <c:v>335543.93789900467</c:v>
                </c:pt>
                <c:pt idx="65">
                  <c:v>339423.56590361241</c:v>
                </c:pt>
                <c:pt idx="66">
                  <c:v>343267.27145309001</c:v>
                </c:pt>
                <c:pt idx="67">
                  <c:v>347075.32408808265</c:v>
                </c:pt>
                <c:pt idx="68">
                  <c:v>350847.99260424729</c:v>
                </c:pt>
                <c:pt idx="69">
                  <c:v>354585.54502538219</c:v>
                </c:pt>
                <c:pt idx="70">
                  <c:v>358288.24857726227</c:v>
                </c:pt>
                <c:pt idx="71">
                  <c:v>361956.36966219638</c:v>
                </c:pt>
                <c:pt idx="72">
                  <c:v>365590.17383428197</c:v>
                </c:pt>
                <c:pt idx="73">
                  <c:v>369189.92577534728</c:v>
                </c:pt>
                <c:pt idx="74">
                  <c:v>372755.88927158527</c:v>
                </c:pt>
                <c:pt idx="75">
                  <c:v>376288.32719086111</c:v>
                </c:pt>
                <c:pt idx="76">
                  <c:v>379820.765110137</c:v>
                </c:pt>
                <c:pt idx="77">
                  <c:v>383353.20302941301</c:v>
                </c:pt>
                <c:pt idx="78">
                  <c:v>386885.64094868902</c:v>
                </c:pt>
                <c:pt idx="79">
                  <c:v>390418.07886796398</c:v>
                </c:pt>
                <c:pt idx="80">
                  <c:v>393950.51678723999</c:v>
                </c:pt>
                <c:pt idx="81">
                  <c:v>397482.954706516</c:v>
                </c:pt>
                <c:pt idx="82">
                  <c:v>401015.39262579201</c:v>
                </c:pt>
                <c:pt idx="83">
                  <c:v>404547.83054506802</c:v>
                </c:pt>
                <c:pt idx="84">
                  <c:v>408080.26846434397</c:v>
                </c:pt>
                <c:pt idx="85">
                  <c:v>411612.70638361899</c:v>
                </c:pt>
                <c:pt idx="86">
                  <c:v>415145.144302895</c:v>
                </c:pt>
                <c:pt idx="87">
                  <c:v>418677.58222217101</c:v>
                </c:pt>
                <c:pt idx="88">
                  <c:v>422210.02014144702</c:v>
                </c:pt>
                <c:pt idx="89">
                  <c:v>425742.45806072297</c:v>
                </c:pt>
                <c:pt idx="90">
                  <c:v>429274.89597999898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F-26EA-4A08-9BFA-EBC3660FD40E}"/>
            </c:ext>
          </c:extLst>
        </c:ser>
        <c:ser>
          <c:idx val="10"/>
          <c:order val="8"/>
          <c:tx>
            <c:strRef>
              <c:f>Sheet1!$R$40</c:f>
              <c:strCache>
                <c:ptCount val="1"/>
                <c:pt idx="0">
                  <c:v>HCC InOffice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tx>
                <c:rich>
                  <a:bodyPr/>
                  <a:lstStyle/>
                  <a:p>
                    <a:fld id="{E1C5F344-167C-4026-ACB6-156DA467EBD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Sheet1!$R$42:$R$62</c:f>
              <c:numCache>
                <c:formatCode>#,##0</c:formatCode>
                <c:ptCount val="21"/>
                <c:pt idx="0">
                  <c:v>0</c:v>
                </c:pt>
                <c:pt idx="1">
                  <c:v>1706.7793306829408</c:v>
                </c:pt>
                <c:pt idx="2">
                  <c:v>3212.0774911278859</c:v>
                </c:pt>
                <c:pt idx="3">
                  <c:v>4539.5701164426282</c:v>
                </c:pt>
                <c:pt idx="4">
                  <c:v>5710.1750087123364</c:v>
                </c:pt>
                <c:pt idx="5">
                  <c:v>6742.3679651152343</c:v>
                </c:pt>
                <c:pt idx="6">
                  <c:v>7652.4636531248689</c:v>
                </c:pt>
                <c:pt idx="7">
                  <c:v>8454.8651248225942</c:v>
                </c:pt>
                <c:pt idx="8">
                  <c:v>9162.2852577054873</c:v>
                </c:pt>
                <c:pt idx="9">
                  <c:v>9785.9431144567207</c:v>
                </c:pt>
                <c:pt idx="10">
                  <c:v>10335.737933591008</c:v>
                </c:pt>
                <c:pt idx="11">
                  <c:v>10820.403199190274</c:v>
                </c:pt>
                <c:pt idx="12">
                  <c:v>11247.64299300313</c:v>
                </c:pt>
                <c:pt idx="13">
                  <c:v>11624.252606132999</c:v>
                </c:pt>
                <c:pt idx="14">
                  <c:v>11956.225180637091</c:v>
                </c:pt>
                <c:pt idx="15">
                  <c:v>12248.845962864347</c:v>
                </c:pt>
                <c:pt idx="16">
                  <c:v>12506.775579451583</c:v>
                </c:pt>
                <c:pt idx="17">
                  <c:v>12734.123592615128</c:v>
                </c:pt>
                <c:pt idx="18">
                  <c:v>12934.513452414423</c:v>
                </c:pt>
                <c:pt idx="19">
                  <c:v>13111.139839037322</c:v>
                </c:pt>
                <c:pt idx="20">
                  <c:v>13266.819276439957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1-26EA-4A08-9BFA-EBC3660FD40E}"/>
            </c:ext>
          </c:extLst>
        </c:ser>
        <c:ser>
          <c:idx val="11"/>
          <c:order val="9"/>
          <c:tx>
            <c:strRef>
              <c:f>Sheet1!$T$40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tx>
                <c:rich>
                  <a:bodyPr/>
                  <a:lstStyle/>
                  <a:p>
                    <a:fld id="{088B73AF-1A64-481E-B0F6-E168E9871B67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Sheet1!$T$42:$T$62</c:f>
              <c:numCache>
                <c:formatCode>#,##0</c:formatCode>
                <c:ptCount val="21"/>
                <c:pt idx="0">
                  <c:v>0</c:v>
                </c:pt>
                <c:pt idx="1">
                  <c:v>1884.0989294061437</c:v>
                </c:pt>
                <c:pt idx="2">
                  <c:v>3690.9075000444427</c:v>
                </c:pt>
                <c:pt idx="3">
                  <c:v>5423.5391706861556</c:v>
                </c:pt>
                <c:pt idx="4">
                  <c:v>7084.9866262534633</c:v>
                </c:pt>
                <c:pt idx="5">
                  <c:v>8678.126083179377</c:v>
                </c:pt>
                <c:pt idx="6">
                  <c:v>10205.721472941339</c:v>
                </c:pt>
                <c:pt idx="7">
                  <c:v>11670.428504428826</c:v>
                </c:pt>
                <c:pt idx="8">
                  <c:v>13074.798606074415</c:v>
                </c:pt>
                <c:pt idx="9">
                  <c:v>14421.282748956233</c:v>
                </c:pt>
                <c:pt idx="10">
                  <c:v>15712.235152327456</c:v>
                </c:pt>
                <c:pt idx="11">
                  <c:v>16949.916873184033</c:v>
                </c:pt>
                <c:pt idx="12">
                  <c:v>18136.499281739816</c:v>
                </c:pt>
                <c:pt idx="13">
                  <c:v>19274.06742475275</c:v>
                </c:pt>
                <c:pt idx="14">
                  <c:v>20364.623278812505</c:v>
                </c:pt>
                <c:pt idx="15">
                  <c:v>21410.088895815425</c:v>
                </c:pt>
                <c:pt idx="16">
                  <c:v>22412.309442908503</c:v>
                </c:pt>
                <c:pt idx="17">
                  <c:v>23373.056139308028</c:v>
                </c:pt>
                <c:pt idx="18">
                  <c:v>24294.029092384502</c:v>
                </c:pt>
                <c:pt idx="19">
                  <c:v>25176.860035532154</c:v>
                </c:pt>
                <c:pt idx="20">
                  <c:v>26023.114970291033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3-26EA-4A08-9BFA-EBC3660FD40E}"/>
            </c:ext>
          </c:extLst>
        </c:ser>
        <c:ser>
          <c:idx val="16"/>
          <c:order val="10"/>
          <c:tx>
            <c:strRef>
              <c:f>Sheet1!$B$11</c:f>
              <c:strCache>
                <c:ptCount val="1"/>
                <c:pt idx="0">
                  <c:v>HCC InOffice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4-26EA-4A08-9BFA-EBC3660FD40E}"/>
              </c:ext>
            </c:extLst>
          </c:dPt>
          <c:xVal>
            <c:numRef>
              <c:f>Sheet1!$H$11</c:f>
              <c:numCache>
                <c:formatCode>"$"#,##0</c:formatCode>
                <c:ptCount val="1"/>
                <c:pt idx="0">
                  <c:v>1134710</c:v>
                </c:pt>
              </c:numCache>
              <c:extLst xmlns:c15="http://schemas.microsoft.com/office/drawing/2012/chart"/>
            </c:numRef>
          </c:xVal>
          <c:yVal>
            <c:numRef>
              <c:f>Sheet1!$I$11</c:f>
              <c:numCache>
                <c:formatCode>#,##0</c:formatCode>
                <c:ptCount val="1"/>
                <c:pt idx="0">
                  <c:v>7367.8666140222922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5-26EA-4A08-9BFA-EBC3660FD40E}"/>
            </c:ext>
          </c:extLst>
        </c:ser>
        <c:ser>
          <c:idx val="17"/>
          <c:order val="11"/>
          <c:tx>
            <c:strRef>
              <c:f>Sheet1!$B$12</c:f>
              <c:strCache>
                <c:ptCount val="1"/>
                <c:pt idx="0">
                  <c:v>HCP MCM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Sheet1!$H$12</c:f>
              <c:numCache>
                <c:formatCode>"$"#,##0</c:formatCode>
                <c:ptCount val="1"/>
                <c:pt idx="0">
                  <c:v>10503728.719999999</c:v>
                </c:pt>
              </c:numCache>
              <c:extLst xmlns:c15="http://schemas.microsoft.com/office/drawing/2012/chart"/>
            </c:numRef>
          </c:xVal>
          <c:yVal>
            <c:numRef>
              <c:f>Sheet1!$I$12</c:f>
              <c:numCache>
                <c:formatCode>#,##0</c:formatCode>
                <c:ptCount val="1"/>
                <c:pt idx="0">
                  <c:v>288339.09761974216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6-26EA-4A08-9BFA-EBC3660FD40E}"/>
            </c:ext>
          </c:extLst>
        </c:ser>
        <c:ser>
          <c:idx val="18"/>
          <c:order val="12"/>
          <c:tx>
            <c:strRef>
              <c:f>Sheet1!$B$13</c:f>
              <c:strCache>
                <c:ptCount val="1"/>
                <c:pt idx="0">
                  <c:v>HCC Social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Sheet1!$H$13</c:f>
              <c:numCache>
                <c:formatCode>"$"#,##0</c:formatCode>
                <c:ptCount val="1"/>
                <c:pt idx="0">
                  <c:v>1751000</c:v>
                </c:pt>
              </c:numCache>
              <c:extLst xmlns:c15="http://schemas.microsoft.com/office/drawing/2012/chart"/>
            </c:numRef>
          </c:xVal>
          <c:yVal>
            <c:numRef>
              <c:f>Sheet1!$I$13</c:f>
              <c:numCache>
                <c:formatCode>#,##0</c:formatCode>
                <c:ptCount val="1"/>
                <c:pt idx="0">
                  <c:v>23820.403572058858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7-26EA-4A08-9BFA-EBC3660FD40E}"/>
            </c:ext>
          </c:extLst>
        </c:ser>
        <c:ser>
          <c:idx val="19"/>
          <c:order val="13"/>
          <c:tx>
            <c:strRef>
              <c:f>Sheet1!$B$14</c:f>
              <c:strCache>
                <c:ptCount val="1"/>
                <c:pt idx="0">
                  <c:v>HCC Online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8-26EA-4A08-9BFA-EBC3660FD40E}"/>
              </c:ext>
            </c:extLst>
          </c:dPt>
          <c:xVal>
            <c:numRef>
              <c:f>Sheet1!$H$14</c:f>
              <c:numCache>
                <c:formatCode>"$"#,##0</c:formatCode>
                <c:ptCount val="1"/>
                <c:pt idx="0">
                  <c:v>1111779.04</c:v>
                </c:pt>
              </c:numCache>
              <c:extLst xmlns:c15="http://schemas.microsoft.com/office/drawing/2012/chart"/>
            </c:numRef>
          </c:xVal>
          <c:yVal>
            <c:numRef>
              <c:f>Sheet1!$I$14</c:f>
              <c:numCache>
                <c:formatCode>#,##0</c:formatCode>
                <c:ptCount val="1"/>
                <c:pt idx="0">
                  <c:v>21646.235649615526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9-26EA-4A08-9BFA-EBC3660FD40E}"/>
            </c:ext>
          </c:extLst>
        </c:ser>
        <c:ser>
          <c:idx val="20"/>
          <c:order val="14"/>
          <c:tx>
            <c:strRef>
              <c:f>Sheet1!$B$15</c:f>
              <c:strCache>
                <c:ptCount val="1"/>
                <c:pt idx="0">
                  <c:v>HCC Streaming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Sheet1!$H$15</c:f>
              <c:numCache>
                <c:formatCode>"$"#,##0</c:formatCode>
                <c:ptCount val="1"/>
                <c:pt idx="0">
                  <c:v>13418576</c:v>
                </c:pt>
              </c:numCache>
              <c:extLst xmlns:c15="http://schemas.microsoft.com/office/drawing/2012/chart"/>
            </c:numRef>
          </c:xVal>
          <c:yVal>
            <c:numRef>
              <c:f>Sheet1!$I$15</c:f>
              <c:numCache>
                <c:formatCode>#,##0</c:formatCode>
                <c:ptCount val="1"/>
                <c:pt idx="0">
                  <c:v>100808.3256282994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A-26EA-4A08-9BFA-EBC3660FD40E}"/>
            </c:ext>
          </c:extLst>
        </c:ser>
        <c:ser>
          <c:idx val="21"/>
          <c:order val="15"/>
          <c:tx>
            <c:strRef>
              <c:f>Sheet1!$B$16</c:f>
              <c:strCache>
                <c:ptCount val="1"/>
                <c:pt idx="0">
                  <c:v>HCC Display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Sheet1!$H$16</c:f>
              <c:numCache>
                <c:formatCode>"$"#,##0</c:formatCode>
                <c:ptCount val="1"/>
                <c:pt idx="0">
                  <c:v>2859426.82</c:v>
                </c:pt>
              </c:numCache>
              <c:extLst xmlns:c15="http://schemas.microsoft.com/office/drawing/2012/chart"/>
            </c:numRef>
          </c:xVal>
          <c:yVal>
            <c:numRef>
              <c:f>Sheet1!$I$16</c:f>
              <c:numCache>
                <c:formatCode>#,##0</c:formatCode>
                <c:ptCount val="1"/>
                <c:pt idx="0">
                  <c:v>76065.012406995462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B-26EA-4A08-9BFA-EBC3660FD40E}"/>
            </c:ext>
          </c:extLst>
        </c:ser>
        <c:ser>
          <c:idx val="22"/>
          <c:order val="16"/>
          <c:tx>
            <c:strRef>
              <c:f>Sheet1!$B$17</c:f>
              <c:strCache>
                <c:ptCount val="1"/>
                <c:pt idx="0">
                  <c:v>HCC Paid Search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Sheet1!$H$17</c:f>
              <c:numCache>
                <c:formatCode>"$"#,##0</c:formatCode>
                <c:ptCount val="1"/>
                <c:pt idx="0">
                  <c:v>50000</c:v>
                </c:pt>
              </c:numCache>
              <c:extLst xmlns:c15="http://schemas.microsoft.com/office/drawing/2012/chart"/>
            </c:numRef>
          </c:xVal>
          <c:yVal>
            <c:numRef>
              <c:f>Sheet1!$I$17</c:f>
              <c:numCache>
                <c:formatCode>#,##0</c:formatCode>
                <c:ptCount val="1"/>
                <c:pt idx="0">
                  <c:v>30136.792938374307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C-26EA-4A08-9BFA-EBC3660FD40E}"/>
            </c:ext>
          </c:extLst>
        </c:ser>
        <c:ser>
          <c:idx val="23"/>
          <c:order val="17"/>
          <c:tx>
            <c:strRef>
              <c:f>Sheet1!$B$18</c:f>
              <c:strCache>
                <c:ptCount val="1"/>
                <c:pt idx="0">
                  <c:v>HCC Radio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Sheet1!$H$18</c:f>
              <c:numCache>
                <c:formatCode>"$"#,##0</c:formatCode>
                <c:ptCount val="1"/>
                <c:pt idx="0">
                  <c:v>923975</c:v>
                </c:pt>
              </c:numCache>
              <c:extLst xmlns:c15="http://schemas.microsoft.com/office/drawing/2012/chart"/>
            </c:numRef>
          </c:xVal>
          <c:yVal>
            <c:numRef>
              <c:f>Sheet1!$I$18</c:f>
              <c:numCache>
                <c:formatCode>#,##0</c:formatCode>
                <c:ptCount val="1"/>
                <c:pt idx="0">
                  <c:v>26581.559263521289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D-26EA-4A08-9BFA-EBC3660FD40E}"/>
            </c:ext>
          </c:extLst>
        </c:ser>
        <c:ser>
          <c:idx val="24"/>
          <c:order val="18"/>
          <c:tx>
            <c:v>HCC In Office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Sheet1!$E$11</c:f>
              <c:numCache>
                <c:formatCode>"$"#,##0</c:formatCode>
                <c:ptCount val="1"/>
                <c:pt idx="0">
                  <c:v>900000</c:v>
                </c:pt>
              </c:numCache>
              <c:extLst xmlns:c15="http://schemas.microsoft.com/office/drawing/2012/chart"/>
            </c:numRef>
          </c:xVal>
          <c:yVal>
            <c:numRef>
              <c:f>Sheet1!$F$11</c:f>
              <c:numCache>
                <c:formatCode>#,##0</c:formatCode>
                <c:ptCount val="1"/>
                <c:pt idx="0">
                  <c:v>6242.5057294806466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E-26EA-4A08-9BFA-EBC3660FD40E}"/>
            </c:ext>
          </c:extLst>
        </c:ser>
        <c:ser>
          <c:idx val="25"/>
          <c:order val="19"/>
          <c:tx>
            <c:v>HCC MCM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Sheet1!$E$12</c:f>
              <c:numCache>
                <c:formatCode>"$"#,##0</c:formatCode>
                <c:ptCount val="1"/>
                <c:pt idx="0">
                  <c:v>16665000</c:v>
                </c:pt>
              </c:numCache>
              <c:extLst xmlns:c15="http://schemas.microsoft.com/office/drawing/2012/chart"/>
            </c:numRef>
          </c:xVal>
          <c:yVal>
            <c:numRef>
              <c:f>Sheet1!$F$12</c:f>
              <c:numCache>
                <c:formatCode>#,##0</c:formatCode>
                <c:ptCount val="1"/>
                <c:pt idx="0">
                  <c:v>404429.31633652002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F-26EA-4A08-9BFA-EBC3660FD40E}"/>
            </c:ext>
          </c:extLst>
        </c:ser>
        <c:ser>
          <c:idx val="26"/>
          <c:order val="20"/>
          <c:tx>
            <c:v>HCC Social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Sheet1!$E$13</c:f>
              <c:numCache>
                <c:formatCode>"$"#,##0</c:formatCode>
                <c:ptCount val="1"/>
                <c:pt idx="0">
                  <c:v>2200000</c:v>
                </c:pt>
              </c:numCache>
              <c:extLst xmlns:c15="http://schemas.microsoft.com/office/drawing/2012/chart"/>
            </c:numRef>
          </c:xVal>
          <c:yVal>
            <c:numRef>
              <c:f>Sheet1!$F$13</c:f>
              <c:numCache>
                <c:formatCode>#,##0</c:formatCode>
                <c:ptCount val="1"/>
                <c:pt idx="0">
                  <c:v>27316.876297482511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0-26EA-4A08-9BFA-EBC3660FD40E}"/>
            </c:ext>
          </c:extLst>
        </c:ser>
        <c:ser>
          <c:idx val="27"/>
          <c:order val="21"/>
          <c:tx>
            <c:v>HCC Streaming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Sheet1!$E$15</c:f>
              <c:numCache>
                <c:formatCode>"$"#,##0</c:formatCode>
                <c:ptCount val="1"/>
                <c:pt idx="0">
                  <c:v>9587688.1800000016</c:v>
                </c:pt>
              </c:numCache>
            </c:numRef>
          </c:xVal>
          <c:yVal>
            <c:numRef>
              <c:f>Sheet1!$F$15</c:f>
              <c:numCache>
                <c:formatCode>#,##0</c:formatCode>
                <c:ptCount val="1"/>
                <c:pt idx="0">
                  <c:v>79671.249977169602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1-26EA-4A08-9BFA-EBC3660FD40E}"/>
            </c:ext>
          </c:extLst>
        </c:ser>
        <c:ser>
          <c:idx val="28"/>
          <c:order val="22"/>
          <c:tx>
            <c:v>HCC Display OPT</c:v>
          </c:tx>
          <c:spPr>
            <a:ln w="28575" cap="rnd">
              <a:solidFill>
                <a:srgbClr val="00B050"/>
              </a:solidFill>
              <a:prstDash val="dashDot"/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Sheet1!$E$16</c:f>
              <c:numCache>
                <c:formatCode>"$"#,##0</c:formatCode>
                <c:ptCount val="1"/>
                <c:pt idx="0">
                  <c:v>4000000</c:v>
                </c:pt>
              </c:numCache>
            </c:numRef>
          </c:xVal>
          <c:yVal>
            <c:numRef>
              <c:f>Sheet1!$F$16</c:f>
              <c:numCache>
                <c:formatCode>#,##0</c:formatCode>
                <c:ptCount val="1"/>
                <c:pt idx="0">
                  <c:v>93036.538435982438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3-26EA-4A08-9BFA-EBC3660FD40E}"/>
            </c:ext>
          </c:extLst>
        </c:ser>
        <c:ser>
          <c:idx val="29"/>
          <c:order val="23"/>
          <c:tx>
            <c:v>HCC Paid Search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Sheet1!$E$17</c:f>
              <c:numCache>
                <c:formatCode>"$"#,##0</c:formatCode>
                <c:ptCount val="1"/>
                <c:pt idx="0">
                  <c:v>150000</c:v>
                </c:pt>
              </c:numCache>
            </c:numRef>
          </c:xVal>
          <c:yVal>
            <c:numRef>
              <c:f>Sheet1!$F$17</c:f>
              <c:numCache>
                <c:formatCode>#,##0</c:formatCode>
                <c:ptCount val="1"/>
                <c:pt idx="0">
                  <c:v>65025.232320085495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4-26EA-4A08-9BFA-EBC3660FD40E}"/>
            </c:ext>
          </c:extLst>
        </c:ser>
        <c:ser>
          <c:idx val="30"/>
          <c:order val="24"/>
          <c:tx>
            <c:v>HCC Radio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Sheet1!$E$18</c:f>
              <c:numCache>
                <c:formatCode>"$"#,##0</c:formatCode>
                <c:ptCount val="1"/>
                <c:pt idx="0">
                  <c:v>1500000</c:v>
                </c:pt>
              </c:numCache>
            </c:numRef>
          </c:xVal>
          <c:yVal>
            <c:numRef>
              <c:f>Sheet1!$F$18</c:f>
              <c:numCache>
                <c:formatCode>#,##0</c:formatCode>
                <c:ptCount val="1"/>
                <c:pt idx="0">
                  <c:v>32266.574959240672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5-26EA-4A08-9BFA-EBC3660FD40E}"/>
            </c:ext>
          </c:extLst>
        </c:ser>
        <c:ser>
          <c:idx val="31"/>
          <c:order val="25"/>
          <c:tx>
            <c:v>HCC Online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Sheet1!$E$14</c:f>
              <c:numCache>
                <c:formatCode>"$"#,##0</c:formatCode>
                <c:ptCount val="1"/>
                <c:pt idx="0">
                  <c:v>1500000</c:v>
                </c:pt>
              </c:numCache>
            </c:numRef>
          </c:xVal>
          <c:yVal>
            <c:numRef>
              <c:f>Sheet1!$F$14</c:f>
              <c:numCache>
                <c:formatCode>#,##0</c:formatCode>
                <c:ptCount val="1"/>
                <c:pt idx="0">
                  <c:v>26310.281300564297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6-26EA-4A08-9BFA-EBC3660FD40E}"/>
            </c:ext>
          </c:extLst>
        </c:ser>
        <c:ser>
          <c:idx val="1"/>
          <c:order val="26"/>
          <c:tx>
            <c:strRef>
              <c:f>Sheet1!$B$19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Sheet1!$H$19</c:f>
              <c:numCache>
                <c:formatCode>"$"#,##0</c:formatCode>
                <c:ptCount val="1"/>
                <c:pt idx="0">
                  <c:v>25810928.600000001</c:v>
                </c:pt>
              </c:numCache>
            </c:numRef>
          </c:xVal>
          <c:yVal>
            <c:numRef>
              <c:f>Sheet1!$I$19</c:f>
              <c:numCache>
                <c:formatCode>#,##0</c:formatCode>
                <c:ptCount val="1"/>
                <c:pt idx="0">
                  <c:v>168508.00202805389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7-26EA-4A08-9BFA-EBC3660FD40E}"/>
            </c:ext>
          </c:extLst>
        </c:ser>
        <c:ser>
          <c:idx val="3"/>
          <c:order val="27"/>
          <c:tx>
            <c:strRef>
              <c:f>Sheet1!$B$20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Sheet1!$H$20</c:f>
              <c:numCache>
                <c:formatCode>"$"#,##0</c:formatCode>
                <c:ptCount val="1"/>
                <c:pt idx="0">
                  <c:v>2411968</c:v>
                </c:pt>
              </c:numCache>
            </c:numRef>
          </c:xVal>
          <c:yVal>
            <c:numRef>
              <c:f>Sheet1!$I$20</c:f>
              <c:numCache>
                <c:formatCode>#,##0</c:formatCode>
                <c:ptCount val="1"/>
                <c:pt idx="0">
                  <c:v>18205.929821531288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8-26EA-4A08-9BFA-EBC3660FD40E}"/>
            </c:ext>
          </c:extLst>
        </c:ser>
        <c:ser>
          <c:idx val="12"/>
          <c:order val="28"/>
          <c:tx>
            <c:v>HCC Linear TV OPT</c:v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26EA-4A08-9BFA-EBC3660FD40E}"/>
              </c:ext>
            </c:extLst>
          </c:dPt>
          <c:xVal>
            <c:numRef>
              <c:f>Sheet1!$E$19</c:f>
              <c:numCache>
                <c:formatCode>"$"#,##0</c:formatCode>
                <c:ptCount val="1"/>
                <c:pt idx="0">
                  <c:v>20273404</c:v>
                </c:pt>
              </c:numCache>
            </c:numRef>
          </c:xVal>
          <c:yVal>
            <c:numRef>
              <c:f>Sheet1!$F$19</c:f>
              <c:numCache>
                <c:formatCode>#,##0</c:formatCode>
                <c:ptCount val="1"/>
                <c:pt idx="0">
                  <c:v>142300.5770089858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A-26EA-4A08-9BFA-EBC3660FD40E}"/>
            </c:ext>
          </c:extLst>
        </c:ser>
        <c:ser>
          <c:idx val="13"/>
          <c:order val="29"/>
          <c:tx>
            <c:v>HCC Pharmacy OPT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Sheet1!$E$20</c:f>
              <c:numCache>
                <c:formatCode>"$"#,##0</c:formatCode>
                <c:ptCount val="1"/>
                <c:pt idx="0">
                  <c:v>3200000</c:v>
                </c:pt>
              </c:numCache>
            </c:numRef>
          </c:xVal>
          <c:yVal>
            <c:numRef>
              <c:f>Sheet1!$F$20</c:f>
              <c:numCache>
                <c:formatCode>#,##0</c:formatCode>
                <c:ptCount val="1"/>
                <c:pt idx="0">
                  <c:v>22412.309442908503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B-26EA-4A08-9BFA-EBC3660FD40E}"/>
            </c:ext>
          </c:extLst>
        </c:ser>
        <c:ser>
          <c:idx val="14"/>
          <c:order val="30"/>
          <c:tx>
            <c:v>HCC Pharmacy</c:v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26EA-4A08-9BFA-EBC3660FD40E}"/>
              </c:ext>
            </c:extLst>
          </c:dPt>
          <c:xVal>
            <c:numRef>
              <c:f>Sheet1!$H$20</c:f>
              <c:numCache>
                <c:formatCode>"$"#,##0</c:formatCode>
                <c:ptCount val="1"/>
                <c:pt idx="0">
                  <c:v>2411968</c:v>
                </c:pt>
              </c:numCache>
            </c:numRef>
          </c:xVal>
          <c:yVal>
            <c:numRef>
              <c:f>Sheet1!$I$20</c:f>
              <c:numCache>
                <c:formatCode>#,##0</c:formatCode>
                <c:ptCount val="1"/>
                <c:pt idx="0">
                  <c:v>18205.929821531288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D-26EA-4A08-9BFA-EBC3660FD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72015"/>
        <c:axId val="760272847"/>
        <c:extLst/>
      </c:scatterChart>
      <c:valAx>
        <c:axId val="760272015"/>
        <c:scaling>
          <c:orientation val="minMax"/>
          <c:max val="4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Pre-tax Spends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847"/>
        <c:crosses val="autoZero"/>
        <c:crossBetween val="midCat"/>
      </c:valAx>
      <c:valAx>
        <c:axId val="760272847"/>
        <c:scaling>
          <c:orientation val="minMax"/>
          <c:max val="5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Incr. Doses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Text" lastClr="000000">
          <a:lumMod val="50000"/>
          <a:lumOff val="50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HCC In office</a:t>
            </a:r>
          </a:p>
        </c:rich>
      </c:tx>
      <c:layout>
        <c:manualLayout>
          <c:xMode val="edge"/>
          <c:yMode val="edge"/>
          <c:x val="0.21549512582289854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Inoffice Curve'!$B$12</c:f>
              <c:numCache>
                <c:formatCode>_("$"* #,##0_);_("$"* \(#,##0\);_("$"* "-"??_);_(@_)</c:formatCode>
                <c:ptCount val="1"/>
                <c:pt idx="0">
                  <c:v>1100000</c:v>
                </c:pt>
              </c:numCache>
            </c:numRef>
          </c:xVal>
          <c:yVal>
            <c:numRef>
              <c:f>'HCC Inoffice Curve'!$C$12</c:f>
              <c:numCache>
                <c:formatCode>#,##0</c:formatCode>
                <c:ptCount val="1"/>
                <c:pt idx="0">
                  <c:v>7211.735697901333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2D-4364-BF2E-43C58097054A}"/>
            </c:ext>
          </c:extLst>
        </c:ser>
        <c:ser>
          <c:idx val="1"/>
          <c:order val="1"/>
          <c:tx>
            <c:strRef>
              <c:f>'HCC Inoffice Curve'!$D$3</c:f>
              <c:strCache>
                <c:ptCount val="1"/>
                <c:pt idx="0">
                  <c:v>Incr. Doses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Inoffice 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250000</c:v>
                </c:pt>
                <c:pt idx="2">
                  <c:v>500000</c:v>
                </c:pt>
                <c:pt idx="3">
                  <c:v>750000</c:v>
                </c:pt>
                <c:pt idx="4">
                  <c:v>1000000</c:v>
                </c:pt>
                <c:pt idx="5">
                  <c:v>1250000</c:v>
                </c:pt>
                <c:pt idx="6">
                  <c:v>1500000</c:v>
                </c:pt>
                <c:pt idx="7">
                  <c:v>1750000</c:v>
                </c:pt>
                <c:pt idx="8">
                  <c:v>2000000</c:v>
                </c:pt>
                <c:pt idx="9">
                  <c:v>2250000</c:v>
                </c:pt>
                <c:pt idx="10">
                  <c:v>2500000</c:v>
                </c:pt>
                <c:pt idx="11">
                  <c:v>2750000</c:v>
                </c:pt>
                <c:pt idx="12">
                  <c:v>3000000</c:v>
                </c:pt>
                <c:pt idx="13">
                  <c:v>3250000</c:v>
                </c:pt>
                <c:pt idx="14">
                  <c:v>3500000</c:v>
                </c:pt>
                <c:pt idx="15">
                  <c:v>3750000</c:v>
                </c:pt>
                <c:pt idx="16">
                  <c:v>4000000</c:v>
                </c:pt>
                <c:pt idx="17">
                  <c:v>4250000</c:v>
                </c:pt>
                <c:pt idx="18">
                  <c:v>4500000</c:v>
                </c:pt>
                <c:pt idx="19">
                  <c:v>4750000</c:v>
                </c:pt>
                <c:pt idx="20">
                  <c:v>5000000</c:v>
                </c:pt>
              </c:numCache>
            </c:numRef>
          </c:xVal>
          <c:yVal>
            <c:numRef>
              <c:f>'HCC Inoffice 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2101.0175809348002</c:v>
                </c:pt>
                <c:pt idx="2">
                  <c:v>3896.6813773075119</c:v>
                </c:pt>
                <c:pt idx="3">
                  <c:v>5431.1826382223517</c:v>
                </c:pt>
                <c:pt idx="4">
                  <c:v>6742.3679651152343</c:v>
                </c:pt>
                <c:pt idx="5">
                  <c:v>7862.6364660803229</c:v>
                </c:pt>
                <c:pt idx="6">
                  <c:v>8819.7137978412211</c:v>
                </c:pt>
                <c:pt idx="7">
                  <c:v>9637.3189575029537</c:v>
                </c:pt>
                <c:pt idx="8">
                  <c:v>10335.737933591008</c:v>
                </c:pt>
                <c:pt idx="9">
                  <c:v>10932.316680109128</c:v>
                </c:pt>
                <c:pt idx="10">
                  <c:v>11441.88436180912</c:v>
                </c:pt>
                <c:pt idx="11">
                  <c:v>11877.116443598643</c:v>
                </c:pt>
                <c:pt idx="12">
                  <c:v>12248.845962864347</c:v>
                </c:pt>
                <c:pt idx="13">
                  <c:v>12566.330225751735</c:v>
                </c:pt>
                <c:pt idx="14">
                  <c:v>12837.479198854417</c:v>
                </c:pt>
                <c:pt idx="15">
                  <c:v>13069.051016137004</c:v>
                </c:pt>
                <c:pt idx="16">
                  <c:v>13266.819276439957</c:v>
                </c:pt>
                <c:pt idx="17">
                  <c:v>13435.716158440337</c:v>
                </c:pt>
                <c:pt idx="18">
                  <c:v>13579.954816993326</c:v>
                </c:pt>
                <c:pt idx="19">
                  <c:v>13703.13403717149</c:v>
                </c:pt>
                <c:pt idx="20">
                  <c:v>13808.32770110853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2D-4364-BF2E-43C580970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272512"/>
        <c:axId val="686274816"/>
      </c:scatterChart>
      <c:valAx>
        <c:axId val="686272512"/>
        <c:scaling>
          <c:orientation val="minMax"/>
          <c:max val="5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686274816"/>
        <c:crosses val="autoZero"/>
        <c:crossBetween val="midCat"/>
        <c:majorUnit val="1000000"/>
        <c:dispUnits>
          <c:builtInUnit val="millions"/>
        </c:dispUnits>
      </c:valAx>
      <c:valAx>
        <c:axId val="68627481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686272512"/>
        <c:crosses val="autoZero"/>
        <c:crossBetween val="midCat"/>
        <c:dispUnits>
          <c:builtInUnit val="thousands"/>
          <c:dispUnitsLbl/>
        </c:dispUnits>
      </c:valAx>
      <c:spPr>
        <a:noFill/>
        <a:ln>
          <a:solidFill>
            <a:sysClr val="window" lastClr="FFFFFF">
              <a:lumMod val="85000"/>
            </a:sysClr>
          </a:solidFill>
        </a:ln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HCP MCM</a:t>
            </a:r>
          </a:p>
        </c:rich>
      </c:tx>
      <c:layout>
        <c:manualLayout>
          <c:xMode val="edge"/>
          <c:yMode val="edge"/>
          <c:x val="0.22003162555041356"/>
          <c:y val="4.428147832872242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'HCP MCM SCurve'!$B$12</c:f>
              <c:numCache>
                <c:formatCode>_("$"* #,##0_);_("$"* \(#,##0\);_("$"* "-"??_);_(@_)</c:formatCode>
                <c:ptCount val="1"/>
                <c:pt idx="0">
                  <c:v>10503728.719999999</c:v>
                </c:pt>
              </c:numCache>
            </c:numRef>
          </c:xVal>
          <c:yVal>
            <c:numRef>
              <c:f>'HCP MCM SCurve'!$C$12</c:f>
              <c:numCache>
                <c:formatCode>#,##0</c:formatCode>
                <c:ptCount val="1"/>
                <c:pt idx="0">
                  <c:v>288339.09761974245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42-42FB-943D-81B26D2B6D70}"/>
            </c:ext>
          </c:extLst>
        </c:ser>
        <c:ser>
          <c:idx val="1"/>
          <c:order val="1"/>
          <c:tx>
            <c:strRef>
              <c:f>'HCP MCM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'HCP MCM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900000</c:v>
                </c:pt>
                <c:pt idx="2">
                  <c:v>1800000</c:v>
                </c:pt>
                <c:pt idx="3">
                  <c:v>2700000</c:v>
                </c:pt>
                <c:pt idx="4">
                  <c:v>3600000</c:v>
                </c:pt>
                <c:pt idx="5">
                  <c:v>4500000</c:v>
                </c:pt>
                <c:pt idx="6">
                  <c:v>5400000</c:v>
                </c:pt>
                <c:pt idx="7">
                  <c:v>6300000</c:v>
                </c:pt>
                <c:pt idx="8">
                  <c:v>7200000</c:v>
                </c:pt>
                <c:pt idx="9">
                  <c:v>8100000</c:v>
                </c:pt>
                <c:pt idx="10">
                  <c:v>9000000</c:v>
                </c:pt>
                <c:pt idx="11">
                  <c:v>9900000</c:v>
                </c:pt>
                <c:pt idx="12">
                  <c:v>10800000</c:v>
                </c:pt>
                <c:pt idx="13">
                  <c:v>11700000</c:v>
                </c:pt>
                <c:pt idx="14">
                  <c:v>12600000</c:v>
                </c:pt>
                <c:pt idx="15">
                  <c:v>13500000</c:v>
                </c:pt>
                <c:pt idx="16">
                  <c:v>14400000</c:v>
                </c:pt>
                <c:pt idx="17">
                  <c:v>15300000</c:v>
                </c:pt>
                <c:pt idx="18">
                  <c:v>16200000</c:v>
                </c:pt>
                <c:pt idx="19">
                  <c:v>17100000</c:v>
                </c:pt>
                <c:pt idx="20">
                  <c:v>18000000</c:v>
                </c:pt>
              </c:numCache>
            </c:numRef>
          </c:xVal>
          <c:yVal>
            <c:numRef>
              <c:f>'HCP MCM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29934.758115198463</c:v>
                </c:pt>
                <c:pt idx="2">
                  <c:v>58815.187786469236</c:v>
                </c:pt>
                <c:pt idx="3">
                  <c:v>86662.821693458594</c:v>
                </c:pt>
                <c:pt idx="4">
                  <c:v>113500.09579651337</c:v>
                </c:pt>
                <c:pt idx="5">
                  <c:v>139350.20967428107</c:v>
                </c:pt>
                <c:pt idx="6">
                  <c:v>164236.99431898072</c:v>
                </c:pt>
                <c:pt idx="7">
                  <c:v>188184.78761939146</c:v>
                </c:pt>
                <c:pt idx="8">
                  <c:v>211218.3176657157</c:v>
                </c:pt>
                <c:pt idx="9">
                  <c:v>233362.59392449539</c:v>
                </c:pt>
                <c:pt idx="10">
                  <c:v>254642.80625574663</c:v>
                </c:pt>
                <c:pt idx="11">
                  <c:v>275084.23167799599</c:v>
                </c:pt>
                <c:pt idx="12">
                  <c:v>294712.14872978255</c:v>
                </c:pt>
                <c:pt idx="13">
                  <c:v>313551.75922773965</c:v>
                </c:pt>
                <c:pt idx="14">
                  <c:v>331628.11718124803</c:v>
                </c:pt>
                <c:pt idx="15">
                  <c:v>348966.06459113024</c:v>
                </c:pt>
                <c:pt idx="16">
                  <c:v>365590.17383428197</c:v>
                </c:pt>
                <c:pt idx="17">
                  <c:v>381524.69631698076</c:v>
                </c:pt>
                <c:pt idx="18">
                  <c:v>396793.51706612948</c:v>
                </c:pt>
                <c:pt idx="19">
                  <c:v>411420.11491927225</c:v>
                </c:pt>
                <c:pt idx="20">
                  <c:v>425427.52797020506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842-42FB-943D-81B26D2B6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 dirty="0"/>
              <a:t>Response Curve: HCC PHARMACY</a:t>
            </a:r>
          </a:p>
        </c:rich>
      </c:tx>
      <c:layout>
        <c:manualLayout>
          <c:xMode val="edge"/>
          <c:yMode val="edge"/>
          <c:x val="0.18504663977327829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PHARMACY SCurve'!$B$12</c:f>
              <c:numCache>
                <c:formatCode>_("$"* #,##0_);_("$"* \(#,##0\);_("$"* "-"??_);_(@_)</c:formatCode>
                <c:ptCount val="1"/>
                <c:pt idx="0">
                  <c:v>2411882</c:v>
                </c:pt>
              </c:numCache>
            </c:numRef>
          </c:xVal>
          <c:yVal>
            <c:numRef>
              <c:f>'HCC PHARMACY SCurve'!$C$12</c:f>
              <c:numCache>
                <c:formatCode>#,##0</c:formatCode>
                <c:ptCount val="1"/>
                <c:pt idx="0">
                  <c:v>18205.431530494821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9A-4C27-8A7C-46C1481844BA}"/>
            </c:ext>
          </c:extLst>
        </c:ser>
        <c:ser>
          <c:idx val="1"/>
          <c:order val="1"/>
          <c:tx>
            <c:strRef>
              <c:f>'HCC PHARMACY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PHARMACY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450000</c:v>
                </c:pt>
                <c:pt idx="2">
                  <c:v>900000</c:v>
                </c:pt>
                <c:pt idx="3">
                  <c:v>1350000</c:v>
                </c:pt>
                <c:pt idx="4">
                  <c:v>1800000</c:v>
                </c:pt>
                <c:pt idx="5">
                  <c:v>2250000</c:v>
                </c:pt>
                <c:pt idx="6">
                  <c:v>2700000</c:v>
                </c:pt>
                <c:pt idx="7">
                  <c:v>3150000</c:v>
                </c:pt>
                <c:pt idx="8">
                  <c:v>3600000</c:v>
                </c:pt>
                <c:pt idx="9">
                  <c:v>4050000</c:v>
                </c:pt>
                <c:pt idx="10">
                  <c:v>4500000</c:v>
                </c:pt>
                <c:pt idx="11">
                  <c:v>4950000</c:v>
                </c:pt>
                <c:pt idx="12">
                  <c:v>5400000</c:v>
                </c:pt>
                <c:pt idx="13">
                  <c:v>5850000</c:v>
                </c:pt>
                <c:pt idx="14">
                  <c:v>6300000</c:v>
                </c:pt>
                <c:pt idx="15">
                  <c:v>6750000</c:v>
                </c:pt>
                <c:pt idx="16">
                  <c:v>7200000</c:v>
                </c:pt>
                <c:pt idx="17">
                  <c:v>7650000</c:v>
                </c:pt>
                <c:pt idx="18">
                  <c:v>8100000</c:v>
                </c:pt>
                <c:pt idx="19">
                  <c:v>8550000</c:v>
                </c:pt>
                <c:pt idx="20">
                  <c:v>9000000</c:v>
                </c:pt>
              </c:numCache>
            </c:numRef>
          </c:xVal>
          <c:yVal>
            <c:numRef>
              <c:f>'HCC PHARMACY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4130.9005698589608</c:v>
                </c:pt>
                <c:pt idx="2">
                  <c:v>7889.9195253467187</c:v>
                </c:pt>
                <c:pt idx="3">
                  <c:v>11310.006253117695</c:v>
                </c:pt>
                <c:pt idx="4">
                  <c:v>14421.282748956233</c:v>
                </c:pt>
                <c:pt idx="5">
                  <c:v>17251.27013886068</c:v>
                </c:pt>
                <c:pt idx="6">
                  <c:v>19825.099922557361</c:v>
                </c:pt>
                <c:pt idx="7">
                  <c:v>22165.710431137122</c:v>
                </c:pt>
                <c:pt idx="8">
                  <c:v>24294.029092384502</c:v>
                </c:pt>
                <c:pt idx="9">
                  <c:v>26229.141167043708</c:v>
                </c:pt>
                <c:pt idx="10">
                  <c:v>27988.44566304516</c:v>
                </c:pt>
                <c:pt idx="11">
                  <c:v>29587.799157867208</c:v>
                </c:pt>
                <c:pt idx="12">
                  <c:v>31041.648266067728</c:v>
                </c:pt>
                <c:pt idx="13">
                  <c:v>32363.151483400725</c:v>
                </c:pt>
                <c:pt idx="14">
                  <c:v>33564.29112359602</c:v>
                </c:pt>
                <c:pt idx="15">
                  <c:v>34655.97604158707</c:v>
                </c:pt>
                <c:pt idx="16">
                  <c:v>35648.135809469037</c:v>
                </c:pt>
                <c:pt idx="17">
                  <c:v>36549.806980542839</c:v>
                </c:pt>
                <c:pt idx="18">
                  <c:v>37369.212043652311</c:v>
                </c:pt>
                <c:pt idx="19">
                  <c:v>38113.831635748968</c:v>
                </c:pt>
                <c:pt idx="20">
                  <c:v>38790.470545900054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9A-4C27-8A7C-46C148184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ax val="9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majorUnit val="1000000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Incremental</a:t>
                </a:r>
                <a:r>
                  <a:rPr lang="en-US" baseline="0" dirty="0"/>
                  <a:t> Doses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EC4D9-9BDD-48D8-A176-F65663D3D3D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DD5100-F2FB-4FFC-B659-7146C85EFB82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[a] $60MM Budget</a:t>
          </a:r>
        </a:p>
      </dgm:t>
    </dgm:pt>
    <dgm:pt modelId="{6E9C3B5E-6B93-471A-8EDC-79AADCFABF35}" type="parTrans" cxnId="{0F880F84-6A88-49A6-B7E4-6354E897F073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87F802-2D88-4F63-A47A-AEB3E4C915A7}" type="sibTrans" cxnId="{0F880F84-6A88-49A6-B7E4-6354E897F073}">
      <dgm:prSet custT="1"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E7897E-B5F0-42EB-BC3B-E1D41AC18D8C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[b] 761K 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Total G9 Doses</a:t>
          </a:r>
        </a:p>
      </dgm:t>
    </dgm:pt>
    <dgm:pt modelId="{2512A640-C4E5-48AC-91E9-22EC2884000E}" type="parTrans" cxnId="{7B780C5A-3004-46C8-A96F-EB4787DD44F5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563E7C-7F57-4200-AB9A-A200E6D75ED3}" type="sibTrans" cxnId="{7B780C5A-3004-46C8-A96F-EB4787DD44F5}">
      <dgm:prSet custT="1"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140FC6-36E6-46D3-A506-B977910F8263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[c] 608K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ADULT doses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[~80% assumption]</a:t>
          </a:r>
        </a:p>
      </dgm:t>
    </dgm:pt>
    <dgm:pt modelId="{204A82DD-3596-46B3-8FA7-696C89909CC7}" type="parTrans" cxnId="{8432B6E9-2ED6-421E-A8DA-012AEBFF5A38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F65041-95E6-46E2-A6C2-0F6D0C608BD6}" type="sibTrans" cxnId="{8432B6E9-2ED6-421E-A8DA-012AEBFF5A38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7329CB-A1CE-4C78-8B57-C7DDA5AC5150}" type="pres">
      <dgm:prSet presAssocID="{19BEC4D9-9BDD-48D8-A176-F65663D3D3D6}" presName="Name0" presStyleCnt="0">
        <dgm:presLayoutVars>
          <dgm:dir/>
          <dgm:resizeHandles val="exact"/>
        </dgm:presLayoutVars>
      </dgm:prSet>
      <dgm:spPr/>
    </dgm:pt>
    <dgm:pt modelId="{6AF5442F-E23D-46C9-ACE3-9C99D2A98A6C}" type="pres">
      <dgm:prSet presAssocID="{F6DD5100-F2FB-4FFC-B659-7146C85EFB82}" presName="node" presStyleLbl="node1" presStyleIdx="0" presStyleCnt="3">
        <dgm:presLayoutVars>
          <dgm:bulletEnabled val="1"/>
        </dgm:presLayoutVars>
      </dgm:prSet>
      <dgm:spPr/>
    </dgm:pt>
    <dgm:pt modelId="{312A2537-F645-4F16-94A6-8F979B8554D9}" type="pres">
      <dgm:prSet presAssocID="{8E87F802-2D88-4F63-A47A-AEB3E4C915A7}" presName="sibTrans" presStyleLbl="sibTrans2D1" presStyleIdx="0" presStyleCnt="2"/>
      <dgm:spPr/>
    </dgm:pt>
    <dgm:pt modelId="{F40E707B-3714-4E55-9BB6-1D6AD6CCF349}" type="pres">
      <dgm:prSet presAssocID="{8E87F802-2D88-4F63-A47A-AEB3E4C915A7}" presName="connectorText" presStyleLbl="sibTrans2D1" presStyleIdx="0" presStyleCnt="2"/>
      <dgm:spPr/>
    </dgm:pt>
    <dgm:pt modelId="{666A1985-F752-4E4A-8EBB-C15B4DA219B2}" type="pres">
      <dgm:prSet presAssocID="{22E7897E-B5F0-42EB-BC3B-E1D41AC18D8C}" presName="node" presStyleLbl="node1" presStyleIdx="1" presStyleCnt="3">
        <dgm:presLayoutVars>
          <dgm:bulletEnabled val="1"/>
        </dgm:presLayoutVars>
      </dgm:prSet>
      <dgm:spPr/>
    </dgm:pt>
    <dgm:pt modelId="{FC483C28-81CA-43D7-990C-AFE2661DCB37}" type="pres">
      <dgm:prSet presAssocID="{02563E7C-7F57-4200-AB9A-A200E6D75ED3}" presName="sibTrans" presStyleLbl="sibTrans2D1" presStyleIdx="1" presStyleCnt="2"/>
      <dgm:spPr/>
    </dgm:pt>
    <dgm:pt modelId="{878EBA7C-7684-4E8B-BE02-0012F634FEE0}" type="pres">
      <dgm:prSet presAssocID="{02563E7C-7F57-4200-AB9A-A200E6D75ED3}" presName="connectorText" presStyleLbl="sibTrans2D1" presStyleIdx="1" presStyleCnt="2"/>
      <dgm:spPr/>
    </dgm:pt>
    <dgm:pt modelId="{C9BFB804-E655-42FE-8A21-F5BB4EC6602A}" type="pres">
      <dgm:prSet presAssocID="{EF140FC6-36E6-46D3-A506-B977910F8263}" presName="node" presStyleLbl="node1" presStyleIdx="2" presStyleCnt="3" custScaleX="164239">
        <dgm:presLayoutVars>
          <dgm:bulletEnabled val="1"/>
        </dgm:presLayoutVars>
      </dgm:prSet>
      <dgm:spPr/>
    </dgm:pt>
  </dgm:ptLst>
  <dgm:cxnLst>
    <dgm:cxn modelId="{6477910C-75C5-476A-A448-74CC6448D95C}" type="presOf" srcId="{8E87F802-2D88-4F63-A47A-AEB3E4C915A7}" destId="{F40E707B-3714-4E55-9BB6-1D6AD6CCF349}" srcOrd="1" destOrd="0" presId="urn:microsoft.com/office/officeart/2005/8/layout/process1"/>
    <dgm:cxn modelId="{B0C5B926-DFA5-4C2B-8166-2186432C4DBB}" type="presOf" srcId="{19BEC4D9-9BDD-48D8-A176-F65663D3D3D6}" destId="{567329CB-A1CE-4C78-8B57-C7DDA5AC5150}" srcOrd="0" destOrd="0" presId="urn:microsoft.com/office/officeart/2005/8/layout/process1"/>
    <dgm:cxn modelId="{6FBC4E6D-8F4D-4670-82DD-2847CA1F761B}" type="presOf" srcId="{EF140FC6-36E6-46D3-A506-B977910F8263}" destId="{C9BFB804-E655-42FE-8A21-F5BB4EC6602A}" srcOrd="0" destOrd="0" presId="urn:microsoft.com/office/officeart/2005/8/layout/process1"/>
    <dgm:cxn modelId="{9DB18C70-5742-4255-B548-DE9D4B3E1427}" type="presOf" srcId="{8E87F802-2D88-4F63-A47A-AEB3E4C915A7}" destId="{312A2537-F645-4F16-94A6-8F979B8554D9}" srcOrd="0" destOrd="0" presId="urn:microsoft.com/office/officeart/2005/8/layout/process1"/>
    <dgm:cxn modelId="{8A9DE172-52EB-4344-BD60-E595088FAE62}" type="presOf" srcId="{F6DD5100-F2FB-4FFC-B659-7146C85EFB82}" destId="{6AF5442F-E23D-46C9-ACE3-9C99D2A98A6C}" srcOrd="0" destOrd="0" presId="urn:microsoft.com/office/officeart/2005/8/layout/process1"/>
    <dgm:cxn modelId="{7B780C5A-3004-46C8-A96F-EB4787DD44F5}" srcId="{19BEC4D9-9BDD-48D8-A176-F65663D3D3D6}" destId="{22E7897E-B5F0-42EB-BC3B-E1D41AC18D8C}" srcOrd="1" destOrd="0" parTransId="{2512A640-C4E5-48AC-91E9-22EC2884000E}" sibTransId="{02563E7C-7F57-4200-AB9A-A200E6D75ED3}"/>
    <dgm:cxn modelId="{0F880F84-6A88-49A6-B7E4-6354E897F073}" srcId="{19BEC4D9-9BDD-48D8-A176-F65663D3D3D6}" destId="{F6DD5100-F2FB-4FFC-B659-7146C85EFB82}" srcOrd="0" destOrd="0" parTransId="{6E9C3B5E-6B93-471A-8EDC-79AADCFABF35}" sibTransId="{8E87F802-2D88-4F63-A47A-AEB3E4C915A7}"/>
    <dgm:cxn modelId="{02E67DD5-5E02-45C5-9B73-084C4A9182C6}" type="presOf" srcId="{02563E7C-7F57-4200-AB9A-A200E6D75ED3}" destId="{878EBA7C-7684-4E8B-BE02-0012F634FEE0}" srcOrd="1" destOrd="0" presId="urn:microsoft.com/office/officeart/2005/8/layout/process1"/>
    <dgm:cxn modelId="{52067CE3-F344-4B69-8C09-4C0D10941A8C}" type="presOf" srcId="{02563E7C-7F57-4200-AB9A-A200E6D75ED3}" destId="{FC483C28-81CA-43D7-990C-AFE2661DCB37}" srcOrd="0" destOrd="0" presId="urn:microsoft.com/office/officeart/2005/8/layout/process1"/>
    <dgm:cxn modelId="{8432B6E9-2ED6-421E-A8DA-012AEBFF5A38}" srcId="{19BEC4D9-9BDD-48D8-A176-F65663D3D3D6}" destId="{EF140FC6-36E6-46D3-A506-B977910F8263}" srcOrd="2" destOrd="0" parTransId="{204A82DD-3596-46B3-8FA7-696C89909CC7}" sibTransId="{2DF65041-95E6-46E2-A6C2-0F6D0C608BD6}"/>
    <dgm:cxn modelId="{384D39EC-010A-4C36-8876-5E5D160F75AD}" type="presOf" srcId="{22E7897E-B5F0-42EB-BC3B-E1D41AC18D8C}" destId="{666A1985-F752-4E4A-8EBB-C15B4DA219B2}" srcOrd="0" destOrd="0" presId="urn:microsoft.com/office/officeart/2005/8/layout/process1"/>
    <dgm:cxn modelId="{65A69D79-2870-4F2F-9164-AF969C0C3126}" type="presParOf" srcId="{567329CB-A1CE-4C78-8B57-C7DDA5AC5150}" destId="{6AF5442F-E23D-46C9-ACE3-9C99D2A98A6C}" srcOrd="0" destOrd="0" presId="urn:microsoft.com/office/officeart/2005/8/layout/process1"/>
    <dgm:cxn modelId="{4C51429C-6B4D-4BBC-941F-767D1CA2F88A}" type="presParOf" srcId="{567329CB-A1CE-4C78-8B57-C7DDA5AC5150}" destId="{312A2537-F645-4F16-94A6-8F979B8554D9}" srcOrd="1" destOrd="0" presId="urn:microsoft.com/office/officeart/2005/8/layout/process1"/>
    <dgm:cxn modelId="{DD4C0058-6DA9-494F-8653-EC76EAD60963}" type="presParOf" srcId="{312A2537-F645-4F16-94A6-8F979B8554D9}" destId="{F40E707B-3714-4E55-9BB6-1D6AD6CCF349}" srcOrd="0" destOrd="0" presId="urn:microsoft.com/office/officeart/2005/8/layout/process1"/>
    <dgm:cxn modelId="{0449936E-32A3-4DA6-99A4-2C630FA82CE1}" type="presParOf" srcId="{567329CB-A1CE-4C78-8B57-C7DDA5AC5150}" destId="{666A1985-F752-4E4A-8EBB-C15B4DA219B2}" srcOrd="2" destOrd="0" presId="urn:microsoft.com/office/officeart/2005/8/layout/process1"/>
    <dgm:cxn modelId="{F8C208DD-1A08-4BBC-8BCF-D480A3B9DFB7}" type="presParOf" srcId="{567329CB-A1CE-4C78-8B57-C7DDA5AC5150}" destId="{FC483C28-81CA-43D7-990C-AFE2661DCB37}" srcOrd="3" destOrd="0" presId="urn:microsoft.com/office/officeart/2005/8/layout/process1"/>
    <dgm:cxn modelId="{99082DC9-441D-43A5-BB4E-B8012DCFE940}" type="presParOf" srcId="{FC483C28-81CA-43D7-990C-AFE2661DCB37}" destId="{878EBA7C-7684-4E8B-BE02-0012F634FEE0}" srcOrd="0" destOrd="0" presId="urn:microsoft.com/office/officeart/2005/8/layout/process1"/>
    <dgm:cxn modelId="{6EF21970-AD98-44DA-BECD-C4920C7B6A4B}" type="presParOf" srcId="{567329CB-A1CE-4C78-8B57-C7DDA5AC5150}" destId="{C9BFB804-E655-42FE-8A21-F5BB4EC6602A}" srcOrd="4" destOrd="0" presId="urn:microsoft.com/office/officeart/2005/8/layout/process1"/>
  </dgm:cxnLst>
  <dgm:bg>
    <a:solidFill>
      <a:schemeClr val="bg1"/>
    </a:solidFill>
  </dgm:bg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35078A-9836-497D-A014-9CA7CBCC080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23D77-8EB4-4070-A206-0BEC8F5CCAAB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[d] 1,530K </a:t>
          </a:r>
        </a:p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Total ADULT doses</a:t>
          </a:r>
        </a:p>
      </dgm:t>
    </dgm:pt>
    <dgm:pt modelId="{34D9252E-6F9F-4F33-BEDE-6047B9F12043}" type="parTrans" cxnId="{A72E632A-D154-49FA-A662-8C4AC5DA3D9E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C0C864-BD8D-4CEE-8228-9057AF52FE4C}" type="sibTrans" cxnId="{A72E632A-D154-49FA-A662-8C4AC5DA3D9E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52ED65-3E12-4E25-B39B-67512A246948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50%</a:t>
          </a:r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from Media Spend</a:t>
          </a:r>
        </a:p>
      </dgm:t>
    </dgm:pt>
    <dgm:pt modelId="{AE304C10-28F0-40B5-B4FA-DFF276F9D727}" type="parTrans" cxnId="{2D69722A-8196-4242-A7C7-DA0EF5AE5B6E}">
      <dgm:prSet custT="1"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E8C70E-79E4-45D4-868C-DDBDBEC3030D}" type="sibTrans" cxnId="{2D69722A-8196-4242-A7C7-DA0EF5AE5B6E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BEE96C-2FBB-4418-9980-6EC7598B6A76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[e] </a:t>
          </a:r>
          <a:r>
            <a: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765K</a:t>
          </a:r>
        </a:p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ADULT doses</a:t>
          </a:r>
        </a:p>
      </dgm:t>
    </dgm:pt>
    <dgm:pt modelId="{B7DAE675-CAEC-4FB0-95A9-64556128D725}" type="parTrans" cxnId="{9BDF8138-EA37-44A9-8F77-D054E1E6F266}">
      <dgm:prSet custT="1"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D3E51-59C9-4E13-8FD2-D1FCA584CAB7}" type="sibTrans" cxnId="{9BDF8138-EA37-44A9-8F77-D054E1E6F266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4080A6-9A4B-4EA4-B37A-FE175625E0B3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60% </a:t>
          </a:r>
        </a:p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from Media Spend</a:t>
          </a:r>
        </a:p>
      </dgm:t>
    </dgm:pt>
    <dgm:pt modelId="{8FD20E73-8958-4899-BD0D-4FC4E16951F2}" type="parTrans" cxnId="{F1A951F4-8194-415A-A722-B15C54E1EDB7}">
      <dgm:prSet custT="1"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886F35-4647-4740-89DC-5C9D5D66D566}" type="sibTrans" cxnId="{F1A951F4-8194-415A-A722-B15C54E1EDB7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C61836-BC9C-4571-8C81-5935C05D3622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[f] 912K</a:t>
          </a:r>
        </a:p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ADULT doses</a:t>
          </a:r>
        </a:p>
      </dgm:t>
    </dgm:pt>
    <dgm:pt modelId="{1601A780-E4EB-4FD5-952F-0EAFF26C6610}" type="parTrans" cxnId="{54959447-5850-4907-8F01-90293A805CDB}">
      <dgm:prSet custT="1"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7CFAE0-A8E8-453F-9C0E-E06901ABBE94}" type="sibTrans" cxnId="{54959447-5850-4907-8F01-90293A805CDB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5044F6-E0F4-426F-98B3-192DBE6B4B7A}" type="pres">
      <dgm:prSet presAssocID="{A535078A-9836-497D-A014-9CA7CBCC08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90D7EA-790F-402F-93DE-5AF379F49B2B}" type="pres">
      <dgm:prSet presAssocID="{EFD23D77-8EB4-4070-A206-0BEC8F5CCAAB}" presName="root1" presStyleCnt="0"/>
      <dgm:spPr/>
    </dgm:pt>
    <dgm:pt modelId="{145AC87B-2D8C-446C-AE33-66A712F4B81F}" type="pres">
      <dgm:prSet presAssocID="{EFD23D77-8EB4-4070-A206-0BEC8F5CCAAB}" presName="LevelOneTextNode" presStyleLbl="node0" presStyleIdx="0" presStyleCnt="1" custScaleX="137217">
        <dgm:presLayoutVars>
          <dgm:chPref val="3"/>
        </dgm:presLayoutVars>
      </dgm:prSet>
      <dgm:spPr/>
    </dgm:pt>
    <dgm:pt modelId="{B0517E39-36F2-453F-9684-E03F6AF7D0B5}" type="pres">
      <dgm:prSet presAssocID="{EFD23D77-8EB4-4070-A206-0BEC8F5CCAAB}" presName="level2hierChild" presStyleCnt="0"/>
      <dgm:spPr/>
    </dgm:pt>
    <dgm:pt modelId="{244EA511-048C-4D10-B76F-79BD08D6A5E2}" type="pres">
      <dgm:prSet presAssocID="{AE304C10-28F0-40B5-B4FA-DFF276F9D727}" presName="conn2-1" presStyleLbl="parChTrans1D2" presStyleIdx="0" presStyleCnt="2"/>
      <dgm:spPr/>
    </dgm:pt>
    <dgm:pt modelId="{5932E1D0-75B7-4E25-95A6-E4970310BFA8}" type="pres">
      <dgm:prSet presAssocID="{AE304C10-28F0-40B5-B4FA-DFF276F9D727}" presName="connTx" presStyleLbl="parChTrans1D2" presStyleIdx="0" presStyleCnt="2"/>
      <dgm:spPr/>
    </dgm:pt>
    <dgm:pt modelId="{005B7666-E3A9-4D15-BDC2-FA892CB2F561}" type="pres">
      <dgm:prSet presAssocID="{0052ED65-3E12-4E25-B39B-67512A246948}" presName="root2" presStyleCnt="0"/>
      <dgm:spPr/>
    </dgm:pt>
    <dgm:pt modelId="{46C268DA-8ADB-4010-B7C0-5520ADAF08CF}" type="pres">
      <dgm:prSet presAssocID="{0052ED65-3E12-4E25-B39B-67512A246948}" presName="LevelTwoTextNode" presStyleLbl="node2" presStyleIdx="0" presStyleCnt="2" custScaleX="191503">
        <dgm:presLayoutVars>
          <dgm:chPref val="3"/>
        </dgm:presLayoutVars>
      </dgm:prSet>
      <dgm:spPr/>
    </dgm:pt>
    <dgm:pt modelId="{A245A432-62FE-4229-AB3F-2F05FBDE4A88}" type="pres">
      <dgm:prSet presAssocID="{0052ED65-3E12-4E25-B39B-67512A246948}" presName="level3hierChild" presStyleCnt="0"/>
      <dgm:spPr/>
    </dgm:pt>
    <dgm:pt modelId="{DB4C7FA5-EA00-422B-BE59-D8355949F333}" type="pres">
      <dgm:prSet presAssocID="{B7DAE675-CAEC-4FB0-95A9-64556128D725}" presName="conn2-1" presStyleLbl="parChTrans1D3" presStyleIdx="0" presStyleCnt="2"/>
      <dgm:spPr/>
    </dgm:pt>
    <dgm:pt modelId="{C2393C77-F84F-4E2B-907C-19F044F974CB}" type="pres">
      <dgm:prSet presAssocID="{B7DAE675-CAEC-4FB0-95A9-64556128D725}" presName="connTx" presStyleLbl="parChTrans1D3" presStyleIdx="0" presStyleCnt="2"/>
      <dgm:spPr/>
    </dgm:pt>
    <dgm:pt modelId="{92EB1F40-363E-4E5A-9457-4879666AD946}" type="pres">
      <dgm:prSet presAssocID="{FCBEE96C-2FBB-4418-9980-6EC7598B6A76}" presName="root2" presStyleCnt="0"/>
      <dgm:spPr/>
    </dgm:pt>
    <dgm:pt modelId="{67C790E0-BFF3-4921-9B14-33EC8860AF0F}" type="pres">
      <dgm:prSet presAssocID="{FCBEE96C-2FBB-4418-9980-6EC7598B6A76}" presName="LevelTwoTextNode" presStyleLbl="node3" presStyleIdx="0" presStyleCnt="2">
        <dgm:presLayoutVars>
          <dgm:chPref val="3"/>
        </dgm:presLayoutVars>
      </dgm:prSet>
      <dgm:spPr/>
    </dgm:pt>
    <dgm:pt modelId="{59C802C6-6F62-44D0-AD1C-C73645F1A0CD}" type="pres">
      <dgm:prSet presAssocID="{FCBEE96C-2FBB-4418-9980-6EC7598B6A76}" presName="level3hierChild" presStyleCnt="0"/>
      <dgm:spPr/>
    </dgm:pt>
    <dgm:pt modelId="{1E3D097B-81B3-4916-910B-680904035BB9}" type="pres">
      <dgm:prSet presAssocID="{8FD20E73-8958-4899-BD0D-4FC4E16951F2}" presName="conn2-1" presStyleLbl="parChTrans1D2" presStyleIdx="1" presStyleCnt="2"/>
      <dgm:spPr/>
    </dgm:pt>
    <dgm:pt modelId="{65928523-8E47-4B54-BF5F-C957C0525BE6}" type="pres">
      <dgm:prSet presAssocID="{8FD20E73-8958-4899-BD0D-4FC4E16951F2}" presName="connTx" presStyleLbl="parChTrans1D2" presStyleIdx="1" presStyleCnt="2"/>
      <dgm:spPr/>
    </dgm:pt>
    <dgm:pt modelId="{5BCCF4C2-59FA-4F3C-AB41-C19D5D2DB8A5}" type="pres">
      <dgm:prSet presAssocID="{8E4080A6-9A4B-4EA4-B37A-FE175625E0B3}" presName="root2" presStyleCnt="0"/>
      <dgm:spPr/>
    </dgm:pt>
    <dgm:pt modelId="{C19992E2-2677-4508-A3E9-5CEEE3F9793C}" type="pres">
      <dgm:prSet presAssocID="{8E4080A6-9A4B-4EA4-B37A-FE175625E0B3}" presName="LevelTwoTextNode" presStyleLbl="node2" presStyleIdx="1" presStyleCnt="2" custScaleX="190845">
        <dgm:presLayoutVars>
          <dgm:chPref val="3"/>
        </dgm:presLayoutVars>
      </dgm:prSet>
      <dgm:spPr/>
    </dgm:pt>
    <dgm:pt modelId="{8C9ED359-8507-4C0F-B8C2-FDAB9E1FB234}" type="pres">
      <dgm:prSet presAssocID="{8E4080A6-9A4B-4EA4-B37A-FE175625E0B3}" presName="level3hierChild" presStyleCnt="0"/>
      <dgm:spPr/>
    </dgm:pt>
    <dgm:pt modelId="{13C58173-F10E-4844-AD4A-9F46C33AAC71}" type="pres">
      <dgm:prSet presAssocID="{1601A780-E4EB-4FD5-952F-0EAFF26C6610}" presName="conn2-1" presStyleLbl="parChTrans1D3" presStyleIdx="1" presStyleCnt="2"/>
      <dgm:spPr/>
    </dgm:pt>
    <dgm:pt modelId="{2CB526C4-9061-4221-A8E6-C470A42438CE}" type="pres">
      <dgm:prSet presAssocID="{1601A780-E4EB-4FD5-952F-0EAFF26C6610}" presName="connTx" presStyleLbl="parChTrans1D3" presStyleIdx="1" presStyleCnt="2"/>
      <dgm:spPr/>
    </dgm:pt>
    <dgm:pt modelId="{B871FD5F-89E4-4B49-925C-285478EFA3F9}" type="pres">
      <dgm:prSet presAssocID="{9FC61836-BC9C-4571-8C81-5935C05D3622}" presName="root2" presStyleCnt="0"/>
      <dgm:spPr/>
    </dgm:pt>
    <dgm:pt modelId="{82BA12DF-4454-4BA3-9008-7D3B60BB13AE}" type="pres">
      <dgm:prSet presAssocID="{9FC61836-BC9C-4571-8C81-5935C05D3622}" presName="LevelTwoTextNode" presStyleLbl="node3" presStyleIdx="1" presStyleCnt="2">
        <dgm:presLayoutVars>
          <dgm:chPref val="3"/>
        </dgm:presLayoutVars>
      </dgm:prSet>
      <dgm:spPr/>
    </dgm:pt>
    <dgm:pt modelId="{DD6411E0-2856-46BD-9F81-95429851D9E1}" type="pres">
      <dgm:prSet presAssocID="{9FC61836-BC9C-4571-8C81-5935C05D3622}" presName="level3hierChild" presStyleCnt="0"/>
      <dgm:spPr/>
    </dgm:pt>
  </dgm:ptLst>
  <dgm:cxnLst>
    <dgm:cxn modelId="{B0C30806-B670-4B23-AF24-C378FCFF0C20}" type="presOf" srcId="{8E4080A6-9A4B-4EA4-B37A-FE175625E0B3}" destId="{C19992E2-2677-4508-A3E9-5CEEE3F9793C}" srcOrd="0" destOrd="0" presId="urn:microsoft.com/office/officeart/2005/8/layout/hierarchy2"/>
    <dgm:cxn modelId="{03B6B709-B7C5-4CE4-A2AD-5378E09E2B77}" type="presOf" srcId="{FCBEE96C-2FBB-4418-9980-6EC7598B6A76}" destId="{67C790E0-BFF3-4921-9B14-33EC8860AF0F}" srcOrd="0" destOrd="0" presId="urn:microsoft.com/office/officeart/2005/8/layout/hierarchy2"/>
    <dgm:cxn modelId="{EC60B20B-9DA5-49EC-BD76-87530828362B}" type="presOf" srcId="{9FC61836-BC9C-4571-8C81-5935C05D3622}" destId="{82BA12DF-4454-4BA3-9008-7D3B60BB13AE}" srcOrd="0" destOrd="0" presId="urn:microsoft.com/office/officeart/2005/8/layout/hierarchy2"/>
    <dgm:cxn modelId="{D327971F-8759-4DC6-B43A-BEE5A22E46FB}" type="presOf" srcId="{AE304C10-28F0-40B5-B4FA-DFF276F9D727}" destId="{244EA511-048C-4D10-B76F-79BD08D6A5E2}" srcOrd="0" destOrd="0" presId="urn:microsoft.com/office/officeart/2005/8/layout/hierarchy2"/>
    <dgm:cxn modelId="{A72E632A-D154-49FA-A662-8C4AC5DA3D9E}" srcId="{A535078A-9836-497D-A014-9CA7CBCC0800}" destId="{EFD23D77-8EB4-4070-A206-0BEC8F5CCAAB}" srcOrd="0" destOrd="0" parTransId="{34D9252E-6F9F-4F33-BEDE-6047B9F12043}" sibTransId="{9CC0C864-BD8D-4CEE-8228-9057AF52FE4C}"/>
    <dgm:cxn modelId="{2D69722A-8196-4242-A7C7-DA0EF5AE5B6E}" srcId="{EFD23D77-8EB4-4070-A206-0BEC8F5CCAAB}" destId="{0052ED65-3E12-4E25-B39B-67512A246948}" srcOrd="0" destOrd="0" parTransId="{AE304C10-28F0-40B5-B4FA-DFF276F9D727}" sibTransId="{3AE8C70E-79E4-45D4-868C-DDBDBEC3030D}"/>
    <dgm:cxn modelId="{9BDF8138-EA37-44A9-8F77-D054E1E6F266}" srcId="{0052ED65-3E12-4E25-B39B-67512A246948}" destId="{FCBEE96C-2FBB-4418-9980-6EC7598B6A76}" srcOrd="0" destOrd="0" parTransId="{B7DAE675-CAEC-4FB0-95A9-64556128D725}" sibTransId="{5E2D3E51-59C9-4E13-8FD2-D1FCA584CAB7}"/>
    <dgm:cxn modelId="{2FDFF844-7A64-4A56-9D4A-6DAD80FF0B26}" type="presOf" srcId="{8FD20E73-8958-4899-BD0D-4FC4E16951F2}" destId="{1E3D097B-81B3-4916-910B-680904035BB9}" srcOrd="0" destOrd="0" presId="urn:microsoft.com/office/officeart/2005/8/layout/hierarchy2"/>
    <dgm:cxn modelId="{54959447-5850-4907-8F01-90293A805CDB}" srcId="{8E4080A6-9A4B-4EA4-B37A-FE175625E0B3}" destId="{9FC61836-BC9C-4571-8C81-5935C05D3622}" srcOrd="0" destOrd="0" parTransId="{1601A780-E4EB-4FD5-952F-0EAFF26C6610}" sibTransId="{427CFAE0-A8E8-453F-9C0E-E06901ABBE94}"/>
    <dgm:cxn modelId="{FD96FC71-E48F-4798-9B57-0E86D97C4CBC}" type="presOf" srcId="{0052ED65-3E12-4E25-B39B-67512A246948}" destId="{46C268DA-8ADB-4010-B7C0-5520ADAF08CF}" srcOrd="0" destOrd="0" presId="urn:microsoft.com/office/officeart/2005/8/layout/hierarchy2"/>
    <dgm:cxn modelId="{0BC30772-27B5-4A23-826E-46FE8F1D2A4C}" type="presOf" srcId="{B7DAE675-CAEC-4FB0-95A9-64556128D725}" destId="{C2393C77-F84F-4E2B-907C-19F044F974CB}" srcOrd="1" destOrd="0" presId="urn:microsoft.com/office/officeart/2005/8/layout/hierarchy2"/>
    <dgm:cxn modelId="{78AB7F7A-AC77-4858-AE4B-BA61FEDEB2B1}" type="presOf" srcId="{B7DAE675-CAEC-4FB0-95A9-64556128D725}" destId="{DB4C7FA5-EA00-422B-BE59-D8355949F333}" srcOrd="0" destOrd="0" presId="urn:microsoft.com/office/officeart/2005/8/layout/hierarchy2"/>
    <dgm:cxn modelId="{C41C399F-F9D3-47F1-98C3-DFA5F4873FE1}" type="presOf" srcId="{1601A780-E4EB-4FD5-952F-0EAFF26C6610}" destId="{13C58173-F10E-4844-AD4A-9F46C33AAC71}" srcOrd="0" destOrd="0" presId="urn:microsoft.com/office/officeart/2005/8/layout/hierarchy2"/>
    <dgm:cxn modelId="{1B4C08B9-7099-4FF7-91D9-8B613212F9E6}" type="presOf" srcId="{AE304C10-28F0-40B5-B4FA-DFF276F9D727}" destId="{5932E1D0-75B7-4E25-95A6-E4970310BFA8}" srcOrd="1" destOrd="0" presId="urn:microsoft.com/office/officeart/2005/8/layout/hierarchy2"/>
    <dgm:cxn modelId="{63BD0AC2-A7DF-483A-AB8E-63079EE6D825}" type="presOf" srcId="{EFD23D77-8EB4-4070-A206-0BEC8F5CCAAB}" destId="{145AC87B-2D8C-446C-AE33-66A712F4B81F}" srcOrd="0" destOrd="0" presId="urn:microsoft.com/office/officeart/2005/8/layout/hierarchy2"/>
    <dgm:cxn modelId="{10932ADD-85F2-48C2-817A-9D1E6A84F968}" type="presOf" srcId="{A535078A-9836-497D-A014-9CA7CBCC0800}" destId="{485044F6-E0F4-426F-98B3-192DBE6B4B7A}" srcOrd="0" destOrd="0" presId="urn:microsoft.com/office/officeart/2005/8/layout/hierarchy2"/>
    <dgm:cxn modelId="{801B2BE8-584B-49B9-AE8F-CC00DB80C995}" type="presOf" srcId="{8FD20E73-8958-4899-BD0D-4FC4E16951F2}" destId="{65928523-8E47-4B54-BF5F-C957C0525BE6}" srcOrd="1" destOrd="0" presId="urn:microsoft.com/office/officeart/2005/8/layout/hierarchy2"/>
    <dgm:cxn modelId="{8250AAF0-2D84-412E-AB4F-4C63D285C38E}" type="presOf" srcId="{1601A780-E4EB-4FD5-952F-0EAFF26C6610}" destId="{2CB526C4-9061-4221-A8E6-C470A42438CE}" srcOrd="1" destOrd="0" presId="urn:microsoft.com/office/officeart/2005/8/layout/hierarchy2"/>
    <dgm:cxn modelId="{F1A951F4-8194-415A-A722-B15C54E1EDB7}" srcId="{EFD23D77-8EB4-4070-A206-0BEC8F5CCAAB}" destId="{8E4080A6-9A4B-4EA4-B37A-FE175625E0B3}" srcOrd="1" destOrd="0" parTransId="{8FD20E73-8958-4899-BD0D-4FC4E16951F2}" sibTransId="{00886F35-4647-4740-89DC-5C9D5D66D566}"/>
    <dgm:cxn modelId="{A869C83F-FC0F-46C7-84F2-61999997A615}" type="presParOf" srcId="{485044F6-E0F4-426F-98B3-192DBE6B4B7A}" destId="{6B90D7EA-790F-402F-93DE-5AF379F49B2B}" srcOrd="0" destOrd="0" presId="urn:microsoft.com/office/officeart/2005/8/layout/hierarchy2"/>
    <dgm:cxn modelId="{F6D34E5B-6361-4473-A4A1-825CE1359C5A}" type="presParOf" srcId="{6B90D7EA-790F-402F-93DE-5AF379F49B2B}" destId="{145AC87B-2D8C-446C-AE33-66A712F4B81F}" srcOrd="0" destOrd="0" presId="urn:microsoft.com/office/officeart/2005/8/layout/hierarchy2"/>
    <dgm:cxn modelId="{5B024B28-110E-4297-80BE-8D61B81AB23B}" type="presParOf" srcId="{6B90D7EA-790F-402F-93DE-5AF379F49B2B}" destId="{B0517E39-36F2-453F-9684-E03F6AF7D0B5}" srcOrd="1" destOrd="0" presId="urn:microsoft.com/office/officeart/2005/8/layout/hierarchy2"/>
    <dgm:cxn modelId="{21CC6706-8304-489F-9383-9330BDC98097}" type="presParOf" srcId="{B0517E39-36F2-453F-9684-E03F6AF7D0B5}" destId="{244EA511-048C-4D10-B76F-79BD08D6A5E2}" srcOrd="0" destOrd="0" presId="urn:microsoft.com/office/officeart/2005/8/layout/hierarchy2"/>
    <dgm:cxn modelId="{ED1DF51E-7ECE-4B21-900C-44B43D58F8E2}" type="presParOf" srcId="{244EA511-048C-4D10-B76F-79BD08D6A5E2}" destId="{5932E1D0-75B7-4E25-95A6-E4970310BFA8}" srcOrd="0" destOrd="0" presId="urn:microsoft.com/office/officeart/2005/8/layout/hierarchy2"/>
    <dgm:cxn modelId="{EA23E7FA-720B-44E1-8C42-B66E7B98592D}" type="presParOf" srcId="{B0517E39-36F2-453F-9684-E03F6AF7D0B5}" destId="{005B7666-E3A9-4D15-BDC2-FA892CB2F561}" srcOrd="1" destOrd="0" presId="urn:microsoft.com/office/officeart/2005/8/layout/hierarchy2"/>
    <dgm:cxn modelId="{98678415-CF01-4EAC-B6C0-2C35707B061A}" type="presParOf" srcId="{005B7666-E3A9-4D15-BDC2-FA892CB2F561}" destId="{46C268DA-8ADB-4010-B7C0-5520ADAF08CF}" srcOrd="0" destOrd="0" presId="urn:microsoft.com/office/officeart/2005/8/layout/hierarchy2"/>
    <dgm:cxn modelId="{D8C0F6C4-C5B0-4DCB-8DDA-94BFF898431A}" type="presParOf" srcId="{005B7666-E3A9-4D15-BDC2-FA892CB2F561}" destId="{A245A432-62FE-4229-AB3F-2F05FBDE4A88}" srcOrd="1" destOrd="0" presId="urn:microsoft.com/office/officeart/2005/8/layout/hierarchy2"/>
    <dgm:cxn modelId="{07102CCC-BDF4-4328-98A5-415B7B723CBD}" type="presParOf" srcId="{A245A432-62FE-4229-AB3F-2F05FBDE4A88}" destId="{DB4C7FA5-EA00-422B-BE59-D8355949F333}" srcOrd="0" destOrd="0" presId="urn:microsoft.com/office/officeart/2005/8/layout/hierarchy2"/>
    <dgm:cxn modelId="{4391ECAD-B30A-4701-877E-9B040818B8A7}" type="presParOf" srcId="{DB4C7FA5-EA00-422B-BE59-D8355949F333}" destId="{C2393C77-F84F-4E2B-907C-19F044F974CB}" srcOrd="0" destOrd="0" presId="urn:microsoft.com/office/officeart/2005/8/layout/hierarchy2"/>
    <dgm:cxn modelId="{FBA9723F-3464-4038-A68E-510DD159ED57}" type="presParOf" srcId="{A245A432-62FE-4229-AB3F-2F05FBDE4A88}" destId="{92EB1F40-363E-4E5A-9457-4879666AD946}" srcOrd="1" destOrd="0" presId="urn:microsoft.com/office/officeart/2005/8/layout/hierarchy2"/>
    <dgm:cxn modelId="{98F361E9-6B52-4B62-AC44-DCCE2A7AE75A}" type="presParOf" srcId="{92EB1F40-363E-4E5A-9457-4879666AD946}" destId="{67C790E0-BFF3-4921-9B14-33EC8860AF0F}" srcOrd="0" destOrd="0" presId="urn:microsoft.com/office/officeart/2005/8/layout/hierarchy2"/>
    <dgm:cxn modelId="{7D77C88C-F0F2-4E14-A093-684B2BA59151}" type="presParOf" srcId="{92EB1F40-363E-4E5A-9457-4879666AD946}" destId="{59C802C6-6F62-44D0-AD1C-C73645F1A0CD}" srcOrd="1" destOrd="0" presId="urn:microsoft.com/office/officeart/2005/8/layout/hierarchy2"/>
    <dgm:cxn modelId="{4767C6BD-AEA7-4758-96FA-211AC609417F}" type="presParOf" srcId="{B0517E39-36F2-453F-9684-E03F6AF7D0B5}" destId="{1E3D097B-81B3-4916-910B-680904035BB9}" srcOrd="2" destOrd="0" presId="urn:microsoft.com/office/officeart/2005/8/layout/hierarchy2"/>
    <dgm:cxn modelId="{0555B055-562B-410A-AD78-A004F037574A}" type="presParOf" srcId="{1E3D097B-81B3-4916-910B-680904035BB9}" destId="{65928523-8E47-4B54-BF5F-C957C0525BE6}" srcOrd="0" destOrd="0" presId="urn:microsoft.com/office/officeart/2005/8/layout/hierarchy2"/>
    <dgm:cxn modelId="{E9EA8319-B51C-45E9-8BB9-072D3976A506}" type="presParOf" srcId="{B0517E39-36F2-453F-9684-E03F6AF7D0B5}" destId="{5BCCF4C2-59FA-4F3C-AB41-C19D5D2DB8A5}" srcOrd="3" destOrd="0" presId="urn:microsoft.com/office/officeart/2005/8/layout/hierarchy2"/>
    <dgm:cxn modelId="{016DBB2A-2D9D-4EF6-8041-7B5289BA0DB1}" type="presParOf" srcId="{5BCCF4C2-59FA-4F3C-AB41-C19D5D2DB8A5}" destId="{C19992E2-2677-4508-A3E9-5CEEE3F9793C}" srcOrd="0" destOrd="0" presId="urn:microsoft.com/office/officeart/2005/8/layout/hierarchy2"/>
    <dgm:cxn modelId="{8770A5CD-8D6C-4356-9088-859816DC4988}" type="presParOf" srcId="{5BCCF4C2-59FA-4F3C-AB41-C19D5D2DB8A5}" destId="{8C9ED359-8507-4C0F-B8C2-FDAB9E1FB234}" srcOrd="1" destOrd="0" presId="urn:microsoft.com/office/officeart/2005/8/layout/hierarchy2"/>
    <dgm:cxn modelId="{5AEED0F4-1E98-422D-92DD-AA020E5576D5}" type="presParOf" srcId="{8C9ED359-8507-4C0F-B8C2-FDAB9E1FB234}" destId="{13C58173-F10E-4844-AD4A-9F46C33AAC71}" srcOrd="0" destOrd="0" presId="urn:microsoft.com/office/officeart/2005/8/layout/hierarchy2"/>
    <dgm:cxn modelId="{C39CEAF5-8CC4-4DA3-92E4-E6F44450E961}" type="presParOf" srcId="{13C58173-F10E-4844-AD4A-9F46C33AAC71}" destId="{2CB526C4-9061-4221-A8E6-C470A42438CE}" srcOrd="0" destOrd="0" presId="urn:microsoft.com/office/officeart/2005/8/layout/hierarchy2"/>
    <dgm:cxn modelId="{4B4FCDEB-85DA-48D4-B045-016328246910}" type="presParOf" srcId="{8C9ED359-8507-4C0F-B8C2-FDAB9E1FB234}" destId="{B871FD5F-89E4-4B49-925C-285478EFA3F9}" srcOrd="1" destOrd="0" presId="urn:microsoft.com/office/officeart/2005/8/layout/hierarchy2"/>
    <dgm:cxn modelId="{CACE8BD5-B19D-46EC-8D42-CAA67D72C668}" type="presParOf" srcId="{B871FD5F-89E4-4B49-925C-285478EFA3F9}" destId="{82BA12DF-4454-4BA3-9008-7D3B60BB13AE}" srcOrd="0" destOrd="0" presId="urn:microsoft.com/office/officeart/2005/8/layout/hierarchy2"/>
    <dgm:cxn modelId="{484E1B6F-8B8E-4B72-8490-4136925652F5}" type="presParOf" srcId="{B871FD5F-89E4-4B49-925C-285478EFA3F9}" destId="{DD6411E0-2856-46BD-9F81-95429851D9E1}" srcOrd="1" destOrd="0" presId="urn:microsoft.com/office/officeart/2005/8/layout/hierarchy2"/>
  </dgm:cxnLst>
  <dgm:bg>
    <a:solidFill>
      <a:schemeClr val="bg1"/>
    </a:solidFill>
  </dgm:bg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BEC4D9-9BDD-48D8-A176-F65663D3D3D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DD5100-F2FB-4FFC-B659-7146C85EFB82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[e] 765K / [c] 608K = </a:t>
          </a:r>
        </a:p>
        <a:p>
          <a:r>
            <a:rPr lang="en-US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[g] 1.26 or </a:t>
          </a:r>
          <a:r>
            <a: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26%</a:t>
          </a:r>
        </a:p>
      </dgm:t>
    </dgm:pt>
    <dgm:pt modelId="{6E9C3B5E-6B93-471A-8EDC-79AADCFABF35}" type="parTrans" cxnId="{0F880F84-6A88-49A6-B7E4-6354E897F073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87F802-2D88-4F63-A47A-AEB3E4C915A7}" type="sibTrans" cxnId="{0F880F84-6A88-49A6-B7E4-6354E897F073}">
      <dgm:prSet custT="1"/>
      <dgm:spPr>
        <a:noFill/>
      </dgm:spPr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E7897E-B5F0-42EB-BC3B-E1D41AC18D8C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</a:t>
          </a:r>
        </a:p>
      </dgm:t>
    </dgm:pt>
    <dgm:pt modelId="{2512A640-C4E5-48AC-91E9-22EC2884000E}" type="parTrans" cxnId="{7B780C5A-3004-46C8-A96F-EB4787DD44F5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563E7C-7F57-4200-AB9A-A200E6D75ED3}" type="sibTrans" cxnId="{7B780C5A-3004-46C8-A96F-EB4787DD44F5}">
      <dgm:prSet custT="1"/>
      <dgm:spPr>
        <a:noFill/>
      </dgm:spPr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140FC6-36E6-46D3-A506-B977910F8263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[e] 912K / [c] 608K = </a:t>
          </a:r>
        </a:p>
        <a:p>
          <a:r>
            <a:rPr lang="en-US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[h] 1.5 or </a:t>
          </a:r>
          <a:r>
            <a: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50%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4A82DD-3596-46B3-8FA7-696C89909CC7}" type="parTrans" cxnId="{8432B6E9-2ED6-421E-A8DA-012AEBFF5A38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F65041-95E6-46E2-A6C2-0F6D0C608BD6}" type="sibTrans" cxnId="{8432B6E9-2ED6-421E-A8DA-012AEBFF5A38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7329CB-A1CE-4C78-8B57-C7DDA5AC5150}" type="pres">
      <dgm:prSet presAssocID="{19BEC4D9-9BDD-48D8-A176-F65663D3D3D6}" presName="Name0" presStyleCnt="0">
        <dgm:presLayoutVars>
          <dgm:dir/>
          <dgm:resizeHandles val="exact"/>
        </dgm:presLayoutVars>
      </dgm:prSet>
      <dgm:spPr/>
    </dgm:pt>
    <dgm:pt modelId="{6AF5442F-E23D-46C9-ACE3-9C99D2A98A6C}" type="pres">
      <dgm:prSet presAssocID="{F6DD5100-F2FB-4FFC-B659-7146C85EFB82}" presName="node" presStyleLbl="node1" presStyleIdx="0" presStyleCnt="3" custScaleX="249041" custScaleY="151091">
        <dgm:presLayoutVars>
          <dgm:bulletEnabled val="1"/>
        </dgm:presLayoutVars>
      </dgm:prSet>
      <dgm:spPr/>
    </dgm:pt>
    <dgm:pt modelId="{312A2537-F645-4F16-94A6-8F979B8554D9}" type="pres">
      <dgm:prSet presAssocID="{8E87F802-2D88-4F63-A47A-AEB3E4C915A7}" presName="sibTrans" presStyleLbl="sibTrans2D1" presStyleIdx="0" presStyleCnt="2"/>
      <dgm:spPr/>
    </dgm:pt>
    <dgm:pt modelId="{F40E707B-3714-4E55-9BB6-1D6AD6CCF349}" type="pres">
      <dgm:prSet presAssocID="{8E87F802-2D88-4F63-A47A-AEB3E4C915A7}" presName="connectorText" presStyleLbl="sibTrans2D1" presStyleIdx="0" presStyleCnt="2"/>
      <dgm:spPr/>
    </dgm:pt>
    <dgm:pt modelId="{666A1985-F752-4E4A-8EBB-C15B4DA219B2}" type="pres">
      <dgm:prSet presAssocID="{22E7897E-B5F0-42EB-BC3B-E1D41AC18D8C}" presName="node" presStyleLbl="node1" presStyleIdx="1" presStyleCnt="3" custScaleX="54398" custScaleY="53306">
        <dgm:presLayoutVars>
          <dgm:bulletEnabled val="1"/>
        </dgm:presLayoutVars>
      </dgm:prSet>
      <dgm:spPr/>
    </dgm:pt>
    <dgm:pt modelId="{FC483C28-81CA-43D7-990C-AFE2661DCB37}" type="pres">
      <dgm:prSet presAssocID="{02563E7C-7F57-4200-AB9A-A200E6D75ED3}" presName="sibTrans" presStyleLbl="sibTrans2D1" presStyleIdx="1" presStyleCnt="2"/>
      <dgm:spPr/>
    </dgm:pt>
    <dgm:pt modelId="{878EBA7C-7684-4E8B-BE02-0012F634FEE0}" type="pres">
      <dgm:prSet presAssocID="{02563E7C-7F57-4200-AB9A-A200E6D75ED3}" presName="connectorText" presStyleLbl="sibTrans2D1" presStyleIdx="1" presStyleCnt="2"/>
      <dgm:spPr/>
    </dgm:pt>
    <dgm:pt modelId="{C9BFB804-E655-42FE-8A21-F5BB4EC6602A}" type="pres">
      <dgm:prSet presAssocID="{EF140FC6-36E6-46D3-A506-B977910F8263}" presName="node" presStyleLbl="node1" presStyleIdx="2" presStyleCnt="3" custScaleX="287790" custScaleY="140005">
        <dgm:presLayoutVars>
          <dgm:bulletEnabled val="1"/>
        </dgm:presLayoutVars>
      </dgm:prSet>
      <dgm:spPr/>
    </dgm:pt>
  </dgm:ptLst>
  <dgm:cxnLst>
    <dgm:cxn modelId="{6477910C-75C5-476A-A448-74CC6448D95C}" type="presOf" srcId="{8E87F802-2D88-4F63-A47A-AEB3E4C915A7}" destId="{F40E707B-3714-4E55-9BB6-1D6AD6CCF349}" srcOrd="1" destOrd="0" presId="urn:microsoft.com/office/officeart/2005/8/layout/process1"/>
    <dgm:cxn modelId="{B0C5B926-DFA5-4C2B-8166-2186432C4DBB}" type="presOf" srcId="{19BEC4D9-9BDD-48D8-A176-F65663D3D3D6}" destId="{567329CB-A1CE-4C78-8B57-C7DDA5AC5150}" srcOrd="0" destOrd="0" presId="urn:microsoft.com/office/officeart/2005/8/layout/process1"/>
    <dgm:cxn modelId="{6FBC4E6D-8F4D-4670-82DD-2847CA1F761B}" type="presOf" srcId="{EF140FC6-36E6-46D3-A506-B977910F8263}" destId="{C9BFB804-E655-42FE-8A21-F5BB4EC6602A}" srcOrd="0" destOrd="0" presId="urn:microsoft.com/office/officeart/2005/8/layout/process1"/>
    <dgm:cxn modelId="{9DB18C70-5742-4255-B548-DE9D4B3E1427}" type="presOf" srcId="{8E87F802-2D88-4F63-A47A-AEB3E4C915A7}" destId="{312A2537-F645-4F16-94A6-8F979B8554D9}" srcOrd="0" destOrd="0" presId="urn:microsoft.com/office/officeart/2005/8/layout/process1"/>
    <dgm:cxn modelId="{8A9DE172-52EB-4344-BD60-E595088FAE62}" type="presOf" srcId="{F6DD5100-F2FB-4FFC-B659-7146C85EFB82}" destId="{6AF5442F-E23D-46C9-ACE3-9C99D2A98A6C}" srcOrd="0" destOrd="0" presId="urn:microsoft.com/office/officeart/2005/8/layout/process1"/>
    <dgm:cxn modelId="{7B780C5A-3004-46C8-A96F-EB4787DD44F5}" srcId="{19BEC4D9-9BDD-48D8-A176-F65663D3D3D6}" destId="{22E7897E-B5F0-42EB-BC3B-E1D41AC18D8C}" srcOrd="1" destOrd="0" parTransId="{2512A640-C4E5-48AC-91E9-22EC2884000E}" sibTransId="{02563E7C-7F57-4200-AB9A-A200E6D75ED3}"/>
    <dgm:cxn modelId="{0F880F84-6A88-49A6-B7E4-6354E897F073}" srcId="{19BEC4D9-9BDD-48D8-A176-F65663D3D3D6}" destId="{F6DD5100-F2FB-4FFC-B659-7146C85EFB82}" srcOrd="0" destOrd="0" parTransId="{6E9C3B5E-6B93-471A-8EDC-79AADCFABF35}" sibTransId="{8E87F802-2D88-4F63-A47A-AEB3E4C915A7}"/>
    <dgm:cxn modelId="{02E67DD5-5E02-45C5-9B73-084C4A9182C6}" type="presOf" srcId="{02563E7C-7F57-4200-AB9A-A200E6D75ED3}" destId="{878EBA7C-7684-4E8B-BE02-0012F634FEE0}" srcOrd="1" destOrd="0" presId="urn:microsoft.com/office/officeart/2005/8/layout/process1"/>
    <dgm:cxn modelId="{52067CE3-F344-4B69-8C09-4C0D10941A8C}" type="presOf" srcId="{02563E7C-7F57-4200-AB9A-A200E6D75ED3}" destId="{FC483C28-81CA-43D7-990C-AFE2661DCB37}" srcOrd="0" destOrd="0" presId="urn:microsoft.com/office/officeart/2005/8/layout/process1"/>
    <dgm:cxn modelId="{8432B6E9-2ED6-421E-A8DA-012AEBFF5A38}" srcId="{19BEC4D9-9BDD-48D8-A176-F65663D3D3D6}" destId="{EF140FC6-36E6-46D3-A506-B977910F8263}" srcOrd="2" destOrd="0" parTransId="{204A82DD-3596-46B3-8FA7-696C89909CC7}" sibTransId="{2DF65041-95E6-46E2-A6C2-0F6D0C608BD6}"/>
    <dgm:cxn modelId="{384D39EC-010A-4C36-8876-5E5D160F75AD}" type="presOf" srcId="{22E7897E-B5F0-42EB-BC3B-E1D41AC18D8C}" destId="{666A1985-F752-4E4A-8EBB-C15B4DA219B2}" srcOrd="0" destOrd="0" presId="urn:microsoft.com/office/officeart/2005/8/layout/process1"/>
    <dgm:cxn modelId="{65A69D79-2870-4F2F-9164-AF969C0C3126}" type="presParOf" srcId="{567329CB-A1CE-4C78-8B57-C7DDA5AC5150}" destId="{6AF5442F-E23D-46C9-ACE3-9C99D2A98A6C}" srcOrd="0" destOrd="0" presId="urn:microsoft.com/office/officeart/2005/8/layout/process1"/>
    <dgm:cxn modelId="{4C51429C-6B4D-4BBC-941F-767D1CA2F88A}" type="presParOf" srcId="{567329CB-A1CE-4C78-8B57-C7DDA5AC5150}" destId="{312A2537-F645-4F16-94A6-8F979B8554D9}" srcOrd="1" destOrd="0" presId="urn:microsoft.com/office/officeart/2005/8/layout/process1"/>
    <dgm:cxn modelId="{DD4C0058-6DA9-494F-8653-EC76EAD60963}" type="presParOf" srcId="{312A2537-F645-4F16-94A6-8F979B8554D9}" destId="{F40E707B-3714-4E55-9BB6-1D6AD6CCF349}" srcOrd="0" destOrd="0" presId="urn:microsoft.com/office/officeart/2005/8/layout/process1"/>
    <dgm:cxn modelId="{0449936E-32A3-4DA6-99A4-2C630FA82CE1}" type="presParOf" srcId="{567329CB-A1CE-4C78-8B57-C7DDA5AC5150}" destId="{666A1985-F752-4E4A-8EBB-C15B4DA219B2}" srcOrd="2" destOrd="0" presId="urn:microsoft.com/office/officeart/2005/8/layout/process1"/>
    <dgm:cxn modelId="{F8C208DD-1A08-4BBC-8BCF-D480A3B9DFB7}" type="presParOf" srcId="{567329CB-A1CE-4C78-8B57-C7DDA5AC5150}" destId="{FC483C28-81CA-43D7-990C-AFE2661DCB37}" srcOrd="3" destOrd="0" presId="urn:microsoft.com/office/officeart/2005/8/layout/process1"/>
    <dgm:cxn modelId="{99082DC9-441D-43A5-BB4E-B8012DCFE940}" type="presParOf" srcId="{FC483C28-81CA-43D7-990C-AFE2661DCB37}" destId="{878EBA7C-7684-4E8B-BE02-0012F634FEE0}" srcOrd="0" destOrd="0" presId="urn:microsoft.com/office/officeart/2005/8/layout/process1"/>
    <dgm:cxn modelId="{6EF21970-AD98-44DA-BECD-C4920C7B6A4B}" type="presParOf" srcId="{567329CB-A1CE-4C78-8B57-C7DDA5AC5150}" destId="{C9BFB804-E655-42FE-8A21-F5BB4EC6602A}" srcOrd="4" destOrd="0" presId="urn:microsoft.com/office/officeart/2005/8/layout/process1"/>
  </dgm:cxnLst>
  <dgm:bg>
    <a:solidFill>
      <a:schemeClr val="bg1"/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BEC4D9-9BDD-48D8-A176-F65663D3D3D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DD5100-F2FB-4FFC-B659-7146C85EFB82}">
      <dgm:prSet phldrT="[Text]" custT="1"/>
      <dgm:spPr>
        <a:solidFill>
          <a:schemeClr val="accent3">
            <a:lumMod val="20000"/>
            <a:lumOff val="80000"/>
          </a:schemeClr>
        </a:solidFill>
        <a:ln w="25400">
          <a:solidFill>
            <a:srgbClr val="C00000"/>
          </a:solidFill>
        </a:ln>
      </dgm:spPr>
      <dgm:t>
        <a:bodyPr/>
        <a:lstStyle/>
        <a:p>
          <a:r>
            <a: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[b] 761K * [g] 1.26 = </a:t>
          </a:r>
        </a:p>
        <a:p>
          <a:r>
            <a: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959 K </a:t>
          </a:r>
        </a:p>
        <a:p>
          <a:r>
            <a: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Total G9 Incr. Doses</a:t>
          </a:r>
        </a:p>
      </dgm:t>
    </dgm:pt>
    <dgm:pt modelId="{6E9C3B5E-6B93-471A-8EDC-79AADCFABF35}" type="parTrans" cxnId="{0F880F84-6A88-49A6-B7E4-6354E897F073}">
      <dgm:prSet/>
      <dgm:spPr/>
      <dgm:t>
        <a:bodyPr/>
        <a:lstStyle/>
        <a:p>
          <a:endParaRPr lang="en-US"/>
        </a:p>
      </dgm:t>
    </dgm:pt>
    <dgm:pt modelId="{8E87F802-2D88-4F63-A47A-AEB3E4C915A7}" type="sibTrans" cxnId="{0F880F84-6A88-49A6-B7E4-6354E897F073}">
      <dgm:prSet/>
      <dgm:spPr>
        <a:noFill/>
      </dgm:spPr>
      <dgm:t>
        <a:bodyPr/>
        <a:lstStyle/>
        <a:p>
          <a:endParaRPr lang="en-US"/>
        </a:p>
      </dgm:t>
    </dgm:pt>
    <dgm:pt modelId="{22E7897E-B5F0-42EB-BC3B-E1D41AC18D8C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</a:t>
          </a:r>
        </a:p>
      </dgm:t>
    </dgm:pt>
    <dgm:pt modelId="{2512A640-C4E5-48AC-91E9-22EC2884000E}" type="parTrans" cxnId="{7B780C5A-3004-46C8-A96F-EB4787DD44F5}">
      <dgm:prSet/>
      <dgm:spPr/>
      <dgm:t>
        <a:bodyPr/>
        <a:lstStyle/>
        <a:p>
          <a:endParaRPr lang="en-US"/>
        </a:p>
      </dgm:t>
    </dgm:pt>
    <dgm:pt modelId="{02563E7C-7F57-4200-AB9A-A200E6D75ED3}" type="sibTrans" cxnId="{7B780C5A-3004-46C8-A96F-EB4787DD44F5}">
      <dgm:prSet/>
      <dgm:spPr>
        <a:noFill/>
      </dgm:spPr>
      <dgm:t>
        <a:bodyPr/>
        <a:lstStyle/>
        <a:p>
          <a:endParaRPr lang="en-US"/>
        </a:p>
      </dgm:t>
    </dgm:pt>
    <dgm:pt modelId="{EF140FC6-36E6-46D3-A506-B977910F8263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[b] 761K * [h] 1.50 = </a:t>
          </a:r>
        </a:p>
        <a:p>
          <a:r>
            <a: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1,141 K </a:t>
          </a:r>
        </a:p>
        <a:p>
          <a:r>
            <a: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Total G9 Incr. Doses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4A82DD-3596-46B3-8FA7-696C89909CC7}" type="parTrans" cxnId="{8432B6E9-2ED6-421E-A8DA-012AEBFF5A38}">
      <dgm:prSet/>
      <dgm:spPr/>
      <dgm:t>
        <a:bodyPr/>
        <a:lstStyle/>
        <a:p>
          <a:endParaRPr lang="en-US"/>
        </a:p>
      </dgm:t>
    </dgm:pt>
    <dgm:pt modelId="{2DF65041-95E6-46E2-A6C2-0F6D0C608BD6}" type="sibTrans" cxnId="{8432B6E9-2ED6-421E-A8DA-012AEBFF5A38}">
      <dgm:prSet/>
      <dgm:spPr/>
      <dgm:t>
        <a:bodyPr/>
        <a:lstStyle/>
        <a:p>
          <a:endParaRPr lang="en-US"/>
        </a:p>
      </dgm:t>
    </dgm:pt>
    <dgm:pt modelId="{567329CB-A1CE-4C78-8B57-C7DDA5AC5150}" type="pres">
      <dgm:prSet presAssocID="{19BEC4D9-9BDD-48D8-A176-F65663D3D3D6}" presName="Name0" presStyleCnt="0">
        <dgm:presLayoutVars>
          <dgm:dir/>
          <dgm:resizeHandles val="exact"/>
        </dgm:presLayoutVars>
      </dgm:prSet>
      <dgm:spPr/>
    </dgm:pt>
    <dgm:pt modelId="{6AF5442F-E23D-46C9-ACE3-9C99D2A98A6C}" type="pres">
      <dgm:prSet presAssocID="{F6DD5100-F2FB-4FFC-B659-7146C85EFB82}" presName="node" presStyleLbl="node1" presStyleIdx="0" presStyleCnt="3" custScaleX="205297" custScaleY="151091">
        <dgm:presLayoutVars>
          <dgm:bulletEnabled val="1"/>
        </dgm:presLayoutVars>
      </dgm:prSet>
      <dgm:spPr/>
    </dgm:pt>
    <dgm:pt modelId="{312A2537-F645-4F16-94A6-8F979B8554D9}" type="pres">
      <dgm:prSet presAssocID="{8E87F802-2D88-4F63-A47A-AEB3E4C915A7}" presName="sibTrans" presStyleLbl="sibTrans2D1" presStyleIdx="0" presStyleCnt="2"/>
      <dgm:spPr/>
    </dgm:pt>
    <dgm:pt modelId="{F40E707B-3714-4E55-9BB6-1D6AD6CCF349}" type="pres">
      <dgm:prSet presAssocID="{8E87F802-2D88-4F63-A47A-AEB3E4C915A7}" presName="connectorText" presStyleLbl="sibTrans2D1" presStyleIdx="0" presStyleCnt="2"/>
      <dgm:spPr/>
    </dgm:pt>
    <dgm:pt modelId="{666A1985-F752-4E4A-8EBB-C15B4DA219B2}" type="pres">
      <dgm:prSet presAssocID="{22E7897E-B5F0-42EB-BC3B-E1D41AC18D8C}" presName="node" presStyleLbl="node1" presStyleIdx="1" presStyleCnt="3" custScaleX="54398" custScaleY="53306">
        <dgm:presLayoutVars>
          <dgm:bulletEnabled val="1"/>
        </dgm:presLayoutVars>
      </dgm:prSet>
      <dgm:spPr/>
    </dgm:pt>
    <dgm:pt modelId="{FC483C28-81CA-43D7-990C-AFE2661DCB37}" type="pres">
      <dgm:prSet presAssocID="{02563E7C-7F57-4200-AB9A-A200E6D75ED3}" presName="sibTrans" presStyleLbl="sibTrans2D1" presStyleIdx="1" presStyleCnt="2"/>
      <dgm:spPr/>
    </dgm:pt>
    <dgm:pt modelId="{878EBA7C-7684-4E8B-BE02-0012F634FEE0}" type="pres">
      <dgm:prSet presAssocID="{02563E7C-7F57-4200-AB9A-A200E6D75ED3}" presName="connectorText" presStyleLbl="sibTrans2D1" presStyleIdx="1" presStyleCnt="2"/>
      <dgm:spPr/>
    </dgm:pt>
    <dgm:pt modelId="{C9BFB804-E655-42FE-8A21-F5BB4EC6602A}" type="pres">
      <dgm:prSet presAssocID="{EF140FC6-36E6-46D3-A506-B977910F8263}" presName="node" presStyleLbl="node1" presStyleIdx="2" presStyleCnt="3" custScaleX="219676" custScaleY="140005">
        <dgm:presLayoutVars>
          <dgm:bulletEnabled val="1"/>
        </dgm:presLayoutVars>
      </dgm:prSet>
      <dgm:spPr/>
    </dgm:pt>
  </dgm:ptLst>
  <dgm:cxnLst>
    <dgm:cxn modelId="{6477910C-75C5-476A-A448-74CC6448D95C}" type="presOf" srcId="{8E87F802-2D88-4F63-A47A-AEB3E4C915A7}" destId="{F40E707B-3714-4E55-9BB6-1D6AD6CCF349}" srcOrd="1" destOrd="0" presId="urn:microsoft.com/office/officeart/2005/8/layout/process1"/>
    <dgm:cxn modelId="{B0C5B926-DFA5-4C2B-8166-2186432C4DBB}" type="presOf" srcId="{19BEC4D9-9BDD-48D8-A176-F65663D3D3D6}" destId="{567329CB-A1CE-4C78-8B57-C7DDA5AC5150}" srcOrd="0" destOrd="0" presId="urn:microsoft.com/office/officeart/2005/8/layout/process1"/>
    <dgm:cxn modelId="{6FBC4E6D-8F4D-4670-82DD-2847CA1F761B}" type="presOf" srcId="{EF140FC6-36E6-46D3-A506-B977910F8263}" destId="{C9BFB804-E655-42FE-8A21-F5BB4EC6602A}" srcOrd="0" destOrd="0" presId="urn:microsoft.com/office/officeart/2005/8/layout/process1"/>
    <dgm:cxn modelId="{9DB18C70-5742-4255-B548-DE9D4B3E1427}" type="presOf" srcId="{8E87F802-2D88-4F63-A47A-AEB3E4C915A7}" destId="{312A2537-F645-4F16-94A6-8F979B8554D9}" srcOrd="0" destOrd="0" presId="urn:microsoft.com/office/officeart/2005/8/layout/process1"/>
    <dgm:cxn modelId="{8A9DE172-52EB-4344-BD60-E595088FAE62}" type="presOf" srcId="{F6DD5100-F2FB-4FFC-B659-7146C85EFB82}" destId="{6AF5442F-E23D-46C9-ACE3-9C99D2A98A6C}" srcOrd="0" destOrd="0" presId="urn:microsoft.com/office/officeart/2005/8/layout/process1"/>
    <dgm:cxn modelId="{7B780C5A-3004-46C8-A96F-EB4787DD44F5}" srcId="{19BEC4D9-9BDD-48D8-A176-F65663D3D3D6}" destId="{22E7897E-B5F0-42EB-BC3B-E1D41AC18D8C}" srcOrd="1" destOrd="0" parTransId="{2512A640-C4E5-48AC-91E9-22EC2884000E}" sibTransId="{02563E7C-7F57-4200-AB9A-A200E6D75ED3}"/>
    <dgm:cxn modelId="{0F880F84-6A88-49A6-B7E4-6354E897F073}" srcId="{19BEC4D9-9BDD-48D8-A176-F65663D3D3D6}" destId="{F6DD5100-F2FB-4FFC-B659-7146C85EFB82}" srcOrd="0" destOrd="0" parTransId="{6E9C3B5E-6B93-471A-8EDC-79AADCFABF35}" sibTransId="{8E87F802-2D88-4F63-A47A-AEB3E4C915A7}"/>
    <dgm:cxn modelId="{02E67DD5-5E02-45C5-9B73-084C4A9182C6}" type="presOf" srcId="{02563E7C-7F57-4200-AB9A-A200E6D75ED3}" destId="{878EBA7C-7684-4E8B-BE02-0012F634FEE0}" srcOrd="1" destOrd="0" presId="urn:microsoft.com/office/officeart/2005/8/layout/process1"/>
    <dgm:cxn modelId="{52067CE3-F344-4B69-8C09-4C0D10941A8C}" type="presOf" srcId="{02563E7C-7F57-4200-AB9A-A200E6D75ED3}" destId="{FC483C28-81CA-43D7-990C-AFE2661DCB37}" srcOrd="0" destOrd="0" presId="urn:microsoft.com/office/officeart/2005/8/layout/process1"/>
    <dgm:cxn modelId="{8432B6E9-2ED6-421E-A8DA-012AEBFF5A38}" srcId="{19BEC4D9-9BDD-48D8-A176-F65663D3D3D6}" destId="{EF140FC6-36E6-46D3-A506-B977910F8263}" srcOrd="2" destOrd="0" parTransId="{204A82DD-3596-46B3-8FA7-696C89909CC7}" sibTransId="{2DF65041-95E6-46E2-A6C2-0F6D0C608BD6}"/>
    <dgm:cxn modelId="{384D39EC-010A-4C36-8876-5E5D160F75AD}" type="presOf" srcId="{22E7897E-B5F0-42EB-BC3B-E1D41AC18D8C}" destId="{666A1985-F752-4E4A-8EBB-C15B4DA219B2}" srcOrd="0" destOrd="0" presId="urn:microsoft.com/office/officeart/2005/8/layout/process1"/>
    <dgm:cxn modelId="{65A69D79-2870-4F2F-9164-AF969C0C3126}" type="presParOf" srcId="{567329CB-A1CE-4C78-8B57-C7DDA5AC5150}" destId="{6AF5442F-E23D-46C9-ACE3-9C99D2A98A6C}" srcOrd="0" destOrd="0" presId="urn:microsoft.com/office/officeart/2005/8/layout/process1"/>
    <dgm:cxn modelId="{4C51429C-6B4D-4BBC-941F-767D1CA2F88A}" type="presParOf" srcId="{567329CB-A1CE-4C78-8B57-C7DDA5AC5150}" destId="{312A2537-F645-4F16-94A6-8F979B8554D9}" srcOrd="1" destOrd="0" presId="urn:microsoft.com/office/officeart/2005/8/layout/process1"/>
    <dgm:cxn modelId="{DD4C0058-6DA9-494F-8653-EC76EAD60963}" type="presParOf" srcId="{312A2537-F645-4F16-94A6-8F979B8554D9}" destId="{F40E707B-3714-4E55-9BB6-1D6AD6CCF349}" srcOrd="0" destOrd="0" presId="urn:microsoft.com/office/officeart/2005/8/layout/process1"/>
    <dgm:cxn modelId="{0449936E-32A3-4DA6-99A4-2C630FA82CE1}" type="presParOf" srcId="{567329CB-A1CE-4C78-8B57-C7DDA5AC5150}" destId="{666A1985-F752-4E4A-8EBB-C15B4DA219B2}" srcOrd="2" destOrd="0" presId="urn:microsoft.com/office/officeart/2005/8/layout/process1"/>
    <dgm:cxn modelId="{F8C208DD-1A08-4BBC-8BCF-D480A3B9DFB7}" type="presParOf" srcId="{567329CB-A1CE-4C78-8B57-C7DDA5AC5150}" destId="{FC483C28-81CA-43D7-990C-AFE2661DCB37}" srcOrd="3" destOrd="0" presId="urn:microsoft.com/office/officeart/2005/8/layout/process1"/>
    <dgm:cxn modelId="{99082DC9-441D-43A5-BB4E-B8012DCFE940}" type="presParOf" srcId="{FC483C28-81CA-43D7-990C-AFE2661DCB37}" destId="{878EBA7C-7684-4E8B-BE02-0012F634FEE0}" srcOrd="0" destOrd="0" presId="urn:microsoft.com/office/officeart/2005/8/layout/process1"/>
    <dgm:cxn modelId="{6EF21970-AD98-44DA-BECD-C4920C7B6A4B}" type="presParOf" srcId="{567329CB-A1CE-4C78-8B57-C7DDA5AC5150}" destId="{C9BFB804-E655-42FE-8A21-F5BB4EC6602A}" srcOrd="4" destOrd="0" presId="urn:microsoft.com/office/officeart/2005/8/layout/process1"/>
  </dgm:cxnLst>
  <dgm:bg>
    <a:solidFill>
      <a:schemeClr val="bg1"/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5442F-E23D-46C9-ACE3-9C99D2A98A6C}">
      <dsp:nvSpPr>
        <dsp:cNvPr id="0" name=""/>
        <dsp:cNvSpPr/>
      </dsp:nvSpPr>
      <dsp:spPr>
        <a:xfrm>
          <a:off x="80" y="11499"/>
          <a:ext cx="1281764" cy="104957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[a] $60MM Budget</a:t>
          </a:r>
        </a:p>
      </dsp:txBody>
      <dsp:txXfrm>
        <a:off x="30821" y="42240"/>
        <a:ext cx="1220282" cy="988088"/>
      </dsp:txXfrm>
    </dsp:sp>
    <dsp:sp modelId="{312A2537-F645-4F16-94A6-8F979B8554D9}">
      <dsp:nvSpPr>
        <dsp:cNvPr id="0" name=""/>
        <dsp:cNvSpPr/>
      </dsp:nvSpPr>
      <dsp:spPr>
        <a:xfrm>
          <a:off x="1410022" y="377345"/>
          <a:ext cx="271734" cy="3178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10022" y="440920"/>
        <a:ext cx="190214" cy="190727"/>
      </dsp:txXfrm>
    </dsp:sp>
    <dsp:sp modelId="{666A1985-F752-4E4A-8EBB-C15B4DA219B2}">
      <dsp:nvSpPr>
        <dsp:cNvPr id="0" name=""/>
        <dsp:cNvSpPr/>
      </dsp:nvSpPr>
      <dsp:spPr>
        <a:xfrm>
          <a:off x="1794551" y="11499"/>
          <a:ext cx="1281764" cy="104957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[b] 761K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Total G9 Doses</a:t>
          </a:r>
        </a:p>
      </dsp:txBody>
      <dsp:txXfrm>
        <a:off x="1825292" y="42240"/>
        <a:ext cx="1220282" cy="988088"/>
      </dsp:txXfrm>
    </dsp:sp>
    <dsp:sp modelId="{FC483C28-81CA-43D7-990C-AFE2661DCB37}">
      <dsp:nvSpPr>
        <dsp:cNvPr id="0" name=""/>
        <dsp:cNvSpPr/>
      </dsp:nvSpPr>
      <dsp:spPr>
        <a:xfrm>
          <a:off x="3204492" y="377345"/>
          <a:ext cx="271734" cy="3178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04492" y="440920"/>
        <a:ext cx="190214" cy="190727"/>
      </dsp:txXfrm>
    </dsp:sp>
    <dsp:sp modelId="{C9BFB804-E655-42FE-8A21-F5BB4EC6602A}">
      <dsp:nvSpPr>
        <dsp:cNvPr id="0" name=""/>
        <dsp:cNvSpPr/>
      </dsp:nvSpPr>
      <dsp:spPr>
        <a:xfrm>
          <a:off x="3589022" y="11499"/>
          <a:ext cx="2105157" cy="104957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[c] 608K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ADULT doses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[~80% assumption]</a:t>
          </a:r>
        </a:p>
      </dsp:txBody>
      <dsp:txXfrm>
        <a:off x="3619763" y="42240"/>
        <a:ext cx="2043675" cy="988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AC87B-2D8C-446C-AE33-66A712F4B81F}">
      <dsp:nvSpPr>
        <dsp:cNvPr id="0" name=""/>
        <dsp:cNvSpPr/>
      </dsp:nvSpPr>
      <dsp:spPr>
        <a:xfrm>
          <a:off x="3060" y="668577"/>
          <a:ext cx="1628064" cy="59324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[d] 1,530K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Total ADULT doses</a:t>
          </a:r>
        </a:p>
      </dsp:txBody>
      <dsp:txXfrm>
        <a:off x="20436" y="685953"/>
        <a:ext cx="1593312" cy="558492"/>
      </dsp:txXfrm>
    </dsp:sp>
    <dsp:sp modelId="{244EA511-048C-4D10-B76F-79BD08D6A5E2}">
      <dsp:nvSpPr>
        <dsp:cNvPr id="0" name=""/>
        <dsp:cNvSpPr/>
      </dsp:nvSpPr>
      <dsp:spPr>
        <a:xfrm rot="19457599">
          <a:off x="1576189" y="766983"/>
          <a:ext cx="584466" cy="55317"/>
        </a:xfrm>
        <a:custGeom>
          <a:avLst/>
          <a:gdLst/>
          <a:ahLst/>
          <a:cxnLst/>
          <a:rect l="0" t="0" r="0" b="0"/>
          <a:pathLst>
            <a:path>
              <a:moveTo>
                <a:pt x="0" y="27658"/>
              </a:moveTo>
              <a:lnTo>
                <a:pt x="584466" y="276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53810" y="780030"/>
        <a:ext cx="29223" cy="29223"/>
      </dsp:txXfrm>
    </dsp:sp>
    <dsp:sp modelId="{46C268DA-8ADB-4010-B7C0-5520ADAF08CF}">
      <dsp:nvSpPr>
        <dsp:cNvPr id="0" name=""/>
        <dsp:cNvSpPr/>
      </dsp:nvSpPr>
      <dsp:spPr>
        <a:xfrm>
          <a:off x="2105720" y="327462"/>
          <a:ext cx="2272161" cy="59324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50%</a:t>
          </a: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from Media Spend</a:t>
          </a:r>
        </a:p>
      </dsp:txBody>
      <dsp:txXfrm>
        <a:off x="2123096" y="344838"/>
        <a:ext cx="2237409" cy="558492"/>
      </dsp:txXfrm>
    </dsp:sp>
    <dsp:sp modelId="{DB4C7FA5-EA00-422B-BE59-D8355949F333}">
      <dsp:nvSpPr>
        <dsp:cNvPr id="0" name=""/>
        <dsp:cNvSpPr/>
      </dsp:nvSpPr>
      <dsp:spPr>
        <a:xfrm>
          <a:off x="4377881" y="596426"/>
          <a:ext cx="474595" cy="55317"/>
        </a:xfrm>
        <a:custGeom>
          <a:avLst/>
          <a:gdLst/>
          <a:ahLst/>
          <a:cxnLst/>
          <a:rect l="0" t="0" r="0" b="0"/>
          <a:pathLst>
            <a:path>
              <a:moveTo>
                <a:pt x="0" y="27658"/>
              </a:moveTo>
              <a:lnTo>
                <a:pt x="474595" y="27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03314" y="612219"/>
        <a:ext cx="23729" cy="23729"/>
      </dsp:txXfrm>
    </dsp:sp>
    <dsp:sp modelId="{67C790E0-BFF3-4921-9B14-33EC8860AF0F}">
      <dsp:nvSpPr>
        <dsp:cNvPr id="0" name=""/>
        <dsp:cNvSpPr/>
      </dsp:nvSpPr>
      <dsp:spPr>
        <a:xfrm>
          <a:off x="4852476" y="327462"/>
          <a:ext cx="1186488" cy="59324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[e] </a:t>
          </a:r>
          <a:r>
            <a:rPr lang="en-US" sz="14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765K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ADULT doses</a:t>
          </a:r>
        </a:p>
      </dsp:txBody>
      <dsp:txXfrm>
        <a:off x="4869852" y="344838"/>
        <a:ext cx="1151736" cy="558492"/>
      </dsp:txXfrm>
    </dsp:sp>
    <dsp:sp modelId="{1E3D097B-81B3-4916-910B-680904035BB9}">
      <dsp:nvSpPr>
        <dsp:cNvPr id="0" name=""/>
        <dsp:cNvSpPr/>
      </dsp:nvSpPr>
      <dsp:spPr>
        <a:xfrm rot="2142401">
          <a:off x="1576189" y="1108099"/>
          <a:ext cx="584466" cy="55317"/>
        </a:xfrm>
        <a:custGeom>
          <a:avLst/>
          <a:gdLst/>
          <a:ahLst/>
          <a:cxnLst/>
          <a:rect l="0" t="0" r="0" b="0"/>
          <a:pathLst>
            <a:path>
              <a:moveTo>
                <a:pt x="0" y="27658"/>
              </a:moveTo>
              <a:lnTo>
                <a:pt x="584466" y="276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53810" y="1121146"/>
        <a:ext cx="29223" cy="29223"/>
      </dsp:txXfrm>
    </dsp:sp>
    <dsp:sp modelId="{C19992E2-2677-4508-A3E9-5CEEE3F9793C}">
      <dsp:nvSpPr>
        <dsp:cNvPr id="0" name=""/>
        <dsp:cNvSpPr/>
      </dsp:nvSpPr>
      <dsp:spPr>
        <a:xfrm>
          <a:off x="2105720" y="1009693"/>
          <a:ext cx="2264354" cy="59324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60%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from Media Spend</a:t>
          </a:r>
        </a:p>
      </dsp:txBody>
      <dsp:txXfrm>
        <a:off x="2123096" y="1027069"/>
        <a:ext cx="2229602" cy="558492"/>
      </dsp:txXfrm>
    </dsp:sp>
    <dsp:sp modelId="{13C58173-F10E-4844-AD4A-9F46C33AAC71}">
      <dsp:nvSpPr>
        <dsp:cNvPr id="0" name=""/>
        <dsp:cNvSpPr/>
      </dsp:nvSpPr>
      <dsp:spPr>
        <a:xfrm>
          <a:off x="4370074" y="1278656"/>
          <a:ext cx="474595" cy="55317"/>
        </a:xfrm>
        <a:custGeom>
          <a:avLst/>
          <a:gdLst/>
          <a:ahLst/>
          <a:cxnLst/>
          <a:rect l="0" t="0" r="0" b="0"/>
          <a:pathLst>
            <a:path>
              <a:moveTo>
                <a:pt x="0" y="27658"/>
              </a:moveTo>
              <a:lnTo>
                <a:pt x="474595" y="27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95507" y="1294450"/>
        <a:ext cx="23729" cy="23729"/>
      </dsp:txXfrm>
    </dsp:sp>
    <dsp:sp modelId="{82BA12DF-4454-4BA3-9008-7D3B60BB13AE}">
      <dsp:nvSpPr>
        <dsp:cNvPr id="0" name=""/>
        <dsp:cNvSpPr/>
      </dsp:nvSpPr>
      <dsp:spPr>
        <a:xfrm>
          <a:off x="4844669" y="1009693"/>
          <a:ext cx="1186488" cy="59324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[f] 912K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ADULT doses</a:t>
          </a:r>
        </a:p>
      </dsp:txBody>
      <dsp:txXfrm>
        <a:off x="4862045" y="1027069"/>
        <a:ext cx="1151736" cy="558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5442F-E23D-46C9-ACE3-9C99D2A98A6C}">
      <dsp:nvSpPr>
        <dsp:cNvPr id="0" name=""/>
        <dsp:cNvSpPr/>
      </dsp:nvSpPr>
      <dsp:spPr>
        <a:xfrm>
          <a:off x="3394" y="0"/>
          <a:ext cx="1872863" cy="117475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[e] 765K / [c] 608K =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[g] 1.26 or </a:t>
          </a:r>
          <a:r>
            <a:rPr lang="en-US" sz="16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26%</a:t>
          </a:r>
        </a:p>
      </dsp:txBody>
      <dsp:txXfrm>
        <a:off x="37801" y="34407"/>
        <a:ext cx="1804049" cy="1105936"/>
      </dsp:txXfrm>
    </dsp:sp>
    <dsp:sp modelId="{312A2537-F645-4F16-94A6-8F979B8554D9}">
      <dsp:nvSpPr>
        <dsp:cNvPr id="0" name=""/>
        <dsp:cNvSpPr/>
      </dsp:nvSpPr>
      <dsp:spPr>
        <a:xfrm>
          <a:off x="1951461" y="494123"/>
          <a:ext cx="159430" cy="18650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51461" y="531424"/>
        <a:ext cx="111601" cy="111901"/>
      </dsp:txXfrm>
    </dsp:sp>
    <dsp:sp modelId="{666A1985-F752-4E4A-8EBB-C15B4DA219B2}">
      <dsp:nvSpPr>
        <dsp:cNvPr id="0" name=""/>
        <dsp:cNvSpPr/>
      </dsp:nvSpPr>
      <dsp:spPr>
        <a:xfrm>
          <a:off x="2177070" y="476908"/>
          <a:ext cx="409089" cy="22093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</a:t>
          </a:r>
        </a:p>
      </dsp:txBody>
      <dsp:txXfrm>
        <a:off x="2183541" y="483379"/>
        <a:ext cx="396147" cy="207990"/>
      </dsp:txXfrm>
    </dsp:sp>
    <dsp:sp modelId="{FC483C28-81CA-43D7-990C-AFE2661DCB37}">
      <dsp:nvSpPr>
        <dsp:cNvPr id="0" name=""/>
        <dsp:cNvSpPr/>
      </dsp:nvSpPr>
      <dsp:spPr>
        <a:xfrm>
          <a:off x="2661362" y="494123"/>
          <a:ext cx="159430" cy="18650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61362" y="531424"/>
        <a:ext cx="111601" cy="111901"/>
      </dsp:txXfrm>
    </dsp:sp>
    <dsp:sp modelId="{C9BFB804-E655-42FE-8A21-F5BB4EC6602A}">
      <dsp:nvSpPr>
        <dsp:cNvPr id="0" name=""/>
        <dsp:cNvSpPr/>
      </dsp:nvSpPr>
      <dsp:spPr>
        <a:xfrm>
          <a:off x="2886971" y="43097"/>
          <a:ext cx="2164267" cy="1088555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[e] 912K / [c] 608K =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[h] 1.5 or </a:t>
          </a:r>
          <a:r>
            <a:rPr lang="en-US" sz="16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50%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18854" y="74980"/>
        <a:ext cx="2100501" cy="1024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5442F-E23D-46C9-ACE3-9C99D2A98A6C}">
      <dsp:nvSpPr>
        <dsp:cNvPr id="0" name=""/>
        <dsp:cNvSpPr/>
      </dsp:nvSpPr>
      <dsp:spPr>
        <a:xfrm>
          <a:off x="3467" y="148226"/>
          <a:ext cx="1927140" cy="129100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[b] 761K * [g] 1.26 =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959 K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Total G9 Incr. Doses</a:t>
          </a:r>
        </a:p>
      </dsp:txBody>
      <dsp:txXfrm>
        <a:off x="41279" y="186038"/>
        <a:ext cx="1851516" cy="1215384"/>
      </dsp:txXfrm>
    </dsp:sp>
    <dsp:sp modelId="{312A2537-F645-4F16-94A6-8F979B8554D9}">
      <dsp:nvSpPr>
        <dsp:cNvPr id="0" name=""/>
        <dsp:cNvSpPr/>
      </dsp:nvSpPr>
      <dsp:spPr>
        <a:xfrm>
          <a:off x="2024478" y="677330"/>
          <a:ext cx="199006" cy="232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24478" y="723890"/>
        <a:ext cx="139304" cy="139679"/>
      </dsp:txXfrm>
    </dsp:sp>
    <dsp:sp modelId="{666A1985-F752-4E4A-8EBB-C15B4DA219B2}">
      <dsp:nvSpPr>
        <dsp:cNvPr id="0" name=""/>
        <dsp:cNvSpPr/>
      </dsp:nvSpPr>
      <dsp:spPr>
        <a:xfrm>
          <a:off x="2306091" y="644455"/>
          <a:ext cx="510638" cy="29854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</a:t>
          </a:r>
        </a:p>
      </dsp:txBody>
      <dsp:txXfrm>
        <a:off x="2314835" y="653199"/>
        <a:ext cx="493150" cy="281061"/>
      </dsp:txXfrm>
    </dsp:sp>
    <dsp:sp modelId="{FC483C28-81CA-43D7-990C-AFE2661DCB37}">
      <dsp:nvSpPr>
        <dsp:cNvPr id="0" name=""/>
        <dsp:cNvSpPr/>
      </dsp:nvSpPr>
      <dsp:spPr>
        <a:xfrm>
          <a:off x="2910600" y="677330"/>
          <a:ext cx="199006" cy="232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10600" y="723890"/>
        <a:ext cx="139304" cy="139679"/>
      </dsp:txXfrm>
    </dsp:sp>
    <dsp:sp modelId="{C9BFB804-E655-42FE-8A21-F5BB4EC6602A}">
      <dsp:nvSpPr>
        <dsp:cNvPr id="0" name=""/>
        <dsp:cNvSpPr/>
      </dsp:nvSpPr>
      <dsp:spPr>
        <a:xfrm>
          <a:off x="3192213" y="195588"/>
          <a:ext cx="2062117" cy="1196283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[b] 761K * [h] 1.50 =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1,141 K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Total G9 Incr. Doses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7251" y="230626"/>
        <a:ext cx="1992041" cy="1126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0.82597</cdr:x>
      <cdr:y>0.17638</cdr:y>
    </cdr:from>
    <cdr:to>
      <cdr:x>0.8362</cdr:x>
      <cdr:y>0.19233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A5677A40-760B-5A57-A4BA-B97DAE2118A5}"/>
            </a:ext>
          </a:extLst>
        </cdr:cNvPr>
        <cdr:cNvSpPr txBox="1"/>
      </cdr:nvSpPr>
      <cdr:spPr>
        <a:xfrm xmlns:a="http://schemas.openxmlformats.org/drawingml/2006/main">
          <a:off x="5180552" y="844073"/>
          <a:ext cx="64163" cy="7633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0.82552</cdr:x>
      <cdr:y>0.22656</cdr:y>
    </cdr:from>
    <cdr:to>
      <cdr:x>0.83438</cdr:x>
      <cdr:y>0.24251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9F33864E-ADFA-B923-564A-CFA78F765C00}"/>
            </a:ext>
          </a:extLst>
        </cdr:cNvPr>
        <cdr:cNvSpPr/>
      </cdr:nvSpPr>
      <cdr:spPr>
        <a:xfrm xmlns:a="http://schemas.openxmlformats.org/drawingml/2006/main">
          <a:off x="5177711" y="1084241"/>
          <a:ext cx="55570" cy="7633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0.84127</cdr:x>
      <cdr:y>0.16222</cdr:y>
    </cdr:from>
    <cdr:to>
      <cdr:x>0.96625</cdr:x>
      <cdr:y>0.22106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A637EC31-1F19-25B2-B2A6-1451E85D161A}"/>
            </a:ext>
          </a:extLst>
        </cdr:cNvPr>
        <cdr:cNvSpPr txBox="1"/>
      </cdr:nvSpPr>
      <cdr:spPr>
        <a:xfrm xmlns:a="http://schemas.openxmlformats.org/drawingml/2006/main">
          <a:off x="5276498" y="776295"/>
          <a:ext cx="783871" cy="2816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Current</a:t>
          </a:r>
        </a:p>
      </cdr:txBody>
    </cdr:sp>
  </cdr:relSizeAnchor>
  <cdr:relSizeAnchor xmlns:cdr="http://schemas.openxmlformats.org/drawingml/2006/chartDrawing">
    <cdr:from>
      <cdr:x>0.8357</cdr:x>
      <cdr:y>0.20459</cdr:y>
    </cdr:from>
    <cdr:to>
      <cdr:x>0.96625</cdr:x>
      <cdr:y>0.26679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8C10AEC3-1CE5-22E0-D87E-EFFBC5A6EA12}"/>
            </a:ext>
          </a:extLst>
        </cdr:cNvPr>
        <cdr:cNvSpPr txBox="1"/>
      </cdr:nvSpPr>
      <cdr:spPr>
        <a:xfrm xmlns:a="http://schemas.openxmlformats.org/drawingml/2006/main">
          <a:off x="5241569" y="979089"/>
          <a:ext cx="818800" cy="297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Optimized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tags" Target="../tags/tag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09" y="1688119"/>
            <a:ext cx="9953897" cy="1485134"/>
          </a:xfrm>
        </p:spPr>
        <p:txBody>
          <a:bodyPr>
            <a:normAutofit fontScale="90000"/>
          </a:bodyPr>
          <a:lstStyle/>
          <a:p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Gardasil Adult Promotion: 2024 Marketing budget optimization</a:t>
            </a:r>
            <a:b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(Custom Constraints)  </a:t>
            </a:r>
            <a:endParaRPr lang="en-US" sz="4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C9B2-9393-43C8-9A7F-A4B23C7D6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725" y="34490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Sep/11/2023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731520"/>
            <a:ext cx="10972800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$60M can be optimized by reallocating funds from HCC Streaming Video, HCC In office and HCC Linear TV to higher performing channels.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Pharmacy constant.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5C83B-5520-3714-ADE1-595AF9E6A461}"/>
              </a:ext>
            </a:extLst>
          </p:cNvPr>
          <p:cNvSpPr txBox="1"/>
          <p:nvPr/>
        </p:nvSpPr>
        <p:spPr>
          <a:xfrm>
            <a:off x="174661" y="6531349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*ROI are projected with a factor of 1.25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Incremental Adult Doses are obtained by considering 80% of Incremental Total Doses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A8F06F-0A43-20A6-A3B5-25D5CB3E3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04612"/>
              </p:ext>
            </p:extLst>
          </p:nvPr>
        </p:nvGraphicFramePr>
        <p:xfrm>
          <a:off x="365760" y="1552770"/>
          <a:ext cx="11551919" cy="4803586"/>
        </p:xfrm>
        <a:graphic>
          <a:graphicData uri="http://schemas.openxmlformats.org/drawingml/2006/table">
            <a:tbl>
              <a:tblPr/>
              <a:tblGrid>
                <a:gridCol w="1757370">
                  <a:extLst>
                    <a:ext uri="{9D8B030D-6E8A-4147-A177-3AD203B41FA5}">
                      <a16:colId xmlns:a16="http://schemas.microsoft.com/office/drawing/2014/main" val="1698709071"/>
                    </a:ext>
                  </a:extLst>
                </a:gridCol>
                <a:gridCol w="831733">
                  <a:extLst>
                    <a:ext uri="{9D8B030D-6E8A-4147-A177-3AD203B41FA5}">
                      <a16:colId xmlns:a16="http://schemas.microsoft.com/office/drawing/2014/main" val="351691716"/>
                    </a:ext>
                  </a:extLst>
                </a:gridCol>
                <a:gridCol w="952468">
                  <a:extLst>
                    <a:ext uri="{9D8B030D-6E8A-4147-A177-3AD203B41FA5}">
                      <a16:colId xmlns:a16="http://schemas.microsoft.com/office/drawing/2014/main" val="2188102347"/>
                    </a:ext>
                  </a:extLst>
                </a:gridCol>
                <a:gridCol w="50828">
                  <a:extLst>
                    <a:ext uri="{9D8B030D-6E8A-4147-A177-3AD203B41FA5}">
                      <a16:colId xmlns:a16="http://schemas.microsoft.com/office/drawing/2014/main" val="131443171"/>
                    </a:ext>
                  </a:extLst>
                </a:gridCol>
                <a:gridCol w="858563">
                  <a:extLst>
                    <a:ext uri="{9D8B030D-6E8A-4147-A177-3AD203B41FA5}">
                      <a16:colId xmlns:a16="http://schemas.microsoft.com/office/drawing/2014/main" val="1280551995"/>
                    </a:ext>
                  </a:extLst>
                </a:gridCol>
                <a:gridCol w="804903">
                  <a:extLst>
                    <a:ext uri="{9D8B030D-6E8A-4147-A177-3AD203B41FA5}">
                      <a16:colId xmlns:a16="http://schemas.microsoft.com/office/drawing/2014/main" val="3366054504"/>
                    </a:ext>
                  </a:extLst>
                </a:gridCol>
                <a:gridCol w="955822">
                  <a:extLst>
                    <a:ext uri="{9D8B030D-6E8A-4147-A177-3AD203B41FA5}">
                      <a16:colId xmlns:a16="http://schemas.microsoft.com/office/drawing/2014/main" val="1336081673"/>
                    </a:ext>
                  </a:extLst>
                </a:gridCol>
                <a:gridCol w="50828">
                  <a:extLst>
                    <a:ext uri="{9D8B030D-6E8A-4147-A177-3AD203B41FA5}">
                      <a16:colId xmlns:a16="http://schemas.microsoft.com/office/drawing/2014/main" val="4146675373"/>
                    </a:ext>
                  </a:extLst>
                </a:gridCol>
                <a:gridCol w="858563">
                  <a:extLst>
                    <a:ext uri="{9D8B030D-6E8A-4147-A177-3AD203B41FA5}">
                      <a16:colId xmlns:a16="http://schemas.microsoft.com/office/drawing/2014/main" val="293350767"/>
                    </a:ext>
                  </a:extLst>
                </a:gridCol>
                <a:gridCol w="804903">
                  <a:extLst>
                    <a:ext uri="{9D8B030D-6E8A-4147-A177-3AD203B41FA5}">
                      <a16:colId xmlns:a16="http://schemas.microsoft.com/office/drawing/2014/main" val="1238434928"/>
                    </a:ext>
                  </a:extLst>
                </a:gridCol>
                <a:gridCol w="955822">
                  <a:extLst>
                    <a:ext uri="{9D8B030D-6E8A-4147-A177-3AD203B41FA5}">
                      <a16:colId xmlns:a16="http://schemas.microsoft.com/office/drawing/2014/main" val="3119917828"/>
                    </a:ext>
                  </a:extLst>
                </a:gridCol>
                <a:gridCol w="50828">
                  <a:extLst>
                    <a:ext uri="{9D8B030D-6E8A-4147-A177-3AD203B41FA5}">
                      <a16:colId xmlns:a16="http://schemas.microsoft.com/office/drawing/2014/main" val="1846359299"/>
                    </a:ext>
                  </a:extLst>
                </a:gridCol>
                <a:gridCol w="858563">
                  <a:extLst>
                    <a:ext uri="{9D8B030D-6E8A-4147-A177-3AD203B41FA5}">
                      <a16:colId xmlns:a16="http://schemas.microsoft.com/office/drawing/2014/main" val="1101226094"/>
                    </a:ext>
                  </a:extLst>
                </a:gridCol>
                <a:gridCol w="804903">
                  <a:extLst>
                    <a:ext uri="{9D8B030D-6E8A-4147-A177-3AD203B41FA5}">
                      <a16:colId xmlns:a16="http://schemas.microsoft.com/office/drawing/2014/main" val="3936397002"/>
                    </a:ext>
                  </a:extLst>
                </a:gridCol>
                <a:gridCol w="955822">
                  <a:extLst>
                    <a:ext uri="{9D8B030D-6E8A-4147-A177-3AD203B41FA5}">
                      <a16:colId xmlns:a16="http://schemas.microsoft.com/office/drawing/2014/main" val="398281707"/>
                    </a:ext>
                  </a:extLst>
                </a:gridCol>
              </a:tblGrid>
              <a:tr h="20419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limits  for 2023 channel spend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07184"/>
                  </a:ext>
                </a:extLst>
              </a:tr>
              <a:tr h="37374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30M Increase in Spend ($90M)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60M Increase in Spend ($120M)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34468"/>
                  </a:ext>
                </a:extLst>
              </a:tr>
              <a:tr h="5569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75671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963996"/>
                  </a:ext>
                </a:extLst>
              </a:tr>
              <a:tr h="1856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InOffice</a:t>
                      </a:r>
                    </a:p>
                  </a:txBody>
                  <a:tcPr marL="75671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-18%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$1.2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653562"/>
                  </a:ext>
                </a:extLst>
              </a:tr>
              <a:tr h="1856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75671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288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$16.7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$28.0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546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$28.0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546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092923"/>
                  </a:ext>
                </a:extLst>
              </a:tr>
              <a:tr h="1856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75671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$5.8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$9.0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414%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314585"/>
                  </a:ext>
                </a:extLst>
              </a:tr>
              <a:tr h="1856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75671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$2.7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$3.0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585350"/>
                  </a:ext>
                </a:extLst>
              </a:tr>
              <a:tr h="1856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75671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$9.6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-29%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$15.3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$27.5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999686"/>
                  </a:ext>
                </a:extLst>
              </a:tr>
              <a:tr h="1856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75671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$4.0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$10.0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$10.0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24879"/>
                  </a:ext>
                </a:extLst>
              </a:tr>
              <a:tr h="1856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75671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$0.05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$0.15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010899"/>
                  </a:ext>
                </a:extLst>
              </a:tr>
              <a:tr h="1856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75671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$3.6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293%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$4.8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419%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13175"/>
                  </a:ext>
                </a:extLst>
              </a:tr>
              <a:tr h="1856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75671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$20.3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$20.3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$33.1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345973"/>
                  </a:ext>
                </a:extLst>
              </a:tr>
              <a:tr h="1856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75671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384060"/>
                  </a:ext>
                </a:extLst>
              </a:tr>
              <a:tr h="364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761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899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1,209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1,346 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396227"/>
                  </a:ext>
                </a:extLst>
              </a:tr>
              <a:tr h="473366">
                <a:tc>
                  <a:txBody>
                    <a:bodyPr/>
                    <a:lstStyle/>
                    <a:p>
                      <a:pPr algn="l" fontAlgn="b"/>
                      <a:r>
                        <a:rPr lang="el-G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Incr. TOTAL Doses w.r.t 2023 Current baseline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2.9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3.4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+138 (18.1%)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+447 (58.7%)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2.5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+584 (76.7%)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494739"/>
                  </a:ext>
                </a:extLst>
              </a:tr>
              <a:tr h="4919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Projected Incr. TOTAL Doses with ROI improvement of 25%*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3.6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4.2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+172 (18.1%)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3.8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+559 (58.7%)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3.2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+730 (76.7%)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85552"/>
                  </a:ext>
                </a:extLst>
              </a:tr>
              <a:tr h="4826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ADULT Incr. Doses w.r.t 2023 Current baseline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2.3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2.7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+110 (18.1%)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2.4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+358 (58.7%)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+468 (76.7%)</a:t>
                      </a:r>
                    </a:p>
                  </a:txBody>
                  <a:tcPr marL="8408" marR="8408" marT="840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14715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280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38F6F-90A2-8E20-2519-F8435D6C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85956E-83EE-FFF9-5C90-1E806667D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82604"/>
              </p:ext>
            </p:extLst>
          </p:nvPr>
        </p:nvGraphicFramePr>
        <p:xfrm>
          <a:off x="147260" y="1592499"/>
          <a:ext cx="11206539" cy="3482939"/>
        </p:xfrm>
        <a:graphic>
          <a:graphicData uri="http://schemas.openxmlformats.org/drawingml/2006/table">
            <a:tbl>
              <a:tblPr/>
              <a:tblGrid>
                <a:gridCol w="1299531">
                  <a:extLst>
                    <a:ext uri="{9D8B030D-6E8A-4147-A177-3AD203B41FA5}">
                      <a16:colId xmlns:a16="http://schemas.microsoft.com/office/drawing/2014/main" val="1276165674"/>
                    </a:ext>
                  </a:extLst>
                </a:gridCol>
                <a:gridCol w="802652">
                  <a:extLst>
                    <a:ext uri="{9D8B030D-6E8A-4147-A177-3AD203B41FA5}">
                      <a16:colId xmlns:a16="http://schemas.microsoft.com/office/drawing/2014/main" val="3185069080"/>
                    </a:ext>
                  </a:extLst>
                </a:gridCol>
                <a:gridCol w="848516">
                  <a:extLst>
                    <a:ext uri="{9D8B030D-6E8A-4147-A177-3AD203B41FA5}">
                      <a16:colId xmlns:a16="http://schemas.microsoft.com/office/drawing/2014/main" val="3665750963"/>
                    </a:ext>
                  </a:extLst>
                </a:gridCol>
                <a:gridCol w="802652">
                  <a:extLst>
                    <a:ext uri="{9D8B030D-6E8A-4147-A177-3AD203B41FA5}">
                      <a16:colId xmlns:a16="http://schemas.microsoft.com/office/drawing/2014/main" val="1679291677"/>
                    </a:ext>
                  </a:extLst>
                </a:gridCol>
                <a:gridCol w="848516">
                  <a:extLst>
                    <a:ext uri="{9D8B030D-6E8A-4147-A177-3AD203B41FA5}">
                      <a16:colId xmlns:a16="http://schemas.microsoft.com/office/drawing/2014/main" val="3136046393"/>
                    </a:ext>
                  </a:extLst>
                </a:gridCol>
                <a:gridCol w="802652">
                  <a:extLst>
                    <a:ext uri="{9D8B030D-6E8A-4147-A177-3AD203B41FA5}">
                      <a16:colId xmlns:a16="http://schemas.microsoft.com/office/drawing/2014/main" val="1952912665"/>
                    </a:ext>
                  </a:extLst>
                </a:gridCol>
                <a:gridCol w="848516">
                  <a:extLst>
                    <a:ext uri="{9D8B030D-6E8A-4147-A177-3AD203B41FA5}">
                      <a16:colId xmlns:a16="http://schemas.microsoft.com/office/drawing/2014/main" val="3816745216"/>
                    </a:ext>
                  </a:extLst>
                </a:gridCol>
                <a:gridCol w="802652">
                  <a:extLst>
                    <a:ext uri="{9D8B030D-6E8A-4147-A177-3AD203B41FA5}">
                      <a16:colId xmlns:a16="http://schemas.microsoft.com/office/drawing/2014/main" val="969410122"/>
                    </a:ext>
                  </a:extLst>
                </a:gridCol>
                <a:gridCol w="848516">
                  <a:extLst>
                    <a:ext uri="{9D8B030D-6E8A-4147-A177-3AD203B41FA5}">
                      <a16:colId xmlns:a16="http://schemas.microsoft.com/office/drawing/2014/main" val="3120737161"/>
                    </a:ext>
                  </a:extLst>
                </a:gridCol>
                <a:gridCol w="802652">
                  <a:extLst>
                    <a:ext uri="{9D8B030D-6E8A-4147-A177-3AD203B41FA5}">
                      <a16:colId xmlns:a16="http://schemas.microsoft.com/office/drawing/2014/main" val="4066181642"/>
                    </a:ext>
                  </a:extLst>
                </a:gridCol>
                <a:gridCol w="848516">
                  <a:extLst>
                    <a:ext uri="{9D8B030D-6E8A-4147-A177-3AD203B41FA5}">
                      <a16:colId xmlns:a16="http://schemas.microsoft.com/office/drawing/2014/main" val="1948490691"/>
                    </a:ext>
                  </a:extLst>
                </a:gridCol>
                <a:gridCol w="802652">
                  <a:extLst>
                    <a:ext uri="{9D8B030D-6E8A-4147-A177-3AD203B41FA5}">
                      <a16:colId xmlns:a16="http://schemas.microsoft.com/office/drawing/2014/main" val="4061505257"/>
                    </a:ext>
                  </a:extLst>
                </a:gridCol>
                <a:gridCol w="848516">
                  <a:extLst>
                    <a:ext uri="{9D8B030D-6E8A-4147-A177-3AD203B41FA5}">
                      <a16:colId xmlns:a16="http://schemas.microsoft.com/office/drawing/2014/main" val="512810850"/>
                    </a:ext>
                  </a:extLst>
                </a:gridCol>
              </a:tblGrid>
              <a:tr h="68134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6M Increase in Spend ($66M)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11M Increase in Spend ($71M)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21M Increase in Spend ($81M)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30M Increase in Spend ($90M)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60M Increase in Spend ($120M)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35137"/>
                  </a:ext>
                </a:extLst>
              </a:tr>
              <a:tr h="75756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Doses vol.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Contribution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Doses vol.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Contribution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Doses vol.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Contribution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Doses vol.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Contribution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Doses vol.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Contribution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Doses vol.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Contribution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018826"/>
                  </a:ext>
                </a:extLst>
              </a:tr>
              <a:tr h="6813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378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405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423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472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622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261916"/>
                  </a:ext>
                </a:extLst>
              </a:tr>
              <a:tr h="6813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324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324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324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374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437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437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354675"/>
                  </a:ext>
                </a:extLst>
              </a:tr>
              <a:tr h="6813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27101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D1B1EC5-C97E-A855-93EB-AF5FE2B18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2307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Doses Contribution for Optimal Scenarios with Custom Constrains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9F336-C430-98DD-154B-083B2D56470B}"/>
              </a:ext>
            </a:extLst>
          </p:cNvPr>
          <p:cNvSpPr txBox="1"/>
          <p:nvPr/>
        </p:nvSpPr>
        <p:spPr>
          <a:xfrm>
            <a:off x="147260" y="6449997"/>
            <a:ext cx="10972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2024 Forecasted Adult doses = 1.53M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Incremental Adult Doses are obtained by considering 80% of Incremental Total Doses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BABA89-9070-A604-2FD8-E4820E7B357B}"/>
              </a:ext>
            </a:extLst>
          </p:cNvPr>
          <p:cNvSpPr/>
          <p:nvPr/>
        </p:nvSpPr>
        <p:spPr>
          <a:xfrm>
            <a:off x="4719782" y="1228436"/>
            <a:ext cx="1764145" cy="431338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3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2E1A-2D3C-448D-901D-22DA29B1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Assumptions &amp; Limitations to consider for future investment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492-0099-4500-9898-20EB91E8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44350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Curves are based on historical results (2022) and are not adjusted for current/future market events and marketplaces changes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efficiencies as part of first-time execution of some programs are not captured in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promotion response curves make use of assumptions regarding their saturation point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considerations may be appropriate for adjusting the allocations prior to deployment, including expected marketplaces changes/events as well as balancing risk that might be associated with over/under-investing in a single type of promotion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E.g., even though Linear TV is relatively “inefficient” in terms of ROI, we know it’s value regarding reach, incremental revenue and positive effect on other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6897-E35F-441E-A6D3-3C973CF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31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7C2C-4B89-468B-976F-38D1191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74" y="2103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A714-9341-40F8-8C46-D8151BB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9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">
            <a:extLst>
              <a:ext uri="{FF2B5EF4-FFF2-40B4-BE49-F238E27FC236}">
                <a16:creationId xmlns:a16="http://schemas.microsoft.com/office/drawing/2014/main" id="{BAF21F3F-B0FC-20B0-583B-D3F96D5AA420}"/>
              </a:ext>
            </a:extLst>
          </p:cNvPr>
          <p:cNvSpPr txBox="1"/>
          <p:nvPr/>
        </p:nvSpPr>
        <p:spPr>
          <a:xfrm>
            <a:off x="831669" y="1524002"/>
            <a:ext cx="10528662" cy="46416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Estimating Media Contributions</a:t>
            </a:r>
          </a:p>
          <a:p>
            <a:endParaRPr lang="en-US" sz="1800" b="1" u="none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u="non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2022:</a:t>
            </a:r>
            <a:r>
              <a:rPr lang="en-US" sz="1800" b="1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[a] 880K Incr. TOTAL doses  from Media Spend </a:t>
            </a:r>
          </a:p>
          <a:p>
            <a:r>
              <a:rPr lang="en-US" sz="1800" b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==&gt;  [b] 704K Incr. ADULT doses from Media Spend (~80% assumption)</a:t>
            </a:r>
          </a:p>
          <a:p>
            <a:r>
              <a:rPr lang="en-US" sz="1800" b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1800" b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r>
              <a:rPr lang="en-US" sz="1800" b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Approximate ADULT Actual doses --&gt; [c] 1,181K</a:t>
            </a:r>
          </a:p>
          <a:p>
            <a:r>
              <a:rPr lang="en-US" sz="1800" b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==&gt; </a:t>
            </a:r>
            <a:r>
              <a:rPr lang="en-US" sz="1800" b="0" u="non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Contribution from Media Spend </a:t>
            </a:r>
            <a:r>
              <a:rPr lang="en-US" sz="1800" b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[b] / [c] = [d] </a:t>
            </a:r>
            <a:r>
              <a:rPr lang="en-US" sz="1800" b="0" u="non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60%</a:t>
            </a:r>
          </a:p>
          <a:p>
            <a:endParaRPr lang="en-US" sz="1800" b="0" u="none" baseline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0" u="none" baseline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1800" b="1" u="non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r>
              <a:rPr lang="en-US" sz="1800" b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is 2+ years from launch the base business from other factors excluding adult promotional spends will grow. Hence, we approximately anticipate </a:t>
            </a:r>
            <a:r>
              <a:rPr lang="en-US" sz="1800" b="1" u="sng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50% </a:t>
            </a:r>
            <a:r>
              <a:rPr lang="en-US" sz="1800" b="1" u="non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incremental ADULT doses from media spend.</a:t>
            </a:r>
          </a:p>
          <a:p>
            <a:endParaRPr lang="en-US" sz="1800" b="0" u="none" dirty="0">
              <a:solidFill>
                <a:sysClr val="windowText" lastClr="00000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6546C3F-D456-8D13-99D0-B21F365B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Estimating Media Contributions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6770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26546C3F-D456-8D13-99D0-B21F365B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Estimating Possible ROI Improvements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162DF-DA8E-E0BB-9E5B-DD230166C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227" y="1512044"/>
            <a:ext cx="5155570" cy="1684153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EA4F45F3-FB4C-4E53-3989-C42F7AFE5652}"/>
              </a:ext>
            </a:extLst>
          </p:cNvPr>
          <p:cNvSpPr txBox="1"/>
          <p:nvPr/>
        </p:nvSpPr>
        <p:spPr>
          <a:xfrm>
            <a:off x="893135" y="3500326"/>
            <a:ext cx="10536865" cy="2762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this 1.3 or 30% projected ROI improvement, about 7% to 9% comes from price increase.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Hence, approximate</a:t>
            </a:r>
            <a:r>
              <a:rPr lang="en-US" sz="2000" baseline="0" dirty="0">
                <a:latin typeface="Arial" panose="020B0604020202020204" pitchFamily="34" charset="0"/>
                <a:cs typeface="Arial" panose="020B0604020202020204" pitchFamily="34" charset="0"/>
              </a:rPr>
              <a:t> ROI improvement ratio is about 1.21 to 1.23 or say, </a:t>
            </a:r>
            <a:r>
              <a:rPr lang="en-US" sz="2000" b="1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~20% </a:t>
            </a:r>
          </a:p>
          <a:p>
            <a:endParaRPr lang="en-US" sz="20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0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to</a:t>
            </a:r>
            <a:r>
              <a:rPr lang="en-US" sz="2000" b="0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 (2 years) </a:t>
            </a:r>
            <a:r>
              <a:rPr lang="en-US" sz="2000" b="0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assume an expected </a:t>
            </a:r>
            <a:r>
              <a:rPr lang="en-US" sz="2000" b="0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 improvement due to dose change to be </a:t>
            </a:r>
            <a:r>
              <a:rPr lang="en-US" sz="2000" b="1" u="sng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25% </a:t>
            </a:r>
          </a:p>
          <a:p>
            <a:endParaRPr lang="en-US" sz="2000" b="0" baseline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COVID situation has improved now hence ROI improvement will be more difficult than from 2021 to 2022.</a:t>
            </a:r>
            <a:endParaRPr lang="en-US" sz="20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54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1760C8-826E-DBE5-41CA-45F403465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65832"/>
              </p:ext>
            </p:extLst>
          </p:nvPr>
        </p:nvGraphicFramePr>
        <p:xfrm>
          <a:off x="365760" y="1033256"/>
          <a:ext cx="11424458" cy="4832968"/>
        </p:xfrm>
        <a:graphic>
          <a:graphicData uri="http://schemas.openxmlformats.org/drawingml/2006/table">
            <a:tbl>
              <a:tblPr/>
              <a:tblGrid>
                <a:gridCol w="1473656">
                  <a:extLst>
                    <a:ext uri="{9D8B030D-6E8A-4147-A177-3AD203B41FA5}">
                      <a16:colId xmlns:a16="http://schemas.microsoft.com/office/drawing/2014/main" val="4170937592"/>
                    </a:ext>
                  </a:extLst>
                </a:gridCol>
                <a:gridCol w="1743226">
                  <a:extLst>
                    <a:ext uri="{9D8B030D-6E8A-4147-A177-3AD203B41FA5}">
                      <a16:colId xmlns:a16="http://schemas.microsoft.com/office/drawing/2014/main" val="1208527891"/>
                    </a:ext>
                  </a:extLst>
                </a:gridCol>
                <a:gridCol w="1383798">
                  <a:extLst>
                    <a:ext uri="{9D8B030D-6E8A-4147-A177-3AD203B41FA5}">
                      <a16:colId xmlns:a16="http://schemas.microsoft.com/office/drawing/2014/main" val="3612717483"/>
                    </a:ext>
                  </a:extLst>
                </a:gridCol>
                <a:gridCol w="1974436">
                  <a:extLst>
                    <a:ext uri="{9D8B030D-6E8A-4147-A177-3AD203B41FA5}">
                      <a16:colId xmlns:a16="http://schemas.microsoft.com/office/drawing/2014/main" val="2675634548"/>
                    </a:ext>
                  </a:extLst>
                </a:gridCol>
                <a:gridCol w="1096256">
                  <a:extLst>
                    <a:ext uri="{9D8B030D-6E8A-4147-A177-3AD203B41FA5}">
                      <a16:colId xmlns:a16="http://schemas.microsoft.com/office/drawing/2014/main" val="1460985590"/>
                    </a:ext>
                  </a:extLst>
                </a:gridCol>
                <a:gridCol w="1329539">
                  <a:extLst>
                    <a:ext uri="{9D8B030D-6E8A-4147-A177-3AD203B41FA5}">
                      <a16:colId xmlns:a16="http://schemas.microsoft.com/office/drawing/2014/main" val="330126480"/>
                    </a:ext>
                  </a:extLst>
                </a:gridCol>
                <a:gridCol w="1386736">
                  <a:extLst>
                    <a:ext uri="{9D8B030D-6E8A-4147-A177-3AD203B41FA5}">
                      <a16:colId xmlns:a16="http://schemas.microsoft.com/office/drawing/2014/main" val="4094419812"/>
                    </a:ext>
                  </a:extLst>
                </a:gridCol>
                <a:gridCol w="1036811">
                  <a:extLst>
                    <a:ext uri="{9D8B030D-6E8A-4147-A177-3AD203B41FA5}">
                      <a16:colId xmlns:a16="http://schemas.microsoft.com/office/drawing/2014/main" val="1875823286"/>
                    </a:ext>
                  </a:extLst>
                </a:gridCol>
              </a:tblGrid>
              <a:tr h="1335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Contribution to Total Sales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788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7,368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761359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288,339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6.20%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60830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23,820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63659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21,646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21228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100,808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123973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76,065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1.64%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753576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30,137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25770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26,582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037338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168,508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3357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909386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761,479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04319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123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73152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$60M can be optimized by reallocating funds from HCC Streaming Video, HCC In office and HCC Linear TV to higher performing channels. </a:t>
            </a:r>
            <a:r>
              <a:rPr lang="en-US" sz="16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Stretch Max channel constraints with $71MM Spend is recommended as it produces 74K more doses than using Realistic Max constraint and helps to mitigate risk.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Pharmacy constant.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D99028-EC2E-6D43-1D52-0364AFB92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87795"/>
              </p:ext>
            </p:extLst>
          </p:nvPr>
        </p:nvGraphicFramePr>
        <p:xfrm>
          <a:off x="365760" y="1552771"/>
          <a:ext cx="11551920" cy="4923502"/>
        </p:xfrm>
        <a:graphic>
          <a:graphicData uri="http://schemas.openxmlformats.org/drawingml/2006/table">
            <a:tbl>
              <a:tblPr/>
              <a:tblGrid>
                <a:gridCol w="1429335">
                  <a:extLst>
                    <a:ext uri="{9D8B030D-6E8A-4147-A177-3AD203B41FA5}">
                      <a16:colId xmlns:a16="http://schemas.microsoft.com/office/drawing/2014/main" val="2529940493"/>
                    </a:ext>
                  </a:extLst>
                </a:gridCol>
                <a:gridCol w="677914">
                  <a:extLst>
                    <a:ext uri="{9D8B030D-6E8A-4147-A177-3AD203B41FA5}">
                      <a16:colId xmlns:a16="http://schemas.microsoft.com/office/drawing/2014/main" val="2692353742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3323576057"/>
                    </a:ext>
                  </a:extLst>
                </a:gridCol>
                <a:gridCol w="44282">
                  <a:extLst>
                    <a:ext uri="{9D8B030D-6E8A-4147-A177-3AD203B41FA5}">
                      <a16:colId xmlns:a16="http://schemas.microsoft.com/office/drawing/2014/main" val="964487291"/>
                    </a:ext>
                  </a:extLst>
                </a:gridCol>
                <a:gridCol w="696971">
                  <a:extLst>
                    <a:ext uri="{9D8B030D-6E8A-4147-A177-3AD203B41FA5}">
                      <a16:colId xmlns:a16="http://schemas.microsoft.com/office/drawing/2014/main" val="3753200713"/>
                    </a:ext>
                  </a:extLst>
                </a:gridCol>
                <a:gridCol w="653411">
                  <a:extLst>
                    <a:ext uri="{9D8B030D-6E8A-4147-A177-3AD203B41FA5}">
                      <a16:colId xmlns:a16="http://schemas.microsoft.com/office/drawing/2014/main" val="2900343068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3426208146"/>
                    </a:ext>
                  </a:extLst>
                </a:gridCol>
                <a:gridCol w="44282">
                  <a:extLst>
                    <a:ext uri="{9D8B030D-6E8A-4147-A177-3AD203B41FA5}">
                      <a16:colId xmlns:a16="http://schemas.microsoft.com/office/drawing/2014/main" val="1517229608"/>
                    </a:ext>
                  </a:extLst>
                </a:gridCol>
                <a:gridCol w="696971">
                  <a:extLst>
                    <a:ext uri="{9D8B030D-6E8A-4147-A177-3AD203B41FA5}">
                      <a16:colId xmlns:a16="http://schemas.microsoft.com/office/drawing/2014/main" val="759967527"/>
                    </a:ext>
                  </a:extLst>
                </a:gridCol>
                <a:gridCol w="653411">
                  <a:extLst>
                    <a:ext uri="{9D8B030D-6E8A-4147-A177-3AD203B41FA5}">
                      <a16:colId xmlns:a16="http://schemas.microsoft.com/office/drawing/2014/main" val="941598876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445272631"/>
                    </a:ext>
                  </a:extLst>
                </a:gridCol>
                <a:gridCol w="44282">
                  <a:extLst>
                    <a:ext uri="{9D8B030D-6E8A-4147-A177-3AD203B41FA5}">
                      <a16:colId xmlns:a16="http://schemas.microsoft.com/office/drawing/2014/main" val="2513885242"/>
                    </a:ext>
                  </a:extLst>
                </a:gridCol>
                <a:gridCol w="696971">
                  <a:extLst>
                    <a:ext uri="{9D8B030D-6E8A-4147-A177-3AD203B41FA5}">
                      <a16:colId xmlns:a16="http://schemas.microsoft.com/office/drawing/2014/main" val="1382428647"/>
                    </a:ext>
                  </a:extLst>
                </a:gridCol>
                <a:gridCol w="653411">
                  <a:extLst>
                    <a:ext uri="{9D8B030D-6E8A-4147-A177-3AD203B41FA5}">
                      <a16:colId xmlns:a16="http://schemas.microsoft.com/office/drawing/2014/main" val="900069447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386505403"/>
                    </a:ext>
                  </a:extLst>
                </a:gridCol>
                <a:gridCol w="44282">
                  <a:extLst>
                    <a:ext uri="{9D8B030D-6E8A-4147-A177-3AD203B41FA5}">
                      <a16:colId xmlns:a16="http://schemas.microsoft.com/office/drawing/2014/main" val="2563544306"/>
                    </a:ext>
                  </a:extLst>
                </a:gridCol>
                <a:gridCol w="696971">
                  <a:extLst>
                    <a:ext uri="{9D8B030D-6E8A-4147-A177-3AD203B41FA5}">
                      <a16:colId xmlns:a16="http://schemas.microsoft.com/office/drawing/2014/main" val="1633735702"/>
                    </a:ext>
                  </a:extLst>
                </a:gridCol>
                <a:gridCol w="653411">
                  <a:extLst>
                    <a:ext uri="{9D8B030D-6E8A-4147-A177-3AD203B41FA5}">
                      <a16:colId xmlns:a16="http://schemas.microsoft.com/office/drawing/2014/main" val="587394574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1982359850"/>
                    </a:ext>
                  </a:extLst>
                </a:gridCol>
              </a:tblGrid>
              <a:tr h="20944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limits for 2023 channel spend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796"/>
                  </a:ext>
                </a:extLst>
              </a:tr>
              <a:tr h="38334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6M Increase in Spend ($66M)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11M Increase in Spend ($71M)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(Realistic Max)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11M Increase in Spend ($71M)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(Stretch Max)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24923"/>
                  </a:ext>
                </a:extLst>
              </a:tr>
              <a:tr h="4572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972042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InOffice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227950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288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$16.7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$16.7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$16.7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857761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166%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059605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43860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$9.6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470814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637904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$0.05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424114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950262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$22.9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288543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139330"/>
                  </a:ext>
                </a:extLst>
              </a:tr>
              <a:tr h="373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761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899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$66.4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933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$71.4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233490"/>
                  </a:ext>
                </a:extLst>
              </a:tr>
              <a:tr h="485531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Incr. TOTAL Doses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+138 (18.1%)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+171 (22.5%)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+194 (25.5%)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+269 (35.3%)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673"/>
                  </a:ext>
                </a:extLst>
              </a:tr>
              <a:tr h="5045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Projected Incr. TOTAL Doses with ROI improvement of 25%*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3.6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4.2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+172 (18.1%)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+214 (22.5%)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3.8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+243 (25.5%)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4.1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+336 (35.3%)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907322"/>
                  </a:ext>
                </a:extLst>
              </a:tr>
              <a:tr h="485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ADULT Incr. Doses 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2.7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+110 (18.1%)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+137 (22.5%)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+155 (25.5%)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2.6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+215 (35.3%)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008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735C83B-5520-3714-ADE1-595AF9E6A461}"/>
              </a:ext>
            </a:extLst>
          </p:cNvPr>
          <p:cNvSpPr txBox="1"/>
          <p:nvPr/>
        </p:nvSpPr>
        <p:spPr>
          <a:xfrm>
            <a:off x="174661" y="6531349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*ROI are projected with a factor of 1.25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Incremental Adult Doses are obtained by considering 80% of Incremental Total Doses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781367-F9DC-75DC-0E9B-7B8A064887E5}"/>
              </a:ext>
            </a:extLst>
          </p:cNvPr>
          <p:cNvSpPr/>
          <p:nvPr/>
        </p:nvSpPr>
        <p:spPr>
          <a:xfrm>
            <a:off x="7652327" y="4507688"/>
            <a:ext cx="4265353" cy="463705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535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731520"/>
            <a:ext cx="10972800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$60M can be optimized by reallocating funds from HCC Streaming Video, HCC In office and HCC Linear TV to higher performing channels. 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Pharmacy constant.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D99028-EC2E-6D43-1D52-0364AFB92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86710"/>
              </p:ext>
            </p:extLst>
          </p:nvPr>
        </p:nvGraphicFramePr>
        <p:xfrm>
          <a:off x="365760" y="1552771"/>
          <a:ext cx="11551920" cy="4923502"/>
        </p:xfrm>
        <a:graphic>
          <a:graphicData uri="http://schemas.openxmlformats.org/drawingml/2006/table">
            <a:tbl>
              <a:tblPr/>
              <a:tblGrid>
                <a:gridCol w="1429335">
                  <a:extLst>
                    <a:ext uri="{9D8B030D-6E8A-4147-A177-3AD203B41FA5}">
                      <a16:colId xmlns:a16="http://schemas.microsoft.com/office/drawing/2014/main" val="2529940493"/>
                    </a:ext>
                  </a:extLst>
                </a:gridCol>
                <a:gridCol w="677914">
                  <a:extLst>
                    <a:ext uri="{9D8B030D-6E8A-4147-A177-3AD203B41FA5}">
                      <a16:colId xmlns:a16="http://schemas.microsoft.com/office/drawing/2014/main" val="2692353742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3323576057"/>
                    </a:ext>
                  </a:extLst>
                </a:gridCol>
                <a:gridCol w="44282">
                  <a:extLst>
                    <a:ext uri="{9D8B030D-6E8A-4147-A177-3AD203B41FA5}">
                      <a16:colId xmlns:a16="http://schemas.microsoft.com/office/drawing/2014/main" val="964487291"/>
                    </a:ext>
                  </a:extLst>
                </a:gridCol>
                <a:gridCol w="696971">
                  <a:extLst>
                    <a:ext uri="{9D8B030D-6E8A-4147-A177-3AD203B41FA5}">
                      <a16:colId xmlns:a16="http://schemas.microsoft.com/office/drawing/2014/main" val="3753200713"/>
                    </a:ext>
                  </a:extLst>
                </a:gridCol>
                <a:gridCol w="653411">
                  <a:extLst>
                    <a:ext uri="{9D8B030D-6E8A-4147-A177-3AD203B41FA5}">
                      <a16:colId xmlns:a16="http://schemas.microsoft.com/office/drawing/2014/main" val="2900343068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3426208146"/>
                    </a:ext>
                  </a:extLst>
                </a:gridCol>
                <a:gridCol w="44282">
                  <a:extLst>
                    <a:ext uri="{9D8B030D-6E8A-4147-A177-3AD203B41FA5}">
                      <a16:colId xmlns:a16="http://schemas.microsoft.com/office/drawing/2014/main" val="1517229608"/>
                    </a:ext>
                  </a:extLst>
                </a:gridCol>
                <a:gridCol w="696971">
                  <a:extLst>
                    <a:ext uri="{9D8B030D-6E8A-4147-A177-3AD203B41FA5}">
                      <a16:colId xmlns:a16="http://schemas.microsoft.com/office/drawing/2014/main" val="759967527"/>
                    </a:ext>
                  </a:extLst>
                </a:gridCol>
                <a:gridCol w="653411">
                  <a:extLst>
                    <a:ext uri="{9D8B030D-6E8A-4147-A177-3AD203B41FA5}">
                      <a16:colId xmlns:a16="http://schemas.microsoft.com/office/drawing/2014/main" val="941598876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445272631"/>
                    </a:ext>
                  </a:extLst>
                </a:gridCol>
                <a:gridCol w="44282">
                  <a:extLst>
                    <a:ext uri="{9D8B030D-6E8A-4147-A177-3AD203B41FA5}">
                      <a16:colId xmlns:a16="http://schemas.microsoft.com/office/drawing/2014/main" val="2513885242"/>
                    </a:ext>
                  </a:extLst>
                </a:gridCol>
                <a:gridCol w="696971">
                  <a:extLst>
                    <a:ext uri="{9D8B030D-6E8A-4147-A177-3AD203B41FA5}">
                      <a16:colId xmlns:a16="http://schemas.microsoft.com/office/drawing/2014/main" val="1382428647"/>
                    </a:ext>
                  </a:extLst>
                </a:gridCol>
                <a:gridCol w="653411">
                  <a:extLst>
                    <a:ext uri="{9D8B030D-6E8A-4147-A177-3AD203B41FA5}">
                      <a16:colId xmlns:a16="http://schemas.microsoft.com/office/drawing/2014/main" val="900069447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386505403"/>
                    </a:ext>
                  </a:extLst>
                </a:gridCol>
                <a:gridCol w="44282">
                  <a:extLst>
                    <a:ext uri="{9D8B030D-6E8A-4147-A177-3AD203B41FA5}">
                      <a16:colId xmlns:a16="http://schemas.microsoft.com/office/drawing/2014/main" val="2563544306"/>
                    </a:ext>
                  </a:extLst>
                </a:gridCol>
                <a:gridCol w="696971">
                  <a:extLst>
                    <a:ext uri="{9D8B030D-6E8A-4147-A177-3AD203B41FA5}">
                      <a16:colId xmlns:a16="http://schemas.microsoft.com/office/drawing/2014/main" val="1633735702"/>
                    </a:ext>
                  </a:extLst>
                </a:gridCol>
                <a:gridCol w="653411">
                  <a:extLst>
                    <a:ext uri="{9D8B030D-6E8A-4147-A177-3AD203B41FA5}">
                      <a16:colId xmlns:a16="http://schemas.microsoft.com/office/drawing/2014/main" val="587394574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1982359850"/>
                    </a:ext>
                  </a:extLst>
                </a:gridCol>
              </a:tblGrid>
              <a:tr h="20944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limits for 2023 channel spend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796"/>
                  </a:ext>
                </a:extLst>
              </a:tr>
              <a:tr h="38334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6M Increase in Spend ($66M)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(Realistic Max)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Current Optimal ($60MM)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(Stretch Max)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6M Increase in Spend ($66M)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(Stretch Max)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24923"/>
                  </a:ext>
                </a:extLst>
              </a:tr>
              <a:tr h="4572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972042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InOffice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227950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288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$16.7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$16.7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857761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059605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43860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$9.6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470814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637904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$0.05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424114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950262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$22.9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288543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139330"/>
                  </a:ext>
                </a:extLst>
              </a:tr>
              <a:tr h="373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761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899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$66.4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933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233490"/>
                  </a:ext>
                </a:extLst>
              </a:tr>
              <a:tr h="485531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Incr. TOTAL Doses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+138 (18.1%)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+171 (22.5%)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+171  (22.5%)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+239 (31.4%)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673"/>
                  </a:ext>
                </a:extLst>
              </a:tr>
              <a:tr h="5045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Projected Incr. TOTAL Doses with ROI improvement of 25%*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3.6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4.2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+172 (18.1%)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+214 (22.5%)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+214  (22.5%)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+299 (31.4%)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907322"/>
                  </a:ext>
                </a:extLst>
              </a:tr>
              <a:tr h="485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ADULT Incr. Doses 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2.7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+110 (18.1%)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+137 (22.5%)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+137  (22.5%)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+191 (31.4%)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008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735C83B-5520-3714-ADE1-595AF9E6A461}"/>
              </a:ext>
            </a:extLst>
          </p:cNvPr>
          <p:cNvSpPr txBox="1"/>
          <p:nvPr/>
        </p:nvSpPr>
        <p:spPr>
          <a:xfrm>
            <a:off x="174661" y="6531349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*ROI are projected with a factor of 1.25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Incremental Adult Doses are obtained by considering 80% of Incremental Total Doses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2504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In-Office 2023 Measurement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BD6CC4-8498-4F6F-A5CA-A1C40607D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44897"/>
              </p:ext>
            </p:extLst>
          </p:nvPr>
        </p:nvGraphicFramePr>
        <p:xfrm>
          <a:off x="3910964" y="3085874"/>
          <a:ext cx="4370071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A41B5D-061C-2120-67D2-E52F31B4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96306"/>
              </p:ext>
            </p:extLst>
          </p:nvPr>
        </p:nvGraphicFramePr>
        <p:xfrm>
          <a:off x="1256302" y="1102126"/>
          <a:ext cx="9191716" cy="1680359"/>
        </p:xfrm>
        <a:graphic>
          <a:graphicData uri="http://schemas.openxmlformats.org/drawingml/2006/table">
            <a:tbl>
              <a:tblPr/>
              <a:tblGrid>
                <a:gridCol w="1230982">
                  <a:extLst>
                    <a:ext uri="{9D8B030D-6E8A-4147-A177-3AD203B41FA5}">
                      <a16:colId xmlns:a16="http://schemas.microsoft.com/office/drawing/2014/main" val="2868481806"/>
                    </a:ext>
                  </a:extLst>
                </a:gridCol>
                <a:gridCol w="2624545">
                  <a:extLst>
                    <a:ext uri="{9D8B030D-6E8A-4147-A177-3AD203B41FA5}">
                      <a16:colId xmlns:a16="http://schemas.microsoft.com/office/drawing/2014/main" val="117286392"/>
                    </a:ext>
                  </a:extLst>
                </a:gridCol>
                <a:gridCol w="1071302">
                  <a:extLst>
                    <a:ext uri="{9D8B030D-6E8A-4147-A177-3AD203B41FA5}">
                      <a16:colId xmlns:a16="http://schemas.microsoft.com/office/drawing/2014/main" val="1392107938"/>
                    </a:ext>
                  </a:extLst>
                </a:gridCol>
                <a:gridCol w="778073">
                  <a:extLst>
                    <a:ext uri="{9D8B030D-6E8A-4147-A177-3AD203B41FA5}">
                      <a16:colId xmlns:a16="http://schemas.microsoft.com/office/drawing/2014/main" val="3388761349"/>
                    </a:ext>
                  </a:extLst>
                </a:gridCol>
                <a:gridCol w="1280337">
                  <a:extLst>
                    <a:ext uri="{9D8B030D-6E8A-4147-A177-3AD203B41FA5}">
                      <a16:colId xmlns:a16="http://schemas.microsoft.com/office/drawing/2014/main" val="653261929"/>
                    </a:ext>
                  </a:extLst>
                </a:gridCol>
                <a:gridCol w="963882">
                  <a:extLst>
                    <a:ext uri="{9D8B030D-6E8A-4147-A177-3AD203B41FA5}">
                      <a16:colId xmlns:a16="http://schemas.microsoft.com/office/drawing/2014/main" val="2966126171"/>
                    </a:ext>
                  </a:extLst>
                </a:gridCol>
                <a:gridCol w="1242595">
                  <a:extLst>
                    <a:ext uri="{9D8B030D-6E8A-4147-A177-3AD203B41FA5}">
                      <a16:colId xmlns:a16="http://schemas.microsoft.com/office/drawing/2014/main" val="1651816473"/>
                    </a:ext>
                  </a:extLst>
                </a:gridCol>
              </a:tblGrid>
              <a:tr h="4603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ROI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95067"/>
                  </a:ext>
                </a:extLst>
              </a:tr>
              <a:tr h="439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Wallboard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$548,678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$755,554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3,344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JAN22-JUN22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521434"/>
                  </a:ext>
                </a:extLst>
              </a:tr>
              <a:tr h="56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Waiting Room TV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$551,322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$873,865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3,868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JAN22-JUN22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97687"/>
                  </a:ext>
                </a:extLst>
              </a:tr>
              <a:tr h="2148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$1,100,000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$1,629,420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5732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380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Objective &amp;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0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Suggest optimal investment across In-Scope Consumer &amp; HCP channels for a given budget to maximize overall impactable pre-tax revenue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In-Scope estimated budget contribution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*In-Scope budget contribution for pre-tax investment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$60MM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Gardasil Adult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~761K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incremental total doses at an overall ROI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2.9:1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Optimal pre-tax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additional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~138K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incremental doses.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can be achieved mainly by reallocating funds from:  HCC Streaming Video, HCC In office and HCC Linear TV to other better performing channels – HCC Paid search, HCC Radio, HCP MCM, HCC Display , HCC Online Video ,HCC Pharmacy&amp; HCC Social.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$6 MM leads to an additional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171K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doses.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*In-Scope channels are HCP MCM, HCC Pharmacy ,HCC In Office, HCC Linear TV, HCC Display, HCC Online Video, HCC Streaming Video, HCC Social, HCC Paid Search, HCC 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13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HCP MCM 2023 Measurement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21405B-0AE6-CACF-C9C1-0C264AF05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15412"/>
              </p:ext>
            </p:extLst>
          </p:nvPr>
        </p:nvGraphicFramePr>
        <p:xfrm>
          <a:off x="844063" y="915427"/>
          <a:ext cx="10494497" cy="2386965"/>
        </p:xfrm>
        <a:graphic>
          <a:graphicData uri="http://schemas.openxmlformats.org/drawingml/2006/table">
            <a:tbl>
              <a:tblPr/>
              <a:tblGrid>
                <a:gridCol w="835526">
                  <a:extLst>
                    <a:ext uri="{9D8B030D-6E8A-4147-A177-3AD203B41FA5}">
                      <a16:colId xmlns:a16="http://schemas.microsoft.com/office/drawing/2014/main" val="1207775400"/>
                    </a:ext>
                  </a:extLst>
                </a:gridCol>
                <a:gridCol w="2366124">
                  <a:extLst>
                    <a:ext uri="{9D8B030D-6E8A-4147-A177-3AD203B41FA5}">
                      <a16:colId xmlns:a16="http://schemas.microsoft.com/office/drawing/2014/main" val="1856347544"/>
                    </a:ext>
                  </a:extLst>
                </a:gridCol>
                <a:gridCol w="1728675">
                  <a:extLst>
                    <a:ext uri="{9D8B030D-6E8A-4147-A177-3AD203B41FA5}">
                      <a16:colId xmlns:a16="http://schemas.microsoft.com/office/drawing/2014/main" val="3689634027"/>
                    </a:ext>
                  </a:extLst>
                </a:gridCol>
                <a:gridCol w="1339724">
                  <a:extLst>
                    <a:ext uri="{9D8B030D-6E8A-4147-A177-3AD203B41FA5}">
                      <a16:colId xmlns:a16="http://schemas.microsoft.com/office/drawing/2014/main" val="4058859272"/>
                    </a:ext>
                  </a:extLst>
                </a:gridCol>
                <a:gridCol w="1109232">
                  <a:extLst>
                    <a:ext uri="{9D8B030D-6E8A-4147-A177-3AD203B41FA5}">
                      <a16:colId xmlns:a16="http://schemas.microsoft.com/office/drawing/2014/main" val="2079975266"/>
                    </a:ext>
                  </a:extLst>
                </a:gridCol>
                <a:gridCol w="1112834">
                  <a:extLst>
                    <a:ext uri="{9D8B030D-6E8A-4147-A177-3AD203B41FA5}">
                      <a16:colId xmlns:a16="http://schemas.microsoft.com/office/drawing/2014/main" val="2547912151"/>
                    </a:ext>
                  </a:extLst>
                </a:gridCol>
                <a:gridCol w="2002382">
                  <a:extLst>
                    <a:ext uri="{9D8B030D-6E8A-4147-A177-3AD203B41FA5}">
                      <a16:colId xmlns:a16="http://schemas.microsoft.com/office/drawing/2014/main" val="1776937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73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Medscape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$3,733,368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$27,440,661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5172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NexGen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$689,500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$3,332,361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3636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Doximity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$4,583,333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$27,509,712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121,757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356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Epocrates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$4,179,855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19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Deep intent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$215,859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$1,338,823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014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Pulse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$280,138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591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$486,502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$1,065,787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344725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$10,503,729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$65,147,336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288,339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009509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A74BAC0-5B81-4A53-A4C4-CF7EC9F52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967773"/>
              </p:ext>
            </p:extLst>
          </p:nvPr>
        </p:nvGraphicFramePr>
        <p:xfrm>
          <a:off x="3767137" y="3428999"/>
          <a:ext cx="4170046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1014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PHARMACY 2023 Measurement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AD3E3A-3F39-E956-6821-22E69FAFF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02337"/>
              </p:ext>
            </p:extLst>
          </p:nvPr>
        </p:nvGraphicFramePr>
        <p:xfrm>
          <a:off x="1292860" y="1070451"/>
          <a:ext cx="9118600" cy="1869699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1416493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40023471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1594167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83506798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61941686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54660629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74249957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502330848"/>
                    </a:ext>
                  </a:extLst>
                </a:gridCol>
              </a:tblGrid>
              <a:tr h="708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PGM/Dose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PGM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90473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InStep Health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$740,030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$769,631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FEB22-MAY22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349500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Neptune Retail Solutions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$403,452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$806,904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58514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StoreBoard Media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$1,268,400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$2,536,800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04176"/>
                  </a:ext>
                </a:extLst>
              </a:tr>
              <a:tr h="2902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$2,411,882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$4,113,335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22356"/>
                  </a:ext>
                </a:extLst>
              </a:tr>
            </a:tbl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38094B6B-12D2-4EC9-9B3E-3B0CA1E5C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339497"/>
              </p:ext>
            </p:extLst>
          </p:nvPr>
        </p:nvGraphicFramePr>
        <p:xfrm>
          <a:off x="3581401" y="3121621"/>
          <a:ext cx="4170046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17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Incremental Doses from Media Spend to Shoot for in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8" y="1458526"/>
            <a:ext cx="4341223" cy="3615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Current 2023 Estimations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60A272-956B-E832-FCD6-E1CC418449E3}"/>
              </a:ext>
            </a:extLst>
          </p:cNvPr>
          <p:cNvSpPr txBox="1">
            <a:spLocks/>
          </p:cNvSpPr>
          <p:nvPr/>
        </p:nvSpPr>
        <p:spPr>
          <a:xfrm>
            <a:off x="283027" y="3603776"/>
            <a:ext cx="4341223" cy="361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2024 Forecast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B559C73-C556-2F0D-2FCD-2CF669FD3F26}"/>
              </a:ext>
            </a:extLst>
          </p:cNvPr>
          <p:cNvGraphicFramePr/>
          <p:nvPr/>
        </p:nvGraphicFramePr>
        <p:xfrm>
          <a:off x="283027" y="1820090"/>
          <a:ext cx="5694261" cy="1072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9BFE44A-223F-D60C-A09D-3F0BEB8EDF21}"/>
              </a:ext>
            </a:extLst>
          </p:cNvPr>
          <p:cNvGraphicFramePr/>
          <p:nvPr/>
        </p:nvGraphicFramePr>
        <p:xfrm>
          <a:off x="53974" y="3965341"/>
          <a:ext cx="6042026" cy="193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11402D-D8A1-F5BF-CA8D-9B7EC91F8A97}"/>
              </a:ext>
            </a:extLst>
          </p:cNvPr>
          <p:cNvSpPr txBox="1">
            <a:spLocks/>
          </p:cNvSpPr>
          <p:nvPr/>
        </p:nvSpPr>
        <p:spPr>
          <a:xfrm>
            <a:off x="7269365" y="1498532"/>
            <a:ext cx="4341223" cy="361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Estimated Growth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5ABDE8-5AEC-C68B-1705-487F65BEB89D}"/>
              </a:ext>
            </a:extLst>
          </p:cNvPr>
          <p:cNvCxnSpPr/>
          <p:nvPr/>
        </p:nvCxnSpPr>
        <p:spPr>
          <a:xfrm>
            <a:off x="6516304" y="1679314"/>
            <a:ext cx="0" cy="47170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C28345-3717-7977-3833-653EEB61D7C7}"/>
              </a:ext>
            </a:extLst>
          </p:cNvPr>
          <p:cNvSpPr txBox="1">
            <a:spLocks/>
          </p:cNvSpPr>
          <p:nvPr/>
        </p:nvSpPr>
        <p:spPr>
          <a:xfrm>
            <a:off x="7269366" y="3622446"/>
            <a:ext cx="4084434" cy="88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4. Rescaling Expectation to    TOTAL G9 Incremental doses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7E2FDC7-A66D-486D-A81C-BCA59E7EBC07}"/>
              </a:ext>
            </a:extLst>
          </p:cNvPr>
          <p:cNvGraphicFramePr/>
          <p:nvPr/>
        </p:nvGraphicFramePr>
        <p:xfrm>
          <a:off x="6854339" y="1871516"/>
          <a:ext cx="5054634" cy="117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957E07F-CE3C-4F90-B99A-E2A1F59F9277}"/>
              </a:ext>
            </a:extLst>
          </p:cNvPr>
          <p:cNvGraphicFramePr/>
          <p:nvPr/>
        </p:nvGraphicFramePr>
        <p:xfrm>
          <a:off x="6752757" y="4285607"/>
          <a:ext cx="5257798" cy="1587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7955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4922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Channel promotion efficiency and responsiveness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Deep-dive into budget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F960-0162-497F-BBB2-6AE1633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26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44044"/>
              </p:ext>
            </p:extLst>
          </p:nvPr>
        </p:nvGraphicFramePr>
        <p:xfrm>
          <a:off x="6883950" y="1047036"/>
          <a:ext cx="4576530" cy="544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40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59083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$10.5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699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$25.8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675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$.05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776663"/>
                  </a:ext>
                </a:extLst>
              </a:tr>
              <a:tr h="54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22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1" y="1032968"/>
            <a:ext cx="4962892" cy="5445204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($22.6M) includes: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($11.2M)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Innovation &amp; Arcadia HPV Adult”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Agency Fees: Media Buying ($4.0M)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 execution and unanalyzable ($3.4M)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&amp; Secondary Market Research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Support Services ($0.8M)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Affairs/External Relations Program ($0.8M)</a:t>
            </a: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Team Support ($0.04M)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Grants &amp; Contributions ($0.2M)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Congress &amp; Exhibits ($0.2M)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($1.4M)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Digital Pharmacy (940K), Print (316K)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(53K), PDQ</a:t>
            </a:r>
            <a:r>
              <a:rPr lang="en-US" sz="1400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Communications (41K),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 Pharmacists Assoc (23K),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Bing.com (7K), Doubleclick (1K).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708482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Adult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~72%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Adult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92240"/>
            <a:ext cx="64694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* Non-analyzable MCM execution and unanalyzable refers to vendors from which we receive summary data at a very high level that cannot be properly analyzed (e.g., terminal alerts, completion texts , solved pharmacy media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C0ADE-A1B3-E72C-5B65-C35AE5F6040E}"/>
              </a:ext>
            </a:extLst>
          </p:cNvPr>
          <p:cNvSpPr txBox="1"/>
          <p:nvPr/>
        </p:nvSpPr>
        <p:spPr>
          <a:xfrm>
            <a:off x="365760" y="6400800"/>
            <a:ext cx="1097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9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HCC Pharmacy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kept constant throughout the analysis.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spends are based on realistic spends minimum provided by Initiative and adjusted further a little bit </a:t>
            </a:r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basedon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channel efficiencies.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2001E3-D137-CC36-B813-2FFFA7A27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39498"/>
              </p:ext>
            </p:extLst>
          </p:nvPr>
        </p:nvGraphicFramePr>
        <p:xfrm>
          <a:off x="365760" y="795147"/>
          <a:ext cx="11493307" cy="5267705"/>
        </p:xfrm>
        <a:graphic>
          <a:graphicData uri="http://schemas.openxmlformats.org/drawingml/2006/table">
            <a:tbl>
              <a:tblPr/>
              <a:tblGrid>
                <a:gridCol w="1714594">
                  <a:extLst>
                    <a:ext uri="{9D8B030D-6E8A-4147-A177-3AD203B41FA5}">
                      <a16:colId xmlns:a16="http://schemas.microsoft.com/office/drawing/2014/main" val="1776163784"/>
                    </a:ext>
                  </a:extLst>
                </a:gridCol>
                <a:gridCol w="545720">
                  <a:extLst>
                    <a:ext uri="{9D8B030D-6E8A-4147-A177-3AD203B41FA5}">
                      <a16:colId xmlns:a16="http://schemas.microsoft.com/office/drawing/2014/main" val="100672102"/>
                    </a:ext>
                  </a:extLst>
                </a:gridCol>
                <a:gridCol w="707961">
                  <a:extLst>
                    <a:ext uri="{9D8B030D-6E8A-4147-A177-3AD203B41FA5}">
                      <a16:colId xmlns:a16="http://schemas.microsoft.com/office/drawing/2014/main" val="244846840"/>
                    </a:ext>
                  </a:extLst>
                </a:gridCol>
                <a:gridCol w="781707">
                  <a:extLst>
                    <a:ext uri="{9D8B030D-6E8A-4147-A177-3AD203B41FA5}">
                      <a16:colId xmlns:a16="http://schemas.microsoft.com/office/drawing/2014/main" val="3925774747"/>
                    </a:ext>
                  </a:extLst>
                </a:gridCol>
                <a:gridCol w="58997">
                  <a:extLst>
                    <a:ext uri="{9D8B030D-6E8A-4147-A177-3AD203B41FA5}">
                      <a16:colId xmlns:a16="http://schemas.microsoft.com/office/drawing/2014/main" val="1645607267"/>
                    </a:ext>
                  </a:extLst>
                </a:gridCol>
                <a:gridCol w="707961">
                  <a:extLst>
                    <a:ext uri="{9D8B030D-6E8A-4147-A177-3AD203B41FA5}">
                      <a16:colId xmlns:a16="http://schemas.microsoft.com/office/drawing/2014/main" val="493487553"/>
                    </a:ext>
                  </a:extLst>
                </a:gridCol>
                <a:gridCol w="781707">
                  <a:extLst>
                    <a:ext uri="{9D8B030D-6E8A-4147-A177-3AD203B41FA5}">
                      <a16:colId xmlns:a16="http://schemas.microsoft.com/office/drawing/2014/main" val="3280918614"/>
                    </a:ext>
                  </a:extLst>
                </a:gridCol>
                <a:gridCol w="58997">
                  <a:extLst>
                    <a:ext uri="{9D8B030D-6E8A-4147-A177-3AD203B41FA5}">
                      <a16:colId xmlns:a16="http://schemas.microsoft.com/office/drawing/2014/main" val="3022161041"/>
                    </a:ext>
                  </a:extLst>
                </a:gridCol>
                <a:gridCol w="707961">
                  <a:extLst>
                    <a:ext uri="{9D8B030D-6E8A-4147-A177-3AD203B41FA5}">
                      <a16:colId xmlns:a16="http://schemas.microsoft.com/office/drawing/2014/main" val="362086990"/>
                    </a:ext>
                  </a:extLst>
                </a:gridCol>
                <a:gridCol w="781707">
                  <a:extLst>
                    <a:ext uri="{9D8B030D-6E8A-4147-A177-3AD203B41FA5}">
                      <a16:colId xmlns:a16="http://schemas.microsoft.com/office/drawing/2014/main" val="1737788222"/>
                    </a:ext>
                  </a:extLst>
                </a:gridCol>
                <a:gridCol w="58997">
                  <a:extLst>
                    <a:ext uri="{9D8B030D-6E8A-4147-A177-3AD203B41FA5}">
                      <a16:colId xmlns:a16="http://schemas.microsoft.com/office/drawing/2014/main" val="791942154"/>
                    </a:ext>
                  </a:extLst>
                </a:gridCol>
                <a:gridCol w="707961">
                  <a:extLst>
                    <a:ext uri="{9D8B030D-6E8A-4147-A177-3AD203B41FA5}">
                      <a16:colId xmlns:a16="http://schemas.microsoft.com/office/drawing/2014/main" val="2955308417"/>
                    </a:ext>
                  </a:extLst>
                </a:gridCol>
                <a:gridCol w="781707">
                  <a:extLst>
                    <a:ext uri="{9D8B030D-6E8A-4147-A177-3AD203B41FA5}">
                      <a16:colId xmlns:a16="http://schemas.microsoft.com/office/drawing/2014/main" val="1187344651"/>
                    </a:ext>
                  </a:extLst>
                </a:gridCol>
                <a:gridCol w="58997">
                  <a:extLst>
                    <a:ext uri="{9D8B030D-6E8A-4147-A177-3AD203B41FA5}">
                      <a16:colId xmlns:a16="http://schemas.microsoft.com/office/drawing/2014/main" val="1021421154"/>
                    </a:ext>
                  </a:extLst>
                </a:gridCol>
                <a:gridCol w="707961">
                  <a:extLst>
                    <a:ext uri="{9D8B030D-6E8A-4147-A177-3AD203B41FA5}">
                      <a16:colId xmlns:a16="http://schemas.microsoft.com/office/drawing/2014/main" val="3092900446"/>
                    </a:ext>
                  </a:extLst>
                </a:gridCol>
                <a:gridCol w="781707">
                  <a:extLst>
                    <a:ext uri="{9D8B030D-6E8A-4147-A177-3AD203B41FA5}">
                      <a16:colId xmlns:a16="http://schemas.microsoft.com/office/drawing/2014/main" val="1114480396"/>
                    </a:ext>
                  </a:extLst>
                </a:gridCol>
                <a:gridCol w="58997">
                  <a:extLst>
                    <a:ext uri="{9D8B030D-6E8A-4147-A177-3AD203B41FA5}">
                      <a16:colId xmlns:a16="http://schemas.microsoft.com/office/drawing/2014/main" val="1770825384"/>
                    </a:ext>
                  </a:extLst>
                </a:gridCol>
                <a:gridCol w="707961">
                  <a:extLst>
                    <a:ext uri="{9D8B030D-6E8A-4147-A177-3AD203B41FA5}">
                      <a16:colId xmlns:a16="http://schemas.microsoft.com/office/drawing/2014/main" val="223233631"/>
                    </a:ext>
                  </a:extLst>
                </a:gridCol>
                <a:gridCol w="781707">
                  <a:extLst>
                    <a:ext uri="{9D8B030D-6E8A-4147-A177-3AD203B41FA5}">
                      <a16:colId xmlns:a16="http://schemas.microsoft.com/office/drawing/2014/main" val="1244791153"/>
                    </a:ext>
                  </a:extLst>
                </a:gridCol>
              </a:tblGrid>
              <a:tr h="58279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6M Increase in  Spend ($66M)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11M Increase in Spend ($71M)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21M Increase in Spend ($81M)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30M Increase in Spend ($90M)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60M Increase in Spend ($90M)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8261"/>
                  </a:ext>
                </a:extLst>
              </a:tr>
              <a:tr h="917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(realistic)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(realistic)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(stretch)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(extreme)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(extreme)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93678"/>
                  </a:ext>
                </a:extLst>
              </a:tr>
              <a:tr h="321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35225"/>
                  </a:ext>
                </a:extLst>
              </a:tr>
              <a:tr h="321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461691"/>
                  </a:ext>
                </a:extLst>
              </a:tr>
              <a:tr h="321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359465"/>
                  </a:ext>
                </a:extLst>
              </a:tr>
              <a:tr h="321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175076"/>
                  </a:ext>
                </a:extLst>
              </a:tr>
              <a:tr h="321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638782"/>
                  </a:ext>
                </a:extLst>
              </a:tr>
              <a:tr h="321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800638"/>
                  </a:ext>
                </a:extLst>
              </a:tr>
              <a:tr h="321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08975"/>
                  </a:ext>
                </a:extLst>
              </a:tr>
              <a:tr h="321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343395"/>
                  </a:ext>
                </a:extLst>
              </a:tr>
              <a:tr h="321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616449"/>
                  </a:ext>
                </a:extLst>
              </a:tr>
              <a:tr h="321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406816"/>
                  </a:ext>
                </a:extLst>
              </a:tr>
              <a:tr h="547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$129.7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0154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246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Scenarios with Custom Constrains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140130"/>
            <a:ext cx="5807610" cy="421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six pre-tax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2023 In-Scope pre-tax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($60MM),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6M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($66MM)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and 11M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($71MM),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11M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($71MM),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21M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($81MM),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30M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($90MM),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60M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($120MM).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pre-tax spend is varied based on custom limits for 2023 channel spend.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6M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~171K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incremental doses.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6M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(933K)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(761K)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60M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~584K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incremental doses.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60M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(1,346K)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(761K)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1" indent="-285750"/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$71MM in-scope media spend covers the expected 2024 forecast doses at the lower end of the expectation range (i.e., 50% contribution to ADULT doses).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457200" y="748989"/>
            <a:ext cx="10972800" cy="1116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~138K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incremental doses by reallocating funds from HCC Streaming Video, HCC In office and HCC Linear TV to other better performing channels – HCC Paid search, HCC Radio, HCP MCM, HCC Display , HCC Online Video ,HCC Pharmacy&amp; HCC Social.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Pharmacy constant.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6F65267-8CDB-3D63-5093-F377E0AEF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425642"/>
              </p:ext>
            </p:extLst>
          </p:nvPr>
        </p:nvGraphicFramePr>
        <p:xfrm>
          <a:off x="457200" y="1957180"/>
          <a:ext cx="5927190" cy="4443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B7B48DD-384E-B752-3913-16AEB17E6A88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*Incremental Adult Doses are obtained by considering 80% of Incremental Total Doses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 time period : Jan22- Dec22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4A4634-9982-2972-F2F2-082404386E29}"/>
              </a:ext>
            </a:extLst>
          </p:cNvPr>
          <p:cNvSpPr/>
          <p:nvPr/>
        </p:nvSpPr>
        <p:spPr>
          <a:xfrm>
            <a:off x="2493819" y="3269673"/>
            <a:ext cx="905164" cy="220749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19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C347-F820-4761-9D7C-CBD6794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Adults: Promotion Channel Deep Dive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8F8A5-C4C9-4B2A-9944-8054DCA36D97}"/>
              </a:ext>
            </a:extLst>
          </p:cNvPr>
          <p:cNvSpPr txBox="1"/>
          <p:nvPr/>
        </p:nvSpPr>
        <p:spPr>
          <a:xfrm>
            <a:off x="457200" y="6492240"/>
            <a:ext cx="1097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All HCC Digital channels are represented by the dotted 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B0B6E-10A7-47A5-9284-D3F04612984B}"/>
              </a:ext>
            </a:extLst>
          </p:cNvPr>
          <p:cNvSpPr txBox="1"/>
          <p:nvPr/>
        </p:nvSpPr>
        <p:spPr>
          <a:xfrm>
            <a:off x="457200" y="914400"/>
            <a:ext cx="1097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Paid Search, HCC Radio and HCP MCM are among the most efficient 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4AC2E3-B1BE-4E09-A5DF-42E39C6AEDDA}"/>
              </a:ext>
            </a:extLst>
          </p:cNvPr>
          <p:cNvSpPr txBox="1"/>
          <p:nvPr/>
        </p:nvSpPr>
        <p:spPr>
          <a:xfrm>
            <a:off x="6865532" y="6007436"/>
            <a:ext cx="52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Curves are based on historical results (i.e., 2022) and are not adjusted for future market events and marketplace changes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E1DDE96-97BA-466A-9CD5-E01269C9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D8E2DF-D7E5-1E1E-4E53-686DE343A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37473"/>
              </p:ext>
            </p:extLst>
          </p:nvPr>
        </p:nvGraphicFramePr>
        <p:xfrm>
          <a:off x="6822833" y="1659987"/>
          <a:ext cx="5290837" cy="430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47E32E-4A07-4B4D-A535-CE542D8F0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777759"/>
              </p:ext>
            </p:extLst>
          </p:nvPr>
        </p:nvGraphicFramePr>
        <p:xfrm>
          <a:off x="35631" y="1659988"/>
          <a:ext cx="6688726" cy="478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389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731520"/>
            <a:ext cx="11444714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$60M can be optimized by reallocating funds from HCC Streaming Video, HCC In office and HCC Linear TV to higher performing channels. </a:t>
            </a:r>
            <a:r>
              <a:rPr lang="en-US" sz="16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$71MM in-scope media spend meets the 2024 forecasted minimal ADULT doses expected (@50% of forecasted Adult doses).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Pharmacy constant.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D99028-EC2E-6D43-1D52-0364AFB92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66568"/>
              </p:ext>
            </p:extLst>
          </p:nvPr>
        </p:nvGraphicFramePr>
        <p:xfrm>
          <a:off x="365760" y="1552771"/>
          <a:ext cx="11551920" cy="4923502"/>
        </p:xfrm>
        <a:graphic>
          <a:graphicData uri="http://schemas.openxmlformats.org/drawingml/2006/table">
            <a:tbl>
              <a:tblPr/>
              <a:tblGrid>
                <a:gridCol w="1429335">
                  <a:extLst>
                    <a:ext uri="{9D8B030D-6E8A-4147-A177-3AD203B41FA5}">
                      <a16:colId xmlns:a16="http://schemas.microsoft.com/office/drawing/2014/main" val="2529940493"/>
                    </a:ext>
                  </a:extLst>
                </a:gridCol>
                <a:gridCol w="677914">
                  <a:extLst>
                    <a:ext uri="{9D8B030D-6E8A-4147-A177-3AD203B41FA5}">
                      <a16:colId xmlns:a16="http://schemas.microsoft.com/office/drawing/2014/main" val="2692353742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3323576057"/>
                    </a:ext>
                  </a:extLst>
                </a:gridCol>
                <a:gridCol w="44282">
                  <a:extLst>
                    <a:ext uri="{9D8B030D-6E8A-4147-A177-3AD203B41FA5}">
                      <a16:colId xmlns:a16="http://schemas.microsoft.com/office/drawing/2014/main" val="964487291"/>
                    </a:ext>
                  </a:extLst>
                </a:gridCol>
                <a:gridCol w="696971">
                  <a:extLst>
                    <a:ext uri="{9D8B030D-6E8A-4147-A177-3AD203B41FA5}">
                      <a16:colId xmlns:a16="http://schemas.microsoft.com/office/drawing/2014/main" val="3753200713"/>
                    </a:ext>
                  </a:extLst>
                </a:gridCol>
                <a:gridCol w="653411">
                  <a:extLst>
                    <a:ext uri="{9D8B030D-6E8A-4147-A177-3AD203B41FA5}">
                      <a16:colId xmlns:a16="http://schemas.microsoft.com/office/drawing/2014/main" val="2900343068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3426208146"/>
                    </a:ext>
                  </a:extLst>
                </a:gridCol>
                <a:gridCol w="44282">
                  <a:extLst>
                    <a:ext uri="{9D8B030D-6E8A-4147-A177-3AD203B41FA5}">
                      <a16:colId xmlns:a16="http://schemas.microsoft.com/office/drawing/2014/main" val="1517229608"/>
                    </a:ext>
                  </a:extLst>
                </a:gridCol>
                <a:gridCol w="696971">
                  <a:extLst>
                    <a:ext uri="{9D8B030D-6E8A-4147-A177-3AD203B41FA5}">
                      <a16:colId xmlns:a16="http://schemas.microsoft.com/office/drawing/2014/main" val="759967527"/>
                    </a:ext>
                  </a:extLst>
                </a:gridCol>
                <a:gridCol w="653411">
                  <a:extLst>
                    <a:ext uri="{9D8B030D-6E8A-4147-A177-3AD203B41FA5}">
                      <a16:colId xmlns:a16="http://schemas.microsoft.com/office/drawing/2014/main" val="941598876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445272631"/>
                    </a:ext>
                  </a:extLst>
                </a:gridCol>
                <a:gridCol w="44282">
                  <a:extLst>
                    <a:ext uri="{9D8B030D-6E8A-4147-A177-3AD203B41FA5}">
                      <a16:colId xmlns:a16="http://schemas.microsoft.com/office/drawing/2014/main" val="2513885242"/>
                    </a:ext>
                  </a:extLst>
                </a:gridCol>
                <a:gridCol w="696971">
                  <a:extLst>
                    <a:ext uri="{9D8B030D-6E8A-4147-A177-3AD203B41FA5}">
                      <a16:colId xmlns:a16="http://schemas.microsoft.com/office/drawing/2014/main" val="1382428647"/>
                    </a:ext>
                  </a:extLst>
                </a:gridCol>
                <a:gridCol w="653411">
                  <a:extLst>
                    <a:ext uri="{9D8B030D-6E8A-4147-A177-3AD203B41FA5}">
                      <a16:colId xmlns:a16="http://schemas.microsoft.com/office/drawing/2014/main" val="900069447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386505403"/>
                    </a:ext>
                  </a:extLst>
                </a:gridCol>
                <a:gridCol w="44282">
                  <a:extLst>
                    <a:ext uri="{9D8B030D-6E8A-4147-A177-3AD203B41FA5}">
                      <a16:colId xmlns:a16="http://schemas.microsoft.com/office/drawing/2014/main" val="2563544306"/>
                    </a:ext>
                  </a:extLst>
                </a:gridCol>
                <a:gridCol w="696971">
                  <a:extLst>
                    <a:ext uri="{9D8B030D-6E8A-4147-A177-3AD203B41FA5}">
                      <a16:colId xmlns:a16="http://schemas.microsoft.com/office/drawing/2014/main" val="1633735702"/>
                    </a:ext>
                  </a:extLst>
                </a:gridCol>
                <a:gridCol w="653411">
                  <a:extLst>
                    <a:ext uri="{9D8B030D-6E8A-4147-A177-3AD203B41FA5}">
                      <a16:colId xmlns:a16="http://schemas.microsoft.com/office/drawing/2014/main" val="587394574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1982359850"/>
                    </a:ext>
                  </a:extLst>
                </a:gridCol>
              </a:tblGrid>
              <a:tr h="20944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limits  for 2023 channel spend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796"/>
                  </a:ext>
                </a:extLst>
              </a:tr>
              <a:tr h="38334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6M Increase in Spend ($66M)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11M Increase in Spend ($71M)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21M Increase in Spend ($81M)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24923"/>
                  </a:ext>
                </a:extLst>
              </a:tr>
              <a:tr h="4572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972042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InOffice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227950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288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$16.7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$16.7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$16.7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468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857761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059605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$2.8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43860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$9.6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470814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637904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$0.05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424114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950262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$22.9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$21.6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-16%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288543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139330"/>
                  </a:ext>
                </a:extLst>
              </a:tr>
              <a:tr h="373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761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899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$66.4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933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$71.4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$81.4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1,081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233490"/>
                  </a:ext>
                </a:extLst>
              </a:tr>
              <a:tr h="485531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Incr. TOTAL Doses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+138 (18.1%)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+171 (22.5%)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+194 (25.5%)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+319 (41.9%)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673"/>
                  </a:ext>
                </a:extLst>
              </a:tr>
              <a:tr h="5045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Projected Incr. TOTAL Doses with ROI improvement of 25%*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3.6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4.2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+172 (18.1%)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+214 (22.5%)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3.8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+243 (25.5%)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3.7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+399 (41.9%)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907322"/>
                  </a:ext>
                </a:extLst>
              </a:tr>
              <a:tr h="485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ADULT Incr. Doses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2.7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+110 (18.1%)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+137 (22.5%)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+155 (25.5%)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+255 (41.9%)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008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735C83B-5520-3714-ADE1-595AF9E6A461}"/>
              </a:ext>
            </a:extLst>
          </p:cNvPr>
          <p:cNvSpPr txBox="1"/>
          <p:nvPr/>
        </p:nvSpPr>
        <p:spPr>
          <a:xfrm>
            <a:off x="174661" y="6531349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*ROI are projected with a factor of 1.25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Incremental Adult Doses are obtained by considering 80% of Incremental Total Doses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828250-3A82-2FB3-A49E-F7C70E1BD5DB}"/>
              </a:ext>
            </a:extLst>
          </p:cNvPr>
          <p:cNvSpPr/>
          <p:nvPr/>
        </p:nvSpPr>
        <p:spPr>
          <a:xfrm>
            <a:off x="7652327" y="4507688"/>
            <a:ext cx="2184399" cy="47909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3713</TotalTime>
  <Words>4925</Words>
  <Application>Microsoft Office PowerPoint</Application>
  <PresentationFormat>Widescreen</PresentationFormat>
  <Paragraphs>1585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Gardasil Adult Promotion: 2024 Marketing budget optimization (Custom Constraints)  </vt:lpstr>
      <vt:lpstr>Gardasil Adult: Objective &amp; Executive Summary</vt:lpstr>
      <vt:lpstr>Estimated Incremental Doses from Media Spend to Shoot for in 2024</vt:lpstr>
      <vt:lpstr>Agenda</vt:lpstr>
      <vt:lpstr>In-Scope promotion for the analysis</vt:lpstr>
      <vt:lpstr>Custom Scenarios</vt:lpstr>
      <vt:lpstr>Gardasil Adult: Optimal Scenarios with Custom Constrains</vt:lpstr>
      <vt:lpstr>Gardasil Adults: Promotion Channel Deep Dive</vt:lpstr>
      <vt:lpstr>Gardasil Adult: Optimal scenario deep dive with custom constrains</vt:lpstr>
      <vt:lpstr>Gardasil Adult: Optimal scenario deep dive with custom constrains</vt:lpstr>
      <vt:lpstr>Doses Contribution for Optimal Scenarios with Custom Constrains</vt:lpstr>
      <vt:lpstr>Assumptions &amp; Limitations to consider for future investment decisions </vt:lpstr>
      <vt:lpstr>Appendix</vt:lpstr>
      <vt:lpstr>Estimating Media Contributions</vt:lpstr>
      <vt:lpstr>Estimating Possible ROI Improvements</vt:lpstr>
      <vt:lpstr>Estimated pre-tax ROIs and % Contribution for 2023</vt:lpstr>
      <vt:lpstr>Gardasil Adult: Optimal scenario deep dive with custom constrains</vt:lpstr>
      <vt:lpstr>Gardasil Adult: Optimal scenario deep dive with custom constrains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A, Sarath</cp:lastModifiedBy>
  <cp:revision>154</cp:revision>
  <dcterms:created xsi:type="dcterms:W3CDTF">2022-08-15T18:42:36Z</dcterms:created>
  <dcterms:modified xsi:type="dcterms:W3CDTF">2023-09-14T10:10:26Z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