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8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71" r:id="rId6"/>
    <p:sldId id="260" r:id="rId7"/>
    <p:sldId id="261" r:id="rId8"/>
    <p:sldId id="262" r:id="rId9"/>
    <p:sldId id="263" r:id="rId10"/>
    <p:sldId id="282" r:id="rId11"/>
    <p:sldId id="279" r:id="rId12"/>
    <p:sldId id="283" r:id="rId13"/>
    <p:sldId id="281" r:id="rId14"/>
    <p:sldId id="264" r:id="rId15"/>
    <p:sldId id="270" r:id="rId16"/>
    <p:sldId id="266" r:id="rId17"/>
    <p:sldId id="268" r:id="rId18"/>
    <p:sldId id="272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59"/>
            <p14:sldId id="257"/>
            <p14:sldId id="271"/>
            <p14:sldId id="260"/>
            <p14:sldId id="261"/>
            <p14:sldId id="262"/>
            <p14:sldId id="263"/>
          </p14:sldIdLst>
        </p14:section>
        <p14:section name="G9 Adult LROP" id="{D0D856AA-F7A0-46E8-8528-5C93C85E8D89}">
          <p14:sldIdLst>
            <p14:sldId id="282"/>
            <p14:sldId id="279"/>
            <p14:sldId id="283"/>
            <p14:sldId id="281"/>
          </p14:sldIdLst>
        </p14:section>
        <p14:section name="Appendix" id="{79030D6D-4460-4044-A177-DAE2A82C7A25}">
          <p14:sldIdLst>
            <p14:sldId id="264"/>
            <p14:sldId id="270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5936269969412151"/>
                  <c:y val="-2.24018196393926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0.15821375727790066"/>
                  <c:y val="-7.0311795874029347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0.15930196265009219"/>
                  <c:y val="-1.243981575913975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_("$"* #,##0_);_("$"* \(#,##0\);_("$"* "-"??_);_(@_)</c:formatCode>
                <c:ptCount val="3"/>
                <c:pt idx="0">
                  <c:v>68999999.996425509</c:v>
                </c:pt>
                <c:pt idx="1">
                  <c:v>64000000.016970113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212971535.26138353</c:v>
                </c:pt>
                <c:pt idx="1">
                  <c:v>202427988.04208136</c:v>
                </c:pt>
                <c:pt idx="2">
                  <c:v>186239429.81254119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26749741445777847"/>
                  <c:y val="0.1448105174777407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5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</a:t>
            </a:r>
            <a:r>
              <a:rPr lang="en-US" sz="13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within custom constraints</a:t>
            </a: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r>
                      <a:rPr lang="en-US" dirty="0"/>
                      <a:t>HCP MCM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900000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6242.5057294806466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12736881.332722055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334312.05250032619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1800000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24218.148093092648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9400000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78576.267944646228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2900000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76710.770935870692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150000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65025.232320085495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20792.387787549629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1100000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21486.35797297582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28089210.840000004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178786.88808485147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2400000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18136.499281739816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281633295.42993921</c:v>
                </c:pt>
                <c:pt idx="1">
                  <c:v>253213979.1862343</c:v>
                </c:pt>
                <c:pt idx="2">
                  <c:v>189295907.16269636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3.1763786887209623E-3"/>
                  <c:y val="1.5354511861335509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304098778.33124119</c:v>
                </c:pt>
                <c:pt idx="1">
                  <c:v>271833168.4498114</c:v>
                </c:pt>
                <c:pt idx="2">
                  <c:v>191564799.59658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0.40085</cdr:x>
      <cdr:y>0.48133</cdr:y>
    </cdr:from>
    <cdr:to>
      <cdr:x>0.40085</cdr:x>
      <cdr:y>0.84549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75896" y="2029380"/>
          <a:ext cx="0" cy="153537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</a:t>
            </a:r>
            <a:b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 </a:t>
            </a:r>
            <a:endParaRPr lang="en-US" sz="4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Sep/5/2023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9C15A-EF01-E942-C461-9A0711F6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48594"/>
              </p:ext>
            </p:extLst>
          </p:nvPr>
        </p:nvGraphicFramePr>
        <p:xfrm>
          <a:off x="365760" y="1466613"/>
          <a:ext cx="11521441" cy="4476991"/>
        </p:xfrm>
        <a:graphic>
          <a:graphicData uri="http://schemas.openxmlformats.org/drawingml/2006/table">
            <a:tbl>
              <a:tblPr/>
              <a:tblGrid>
                <a:gridCol w="2419333">
                  <a:extLst>
                    <a:ext uri="{9D8B030D-6E8A-4147-A177-3AD203B41FA5}">
                      <a16:colId xmlns:a16="http://schemas.microsoft.com/office/drawing/2014/main" val="3481449949"/>
                    </a:ext>
                  </a:extLst>
                </a:gridCol>
                <a:gridCol w="1040483">
                  <a:extLst>
                    <a:ext uri="{9D8B030D-6E8A-4147-A177-3AD203B41FA5}">
                      <a16:colId xmlns:a16="http://schemas.microsoft.com/office/drawing/2014/main" val="529462378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3714072977"/>
                    </a:ext>
                  </a:extLst>
                </a:gridCol>
                <a:gridCol w="1844107">
                  <a:extLst>
                    <a:ext uri="{9D8B030D-6E8A-4147-A177-3AD203B41FA5}">
                      <a16:colId xmlns:a16="http://schemas.microsoft.com/office/drawing/2014/main" val="4272977645"/>
                    </a:ext>
                  </a:extLst>
                </a:gridCol>
                <a:gridCol w="67675">
                  <a:extLst>
                    <a:ext uri="{9D8B030D-6E8A-4147-A177-3AD203B41FA5}">
                      <a16:colId xmlns:a16="http://schemas.microsoft.com/office/drawing/2014/main" val="3143283004"/>
                    </a:ext>
                  </a:extLst>
                </a:gridCol>
                <a:gridCol w="1395769">
                  <a:extLst>
                    <a:ext uri="{9D8B030D-6E8A-4147-A177-3AD203B41FA5}">
                      <a16:colId xmlns:a16="http://schemas.microsoft.com/office/drawing/2014/main" val="2034469286"/>
                    </a:ext>
                  </a:extLst>
                </a:gridCol>
                <a:gridCol w="1438064">
                  <a:extLst>
                    <a:ext uri="{9D8B030D-6E8A-4147-A177-3AD203B41FA5}">
                      <a16:colId xmlns:a16="http://schemas.microsoft.com/office/drawing/2014/main" val="3921378764"/>
                    </a:ext>
                  </a:extLst>
                </a:gridCol>
                <a:gridCol w="1658005">
                  <a:extLst>
                    <a:ext uri="{9D8B030D-6E8A-4147-A177-3AD203B41FA5}">
                      <a16:colId xmlns:a16="http://schemas.microsoft.com/office/drawing/2014/main" val="66752244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1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Scenario 2 Custom Constraints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1847"/>
                  </a:ext>
                </a:extLst>
              </a:tr>
              <a:tr h="85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1602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5359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66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429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8835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213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4593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8513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8573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8629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9617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979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387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~$17MM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Radio,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Online Video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MCM, HCC Linear TV, HCC Social &amp; HCC Display.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after it is increased by 9% by taking same minimum and maximum limit.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/>
        </p:nvGraphicFramePr>
        <p:xfrm>
          <a:off x="425961" y="1964598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D28B0-D390-52C0-AEDB-B0439217325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575B6-AD1C-F9A2-0A98-D52D02B2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37041"/>
              </p:ext>
            </p:extLst>
          </p:nvPr>
        </p:nvGraphicFramePr>
        <p:xfrm>
          <a:off x="294198" y="1727852"/>
          <a:ext cx="11623483" cy="4450432"/>
        </p:xfrm>
        <a:graphic>
          <a:graphicData uri="http://schemas.openxmlformats.org/drawingml/2006/table">
            <a:tbl>
              <a:tblPr/>
              <a:tblGrid>
                <a:gridCol w="1928497">
                  <a:extLst>
                    <a:ext uri="{9D8B030D-6E8A-4147-A177-3AD203B41FA5}">
                      <a16:colId xmlns:a16="http://schemas.microsoft.com/office/drawing/2014/main" val="31378785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1562950953"/>
                    </a:ext>
                  </a:extLst>
                </a:gridCol>
                <a:gridCol w="349048">
                  <a:extLst>
                    <a:ext uri="{9D8B030D-6E8A-4147-A177-3AD203B41FA5}">
                      <a16:colId xmlns:a16="http://schemas.microsoft.com/office/drawing/2014/main" val="2840076794"/>
                    </a:ext>
                  </a:extLst>
                </a:gridCol>
                <a:gridCol w="818570">
                  <a:extLst>
                    <a:ext uri="{9D8B030D-6E8A-4147-A177-3AD203B41FA5}">
                      <a16:colId xmlns:a16="http://schemas.microsoft.com/office/drawing/2014/main" val="1284483289"/>
                    </a:ext>
                  </a:extLst>
                </a:gridCol>
                <a:gridCol w="40464">
                  <a:extLst>
                    <a:ext uri="{9D8B030D-6E8A-4147-A177-3AD203B41FA5}">
                      <a16:colId xmlns:a16="http://schemas.microsoft.com/office/drawing/2014/main" val="2168302236"/>
                    </a:ext>
                  </a:extLst>
                </a:gridCol>
                <a:gridCol w="761394">
                  <a:extLst>
                    <a:ext uri="{9D8B030D-6E8A-4147-A177-3AD203B41FA5}">
                      <a16:colId xmlns:a16="http://schemas.microsoft.com/office/drawing/2014/main" val="208769054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115967135"/>
                    </a:ext>
                  </a:extLst>
                </a:gridCol>
                <a:gridCol w="944532">
                  <a:extLst>
                    <a:ext uri="{9D8B030D-6E8A-4147-A177-3AD203B41FA5}">
                      <a16:colId xmlns:a16="http://schemas.microsoft.com/office/drawing/2014/main" val="980275343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4135708162"/>
                    </a:ext>
                  </a:extLst>
                </a:gridCol>
                <a:gridCol w="788108">
                  <a:extLst>
                    <a:ext uri="{9D8B030D-6E8A-4147-A177-3AD203B41FA5}">
                      <a16:colId xmlns:a16="http://schemas.microsoft.com/office/drawing/2014/main" val="3084630644"/>
                    </a:ext>
                  </a:extLst>
                </a:gridCol>
                <a:gridCol w="707915">
                  <a:extLst>
                    <a:ext uri="{9D8B030D-6E8A-4147-A177-3AD203B41FA5}">
                      <a16:colId xmlns:a16="http://schemas.microsoft.com/office/drawing/2014/main" val="2984751769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528736848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2280592472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187679563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7408928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3720962"/>
                    </a:ext>
                  </a:extLst>
                </a:gridCol>
              </a:tblGrid>
              <a:tr h="30285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84446"/>
                  </a:ext>
                </a:extLst>
              </a:tr>
              <a:tr h="34063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532" marR="7532" marT="41564" marB="41564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532" marR="7532" marT="41564" marB="41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28225"/>
                  </a:ext>
                </a:extLst>
              </a:tr>
              <a:tr h="46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57966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8913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07442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06879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3750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96253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78786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98778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03379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7682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991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$189.3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$253.2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$281.6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3234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3.16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+$17(10%)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2.81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+$81(47%)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2.35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+$110(64%)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88172"/>
                  </a:ext>
                </a:extLst>
              </a:tr>
              <a:tr h="46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$265.0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$354.5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$394.3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79618"/>
                  </a:ext>
                </a:extLst>
              </a:tr>
              <a:tr h="507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67791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4.42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+$24(10%)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3.94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+$114(47%)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3.29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+$153(64%)</a:t>
                      </a:r>
                    </a:p>
                  </a:txBody>
                  <a:tcPr marL="7532" marR="7532" marT="684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193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FB9A81-6EC1-04DC-2D27-A3731280B154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738D9C-EA71-ABD6-D55D-3EE2E68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90128"/>
              </p:ext>
            </p:extLst>
          </p:nvPr>
        </p:nvGraphicFramePr>
        <p:xfrm>
          <a:off x="274320" y="1505331"/>
          <a:ext cx="11795761" cy="4895471"/>
        </p:xfrm>
        <a:graphic>
          <a:graphicData uri="http://schemas.openxmlformats.org/drawingml/2006/table">
            <a:tbl>
              <a:tblPr/>
              <a:tblGrid>
                <a:gridCol w="2073919">
                  <a:extLst>
                    <a:ext uri="{9D8B030D-6E8A-4147-A177-3AD203B41FA5}">
                      <a16:colId xmlns:a16="http://schemas.microsoft.com/office/drawing/2014/main" val="2017034720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1070802124"/>
                    </a:ext>
                  </a:extLst>
                </a:gridCol>
                <a:gridCol w="264988">
                  <a:extLst>
                    <a:ext uri="{9D8B030D-6E8A-4147-A177-3AD203B41FA5}">
                      <a16:colId xmlns:a16="http://schemas.microsoft.com/office/drawing/2014/main" val="2775628017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760818276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300099017"/>
                    </a:ext>
                  </a:extLst>
                </a:gridCol>
                <a:gridCol w="870778">
                  <a:extLst>
                    <a:ext uri="{9D8B030D-6E8A-4147-A177-3AD203B41FA5}">
                      <a16:colId xmlns:a16="http://schemas.microsoft.com/office/drawing/2014/main" val="2666861269"/>
                    </a:ext>
                  </a:extLst>
                </a:gridCol>
                <a:gridCol w="840858">
                  <a:extLst>
                    <a:ext uri="{9D8B030D-6E8A-4147-A177-3AD203B41FA5}">
                      <a16:colId xmlns:a16="http://schemas.microsoft.com/office/drawing/2014/main" val="408786674"/>
                    </a:ext>
                  </a:extLst>
                </a:gridCol>
                <a:gridCol w="975977">
                  <a:extLst>
                    <a:ext uri="{9D8B030D-6E8A-4147-A177-3AD203B41FA5}">
                      <a16:colId xmlns:a16="http://schemas.microsoft.com/office/drawing/2014/main" val="2893396155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68390273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2903287894"/>
                    </a:ext>
                  </a:extLst>
                </a:gridCol>
                <a:gridCol w="766700">
                  <a:extLst>
                    <a:ext uri="{9D8B030D-6E8A-4147-A177-3AD203B41FA5}">
                      <a16:colId xmlns:a16="http://schemas.microsoft.com/office/drawing/2014/main" val="1640363489"/>
                    </a:ext>
                  </a:extLst>
                </a:gridCol>
                <a:gridCol w="949716">
                  <a:extLst>
                    <a:ext uri="{9D8B030D-6E8A-4147-A177-3AD203B41FA5}">
                      <a16:colId xmlns:a16="http://schemas.microsoft.com/office/drawing/2014/main" val="755897603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3923346056"/>
                    </a:ext>
                  </a:extLst>
                </a:gridCol>
                <a:gridCol w="808741">
                  <a:extLst>
                    <a:ext uri="{9D8B030D-6E8A-4147-A177-3AD203B41FA5}">
                      <a16:colId xmlns:a16="http://schemas.microsoft.com/office/drawing/2014/main" val="495415533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416098172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1661893726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constraints of the 2023 channel spend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9631"/>
                  </a:ext>
                </a:extLst>
              </a:tr>
              <a:tr h="39796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702" marR="7702" marT="77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5978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8376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28198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13975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204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2983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82482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4542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956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34213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4591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156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27040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+$20(11%)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2.54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+$132(77%)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64604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$380.6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$425.7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75681"/>
                  </a:ext>
                </a:extLst>
              </a:tr>
              <a:tr h="592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+$27(11%)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3.55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+$185(77%)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90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E257DC-EB53-C010-6970-BABC5CFD432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1 : Custom minimum and Stretch maximum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Scenario 2:  Custom minimum and Extreme maximum constraints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760C8-826E-DBE5-41CA-45F4034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0774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Radio, HCC Streaming Video, HCC In office and HCC Online Video to other better performing channels – HCC Paid search and HCP MCM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$4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$30MM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26F50D-ECD6-A83C-766B-78D3306F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72753"/>
              </p:ext>
            </p:extLst>
          </p:nvPr>
        </p:nvGraphicFramePr>
        <p:xfrm>
          <a:off x="665019" y="1381515"/>
          <a:ext cx="10673541" cy="4494672"/>
        </p:xfrm>
        <a:graphic>
          <a:graphicData uri="http://schemas.openxmlformats.org/drawingml/2006/table">
            <a:tbl>
              <a:tblPr/>
              <a:tblGrid>
                <a:gridCol w="2479800">
                  <a:extLst>
                    <a:ext uri="{9D8B030D-6E8A-4147-A177-3AD203B41FA5}">
                      <a16:colId xmlns:a16="http://schemas.microsoft.com/office/drawing/2014/main" val="1092254658"/>
                    </a:ext>
                  </a:extLst>
                </a:gridCol>
                <a:gridCol w="1066487">
                  <a:extLst>
                    <a:ext uri="{9D8B030D-6E8A-4147-A177-3AD203B41FA5}">
                      <a16:colId xmlns:a16="http://schemas.microsoft.com/office/drawing/2014/main" val="1812626127"/>
                    </a:ext>
                  </a:extLst>
                </a:gridCol>
                <a:gridCol w="1456666">
                  <a:extLst>
                    <a:ext uri="{9D8B030D-6E8A-4147-A177-3AD203B41FA5}">
                      <a16:colId xmlns:a16="http://schemas.microsoft.com/office/drawing/2014/main" val="2646547208"/>
                    </a:ext>
                  </a:extLst>
                </a:gridCol>
                <a:gridCol w="1890196">
                  <a:extLst>
                    <a:ext uri="{9D8B030D-6E8A-4147-A177-3AD203B41FA5}">
                      <a16:colId xmlns:a16="http://schemas.microsoft.com/office/drawing/2014/main" val="2316883505"/>
                    </a:ext>
                  </a:extLst>
                </a:gridCol>
                <a:gridCol w="1890196">
                  <a:extLst>
                    <a:ext uri="{9D8B030D-6E8A-4147-A177-3AD203B41FA5}">
                      <a16:colId xmlns:a16="http://schemas.microsoft.com/office/drawing/2014/main" val="956483027"/>
                    </a:ext>
                  </a:extLst>
                </a:gridCol>
                <a:gridCol w="1890196">
                  <a:extLst>
                    <a:ext uri="{9D8B030D-6E8A-4147-A177-3AD203B41FA5}">
                      <a16:colId xmlns:a16="http://schemas.microsoft.com/office/drawing/2014/main" val="2777974498"/>
                    </a:ext>
                  </a:extLst>
                </a:gridCol>
              </a:tblGrid>
              <a:tr h="325465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15937"/>
                  </a:ext>
                </a:extLst>
              </a:tr>
              <a:tr h="58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 ((MM)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101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62087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060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71677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6535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1261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8479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01434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29629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83073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54700"/>
                  </a:ext>
                </a:extLst>
              </a:tr>
              <a:tr h="325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349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6C0ADE-A1B3-E72C-5B65-C35AE5F6040E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HCC Linear TV is increased by 9% (from $26M to $28M) and is kept constant throughout the analysis.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three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4M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($64MM) and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9M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($69MM).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($202MM)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~41MM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9M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($213MM)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~$14MM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Radio, HCC Streaming Video, HCC In office and HCC Online Video to other better performing channels – HCC Paid search, HCP MCM, HCC Linear TV, HCC Social &amp; HCC Display.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77730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5531960" y="3112631"/>
            <a:ext cx="0" cy="25705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026498" y="3571230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545074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183806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Radio, HCC Streaming Video and HCC In office to higher performing channels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9%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FAAAE1-3EBF-0B51-54BD-1F9C1EC5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665"/>
              </p:ext>
            </p:extLst>
          </p:nvPr>
        </p:nvGraphicFramePr>
        <p:xfrm>
          <a:off x="365761" y="1735651"/>
          <a:ext cx="11479235" cy="4620699"/>
        </p:xfrm>
        <a:graphic>
          <a:graphicData uri="http://schemas.openxmlformats.org/drawingml/2006/table">
            <a:tbl>
              <a:tblPr/>
              <a:tblGrid>
                <a:gridCol w="1696345">
                  <a:extLst>
                    <a:ext uri="{9D8B030D-6E8A-4147-A177-3AD203B41FA5}">
                      <a16:colId xmlns:a16="http://schemas.microsoft.com/office/drawing/2014/main" val="2454065355"/>
                    </a:ext>
                  </a:extLst>
                </a:gridCol>
                <a:gridCol w="988579">
                  <a:extLst>
                    <a:ext uri="{9D8B030D-6E8A-4147-A177-3AD203B41FA5}">
                      <a16:colId xmlns:a16="http://schemas.microsoft.com/office/drawing/2014/main" val="3793136974"/>
                    </a:ext>
                  </a:extLst>
                </a:gridCol>
                <a:gridCol w="1031560">
                  <a:extLst>
                    <a:ext uri="{9D8B030D-6E8A-4147-A177-3AD203B41FA5}">
                      <a16:colId xmlns:a16="http://schemas.microsoft.com/office/drawing/2014/main" val="2987158528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3450052769"/>
                    </a:ext>
                  </a:extLst>
                </a:gridCol>
                <a:gridCol w="816652">
                  <a:extLst>
                    <a:ext uri="{9D8B030D-6E8A-4147-A177-3AD203B41FA5}">
                      <a16:colId xmlns:a16="http://schemas.microsoft.com/office/drawing/2014/main" val="13882383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279478526"/>
                    </a:ext>
                  </a:extLst>
                </a:gridCol>
                <a:gridCol w="848171">
                  <a:extLst>
                    <a:ext uri="{9D8B030D-6E8A-4147-A177-3AD203B41FA5}">
                      <a16:colId xmlns:a16="http://schemas.microsoft.com/office/drawing/2014/main" val="3952037659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3393270814"/>
                    </a:ext>
                  </a:extLst>
                </a:gridCol>
                <a:gridCol w="988579">
                  <a:extLst>
                    <a:ext uri="{9D8B030D-6E8A-4147-A177-3AD203B41FA5}">
                      <a16:colId xmlns:a16="http://schemas.microsoft.com/office/drawing/2014/main" val="805821765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2038513102"/>
                    </a:ext>
                  </a:extLst>
                </a:gridCol>
                <a:gridCol w="962790">
                  <a:extLst>
                    <a:ext uri="{9D8B030D-6E8A-4147-A177-3AD203B41FA5}">
                      <a16:colId xmlns:a16="http://schemas.microsoft.com/office/drawing/2014/main" val="740032492"/>
                    </a:ext>
                  </a:extLst>
                </a:gridCol>
                <a:gridCol w="44978">
                  <a:extLst>
                    <a:ext uri="{9D8B030D-6E8A-4147-A177-3AD203B41FA5}">
                      <a16:colId xmlns:a16="http://schemas.microsoft.com/office/drawing/2014/main" val="1495645091"/>
                    </a:ext>
                  </a:extLst>
                </a:gridCol>
                <a:gridCol w="790863">
                  <a:extLst>
                    <a:ext uri="{9D8B030D-6E8A-4147-A177-3AD203B41FA5}">
                      <a16:colId xmlns:a16="http://schemas.microsoft.com/office/drawing/2014/main" val="1199089687"/>
                    </a:ext>
                  </a:extLst>
                </a:gridCol>
                <a:gridCol w="756478">
                  <a:extLst>
                    <a:ext uri="{9D8B030D-6E8A-4147-A177-3AD203B41FA5}">
                      <a16:colId xmlns:a16="http://schemas.microsoft.com/office/drawing/2014/main" val="4017876253"/>
                    </a:ext>
                  </a:extLst>
                </a:gridCol>
                <a:gridCol w="951328">
                  <a:extLst>
                    <a:ext uri="{9D8B030D-6E8A-4147-A177-3AD203B41FA5}">
                      <a16:colId xmlns:a16="http://schemas.microsoft.com/office/drawing/2014/main" val="22224282"/>
                    </a:ext>
                  </a:extLst>
                </a:gridCol>
              </a:tblGrid>
              <a:tr h="29855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07357"/>
                  </a:ext>
                </a:extLst>
              </a:tr>
              <a:tr h="49360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($60.0MM)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4M Increase in Spend ($64M)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9M Increase in Spend ($69M)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12664"/>
                  </a:ext>
                </a:extLst>
              </a:tr>
              <a:tr h="4786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(MM)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211198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981270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50215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35370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32939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417011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7404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4873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-46%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-41%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800017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36432"/>
                  </a:ext>
                </a:extLst>
              </a:tr>
              <a:tr h="245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71333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69908"/>
                  </a:ext>
                </a:extLst>
              </a:tr>
              <a:tr h="481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$186.2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$202.4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$213.0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48167"/>
                  </a:ext>
                </a:extLst>
              </a:tr>
              <a:tr h="416789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+$14 (8.2%)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+$30 (17.7%)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+$41 (23.8%)</a:t>
                      </a:r>
                    </a:p>
                  </a:txBody>
                  <a:tcPr marL="7926" marR="7926" marT="792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91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3603</Words>
  <Application>Microsoft Office PowerPoint</Application>
  <PresentationFormat>Widescreen</PresentationFormat>
  <Paragraphs>1115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(Custom Constraints)  </vt:lpstr>
      <vt:lpstr>Gardasil Adult: Objective &amp; Executive Summary</vt:lpstr>
      <vt:lpstr>Agenda</vt:lpstr>
      <vt:lpstr>In-Scope promotion for the analysis</vt:lpstr>
      <vt:lpstr>Custom Scenarios</vt:lpstr>
      <vt:lpstr>Gardasil Adult: Optimal Scenarios with Custom Constrains</vt:lpstr>
      <vt:lpstr>Gardasil Adults: Promotion Channel Deep Dive</vt:lpstr>
      <vt:lpstr>Gardasil Adult: Optimal scenario deep dive with custom constrains</vt:lpstr>
      <vt:lpstr>Assumptions &amp; Limitations to consider for future investment decisions </vt:lpstr>
      <vt:lpstr>Custom Scenarios</vt:lpstr>
      <vt:lpstr>Gardasil Adult: Optimal Scenarios with Custom Constrains</vt:lpstr>
      <vt:lpstr>Gardasil Adult: Optimal Scenario 1 deep dive with custom constrains</vt:lpstr>
      <vt:lpstr>Gardasil Adult: Optimal Scenario 2 deep dive with custom constrains</vt:lpstr>
      <vt:lpstr>Appendix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A, Sarath</cp:lastModifiedBy>
  <cp:revision>125</cp:revision>
  <dcterms:created xsi:type="dcterms:W3CDTF">2022-08-15T18:42:36Z</dcterms:created>
  <dcterms:modified xsi:type="dcterms:W3CDTF">2023-09-11T05:37:59Z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