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6" r:id="rId13"/>
    <p:sldId id="268" r:id="rId14"/>
    <p:sldId id="272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Appendix" id="{79030D6D-4460-4044-A177-DAE2A82C7A25}">
          <p14:sldIdLst>
            <p14:sldId id="264"/>
            <p14:sldId id="271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8414933115692695E-2"/>
                  <c:y val="3.78417738250344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2.3225676922791406E-2"/>
                  <c:y val="5.02001793075313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3.5027222005705988E-2"/>
                  <c:y val="6.888895740734592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3498993620923236"/>
                  <c:y val="-3.836920274558727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37-4888-8E9E-5A0CEDBCC21A}"/>
                </c:ext>
              </c:extLst>
            </c:dLbl>
            <c:dLbl>
              <c:idx val="4"/>
              <c:layout>
                <c:manualLayout>
                  <c:x val="-0.14239799972668329"/>
                  <c:y val="-4.60813240295809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"$"#,##0_);\("$"#,##0\)</c:formatCode>
                <c:ptCount val="5"/>
                <c:pt idx="0">
                  <c:v>71971310.615999997</c:v>
                </c:pt>
                <c:pt idx="1">
                  <c:v>65973701.398000002</c:v>
                </c:pt>
                <c:pt idx="2">
                  <c:v>59976092.18</c:v>
                </c:pt>
                <c:pt idx="3">
                  <c:v>53978482.961999997</c:v>
                </c:pt>
                <c:pt idx="4">
                  <c:v>47980873.744000003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195224995.4539333</c:v>
                </c:pt>
                <c:pt idx="1">
                  <c:v>191144144.51306635</c:v>
                </c:pt>
                <c:pt idx="2">
                  <c:v>186654430.97801217</c:v>
                </c:pt>
                <c:pt idx="3">
                  <c:v>177050142.29008847</c:v>
                </c:pt>
                <c:pt idx="4">
                  <c:v>161850874.37877491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7515884642643969E-2"/>
                  <c:y val="0.1689078260354084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200000000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31.296979603846825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within -30%/+30% variation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endParaRPr lang="en-US" sz="1300" b="1" u="sng" dirty="0"/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794297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5678.7947721770033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13654847.335999999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351876.44985588826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2205903.3000226272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27360.83264723729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9393003.1999999993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78535.322127134612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3717254.8659999999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89032.988619922922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65000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36212.405995131681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1201167.5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29522.816952164638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1445312.7520000001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25719.483123207465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x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1688377.6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13676.790074867196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0.29974</cdr:x>
      <cdr:y>0.68356</cdr:y>
    </cdr:from>
    <cdr:to>
      <cdr:x>0.29974</cdr:x>
      <cdr:y>0.83954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776631" y="2882036"/>
          <a:ext cx="0" cy="65764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0.41271</cdr:x>
      <cdr:y>0.47492</cdr:y>
    </cdr:from>
    <cdr:to>
      <cdr:x>0.41271</cdr:x>
      <cdr:y>0.83908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446211" y="2002379"/>
          <a:ext cx="0" cy="153536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0.4052</cdr:x>
      <cdr:y>0.47563</cdr:y>
    </cdr:from>
    <cdr:to>
      <cdr:x>0.49005</cdr:x>
      <cdr:y>0.53037</cdr:y>
    </cdr:to>
    <cdr:sp macro="" textlink="">
      <cdr:nvSpPr>
        <cdr:cNvPr id="9" name="TextBox 6">
          <a:extLst xmlns:a="http://schemas.openxmlformats.org/drawingml/2006/main">
            <a:ext uri="{FF2B5EF4-FFF2-40B4-BE49-F238E27FC236}">
              <a16:creationId xmlns:a16="http://schemas.microsoft.com/office/drawing/2014/main" id="{DF3DE8A7-1D9B-0C0B-7CCF-D5378543C83C}"/>
            </a:ext>
          </a:extLst>
        </cdr:cNvPr>
        <cdr:cNvSpPr txBox="1"/>
      </cdr:nvSpPr>
      <cdr:spPr>
        <a:xfrm xmlns:a="http://schemas.openxmlformats.org/drawingml/2006/main">
          <a:off x="2401697" y="2005349"/>
          <a:ext cx="502922" cy="23081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-10%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Capping HCC Linear TV and applying -30%/+30% variation to other channels.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B50ADE-A1E7-653E-E351-550437CD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7554"/>
              </p:ext>
            </p:extLst>
          </p:nvPr>
        </p:nvGraphicFramePr>
        <p:xfrm>
          <a:off x="365760" y="1839831"/>
          <a:ext cx="10972800" cy="3718091"/>
        </p:xfrm>
        <a:graphic>
          <a:graphicData uri="http://schemas.openxmlformats.org/drawingml/2006/table">
            <a:tbl>
              <a:tblPr/>
              <a:tblGrid>
                <a:gridCol w="2930954">
                  <a:extLst>
                    <a:ext uri="{9D8B030D-6E8A-4147-A177-3AD203B41FA5}">
                      <a16:colId xmlns:a16="http://schemas.microsoft.com/office/drawing/2014/main" val="29785269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332789662"/>
                    </a:ext>
                  </a:extLst>
                </a:gridCol>
                <a:gridCol w="1355814">
                  <a:extLst>
                    <a:ext uri="{9D8B030D-6E8A-4147-A177-3AD203B41FA5}">
                      <a16:colId xmlns:a16="http://schemas.microsoft.com/office/drawing/2014/main" val="2691448762"/>
                    </a:ext>
                  </a:extLst>
                </a:gridCol>
                <a:gridCol w="1515322">
                  <a:extLst>
                    <a:ext uri="{9D8B030D-6E8A-4147-A177-3AD203B41FA5}">
                      <a16:colId xmlns:a16="http://schemas.microsoft.com/office/drawing/2014/main" val="2424603120"/>
                    </a:ext>
                  </a:extLst>
                </a:gridCol>
                <a:gridCol w="106338">
                  <a:extLst>
                    <a:ext uri="{9D8B030D-6E8A-4147-A177-3AD203B41FA5}">
                      <a16:colId xmlns:a16="http://schemas.microsoft.com/office/drawing/2014/main" val="3674018955"/>
                    </a:ext>
                  </a:extLst>
                </a:gridCol>
                <a:gridCol w="1674832">
                  <a:extLst>
                    <a:ext uri="{9D8B030D-6E8A-4147-A177-3AD203B41FA5}">
                      <a16:colId xmlns:a16="http://schemas.microsoft.com/office/drawing/2014/main" val="1224858913"/>
                    </a:ext>
                  </a:extLst>
                </a:gridCol>
                <a:gridCol w="1754586">
                  <a:extLst>
                    <a:ext uri="{9D8B030D-6E8A-4147-A177-3AD203B41FA5}">
                      <a16:colId xmlns:a16="http://schemas.microsoft.com/office/drawing/2014/main" val="3019337716"/>
                    </a:ext>
                  </a:extLst>
                </a:gridCol>
              </a:tblGrid>
              <a:tr h="25820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2684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4478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437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72798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7753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7893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32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499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09852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222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75662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715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1413B7-4446-6F10-F132-9972CBE7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350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764,420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28716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JUL21-FEB22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Pharmacy to other better performing channels – HCP MCM, HCC Paid search, HCC Radio, HCC Online Video, HCC Display &amp; HCC Social and keeping HCC Linear TV constant.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10% of the 2023 In-Scope budget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$19MM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 by keeping HCC Linear TV spend as constant.</a:t>
            </a:r>
          </a:p>
          <a:p>
            <a:pPr lvl="1"/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($57MM)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20%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($53MM)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10%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($63MM)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and 20%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($67MM).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within -30% to +30% of their 2023 pre-tax spend.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~19MM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($191MM)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($177MM)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In office and HCC Pharmacy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MCM,HCC Paid search, HCC Radio, HCC Online Video, HCC Display &amp; HCC Social.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HCC Linear TV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59035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10% and 20% change in total pre-tax spend is excluding TV as it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maintained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historical spend throughout the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927036" y="3070427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251787" y="3325820"/>
            <a:ext cx="0" cy="23368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3562258" y="3543094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3DE8A7-1D9B-0C0B-7CCF-D5378543C83C}"/>
              </a:ext>
            </a:extLst>
          </p:cNvPr>
          <p:cNvSpPr txBox="1"/>
          <p:nvPr/>
        </p:nvSpPr>
        <p:spPr>
          <a:xfrm>
            <a:off x="2183626" y="5022166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5033-DBA1-24DC-471B-76BCF6357EEA}"/>
              </a:ext>
            </a:extLst>
          </p:cNvPr>
          <p:cNvSpPr txBox="1"/>
          <p:nvPr/>
        </p:nvSpPr>
        <p:spPr>
          <a:xfrm>
            <a:off x="3822127" y="3120684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31C0-CD0D-59CB-49B7-68CE8183B23F}"/>
              </a:ext>
            </a:extLst>
          </p:cNvPr>
          <p:cNvSpPr txBox="1"/>
          <p:nvPr/>
        </p:nvSpPr>
        <p:spPr>
          <a:xfrm>
            <a:off x="4531170" y="2892084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49443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089107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F01C8-F2FD-4F46-84DF-5F6160E5649D}"/>
              </a:ext>
            </a:extLst>
          </p:cNvPr>
          <p:cNvSpPr txBox="1"/>
          <p:nvPr/>
        </p:nvSpPr>
        <p:spPr>
          <a:xfrm>
            <a:off x="2771335" y="1667729"/>
            <a:ext cx="8658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between +30/- 30% of the 2023 channel spend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HCC Linear TV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&amp; HCC Pharmacy to higher performing channels keeping HCC Linear TV constant.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40F72-B241-F499-94D9-32E9FD32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90457"/>
              </p:ext>
            </p:extLst>
          </p:nvPr>
        </p:nvGraphicFramePr>
        <p:xfrm>
          <a:off x="126609" y="1975506"/>
          <a:ext cx="11957534" cy="4478250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3248328012"/>
                    </a:ext>
                  </a:extLst>
                </a:gridCol>
                <a:gridCol w="645738">
                  <a:extLst>
                    <a:ext uri="{9D8B030D-6E8A-4147-A177-3AD203B41FA5}">
                      <a16:colId xmlns:a16="http://schemas.microsoft.com/office/drawing/2014/main" val="52190536"/>
                    </a:ext>
                  </a:extLst>
                </a:gridCol>
                <a:gridCol w="729306">
                  <a:extLst>
                    <a:ext uri="{9D8B030D-6E8A-4147-A177-3AD203B41FA5}">
                      <a16:colId xmlns:a16="http://schemas.microsoft.com/office/drawing/2014/main" val="672971875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1983559067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3517958829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526946021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899017765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503654692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1465214638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29787455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932210304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603957205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385453839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002749805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694322647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491336976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1686602772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4238797264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779329724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094354746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2140271348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67758807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745049500"/>
                    </a:ext>
                  </a:extLst>
                </a:gridCol>
              </a:tblGrid>
              <a:tr h="46234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($60.0MM)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reduction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($57M)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reduction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($53M)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($63M)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($67M)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7966"/>
                  </a:ext>
                </a:extLst>
              </a:tr>
              <a:tr h="585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05588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5691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8057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4936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5815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232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4466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5254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1297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8418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00701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$177.1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$161.9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2851"/>
                  </a:ext>
                </a:extLst>
              </a:tr>
              <a:tr h="58559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+$15  (8.5%)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  (2.9%)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-$10           (-5.9%)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+$19   (11.1%)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+$23 (13.5%)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64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2423</Words>
  <Application>Microsoft Office PowerPoint</Application>
  <PresentationFormat>Widescreen</PresentationFormat>
  <Paragraphs>726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</vt:lpstr>
      <vt:lpstr>Gardasil Adult: Objective &amp; Executive Summary</vt:lpstr>
      <vt:lpstr>Agenda</vt:lpstr>
      <vt:lpstr>In-Scope promotion for the analysis</vt:lpstr>
      <vt:lpstr>Gardasil Adult: Optimal Scenarios</vt:lpstr>
      <vt:lpstr>Gardasil Adults: Promotion Channel Deep Dive</vt:lpstr>
      <vt:lpstr>Gardasil Adult: Optimal scenario deep dive</vt:lpstr>
      <vt:lpstr>Assumptions &amp; Limitations to consider for future investment decisions </vt:lpstr>
      <vt:lpstr>Appendix</vt:lpstr>
      <vt:lpstr>Current Scenarios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106</cp:revision>
  <dcterms:created xsi:type="dcterms:W3CDTF">2022-08-15T18:42:36Z</dcterms:created>
  <dcterms:modified xsi:type="dcterms:W3CDTF">2023-08-10T13:36:59Z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