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1.xml" ContentType="application/vnd.openxmlformats-officedocument.drawingml.chartshape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rts/chart5.xml" ContentType="application/vnd.openxmlformats-officedocument.drawingml.chart+xml"/>
  <Override PartName="/ppt/theme/themeOverride5.xml" ContentType="application/vnd.openxmlformats-officedocument.themeOverride+xml"/>
  <Override PartName="/ppt/tags/tag19.xml" ContentType="application/vnd.openxmlformats-officedocument.presentationml.tags+xml"/>
  <Override PartName="/ppt/charts/chart6.xml" ContentType="application/vnd.openxmlformats-officedocument.drawingml.chart+xml"/>
  <Override PartName="/ppt/theme/themeOverride6.xml" ContentType="application/vnd.openxmlformats-officedocument.themeOverride+xml"/>
  <Override PartName="/ppt/tags/tag20.xml" ContentType="application/vnd.openxmlformats-officedocument.presentationml.tags+xml"/>
  <Override PartName="/ppt/charts/chart7.xml" ContentType="application/vnd.openxmlformats-officedocument.drawingml.chart+xml"/>
  <Override PartName="/ppt/theme/themeOverride7.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71" r:id="rId4"/>
    <p:sldId id="260" r:id="rId5"/>
    <p:sldId id="262" r:id="rId6"/>
    <p:sldId id="286" r:id="rId7"/>
    <p:sldId id="295" r:id="rId8"/>
    <p:sldId id="264" r:id="rId9"/>
    <p:sldId id="292" r:id="rId10"/>
    <p:sldId id="293" r:id="rId11"/>
    <p:sldId id="294" r:id="rId12"/>
    <p:sldId id="287" r:id="rId13"/>
    <p:sldId id="257" r:id="rId14"/>
    <p:sldId id="261" r:id="rId15"/>
    <p:sldId id="270" r:id="rId16"/>
    <p:sldId id="288" r:id="rId17"/>
    <p:sldId id="289" r:id="rId18"/>
    <p:sldId id="266" r:id="rId19"/>
    <p:sldId id="268" r:id="rId20"/>
    <p:sldId id="272"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1E0D36-0C81-4F2C-894E-ECF8C234B8E5}">
          <p14:sldIdLst>
            <p14:sldId id="256"/>
            <p14:sldId id="258"/>
            <p14:sldId id="271"/>
            <p14:sldId id="260"/>
            <p14:sldId id="262"/>
            <p14:sldId id="286"/>
            <p14:sldId id="295"/>
          </p14:sldIdLst>
        </p14:section>
        <p14:section name="Appendix" id="{79030D6D-4460-4044-A177-DAE2A82C7A25}">
          <p14:sldIdLst>
            <p14:sldId id="264"/>
            <p14:sldId id="292"/>
            <p14:sldId id="293"/>
            <p14:sldId id="294"/>
            <p14:sldId id="287"/>
            <p14:sldId id="257"/>
            <p14:sldId id="261"/>
            <p14:sldId id="270"/>
            <p14:sldId id="288"/>
            <p14:sldId id="289"/>
            <p14:sldId id="266"/>
            <p14:sldId id="268"/>
            <p14:sldId id="27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22260FB-D549-73FF-621F-6DF474515A78}" name="Kumar, Ajeeth" initials="KA" userId="S::kuajeet2@merck.com::2f4a57b3-a0e1-4e02-9b22-53cc7f4118a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82" autoAdjust="0"/>
    <p:restoredTop sz="94660"/>
  </p:normalViewPr>
  <p:slideViewPr>
    <p:cSldViewPr snapToGrid="0">
      <p:cViewPr varScale="1">
        <p:scale>
          <a:sx n="68" d="100"/>
          <a:sy n="68" d="100"/>
        </p:scale>
        <p:origin x="9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1.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b="1" i="0" u="sng" strike="noStrike" kern="1200" spc="0" baseline="0" dirty="0">
                <a:solidFill>
                  <a:schemeClr val="tx1">
                    <a:lumMod val="95000"/>
                    <a:lumOff val="5000"/>
                  </a:schemeClr>
                </a:solidFill>
                <a:latin typeface="Arial" panose="020B0604020202020204" pitchFamily="34" charset="0"/>
                <a:ea typeface="+mn-ea"/>
                <a:cs typeface="Arial" panose="020B0604020202020204" pitchFamily="34" charset="0"/>
              </a:rPr>
              <a:t>Incr</a:t>
            </a:r>
            <a:r>
              <a:rPr lang="en-US" sz="1400" b="1" u="sng" dirty="0">
                <a:solidFill>
                  <a:schemeClr val="tx1">
                    <a:lumMod val="95000"/>
                    <a:lumOff val="5000"/>
                  </a:schemeClr>
                </a:solidFill>
              </a:rPr>
              <a:t>. </a:t>
            </a:r>
            <a:r>
              <a:rPr lang="en-US" sz="1400" b="1" i="0" u="sng" strike="noStrike" kern="1200" spc="0" baseline="0" dirty="0">
                <a:solidFill>
                  <a:schemeClr val="tx1">
                    <a:lumMod val="95000"/>
                    <a:lumOff val="5000"/>
                  </a:schemeClr>
                </a:solidFill>
                <a:latin typeface="Arial" panose="020B0604020202020204" pitchFamily="34" charset="0"/>
                <a:ea typeface="+mn-ea"/>
                <a:cs typeface="Arial" panose="020B0604020202020204" pitchFamily="34" charset="0"/>
              </a:rPr>
              <a:t>Doses vs Promotion Spend</a:t>
            </a:r>
          </a:p>
        </c:rich>
      </c:tx>
      <c:layout>
        <c:manualLayout>
          <c:xMode val="edge"/>
          <c:yMode val="edge"/>
          <c:x val="0.26287127627088047"/>
          <c:y val="7.2635799361290077E-3"/>
        </c:manualLayout>
      </c:layout>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5134675959434404"/>
          <c:y val="7.1168567782251363E-2"/>
          <c:w val="0.75742315621568013"/>
          <c:h val="0.72110367698040723"/>
        </c:manualLayout>
      </c:layout>
      <c:scatterChart>
        <c:scatterStyle val="smoothMarker"/>
        <c:varyColors val="0"/>
        <c:ser>
          <c:idx val="0"/>
          <c:order val="0"/>
          <c:tx>
            <c:strRef>
              <c:f>Sheet1!$G$5</c:f>
              <c:strCache>
                <c:ptCount val="1"/>
                <c:pt idx="0">
                  <c:v>Custom Scenario (Total Doses)</c:v>
                </c:pt>
              </c:strCache>
            </c:strRef>
          </c:tx>
          <c:spPr>
            <a:ln w="19050" cap="rnd">
              <a:solidFill>
                <a:schemeClr val="accent1"/>
              </a:solidFill>
              <a:round/>
            </a:ln>
            <a:effectLst/>
          </c:spPr>
          <c:marker>
            <c:symbol val="circle"/>
            <c:size val="7"/>
            <c:spPr>
              <a:solidFill>
                <a:schemeClr val="accent1"/>
              </a:solidFill>
              <a:ln w="9525">
                <a:solidFill>
                  <a:schemeClr val="accent1"/>
                </a:solidFill>
              </a:ln>
              <a:effectLst/>
            </c:spPr>
          </c:marker>
          <c:dLbls>
            <c:dLbl>
              <c:idx val="0"/>
              <c:layout>
                <c:manualLayout>
                  <c:x val="-2.5604881908627867E-2"/>
                  <c:y val="-5.75573648415852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337-4888-8E9E-5A0CEDBCC21A}"/>
                </c:ext>
              </c:extLst>
            </c:dLbl>
            <c:dLbl>
              <c:idx val="2"/>
              <c:layout>
                <c:manualLayout>
                  <c:x val="-7.2743576635808868E-2"/>
                  <c:y val="-2.44942241897877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337-4888-8E9E-5A0CEDBCC21A}"/>
                </c:ext>
              </c:extLst>
            </c:dLbl>
            <c:numFmt formatCode="#,000,&quot;K&quot;"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Sheet1!$C$6:$C$8</c:f>
              <c:numCache>
                <c:formatCode>_("$"* #,##0_);_("$"* \(#,##0\);_("$"* "-"??_);_(@_)</c:formatCode>
                <c:ptCount val="3"/>
                <c:pt idx="0">
                  <c:v>88905663.036052749</c:v>
                </c:pt>
                <c:pt idx="1">
                  <c:v>78905662.943823591</c:v>
                </c:pt>
                <c:pt idx="2">
                  <c:v>68905663</c:v>
                </c:pt>
              </c:numCache>
            </c:numRef>
          </c:xVal>
          <c:yVal>
            <c:numRef>
              <c:f>Sheet1!$G$6:$G$8</c:f>
              <c:numCache>
                <c:formatCode>"$"#,##0_);\("$"#,##0\)</c:formatCode>
                <c:ptCount val="3"/>
                <c:pt idx="0">
                  <c:v>1115686.0591006097</c:v>
                </c:pt>
                <c:pt idx="1">
                  <c:v>1064537.8962863351</c:v>
                </c:pt>
                <c:pt idx="2">
                  <c:v>984386.74002308014</c:v>
                </c:pt>
              </c:numCache>
            </c:numRef>
          </c:yVal>
          <c:smooth val="1"/>
          <c:extLst>
            <c:ext xmlns:c16="http://schemas.microsoft.com/office/drawing/2014/chart" uri="{C3380CC4-5D6E-409C-BE32-E72D297353CC}">
              <c16:uniqueId val="{00000005-0337-4888-8E9E-5A0CEDBCC21A}"/>
            </c:ext>
          </c:extLst>
        </c:ser>
        <c:ser>
          <c:idx val="2"/>
          <c:order val="1"/>
          <c:tx>
            <c:strRef>
              <c:f>Sheet1!$F$5</c:f>
              <c:strCache>
                <c:ptCount val="1"/>
                <c:pt idx="0">
                  <c:v>Current 2024 Baseline</c:v>
                </c:pt>
              </c:strCache>
            </c:strRef>
          </c:tx>
          <c:spPr>
            <a:ln w="19050" cap="rnd">
              <a:solidFill>
                <a:schemeClr val="accent3"/>
              </a:solidFill>
              <a:round/>
            </a:ln>
            <a:effectLst/>
          </c:spPr>
          <c:marker>
            <c:symbol val="circle"/>
            <c:size val="7"/>
            <c:spPr>
              <a:solidFill>
                <a:srgbClr val="FF0000"/>
              </a:solidFill>
              <a:ln w="9525">
                <a:noFill/>
              </a:ln>
              <a:effectLst/>
            </c:spPr>
          </c:marker>
          <c:dLbls>
            <c:dLbl>
              <c:idx val="0"/>
              <c:layout>
                <c:manualLayout>
                  <c:x val="-0.21640946215660373"/>
                  <c:y val="5.7160616155435467E-2"/>
                </c:manualLayout>
              </c:layout>
              <c:numFmt formatCode="#,\ &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1-AA54-4619-BFF7-731CF5FAD478}"/>
                </c:ext>
              </c:extLst>
            </c:dLbl>
            <c:numFmt formatCode="#,\ &quot;K&quot;"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Sheet1!$C$8</c:f>
              <c:numCache>
                <c:formatCode>_("$"* #,##0_);_("$"* \(#,##0\);_("$"* "-"??_);_(@_)</c:formatCode>
                <c:ptCount val="1"/>
                <c:pt idx="0">
                  <c:v>68905663</c:v>
                </c:pt>
              </c:numCache>
            </c:numRef>
          </c:xVal>
          <c:yVal>
            <c:numRef>
              <c:f>Sheet1!$F$8</c:f>
              <c:numCache>
                <c:formatCode>"$"#,##0_);\("$"#,##0\)</c:formatCode>
                <c:ptCount val="1"/>
                <c:pt idx="0">
                  <c:v>958987.43979942449</c:v>
                </c:pt>
              </c:numCache>
            </c:numRef>
          </c:yVal>
          <c:smooth val="1"/>
          <c:extLst>
            <c:ext xmlns:c16="http://schemas.microsoft.com/office/drawing/2014/chart" uri="{C3380CC4-5D6E-409C-BE32-E72D297353CC}">
              <c16:uniqueId val="{00000007-0337-4888-8E9E-5A0CEDBCC21A}"/>
            </c:ext>
          </c:extLst>
        </c:ser>
        <c:ser>
          <c:idx val="1"/>
          <c:order val="2"/>
          <c:tx>
            <c:strRef>
              <c:f>Sheet1!$H$5</c:f>
              <c:strCache>
                <c:ptCount val="1"/>
                <c:pt idx="0">
                  <c:v>Custom Scenario (Adult Doses)*</c:v>
                </c:pt>
              </c:strCache>
            </c:strRef>
          </c:tx>
          <c:spPr>
            <a:ln w="19050" cap="rnd">
              <a:solidFill>
                <a:srgbClr val="FFC000"/>
              </a:solidFill>
              <a:round/>
            </a:ln>
            <a:effectLst/>
          </c:spPr>
          <c:marker>
            <c:symbol val="circle"/>
            <c:size val="5"/>
            <c:spPr>
              <a:solidFill>
                <a:srgbClr val="FFC000"/>
              </a:solidFill>
              <a:ln w="9525">
                <a:solidFill>
                  <a:srgbClr val="FFC000"/>
                </a:solidFill>
              </a:ln>
              <a:effectLst/>
            </c:spPr>
          </c:marker>
          <c:dLbls>
            <c:dLbl>
              <c:idx val="0"/>
              <c:layout>
                <c:manualLayout>
                  <c:x val="-2.2198039880618043E-2"/>
                  <c:y val="4.91482280546553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FCA-4C4C-8136-877526D88986}"/>
                </c:ext>
              </c:extLst>
            </c:dLbl>
            <c:dLbl>
              <c:idx val="1"/>
              <c:layout>
                <c:manualLayout>
                  <c:x val="-5.0245563243290665E-2"/>
                  <c:y val="3.78689082029759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FCA-4C4C-8136-877526D88986}"/>
                </c:ext>
              </c:extLst>
            </c:dLbl>
            <c:dLbl>
              <c:idx val="2"/>
              <c:layout>
                <c:manualLayout>
                  <c:x val="-6.2908730781365232E-2"/>
                  <c:y val="2.82299180015208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FCA-4C4C-8136-877526D88986}"/>
                </c:ext>
              </c:extLst>
            </c:dLbl>
            <c:numFmt formatCode="#,00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Sheet1!$C$6:$C$8</c:f>
              <c:numCache>
                <c:formatCode>_("$"* #,##0_);_("$"* \(#,##0\);_("$"* "-"??_);_(@_)</c:formatCode>
                <c:ptCount val="3"/>
                <c:pt idx="0">
                  <c:v>88905663.036052749</c:v>
                </c:pt>
                <c:pt idx="1">
                  <c:v>78905662.943823591</c:v>
                </c:pt>
                <c:pt idx="2">
                  <c:v>68905663</c:v>
                </c:pt>
              </c:numCache>
            </c:numRef>
          </c:xVal>
          <c:yVal>
            <c:numRef>
              <c:f>Sheet1!$H$6:$H$8</c:f>
              <c:numCache>
                <c:formatCode>"$"#,##0_);\("$"#,##0\)</c:formatCode>
                <c:ptCount val="3"/>
                <c:pt idx="0">
                  <c:v>892548.84728048788</c:v>
                </c:pt>
                <c:pt idx="1">
                  <c:v>851630.31702906813</c:v>
                </c:pt>
                <c:pt idx="2">
                  <c:v>787509.39201846416</c:v>
                </c:pt>
              </c:numCache>
            </c:numRef>
          </c:yVal>
          <c:smooth val="1"/>
          <c:extLst>
            <c:ext xmlns:c16="http://schemas.microsoft.com/office/drawing/2014/chart" uri="{C3380CC4-5D6E-409C-BE32-E72D297353CC}">
              <c16:uniqueId val="{00000000-9FCA-4C4C-8136-877526D88986}"/>
            </c:ext>
          </c:extLst>
        </c:ser>
        <c:dLbls>
          <c:showLegendKey val="0"/>
          <c:showVal val="0"/>
          <c:showCatName val="0"/>
          <c:showSerName val="0"/>
          <c:showPercent val="0"/>
          <c:showBubbleSize val="0"/>
        </c:dLbls>
        <c:axId val="831722088"/>
        <c:axId val="831723728"/>
      </c:scatterChart>
      <c:valAx>
        <c:axId val="831722088"/>
        <c:scaling>
          <c:orientation val="minMax"/>
          <c:min val="50000000"/>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000" b="1"/>
                  <a:t>Promotion Spend ($M)</a:t>
                </a:r>
              </a:p>
            </c:rich>
          </c:tx>
          <c:layout>
            <c:manualLayout>
              <c:xMode val="edge"/>
              <c:yMode val="edge"/>
              <c:x val="0.40748381610847634"/>
              <c:y val="0.8512980073224099"/>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quot;M&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31723728"/>
        <c:crosses val="autoZero"/>
        <c:crossBetween val="midCat"/>
        <c:majorUnit val="10000000"/>
      </c:valAx>
      <c:valAx>
        <c:axId val="831723728"/>
        <c:scaling>
          <c:orientation val="minMax"/>
          <c:max val="1600000"/>
          <c:min val="400000"/>
        </c:scaling>
        <c:delete val="0"/>
        <c:axPos val="l"/>
        <c:majorGridlines>
          <c:spPr>
            <a:ln w="9525" cap="flat" cmpd="sng" algn="ctr">
              <a:solidFill>
                <a:schemeClr val="bg1">
                  <a:lumMod val="9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a:t>Incr</a:t>
                </a:r>
                <a:r>
                  <a:rPr lang="en-US" b="1" dirty="0"/>
                  <a:t>. Doses</a:t>
                </a:r>
                <a:r>
                  <a:rPr lang="en-US" b="1" baseline="0" dirty="0"/>
                  <a:t> </a:t>
                </a:r>
                <a:endParaRPr lang="en-US" b="1" dirty="0"/>
              </a:p>
            </c:rich>
          </c:tx>
          <c:layout>
            <c:manualLayout>
              <c:xMode val="edge"/>
              <c:yMode val="edge"/>
              <c:x val="1.9903698042411329E-2"/>
              <c:y val="0.42743215486857894"/>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00,\ &quot;K&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31722088"/>
        <c:crosses val="autoZero"/>
        <c:crossBetween val="midCat"/>
      </c:valAx>
      <c:spPr>
        <a:noFill/>
        <a:ln>
          <a:noFill/>
        </a:ln>
        <a:effectLst/>
      </c:spPr>
    </c:plotArea>
    <c:legend>
      <c:legendPos val="r"/>
      <c:layout>
        <c:manualLayout>
          <c:xMode val="edge"/>
          <c:yMode val="edge"/>
          <c:x val="2.566291952847808E-2"/>
          <c:y val="0.91719384582701624"/>
          <c:w val="0.9743370804715219"/>
          <c:h val="8.2806154172983759E-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lumMod val="50000"/>
          <a:lumOff val="50000"/>
        </a:sysClr>
      </a:solidFill>
    </a:ln>
    <a:effectLst/>
  </c:spPr>
  <c:txPr>
    <a:bodyPr/>
    <a:lstStyle/>
    <a:p>
      <a:pPr>
        <a:defRPr sz="1200">
          <a:latin typeface="Arial" panose="020B0604020202020204" pitchFamily="34" charset="0"/>
          <a:cs typeface="Arial" panose="020B0604020202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sng" strike="noStrike" kern="1200" spc="0" baseline="0">
                <a:solidFill>
                  <a:schemeClr val="tx1">
                    <a:lumMod val="75000"/>
                    <a:lumOff val="25000"/>
                  </a:schemeClr>
                </a:solidFill>
                <a:latin typeface="Arial" panose="020B0604020202020204" pitchFamily="34" charset="0"/>
                <a:ea typeface="+mn-ea"/>
                <a:cs typeface="Arial" panose="020B0604020202020204" pitchFamily="34" charset="0"/>
              </a:defRPr>
            </a:pPr>
            <a:r>
              <a:rPr lang="en-US" sz="1400" u="sng" dirty="0"/>
              <a:t>Pre-tax incr. revenue vs </a:t>
            </a:r>
            <a:r>
              <a:rPr lang="en-US" sz="1400" u="sng" dirty="0" err="1"/>
              <a:t>InScope</a:t>
            </a:r>
            <a:r>
              <a:rPr lang="en-US" sz="1400" u="sng" dirty="0"/>
              <a:t> Spend</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5368845621419727"/>
          <c:y val="0.1625300595871462"/>
          <c:w val="0.75742315621568013"/>
          <c:h val="0.52662694190253245"/>
        </c:manualLayout>
      </c:layout>
      <c:scatterChart>
        <c:scatterStyle val="smoothMarker"/>
        <c:varyColors val="0"/>
        <c:ser>
          <c:idx val="0"/>
          <c:order val="0"/>
          <c:tx>
            <c:strRef>
              <c:f>'Scenario summary'!$G$5</c:f>
              <c:strCache>
                <c:ptCount val="1"/>
                <c:pt idx="0">
                  <c:v>Custom Scenario (Private Doses)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3.3388952302505451E-2"/>
                  <c:y val="-3.63790186125211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34-44EC-B70F-6B22DF53972D}"/>
                </c:ext>
              </c:extLst>
            </c:dLbl>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'Scenario summary'!$C$6:$C$8</c:f>
              <c:numCache>
                <c:formatCode>_("$"* #,##0_);_("$"* \(#,##0\);_("$"* "-"??_);_(@_)</c:formatCode>
                <c:ptCount val="3"/>
                <c:pt idx="0">
                  <c:v>88905663.036052749</c:v>
                </c:pt>
                <c:pt idx="1">
                  <c:v>78905662.943823591</c:v>
                </c:pt>
                <c:pt idx="2">
                  <c:v>68905663</c:v>
                </c:pt>
              </c:numCache>
            </c:numRef>
          </c:xVal>
          <c:yVal>
            <c:numRef>
              <c:f>'Scenario summary'!$G$6:$G$8</c:f>
              <c:numCache>
                <c:formatCode>_("$"* #,##0_);_("$"* \(#,##0\);_("$"* "-"??_);_(@_)</c:formatCode>
                <c:ptCount val="3"/>
                <c:pt idx="0">
                  <c:v>252078108.19319174</c:v>
                </c:pt>
                <c:pt idx="1">
                  <c:v>240521692.28693452</c:v>
                </c:pt>
                <c:pt idx="2">
                  <c:v>222412340.04081473</c:v>
                </c:pt>
              </c:numCache>
            </c:numRef>
          </c:yVal>
          <c:smooth val="1"/>
          <c:extLst>
            <c:ext xmlns:c16="http://schemas.microsoft.com/office/drawing/2014/chart" uri="{C3380CC4-5D6E-409C-BE32-E72D297353CC}">
              <c16:uniqueId val="{00000005-0344-48B8-88D2-1C3C06D4B77A}"/>
            </c:ext>
          </c:extLst>
        </c:ser>
        <c:ser>
          <c:idx val="1"/>
          <c:order val="1"/>
          <c:tx>
            <c:strRef>
              <c:f>'Scenario summary'!$H$5</c:f>
              <c:strCache>
                <c:ptCount val="1"/>
                <c:pt idx="0">
                  <c:v>Custom Scenario (Adult Doses*)</c:v>
                </c:pt>
              </c:strCache>
              <c:extLst xmlns:c15="http://schemas.microsoft.com/office/drawing/2012/chart"/>
            </c:strRef>
          </c:tx>
          <c:spPr>
            <a:ln w="19050" cap="rnd">
              <a:solidFill>
                <a:srgbClr val="FFC000"/>
              </a:solidFill>
              <a:round/>
            </a:ln>
            <a:effectLst/>
          </c:spPr>
          <c:marker>
            <c:symbol val="circle"/>
            <c:size val="5"/>
            <c:spPr>
              <a:solidFill>
                <a:srgbClr val="FFC000"/>
              </a:solidFill>
              <a:ln w="9525">
                <a:solidFill>
                  <a:srgbClr val="FFC000"/>
                </a:solidFill>
              </a:ln>
              <a:effectLst/>
            </c:spPr>
          </c:marker>
          <c:dLbls>
            <c:dLbl>
              <c:idx val="0"/>
              <c:layout>
                <c:manualLayout>
                  <c:x val="-1.4619397604032679E-2"/>
                  <c:y val="3.97631133671742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34-44EC-B70F-6B22DF53972D}"/>
                </c:ext>
              </c:extLst>
            </c:dLbl>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'Scenario summary'!$C$6:$C$8</c:f>
              <c:numCache>
                <c:formatCode>_("$"* #,##0_);_("$"* \(#,##0\);_("$"* "-"??_);_(@_)</c:formatCode>
                <c:ptCount val="3"/>
                <c:pt idx="0">
                  <c:v>88905663.036052749</c:v>
                </c:pt>
                <c:pt idx="1">
                  <c:v>78905662.943823591</c:v>
                </c:pt>
                <c:pt idx="2">
                  <c:v>68905663</c:v>
                </c:pt>
              </c:numCache>
            </c:numRef>
          </c:xVal>
          <c:yVal>
            <c:numRef>
              <c:f>'Scenario summary'!$H$6:$H$8</c:f>
              <c:numCache>
                <c:formatCode>_("$"* #,##0_);_("$"* \(#,##0\);_("$"* "-"??_);_(@_)</c:formatCode>
                <c:ptCount val="3"/>
                <c:pt idx="0">
                  <c:v>201662486.55455339</c:v>
                </c:pt>
                <c:pt idx="1">
                  <c:v>192417353.82954764</c:v>
                </c:pt>
                <c:pt idx="2">
                  <c:v>177929872.03265178</c:v>
                </c:pt>
              </c:numCache>
            </c:numRef>
          </c:yVal>
          <c:smooth val="1"/>
          <c:extLst xmlns:c15="http://schemas.microsoft.com/office/drawing/2012/chart">
            <c:ext xmlns:c16="http://schemas.microsoft.com/office/drawing/2014/chart" uri="{C3380CC4-5D6E-409C-BE32-E72D297353CC}">
              <c16:uniqueId val="{0000000A-0344-48B8-88D2-1C3C06D4B77A}"/>
            </c:ext>
          </c:extLst>
        </c:ser>
        <c:ser>
          <c:idx val="2"/>
          <c:order val="2"/>
          <c:tx>
            <c:strRef>
              <c:f>'Scenario summary'!$F$5</c:f>
              <c:strCache>
                <c:ptCount val="1"/>
                <c:pt idx="0">
                  <c:v>Current 2024 Baseline</c:v>
                </c:pt>
              </c:strCache>
            </c:strRef>
          </c:tx>
          <c:spPr>
            <a:ln w="19050" cap="rnd">
              <a:noFill/>
              <a:round/>
            </a:ln>
            <a:effectLst/>
          </c:spPr>
          <c:marker>
            <c:symbol val="circle"/>
            <c:size val="5"/>
            <c:spPr>
              <a:solidFill>
                <a:srgbClr val="FF0000"/>
              </a:solidFill>
              <a:ln w="9525">
                <a:noFill/>
              </a:ln>
              <a:effectLst/>
            </c:spPr>
          </c:marker>
          <c:dLbls>
            <c:dLbl>
              <c:idx val="0"/>
              <c:layout>
                <c:manualLayout>
                  <c:x val="-0.17937437773507142"/>
                  <c:y val="7.529610829103214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B-0344-48B8-88D2-1C3C06D4B77A}"/>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'Scenario summary'!$C$8</c:f>
              <c:numCache>
                <c:formatCode>_("$"* #,##0_);_("$"* \(#,##0\);_("$"* "-"??_);_(@_)</c:formatCode>
                <c:ptCount val="1"/>
                <c:pt idx="0">
                  <c:v>68905663</c:v>
                </c:pt>
              </c:numCache>
            </c:numRef>
          </c:xVal>
          <c:yVal>
            <c:numRef>
              <c:f>'Scenario summary'!$F$8</c:f>
              <c:numCache>
                <c:formatCode>_("$"* #,##0_);_("$"* \(#,##0\);_("$"* "-"??_);_(@_)</c:formatCode>
                <c:ptCount val="1"/>
                <c:pt idx="0">
                  <c:v>216673622.14828196</c:v>
                </c:pt>
              </c:numCache>
            </c:numRef>
          </c:yVal>
          <c:smooth val="1"/>
          <c:extLst>
            <c:ext xmlns:c16="http://schemas.microsoft.com/office/drawing/2014/chart" uri="{C3380CC4-5D6E-409C-BE32-E72D297353CC}">
              <c16:uniqueId val="{0000000C-0344-48B8-88D2-1C3C06D4B77A}"/>
            </c:ext>
          </c:extLst>
        </c:ser>
        <c:dLbls>
          <c:dLblPos val="t"/>
          <c:showLegendKey val="0"/>
          <c:showVal val="1"/>
          <c:showCatName val="0"/>
          <c:showSerName val="0"/>
          <c:showPercent val="0"/>
          <c:showBubbleSize val="0"/>
        </c:dLbls>
        <c:axId val="831722088"/>
        <c:axId val="831723728"/>
        <c:extLst/>
      </c:scatterChart>
      <c:valAx>
        <c:axId val="831722088"/>
        <c:scaling>
          <c:orientation val="minMax"/>
          <c:min val="40000000"/>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r>
                  <a:rPr lang="en-US"/>
                  <a:t>InScope Spend ($MM)</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title>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crossAx val="831723728"/>
        <c:crosses val="autoZero"/>
        <c:crossBetween val="midCat"/>
        <c:majorUnit val="10000000"/>
        <c:dispUnits>
          <c:builtInUnit val="millions"/>
        </c:dispUnits>
      </c:valAx>
      <c:valAx>
        <c:axId val="831723728"/>
        <c:scaling>
          <c:orientation val="minMax"/>
          <c:max val="280000000"/>
          <c:min val="120000000"/>
        </c:scaling>
        <c:delete val="0"/>
        <c:axPos val="l"/>
        <c:majorGridlines>
          <c:spPr>
            <a:ln w="9525" cap="flat" cmpd="sng" algn="ctr">
              <a:solidFill>
                <a:schemeClr val="bg1">
                  <a:lumMod val="9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r>
                  <a:rPr lang="en-US"/>
                  <a:t>Pre-tax Incr. Revenue ($MM)</a:t>
                </a:r>
              </a:p>
            </c:rich>
          </c:tx>
          <c:layout>
            <c:manualLayout>
              <c:xMode val="edge"/>
              <c:yMode val="edge"/>
              <c:x val="1.77611128326138E-2"/>
              <c:y val="0.1864580447426051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title>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crossAx val="831722088"/>
        <c:crosses val="autoZero"/>
        <c:crossBetween val="midCat"/>
        <c:dispUnits>
          <c:builtInUnit val="millions"/>
        </c:dispUnits>
      </c:valAx>
      <c:spPr>
        <a:noFill/>
        <a:ln>
          <a:noFill/>
        </a:ln>
        <a:effectLst/>
      </c:spPr>
    </c:plotArea>
    <c:legend>
      <c:legendPos val="b"/>
      <c:layout>
        <c:manualLayout>
          <c:xMode val="edge"/>
          <c:yMode val="edge"/>
          <c:x val="6.4650688405850643E-2"/>
          <c:y val="0.85916676659072433"/>
          <c:w val="0.8588792519471864"/>
          <c:h val="0.13761956349416055"/>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lumMod val="50000"/>
          <a:lumOff val="50000"/>
        </a:sysClr>
      </a:solidFill>
    </a:ln>
    <a:effectLst/>
  </c:spPr>
  <c:txPr>
    <a:bodyPr/>
    <a:lstStyle/>
    <a:p>
      <a:pPr>
        <a:defRPr sz="1000" b="1">
          <a:solidFill>
            <a:schemeClr val="tx1">
              <a:lumMod val="75000"/>
              <a:lumOff val="25000"/>
            </a:schemeClr>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sng" strike="noStrike" kern="1200" spc="0" baseline="0">
                <a:solidFill>
                  <a:schemeClr val="tx1">
                    <a:lumMod val="95000"/>
                    <a:lumOff val="5000"/>
                  </a:schemeClr>
                </a:solidFill>
                <a:latin typeface="Arial" panose="020B0604020202020204" pitchFamily="34" charset="0"/>
                <a:ea typeface="+mn-ea"/>
                <a:cs typeface="Arial" panose="020B0604020202020204" pitchFamily="34" charset="0"/>
              </a:defRPr>
            </a:pPr>
            <a:r>
              <a:rPr lang="en-US" sz="1400" b="1" u="sng" dirty="0">
                <a:solidFill>
                  <a:schemeClr val="tx1">
                    <a:lumMod val="95000"/>
                    <a:lumOff val="5000"/>
                  </a:schemeClr>
                </a:solidFill>
                <a:latin typeface="Arial" panose="020B0604020202020204" pitchFamily="34" charset="0"/>
                <a:cs typeface="Arial" panose="020B0604020202020204" pitchFamily="34" charset="0"/>
              </a:rPr>
              <a:t>2024 Projected Promotion Efficiency </a:t>
            </a:r>
            <a:br>
              <a:rPr lang="en-US" sz="1400" b="1" u="sng" dirty="0">
                <a:solidFill>
                  <a:schemeClr val="tx1">
                    <a:lumMod val="95000"/>
                    <a:lumOff val="5000"/>
                  </a:schemeClr>
                </a:solidFill>
                <a:latin typeface="Arial" panose="020B0604020202020204" pitchFamily="34" charset="0"/>
                <a:cs typeface="Arial" panose="020B0604020202020204" pitchFamily="34" charset="0"/>
              </a:rPr>
            </a:br>
            <a:r>
              <a:rPr lang="en-US" sz="1400" b="1" u="sng" dirty="0">
                <a:solidFill>
                  <a:schemeClr val="tx1">
                    <a:lumMod val="95000"/>
                    <a:lumOff val="5000"/>
                  </a:schemeClr>
                </a:solidFill>
                <a:latin typeface="Arial" panose="020B0604020202020204" pitchFamily="34" charset="0"/>
                <a:cs typeface="Arial" panose="020B0604020202020204" pitchFamily="34" charset="0"/>
              </a:rPr>
              <a:t>($ Pre-tax Spend/Incr. Doses</a:t>
            </a:r>
            <a:r>
              <a:rPr lang="en-US" sz="1400" b="1" u="sng" baseline="0" dirty="0">
                <a:solidFill>
                  <a:schemeClr val="tx1">
                    <a:lumMod val="95000"/>
                    <a:lumOff val="5000"/>
                  </a:schemeClr>
                </a:solidFill>
                <a:latin typeface="Arial" panose="020B0604020202020204" pitchFamily="34" charset="0"/>
                <a:cs typeface="Arial" panose="020B0604020202020204" pitchFamily="34" charset="0"/>
              </a:rPr>
              <a:t>)</a:t>
            </a:r>
            <a:endParaRPr lang="en-US" sz="1400" b="1" u="sng" dirty="0">
              <a:solidFill>
                <a:schemeClr val="tx1">
                  <a:lumMod val="95000"/>
                  <a:lumOff val="5000"/>
                </a:schemeClr>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Sheet1!$F$17</c:f>
              <c:strCache>
                <c:ptCount val="1"/>
                <c:pt idx="0">
                  <c:v>2023 Projected Promotion Efficiency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Sheet1!$E$18:$E$27</c:f>
              <c:strCache>
                <c:ptCount val="10"/>
                <c:pt idx="0">
                  <c:v>HCC Paid Search</c:v>
                </c:pt>
                <c:pt idx="1">
                  <c:v>HCP MCM</c:v>
                </c:pt>
                <c:pt idx="2">
                  <c:v>HCC Display</c:v>
                </c:pt>
                <c:pt idx="3">
                  <c:v>HCC Radio</c:v>
                </c:pt>
                <c:pt idx="4">
                  <c:v>HCC Online Video</c:v>
                </c:pt>
                <c:pt idx="5">
                  <c:v>HCC Social</c:v>
                </c:pt>
                <c:pt idx="6">
                  <c:v>HCC Streaming Video</c:v>
                </c:pt>
                <c:pt idx="7">
                  <c:v>HCC Pharmacy</c:v>
                </c:pt>
                <c:pt idx="8">
                  <c:v>HCC InOffice</c:v>
                </c:pt>
                <c:pt idx="9">
                  <c:v>HCC Linear TV</c:v>
                </c:pt>
              </c:strCache>
            </c:strRef>
          </c:cat>
          <c:val>
            <c:numRef>
              <c:f>Sheet1!$F$18:$F$27</c:f>
              <c:numCache>
                <c:formatCode>"$"#,##0</c:formatCode>
                <c:ptCount val="10"/>
                <c:pt idx="0">
                  <c:v>2.5147277110902859</c:v>
                </c:pt>
                <c:pt idx="1">
                  <c:v>41.438268268892379</c:v>
                </c:pt>
                <c:pt idx="2">
                  <c:v>42.993860984546004</c:v>
                </c:pt>
                <c:pt idx="3">
                  <c:v>46.487735431938745</c:v>
                </c:pt>
                <c:pt idx="4">
                  <c:v>57.011933200722879</c:v>
                </c:pt>
                <c:pt idx="5">
                  <c:v>80.536294708145277</c:v>
                </c:pt>
                <c:pt idx="6">
                  <c:v>122.84276777540508</c:v>
                </c:pt>
                <c:pt idx="7">
                  <c:v>142.77868187352351</c:v>
                </c:pt>
                <c:pt idx="8">
                  <c:v>148.31584469639799</c:v>
                </c:pt>
                <c:pt idx="9">
                  <c:v>157.11001622596055</c:v>
                </c:pt>
              </c:numCache>
            </c:numRef>
          </c:val>
          <c:extLst>
            <c:ext xmlns:c16="http://schemas.microsoft.com/office/drawing/2014/chart" uri="{C3380CC4-5D6E-409C-BE32-E72D297353CC}">
              <c16:uniqueId val="{00000000-8B97-4FF2-A519-C0CF6B574222}"/>
            </c:ext>
          </c:extLst>
        </c:ser>
        <c:dLbls>
          <c:showLegendKey val="0"/>
          <c:showVal val="0"/>
          <c:showCatName val="0"/>
          <c:showSerName val="0"/>
          <c:showPercent val="0"/>
          <c:showBubbleSize val="0"/>
        </c:dLbls>
        <c:gapWidth val="219"/>
        <c:overlap val="-27"/>
        <c:axId val="493430600"/>
        <c:axId val="493430272"/>
      </c:barChart>
      <c:catAx>
        <c:axId val="493430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93430272"/>
        <c:crosses val="autoZero"/>
        <c:auto val="1"/>
        <c:lblAlgn val="ctr"/>
        <c:lblOffset val="100"/>
        <c:noMultiLvlLbl val="0"/>
      </c:catAx>
      <c:valAx>
        <c:axId val="493430272"/>
        <c:scaling>
          <c:orientation val="minMax"/>
          <c:min val="0"/>
        </c:scaling>
        <c:delete val="1"/>
        <c:axPos val="l"/>
        <c:numFmt formatCode="&quot;$&quot;#,##0" sourceLinked="1"/>
        <c:majorTickMark val="none"/>
        <c:minorTickMark val="none"/>
        <c:tickLblPos val="nextTo"/>
        <c:crossAx val="493430600"/>
        <c:crosses val="autoZero"/>
        <c:crossBetween val="between"/>
        <c:maj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lumMod val="50000"/>
          <a:lumOff val="50000"/>
        </a:sysClr>
      </a:solid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300" b="1" i="0" u="sng" strike="noStrike" kern="1200" spc="0" baseline="0">
                <a:solidFill>
                  <a:schemeClr val="tx1">
                    <a:lumMod val="95000"/>
                    <a:lumOff val="5000"/>
                  </a:schemeClr>
                </a:solidFill>
                <a:latin typeface="+mn-lt"/>
                <a:ea typeface="+mn-ea"/>
                <a:cs typeface="+mn-cs"/>
              </a:defRPr>
            </a:pPr>
            <a:r>
              <a:rPr lang="en-US" sz="1300" b="1" i="0" baseline="0" dirty="0">
                <a:solidFill>
                  <a:schemeClr val="tx1">
                    <a:lumMod val="95000"/>
                    <a:lumOff val="5000"/>
                  </a:schemeClr>
                </a:solidFill>
                <a:effectLst/>
                <a:latin typeface="Arial" panose="020B0604020202020204" pitchFamily="34" charset="0"/>
                <a:cs typeface="Arial" panose="020B0604020202020204" pitchFamily="34" charset="0"/>
              </a:rPr>
              <a:t>Incr. Doses vs Pre-tax Spend</a:t>
            </a:r>
            <a:endParaRPr lang="en-US" sz="1300" b="1" dirty="0">
              <a:solidFill>
                <a:schemeClr val="tx1">
                  <a:lumMod val="95000"/>
                  <a:lumOff val="5000"/>
                </a:schemeClr>
              </a:solidFill>
              <a:effectLst/>
              <a:latin typeface="Arial" panose="020B0604020202020204" pitchFamily="34" charset="0"/>
              <a:cs typeface="Arial" panose="020B0604020202020204" pitchFamily="34" charset="0"/>
            </a:endParaRPr>
          </a:p>
          <a:p>
            <a:pPr>
              <a:defRPr sz="1300" b="1" u="sng">
                <a:solidFill>
                  <a:schemeClr val="tx1">
                    <a:lumMod val="95000"/>
                    <a:lumOff val="5000"/>
                  </a:schemeClr>
                </a:solidFill>
              </a:defRPr>
            </a:pPr>
            <a:r>
              <a:rPr lang="en-US" sz="1300" b="1" i="0" baseline="0" dirty="0">
                <a:solidFill>
                  <a:schemeClr val="tx1">
                    <a:lumMod val="95000"/>
                    <a:lumOff val="5000"/>
                  </a:schemeClr>
                </a:solidFill>
                <a:effectLst/>
                <a:latin typeface="Arial" panose="020B0604020202020204" pitchFamily="34" charset="0"/>
                <a:cs typeface="Arial" panose="020B0604020202020204" pitchFamily="34" charset="0"/>
              </a:rPr>
              <a:t>In Scope pre-tax budget :$60M, Optimal channel spend is allowed to vary </a:t>
            </a:r>
            <a:r>
              <a:rPr lang="en-US" sz="1300" b="1" i="0" u="sng" strike="noStrike" kern="1200" spc="0" baseline="0" dirty="0">
                <a:solidFill>
                  <a:schemeClr val="tx1">
                    <a:lumMod val="95000"/>
                    <a:lumOff val="5000"/>
                  </a:schemeClr>
                </a:solidFill>
                <a:effectLst/>
                <a:latin typeface="Arial" panose="020B0604020202020204" pitchFamily="34" charset="0"/>
                <a:ea typeface="+mn-ea"/>
                <a:cs typeface="Arial" panose="020B0604020202020204" pitchFamily="34" charset="0"/>
              </a:rPr>
              <a:t>within custom constraints</a:t>
            </a:r>
          </a:p>
        </c:rich>
      </c:tx>
      <c:layout>
        <c:manualLayout>
          <c:xMode val="edge"/>
          <c:yMode val="edge"/>
          <c:x val="0.12096160016122652"/>
          <c:y val="2.319259107568989E-3"/>
        </c:manualLayout>
      </c:layout>
      <c:overlay val="0"/>
      <c:spPr>
        <a:noFill/>
        <a:ln>
          <a:noFill/>
        </a:ln>
        <a:effectLst/>
      </c:spPr>
      <c:txPr>
        <a:bodyPr rot="0" spcFirstLastPara="1" vertOverflow="ellipsis" vert="horz" wrap="square" anchor="ctr" anchorCtr="1"/>
        <a:lstStyle/>
        <a:p>
          <a:pPr>
            <a:defRPr sz="1300" b="1" i="0" u="sng" strike="noStrike" kern="1200" spc="0" baseline="0">
              <a:solidFill>
                <a:schemeClr val="tx1">
                  <a:lumMod val="95000"/>
                  <a:lumOff val="5000"/>
                </a:schemeClr>
              </a:solidFill>
              <a:latin typeface="+mn-lt"/>
              <a:ea typeface="+mn-ea"/>
              <a:cs typeface="+mn-cs"/>
            </a:defRPr>
          </a:pPr>
          <a:endParaRPr lang="en-US"/>
        </a:p>
      </c:txPr>
    </c:title>
    <c:autoTitleDeleted val="0"/>
    <c:plotArea>
      <c:layout>
        <c:manualLayout>
          <c:layoutTarget val="inner"/>
          <c:xMode val="edge"/>
          <c:yMode val="edge"/>
          <c:x val="0.10781275836384986"/>
          <c:y val="0.17438722161159148"/>
          <c:w val="0.85441233502463698"/>
          <c:h val="0.73410850931339566"/>
        </c:manualLayout>
      </c:layout>
      <c:scatterChart>
        <c:scatterStyle val="smoothMarker"/>
        <c:varyColors val="0"/>
        <c:ser>
          <c:idx val="0"/>
          <c:order val="0"/>
          <c:tx>
            <c:strRef>
              <c:f>Sheet1!$B$40</c:f>
              <c:strCache>
                <c:ptCount val="1"/>
                <c:pt idx="0">
                  <c:v>HCC Linear TV</c:v>
                </c:pt>
              </c:strCache>
            </c:strRef>
          </c:tx>
          <c:spPr>
            <a:ln w="28575" cap="rnd">
              <a:solidFill>
                <a:schemeClr val="accent2">
                  <a:lumMod val="75000"/>
                </a:schemeClr>
              </a:solidFill>
              <a:round/>
            </a:ln>
            <a:effectLst/>
          </c:spPr>
          <c:marker>
            <c:symbol val="none"/>
          </c:marker>
          <c:dLbls>
            <c:dLbl>
              <c:idx val="103"/>
              <c:layout>
                <c:manualLayout>
                  <c:x val="-4.1279673116994802E-3"/>
                  <c:y val="-6.909061991630723E-2"/>
                </c:manualLayout>
              </c:layout>
              <c:tx>
                <c:rich>
                  <a:bodyPr/>
                  <a:lstStyle/>
                  <a:p>
                    <a:fld id="{50B69A05-0DA2-4992-ADA6-5805BF526A1A}"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Sheet1!$B$42:$B$192</c:f>
              <c:numCache>
                <c:formatCode>#,##0</c:formatCode>
                <c:ptCount val="151"/>
                <c:pt idx="0">
                  <c:v>0</c:v>
                </c:pt>
                <c:pt idx="1">
                  <c:v>5611.5002373501393</c:v>
                </c:pt>
                <c:pt idx="2">
                  <c:v>9115.9090298824703</c:v>
                </c:pt>
                <c:pt idx="3">
                  <c:v>12107.761676700537</c:v>
                </c:pt>
                <c:pt idx="4">
                  <c:v>14808.837908974965</c:v>
                </c:pt>
                <c:pt idx="5">
                  <c:v>17312.428335532044</c:v>
                </c:pt>
                <c:pt idx="6">
                  <c:v>19669.116872820407</c:v>
                </c:pt>
                <c:pt idx="7">
                  <c:v>21910.264159564609</c:v>
                </c:pt>
                <c:pt idx="8">
                  <c:v>24057.028157631961</c:v>
                </c:pt>
                <c:pt idx="9">
                  <c:v>26124.545419070415</c:v>
                </c:pt>
                <c:pt idx="10">
                  <c:v>28124.122804562983</c:v>
                </c:pt>
                <c:pt idx="11">
                  <c:v>30064.491672450658</c:v>
                </c:pt>
                <c:pt idx="12">
                  <c:v>31952.574628318467</c:v>
                </c:pt>
                <c:pt idx="13">
                  <c:v>33793.979184790936</c:v>
                </c:pt>
                <c:pt idx="14">
                  <c:v>35593.329136808985</c:v>
                </c:pt>
                <c:pt idx="15">
                  <c:v>37354.494781339148</c:v>
                </c:pt>
                <c:pt idx="16">
                  <c:v>39080.757540491992</c:v>
                </c:pt>
                <c:pt idx="17">
                  <c:v>40774.930605230875</c:v>
                </c:pt>
                <c:pt idx="18">
                  <c:v>42439.449240714515</c:v>
                </c:pt>
                <c:pt idx="19">
                  <c:v>44076.439640998062</c:v>
                </c:pt>
                <c:pt idx="20">
                  <c:v>45687.772286846674</c:v>
                </c:pt>
                <c:pt idx="21">
                  <c:v>47275.10389322089</c:v>
                </c:pt>
                <c:pt idx="22">
                  <c:v>48839.910812360271</c:v>
                </c:pt>
                <c:pt idx="23">
                  <c:v>50383.515941219572</c:v>
                </c:pt>
                <c:pt idx="24">
                  <c:v>51907.110623206274</c:v>
                </c:pt>
                <c:pt idx="25">
                  <c:v>53411.772644683391</c:v>
                </c:pt>
                <c:pt idx="26">
                  <c:v>54898.481150518368</c:v>
                </c:pt>
                <c:pt idx="27">
                  <c:v>56368.129104029213</c:v>
                </c:pt>
                <c:pt idx="28">
                  <c:v>57821.533771338625</c:v>
                </c:pt>
                <c:pt idx="29">
                  <c:v>59259.445602559899</c:v>
                </c:pt>
                <c:pt idx="30">
                  <c:v>60682.555801638446</c:v>
                </c:pt>
                <c:pt idx="31">
                  <c:v>62091.502815616863</c:v>
                </c:pt>
                <c:pt idx="32">
                  <c:v>63486.877927363275</c:v>
                </c:pt>
                <c:pt idx="33">
                  <c:v>64869.230099698769</c:v>
                </c:pt>
                <c:pt idx="34">
                  <c:v>66239.070190715982</c:v>
                </c:pt>
                <c:pt idx="35">
                  <c:v>67596.874637959671</c:v>
                </c:pt>
                <c:pt idx="36">
                  <c:v>68943.088691618366</c:v>
                </c:pt>
                <c:pt idx="37">
                  <c:v>70278.129262896182</c:v>
                </c:pt>
                <c:pt idx="38">
                  <c:v>71602.387442503299</c:v>
                </c:pt>
                <c:pt idx="39">
                  <c:v>72916.230735124249</c:v>
                </c:pt>
                <c:pt idx="40">
                  <c:v>74220.005048338426</c:v>
                </c:pt>
                <c:pt idx="41">
                  <c:v>75514.036468425038</c:v>
                </c:pt>
                <c:pt idx="42">
                  <c:v>76798.63285051733</c:v>
                </c:pt>
                <c:pt idx="43">
                  <c:v>78074.085246462055</c:v>
                </c:pt>
                <c:pt idx="44">
                  <c:v>79340.669190328888</c:v>
                </c:pt>
                <c:pt idx="45">
                  <c:v>80598.645858666729</c:v>
                </c:pt>
                <c:pt idx="46">
                  <c:v>81848.26312021639</c:v>
                </c:pt>
                <c:pt idx="47">
                  <c:v>83089.756487780658</c:v>
                </c:pt>
                <c:pt idx="48">
                  <c:v>84323.349983255001</c:v>
                </c:pt>
                <c:pt idx="49">
                  <c:v>85549.256925380585</c:v>
                </c:pt>
                <c:pt idx="50">
                  <c:v>86767.680648557027</c:v>
                </c:pt>
                <c:pt idx="51">
                  <c:v>87978.815160002501</c:v>
                </c:pt>
                <c:pt idx="52">
                  <c:v>89182.845741652345</c:v>
                </c:pt>
                <c:pt idx="53">
                  <c:v>90379.949502414049</c:v>
                </c:pt>
                <c:pt idx="54">
                  <c:v>91570.295885730782</c:v>
                </c:pt>
                <c:pt idx="55">
                  <c:v>92754.047136828973</c:v>
                </c:pt>
                <c:pt idx="56">
                  <c:v>93931.358733525602</c:v>
                </c:pt>
                <c:pt idx="57">
                  <c:v>95102.379784035904</c:v>
                </c:pt>
                <c:pt idx="58">
                  <c:v>96267.253394842512</c:v>
                </c:pt>
                <c:pt idx="59">
                  <c:v>97426.117011355804</c:v>
                </c:pt>
                <c:pt idx="60">
                  <c:v>98579.102733803622</c:v>
                </c:pt>
                <c:pt idx="61">
                  <c:v>99726.33761053413</c:v>
                </c:pt>
                <c:pt idx="62">
                  <c:v>100867.9439106895</c:v>
                </c:pt>
                <c:pt idx="63">
                  <c:v>102004.03937801001</c:v>
                </c:pt>
                <c:pt idx="64">
                  <c:v>103134.73746735322</c:v>
                </c:pt>
                <c:pt idx="65">
                  <c:v>104260.1475653558</c:v>
                </c:pt>
                <c:pt idx="66">
                  <c:v>105380.37519652872</c:v>
                </c:pt>
                <c:pt idx="67">
                  <c:v>106495.52221595342</c:v>
                </c:pt>
                <c:pt idx="68">
                  <c:v>107605.68698963587</c:v>
                </c:pt>
                <c:pt idx="69">
                  <c:v>108710.96456347968</c:v>
                </c:pt>
                <c:pt idx="70">
                  <c:v>109811.44682174956</c:v>
                </c:pt>
                <c:pt idx="71">
                  <c:v>110907.22263582044</c:v>
                </c:pt>
                <c:pt idx="72">
                  <c:v>111998.37800393499</c:v>
                </c:pt>
                <c:pt idx="73">
                  <c:v>113084.99618263097</c:v>
                </c:pt>
                <c:pt idx="74">
                  <c:v>114167.15781044142</c:v>
                </c:pt>
                <c:pt idx="75">
                  <c:v>115244.9410244207</c:v>
                </c:pt>
                <c:pt idx="76" formatCode="General">
                  <c:v>116318.42157000185</c:v>
                </c:pt>
                <c:pt idx="77" formatCode="General">
                  <c:v>117387.67290465004</c:v>
                </c:pt>
                <c:pt idx="78" formatCode="General">
                  <c:v>118452.76629573775</c:v>
                </c:pt>
                <c:pt idx="79" formatCode="General">
                  <c:v>119513.77091303423</c:v>
                </c:pt>
                <c:pt idx="80" formatCode="General">
                  <c:v>120570.75391616956</c:v>
                </c:pt>
                <c:pt idx="81" formatCode="General">
                  <c:v>121623.78053740562</c:v>
                </c:pt>
                <c:pt idx="82" formatCode="General">
                  <c:v>122672.91416002079</c:v>
                </c:pt>
                <c:pt idx="83" formatCode="General">
                  <c:v>123718.21639259135</c:v>
                </c:pt>
                <c:pt idx="84" formatCode="General">
                  <c:v>124759.74713943084</c:v>
                </c:pt>
                <c:pt idx="85" formatCode="General">
                  <c:v>125797.56466742975</c:v>
                </c:pt>
                <c:pt idx="86" formatCode="General">
                  <c:v>126831.72566951961</c:v>
                </c:pt>
                <c:pt idx="87" formatCode="General">
                  <c:v>127862.28532496898</c:v>
                </c:pt>
                <c:pt idx="88" formatCode="General">
                  <c:v>128889.29735670397</c:v>
                </c:pt>
                <c:pt idx="89" formatCode="General">
                  <c:v>129912.81408583271</c:v>
                </c:pt>
                <c:pt idx="90" formatCode="General">
                  <c:v>130932.88648353927</c:v>
                </c:pt>
                <c:pt idx="91" formatCode="General">
                  <c:v>131949.56422050251</c:v>
                </c:pt>
                <c:pt idx="92" formatCode="General">
                  <c:v>132962.8957139829</c:v>
                </c:pt>
                <c:pt idx="93" formatCode="General">
                  <c:v>133972.92817271245</c:v>
                </c:pt>
                <c:pt idx="94" formatCode="General">
                  <c:v>134979.70763971182</c:v>
                </c:pt>
                <c:pt idx="95" formatCode="General">
                  <c:v>135983.27903315192</c:v>
                </c:pt>
                <c:pt idx="96" formatCode="General">
                  <c:v>136983.6861853688</c:v>
                </c:pt>
                <c:pt idx="97" formatCode="General">
                  <c:v>137980.97188013329</c:v>
                </c:pt>
                <c:pt idx="98" formatCode="General">
                  <c:v>138975.17788827131</c:v>
                </c:pt>
                <c:pt idx="99" formatCode="General">
                  <c:v>139966.34500172324</c:v>
                </c:pt>
                <c:pt idx="100" formatCode="General">
                  <c:v>140954.51306612603</c:v>
                </c:pt>
                <c:pt idx="101" formatCode="General">
                  <c:v>141939.7210119965</c:v>
                </c:pt>
                <c:pt idx="102" formatCode="General">
                  <c:v>142922.00688458869</c:v>
                </c:pt>
                <c:pt idx="103" formatCode="General">
                  <c:v>143901.40787249437</c:v>
                </c:pt>
                <c:pt idx="104" formatCode="General">
                  <c:v>144877.9603350512</c:v>
                </c:pt>
                <c:pt idx="105" formatCode="General">
                  <c:v>145851.69982861925</c:v>
                </c:pt>
                <c:pt idx="106" formatCode="General">
                  <c:v>146822.66113178272</c:v>
                </c:pt>
                <c:pt idx="107" formatCode="General">
                  <c:v>147790.87826953092</c:v>
                </c:pt>
                <c:pt idx="108" formatCode="General">
                  <c:v>148756.38453646871</c:v>
                </c:pt>
                <c:pt idx="109" formatCode="General">
                  <c:v>149719.21251910398</c:v>
                </c:pt>
                <c:pt idx="110" formatCode="General">
                  <c:v>150679.39411725712</c:v>
                </c:pt>
                <c:pt idx="111" formatCode="General">
                  <c:v>151636.96056463459</c:v>
                </c:pt>
                <c:pt idx="112" formatCode="General">
                  <c:v>152591.94244860677</c:v>
                </c:pt>
                <c:pt idx="113" formatCode="General">
                  <c:v>153544.36972922692</c:v>
                </c:pt>
                <c:pt idx="114" formatCode="General">
                  <c:v>154494.27175752792</c:v>
                </c:pt>
                <c:pt idx="115" formatCode="General">
                  <c:v>155441.67729312947</c:v>
                </c:pt>
                <c:pt idx="116" formatCode="General">
                  <c:v>156386.61452118756</c:v>
                </c:pt>
                <c:pt idx="117" formatCode="General">
                  <c:v>157329.11106871683</c:v>
                </c:pt>
                <c:pt idx="118" formatCode="General">
                  <c:v>158269.19402031347</c:v>
                </c:pt>
                <c:pt idx="119" formatCode="General">
                  <c:v>159206.88993330597</c:v>
                </c:pt>
                <c:pt idx="120" formatCode="General">
                  <c:v>160142.22485235901</c:v>
                </c:pt>
                <c:pt idx="121" formatCode="General">
                  <c:v>161075.22432355487</c:v>
                </c:pt>
                <c:pt idx="122" formatCode="General">
                  <c:v>162005.91340797467</c:v>
                </c:pt>
                <c:pt idx="123" formatCode="General">
                  <c:v>162934.31669480179</c:v>
                </c:pt>
                <c:pt idx="124" formatCode="General">
                  <c:v>163860.45831396777</c:v>
                </c:pt>
                <c:pt idx="125" formatCode="General">
                  <c:v>164784.3619483597</c:v>
                </c:pt>
                <c:pt idx="126" formatCode="General">
                  <c:v>165706.05084560887</c:v>
                </c:pt>
                <c:pt idx="127" formatCode="General">
                  <c:v>166625.547829477</c:v>
                </c:pt>
                <c:pt idx="128" formatCode="General">
                  <c:v>167542.87531085775</c:v>
                </c:pt>
                <c:pt idx="129" formatCode="General">
                  <c:v>168458.05529840876</c:v>
                </c:pt>
                <c:pt idx="130" formatCode="General">
                  <c:v>169371.10940882994</c:v>
                </c:pt>
                <c:pt idx="131" formatCode="General">
                  <c:v>170282.05887680201</c:v>
                </c:pt>
                <c:pt idx="132" formatCode="General">
                  <c:v>171190.92456459932</c:v>
                </c:pt>
                <c:pt idx="133" formatCode="General">
                  <c:v>172097.72697138964</c:v>
                </c:pt>
                <c:pt idx="134" formatCode="General">
                  <c:v>173002.48624223375</c:v>
                </c:pt>
                <c:pt idx="135" formatCode="General">
                  <c:v>173905.2221767967</c:v>
                </c:pt>
                <c:pt idx="136" formatCode="General">
                  <c:v>174805.95423778144</c:v>
                </c:pt>
                <c:pt idx="137" formatCode="General">
                  <c:v>175704.70155909678</c:v>
                </c:pt>
                <c:pt idx="138" formatCode="General">
                  <c:v>176601.48295376831</c:v>
                </c:pt>
                <c:pt idx="139" formatCode="General">
                  <c:v>177496.3169216041</c:v>
                </c:pt>
                <c:pt idx="140" formatCode="General">
                  <c:v>178389.22165662277</c:v>
                </c:pt>
                <c:pt idx="141" formatCode="General">
                  <c:v>179280.21505425396</c:v>
                </c:pt>
                <c:pt idx="142" formatCode="General">
                  <c:v>180169.31471831937</c:v>
                </c:pt>
                <c:pt idx="143" formatCode="General">
                  <c:v>181056.53796780252</c:v>
                </c:pt>
                <c:pt idx="144" formatCode="General">
                  <c:v>181941.9018434154</c:v>
                </c:pt>
                <c:pt idx="145" formatCode="General">
                  <c:v>182825.42311396913</c:v>
                </c:pt>
                <c:pt idx="146" formatCode="General">
                  <c:v>183707.11828255549</c:v>
                </c:pt>
                <c:pt idx="147" formatCode="General">
                  <c:v>184587.00359254741</c:v>
                </c:pt>
                <c:pt idx="148" formatCode="General">
                  <c:v>185465.0950334231</c:v>
                </c:pt>
                <c:pt idx="149" formatCode="General">
                  <c:v>186341.4083464221</c:v>
                </c:pt>
                <c:pt idx="150" formatCode="General">
                  <c:v>187215.95903003748</c:v>
                </c:pt>
              </c:numCache>
            </c:numRef>
          </c:yVal>
          <c:smooth val="1"/>
          <c:extLst xmlns:c15="http://schemas.microsoft.com/office/drawing/2012/chart">
            <c:ext xmlns:c16="http://schemas.microsoft.com/office/drawing/2014/chart" uri="{C3380CC4-5D6E-409C-BE32-E72D297353CC}">
              <c16:uniqueId val="{00000001-26EA-4A08-9BFA-EBC3660FD40E}"/>
            </c:ext>
          </c:extLst>
        </c:ser>
        <c:ser>
          <c:idx val="2"/>
          <c:order val="1"/>
          <c:tx>
            <c:strRef>
              <c:f>Sheet1!$D$40</c:f>
              <c:strCache>
                <c:ptCount val="1"/>
                <c:pt idx="0">
                  <c:v>HCC Display</c:v>
                </c:pt>
              </c:strCache>
            </c:strRef>
          </c:tx>
          <c:spPr>
            <a:ln w="28575" cap="rnd">
              <a:solidFill>
                <a:schemeClr val="accent6">
                  <a:lumMod val="75000"/>
                </a:schemeClr>
              </a:solidFill>
              <a:prstDash val="dash"/>
              <a:round/>
            </a:ln>
            <a:effectLst/>
          </c:spPr>
          <c:marker>
            <c:symbol val="none"/>
          </c:marker>
          <c:dLbls>
            <c:dLbl>
              <c:idx val="25"/>
              <c:layout>
                <c:manualLayout>
                  <c:x val="-2.0248521100633076E-3"/>
                  <c:y val="-6.3691339398777261E-2"/>
                </c:manualLayout>
              </c:layout>
              <c:tx>
                <c:rich>
                  <a:bodyPr/>
                  <a:lstStyle/>
                  <a:p>
                    <a:fld id="{1233D1D1-8F25-4DF9-803A-A3AC5C639B02}"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Sheet1!$D$42:$D$67</c:f>
              <c:numCache>
                <c:formatCode>#,##0</c:formatCode>
                <c:ptCount val="26"/>
                <c:pt idx="0">
                  <c:v>0</c:v>
                </c:pt>
                <c:pt idx="1">
                  <c:v>15418.266428927403</c:v>
                </c:pt>
                <c:pt idx="2">
                  <c:v>23369.721853196384</c:v>
                </c:pt>
                <c:pt idx="3">
                  <c:v>29806.31582437663</c:v>
                </c:pt>
                <c:pt idx="4">
                  <c:v>35421.874567629835</c:v>
                </c:pt>
                <c:pt idx="5">
                  <c:v>40496.50547128301</c:v>
                </c:pt>
                <c:pt idx="6">
                  <c:v>45177.926681648685</c:v>
                </c:pt>
                <c:pt idx="7">
                  <c:v>49555.786139031705</c:v>
                </c:pt>
                <c:pt idx="8">
                  <c:v>53689.522099009882</c:v>
                </c:pt>
                <c:pt idx="9">
                  <c:v>57621.034577250372</c:v>
                </c:pt>
                <c:pt idx="10">
                  <c:v>61381.22422860263</c:v>
                </c:pt>
                <c:pt idx="11">
                  <c:v>64993.684390287664</c:v>
                </c:pt>
                <c:pt idx="12">
                  <c:v>68476.931911967054</c:v>
                </c:pt>
                <c:pt idx="13">
                  <c:v>71845.828526013895</c:v>
                </c:pt>
                <c:pt idx="14">
                  <c:v>75112.526017376702</c:v>
                </c:pt>
                <c:pt idx="15">
                  <c:v>78287.117259565202</c:v>
                </c:pt>
                <c:pt idx="16">
                  <c:v>81378.098093495413</c:v>
                </c:pt>
                <c:pt idx="17">
                  <c:v>84392.703353188583</c:v>
                </c:pt>
                <c:pt idx="18">
                  <c:v>87337.156688206844</c:v>
                </c:pt>
                <c:pt idx="19">
                  <c:v>90216.859838313525</c:v>
                </c:pt>
                <c:pt idx="20">
                  <c:v>93036.538435982438</c:v>
                </c:pt>
                <c:pt idx="21">
                  <c:v>95800.355986454393</c:v>
                </c:pt>
                <c:pt idx="22">
                  <c:v>98512.004148907276</c:v>
                </c:pt>
                <c:pt idx="23">
                  <c:v>101174.77509481952</c:v>
                </c:pt>
                <c:pt idx="24">
                  <c:v>103791.62012277301</c:v>
                </c:pt>
                <c:pt idx="25">
                  <c:v>106365.19760151411</c:v>
                </c:pt>
              </c:numCache>
            </c:numRef>
          </c:yVal>
          <c:smooth val="1"/>
          <c:extLst>
            <c:ext xmlns:c16="http://schemas.microsoft.com/office/drawing/2014/chart" uri="{C3380CC4-5D6E-409C-BE32-E72D297353CC}">
              <c16:uniqueId val="{00000003-26EA-4A08-9BFA-EBC3660FD40E}"/>
            </c:ext>
          </c:extLst>
        </c:ser>
        <c:ser>
          <c:idx val="4"/>
          <c:order val="2"/>
          <c:tx>
            <c:strRef>
              <c:f>Sheet1!$F$40</c:f>
              <c:strCache>
                <c:ptCount val="1"/>
                <c:pt idx="0">
                  <c:v>HCC Online Video</c:v>
                </c:pt>
              </c:strCache>
            </c:strRef>
          </c:tx>
          <c:spPr>
            <a:ln w="28575" cap="rnd">
              <a:solidFill>
                <a:schemeClr val="accent2">
                  <a:lumMod val="75000"/>
                </a:schemeClr>
              </a:solidFill>
              <a:prstDash val="dash"/>
              <a:round/>
            </a:ln>
            <a:effectLst/>
          </c:spPr>
          <c:marker>
            <c:symbol val="circle"/>
            <c:size val="5"/>
            <c:spPr>
              <a:noFill/>
              <a:ln w="9525">
                <a:noFill/>
              </a:ln>
              <a:effectLst/>
            </c:spPr>
          </c:marker>
          <c:dLbls>
            <c:dLbl>
              <c:idx val="20"/>
              <c:layout>
                <c:manualLayout>
                  <c:x val="0.14006699231178002"/>
                  <c:y val="-3.7745685998353484E-2"/>
                </c:manualLayout>
              </c:layout>
              <c:tx>
                <c:rich>
                  <a:bodyPr/>
                  <a:lstStyle/>
                  <a:p>
                    <a:fld id="{E3E1BFBB-D6AC-4915-88AD-DDACF8A61585}"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Sheet1!$F$42:$F$62</c:f>
              <c:numCache>
                <c:formatCode>#,##0</c:formatCode>
                <c:ptCount val="21"/>
                <c:pt idx="0">
                  <c:v>0</c:v>
                </c:pt>
                <c:pt idx="1">
                  <c:v>5065.481471193023</c:v>
                </c:pt>
                <c:pt idx="2">
                  <c:v>9542.5948201725259</c:v>
                </c:pt>
                <c:pt idx="3">
                  <c:v>13498.725633110851</c:v>
                </c:pt>
                <c:pt idx="4">
                  <c:v>16993.753048531711</c:v>
                </c:pt>
                <c:pt idx="5">
                  <c:v>20080.838937839493</c:v>
                </c:pt>
                <c:pt idx="6">
                  <c:v>22807.144754493609</c:v>
                </c:pt>
                <c:pt idx="7">
                  <c:v>25214.480166974477</c:v>
                </c:pt>
                <c:pt idx="8">
                  <c:v>27339.888026596978</c:v>
                </c:pt>
                <c:pt idx="9">
                  <c:v>29216.170419393107</c:v>
                </c:pt>
                <c:pt idx="10">
                  <c:v>30872.360575452447</c:v>
                </c:pt>
                <c:pt idx="11">
                  <c:v>32334.145309553482</c:v>
                </c:pt>
                <c:pt idx="12">
                  <c:v>33624.242482229136</c:v>
                </c:pt>
                <c:pt idx="13">
                  <c:v>34762.737730371766</c:v>
                </c:pt>
                <c:pt idx="14">
                  <c:v>35767.38444339484</c:v>
                </c:pt>
                <c:pt idx="15">
                  <c:v>36653.870671447366</c:v>
                </c:pt>
                <c:pt idx="16">
                  <c:v>37436.056358373724</c:v>
                </c:pt>
                <c:pt idx="17">
                  <c:v>38126.18400260713</c:v>
                </c:pt>
                <c:pt idx="18">
                  <c:v>38735.06556990277</c:v>
                </c:pt>
                <c:pt idx="19">
                  <c:v>39272.248216656968</c:v>
                </c:pt>
                <c:pt idx="20">
                  <c:v>39746.161133962683</c:v>
                </c:pt>
              </c:numCache>
            </c:numRef>
          </c:yVal>
          <c:smooth val="1"/>
          <c:extLst>
            <c:ext xmlns:c16="http://schemas.microsoft.com/office/drawing/2014/chart" uri="{C3380CC4-5D6E-409C-BE32-E72D297353CC}">
              <c16:uniqueId val="{00000005-26EA-4A08-9BFA-EBC3660FD40E}"/>
            </c:ext>
          </c:extLst>
        </c:ser>
        <c:ser>
          <c:idx val="5"/>
          <c:order val="3"/>
          <c:tx>
            <c:strRef>
              <c:f>Sheet1!$H$40</c:f>
              <c:strCache>
                <c:ptCount val="1"/>
                <c:pt idx="0">
                  <c:v>HCC Streaming Video</c:v>
                </c:pt>
              </c:strCache>
            </c:strRef>
          </c:tx>
          <c:spPr>
            <a:ln w="28575" cap="rnd">
              <a:solidFill>
                <a:schemeClr val="accent6"/>
              </a:solidFill>
              <a:prstDash val="dash"/>
              <a:round/>
            </a:ln>
            <a:effectLst/>
          </c:spPr>
          <c:marker>
            <c:symbol val="circle"/>
            <c:size val="5"/>
            <c:spPr>
              <a:noFill/>
              <a:ln w="9525">
                <a:noFill/>
              </a:ln>
              <a:effectLst/>
            </c:spPr>
          </c:marker>
          <c:dLbls>
            <c:dLbl>
              <c:idx val="75"/>
              <c:tx>
                <c:rich>
                  <a:bodyPr/>
                  <a:lstStyle/>
                  <a:p>
                    <a:fld id="{4DEE4BC0-3E53-4F5E-BF94-E0FD6E816575}"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Sheet1!$H$42:$H$117</c:f>
              <c:numCache>
                <c:formatCode>#,##0</c:formatCode>
                <c:ptCount val="76"/>
                <c:pt idx="0">
                  <c:v>0</c:v>
                </c:pt>
                <c:pt idx="1">
                  <c:v>5306.6799670584487</c:v>
                </c:pt>
                <c:pt idx="2">
                  <c:v>8620.7270398777109</c:v>
                </c:pt>
                <c:pt idx="3">
                  <c:v>11450.060343578602</c:v>
                </c:pt>
                <c:pt idx="4">
                  <c:v>14004.412392947337</c:v>
                </c:pt>
                <c:pt idx="5">
                  <c:v>16372.006191464845</c:v>
                </c:pt>
                <c:pt idx="6">
                  <c:v>18600.677904990443</c:v>
                </c:pt>
                <c:pt idx="7">
                  <c:v>20720.08464236038</c:v>
                </c:pt>
                <c:pt idx="8">
                  <c:v>22750.235051464868</c:v>
                </c:pt>
                <c:pt idx="9">
                  <c:v>24705.443457194888</c:v>
                </c:pt>
                <c:pt idx="10">
                  <c:v>26596.402524352889</c:v>
                </c:pt>
                <c:pt idx="11">
                  <c:v>28431.369318328445</c:v>
                </c:pt>
                <c:pt idx="12">
                  <c:v>30216.890404357946</c:v>
                </c:pt>
                <c:pt idx="13">
                  <c:v>31958.26869140529</c:v>
                </c:pt>
                <c:pt idx="14">
                  <c:v>33659.876806922497</c:v>
                </c:pt>
                <c:pt idx="15">
                  <c:v>35325.374810877525</c:v>
                </c:pt>
                <c:pt idx="16">
                  <c:v>36957.865876439937</c:v>
                </c:pt>
                <c:pt idx="17">
                  <c:v>38560.010380246516</c:v>
                </c:pt>
                <c:pt idx="18">
                  <c:v>40134.111302300051</c:v>
                </c:pt>
                <c:pt idx="19">
                  <c:v>41682.17934043915</c:v>
                </c:pt>
                <c:pt idx="20">
                  <c:v>43205.983369721333</c:v>
                </c:pt>
                <c:pt idx="21">
                  <c:v>44707.090111294332</c:v>
                </c:pt>
                <c:pt idx="22">
                  <c:v>46186.895721002846</c:v>
                </c:pt>
                <c:pt idx="23">
                  <c:v>47646.651235195692</c:v>
                </c:pt>
                <c:pt idx="24">
                  <c:v>49087.483282746944</c:v>
                </c:pt>
                <c:pt idx="25">
                  <c:v>50510.411103977327</c:v>
                </c:pt>
                <c:pt idx="26">
                  <c:v>51916.36065598081</c:v>
                </c:pt>
                <c:pt idx="27">
                  <c:v>53306.176395738708</c:v>
                </c:pt>
                <c:pt idx="28">
                  <c:v>54680.631194956943</c:v>
                </c:pt>
                <c:pt idx="29">
                  <c:v>56040.4347388202</c:v>
                </c:pt>
                <c:pt idx="30">
                  <c:v>57386.24068463494</c:v>
                </c:pt>
                <c:pt idx="31">
                  <c:v>58718.652798593408</c:v>
                </c:pt>
                <c:pt idx="32">
                  <c:v>60038.23024470135</c:v>
                </c:pt>
                <c:pt idx="33">
                  <c:v>61345.492165769465</c:v>
                </c:pt>
                <c:pt idx="34">
                  <c:v>62640.921669753101</c:v>
                </c:pt>
                <c:pt idx="35">
                  <c:v>63924.969313805857</c:v>
                </c:pt>
                <c:pt idx="36">
                  <c:v>65198.056161842178</c:v>
                </c:pt>
                <c:pt idx="37">
                  <c:v>66460.576478183808</c:v>
                </c:pt>
                <c:pt idx="38">
                  <c:v>67712.900109244132</c:v>
                </c:pt>
                <c:pt idx="39">
                  <c:v>68955.374596619047</c:v>
                </c:pt>
                <c:pt idx="40">
                  <c:v>70188.327057967617</c:v>
                </c:pt>
                <c:pt idx="41">
                  <c:v>71412.065866354562</c:v>
                </c:pt>
                <c:pt idx="42">
                  <c:v>72626.882154025967</c:v>
                </c:pt>
                <c:pt idx="43">
                  <c:v>73833.051162706732</c:v>
                </c:pt>
                <c:pt idx="44">
                  <c:v>75030.833459280257</c:v>
                </c:pt>
                <c:pt idx="45">
                  <c:v>76220.476033018742</c:v>
                </c:pt>
                <c:pt idx="46">
                  <c:v>77402.213288274987</c:v>
                </c:pt>
                <c:pt idx="47">
                  <c:v>78576.267944646228</c:v>
                </c:pt>
                <c:pt idx="48">
                  <c:v>79742.851855015717</c:v>
                </c:pt>
                <c:pt idx="49">
                  <c:v>80902.166750514647</c:v>
                </c:pt>
                <c:pt idx="50">
                  <c:v>82054.404920288376</c:v>
                </c:pt>
                <c:pt idx="51">
                  <c:v>83199.749832959336</c:v>
                </c:pt>
                <c:pt idx="52">
                  <c:v>84338.376705829985</c:v>
                </c:pt>
                <c:pt idx="53">
                  <c:v>85470.453027139083</c:v>
                </c:pt>
                <c:pt idx="54">
                  <c:v>86596.139036053923</c:v>
                </c:pt>
                <c:pt idx="55">
                  <c:v>87715.588164536821</c:v>
                </c:pt>
                <c:pt idx="56">
                  <c:v>88828.947444750607</c:v>
                </c:pt>
                <c:pt idx="57">
                  <c:v>89936.357885257181</c:v>
                </c:pt>
                <c:pt idx="58">
                  <c:v>91037.954818903876</c:v>
                </c:pt>
                <c:pt idx="59">
                  <c:v>92133.868224978651</c:v>
                </c:pt>
                <c:pt idx="60">
                  <c:v>93224.223027940854</c:v>
                </c:pt>
                <c:pt idx="61">
                  <c:v>94309.139374791368</c:v>
                </c:pt>
                <c:pt idx="62">
                  <c:v>95388.732892934539</c:v>
                </c:pt>
                <c:pt idx="63">
                  <c:v>96463.114930195705</c:v>
                </c:pt>
                <c:pt idx="64">
                  <c:v>97532.392778492183</c:v>
                </c:pt>
                <c:pt idx="65">
                  <c:v>98596.669882508781</c:v>
                </c:pt>
                <c:pt idx="66">
                  <c:v>99656.046034597835</c:v>
                </c:pt>
                <c:pt idx="67">
                  <c:v>100710.61755700773</c:v>
                </c:pt>
                <c:pt idx="68">
                  <c:v>101760.4774724404</c:v>
                </c:pt>
                <c:pt idx="69">
                  <c:v>102805.71566384524</c:v>
                </c:pt>
                <c:pt idx="70">
                  <c:v>103846.41902427527</c:v>
                </c:pt>
                <c:pt idx="71">
                  <c:v>104882.67159755557</c:v>
                </c:pt>
                <c:pt idx="72">
                  <c:v>105914.55471044948</c:v>
                </c:pt>
                <c:pt idx="73">
                  <c:v>106942.14709694653</c:v>
                </c:pt>
                <c:pt idx="74">
                  <c:v>107965.5250152433</c:v>
                </c:pt>
                <c:pt idx="75">
                  <c:v>108984.76235793946</c:v>
                </c:pt>
              </c:numCache>
            </c:numRef>
          </c:yVal>
          <c:smooth val="1"/>
          <c:extLst xmlns:c15="http://schemas.microsoft.com/office/drawing/2012/chart">
            <c:ext xmlns:c16="http://schemas.microsoft.com/office/drawing/2014/chart" uri="{C3380CC4-5D6E-409C-BE32-E72D297353CC}">
              <c16:uniqueId val="{00000007-26EA-4A08-9BFA-EBC3660FD40E}"/>
            </c:ext>
          </c:extLst>
        </c:ser>
        <c:ser>
          <c:idx val="6"/>
          <c:order val="4"/>
          <c:tx>
            <c:strRef>
              <c:f>Sheet1!$J$40</c:f>
              <c:strCache>
                <c:ptCount val="1"/>
                <c:pt idx="0">
                  <c:v>HCC Paid Search</c:v>
                </c:pt>
              </c:strCache>
            </c:strRef>
          </c:tx>
          <c:spPr>
            <a:ln w="28575" cap="rnd">
              <a:solidFill>
                <a:schemeClr val="accent1">
                  <a:lumMod val="60000"/>
                </a:schemeClr>
              </a:solidFill>
              <a:prstDash val="dash"/>
              <a:round/>
            </a:ln>
            <a:effectLst/>
          </c:spPr>
          <c:marker>
            <c:symbol val="circle"/>
            <c:size val="5"/>
            <c:spPr>
              <a:noFill/>
              <a:ln w="9525">
                <a:noFill/>
              </a:ln>
              <a:effectLst/>
            </c:spPr>
          </c:marker>
          <c:dLbls>
            <c:dLbl>
              <c:idx val="6"/>
              <c:tx>
                <c:rich>
                  <a:bodyPr/>
                  <a:lstStyle/>
                  <a:p>
                    <a:fld id="{1A497101-ECB4-44A9-81CE-EE76C2CBBF6B}"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Sheet1!$J$42:$J$67</c:f>
              <c:numCache>
                <c:formatCode>#,##0</c:formatCode>
                <c:ptCount val="26"/>
                <c:pt idx="0">
                  <c:v>0</c:v>
                </c:pt>
                <c:pt idx="1">
                  <c:v>79531.473375019181</c:v>
                </c:pt>
                <c:pt idx="2">
                  <c:v>129199.25966920293</c:v>
                </c:pt>
                <c:pt idx="3">
                  <c:v>171602.61689239615</c:v>
                </c:pt>
                <c:pt idx="4">
                  <c:v>209884.81654752325</c:v>
                </c:pt>
                <c:pt idx="5">
                  <c:v>245368.06112200834</c:v>
                </c:pt>
                <c:pt idx="6">
                  <c:v>278769.27358369966</c:v>
                </c:pt>
                <c:pt idx="7">
                  <c:v>310532.92647973198</c:v>
                </c:pt>
                <c:pt idx="8">
                  <c:v>340958.89039902925</c:v>
                </c:pt>
                <c:pt idx="9">
                  <c:v>370261.69483197236</c:v>
                </c:pt>
                <c:pt idx="10">
                  <c:v>398601.59127126914</c:v>
                </c:pt>
                <c:pt idx="11">
                  <c:v>426102.32876156975</c:v>
                </c:pt>
                <c:pt idx="12">
                  <c:v>452862.02099769411</c:v>
                </c:pt>
                <c:pt idx="13">
                  <c:v>478960.14293680771</c:v>
                </c:pt>
                <c:pt idx="14">
                  <c:v>504462.22736135405</c:v>
                </c:pt>
                <c:pt idx="15">
                  <c:v>529423.1277698857</c:v>
                </c:pt>
                <c:pt idx="16">
                  <c:v>553889.35157114896</c:v>
                </c:pt>
                <c:pt idx="17">
                  <c:v>577900.76996050018</c:v>
                </c:pt>
                <c:pt idx="18">
                  <c:v>601491.89781238139</c:v>
                </c:pt>
                <c:pt idx="19">
                  <c:v>624692.8695540831</c:v>
                </c:pt>
                <c:pt idx="20">
                  <c:v>647530.19540299417</c:v>
                </c:pt>
                <c:pt idx="21">
                  <c:v>670027.3558859264</c:v>
                </c:pt>
                <c:pt idx="22">
                  <c:v>692205.27525911503</c:v>
                </c:pt>
                <c:pt idx="23">
                  <c:v>714082.70286578103</c:v>
                </c:pt>
                <c:pt idx="24">
                  <c:v>735676.52354820957</c:v>
                </c:pt>
                <c:pt idx="25">
                  <c:v>757002.0127111614</c:v>
                </c:pt>
              </c:numCache>
            </c:numRef>
          </c:yVal>
          <c:smooth val="1"/>
          <c:extLst xmlns:c15="http://schemas.microsoft.com/office/drawing/2012/chart">
            <c:ext xmlns:c16="http://schemas.microsoft.com/office/drawing/2014/chart" uri="{C3380CC4-5D6E-409C-BE32-E72D297353CC}">
              <c16:uniqueId val="{00000009-26EA-4A08-9BFA-EBC3660FD40E}"/>
            </c:ext>
          </c:extLst>
        </c:ser>
        <c:ser>
          <c:idx val="7"/>
          <c:order val="5"/>
          <c:tx>
            <c:strRef>
              <c:f>Sheet1!$L$40</c:f>
              <c:strCache>
                <c:ptCount val="1"/>
                <c:pt idx="0">
                  <c:v>HCC Radio</c:v>
                </c:pt>
              </c:strCache>
            </c:strRef>
          </c:tx>
          <c:spPr>
            <a:ln w="28575" cap="rnd">
              <a:solidFill>
                <a:schemeClr val="accent2">
                  <a:lumMod val="60000"/>
                </a:schemeClr>
              </a:solidFill>
              <a:prstDash val="dash"/>
              <a:round/>
            </a:ln>
            <a:effectLst/>
          </c:spPr>
          <c:marker>
            <c:symbol val="circle"/>
            <c:size val="5"/>
            <c:spPr>
              <a:noFill/>
              <a:ln w="9525">
                <a:noFill/>
              </a:ln>
              <a:effectLst/>
            </c:spPr>
          </c:marker>
          <c:dLbls>
            <c:dLbl>
              <c:idx val="9"/>
              <c:layout>
                <c:manualLayout>
                  <c:x val="0.10083667845810856"/>
                  <c:y val="-0.13448025108764255"/>
                </c:manualLayout>
              </c:layout>
              <c:tx>
                <c:rich>
                  <a:bodyPr/>
                  <a:lstStyle/>
                  <a:p>
                    <a:fld id="{676C7A69-3C57-4AD7-956F-CBC6AFD148AF}"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Sheet1!$L$42:$L$67</c:f>
              <c:numCache>
                <c:formatCode>#,##0</c:formatCode>
                <c:ptCount val="26"/>
                <c:pt idx="0">
                  <c:v>0</c:v>
                </c:pt>
                <c:pt idx="1">
                  <c:v>14412.136371822071</c:v>
                </c:pt>
                <c:pt idx="2">
                  <c:v>19016.927953756978</c:v>
                </c:pt>
                <c:pt idx="3">
                  <c:v>22365.410039276649</c:v>
                </c:pt>
                <c:pt idx="4">
                  <c:v>25092.986873580521</c:v>
                </c:pt>
                <c:pt idx="5">
                  <c:v>27435.720169529453</c:v>
                </c:pt>
                <c:pt idx="6">
                  <c:v>29511.335474505049</c:v>
                </c:pt>
                <c:pt idx="7">
                  <c:v>31388.284394713228</c:v>
                </c:pt>
                <c:pt idx="8">
                  <c:v>33110.394684609899</c:v>
                </c:pt>
                <c:pt idx="9">
                  <c:v>34707.662578253614</c:v>
                </c:pt>
                <c:pt idx="10">
                  <c:v>36201.649801445565</c:v>
                </c:pt>
                <c:pt idx="11">
                  <c:v>37608.450193722703</c:v>
                </c:pt>
                <c:pt idx="12">
                  <c:v>38940.440616082153</c:v>
                </c:pt>
                <c:pt idx="13">
                  <c:v>40207.373459884198</c:v>
                </c:pt>
                <c:pt idx="14">
                  <c:v>41417.089564413494</c:v>
                </c:pt>
                <c:pt idx="15">
                  <c:v>42576.000912264644</c:v>
                </c:pt>
                <c:pt idx="16">
                  <c:v>43689.427715155543</c:v>
                </c:pt>
                <c:pt idx="17">
                  <c:v>44761.840094563893</c:v>
                </c:pt>
                <c:pt idx="18">
                  <c:v>45797.035336442001</c:v>
                </c:pt>
                <c:pt idx="19">
                  <c:v>46798.270489480747</c:v>
                </c:pt>
                <c:pt idx="20">
                  <c:v>47768.363296037402</c:v>
                </c:pt>
                <c:pt idx="21">
                  <c:v>48709.770210732277</c:v>
                </c:pt>
                <c:pt idx="22">
                  <c:v>49624.64754252549</c:v>
                </c:pt>
                <c:pt idx="23">
                  <c:v>50514.899965908713</c:v>
                </c:pt>
                <c:pt idx="24">
                  <c:v>51382.219441902518</c:v>
                </c:pt>
                <c:pt idx="25">
                  <c:v>52228.116762231417</c:v>
                </c:pt>
              </c:numCache>
            </c:numRef>
          </c:yVal>
          <c:smooth val="1"/>
          <c:extLst xmlns:c15="http://schemas.microsoft.com/office/drawing/2012/chart">
            <c:ext xmlns:c16="http://schemas.microsoft.com/office/drawing/2014/chart" uri="{C3380CC4-5D6E-409C-BE32-E72D297353CC}">
              <c16:uniqueId val="{0000000B-26EA-4A08-9BFA-EBC3660FD40E}"/>
            </c:ext>
          </c:extLst>
        </c:ser>
        <c:ser>
          <c:idx val="8"/>
          <c:order val="6"/>
          <c:tx>
            <c:strRef>
              <c:f>Sheet1!$N$40</c:f>
              <c:strCache>
                <c:ptCount val="1"/>
                <c:pt idx="0">
                  <c:v>HCC Social</c:v>
                </c:pt>
              </c:strCache>
            </c:strRef>
          </c:tx>
          <c:spPr>
            <a:ln w="28575" cap="rnd">
              <a:solidFill>
                <a:schemeClr val="accent4">
                  <a:lumMod val="60000"/>
                  <a:lumOff val="40000"/>
                </a:schemeClr>
              </a:solidFill>
              <a:prstDash val="dash"/>
              <a:round/>
            </a:ln>
            <a:effectLst/>
          </c:spPr>
          <c:marker>
            <c:symbol val="circle"/>
            <c:size val="5"/>
            <c:spPr>
              <a:noFill/>
              <a:ln w="9525">
                <a:noFill/>
              </a:ln>
              <a:effectLst/>
            </c:spPr>
          </c:marker>
          <c:dLbls>
            <c:dLbl>
              <c:idx val="25"/>
              <c:tx>
                <c:rich>
                  <a:bodyPr/>
                  <a:lstStyle/>
                  <a:p>
                    <a:fld id="{BBE47BFC-33BC-42A2-A96D-50EC5A75CBF8}"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Sheet1!$N$42:$N$67</c:f>
              <c:numCache>
                <c:formatCode>#,##0</c:formatCode>
                <c:ptCount val="26"/>
                <c:pt idx="0">
                  <c:v>0</c:v>
                </c:pt>
                <c:pt idx="1">
                  <c:v>6480.3046743965815</c:v>
                </c:pt>
                <c:pt idx="2">
                  <c:v>9822.305151017672</c:v>
                </c:pt>
                <c:pt idx="3">
                  <c:v>12527.608642230847</c:v>
                </c:pt>
                <c:pt idx="4">
                  <c:v>14887.830638717902</c:v>
                </c:pt>
                <c:pt idx="5">
                  <c:v>17020.700408310324</c:v>
                </c:pt>
                <c:pt idx="6">
                  <c:v>18988.303957788128</c:v>
                </c:pt>
                <c:pt idx="7">
                  <c:v>20828.320358873501</c:v>
                </c:pt>
                <c:pt idx="8">
                  <c:v>22565.731538505803</c:v>
                </c:pt>
                <c:pt idx="9">
                  <c:v>24218.148093092648</c:v>
                </c:pt>
                <c:pt idx="10">
                  <c:v>25798.557582486257</c:v>
                </c:pt>
                <c:pt idx="11">
                  <c:v>27316.876297482511</c:v>
                </c:pt>
                <c:pt idx="12">
                  <c:v>28780.886878754423</c:v>
                </c:pt>
                <c:pt idx="13">
                  <c:v>30196.835719449435</c:v>
                </c:pt>
                <c:pt idx="14">
                  <c:v>31569.830220530366</c:v>
                </c:pt>
                <c:pt idx="15">
                  <c:v>32904.112421508238</c:v>
                </c:pt>
                <c:pt idx="16">
                  <c:v>34203.25312833942</c:v>
                </c:pt>
                <c:pt idx="17">
                  <c:v>35470.293145185802</c:v>
                </c:pt>
                <c:pt idx="18">
                  <c:v>36707.848274902732</c:v>
                </c:pt>
                <c:pt idx="19">
                  <c:v>37918.188871268278</c:v>
                </c:pt>
                <c:pt idx="20">
                  <c:v>39103.301119846867</c:v>
                </c:pt>
                <c:pt idx="21">
                  <c:v>40264.934943860942</c:v>
                </c:pt>
                <c:pt idx="22">
                  <c:v>41404.641949409466</c:v>
                </c:pt>
                <c:pt idx="23">
                  <c:v>42523.805837722357</c:v>
                </c:pt>
                <c:pt idx="24">
                  <c:v>43623.667040989829</c:v>
                </c:pt>
                <c:pt idx="25">
                  <c:v>44705.342872853616</c:v>
                </c:pt>
              </c:numCache>
            </c:numRef>
          </c:yVal>
          <c:smooth val="1"/>
          <c:extLst xmlns:c15="http://schemas.microsoft.com/office/drawing/2012/chart">
            <c:ext xmlns:c16="http://schemas.microsoft.com/office/drawing/2014/chart" uri="{C3380CC4-5D6E-409C-BE32-E72D297353CC}">
              <c16:uniqueId val="{0000000D-26EA-4A08-9BFA-EBC3660FD40E}"/>
            </c:ext>
          </c:extLst>
        </c:ser>
        <c:ser>
          <c:idx val="9"/>
          <c:order val="7"/>
          <c:tx>
            <c:strRef>
              <c:f>Sheet1!$P$40</c:f>
              <c:strCache>
                <c:ptCount val="1"/>
                <c:pt idx="0">
                  <c:v>HCC MCM</c:v>
                </c:pt>
              </c:strCache>
            </c:strRef>
          </c:tx>
          <c:spPr>
            <a:ln w="28575" cap="rnd">
              <a:solidFill>
                <a:schemeClr val="accent3">
                  <a:lumMod val="75000"/>
                </a:schemeClr>
              </a:solidFill>
              <a:round/>
            </a:ln>
            <a:effectLst/>
          </c:spPr>
          <c:marker>
            <c:symbol val="circle"/>
            <c:size val="5"/>
            <c:spPr>
              <a:noFill/>
              <a:ln w="9525">
                <a:noFill/>
              </a:ln>
              <a:effectLst/>
            </c:spPr>
          </c:marker>
          <c:dLbls>
            <c:dLbl>
              <c:idx val="37"/>
              <c:tx>
                <c:rich>
                  <a:bodyPr/>
                  <a:lstStyle/>
                  <a:p>
                    <a:r>
                      <a:rPr lang="en-US" dirty="0"/>
                      <a:t>HCP MCM</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Sheet1!$P$42:$P$150</c:f>
              <c:numCache>
                <c:formatCode>#,##0</c:formatCode>
                <c:ptCount val="109"/>
                <c:pt idx="0">
                  <c:v>0</c:v>
                </c:pt>
                <c:pt idx="1">
                  <c:v>6744.3499683793634</c:v>
                </c:pt>
                <c:pt idx="2">
                  <c:v>13435.838188506663</c:v>
                </c:pt>
                <c:pt idx="3">
                  <c:v>20074.687554519624</c:v>
                </c:pt>
                <c:pt idx="4">
                  <c:v>26661.123724805191</c:v>
                </c:pt>
                <c:pt idx="5">
                  <c:v>33195.375038976781</c:v>
                </c:pt>
                <c:pt idx="6">
                  <c:v>39677.672435625456</c:v>
                </c:pt>
                <c:pt idx="7">
                  <c:v>46108.249370880425</c:v>
                </c:pt>
                <c:pt idx="8">
                  <c:v>52487.34173778072</c:v>
                </c:pt>
                <c:pt idx="9">
                  <c:v>58815.187786469236</c:v>
                </c:pt>
                <c:pt idx="10">
                  <c:v>65092.028045233339</c:v>
                </c:pt>
                <c:pt idx="11">
                  <c:v>71318.105242387392</c:v>
                </c:pt>
                <c:pt idx="12">
                  <c:v>77493.664229021408</c:v>
                </c:pt>
                <c:pt idx="13">
                  <c:v>83618.951902620494</c:v>
                </c:pt>
                <c:pt idx="14">
                  <c:v>89694.217131564394</c:v>
                </c:pt>
                <c:pt idx="15">
                  <c:v>95719.710680508986</c:v>
                </c:pt>
                <c:pt idx="16">
                  <c:v>101695.68513668422</c:v>
                </c:pt>
                <c:pt idx="17">
                  <c:v>107622.39483707212</c:v>
                </c:pt>
                <c:pt idx="18">
                  <c:v>113500.09579651337</c:v>
                </c:pt>
                <c:pt idx="19">
                  <c:v>119329.04563672934</c:v>
                </c:pt>
                <c:pt idx="20">
                  <c:v>125109.50351626147</c:v>
                </c:pt>
                <c:pt idx="21">
                  <c:v>130841.73006134667</c:v>
                </c:pt>
                <c:pt idx="22">
                  <c:v>136525.98729771748</c:v>
                </c:pt>
                <c:pt idx="23">
                  <c:v>142162.53858334757</c:v>
                </c:pt>
                <c:pt idx="24">
                  <c:v>147751.64854213502</c:v>
                </c:pt>
                <c:pt idx="25">
                  <c:v>153293.58299852163</c:v>
                </c:pt>
                <c:pt idx="26">
                  <c:v>158788.60891307052</c:v>
                </c:pt>
                <c:pt idx="27">
                  <c:v>164236.99431898072</c:v>
                </c:pt>
                <c:pt idx="28">
                  <c:v>169639.00825955253</c:v>
                </c:pt>
                <c:pt idx="29">
                  <c:v>174994.92072660942</c:v>
                </c:pt>
                <c:pt idx="30">
                  <c:v>180305.00259986054</c:v>
                </c:pt>
                <c:pt idx="31">
                  <c:v>185569.52558721509</c:v>
                </c:pt>
                <c:pt idx="32">
                  <c:v>190788.76216605306</c:v>
                </c:pt>
                <c:pt idx="33">
                  <c:v>195962.9855254367</c:v>
                </c:pt>
                <c:pt idx="34">
                  <c:v>201092.4695092719</c:v>
                </c:pt>
                <c:pt idx="35">
                  <c:v>206177.48856041208</c:v>
                </c:pt>
                <c:pt idx="36">
                  <c:v>211218.3176657157</c:v>
                </c:pt>
                <c:pt idx="37">
                  <c:v>216215.23230202962</c:v>
                </c:pt>
                <c:pt idx="38">
                  <c:v>221168.50838311855</c:v>
                </c:pt>
                <c:pt idx="39">
                  <c:v>226078.42220753618</c:v>
                </c:pt>
                <c:pt idx="40">
                  <c:v>230945.2504074052</c:v>
                </c:pt>
                <c:pt idx="41">
                  <c:v>235769.2698981557</c:v>
                </c:pt>
                <c:pt idx="42">
                  <c:v>240550.75782915577</c:v>
                </c:pt>
                <c:pt idx="43">
                  <c:v>245289.99153528456</c:v>
                </c:pt>
                <c:pt idx="44">
                  <c:v>249987.2484894041</c:v>
                </c:pt>
                <c:pt idx="45">
                  <c:v>254642.80625574663</c:v>
                </c:pt>
                <c:pt idx="46">
                  <c:v>259256.94244420156</c:v>
                </c:pt>
                <c:pt idx="47">
                  <c:v>263829.93466551043</c:v>
                </c:pt>
                <c:pt idx="48">
                  <c:v>268362.06048733462</c:v>
                </c:pt>
                <c:pt idx="49">
                  <c:v>272853.59739122726</c:v>
                </c:pt>
                <c:pt idx="50">
                  <c:v>277304.82273047324</c:v>
                </c:pt>
                <c:pt idx="51">
                  <c:v>281716.01368881389</c:v>
                </c:pt>
                <c:pt idx="52">
                  <c:v>286087.44724001735</c:v>
                </c:pt>
                <c:pt idx="53">
                  <c:v>290419.40010833368</c:v>
                </c:pt>
                <c:pt idx="54">
                  <c:v>294712.14872978255</c:v>
                </c:pt>
                <c:pt idx="55">
                  <c:v>298965.96921429597</c:v>
                </c:pt>
                <c:pt idx="56">
                  <c:v>303181.13730868977</c:v>
                </c:pt>
                <c:pt idx="57">
                  <c:v>307357.92836048175</c:v>
                </c:pt>
                <c:pt idx="58">
                  <c:v>311496.61728250608</c:v>
                </c:pt>
                <c:pt idx="59">
                  <c:v>315597.47851836588</c:v>
                </c:pt>
                <c:pt idx="60">
                  <c:v>319660.78600868117</c:v>
                </c:pt>
                <c:pt idx="61">
                  <c:v>323686.81315812934</c:v>
                </c:pt>
                <c:pt idx="62">
                  <c:v>327675.83280328754</c:v>
                </c:pt>
                <c:pt idx="63">
                  <c:v>331628.11718124803</c:v>
                </c:pt>
                <c:pt idx="64">
                  <c:v>335543.93789900467</c:v>
                </c:pt>
                <c:pt idx="65">
                  <c:v>339423.56590361241</c:v>
                </c:pt>
                <c:pt idx="66">
                  <c:v>343267.27145309001</c:v>
                </c:pt>
                <c:pt idx="67">
                  <c:v>347075.32408808265</c:v>
                </c:pt>
                <c:pt idx="68">
                  <c:v>350847.99260424729</c:v>
                </c:pt>
                <c:pt idx="69">
                  <c:v>354585.54502538219</c:v>
                </c:pt>
                <c:pt idx="70">
                  <c:v>358288.24857726227</c:v>
                </c:pt>
                <c:pt idx="71">
                  <c:v>361956.36966219638</c:v>
                </c:pt>
                <c:pt idx="72">
                  <c:v>365590.17383428197</c:v>
                </c:pt>
                <c:pt idx="73">
                  <c:v>369189.92577534728</c:v>
                </c:pt>
                <c:pt idx="74">
                  <c:v>372755.88927158527</c:v>
                </c:pt>
                <c:pt idx="75">
                  <c:v>376288.32719086111</c:v>
                </c:pt>
                <c:pt idx="76">
                  <c:v>379787.50146067794</c:v>
                </c:pt>
                <c:pt idx="77">
                  <c:v>383253.6730468031</c:v>
                </c:pt>
                <c:pt idx="78">
                  <c:v>386687.10193254519</c:v>
                </c:pt>
                <c:pt idx="79">
                  <c:v>390088.04709865991</c:v>
                </c:pt>
                <c:pt idx="80">
                  <c:v>393456.76650389191</c:v>
                </c:pt>
                <c:pt idx="81">
                  <c:v>396793.51706612948</c:v>
                </c:pt>
                <c:pt idx="82">
                  <c:v>400098.55464417581</c:v>
                </c:pt>
                <c:pt idx="83">
                  <c:v>403372.13402011432</c:v>
                </c:pt>
                <c:pt idx="84">
                  <c:v>406614.50888226833</c:v>
                </c:pt>
                <c:pt idx="85">
                  <c:v>409825.93180874735</c:v>
                </c:pt>
                <c:pt idx="86">
                  <c:v>413006.65425155684</c:v>
                </c:pt>
                <c:pt idx="87">
                  <c:v>416156.92652128357</c:v>
                </c:pt>
                <c:pt idx="88">
                  <c:v>419276.99777232204</c:v>
                </c:pt>
                <c:pt idx="89">
                  <c:v>422367.11598866247</c:v>
                </c:pt>
                <c:pt idx="90">
                  <c:v>425427.52797020506</c:v>
                </c:pt>
                <c:pt idx="91">
                  <c:v>428458.47931960505</c:v>
                </c:pt>
                <c:pt idx="92">
                  <c:v>431460.21442963649</c:v>
                </c:pt>
                <c:pt idx="93">
                  <c:v>434432.97647106554</c:v>
                </c:pt>
                <c:pt idx="94">
                  <c:v>437377.00738103129</c:v>
                </c:pt>
                <c:pt idx="95">
                  <c:v>440292.54785191081</c:v>
                </c:pt>
                <c:pt idx="96">
                  <c:v>443179.83732066862</c:v>
                </c:pt>
                <c:pt idx="97">
                  <c:v>446039.11395868845</c:v>
                </c:pt>
                <c:pt idx="98">
                  <c:v>448870.6146620661</c:v>
                </c:pt>
                <c:pt idx="99">
                  <c:v>451674.5750423586</c:v>
                </c:pt>
                <c:pt idx="100">
                  <c:v>454451.22941779252</c:v>
                </c:pt>
                <c:pt idx="101">
                  <c:v>457200.81080490164</c:v>
                </c:pt>
                <c:pt idx="102">
                  <c:v>459923.55091059953</c:v>
                </c:pt>
                <c:pt idx="103">
                  <c:v>462619.68012468796</c:v>
                </c:pt>
                <c:pt idx="104">
                  <c:v>465289.42751277052</c:v>
                </c:pt>
                <c:pt idx="105">
                  <c:v>467933.02080957498</c:v>
                </c:pt>
                <c:pt idx="106">
                  <c:v>470550.68641268089</c:v>
                </c:pt>
              </c:numCache>
            </c:numRef>
          </c:yVal>
          <c:smooth val="1"/>
          <c:extLst xmlns:c15="http://schemas.microsoft.com/office/drawing/2012/chart">
            <c:ext xmlns:c16="http://schemas.microsoft.com/office/drawing/2014/chart" uri="{C3380CC4-5D6E-409C-BE32-E72D297353CC}">
              <c16:uniqueId val="{0000000F-26EA-4A08-9BFA-EBC3660FD40E}"/>
            </c:ext>
          </c:extLst>
        </c:ser>
        <c:ser>
          <c:idx val="10"/>
          <c:order val="8"/>
          <c:tx>
            <c:strRef>
              <c:f>Sheet1!$R$40</c:f>
              <c:strCache>
                <c:ptCount val="1"/>
                <c:pt idx="0">
                  <c:v>HCC InOffice</c:v>
                </c:pt>
              </c:strCache>
            </c:strRef>
          </c:tx>
          <c:spPr>
            <a:ln w="28575" cap="rnd">
              <a:solidFill>
                <a:schemeClr val="accent5">
                  <a:lumMod val="60000"/>
                </a:schemeClr>
              </a:solidFill>
              <a:round/>
            </a:ln>
            <a:effectLst/>
          </c:spPr>
          <c:marker>
            <c:symbol val="none"/>
          </c:marker>
          <c:dLbls>
            <c:dLbl>
              <c:idx val="20"/>
              <c:tx>
                <c:rich>
                  <a:bodyPr/>
                  <a:lstStyle/>
                  <a:p>
                    <a:fld id="{E1C5F344-167C-4026-ACB6-156DA467EBDB}"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Sheet1!$R$42:$R$62</c:f>
              <c:numCache>
                <c:formatCode>#,##0</c:formatCode>
                <c:ptCount val="21"/>
                <c:pt idx="0">
                  <c:v>0</c:v>
                </c:pt>
                <c:pt idx="1">
                  <c:v>1706.7793306829408</c:v>
                </c:pt>
                <c:pt idx="2">
                  <c:v>3212.0774911278859</c:v>
                </c:pt>
                <c:pt idx="3">
                  <c:v>4539.5701164426282</c:v>
                </c:pt>
                <c:pt idx="4">
                  <c:v>5710.1750087123364</c:v>
                </c:pt>
                <c:pt idx="5">
                  <c:v>6742.3679651152343</c:v>
                </c:pt>
                <c:pt idx="6">
                  <c:v>7652.4636531248689</c:v>
                </c:pt>
                <c:pt idx="7">
                  <c:v>8454.8651248225942</c:v>
                </c:pt>
                <c:pt idx="8">
                  <c:v>9162.2852577054873</c:v>
                </c:pt>
                <c:pt idx="9">
                  <c:v>9785.9431144567207</c:v>
                </c:pt>
                <c:pt idx="10">
                  <c:v>10335.737933591008</c:v>
                </c:pt>
                <c:pt idx="11">
                  <c:v>10820.403199190274</c:v>
                </c:pt>
                <c:pt idx="12">
                  <c:v>11247.64299300313</c:v>
                </c:pt>
                <c:pt idx="13">
                  <c:v>11624.252606132999</c:v>
                </c:pt>
                <c:pt idx="14">
                  <c:v>11956.225180637091</c:v>
                </c:pt>
                <c:pt idx="15">
                  <c:v>12248.845962864347</c:v>
                </c:pt>
                <c:pt idx="16">
                  <c:v>12506.775579451583</c:v>
                </c:pt>
                <c:pt idx="17">
                  <c:v>12734.123592615128</c:v>
                </c:pt>
                <c:pt idx="18">
                  <c:v>12934.513452414423</c:v>
                </c:pt>
                <c:pt idx="19">
                  <c:v>13111.139839037322</c:v>
                </c:pt>
                <c:pt idx="20">
                  <c:v>13266.819276439957</c:v>
                </c:pt>
              </c:numCache>
            </c:numRef>
          </c:yVal>
          <c:smooth val="1"/>
          <c:extLst xmlns:c15="http://schemas.microsoft.com/office/drawing/2012/chart">
            <c:ext xmlns:c16="http://schemas.microsoft.com/office/drawing/2014/chart" uri="{C3380CC4-5D6E-409C-BE32-E72D297353CC}">
              <c16:uniqueId val="{00000011-26EA-4A08-9BFA-EBC3660FD40E}"/>
            </c:ext>
          </c:extLst>
        </c:ser>
        <c:ser>
          <c:idx val="11"/>
          <c:order val="9"/>
          <c:tx>
            <c:strRef>
              <c:f>Sheet1!$T$40</c:f>
              <c:strCache>
                <c:ptCount val="1"/>
                <c:pt idx="0">
                  <c:v>HCC Pharmacy</c:v>
                </c:pt>
              </c:strCache>
            </c:strRef>
          </c:tx>
          <c:spPr>
            <a:ln w="28575" cap="rnd">
              <a:solidFill>
                <a:schemeClr val="accent6">
                  <a:lumMod val="60000"/>
                </a:schemeClr>
              </a:solidFill>
              <a:round/>
            </a:ln>
            <a:effectLst/>
          </c:spPr>
          <c:marker>
            <c:symbol val="circle"/>
            <c:size val="5"/>
            <c:spPr>
              <a:noFill/>
              <a:ln w="9525">
                <a:noFill/>
              </a:ln>
              <a:effectLst/>
            </c:spPr>
          </c:marker>
          <c:dLbls>
            <c:dLbl>
              <c:idx val="20"/>
              <c:tx>
                <c:rich>
                  <a:bodyPr/>
                  <a:lstStyle/>
                  <a:p>
                    <a:fld id="{088B73AF-1A64-481E-B0F6-E168E9871B67}"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2-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Sheet1!$A$42:$A$192</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formatCode="General">
                  <c:v>15200000</c:v>
                </c:pt>
                <c:pt idx="77" formatCode="General">
                  <c:v>15400000</c:v>
                </c:pt>
                <c:pt idx="78" formatCode="General">
                  <c:v>15600000</c:v>
                </c:pt>
                <c:pt idx="79" formatCode="General">
                  <c:v>15800000</c:v>
                </c:pt>
                <c:pt idx="80" formatCode="General">
                  <c:v>16000000</c:v>
                </c:pt>
                <c:pt idx="81" formatCode="General">
                  <c:v>16200000</c:v>
                </c:pt>
                <c:pt idx="82" formatCode="General">
                  <c:v>16400000</c:v>
                </c:pt>
                <c:pt idx="83" formatCode="General">
                  <c:v>16600000</c:v>
                </c:pt>
                <c:pt idx="84" formatCode="General">
                  <c:v>16800000</c:v>
                </c:pt>
                <c:pt idx="85" formatCode="General">
                  <c:v>17000000</c:v>
                </c:pt>
                <c:pt idx="86" formatCode="General">
                  <c:v>17200000</c:v>
                </c:pt>
                <c:pt idx="87" formatCode="General">
                  <c:v>17400000</c:v>
                </c:pt>
                <c:pt idx="88" formatCode="General">
                  <c:v>17600000</c:v>
                </c:pt>
                <c:pt idx="89" formatCode="General">
                  <c:v>17800000</c:v>
                </c:pt>
                <c:pt idx="90" formatCode="General">
                  <c:v>18000000</c:v>
                </c:pt>
                <c:pt idx="91" formatCode="General">
                  <c:v>18200000</c:v>
                </c:pt>
                <c:pt idx="92" formatCode="General">
                  <c:v>18400000</c:v>
                </c:pt>
                <c:pt idx="93" formatCode="General">
                  <c:v>18600000</c:v>
                </c:pt>
                <c:pt idx="94" formatCode="General">
                  <c:v>18800000</c:v>
                </c:pt>
                <c:pt idx="95" formatCode="General">
                  <c:v>19000000</c:v>
                </c:pt>
                <c:pt idx="96" formatCode="General">
                  <c:v>19200000</c:v>
                </c:pt>
                <c:pt idx="97" formatCode="General">
                  <c:v>19400000</c:v>
                </c:pt>
                <c:pt idx="98" formatCode="General">
                  <c:v>19600000</c:v>
                </c:pt>
                <c:pt idx="99" formatCode="General">
                  <c:v>19800000</c:v>
                </c:pt>
                <c:pt idx="100" formatCode="General">
                  <c:v>20000000</c:v>
                </c:pt>
                <c:pt idx="101" formatCode="General">
                  <c:v>20200000</c:v>
                </c:pt>
                <c:pt idx="102" formatCode="General">
                  <c:v>20400000</c:v>
                </c:pt>
                <c:pt idx="103" formatCode="General">
                  <c:v>20600000</c:v>
                </c:pt>
                <c:pt idx="104" formatCode="General">
                  <c:v>20800000</c:v>
                </c:pt>
                <c:pt idx="105" formatCode="General">
                  <c:v>21000000</c:v>
                </c:pt>
                <c:pt idx="106" formatCode="General">
                  <c:v>21200000</c:v>
                </c:pt>
                <c:pt idx="107" formatCode="General">
                  <c:v>21400000</c:v>
                </c:pt>
                <c:pt idx="108" formatCode="General">
                  <c:v>21600000</c:v>
                </c:pt>
                <c:pt idx="109" formatCode="General">
                  <c:v>21800000</c:v>
                </c:pt>
                <c:pt idx="110" formatCode="General">
                  <c:v>22000000</c:v>
                </c:pt>
                <c:pt idx="111" formatCode="General">
                  <c:v>22200000</c:v>
                </c:pt>
                <c:pt idx="112" formatCode="General">
                  <c:v>22400000</c:v>
                </c:pt>
                <c:pt idx="113" formatCode="General">
                  <c:v>22600000</c:v>
                </c:pt>
                <c:pt idx="114" formatCode="General">
                  <c:v>22800000</c:v>
                </c:pt>
                <c:pt idx="115" formatCode="General">
                  <c:v>23000000</c:v>
                </c:pt>
                <c:pt idx="116" formatCode="General">
                  <c:v>23200000</c:v>
                </c:pt>
                <c:pt idx="117" formatCode="General">
                  <c:v>23400000</c:v>
                </c:pt>
                <c:pt idx="118" formatCode="General">
                  <c:v>23600000</c:v>
                </c:pt>
                <c:pt idx="119" formatCode="General">
                  <c:v>23800000</c:v>
                </c:pt>
                <c:pt idx="120" formatCode="General">
                  <c:v>24000000</c:v>
                </c:pt>
                <c:pt idx="121" formatCode="General">
                  <c:v>24200000</c:v>
                </c:pt>
                <c:pt idx="122" formatCode="General">
                  <c:v>24400000</c:v>
                </c:pt>
                <c:pt idx="123" formatCode="General">
                  <c:v>24600000</c:v>
                </c:pt>
                <c:pt idx="124" formatCode="General">
                  <c:v>24800000</c:v>
                </c:pt>
                <c:pt idx="125" formatCode="General">
                  <c:v>25000000</c:v>
                </c:pt>
                <c:pt idx="126" formatCode="General">
                  <c:v>25200000</c:v>
                </c:pt>
                <c:pt idx="127" formatCode="General">
                  <c:v>25400000</c:v>
                </c:pt>
                <c:pt idx="128" formatCode="General">
                  <c:v>25600000</c:v>
                </c:pt>
                <c:pt idx="129" formatCode="General">
                  <c:v>25800000</c:v>
                </c:pt>
                <c:pt idx="130" formatCode="General">
                  <c:v>26000000</c:v>
                </c:pt>
                <c:pt idx="131" formatCode="General">
                  <c:v>26200000</c:v>
                </c:pt>
                <c:pt idx="132" formatCode="General">
                  <c:v>26400000</c:v>
                </c:pt>
                <c:pt idx="133" formatCode="General">
                  <c:v>26600000</c:v>
                </c:pt>
                <c:pt idx="134" formatCode="General">
                  <c:v>26800000</c:v>
                </c:pt>
                <c:pt idx="135" formatCode="General">
                  <c:v>27000000</c:v>
                </c:pt>
                <c:pt idx="136" formatCode="General">
                  <c:v>27200000</c:v>
                </c:pt>
                <c:pt idx="137" formatCode="General">
                  <c:v>27400000</c:v>
                </c:pt>
                <c:pt idx="138" formatCode="General">
                  <c:v>27600000</c:v>
                </c:pt>
                <c:pt idx="139" formatCode="General">
                  <c:v>27800000</c:v>
                </c:pt>
                <c:pt idx="140" formatCode="General">
                  <c:v>28000000</c:v>
                </c:pt>
                <c:pt idx="141" formatCode="General">
                  <c:v>28200000</c:v>
                </c:pt>
                <c:pt idx="142" formatCode="General">
                  <c:v>28400000</c:v>
                </c:pt>
                <c:pt idx="143" formatCode="General">
                  <c:v>28600000</c:v>
                </c:pt>
                <c:pt idx="144" formatCode="General">
                  <c:v>28800000</c:v>
                </c:pt>
                <c:pt idx="145" formatCode="General">
                  <c:v>29000000</c:v>
                </c:pt>
                <c:pt idx="146" formatCode="General">
                  <c:v>29200000</c:v>
                </c:pt>
                <c:pt idx="147" formatCode="General">
                  <c:v>29400000</c:v>
                </c:pt>
                <c:pt idx="148" formatCode="General">
                  <c:v>29600000</c:v>
                </c:pt>
                <c:pt idx="149" formatCode="General">
                  <c:v>29800000</c:v>
                </c:pt>
                <c:pt idx="150" formatCode="General">
                  <c:v>30000000</c:v>
                </c:pt>
              </c:numCache>
            </c:numRef>
          </c:xVal>
          <c:yVal>
            <c:numRef>
              <c:f>Sheet1!$T$42:$T$62</c:f>
              <c:numCache>
                <c:formatCode>#,##0</c:formatCode>
                <c:ptCount val="21"/>
                <c:pt idx="0">
                  <c:v>0</c:v>
                </c:pt>
                <c:pt idx="1">
                  <c:v>1884.0989294061437</c:v>
                </c:pt>
                <c:pt idx="2">
                  <c:v>3690.9075000444427</c:v>
                </c:pt>
                <c:pt idx="3">
                  <c:v>5423.5391706861556</c:v>
                </c:pt>
                <c:pt idx="4">
                  <c:v>7084.9866262534633</c:v>
                </c:pt>
                <c:pt idx="5">
                  <c:v>8678.126083179377</c:v>
                </c:pt>
                <c:pt idx="6">
                  <c:v>10205.721472941339</c:v>
                </c:pt>
                <c:pt idx="7">
                  <c:v>11670.428504428826</c:v>
                </c:pt>
                <c:pt idx="8">
                  <c:v>13074.798606074415</c:v>
                </c:pt>
                <c:pt idx="9">
                  <c:v>14421.282748956233</c:v>
                </c:pt>
                <c:pt idx="10">
                  <c:v>15712.235152327456</c:v>
                </c:pt>
                <c:pt idx="11">
                  <c:v>16949.916873184033</c:v>
                </c:pt>
                <c:pt idx="12">
                  <c:v>18136.499281739816</c:v>
                </c:pt>
                <c:pt idx="13">
                  <c:v>19274.06742475275</c:v>
                </c:pt>
                <c:pt idx="14">
                  <c:v>20364.623278812505</c:v>
                </c:pt>
                <c:pt idx="15">
                  <c:v>21410.088895815425</c:v>
                </c:pt>
                <c:pt idx="16">
                  <c:v>22412.309442908503</c:v>
                </c:pt>
                <c:pt idx="17">
                  <c:v>23373.056139308028</c:v>
                </c:pt>
                <c:pt idx="18">
                  <c:v>24294.029092384502</c:v>
                </c:pt>
                <c:pt idx="19">
                  <c:v>25176.860035532154</c:v>
                </c:pt>
                <c:pt idx="20">
                  <c:v>26023.114970291033</c:v>
                </c:pt>
              </c:numCache>
            </c:numRef>
          </c:yVal>
          <c:smooth val="1"/>
          <c:extLst xmlns:c15="http://schemas.microsoft.com/office/drawing/2012/chart">
            <c:ext xmlns:c16="http://schemas.microsoft.com/office/drawing/2014/chart" uri="{C3380CC4-5D6E-409C-BE32-E72D297353CC}">
              <c16:uniqueId val="{00000013-26EA-4A08-9BFA-EBC3660FD40E}"/>
            </c:ext>
          </c:extLst>
        </c:ser>
        <c:ser>
          <c:idx val="16"/>
          <c:order val="10"/>
          <c:tx>
            <c:strRef>
              <c:f>Sheet1!$B$11</c:f>
              <c:strCache>
                <c:ptCount val="1"/>
                <c:pt idx="0">
                  <c:v>HCC InOffice</c:v>
                </c:pt>
              </c:strCache>
              <c:extLst xmlns:c15="http://schemas.microsoft.com/office/drawing/2012/chart"/>
            </c:strRef>
          </c:tx>
          <c:spPr>
            <a:ln w="28575" cap="rnd">
              <a:solidFill>
                <a:srgbClr val="FF0000"/>
              </a:solidFill>
              <a:round/>
            </a:ln>
            <a:effectLst/>
          </c:spPr>
          <c:marker>
            <c:symbol val="circle"/>
            <c:size val="5"/>
            <c:spPr>
              <a:solidFill>
                <a:srgbClr val="FF0000"/>
              </a:solidFill>
              <a:ln w="9525">
                <a:solidFill>
                  <a:srgbClr val="FF0000"/>
                </a:solidFill>
              </a:ln>
              <a:effectLst/>
            </c:spPr>
          </c:marker>
          <c:dPt>
            <c:idx val="0"/>
            <c:marker>
              <c:symbol val="square"/>
              <c:size val="7"/>
              <c:spPr>
                <a:solidFill>
                  <a:srgbClr val="FF0000"/>
                </a:solidFill>
                <a:ln w="9525">
                  <a:solidFill>
                    <a:srgbClr val="FF0000"/>
                  </a:solidFill>
                </a:ln>
                <a:effectLst/>
              </c:spPr>
            </c:marker>
            <c:bubble3D val="0"/>
            <c:extLst xmlns:c15="http://schemas.microsoft.com/office/drawing/2012/chart">
              <c:ext xmlns:c16="http://schemas.microsoft.com/office/drawing/2014/chart" uri="{C3380CC4-5D6E-409C-BE32-E72D297353CC}">
                <c16:uniqueId val="{00000014-26EA-4A08-9BFA-EBC3660FD40E}"/>
              </c:ext>
            </c:extLst>
          </c:dPt>
          <c:xVal>
            <c:numRef>
              <c:f>Sheet1!$H$11</c:f>
              <c:numCache>
                <c:formatCode>"$"#,##0</c:formatCode>
                <c:ptCount val="1"/>
                <c:pt idx="0">
                  <c:v>1000000</c:v>
                </c:pt>
              </c:numCache>
              <c:extLst xmlns:c15="http://schemas.microsoft.com/office/drawing/2012/chart"/>
            </c:numRef>
          </c:xVal>
          <c:yVal>
            <c:numRef>
              <c:f>Sheet1!$I$11</c:f>
              <c:numCache>
                <c:formatCode>#,##0</c:formatCode>
                <c:ptCount val="1"/>
                <c:pt idx="0">
                  <c:v>6742.3679651152343</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5-26EA-4A08-9BFA-EBC3660FD40E}"/>
            </c:ext>
          </c:extLst>
        </c:ser>
        <c:ser>
          <c:idx val="17"/>
          <c:order val="11"/>
          <c:tx>
            <c:strRef>
              <c:f>Sheet1!$B$12</c:f>
              <c:strCache>
                <c:ptCount val="1"/>
                <c:pt idx="0">
                  <c:v>HCP MCM</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Sheet1!$H$12</c:f>
              <c:numCache>
                <c:formatCode>"$"#,##0</c:formatCode>
                <c:ptCount val="1"/>
                <c:pt idx="0">
                  <c:v>16948000</c:v>
                </c:pt>
              </c:numCache>
              <c:extLst xmlns:c15="http://schemas.microsoft.com/office/drawing/2012/chart"/>
            </c:numRef>
          </c:xVal>
          <c:yVal>
            <c:numRef>
              <c:f>Sheet1!$I$12</c:f>
              <c:numCache>
                <c:formatCode>#,##0</c:formatCode>
                <c:ptCount val="1"/>
                <c:pt idx="0">
                  <c:v>408993.92537411675</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6-26EA-4A08-9BFA-EBC3660FD40E}"/>
            </c:ext>
          </c:extLst>
        </c:ser>
        <c:ser>
          <c:idx val="18"/>
          <c:order val="12"/>
          <c:tx>
            <c:strRef>
              <c:f>Sheet1!$B$13</c:f>
              <c:strCache>
                <c:ptCount val="1"/>
                <c:pt idx="0">
                  <c:v>HCC Social</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Sheet1!$H$13</c:f>
              <c:numCache>
                <c:formatCode>"$"#,##0</c:formatCode>
                <c:ptCount val="1"/>
                <c:pt idx="0">
                  <c:v>2200000</c:v>
                </c:pt>
              </c:numCache>
              <c:extLst xmlns:c15="http://schemas.microsoft.com/office/drawing/2012/chart"/>
            </c:numRef>
          </c:xVal>
          <c:yVal>
            <c:numRef>
              <c:f>Sheet1!$I$13</c:f>
              <c:numCache>
                <c:formatCode>#,##0</c:formatCode>
                <c:ptCount val="1"/>
                <c:pt idx="0">
                  <c:v>27316.876297482511</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7-26EA-4A08-9BFA-EBC3660FD40E}"/>
            </c:ext>
          </c:extLst>
        </c:ser>
        <c:ser>
          <c:idx val="19"/>
          <c:order val="13"/>
          <c:tx>
            <c:strRef>
              <c:f>Sheet1!$B$14</c:f>
              <c:strCache>
                <c:ptCount val="1"/>
                <c:pt idx="0">
                  <c:v>HCC Online Video</c:v>
                </c:pt>
              </c:strCache>
              <c:extLst xmlns:c15="http://schemas.microsoft.com/office/drawing/2012/chart"/>
            </c:strRef>
          </c:tx>
          <c:spPr>
            <a:ln w="28575" cap="rnd">
              <a:solidFill>
                <a:srgbClr val="FF0000"/>
              </a:solidFill>
              <a:round/>
            </a:ln>
            <a:effectLst/>
          </c:spPr>
          <c:marker>
            <c:symbol val="circle"/>
            <c:size val="5"/>
            <c:spPr>
              <a:solidFill>
                <a:srgbClr val="FF0000"/>
              </a:solidFill>
              <a:ln w="9525">
                <a:solidFill>
                  <a:srgbClr val="FF0000"/>
                </a:solidFill>
              </a:ln>
              <a:effectLst/>
            </c:spPr>
          </c:marker>
          <c:dPt>
            <c:idx val="0"/>
            <c:marker>
              <c:symbol val="square"/>
              <c:size val="7"/>
              <c:spPr>
                <a:solidFill>
                  <a:srgbClr val="FF0000"/>
                </a:solidFill>
                <a:ln w="9525">
                  <a:solidFill>
                    <a:srgbClr val="FF0000"/>
                  </a:solidFill>
                </a:ln>
                <a:effectLst/>
              </c:spPr>
            </c:marker>
            <c:bubble3D val="0"/>
            <c:extLst xmlns:c15="http://schemas.microsoft.com/office/drawing/2012/chart">
              <c:ext xmlns:c16="http://schemas.microsoft.com/office/drawing/2014/chart" uri="{C3380CC4-5D6E-409C-BE32-E72D297353CC}">
                <c16:uniqueId val="{00000018-26EA-4A08-9BFA-EBC3660FD40E}"/>
              </c:ext>
            </c:extLst>
          </c:dPt>
          <c:xVal>
            <c:numRef>
              <c:f>Sheet1!$H$14</c:f>
              <c:numCache>
                <c:formatCode>"$"#,##0</c:formatCode>
                <c:ptCount val="1"/>
                <c:pt idx="0">
                  <c:v>1500000</c:v>
                </c:pt>
              </c:numCache>
              <c:extLst xmlns:c15="http://schemas.microsoft.com/office/drawing/2012/chart"/>
            </c:numRef>
          </c:xVal>
          <c:yVal>
            <c:numRef>
              <c:f>Sheet1!$I$14</c:f>
              <c:numCache>
                <c:formatCode>#,##0</c:formatCode>
                <c:ptCount val="1"/>
                <c:pt idx="0">
                  <c:v>26310.281300564297</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9-26EA-4A08-9BFA-EBC3660FD40E}"/>
            </c:ext>
          </c:extLst>
        </c:ser>
        <c:ser>
          <c:idx val="20"/>
          <c:order val="14"/>
          <c:tx>
            <c:strRef>
              <c:f>Sheet1!$B$15</c:f>
              <c:strCache>
                <c:ptCount val="1"/>
                <c:pt idx="0">
                  <c:v>HCC Streaming Video</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Sheet1!$H$15</c:f>
              <c:numCache>
                <c:formatCode>"$"#,##0</c:formatCode>
                <c:ptCount val="1"/>
                <c:pt idx="0">
                  <c:v>10268452</c:v>
                </c:pt>
              </c:numCache>
              <c:extLst xmlns:c15="http://schemas.microsoft.com/office/drawing/2012/chart"/>
            </c:numRef>
          </c:xVal>
          <c:yVal>
            <c:numRef>
              <c:f>Sheet1!$I$15</c:f>
              <c:numCache>
                <c:formatCode>#,##0</c:formatCode>
                <c:ptCount val="1"/>
                <c:pt idx="0">
                  <c:v>83590.203851267303</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A-26EA-4A08-9BFA-EBC3660FD40E}"/>
            </c:ext>
          </c:extLst>
        </c:ser>
        <c:ser>
          <c:idx val="21"/>
          <c:order val="15"/>
          <c:tx>
            <c:strRef>
              <c:f>Sheet1!$B$16</c:f>
              <c:strCache>
                <c:ptCount val="1"/>
                <c:pt idx="0">
                  <c:v>HCC Display</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Sheet1!$H$16</c:f>
              <c:numCache>
                <c:formatCode>"$"#,##0</c:formatCode>
                <c:ptCount val="1"/>
                <c:pt idx="0">
                  <c:v>4000000</c:v>
                </c:pt>
              </c:numCache>
              <c:extLst xmlns:c15="http://schemas.microsoft.com/office/drawing/2012/chart"/>
            </c:numRef>
          </c:xVal>
          <c:yVal>
            <c:numRef>
              <c:f>Sheet1!$I$16</c:f>
              <c:numCache>
                <c:formatCode>#,##0</c:formatCode>
                <c:ptCount val="1"/>
                <c:pt idx="0">
                  <c:v>93036.538435982438</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B-26EA-4A08-9BFA-EBC3660FD40E}"/>
            </c:ext>
          </c:extLst>
        </c:ser>
        <c:ser>
          <c:idx val="22"/>
          <c:order val="16"/>
          <c:tx>
            <c:strRef>
              <c:f>Sheet1!$B$17</c:f>
              <c:strCache>
                <c:ptCount val="1"/>
                <c:pt idx="0">
                  <c:v>HCC Paid Search</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Sheet1!$H$17</c:f>
              <c:numCache>
                <c:formatCode>"$"#,##0</c:formatCode>
                <c:ptCount val="1"/>
                <c:pt idx="0">
                  <c:v>200000</c:v>
                </c:pt>
              </c:numCache>
              <c:extLst xmlns:c15="http://schemas.microsoft.com/office/drawing/2012/chart"/>
            </c:numRef>
          </c:xVal>
          <c:yVal>
            <c:numRef>
              <c:f>Sheet1!$I$17</c:f>
              <c:numCache>
                <c:formatCode>#,##0</c:formatCode>
                <c:ptCount val="1"/>
                <c:pt idx="0">
                  <c:v>79531.473375019181</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C-26EA-4A08-9BFA-EBC3660FD40E}"/>
            </c:ext>
          </c:extLst>
        </c:ser>
        <c:ser>
          <c:idx val="23"/>
          <c:order val="17"/>
          <c:tx>
            <c:strRef>
              <c:f>Sheet1!$B$18</c:f>
              <c:strCache>
                <c:ptCount val="1"/>
                <c:pt idx="0">
                  <c:v>HCC Radio</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Sheet1!$H$18</c:f>
              <c:numCache>
                <c:formatCode>"$"#,##0</c:formatCode>
                <c:ptCount val="1"/>
                <c:pt idx="0">
                  <c:v>1500000</c:v>
                </c:pt>
              </c:numCache>
              <c:extLst xmlns:c15="http://schemas.microsoft.com/office/drawing/2012/chart"/>
            </c:numRef>
          </c:xVal>
          <c:yVal>
            <c:numRef>
              <c:f>Sheet1!$I$18</c:f>
              <c:numCache>
                <c:formatCode>#,##0</c:formatCode>
                <c:ptCount val="1"/>
                <c:pt idx="0">
                  <c:v>32266.574959240672</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D-26EA-4A08-9BFA-EBC3660FD40E}"/>
            </c:ext>
          </c:extLst>
        </c:ser>
        <c:ser>
          <c:idx val="24"/>
          <c:order val="18"/>
          <c:tx>
            <c:v>HCC In Office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Sheet1!$E$11</c:f>
              <c:numCache>
                <c:formatCode>"$"#,##0</c:formatCode>
                <c:ptCount val="1"/>
                <c:pt idx="0">
                  <c:v>900000</c:v>
                </c:pt>
              </c:numCache>
              <c:extLst xmlns:c15="http://schemas.microsoft.com/office/drawing/2012/chart"/>
            </c:numRef>
          </c:xVal>
          <c:yVal>
            <c:numRef>
              <c:f>Sheet1!$F$11</c:f>
              <c:numCache>
                <c:formatCode>#,##0</c:formatCode>
                <c:ptCount val="1"/>
                <c:pt idx="0">
                  <c:v>6242.5057294806466</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E-26EA-4A08-9BFA-EBC3660FD40E}"/>
            </c:ext>
          </c:extLst>
        </c:ser>
        <c:ser>
          <c:idx val="25"/>
          <c:order val="19"/>
          <c:tx>
            <c:v>HCC MCM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Sheet1!$E$12</c:f>
              <c:numCache>
                <c:formatCode>"$"#,##0</c:formatCode>
                <c:ptCount val="1"/>
                <c:pt idx="0">
                  <c:v>20332804.978695806</c:v>
                </c:pt>
              </c:numCache>
              <c:extLst xmlns:c15="http://schemas.microsoft.com/office/drawing/2012/chart"/>
            </c:numRef>
          </c:xVal>
          <c:yVal>
            <c:numRef>
              <c:f>Sheet1!$F$12</c:f>
              <c:numCache>
                <c:formatCode>#,##0</c:formatCode>
                <c:ptCount val="1"/>
                <c:pt idx="0">
                  <c:v>459011.75782042369</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F-26EA-4A08-9BFA-EBC3660FD40E}"/>
            </c:ext>
          </c:extLst>
        </c:ser>
        <c:ser>
          <c:idx val="26"/>
          <c:order val="20"/>
          <c:tx>
            <c:v>HCC Social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Sheet1!$E$13</c:f>
              <c:numCache>
                <c:formatCode>"$"#,##0</c:formatCode>
                <c:ptCount val="1"/>
                <c:pt idx="0">
                  <c:v>1800000</c:v>
                </c:pt>
              </c:numCache>
              <c:extLst xmlns:c15="http://schemas.microsoft.com/office/drawing/2012/chart"/>
            </c:numRef>
          </c:xVal>
          <c:yVal>
            <c:numRef>
              <c:f>Sheet1!$F$13</c:f>
              <c:numCache>
                <c:formatCode>#,##0</c:formatCode>
                <c:ptCount val="1"/>
                <c:pt idx="0">
                  <c:v>24218.148093092648</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20-26EA-4A08-9BFA-EBC3660FD40E}"/>
            </c:ext>
          </c:extLst>
        </c:ser>
        <c:ser>
          <c:idx val="27"/>
          <c:order val="21"/>
          <c:tx>
            <c:v>HCC Streaming Video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Sheet1!$E$15</c:f>
              <c:numCache>
                <c:formatCode>"$"#,##0</c:formatCode>
                <c:ptCount val="1"/>
                <c:pt idx="0">
                  <c:v>8306901</c:v>
                </c:pt>
              </c:numCache>
            </c:numRef>
          </c:xVal>
          <c:yVal>
            <c:numRef>
              <c:f>Sheet1!$F$15</c:f>
              <c:numCache>
                <c:formatCode>#,##0</c:formatCode>
                <c:ptCount val="1"/>
                <c:pt idx="0">
                  <c:v>72062.483379729863</c:v>
                </c:pt>
              </c:numCache>
            </c:numRef>
          </c:yVal>
          <c:smooth val="1"/>
          <c:extLst xmlns:c15="http://schemas.microsoft.com/office/drawing/2012/chart">
            <c:ext xmlns:c16="http://schemas.microsoft.com/office/drawing/2014/chart" uri="{C3380CC4-5D6E-409C-BE32-E72D297353CC}">
              <c16:uniqueId val="{00000021-26EA-4A08-9BFA-EBC3660FD40E}"/>
            </c:ext>
          </c:extLst>
        </c:ser>
        <c:ser>
          <c:idx val="28"/>
          <c:order val="22"/>
          <c:tx>
            <c:v>HCC Display OPT</c:v>
          </c:tx>
          <c:spPr>
            <a:ln w="28575" cap="rnd">
              <a:solidFill>
                <a:srgbClr val="00B050"/>
              </a:solidFill>
              <a:prstDash val="dashDot"/>
              <a:round/>
            </a:ln>
            <a:effectLst/>
          </c:spPr>
          <c:marker>
            <c:symbol val="circle"/>
            <c:size val="7"/>
            <c:spPr>
              <a:solidFill>
                <a:srgbClr val="00B050"/>
              </a:solidFill>
              <a:ln w="9525">
                <a:solidFill>
                  <a:srgbClr val="00B050"/>
                </a:solidFill>
              </a:ln>
              <a:effectLst/>
            </c:spPr>
          </c:marker>
          <c:trendline>
            <c:spPr>
              <a:ln w="19050" cap="rnd">
                <a:solidFill>
                  <a:schemeClr val="accent5">
                    <a:lumMod val="60000"/>
                    <a:lumOff val="40000"/>
                  </a:schemeClr>
                </a:solidFill>
                <a:prstDash val="sysDot"/>
              </a:ln>
              <a:effectLst/>
            </c:spPr>
            <c:trendlineType val="linear"/>
            <c:dispRSqr val="0"/>
            <c:dispEq val="0"/>
          </c:trendline>
          <c:xVal>
            <c:numRef>
              <c:f>Sheet1!$E$16</c:f>
              <c:numCache>
                <c:formatCode>"$"#,##0</c:formatCode>
                <c:ptCount val="1"/>
                <c:pt idx="0">
                  <c:v>4273117.8110036552</c:v>
                </c:pt>
              </c:numCache>
            </c:numRef>
          </c:xVal>
          <c:yVal>
            <c:numRef>
              <c:f>Sheet1!$F$16</c:f>
              <c:numCache>
                <c:formatCode>#,##0</c:formatCode>
                <c:ptCount val="1"/>
                <c:pt idx="0">
                  <c:v>96797.573044715027</c:v>
                </c:pt>
              </c:numCache>
            </c:numRef>
          </c:yVal>
          <c:smooth val="1"/>
          <c:extLst xmlns:c15="http://schemas.microsoft.com/office/drawing/2012/chart">
            <c:ext xmlns:c16="http://schemas.microsoft.com/office/drawing/2014/chart" uri="{C3380CC4-5D6E-409C-BE32-E72D297353CC}">
              <c16:uniqueId val="{00000023-26EA-4A08-9BFA-EBC3660FD40E}"/>
            </c:ext>
          </c:extLst>
        </c:ser>
        <c:ser>
          <c:idx val="29"/>
          <c:order val="23"/>
          <c:tx>
            <c:v>HCC Paid Search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Sheet1!$E$17</c:f>
              <c:numCache>
                <c:formatCode>"$"#,##0</c:formatCode>
                <c:ptCount val="1"/>
                <c:pt idx="0">
                  <c:v>200000</c:v>
                </c:pt>
              </c:numCache>
            </c:numRef>
          </c:xVal>
          <c:yVal>
            <c:numRef>
              <c:f>Sheet1!$F$17</c:f>
              <c:numCache>
                <c:formatCode>#,##0</c:formatCode>
                <c:ptCount val="1"/>
                <c:pt idx="0">
                  <c:v>79531.473375019181</c:v>
                </c:pt>
              </c:numCache>
            </c:numRef>
          </c:yVal>
          <c:smooth val="1"/>
          <c:extLst xmlns:c15="http://schemas.microsoft.com/office/drawing/2012/chart">
            <c:ext xmlns:c16="http://schemas.microsoft.com/office/drawing/2014/chart" uri="{C3380CC4-5D6E-409C-BE32-E72D297353CC}">
              <c16:uniqueId val="{00000024-26EA-4A08-9BFA-EBC3660FD40E}"/>
            </c:ext>
          </c:extLst>
        </c:ser>
        <c:ser>
          <c:idx val="30"/>
          <c:order val="24"/>
          <c:tx>
            <c:v>HCC Radio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Sheet1!$E$18</c:f>
              <c:numCache>
                <c:formatCode>"$"#,##0</c:formatCode>
                <c:ptCount val="1"/>
                <c:pt idx="0">
                  <c:v>700120.26289727725</c:v>
                </c:pt>
              </c:numCache>
            </c:numRef>
          </c:xVal>
          <c:yVal>
            <c:numRef>
              <c:f>Sheet1!$F$18</c:f>
              <c:numCache>
                <c:formatCode>#,##0</c:formatCode>
                <c:ptCount val="1"/>
                <c:pt idx="0">
                  <c:v>23789.505983354808</c:v>
                </c:pt>
              </c:numCache>
            </c:numRef>
          </c:yVal>
          <c:smooth val="1"/>
          <c:extLst xmlns:c15="http://schemas.microsoft.com/office/drawing/2012/chart">
            <c:ext xmlns:c16="http://schemas.microsoft.com/office/drawing/2014/chart" uri="{C3380CC4-5D6E-409C-BE32-E72D297353CC}">
              <c16:uniqueId val="{00000025-26EA-4A08-9BFA-EBC3660FD40E}"/>
            </c:ext>
          </c:extLst>
        </c:ser>
        <c:ser>
          <c:idx val="31"/>
          <c:order val="25"/>
          <c:tx>
            <c:v>HCC Online Video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Sheet1!$E$14</c:f>
              <c:numCache>
                <c:formatCode>"$"#,##0</c:formatCode>
                <c:ptCount val="1"/>
                <c:pt idx="0">
                  <c:v>1103508.0716077928</c:v>
                </c:pt>
              </c:numCache>
            </c:numRef>
          </c:xVal>
          <c:yVal>
            <c:numRef>
              <c:f>Sheet1!$F$14</c:f>
              <c:numCache>
                <c:formatCode>#,##0</c:formatCode>
                <c:ptCount val="1"/>
                <c:pt idx="0">
                  <c:v>21534.095760160126</c:v>
                </c:pt>
              </c:numCache>
            </c:numRef>
          </c:yVal>
          <c:smooth val="1"/>
          <c:extLst xmlns:c15="http://schemas.microsoft.com/office/drawing/2012/chart">
            <c:ext xmlns:c16="http://schemas.microsoft.com/office/drawing/2014/chart" uri="{C3380CC4-5D6E-409C-BE32-E72D297353CC}">
              <c16:uniqueId val="{00000026-26EA-4A08-9BFA-EBC3660FD40E}"/>
            </c:ext>
          </c:extLst>
        </c:ser>
        <c:ser>
          <c:idx val="1"/>
          <c:order val="26"/>
          <c:tx>
            <c:strRef>
              <c:f>Sheet1!$B$19</c:f>
              <c:strCache>
                <c:ptCount val="1"/>
                <c:pt idx="0">
                  <c:v>HCC Linear TV</c:v>
                </c:pt>
              </c:strCache>
            </c:strRef>
          </c:tx>
          <c:spPr>
            <a:ln w="28575" cap="rnd">
              <a:solidFill>
                <a:schemeClr val="accent2"/>
              </a:solidFill>
              <a:round/>
            </a:ln>
            <a:effectLst/>
          </c:spPr>
          <c:marker>
            <c:symbol val="star"/>
            <c:size val="7"/>
            <c:spPr>
              <a:solidFill>
                <a:srgbClr val="FF0000"/>
              </a:solidFill>
              <a:ln w="9525">
                <a:solidFill>
                  <a:srgbClr val="FF0000"/>
                </a:solidFill>
              </a:ln>
              <a:effectLst/>
            </c:spPr>
          </c:marker>
          <c:xVal>
            <c:numRef>
              <c:f>Sheet1!$H$19</c:f>
              <c:numCache>
                <c:formatCode>"$"#,##0</c:formatCode>
                <c:ptCount val="1"/>
                <c:pt idx="0">
                  <c:v>28089211</c:v>
                </c:pt>
              </c:numCache>
            </c:numRef>
          </c:xVal>
          <c:yVal>
            <c:numRef>
              <c:f>Sheet1!$I$19</c:f>
              <c:numCache>
                <c:formatCode>#,##0</c:formatCode>
                <c:ptCount val="1"/>
                <c:pt idx="0">
                  <c:v>178786.88879772768</c:v>
                </c:pt>
              </c:numCache>
            </c:numRef>
          </c:yVal>
          <c:smooth val="1"/>
          <c:extLst>
            <c:ext xmlns:c16="http://schemas.microsoft.com/office/drawing/2014/chart" uri="{C3380CC4-5D6E-409C-BE32-E72D297353CC}">
              <c16:uniqueId val="{00000027-26EA-4A08-9BFA-EBC3660FD40E}"/>
            </c:ext>
          </c:extLst>
        </c:ser>
        <c:ser>
          <c:idx val="3"/>
          <c:order val="27"/>
          <c:tx>
            <c:strRef>
              <c:f>Sheet1!$B$20</c:f>
              <c:strCache>
                <c:ptCount val="1"/>
                <c:pt idx="0">
                  <c:v>HCC Pharmacy</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xVal>
            <c:numRef>
              <c:f>Sheet1!$H$20</c:f>
              <c:numCache>
                <c:formatCode>"$"#,##0</c:formatCode>
                <c:ptCount val="1"/>
                <c:pt idx="0">
                  <c:v>3200000</c:v>
                </c:pt>
              </c:numCache>
            </c:numRef>
          </c:xVal>
          <c:yVal>
            <c:numRef>
              <c:f>Sheet1!$I$20</c:f>
              <c:numCache>
                <c:formatCode>#,##0</c:formatCode>
                <c:ptCount val="1"/>
                <c:pt idx="0">
                  <c:v>22412.309442908503</c:v>
                </c:pt>
              </c:numCache>
            </c:numRef>
          </c:yVal>
          <c:smooth val="1"/>
          <c:extLst>
            <c:ext xmlns:c16="http://schemas.microsoft.com/office/drawing/2014/chart" uri="{C3380CC4-5D6E-409C-BE32-E72D297353CC}">
              <c16:uniqueId val="{00000028-26EA-4A08-9BFA-EBC3660FD40E}"/>
            </c:ext>
          </c:extLst>
        </c:ser>
        <c:ser>
          <c:idx val="12"/>
          <c:order val="28"/>
          <c:tx>
            <c:v>HCC Linear TV OPT</c:v>
          </c:tx>
          <c:spPr>
            <a:ln w="28575" cap="rnd">
              <a:solidFill>
                <a:schemeClr val="accent1">
                  <a:lumMod val="80000"/>
                  <a:lumOff val="20000"/>
                </a:schemeClr>
              </a:solidFill>
              <a:round/>
            </a:ln>
            <a:effectLst/>
          </c:spPr>
          <c:marker>
            <c:symbol val="circle"/>
            <c:size val="7"/>
            <c:spPr>
              <a:solidFill>
                <a:srgbClr val="00B050"/>
              </a:solidFill>
              <a:ln w="9525">
                <a:solidFill>
                  <a:srgbClr val="00B050"/>
                </a:solidFill>
              </a:ln>
              <a:effectLst/>
            </c:spPr>
          </c:marker>
          <c:dPt>
            <c:idx val="0"/>
            <c:marker>
              <c:symbol val="circle"/>
              <c:size val="7"/>
              <c:spPr>
                <a:solidFill>
                  <a:srgbClr val="00B050"/>
                </a:solidFill>
                <a:ln w="9525">
                  <a:solidFill>
                    <a:srgbClr val="00B050"/>
                  </a:solidFill>
                </a:ln>
                <a:effectLst/>
              </c:spPr>
            </c:marker>
            <c:bubble3D val="0"/>
            <c:extLst>
              <c:ext xmlns:c16="http://schemas.microsoft.com/office/drawing/2014/chart" uri="{C3380CC4-5D6E-409C-BE32-E72D297353CC}">
                <c16:uniqueId val="{00000029-26EA-4A08-9BFA-EBC3660FD40E}"/>
              </c:ext>
            </c:extLst>
          </c:dPt>
          <c:xVal>
            <c:numRef>
              <c:f>Sheet1!$E$19</c:f>
              <c:numCache>
                <c:formatCode>"$"#,##0</c:formatCode>
                <c:ptCount val="1"/>
                <c:pt idx="0">
                  <c:v>28089211</c:v>
                </c:pt>
              </c:numCache>
            </c:numRef>
          </c:xVal>
          <c:yVal>
            <c:numRef>
              <c:f>Sheet1!$F$19</c:f>
              <c:numCache>
                <c:formatCode>#,##0</c:formatCode>
                <c:ptCount val="1"/>
                <c:pt idx="0">
                  <c:v>178786.88879772768</c:v>
                </c:pt>
              </c:numCache>
            </c:numRef>
          </c:yVal>
          <c:smooth val="1"/>
          <c:extLst>
            <c:ext xmlns:c16="http://schemas.microsoft.com/office/drawing/2014/chart" uri="{C3380CC4-5D6E-409C-BE32-E72D297353CC}">
              <c16:uniqueId val="{0000002A-26EA-4A08-9BFA-EBC3660FD40E}"/>
            </c:ext>
          </c:extLst>
        </c:ser>
        <c:ser>
          <c:idx val="13"/>
          <c:order val="29"/>
          <c:tx>
            <c:v>HCC Pharmacy OPT</c:v>
          </c:tx>
          <c:spPr>
            <a:ln w="28575" cap="rnd">
              <a:solidFill>
                <a:schemeClr val="accent2">
                  <a:lumMod val="80000"/>
                  <a:lumOff val="20000"/>
                </a:schemeClr>
              </a:solidFill>
              <a:round/>
            </a:ln>
            <a:effectLst/>
          </c:spPr>
          <c:marker>
            <c:symbol val="circle"/>
            <c:size val="7"/>
            <c:spPr>
              <a:solidFill>
                <a:srgbClr val="00B050"/>
              </a:solidFill>
              <a:ln w="9525">
                <a:solidFill>
                  <a:srgbClr val="00B050"/>
                </a:solidFill>
              </a:ln>
              <a:effectLst/>
            </c:spPr>
          </c:marker>
          <c:xVal>
            <c:numRef>
              <c:f>Sheet1!$E$20</c:f>
              <c:numCache>
                <c:formatCode>"$"#,##0</c:formatCode>
                <c:ptCount val="1"/>
                <c:pt idx="0">
                  <c:v>3200000</c:v>
                </c:pt>
              </c:numCache>
            </c:numRef>
          </c:xVal>
          <c:yVal>
            <c:numRef>
              <c:f>Sheet1!$F$20</c:f>
              <c:numCache>
                <c:formatCode>#,##0</c:formatCode>
                <c:ptCount val="1"/>
                <c:pt idx="0">
                  <c:v>22412.309442908503</c:v>
                </c:pt>
              </c:numCache>
            </c:numRef>
          </c:yVal>
          <c:smooth val="1"/>
          <c:extLst>
            <c:ext xmlns:c16="http://schemas.microsoft.com/office/drawing/2014/chart" uri="{C3380CC4-5D6E-409C-BE32-E72D297353CC}">
              <c16:uniqueId val="{0000002B-26EA-4A08-9BFA-EBC3660FD40E}"/>
            </c:ext>
          </c:extLst>
        </c:ser>
        <c:ser>
          <c:idx val="14"/>
          <c:order val="30"/>
          <c:tx>
            <c:v>HCC Pharmacy</c:v>
          </c:tx>
          <c:spPr>
            <a:ln w="28575" cap="rnd">
              <a:solidFill>
                <a:schemeClr val="accent3">
                  <a:lumMod val="80000"/>
                  <a:lumOff val="20000"/>
                </a:schemeClr>
              </a:solidFill>
              <a:round/>
            </a:ln>
            <a:effectLst/>
          </c:spPr>
          <c:marker>
            <c:symbol val="square"/>
            <c:size val="5"/>
            <c:spPr>
              <a:solidFill>
                <a:srgbClr val="FF0000"/>
              </a:solidFill>
              <a:ln w="9525">
                <a:solidFill>
                  <a:srgbClr val="FF0000"/>
                </a:solidFill>
              </a:ln>
              <a:effectLst/>
            </c:spPr>
          </c:marker>
          <c:dPt>
            <c:idx val="0"/>
            <c:marker>
              <c:symbol val="square"/>
              <c:size val="7"/>
              <c:spPr>
                <a:solidFill>
                  <a:srgbClr val="FF0000"/>
                </a:solidFill>
                <a:ln w="9525">
                  <a:solidFill>
                    <a:srgbClr val="FF0000"/>
                  </a:solidFill>
                </a:ln>
                <a:effectLst/>
              </c:spPr>
            </c:marker>
            <c:bubble3D val="0"/>
            <c:extLst>
              <c:ext xmlns:c16="http://schemas.microsoft.com/office/drawing/2014/chart" uri="{C3380CC4-5D6E-409C-BE32-E72D297353CC}">
                <c16:uniqueId val="{0000002C-26EA-4A08-9BFA-EBC3660FD40E}"/>
              </c:ext>
            </c:extLst>
          </c:dPt>
          <c:xVal>
            <c:numRef>
              <c:f>Sheet1!$H$20</c:f>
              <c:numCache>
                <c:formatCode>"$"#,##0</c:formatCode>
                <c:ptCount val="1"/>
                <c:pt idx="0">
                  <c:v>3200000</c:v>
                </c:pt>
              </c:numCache>
            </c:numRef>
          </c:xVal>
          <c:yVal>
            <c:numRef>
              <c:f>Sheet1!$I$20</c:f>
              <c:numCache>
                <c:formatCode>#,##0</c:formatCode>
                <c:ptCount val="1"/>
                <c:pt idx="0">
                  <c:v>22412.309442908503</c:v>
                </c:pt>
              </c:numCache>
            </c:numRef>
          </c:yVal>
          <c:smooth val="1"/>
          <c:extLst>
            <c:ext xmlns:c16="http://schemas.microsoft.com/office/drawing/2014/chart" uri="{C3380CC4-5D6E-409C-BE32-E72D297353CC}">
              <c16:uniqueId val="{0000002D-26EA-4A08-9BFA-EBC3660FD40E}"/>
            </c:ext>
          </c:extLst>
        </c:ser>
        <c:dLbls>
          <c:showLegendKey val="0"/>
          <c:showVal val="0"/>
          <c:showCatName val="0"/>
          <c:showSerName val="0"/>
          <c:showPercent val="0"/>
          <c:showBubbleSize val="0"/>
        </c:dLbls>
        <c:axId val="760272015"/>
        <c:axId val="760272847"/>
        <c:extLst/>
      </c:scatterChart>
      <c:valAx>
        <c:axId val="760272015"/>
        <c:scaling>
          <c:orientation val="minMax"/>
          <c:max val="40000000"/>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a:latin typeface="Arial" panose="020B0604020202020204" pitchFamily="34" charset="0"/>
                    <a:cs typeface="Arial" panose="020B0604020202020204" pitchFamily="34" charset="0"/>
                  </a:rPr>
                  <a:t>Pre-tax Spends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quot;$&quot;#,,\ &quot;M&quot;"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60272847"/>
        <c:crosses val="autoZero"/>
        <c:crossBetween val="midCat"/>
      </c:valAx>
      <c:valAx>
        <c:axId val="760272847"/>
        <c:scaling>
          <c:orientation val="minMax"/>
          <c:max val="50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dirty="0">
                    <a:latin typeface="Arial" panose="020B0604020202020204" pitchFamily="34" charset="0"/>
                    <a:cs typeface="Arial" panose="020B0604020202020204" pitchFamily="34" charset="0"/>
                  </a:rPr>
                  <a:t>Incr. Doses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quot;K&quot;" sourceLinked="0"/>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602720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lumMod val="50000"/>
          <a:lumOff val="50000"/>
        </a:sysClr>
      </a:solidFill>
    </a:ln>
    <a:effectLst/>
  </c:spPr>
  <c:txPr>
    <a:bodyPr/>
    <a:lstStyle/>
    <a:p>
      <a:pPr>
        <a:defRPr/>
      </a:pPr>
      <a:endParaRPr lang="en-US"/>
    </a:p>
  </c:txPr>
  <c:externalData r:id="rId4">
    <c:autoUpdate val="0"/>
  </c:externalData>
  <c:userShapes r:id="rId5"/>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u="sng"/>
            </a:pPr>
            <a:r>
              <a:rPr lang="en-US" sz="1400" u="sng"/>
              <a:t>Response Curve: HCC In office</a:t>
            </a:r>
          </a:p>
        </c:rich>
      </c:tx>
      <c:layout>
        <c:manualLayout>
          <c:xMode val="edge"/>
          <c:yMode val="edge"/>
          <c:x val="0.21549512582289854"/>
          <c:y val="4.0677874725118822E-2"/>
        </c:manualLayout>
      </c:layout>
      <c:overlay val="0"/>
    </c:title>
    <c:autoTitleDeleted val="0"/>
    <c:plotArea>
      <c:layout>
        <c:manualLayout>
          <c:layoutTarget val="inner"/>
          <c:xMode val="edge"/>
          <c:yMode val="edge"/>
          <c:x val="0.20461324575189843"/>
          <c:y val="0.15277917287366105"/>
          <c:w val="0.69167370145026763"/>
          <c:h val="0.64334482514010072"/>
        </c:manualLayout>
      </c:layout>
      <c:scatterChart>
        <c:scatterStyle val="lineMarker"/>
        <c:varyColors val="0"/>
        <c:ser>
          <c:idx val="0"/>
          <c:order val="0"/>
          <c:tx>
            <c:v>Current Values</c:v>
          </c:tx>
          <c:spPr>
            <a:ln w="44450">
              <a:solidFill>
                <a:srgbClr val="C00000"/>
              </a:solidFill>
            </a:ln>
          </c:spPr>
          <c:marker>
            <c:symbol val="diamond"/>
            <c:size val="9"/>
            <c:spPr>
              <a:solidFill>
                <a:srgbClr val="C00000"/>
              </a:solidFill>
              <a:ln w="19050">
                <a:solidFill>
                  <a:srgbClr val="C00000"/>
                </a:solidFill>
              </a:ln>
            </c:spPr>
          </c:marker>
          <c:xVal>
            <c:numRef>
              <c:f>'HCC Inoffice Curve'!$B$12</c:f>
              <c:numCache>
                <c:formatCode>_("$"* #,##0_);_("$"* \(#,##0\);_("$"* "-"??_);_(@_)</c:formatCode>
                <c:ptCount val="1"/>
                <c:pt idx="0">
                  <c:v>1100000</c:v>
                </c:pt>
              </c:numCache>
            </c:numRef>
          </c:xVal>
          <c:yVal>
            <c:numRef>
              <c:f>'HCC Inoffice Curve'!$C$12</c:f>
              <c:numCache>
                <c:formatCode>#,##0</c:formatCode>
                <c:ptCount val="1"/>
                <c:pt idx="0">
                  <c:v>7211.735697901333</c:v>
                </c:pt>
              </c:numCache>
            </c:numRef>
          </c:yVal>
          <c:smooth val="0"/>
          <c:extLst>
            <c:ext xmlns:c16="http://schemas.microsoft.com/office/drawing/2014/chart" uri="{C3380CC4-5D6E-409C-BE32-E72D297353CC}">
              <c16:uniqueId val="{00000000-6F2D-4364-BF2E-43C58097054A}"/>
            </c:ext>
          </c:extLst>
        </c:ser>
        <c:ser>
          <c:idx val="1"/>
          <c:order val="1"/>
          <c:tx>
            <c:strRef>
              <c:f>'HCC Inoffice Curve'!$D$3</c:f>
              <c:strCache>
                <c:ptCount val="1"/>
                <c:pt idx="0">
                  <c:v>Incr. Doses</c:v>
                </c:pt>
              </c:strCache>
            </c:strRef>
          </c:tx>
          <c:spPr>
            <a:ln>
              <a:solidFill>
                <a:schemeClr val="tx2">
                  <a:lumMod val="60000"/>
                  <a:lumOff val="40000"/>
                </a:schemeClr>
              </a:solidFill>
            </a:ln>
          </c:spPr>
          <c:marker>
            <c:symbol val="none"/>
          </c:marker>
          <c:xVal>
            <c:numRef>
              <c:f>'HCC Inoffice Curve'!$A$22:$A$42</c:f>
              <c:numCache>
                <c:formatCode>"$"#,##0</c:formatCode>
                <c:ptCount val="21"/>
                <c:pt idx="0">
                  <c:v>0</c:v>
                </c:pt>
                <c:pt idx="1">
                  <c:v>250000</c:v>
                </c:pt>
                <c:pt idx="2">
                  <c:v>500000</c:v>
                </c:pt>
                <c:pt idx="3">
                  <c:v>750000</c:v>
                </c:pt>
                <c:pt idx="4">
                  <c:v>1000000</c:v>
                </c:pt>
                <c:pt idx="5">
                  <c:v>1250000</c:v>
                </c:pt>
                <c:pt idx="6">
                  <c:v>1500000</c:v>
                </c:pt>
                <c:pt idx="7">
                  <c:v>1750000</c:v>
                </c:pt>
                <c:pt idx="8">
                  <c:v>2000000</c:v>
                </c:pt>
                <c:pt idx="9">
                  <c:v>2250000</c:v>
                </c:pt>
                <c:pt idx="10">
                  <c:v>2500000</c:v>
                </c:pt>
                <c:pt idx="11">
                  <c:v>2750000</c:v>
                </c:pt>
                <c:pt idx="12">
                  <c:v>3000000</c:v>
                </c:pt>
                <c:pt idx="13">
                  <c:v>3250000</c:v>
                </c:pt>
                <c:pt idx="14">
                  <c:v>3500000</c:v>
                </c:pt>
                <c:pt idx="15">
                  <c:v>3750000</c:v>
                </c:pt>
                <c:pt idx="16">
                  <c:v>4000000</c:v>
                </c:pt>
                <c:pt idx="17">
                  <c:v>4250000</c:v>
                </c:pt>
                <c:pt idx="18">
                  <c:v>4500000</c:v>
                </c:pt>
                <c:pt idx="19">
                  <c:v>4750000</c:v>
                </c:pt>
                <c:pt idx="20">
                  <c:v>5000000</c:v>
                </c:pt>
              </c:numCache>
            </c:numRef>
          </c:xVal>
          <c:yVal>
            <c:numRef>
              <c:f>'HCC Inoffice Curve'!$B$22:$B$42</c:f>
              <c:numCache>
                <c:formatCode>#,##0</c:formatCode>
                <c:ptCount val="21"/>
                <c:pt idx="0">
                  <c:v>0</c:v>
                </c:pt>
                <c:pt idx="1">
                  <c:v>2101.0175809348002</c:v>
                </c:pt>
                <c:pt idx="2">
                  <c:v>3896.6813773075119</c:v>
                </c:pt>
                <c:pt idx="3">
                  <c:v>5431.1826382223517</c:v>
                </c:pt>
                <c:pt idx="4">
                  <c:v>6742.3679651152343</c:v>
                </c:pt>
                <c:pt idx="5">
                  <c:v>7862.6364660803229</c:v>
                </c:pt>
                <c:pt idx="6">
                  <c:v>8819.7137978412211</c:v>
                </c:pt>
                <c:pt idx="7">
                  <c:v>9637.3189575029537</c:v>
                </c:pt>
                <c:pt idx="8">
                  <c:v>10335.737933591008</c:v>
                </c:pt>
                <c:pt idx="9">
                  <c:v>10932.316680109128</c:v>
                </c:pt>
                <c:pt idx="10">
                  <c:v>11441.88436180912</c:v>
                </c:pt>
                <c:pt idx="11">
                  <c:v>11877.116443598643</c:v>
                </c:pt>
                <c:pt idx="12">
                  <c:v>12248.845962864347</c:v>
                </c:pt>
                <c:pt idx="13">
                  <c:v>12566.330225751735</c:v>
                </c:pt>
                <c:pt idx="14">
                  <c:v>12837.479198854417</c:v>
                </c:pt>
                <c:pt idx="15">
                  <c:v>13069.051016137004</c:v>
                </c:pt>
                <c:pt idx="16">
                  <c:v>13266.819276439957</c:v>
                </c:pt>
                <c:pt idx="17">
                  <c:v>13435.716158440337</c:v>
                </c:pt>
                <c:pt idx="18">
                  <c:v>13579.954816993326</c:v>
                </c:pt>
                <c:pt idx="19">
                  <c:v>13703.13403717149</c:v>
                </c:pt>
                <c:pt idx="20">
                  <c:v>13808.32770110853</c:v>
                </c:pt>
              </c:numCache>
            </c:numRef>
          </c:yVal>
          <c:smooth val="0"/>
          <c:extLst>
            <c:ext xmlns:c16="http://schemas.microsoft.com/office/drawing/2014/chart" uri="{C3380CC4-5D6E-409C-BE32-E72D297353CC}">
              <c16:uniqueId val="{00000001-6F2D-4364-BF2E-43C58097054A}"/>
            </c:ext>
          </c:extLst>
        </c:ser>
        <c:dLbls>
          <c:showLegendKey val="0"/>
          <c:showVal val="0"/>
          <c:showCatName val="0"/>
          <c:showSerName val="0"/>
          <c:showPercent val="0"/>
          <c:showBubbleSize val="0"/>
        </c:dLbls>
        <c:axId val="686272512"/>
        <c:axId val="686274816"/>
      </c:scatterChart>
      <c:valAx>
        <c:axId val="686272512"/>
        <c:scaling>
          <c:orientation val="minMax"/>
          <c:max val="5000000"/>
          <c:min val="0"/>
        </c:scaling>
        <c:delete val="0"/>
        <c:axPos val="b"/>
        <c:majorGridlines>
          <c:spPr>
            <a:ln>
              <a:prstDash val="dash"/>
            </a:ln>
          </c:spPr>
        </c:majorGridlines>
        <c:title>
          <c:tx>
            <c:rich>
              <a:bodyPr/>
              <a:lstStyle/>
              <a:p>
                <a:pPr>
                  <a:defRPr/>
                </a:pPr>
                <a:r>
                  <a:rPr lang="en-US"/>
                  <a:t>Promotion Spend ($ MM)</a:t>
                </a:r>
              </a:p>
            </c:rich>
          </c:tx>
          <c:layout>
            <c:manualLayout>
              <c:xMode val="edge"/>
              <c:yMode val="edge"/>
              <c:x val="0.38385556065604381"/>
              <c:y val="0.9191853585869334"/>
            </c:manualLayout>
          </c:layout>
          <c:overlay val="0"/>
        </c:title>
        <c:numFmt formatCode="_(&quot;$&quot;* #,##0_);_(&quot;$&quot;* \(#,##0\);_(&quot;$&quot;* &quot;-&quot;??_);_(@_)" sourceLinked="1"/>
        <c:majorTickMark val="out"/>
        <c:minorTickMark val="none"/>
        <c:tickLblPos val="nextTo"/>
        <c:txPr>
          <a:bodyPr rot="-5400000" vert="horz"/>
          <a:lstStyle/>
          <a:p>
            <a:pPr>
              <a:defRPr/>
            </a:pPr>
            <a:endParaRPr lang="en-US"/>
          </a:p>
        </c:txPr>
        <c:crossAx val="686274816"/>
        <c:crosses val="autoZero"/>
        <c:crossBetween val="midCat"/>
        <c:majorUnit val="1000000"/>
        <c:dispUnits>
          <c:builtInUnit val="millions"/>
        </c:dispUnits>
      </c:valAx>
      <c:valAx>
        <c:axId val="686274816"/>
        <c:scaling>
          <c:orientation val="minMax"/>
        </c:scaling>
        <c:delete val="0"/>
        <c:axPos val="l"/>
        <c:majorGridlines>
          <c:spPr>
            <a:ln>
              <a:prstDash val="dash"/>
            </a:ln>
          </c:spPr>
        </c:majorGridlines>
        <c:title>
          <c:tx>
            <c:rich>
              <a:bodyPr rot="-5400000" vert="horz"/>
              <a:lstStyle/>
              <a:p>
                <a:pPr>
                  <a:defRPr/>
                </a:pPr>
                <a:r>
                  <a:rPr lang="en-US"/>
                  <a:t>Incremental Doses</a:t>
                </a:r>
              </a:p>
            </c:rich>
          </c:tx>
          <c:layout>
            <c:manualLayout>
              <c:xMode val="edge"/>
              <c:yMode val="edge"/>
              <c:x val="2.3445648839349627E-2"/>
              <c:y val="0.30594670581431554"/>
            </c:manualLayout>
          </c:layout>
          <c:overlay val="0"/>
        </c:title>
        <c:numFmt formatCode="#,##0" sourceLinked="1"/>
        <c:majorTickMark val="out"/>
        <c:minorTickMark val="none"/>
        <c:tickLblPos val="nextTo"/>
        <c:crossAx val="686272512"/>
        <c:crosses val="autoZero"/>
        <c:crossBetween val="midCat"/>
        <c:dispUnits>
          <c:builtInUnit val="thousands"/>
          <c:dispUnitsLbl/>
        </c:dispUnits>
      </c:valAx>
      <c:spPr>
        <a:noFill/>
        <a:ln>
          <a:solidFill>
            <a:sysClr val="window" lastClr="FFFFFF">
              <a:lumMod val="85000"/>
            </a:sysClr>
          </a:solidFill>
        </a:ln>
      </c:spPr>
    </c:plotArea>
    <c:plotVisOnly val="1"/>
    <c:dispBlanksAs val="gap"/>
    <c:showDLblsOverMax val="0"/>
  </c:chart>
  <c:spPr>
    <a:ln>
      <a:solidFill>
        <a:sysClr val="window" lastClr="FFFFFF">
          <a:lumMod val="85000"/>
        </a:sysClr>
      </a:solidFill>
    </a:ln>
  </c:spPr>
  <c:txPr>
    <a:bodyPr/>
    <a:lstStyle/>
    <a:p>
      <a:pPr>
        <a:defRPr sz="1000" b="0">
          <a:latin typeface="Arial" panose="020B0604020202020204" pitchFamily="34" charset="0"/>
          <a:cs typeface="Arial" panose="020B0604020202020204" pitchFamily="34" charset="0"/>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u="sng"/>
            </a:pPr>
            <a:r>
              <a:rPr lang="en-US" sz="1400" u="sng"/>
              <a:t>Response Curve: HCP MCM</a:t>
            </a:r>
          </a:p>
        </c:rich>
      </c:tx>
      <c:layout>
        <c:manualLayout>
          <c:xMode val="edge"/>
          <c:yMode val="edge"/>
          <c:x val="0.22003162555041356"/>
          <c:y val="4.4281478328722423E-2"/>
        </c:manualLayout>
      </c:layout>
      <c:overlay val="0"/>
    </c:title>
    <c:autoTitleDeleted val="0"/>
    <c:plotArea>
      <c:layout>
        <c:manualLayout>
          <c:layoutTarget val="inner"/>
          <c:xMode val="edge"/>
          <c:yMode val="edge"/>
          <c:x val="0.20461324575189843"/>
          <c:y val="0.15277917287366105"/>
          <c:w val="0.69167370145026763"/>
          <c:h val="0.64334482514010072"/>
        </c:manualLayout>
      </c:layout>
      <c:scatterChart>
        <c:scatterStyle val="lineMarker"/>
        <c:varyColors val="0"/>
        <c:ser>
          <c:idx val="0"/>
          <c:order val="0"/>
          <c:tx>
            <c:v>Current Values</c:v>
          </c:tx>
          <c:spPr>
            <a:ln w="44450">
              <a:solidFill>
                <a:srgbClr val="C00000"/>
              </a:solidFill>
            </a:ln>
          </c:spPr>
          <c:marker>
            <c:symbol val="diamond"/>
            <c:size val="9"/>
            <c:spPr>
              <a:solidFill>
                <a:srgbClr val="C00000"/>
              </a:solidFill>
              <a:ln w="19050">
                <a:solidFill>
                  <a:srgbClr val="C00000"/>
                </a:solidFill>
              </a:ln>
            </c:spPr>
          </c:marker>
          <c:xVal>
            <c:numRef>
              <c:f>'HCP MCM SCurve'!$B$12</c:f>
              <c:numCache>
                <c:formatCode>_("$"* #,##0_);_("$"* \(#,##0\);_("$"* "-"??_);_(@_)</c:formatCode>
                <c:ptCount val="1"/>
                <c:pt idx="0">
                  <c:v>10503728.719999999</c:v>
                </c:pt>
              </c:numCache>
            </c:numRef>
          </c:xVal>
          <c:yVal>
            <c:numRef>
              <c:f>'HCP MCM SCurve'!$C$12</c:f>
              <c:numCache>
                <c:formatCode>#,##0</c:formatCode>
                <c:ptCount val="1"/>
                <c:pt idx="0">
                  <c:v>288339.09761974245</c:v>
                </c:pt>
              </c:numCache>
            </c:numRef>
          </c:yVal>
          <c:smooth val="0"/>
          <c:extLst>
            <c:ext xmlns:c16="http://schemas.microsoft.com/office/drawing/2014/chart" uri="{C3380CC4-5D6E-409C-BE32-E72D297353CC}">
              <c16:uniqueId val="{00000000-2842-42FB-943D-81B26D2B6D70}"/>
            </c:ext>
          </c:extLst>
        </c:ser>
        <c:ser>
          <c:idx val="1"/>
          <c:order val="1"/>
          <c:tx>
            <c:strRef>
              <c:f>'HCP MCM SCurve'!$D$3</c:f>
              <c:strCache>
                <c:ptCount val="1"/>
                <c:pt idx="0">
                  <c:v>Incr. Rx</c:v>
                </c:pt>
              </c:strCache>
            </c:strRef>
          </c:tx>
          <c:spPr>
            <a:ln>
              <a:solidFill>
                <a:schemeClr val="tx2">
                  <a:lumMod val="60000"/>
                  <a:lumOff val="40000"/>
                </a:schemeClr>
              </a:solidFill>
            </a:ln>
          </c:spPr>
          <c:marker>
            <c:symbol val="none"/>
          </c:marker>
          <c:xVal>
            <c:numRef>
              <c:f>'HCP MCM SCurve'!$A$22:$A$42</c:f>
              <c:numCache>
                <c:formatCode>"$"#,##0</c:formatCode>
                <c:ptCount val="21"/>
                <c:pt idx="0">
                  <c:v>0</c:v>
                </c:pt>
                <c:pt idx="1">
                  <c:v>900000</c:v>
                </c:pt>
                <c:pt idx="2">
                  <c:v>1800000</c:v>
                </c:pt>
                <c:pt idx="3">
                  <c:v>2700000</c:v>
                </c:pt>
                <c:pt idx="4">
                  <c:v>3600000</c:v>
                </c:pt>
                <c:pt idx="5">
                  <c:v>4500000</c:v>
                </c:pt>
                <c:pt idx="6">
                  <c:v>5400000</c:v>
                </c:pt>
                <c:pt idx="7">
                  <c:v>6300000</c:v>
                </c:pt>
                <c:pt idx="8">
                  <c:v>7200000</c:v>
                </c:pt>
                <c:pt idx="9">
                  <c:v>8100000</c:v>
                </c:pt>
                <c:pt idx="10">
                  <c:v>9000000</c:v>
                </c:pt>
                <c:pt idx="11">
                  <c:v>9900000</c:v>
                </c:pt>
                <c:pt idx="12">
                  <c:v>10800000</c:v>
                </c:pt>
                <c:pt idx="13">
                  <c:v>11700000</c:v>
                </c:pt>
                <c:pt idx="14">
                  <c:v>12600000</c:v>
                </c:pt>
                <c:pt idx="15">
                  <c:v>13500000</c:v>
                </c:pt>
                <c:pt idx="16">
                  <c:v>14400000</c:v>
                </c:pt>
                <c:pt idx="17">
                  <c:v>15300000</c:v>
                </c:pt>
                <c:pt idx="18">
                  <c:v>16200000</c:v>
                </c:pt>
                <c:pt idx="19">
                  <c:v>17100000</c:v>
                </c:pt>
                <c:pt idx="20">
                  <c:v>18000000</c:v>
                </c:pt>
              </c:numCache>
            </c:numRef>
          </c:xVal>
          <c:yVal>
            <c:numRef>
              <c:f>'HCP MCM SCurve'!$B$22:$B$42</c:f>
              <c:numCache>
                <c:formatCode>#,##0</c:formatCode>
                <c:ptCount val="21"/>
                <c:pt idx="0">
                  <c:v>0</c:v>
                </c:pt>
                <c:pt idx="1">
                  <c:v>29934.758115198463</c:v>
                </c:pt>
                <c:pt idx="2">
                  <c:v>58815.187786469236</c:v>
                </c:pt>
                <c:pt idx="3">
                  <c:v>86662.821693458594</c:v>
                </c:pt>
                <c:pt idx="4">
                  <c:v>113500.09579651337</c:v>
                </c:pt>
                <c:pt idx="5">
                  <c:v>139350.20967428107</c:v>
                </c:pt>
                <c:pt idx="6">
                  <c:v>164236.99431898072</c:v>
                </c:pt>
                <c:pt idx="7">
                  <c:v>188184.78761939146</c:v>
                </c:pt>
                <c:pt idx="8">
                  <c:v>211218.3176657157</c:v>
                </c:pt>
                <c:pt idx="9">
                  <c:v>233362.59392449539</c:v>
                </c:pt>
                <c:pt idx="10">
                  <c:v>254642.80625574663</c:v>
                </c:pt>
                <c:pt idx="11">
                  <c:v>275084.23167799599</c:v>
                </c:pt>
                <c:pt idx="12">
                  <c:v>294712.14872978255</c:v>
                </c:pt>
                <c:pt idx="13">
                  <c:v>313551.75922773965</c:v>
                </c:pt>
                <c:pt idx="14">
                  <c:v>331628.11718124803</c:v>
                </c:pt>
                <c:pt idx="15">
                  <c:v>348966.06459113024</c:v>
                </c:pt>
                <c:pt idx="16">
                  <c:v>365590.17383428197</c:v>
                </c:pt>
                <c:pt idx="17">
                  <c:v>381524.69631698076</c:v>
                </c:pt>
                <c:pt idx="18">
                  <c:v>396793.51706612948</c:v>
                </c:pt>
                <c:pt idx="19">
                  <c:v>411420.11491927225</c:v>
                </c:pt>
                <c:pt idx="20">
                  <c:v>425427.52797020506</c:v>
                </c:pt>
              </c:numCache>
            </c:numRef>
          </c:yVal>
          <c:smooth val="0"/>
          <c:extLst>
            <c:ext xmlns:c16="http://schemas.microsoft.com/office/drawing/2014/chart" uri="{C3380CC4-5D6E-409C-BE32-E72D297353CC}">
              <c16:uniqueId val="{00000001-2842-42FB-943D-81B26D2B6D70}"/>
            </c:ext>
          </c:extLst>
        </c:ser>
        <c:dLbls>
          <c:showLegendKey val="0"/>
          <c:showVal val="0"/>
          <c:showCatName val="0"/>
          <c:showSerName val="0"/>
          <c:showPercent val="0"/>
          <c:showBubbleSize val="0"/>
        </c:dLbls>
        <c:axId val="493720320"/>
        <c:axId val="493722624"/>
      </c:scatterChart>
      <c:valAx>
        <c:axId val="493720320"/>
        <c:scaling>
          <c:orientation val="minMax"/>
          <c:min val="0"/>
        </c:scaling>
        <c:delete val="0"/>
        <c:axPos val="b"/>
        <c:majorGridlines>
          <c:spPr>
            <a:ln>
              <a:prstDash val="dash"/>
            </a:ln>
          </c:spPr>
        </c:majorGridlines>
        <c:title>
          <c:tx>
            <c:rich>
              <a:bodyPr/>
              <a:lstStyle/>
              <a:p>
                <a:pPr>
                  <a:defRPr/>
                </a:pPr>
                <a:r>
                  <a:rPr lang="en-US"/>
                  <a:t>Promotion Spend ($ MM)</a:t>
                </a:r>
              </a:p>
            </c:rich>
          </c:tx>
          <c:layout>
            <c:manualLayout>
              <c:xMode val="edge"/>
              <c:yMode val="edge"/>
              <c:x val="0.38385556065604381"/>
              <c:y val="0.9191853585869334"/>
            </c:manualLayout>
          </c:layout>
          <c:overlay val="0"/>
        </c:title>
        <c:numFmt formatCode="_(&quot;$&quot;* #,##0_);_(&quot;$&quot;* \(#,##0\);_(&quot;$&quot;* &quot;-&quot;??_);_(@_)" sourceLinked="1"/>
        <c:majorTickMark val="out"/>
        <c:minorTickMark val="none"/>
        <c:tickLblPos val="nextTo"/>
        <c:txPr>
          <a:bodyPr rot="-5400000" vert="horz"/>
          <a:lstStyle/>
          <a:p>
            <a:pPr>
              <a:defRPr/>
            </a:pPr>
            <a:endParaRPr lang="en-US"/>
          </a:p>
        </c:txPr>
        <c:crossAx val="493722624"/>
        <c:crosses val="autoZero"/>
        <c:crossBetween val="midCat"/>
        <c:dispUnits>
          <c:builtInUnit val="millions"/>
        </c:dispUnits>
      </c:valAx>
      <c:valAx>
        <c:axId val="493722624"/>
        <c:scaling>
          <c:orientation val="minMax"/>
        </c:scaling>
        <c:delete val="0"/>
        <c:axPos val="l"/>
        <c:majorGridlines>
          <c:spPr>
            <a:ln>
              <a:prstDash val="dash"/>
            </a:ln>
          </c:spPr>
        </c:majorGridlines>
        <c:title>
          <c:tx>
            <c:rich>
              <a:bodyPr rot="-5400000" vert="horz"/>
              <a:lstStyle/>
              <a:p>
                <a:pPr>
                  <a:defRPr/>
                </a:pPr>
                <a:r>
                  <a:rPr lang="en-US" dirty="0"/>
                  <a:t>Incremental Doses</a:t>
                </a:r>
              </a:p>
            </c:rich>
          </c:tx>
          <c:layout>
            <c:manualLayout>
              <c:xMode val="edge"/>
              <c:yMode val="edge"/>
              <c:x val="2.3445648839349627E-2"/>
              <c:y val="0.30594670581431554"/>
            </c:manualLayout>
          </c:layout>
          <c:overlay val="0"/>
        </c:title>
        <c:numFmt formatCode="#,##0" sourceLinked="1"/>
        <c:majorTickMark val="out"/>
        <c:minorTickMark val="none"/>
        <c:tickLblPos val="nextTo"/>
        <c:crossAx val="493720320"/>
        <c:crosses val="autoZero"/>
        <c:crossBetween val="midCat"/>
        <c:dispUnits>
          <c:builtInUnit val="thousands"/>
          <c:dispUnitsLbl/>
        </c:dispUnits>
      </c:valAx>
      <c:spPr>
        <a:noFill/>
      </c:spPr>
    </c:plotArea>
    <c:plotVisOnly val="1"/>
    <c:dispBlanksAs val="gap"/>
    <c:showDLblsOverMax val="0"/>
  </c:chart>
  <c:spPr>
    <a:ln>
      <a:solidFill>
        <a:sysClr val="window" lastClr="FFFFFF">
          <a:lumMod val="85000"/>
        </a:sysClr>
      </a:solidFill>
    </a:ln>
  </c:spPr>
  <c:txPr>
    <a:bodyPr/>
    <a:lstStyle/>
    <a:p>
      <a:pPr>
        <a:defRPr sz="1000" b="0">
          <a:latin typeface="Arial" panose="020B0604020202020204" pitchFamily="34" charset="0"/>
          <a:cs typeface="Arial" panose="020B0604020202020204" pitchFamily="34" charset="0"/>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u="sng"/>
            </a:pPr>
            <a:r>
              <a:rPr lang="en-US" sz="1400" u="sng" dirty="0"/>
              <a:t>Response Curve: HCC PHARMACY</a:t>
            </a:r>
          </a:p>
        </c:rich>
      </c:tx>
      <c:layout>
        <c:manualLayout>
          <c:xMode val="edge"/>
          <c:yMode val="edge"/>
          <c:x val="0.18504663977327829"/>
          <c:y val="4.0677874725118822E-2"/>
        </c:manualLayout>
      </c:layout>
      <c:overlay val="0"/>
    </c:title>
    <c:autoTitleDeleted val="0"/>
    <c:plotArea>
      <c:layout>
        <c:manualLayout>
          <c:layoutTarget val="inner"/>
          <c:xMode val="edge"/>
          <c:yMode val="edge"/>
          <c:x val="0.20461324575189843"/>
          <c:y val="0.15277917287366105"/>
          <c:w val="0.69167370145026763"/>
          <c:h val="0.64334482514010072"/>
        </c:manualLayout>
      </c:layout>
      <c:scatterChart>
        <c:scatterStyle val="lineMarker"/>
        <c:varyColors val="0"/>
        <c:ser>
          <c:idx val="0"/>
          <c:order val="0"/>
          <c:tx>
            <c:v>Current Values</c:v>
          </c:tx>
          <c:spPr>
            <a:ln w="44450">
              <a:solidFill>
                <a:srgbClr val="C00000"/>
              </a:solidFill>
            </a:ln>
          </c:spPr>
          <c:marker>
            <c:symbol val="diamond"/>
            <c:size val="9"/>
            <c:spPr>
              <a:solidFill>
                <a:srgbClr val="C00000"/>
              </a:solidFill>
              <a:ln w="19050">
                <a:solidFill>
                  <a:srgbClr val="C00000"/>
                </a:solidFill>
              </a:ln>
            </c:spPr>
          </c:marker>
          <c:xVal>
            <c:numRef>
              <c:f>'HCC PHARMACY SCurve'!$B$12</c:f>
              <c:numCache>
                <c:formatCode>_("$"* #,##0_);_("$"* \(#,##0\);_("$"* "-"??_);_(@_)</c:formatCode>
                <c:ptCount val="1"/>
                <c:pt idx="0">
                  <c:v>2411882</c:v>
                </c:pt>
              </c:numCache>
            </c:numRef>
          </c:xVal>
          <c:yVal>
            <c:numRef>
              <c:f>'HCC PHARMACY SCurve'!$C$12</c:f>
              <c:numCache>
                <c:formatCode>#,##0</c:formatCode>
                <c:ptCount val="1"/>
                <c:pt idx="0">
                  <c:v>18205.431530494821</c:v>
                </c:pt>
              </c:numCache>
            </c:numRef>
          </c:yVal>
          <c:smooth val="0"/>
          <c:extLst>
            <c:ext xmlns:c16="http://schemas.microsoft.com/office/drawing/2014/chart" uri="{C3380CC4-5D6E-409C-BE32-E72D297353CC}">
              <c16:uniqueId val="{00000000-379A-4C27-8A7C-46C1481844BA}"/>
            </c:ext>
          </c:extLst>
        </c:ser>
        <c:ser>
          <c:idx val="1"/>
          <c:order val="1"/>
          <c:tx>
            <c:strRef>
              <c:f>'HCC PHARMACY SCurve'!$D$3</c:f>
              <c:strCache>
                <c:ptCount val="1"/>
                <c:pt idx="0">
                  <c:v>Incr. Rx</c:v>
                </c:pt>
              </c:strCache>
            </c:strRef>
          </c:tx>
          <c:spPr>
            <a:ln>
              <a:solidFill>
                <a:schemeClr val="tx2">
                  <a:lumMod val="60000"/>
                  <a:lumOff val="40000"/>
                </a:schemeClr>
              </a:solidFill>
            </a:ln>
          </c:spPr>
          <c:marker>
            <c:symbol val="none"/>
          </c:marker>
          <c:xVal>
            <c:numRef>
              <c:f>'HCC PHARMACY SCurve'!$A$22:$A$42</c:f>
              <c:numCache>
                <c:formatCode>"$"#,##0</c:formatCode>
                <c:ptCount val="21"/>
                <c:pt idx="0">
                  <c:v>0</c:v>
                </c:pt>
                <c:pt idx="1">
                  <c:v>450000</c:v>
                </c:pt>
                <c:pt idx="2">
                  <c:v>900000</c:v>
                </c:pt>
                <c:pt idx="3">
                  <c:v>1350000</c:v>
                </c:pt>
                <c:pt idx="4">
                  <c:v>1800000</c:v>
                </c:pt>
                <c:pt idx="5">
                  <c:v>2250000</c:v>
                </c:pt>
                <c:pt idx="6">
                  <c:v>2700000</c:v>
                </c:pt>
                <c:pt idx="7">
                  <c:v>3150000</c:v>
                </c:pt>
                <c:pt idx="8">
                  <c:v>3600000</c:v>
                </c:pt>
                <c:pt idx="9">
                  <c:v>4050000</c:v>
                </c:pt>
                <c:pt idx="10">
                  <c:v>4500000</c:v>
                </c:pt>
                <c:pt idx="11">
                  <c:v>4950000</c:v>
                </c:pt>
                <c:pt idx="12">
                  <c:v>5400000</c:v>
                </c:pt>
                <c:pt idx="13">
                  <c:v>5850000</c:v>
                </c:pt>
                <c:pt idx="14">
                  <c:v>6300000</c:v>
                </c:pt>
                <c:pt idx="15">
                  <c:v>6750000</c:v>
                </c:pt>
                <c:pt idx="16">
                  <c:v>7200000</c:v>
                </c:pt>
                <c:pt idx="17">
                  <c:v>7650000</c:v>
                </c:pt>
                <c:pt idx="18">
                  <c:v>8100000</c:v>
                </c:pt>
                <c:pt idx="19">
                  <c:v>8550000</c:v>
                </c:pt>
                <c:pt idx="20">
                  <c:v>9000000</c:v>
                </c:pt>
              </c:numCache>
            </c:numRef>
          </c:xVal>
          <c:yVal>
            <c:numRef>
              <c:f>'HCC PHARMACY SCurve'!$B$22:$B$42</c:f>
              <c:numCache>
                <c:formatCode>#,##0</c:formatCode>
                <c:ptCount val="21"/>
                <c:pt idx="0">
                  <c:v>0</c:v>
                </c:pt>
                <c:pt idx="1">
                  <c:v>4130.9005698589608</c:v>
                </c:pt>
                <c:pt idx="2">
                  <c:v>7889.9195253467187</c:v>
                </c:pt>
                <c:pt idx="3">
                  <c:v>11310.006253117695</c:v>
                </c:pt>
                <c:pt idx="4">
                  <c:v>14421.282748956233</c:v>
                </c:pt>
                <c:pt idx="5">
                  <c:v>17251.27013886068</c:v>
                </c:pt>
                <c:pt idx="6">
                  <c:v>19825.099922557361</c:v>
                </c:pt>
                <c:pt idx="7">
                  <c:v>22165.710431137122</c:v>
                </c:pt>
                <c:pt idx="8">
                  <c:v>24294.029092384502</c:v>
                </c:pt>
                <c:pt idx="9">
                  <c:v>26229.141167043708</c:v>
                </c:pt>
                <c:pt idx="10">
                  <c:v>27988.44566304516</c:v>
                </c:pt>
                <c:pt idx="11">
                  <c:v>29587.799157867208</c:v>
                </c:pt>
                <c:pt idx="12">
                  <c:v>31041.648266067728</c:v>
                </c:pt>
                <c:pt idx="13">
                  <c:v>32363.151483400725</c:v>
                </c:pt>
                <c:pt idx="14">
                  <c:v>33564.29112359602</c:v>
                </c:pt>
                <c:pt idx="15">
                  <c:v>34655.97604158707</c:v>
                </c:pt>
                <c:pt idx="16">
                  <c:v>35648.135809469037</c:v>
                </c:pt>
                <c:pt idx="17">
                  <c:v>36549.806980542839</c:v>
                </c:pt>
                <c:pt idx="18">
                  <c:v>37369.212043652311</c:v>
                </c:pt>
                <c:pt idx="19">
                  <c:v>38113.831635748968</c:v>
                </c:pt>
                <c:pt idx="20">
                  <c:v>38790.470545900054</c:v>
                </c:pt>
              </c:numCache>
            </c:numRef>
          </c:yVal>
          <c:smooth val="0"/>
          <c:extLst>
            <c:ext xmlns:c16="http://schemas.microsoft.com/office/drawing/2014/chart" uri="{C3380CC4-5D6E-409C-BE32-E72D297353CC}">
              <c16:uniqueId val="{00000001-379A-4C27-8A7C-46C1481844BA}"/>
            </c:ext>
          </c:extLst>
        </c:ser>
        <c:dLbls>
          <c:showLegendKey val="0"/>
          <c:showVal val="0"/>
          <c:showCatName val="0"/>
          <c:showSerName val="0"/>
          <c:showPercent val="0"/>
          <c:showBubbleSize val="0"/>
        </c:dLbls>
        <c:axId val="493720320"/>
        <c:axId val="493722624"/>
      </c:scatterChart>
      <c:valAx>
        <c:axId val="493720320"/>
        <c:scaling>
          <c:orientation val="minMax"/>
          <c:max val="9000000"/>
          <c:min val="0"/>
        </c:scaling>
        <c:delete val="0"/>
        <c:axPos val="b"/>
        <c:majorGridlines>
          <c:spPr>
            <a:ln>
              <a:prstDash val="dash"/>
            </a:ln>
          </c:spPr>
        </c:majorGridlines>
        <c:title>
          <c:tx>
            <c:rich>
              <a:bodyPr/>
              <a:lstStyle/>
              <a:p>
                <a:pPr>
                  <a:defRPr/>
                </a:pPr>
                <a:r>
                  <a:rPr lang="en-US"/>
                  <a:t>Promotion Spend ($ MM)</a:t>
                </a:r>
              </a:p>
            </c:rich>
          </c:tx>
          <c:layout>
            <c:manualLayout>
              <c:xMode val="edge"/>
              <c:yMode val="edge"/>
              <c:x val="0.38385556065604381"/>
              <c:y val="0.9191853585869334"/>
            </c:manualLayout>
          </c:layout>
          <c:overlay val="0"/>
        </c:title>
        <c:numFmt formatCode="_(&quot;$&quot;* #,##0_);_(&quot;$&quot;* \(#,##0\);_(&quot;$&quot;* &quot;-&quot;??_);_(@_)" sourceLinked="1"/>
        <c:majorTickMark val="out"/>
        <c:minorTickMark val="none"/>
        <c:tickLblPos val="nextTo"/>
        <c:txPr>
          <a:bodyPr rot="-5400000" vert="horz"/>
          <a:lstStyle/>
          <a:p>
            <a:pPr>
              <a:defRPr/>
            </a:pPr>
            <a:endParaRPr lang="en-US"/>
          </a:p>
        </c:txPr>
        <c:crossAx val="493722624"/>
        <c:crosses val="autoZero"/>
        <c:crossBetween val="midCat"/>
        <c:majorUnit val="1000000"/>
        <c:dispUnits>
          <c:builtInUnit val="millions"/>
        </c:dispUnits>
      </c:valAx>
      <c:valAx>
        <c:axId val="493722624"/>
        <c:scaling>
          <c:orientation val="minMax"/>
        </c:scaling>
        <c:delete val="0"/>
        <c:axPos val="l"/>
        <c:majorGridlines>
          <c:spPr>
            <a:ln>
              <a:prstDash val="dash"/>
            </a:ln>
          </c:spPr>
        </c:majorGridlines>
        <c:title>
          <c:tx>
            <c:rich>
              <a:bodyPr rot="-5400000" vert="horz"/>
              <a:lstStyle/>
              <a:p>
                <a:pPr>
                  <a:defRPr/>
                </a:pPr>
                <a:r>
                  <a:rPr lang="en-US" dirty="0"/>
                  <a:t>Incremental</a:t>
                </a:r>
                <a:r>
                  <a:rPr lang="en-US" baseline="0" dirty="0"/>
                  <a:t> Doses</a:t>
                </a:r>
                <a:endParaRPr lang="en-US" dirty="0"/>
              </a:p>
            </c:rich>
          </c:tx>
          <c:layout>
            <c:manualLayout>
              <c:xMode val="edge"/>
              <c:yMode val="edge"/>
              <c:x val="2.3445648839349627E-2"/>
              <c:y val="0.30594670581431554"/>
            </c:manualLayout>
          </c:layout>
          <c:overlay val="0"/>
        </c:title>
        <c:numFmt formatCode="#,##0" sourceLinked="1"/>
        <c:majorTickMark val="out"/>
        <c:minorTickMark val="none"/>
        <c:tickLblPos val="nextTo"/>
        <c:crossAx val="493720320"/>
        <c:crosses val="autoZero"/>
        <c:crossBetween val="midCat"/>
        <c:dispUnits>
          <c:builtInUnit val="thousands"/>
          <c:dispUnitsLbl/>
        </c:dispUnits>
      </c:valAx>
      <c:spPr>
        <a:noFill/>
      </c:spPr>
    </c:plotArea>
    <c:plotVisOnly val="1"/>
    <c:dispBlanksAs val="gap"/>
    <c:showDLblsOverMax val="0"/>
  </c:chart>
  <c:spPr>
    <a:ln>
      <a:solidFill>
        <a:sysClr val="window" lastClr="FFFFFF">
          <a:lumMod val="85000"/>
        </a:sysClr>
      </a:solidFill>
    </a:ln>
  </c:spPr>
  <c:txPr>
    <a:bodyPr/>
    <a:lstStyle/>
    <a:p>
      <a:pPr>
        <a:defRPr sz="1000" b="0">
          <a:latin typeface="Arial" panose="020B0604020202020204" pitchFamily="34" charset="0"/>
          <a:cs typeface="Arial" panose="020B0604020202020204" pitchFamily="34" charset="0"/>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BEC4D9-9BDD-48D8-A176-F65663D3D3D6}" type="doc">
      <dgm:prSet loTypeId="urn:microsoft.com/office/officeart/2005/8/layout/process1" loCatId="process" qsTypeId="urn:microsoft.com/office/officeart/2005/8/quickstyle/simple1" qsCatId="simple" csTypeId="urn:microsoft.com/office/officeart/2005/8/colors/accent1_2" csCatId="accent1" phldr="1"/>
      <dgm:spPr/>
    </dgm:pt>
    <dgm:pt modelId="{F6DD5100-F2FB-4FFC-B659-7146C85EFB82}">
      <dgm:prSet phldrT="[Text]" custT="1"/>
      <dgm:spPr>
        <a:solidFill>
          <a:schemeClr val="accent3">
            <a:lumMod val="20000"/>
            <a:lumOff val="80000"/>
          </a:schemeClr>
        </a:solidFill>
      </dgm:spPr>
      <dgm:t>
        <a:bodyPr/>
        <a:lstStyle/>
        <a:p>
          <a:r>
            <a:rPr lang="en-US" sz="1400" dirty="0">
              <a:solidFill>
                <a:schemeClr val="tx1"/>
              </a:solidFill>
              <a:latin typeface="Arial" panose="020B0604020202020204" pitchFamily="34" charset="0"/>
              <a:cs typeface="Arial" panose="020B0604020202020204" pitchFamily="34" charset="0"/>
            </a:rPr>
            <a:t>[a] $60MM Budget</a:t>
          </a:r>
        </a:p>
      </dgm:t>
    </dgm:pt>
    <dgm:pt modelId="{6E9C3B5E-6B93-471A-8EDC-79AADCFABF35}" type="parTrans" cxnId="{0F880F84-6A88-49A6-B7E4-6354E897F073}">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8E87F802-2D88-4F63-A47A-AEB3E4C915A7}" type="sibTrans" cxnId="{0F880F84-6A88-49A6-B7E4-6354E897F073}">
      <dgm:prSet custT="1"/>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22E7897E-B5F0-42EB-BC3B-E1D41AC18D8C}">
      <dgm:prSet phldrT="[Text]" custT="1"/>
      <dgm:spPr>
        <a:solidFill>
          <a:schemeClr val="accent3">
            <a:lumMod val="20000"/>
            <a:lumOff val="80000"/>
          </a:schemeClr>
        </a:solidFill>
      </dgm:spPr>
      <dgm:t>
        <a:bodyPr/>
        <a:lstStyle/>
        <a:p>
          <a:r>
            <a:rPr lang="en-US" sz="1400" dirty="0">
              <a:solidFill>
                <a:schemeClr val="tx1"/>
              </a:solidFill>
              <a:latin typeface="Arial" panose="020B0604020202020204" pitchFamily="34" charset="0"/>
              <a:cs typeface="Arial" panose="020B0604020202020204" pitchFamily="34" charset="0"/>
            </a:rPr>
            <a:t>[b] 761K </a:t>
          </a:r>
        </a:p>
        <a:p>
          <a:r>
            <a:rPr lang="en-US" sz="1400" dirty="0">
              <a:solidFill>
                <a:schemeClr val="tx1"/>
              </a:solidFill>
              <a:latin typeface="Arial" panose="020B0604020202020204" pitchFamily="34" charset="0"/>
              <a:cs typeface="Arial" panose="020B0604020202020204" pitchFamily="34" charset="0"/>
            </a:rPr>
            <a:t>Total G9 Doses</a:t>
          </a:r>
        </a:p>
      </dgm:t>
    </dgm:pt>
    <dgm:pt modelId="{2512A640-C4E5-48AC-91E9-22EC2884000E}" type="parTrans" cxnId="{7B780C5A-3004-46C8-A96F-EB4787DD44F5}">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02563E7C-7F57-4200-AB9A-A200E6D75ED3}" type="sibTrans" cxnId="{7B780C5A-3004-46C8-A96F-EB4787DD44F5}">
      <dgm:prSet custT="1"/>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EF140FC6-36E6-46D3-A506-B977910F8263}">
      <dgm:prSet phldrT="[Text]" custT="1"/>
      <dgm:spPr>
        <a:solidFill>
          <a:schemeClr val="accent3">
            <a:lumMod val="20000"/>
            <a:lumOff val="80000"/>
          </a:schemeClr>
        </a:solidFill>
      </dgm:spPr>
      <dgm:t>
        <a:bodyPr/>
        <a:lstStyle/>
        <a:p>
          <a:r>
            <a:rPr lang="en-US" sz="1400" dirty="0">
              <a:solidFill>
                <a:schemeClr val="tx1"/>
              </a:solidFill>
              <a:latin typeface="Arial" panose="020B0604020202020204" pitchFamily="34" charset="0"/>
              <a:cs typeface="Arial" panose="020B0604020202020204" pitchFamily="34" charset="0"/>
            </a:rPr>
            <a:t>[c] 608K</a:t>
          </a:r>
        </a:p>
        <a:p>
          <a:r>
            <a:rPr lang="en-US" sz="1400" dirty="0">
              <a:solidFill>
                <a:schemeClr val="tx1"/>
              </a:solidFill>
              <a:latin typeface="Arial" panose="020B0604020202020204" pitchFamily="34" charset="0"/>
              <a:cs typeface="Arial" panose="020B0604020202020204" pitchFamily="34" charset="0"/>
            </a:rPr>
            <a:t>ADULT doses</a:t>
          </a:r>
        </a:p>
        <a:p>
          <a:r>
            <a:rPr lang="en-US" sz="1400" dirty="0">
              <a:solidFill>
                <a:schemeClr val="tx1"/>
              </a:solidFill>
              <a:latin typeface="Arial" panose="020B0604020202020204" pitchFamily="34" charset="0"/>
              <a:cs typeface="Arial" panose="020B0604020202020204" pitchFamily="34" charset="0"/>
            </a:rPr>
            <a:t>[~80% assumption]</a:t>
          </a:r>
        </a:p>
      </dgm:t>
    </dgm:pt>
    <dgm:pt modelId="{204A82DD-3596-46B3-8FA7-696C89909CC7}" type="parTrans" cxnId="{8432B6E9-2ED6-421E-A8DA-012AEBFF5A38}">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2DF65041-95E6-46E2-A6C2-0F6D0C608BD6}" type="sibTrans" cxnId="{8432B6E9-2ED6-421E-A8DA-012AEBFF5A38}">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567329CB-A1CE-4C78-8B57-C7DDA5AC5150}" type="pres">
      <dgm:prSet presAssocID="{19BEC4D9-9BDD-48D8-A176-F65663D3D3D6}" presName="Name0" presStyleCnt="0">
        <dgm:presLayoutVars>
          <dgm:dir/>
          <dgm:resizeHandles val="exact"/>
        </dgm:presLayoutVars>
      </dgm:prSet>
      <dgm:spPr/>
    </dgm:pt>
    <dgm:pt modelId="{6AF5442F-E23D-46C9-ACE3-9C99D2A98A6C}" type="pres">
      <dgm:prSet presAssocID="{F6DD5100-F2FB-4FFC-B659-7146C85EFB82}" presName="node" presStyleLbl="node1" presStyleIdx="0" presStyleCnt="3">
        <dgm:presLayoutVars>
          <dgm:bulletEnabled val="1"/>
        </dgm:presLayoutVars>
      </dgm:prSet>
      <dgm:spPr/>
    </dgm:pt>
    <dgm:pt modelId="{312A2537-F645-4F16-94A6-8F979B8554D9}" type="pres">
      <dgm:prSet presAssocID="{8E87F802-2D88-4F63-A47A-AEB3E4C915A7}" presName="sibTrans" presStyleLbl="sibTrans2D1" presStyleIdx="0" presStyleCnt="2"/>
      <dgm:spPr/>
    </dgm:pt>
    <dgm:pt modelId="{F40E707B-3714-4E55-9BB6-1D6AD6CCF349}" type="pres">
      <dgm:prSet presAssocID="{8E87F802-2D88-4F63-A47A-AEB3E4C915A7}" presName="connectorText" presStyleLbl="sibTrans2D1" presStyleIdx="0" presStyleCnt="2"/>
      <dgm:spPr/>
    </dgm:pt>
    <dgm:pt modelId="{666A1985-F752-4E4A-8EBB-C15B4DA219B2}" type="pres">
      <dgm:prSet presAssocID="{22E7897E-B5F0-42EB-BC3B-E1D41AC18D8C}" presName="node" presStyleLbl="node1" presStyleIdx="1" presStyleCnt="3">
        <dgm:presLayoutVars>
          <dgm:bulletEnabled val="1"/>
        </dgm:presLayoutVars>
      </dgm:prSet>
      <dgm:spPr/>
    </dgm:pt>
    <dgm:pt modelId="{FC483C28-81CA-43D7-990C-AFE2661DCB37}" type="pres">
      <dgm:prSet presAssocID="{02563E7C-7F57-4200-AB9A-A200E6D75ED3}" presName="sibTrans" presStyleLbl="sibTrans2D1" presStyleIdx="1" presStyleCnt="2"/>
      <dgm:spPr/>
    </dgm:pt>
    <dgm:pt modelId="{878EBA7C-7684-4E8B-BE02-0012F634FEE0}" type="pres">
      <dgm:prSet presAssocID="{02563E7C-7F57-4200-AB9A-A200E6D75ED3}" presName="connectorText" presStyleLbl="sibTrans2D1" presStyleIdx="1" presStyleCnt="2"/>
      <dgm:spPr/>
    </dgm:pt>
    <dgm:pt modelId="{C9BFB804-E655-42FE-8A21-F5BB4EC6602A}" type="pres">
      <dgm:prSet presAssocID="{EF140FC6-36E6-46D3-A506-B977910F8263}" presName="node" presStyleLbl="node1" presStyleIdx="2" presStyleCnt="3" custScaleX="164239">
        <dgm:presLayoutVars>
          <dgm:bulletEnabled val="1"/>
        </dgm:presLayoutVars>
      </dgm:prSet>
      <dgm:spPr/>
    </dgm:pt>
  </dgm:ptLst>
  <dgm:cxnLst>
    <dgm:cxn modelId="{6477910C-75C5-476A-A448-74CC6448D95C}" type="presOf" srcId="{8E87F802-2D88-4F63-A47A-AEB3E4C915A7}" destId="{F40E707B-3714-4E55-9BB6-1D6AD6CCF349}" srcOrd="1" destOrd="0" presId="urn:microsoft.com/office/officeart/2005/8/layout/process1"/>
    <dgm:cxn modelId="{B0C5B926-DFA5-4C2B-8166-2186432C4DBB}" type="presOf" srcId="{19BEC4D9-9BDD-48D8-A176-F65663D3D3D6}" destId="{567329CB-A1CE-4C78-8B57-C7DDA5AC5150}" srcOrd="0" destOrd="0" presId="urn:microsoft.com/office/officeart/2005/8/layout/process1"/>
    <dgm:cxn modelId="{6FBC4E6D-8F4D-4670-82DD-2847CA1F761B}" type="presOf" srcId="{EF140FC6-36E6-46D3-A506-B977910F8263}" destId="{C9BFB804-E655-42FE-8A21-F5BB4EC6602A}" srcOrd="0" destOrd="0" presId="urn:microsoft.com/office/officeart/2005/8/layout/process1"/>
    <dgm:cxn modelId="{9DB18C70-5742-4255-B548-DE9D4B3E1427}" type="presOf" srcId="{8E87F802-2D88-4F63-A47A-AEB3E4C915A7}" destId="{312A2537-F645-4F16-94A6-8F979B8554D9}" srcOrd="0" destOrd="0" presId="urn:microsoft.com/office/officeart/2005/8/layout/process1"/>
    <dgm:cxn modelId="{8A9DE172-52EB-4344-BD60-E595088FAE62}" type="presOf" srcId="{F6DD5100-F2FB-4FFC-B659-7146C85EFB82}" destId="{6AF5442F-E23D-46C9-ACE3-9C99D2A98A6C}" srcOrd="0" destOrd="0" presId="urn:microsoft.com/office/officeart/2005/8/layout/process1"/>
    <dgm:cxn modelId="{7B780C5A-3004-46C8-A96F-EB4787DD44F5}" srcId="{19BEC4D9-9BDD-48D8-A176-F65663D3D3D6}" destId="{22E7897E-B5F0-42EB-BC3B-E1D41AC18D8C}" srcOrd="1" destOrd="0" parTransId="{2512A640-C4E5-48AC-91E9-22EC2884000E}" sibTransId="{02563E7C-7F57-4200-AB9A-A200E6D75ED3}"/>
    <dgm:cxn modelId="{0F880F84-6A88-49A6-B7E4-6354E897F073}" srcId="{19BEC4D9-9BDD-48D8-A176-F65663D3D3D6}" destId="{F6DD5100-F2FB-4FFC-B659-7146C85EFB82}" srcOrd="0" destOrd="0" parTransId="{6E9C3B5E-6B93-471A-8EDC-79AADCFABF35}" sibTransId="{8E87F802-2D88-4F63-A47A-AEB3E4C915A7}"/>
    <dgm:cxn modelId="{02E67DD5-5E02-45C5-9B73-084C4A9182C6}" type="presOf" srcId="{02563E7C-7F57-4200-AB9A-A200E6D75ED3}" destId="{878EBA7C-7684-4E8B-BE02-0012F634FEE0}" srcOrd="1" destOrd="0" presId="urn:microsoft.com/office/officeart/2005/8/layout/process1"/>
    <dgm:cxn modelId="{52067CE3-F344-4B69-8C09-4C0D10941A8C}" type="presOf" srcId="{02563E7C-7F57-4200-AB9A-A200E6D75ED3}" destId="{FC483C28-81CA-43D7-990C-AFE2661DCB37}" srcOrd="0" destOrd="0" presId="urn:microsoft.com/office/officeart/2005/8/layout/process1"/>
    <dgm:cxn modelId="{8432B6E9-2ED6-421E-A8DA-012AEBFF5A38}" srcId="{19BEC4D9-9BDD-48D8-A176-F65663D3D3D6}" destId="{EF140FC6-36E6-46D3-A506-B977910F8263}" srcOrd="2" destOrd="0" parTransId="{204A82DD-3596-46B3-8FA7-696C89909CC7}" sibTransId="{2DF65041-95E6-46E2-A6C2-0F6D0C608BD6}"/>
    <dgm:cxn modelId="{384D39EC-010A-4C36-8876-5E5D160F75AD}" type="presOf" srcId="{22E7897E-B5F0-42EB-BC3B-E1D41AC18D8C}" destId="{666A1985-F752-4E4A-8EBB-C15B4DA219B2}" srcOrd="0" destOrd="0" presId="urn:microsoft.com/office/officeart/2005/8/layout/process1"/>
    <dgm:cxn modelId="{65A69D79-2870-4F2F-9164-AF969C0C3126}" type="presParOf" srcId="{567329CB-A1CE-4C78-8B57-C7DDA5AC5150}" destId="{6AF5442F-E23D-46C9-ACE3-9C99D2A98A6C}" srcOrd="0" destOrd="0" presId="urn:microsoft.com/office/officeart/2005/8/layout/process1"/>
    <dgm:cxn modelId="{4C51429C-6B4D-4BBC-941F-767D1CA2F88A}" type="presParOf" srcId="{567329CB-A1CE-4C78-8B57-C7DDA5AC5150}" destId="{312A2537-F645-4F16-94A6-8F979B8554D9}" srcOrd="1" destOrd="0" presId="urn:microsoft.com/office/officeart/2005/8/layout/process1"/>
    <dgm:cxn modelId="{DD4C0058-6DA9-494F-8653-EC76EAD60963}" type="presParOf" srcId="{312A2537-F645-4F16-94A6-8F979B8554D9}" destId="{F40E707B-3714-4E55-9BB6-1D6AD6CCF349}" srcOrd="0" destOrd="0" presId="urn:microsoft.com/office/officeart/2005/8/layout/process1"/>
    <dgm:cxn modelId="{0449936E-32A3-4DA6-99A4-2C630FA82CE1}" type="presParOf" srcId="{567329CB-A1CE-4C78-8B57-C7DDA5AC5150}" destId="{666A1985-F752-4E4A-8EBB-C15B4DA219B2}" srcOrd="2" destOrd="0" presId="urn:microsoft.com/office/officeart/2005/8/layout/process1"/>
    <dgm:cxn modelId="{F8C208DD-1A08-4BBC-8BCF-D480A3B9DFB7}" type="presParOf" srcId="{567329CB-A1CE-4C78-8B57-C7DDA5AC5150}" destId="{FC483C28-81CA-43D7-990C-AFE2661DCB37}" srcOrd="3" destOrd="0" presId="urn:microsoft.com/office/officeart/2005/8/layout/process1"/>
    <dgm:cxn modelId="{99082DC9-441D-43A5-BB4E-B8012DCFE940}" type="presParOf" srcId="{FC483C28-81CA-43D7-990C-AFE2661DCB37}" destId="{878EBA7C-7684-4E8B-BE02-0012F634FEE0}" srcOrd="0" destOrd="0" presId="urn:microsoft.com/office/officeart/2005/8/layout/process1"/>
    <dgm:cxn modelId="{6EF21970-AD98-44DA-BECD-C4920C7B6A4B}" type="presParOf" srcId="{567329CB-A1CE-4C78-8B57-C7DDA5AC5150}" destId="{C9BFB804-E655-42FE-8A21-F5BB4EC6602A}" srcOrd="4" destOrd="0" presId="urn:microsoft.com/office/officeart/2005/8/layout/process1"/>
  </dgm:cxnLst>
  <dgm:bg>
    <a:solidFill>
      <a:schemeClr val="bg1"/>
    </a:solidFill>
  </dgm:bg>
  <dgm:whole>
    <a:ln>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35078A-9836-497D-A014-9CA7CBCC08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FD23D77-8EB4-4070-A206-0BEC8F5CCAAB}">
      <dgm:prSet phldrT="[Text]" custT="1"/>
      <dgm:spPr>
        <a:solidFill>
          <a:schemeClr val="accent3">
            <a:lumMod val="20000"/>
            <a:lumOff val="80000"/>
          </a:schemeClr>
        </a:solidFill>
      </dgm:spPr>
      <dgm:t>
        <a:bodyPr/>
        <a:lstStyle/>
        <a:p>
          <a:r>
            <a:rPr lang="en-US" sz="1400">
              <a:solidFill>
                <a:schemeClr val="tx1"/>
              </a:solidFill>
              <a:latin typeface="Arial" panose="020B0604020202020204" pitchFamily="34" charset="0"/>
              <a:cs typeface="Arial" panose="020B0604020202020204" pitchFamily="34" charset="0"/>
            </a:rPr>
            <a:t>[d] 1,530K </a:t>
          </a:r>
        </a:p>
        <a:p>
          <a:r>
            <a:rPr lang="en-US" sz="1400">
              <a:solidFill>
                <a:schemeClr val="tx1"/>
              </a:solidFill>
              <a:latin typeface="Arial" panose="020B0604020202020204" pitchFamily="34" charset="0"/>
              <a:cs typeface="Arial" panose="020B0604020202020204" pitchFamily="34" charset="0"/>
            </a:rPr>
            <a:t>Total ADULT doses</a:t>
          </a:r>
        </a:p>
      </dgm:t>
    </dgm:pt>
    <dgm:pt modelId="{34D9252E-6F9F-4F33-BEDE-6047B9F12043}" type="parTrans" cxnId="{A72E632A-D154-49FA-A662-8C4AC5DA3D9E}">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9CC0C864-BD8D-4CEE-8228-9057AF52FE4C}" type="sibTrans" cxnId="{A72E632A-D154-49FA-A662-8C4AC5DA3D9E}">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0052ED65-3E12-4E25-B39B-67512A246948}">
      <dgm:prSet phldrT="[Text]" custT="1"/>
      <dgm:spPr>
        <a:solidFill>
          <a:schemeClr val="accent3">
            <a:lumMod val="20000"/>
            <a:lumOff val="80000"/>
          </a:schemeClr>
        </a:solidFill>
      </dgm:spPr>
      <dgm:t>
        <a:bodyPr/>
        <a:lstStyle/>
        <a:p>
          <a:r>
            <a:rPr lang="en-US" sz="1400" b="1" dirty="0">
              <a:solidFill>
                <a:schemeClr val="tx1"/>
              </a:solidFill>
              <a:latin typeface="Arial" panose="020B0604020202020204" pitchFamily="34" charset="0"/>
              <a:cs typeface="Arial" panose="020B0604020202020204" pitchFamily="34" charset="0"/>
            </a:rPr>
            <a:t>50%</a:t>
          </a:r>
          <a:r>
            <a:rPr lang="en-US" sz="1400" dirty="0">
              <a:solidFill>
                <a:schemeClr val="tx1"/>
              </a:solidFill>
              <a:latin typeface="Arial" panose="020B0604020202020204" pitchFamily="34" charset="0"/>
              <a:cs typeface="Arial" panose="020B0604020202020204" pitchFamily="34" charset="0"/>
            </a:rPr>
            <a:t> </a:t>
          </a:r>
        </a:p>
        <a:p>
          <a:r>
            <a:rPr lang="en-US" sz="1400" dirty="0">
              <a:solidFill>
                <a:schemeClr val="tx1"/>
              </a:solidFill>
              <a:latin typeface="Arial" panose="020B0604020202020204" pitchFamily="34" charset="0"/>
              <a:cs typeface="Arial" panose="020B0604020202020204" pitchFamily="34" charset="0"/>
            </a:rPr>
            <a:t>from Media Spend</a:t>
          </a:r>
        </a:p>
      </dgm:t>
    </dgm:pt>
    <dgm:pt modelId="{AE304C10-28F0-40B5-B4FA-DFF276F9D727}" type="parTrans" cxnId="{2D69722A-8196-4242-A7C7-DA0EF5AE5B6E}">
      <dgm:prSet custT="1"/>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3AE8C70E-79E4-45D4-868C-DDBDBEC3030D}" type="sibTrans" cxnId="{2D69722A-8196-4242-A7C7-DA0EF5AE5B6E}">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FCBEE96C-2FBB-4418-9980-6EC7598B6A76}">
      <dgm:prSet phldrT="[Text]" custT="1"/>
      <dgm:spPr>
        <a:solidFill>
          <a:schemeClr val="accent3">
            <a:lumMod val="20000"/>
            <a:lumOff val="80000"/>
          </a:schemeClr>
        </a:solidFill>
      </dgm:spPr>
      <dgm:t>
        <a:bodyPr/>
        <a:lstStyle/>
        <a:p>
          <a:r>
            <a:rPr lang="en-US" sz="1400">
              <a:solidFill>
                <a:schemeClr val="tx1"/>
              </a:solidFill>
              <a:latin typeface="Arial" panose="020B0604020202020204" pitchFamily="34" charset="0"/>
              <a:cs typeface="Arial" panose="020B0604020202020204" pitchFamily="34" charset="0"/>
            </a:rPr>
            <a:t>[e] </a:t>
          </a:r>
          <a:r>
            <a:rPr lang="en-US" sz="1400" b="1">
              <a:solidFill>
                <a:schemeClr val="tx1"/>
              </a:solidFill>
              <a:latin typeface="Arial" panose="020B0604020202020204" pitchFamily="34" charset="0"/>
              <a:cs typeface="Arial" panose="020B0604020202020204" pitchFamily="34" charset="0"/>
            </a:rPr>
            <a:t>765K</a:t>
          </a:r>
        </a:p>
        <a:p>
          <a:r>
            <a:rPr lang="en-US" sz="1400">
              <a:solidFill>
                <a:schemeClr val="tx1"/>
              </a:solidFill>
              <a:latin typeface="Arial" panose="020B0604020202020204" pitchFamily="34" charset="0"/>
              <a:cs typeface="Arial" panose="020B0604020202020204" pitchFamily="34" charset="0"/>
            </a:rPr>
            <a:t> ADULT doses</a:t>
          </a:r>
        </a:p>
      </dgm:t>
    </dgm:pt>
    <dgm:pt modelId="{B7DAE675-CAEC-4FB0-95A9-64556128D725}" type="parTrans" cxnId="{9BDF8138-EA37-44A9-8F77-D054E1E6F266}">
      <dgm:prSet custT="1"/>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5E2D3E51-59C9-4E13-8FD2-D1FCA584CAB7}" type="sibTrans" cxnId="{9BDF8138-EA37-44A9-8F77-D054E1E6F266}">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8E4080A6-9A4B-4EA4-B37A-FE175625E0B3}">
      <dgm:prSet phldrT="[Text]" custT="1"/>
      <dgm:spPr>
        <a:solidFill>
          <a:schemeClr val="accent3">
            <a:lumMod val="20000"/>
            <a:lumOff val="80000"/>
          </a:schemeClr>
        </a:solidFill>
      </dgm:spPr>
      <dgm:t>
        <a:bodyPr/>
        <a:lstStyle/>
        <a:p>
          <a:r>
            <a:rPr lang="en-US" sz="1400">
              <a:solidFill>
                <a:schemeClr val="tx1"/>
              </a:solidFill>
              <a:latin typeface="Arial" panose="020B0604020202020204" pitchFamily="34" charset="0"/>
              <a:cs typeface="Arial" panose="020B0604020202020204" pitchFamily="34" charset="0"/>
            </a:rPr>
            <a:t>60% </a:t>
          </a:r>
        </a:p>
        <a:p>
          <a:r>
            <a:rPr lang="en-US" sz="1400">
              <a:solidFill>
                <a:schemeClr val="tx1"/>
              </a:solidFill>
              <a:latin typeface="Arial" panose="020B0604020202020204" pitchFamily="34" charset="0"/>
              <a:cs typeface="Arial" panose="020B0604020202020204" pitchFamily="34" charset="0"/>
            </a:rPr>
            <a:t>from Media Spend</a:t>
          </a:r>
        </a:p>
      </dgm:t>
    </dgm:pt>
    <dgm:pt modelId="{8FD20E73-8958-4899-BD0D-4FC4E16951F2}" type="parTrans" cxnId="{F1A951F4-8194-415A-A722-B15C54E1EDB7}">
      <dgm:prSet custT="1"/>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00886F35-4647-4740-89DC-5C9D5D66D566}" type="sibTrans" cxnId="{F1A951F4-8194-415A-A722-B15C54E1EDB7}">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9FC61836-BC9C-4571-8C81-5935C05D3622}">
      <dgm:prSet phldrT="[Text]" custT="1"/>
      <dgm:spPr>
        <a:solidFill>
          <a:schemeClr val="accent3">
            <a:lumMod val="20000"/>
            <a:lumOff val="80000"/>
          </a:schemeClr>
        </a:solidFill>
      </dgm:spPr>
      <dgm:t>
        <a:bodyPr/>
        <a:lstStyle/>
        <a:p>
          <a:r>
            <a:rPr lang="en-US" sz="1400">
              <a:solidFill>
                <a:schemeClr val="tx1"/>
              </a:solidFill>
              <a:latin typeface="Arial" panose="020B0604020202020204" pitchFamily="34" charset="0"/>
              <a:cs typeface="Arial" panose="020B0604020202020204" pitchFamily="34" charset="0"/>
            </a:rPr>
            <a:t>[f] 912K</a:t>
          </a:r>
        </a:p>
        <a:p>
          <a:r>
            <a:rPr lang="en-US" sz="1400">
              <a:solidFill>
                <a:schemeClr val="tx1"/>
              </a:solidFill>
              <a:latin typeface="Arial" panose="020B0604020202020204" pitchFamily="34" charset="0"/>
              <a:cs typeface="Arial" panose="020B0604020202020204" pitchFamily="34" charset="0"/>
            </a:rPr>
            <a:t> ADULT doses</a:t>
          </a:r>
        </a:p>
      </dgm:t>
    </dgm:pt>
    <dgm:pt modelId="{1601A780-E4EB-4FD5-952F-0EAFF26C6610}" type="parTrans" cxnId="{54959447-5850-4907-8F01-90293A805CDB}">
      <dgm:prSet custT="1"/>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427CFAE0-A8E8-453F-9C0E-E06901ABBE94}" type="sibTrans" cxnId="{54959447-5850-4907-8F01-90293A805CDB}">
      <dgm:prSet/>
      <dgm:spPr/>
      <dgm:t>
        <a:bodyPr/>
        <a:lstStyle/>
        <a:p>
          <a:endParaRPr lang="en-US" sz="1400">
            <a:solidFill>
              <a:schemeClr val="tx1"/>
            </a:solidFill>
            <a:latin typeface="Arial" panose="020B0604020202020204" pitchFamily="34" charset="0"/>
            <a:cs typeface="Arial" panose="020B0604020202020204" pitchFamily="34" charset="0"/>
          </a:endParaRPr>
        </a:p>
      </dgm:t>
    </dgm:pt>
    <dgm:pt modelId="{485044F6-E0F4-426F-98B3-192DBE6B4B7A}" type="pres">
      <dgm:prSet presAssocID="{A535078A-9836-497D-A014-9CA7CBCC0800}" presName="diagram" presStyleCnt="0">
        <dgm:presLayoutVars>
          <dgm:chPref val="1"/>
          <dgm:dir/>
          <dgm:animOne val="branch"/>
          <dgm:animLvl val="lvl"/>
          <dgm:resizeHandles val="exact"/>
        </dgm:presLayoutVars>
      </dgm:prSet>
      <dgm:spPr/>
    </dgm:pt>
    <dgm:pt modelId="{6B90D7EA-790F-402F-93DE-5AF379F49B2B}" type="pres">
      <dgm:prSet presAssocID="{EFD23D77-8EB4-4070-A206-0BEC8F5CCAAB}" presName="root1" presStyleCnt="0"/>
      <dgm:spPr/>
    </dgm:pt>
    <dgm:pt modelId="{145AC87B-2D8C-446C-AE33-66A712F4B81F}" type="pres">
      <dgm:prSet presAssocID="{EFD23D77-8EB4-4070-A206-0BEC8F5CCAAB}" presName="LevelOneTextNode" presStyleLbl="node0" presStyleIdx="0" presStyleCnt="1" custScaleX="137217">
        <dgm:presLayoutVars>
          <dgm:chPref val="3"/>
        </dgm:presLayoutVars>
      </dgm:prSet>
      <dgm:spPr/>
    </dgm:pt>
    <dgm:pt modelId="{B0517E39-36F2-453F-9684-E03F6AF7D0B5}" type="pres">
      <dgm:prSet presAssocID="{EFD23D77-8EB4-4070-A206-0BEC8F5CCAAB}" presName="level2hierChild" presStyleCnt="0"/>
      <dgm:spPr/>
    </dgm:pt>
    <dgm:pt modelId="{244EA511-048C-4D10-B76F-79BD08D6A5E2}" type="pres">
      <dgm:prSet presAssocID="{AE304C10-28F0-40B5-B4FA-DFF276F9D727}" presName="conn2-1" presStyleLbl="parChTrans1D2" presStyleIdx="0" presStyleCnt="2"/>
      <dgm:spPr/>
    </dgm:pt>
    <dgm:pt modelId="{5932E1D0-75B7-4E25-95A6-E4970310BFA8}" type="pres">
      <dgm:prSet presAssocID="{AE304C10-28F0-40B5-B4FA-DFF276F9D727}" presName="connTx" presStyleLbl="parChTrans1D2" presStyleIdx="0" presStyleCnt="2"/>
      <dgm:spPr/>
    </dgm:pt>
    <dgm:pt modelId="{005B7666-E3A9-4D15-BDC2-FA892CB2F561}" type="pres">
      <dgm:prSet presAssocID="{0052ED65-3E12-4E25-B39B-67512A246948}" presName="root2" presStyleCnt="0"/>
      <dgm:spPr/>
    </dgm:pt>
    <dgm:pt modelId="{46C268DA-8ADB-4010-B7C0-5520ADAF08CF}" type="pres">
      <dgm:prSet presAssocID="{0052ED65-3E12-4E25-B39B-67512A246948}" presName="LevelTwoTextNode" presStyleLbl="node2" presStyleIdx="0" presStyleCnt="2" custScaleX="191503">
        <dgm:presLayoutVars>
          <dgm:chPref val="3"/>
        </dgm:presLayoutVars>
      </dgm:prSet>
      <dgm:spPr/>
    </dgm:pt>
    <dgm:pt modelId="{A245A432-62FE-4229-AB3F-2F05FBDE4A88}" type="pres">
      <dgm:prSet presAssocID="{0052ED65-3E12-4E25-B39B-67512A246948}" presName="level3hierChild" presStyleCnt="0"/>
      <dgm:spPr/>
    </dgm:pt>
    <dgm:pt modelId="{DB4C7FA5-EA00-422B-BE59-D8355949F333}" type="pres">
      <dgm:prSet presAssocID="{B7DAE675-CAEC-4FB0-95A9-64556128D725}" presName="conn2-1" presStyleLbl="parChTrans1D3" presStyleIdx="0" presStyleCnt="2"/>
      <dgm:spPr/>
    </dgm:pt>
    <dgm:pt modelId="{C2393C77-F84F-4E2B-907C-19F044F974CB}" type="pres">
      <dgm:prSet presAssocID="{B7DAE675-CAEC-4FB0-95A9-64556128D725}" presName="connTx" presStyleLbl="parChTrans1D3" presStyleIdx="0" presStyleCnt="2"/>
      <dgm:spPr/>
    </dgm:pt>
    <dgm:pt modelId="{92EB1F40-363E-4E5A-9457-4879666AD946}" type="pres">
      <dgm:prSet presAssocID="{FCBEE96C-2FBB-4418-9980-6EC7598B6A76}" presName="root2" presStyleCnt="0"/>
      <dgm:spPr/>
    </dgm:pt>
    <dgm:pt modelId="{67C790E0-BFF3-4921-9B14-33EC8860AF0F}" type="pres">
      <dgm:prSet presAssocID="{FCBEE96C-2FBB-4418-9980-6EC7598B6A76}" presName="LevelTwoTextNode" presStyleLbl="node3" presStyleIdx="0" presStyleCnt="2">
        <dgm:presLayoutVars>
          <dgm:chPref val="3"/>
        </dgm:presLayoutVars>
      </dgm:prSet>
      <dgm:spPr/>
    </dgm:pt>
    <dgm:pt modelId="{59C802C6-6F62-44D0-AD1C-C73645F1A0CD}" type="pres">
      <dgm:prSet presAssocID="{FCBEE96C-2FBB-4418-9980-6EC7598B6A76}" presName="level3hierChild" presStyleCnt="0"/>
      <dgm:spPr/>
    </dgm:pt>
    <dgm:pt modelId="{1E3D097B-81B3-4916-910B-680904035BB9}" type="pres">
      <dgm:prSet presAssocID="{8FD20E73-8958-4899-BD0D-4FC4E16951F2}" presName="conn2-1" presStyleLbl="parChTrans1D2" presStyleIdx="1" presStyleCnt="2"/>
      <dgm:spPr/>
    </dgm:pt>
    <dgm:pt modelId="{65928523-8E47-4B54-BF5F-C957C0525BE6}" type="pres">
      <dgm:prSet presAssocID="{8FD20E73-8958-4899-BD0D-4FC4E16951F2}" presName="connTx" presStyleLbl="parChTrans1D2" presStyleIdx="1" presStyleCnt="2"/>
      <dgm:spPr/>
    </dgm:pt>
    <dgm:pt modelId="{5BCCF4C2-59FA-4F3C-AB41-C19D5D2DB8A5}" type="pres">
      <dgm:prSet presAssocID="{8E4080A6-9A4B-4EA4-B37A-FE175625E0B3}" presName="root2" presStyleCnt="0"/>
      <dgm:spPr/>
    </dgm:pt>
    <dgm:pt modelId="{C19992E2-2677-4508-A3E9-5CEEE3F9793C}" type="pres">
      <dgm:prSet presAssocID="{8E4080A6-9A4B-4EA4-B37A-FE175625E0B3}" presName="LevelTwoTextNode" presStyleLbl="node2" presStyleIdx="1" presStyleCnt="2" custScaleX="190845">
        <dgm:presLayoutVars>
          <dgm:chPref val="3"/>
        </dgm:presLayoutVars>
      </dgm:prSet>
      <dgm:spPr/>
    </dgm:pt>
    <dgm:pt modelId="{8C9ED359-8507-4C0F-B8C2-FDAB9E1FB234}" type="pres">
      <dgm:prSet presAssocID="{8E4080A6-9A4B-4EA4-B37A-FE175625E0B3}" presName="level3hierChild" presStyleCnt="0"/>
      <dgm:spPr/>
    </dgm:pt>
    <dgm:pt modelId="{13C58173-F10E-4844-AD4A-9F46C33AAC71}" type="pres">
      <dgm:prSet presAssocID="{1601A780-E4EB-4FD5-952F-0EAFF26C6610}" presName="conn2-1" presStyleLbl="parChTrans1D3" presStyleIdx="1" presStyleCnt="2"/>
      <dgm:spPr/>
    </dgm:pt>
    <dgm:pt modelId="{2CB526C4-9061-4221-A8E6-C470A42438CE}" type="pres">
      <dgm:prSet presAssocID="{1601A780-E4EB-4FD5-952F-0EAFF26C6610}" presName="connTx" presStyleLbl="parChTrans1D3" presStyleIdx="1" presStyleCnt="2"/>
      <dgm:spPr/>
    </dgm:pt>
    <dgm:pt modelId="{B871FD5F-89E4-4B49-925C-285478EFA3F9}" type="pres">
      <dgm:prSet presAssocID="{9FC61836-BC9C-4571-8C81-5935C05D3622}" presName="root2" presStyleCnt="0"/>
      <dgm:spPr/>
    </dgm:pt>
    <dgm:pt modelId="{82BA12DF-4454-4BA3-9008-7D3B60BB13AE}" type="pres">
      <dgm:prSet presAssocID="{9FC61836-BC9C-4571-8C81-5935C05D3622}" presName="LevelTwoTextNode" presStyleLbl="node3" presStyleIdx="1" presStyleCnt="2">
        <dgm:presLayoutVars>
          <dgm:chPref val="3"/>
        </dgm:presLayoutVars>
      </dgm:prSet>
      <dgm:spPr/>
    </dgm:pt>
    <dgm:pt modelId="{DD6411E0-2856-46BD-9F81-95429851D9E1}" type="pres">
      <dgm:prSet presAssocID="{9FC61836-BC9C-4571-8C81-5935C05D3622}" presName="level3hierChild" presStyleCnt="0"/>
      <dgm:spPr/>
    </dgm:pt>
  </dgm:ptLst>
  <dgm:cxnLst>
    <dgm:cxn modelId="{B0C30806-B670-4B23-AF24-C378FCFF0C20}" type="presOf" srcId="{8E4080A6-9A4B-4EA4-B37A-FE175625E0B3}" destId="{C19992E2-2677-4508-A3E9-5CEEE3F9793C}" srcOrd="0" destOrd="0" presId="urn:microsoft.com/office/officeart/2005/8/layout/hierarchy2"/>
    <dgm:cxn modelId="{03B6B709-B7C5-4CE4-A2AD-5378E09E2B77}" type="presOf" srcId="{FCBEE96C-2FBB-4418-9980-6EC7598B6A76}" destId="{67C790E0-BFF3-4921-9B14-33EC8860AF0F}" srcOrd="0" destOrd="0" presId="urn:microsoft.com/office/officeart/2005/8/layout/hierarchy2"/>
    <dgm:cxn modelId="{EC60B20B-9DA5-49EC-BD76-87530828362B}" type="presOf" srcId="{9FC61836-BC9C-4571-8C81-5935C05D3622}" destId="{82BA12DF-4454-4BA3-9008-7D3B60BB13AE}" srcOrd="0" destOrd="0" presId="urn:microsoft.com/office/officeart/2005/8/layout/hierarchy2"/>
    <dgm:cxn modelId="{D327971F-8759-4DC6-B43A-BEE5A22E46FB}" type="presOf" srcId="{AE304C10-28F0-40B5-B4FA-DFF276F9D727}" destId="{244EA511-048C-4D10-B76F-79BD08D6A5E2}" srcOrd="0" destOrd="0" presId="urn:microsoft.com/office/officeart/2005/8/layout/hierarchy2"/>
    <dgm:cxn modelId="{A72E632A-D154-49FA-A662-8C4AC5DA3D9E}" srcId="{A535078A-9836-497D-A014-9CA7CBCC0800}" destId="{EFD23D77-8EB4-4070-A206-0BEC8F5CCAAB}" srcOrd="0" destOrd="0" parTransId="{34D9252E-6F9F-4F33-BEDE-6047B9F12043}" sibTransId="{9CC0C864-BD8D-4CEE-8228-9057AF52FE4C}"/>
    <dgm:cxn modelId="{2D69722A-8196-4242-A7C7-DA0EF5AE5B6E}" srcId="{EFD23D77-8EB4-4070-A206-0BEC8F5CCAAB}" destId="{0052ED65-3E12-4E25-B39B-67512A246948}" srcOrd="0" destOrd="0" parTransId="{AE304C10-28F0-40B5-B4FA-DFF276F9D727}" sibTransId="{3AE8C70E-79E4-45D4-868C-DDBDBEC3030D}"/>
    <dgm:cxn modelId="{9BDF8138-EA37-44A9-8F77-D054E1E6F266}" srcId="{0052ED65-3E12-4E25-B39B-67512A246948}" destId="{FCBEE96C-2FBB-4418-9980-6EC7598B6A76}" srcOrd="0" destOrd="0" parTransId="{B7DAE675-CAEC-4FB0-95A9-64556128D725}" sibTransId="{5E2D3E51-59C9-4E13-8FD2-D1FCA584CAB7}"/>
    <dgm:cxn modelId="{2FDFF844-7A64-4A56-9D4A-6DAD80FF0B26}" type="presOf" srcId="{8FD20E73-8958-4899-BD0D-4FC4E16951F2}" destId="{1E3D097B-81B3-4916-910B-680904035BB9}" srcOrd="0" destOrd="0" presId="urn:microsoft.com/office/officeart/2005/8/layout/hierarchy2"/>
    <dgm:cxn modelId="{54959447-5850-4907-8F01-90293A805CDB}" srcId="{8E4080A6-9A4B-4EA4-B37A-FE175625E0B3}" destId="{9FC61836-BC9C-4571-8C81-5935C05D3622}" srcOrd="0" destOrd="0" parTransId="{1601A780-E4EB-4FD5-952F-0EAFF26C6610}" sibTransId="{427CFAE0-A8E8-453F-9C0E-E06901ABBE94}"/>
    <dgm:cxn modelId="{FD96FC71-E48F-4798-9B57-0E86D97C4CBC}" type="presOf" srcId="{0052ED65-3E12-4E25-B39B-67512A246948}" destId="{46C268DA-8ADB-4010-B7C0-5520ADAF08CF}" srcOrd="0" destOrd="0" presId="urn:microsoft.com/office/officeart/2005/8/layout/hierarchy2"/>
    <dgm:cxn modelId="{0BC30772-27B5-4A23-826E-46FE8F1D2A4C}" type="presOf" srcId="{B7DAE675-CAEC-4FB0-95A9-64556128D725}" destId="{C2393C77-F84F-4E2B-907C-19F044F974CB}" srcOrd="1" destOrd="0" presId="urn:microsoft.com/office/officeart/2005/8/layout/hierarchy2"/>
    <dgm:cxn modelId="{78AB7F7A-AC77-4858-AE4B-BA61FEDEB2B1}" type="presOf" srcId="{B7DAE675-CAEC-4FB0-95A9-64556128D725}" destId="{DB4C7FA5-EA00-422B-BE59-D8355949F333}" srcOrd="0" destOrd="0" presId="urn:microsoft.com/office/officeart/2005/8/layout/hierarchy2"/>
    <dgm:cxn modelId="{C41C399F-F9D3-47F1-98C3-DFA5F4873FE1}" type="presOf" srcId="{1601A780-E4EB-4FD5-952F-0EAFF26C6610}" destId="{13C58173-F10E-4844-AD4A-9F46C33AAC71}" srcOrd="0" destOrd="0" presId="urn:microsoft.com/office/officeart/2005/8/layout/hierarchy2"/>
    <dgm:cxn modelId="{1B4C08B9-7099-4FF7-91D9-8B613212F9E6}" type="presOf" srcId="{AE304C10-28F0-40B5-B4FA-DFF276F9D727}" destId="{5932E1D0-75B7-4E25-95A6-E4970310BFA8}" srcOrd="1" destOrd="0" presId="urn:microsoft.com/office/officeart/2005/8/layout/hierarchy2"/>
    <dgm:cxn modelId="{63BD0AC2-A7DF-483A-AB8E-63079EE6D825}" type="presOf" srcId="{EFD23D77-8EB4-4070-A206-0BEC8F5CCAAB}" destId="{145AC87B-2D8C-446C-AE33-66A712F4B81F}" srcOrd="0" destOrd="0" presId="urn:microsoft.com/office/officeart/2005/8/layout/hierarchy2"/>
    <dgm:cxn modelId="{10932ADD-85F2-48C2-817A-9D1E6A84F968}" type="presOf" srcId="{A535078A-9836-497D-A014-9CA7CBCC0800}" destId="{485044F6-E0F4-426F-98B3-192DBE6B4B7A}" srcOrd="0" destOrd="0" presId="urn:microsoft.com/office/officeart/2005/8/layout/hierarchy2"/>
    <dgm:cxn modelId="{801B2BE8-584B-49B9-AE8F-CC00DB80C995}" type="presOf" srcId="{8FD20E73-8958-4899-BD0D-4FC4E16951F2}" destId="{65928523-8E47-4B54-BF5F-C957C0525BE6}" srcOrd="1" destOrd="0" presId="urn:microsoft.com/office/officeart/2005/8/layout/hierarchy2"/>
    <dgm:cxn modelId="{8250AAF0-2D84-412E-AB4F-4C63D285C38E}" type="presOf" srcId="{1601A780-E4EB-4FD5-952F-0EAFF26C6610}" destId="{2CB526C4-9061-4221-A8E6-C470A42438CE}" srcOrd="1" destOrd="0" presId="urn:microsoft.com/office/officeart/2005/8/layout/hierarchy2"/>
    <dgm:cxn modelId="{F1A951F4-8194-415A-A722-B15C54E1EDB7}" srcId="{EFD23D77-8EB4-4070-A206-0BEC8F5CCAAB}" destId="{8E4080A6-9A4B-4EA4-B37A-FE175625E0B3}" srcOrd="1" destOrd="0" parTransId="{8FD20E73-8958-4899-BD0D-4FC4E16951F2}" sibTransId="{00886F35-4647-4740-89DC-5C9D5D66D566}"/>
    <dgm:cxn modelId="{A869C83F-FC0F-46C7-84F2-61999997A615}" type="presParOf" srcId="{485044F6-E0F4-426F-98B3-192DBE6B4B7A}" destId="{6B90D7EA-790F-402F-93DE-5AF379F49B2B}" srcOrd="0" destOrd="0" presId="urn:microsoft.com/office/officeart/2005/8/layout/hierarchy2"/>
    <dgm:cxn modelId="{F6D34E5B-6361-4473-A4A1-825CE1359C5A}" type="presParOf" srcId="{6B90D7EA-790F-402F-93DE-5AF379F49B2B}" destId="{145AC87B-2D8C-446C-AE33-66A712F4B81F}" srcOrd="0" destOrd="0" presId="urn:microsoft.com/office/officeart/2005/8/layout/hierarchy2"/>
    <dgm:cxn modelId="{5B024B28-110E-4297-80BE-8D61B81AB23B}" type="presParOf" srcId="{6B90D7EA-790F-402F-93DE-5AF379F49B2B}" destId="{B0517E39-36F2-453F-9684-E03F6AF7D0B5}" srcOrd="1" destOrd="0" presId="urn:microsoft.com/office/officeart/2005/8/layout/hierarchy2"/>
    <dgm:cxn modelId="{21CC6706-8304-489F-9383-9330BDC98097}" type="presParOf" srcId="{B0517E39-36F2-453F-9684-E03F6AF7D0B5}" destId="{244EA511-048C-4D10-B76F-79BD08D6A5E2}" srcOrd="0" destOrd="0" presId="urn:microsoft.com/office/officeart/2005/8/layout/hierarchy2"/>
    <dgm:cxn modelId="{ED1DF51E-7ECE-4B21-900C-44B43D58F8E2}" type="presParOf" srcId="{244EA511-048C-4D10-B76F-79BD08D6A5E2}" destId="{5932E1D0-75B7-4E25-95A6-E4970310BFA8}" srcOrd="0" destOrd="0" presId="urn:microsoft.com/office/officeart/2005/8/layout/hierarchy2"/>
    <dgm:cxn modelId="{EA23E7FA-720B-44E1-8C42-B66E7B98592D}" type="presParOf" srcId="{B0517E39-36F2-453F-9684-E03F6AF7D0B5}" destId="{005B7666-E3A9-4D15-BDC2-FA892CB2F561}" srcOrd="1" destOrd="0" presId="urn:microsoft.com/office/officeart/2005/8/layout/hierarchy2"/>
    <dgm:cxn modelId="{98678415-CF01-4EAC-B6C0-2C35707B061A}" type="presParOf" srcId="{005B7666-E3A9-4D15-BDC2-FA892CB2F561}" destId="{46C268DA-8ADB-4010-B7C0-5520ADAF08CF}" srcOrd="0" destOrd="0" presId="urn:microsoft.com/office/officeart/2005/8/layout/hierarchy2"/>
    <dgm:cxn modelId="{D8C0F6C4-C5B0-4DCB-8DDA-94BFF898431A}" type="presParOf" srcId="{005B7666-E3A9-4D15-BDC2-FA892CB2F561}" destId="{A245A432-62FE-4229-AB3F-2F05FBDE4A88}" srcOrd="1" destOrd="0" presId="urn:microsoft.com/office/officeart/2005/8/layout/hierarchy2"/>
    <dgm:cxn modelId="{07102CCC-BDF4-4328-98A5-415B7B723CBD}" type="presParOf" srcId="{A245A432-62FE-4229-AB3F-2F05FBDE4A88}" destId="{DB4C7FA5-EA00-422B-BE59-D8355949F333}" srcOrd="0" destOrd="0" presId="urn:microsoft.com/office/officeart/2005/8/layout/hierarchy2"/>
    <dgm:cxn modelId="{4391ECAD-B30A-4701-877E-9B040818B8A7}" type="presParOf" srcId="{DB4C7FA5-EA00-422B-BE59-D8355949F333}" destId="{C2393C77-F84F-4E2B-907C-19F044F974CB}" srcOrd="0" destOrd="0" presId="urn:microsoft.com/office/officeart/2005/8/layout/hierarchy2"/>
    <dgm:cxn modelId="{FBA9723F-3464-4038-A68E-510DD159ED57}" type="presParOf" srcId="{A245A432-62FE-4229-AB3F-2F05FBDE4A88}" destId="{92EB1F40-363E-4E5A-9457-4879666AD946}" srcOrd="1" destOrd="0" presId="urn:microsoft.com/office/officeart/2005/8/layout/hierarchy2"/>
    <dgm:cxn modelId="{98F361E9-6B52-4B62-AC44-DCCE2A7AE75A}" type="presParOf" srcId="{92EB1F40-363E-4E5A-9457-4879666AD946}" destId="{67C790E0-BFF3-4921-9B14-33EC8860AF0F}" srcOrd="0" destOrd="0" presId="urn:microsoft.com/office/officeart/2005/8/layout/hierarchy2"/>
    <dgm:cxn modelId="{7D77C88C-F0F2-4E14-A093-684B2BA59151}" type="presParOf" srcId="{92EB1F40-363E-4E5A-9457-4879666AD946}" destId="{59C802C6-6F62-44D0-AD1C-C73645F1A0CD}" srcOrd="1" destOrd="0" presId="urn:microsoft.com/office/officeart/2005/8/layout/hierarchy2"/>
    <dgm:cxn modelId="{4767C6BD-AEA7-4758-96FA-211AC609417F}" type="presParOf" srcId="{B0517E39-36F2-453F-9684-E03F6AF7D0B5}" destId="{1E3D097B-81B3-4916-910B-680904035BB9}" srcOrd="2" destOrd="0" presId="urn:microsoft.com/office/officeart/2005/8/layout/hierarchy2"/>
    <dgm:cxn modelId="{0555B055-562B-410A-AD78-A004F037574A}" type="presParOf" srcId="{1E3D097B-81B3-4916-910B-680904035BB9}" destId="{65928523-8E47-4B54-BF5F-C957C0525BE6}" srcOrd="0" destOrd="0" presId="urn:microsoft.com/office/officeart/2005/8/layout/hierarchy2"/>
    <dgm:cxn modelId="{E9EA8319-B51C-45E9-8BB9-072D3976A506}" type="presParOf" srcId="{B0517E39-36F2-453F-9684-E03F6AF7D0B5}" destId="{5BCCF4C2-59FA-4F3C-AB41-C19D5D2DB8A5}" srcOrd="3" destOrd="0" presId="urn:microsoft.com/office/officeart/2005/8/layout/hierarchy2"/>
    <dgm:cxn modelId="{016DBB2A-2D9D-4EF6-8041-7B5289BA0DB1}" type="presParOf" srcId="{5BCCF4C2-59FA-4F3C-AB41-C19D5D2DB8A5}" destId="{C19992E2-2677-4508-A3E9-5CEEE3F9793C}" srcOrd="0" destOrd="0" presId="urn:microsoft.com/office/officeart/2005/8/layout/hierarchy2"/>
    <dgm:cxn modelId="{8770A5CD-8D6C-4356-9088-859816DC4988}" type="presParOf" srcId="{5BCCF4C2-59FA-4F3C-AB41-C19D5D2DB8A5}" destId="{8C9ED359-8507-4C0F-B8C2-FDAB9E1FB234}" srcOrd="1" destOrd="0" presId="urn:microsoft.com/office/officeart/2005/8/layout/hierarchy2"/>
    <dgm:cxn modelId="{5AEED0F4-1E98-422D-92DD-AA020E5576D5}" type="presParOf" srcId="{8C9ED359-8507-4C0F-B8C2-FDAB9E1FB234}" destId="{13C58173-F10E-4844-AD4A-9F46C33AAC71}" srcOrd="0" destOrd="0" presId="urn:microsoft.com/office/officeart/2005/8/layout/hierarchy2"/>
    <dgm:cxn modelId="{C39CEAF5-8CC4-4DA3-92E4-E6F44450E961}" type="presParOf" srcId="{13C58173-F10E-4844-AD4A-9F46C33AAC71}" destId="{2CB526C4-9061-4221-A8E6-C470A42438CE}" srcOrd="0" destOrd="0" presId="urn:microsoft.com/office/officeart/2005/8/layout/hierarchy2"/>
    <dgm:cxn modelId="{4B4FCDEB-85DA-48D4-B045-016328246910}" type="presParOf" srcId="{8C9ED359-8507-4C0F-B8C2-FDAB9E1FB234}" destId="{B871FD5F-89E4-4B49-925C-285478EFA3F9}" srcOrd="1" destOrd="0" presId="urn:microsoft.com/office/officeart/2005/8/layout/hierarchy2"/>
    <dgm:cxn modelId="{CACE8BD5-B19D-46EC-8D42-CAA67D72C668}" type="presParOf" srcId="{B871FD5F-89E4-4B49-925C-285478EFA3F9}" destId="{82BA12DF-4454-4BA3-9008-7D3B60BB13AE}" srcOrd="0" destOrd="0" presId="urn:microsoft.com/office/officeart/2005/8/layout/hierarchy2"/>
    <dgm:cxn modelId="{484E1B6F-8B8E-4B72-8490-4136925652F5}" type="presParOf" srcId="{B871FD5F-89E4-4B49-925C-285478EFA3F9}" destId="{DD6411E0-2856-46BD-9F81-95429851D9E1}" srcOrd="1" destOrd="0" presId="urn:microsoft.com/office/officeart/2005/8/layout/hierarchy2"/>
  </dgm:cxnLst>
  <dgm:bg>
    <a:solidFill>
      <a:schemeClr val="bg1"/>
    </a:solidFill>
  </dgm:bg>
  <dgm:whole>
    <a:ln>
      <a:solidFill>
        <a:schemeClr val="accent1"/>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BEC4D9-9BDD-48D8-A176-F65663D3D3D6}" type="doc">
      <dgm:prSet loTypeId="urn:microsoft.com/office/officeart/2005/8/layout/process1" loCatId="process" qsTypeId="urn:microsoft.com/office/officeart/2005/8/quickstyle/simple1" qsCatId="simple" csTypeId="urn:microsoft.com/office/officeart/2005/8/colors/accent1_2" csCatId="accent1" phldr="1"/>
      <dgm:spPr/>
    </dgm:pt>
    <dgm:pt modelId="{F6DD5100-F2FB-4FFC-B659-7146C85EFB82}">
      <dgm:prSet phldrT="[Text]" custT="1"/>
      <dgm:spPr>
        <a:solidFill>
          <a:schemeClr val="accent3">
            <a:lumMod val="20000"/>
            <a:lumOff val="80000"/>
          </a:schemeClr>
        </a:solidFill>
      </dgm:spPr>
      <dgm:t>
        <a:bodyPr/>
        <a:lstStyle/>
        <a:p>
          <a:r>
            <a:rPr lang="en-US" sz="1600" dirty="0">
              <a:solidFill>
                <a:sysClr val="windowText" lastClr="000000"/>
              </a:solidFill>
              <a:latin typeface="Arial" panose="020B0604020202020204" pitchFamily="34" charset="0"/>
              <a:cs typeface="Arial" panose="020B0604020202020204" pitchFamily="34" charset="0"/>
            </a:rPr>
            <a:t>[e] 765K / [c] 608K = </a:t>
          </a:r>
        </a:p>
        <a:p>
          <a:r>
            <a:rPr lang="en-US" sz="1600" dirty="0">
              <a:solidFill>
                <a:sysClr val="windowText" lastClr="000000"/>
              </a:solidFill>
              <a:latin typeface="Arial" panose="020B0604020202020204" pitchFamily="34" charset="0"/>
              <a:cs typeface="Arial" panose="020B0604020202020204" pitchFamily="34" charset="0"/>
            </a:rPr>
            <a:t>[g] 1.26 or </a:t>
          </a:r>
          <a:r>
            <a:rPr lang="en-US" sz="1600" b="1" dirty="0">
              <a:solidFill>
                <a:srgbClr val="C00000"/>
              </a:solidFill>
              <a:latin typeface="Arial" panose="020B0604020202020204" pitchFamily="34" charset="0"/>
              <a:cs typeface="Arial" panose="020B0604020202020204" pitchFamily="34" charset="0"/>
            </a:rPr>
            <a:t>26%</a:t>
          </a:r>
        </a:p>
      </dgm:t>
    </dgm:pt>
    <dgm:pt modelId="{6E9C3B5E-6B93-471A-8EDC-79AADCFABF35}" type="parTrans" cxnId="{0F880F84-6A88-49A6-B7E4-6354E897F073}">
      <dgm:prSet/>
      <dgm:spPr/>
      <dgm:t>
        <a:bodyPr/>
        <a:lstStyle/>
        <a:p>
          <a:endParaRPr lang="en-US" sz="1600">
            <a:latin typeface="Arial" panose="020B0604020202020204" pitchFamily="34" charset="0"/>
            <a:cs typeface="Arial" panose="020B0604020202020204" pitchFamily="34" charset="0"/>
          </a:endParaRPr>
        </a:p>
      </dgm:t>
    </dgm:pt>
    <dgm:pt modelId="{8E87F802-2D88-4F63-A47A-AEB3E4C915A7}" type="sibTrans" cxnId="{0F880F84-6A88-49A6-B7E4-6354E897F073}">
      <dgm:prSet custT="1"/>
      <dgm:spPr>
        <a:noFill/>
      </dgm:spPr>
      <dgm:t>
        <a:bodyPr/>
        <a:lstStyle/>
        <a:p>
          <a:endParaRPr lang="en-US" sz="1600">
            <a:latin typeface="Arial" panose="020B0604020202020204" pitchFamily="34" charset="0"/>
            <a:cs typeface="Arial" panose="020B0604020202020204" pitchFamily="34" charset="0"/>
          </a:endParaRPr>
        </a:p>
      </dgm:t>
    </dgm:pt>
    <dgm:pt modelId="{22E7897E-B5F0-42EB-BC3B-E1D41AC18D8C}">
      <dgm:prSet phldrT="[Text]" custT="1"/>
      <dgm:spPr>
        <a:solidFill>
          <a:schemeClr val="accent3">
            <a:lumMod val="20000"/>
            <a:lumOff val="80000"/>
          </a:schemeClr>
        </a:solidFill>
      </dgm:spPr>
      <dgm:t>
        <a:bodyPr/>
        <a:lstStyle/>
        <a:p>
          <a:r>
            <a:rPr lang="en-US" sz="1400" b="1" dirty="0">
              <a:solidFill>
                <a:schemeClr val="tx1"/>
              </a:solidFill>
              <a:latin typeface="Arial" panose="020B0604020202020204" pitchFamily="34" charset="0"/>
              <a:cs typeface="Arial" panose="020B0604020202020204" pitchFamily="34" charset="0"/>
            </a:rPr>
            <a:t>TO</a:t>
          </a:r>
        </a:p>
      </dgm:t>
    </dgm:pt>
    <dgm:pt modelId="{2512A640-C4E5-48AC-91E9-22EC2884000E}" type="parTrans" cxnId="{7B780C5A-3004-46C8-A96F-EB4787DD44F5}">
      <dgm:prSet/>
      <dgm:spPr/>
      <dgm:t>
        <a:bodyPr/>
        <a:lstStyle/>
        <a:p>
          <a:endParaRPr lang="en-US" sz="1600">
            <a:latin typeface="Arial" panose="020B0604020202020204" pitchFamily="34" charset="0"/>
            <a:cs typeface="Arial" panose="020B0604020202020204" pitchFamily="34" charset="0"/>
          </a:endParaRPr>
        </a:p>
      </dgm:t>
    </dgm:pt>
    <dgm:pt modelId="{02563E7C-7F57-4200-AB9A-A200E6D75ED3}" type="sibTrans" cxnId="{7B780C5A-3004-46C8-A96F-EB4787DD44F5}">
      <dgm:prSet custT="1"/>
      <dgm:spPr>
        <a:noFill/>
      </dgm:spPr>
      <dgm:t>
        <a:bodyPr/>
        <a:lstStyle/>
        <a:p>
          <a:endParaRPr lang="en-US" sz="1600">
            <a:latin typeface="Arial" panose="020B0604020202020204" pitchFamily="34" charset="0"/>
            <a:cs typeface="Arial" panose="020B0604020202020204" pitchFamily="34" charset="0"/>
          </a:endParaRPr>
        </a:p>
      </dgm:t>
    </dgm:pt>
    <dgm:pt modelId="{EF140FC6-36E6-46D3-A506-B977910F8263}">
      <dgm:prSet phldrT="[Text]" custT="1"/>
      <dgm:spPr>
        <a:solidFill>
          <a:schemeClr val="accent3">
            <a:lumMod val="20000"/>
            <a:lumOff val="80000"/>
          </a:schemeClr>
        </a:solidFill>
      </dgm:spPr>
      <dgm:t>
        <a:bodyPr/>
        <a:lstStyle/>
        <a:p>
          <a:r>
            <a:rPr lang="en-US" sz="1600" dirty="0">
              <a:solidFill>
                <a:sysClr val="windowText" lastClr="000000"/>
              </a:solidFill>
              <a:latin typeface="Arial" panose="020B0604020202020204" pitchFamily="34" charset="0"/>
              <a:cs typeface="Arial" panose="020B0604020202020204" pitchFamily="34" charset="0"/>
            </a:rPr>
            <a:t>[e] 912K / [c] 608K = </a:t>
          </a:r>
        </a:p>
        <a:p>
          <a:r>
            <a:rPr lang="en-US" sz="1600" dirty="0">
              <a:solidFill>
                <a:sysClr val="windowText" lastClr="000000"/>
              </a:solidFill>
              <a:latin typeface="Arial" panose="020B0604020202020204" pitchFamily="34" charset="0"/>
              <a:cs typeface="Arial" panose="020B0604020202020204" pitchFamily="34" charset="0"/>
            </a:rPr>
            <a:t>[h] 1.5 or </a:t>
          </a:r>
          <a:r>
            <a:rPr lang="en-US" sz="1600" b="1" dirty="0">
              <a:solidFill>
                <a:srgbClr val="C00000"/>
              </a:solidFill>
              <a:latin typeface="Arial" panose="020B0604020202020204" pitchFamily="34" charset="0"/>
              <a:cs typeface="Arial" panose="020B0604020202020204" pitchFamily="34" charset="0"/>
            </a:rPr>
            <a:t>50%</a:t>
          </a:r>
          <a:endParaRPr lang="en-US" sz="1600" dirty="0">
            <a:latin typeface="Arial" panose="020B0604020202020204" pitchFamily="34" charset="0"/>
            <a:cs typeface="Arial" panose="020B0604020202020204" pitchFamily="34" charset="0"/>
          </a:endParaRPr>
        </a:p>
      </dgm:t>
    </dgm:pt>
    <dgm:pt modelId="{204A82DD-3596-46B3-8FA7-696C89909CC7}" type="parTrans" cxnId="{8432B6E9-2ED6-421E-A8DA-012AEBFF5A38}">
      <dgm:prSet/>
      <dgm:spPr/>
      <dgm:t>
        <a:bodyPr/>
        <a:lstStyle/>
        <a:p>
          <a:endParaRPr lang="en-US" sz="1600">
            <a:latin typeface="Arial" panose="020B0604020202020204" pitchFamily="34" charset="0"/>
            <a:cs typeface="Arial" panose="020B0604020202020204" pitchFamily="34" charset="0"/>
          </a:endParaRPr>
        </a:p>
      </dgm:t>
    </dgm:pt>
    <dgm:pt modelId="{2DF65041-95E6-46E2-A6C2-0F6D0C608BD6}" type="sibTrans" cxnId="{8432B6E9-2ED6-421E-A8DA-012AEBFF5A38}">
      <dgm:prSet/>
      <dgm:spPr/>
      <dgm:t>
        <a:bodyPr/>
        <a:lstStyle/>
        <a:p>
          <a:endParaRPr lang="en-US" sz="1600">
            <a:latin typeface="Arial" panose="020B0604020202020204" pitchFamily="34" charset="0"/>
            <a:cs typeface="Arial" panose="020B0604020202020204" pitchFamily="34" charset="0"/>
          </a:endParaRPr>
        </a:p>
      </dgm:t>
    </dgm:pt>
    <dgm:pt modelId="{567329CB-A1CE-4C78-8B57-C7DDA5AC5150}" type="pres">
      <dgm:prSet presAssocID="{19BEC4D9-9BDD-48D8-A176-F65663D3D3D6}" presName="Name0" presStyleCnt="0">
        <dgm:presLayoutVars>
          <dgm:dir/>
          <dgm:resizeHandles val="exact"/>
        </dgm:presLayoutVars>
      </dgm:prSet>
      <dgm:spPr/>
    </dgm:pt>
    <dgm:pt modelId="{6AF5442F-E23D-46C9-ACE3-9C99D2A98A6C}" type="pres">
      <dgm:prSet presAssocID="{F6DD5100-F2FB-4FFC-B659-7146C85EFB82}" presName="node" presStyleLbl="node1" presStyleIdx="0" presStyleCnt="3" custScaleX="249041" custScaleY="151091">
        <dgm:presLayoutVars>
          <dgm:bulletEnabled val="1"/>
        </dgm:presLayoutVars>
      </dgm:prSet>
      <dgm:spPr/>
    </dgm:pt>
    <dgm:pt modelId="{312A2537-F645-4F16-94A6-8F979B8554D9}" type="pres">
      <dgm:prSet presAssocID="{8E87F802-2D88-4F63-A47A-AEB3E4C915A7}" presName="sibTrans" presStyleLbl="sibTrans2D1" presStyleIdx="0" presStyleCnt="2"/>
      <dgm:spPr/>
    </dgm:pt>
    <dgm:pt modelId="{F40E707B-3714-4E55-9BB6-1D6AD6CCF349}" type="pres">
      <dgm:prSet presAssocID="{8E87F802-2D88-4F63-A47A-AEB3E4C915A7}" presName="connectorText" presStyleLbl="sibTrans2D1" presStyleIdx="0" presStyleCnt="2"/>
      <dgm:spPr/>
    </dgm:pt>
    <dgm:pt modelId="{666A1985-F752-4E4A-8EBB-C15B4DA219B2}" type="pres">
      <dgm:prSet presAssocID="{22E7897E-B5F0-42EB-BC3B-E1D41AC18D8C}" presName="node" presStyleLbl="node1" presStyleIdx="1" presStyleCnt="3" custScaleX="54398" custScaleY="53306">
        <dgm:presLayoutVars>
          <dgm:bulletEnabled val="1"/>
        </dgm:presLayoutVars>
      </dgm:prSet>
      <dgm:spPr/>
    </dgm:pt>
    <dgm:pt modelId="{FC483C28-81CA-43D7-990C-AFE2661DCB37}" type="pres">
      <dgm:prSet presAssocID="{02563E7C-7F57-4200-AB9A-A200E6D75ED3}" presName="sibTrans" presStyleLbl="sibTrans2D1" presStyleIdx="1" presStyleCnt="2"/>
      <dgm:spPr/>
    </dgm:pt>
    <dgm:pt modelId="{878EBA7C-7684-4E8B-BE02-0012F634FEE0}" type="pres">
      <dgm:prSet presAssocID="{02563E7C-7F57-4200-AB9A-A200E6D75ED3}" presName="connectorText" presStyleLbl="sibTrans2D1" presStyleIdx="1" presStyleCnt="2"/>
      <dgm:spPr/>
    </dgm:pt>
    <dgm:pt modelId="{C9BFB804-E655-42FE-8A21-F5BB4EC6602A}" type="pres">
      <dgm:prSet presAssocID="{EF140FC6-36E6-46D3-A506-B977910F8263}" presName="node" presStyleLbl="node1" presStyleIdx="2" presStyleCnt="3" custScaleX="287790" custScaleY="140005">
        <dgm:presLayoutVars>
          <dgm:bulletEnabled val="1"/>
        </dgm:presLayoutVars>
      </dgm:prSet>
      <dgm:spPr/>
    </dgm:pt>
  </dgm:ptLst>
  <dgm:cxnLst>
    <dgm:cxn modelId="{6477910C-75C5-476A-A448-74CC6448D95C}" type="presOf" srcId="{8E87F802-2D88-4F63-A47A-AEB3E4C915A7}" destId="{F40E707B-3714-4E55-9BB6-1D6AD6CCF349}" srcOrd="1" destOrd="0" presId="urn:microsoft.com/office/officeart/2005/8/layout/process1"/>
    <dgm:cxn modelId="{B0C5B926-DFA5-4C2B-8166-2186432C4DBB}" type="presOf" srcId="{19BEC4D9-9BDD-48D8-A176-F65663D3D3D6}" destId="{567329CB-A1CE-4C78-8B57-C7DDA5AC5150}" srcOrd="0" destOrd="0" presId="urn:microsoft.com/office/officeart/2005/8/layout/process1"/>
    <dgm:cxn modelId="{6FBC4E6D-8F4D-4670-82DD-2847CA1F761B}" type="presOf" srcId="{EF140FC6-36E6-46D3-A506-B977910F8263}" destId="{C9BFB804-E655-42FE-8A21-F5BB4EC6602A}" srcOrd="0" destOrd="0" presId="urn:microsoft.com/office/officeart/2005/8/layout/process1"/>
    <dgm:cxn modelId="{9DB18C70-5742-4255-B548-DE9D4B3E1427}" type="presOf" srcId="{8E87F802-2D88-4F63-A47A-AEB3E4C915A7}" destId="{312A2537-F645-4F16-94A6-8F979B8554D9}" srcOrd="0" destOrd="0" presId="urn:microsoft.com/office/officeart/2005/8/layout/process1"/>
    <dgm:cxn modelId="{8A9DE172-52EB-4344-BD60-E595088FAE62}" type="presOf" srcId="{F6DD5100-F2FB-4FFC-B659-7146C85EFB82}" destId="{6AF5442F-E23D-46C9-ACE3-9C99D2A98A6C}" srcOrd="0" destOrd="0" presId="urn:microsoft.com/office/officeart/2005/8/layout/process1"/>
    <dgm:cxn modelId="{7B780C5A-3004-46C8-A96F-EB4787DD44F5}" srcId="{19BEC4D9-9BDD-48D8-A176-F65663D3D3D6}" destId="{22E7897E-B5F0-42EB-BC3B-E1D41AC18D8C}" srcOrd="1" destOrd="0" parTransId="{2512A640-C4E5-48AC-91E9-22EC2884000E}" sibTransId="{02563E7C-7F57-4200-AB9A-A200E6D75ED3}"/>
    <dgm:cxn modelId="{0F880F84-6A88-49A6-B7E4-6354E897F073}" srcId="{19BEC4D9-9BDD-48D8-A176-F65663D3D3D6}" destId="{F6DD5100-F2FB-4FFC-B659-7146C85EFB82}" srcOrd="0" destOrd="0" parTransId="{6E9C3B5E-6B93-471A-8EDC-79AADCFABF35}" sibTransId="{8E87F802-2D88-4F63-A47A-AEB3E4C915A7}"/>
    <dgm:cxn modelId="{02E67DD5-5E02-45C5-9B73-084C4A9182C6}" type="presOf" srcId="{02563E7C-7F57-4200-AB9A-A200E6D75ED3}" destId="{878EBA7C-7684-4E8B-BE02-0012F634FEE0}" srcOrd="1" destOrd="0" presId="urn:microsoft.com/office/officeart/2005/8/layout/process1"/>
    <dgm:cxn modelId="{52067CE3-F344-4B69-8C09-4C0D10941A8C}" type="presOf" srcId="{02563E7C-7F57-4200-AB9A-A200E6D75ED3}" destId="{FC483C28-81CA-43D7-990C-AFE2661DCB37}" srcOrd="0" destOrd="0" presId="urn:microsoft.com/office/officeart/2005/8/layout/process1"/>
    <dgm:cxn modelId="{8432B6E9-2ED6-421E-A8DA-012AEBFF5A38}" srcId="{19BEC4D9-9BDD-48D8-A176-F65663D3D3D6}" destId="{EF140FC6-36E6-46D3-A506-B977910F8263}" srcOrd="2" destOrd="0" parTransId="{204A82DD-3596-46B3-8FA7-696C89909CC7}" sibTransId="{2DF65041-95E6-46E2-A6C2-0F6D0C608BD6}"/>
    <dgm:cxn modelId="{384D39EC-010A-4C36-8876-5E5D160F75AD}" type="presOf" srcId="{22E7897E-B5F0-42EB-BC3B-E1D41AC18D8C}" destId="{666A1985-F752-4E4A-8EBB-C15B4DA219B2}" srcOrd="0" destOrd="0" presId="urn:microsoft.com/office/officeart/2005/8/layout/process1"/>
    <dgm:cxn modelId="{65A69D79-2870-4F2F-9164-AF969C0C3126}" type="presParOf" srcId="{567329CB-A1CE-4C78-8B57-C7DDA5AC5150}" destId="{6AF5442F-E23D-46C9-ACE3-9C99D2A98A6C}" srcOrd="0" destOrd="0" presId="urn:microsoft.com/office/officeart/2005/8/layout/process1"/>
    <dgm:cxn modelId="{4C51429C-6B4D-4BBC-941F-767D1CA2F88A}" type="presParOf" srcId="{567329CB-A1CE-4C78-8B57-C7DDA5AC5150}" destId="{312A2537-F645-4F16-94A6-8F979B8554D9}" srcOrd="1" destOrd="0" presId="urn:microsoft.com/office/officeart/2005/8/layout/process1"/>
    <dgm:cxn modelId="{DD4C0058-6DA9-494F-8653-EC76EAD60963}" type="presParOf" srcId="{312A2537-F645-4F16-94A6-8F979B8554D9}" destId="{F40E707B-3714-4E55-9BB6-1D6AD6CCF349}" srcOrd="0" destOrd="0" presId="urn:microsoft.com/office/officeart/2005/8/layout/process1"/>
    <dgm:cxn modelId="{0449936E-32A3-4DA6-99A4-2C630FA82CE1}" type="presParOf" srcId="{567329CB-A1CE-4C78-8B57-C7DDA5AC5150}" destId="{666A1985-F752-4E4A-8EBB-C15B4DA219B2}" srcOrd="2" destOrd="0" presId="urn:microsoft.com/office/officeart/2005/8/layout/process1"/>
    <dgm:cxn modelId="{F8C208DD-1A08-4BBC-8BCF-D480A3B9DFB7}" type="presParOf" srcId="{567329CB-A1CE-4C78-8B57-C7DDA5AC5150}" destId="{FC483C28-81CA-43D7-990C-AFE2661DCB37}" srcOrd="3" destOrd="0" presId="urn:microsoft.com/office/officeart/2005/8/layout/process1"/>
    <dgm:cxn modelId="{99082DC9-441D-43A5-BB4E-B8012DCFE940}" type="presParOf" srcId="{FC483C28-81CA-43D7-990C-AFE2661DCB37}" destId="{878EBA7C-7684-4E8B-BE02-0012F634FEE0}" srcOrd="0" destOrd="0" presId="urn:microsoft.com/office/officeart/2005/8/layout/process1"/>
    <dgm:cxn modelId="{6EF21970-AD98-44DA-BECD-C4920C7B6A4B}" type="presParOf" srcId="{567329CB-A1CE-4C78-8B57-C7DDA5AC5150}" destId="{C9BFB804-E655-42FE-8A21-F5BB4EC6602A}" srcOrd="4" destOrd="0" presId="urn:microsoft.com/office/officeart/2005/8/layout/process1"/>
  </dgm:cxnLst>
  <dgm:bg>
    <a:solidFill>
      <a:schemeClr val="bg1"/>
    </a:solidFill>
  </dgm:bg>
  <dgm:whole>
    <a:ln>
      <a:solidFill>
        <a:schemeClr val="tx1"/>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BEC4D9-9BDD-48D8-A176-F65663D3D3D6}" type="doc">
      <dgm:prSet loTypeId="urn:microsoft.com/office/officeart/2005/8/layout/process1" loCatId="process" qsTypeId="urn:microsoft.com/office/officeart/2005/8/quickstyle/simple1" qsCatId="simple" csTypeId="urn:microsoft.com/office/officeart/2005/8/colors/accent1_2" csCatId="accent1" phldr="1"/>
      <dgm:spPr/>
    </dgm:pt>
    <dgm:pt modelId="{F6DD5100-F2FB-4FFC-B659-7146C85EFB82}">
      <dgm:prSet phldrT="[Text]" custT="1"/>
      <dgm:spPr>
        <a:solidFill>
          <a:schemeClr val="accent3">
            <a:lumMod val="20000"/>
            <a:lumOff val="80000"/>
          </a:schemeClr>
        </a:solidFill>
        <a:ln w="25400">
          <a:solidFill>
            <a:srgbClr val="C00000"/>
          </a:solidFill>
        </a:ln>
      </dgm:spPr>
      <dgm:t>
        <a:bodyPr/>
        <a:lstStyle/>
        <a:p>
          <a:r>
            <a:rPr lang="en-US" sz="1400" dirty="0">
              <a:solidFill>
                <a:sysClr val="windowText" lastClr="000000"/>
              </a:solidFill>
              <a:latin typeface="Arial" panose="020B0604020202020204" pitchFamily="34" charset="0"/>
              <a:cs typeface="Arial" panose="020B0604020202020204" pitchFamily="34" charset="0"/>
            </a:rPr>
            <a:t>[b] 761K * [g] 1.26 = </a:t>
          </a:r>
        </a:p>
        <a:p>
          <a:r>
            <a:rPr lang="en-US" sz="1400" b="1" dirty="0">
              <a:solidFill>
                <a:srgbClr val="C00000"/>
              </a:solidFill>
              <a:latin typeface="Arial" panose="020B0604020202020204" pitchFamily="34" charset="0"/>
              <a:cs typeface="Arial" panose="020B0604020202020204" pitchFamily="34" charset="0"/>
            </a:rPr>
            <a:t>959 K </a:t>
          </a:r>
        </a:p>
        <a:p>
          <a:r>
            <a:rPr lang="en-US" sz="1400" b="1" dirty="0">
              <a:solidFill>
                <a:schemeClr val="tx1"/>
              </a:solidFill>
              <a:latin typeface="Arial" panose="020B0604020202020204" pitchFamily="34" charset="0"/>
              <a:cs typeface="Arial" panose="020B0604020202020204" pitchFamily="34" charset="0"/>
            </a:rPr>
            <a:t>Total G9 Incr. Doses</a:t>
          </a:r>
        </a:p>
      </dgm:t>
    </dgm:pt>
    <dgm:pt modelId="{6E9C3B5E-6B93-471A-8EDC-79AADCFABF35}" type="parTrans" cxnId="{0F880F84-6A88-49A6-B7E4-6354E897F073}">
      <dgm:prSet/>
      <dgm:spPr/>
      <dgm:t>
        <a:bodyPr/>
        <a:lstStyle/>
        <a:p>
          <a:endParaRPr lang="en-US"/>
        </a:p>
      </dgm:t>
    </dgm:pt>
    <dgm:pt modelId="{8E87F802-2D88-4F63-A47A-AEB3E4C915A7}" type="sibTrans" cxnId="{0F880F84-6A88-49A6-B7E4-6354E897F073}">
      <dgm:prSet/>
      <dgm:spPr>
        <a:noFill/>
      </dgm:spPr>
      <dgm:t>
        <a:bodyPr/>
        <a:lstStyle/>
        <a:p>
          <a:endParaRPr lang="en-US"/>
        </a:p>
      </dgm:t>
    </dgm:pt>
    <dgm:pt modelId="{22E7897E-B5F0-42EB-BC3B-E1D41AC18D8C}">
      <dgm:prSet phldrT="[Text]" custT="1"/>
      <dgm:spPr>
        <a:solidFill>
          <a:schemeClr val="accent3">
            <a:lumMod val="20000"/>
            <a:lumOff val="80000"/>
          </a:schemeClr>
        </a:solidFill>
      </dgm:spPr>
      <dgm:t>
        <a:bodyPr/>
        <a:lstStyle/>
        <a:p>
          <a:r>
            <a:rPr lang="en-US" sz="1400" b="1" dirty="0">
              <a:solidFill>
                <a:schemeClr val="tx1"/>
              </a:solidFill>
              <a:latin typeface="Arial" panose="020B0604020202020204" pitchFamily="34" charset="0"/>
              <a:cs typeface="Arial" panose="020B0604020202020204" pitchFamily="34" charset="0"/>
            </a:rPr>
            <a:t>TO</a:t>
          </a:r>
        </a:p>
      </dgm:t>
    </dgm:pt>
    <dgm:pt modelId="{2512A640-C4E5-48AC-91E9-22EC2884000E}" type="parTrans" cxnId="{7B780C5A-3004-46C8-A96F-EB4787DD44F5}">
      <dgm:prSet/>
      <dgm:spPr/>
      <dgm:t>
        <a:bodyPr/>
        <a:lstStyle/>
        <a:p>
          <a:endParaRPr lang="en-US"/>
        </a:p>
      </dgm:t>
    </dgm:pt>
    <dgm:pt modelId="{02563E7C-7F57-4200-AB9A-A200E6D75ED3}" type="sibTrans" cxnId="{7B780C5A-3004-46C8-A96F-EB4787DD44F5}">
      <dgm:prSet/>
      <dgm:spPr>
        <a:noFill/>
      </dgm:spPr>
      <dgm:t>
        <a:bodyPr/>
        <a:lstStyle/>
        <a:p>
          <a:endParaRPr lang="en-US"/>
        </a:p>
      </dgm:t>
    </dgm:pt>
    <dgm:pt modelId="{EF140FC6-36E6-46D3-A506-B977910F8263}">
      <dgm:prSet phldrT="[Text]" custT="1"/>
      <dgm:spPr>
        <a:solidFill>
          <a:schemeClr val="accent3">
            <a:lumMod val="20000"/>
            <a:lumOff val="80000"/>
          </a:schemeClr>
        </a:solidFill>
      </dgm:spPr>
      <dgm:t>
        <a:bodyPr/>
        <a:lstStyle/>
        <a:p>
          <a:r>
            <a:rPr lang="en-US" sz="1400" dirty="0">
              <a:solidFill>
                <a:sysClr val="windowText" lastClr="000000"/>
              </a:solidFill>
              <a:latin typeface="Arial" panose="020B0604020202020204" pitchFamily="34" charset="0"/>
              <a:cs typeface="Arial" panose="020B0604020202020204" pitchFamily="34" charset="0"/>
            </a:rPr>
            <a:t>[b] 761K * [h] 1.50 = </a:t>
          </a:r>
        </a:p>
        <a:p>
          <a:r>
            <a:rPr lang="en-US" sz="1400" b="1" dirty="0">
              <a:solidFill>
                <a:srgbClr val="C00000"/>
              </a:solidFill>
              <a:latin typeface="Arial" panose="020B0604020202020204" pitchFamily="34" charset="0"/>
              <a:cs typeface="Arial" panose="020B0604020202020204" pitchFamily="34" charset="0"/>
            </a:rPr>
            <a:t>1,141 K </a:t>
          </a:r>
        </a:p>
        <a:p>
          <a:r>
            <a:rPr lang="en-US" sz="1400" b="1" dirty="0">
              <a:solidFill>
                <a:schemeClr val="tx1"/>
              </a:solidFill>
              <a:latin typeface="Arial" panose="020B0604020202020204" pitchFamily="34" charset="0"/>
              <a:cs typeface="Arial" panose="020B0604020202020204" pitchFamily="34" charset="0"/>
            </a:rPr>
            <a:t>Total G9 Incr. Doses</a:t>
          </a:r>
          <a:endParaRPr lang="en-US" sz="1400" dirty="0">
            <a:latin typeface="Arial" panose="020B0604020202020204" pitchFamily="34" charset="0"/>
            <a:cs typeface="Arial" panose="020B0604020202020204" pitchFamily="34" charset="0"/>
          </a:endParaRPr>
        </a:p>
      </dgm:t>
    </dgm:pt>
    <dgm:pt modelId="{204A82DD-3596-46B3-8FA7-696C89909CC7}" type="parTrans" cxnId="{8432B6E9-2ED6-421E-A8DA-012AEBFF5A38}">
      <dgm:prSet/>
      <dgm:spPr/>
      <dgm:t>
        <a:bodyPr/>
        <a:lstStyle/>
        <a:p>
          <a:endParaRPr lang="en-US"/>
        </a:p>
      </dgm:t>
    </dgm:pt>
    <dgm:pt modelId="{2DF65041-95E6-46E2-A6C2-0F6D0C608BD6}" type="sibTrans" cxnId="{8432B6E9-2ED6-421E-A8DA-012AEBFF5A38}">
      <dgm:prSet/>
      <dgm:spPr/>
      <dgm:t>
        <a:bodyPr/>
        <a:lstStyle/>
        <a:p>
          <a:endParaRPr lang="en-US"/>
        </a:p>
      </dgm:t>
    </dgm:pt>
    <dgm:pt modelId="{567329CB-A1CE-4C78-8B57-C7DDA5AC5150}" type="pres">
      <dgm:prSet presAssocID="{19BEC4D9-9BDD-48D8-A176-F65663D3D3D6}" presName="Name0" presStyleCnt="0">
        <dgm:presLayoutVars>
          <dgm:dir/>
          <dgm:resizeHandles val="exact"/>
        </dgm:presLayoutVars>
      </dgm:prSet>
      <dgm:spPr/>
    </dgm:pt>
    <dgm:pt modelId="{6AF5442F-E23D-46C9-ACE3-9C99D2A98A6C}" type="pres">
      <dgm:prSet presAssocID="{F6DD5100-F2FB-4FFC-B659-7146C85EFB82}" presName="node" presStyleLbl="node1" presStyleIdx="0" presStyleCnt="3" custScaleX="205297" custScaleY="151091">
        <dgm:presLayoutVars>
          <dgm:bulletEnabled val="1"/>
        </dgm:presLayoutVars>
      </dgm:prSet>
      <dgm:spPr/>
    </dgm:pt>
    <dgm:pt modelId="{312A2537-F645-4F16-94A6-8F979B8554D9}" type="pres">
      <dgm:prSet presAssocID="{8E87F802-2D88-4F63-A47A-AEB3E4C915A7}" presName="sibTrans" presStyleLbl="sibTrans2D1" presStyleIdx="0" presStyleCnt="2"/>
      <dgm:spPr/>
    </dgm:pt>
    <dgm:pt modelId="{F40E707B-3714-4E55-9BB6-1D6AD6CCF349}" type="pres">
      <dgm:prSet presAssocID="{8E87F802-2D88-4F63-A47A-AEB3E4C915A7}" presName="connectorText" presStyleLbl="sibTrans2D1" presStyleIdx="0" presStyleCnt="2"/>
      <dgm:spPr/>
    </dgm:pt>
    <dgm:pt modelId="{666A1985-F752-4E4A-8EBB-C15B4DA219B2}" type="pres">
      <dgm:prSet presAssocID="{22E7897E-B5F0-42EB-BC3B-E1D41AC18D8C}" presName="node" presStyleLbl="node1" presStyleIdx="1" presStyleCnt="3" custScaleX="54398" custScaleY="53306">
        <dgm:presLayoutVars>
          <dgm:bulletEnabled val="1"/>
        </dgm:presLayoutVars>
      </dgm:prSet>
      <dgm:spPr/>
    </dgm:pt>
    <dgm:pt modelId="{FC483C28-81CA-43D7-990C-AFE2661DCB37}" type="pres">
      <dgm:prSet presAssocID="{02563E7C-7F57-4200-AB9A-A200E6D75ED3}" presName="sibTrans" presStyleLbl="sibTrans2D1" presStyleIdx="1" presStyleCnt="2"/>
      <dgm:spPr/>
    </dgm:pt>
    <dgm:pt modelId="{878EBA7C-7684-4E8B-BE02-0012F634FEE0}" type="pres">
      <dgm:prSet presAssocID="{02563E7C-7F57-4200-AB9A-A200E6D75ED3}" presName="connectorText" presStyleLbl="sibTrans2D1" presStyleIdx="1" presStyleCnt="2"/>
      <dgm:spPr/>
    </dgm:pt>
    <dgm:pt modelId="{C9BFB804-E655-42FE-8A21-F5BB4EC6602A}" type="pres">
      <dgm:prSet presAssocID="{EF140FC6-36E6-46D3-A506-B977910F8263}" presName="node" presStyleLbl="node1" presStyleIdx="2" presStyleCnt="3" custScaleX="219676" custScaleY="140005">
        <dgm:presLayoutVars>
          <dgm:bulletEnabled val="1"/>
        </dgm:presLayoutVars>
      </dgm:prSet>
      <dgm:spPr/>
    </dgm:pt>
  </dgm:ptLst>
  <dgm:cxnLst>
    <dgm:cxn modelId="{6477910C-75C5-476A-A448-74CC6448D95C}" type="presOf" srcId="{8E87F802-2D88-4F63-A47A-AEB3E4C915A7}" destId="{F40E707B-3714-4E55-9BB6-1D6AD6CCF349}" srcOrd="1" destOrd="0" presId="urn:microsoft.com/office/officeart/2005/8/layout/process1"/>
    <dgm:cxn modelId="{B0C5B926-DFA5-4C2B-8166-2186432C4DBB}" type="presOf" srcId="{19BEC4D9-9BDD-48D8-A176-F65663D3D3D6}" destId="{567329CB-A1CE-4C78-8B57-C7DDA5AC5150}" srcOrd="0" destOrd="0" presId="urn:microsoft.com/office/officeart/2005/8/layout/process1"/>
    <dgm:cxn modelId="{6FBC4E6D-8F4D-4670-82DD-2847CA1F761B}" type="presOf" srcId="{EF140FC6-36E6-46D3-A506-B977910F8263}" destId="{C9BFB804-E655-42FE-8A21-F5BB4EC6602A}" srcOrd="0" destOrd="0" presId="urn:microsoft.com/office/officeart/2005/8/layout/process1"/>
    <dgm:cxn modelId="{9DB18C70-5742-4255-B548-DE9D4B3E1427}" type="presOf" srcId="{8E87F802-2D88-4F63-A47A-AEB3E4C915A7}" destId="{312A2537-F645-4F16-94A6-8F979B8554D9}" srcOrd="0" destOrd="0" presId="urn:microsoft.com/office/officeart/2005/8/layout/process1"/>
    <dgm:cxn modelId="{8A9DE172-52EB-4344-BD60-E595088FAE62}" type="presOf" srcId="{F6DD5100-F2FB-4FFC-B659-7146C85EFB82}" destId="{6AF5442F-E23D-46C9-ACE3-9C99D2A98A6C}" srcOrd="0" destOrd="0" presId="urn:microsoft.com/office/officeart/2005/8/layout/process1"/>
    <dgm:cxn modelId="{7B780C5A-3004-46C8-A96F-EB4787DD44F5}" srcId="{19BEC4D9-9BDD-48D8-A176-F65663D3D3D6}" destId="{22E7897E-B5F0-42EB-BC3B-E1D41AC18D8C}" srcOrd="1" destOrd="0" parTransId="{2512A640-C4E5-48AC-91E9-22EC2884000E}" sibTransId="{02563E7C-7F57-4200-AB9A-A200E6D75ED3}"/>
    <dgm:cxn modelId="{0F880F84-6A88-49A6-B7E4-6354E897F073}" srcId="{19BEC4D9-9BDD-48D8-A176-F65663D3D3D6}" destId="{F6DD5100-F2FB-4FFC-B659-7146C85EFB82}" srcOrd="0" destOrd="0" parTransId="{6E9C3B5E-6B93-471A-8EDC-79AADCFABF35}" sibTransId="{8E87F802-2D88-4F63-A47A-AEB3E4C915A7}"/>
    <dgm:cxn modelId="{02E67DD5-5E02-45C5-9B73-084C4A9182C6}" type="presOf" srcId="{02563E7C-7F57-4200-AB9A-A200E6D75ED3}" destId="{878EBA7C-7684-4E8B-BE02-0012F634FEE0}" srcOrd="1" destOrd="0" presId="urn:microsoft.com/office/officeart/2005/8/layout/process1"/>
    <dgm:cxn modelId="{52067CE3-F344-4B69-8C09-4C0D10941A8C}" type="presOf" srcId="{02563E7C-7F57-4200-AB9A-A200E6D75ED3}" destId="{FC483C28-81CA-43D7-990C-AFE2661DCB37}" srcOrd="0" destOrd="0" presId="urn:microsoft.com/office/officeart/2005/8/layout/process1"/>
    <dgm:cxn modelId="{8432B6E9-2ED6-421E-A8DA-012AEBFF5A38}" srcId="{19BEC4D9-9BDD-48D8-A176-F65663D3D3D6}" destId="{EF140FC6-36E6-46D3-A506-B977910F8263}" srcOrd="2" destOrd="0" parTransId="{204A82DD-3596-46B3-8FA7-696C89909CC7}" sibTransId="{2DF65041-95E6-46E2-A6C2-0F6D0C608BD6}"/>
    <dgm:cxn modelId="{384D39EC-010A-4C36-8876-5E5D160F75AD}" type="presOf" srcId="{22E7897E-B5F0-42EB-BC3B-E1D41AC18D8C}" destId="{666A1985-F752-4E4A-8EBB-C15B4DA219B2}" srcOrd="0" destOrd="0" presId="urn:microsoft.com/office/officeart/2005/8/layout/process1"/>
    <dgm:cxn modelId="{65A69D79-2870-4F2F-9164-AF969C0C3126}" type="presParOf" srcId="{567329CB-A1CE-4C78-8B57-C7DDA5AC5150}" destId="{6AF5442F-E23D-46C9-ACE3-9C99D2A98A6C}" srcOrd="0" destOrd="0" presId="urn:microsoft.com/office/officeart/2005/8/layout/process1"/>
    <dgm:cxn modelId="{4C51429C-6B4D-4BBC-941F-767D1CA2F88A}" type="presParOf" srcId="{567329CB-A1CE-4C78-8B57-C7DDA5AC5150}" destId="{312A2537-F645-4F16-94A6-8F979B8554D9}" srcOrd="1" destOrd="0" presId="urn:microsoft.com/office/officeart/2005/8/layout/process1"/>
    <dgm:cxn modelId="{DD4C0058-6DA9-494F-8653-EC76EAD60963}" type="presParOf" srcId="{312A2537-F645-4F16-94A6-8F979B8554D9}" destId="{F40E707B-3714-4E55-9BB6-1D6AD6CCF349}" srcOrd="0" destOrd="0" presId="urn:microsoft.com/office/officeart/2005/8/layout/process1"/>
    <dgm:cxn modelId="{0449936E-32A3-4DA6-99A4-2C630FA82CE1}" type="presParOf" srcId="{567329CB-A1CE-4C78-8B57-C7DDA5AC5150}" destId="{666A1985-F752-4E4A-8EBB-C15B4DA219B2}" srcOrd="2" destOrd="0" presId="urn:microsoft.com/office/officeart/2005/8/layout/process1"/>
    <dgm:cxn modelId="{F8C208DD-1A08-4BBC-8BCF-D480A3B9DFB7}" type="presParOf" srcId="{567329CB-A1CE-4C78-8B57-C7DDA5AC5150}" destId="{FC483C28-81CA-43D7-990C-AFE2661DCB37}" srcOrd="3" destOrd="0" presId="urn:microsoft.com/office/officeart/2005/8/layout/process1"/>
    <dgm:cxn modelId="{99082DC9-441D-43A5-BB4E-B8012DCFE940}" type="presParOf" srcId="{FC483C28-81CA-43D7-990C-AFE2661DCB37}" destId="{878EBA7C-7684-4E8B-BE02-0012F634FEE0}" srcOrd="0" destOrd="0" presId="urn:microsoft.com/office/officeart/2005/8/layout/process1"/>
    <dgm:cxn modelId="{6EF21970-AD98-44DA-BECD-C4920C7B6A4B}" type="presParOf" srcId="{567329CB-A1CE-4C78-8B57-C7DDA5AC5150}" destId="{C9BFB804-E655-42FE-8A21-F5BB4EC6602A}" srcOrd="4" destOrd="0" presId="urn:microsoft.com/office/officeart/2005/8/layout/process1"/>
  </dgm:cxnLst>
  <dgm:bg>
    <a:solidFill>
      <a:schemeClr val="bg1"/>
    </a:solidFill>
  </dgm:bg>
  <dgm:whole>
    <a:ln>
      <a:solidFill>
        <a:schemeClr val="tx1"/>
      </a:solidFill>
    </a:ln>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5442F-E23D-46C9-ACE3-9C99D2A98A6C}">
      <dsp:nvSpPr>
        <dsp:cNvPr id="0" name=""/>
        <dsp:cNvSpPr/>
      </dsp:nvSpPr>
      <dsp:spPr>
        <a:xfrm>
          <a:off x="80" y="11499"/>
          <a:ext cx="1281764" cy="1049570"/>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[a] $60MM Budget</a:t>
          </a:r>
        </a:p>
      </dsp:txBody>
      <dsp:txXfrm>
        <a:off x="30821" y="42240"/>
        <a:ext cx="1220282" cy="988088"/>
      </dsp:txXfrm>
    </dsp:sp>
    <dsp:sp modelId="{312A2537-F645-4F16-94A6-8F979B8554D9}">
      <dsp:nvSpPr>
        <dsp:cNvPr id="0" name=""/>
        <dsp:cNvSpPr/>
      </dsp:nvSpPr>
      <dsp:spPr>
        <a:xfrm>
          <a:off x="1410022" y="377345"/>
          <a:ext cx="271734" cy="3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Arial" panose="020B0604020202020204" pitchFamily="34" charset="0"/>
            <a:cs typeface="Arial" panose="020B0604020202020204" pitchFamily="34" charset="0"/>
          </a:endParaRPr>
        </a:p>
      </dsp:txBody>
      <dsp:txXfrm>
        <a:off x="1410022" y="440920"/>
        <a:ext cx="190214" cy="190727"/>
      </dsp:txXfrm>
    </dsp:sp>
    <dsp:sp modelId="{666A1985-F752-4E4A-8EBB-C15B4DA219B2}">
      <dsp:nvSpPr>
        <dsp:cNvPr id="0" name=""/>
        <dsp:cNvSpPr/>
      </dsp:nvSpPr>
      <dsp:spPr>
        <a:xfrm>
          <a:off x="1794551" y="11499"/>
          <a:ext cx="1281764" cy="1049570"/>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[b] 761K </a:t>
          </a:r>
        </a:p>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Total G9 Doses</a:t>
          </a:r>
        </a:p>
      </dsp:txBody>
      <dsp:txXfrm>
        <a:off x="1825292" y="42240"/>
        <a:ext cx="1220282" cy="988088"/>
      </dsp:txXfrm>
    </dsp:sp>
    <dsp:sp modelId="{FC483C28-81CA-43D7-990C-AFE2661DCB37}">
      <dsp:nvSpPr>
        <dsp:cNvPr id="0" name=""/>
        <dsp:cNvSpPr/>
      </dsp:nvSpPr>
      <dsp:spPr>
        <a:xfrm>
          <a:off x="3204492" y="377345"/>
          <a:ext cx="271734" cy="3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Arial" panose="020B0604020202020204" pitchFamily="34" charset="0"/>
            <a:cs typeface="Arial" panose="020B0604020202020204" pitchFamily="34" charset="0"/>
          </a:endParaRPr>
        </a:p>
      </dsp:txBody>
      <dsp:txXfrm>
        <a:off x="3204492" y="440920"/>
        <a:ext cx="190214" cy="190727"/>
      </dsp:txXfrm>
    </dsp:sp>
    <dsp:sp modelId="{C9BFB804-E655-42FE-8A21-F5BB4EC6602A}">
      <dsp:nvSpPr>
        <dsp:cNvPr id="0" name=""/>
        <dsp:cNvSpPr/>
      </dsp:nvSpPr>
      <dsp:spPr>
        <a:xfrm>
          <a:off x="3589022" y="11499"/>
          <a:ext cx="2105157" cy="1049570"/>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[c] 608K</a:t>
          </a:r>
        </a:p>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ADULT doses</a:t>
          </a:r>
        </a:p>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[~80% assumption]</a:t>
          </a:r>
        </a:p>
      </dsp:txBody>
      <dsp:txXfrm>
        <a:off x="3619763" y="42240"/>
        <a:ext cx="2043675" cy="988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AC87B-2D8C-446C-AE33-66A712F4B81F}">
      <dsp:nvSpPr>
        <dsp:cNvPr id="0" name=""/>
        <dsp:cNvSpPr/>
      </dsp:nvSpPr>
      <dsp:spPr>
        <a:xfrm>
          <a:off x="3060" y="668577"/>
          <a:ext cx="1628064" cy="593244"/>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Arial" panose="020B0604020202020204" pitchFamily="34" charset="0"/>
              <a:cs typeface="Arial" panose="020B0604020202020204" pitchFamily="34" charset="0"/>
            </a:rPr>
            <a:t>[d] 1,530K </a:t>
          </a:r>
        </a:p>
        <a:p>
          <a:pPr marL="0" lvl="0" indent="0" algn="ctr" defTabSz="622300">
            <a:lnSpc>
              <a:spcPct val="90000"/>
            </a:lnSpc>
            <a:spcBef>
              <a:spcPct val="0"/>
            </a:spcBef>
            <a:spcAft>
              <a:spcPct val="35000"/>
            </a:spcAft>
            <a:buNone/>
          </a:pPr>
          <a:r>
            <a:rPr lang="en-US" sz="1400" kern="1200">
              <a:solidFill>
                <a:schemeClr val="tx1"/>
              </a:solidFill>
              <a:latin typeface="Arial" panose="020B0604020202020204" pitchFamily="34" charset="0"/>
              <a:cs typeface="Arial" panose="020B0604020202020204" pitchFamily="34" charset="0"/>
            </a:rPr>
            <a:t>Total ADULT doses</a:t>
          </a:r>
        </a:p>
      </dsp:txBody>
      <dsp:txXfrm>
        <a:off x="20436" y="685953"/>
        <a:ext cx="1593312" cy="558492"/>
      </dsp:txXfrm>
    </dsp:sp>
    <dsp:sp modelId="{244EA511-048C-4D10-B76F-79BD08D6A5E2}">
      <dsp:nvSpPr>
        <dsp:cNvPr id="0" name=""/>
        <dsp:cNvSpPr/>
      </dsp:nvSpPr>
      <dsp:spPr>
        <a:xfrm rot="19457599">
          <a:off x="1576189" y="766983"/>
          <a:ext cx="584466" cy="55317"/>
        </a:xfrm>
        <a:custGeom>
          <a:avLst/>
          <a:gdLst/>
          <a:ahLst/>
          <a:cxnLst/>
          <a:rect l="0" t="0" r="0" b="0"/>
          <a:pathLst>
            <a:path>
              <a:moveTo>
                <a:pt x="0" y="27658"/>
              </a:moveTo>
              <a:lnTo>
                <a:pt x="584466" y="27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Arial" panose="020B0604020202020204" pitchFamily="34" charset="0"/>
            <a:cs typeface="Arial" panose="020B0604020202020204" pitchFamily="34" charset="0"/>
          </a:endParaRPr>
        </a:p>
      </dsp:txBody>
      <dsp:txXfrm>
        <a:off x="1853810" y="780030"/>
        <a:ext cx="29223" cy="29223"/>
      </dsp:txXfrm>
    </dsp:sp>
    <dsp:sp modelId="{46C268DA-8ADB-4010-B7C0-5520ADAF08CF}">
      <dsp:nvSpPr>
        <dsp:cNvPr id="0" name=""/>
        <dsp:cNvSpPr/>
      </dsp:nvSpPr>
      <dsp:spPr>
        <a:xfrm>
          <a:off x="2105720" y="327462"/>
          <a:ext cx="2272161" cy="593244"/>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50%</a:t>
          </a:r>
          <a:r>
            <a:rPr lang="en-US" sz="1400" kern="1200" dirty="0">
              <a:solidFill>
                <a:schemeClr val="tx1"/>
              </a:solidFill>
              <a:latin typeface="Arial" panose="020B0604020202020204" pitchFamily="34" charset="0"/>
              <a:cs typeface="Arial" panose="020B0604020202020204" pitchFamily="34" charset="0"/>
            </a:rPr>
            <a:t> </a:t>
          </a:r>
        </a:p>
        <a:p>
          <a:pPr marL="0" lvl="0" indent="0" algn="ctr"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from Media Spend</a:t>
          </a:r>
        </a:p>
      </dsp:txBody>
      <dsp:txXfrm>
        <a:off x="2123096" y="344838"/>
        <a:ext cx="2237409" cy="558492"/>
      </dsp:txXfrm>
    </dsp:sp>
    <dsp:sp modelId="{DB4C7FA5-EA00-422B-BE59-D8355949F333}">
      <dsp:nvSpPr>
        <dsp:cNvPr id="0" name=""/>
        <dsp:cNvSpPr/>
      </dsp:nvSpPr>
      <dsp:spPr>
        <a:xfrm>
          <a:off x="4377881" y="596426"/>
          <a:ext cx="474595" cy="55317"/>
        </a:xfrm>
        <a:custGeom>
          <a:avLst/>
          <a:gdLst/>
          <a:ahLst/>
          <a:cxnLst/>
          <a:rect l="0" t="0" r="0" b="0"/>
          <a:pathLst>
            <a:path>
              <a:moveTo>
                <a:pt x="0" y="27658"/>
              </a:moveTo>
              <a:lnTo>
                <a:pt x="474595" y="27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Arial" panose="020B0604020202020204" pitchFamily="34" charset="0"/>
            <a:cs typeface="Arial" panose="020B0604020202020204" pitchFamily="34" charset="0"/>
          </a:endParaRPr>
        </a:p>
      </dsp:txBody>
      <dsp:txXfrm>
        <a:off x="4603314" y="612219"/>
        <a:ext cx="23729" cy="23729"/>
      </dsp:txXfrm>
    </dsp:sp>
    <dsp:sp modelId="{67C790E0-BFF3-4921-9B14-33EC8860AF0F}">
      <dsp:nvSpPr>
        <dsp:cNvPr id="0" name=""/>
        <dsp:cNvSpPr/>
      </dsp:nvSpPr>
      <dsp:spPr>
        <a:xfrm>
          <a:off x="4852476" y="327462"/>
          <a:ext cx="1186488" cy="593244"/>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Arial" panose="020B0604020202020204" pitchFamily="34" charset="0"/>
              <a:cs typeface="Arial" panose="020B0604020202020204" pitchFamily="34" charset="0"/>
            </a:rPr>
            <a:t>[e] </a:t>
          </a:r>
          <a:r>
            <a:rPr lang="en-US" sz="1400" b="1" kern="1200">
              <a:solidFill>
                <a:schemeClr val="tx1"/>
              </a:solidFill>
              <a:latin typeface="Arial" panose="020B0604020202020204" pitchFamily="34" charset="0"/>
              <a:cs typeface="Arial" panose="020B0604020202020204" pitchFamily="34" charset="0"/>
            </a:rPr>
            <a:t>765K</a:t>
          </a:r>
        </a:p>
        <a:p>
          <a:pPr marL="0" lvl="0" indent="0" algn="ctr" defTabSz="622300">
            <a:lnSpc>
              <a:spcPct val="90000"/>
            </a:lnSpc>
            <a:spcBef>
              <a:spcPct val="0"/>
            </a:spcBef>
            <a:spcAft>
              <a:spcPct val="35000"/>
            </a:spcAft>
            <a:buNone/>
          </a:pPr>
          <a:r>
            <a:rPr lang="en-US" sz="1400" kern="1200">
              <a:solidFill>
                <a:schemeClr val="tx1"/>
              </a:solidFill>
              <a:latin typeface="Arial" panose="020B0604020202020204" pitchFamily="34" charset="0"/>
              <a:cs typeface="Arial" panose="020B0604020202020204" pitchFamily="34" charset="0"/>
            </a:rPr>
            <a:t> ADULT doses</a:t>
          </a:r>
        </a:p>
      </dsp:txBody>
      <dsp:txXfrm>
        <a:off x="4869852" y="344838"/>
        <a:ext cx="1151736" cy="558492"/>
      </dsp:txXfrm>
    </dsp:sp>
    <dsp:sp modelId="{1E3D097B-81B3-4916-910B-680904035BB9}">
      <dsp:nvSpPr>
        <dsp:cNvPr id="0" name=""/>
        <dsp:cNvSpPr/>
      </dsp:nvSpPr>
      <dsp:spPr>
        <a:xfrm rot="2142401">
          <a:off x="1576189" y="1108099"/>
          <a:ext cx="584466" cy="55317"/>
        </a:xfrm>
        <a:custGeom>
          <a:avLst/>
          <a:gdLst/>
          <a:ahLst/>
          <a:cxnLst/>
          <a:rect l="0" t="0" r="0" b="0"/>
          <a:pathLst>
            <a:path>
              <a:moveTo>
                <a:pt x="0" y="27658"/>
              </a:moveTo>
              <a:lnTo>
                <a:pt x="584466" y="27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Arial" panose="020B0604020202020204" pitchFamily="34" charset="0"/>
            <a:cs typeface="Arial" panose="020B0604020202020204" pitchFamily="34" charset="0"/>
          </a:endParaRPr>
        </a:p>
      </dsp:txBody>
      <dsp:txXfrm>
        <a:off x="1853810" y="1121146"/>
        <a:ext cx="29223" cy="29223"/>
      </dsp:txXfrm>
    </dsp:sp>
    <dsp:sp modelId="{C19992E2-2677-4508-A3E9-5CEEE3F9793C}">
      <dsp:nvSpPr>
        <dsp:cNvPr id="0" name=""/>
        <dsp:cNvSpPr/>
      </dsp:nvSpPr>
      <dsp:spPr>
        <a:xfrm>
          <a:off x="2105720" y="1009693"/>
          <a:ext cx="2264354" cy="593244"/>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Arial" panose="020B0604020202020204" pitchFamily="34" charset="0"/>
              <a:cs typeface="Arial" panose="020B0604020202020204" pitchFamily="34" charset="0"/>
            </a:rPr>
            <a:t>60% </a:t>
          </a:r>
        </a:p>
        <a:p>
          <a:pPr marL="0" lvl="0" indent="0" algn="ctr" defTabSz="622300">
            <a:lnSpc>
              <a:spcPct val="90000"/>
            </a:lnSpc>
            <a:spcBef>
              <a:spcPct val="0"/>
            </a:spcBef>
            <a:spcAft>
              <a:spcPct val="35000"/>
            </a:spcAft>
            <a:buNone/>
          </a:pPr>
          <a:r>
            <a:rPr lang="en-US" sz="1400" kern="1200">
              <a:solidFill>
                <a:schemeClr val="tx1"/>
              </a:solidFill>
              <a:latin typeface="Arial" panose="020B0604020202020204" pitchFamily="34" charset="0"/>
              <a:cs typeface="Arial" panose="020B0604020202020204" pitchFamily="34" charset="0"/>
            </a:rPr>
            <a:t>from Media Spend</a:t>
          </a:r>
        </a:p>
      </dsp:txBody>
      <dsp:txXfrm>
        <a:off x="2123096" y="1027069"/>
        <a:ext cx="2229602" cy="558492"/>
      </dsp:txXfrm>
    </dsp:sp>
    <dsp:sp modelId="{13C58173-F10E-4844-AD4A-9F46C33AAC71}">
      <dsp:nvSpPr>
        <dsp:cNvPr id="0" name=""/>
        <dsp:cNvSpPr/>
      </dsp:nvSpPr>
      <dsp:spPr>
        <a:xfrm>
          <a:off x="4370074" y="1278656"/>
          <a:ext cx="474595" cy="55317"/>
        </a:xfrm>
        <a:custGeom>
          <a:avLst/>
          <a:gdLst/>
          <a:ahLst/>
          <a:cxnLst/>
          <a:rect l="0" t="0" r="0" b="0"/>
          <a:pathLst>
            <a:path>
              <a:moveTo>
                <a:pt x="0" y="27658"/>
              </a:moveTo>
              <a:lnTo>
                <a:pt x="474595" y="27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Arial" panose="020B0604020202020204" pitchFamily="34" charset="0"/>
            <a:cs typeface="Arial" panose="020B0604020202020204" pitchFamily="34" charset="0"/>
          </a:endParaRPr>
        </a:p>
      </dsp:txBody>
      <dsp:txXfrm>
        <a:off x="4595507" y="1294450"/>
        <a:ext cx="23729" cy="23729"/>
      </dsp:txXfrm>
    </dsp:sp>
    <dsp:sp modelId="{82BA12DF-4454-4BA3-9008-7D3B60BB13AE}">
      <dsp:nvSpPr>
        <dsp:cNvPr id="0" name=""/>
        <dsp:cNvSpPr/>
      </dsp:nvSpPr>
      <dsp:spPr>
        <a:xfrm>
          <a:off x="4844669" y="1009693"/>
          <a:ext cx="1186488" cy="593244"/>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Arial" panose="020B0604020202020204" pitchFamily="34" charset="0"/>
              <a:cs typeface="Arial" panose="020B0604020202020204" pitchFamily="34" charset="0"/>
            </a:rPr>
            <a:t>[f] 912K</a:t>
          </a:r>
        </a:p>
        <a:p>
          <a:pPr marL="0" lvl="0" indent="0" algn="ctr" defTabSz="622300">
            <a:lnSpc>
              <a:spcPct val="90000"/>
            </a:lnSpc>
            <a:spcBef>
              <a:spcPct val="0"/>
            </a:spcBef>
            <a:spcAft>
              <a:spcPct val="35000"/>
            </a:spcAft>
            <a:buNone/>
          </a:pPr>
          <a:r>
            <a:rPr lang="en-US" sz="1400" kern="1200">
              <a:solidFill>
                <a:schemeClr val="tx1"/>
              </a:solidFill>
              <a:latin typeface="Arial" panose="020B0604020202020204" pitchFamily="34" charset="0"/>
              <a:cs typeface="Arial" panose="020B0604020202020204" pitchFamily="34" charset="0"/>
            </a:rPr>
            <a:t> ADULT doses</a:t>
          </a:r>
        </a:p>
      </dsp:txBody>
      <dsp:txXfrm>
        <a:off x="4862045" y="1027069"/>
        <a:ext cx="1151736" cy="5584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5442F-E23D-46C9-ACE3-9C99D2A98A6C}">
      <dsp:nvSpPr>
        <dsp:cNvPr id="0" name=""/>
        <dsp:cNvSpPr/>
      </dsp:nvSpPr>
      <dsp:spPr>
        <a:xfrm>
          <a:off x="3394" y="0"/>
          <a:ext cx="1872863" cy="1174750"/>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solidFill>
              <a:latin typeface="Arial" panose="020B0604020202020204" pitchFamily="34" charset="0"/>
              <a:cs typeface="Arial" panose="020B0604020202020204" pitchFamily="34" charset="0"/>
            </a:rPr>
            <a:t>[e] 765K / [c] 608K = </a:t>
          </a:r>
        </a:p>
        <a:p>
          <a:pPr marL="0" lvl="0" indent="0" algn="ctr" defTabSz="711200">
            <a:lnSpc>
              <a:spcPct val="90000"/>
            </a:lnSpc>
            <a:spcBef>
              <a:spcPct val="0"/>
            </a:spcBef>
            <a:spcAft>
              <a:spcPct val="35000"/>
            </a:spcAft>
            <a:buNone/>
          </a:pPr>
          <a:r>
            <a:rPr lang="en-US" sz="1600" kern="1200" dirty="0">
              <a:solidFill>
                <a:sysClr val="windowText" lastClr="000000"/>
              </a:solidFill>
              <a:latin typeface="Arial" panose="020B0604020202020204" pitchFamily="34" charset="0"/>
              <a:cs typeface="Arial" panose="020B0604020202020204" pitchFamily="34" charset="0"/>
            </a:rPr>
            <a:t>[g] 1.26 or </a:t>
          </a:r>
          <a:r>
            <a:rPr lang="en-US" sz="1600" b="1" kern="1200" dirty="0">
              <a:solidFill>
                <a:srgbClr val="C00000"/>
              </a:solidFill>
              <a:latin typeface="Arial" panose="020B0604020202020204" pitchFamily="34" charset="0"/>
              <a:cs typeface="Arial" panose="020B0604020202020204" pitchFamily="34" charset="0"/>
            </a:rPr>
            <a:t>26%</a:t>
          </a:r>
        </a:p>
      </dsp:txBody>
      <dsp:txXfrm>
        <a:off x="37801" y="34407"/>
        <a:ext cx="1804049" cy="1105936"/>
      </dsp:txXfrm>
    </dsp:sp>
    <dsp:sp modelId="{312A2537-F645-4F16-94A6-8F979B8554D9}">
      <dsp:nvSpPr>
        <dsp:cNvPr id="0" name=""/>
        <dsp:cNvSpPr/>
      </dsp:nvSpPr>
      <dsp:spPr>
        <a:xfrm>
          <a:off x="1951461" y="494123"/>
          <a:ext cx="159430" cy="1865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Arial" panose="020B0604020202020204" pitchFamily="34" charset="0"/>
            <a:cs typeface="Arial" panose="020B0604020202020204" pitchFamily="34" charset="0"/>
          </a:endParaRPr>
        </a:p>
      </dsp:txBody>
      <dsp:txXfrm>
        <a:off x="1951461" y="531424"/>
        <a:ext cx="111601" cy="111901"/>
      </dsp:txXfrm>
    </dsp:sp>
    <dsp:sp modelId="{666A1985-F752-4E4A-8EBB-C15B4DA219B2}">
      <dsp:nvSpPr>
        <dsp:cNvPr id="0" name=""/>
        <dsp:cNvSpPr/>
      </dsp:nvSpPr>
      <dsp:spPr>
        <a:xfrm>
          <a:off x="2177070" y="476908"/>
          <a:ext cx="409089" cy="220932"/>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TO</a:t>
          </a:r>
        </a:p>
      </dsp:txBody>
      <dsp:txXfrm>
        <a:off x="2183541" y="483379"/>
        <a:ext cx="396147" cy="207990"/>
      </dsp:txXfrm>
    </dsp:sp>
    <dsp:sp modelId="{FC483C28-81CA-43D7-990C-AFE2661DCB37}">
      <dsp:nvSpPr>
        <dsp:cNvPr id="0" name=""/>
        <dsp:cNvSpPr/>
      </dsp:nvSpPr>
      <dsp:spPr>
        <a:xfrm>
          <a:off x="2661362" y="494123"/>
          <a:ext cx="159430" cy="1865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Arial" panose="020B0604020202020204" pitchFamily="34" charset="0"/>
            <a:cs typeface="Arial" panose="020B0604020202020204" pitchFamily="34" charset="0"/>
          </a:endParaRPr>
        </a:p>
      </dsp:txBody>
      <dsp:txXfrm>
        <a:off x="2661362" y="531424"/>
        <a:ext cx="111601" cy="111901"/>
      </dsp:txXfrm>
    </dsp:sp>
    <dsp:sp modelId="{C9BFB804-E655-42FE-8A21-F5BB4EC6602A}">
      <dsp:nvSpPr>
        <dsp:cNvPr id="0" name=""/>
        <dsp:cNvSpPr/>
      </dsp:nvSpPr>
      <dsp:spPr>
        <a:xfrm>
          <a:off x="2886971" y="43097"/>
          <a:ext cx="2164267" cy="1088555"/>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solidFill>
              <a:latin typeface="Arial" panose="020B0604020202020204" pitchFamily="34" charset="0"/>
              <a:cs typeface="Arial" panose="020B0604020202020204" pitchFamily="34" charset="0"/>
            </a:rPr>
            <a:t>[e] 912K / [c] 608K = </a:t>
          </a:r>
        </a:p>
        <a:p>
          <a:pPr marL="0" lvl="0" indent="0" algn="ctr" defTabSz="711200">
            <a:lnSpc>
              <a:spcPct val="90000"/>
            </a:lnSpc>
            <a:spcBef>
              <a:spcPct val="0"/>
            </a:spcBef>
            <a:spcAft>
              <a:spcPct val="35000"/>
            </a:spcAft>
            <a:buNone/>
          </a:pPr>
          <a:r>
            <a:rPr lang="en-US" sz="1600" kern="1200" dirty="0">
              <a:solidFill>
                <a:sysClr val="windowText" lastClr="000000"/>
              </a:solidFill>
              <a:latin typeface="Arial" panose="020B0604020202020204" pitchFamily="34" charset="0"/>
              <a:cs typeface="Arial" panose="020B0604020202020204" pitchFamily="34" charset="0"/>
            </a:rPr>
            <a:t>[h] 1.5 or </a:t>
          </a:r>
          <a:r>
            <a:rPr lang="en-US" sz="1600" b="1" kern="1200" dirty="0">
              <a:solidFill>
                <a:srgbClr val="C00000"/>
              </a:solidFill>
              <a:latin typeface="Arial" panose="020B0604020202020204" pitchFamily="34" charset="0"/>
              <a:cs typeface="Arial" panose="020B0604020202020204" pitchFamily="34" charset="0"/>
            </a:rPr>
            <a:t>50%</a:t>
          </a:r>
          <a:endParaRPr lang="en-US" sz="1600" kern="1200" dirty="0">
            <a:latin typeface="Arial" panose="020B0604020202020204" pitchFamily="34" charset="0"/>
            <a:cs typeface="Arial" panose="020B0604020202020204" pitchFamily="34" charset="0"/>
          </a:endParaRPr>
        </a:p>
      </dsp:txBody>
      <dsp:txXfrm>
        <a:off x="2918854" y="74980"/>
        <a:ext cx="2100501" cy="10247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5442F-E23D-46C9-ACE3-9C99D2A98A6C}">
      <dsp:nvSpPr>
        <dsp:cNvPr id="0" name=""/>
        <dsp:cNvSpPr/>
      </dsp:nvSpPr>
      <dsp:spPr>
        <a:xfrm>
          <a:off x="3467" y="148226"/>
          <a:ext cx="1927140" cy="1291008"/>
        </a:xfrm>
        <a:prstGeom prst="roundRect">
          <a:avLst>
            <a:gd name="adj" fmla="val 10000"/>
          </a:avLst>
        </a:prstGeom>
        <a:solidFill>
          <a:schemeClr val="accent3">
            <a:lumMod val="20000"/>
            <a:lumOff val="80000"/>
          </a:schemeClr>
        </a:solidFill>
        <a:ln w="254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ysClr val="windowText" lastClr="000000"/>
              </a:solidFill>
              <a:latin typeface="Arial" panose="020B0604020202020204" pitchFamily="34" charset="0"/>
              <a:cs typeface="Arial" panose="020B0604020202020204" pitchFamily="34" charset="0"/>
            </a:rPr>
            <a:t>[b] 761K * [g] 1.26 = </a:t>
          </a:r>
        </a:p>
        <a:p>
          <a:pPr marL="0" lvl="0" indent="0" algn="ctr" defTabSz="622300">
            <a:lnSpc>
              <a:spcPct val="90000"/>
            </a:lnSpc>
            <a:spcBef>
              <a:spcPct val="0"/>
            </a:spcBef>
            <a:spcAft>
              <a:spcPct val="35000"/>
            </a:spcAft>
            <a:buNone/>
          </a:pPr>
          <a:r>
            <a:rPr lang="en-US" sz="1400" b="1" kern="1200" dirty="0">
              <a:solidFill>
                <a:srgbClr val="C00000"/>
              </a:solidFill>
              <a:latin typeface="Arial" panose="020B0604020202020204" pitchFamily="34" charset="0"/>
              <a:cs typeface="Arial" panose="020B0604020202020204" pitchFamily="34" charset="0"/>
            </a:rPr>
            <a:t>959 K </a:t>
          </a:r>
        </a:p>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Total G9 Incr. Doses</a:t>
          </a:r>
        </a:p>
      </dsp:txBody>
      <dsp:txXfrm>
        <a:off x="41279" y="186038"/>
        <a:ext cx="1851516" cy="1215384"/>
      </dsp:txXfrm>
    </dsp:sp>
    <dsp:sp modelId="{312A2537-F645-4F16-94A6-8F979B8554D9}">
      <dsp:nvSpPr>
        <dsp:cNvPr id="0" name=""/>
        <dsp:cNvSpPr/>
      </dsp:nvSpPr>
      <dsp:spPr>
        <a:xfrm>
          <a:off x="2024478" y="677330"/>
          <a:ext cx="199006" cy="2327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024478" y="723890"/>
        <a:ext cx="139304" cy="139679"/>
      </dsp:txXfrm>
    </dsp:sp>
    <dsp:sp modelId="{666A1985-F752-4E4A-8EBB-C15B4DA219B2}">
      <dsp:nvSpPr>
        <dsp:cNvPr id="0" name=""/>
        <dsp:cNvSpPr/>
      </dsp:nvSpPr>
      <dsp:spPr>
        <a:xfrm>
          <a:off x="2306091" y="644455"/>
          <a:ext cx="510638" cy="298549"/>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TO</a:t>
          </a:r>
        </a:p>
      </dsp:txBody>
      <dsp:txXfrm>
        <a:off x="2314835" y="653199"/>
        <a:ext cx="493150" cy="281061"/>
      </dsp:txXfrm>
    </dsp:sp>
    <dsp:sp modelId="{FC483C28-81CA-43D7-990C-AFE2661DCB37}">
      <dsp:nvSpPr>
        <dsp:cNvPr id="0" name=""/>
        <dsp:cNvSpPr/>
      </dsp:nvSpPr>
      <dsp:spPr>
        <a:xfrm>
          <a:off x="2910600" y="677330"/>
          <a:ext cx="199006" cy="2327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10600" y="723890"/>
        <a:ext cx="139304" cy="139679"/>
      </dsp:txXfrm>
    </dsp:sp>
    <dsp:sp modelId="{C9BFB804-E655-42FE-8A21-F5BB4EC6602A}">
      <dsp:nvSpPr>
        <dsp:cNvPr id="0" name=""/>
        <dsp:cNvSpPr/>
      </dsp:nvSpPr>
      <dsp:spPr>
        <a:xfrm>
          <a:off x="3192213" y="195588"/>
          <a:ext cx="2062117" cy="1196283"/>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ysClr val="windowText" lastClr="000000"/>
              </a:solidFill>
              <a:latin typeface="Arial" panose="020B0604020202020204" pitchFamily="34" charset="0"/>
              <a:cs typeface="Arial" panose="020B0604020202020204" pitchFamily="34" charset="0"/>
            </a:rPr>
            <a:t>[b] 761K * [h] 1.50 = </a:t>
          </a:r>
        </a:p>
        <a:p>
          <a:pPr marL="0" lvl="0" indent="0" algn="ctr" defTabSz="622300">
            <a:lnSpc>
              <a:spcPct val="90000"/>
            </a:lnSpc>
            <a:spcBef>
              <a:spcPct val="0"/>
            </a:spcBef>
            <a:spcAft>
              <a:spcPct val="35000"/>
            </a:spcAft>
            <a:buNone/>
          </a:pPr>
          <a:r>
            <a:rPr lang="en-US" sz="1400" b="1" kern="1200" dirty="0">
              <a:solidFill>
                <a:srgbClr val="C00000"/>
              </a:solidFill>
              <a:latin typeface="Arial" panose="020B0604020202020204" pitchFamily="34" charset="0"/>
              <a:cs typeface="Arial" panose="020B0604020202020204" pitchFamily="34" charset="0"/>
            </a:rPr>
            <a:t>1,141 K </a:t>
          </a:r>
        </a:p>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Total G9 Incr. Doses</a:t>
          </a:r>
          <a:endParaRPr lang="en-US" sz="1400" kern="1200" dirty="0">
            <a:latin typeface="Arial" panose="020B0604020202020204" pitchFamily="34" charset="0"/>
            <a:cs typeface="Arial" panose="020B0604020202020204" pitchFamily="34" charset="0"/>
          </a:endParaRPr>
        </a:p>
      </dsp:txBody>
      <dsp:txXfrm>
        <a:off x="3227251" y="230626"/>
        <a:ext cx="1992041" cy="11262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0.82597</cdr:x>
      <cdr:y>0.17638</cdr:y>
    </cdr:from>
    <cdr:to>
      <cdr:x>0.8362</cdr:x>
      <cdr:y>0.19233</cdr:y>
    </cdr:to>
    <cdr:sp macro="" textlink="">
      <cdr:nvSpPr>
        <cdr:cNvPr id="9" name="TextBox 8">
          <a:extLst xmlns:a="http://schemas.openxmlformats.org/drawingml/2006/main">
            <a:ext uri="{FF2B5EF4-FFF2-40B4-BE49-F238E27FC236}">
              <a16:creationId xmlns:a16="http://schemas.microsoft.com/office/drawing/2014/main" id="{A5677A40-760B-5A57-A4BA-B97DAE2118A5}"/>
            </a:ext>
          </a:extLst>
        </cdr:cNvPr>
        <cdr:cNvSpPr txBox="1"/>
      </cdr:nvSpPr>
      <cdr:spPr>
        <a:xfrm xmlns:a="http://schemas.openxmlformats.org/drawingml/2006/main">
          <a:off x="5180552" y="844073"/>
          <a:ext cx="64163" cy="76330"/>
        </a:xfrm>
        <a:prstGeom xmlns:a="http://schemas.openxmlformats.org/drawingml/2006/main" prst="rect">
          <a:avLst/>
        </a:prstGeom>
        <a:solidFill xmlns:a="http://schemas.openxmlformats.org/drawingml/2006/main">
          <a:srgbClr val="FF0000"/>
        </a:solidFill>
        <a:ln xmlns:a="http://schemas.openxmlformats.org/drawingml/2006/main">
          <a:solidFill>
            <a:srgbClr val="FF0000"/>
          </a:solidFill>
        </a:ln>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0.82552</cdr:x>
      <cdr:y>0.22656</cdr:y>
    </cdr:from>
    <cdr:to>
      <cdr:x>0.83438</cdr:x>
      <cdr:y>0.24251</cdr:y>
    </cdr:to>
    <cdr:sp macro="" textlink="">
      <cdr:nvSpPr>
        <cdr:cNvPr id="11" name="Flowchart: Connector 10">
          <a:extLst xmlns:a="http://schemas.openxmlformats.org/drawingml/2006/main">
            <a:ext uri="{FF2B5EF4-FFF2-40B4-BE49-F238E27FC236}">
              <a16:creationId xmlns:a16="http://schemas.microsoft.com/office/drawing/2014/main" id="{9F33864E-ADFA-B923-564A-CFA78F765C00}"/>
            </a:ext>
          </a:extLst>
        </cdr:cNvPr>
        <cdr:cNvSpPr/>
      </cdr:nvSpPr>
      <cdr:spPr>
        <a:xfrm xmlns:a="http://schemas.openxmlformats.org/drawingml/2006/main">
          <a:off x="5177711" y="1084241"/>
          <a:ext cx="55570" cy="76330"/>
        </a:xfrm>
        <a:prstGeom xmlns:a="http://schemas.openxmlformats.org/drawingml/2006/main" prst="flowChartConnector">
          <a:avLst/>
        </a:prstGeom>
        <a:solidFill xmlns:a="http://schemas.openxmlformats.org/drawingml/2006/main">
          <a:srgbClr val="00B050"/>
        </a:solidFill>
        <a:ln xmlns:a="http://schemas.openxmlformats.org/drawingml/2006/main">
          <a:solidFill>
            <a:srgbClr val="00B05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0.84127</cdr:x>
      <cdr:y>0.16222</cdr:y>
    </cdr:from>
    <cdr:to>
      <cdr:x>0.96625</cdr:x>
      <cdr:y>0.22106</cdr:y>
    </cdr:to>
    <cdr:sp macro="" textlink="">
      <cdr:nvSpPr>
        <cdr:cNvPr id="12" name="TextBox 11">
          <a:extLst xmlns:a="http://schemas.openxmlformats.org/drawingml/2006/main">
            <a:ext uri="{FF2B5EF4-FFF2-40B4-BE49-F238E27FC236}">
              <a16:creationId xmlns:a16="http://schemas.microsoft.com/office/drawing/2014/main" id="{A637EC31-1F19-25B2-B2A6-1451E85D161A}"/>
            </a:ext>
          </a:extLst>
        </cdr:cNvPr>
        <cdr:cNvSpPr txBox="1"/>
      </cdr:nvSpPr>
      <cdr:spPr>
        <a:xfrm xmlns:a="http://schemas.openxmlformats.org/drawingml/2006/main">
          <a:off x="5276498" y="776295"/>
          <a:ext cx="783871" cy="281627"/>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1000" b="1" dirty="0">
              <a:latin typeface="Arial" panose="020B0604020202020204" pitchFamily="34" charset="0"/>
              <a:cs typeface="Arial" panose="020B0604020202020204" pitchFamily="34" charset="0"/>
            </a:rPr>
            <a:t>Current</a:t>
          </a:r>
        </a:p>
      </cdr:txBody>
    </cdr:sp>
  </cdr:relSizeAnchor>
  <cdr:relSizeAnchor xmlns:cdr="http://schemas.openxmlformats.org/drawingml/2006/chartDrawing">
    <cdr:from>
      <cdr:x>0.8357</cdr:x>
      <cdr:y>0.20459</cdr:y>
    </cdr:from>
    <cdr:to>
      <cdr:x>0.96625</cdr:x>
      <cdr:y>0.26679</cdr:y>
    </cdr:to>
    <cdr:sp macro="" textlink="">
      <cdr:nvSpPr>
        <cdr:cNvPr id="13" name="TextBox 1">
          <a:extLst xmlns:a="http://schemas.openxmlformats.org/drawingml/2006/main">
            <a:ext uri="{FF2B5EF4-FFF2-40B4-BE49-F238E27FC236}">
              <a16:creationId xmlns:a16="http://schemas.microsoft.com/office/drawing/2014/main" id="{8C10AEC3-1CE5-22E0-D87E-EFFBC5A6EA12}"/>
            </a:ext>
          </a:extLst>
        </cdr:cNvPr>
        <cdr:cNvSpPr txBox="1"/>
      </cdr:nvSpPr>
      <cdr:spPr>
        <a:xfrm xmlns:a="http://schemas.openxmlformats.org/drawingml/2006/main">
          <a:off x="5241569" y="979089"/>
          <a:ext cx="818800" cy="297671"/>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a:latin typeface="Arial" panose="020B0604020202020204" pitchFamily="34" charset="0"/>
              <a:cs typeface="Arial" panose="020B0604020202020204" pitchFamily="34" charset="0"/>
            </a:rPr>
            <a:t>Optimized</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13A2E-37F8-420B-8601-5AE68AE956B8}"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68073-B961-42BA-BBE8-E1792B697CC6}" type="slidenum">
              <a:rPr lang="en-US" smtClean="0"/>
              <a:t>‹#›</a:t>
            </a:fld>
            <a:endParaRPr lang="en-US"/>
          </a:p>
        </p:txBody>
      </p:sp>
    </p:spTree>
    <p:extLst>
      <p:ext uri="{BB962C8B-B14F-4D97-AF65-F5344CB8AC3E}">
        <p14:creationId xmlns:p14="http://schemas.microsoft.com/office/powerpoint/2010/main" val="4285633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DD07-D363-4315-A53C-5C7B18FAB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45C24B-646A-4245-8484-3F9B46991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FBF40A-1581-41C0-BD5D-795B4F4E21FA}"/>
              </a:ext>
            </a:extLst>
          </p:cNvPr>
          <p:cNvSpPr>
            <a:spLocks noGrp="1"/>
          </p:cNvSpPr>
          <p:nvPr>
            <p:ph type="dt" sz="half" idx="10"/>
          </p:nvPr>
        </p:nvSpPr>
        <p:spPr/>
        <p:txBody>
          <a:bodyPr/>
          <a:lstStyle/>
          <a:p>
            <a:fld id="{021F20FA-3B73-4F80-B420-464FCF27C3B7}" type="datetime1">
              <a:rPr lang="en-US" smtClean="0"/>
              <a:t>10/5/2023</a:t>
            </a:fld>
            <a:endParaRPr lang="en-US"/>
          </a:p>
        </p:txBody>
      </p:sp>
      <p:sp>
        <p:nvSpPr>
          <p:cNvPr id="5" name="Footer Placeholder 4">
            <a:extLst>
              <a:ext uri="{FF2B5EF4-FFF2-40B4-BE49-F238E27FC236}">
                <a16:creationId xmlns:a16="http://schemas.microsoft.com/office/drawing/2014/main" id="{C76FBD8F-7260-4349-9646-6FAA48C6D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4E466-6A26-40B1-A7CE-F2C9172F20DA}"/>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85284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347F-4F59-4C6C-9D56-72F9F0690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CB187E-A23B-4AEA-9DB6-7EDF13045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8E97C-CD5C-483E-A7F9-BD2482A29FD3}"/>
              </a:ext>
            </a:extLst>
          </p:cNvPr>
          <p:cNvSpPr>
            <a:spLocks noGrp="1"/>
          </p:cNvSpPr>
          <p:nvPr>
            <p:ph type="dt" sz="half" idx="10"/>
          </p:nvPr>
        </p:nvSpPr>
        <p:spPr/>
        <p:txBody>
          <a:bodyPr/>
          <a:lstStyle/>
          <a:p>
            <a:fld id="{1587295F-7A59-4B73-BF6E-3863A8A75E91}" type="datetime1">
              <a:rPr lang="en-US" smtClean="0"/>
              <a:t>10/5/2023</a:t>
            </a:fld>
            <a:endParaRPr lang="en-US"/>
          </a:p>
        </p:txBody>
      </p:sp>
      <p:sp>
        <p:nvSpPr>
          <p:cNvPr id="5" name="Footer Placeholder 4">
            <a:extLst>
              <a:ext uri="{FF2B5EF4-FFF2-40B4-BE49-F238E27FC236}">
                <a16:creationId xmlns:a16="http://schemas.microsoft.com/office/drawing/2014/main" id="{D02FCE14-7A59-4A5D-8FF0-4E61047B5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5DCBE-51B4-4D8B-A580-6D599D83FB0D}"/>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03905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A9000-A16C-48E0-B667-AFAD66C05C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70CC41-D22B-4A2C-A7B9-4B412D86F0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A8A89-F727-4AE2-A9E3-7F1EEA1CC9A4}"/>
              </a:ext>
            </a:extLst>
          </p:cNvPr>
          <p:cNvSpPr>
            <a:spLocks noGrp="1"/>
          </p:cNvSpPr>
          <p:nvPr>
            <p:ph type="dt" sz="half" idx="10"/>
          </p:nvPr>
        </p:nvSpPr>
        <p:spPr/>
        <p:txBody>
          <a:bodyPr/>
          <a:lstStyle/>
          <a:p>
            <a:fld id="{E110CE9D-D28E-489C-8079-11A19841C85F}" type="datetime1">
              <a:rPr lang="en-US" smtClean="0"/>
              <a:t>10/5/2023</a:t>
            </a:fld>
            <a:endParaRPr lang="en-US"/>
          </a:p>
        </p:txBody>
      </p:sp>
      <p:sp>
        <p:nvSpPr>
          <p:cNvPr id="5" name="Footer Placeholder 4">
            <a:extLst>
              <a:ext uri="{FF2B5EF4-FFF2-40B4-BE49-F238E27FC236}">
                <a16:creationId xmlns:a16="http://schemas.microsoft.com/office/drawing/2014/main" id="{8468CDEE-3593-4220-9578-AF377BC06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931C6-12BA-4C35-BBF1-9CBD0B850375}"/>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237147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October 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38900213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014F-95B0-4EB4-AF0A-EC193FA5D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A2302F-2A49-4135-AAC4-9EE1493247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63EB4-1454-4EE8-A228-48D9C50B6E4A}"/>
              </a:ext>
            </a:extLst>
          </p:cNvPr>
          <p:cNvSpPr>
            <a:spLocks noGrp="1"/>
          </p:cNvSpPr>
          <p:nvPr>
            <p:ph type="dt" sz="half" idx="10"/>
          </p:nvPr>
        </p:nvSpPr>
        <p:spPr/>
        <p:txBody>
          <a:bodyPr/>
          <a:lstStyle/>
          <a:p>
            <a:fld id="{ACE418E3-7D00-47C4-BEA3-A56BFFD5A3B6}" type="datetime1">
              <a:rPr lang="en-US" smtClean="0"/>
              <a:t>10/5/2023</a:t>
            </a:fld>
            <a:endParaRPr lang="en-US"/>
          </a:p>
        </p:txBody>
      </p:sp>
      <p:sp>
        <p:nvSpPr>
          <p:cNvPr id="5" name="Footer Placeholder 4">
            <a:extLst>
              <a:ext uri="{FF2B5EF4-FFF2-40B4-BE49-F238E27FC236}">
                <a16:creationId xmlns:a16="http://schemas.microsoft.com/office/drawing/2014/main" id="{C4D7A060-667E-4E43-9E5A-F3B6B15B0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DEAF7-1964-44D4-A364-E133444F9118}"/>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84276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3EC6-DEA0-418B-AB0A-A781C8081C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EC44F4-218E-41F0-896C-A5C30D2DB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3FB993-247D-49AC-842D-4F9B14D891C2}"/>
              </a:ext>
            </a:extLst>
          </p:cNvPr>
          <p:cNvSpPr>
            <a:spLocks noGrp="1"/>
          </p:cNvSpPr>
          <p:nvPr>
            <p:ph type="dt" sz="half" idx="10"/>
          </p:nvPr>
        </p:nvSpPr>
        <p:spPr/>
        <p:txBody>
          <a:bodyPr/>
          <a:lstStyle/>
          <a:p>
            <a:fld id="{0BBE5A5A-1451-4D1D-9727-B17A23794BD8}" type="datetime1">
              <a:rPr lang="en-US" smtClean="0"/>
              <a:t>10/5/2023</a:t>
            </a:fld>
            <a:endParaRPr lang="en-US"/>
          </a:p>
        </p:txBody>
      </p:sp>
      <p:sp>
        <p:nvSpPr>
          <p:cNvPr id="5" name="Footer Placeholder 4">
            <a:extLst>
              <a:ext uri="{FF2B5EF4-FFF2-40B4-BE49-F238E27FC236}">
                <a16:creationId xmlns:a16="http://schemas.microsoft.com/office/drawing/2014/main" id="{4D8309F9-3672-4706-ACFA-248C73095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5CA22-742B-49F8-8AB1-BB374F6E5B4B}"/>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189491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914C-1FFB-4B87-8174-8A10C427C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99D0D8-4A4E-497B-AC80-0AAF4C5519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EE4BA5-3E46-4575-AF71-1657FDFF2E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8F4A-6FD2-45EC-BCA3-996F9D444D70}"/>
              </a:ext>
            </a:extLst>
          </p:cNvPr>
          <p:cNvSpPr>
            <a:spLocks noGrp="1"/>
          </p:cNvSpPr>
          <p:nvPr>
            <p:ph type="dt" sz="half" idx="10"/>
          </p:nvPr>
        </p:nvSpPr>
        <p:spPr/>
        <p:txBody>
          <a:bodyPr/>
          <a:lstStyle/>
          <a:p>
            <a:fld id="{4CC076DC-8BDD-4769-803E-ECDBD6A3C237}" type="datetime1">
              <a:rPr lang="en-US" smtClean="0"/>
              <a:t>10/5/2023</a:t>
            </a:fld>
            <a:endParaRPr lang="en-US"/>
          </a:p>
        </p:txBody>
      </p:sp>
      <p:sp>
        <p:nvSpPr>
          <p:cNvPr id="6" name="Footer Placeholder 5">
            <a:extLst>
              <a:ext uri="{FF2B5EF4-FFF2-40B4-BE49-F238E27FC236}">
                <a16:creationId xmlns:a16="http://schemas.microsoft.com/office/drawing/2014/main" id="{194A3410-B129-4D82-84F3-6C1499D0F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0EA4A-559E-4712-86A7-89D6AF4F53B9}"/>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40669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AE0-069F-4898-86A6-4EC095CF9E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6DC3DD-73C6-46F7-ACE5-9510F05BB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C8B1E6-3B58-4813-BD1C-E42C55950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E43BF-0D79-4C2A-8B55-591E8725D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CBABD-425F-4CA0-BA89-86A5F95854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20F113-13F3-4843-A993-A5CFF9BBFE2E}"/>
              </a:ext>
            </a:extLst>
          </p:cNvPr>
          <p:cNvSpPr>
            <a:spLocks noGrp="1"/>
          </p:cNvSpPr>
          <p:nvPr>
            <p:ph type="dt" sz="half" idx="10"/>
          </p:nvPr>
        </p:nvSpPr>
        <p:spPr/>
        <p:txBody>
          <a:bodyPr/>
          <a:lstStyle/>
          <a:p>
            <a:fld id="{A170DC4A-E505-4271-BD45-41E6B816D221}" type="datetime1">
              <a:rPr lang="en-US" smtClean="0"/>
              <a:t>10/5/2023</a:t>
            </a:fld>
            <a:endParaRPr lang="en-US"/>
          </a:p>
        </p:txBody>
      </p:sp>
      <p:sp>
        <p:nvSpPr>
          <p:cNvPr id="8" name="Footer Placeholder 7">
            <a:extLst>
              <a:ext uri="{FF2B5EF4-FFF2-40B4-BE49-F238E27FC236}">
                <a16:creationId xmlns:a16="http://schemas.microsoft.com/office/drawing/2014/main" id="{68A17F9F-D64B-4A0F-9E70-A2B80D09EA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8D8DA2-2BC5-4244-AFC1-39DA00ECB68D}"/>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188293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43A9-1412-4374-AFBC-CFE92A1A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0221AD-DBCF-4D87-84F7-11F6D82BC6D5}"/>
              </a:ext>
            </a:extLst>
          </p:cNvPr>
          <p:cNvSpPr>
            <a:spLocks noGrp="1"/>
          </p:cNvSpPr>
          <p:nvPr>
            <p:ph type="dt" sz="half" idx="10"/>
          </p:nvPr>
        </p:nvSpPr>
        <p:spPr/>
        <p:txBody>
          <a:bodyPr/>
          <a:lstStyle/>
          <a:p>
            <a:fld id="{213AF24A-64D8-41DE-BD17-8FE39BF925DF}" type="datetime1">
              <a:rPr lang="en-US" smtClean="0"/>
              <a:t>10/5/2023</a:t>
            </a:fld>
            <a:endParaRPr lang="en-US"/>
          </a:p>
        </p:txBody>
      </p:sp>
      <p:sp>
        <p:nvSpPr>
          <p:cNvPr id="4" name="Footer Placeholder 3">
            <a:extLst>
              <a:ext uri="{FF2B5EF4-FFF2-40B4-BE49-F238E27FC236}">
                <a16:creationId xmlns:a16="http://schemas.microsoft.com/office/drawing/2014/main" id="{A566DAC0-8A52-40E4-BB08-13541E08D9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1758E-787A-42E7-A18F-ED4096BD6A7A}"/>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51298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C6C76-1C8D-4F4D-ACC5-014537C2CCE2}"/>
              </a:ext>
            </a:extLst>
          </p:cNvPr>
          <p:cNvSpPr>
            <a:spLocks noGrp="1"/>
          </p:cNvSpPr>
          <p:nvPr>
            <p:ph type="dt" sz="half" idx="10"/>
          </p:nvPr>
        </p:nvSpPr>
        <p:spPr/>
        <p:txBody>
          <a:bodyPr/>
          <a:lstStyle/>
          <a:p>
            <a:fld id="{9C0D4DC4-8E8D-4BD9-88E9-58EFE5466A06}" type="datetime1">
              <a:rPr lang="en-US" smtClean="0"/>
              <a:t>10/5/2023</a:t>
            </a:fld>
            <a:endParaRPr lang="en-US"/>
          </a:p>
        </p:txBody>
      </p:sp>
      <p:sp>
        <p:nvSpPr>
          <p:cNvPr id="3" name="Footer Placeholder 2">
            <a:extLst>
              <a:ext uri="{FF2B5EF4-FFF2-40B4-BE49-F238E27FC236}">
                <a16:creationId xmlns:a16="http://schemas.microsoft.com/office/drawing/2014/main" id="{95415FF5-08F2-46A3-A8B8-518619BBD8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076830-1769-4E53-9712-6BBE97486ACA}"/>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243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757E-89FC-4831-952F-9E94FD0AD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D65BCA-435C-4349-96C7-84BF96B40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2726D-D76F-4CD9-90E0-99D8F2128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C2645-1961-427B-A066-4938E40111FF}"/>
              </a:ext>
            </a:extLst>
          </p:cNvPr>
          <p:cNvSpPr>
            <a:spLocks noGrp="1"/>
          </p:cNvSpPr>
          <p:nvPr>
            <p:ph type="dt" sz="half" idx="10"/>
          </p:nvPr>
        </p:nvSpPr>
        <p:spPr/>
        <p:txBody>
          <a:bodyPr/>
          <a:lstStyle/>
          <a:p>
            <a:fld id="{CD58B9FA-B1B7-41D2-B26C-A69B1BFCC626}" type="datetime1">
              <a:rPr lang="en-US" smtClean="0"/>
              <a:t>10/5/2023</a:t>
            </a:fld>
            <a:endParaRPr lang="en-US"/>
          </a:p>
        </p:txBody>
      </p:sp>
      <p:sp>
        <p:nvSpPr>
          <p:cNvPr id="6" name="Footer Placeholder 5">
            <a:extLst>
              <a:ext uri="{FF2B5EF4-FFF2-40B4-BE49-F238E27FC236}">
                <a16:creationId xmlns:a16="http://schemas.microsoft.com/office/drawing/2014/main" id="{39032290-B4D4-479B-ACDC-68A634300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1ABFD-93DB-43D6-861C-63047324D853}"/>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36871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45A0-46F7-48DB-8A86-9E35D968F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DD738B-5AE9-4ABF-968D-31FEBE46D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E2B2A4-4B7C-4934-894E-1E1394515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CC42E-FF0F-4B64-A02A-DEA44AA20975}"/>
              </a:ext>
            </a:extLst>
          </p:cNvPr>
          <p:cNvSpPr>
            <a:spLocks noGrp="1"/>
          </p:cNvSpPr>
          <p:nvPr>
            <p:ph type="dt" sz="half" idx="10"/>
          </p:nvPr>
        </p:nvSpPr>
        <p:spPr/>
        <p:txBody>
          <a:bodyPr/>
          <a:lstStyle/>
          <a:p>
            <a:fld id="{246A2E7C-F57E-4D63-AF7D-395717BB63EE}" type="datetime1">
              <a:rPr lang="en-US" smtClean="0"/>
              <a:t>10/5/2023</a:t>
            </a:fld>
            <a:endParaRPr lang="en-US"/>
          </a:p>
        </p:txBody>
      </p:sp>
      <p:sp>
        <p:nvSpPr>
          <p:cNvPr id="6" name="Footer Placeholder 5">
            <a:extLst>
              <a:ext uri="{FF2B5EF4-FFF2-40B4-BE49-F238E27FC236}">
                <a16:creationId xmlns:a16="http://schemas.microsoft.com/office/drawing/2014/main" id="{CF42015A-EF92-438C-B4D4-40774B977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ED0DE-3ADF-4FED-AAB6-021A1AF96A26}"/>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71083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FB9B7-55BD-4FF2-91CF-B74E1A04E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CBC830-6815-4390-980A-EDE923229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FBD16-A4A5-45B3-9D58-9C8328A1E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05520-45BB-4EB5-AA64-4D2D0E0848AD}" type="datetime1">
              <a:rPr lang="en-US" smtClean="0"/>
              <a:t>10/5/2023</a:t>
            </a:fld>
            <a:endParaRPr lang="en-US"/>
          </a:p>
        </p:txBody>
      </p:sp>
      <p:sp>
        <p:nvSpPr>
          <p:cNvPr id="5" name="Footer Placeholder 4">
            <a:extLst>
              <a:ext uri="{FF2B5EF4-FFF2-40B4-BE49-F238E27FC236}">
                <a16:creationId xmlns:a16="http://schemas.microsoft.com/office/drawing/2014/main" id="{B56328B1-9073-4EE8-85CF-FBAA2AD5E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F5025-4312-4AAD-99CA-57BB9CA9D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59E65-8E55-4E5E-BAF2-65022C82C2C6}" type="slidenum">
              <a:rPr lang="en-US" smtClean="0"/>
              <a:t>‹#›</a:t>
            </a:fld>
            <a:endParaRPr lang="en-US"/>
          </a:p>
        </p:txBody>
      </p:sp>
      <p:sp>
        <p:nvSpPr>
          <p:cNvPr id="7" name="MSIPCMContentMarking" descr="{&quot;HashCode&quot;:1961948208,&quot;Placement&quot;:&quot;Header&quot;,&quot;Top&quot;:0.0,&quot;Left&quot;:0.0,&quot;SlideWidth&quot;:960,&quot;SlideHeight&quot;:540}">
            <a:extLst>
              <a:ext uri="{FF2B5EF4-FFF2-40B4-BE49-F238E27FC236}">
                <a16:creationId xmlns:a16="http://schemas.microsoft.com/office/drawing/2014/main" id="{4CD57754-E156-4329-9323-7DCC726E02E1}"/>
              </a:ext>
            </a:extLst>
          </p:cNvPr>
          <p:cNvSpPr txBox="1"/>
          <p:nvPr userDrawn="1"/>
        </p:nvSpPr>
        <p:spPr>
          <a:xfrm>
            <a:off x="0" y="0"/>
            <a:ext cx="1070332"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8E6A00"/>
                </a:solidFill>
                <a:latin typeface="Calibri" panose="020F0502020204030204" pitchFamily="34" charset="0"/>
              </a:rPr>
              <a:t>Confidential</a:t>
            </a:r>
          </a:p>
        </p:txBody>
      </p:sp>
    </p:spTree>
    <p:extLst>
      <p:ext uri="{BB962C8B-B14F-4D97-AF65-F5344CB8AC3E}">
        <p14:creationId xmlns:p14="http://schemas.microsoft.com/office/powerpoint/2010/main" val="105873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slideLayout" Target="../slideLayouts/slideLayout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tags" Target="../tags/tag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C5FA-97D6-43B9-9594-5BA12ED1B405}"/>
              </a:ext>
            </a:extLst>
          </p:cNvPr>
          <p:cNvSpPr>
            <a:spLocks noGrp="1"/>
          </p:cNvSpPr>
          <p:nvPr>
            <p:ph type="ctrTitle"/>
          </p:nvPr>
        </p:nvSpPr>
        <p:spPr>
          <a:xfrm>
            <a:off x="926409" y="1688119"/>
            <a:ext cx="9953897" cy="1485134"/>
          </a:xfrm>
        </p:spPr>
        <p:txBody>
          <a:bodyPr>
            <a:normAutofit fontScale="90000"/>
          </a:bodyPr>
          <a:lstStyle/>
          <a:p>
            <a:r>
              <a:rPr lang="en-US" sz="4600" dirty="0">
                <a:latin typeface="Arial" panose="020B0604020202020204" pitchFamily="34" charset="0"/>
                <a:cs typeface="Arial" panose="020B0604020202020204" pitchFamily="34" charset="0"/>
              </a:rPr>
              <a:t>Gardasil Adult Promotion: 2024 Marketing budget optimization</a:t>
            </a:r>
            <a:br>
              <a:rPr lang="en-US" sz="4600" dirty="0">
                <a:latin typeface="Arial" panose="020B0604020202020204" pitchFamily="34" charset="0"/>
                <a:cs typeface="Arial" panose="020B0604020202020204" pitchFamily="34" charset="0"/>
              </a:rPr>
            </a:br>
            <a:r>
              <a:rPr lang="en-US" sz="3600" dirty="0">
                <a:solidFill>
                  <a:srgbClr val="FF0000"/>
                </a:solidFill>
                <a:latin typeface="Arial" panose="020B0604020202020204" pitchFamily="34" charset="0"/>
                <a:cs typeface="Arial" panose="020B0604020202020204" pitchFamily="34" charset="0"/>
              </a:rPr>
              <a:t>(Custom Constraints)  </a:t>
            </a:r>
            <a:endParaRPr lang="en-US" sz="4600" dirty="0">
              <a:solidFill>
                <a:srgbClr val="FF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BEC9B2-9393-43C8-9A7F-A4B23C7D6F24}"/>
              </a:ext>
            </a:extLst>
          </p:cNvPr>
          <p:cNvSpPr>
            <a:spLocks noGrp="1"/>
          </p:cNvSpPr>
          <p:nvPr>
            <p:ph type="subTitle" idx="1"/>
          </p:nvPr>
        </p:nvSpPr>
        <p:spPr>
          <a:xfrm>
            <a:off x="1397725" y="3449002"/>
            <a:ext cx="9144000" cy="1655762"/>
          </a:xfrm>
        </p:spPr>
        <p:txBody>
          <a:bodyPr>
            <a:normAutofit lnSpcReduction="10000"/>
          </a:bodyPr>
          <a:lstStyle/>
          <a:p>
            <a:r>
              <a:rPr lang="en-IN" dirty="0">
                <a:latin typeface="Arial" panose="020B0604020202020204" pitchFamily="34" charset="0"/>
                <a:cs typeface="Arial" panose="020B0604020202020204" pitchFamily="34" charset="0"/>
              </a:rPr>
              <a:t>Impact Assessment and Investment Optimization</a:t>
            </a:r>
          </a:p>
          <a:p>
            <a:r>
              <a:rPr lang="en-IN" dirty="0">
                <a:latin typeface="Arial" panose="020B0604020202020204" pitchFamily="34" charset="0"/>
                <a:cs typeface="Arial" panose="020B0604020202020204" pitchFamily="34" charset="0"/>
              </a:rPr>
              <a:t>Commercial Analytical Solutions (CAS), </a:t>
            </a:r>
          </a:p>
          <a:p>
            <a:r>
              <a:rPr lang="en-IN" dirty="0">
                <a:latin typeface="Arial" panose="020B0604020202020204" pitchFamily="34" charset="0"/>
                <a:cs typeface="Arial" panose="020B0604020202020204" pitchFamily="34" charset="0"/>
              </a:rPr>
              <a:t>Human Health Digital, Data and Analytics (HHDDA)</a:t>
            </a:r>
          </a:p>
          <a:p>
            <a:r>
              <a:rPr lang="en-US" dirty="0">
                <a:latin typeface="Arial" panose="020B0604020202020204" pitchFamily="34" charset="0"/>
                <a:cs typeface="Arial" panose="020B0604020202020204" pitchFamily="34" charset="0"/>
              </a:rPr>
              <a:t>Oct 2023</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9AF2342-7659-45EC-B454-0F2A09F54793}"/>
              </a:ext>
            </a:extLst>
          </p:cNvPr>
          <p:cNvSpPr>
            <a:spLocks noGrp="1"/>
          </p:cNvSpPr>
          <p:nvPr>
            <p:ph type="sldNum" sz="quarter" idx="12"/>
          </p:nvPr>
        </p:nvSpPr>
        <p:spPr/>
        <p:txBody>
          <a:bodyPr/>
          <a:lstStyle/>
          <a:p>
            <a:fld id="{4A659E65-8E55-4E5E-BAF2-65022C82C2C6}" type="slidenum">
              <a:rPr lang="en-US" smtClean="0"/>
              <a:t>1</a:t>
            </a:fld>
            <a:endParaRPr lang="en-US"/>
          </a:p>
        </p:txBody>
      </p:sp>
    </p:spTree>
    <p:custDataLst>
      <p:tags r:id="rId1"/>
    </p:custDataLst>
    <p:extLst>
      <p:ext uri="{BB962C8B-B14F-4D97-AF65-F5344CB8AC3E}">
        <p14:creationId xmlns:p14="http://schemas.microsoft.com/office/powerpoint/2010/main" val="254745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A46D-27AB-482E-89BC-B79503219C52}"/>
              </a:ext>
            </a:extLst>
          </p:cNvPr>
          <p:cNvSpPr>
            <a:spLocks noGrp="1"/>
          </p:cNvSpPr>
          <p:nvPr>
            <p:ph type="title"/>
          </p:nvPr>
        </p:nvSpPr>
        <p:spPr>
          <a:xfrm>
            <a:off x="365760" y="365760"/>
            <a:ext cx="10972800" cy="365760"/>
          </a:xfrm>
        </p:spPr>
        <p:txBody>
          <a:bodyPr>
            <a:normAutofit fontScale="90000"/>
          </a:bodyPr>
          <a:lstStyle/>
          <a:p>
            <a:r>
              <a:rPr lang="en-US" sz="2800" dirty="0">
                <a:latin typeface="Arial" panose="020B0604020202020204" pitchFamily="34" charset="0"/>
                <a:cs typeface="Arial" panose="020B0604020202020204" pitchFamily="34" charset="0"/>
              </a:rPr>
              <a:t>Gardasil Adult: Optimal Scenarios with Custom Constraints</a:t>
            </a:r>
          </a:p>
        </p:txBody>
      </p:sp>
      <p:sp>
        <p:nvSpPr>
          <p:cNvPr id="14" name="Content Placeholder 2">
            <a:extLst>
              <a:ext uri="{FF2B5EF4-FFF2-40B4-BE49-F238E27FC236}">
                <a16:creationId xmlns:a16="http://schemas.microsoft.com/office/drawing/2014/main" id="{F05A245F-382E-42E4-8C44-173A99E44F86}"/>
              </a:ext>
            </a:extLst>
          </p:cNvPr>
          <p:cNvSpPr txBox="1">
            <a:spLocks/>
          </p:cNvSpPr>
          <p:nvPr/>
        </p:nvSpPr>
        <p:spPr>
          <a:xfrm>
            <a:off x="6384390" y="1934650"/>
            <a:ext cx="5807610" cy="4216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Arial" panose="020B0604020202020204" pitchFamily="34" charset="0"/>
                <a:cs typeface="Arial" panose="020B0604020202020204" pitchFamily="34" charset="0"/>
              </a:rPr>
              <a:t>Optimal scenarios were run for three pre-tax investment levels:</a:t>
            </a:r>
          </a:p>
          <a:p>
            <a:pPr lvl="1">
              <a:buFont typeface="Courier New" panose="02070309020205020404" pitchFamily="49" charset="0"/>
              <a:buChar char="o"/>
            </a:pPr>
            <a:r>
              <a:rPr lang="en-US" sz="1500" dirty="0">
                <a:latin typeface="Arial" panose="020B0604020202020204" pitchFamily="34" charset="0"/>
                <a:cs typeface="Arial" panose="020B0604020202020204" pitchFamily="34" charset="0"/>
              </a:rPr>
              <a:t>2024 In-Scope pre-tax Spend </a:t>
            </a:r>
            <a:r>
              <a:rPr lang="en-US" sz="1500" b="1" dirty="0">
                <a:latin typeface="Arial" panose="020B0604020202020204" pitchFamily="34" charset="0"/>
                <a:cs typeface="Arial" panose="020B0604020202020204" pitchFamily="34" charset="0"/>
              </a:rPr>
              <a:t>($69MM),</a:t>
            </a:r>
            <a:r>
              <a:rPr lang="en-US" sz="1500" dirty="0">
                <a:latin typeface="Arial" panose="020B0604020202020204" pitchFamily="34" charset="0"/>
                <a:cs typeface="Arial" panose="020B0604020202020204" pitchFamily="34" charset="0"/>
              </a:rPr>
              <a:t> 10M Increase </a:t>
            </a:r>
            <a:r>
              <a:rPr lang="en-US" sz="1500" b="1" dirty="0">
                <a:latin typeface="Arial" panose="020B0604020202020204" pitchFamily="34" charset="0"/>
                <a:cs typeface="Arial" panose="020B0604020202020204" pitchFamily="34" charset="0"/>
              </a:rPr>
              <a:t>($79MM) </a:t>
            </a:r>
            <a:r>
              <a:rPr lang="en-US" sz="1500" dirty="0">
                <a:latin typeface="Arial" panose="020B0604020202020204" pitchFamily="34" charset="0"/>
                <a:cs typeface="Arial" panose="020B0604020202020204" pitchFamily="34" charset="0"/>
              </a:rPr>
              <a:t>and 20M Increase </a:t>
            </a:r>
            <a:r>
              <a:rPr lang="en-US" sz="1500" b="1" dirty="0">
                <a:latin typeface="Arial" panose="020B0604020202020204" pitchFamily="34" charset="0"/>
                <a:cs typeface="Arial" panose="020B0604020202020204" pitchFamily="34" charset="0"/>
              </a:rPr>
              <a:t>($89MM).</a:t>
            </a:r>
          </a:p>
          <a:p>
            <a:pPr lvl="1">
              <a:buFont typeface="Courier New" panose="02070309020205020404" pitchFamily="49" charset="0"/>
              <a:buChar char="o"/>
            </a:pPr>
            <a:r>
              <a:rPr lang="en-US" sz="1500" dirty="0">
                <a:latin typeface="Arial" panose="020B0604020202020204" pitchFamily="34" charset="0"/>
                <a:cs typeface="Arial" panose="020B0604020202020204" pitchFamily="34" charset="0"/>
              </a:rPr>
              <a:t>At each of these levels, the channel pre-tax spend is varied based on custom limits for 2024 channel spend.</a:t>
            </a:r>
          </a:p>
          <a:p>
            <a:r>
              <a:rPr lang="en-US" sz="1500" b="1" dirty="0">
                <a:latin typeface="Arial" panose="020B0604020202020204" pitchFamily="34" charset="0"/>
                <a:cs typeface="Arial" panose="020B0604020202020204" pitchFamily="34" charset="0"/>
              </a:rPr>
              <a:t>10M</a:t>
            </a:r>
            <a:r>
              <a:rPr lang="en-US" sz="1500" dirty="0">
                <a:latin typeface="Arial" panose="020B0604020202020204" pitchFamily="34" charset="0"/>
                <a:cs typeface="Arial" panose="020B0604020202020204" pitchFamily="34" charset="0"/>
              </a:rPr>
              <a:t> increase in budget can generate an additional </a:t>
            </a:r>
            <a:r>
              <a:rPr lang="en-US" sz="1500" b="1" dirty="0">
                <a:solidFill>
                  <a:srgbClr val="00B050"/>
                </a:solidFill>
                <a:latin typeface="Arial" panose="020B0604020202020204" pitchFamily="34" charset="0"/>
                <a:cs typeface="Arial" panose="020B0604020202020204" pitchFamily="34" charset="0"/>
              </a:rPr>
              <a:t>~24MM </a:t>
            </a:r>
            <a:r>
              <a:rPr lang="en-US" sz="1500" dirty="0">
                <a:latin typeface="Arial" panose="020B0604020202020204" pitchFamily="34" charset="0"/>
                <a:cs typeface="Arial" panose="020B0604020202020204" pitchFamily="34" charset="0"/>
              </a:rPr>
              <a:t>in pre-tax incremental revenue.</a:t>
            </a:r>
          </a:p>
          <a:p>
            <a:pPr lvl="1">
              <a:buFont typeface="Courier New" panose="02070309020205020404" pitchFamily="49" charset="0"/>
              <a:buChar char="o"/>
            </a:pPr>
            <a:r>
              <a:rPr lang="en-US" sz="1500" b="1" dirty="0">
                <a:latin typeface="Arial" panose="020B0604020202020204" pitchFamily="34" charset="0"/>
                <a:cs typeface="Arial" panose="020B0604020202020204" pitchFamily="34" charset="0"/>
              </a:rPr>
              <a:t>10M</a:t>
            </a:r>
            <a:r>
              <a:rPr lang="en-US" sz="1500" dirty="0">
                <a:latin typeface="Arial" panose="020B0604020202020204" pitchFamily="34" charset="0"/>
                <a:cs typeface="Arial" panose="020B0604020202020204" pitchFamily="34" charset="0"/>
              </a:rPr>
              <a:t> increase in spend </a:t>
            </a:r>
            <a:r>
              <a:rPr lang="en-US" sz="1500" b="1" dirty="0">
                <a:latin typeface="Arial" panose="020B0604020202020204" pitchFamily="34" charset="0"/>
                <a:cs typeface="Arial" panose="020B0604020202020204" pitchFamily="34" charset="0"/>
              </a:rPr>
              <a:t>($241MM) </a:t>
            </a:r>
            <a:r>
              <a:rPr lang="en-US" sz="1500" dirty="0">
                <a:latin typeface="Arial" panose="020B0604020202020204" pitchFamily="34" charset="0"/>
                <a:cs typeface="Arial" panose="020B0604020202020204" pitchFamily="34" charset="0"/>
              </a:rPr>
              <a:t>- Current baseline </a:t>
            </a:r>
            <a:r>
              <a:rPr lang="en-US" sz="1500" b="1" dirty="0">
                <a:latin typeface="Arial" panose="020B0604020202020204" pitchFamily="34" charset="0"/>
                <a:cs typeface="Arial" panose="020B0604020202020204" pitchFamily="34" charset="0"/>
              </a:rPr>
              <a:t>($217MM)</a:t>
            </a:r>
            <a:r>
              <a:rPr lang="en-US" sz="1500" dirty="0">
                <a:latin typeface="Arial" panose="020B0604020202020204" pitchFamily="34" charset="0"/>
                <a:cs typeface="Arial" panose="020B0604020202020204" pitchFamily="34" charset="0"/>
              </a:rPr>
              <a:t>.</a:t>
            </a:r>
          </a:p>
          <a:p>
            <a:r>
              <a:rPr lang="en-US" sz="1500" b="1" dirty="0">
                <a:latin typeface="Arial" panose="020B0604020202020204" pitchFamily="34" charset="0"/>
                <a:cs typeface="Arial" panose="020B0604020202020204" pitchFamily="34" charset="0"/>
              </a:rPr>
              <a:t>20M</a:t>
            </a:r>
            <a:r>
              <a:rPr lang="en-US" sz="1500" dirty="0">
                <a:latin typeface="Arial" panose="020B0604020202020204" pitchFamily="34" charset="0"/>
                <a:cs typeface="Arial" panose="020B0604020202020204" pitchFamily="34" charset="0"/>
              </a:rPr>
              <a:t> increase in budget can generate an additional </a:t>
            </a:r>
            <a:r>
              <a:rPr lang="en-US" sz="1500" b="1" dirty="0">
                <a:solidFill>
                  <a:srgbClr val="00B050"/>
                </a:solidFill>
                <a:latin typeface="Arial" panose="020B0604020202020204" pitchFamily="34" charset="0"/>
                <a:cs typeface="Arial" panose="020B0604020202020204" pitchFamily="34" charset="0"/>
              </a:rPr>
              <a:t>~35MM</a:t>
            </a:r>
            <a:r>
              <a:rPr lang="en-US" sz="1500" b="1"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in pre-tax incremental revenue.</a:t>
            </a:r>
          </a:p>
          <a:p>
            <a:pPr lvl="1">
              <a:buFont typeface="Courier New" panose="02070309020205020404" pitchFamily="49" charset="0"/>
              <a:buChar char="o"/>
            </a:pPr>
            <a:r>
              <a:rPr lang="en-US" sz="1500" b="1" dirty="0">
                <a:latin typeface="Arial" panose="020B0604020202020204" pitchFamily="34" charset="0"/>
                <a:cs typeface="Arial" panose="020B0604020202020204" pitchFamily="34" charset="0"/>
              </a:rPr>
              <a:t>20M</a:t>
            </a:r>
            <a:r>
              <a:rPr lang="en-US" sz="1500" dirty="0">
                <a:latin typeface="Arial" panose="020B0604020202020204" pitchFamily="34" charset="0"/>
                <a:cs typeface="Arial" panose="020B0604020202020204" pitchFamily="34" charset="0"/>
              </a:rPr>
              <a:t> increase in spend </a:t>
            </a:r>
            <a:r>
              <a:rPr lang="en-US" sz="1500" b="1" dirty="0">
                <a:latin typeface="Arial" panose="020B0604020202020204" pitchFamily="34" charset="0"/>
                <a:cs typeface="Arial" panose="020B0604020202020204" pitchFamily="34" charset="0"/>
              </a:rPr>
              <a:t>($252MM) </a:t>
            </a:r>
            <a:r>
              <a:rPr lang="en-US" sz="1500" dirty="0">
                <a:latin typeface="Arial" panose="020B0604020202020204" pitchFamily="34" charset="0"/>
                <a:cs typeface="Arial" panose="020B0604020202020204" pitchFamily="34" charset="0"/>
              </a:rPr>
              <a:t>- Current baseline </a:t>
            </a:r>
            <a:r>
              <a:rPr lang="en-US" sz="1500" b="1" dirty="0">
                <a:latin typeface="Arial" panose="020B0604020202020204" pitchFamily="34" charset="0"/>
                <a:cs typeface="Arial" panose="020B0604020202020204" pitchFamily="34" charset="0"/>
              </a:rPr>
              <a:t>($217MM)</a:t>
            </a:r>
            <a:r>
              <a:rPr lang="en-US" sz="1500" dirty="0">
                <a:latin typeface="Arial" panose="020B0604020202020204" pitchFamily="34" charset="0"/>
                <a:cs typeface="Arial" panose="020B0604020202020204" pitchFamily="34" charset="0"/>
              </a:rPr>
              <a:t>.</a:t>
            </a:r>
          </a:p>
          <a:p>
            <a:pPr lvl="1">
              <a:buFont typeface="Courier New" panose="02070309020205020404" pitchFamily="49" charset="0"/>
              <a:buChar char="o"/>
            </a:pPr>
            <a:endParaRPr lang="en-US" sz="16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77F7058-3EE2-4EFD-A346-1FF586C21CD2}"/>
              </a:ext>
            </a:extLst>
          </p:cNvPr>
          <p:cNvSpPr txBox="1"/>
          <p:nvPr/>
        </p:nvSpPr>
        <p:spPr>
          <a:xfrm>
            <a:off x="182880" y="731520"/>
            <a:ext cx="10972800" cy="1077218"/>
          </a:xfrm>
          <a:prstGeom prst="rect">
            <a:avLst/>
          </a:prstGeom>
          <a:noFill/>
        </p:spPr>
        <p:txBody>
          <a:bodyPr wrap="square" rtlCol="0">
            <a:spAutoFit/>
          </a:bodyPr>
          <a:lstStyle/>
          <a:p>
            <a:pPr lvl="1"/>
            <a:r>
              <a:rPr lang="en-US" sz="1600" i="1" dirty="0">
                <a:latin typeface="Arial" panose="020B0604020202020204" pitchFamily="34" charset="0"/>
                <a:cs typeface="Arial" panose="020B0604020202020204" pitchFamily="34" charset="0"/>
              </a:rPr>
              <a:t>The current pre-tax investment of 2024 can be optimized to generate additional ~$6MM pre-tax incremental revenue by reallocating funds from: HCC Online Video, HCC Streaming Video, HCC Social and HCC In office to other better performing channels –HCP MCM &amp; HCC Display. </a:t>
            </a:r>
          </a:p>
          <a:p>
            <a:pPr lvl="1"/>
            <a:r>
              <a:rPr lang="en-US" sz="1600" i="1" dirty="0">
                <a:latin typeface="Arial" panose="020B0604020202020204" pitchFamily="34" charset="0"/>
                <a:cs typeface="Arial" panose="020B0604020202020204" pitchFamily="34" charset="0"/>
              </a:rPr>
              <a:t>Keeping HCC Linear TV and HCC Pharmacy Constant.</a:t>
            </a:r>
          </a:p>
        </p:txBody>
      </p:sp>
      <p:sp>
        <p:nvSpPr>
          <p:cNvPr id="3" name="Slide Number Placeholder 2">
            <a:extLst>
              <a:ext uri="{FF2B5EF4-FFF2-40B4-BE49-F238E27FC236}">
                <a16:creationId xmlns:a16="http://schemas.microsoft.com/office/drawing/2014/main" id="{ED992D89-8640-47BB-9214-A62115DFC56B}"/>
              </a:ext>
            </a:extLst>
          </p:cNvPr>
          <p:cNvSpPr>
            <a:spLocks noGrp="1"/>
          </p:cNvSpPr>
          <p:nvPr>
            <p:ph type="sldNum" sz="quarter" idx="12"/>
          </p:nvPr>
        </p:nvSpPr>
        <p:spPr/>
        <p:txBody>
          <a:bodyPr/>
          <a:lstStyle/>
          <a:p>
            <a:fld id="{4A659E65-8E55-4E5E-BAF2-65022C82C2C6}" type="slidenum">
              <a:rPr lang="en-US" smtClean="0"/>
              <a:t>10</a:t>
            </a:fld>
            <a:endParaRPr lang="en-US"/>
          </a:p>
        </p:txBody>
      </p:sp>
      <p:sp>
        <p:nvSpPr>
          <p:cNvPr id="24" name="TextBox 23">
            <a:extLst>
              <a:ext uri="{FF2B5EF4-FFF2-40B4-BE49-F238E27FC236}">
                <a16:creationId xmlns:a16="http://schemas.microsoft.com/office/drawing/2014/main" id="{8B7B48DD-384E-B752-3913-16AEB17E6A88}"/>
              </a:ext>
            </a:extLst>
          </p:cNvPr>
          <p:cNvSpPr txBox="1"/>
          <p:nvPr/>
        </p:nvSpPr>
        <p:spPr>
          <a:xfrm>
            <a:off x="365760" y="6400800"/>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Private Doses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Modeling time period : Jan22- Dec22</a:t>
            </a:r>
          </a:p>
        </p:txBody>
      </p:sp>
      <p:graphicFrame>
        <p:nvGraphicFramePr>
          <p:cNvPr id="5" name="Chart 4">
            <a:extLst>
              <a:ext uri="{FF2B5EF4-FFF2-40B4-BE49-F238E27FC236}">
                <a16:creationId xmlns:a16="http://schemas.microsoft.com/office/drawing/2014/main" id="{E8471A4A-617D-430C-B46F-8150501F1369}"/>
              </a:ext>
            </a:extLst>
          </p:cNvPr>
          <p:cNvGraphicFramePr>
            <a:graphicFrameLocks/>
          </p:cNvGraphicFramePr>
          <p:nvPr>
            <p:extLst>
              <p:ext uri="{D42A27DB-BD31-4B8C-83A1-F6EECF244321}">
                <p14:modId xmlns:p14="http://schemas.microsoft.com/office/powerpoint/2010/main" val="1404706264"/>
              </p:ext>
            </p:extLst>
          </p:nvPr>
        </p:nvGraphicFramePr>
        <p:xfrm>
          <a:off x="164136" y="2166335"/>
          <a:ext cx="6089649" cy="3752850"/>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15992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Adult: Optimal scenario deep dive with custom Constraints</a:t>
            </a:r>
          </a:p>
        </p:txBody>
      </p:sp>
      <p:sp>
        <p:nvSpPr>
          <p:cNvPr id="9" name="TextBox 8">
            <a:extLst>
              <a:ext uri="{FF2B5EF4-FFF2-40B4-BE49-F238E27FC236}">
                <a16:creationId xmlns:a16="http://schemas.microsoft.com/office/drawing/2014/main" id="{18B3480D-FC38-4551-AD9D-37ECC07C17C4}"/>
              </a:ext>
            </a:extLst>
          </p:cNvPr>
          <p:cNvSpPr txBox="1"/>
          <p:nvPr/>
        </p:nvSpPr>
        <p:spPr>
          <a:xfrm>
            <a:off x="182880" y="731520"/>
            <a:ext cx="10972800" cy="821250"/>
          </a:xfrm>
          <a:prstGeom prst="rect">
            <a:avLst/>
          </a:prstGeom>
          <a:noFill/>
        </p:spPr>
        <p:txBody>
          <a:bodyPr wrap="square" rtlCol="0">
            <a:spAutoFit/>
          </a:bodyPr>
          <a:lstStyle/>
          <a:p>
            <a:pPr marR="0" lvl="1" algn="l" defTabSz="914400" rtl="0" eaLnBrk="1" fontAlgn="auto" latinLnBrk="0" hangingPunct="1">
              <a:lnSpc>
                <a:spcPct val="90000"/>
              </a:lnSpc>
              <a:spcBef>
                <a:spcPts val="500"/>
              </a:spcBef>
              <a:spcAft>
                <a:spcPts val="0"/>
              </a:spcAft>
              <a:buClrTx/>
              <a:buSzTx/>
              <a:tabLst/>
              <a:defRPr/>
            </a:pPr>
            <a:r>
              <a:rPr lang="en-US" sz="1600" i="1" dirty="0">
                <a:latin typeface="Arial" panose="020B0604020202020204" pitchFamily="34" charset="0"/>
                <a:cs typeface="Arial" panose="020B0604020202020204" pitchFamily="34" charset="0"/>
              </a:rPr>
              <a:t>The current budget of $69M can be optimized by reallocating funds from HCC Radio, HCC Online Video, HCC Streaming Video, HCC Social and HCC In office to other better performing channels.</a:t>
            </a:r>
            <a:endParaRPr lang="en-US" sz="1600" i="1" dirty="0">
              <a:solidFill>
                <a:srgbClr val="00B050"/>
              </a:solidFill>
              <a:latin typeface="Arial" panose="020B0604020202020204" pitchFamily="34" charset="0"/>
              <a:cs typeface="Arial" panose="020B0604020202020204" pitchFamily="34" charset="0"/>
            </a:endParaRPr>
          </a:p>
          <a:p>
            <a:pPr lvl="1">
              <a:lnSpc>
                <a:spcPct val="90000"/>
              </a:lnSpc>
              <a:spcBef>
                <a:spcPts val="500"/>
              </a:spcBef>
              <a:defRPr/>
            </a:pPr>
            <a:r>
              <a:rPr lang="en-US" sz="1600" i="1" dirty="0">
                <a:latin typeface="Arial" panose="020B0604020202020204" pitchFamily="34" charset="0"/>
                <a:cs typeface="Arial" panose="020B0604020202020204" pitchFamily="34" charset="0"/>
              </a:rPr>
              <a:t>Keeping HCC Linear TV and HCC Pharmacy Constant</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11</a:t>
            </a:fld>
            <a:endParaRPr lang="en-US" dirty="0"/>
          </a:p>
        </p:txBody>
      </p:sp>
      <p:sp>
        <p:nvSpPr>
          <p:cNvPr id="3" name="TextBox 2">
            <a:extLst>
              <a:ext uri="{FF2B5EF4-FFF2-40B4-BE49-F238E27FC236}">
                <a16:creationId xmlns:a16="http://schemas.microsoft.com/office/drawing/2014/main" id="{A163330B-BB05-7DF1-9C83-0C1997DEC56D}"/>
              </a:ext>
            </a:extLst>
          </p:cNvPr>
          <p:cNvSpPr txBox="1"/>
          <p:nvPr/>
        </p:nvSpPr>
        <p:spPr>
          <a:xfrm>
            <a:off x="365760" y="6400800"/>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3000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Private Doses</a:t>
            </a:r>
          </a:p>
        </p:txBody>
      </p:sp>
      <p:graphicFrame>
        <p:nvGraphicFramePr>
          <p:cNvPr id="6" name="Table 5">
            <a:extLst>
              <a:ext uri="{FF2B5EF4-FFF2-40B4-BE49-F238E27FC236}">
                <a16:creationId xmlns:a16="http://schemas.microsoft.com/office/drawing/2014/main" id="{53550E41-290A-214F-9A4A-4171635A523D}"/>
              </a:ext>
            </a:extLst>
          </p:cNvPr>
          <p:cNvGraphicFramePr>
            <a:graphicFrameLocks noGrp="1"/>
          </p:cNvGraphicFramePr>
          <p:nvPr>
            <p:extLst>
              <p:ext uri="{D42A27DB-BD31-4B8C-83A1-F6EECF244321}">
                <p14:modId xmlns:p14="http://schemas.microsoft.com/office/powerpoint/2010/main" val="3173526803"/>
              </p:ext>
            </p:extLst>
          </p:nvPr>
        </p:nvGraphicFramePr>
        <p:xfrm>
          <a:off x="388383" y="1552771"/>
          <a:ext cx="11344071" cy="4814117"/>
        </p:xfrm>
        <a:graphic>
          <a:graphicData uri="http://schemas.openxmlformats.org/drawingml/2006/table">
            <a:tbl>
              <a:tblPr/>
              <a:tblGrid>
                <a:gridCol w="1835347">
                  <a:extLst>
                    <a:ext uri="{9D8B030D-6E8A-4147-A177-3AD203B41FA5}">
                      <a16:colId xmlns:a16="http://schemas.microsoft.com/office/drawing/2014/main" val="3280089042"/>
                    </a:ext>
                  </a:extLst>
                </a:gridCol>
                <a:gridCol w="790104">
                  <a:extLst>
                    <a:ext uri="{9D8B030D-6E8A-4147-A177-3AD203B41FA5}">
                      <a16:colId xmlns:a16="http://schemas.microsoft.com/office/drawing/2014/main" val="1467266318"/>
                    </a:ext>
                  </a:extLst>
                </a:gridCol>
                <a:gridCol w="965683">
                  <a:extLst>
                    <a:ext uri="{9D8B030D-6E8A-4147-A177-3AD203B41FA5}">
                      <a16:colId xmlns:a16="http://schemas.microsoft.com/office/drawing/2014/main" val="3612701667"/>
                    </a:ext>
                  </a:extLst>
                </a:gridCol>
                <a:gridCol w="43907">
                  <a:extLst>
                    <a:ext uri="{9D8B030D-6E8A-4147-A177-3AD203B41FA5}">
                      <a16:colId xmlns:a16="http://schemas.microsoft.com/office/drawing/2014/main" val="150502552"/>
                    </a:ext>
                  </a:extLst>
                </a:gridCol>
                <a:gridCol w="781874">
                  <a:extLst>
                    <a:ext uri="{9D8B030D-6E8A-4147-A177-3AD203B41FA5}">
                      <a16:colId xmlns:a16="http://schemas.microsoft.com/office/drawing/2014/main" val="281968862"/>
                    </a:ext>
                  </a:extLst>
                </a:gridCol>
                <a:gridCol w="724262">
                  <a:extLst>
                    <a:ext uri="{9D8B030D-6E8A-4147-A177-3AD203B41FA5}">
                      <a16:colId xmlns:a16="http://schemas.microsoft.com/office/drawing/2014/main" val="2112978735"/>
                    </a:ext>
                  </a:extLst>
                </a:gridCol>
                <a:gridCol w="987631">
                  <a:extLst>
                    <a:ext uri="{9D8B030D-6E8A-4147-A177-3AD203B41FA5}">
                      <a16:colId xmlns:a16="http://schemas.microsoft.com/office/drawing/2014/main" val="3357276147"/>
                    </a:ext>
                  </a:extLst>
                </a:gridCol>
                <a:gridCol w="43907">
                  <a:extLst>
                    <a:ext uri="{9D8B030D-6E8A-4147-A177-3AD203B41FA5}">
                      <a16:colId xmlns:a16="http://schemas.microsoft.com/office/drawing/2014/main" val="3651890384"/>
                    </a:ext>
                  </a:extLst>
                </a:gridCol>
                <a:gridCol w="946480">
                  <a:extLst>
                    <a:ext uri="{9D8B030D-6E8A-4147-A177-3AD203B41FA5}">
                      <a16:colId xmlns:a16="http://schemas.microsoft.com/office/drawing/2014/main" val="3719321488"/>
                    </a:ext>
                  </a:extLst>
                </a:gridCol>
                <a:gridCol w="724262">
                  <a:extLst>
                    <a:ext uri="{9D8B030D-6E8A-4147-A177-3AD203B41FA5}">
                      <a16:colId xmlns:a16="http://schemas.microsoft.com/office/drawing/2014/main" val="2568112737"/>
                    </a:ext>
                  </a:extLst>
                </a:gridCol>
                <a:gridCol w="987631">
                  <a:extLst>
                    <a:ext uri="{9D8B030D-6E8A-4147-A177-3AD203B41FA5}">
                      <a16:colId xmlns:a16="http://schemas.microsoft.com/office/drawing/2014/main" val="2149849062"/>
                    </a:ext>
                  </a:extLst>
                </a:gridCol>
                <a:gridCol w="43907">
                  <a:extLst>
                    <a:ext uri="{9D8B030D-6E8A-4147-A177-3AD203B41FA5}">
                      <a16:colId xmlns:a16="http://schemas.microsoft.com/office/drawing/2014/main" val="564276909"/>
                    </a:ext>
                  </a:extLst>
                </a:gridCol>
                <a:gridCol w="757183">
                  <a:extLst>
                    <a:ext uri="{9D8B030D-6E8A-4147-A177-3AD203B41FA5}">
                      <a16:colId xmlns:a16="http://schemas.microsoft.com/office/drawing/2014/main" val="909551489"/>
                    </a:ext>
                  </a:extLst>
                </a:gridCol>
                <a:gridCol w="724262">
                  <a:extLst>
                    <a:ext uri="{9D8B030D-6E8A-4147-A177-3AD203B41FA5}">
                      <a16:colId xmlns:a16="http://schemas.microsoft.com/office/drawing/2014/main" val="2492892540"/>
                    </a:ext>
                  </a:extLst>
                </a:gridCol>
                <a:gridCol w="987631">
                  <a:extLst>
                    <a:ext uri="{9D8B030D-6E8A-4147-A177-3AD203B41FA5}">
                      <a16:colId xmlns:a16="http://schemas.microsoft.com/office/drawing/2014/main" val="4097168111"/>
                    </a:ext>
                  </a:extLst>
                </a:gridCol>
              </a:tblGrid>
              <a:tr h="363679">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a:noFill/>
                    </a:lnB>
                  </a:tcPr>
                </a:tc>
                <a:tc gridSpan="11">
                  <a:txBody>
                    <a:bodyPr/>
                    <a:lstStyle/>
                    <a:p>
                      <a:pPr algn="ctr" fontAlgn="ctr"/>
                      <a:r>
                        <a:rPr lang="en-US" sz="1000" b="1" i="0" u="none" strike="noStrike">
                          <a:solidFill>
                            <a:srgbClr val="FF0000"/>
                          </a:solidFill>
                          <a:effectLst/>
                          <a:latin typeface="Arial" panose="020B0604020202020204" pitchFamily="34" charset="0"/>
                          <a:cs typeface="Arial" panose="020B0604020202020204" pitchFamily="34" charset="0"/>
                        </a:rPr>
                        <a:t>Optimal channel spend allowed to vary based on custom limits  for 2024 channel spend</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2887666"/>
                  </a:ext>
                </a:extLst>
              </a:tr>
              <a:tr h="409054">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2024 Current Baseline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Current Optimal ($69MM)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 10M Increase in Spend ($79M)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 20M Increase in Spend ($89M)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3223532"/>
                  </a:ext>
                </a:extLst>
              </a:tr>
              <a:tr h="45433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Spend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197067508"/>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1241279"/>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$92.4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$20.3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$103.7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$105.7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$105.7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17459312"/>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108%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$9.6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$12.1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185356312"/>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$4.9</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$7.8</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7304959"/>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$20.1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31409246"/>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$21.9</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40949742"/>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180034664"/>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Radio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2537635"/>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51588880"/>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02129183"/>
                  </a:ext>
                </a:extLst>
              </a:tr>
              <a:tr h="398895">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$216.7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$222.4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$78.9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$240.5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$88.9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$252.1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673992211"/>
                  </a:ext>
                </a:extLst>
              </a:tr>
              <a:tr h="386026">
                <a:tc>
                  <a:txBody>
                    <a:bodyPr/>
                    <a:lstStyle/>
                    <a:p>
                      <a:pPr algn="l" fontAlgn="ctr"/>
                      <a:r>
                        <a:rPr lang="el-GR" sz="1000" b="1" i="0" u="none" strike="noStrike" dirty="0">
                          <a:solidFill>
                            <a:srgbClr val="000000"/>
                          </a:solidFill>
                          <a:effectLst/>
                          <a:latin typeface="Arial" panose="020B0604020202020204" pitchFamily="34" charset="0"/>
                          <a:cs typeface="Arial" panose="020B0604020202020204" pitchFamily="34" charset="0"/>
                        </a:rPr>
                        <a:t>Δ </a:t>
                      </a:r>
                      <a:r>
                        <a:rPr lang="en-US" sz="1000" b="1" i="0" u="none" strike="noStrike" dirty="0">
                          <a:solidFill>
                            <a:srgbClr val="000000"/>
                          </a:solidFill>
                          <a:effectLst/>
                          <a:latin typeface="Arial" panose="020B0604020202020204" pitchFamily="34" charset="0"/>
                          <a:cs typeface="Arial" panose="020B0604020202020204" pitchFamily="34" charset="0"/>
                        </a:rPr>
                        <a:t>Pre-tax Revenue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+$6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+$24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2.8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+$35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1586402498"/>
                  </a:ext>
                </a:extLst>
              </a:tr>
              <a:tr h="414471">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Δ Pre-tax Projected Revenue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+$7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+$30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+$44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109384728"/>
                  </a:ext>
                </a:extLst>
              </a:tr>
              <a:tr h="345393">
                <a:tc>
                  <a:txBody>
                    <a:bodyPr/>
                    <a:lstStyle/>
                    <a:p>
                      <a:pPr algn="l" fontAlgn="ctr"/>
                      <a:r>
                        <a:rPr lang="el-GR" sz="1000" b="1" i="0" u="none" strike="noStrike">
                          <a:solidFill>
                            <a:srgbClr val="000000"/>
                          </a:solidFill>
                          <a:effectLst/>
                          <a:latin typeface="Arial" panose="020B0604020202020204" pitchFamily="34" charset="0"/>
                          <a:cs typeface="Arial" panose="020B0604020202020204" pitchFamily="34" charset="0"/>
                        </a:rPr>
                        <a:t>Δ </a:t>
                      </a:r>
                      <a:r>
                        <a:rPr lang="en-US" sz="1000" b="1" i="0" u="none" strike="noStrike">
                          <a:solidFill>
                            <a:srgbClr val="000000"/>
                          </a:solidFill>
                          <a:effectLst/>
                          <a:latin typeface="Arial" panose="020B0604020202020204" pitchFamily="34" charset="0"/>
                          <a:cs typeface="Arial" panose="020B0604020202020204" pitchFamily="34" charset="0"/>
                        </a:rPr>
                        <a:t>Pre-tax Adult Revenue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+$5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+$19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+$28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328577598"/>
                  </a:ext>
                </a:extLst>
              </a:tr>
            </a:tbl>
          </a:graphicData>
        </a:graphic>
      </p:graphicFrame>
    </p:spTree>
    <p:custDataLst>
      <p:tags r:id="rId1"/>
    </p:custDataLst>
    <p:extLst>
      <p:ext uri="{BB962C8B-B14F-4D97-AF65-F5344CB8AC3E}">
        <p14:creationId xmlns:p14="http://schemas.microsoft.com/office/powerpoint/2010/main" val="23869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71BC-D78E-46C5-929D-CA49737F412C}"/>
              </a:ext>
            </a:extLst>
          </p:cNvPr>
          <p:cNvSpPr>
            <a:spLocks noGrp="1"/>
          </p:cNvSpPr>
          <p:nvPr>
            <p:ph type="title"/>
          </p:nvPr>
        </p:nvSpPr>
        <p:spPr>
          <a:xfrm>
            <a:off x="365759" y="365760"/>
            <a:ext cx="10972800" cy="731520"/>
          </a:xfrm>
        </p:spPr>
        <p:txBody>
          <a:bodyPr>
            <a:noAutofit/>
          </a:bodyPr>
          <a:lstStyle/>
          <a:p>
            <a:r>
              <a:rPr lang="en-US" sz="2800" dirty="0">
                <a:latin typeface="Arial" panose="020B0604020202020204" pitchFamily="34" charset="0"/>
                <a:cs typeface="Arial" panose="020B0604020202020204" pitchFamily="34" charset="0"/>
              </a:rPr>
              <a:t>Estimated Incremental Doses from Media Spend to Shoot for in 2024</a:t>
            </a:r>
          </a:p>
        </p:txBody>
      </p:sp>
      <p:sp>
        <p:nvSpPr>
          <p:cNvPr id="3" name="Content Placeholder 2">
            <a:extLst>
              <a:ext uri="{FF2B5EF4-FFF2-40B4-BE49-F238E27FC236}">
                <a16:creationId xmlns:a16="http://schemas.microsoft.com/office/drawing/2014/main" id="{07020D77-E6EE-482B-9A18-1ACE4EDA7592}"/>
              </a:ext>
            </a:extLst>
          </p:cNvPr>
          <p:cNvSpPr>
            <a:spLocks noGrp="1"/>
          </p:cNvSpPr>
          <p:nvPr>
            <p:ph idx="1"/>
          </p:nvPr>
        </p:nvSpPr>
        <p:spPr>
          <a:xfrm>
            <a:off x="283028" y="1458526"/>
            <a:ext cx="4341223" cy="361565"/>
          </a:xfrm>
        </p:spPr>
        <p:txBody>
          <a:bodyPr>
            <a:normAutofit fontScale="92500" lnSpcReduction="10000"/>
          </a:bodyPr>
          <a:lstStyle/>
          <a:p>
            <a:pPr marL="0" indent="0">
              <a:buNone/>
            </a:pPr>
            <a:r>
              <a:rPr lang="en-US" sz="2400" dirty="0">
                <a:latin typeface="Arial" panose="020B0604020202020204" pitchFamily="34" charset="0"/>
                <a:cs typeface="Arial" panose="020B0604020202020204" pitchFamily="34" charset="0"/>
              </a:rPr>
              <a:t>1. Current 2023 Estimations</a:t>
            </a:r>
          </a:p>
        </p:txBody>
      </p:sp>
      <p:sp>
        <p:nvSpPr>
          <p:cNvPr id="5" name="Content Placeholder 2">
            <a:extLst>
              <a:ext uri="{FF2B5EF4-FFF2-40B4-BE49-F238E27FC236}">
                <a16:creationId xmlns:a16="http://schemas.microsoft.com/office/drawing/2014/main" id="{E760A272-956B-E832-FCD6-E1CC418449E3}"/>
              </a:ext>
            </a:extLst>
          </p:cNvPr>
          <p:cNvSpPr txBox="1">
            <a:spLocks/>
          </p:cNvSpPr>
          <p:nvPr/>
        </p:nvSpPr>
        <p:spPr>
          <a:xfrm>
            <a:off x="283027" y="3603776"/>
            <a:ext cx="4341223" cy="36156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Arial" panose="020B0604020202020204" pitchFamily="34" charset="0"/>
                <a:cs typeface="Arial" panose="020B0604020202020204" pitchFamily="34" charset="0"/>
              </a:rPr>
              <a:t>2. 2024 Forecast</a:t>
            </a:r>
          </a:p>
        </p:txBody>
      </p:sp>
      <p:graphicFrame>
        <p:nvGraphicFramePr>
          <p:cNvPr id="6" name="Diagram 5">
            <a:extLst>
              <a:ext uri="{FF2B5EF4-FFF2-40B4-BE49-F238E27FC236}">
                <a16:creationId xmlns:a16="http://schemas.microsoft.com/office/drawing/2014/main" id="{2B559C73-C556-2F0D-2FCD-2CF669FD3F26}"/>
              </a:ext>
            </a:extLst>
          </p:cNvPr>
          <p:cNvGraphicFramePr/>
          <p:nvPr/>
        </p:nvGraphicFramePr>
        <p:xfrm>
          <a:off x="283027" y="1820090"/>
          <a:ext cx="5694261" cy="1072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9BFE44A-223F-D60C-A09D-3F0BEB8EDF21}"/>
              </a:ext>
            </a:extLst>
          </p:cNvPr>
          <p:cNvGraphicFramePr/>
          <p:nvPr/>
        </p:nvGraphicFramePr>
        <p:xfrm>
          <a:off x="53974" y="3965341"/>
          <a:ext cx="6042026" cy="193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Content Placeholder 2">
            <a:extLst>
              <a:ext uri="{FF2B5EF4-FFF2-40B4-BE49-F238E27FC236}">
                <a16:creationId xmlns:a16="http://schemas.microsoft.com/office/drawing/2014/main" id="{5211402D-D8A1-F5BF-CA8D-9B7EC91F8A97}"/>
              </a:ext>
            </a:extLst>
          </p:cNvPr>
          <p:cNvSpPr txBox="1">
            <a:spLocks/>
          </p:cNvSpPr>
          <p:nvPr/>
        </p:nvSpPr>
        <p:spPr>
          <a:xfrm>
            <a:off x="7269365" y="1498532"/>
            <a:ext cx="4341223" cy="36156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Arial" panose="020B0604020202020204" pitchFamily="34" charset="0"/>
                <a:cs typeface="Arial" panose="020B0604020202020204" pitchFamily="34" charset="0"/>
              </a:rPr>
              <a:t>3. Estimated Growth</a:t>
            </a:r>
          </a:p>
        </p:txBody>
      </p:sp>
      <p:cxnSp>
        <p:nvCxnSpPr>
          <p:cNvPr id="10" name="Straight Connector 9">
            <a:extLst>
              <a:ext uri="{FF2B5EF4-FFF2-40B4-BE49-F238E27FC236}">
                <a16:creationId xmlns:a16="http://schemas.microsoft.com/office/drawing/2014/main" id="{1B5ABDE8-5AEC-C68B-1705-487F65BEB89D}"/>
              </a:ext>
            </a:extLst>
          </p:cNvPr>
          <p:cNvCxnSpPr/>
          <p:nvPr/>
        </p:nvCxnSpPr>
        <p:spPr>
          <a:xfrm>
            <a:off x="6516304" y="1679314"/>
            <a:ext cx="0" cy="471704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DC28345-3717-7977-3833-653EEB61D7C7}"/>
              </a:ext>
            </a:extLst>
          </p:cNvPr>
          <p:cNvSpPr txBox="1">
            <a:spLocks/>
          </p:cNvSpPr>
          <p:nvPr/>
        </p:nvSpPr>
        <p:spPr>
          <a:xfrm>
            <a:off x="7269366" y="3622446"/>
            <a:ext cx="4084434" cy="880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latin typeface="Arial" panose="020B0604020202020204" pitchFamily="34" charset="0"/>
                <a:cs typeface="Arial" panose="020B0604020202020204" pitchFamily="34" charset="0"/>
              </a:rPr>
              <a:t>4. Rescaling Expectation to    TOTAL G9 Incremental doses</a:t>
            </a:r>
          </a:p>
        </p:txBody>
      </p:sp>
      <p:graphicFrame>
        <p:nvGraphicFramePr>
          <p:cNvPr id="12" name="Diagram 11">
            <a:extLst>
              <a:ext uri="{FF2B5EF4-FFF2-40B4-BE49-F238E27FC236}">
                <a16:creationId xmlns:a16="http://schemas.microsoft.com/office/drawing/2014/main" id="{C7E2FDC7-A66D-486D-A81C-BCA59E7EBC07}"/>
              </a:ext>
            </a:extLst>
          </p:cNvPr>
          <p:cNvGraphicFramePr/>
          <p:nvPr/>
        </p:nvGraphicFramePr>
        <p:xfrm>
          <a:off x="6854339" y="1871516"/>
          <a:ext cx="5054634" cy="117475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3" name="Diagram 12">
            <a:extLst>
              <a:ext uri="{FF2B5EF4-FFF2-40B4-BE49-F238E27FC236}">
                <a16:creationId xmlns:a16="http://schemas.microsoft.com/office/drawing/2014/main" id="{7957E07F-CE3C-4F90-B99A-E2A1F59F9277}"/>
              </a:ext>
            </a:extLst>
          </p:cNvPr>
          <p:cNvGraphicFramePr/>
          <p:nvPr/>
        </p:nvGraphicFramePr>
        <p:xfrm>
          <a:off x="6752757" y="4285607"/>
          <a:ext cx="5257798" cy="158746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ustDataLst>
      <p:tags r:id="rId1"/>
    </p:custDataLst>
    <p:extLst>
      <p:ext uri="{BB962C8B-B14F-4D97-AF65-F5344CB8AC3E}">
        <p14:creationId xmlns:p14="http://schemas.microsoft.com/office/powerpoint/2010/main" val="130999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806E-5BB6-494D-99F6-24D525DCF5B1}"/>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In-Scope promotion for the analysis</a:t>
            </a:r>
          </a:p>
        </p:txBody>
      </p:sp>
      <p:graphicFrame>
        <p:nvGraphicFramePr>
          <p:cNvPr id="4" name="Table 3">
            <a:extLst>
              <a:ext uri="{FF2B5EF4-FFF2-40B4-BE49-F238E27FC236}">
                <a16:creationId xmlns:a16="http://schemas.microsoft.com/office/drawing/2014/main" id="{A3B0EA95-1BBB-405A-9EC5-18852E96B11A}"/>
              </a:ext>
            </a:extLst>
          </p:cNvPr>
          <p:cNvGraphicFramePr>
            <a:graphicFrameLocks noGrp="1"/>
          </p:cNvGraphicFramePr>
          <p:nvPr/>
        </p:nvGraphicFramePr>
        <p:xfrm>
          <a:off x="6883950" y="1047036"/>
          <a:ext cx="4576530" cy="5445204"/>
        </p:xfrm>
        <a:graphic>
          <a:graphicData uri="http://schemas.openxmlformats.org/drawingml/2006/table">
            <a:tbl>
              <a:tblPr firstRow="1" bandRow="1">
                <a:tableStyleId>{5C22544A-7EE6-4342-B048-85BDC9FD1C3A}</a:tableStyleId>
              </a:tblPr>
              <a:tblGrid>
                <a:gridCol w="2028040">
                  <a:extLst>
                    <a:ext uri="{9D8B030D-6E8A-4147-A177-3AD203B41FA5}">
                      <a16:colId xmlns:a16="http://schemas.microsoft.com/office/drawing/2014/main" val="1195736878"/>
                    </a:ext>
                  </a:extLst>
                </a:gridCol>
                <a:gridCol w="1274245">
                  <a:extLst>
                    <a:ext uri="{9D8B030D-6E8A-4147-A177-3AD203B41FA5}">
                      <a16:colId xmlns:a16="http://schemas.microsoft.com/office/drawing/2014/main" val="1916197714"/>
                    </a:ext>
                  </a:extLst>
                </a:gridCol>
                <a:gridCol w="1274245">
                  <a:extLst>
                    <a:ext uri="{9D8B030D-6E8A-4147-A177-3AD203B41FA5}">
                      <a16:colId xmlns:a16="http://schemas.microsoft.com/office/drawing/2014/main" val="335152744"/>
                    </a:ext>
                  </a:extLst>
                </a:gridCol>
              </a:tblGrid>
              <a:tr h="590835">
                <a:tc>
                  <a:txBody>
                    <a:bodyPr/>
                    <a:lstStyle/>
                    <a:p>
                      <a:pPr algn="ctr"/>
                      <a:r>
                        <a:rPr lang="en-US" sz="1400" b="1" i="0" dirty="0">
                          <a:solidFill>
                            <a:schemeClr val="tx1">
                              <a:lumMod val="75000"/>
                              <a:lumOff val="25000"/>
                            </a:schemeClr>
                          </a:solidFill>
                          <a:latin typeface="Arial" panose="020B0604020202020204" pitchFamily="34" charset="0"/>
                          <a:cs typeface="Arial" panose="020B0604020202020204" pitchFamily="34" charset="0"/>
                        </a:rPr>
                        <a:t>Promotion Channel</a:t>
                      </a:r>
                    </a:p>
                  </a:txBody>
                  <a:tcPr marL="99441" marR="99441" marT="49720" marB="49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dirty="0">
                          <a:solidFill>
                            <a:schemeClr val="tx1">
                              <a:lumMod val="75000"/>
                              <a:lumOff val="25000"/>
                            </a:schemeClr>
                          </a:solidFill>
                          <a:latin typeface="Arial" panose="020B0604020202020204" pitchFamily="34" charset="0"/>
                          <a:cs typeface="Arial" panose="020B0604020202020204" pitchFamily="34" charset="0"/>
                        </a:rPr>
                        <a:t>Adult Budget</a:t>
                      </a:r>
                    </a:p>
                  </a:txBody>
                  <a:tcPr marL="99441" marR="99441" marT="49720" marB="49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dirty="0">
                          <a:solidFill>
                            <a:schemeClr val="tx1">
                              <a:lumMod val="75000"/>
                              <a:lumOff val="25000"/>
                            </a:schemeClr>
                          </a:solidFill>
                          <a:latin typeface="Arial" panose="020B0604020202020204" pitchFamily="34" charset="0"/>
                          <a:cs typeface="Arial" panose="020B0604020202020204" pitchFamily="34" charset="0"/>
                        </a:rPr>
                        <a:t>% Adult Budget</a:t>
                      </a:r>
                    </a:p>
                  </a:txBody>
                  <a:tcPr marL="99441" marR="99441" marT="49720" marB="49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8155342"/>
                  </a:ext>
                </a:extLst>
              </a:tr>
              <a:tr h="368752">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HCP MCM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$10.5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17.5%</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617149254"/>
                  </a:ext>
                </a:extLst>
              </a:tr>
              <a:tr h="368752">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HCC In Office</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$1.13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1.9%</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62254302"/>
                  </a:ext>
                </a:extLst>
              </a:tr>
              <a:tr h="469936">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HCC Linear TV</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$25.8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43.0%</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171990519"/>
                  </a:ext>
                </a:extLst>
              </a:tr>
              <a:tr h="368752">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HCC Social</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a:solidFill>
                            <a:srgbClr val="000000"/>
                          </a:solidFill>
                          <a:effectLst/>
                          <a:latin typeface="Arial" panose="020B0604020202020204" pitchFamily="34" charset="0"/>
                          <a:ea typeface="+mn-ea"/>
                          <a:cs typeface="Arial" panose="020B0604020202020204" pitchFamily="34" charset="0"/>
                        </a:rPr>
                        <a:t>$1.8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a:solidFill>
                            <a:srgbClr val="000000"/>
                          </a:solidFill>
                          <a:effectLst/>
                          <a:latin typeface="Arial" panose="020B0604020202020204" pitchFamily="34" charset="0"/>
                          <a:ea typeface="+mn-ea"/>
                          <a:cs typeface="Arial" panose="020B0604020202020204" pitchFamily="34" charset="0"/>
                        </a:rPr>
                        <a:t>2.9%</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008265985"/>
                  </a:ext>
                </a:extLst>
              </a:tr>
              <a:tr h="467579">
                <a:tc>
                  <a:txBody>
                    <a:bodyPr/>
                    <a:lstStyle/>
                    <a:p>
                      <a:pPr marL="0" algn="ctr" defTabSz="914400" rtl="0" eaLnBrk="1" fontAlgn="b" latinLnBrk="0" hangingPunct="1"/>
                      <a:r>
                        <a:rPr lang="en-US" sz="1200" b="0" i="0" u="none" strike="noStrike" kern="1200">
                          <a:solidFill>
                            <a:srgbClr val="000000"/>
                          </a:solidFill>
                          <a:effectLst/>
                          <a:latin typeface="Arial" panose="020B0604020202020204" pitchFamily="34" charset="0"/>
                          <a:ea typeface="+mn-ea"/>
                          <a:cs typeface="Arial" panose="020B0604020202020204" pitchFamily="34" charset="0"/>
                        </a:rPr>
                        <a:t>HCC Online Video</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$1.1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a:solidFill>
                            <a:srgbClr val="000000"/>
                          </a:solidFill>
                          <a:effectLst/>
                          <a:latin typeface="Arial" panose="020B0604020202020204" pitchFamily="34" charset="0"/>
                          <a:ea typeface="+mn-ea"/>
                          <a:cs typeface="Arial" panose="020B0604020202020204" pitchFamily="34" charset="0"/>
                        </a:rPr>
                        <a:t>1.9%</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41752569"/>
                  </a:ext>
                </a:extLst>
              </a:tr>
              <a:tr h="368752">
                <a:tc>
                  <a:txBody>
                    <a:bodyPr/>
                    <a:lstStyle/>
                    <a:p>
                      <a:pPr marL="0" algn="ctr" defTabSz="914400" rtl="0" eaLnBrk="1" fontAlgn="b" latinLnBrk="0" hangingPunct="1"/>
                      <a:r>
                        <a:rPr lang="en-US" sz="1200" b="0" i="0" u="none" strike="noStrike" kern="1200">
                          <a:solidFill>
                            <a:srgbClr val="000000"/>
                          </a:solidFill>
                          <a:effectLst/>
                          <a:latin typeface="Arial" panose="020B0604020202020204" pitchFamily="34" charset="0"/>
                          <a:ea typeface="+mn-ea"/>
                          <a:cs typeface="Arial" panose="020B0604020202020204" pitchFamily="34" charset="0"/>
                        </a:rPr>
                        <a:t>HCC Streaming Video</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$13.4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22.4%</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23474246"/>
                  </a:ext>
                </a:extLst>
              </a:tr>
              <a:tr h="368752">
                <a:tc>
                  <a:txBody>
                    <a:bodyPr/>
                    <a:lstStyle/>
                    <a:p>
                      <a:pPr marL="0" algn="ctr" defTabSz="914400" rtl="0" eaLnBrk="1" fontAlgn="b" latinLnBrk="0" hangingPunct="1"/>
                      <a:r>
                        <a:rPr lang="en-US" sz="1200" b="0" i="0" u="none" strike="noStrike" kern="1200">
                          <a:solidFill>
                            <a:srgbClr val="000000"/>
                          </a:solidFill>
                          <a:effectLst/>
                          <a:latin typeface="Arial" panose="020B0604020202020204" pitchFamily="34" charset="0"/>
                          <a:ea typeface="+mn-ea"/>
                          <a:cs typeface="Arial" panose="020B0604020202020204" pitchFamily="34" charset="0"/>
                        </a:rPr>
                        <a:t>HCC Display</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$2.9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4.8%</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28221032"/>
                  </a:ext>
                </a:extLst>
              </a:tr>
              <a:tr h="368752">
                <a:tc>
                  <a:txBody>
                    <a:bodyPr/>
                    <a:lstStyle/>
                    <a:p>
                      <a:pPr marL="0" algn="ctr" defTabSz="914400" rtl="0" eaLnBrk="1" fontAlgn="b" latinLnBrk="0" hangingPunct="1"/>
                      <a:r>
                        <a:rPr lang="en-US" sz="1200" b="0" i="0" u="none" strike="noStrike" kern="1200">
                          <a:solidFill>
                            <a:srgbClr val="000000"/>
                          </a:solidFill>
                          <a:effectLst/>
                          <a:latin typeface="Arial" panose="020B0604020202020204" pitchFamily="34" charset="0"/>
                          <a:ea typeface="+mn-ea"/>
                          <a:cs typeface="Arial" panose="020B0604020202020204" pitchFamily="34" charset="0"/>
                        </a:rPr>
                        <a:t>HCC Paid Search</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$.05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0.1%</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542258583"/>
                  </a:ext>
                </a:extLst>
              </a:tr>
              <a:tr h="368752">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HCC Radio</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a:solidFill>
                            <a:srgbClr val="000000"/>
                          </a:solidFill>
                          <a:effectLst/>
                          <a:latin typeface="Arial" panose="020B0604020202020204" pitchFamily="34" charset="0"/>
                          <a:ea typeface="+mn-ea"/>
                          <a:cs typeface="Arial" panose="020B0604020202020204" pitchFamily="34" charset="0"/>
                        </a:rPr>
                        <a:t>$.9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1.5%</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1750237"/>
                  </a:ext>
                </a:extLst>
              </a:tr>
              <a:tr h="368752">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HCC Pharmacy</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a:solidFill>
                            <a:srgbClr val="000000"/>
                          </a:solidFill>
                          <a:effectLst/>
                          <a:latin typeface="Arial" panose="020B0604020202020204" pitchFamily="34" charset="0"/>
                          <a:ea typeface="+mn-ea"/>
                          <a:cs typeface="Arial" panose="020B0604020202020204" pitchFamily="34" charset="0"/>
                        </a:rPr>
                        <a:t>$2.4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defTabSz="914400" rtl="0" eaLnBrk="1" fontAlgn="b" latinLnBrk="0" hangingPunct="1"/>
                      <a:r>
                        <a:rPr lang="en-US" sz="1200" b="0" i="0" u="none" strike="noStrike" kern="1200" dirty="0">
                          <a:solidFill>
                            <a:srgbClr val="000000"/>
                          </a:solidFill>
                          <a:effectLst/>
                          <a:latin typeface="Arial" panose="020B0604020202020204" pitchFamily="34" charset="0"/>
                          <a:ea typeface="+mn-ea"/>
                          <a:cs typeface="Arial" panose="020B0604020202020204" pitchFamily="34" charset="0"/>
                        </a:rPr>
                        <a:t>4.0%</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087776663"/>
                  </a:ext>
                </a:extLst>
              </a:tr>
              <a:tr h="543919">
                <a:tc>
                  <a:txBody>
                    <a:bodyPr/>
                    <a:lstStyle/>
                    <a:p>
                      <a:pPr algn="ctr" fontAlgn="b"/>
                      <a:r>
                        <a:rPr lang="en-US" sz="1400" b="1" i="0" u="none" strike="noStrike" dirty="0">
                          <a:solidFill>
                            <a:schemeClr val="bg1"/>
                          </a:solidFill>
                          <a:effectLst/>
                          <a:latin typeface="Arial" panose="020B0604020202020204" pitchFamily="34" charset="0"/>
                          <a:cs typeface="Arial" panose="020B0604020202020204" pitchFamily="34" charset="0"/>
                        </a:rPr>
                        <a:t>Total In-Scope Budget</a:t>
                      </a:r>
                    </a:p>
                  </a:txBody>
                  <a:tcPr marL="111314" marR="7421" marT="7421" marB="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400" b="1" i="0" u="none" strike="noStrike" dirty="0">
                          <a:solidFill>
                            <a:schemeClr val="bg1"/>
                          </a:solidFill>
                          <a:effectLst/>
                          <a:latin typeface="Arial" panose="020B0604020202020204" pitchFamily="34" charset="0"/>
                          <a:cs typeface="Arial" panose="020B0604020202020204" pitchFamily="34" charset="0"/>
                        </a:rPr>
                        <a:t>$60.0 M</a:t>
                      </a:r>
                    </a:p>
                  </a:txBody>
                  <a:tcPr marL="7421" marR="7421" marT="742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endParaRPr lang="en-US" sz="1400" b="0" i="0" u="none" strike="noStrike" dirty="0">
                        <a:solidFill>
                          <a:schemeClr val="bg1"/>
                        </a:solidFill>
                        <a:effectLst/>
                        <a:latin typeface="Arial" panose="020B0604020202020204" pitchFamily="34" charset="0"/>
                        <a:cs typeface="Arial" panose="020B0604020202020204" pitchFamily="34" charset="0"/>
                      </a:endParaRPr>
                    </a:p>
                  </a:txBody>
                  <a:tcPr marL="7421" marR="7421" marT="742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25628878"/>
                  </a:ext>
                </a:extLst>
              </a:tr>
              <a:tr h="422919">
                <a:tc>
                  <a:txBody>
                    <a:bodyPr/>
                    <a:lstStyle/>
                    <a:p>
                      <a:pPr algn="ctr" fontAlgn="b"/>
                      <a:r>
                        <a:rPr lang="en-US" sz="1400" b="1" i="0" u="none" strike="noStrike" dirty="0">
                          <a:solidFill>
                            <a:schemeClr val="bg1"/>
                          </a:solidFill>
                          <a:effectLst/>
                          <a:latin typeface="Arial" panose="020B0604020202020204" pitchFamily="34" charset="0"/>
                          <a:cs typeface="Arial" panose="020B0604020202020204" pitchFamily="34" charset="0"/>
                        </a:rPr>
                        <a:t>Total SAP Budget</a:t>
                      </a:r>
                    </a:p>
                  </a:txBody>
                  <a:tcPr marL="111314" marR="7421" marT="7421" marB="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r>
                        <a:rPr lang="en-US" sz="1400" b="1" i="0" u="none" strike="noStrike" dirty="0">
                          <a:solidFill>
                            <a:schemeClr val="bg1"/>
                          </a:solidFill>
                          <a:effectLst/>
                          <a:latin typeface="Arial" panose="020B0604020202020204" pitchFamily="34" charset="0"/>
                          <a:cs typeface="Arial" panose="020B0604020202020204" pitchFamily="34" charset="0"/>
                        </a:rPr>
                        <a:t>$84.0 M</a:t>
                      </a:r>
                    </a:p>
                  </a:txBody>
                  <a:tcPr marL="7421" marR="7421" marT="742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endParaRPr lang="en-US" sz="1400" b="0" i="0" u="none" strike="noStrike" dirty="0">
                        <a:solidFill>
                          <a:schemeClr val="bg1"/>
                        </a:solidFill>
                        <a:effectLst/>
                        <a:latin typeface="Arial" panose="020B0604020202020204" pitchFamily="34" charset="0"/>
                        <a:cs typeface="Arial" panose="020B0604020202020204" pitchFamily="34" charset="0"/>
                      </a:endParaRPr>
                    </a:p>
                  </a:txBody>
                  <a:tcPr marL="7421" marR="7421" marT="7421"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737614771"/>
                  </a:ext>
                </a:extLst>
              </a:tr>
            </a:tbl>
          </a:graphicData>
        </a:graphic>
      </p:graphicFrame>
      <p:sp>
        <p:nvSpPr>
          <p:cNvPr id="5" name="Rounded Rectangle 4">
            <a:extLst>
              <a:ext uri="{FF2B5EF4-FFF2-40B4-BE49-F238E27FC236}">
                <a16:creationId xmlns:a16="http://schemas.microsoft.com/office/drawing/2014/main" id="{19D05217-D088-4D20-94DA-1120CD313D7A}"/>
              </a:ext>
            </a:extLst>
          </p:cNvPr>
          <p:cNvSpPr/>
          <p:nvPr/>
        </p:nvSpPr>
        <p:spPr>
          <a:xfrm>
            <a:off x="810891" y="1032968"/>
            <a:ext cx="4962892" cy="5445204"/>
          </a:xfrm>
          <a:prstGeom prst="roundRect">
            <a:avLst>
              <a:gd name="adj" fmla="val 16667"/>
            </a:avLst>
          </a:prstGeom>
          <a:solidFill>
            <a:schemeClr val="bg1">
              <a:lumMod val="65000"/>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836" tIns="42418" rIns="84836" bIns="42418" rtlCol="0" anchor="ctr"/>
          <a:lstStyle/>
          <a:p>
            <a:pPr algn="l" fontAlgn="base">
              <a:spcBef>
                <a:spcPct val="0"/>
              </a:spcBef>
              <a:spcAft>
                <a:spcPct val="0"/>
              </a:spcAft>
            </a:pPr>
            <a:r>
              <a:rPr lang="en-US" b="1" dirty="0">
                <a:solidFill>
                  <a:srgbClr val="000000"/>
                </a:solidFill>
                <a:latin typeface="Arial" panose="020B0604020202020204" pitchFamily="34" charset="0"/>
                <a:cs typeface="Arial" panose="020B0604020202020204" pitchFamily="34" charset="0"/>
              </a:rPr>
              <a:t>Non-analyzable SAP budget ($22.6M) includes:</a:t>
            </a:r>
            <a:endParaRPr lang="en-US" dirty="0">
              <a:solidFill>
                <a:srgbClr val="000000"/>
              </a:solidFill>
              <a:latin typeface="Arial" panose="020B0604020202020204" pitchFamily="34" charset="0"/>
              <a:cs typeface="Arial" panose="020B0604020202020204" pitchFamily="34" charset="0"/>
            </a:endParaRPr>
          </a:p>
          <a:p>
            <a:pPr marL="285750" indent="-285750" fontAlgn="base">
              <a:lnSpc>
                <a:spcPts val="2200"/>
              </a:lnSpc>
              <a:spcBef>
                <a:spcPct val="0"/>
              </a:spcBef>
              <a:spcAft>
                <a:spcPct val="0"/>
              </a:spcAft>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Product Promotional Resources ($11.2M)</a:t>
            </a:r>
            <a:r>
              <a:rPr lang="en-US" sz="1400" kern="1200" dirty="0">
                <a:solidFill>
                  <a:srgbClr val="000000"/>
                </a:solidFill>
                <a:latin typeface="Arial" panose="020B0604020202020204" pitchFamily="34" charset="0"/>
                <a:cs typeface="Arial" panose="020B0604020202020204" pitchFamily="34" charset="0"/>
              </a:rPr>
              <a:t>	</a:t>
            </a:r>
          </a:p>
          <a:p>
            <a:pPr marL="742950" lvl="1" indent="-285750" fontAlgn="base">
              <a:lnSpc>
                <a:spcPts val="2200"/>
              </a:lnSpc>
              <a:spcBef>
                <a:spcPct val="0"/>
              </a:spcBef>
              <a:spcAft>
                <a:spcPct val="0"/>
              </a:spcAft>
              <a:buFont typeface="Arial" panose="020B0604020202020204" pitchFamily="34" charset="0"/>
              <a:buChar char="•"/>
            </a:pPr>
            <a:r>
              <a:rPr lang="en-US" sz="1400" kern="1200" dirty="0">
                <a:solidFill>
                  <a:srgbClr val="000000"/>
                </a:solidFill>
                <a:latin typeface="Arial" panose="020B0604020202020204" pitchFamily="34" charset="0"/>
                <a:cs typeface="Arial" panose="020B0604020202020204" pitchFamily="34" charset="0"/>
              </a:rPr>
              <a:t>Innovation Programs – “Phreesia, Innovation &amp; Arcadia HPV Adult” ($1.8M)</a:t>
            </a:r>
            <a:endParaRPr lang="en-US" sz="1400" dirty="0">
              <a:solidFill>
                <a:srgbClr val="000000"/>
              </a:solidFill>
              <a:latin typeface="Arial" panose="020B0604020202020204" pitchFamily="34" charset="0"/>
              <a:cs typeface="Arial" panose="020B0604020202020204" pitchFamily="34" charset="0"/>
            </a:endParaRPr>
          </a:p>
          <a:p>
            <a:pPr marL="285750" indent="-285750" fontAlgn="base">
              <a:lnSpc>
                <a:spcPts val="2200"/>
              </a:lnSpc>
              <a:spcBef>
                <a:spcPct val="0"/>
              </a:spcBef>
              <a:spcAft>
                <a:spcPct val="0"/>
              </a:spcAft>
              <a:buFont typeface="Arial" panose="020B0604020202020204" pitchFamily="34" charset="0"/>
              <a:buChar char="•"/>
              <a:defRPr/>
            </a:pPr>
            <a:r>
              <a:rPr lang="en-US" sz="1400" kern="1200" dirty="0">
                <a:solidFill>
                  <a:srgbClr val="000000"/>
                </a:solidFill>
                <a:latin typeface="Arial" panose="020B0604020202020204" pitchFamily="34" charset="0"/>
                <a:cs typeface="Arial" panose="020B0604020202020204" pitchFamily="34" charset="0"/>
              </a:rPr>
              <a:t>Agency Fees: Media Buying ($4.0M)</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rgbClr val="000000"/>
                </a:solidFill>
                <a:latin typeface="Arial" panose="020B0604020202020204" pitchFamily="34" charset="0"/>
                <a:cs typeface="Arial" panose="020B0604020202020204" pitchFamily="34" charset="0"/>
              </a:rPr>
              <a:t>MCM execution and unanalyzable ($3.4M)</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rgbClr val="000000"/>
                </a:solidFill>
                <a:latin typeface="Arial" panose="020B0604020202020204" pitchFamily="34" charset="0"/>
                <a:cs typeface="Arial" panose="020B0604020202020204" pitchFamily="34" charset="0"/>
              </a:rPr>
              <a:t>Primary &amp; Secondary Market Research ($1.8M)</a:t>
            </a:r>
            <a:endParaRPr lang="en-US" sz="1400" dirty="0">
              <a:solidFill>
                <a:srgbClr val="000000"/>
              </a:solidFill>
              <a:latin typeface="Arial" panose="020B0604020202020204" pitchFamily="34" charset="0"/>
              <a:cs typeface="Arial" panose="020B0604020202020204" pitchFamily="34" charset="0"/>
            </a:endParaRPr>
          </a:p>
          <a:p>
            <a:pPr marL="285750" indent="-285750" algn="l" defTabSz="914400" rtl="0" eaLnBrk="1" fontAlgn="base" latinLnBrk="0" hangingPunct="1">
              <a:lnSpc>
                <a:spcPts val="2200"/>
              </a:lnSpc>
              <a:spcBef>
                <a:spcPct val="0"/>
              </a:spcBef>
              <a:spcAft>
                <a:spcPct val="0"/>
              </a:spcAft>
              <a:buFont typeface="Arial" panose="020B0604020202020204" pitchFamily="34" charset="0"/>
              <a:buChar char="•"/>
            </a:pPr>
            <a:r>
              <a:rPr lang="en-US" sz="1400" kern="1200" dirty="0">
                <a:solidFill>
                  <a:srgbClr val="000000"/>
                </a:solidFill>
                <a:latin typeface="Arial" panose="020B0604020202020204" pitchFamily="34" charset="0"/>
                <a:cs typeface="Arial" panose="020B0604020202020204" pitchFamily="34" charset="0"/>
              </a:rPr>
              <a:t>Patient Support Services ($0.8M)</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rgbClr val="000000"/>
                </a:solidFill>
                <a:latin typeface="Arial" panose="020B0604020202020204" pitchFamily="34" charset="0"/>
                <a:cs typeface="Arial" panose="020B0604020202020204" pitchFamily="34" charset="0"/>
              </a:rPr>
              <a:t>Public Affairs/External Relations Program ($0.8M)</a:t>
            </a:r>
          </a:p>
          <a:p>
            <a:pPr marL="285750" indent="-285750" fontAlgn="base">
              <a:lnSpc>
                <a:spcPts val="2200"/>
              </a:lnSpc>
              <a:spcBef>
                <a:spcPct val="0"/>
              </a:spcBef>
              <a:spcAft>
                <a:spcPct val="0"/>
              </a:spcAft>
              <a:buFont typeface="Arial" panose="020B0604020202020204" pitchFamily="34" charset="0"/>
              <a:buChar char="•"/>
              <a:defRPr/>
            </a:pPr>
            <a:r>
              <a:rPr lang="en-US" sz="1400" kern="1200" dirty="0">
                <a:solidFill>
                  <a:srgbClr val="000000"/>
                </a:solidFill>
                <a:latin typeface="Arial" panose="020B0604020202020204" pitchFamily="34" charset="0"/>
                <a:cs typeface="Arial" panose="020B0604020202020204" pitchFamily="34" charset="0"/>
              </a:rPr>
              <a:t>Sales Team Support ($0.04M)</a:t>
            </a:r>
            <a:endParaRPr lang="en-US" sz="1400" dirty="0">
              <a:solidFill>
                <a:srgbClr val="000000"/>
              </a:solidFill>
              <a:latin typeface="Arial" panose="020B0604020202020204" pitchFamily="34" charset="0"/>
              <a:cs typeface="Arial" panose="020B0604020202020204" pitchFamily="34" charset="0"/>
            </a:endParaRP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rgbClr val="000000"/>
                </a:solidFill>
                <a:latin typeface="Arial" panose="020B0604020202020204" pitchFamily="34" charset="0"/>
                <a:cs typeface="Arial" panose="020B0604020202020204" pitchFamily="34" charset="0"/>
              </a:rPr>
              <a:t>Grants &amp; Contributions ($0.2M)</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rgbClr val="000000"/>
                </a:solidFill>
                <a:latin typeface="Arial" panose="020B0604020202020204" pitchFamily="34" charset="0"/>
                <a:cs typeface="Arial" panose="020B0604020202020204" pitchFamily="34" charset="0"/>
              </a:rPr>
              <a:t>Congress &amp; Exhibits ($0.2M)</a:t>
            </a:r>
          </a:p>
          <a:p>
            <a:pPr rtl="0" eaLnBrk="1" fontAlgn="base" latinLnBrk="0" hangingPunct="1"/>
            <a:r>
              <a:rPr lang="en-US" b="1" kern="1200" dirty="0">
                <a:solidFill>
                  <a:sysClr val="windowText" lastClr="000000"/>
                </a:solidFill>
                <a:effectLst/>
                <a:latin typeface="Arial" panose="020B0604020202020204" pitchFamily="34" charset="0"/>
                <a:cs typeface="Arial" panose="020B0604020202020204" pitchFamily="34" charset="0"/>
              </a:rPr>
              <a:t>Analyzable</a:t>
            </a:r>
            <a:r>
              <a:rPr lang="en-US" b="1" kern="1200" baseline="0" dirty="0">
                <a:solidFill>
                  <a:sysClr val="windowText" lastClr="000000"/>
                </a:solidFill>
                <a:effectLst/>
                <a:latin typeface="Arial" panose="020B0604020202020204" pitchFamily="34" charset="0"/>
                <a:cs typeface="Arial" panose="020B0604020202020204" pitchFamily="34" charset="0"/>
              </a:rPr>
              <a:t> but not measured </a:t>
            </a:r>
            <a:r>
              <a:rPr lang="en-US" b="1" kern="1200" dirty="0">
                <a:solidFill>
                  <a:sysClr val="windowText" lastClr="000000"/>
                </a:solidFill>
                <a:effectLst/>
                <a:latin typeface="Arial" panose="020B0604020202020204" pitchFamily="34" charset="0"/>
                <a:cs typeface="Arial" panose="020B0604020202020204" pitchFamily="34" charset="0"/>
              </a:rPr>
              <a:t>($1.4M) includes:</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dirty="0">
                <a:solidFill>
                  <a:srgbClr val="000000"/>
                </a:solidFill>
                <a:latin typeface="Arial" panose="020B0604020202020204" pitchFamily="34" charset="0"/>
                <a:cs typeface="Arial" panose="020B0604020202020204" pitchFamily="34" charset="0"/>
              </a:rPr>
              <a:t>HCC Digital Pharmacy (940K), Print (316K)</a:t>
            </a:r>
            <a:r>
              <a:rPr lang="en-US" dirty="0">
                <a:solidFill>
                  <a:sysClr val="windowText" lastClr="000000"/>
                </a:solidFill>
                <a:latin typeface="Arial" panose="020B0604020202020204" pitchFamily="34" charset="0"/>
                <a:cs typeface="Arial" panose="020B0604020202020204" pitchFamily="34" charset="0"/>
              </a:rPr>
              <a:t>, </a:t>
            </a:r>
            <a:r>
              <a:rPr lang="en-US" sz="1400" kern="1200" dirty="0">
                <a:solidFill>
                  <a:srgbClr val="000000"/>
                </a:solidFill>
                <a:latin typeface="Arial" panose="020B0604020202020204" pitchFamily="34" charset="0"/>
                <a:cs typeface="Arial" panose="020B0604020202020204" pitchFamily="34" charset="0"/>
              </a:rPr>
              <a:t>Search (53K), PDQ</a:t>
            </a:r>
            <a:r>
              <a:rPr lang="en-US" sz="1400" kern="1200" baseline="0" dirty="0">
                <a:solidFill>
                  <a:srgbClr val="000000"/>
                </a:solidFill>
                <a:latin typeface="Arial" panose="020B0604020202020204" pitchFamily="34" charset="0"/>
                <a:cs typeface="Arial" panose="020B0604020202020204" pitchFamily="34" charset="0"/>
              </a:rPr>
              <a:t> Communications (41K), </a:t>
            </a:r>
            <a:r>
              <a:rPr lang="en-US" sz="1400" kern="1200" dirty="0">
                <a:solidFill>
                  <a:srgbClr val="000000"/>
                </a:solidFill>
                <a:latin typeface="Arial" panose="020B0604020202020204" pitchFamily="34" charset="0"/>
                <a:cs typeface="Arial" panose="020B0604020202020204" pitchFamily="34" charset="0"/>
              </a:rPr>
              <a:t>American Pharmacists Assoc (23K),</a:t>
            </a:r>
            <a:r>
              <a:rPr lang="en-US" sz="2000" b="1" dirty="0">
                <a:solidFill>
                  <a:srgbClr val="000000"/>
                </a:solidFill>
                <a:latin typeface="Arial" panose="020B0604020202020204" pitchFamily="34" charset="0"/>
                <a:cs typeface="Arial" panose="020B0604020202020204" pitchFamily="34" charset="0"/>
              </a:rPr>
              <a:t> </a:t>
            </a:r>
            <a:r>
              <a:rPr lang="en-US" sz="1400" kern="1200" dirty="0">
                <a:solidFill>
                  <a:srgbClr val="000000"/>
                </a:solidFill>
                <a:latin typeface="Arial" panose="020B0604020202020204" pitchFamily="34" charset="0"/>
                <a:cs typeface="Arial" panose="020B0604020202020204" pitchFamily="34" charset="0"/>
              </a:rPr>
              <a:t>Bing.com (7K), Doubleclick (1K).</a:t>
            </a:r>
            <a:endParaRPr lang="en-US" sz="2000"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BF37920-4D74-4811-ACCE-9F9CD80695F1}"/>
              </a:ext>
            </a:extLst>
          </p:cNvPr>
          <p:cNvSpPr txBox="1"/>
          <p:nvPr/>
        </p:nvSpPr>
        <p:spPr>
          <a:xfrm>
            <a:off x="457200" y="708482"/>
            <a:ext cx="10972800"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G9 Adult In-Scope channels comprise </a:t>
            </a:r>
            <a:r>
              <a:rPr lang="en-US" sz="1600" b="1" i="1" dirty="0">
                <a:latin typeface="Arial" panose="020B0604020202020204" pitchFamily="34" charset="0"/>
                <a:cs typeface="Arial" panose="020B0604020202020204" pitchFamily="34" charset="0"/>
              </a:rPr>
              <a:t>~72%</a:t>
            </a:r>
            <a:r>
              <a:rPr lang="en-US" sz="1600" i="1" dirty="0">
                <a:latin typeface="Arial" panose="020B0604020202020204" pitchFamily="34" charset="0"/>
                <a:cs typeface="Arial" panose="020B0604020202020204" pitchFamily="34" charset="0"/>
              </a:rPr>
              <a:t> of the G9 Adult budget</a:t>
            </a:r>
          </a:p>
        </p:txBody>
      </p:sp>
      <p:sp>
        <p:nvSpPr>
          <p:cNvPr id="7" name="TextBox 6">
            <a:extLst>
              <a:ext uri="{FF2B5EF4-FFF2-40B4-BE49-F238E27FC236}">
                <a16:creationId xmlns:a16="http://schemas.microsoft.com/office/drawing/2014/main" id="{CAC4672C-2CAF-4D14-AFD3-D926DA0548BB}"/>
              </a:ext>
            </a:extLst>
          </p:cNvPr>
          <p:cNvSpPr txBox="1"/>
          <p:nvPr/>
        </p:nvSpPr>
        <p:spPr>
          <a:xfrm>
            <a:off x="365760" y="6400800"/>
            <a:ext cx="6469472" cy="365760"/>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 Non-analyzable MCM execution and unanalyzable refers to vendors from which we receive summary data at a very high level that cannot be properly analyzed (e.g., terminal alerts, completion texts , solved pharmacy media etc.)</a:t>
            </a:r>
          </a:p>
        </p:txBody>
      </p:sp>
      <p:sp>
        <p:nvSpPr>
          <p:cNvPr id="3" name="Slide Number Placeholder 2">
            <a:extLst>
              <a:ext uri="{FF2B5EF4-FFF2-40B4-BE49-F238E27FC236}">
                <a16:creationId xmlns:a16="http://schemas.microsoft.com/office/drawing/2014/main" id="{9C7AAA58-4AB1-4184-9AA1-5366C0DC69B3}"/>
              </a:ext>
            </a:extLst>
          </p:cNvPr>
          <p:cNvSpPr>
            <a:spLocks noGrp="1"/>
          </p:cNvSpPr>
          <p:nvPr>
            <p:ph type="sldNum" sz="quarter" idx="12"/>
          </p:nvPr>
        </p:nvSpPr>
        <p:spPr/>
        <p:txBody>
          <a:bodyPr/>
          <a:lstStyle/>
          <a:p>
            <a:fld id="{4A659E65-8E55-4E5E-BAF2-65022C82C2C6}" type="slidenum">
              <a:rPr lang="en-US" smtClean="0"/>
              <a:t>13</a:t>
            </a:fld>
            <a:endParaRPr lang="en-US"/>
          </a:p>
        </p:txBody>
      </p:sp>
    </p:spTree>
    <p:custDataLst>
      <p:tags r:id="rId1"/>
    </p:custDataLst>
    <p:extLst>
      <p:ext uri="{BB962C8B-B14F-4D97-AF65-F5344CB8AC3E}">
        <p14:creationId xmlns:p14="http://schemas.microsoft.com/office/powerpoint/2010/main" val="295067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C347-F820-4761-9D7C-CBD679470E2B}"/>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Adults: Promotion Channel Deep Dive</a:t>
            </a:r>
          </a:p>
        </p:txBody>
      </p:sp>
      <p:sp>
        <p:nvSpPr>
          <p:cNvPr id="14" name="TextBox 13">
            <a:extLst>
              <a:ext uri="{FF2B5EF4-FFF2-40B4-BE49-F238E27FC236}">
                <a16:creationId xmlns:a16="http://schemas.microsoft.com/office/drawing/2014/main" id="{FBF8F8A5-C4C9-4B2A-9944-8054DCA36D97}"/>
              </a:ext>
            </a:extLst>
          </p:cNvPr>
          <p:cNvSpPr txBox="1"/>
          <p:nvPr/>
        </p:nvSpPr>
        <p:spPr>
          <a:xfrm>
            <a:off x="365760" y="6400800"/>
            <a:ext cx="10972800" cy="365760"/>
          </a:xfrm>
          <a:prstGeom prst="rect">
            <a:avLst/>
          </a:prstGeom>
          <a:noFill/>
        </p:spPr>
        <p:txBody>
          <a:bodyPr wrap="square" rtlCol="0">
            <a:spAutoFit/>
          </a:bodyPr>
          <a:lstStyle/>
          <a:p>
            <a:r>
              <a:rPr lang="en-US" sz="900" dirty="0">
                <a:solidFill>
                  <a:schemeClr val="tx1">
                    <a:lumMod val="85000"/>
                    <a:lumOff val="15000"/>
                  </a:schemeClr>
                </a:solidFill>
                <a:latin typeface="Arial" panose="020B0604020202020204" pitchFamily="34" charset="0"/>
                <a:cs typeface="Arial" panose="020B0604020202020204" pitchFamily="34" charset="0"/>
              </a:rPr>
              <a:t>* All HCC Digital channels are represented by the dotted line</a:t>
            </a:r>
          </a:p>
        </p:txBody>
      </p:sp>
      <p:sp>
        <p:nvSpPr>
          <p:cNvPr id="17" name="TextBox 16">
            <a:extLst>
              <a:ext uri="{FF2B5EF4-FFF2-40B4-BE49-F238E27FC236}">
                <a16:creationId xmlns:a16="http://schemas.microsoft.com/office/drawing/2014/main" id="{19FB0B6E-10A7-47A5-9284-D3F04612984B}"/>
              </a:ext>
            </a:extLst>
          </p:cNvPr>
          <p:cNvSpPr txBox="1"/>
          <p:nvPr/>
        </p:nvSpPr>
        <p:spPr>
          <a:xfrm>
            <a:off x="457200" y="914400"/>
            <a:ext cx="10972800" cy="313932"/>
          </a:xfrm>
          <a:prstGeom prst="rect">
            <a:avLst/>
          </a:prstGeom>
          <a:noFill/>
        </p:spPr>
        <p:txBody>
          <a:bodyPr wrap="square" rtlCol="0">
            <a:spAutoFit/>
          </a:bodyPr>
          <a:lstStyle/>
          <a:p>
            <a:pPr marR="0" lvl="1" algn="l" defTabSz="914400" rtl="0" eaLnBrk="1" fontAlgn="auto" latinLnBrk="0" hangingPunct="1">
              <a:lnSpc>
                <a:spcPct val="90000"/>
              </a:lnSpc>
              <a:spcBef>
                <a:spcPts val="500"/>
              </a:spcBef>
              <a:spcAft>
                <a:spcPts val="0"/>
              </a:spcAft>
              <a:buClrTx/>
              <a:buSzTx/>
              <a:tabLst/>
              <a:defRPr/>
            </a:pPr>
            <a:r>
              <a:rPr lang="en-US" sz="1600" i="1" dirty="0">
                <a:latin typeface="Arial" panose="020B0604020202020204" pitchFamily="34" charset="0"/>
                <a:cs typeface="Arial" panose="020B0604020202020204" pitchFamily="34" charset="0"/>
              </a:rPr>
              <a:t>HCC Paid Search, HCC Radio and HCP MCM are among the most efficient channels</a:t>
            </a:r>
          </a:p>
        </p:txBody>
      </p:sp>
      <p:sp>
        <p:nvSpPr>
          <p:cNvPr id="18" name="TextBox 17">
            <a:extLst>
              <a:ext uri="{FF2B5EF4-FFF2-40B4-BE49-F238E27FC236}">
                <a16:creationId xmlns:a16="http://schemas.microsoft.com/office/drawing/2014/main" id="{8D4AC2E3-B1BE-4E09-A5DF-42E39C6AEDDA}"/>
              </a:ext>
            </a:extLst>
          </p:cNvPr>
          <p:cNvSpPr txBox="1"/>
          <p:nvPr/>
        </p:nvSpPr>
        <p:spPr>
          <a:xfrm>
            <a:off x="6865532" y="6007436"/>
            <a:ext cx="5290837" cy="461665"/>
          </a:xfrm>
          <a:prstGeom prst="rect">
            <a:avLst/>
          </a:prstGeom>
          <a:noFill/>
        </p:spPr>
        <p:txBody>
          <a:bodyPr wrap="square" rtlCol="0">
            <a:spAutoFit/>
          </a:bodyPr>
          <a:lstStyle/>
          <a:p>
            <a:r>
              <a:rPr lang="en-US" sz="1200" b="1" dirty="0">
                <a:solidFill>
                  <a:schemeClr val="tx1">
                    <a:lumMod val="85000"/>
                    <a:lumOff val="15000"/>
                  </a:schemeClr>
                </a:solidFill>
                <a:latin typeface="Arial" panose="020B0604020202020204" pitchFamily="34" charset="0"/>
                <a:cs typeface="Arial" panose="020B0604020202020204" pitchFamily="34" charset="0"/>
              </a:rPr>
              <a:t>NOTE</a:t>
            </a:r>
            <a:r>
              <a:rPr lang="en-US" sz="1200" dirty="0">
                <a:solidFill>
                  <a:schemeClr val="tx1">
                    <a:lumMod val="85000"/>
                    <a:lumOff val="15000"/>
                  </a:schemeClr>
                </a:solidFill>
                <a:latin typeface="Arial" panose="020B0604020202020204" pitchFamily="34" charset="0"/>
                <a:cs typeface="Arial" panose="020B0604020202020204" pitchFamily="34" charset="0"/>
              </a:rPr>
              <a:t>: Curves are based on historical results (i.e., 2022) and are not adjusted for future market events and marketplace changes</a:t>
            </a:r>
          </a:p>
        </p:txBody>
      </p:sp>
      <p:sp>
        <p:nvSpPr>
          <p:cNvPr id="19" name="Slide Number Placeholder 18">
            <a:extLst>
              <a:ext uri="{FF2B5EF4-FFF2-40B4-BE49-F238E27FC236}">
                <a16:creationId xmlns:a16="http://schemas.microsoft.com/office/drawing/2014/main" id="{DE1DDE96-97BA-466A-9CD5-E01269C945B6}"/>
              </a:ext>
            </a:extLst>
          </p:cNvPr>
          <p:cNvSpPr>
            <a:spLocks noGrp="1"/>
          </p:cNvSpPr>
          <p:nvPr>
            <p:ph type="sldNum" sz="quarter" idx="12"/>
          </p:nvPr>
        </p:nvSpPr>
        <p:spPr/>
        <p:txBody>
          <a:bodyPr/>
          <a:lstStyle/>
          <a:p>
            <a:fld id="{4A659E65-8E55-4E5E-BAF2-65022C82C2C6}" type="slidenum">
              <a:rPr lang="en-US" smtClean="0"/>
              <a:t>14</a:t>
            </a:fld>
            <a:endParaRPr lang="en-US"/>
          </a:p>
        </p:txBody>
      </p:sp>
      <p:graphicFrame>
        <p:nvGraphicFramePr>
          <p:cNvPr id="10" name="Chart 9">
            <a:extLst>
              <a:ext uri="{FF2B5EF4-FFF2-40B4-BE49-F238E27FC236}">
                <a16:creationId xmlns:a16="http://schemas.microsoft.com/office/drawing/2014/main" id="{8DD8E2DF-D7E5-1E1E-4E53-686DE343ACDE}"/>
              </a:ext>
            </a:extLst>
          </p:cNvPr>
          <p:cNvGraphicFramePr>
            <a:graphicFrameLocks/>
          </p:cNvGraphicFramePr>
          <p:nvPr>
            <p:extLst>
              <p:ext uri="{D42A27DB-BD31-4B8C-83A1-F6EECF244321}">
                <p14:modId xmlns:p14="http://schemas.microsoft.com/office/powerpoint/2010/main" val="1554133860"/>
              </p:ext>
            </p:extLst>
          </p:nvPr>
        </p:nvGraphicFramePr>
        <p:xfrm>
          <a:off x="6822833" y="1659987"/>
          <a:ext cx="5290837" cy="43052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A47E32E-4A07-4B4D-A535-CE542D8F0085}"/>
              </a:ext>
            </a:extLst>
          </p:cNvPr>
          <p:cNvGraphicFramePr>
            <a:graphicFrameLocks/>
          </p:cNvGraphicFramePr>
          <p:nvPr>
            <p:extLst>
              <p:ext uri="{D42A27DB-BD31-4B8C-83A1-F6EECF244321}">
                <p14:modId xmlns:p14="http://schemas.microsoft.com/office/powerpoint/2010/main" val="515295755"/>
              </p:ext>
            </p:extLst>
          </p:nvPr>
        </p:nvGraphicFramePr>
        <p:xfrm>
          <a:off x="35631" y="1659988"/>
          <a:ext cx="6688726" cy="478558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329595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868047-8861-4FDA-BB14-03D6A1EBF526}"/>
              </a:ext>
            </a:extLst>
          </p:cNvPr>
          <p:cNvSpPr>
            <a:spLocks noGrp="1"/>
          </p:cNvSpPr>
          <p:nvPr>
            <p:ph type="sldNum" sz="quarter" idx="12"/>
          </p:nvPr>
        </p:nvSpPr>
        <p:spPr/>
        <p:txBody>
          <a:bodyPr/>
          <a:lstStyle/>
          <a:p>
            <a:fld id="{4A659E65-8E55-4E5E-BAF2-65022C82C2C6}" type="slidenum">
              <a:rPr lang="en-US" smtClean="0"/>
              <a:t>15</a:t>
            </a:fld>
            <a:endParaRPr lang="en-US"/>
          </a:p>
        </p:txBody>
      </p:sp>
      <p:sp>
        <p:nvSpPr>
          <p:cNvPr id="6" name="Title 1">
            <a:extLst>
              <a:ext uri="{FF2B5EF4-FFF2-40B4-BE49-F238E27FC236}">
                <a16:creationId xmlns:a16="http://schemas.microsoft.com/office/drawing/2014/main" id="{0E78E29E-C96C-4D46-BF50-8846F4826029}"/>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Estimated pre-tax ROIs and % Contribution for 2024</a:t>
            </a:r>
          </a:p>
        </p:txBody>
      </p:sp>
      <p:graphicFrame>
        <p:nvGraphicFramePr>
          <p:cNvPr id="2" name="Table 1">
            <a:extLst>
              <a:ext uri="{FF2B5EF4-FFF2-40B4-BE49-F238E27FC236}">
                <a16:creationId xmlns:a16="http://schemas.microsoft.com/office/drawing/2014/main" id="{841760C8-826E-DBE5-41CA-45F403465ED0}"/>
              </a:ext>
            </a:extLst>
          </p:cNvPr>
          <p:cNvGraphicFramePr>
            <a:graphicFrameLocks noGrp="1"/>
          </p:cNvGraphicFramePr>
          <p:nvPr>
            <p:extLst>
              <p:ext uri="{D42A27DB-BD31-4B8C-83A1-F6EECF244321}">
                <p14:modId xmlns:p14="http://schemas.microsoft.com/office/powerpoint/2010/main" val="2101652852"/>
              </p:ext>
            </p:extLst>
          </p:nvPr>
        </p:nvGraphicFramePr>
        <p:xfrm>
          <a:off x="365760" y="1033256"/>
          <a:ext cx="11424458" cy="4832968"/>
        </p:xfrm>
        <a:graphic>
          <a:graphicData uri="http://schemas.openxmlformats.org/drawingml/2006/table">
            <a:tbl>
              <a:tblPr/>
              <a:tblGrid>
                <a:gridCol w="1473656">
                  <a:extLst>
                    <a:ext uri="{9D8B030D-6E8A-4147-A177-3AD203B41FA5}">
                      <a16:colId xmlns:a16="http://schemas.microsoft.com/office/drawing/2014/main" val="4170937592"/>
                    </a:ext>
                  </a:extLst>
                </a:gridCol>
                <a:gridCol w="1743226">
                  <a:extLst>
                    <a:ext uri="{9D8B030D-6E8A-4147-A177-3AD203B41FA5}">
                      <a16:colId xmlns:a16="http://schemas.microsoft.com/office/drawing/2014/main" val="1208527891"/>
                    </a:ext>
                  </a:extLst>
                </a:gridCol>
                <a:gridCol w="1383798">
                  <a:extLst>
                    <a:ext uri="{9D8B030D-6E8A-4147-A177-3AD203B41FA5}">
                      <a16:colId xmlns:a16="http://schemas.microsoft.com/office/drawing/2014/main" val="3612717483"/>
                    </a:ext>
                  </a:extLst>
                </a:gridCol>
                <a:gridCol w="1974436">
                  <a:extLst>
                    <a:ext uri="{9D8B030D-6E8A-4147-A177-3AD203B41FA5}">
                      <a16:colId xmlns:a16="http://schemas.microsoft.com/office/drawing/2014/main" val="2675634548"/>
                    </a:ext>
                  </a:extLst>
                </a:gridCol>
                <a:gridCol w="1096256">
                  <a:extLst>
                    <a:ext uri="{9D8B030D-6E8A-4147-A177-3AD203B41FA5}">
                      <a16:colId xmlns:a16="http://schemas.microsoft.com/office/drawing/2014/main" val="1460985590"/>
                    </a:ext>
                  </a:extLst>
                </a:gridCol>
                <a:gridCol w="1329539">
                  <a:extLst>
                    <a:ext uri="{9D8B030D-6E8A-4147-A177-3AD203B41FA5}">
                      <a16:colId xmlns:a16="http://schemas.microsoft.com/office/drawing/2014/main" val="330126480"/>
                    </a:ext>
                  </a:extLst>
                </a:gridCol>
                <a:gridCol w="1386736">
                  <a:extLst>
                    <a:ext uri="{9D8B030D-6E8A-4147-A177-3AD203B41FA5}">
                      <a16:colId xmlns:a16="http://schemas.microsoft.com/office/drawing/2014/main" val="4094419812"/>
                    </a:ext>
                  </a:extLst>
                </a:gridCol>
                <a:gridCol w="1036811">
                  <a:extLst>
                    <a:ext uri="{9D8B030D-6E8A-4147-A177-3AD203B41FA5}">
                      <a16:colId xmlns:a16="http://schemas.microsoft.com/office/drawing/2014/main" val="1875823286"/>
                    </a:ext>
                  </a:extLst>
                </a:gridCol>
              </a:tblGrid>
              <a:tr h="1335430">
                <a:tc>
                  <a:txBody>
                    <a:bodyPr/>
                    <a:lstStyle/>
                    <a:p>
                      <a:pPr algn="ctr" fontAlgn="ctr"/>
                      <a:r>
                        <a:rPr lang="en-US" sz="1200" b="1" i="0" u="none" strike="noStrike" dirty="0">
                          <a:solidFill>
                            <a:srgbClr val="FFFFFF"/>
                          </a:solidFill>
                          <a:effectLst/>
                          <a:latin typeface="Arial" panose="020B0604020202020204" pitchFamily="34" charset="0"/>
                        </a:rPr>
                        <a:t>Product</a:t>
                      </a:r>
                    </a:p>
                  </a:txBody>
                  <a:tcPr marL="9491" marR="9491" marT="949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a:solidFill>
                            <a:srgbClr val="FFFFFF"/>
                          </a:solidFill>
                          <a:effectLst/>
                          <a:latin typeface="Arial" panose="020B0604020202020204" pitchFamily="34" charset="0"/>
                        </a:rPr>
                        <a:t>Channel</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2024 pre-tax Spend ($MM)</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2024 Estimated pre-tax Incr. Doses </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2024 Estimated Pre-tax ROI</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a:solidFill>
                            <a:srgbClr val="FFFFFF"/>
                          </a:solidFill>
                          <a:effectLst/>
                          <a:latin typeface="Arial" panose="020B0604020202020204" pitchFamily="34" charset="0"/>
                        </a:rPr>
                        <a:t>Promotion Efficiency ($Spend/Incr. Dose)</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Estimated Contribution to Total Sales</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Marginal ROI</a:t>
                      </a:r>
                    </a:p>
                  </a:txBody>
                  <a:tcPr marL="9491" marR="9491" marT="9491"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389887880"/>
                  </a:ext>
                </a:extLst>
              </a:tr>
              <a:tr h="317958">
                <a:tc>
                  <a:txBody>
                    <a:bodyPr/>
                    <a:lstStyle/>
                    <a:p>
                      <a:pPr algn="l" fontAlgn="ctr"/>
                      <a:r>
                        <a:rPr lang="en-US" sz="1000" b="0" i="0" u="none" strike="noStrike" dirty="0">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000" b="0" i="0" u="none" strike="noStrike">
                          <a:solidFill>
                            <a:srgbClr val="000000"/>
                          </a:solidFill>
                          <a:effectLst/>
                          <a:latin typeface="Arial" panose="020B0604020202020204" pitchFamily="34" charset="0"/>
                        </a:rPr>
                        <a:t>HCC InOffice</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$1.0 </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6,742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0.15%</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93761359"/>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dirty="0">
                          <a:solidFill>
                            <a:srgbClr val="000000"/>
                          </a:solidFill>
                          <a:effectLst/>
                          <a:latin typeface="Arial" panose="020B0604020202020204" pitchFamily="34" charset="0"/>
                        </a:rPr>
                        <a:t>HCP MCM</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$16.9 </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408,994</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8.80%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6.0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88608300"/>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dirty="0">
                          <a:solidFill>
                            <a:srgbClr val="000000"/>
                          </a:solidFill>
                          <a:effectLst/>
                          <a:latin typeface="Arial" panose="020B0604020202020204" pitchFamily="34" charset="0"/>
                        </a:rPr>
                        <a:t>HCC Social</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$2.2 </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27,317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$81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0.59%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1.7</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24763659"/>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Online Video</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$1.5 </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26,310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0.57%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2.4</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29212280"/>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Streaming Video</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$10.3 </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83,590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$123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1.80%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9123973"/>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Display</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$4.0 </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93,037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2.00%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40753576"/>
                  </a:ext>
                </a:extLst>
              </a:tr>
              <a:tr h="317958">
                <a:tc>
                  <a:txBody>
                    <a:bodyPr/>
                    <a:lstStyle/>
                    <a:p>
                      <a:pPr algn="l" fontAlgn="ctr"/>
                      <a:r>
                        <a:rPr lang="en-US" sz="1000" b="0" i="0" u="none" strike="noStrike" dirty="0">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Paid Search</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$0.2 </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79,531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89.8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1.71%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84.0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54257701"/>
                  </a:ext>
                </a:extLst>
              </a:tr>
              <a:tr h="317958">
                <a:tc>
                  <a:txBody>
                    <a:bodyPr/>
                    <a:lstStyle/>
                    <a:p>
                      <a:pPr algn="l" fontAlgn="ctr"/>
                      <a:r>
                        <a:rPr lang="en-US" sz="1000" b="0" i="0" u="none" strike="noStrike" dirty="0">
                          <a:solidFill>
                            <a:srgbClr val="000000"/>
                          </a:solidFill>
                          <a:effectLst/>
                          <a:latin typeface="Arial" panose="020B0604020202020204" pitchFamily="34" charset="0"/>
                        </a:rPr>
                        <a:t>Gardasil Adults</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Radio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$1.5 </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32,267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$46</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0.69%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56037338"/>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Linear TV</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$28.1 </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178,787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1.4</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$157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3.85%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17833571"/>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HCC Pharmacy</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$3.2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22,412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1.6</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$143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0.48%</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909386"/>
                  </a:ext>
                </a:extLst>
              </a:tr>
              <a:tr h="317958">
                <a:tc>
                  <a:txBody>
                    <a:bodyPr/>
                    <a:lstStyle/>
                    <a:p>
                      <a:pPr algn="l" fontAlgn="ctr"/>
                      <a:r>
                        <a:rPr lang="en-US" sz="1000" b="1" i="0" u="none" strike="noStrike">
                          <a:solidFill>
                            <a:srgbClr val="000000"/>
                          </a:solidFill>
                          <a:effectLst/>
                          <a:latin typeface="Arial" panose="020B0604020202020204" pitchFamily="34" charset="0"/>
                        </a:rPr>
                        <a:t>Gardasil</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a:solidFill>
                            <a:srgbClr val="000000"/>
                          </a:solidFill>
                          <a:effectLst/>
                          <a:latin typeface="Arial" panose="020B0604020202020204" pitchFamily="34" charset="0"/>
                        </a:rPr>
                        <a:t>Total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$68.9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958,987</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3.1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$72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20.6%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1043197"/>
                  </a:ext>
                </a:extLst>
              </a:tr>
            </a:tbl>
          </a:graphicData>
        </a:graphic>
      </p:graphicFrame>
    </p:spTree>
    <p:custDataLst>
      <p:tags r:id="rId1"/>
    </p:custDataLst>
    <p:extLst>
      <p:ext uri="{BB962C8B-B14F-4D97-AF65-F5344CB8AC3E}">
        <p14:creationId xmlns:p14="http://schemas.microsoft.com/office/powerpoint/2010/main" val="251123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5">
            <a:extLst>
              <a:ext uri="{FF2B5EF4-FFF2-40B4-BE49-F238E27FC236}">
                <a16:creationId xmlns:a16="http://schemas.microsoft.com/office/drawing/2014/main" id="{BAF21F3F-B0FC-20B0-583B-D3F96D5AA420}"/>
              </a:ext>
            </a:extLst>
          </p:cNvPr>
          <p:cNvSpPr txBox="1"/>
          <p:nvPr/>
        </p:nvSpPr>
        <p:spPr>
          <a:xfrm>
            <a:off x="831669" y="1524002"/>
            <a:ext cx="10528662" cy="4641667"/>
          </a:xfrm>
          <a:prstGeom prst="rect">
            <a:avLst/>
          </a:prstGeom>
          <a:solidFill>
            <a:schemeClr val="accent3">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b="1" u="sng" dirty="0">
                <a:solidFill>
                  <a:sysClr val="windowText" lastClr="000000"/>
                </a:solidFill>
                <a:latin typeface="Arial" panose="020B0604020202020204" pitchFamily="34" charset="0"/>
                <a:cs typeface="Arial" panose="020B0604020202020204" pitchFamily="34" charset="0"/>
              </a:rPr>
              <a:t>Estimating Media Contributions</a:t>
            </a:r>
          </a:p>
          <a:p>
            <a:endParaRPr lang="en-US" sz="1800" b="1" u="none" dirty="0">
              <a:solidFill>
                <a:sysClr val="windowText" lastClr="000000"/>
              </a:solidFill>
              <a:latin typeface="Arial" panose="020B0604020202020204" pitchFamily="34" charset="0"/>
              <a:cs typeface="Arial" panose="020B0604020202020204" pitchFamily="34" charset="0"/>
            </a:endParaRPr>
          </a:p>
          <a:p>
            <a:r>
              <a:rPr lang="en-US" sz="1800" b="1" u="none" dirty="0">
                <a:solidFill>
                  <a:sysClr val="windowText" lastClr="000000"/>
                </a:solidFill>
                <a:latin typeface="Arial" panose="020B0604020202020204" pitchFamily="34" charset="0"/>
                <a:cs typeface="Arial" panose="020B0604020202020204" pitchFamily="34" charset="0"/>
              </a:rPr>
              <a:t>2022:</a:t>
            </a:r>
            <a:r>
              <a:rPr lang="en-US" sz="1800" b="1" u="none" baseline="0" dirty="0">
                <a:solidFill>
                  <a:sysClr val="windowText" lastClr="000000"/>
                </a:solidFill>
                <a:latin typeface="Arial" panose="020B0604020202020204" pitchFamily="34" charset="0"/>
                <a:cs typeface="Arial" panose="020B0604020202020204" pitchFamily="34" charset="0"/>
              </a:rPr>
              <a:t> </a:t>
            </a:r>
            <a:r>
              <a:rPr lang="en-US" sz="1800" b="0" u="none" baseline="0" dirty="0">
                <a:solidFill>
                  <a:sysClr val="windowText" lastClr="000000"/>
                </a:solidFill>
                <a:latin typeface="Arial" panose="020B0604020202020204" pitchFamily="34" charset="0"/>
                <a:cs typeface="Arial" panose="020B0604020202020204" pitchFamily="34" charset="0"/>
              </a:rPr>
              <a:t> [a] 880K Incr. TOTAL doses  from Media Spend </a:t>
            </a:r>
          </a:p>
          <a:p>
            <a:r>
              <a:rPr lang="en-US" sz="1800" b="0" u="none" baseline="0" dirty="0">
                <a:solidFill>
                  <a:sysClr val="windowText" lastClr="000000"/>
                </a:solidFill>
                <a:latin typeface="Arial" panose="020B0604020202020204" pitchFamily="34" charset="0"/>
                <a:cs typeface="Arial" panose="020B0604020202020204" pitchFamily="34" charset="0"/>
              </a:rPr>
              <a:t>                 ==&gt;  [b] 704K Incr. ADULT doses from Media Spend (~80% assumption)</a:t>
            </a:r>
          </a:p>
          <a:p>
            <a:r>
              <a:rPr lang="en-US" sz="1800" b="0" u="none" baseline="0" dirty="0">
                <a:solidFill>
                  <a:sysClr val="windowText" lastClr="000000"/>
                </a:solidFill>
                <a:latin typeface="Arial" panose="020B0604020202020204" pitchFamily="34" charset="0"/>
                <a:cs typeface="Arial" panose="020B0604020202020204" pitchFamily="34" charset="0"/>
              </a:rPr>
              <a:t>   </a:t>
            </a:r>
          </a:p>
          <a:p>
            <a:r>
              <a:rPr lang="en-US" sz="1800" b="0" u="none" baseline="0" dirty="0">
                <a:solidFill>
                  <a:sysClr val="windowText" lastClr="000000"/>
                </a:solidFill>
                <a:latin typeface="Arial" panose="020B0604020202020204" pitchFamily="34" charset="0"/>
                <a:cs typeface="Arial" panose="020B0604020202020204" pitchFamily="34" charset="0"/>
              </a:rPr>
              <a:t>          </a:t>
            </a:r>
          </a:p>
          <a:p>
            <a:r>
              <a:rPr lang="en-US" sz="1800" b="0" u="none" baseline="0" dirty="0">
                <a:solidFill>
                  <a:sysClr val="windowText" lastClr="000000"/>
                </a:solidFill>
                <a:latin typeface="Arial" panose="020B0604020202020204" pitchFamily="34" charset="0"/>
                <a:cs typeface="Arial" panose="020B0604020202020204" pitchFamily="34" charset="0"/>
              </a:rPr>
              <a:t>            Approximate ADULT Actual doses --&gt; [c] 1,181K</a:t>
            </a:r>
          </a:p>
          <a:p>
            <a:r>
              <a:rPr lang="en-US" sz="1800" b="0" u="none" baseline="0" dirty="0">
                <a:solidFill>
                  <a:sysClr val="windowText" lastClr="000000"/>
                </a:solidFill>
                <a:latin typeface="Arial" panose="020B0604020202020204" pitchFamily="34" charset="0"/>
                <a:cs typeface="Arial" panose="020B0604020202020204" pitchFamily="34" charset="0"/>
              </a:rPr>
              <a:t>            ==&gt; </a:t>
            </a:r>
            <a:r>
              <a:rPr lang="en-US" sz="1800" b="0" u="none" baseline="0" dirty="0">
                <a:solidFill>
                  <a:srgbClr val="C00000"/>
                </a:solidFill>
                <a:latin typeface="Arial" panose="020B0604020202020204" pitchFamily="34" charset="0"/>
                <a:cs typeface="Arial" panose="020B0604020202020204" pitchFamily="34" charset="0"/>
              </a:rPr>
              <a:t>% Contribution from Media Spend </a:t>
            </a:r>
            <a:r>
              <a:rPr lang="en-US" sz="1800" b="0" u="none" baseline="0" dirty="0">
                <a:solidFill>
                  <a:sysClr val="windowText" lastClr="000000"/>
                </a:solidFill>
                <a:latin typeface="Arial" panose="020B0604020202020204" pitchFamily="34" charset="0"/>
                <a:cs typeface="Arial" panose="020B0604020202020204" pitchFamily="34" charset="0"/>
              </a:rPr>
              <a:t>= [b] / [c] = [d] </a:t>
            </a:r>
            <a:r>
              <a:rPr lang="en-US" sz="1800" b="0" u="none" baseline="0" dirty="0">
                <a:solidFill>
                  <a:srgbClr val="C00000"/>
                </a:solidFill>
                <a:latin typeface="Arial" panose="020B0604020202020204" pitchFamily="34" charset="0"/>
                <a:cs typeface="Arial" panose="020B0604020202020204" pitchFamily="34" charset="0"/>
              </a:rPr>
              <a:t>60%</a:t>
            </a:r>
          </a:p>
          <a:p>
            <a:endParaRPr lang="en-US" sz="1800" b="0" u="none" baseline="0" dirty="0">
              <a:solidFill>
                <a:sysClr val="windowText" lastClr="000000"/>
              </a:solidFill>
              <a:latin typeface="Arial" panose="020B0604020202020204" pitchFamily="34" charset="0"/>
              <a:cs typeface="Arial" panose="020B0604020202020204" pitchFamily="34" charset="0"/>
            </a:endParaRPr>
          </a:p>
          <a:p>
            <a:endParaRPr lang="en-US" sz="1800" b="0" u="none" baseline="0" dirty="0">
              <a:solidFill>
                <a:sysClr val="windowText" lastClr="000000"/>
              </a:solidFill>
              <a:latin typeface="Arial" panose="020B0604020202020204" pitchFamily="34" charset="0"/>
              <a:cs typeface="Arial" panose="020B0604020202020204" pitchFamily="34" charset="0"/>
            </a:endParaRPr>
          </a:p>
          <a:p>
            <a:r>
              <a:rPr lang="en-US" sz="1800" b="0" u="none" baseline="0" dirty="0">
                <a:solidFill>
                  <a:sysClr val="windowText" lastClr="000000"/>
                </a:solidFill>
                <a:latin typeface="Arial" panose="020B0604020202020204" pitchFamily="34" charset="0"/>
                <a:cs typeface="Arial" panose="020B0604020202020204" pitchFamily="34" charset="0"/>
              </a:rPr>
              <a:t>As </a:t>
            </a:r>
            <a:r>
              <a:rPr lang="en-US" sz="1800" b="1" u="none" baseline="0" dirty="0">
                <a:solidFill>
                  <a:srgbClr val="C00000"/>
                </a:solidFill>
                <a:latin typeface="Arial" panose="020B0604020202020204" pitchFamily="34" charset="0"/>
                <a:cs typeface="Arial" panose="020B0604020202020204" pitchFamily="34" charset="0"/>
              </a:rPr>
              <a:t>2024</a:t>
            </a:r>
            <a:r>
              <a:rPr lang="en-US" sz="1800" b="0" u="none" baseline="0" dirty="0">
                <a:solidFill>
                  <a:sysClr val="windowText" lastClr="000000"/>
                </a:solidFill>
                <a:latin typeface="Arial" panose="020B0604020202020204" pitchFamily="34" charset="0"/>
                <a:cs typeface="Arial" panose="020B0604020202020204" pitchFamily="34" charset="0"/>
              </a:rPr>
              <a:t>  is 2+ years from launch the base business from other factors excluding adult promotional spends will grow. Hence, we approximately anticipate </a:t>
            </a:r>
            <a:r>
              <a:rPr lang="en-US" sz="1800" b="1" u="sng" baseline="0" dirty="0">
                <a:solidFill>
                  <a:srgbClr val="C00000"/>
                </a:solidFill>
                <a:latin typeface="Arial" panose="020B0604020202020204" pitchFamily="34" charset="0"/>
                <a:cs typeface="Arial" panose="020B0604020202020204" pitchFamily="34" charset="0"/>
              </a:rPr>
              <a:t>about 50% </a:t>
            </a:r>
            <a:r>
              <a:rPr lang="en-US" sz="1800" b="1" u="none" baseline="0" dirty="0">
                <a:solidFill>
                  <a:srgbClr val="C00000"/>
                </a:solidFill>
                <a:latin typeface="Arial" panose="020B0604020202020204" pitchFamily="34" charset="0"/>
                <a:cs typeface="Arial" panose="020B0604020202020204" pitchFamily="34" charset="0"/>
              </a:rPr>
              <a:t>of incremental ADULT doses from media spend.</a:t>
            </a:r>
          </a:p>
          <a:p>
            <a:endParaRPr lang="en-US" sz="1800" b="0" u="none" dirty="0">
              <a:solidFill>
                <a:sysClr val="windowText" lastClr="000000"/>
              </a:solidFill>
            </a:endParaRPr>
          </a:p>
        </p:txBody>
      </p:sp>
      <p:sp>
        <p:nvSpPr>
          <p:cNvPr id="17" name="Title 1">
            <a:extLst>
              <a:ext uri="{FF2B5EF4-FFF2-40B4-BE49-F238E27FC236}">
                <a16:creationId xmlns:a16="http://schemas.microsoft.com/office/drawing/2014/main" id="{26546C3F-D456-8D13-99D0-B21F365B12EA}"/>
              </a:ext>
            </a:extLst>
          </p:cNvPr>
          <p:cNvSpPr>
            <a:spLocks noGrp="1"/>
          </p:cNvSpPr>
          <p:nvPr>
            <p:ph type="title"/>
          </p:nvPr>
        </p:nvSpPr>
        <p:spPr>
          <a:xfrm>
            <a:off x="365759" y="365760"/>
            <a:ext cx="10972800" cy="365760"/>
          </a:xfrm>
        </p:spPr>
        <p:txBody>
          <a:bodyPr>
            <a:noAutofit/>
          </a:bodyPr>
          <a:lstStyle/>
          <a:p>
            <a:r>
              <a:rPr lang="en-US" sz="2800" dirty="0">
                <a:latin typeface="Arial" panose="020B0604020202020204" pitchFamily="34" charset="0"/>
                <a:cs typeface="Arial" panose="020B0604020202020204" pitchFamily="34" charset="0"/>
              </a:rPr>
              <a:t>Estimating Media Contributions</a:t>
            </a:r>
          </a:p>
        </p:txBody>
      </p:sp>
    </p:spTree>
    <p:custDataLst>
      <p:tags r:id="rId1"/>
    </p:custDataLst>
    <p:extLst>
      <p:ext uri="{BB962C8B-B14F-4D97-AF65-F5344CB8AC3E}">
        <p14:creationId xmlns:p14="http://schemas.microsoft.com/office/powerpoint/2010/main" val="258677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6546C3F-D456-8D13-99D0-B21F365B12EA}"/>
              </a:ext>
            </a:extLst>
          </p:cNvPr>
          <p:cNvSpPr>
            <a:spLocks noGrp="1"/>
          </p:cNvSpPr>
          <p:nvPr>
            <p:ph type="title"/>
          </p:nvPr>
        </p:nvSpPr>
        <p:spPr>
          <a:xfrm>
            <a:off x="365759" y="365760"/>
            <a:ext cx="10972800" cy="365760"/>
          </a:xfrm>
        </p:spPr>
        <p:txBody>
          <a:bodyPr>
            <a:noAutofit/>
          </a:bodyPr>
          <a:lstStyle/>
          <a:p>
            <a:r>
              <a:rPr lang="en-US" sz="2800" dirty="0">
                <a:latin typeface="Arial" panose="020B0604020202020204" pitchFamily="34" charset="0"/>
                <a:cs typeface="Arial" panose="020B0604020202020204" pitchFamily="34" charset="0"/>
              </a:rPr>
              <a:t>Estimating Possible ROI Improvements</a:t>
            </a:r>
          </a:p>
        </p:txBody>
      </p:sp>
      <p:pic>
        <p:nvPicPr>
          <p:cNvPr id="5" name="Picture 4">
            <a:extLst>
              <a:ext uri="{FF2B5EF4-FFF2-40B4-BE49-F238E27FC236}">
                <a16:creationId xmlns:a16="http://schemas.microsoft.com/office/drawing/2014/main" id="{839162DF-DA8E-E0BB-9E5B-DD230166C559}"/>
              </a:ext>
            </a:extLst>
          </p:cNvPr>
          <p:cNvPicPr>
            <a:picLocks noChangeAspect="1"/>
          </p:cNvPicPr>
          <p:nvPr/>
        </p:nvPicPr>
        <p:blipFill>
          <a:blip r:embed="rId3"/>
          <a:stretch>
            <a:fillRect/>
          </a:stretch>
        </p:blipFill>
        <p:spPr>
          <a:xfrm>
            <a:off x="2700227" y="1512044"/>
            <a:ext cx="5155570" cy="1684153"/>
          </a:xfrm>
          <a:prstGeom prst="rect">
            <a:avLst/>
          </a:prstGeom>
        </p:spPr>
      </p:pic>
      <p:sp>
        <p:nvSpPr>
          <p:cNvPr id="6" name="TextBox 7">
            <a:extLst>
              <a:ext uri="{FF2B5EF4-FFF2-40B4-BE49-F238E27FC236}">
                <a16:creationId xmlns:a16="http://schemas.microsoft.com/office/drawing/2014/main" id="{EA4F45F3-FB4C-4E53-3989-C42F7AFE5652}"/>
              </a:ext>
            </a:extLst>
          </p:cNvPr>
          <p:cNvSpPr txBox="1"/>
          <p:nvPr/>
        </p:nvSpPr>
        <p:spPr>
          <a:xfrm>
            <a:off x="893135" y="3500326"/>
            <a:ext cx="10536865" cy="2762250"/>
          </a:xfrm>
          <a:prstGeom prst="rect">
            <a:avLst/>
          </a:prstGeom>
          <a:solidFill>
            <a:schemeClr val="accent3">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latin typeface="Arial" panose="020B0604020202020204" pitchFamily="34" charset="0"/>
                <a:cs typeface="Arial" panose="020B0604020202020204" pitchFamily="34" charset="0"/>
              </a:rPr>
              <a:t>Of this 1.3 or 30% projected ROI improvement, about 7% to 9% comes from price increase. </a:t>
            </a:r>
          </a:p>
          <a:p>
            <a:r>
              <a:rPr lang="en-US" sz="2000" dirty="0">
                <a:latin typeface="Arial" panose="020B0604020202020204" pitchFamily="34" charset="0"/>
                <a:cs typeface="Arial" panose="020B0604020202020204" pitchFamily="34" charset="0"/>
              </a:rPr>
              <a:t>Hence, approximate</a:t>
            </a:r>
            <a:r>
              <a:rPr lang="en-US" sz="2000" baseline="0" dirty="0">
                <a:latin typeface="Arial" panose="020B0604020202020204" pitchFamily="34" charset="0"/>
                <a:cs typeface="Arial" panose="020B0604020202020204" pitchFamily="34" charset="0"/>
              </a:rPr>
              <a:t> ROI improvement ratio is about 1.21 to 1.23 or say, </a:t>
            </a:r>
            <a:r>
              <a:rPr lang="en-US" sz="2000" b="1" baseline="0" dirty="0">
                <a:solidFill>
                  <a:sysClr val="windowText" lastClr="000000"/>
                </a:solidFill>
                <a:latin typeface="Arial" panose="020B0604020202020204" pitchFamily="34" charset="0"/>
                <a:cs typeface="Arial" panose="020B0604020202020204" pitchFamily="34" charset="0"/>
              </a:rPr>
              <a:t>~20% </a:t>
            </a:r>
          </a:p>
          <a:p>
            <a:endParaRPr lang="en-US" sz="2000" b="0" dirty="0">
              <a:solidFill>
                <a:sysClr val="windowText" lastClr="000000"/>
              </a:solidFill>
              <a:latin typeface="Arial" panose="020B0604020202020204" pitchFamily="34" charset="0"/>
              <a:cs typeface="Arial" panose="020B0604020202020204" pitchFamily="34" charset="0"/>
            </a:endParaRPr>
          </a:p>
          <a:p>
            <a:r>
              <a:rPr lang="en-US" sz="2000" b="0" dirty="0">
                <a:solidFill>
                  <a:sysClr val="windowText" lastClr="000000"/>
                </a:solidFill>
                <a:latin typeface="Arial" panose="020B0604020202020204" pitchFamily="34" charset="0"/>
                <a:cs typeface="Arial" panose="020B0604020202020204" pitchFamily="34" charset="0"/>
              </a:rPr>
              <a:t>From </a:t>
            </a:r>
            <a:r>
              <a:rPr lang="en-US" sz="2000" b="0" dirty="0">
                <a:solidFill>
                  <a:srgbClr val="C00000"/>
                </a:solidFill>
                <a:latin typeface="Arial" panose="020B0604020202020204" pitchFamily="34" charset="0"/>
                <a:cs typeface="Arial" panose="020B0604020202020204" pitchFamily="34" charset="0"/>
              </a:rPr>
              <a:t>2022 to</a:t>
            </a:r>
            <a:r>
              <a:rPr lang="en-US" sz="2000" b="0" baseline="0" dirty="0">
                <a:solidFill>
                  <a:srgbClr val="C00000"/>
                </a:solidFill>
                <a:latin typeface="Arial" panose="020B0604020202020204" pitchFamily="34" charset="0"/>
                <a:cs typeface="Arial" panose="020B0604020202020204" pitchFamily="34" charset="0"/>
              </a:rPr>
              <a:t> 2024 (2 years) </a:t>
            </a:r>
            <a:r>
              <a:rPr lang="en-US" sz="2000" b="0" baseline="0" dirty="0">
                <a:solidFill>
                  <a:sysClr val="windowText" lastClr="000000"/>
                </a:solidFill>
                <a:latin typeface="Arial" panose="020B0604020202020204" pitchFamily="34" charset="0"/>
                <a:cs typeface="Arial" panose="020B0604020202020204" pitchFamily="34" charset="0"/>
              </a:rPr>
              <a:t>we assume an expected </a:t>
            </a:r>
            <a:r>
              <a:rPr lang="en-US" sz="2000" b="0" baseline="0" dirty="0">
                <a:solidFill>
                  <a:srgbClr val="C00000"/>
                </a:solidFill>
                <a:latin typeface="Arial" panose="020B0604020202020204" pitchFamily="34" charset="0"/>
                <a:cs typeface="Arial" panose="020B0604020202020204" pitchFamily="34" charset="0"/>
              </a:rPr>
              <a:t>ROI improvement due to dose change to be </a:t>
            </a:r>
            <a:r>
              <a:rPr lang="en-US" sz="2000" b="1" u="sng" baseline="0" dirty="0">
                <a:solidFill>
                  <a:srgbClr val="C00000"/>
                </a:solidFill>
                <a:latin typeface="Arial" panose="020B0604020202020204" pitchFamily="34" charset="0"/>
                <a:cs typeface="Arial" panose="020B0604020202020204" pitchFamily="34" charset="0"/>
              </a:rPr>
              <a:t>about 25% </a:t>
            </a:r>
          </a:p>
          <a:p>
            <a:endParaRPr lang="en-US" sz="2000" b="0" baseline="0" dirty="0">
              <a:solidFill>
                <a:sysClr val="windowText" lastClr="000000"/>
              </a:solidFill>
              <a:latin typeface="Arial" panose="020B0604020202020204" pitchFamily="34" charset="0"/>
              <a:cs typeface="Arial" panose="020B0604020202020204" pitchFamily="34" charset="0"/>
            </a:endParaRPr>
          </a:p>
          <a:p>
            <a:r>
              <a:rPr lang="en-US" sz="2000" b="0" baseline="0" dirty="0">
                <a:solidFill>
                  <a:sysClr val="windowText" lastClr="000000"/>
                </a:solidFill>
                <a:latin typeface="Arial" panose="020B0604020202020204" pitchFamily="34" charset="0"/>
                <a:cs typeface="Arial" panose="020B0604020202020204" pitchFamily="34" charset="0"/>
              </a:rPr>
              <a:t>Note: COVID situation has improved now hence ROI improvement will be more difficult than from 2021 to 2022.</a:t>
            </a:r>
            <a:endParaRPr lang="en-US" sz="2000" b="0" dirty="0">
              <a:solidFill>
                <a:sysClr val="windowText" lastClr="000000"/>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61954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084C2-0207-4A98-82E9-39BA2103598F}"/>
              </a:ext>
            </a:extLst>
          </p:cNvPr>
          <p:cNvSpPr>
            <a:spLocks noGrp="1"/>
          </p:cNvSpPr>
          <p:nvPr>
            <p:ph type="sldNum" sz="quarter" idx="12"/>
          </p:nvPr>
        </p:nvSpPr>
        <p:spPr/>
        <p:txBody>
          <a:bodyPr/>
          <a:lstStyle/>
          <a:p>
            <a:fld id="{4A659E65-8E55-4E5E-BAF2-65022C82C2C6}" type="slidenum">
              <a:rPr lang="en-US" smtClean="0"/>
              <a:t>18</a:t>
            </a:fld>
            <a:endParaRPr lang="en-US"/>
          </a:p>
        </p:txBody>
      </p:sp>
      <p:sp>
        <p:nvSpPr>
          <p:cNvPr id="8" name="TextBox 7">
            <a:extLst>
              <a:ext uri="{FF2B5EF4-FFF2-40B4-BE49-F238E27FC236}">
                <a16:creationId xmlns:a16="http://schemas.microsoft.com/office/drawing/2014/main" id="{2AE7D117-A704-408A-BBBA-0754DDCCEF95}"/>
              </a:ext>
            </a:extLst>
          </p:cNvPr>
          <p:cNvSpPr txBox="1"/>
          <p:nvPr/>
        </p:nvSpPr>
        <p:spPr>
          <a:xfrm>
            <a:off x="365760" y="365760"/>
            <a:ext cx="109728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HCC In-Office 2023 Measurement</a:t>
            </a:r>
          </a:p>
        </p:txBody>
      </p:sp>
      <p:graphicFrame>
        <p:nvGraphicFramePr>
          <p:cNvPr id="11" name="Chart 10">
            <a:extLst>
              <a:ext uri="{FF2B5EF4-FFF2-40B4-BE49-F238E27FC236}">
                <a16:creationId xmlns:a16="http://schemas.microsoft.com/office/drawing/2014/main" id="{E3BD6CC4-8498-4F6F-A5CA-A1C40607D4C9}"/>
              </a:ext>
            </a:extLst>
          </p:cNvPr>
          <p:cNvGraphicFramePr>
            <a:graphicFrameLocks/>
          </p:cNvGraphicFramePr>
          <p:nvPr>
            <p:extLst>
              <p:ext uri="{D42A27DB-BD31-4B8C-83A1-F6EECF244321}">
                <p14:modId xmlns:p14="http://schemas.microsoft.com/office/powerpoint/2010/main" val="313444897"/>
              </p:ext>
            </p:extLst>
          </p:nvPr>
        </p:nvGraphicFramePr>
        <p:xfrm>
          <a:off x="3910964" y="3085874"/>
          <a:ext cx="4370071" cy="35242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28A41B5D-061C-2120-67D2-E52F31B4E614}"/>
              </a:ext>
            </a:extLst>
          </p:cNvPr>
          <p:cNvGraphicFramePr>
            <a:graphicFrameLocks noGrp="1"/>
          </p:cNvGraphicFramePr>
          <p:nvPr>
            <p:extLst>
              <p:ext uri="{D42A27DB-BD31-4B8C-83A1-F6EECF244321}">
                <p14:modId xmlns:p14="http://schemas.microsoft.com/office/powerpoint/2010/main" val="2544396306"/>
              </p:ext>
            </p:extLst>
          </p:nvPr>
        </p:nvGraphicFramePr>
        <p:xfrm>
          <a:off x="1256302" y="1102126"/>
          <a:ext cx="9191716" cy="1680359"/>
        </p:xfrm>
        <a:graphic>
          <a:graphicData uri="http://schemas.openxmlformats.org/drawingml/2006/table">
            <a:tbl>
              <a:tblPr/>
              <a:tblGrid>
                <a:gridCol w="1230982">
                  <a:extLst>
                    <a:ext uri="{9D8B030D-6E8A-4147-A177-3AD203B41FA5}">
                      <a16:colId xmlns:a16="http://schemas.microsoft.com/office/drawing/2014/main" val="2868481806"/>
                    </a:ext>
                  </a:extLst>
                </a:gridCol>
                <a:gridCol w="2624545">
                  <a:extLst>
                    <a:ext uri="{9D8B030D-6E8A-4147-A177-3AD203B41FA5}">
                      <a16:colId xmlns:a16="http://schemas.microsoft.com/office/drawing/2014/main" val="117286392"/>
                    </a:ext>
                  </a:extLst>
                </a:gridCol>
                <a:gridCol w="1071302">
                  <a:extLst>
                    <a:ext uri="{9D8B030D-6E8A-4147-A177-3AD203B41FA5}">
                      <a16:colId xmlns:a16="http://schemas.microsoft.com/office/drawing/2014/main" val="1392107938"/>
                    </a:ext>
                  </a:extLst>
                </a:gridCol>
                <a:gridCol w="778073">
                  <a:extLst>
                    <a:ext uri="{9D8B030D-6E8A-4147-A177-3AD203B41FA5}">
                      <a16:colId xmlns:a16="http://schemas.microsoft.com/office/drawing/2014/main" val="3388761349"/>
                    </a:ext>
                  </a:extLst>
                </a:gridCol>
                <a:gridCol w="1280337">
                  <a:extLst>
                    <a:ext uri="{9D8B030D-6E8A-4147-A177-3AD203B41FA5}">
                      <a16:colId xmlns:a16="http://schemas.microsoft.com/office/drawing/2014/main" val="653261929"/>
                    </a:ext>
                  </a:extLst>
                </a:gridCol>
                <a:gridCol w="963882">
                  <a:extLst>
                    <a:ext uri="{9D8B030D-6E8A-4147-A177-3AD203B41FA5}">
                      <a16:colId xmlns:a16="http://schemas.microsoft.com/office/drawing/2014/main" val="2966126171"/>
                    </a:ext>
                  </a:extLst>
                </a:gridCol>
                <a:gridCol w="1242595">
                  <a:extLst>
                    <a:ext uri="{9D8B030D-6E8A-4147-A177-3AD203B41FA5}">
                      <a16:colId xmlns:a16="http://schemas.microsoft.com/office/drawing/2014/main" val="1651816473"/>
                    </a:ext>
                  </a:extLst>
                </a:gridCol>
              </a:tblGrid>
              <a:tr h="460326">
                <a:tc>
                  <a:txBody>
                    <a:bodyPr/>
                    <a:lstStyle/>
                    <a:p>
                      <a:pPr algn="ctr" fontAlgn="ctr"/>
                      <a:r>
                        <a:rPr lang="en-US" sz="1100" b="1" i="0" u="none" strike="noStrike" dirty="0">
                          <a:solidFill>
                            <a:srgbClr val="000000"/>
                          </a:solidFill>
                          <a:effectLst/>
                          <a:latin typeface="Arial" panose="020B0604020202020204" pitchFamily="34" charset="0"/>
                        </a:rPr>
                        <a:t>Product</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Program</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2023 Pre-tax Spend</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Pre-tax ROI</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2023 Estimated Pre-tax Revenue</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 Incr. Doses</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Measurement Time Period</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3461995067"/>
                  </a:ext>
                </a:extLst>
              </a:tr>
              <a:tr h="439867">
                <a:tc>
                  <a:txBody>
                    <a:bodyPr/>
                    <a:lstStyle/>
                    <a:p>
                      <a:pPr algn="ctr" fontAlgn="ctr"/>
                      <a:r>
                        <a:rPr lang="en-US" sz="1000" b="0" i="0" u="none" strike="noStrike">
                          <a:solidFill>
                            <a:srgbClr val="000000"/>
                          </a:solidFill>
                          <a:effectLst/>
                          <a:latin typeface="Arial" panose="020B0604020202020204" pitchFamily="34" charset="0"/>
                        </a:rPr>
                        <a:t>GARDASIL ADULT</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Digital Wallboard</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$548,678</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1.4</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$755,554</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3,344</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JAN22-JUN22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43521434"/>
                  </a:ext>
                </a:extLst>
              </a:tr>
              <a:tr h="565348">
                <a:tc>
                  <a:txBody>
                    <a:bodyPr/>
                    <a:lstStyle/>
                    <a:p>
                      <a:pPr algn="ctr" fontAlgn="ctr"/>
                      <a:r>
                        <a:rPr lang="en-US" sz="1000" b="0" i="0" u="none" strike="noStrike">
                          <a:solidFill>
                            <a:srgbClr val="000000"/>
                          </a:solidFill>
                          <a:effectLst/>
                          <a:latin typeface="Arial" panose="020B0604020202020204" pitchFamily="34" charset="0"/>
                        </a:rPr>
                        <a:t>GARDASIL ADULT</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Waiting Room TV</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$551,322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1.6</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$873,865</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3,868</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JAN22-JUN22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83397687"/>
                  </a:ext>
                </a:extLst>
              </a:tr>
              <a:tr h="214818">
                <a:tc gridSpan="2">
                  <a:txBody>
                    <a:bodyPr/>
                    <a:lstStyle/>
                    <a:p>
                      <a:pPr algn="ctr" fontAlgn="ctr"/>
                      <a:r>
                        <a:rPr lang="en-US" sz="1100" b="1" i="0" u="none" strike="noStrike">
                          <a:solidFill>
                            <a:srgbClr val="000000"/>
                          </a:solidFill>
                          <a:effectLst/>
                          <a:latin typeface="Arial" panose="020B0604020202020204" pitchFamily="34" charset="0"/>
                        </a:rPr>
                        <a:t>Total</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hMerge="1">
                  <a:txBody>
                    <a:bodyPr/>
                    <a:lstStyle/>
                    <a:p>
                      <a:endParaRPr lang="en-US"/>
                    </a:p>
                  </a:txBody>
                  <a:tcPr/>
                </a:tc>
                <a:tc>
                  <a:txBody>
                    <a:bodyPr/>
                    <a:lstStyle/>
                    <a:p>
                      <a:pPr algn="ctr" fontAlgn="ctr"/>
                      <a:r>
                        <a:rPr lang="en-US" sz="1100" b="1" i="0" u="none" strike="noStrike">
                          <a:solidFill>
                            <a:srgbClr val="000000"/>
                          </a:solidFill>
                          <a:effectLst/>
                          <a:latin typeface="Arial" panose="020B0604020202020204" pitchFamily="34" charset="0"/>
                        </a:rPr>
                        <a:t>$1,100,000</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1.5</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$1,629,420</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7,212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 </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1411757323"/>
                  </a:ext>
                </a:extLst>
              </a:tr>
            </a:tbl>
          </a:graphicData>
        </a:graphic>
      </p:graphicFrame>
    </p:spTree>
    <p:custDataLst>
      <p:tags r:id="rId1"/>
    </p:custDataLst>
    <p:extLst>
      <p:ext uri="{BB962C8B-B14F-4D97-AF65-F5344CB8AC3E}">
        <p14:creationId xmlns:p14="http://schemas.microsoft.com/office/powerpoint/2010/main" val="533805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084C2-0207-4A98-82E9-39BA2103598F}"/>
              </a:ext>
            </a:extLst>
          </p:cNvPr>
          <p:cNvSpPr>
            <a:spLocks noGrp="1"/>
          </p:cNvSpPr>
          <p:nvPr>
            <p:ph type="sldNum" sz="quarter" idx="12"/>
          </p:nvPr>
        </p:nvSpPr>
        <p:spPr/>
        <p:txBody>
          <a:bodyPr/>
          <a:lstStyle/>
          <a:p>
            <a:fld id="{4A659E65-8E55-4E5E-BAF2-65022C82C2C6}" type="slidenum">
              <a:rPr lang="en-US" smtClean="0"/>
              <a:t>19</a:t>
            </a:fld>
            <a:endParaRPr lang="en-US"/>
          </a:p>
        </p:txBody>
      </p:sp>
      <p:sp>
        <p:nvSpPr>
          <p:cNvPr id="8" name="TextBox 7">
            <a:extLst>
              <a:ext uri="{FF2B5EF4-FFF2-40B4-BE49-F238E27FC236}">
                <a16:creationId xmlns:a16="http://schemas.microsoft.com/office/drawing/2014/main" id="{2AE7D117-A704-408A-BBBA-0754DDCCEF95}"/>
              </a:ext>
            </a:extLst>
          </p:cNvPr>
          <p:cNvSpPr txBox="1"/>
          <p:nvPr/>
        </p:nvSpPr>
        <p:spPr>
          <a:xfrm>
            <a:off x="365760" y="365760"/>
            <a:ext cx="109728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HCP MCM 2023 Measurement</a:t>
            </a:r>
          </a:p>
        </p:txBody>
      </p:sp>
      <p:graphicFrame>
        <p:nvGraphicFramePr>
          <p:cNvPr id="5" name="Table 4">
            <a:extLst>
              <a:ext uri="{FF2B5EF4-FFF2-40B4-BE49-F238E27FC236}">
                <a16:creationId xmlns:a16="http://schemas.microsoft.com/office/drawing/2014/main" id="{F521405B-0AE6-CACF-C9C1-0C264AF05922}"/>
              </a:ext>
            </a:extLst>
          </p:cNvPr>
          <p:cNvGraphicFramePr>
            <a:graphicFrameLocks noGrp="1"/>
          </p:cNvGraphicFramePr>
          <p:nvPr>
            <p:extLst>
              <p:ext uri="{D42A27DB-BD31-4B8C-83A1-F6EECF244321}">
                <p14:modId xmlns:p14="http://schemas.microsoft.com/office/powerpoint/2010/main" val="797115412"/>
              </p:ext>
            </p:extLst>
          </p:nvPr>
        </p:nvGraphicFramePr>
        <p:xfrm>
          <a:off x="844063" y="915427"/>
          <a:ext cx="10494497" cy="2386965"/>
        </p:xfrm>
        <a:graphic>
          <a:graphicData uri="http://schemas.openxmlformats.org/drawingml/2006/table">
            <a:tbl>
              <a:tblPr/>
              <a:tblGrid>
                <a:gridCol w="835526">
                  <a:extLst>
                    <a:ext uri="{9D8B030D-6E8A-4147-A177-3AD203B41FA5}">
                      <a16:colId xmlns:a16="http://schemas.microsoft.com/office/drawing/2014/main" val="1207775400"/>
                    </a:ext>
                  </a:extLst>
                </a:gridCol>
                <a:gridCol w="2366124">
                  <a:extLst>
                    <a:ext uri="{9D8B030D-6E8A-4147-A177-3AD203B41FA5}">
                      <a16:colId xmlns:a16="http://schemas.microsoft.com/office/drawing/2014/main" val="1856347544"/>
                    </a:ext>
                  </a:extLst>
                </a:gridCol>
                <a:gridCol w="1728675">
                  <a:extLst>
                    <a:ext uri="{9D8B030D-6E8A-4147-A177-3AD203B41FA5}">
                      <a16:colId xmlns:a16="http://schemas.microsoft.com/office/drawing/2014/main" val="3689634027"/>
                    </a:ext>
                  </a:extLst>
                </a:gridCol>
                <a:gridCol w="1339724">
                  <a:extLst>
                    <a:ext uri="{9D8B030D-6E8A-4147-A177-3AD203B41FA5}">
                      <a16:colId xmlns:a16="http://schemas.microsoft.com/office/drawing/2014/main" val="4058859272"/>
                    </a:ext>
                  </a:extLst>
                </a:gridCol>
                <a:gridCol w="1109232">
                  <a:extLst>
                    <a:ext uri="{9D8B030D-6E8A-4147-A177-3AD203B41FA5}">
                      <a16:colId xmlns:a16="http://schemas.microsoft.com/office/drawing/2014/main" val="2079975266"/>
                    </a:ext>
                  </a:extLst>
                </a:gridCol>
                <a:gridCol w="1112834">
                  <a:extLst>
                    <a:ext uri="{9D8B030D-6E8A-4147-A177-3AD203B41FA5}">
                      <a16:colId xmlns:a16="http://schemas.microsoft.com/office/drawing/2014/main" val="2547912151"/>
                    </a:ext>
                  </a:extLst>
                </a:gridCol>
                <a:gridCol w="2002382">
                  <a:extLst>
                    <a:ext uri="{9D8B030D-6E8A-4147-A177-3AD203B41FA5}">
                      <a16:colId xmlns:a16="http://schemas.microsoft.com/office/drawing/2014/main" val="1776937092"/>
                    </a:ext>
                  </a:extLst>
                </a:gridCol>
              </a:tblGrid>
              <a:tr h="0">
                <a:tc>
                  <a:txBody>
                    <a:bodyPr/>
                    <a:lstStyle/>
                    <a:p>
                      <a:pPr algn="ctr" fontAlgn="ctr"/>
                      <a:r>
                        <a:rPr lang="en-US" sz="1200" b="1" i="0" u="none" strike="noStrike" dirty="0">
                          <a:solidFill>
                            <a:srgbClr val="000000"/>
                          </a:solidFill>
                          <a:effectLst/>
                          <a:latin typeface="Arial" panose="020B0604020202020204" pitchFamily="34" charset="0"/>
                        </a:rPr>
                        <a:t>Product</a:t>
                      </a:r>
                    </a:p>
                  </a:txBody>
                  <a:tcPr marL="9525" marR="9525" marT="9525" marB="0" anchor="ctr">
                    <a:lnL>
                      <a:noFill/>
                    </a:lnL>
                    <a:lnR>
                      <a:noFill/>
                    </a:lnR>
                    <a:lnT>
                      <a:noFill/>
                    </a:lnT>
                    <a:lnB>
                      <a:noFill/>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Program</a:t>
                      </a:r>
                    </a:p>
                  </a:txBody>
                  <a:tcPr marL="9525" marR="9525" marT="9525" marB="0" anchor="ctr">
                    <a:lnL>
                      <a:noFill/>
                    </a:lnL>
                    <a:lnR>
                      <a:noFill/>
                    </a:lnR>
                    <a:lnT>
                      <a:noFill/>
                    </a:lnT>
                    <a:lnB>
                      <a:noFill/>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2023 Pre-tax Spend</a:t>
                      </a:r>
                    </a:p>
                  </a:txBody>
                  <a:tcPr marL="9525" marR="9525" marT="9525" marB="0" anchor="ctr">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dirty="0">
                          <a:solidFill>
                            <a:srgbClr val="000000"/>
                          </a:solidFill>
                          <a:effectLst/>
                          <a:latin typeface="Arial" panose="020B0604020202020204" pitchFamily="34" charset="0"/>
                        </a:rPr>
                        <a:t>2022 Estimated pre-tax ROI</a:t>
                      </a:r>
                    </a:p>
                  </a:txBody>
                  <a:tcPr marL="9525" marR="9525" marT="9525" marB="0" anchor="ctr">
                    <a:lnL>
                      <a:noFill/>
                    </a:lnL>
                    <a:lnR>
                      <a:noFill/>
                    </a:lnR>
                    <a:lnT>
                      <a:noFill/>
                    </a:lnT>
                    <a:lnB>
                      <a:noFill/>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2023 Estimated Pre-tax Revenue</a:t>
                      </a:r>
                    </a:p>
                  </a:txBody>
                  <a:tcPr marL="9525" marR="9525" marT="952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 Incr. Doses</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dirty="0">
                          <a:solidFill>
                            <a:srgbClr val="000000"/>
                          </a:solidFill>
                          <a:effectLst/>
                          <a:latin typeface="Arial" panose="020B0604020202020204" pitchFamily="34" charset="0"/>
                        </a:rPr>
                        <a:t>Measurement Time Period</a:t>
                      </a:r>
                    </a:p>
                  </a:txBody>
                  <a:tcPr marL="9525" marR="9525" marT="9525"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90357355"/>
                  </a:ext>
                </a:extLst>
              </a:tr>
              <a:tr h="228600">
                <a:tc>
                  <a:txBody>
                    <a:bodyPr/>
                    <a:lstStyle/>
                    <a:p>
                      <a:pPr algn="ctr" fontAlgn="ctr"/>
                      <a:r>
                        <a:rPr lang="en-US" sz="1100" b="0" i="0" u="none" strike="noStrike">
                          <a:solidFill>
                            <a:srgbClr val="000000"/>
                          </a:solidFill>
                          <a:effectLst/>
                          <a:latin typeface="Arial" panose="020B0604020202020204" pitchFamily="34" charset="0"/>
                        </a:rPr>
                        <a:t>G9 Adult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lvl="0" algn="ctr" fontAlgn="ctr"/>
                      <a:r>
                        <a:rPr lang="en-US" sz="1100" b="0" i="0" u="none" strike="noStrike" dirty="0">
                          <a:solidFill>
                            <a:srgbClr val="000000"/>
                          </a:solidFill>
                          <a:effectLst/>
                          <a:latin typeface="Arial" panose="020B0604020202020204" pitchFamily="34" charset="0"/>
                        </a:rPr>
                        <a:t>Medscape</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$3,733,368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7.4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$27,440,661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121,451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JAN22-DEC22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61517222"/>
                  </a:ext>
                </a:extLst>
              </a:tr>
              <a:tr h="228600">
                <a:tc>
                  <a:txBody>
                    <a:bodyPr/>
                    <a:lstStyle/>
                    <a:p>
                      <a:pPr algn="ctr" fontAlgn="ctr"/>
                      <a:r>
                        <a:rPr lang="en-US" sz="1100" b="0" i="0" u="none" strike="noStrike">
                          <a:solidFill>
                            <a:srgbClr val="000000"/>
                          </a:solidFill>
                          <a:effectLst/>
                          <a:latin typeface="Arial" panose="020B0604020202020204" pitchFamily="34" charset="0"/>
                        </a:rPr>
                        <a:t>G9 Adult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lvl="0" algn="ctr" fontAlgn="ctr"/>
                      <a:r>
                        <a:rPr lang="en-US" sz="1100" b="0" i="0" u="none" strike="noStrike" dirty="0">
                          <a:solidFill>
                            <a:srgbClr val="000000"/>
                          </a:solidFill>
                          <a:effectLst/>
                          <a:latin typeface="Arial" panose="020B0604020202020204" pitchFamily="34" charset="0"/>
                        </a:rPr>
                        <a:t>NexGen</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$689,500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$3,332,361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14,749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JAN22-DEC22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57363697"/>
                  </a:ext>
                </a:extLst>
              </a:tr>
              <a:tr h="228600">
                <a:tc>
                  <a:txBody>
                    <a:bodyPr/>
                    <a:lstStyle/>
                    <a:p>
                      <a:pPr algn="ctr" fontAlgn="ctr"/>
                      <a:r>
                        <a:rPr lang="en-US" sz="1100" b="0" i="0" u="none" strike="noStrike">
                          <a:solidFill>
                            <a:srgbClr val="000000"/>
                          </a:solidFill>
                          <a:effectLst/>
                          <a:latin typeface="Arial" panose="020B0604020202020204" pitchFamily="34" charset="0"/>
                        </a:rPr>
                        <a:t>G9 Adult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lvl="0" algn="ctr" fontAlgn="ctr"/>
                      <a:r>
                        <a:rPr lang="en-US" sz="1100" b="0" i="0" u="none" strike="noStrike" dirty="0">
                          <a:solidFill>
                            <a:srgbClr val="000000"/>
                          </a:solidFill>
                          <a:effectLst/>
                          <a:latin typeface="Arial" panose="020B0604020202020204" pitchFamily="34" charset="0"/>
                        </a:rPr>
                        <a:t>Doximity</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$4,583,333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6.0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$27,509,712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121,757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JAN22-DEC22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47356328"/>
                  </a:ext>
                </a:extLst>
              </a:tr>
              <a:tr h="228600">
                <a:tc>
                  <a:txBody>
                    <a:bodyPr/>
                    <a:lstStyle/>
                    <a:p>
                      <a:pPr algn="ctr" fontAlgn="ctr"/>
                      <a:r>
                        <a:rPr lang="en-US" sz="1100" b="0" i="0" u="none" strike="noStrike">
                          <a:solidFill>
                            <a:srgbClr val="000000"/>
                          </a:solidFill>
                          <a:effectLst/>
                          <a:latin typeface="Arial" panose="020B0604020202020204" pitchFamily="34" charset="0"/>
                        </a:rPr>
                        <a:t>G9 Adult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lvl="0" algn="ctr" fontAlgn="ctr"/>
                      <a:r>
                        <a:rPr lang="en-US" sz="1100" b="0" i="0" u="none" strike="noStrike" dirty="0">
                          <a:solidFill>
                            <a:srgbClr val="000000"/>
                          </a:solidFill>
                          <a:effectLst/>
                          <a:latin typeface="Arial" panose="020B0604020202020204" pitchFamily="34" charset="0"/>
                        </a:rPr>
                        <a:t>Epocrates</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$750,000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5.6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$4,179,855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18,500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JAN22-DEC22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0831998"/>
                  </a:ext>
                </a:extLst>
              </a:tr>
              <a:tr h="228600">
                <a:tc>
                  <a:txBody>
                    <a:bodyPr/>
                    <a:lstStyle/>
                    <a:p>
                      <a:pPr algn="ctr" fontAlgn="ctr"/>
                      <a:r>
                        <a:rPr lang="en-US" sz="1100" b="0" i="0" u="none" strike="noStrike">
                          <a:solidFill>
                            <a:srgbClr val="000000"/>
                          </a:solidFill>
                          <a:effectLst/>
                          <a:latin typeface="Arial" panose="020B0604020202020204" pitchFamily="34" charset="0"/>
                        </a:rPr>
                        <a:t>G9 Adult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lvl="0" algn="ctr" fontAlgn="ctr"/>
                      <a:r>
                        <a:rPr lang="en-US" sz="1100" b="0" i="0" u="none" strike="noStrike" dirty="0">
                          <a:solidFill>
                            <a:srgbClr val="000000"/>
                          </a:solidFill>
                          <a:effectLst/>
                          <a:latin typeface="Arial" panose="020B0604020202020204" pitchFamily="34" charset="0"/>
                        </a:rPr>
                        <a:t>Deep intent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$215,859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6.2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$1,338,823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5,926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JAN22-DEC22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9801469"/>
                  </a:ext>
                </a:extLst>
              </a:tr>
              <a:tr h="228600">
                <a:tc>
                  <a:txBody>
                    <a:bodyPr/>
                    <a:lstStyle/>
                    <a:p>
                      <a:pPr algn="ctr" fontAlgn="ctr"/>
                      <a:r>
                        <a:rPr lang="en-US" sz="1100" b="0" i="0" u="none" strike="noStrike">
                          <a:solidFill>
                            <a:srgbClr val="000000"/>
                          </a:solidFill>
                          <a:effectLst/>
                          <a:latin typeface="Arial" panose="020B0604020202020204" pitchFamily="34" charset="0"/>
                        </a:rPr>
                        <a:t>G9 Adult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lvl="0" algn="ctr" fontAlgn="ctr"/>
                      <a:r>
                        <a:rPr lang="en-US" sz="1100" b="0" i="0" u="none" strike="noStrike" dirty="0">
                          <a:solidFill>
                            <a:srgbClr val="000000"/>
                          </a:solidFill>
                          <a:effectLst/>
                          <a:latin typeface="Arial" panose="020B0604020202020204" pitchFamily="34" charset="0"/>
                        </a:rPr>
                        <a:t>Pulse Point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$45,167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6.2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$280,138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1,240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JAN22-DEC22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03159114"/>
                  </a:ext>
                </a:extLst>
              </a:tr>
              <a:tr h="228600">
                <a:tc>
                  <a:txBody>
                    <a:bodyPr/>
                    <a:lstStyle/>
                    <a:p>
                      <a:pPr algn="ctr" fontAlgn="ctr"/>
                      <a:r>
                        <a:rPr lang="en-US" sz="1100" b="0" i="0" u="none" strike="noStrike">
                          <a:solidFill>
                            <a:srgbClr val="000000"/>
                          </a:solidFill>
                          <a:effectLst/>
                          <a:latin typeface="Arial" panose="020B0604020202020204" pitchFamily="34" charset="0"/>
                        </a:rPr>
                        <a:t>G9 Adult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lvl="0" algn="ctr" fontAlgn="ctr"/>
                      <a:r>
                        <a:rPr lang="en-US" sz="1100" b="0" i="0" u="none" strike="noStrike" dirty="0">
                          <a:solidFill>
                            <a:srgbClr val="000000"/>
                          </a:solidFill>
                          <a:effectLst/>
                          <a:latin typeface="Arial" panose="020B0604020202020204" pitchFamily="34" charset="0"/>
                        </a:rPr>
                        <a:t>Patient Point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$486,502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$1,065,787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4,717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JAN22-DEC22</a:t>
                      </a: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858344725"/>
                  </a:ext>
                </a:extLst>
              </a:tr>
              <a:tr h="228600">
                <a:tc gridSpan="2">
                  <a:txBody>
                    <a:bodyPr/>
                    <a:lstStyle/>
                    <a:p>
                      <a:pPr algn="ctr" fontAlgn="ctr"/>
                      <a:r>
                        <a:rPr lang="en-US" sz="1200" b="1" i="0" u="none" strike="noStrike">
                          <a:solidFill>
                            <a:srgbClr val="000000"/>
                          </a:solidFill>
                          <a:effectLst/>
                          <a:latin typeface="Arial" panose="020B0604020202020204" pitchFamily="34" charset="0"/>
                        </a:rPr>
                        <a:t>Total</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hMerge="1">
                  <a:txBody>
                    <a:bodyPr/>
                    <a:lstStyle/>
                    <a:p>
                      <a:endParaRPr lang="en-US"/>
                    </a:p>
                  </a:txBody>
                  <a:tcPr/>
                </a:tc>
                <a:tc>
                  <a:txBody>
                    <a:bodyPr/>
                    <a:lstStyle/>
                    <a:p>
                      <a:pPr algn="ctr" fontAlgn="ctr"/>
                      <a:r>
                        <a:rPr lang="en-US" sz="1200" b="1" i="0" u="none" strike="noStrike">
                          <a:solidFill>
                            <a:srgbClr val="000000"/>
                          </a:solidFill>
                          <a:effectLst/>
                          <a:latin typeface="Arial" panose="020B0604020202020204" pitchFamily="34" charset="0"/>
                        </a:rPr>
                        <a:t>$10,503,729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dirty="0">
                          <a:solidFill>
                            <a:srgbClr val="000000"/>
                          </a:solidFill>
                          <a:effectLst/>
                          <a:latin typeface="Arial" panose="020B0604020202020204" pitchFamily="34" charset="0"/>
                        </a:rPr>
                        <a:t>6.2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dirty="0">
                          <a:solidFill>
                            <a:srgbClr val="000000"/>
                          </a:solidFill>
                          <a:effectLst/>
                          <a:latin typeface="Arial" panose="020B0604020202020204" pitchFamily="34" charset="0"/>
                        </a:rPr>
                        <a:t>$65,147,336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288,339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8715" marR="8715" marT="871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2756009509"/>
                  </a:ext>
                </a:extLst>
              </a:tr>
            </a:tbl>
          </a:graphicData>
        </a:graphic>
      </p:graphicFrame>
      <p:graphicFrame>
        <p:nvGraphicFramePr>
          <p:cNvPr id="10" name="Chart 9">
            <a:extLst>
              <a:ext uri="{FF2B5EF4-FFF2-40B4-BE49-F238E27FC236}">
                <a16:creationId xmlns:a16="http://schemas.microsoft.com/office/drawing/2014/main" id="{6A74BAC0-5B81-4A53-A4C4-CF7EC9F5227E}"/>
              </a:ext>
            </a:extLst>
          </p:cNvPr>
          <p:cNvGraphicFramePr>
            <a:graphicFrameLocks/>
          </p:cNvGraphicFramePr>
          <p:nvPr>
            <p:extLst>
              <p:ext uri="{D42A27DB-BD31-4B8C-83A1-F6EECF244321}">
                <p14:modId xmlns:p14="http://schemas.microsoft.com/office/powerpoint/2010/main" val="3789967773"/>
              </p:ext>
            </p:extLst>
          </p:nvPr>
        </p:nvGraphicFramePr>
        <p:xfrm>
          <a:off x="3767137" y="3428999"/>
          <a:ext cx="4170046" cy="3292475"/>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315101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2151-B4E3-4739-9BF1-3B72E516CF9D}"/>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Adult: Objective &amp; Executive Summary</a:t>
            </a:r>
          </a:p>
        </p:txBody>
      </p:sp>
      <p:sp>
        <p:nvSpPr>
          <p:cNvPr id="3" name="Content Placeholder 2">
            <a:extLst>
              <a:ext uri="{FF2B5EF4-FFF2-40B4-BE49-F238E27FC236}">
                <a16:creationId xmlns:a16="http://schemas.microsoft.com/office/drawing/2014/main" id="{AD52DDF2-0649-48F6-AE26-2253DAC2F8DA}"/>
              </a:ext>
            </a:extLst>
          </p:cNvPr>
          <p:cNvSpPr>
            <a:spLocks noGrp="1"/>
          </p:cNvSpPr>
          <p:nvPr>
            <p:ph idx="1"/>
          </p:nvPr>
        </p:nvSpPr>
        <p:spPr>
          <a:xfrm>
            <a:off x="594360" y="1041705"/>
            <a:ext cx="10515600" cy="4351338"/>
          </a:xfrm>
        </p:spPr>
        <p:txBody>
          <a:bodyPr>
            <a:normAutofit/>
          </a:bodyPr>
          <a:lstStyle/>
          <a:p>
            <a:r>
              <a:rPr lang="en-US" sz="1800" b="1" dirty="0">
                <a:latin typeface="Arial" panose="020B0604020202020204" pitchFamily="34" charset="0"/>
                <a:cs typeface="Arial" panose="020B0604020202020204" pitchFamily="34" charset="0"/>
              </a:rPr>
              <a:t>Objective</a:t>
            </a:r>
            <a:r>
              <a:rPr lang="en-US" sz="1800" dirty="0">
                <a:latin typeface="Arial" panose="020B0604020202020204" pitchFamily="34" charset="0"/>
                <a:cs typeface="Arial" panose="020B0604020202020204" pitchFamily="34" charset="0"/>
              </a:rPr>
              <a:t>: Suggest optimal investment across In-Scope Consumer &amp; HCP channels for a given budget to maximize overall impactable pre-tax revenue </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2024 In-Scope estimated budget contribution</a:t>
            </a:r>
            <a:r>
              <a:rPr lang="en-US" sz="1800" dirty="0">
                <a:latin typeface="Arial" panose="020B0604020202020204" pitchFamily="34" charset="0"/>
                <a:cs typeface="Arial" panose="020B0604020202020204" pitchFamily="34" charset="0"/>
              </a:rPr>
              <a:t>: The *In-Scope budget contribution for pre-tax investment of </a:t>
            </a:r>
            <a:r>
              <a:rPr lang="en-US" sz="1800" b="1" dirty="0">
                <a:latin typeface="Arial" panose="020B0604020202020204" pitchFamily="34" charset="0"/>
                <a:cs typeface="Arial" panose="020B0604020202020204" pitchFamily="34" charset="0"/>
              </a:rPr>
              <a:t>$69MM </a:t>
            </a:r>
            <a:r>
              <a:rPr lang="en-US" sz="1800" dirty="0">
                <a:latin typeface="Arial" panose="020B0604020202020204" pitchFamily="34" charset="0"/>
                <a:cs typeface="Arial" panose="020B0604020202020204" pitchFamily="34" charset="0"/>
              </a:rPr>
              <a:t>for Gardasil Adult is </a:t>
            </a:r>
            <a:r>
              <a:rPr lang="en-US" sz="1800" b="1" dirty="0">
                <a:latin typeface="Arial" panose="020B0604020202020204" pitchFamily="34" charset="0"/>
                <a:cs typeface="Arial" panose="020B0604020202020204" pitchFamily="34" charset="0"/>
              </a:rPr>
              <a:t>~959K </a:t>
            </a:r>
            <a:r>
              <a:rPr lang="en-US" sz="1800" dirty="0">
                <a:latin typeface="Arial" panose="020B0604020202020204" pitchFamily="34" charset="0"/>
                <a:cs typeface="Arial" panose="020B0604020202020204" pitchFamily="34" charset="0"/>
              </a:rPr>
              <a:t>incremental total doses at an overall ROI of </a:t>
            </a:r>
            <a:r>
              <a:rPr lang="en-US" sz="1800" b="1" dirty="0">
                <a:latin typeface="Arial" panose="020B0604020202020204" pitchFamily="34" charset="0"/>
                <a:cs typeface="Arial" panose="020B0604020202020204" pitchFamily="34" charset="0"/>
              </a:rPr>
              <a:t>3.1:1</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2024 Optimal pre-tax Spend and Allocation:</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The current pre-tax investment of 2024 can be optimized to generate additional </a:t>
            </a:r>
            <a:r>
              <a:rPr lang="en-US" sz="1800" b="1" dirty="0">
                <a:latin typeface="Arial" panose="020B0604020202020204" pitchFamily="34" charset="0"/>
                <a:cs typeface="Arial" panose="020B0604020202020204" pitchFamily="34" charset="0"/>
              </a:rPr>
              <a:t>~25K </a:t>
            </a:r>
            <a:r>
              <a:rPr lang="en-US" sz="1800" dirty="0">
                <a:latin typeface="Arial" panose="020B0604020202020204" pitchFamily="34" charset="0"/>
                <a:cs typeface="Arial" panose="020B0604020202020204" pitchFamily="34" charset="0"/>
              </a:rPr>
              <a:t>incremental doses.</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This can be achieved mainly by reallocating funds from: HCC Radio, HCC Online Video, HCC Streaming Video, HCC Social and HCC In office to other better performing channels –HCP MCM &amp; HCC Display. Keeping HCC Linear TV and HCC Pharmacy Constant. </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Increase in Spends of 2024 by $10 MM leads to an additional ~</a:t>
            </a:r>
            <a:r>
              <a:rPr lang="en-US" sz="1800" b="1" dirty="0">
                <a:latin typeface="Arial" panose="020B0604020202020204" pitchFamily="34" charset="0"/>
                <a:cs typeface="Arial" panose="020B0604020202020204" pitchFamily="34" charset="0"/>
              </a:rPr>
              <a:t>106K</a:t>
            </a:r>
            <a:r>
              <a:rPr lang="en-US" sz="1800" dirty="0">
                <a:latin typeface="Arial" panose="020B0604020202020204" pitchFamily="34" charset="0"/>
                <a:cs typeface="Arial" panose="020B0604020202020204" pitchFamily="34" charset="0"/>
              </a:rPr>
              <a:t> in incremental doses.</a:t>
            </a:r>
            <a:r>
              <a:rPr lang="en-US" sz="1600" i="1" dirty="0">
                <a:solidFill>
                  <a:prstClr val="black"/>
                </a:solidFill>
                <a:latin typeface="Arial" panose="020B0604020202020204" pitchFamily="34" charset="0"/>
                <a:cs typeface="Arial" panose="020B0604020202020204" pitchFamily="34" charset="0"/>
              </a:rPr>
              <a:t> </a:t>
            </a:r>
            <a:endParaRPr lang="en-US" sz="1600" b="1" dirty="0"/>
          </a:p>
          <a:p>
            <a:pPr marL="0" indent="0">
              <a:buNone/>
            </a:pPr>
            <a:endParaRPr lang="en-US" sz="2000" b="1" dirty="0"/>
          </a:p>
        </p:txBody>
      </p:sp>
      <p:sp>
        <p:nvSpPr>
          <p:cNvPr id="5" name="TextBox 4">
            <a:extLst>
              <a:ext uri="{FF2B5EF4-FFF2-40B4-BE49-F238E27FC236}">
                <a16:creationId xmlns:a16="http://schemas.microsoft.com/office/drawing/2014/main" id="{1D7C7C45-5380-4843-BE71-83D0B9289DA5}"/>
              </a:ext>
            </a:extLst>
          </p:cNvPr>
          <p:cNvSpPr txBox="1"/>
          <p:nvPr/>
        </p:nvSpPr>
        <p:spPr>
          <a:xfrm>
            <a:off x="365760" y="6400800"/>
            <a:ext cx="10972800" cy="230832"/>
          </a:xfrm>
          <a:prstGeom prst="rect">
            <a:avLst/>
          </a:prstGeom>
          <a:noFill/>
        </p:spPr>
        <p:txBody>
          <a:bodyPr wrap="square">
            <a:spAutoFit/>
          </a:bodyPr>
          <a:lstStyle/>
          <a:p>
            <a:r>
              <a:rPr lang="en-US" sz="900" dirty="0">
                <a:solidFill>
                  <a:schemeClr val="tx1">
                    <a:lumMod val="85000"/>
                    <a:lumOff val="15000"/>
                  </a:schemeClr>
                </a:solidFill>
                <a:latin typeface="Arial" panose="020B0604020202020204" pitchFamily="34" charset="0"/>
                <a:cs typeface="Arial" panose="020B0604020202020204" pitchFamily="34" charset="0"/>
              </a:rPr>
              <a:t>*In-Scope channels are HCP MCM, HCC Pharmacy ,HCC In Office, HCC Linear TV, HCC Display, HCC Online Video, HCC Streaming Video, HCC Social, HCC Paid Search, HCC Radio</a:t>
            </a:r>
          </a:p>
        </p:txBody>
      </p:sp>
      <p:sp>
        <p:nvSpPr>
          <p:cNvPr id="4" name="Slide Number Placeholder 3">
            <a:extLst>
              <a:ext uri="{FF2B5EF4-FFF2-40B4-BE49-F238E27FC236}">
                <a16:creationId xmlns:a16="http://schemas.microsoft.com/office/drawing/2014/main" id="{BA5657F6-E069-4C6E-8C29-560372D5C18E}"/>
              </a:ext>
            </a:extLst>
          </p:cNvPr>
          <p:cNvSpPr>
            <a:spLocks noGrp="1"/>
          </p:cNvSpPr>
          <p:nvPr>
            <p:ph type="sldNum" sz="quarter" idx="12"/>
          </p:nvPr>
        </p:nvSpPr>
        <p:spPr/>
        <p:txBody>
          <a:bodyPr/>
          <a:lstStyle/>
          <a:p>
            <a:fld id="{4A659E65-8E55-4E5E-BAF2-65022C82C2C6}" type="slidenum">
              <a:rPr lang="en-US" smtClean="0"/>
              <a:t>2</a:t>
            </a:fld>
            <a:endParaRPr lang="en-US" dirty="0"/>
          </a:p>
        </p:txBody>
      </p:sp>
    </p:spTree>
    <p:custDataLst>
      <p:tags r:id="rId1"/>
    </p:custDataLst>
    <p:extLst>
      <p:ext uri="{BB962C8B-B14F-4D97-AF65-F5344CB8AC3E}">
        <p14:creationId xmlns:p14="http://schemas.microsoft.com/office/powerpoint/2010/main" val="405713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084C2-0207-4A98-82E9-39BA2103598F}"/>
              </a:ext>
            </a:extLst>
          </p:cNvPr>
          <p:cNvSpPr>
            <a:spLocks noGrp="1"/>
          </p:cNvSpPr>
          <p:nvPr>
            <p:ph type="sldNum" sz="quarter" idx="12"/>
          </p:nvPr>
        </p:nvSpPr>
        <p:spPr/>
        <p:txBody>
          <a:bodyPr/>
          <a:lstStyle/>
          <a:p>
            <a:fld id="{4A659E65-8E55-4E5E-BAF2-65022C82C2C6}" type="slidenum">
              <a:rPr lang="en-US" smtClean="0"/>
              <a:t>20</a:t>
            </a:fld>
            <a:endParaRPr lang="en-US"/>
          </a:p>
        </p:txBody>
      </p:sp>
      <p:sp>
        <p:nvSpPr>
          <p:cNvPr id="8" name="TextBox 7">
            <a:extLst>
              <a:ext uri="{FF2B5EF4-FFF2-40B4-BE49-F238E27FC236}">
                <a16:creationId xmlns:a16="http://schemas.microsoft.com/office/drawing/2014/main" id="{2AE7D117-A704-408A-BBBA-0754DDCCEF95}"/>
              </a:ext>
            </a:extLst>
          </p:cNvPr>
          <p:cNvSpPr txBox="1"/>
          <p:nvPr/>
        </p:nvSpPr>
        <p:spPr>
          <a:xfrm>
            <a:off x="365760" y="365760"/>
            <a:ext cx="109728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HCC PHARMACY 2023 Measurement</a:t>
            </a:r>
          </a:p>
        </p:txBody>
      </p:sp>
      <p:graphicFrame>
        <p:nvGraphicFramePr>
          <p:cNvPr id="11" name="Table 10">
            <a:extLst>
              <a:ext uri="{FF2B5EF4-FFF2-40B4-BE49-F238E27FC236}">
                <a16:creationId xmlns:a16="http://schemas.microsoft.com/office/drawing/2014/main" id="{62AD3E3A-3F39-E956-6821-22E69FAFF302}"/>
              </a:ext>
            </a:extLst>
          </p:cNvPr>
          <p:cNvGraphicFramePr>
            <a:graphicFrameLocks noGrp="1"/>
          </p:cNvGraphicFramePr>
          <p:nvPr>
            <p:extLst>
              <p:ext uri="{D42A27DB-BD31-4B8C-83A1-F6EECF244321}">
                <p14:modId xmlns:p14="http://schemas.microsoft.com/office/powerpoint/2010/main" val="2864502337"/>
              </p:ext>
            </p:extLst>
          </p:nvPr>
        </p:nvGraphicFramePr>
        <p:xfrm>
          <a:off x="1292860" y="1070451"/>
          <a:ext cx="9118600" cy="1869699"/>
        </p:xfrm>
        <a:graphic>
          <a:graphicData uri="http://schemas.openxmlformats.org/drawingml/2006/table">
            <a:tbl>
              <a:tblPr/>
              <a:tblGrid>
                <a:gridCol w="736600">
                  <a:extLst>
                    <a:ext uri="{9D8B030D-6E8A-4147-A177-3AD203B41FA5}">
                      <a16:colId xmlns:a16="http://schemas.microsoft.com/office/drawing/2014/main" val="2141649371"/>
                    </a:ext>
                  </a:extLst>
                </a:gridCol>
                <a:gridCol w="2095500">
                  <a:extLst>
                    <a:ext uri="{9D8B030D-6E8A-4147-A177-3AD203B41FA5}">
                      <a16:colId xmlns:a16="http://schemas.microsoft.com/office/drawing/2014/main" val="1400234716"/>
                    </a:ext>
                  </a:extLst>
                </a:gridCol>
                <a:gridCol w="1104900">
                  <a:extLst>
                    <a:ext uri="{9D8B030D-6E8A-4147-A177-3AD203B41FA5}">
                      <a16:colId xmlns:a16="http://schemas.microsoft.com/office/drawing/2014/main" val="215941670"/>
                    </a:ext>
                  </a:extLst>
                </a:gridCol>
                <a:gridCol w="1308100">
                  <a:extLst>
                    <a:ext uri="{9D8B030D-6E8A-4147-A177-3AD203B41FA5}">
                      <a16:colId xmlns:a16="http://schemas.microsoft.com/office/drawing/2014/main" val="835067987"/>
                    </a:ext>
                  </a:extLst>
                </a:gridCol>
                <a:gridCol w="774700">
                  <a:extLst>
                    <a:ext uri="{9D8B030D-6E8A-4147-A177-3AD203B41FA5}">
                      <a16:colId xmlns:a16="http://schemas.microsoft.com/office/drawing/2014/main" val="3619416860"/>
                    </a:ext>
                  </a:extLst>
                </a:gridCol>
                <a:gridCol w="965200">
                  <a:extLst>
                    <a:ext uri="{9D8B030D-6E8A-4147-A177-3AD203B41FA5}">
                      <a16:colId xmlns:a16="http://schemas.microsoft.com/office/drawing/2014/main" val="1546606291"/>
                    </a:ext>
                  </a:extLst>
                </a:gridCol>
                <a:gridCol w="977900">
                  <a:extLst>
                    <a:ext uri="{9D8B030D-6E8A-4147-A177-3AD203B41FA5}">
                      <a16:colId xmlns:a16="http://schemas.microsoft.com/office/drawing/2014/main" val="742499578"/>
                    </a:ext>
                  </a:extLst>
                </a:gridCol>
                <a:gridCol w="1155700">
                  <a:extLst>
                    <a:ext uri="{9D8B030D-6E8A-4147-A177-3AD203B41FA5}">
                      <a16:colId xmlns:a16="http://schemas.microsoft.com/office/drawing/2014/main" val="1502330848"/>
                    </a:ext>
                  </a:extLst>
                </a:gridCol>
              </a:tblGrid>
              <a:tr h="708695">
                <a:tc>
                  <a:txBody>
                    <a:bodyPr/>
                    <a:lstStyle/>
                    <a:p>
                      <a:pPr algn="ctr" fontAlgn="ctr"/>
                      <a:r>
                        <a:rPr lang="en-US" sz="1200" b="1" i="0" u="none" strike="noStrike">
                          <a:solidFill>
                            <a:srgbClr val="000000"/>
                          </a:solidFill>
                          <a:effectLst/>
                          <a:latin typeface="Arial" panose="020B0604020202020204" pitchFamily="34" charset="0"/>
                        </a:rPr>
                        <a:t>Product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Program</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2023 Pre-tax Spend</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dirty="0">
                          <a:solidFill>
                            <a:srgbClr val="000000"/>
                          </a:solidFill>
                          <a:effectLst/>
                          <a:latin typeface="Arial" panose="020B0604020202020204" pitchFamily="34" charset="0"/>
                        </a:rPr>
                        <a:t>2022 Estimated pre-tax ROI</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Pre-tax PGM/Dose</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Pre-tax PGM</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 Incr. Doses</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Measurement Time Period</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2370590473"/>
                  </a:ext>
                </a:extLst>
              </a:tr>
              <a:tr h="290251">
                <a:tc>
                  <a:txBody>
                    <a:bodyPr/>
                    <a:lstStyle/>
                    <a:p>
                      <a:pPr algn="ctr" fontAlgn="ctr"/>
                      <a:r>
                        <a:rPr lang="en-US" sz="1100" b="0" i="0" u="none" strike="noStrike">
                          <a:solidFill>
                            <a:srgbClr val="000000"/>
                          </a:solidFill>
                          <a:effectLst/>
                          <a:latin typeface="Arial" panose="020B0604020202020204" pitchFamily="34" charset="0"/>
                        </a:rPr>
                        <a:t>Gardasil 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Arial" panose="020B0604020202020204" pitchFamily="34" charset="0"/>
                        </a:rPr>
                        <a:t>InStep Health</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$740,030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$769,631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3,406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FEB22-MAY22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63349500"/>
                  </a:ext>
                </a:extLst>
              </a:tr>
              <a:tr h="290251">
                <a:tc>
                  <a:txBody>
                    <a:bodyPr/>
                    <a:lstStyle/>
                    <a:p>
                      <a:pPr algn="ctr" fontAlgn="ctr"/>
                      <a:r>
                        <a:rPr lang="en-US" sz="1100" b="0" i="0" u="none" strike="noStrike">
                          <a:solidFill>
                            <a:srgbClr val="000000"/>
                          </a:solidFill>
                          <a:effectLst/>
                          <a:latin typeface="Arial" panose="020B0604020202020204" pitchFamily="34" charset="0"/>
                        </a:rPr>
                        <a:t>Gardasil 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Arial" panose="020B0604020202020204" pitchFamily="34" charset="0"/>
                        </a:rPr>
                        <a:t>Neptune Retail Solutions</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$403,452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$806,904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3,571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741458514"/>
                  </a:ext>
                </a:extLst>
              </a:tr>
              <a:tr h="290251">
                <a:tc>
                  <a:txBody>
                    <a:bodyPr/>
                    <a:lstStyle/>
                    <a:p>
                      <a:pPr algn="ctr" fontAlgn="ctr"/>
                      <a:r>
                        <a:rPr lang="en-US" sz="1100" b="0" i="0" u="none" strike="noStrike">
                          <a:solidFill>
                            <a:srgbClr val="000000"/>
                          </a:solidFill>
                          <a:effectLst/>
                          <a:latin typeface="Arial" panose="020B0604020202020204" pitchFamily="34" charset="0"/>
                        </a:rPr>
                        <a:t>Gardasil 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Arial" panose="020B0604020202020204" pitchFamily="34" charset="0"/>
                        </a:rPr>
                        <a:t>StoreBoard Media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$1,268,400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$2,536,800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11,228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01304176"/>
                  </a:ext>
                </a:extLst>
              </a:tr>
              <a:tr h="290251">
                <a:tc gridSpan="2">
                  <a:txBody>
                    <a:bodyPr/>
                    <a:lstStyle/>
                    <a:p>
                      <a:pPr algn="ctr" fontAlgn="ctr"/>
                      <a:r>
                        <a:rPr lang="en-US" sz="1200" b="1" i="0" u="none" strike="noStrike">
                          <a:solidFill>
                            <a:srgbClr val="000000"/>
                          </a:solidFill>
                          <a:effectLst/>
                          <a:latin typeface="Arial" panose="020B0604020202020204" pitchFamily="34" charset="0"/>
                        </a:rPr>
                        <a:t>Total</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hMerge="1">
                  <a:txBody>
                    <a:bodyPr/>
                    <a:lstStyle/>
                    <a:p>
                      <a:endParaRPr lang="en-US"/>
                    </a:p>
                  </a:txBody>
                  <a:tcPr/>
                </a:tc>
                <a:tc>
                  <a:txBody>
                    <a:bodyPr/>
                    <a:lstStyle/>
                    <a:p>
                      <a:pPr algn="ctr" fontAlgn="ctr"/>
                      <a:r>
                        <a:rPr lang="en-US" sz="1200" b="1" i="0" u="none" strike="noStrike">
                          <a:solidFill>
                            <a:srgbClr val="000000"/>
                          </a:solidFill>
                          <a:effectLst/>
                          <a:latin typeface="Arial" panose="020B0604020202020204" pitchFamily="34" charset="0"/>
                        </a:rPr>
                        <a:t>$2,411,882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dirty="0">
                          <a:solidFill>
                            <a:srgbClr val="000000"/>
                          </a:solidFill>
                          <a:effectLst/>
                          <a:latin typeface="Arial" panose="020B0604020202020204"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$4,113,335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a:solidFill>
                            <a:srgbClr val="000000"/>
                          </a:solidFill>
                          <a:effectLst/>
                          <a:latin typeface="Arial" panose="020B0604020202020204" pitchFamily="34" charset="0"/>
                        </a:rPr>
                        <a:t>18,205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2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1854822356"/>
                  </a:ext>
                </a:extLst>
              </a:tr>
            </a:tbl>
          </a:graphicData>
        </a:graphic>
      </p:graphicFrame>
      <p:graphicFrame>
        <p:nvGraphicFramePr>
          <p:cNvPr id="35" name="Chart 34">
            <a:extLst>
              <a:ext uri="{FF2B5EF4-FFF2-40B4-BE49-F238E27FC236}">
                <a16:creationId xmlns:a16="http://schemas.microsoft.com/office/drawing/2014/main" id="{38094B6B-12D2-4EC9-9B3E-3B0CA1E5C039}"/>
              </a:ext>
            </a:extLst>
          </p:cNvPr>
          <p:cNvGraphicFramePr>
            <a:graphicFrameLocks/>
          </p:cNvGraphicFramePr>
          <p:nvPr>
            <p:extLst>
              <p:ext uri="{D42A27DB-BD31-4B8C-83A1-F6EECF244321}">
                <p14:modId xmlns:p14="http://schemas.microsoft.com/office/powerpoint/2010/main" val="3212339497"/>
              </p:ext>
            </p:extLst>
          </p:nvPr>
        </p:nvGraphicFramePr>
        <p:xfrm>
          <a:off x="3581401" y="3121621"/>
          <a:ext cx="4170046" cy="3524250"/>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6217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A5ED-0B58-48ED-B9A0-46DE4502F59B}"/>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Custom Scenarios</a:t>
            </a:r>
          </a:p>
        </p:txBody>
      </p:sp>
      <p:sp>
        <p:nvSpPr>
          <p:cNvPr id="4" name="Slide Number Placeholder 3">
            <a:extLst>
              <a:ext uri="{FF2B5EF4-FFF2-40B4-BE49-F238E27FC236}">
                <a16:creationId xmlns:a16="http://schemas.microsoft.com/office/drawing/2014/main" id="{3AF9DC2E-226F-4054-A148-B0AA85362D73}"/>
              </a:ext>
            </a:extLst>
          </p:cNvPr>
          <p:cNvSpPr>
            <a:spLocks noGrp="1"/>
          </p:cNvSpPr>
          <p:nvPr>
            <p:ph type="sldNum" sz="quarter" idx="12"/>
          </p:nvPr>
        </p:nvSpPr>
        <p:spPr/>
        <p:txBody>
          <a:bodyPr/>
          <a:lstStyle/>
          <a:p>
            <a:fld id="{4A659E65-8E55-4E5E-BAF2-65022C82C2C6}" type="slidenum">
              <a:rPr lang="en-US" smtClean="0"/>
              <a:t>3</a:t>
            </a:fld>
            <a:endParaRPr lang="en-US"/>
          </a:p>
        </p:txBody>
      </p:sp>
      <p:sp>
        <p:nvSpPr>
          <p:cNvPr id="3" name="TextBox 2">
            <a:extLst>
              <a:ext uri="{FF2B5EF4-FFF2-40B4-BE49-F238E27FC236}">
                <a16:creationId xmlns:a16="http://schemas.microsoft.com/office/drawing/2014/main" id="{4B6C0ADE-A1B3-E72C-5B65-C35AE5F6040E}"/>
              </a:ext>
            </a:extLst>
          </p:cNvPr>
          <p:cNvSpPr txBox="1"/>
          <p:nvPr/>
        </p:nvSpPr>
        <p:spPr>
          <a:xfrm>
            <a:off x="365760" y="6400800"/>
            <a:ext cx="10972800" cy="36576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900" baseline="30000" dirty="0">
                <a:solidFill>
                  <a:schemeClr val="tx1">
                    <a:lumMod val="95000"/>
                    <a:lumOff val="5000"/>
                  </a:schemeClr>
                </a:solidFill>
                <a:latin typeface="Arial" panose="020B0604020202020204" pitchFamily="34" charset="0"/>
                <a:cs typeface="Arial" panose="020B0604020202020204" pitchFamily="34" charset="0"/>
              </a:rPr>
              <a:t>1</a:t>
            </a:r>
            <a:r>
              <a:rPr lang="en-US" sz="900" dirty="0">
                <a:solidFill>
                  <a:schemeClr val="tx1">
                    <a:lumMod val="95000"/>
                    <a:lumOff val="5000"/>
                  </a:schemeClr>
                </a:solidFill>
                <a:latin typeface="Arial" panose="020B0604020202020204" pitchFamily="34" charset="0"/>
                <a:cs typeface="Arial" panose="020B0604020202020204" pitchFamily="34" charset="0"/>
              </a:rPr>
              <a:t> HCC Pharmacy</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 and HCC Linear TV are kept constant throughout the analysis.</a:t>
            </a:r>
          </a:p>
          <a:p>
            <a:pPr marR="0" lvl="0" algn="l" defTabSz="914400" rtl="0" eaLnBrk="1" fontAlgn="auto" latinLnBrk="0" hangingPunct="1">
              <a:lnSpc>
                <a:spcPct val="100000"/>
              </a:lnSpc>
              <a:spcBef>
                <a:spcPts val="0"/>
              </a:spcBef>
              <a:spcAft>
                <a:spcPts val="0"/>
              </a:spcAft>
              <a:buClrTx/>
              <a:buSzTx/>
              <a:tabLst/>
              <a:defRPr/>
            </a:pPr>
            <a:r>
              <a:rPr lang="en-US" sz="900" dirty="0">
                <a:solidFill>
                  <a:schemeClr val="tx1">
                    <a:lumMod val="95000"/>
                    <a:lumOff val="5000"/>
                  </a:schemeClr>
                </a:solidFill>
                <a:latin typeface="Arial" panose="020B0604020202020204" pitchFamily="34" charset="0"/>
                <a:cs typeface="Arial" panose="020B0604020202020204" pitchFamily="34" charset="0"/>
              </a:rPr>
              <a:t>Minimum spends are based on realistic spends minimum provided by Initiative and adjusted further a little bit based on channel efficiencies and stretch max is considered for maximum spend.</a:t>
            </a:r>
          </a:p>
          <a:p>
            <a:pPr marR="0" lvl="0" algn="l" defTabSz="914400" rtl="0" eaLnBrk="1" fontAlgn="auto" latinLnBrk="0" hangingPunct="1">
              <a:lnSpc>
                <a:spcPct val="100000"/>
              </a:lnSpc>
              <a:spcBef>
                <a:spcPts val="0"/>
              </a:spcBef>
              <a:spcAft>
                <a:spcPts val="0"/>
              </a:spcAft>
              <a:buClrTx/>
              <a:buSzTx/>
              <a:tabLst/>
              <a:defRPr/>
            </a:pPr>
            <a:r>
              <a:rPr lang="en-US" sz="900" dirty="0">
                <a:solidFill>
                  <a:schemeClr val="tx1">
                    <a:lumMod val="95000"/>
                    <a:lumOff val="5000"/>
                  </a:schemeClr>
                </a:solidFill>
                <a:latin typeface="Arial" panose="020B0604020202020204" pitchFamily="34" charset="0"/>
                <a:cs typeface="Arial" panose="020B0604020202020204" pitchFamily="34" charset="0"/>
              </a:rPr>
              <a:t>HCP Pharmacy - $515K is not included in the analysis </a:t>
            </a:r>
          </a:p>
          <a:p>
            <a:pPr marR="0" lvl="0" algn="l" defTabSz="914400" rtl="0" eaLnBrk="1" fontAlgn="auto" latinLnBrk="0" hangingPunct="1">
              <a:lnSpc>
                <a:spcPct val="100000"/>
              </a:lnSpc>
              <a:spcBef>
                <a:spcPts val="0"/>
              </a:spcBef>
              <a:spcAft>
                <a:spcPts val="0"/>
              </a:spcAft>
              <a:buClrTx/>
              <a:buSzTx/>
              <a:tabLst/>
              <a:defRPr/>
            </a:pPr>
            <a:endPar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p:txBody>
      </p:sp>
      <p:graphicFrame>
        <p:nvGraphicFramePr>
          <p:cNvPr id="7" name="Table 6">
            <a:extLst>
              <a:ext uri="{FF2B5EF4-FFF2-40B4-BE49-F238E27FC236}">
                <a16:creationId xmlns:a16="http://schemas.microsoft.com/office/drawing/2014/main" id="{9FA8B860-4EE4-177F-E85A-5A1560E5E3FC}"/>
              </a:ext>
            </a:extLst>
          </p:cNvPr>
          <p:cNvGraphicFramePr>
            <a:graphicFrameLocks noGrp="1"/>
          </p:cNvGraphicFramePr>
          <p:nvPr>
            <p:extLst>
              <p:ext uri="{D42A27DB-BD31-4B8C-83A1-F6EECF244321}">
                <p14:modId xmlns:p14="http://schemas.microsoft.com/office/powerpoint/2010/main" val="992142508"/>
              </p:ext>
            </p:extLst>
          </p:nvPr>
        </p:nvGraphicFramePr>
        <p:xfrm>
          <a:off x="1512490" y="1295128"/>
          <a:ext cx="9529582" cy="4267744"/>
        </p:xfrm>
        <a:graphic>
          <a:graphicData uri="http://schemas.openxmlformats.org/drawingml/2006/table">
            <a:tbl>
              <a:tblPr/>
              <a:tblGrid>
                <a:gridCol w="4066323">
                  <a:extLst>
                    <a:ext uri="{9D8B030D-6E8A-4147-A177-3AD203B41FA5}">
                      <a16:colId xmlns:a16="http://schemas.microsoft.com/office/drawing/2014/main" val="2142581167"/>
                    </a:ext>
                  </a:extLst>
                </a:gridCol>
                <a:gridCol w="1970923">
                  <a:extLst>
                    <a:ext uri="{9D8B030D-6E8A-4147-A177-3AD203B41FA5}">
                      <a16:colId xmlns:a16="http://schemas.microsoft.com/office/drawing/2014/main" val="911894325"/>
                    </a:ext>
                  </a:extLst>
                </a:gridCol>
                <a:gridCol w="1638978">
                  <a:extLst>
                    <a:ext uri="{9D8B030D-6E8A-4147-A177-3AD203B41FA5}">
                      <a16:colId xmlns:a16="http://schemas.microsoft.com/office/drawing/2014/main" val="3357905752"/>
                    </a:ext>
                  </a:extLst>
                </a:gridCol>
                <a:gridCol w="1853358">
                  <a:extLst>
                    <a:ext uri="{9D8B030D-6E8A-4147-A177-3AD203B41FA5}">
                      <a16:colId xmlns:a16="http://schemas.microsoft.com/office/drawing/2014/main" val="785299120"/>
                    </a:ext>
                  </a:extLst>
                </a:gridCol>
              </a:tblGrid>
              <a:tr h="307032">
                <a:tc>
                  <a:txBody>
                    <a:bodyPr/>
                    <a:lstStyle/>
                    <a:p>
                      <a:pPr algn="l" fontAlgn="b"/>
                      <a:endParaRPr lang="en-US" sz="14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3">
                  <a:txBody>
                    <a:bodyPr/>
                    <a:lstStyle/>
                    <a:p>
                      <a:pPr algn="ctr" fontAlgn="ctr"/>
                      <a:r>
                        <a:rPr lang="en-US" sz="1400" b="1" i="0" u="none" strike="noStrike" dirty="0">
                          <a:solidFill>
                            <a:srgbClr val="FFFFFF"/>
                          </a:solidFill>
                          <a:effectLst/>
                          <a:latin typeface="Arial" panose="020B0604020202020204" pitchFamily="34" charset="0"/>
                        </a:rPr>
                        <a:t>Custom Constraints </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8729398"/>
                  </a:ext>
                </a:extLst>
              </a:tr>
              <a:tr h="583360">
                <a:tc>
                  <a:txBody>
                    <a:bodyPr/>
                    <a:lstStyle/>
                    <a:p>
                      <a:pPr algn="ctr" fontAlgn="ctr"/>
                      <a:r>
                        <a:rPr lang="en-US" sz="1400" b="1" i="0" u="none" strike="noStrike" dirty="0">
                          <a:solidFill>
                            <a:srgbClr val="000000"/>
                          </a:solidFill>
                          <a:effectLst/>
                          <a:latin typeface="Arial" panose="020B0604020202020204" pitchFamily="34" charset="0"/>
                        </a:rPr>
                        <a:t>In Scope Promotion</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Arial" panose="020B0604020202020204" pitchFamily="34" charset="0"/>
                        </a:rPr>
                        <a:t>2024 Spend (MM)</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Arial" panose="020B0604020202020204" pitchFamily="34" charset="0"/>
                        </a:rPr>
                        <a:t>Minimum Spend</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Arial" panose="020B0604020202020204" pitchFamily="34" charset="0"/>
                        </a:rPr>
                        <a:t>Maximum Spend</a:t>
                      </a:r>
                    </a:p>
                    <a:p>
                      <a:pPr algn="ctr" fontAlgn="ctr"/>
                      <a:r>
                        <a:rPr lang="en-US" sz="1400" b="1" i="0" u="none" strike="noStrike" dirty="0">
                          <a:solidFill>
                            <a:srgbClr val="000000"/>
                          </a:solidFill>
                          <a:effectLst/>
                          <a:latin typeface="Arial" panose="020B0604020202020204" pitchFamily="34" charset="0"/>
                        </a:rPr>
                        <a:t>(Stretch max)</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98239237"/>
                  </a:ext>
                </a:extLst>
              </a:tr>
              <a:tr h="307032">
                <a:tc>
                  <a:txBody>
                    <a:bodyPr/>
                    <a:lstStyle/>
                    <a:p>
                      <a:pPr algn="l" fontAlgn="ctr"/>
                      <a:r>
                        <a:rPr lang="en-US" sz="1200" b="0" i="0" u="none" strike="noStrike" dirty="0">
                          <a:solidFill>
                            <a:srgbClr val="000000"/>
                          </a:solidFill>
                          <a:effectLst/>
                          <a:latin typeface="Arial" panose="020B0604020202020204" pitchFamily="34" charset="0"/>
                        </a:rPr>
                        <a:t>HCC InOffice</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$6.5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66152382"/>
                  </a:ext>
                </a:extLst>
              </a:tr>
              <a:tr h="307032">
                <a:tc>
                  <a:txBody>
                    <a:bodyPr/>
                    <a:lstStyle/>
                    <a:p>
                      <a:pPr algn="l" fontAlgn="ctr"/>
                      <a:r>
                        <a:rPr lang="en-US" sz="1200" b="0" i="0" u="none" strike="noStrike" dirty="0">
                          <a:solidFill>
                            <a:srgbClr val="000000"/>
                          </a:solidFill>
                          <a:effectLst/>
                          <a:latin typeface="Arial" panose="020B0604020202020204" pitchFamily="34" charset="0"/>
                        </a:rPr>
                        <a:t>HCP MCM</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$10.5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$21.0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18677257"/>
                  </a:ext>
                </a:extLst>
              </a:tr>
              <a:tr h="307032">
                <a:tc>
                  <a:txBody>
                    <a:bodyPr/>
                    <a:lstStyle/>
                    <a:p>
                      <a:pPr algn="l" fontAlgn="ctr"/>
                      <a:r>
                        <a:rPr lang="en-US" sz="1200" b="0" i="0" u="none" strike="noStrike">
                          <a:solidFill>
                            <a:srgbClr val="000000"/>
                          </a:solidFill>
                          <a:effectLst/>
                          <a:latin typeface="Arial" panose="020B0604020202020204" pitchFamily="34" charset="0"/>
                        </a:rPr>
                        <a:t>HCC Social</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$2.2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$7.0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01077085"/>
                  </a:ext>
                </a:extLst>
              </a:tr>
              <a:tr h="307032">
                <a:tc>
                  <a:txBody>
                    <a:bodyPr/>
                    <a:lstStyle/>
                    <a:p>
                      <a:pPr algn="l" fontAlgn="ctr"/>
                      <a:r>
                        <a:rPr lang="en-US" sz="1200" b="0" i="0" u="none" strike="noStrike">
                          <a:solidFill>
                            <a:srgbClr val="000000"/>
                          </a:solidFill>
                          <a:effectLst/>
                          <a:latin typeface="Arial" panose="020B0604020202020204" pitchFamily="34" charset="0"/>
                        </a:rPr>
                        <a:t>HCC Online Video</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$3.5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06813090"/>
                  </a:ext>
                </a:extLst>
              </a:tr>
              <a:tr h="307032">
                <a:tc>
                  <a:txBody>
                    <a:bodyPr/>
                    <a:lstStyle/>
                    <a:p>
                      <a:pPr algn="l" fontAlgn="ctr"/>
                      <a:r>
                        <a:rPr lang="en-US" sz="1200" b="0" i="0" u="none" strike="noStrike">
                          <a:solidFill>
                            <a:srgbClr val="000000"/>
                          </a:solidFill>
                          <a:effectLst/>
                          <a:latin typeface="Arial" panose="020B0604020202020204" pitchFamily="34" charset="0"/>
                        </a:rPr>
                        <a:t>HCC Streaming Video</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$27.3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17019298"/>
                  </a:ext>
                </a:extLst>
              </a:tr>
              <a:tr h="307032">
                <a:tc>
                  <a:txBody>
                    <a:bodyPr/>
                    <a:lstStyle/>
                    <a:p>
                      <a:pPr algn="l" fontAlgn="ctr"/>
                      <a:r>
                        <a:rPr lang="en-US" sz="1200" b="0" i="0" u="none" strike="noStrike">
                          <a:solidFill>
                            <a:srgbClr val="000000"/>
                          </a:solidFill>
                          <a:effectLst/>
                          <a:latin typeface="Arial" panose="020B0604020202020204" pitchFamily="34" charset="0"/>
                        </a:rPr>
                        <a:t>HCC Display</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$5.0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83817346"/>
                  </a:ext>
                </a:extLst>
              </a:tr>
              <a:tr h="307032">
                <a:tc>
                  <a:txBody>
                    <a:bodyPr/>
                    <a:lstStyle/>
                    <a:p>
                      <a:pPr algn="l" fontAlgn="ctr"/>
                      <a:r>
                        <a:rPr lang="en-US" sz="1200" b="0" i="0" u="none" strike="noStrike">
                          <a:solidFill>
                            <a:srgbClr val="000000"/>
                          </a:solidFill>
                          <a:effectLst/>
                          <a:latin typeface="Arial" panose="020B0604020202020204" pitchFamily="34" charset="0"/>
                        </a:rPr>
                        <a:t>HCC Paid Search</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6159201"/>
                  </a:ext>
                </a:extLst>
              </a:tr>
              <a:tr h="307032">
                <a:tc>
                  <a:txBody>
                    <a:bodyPr/>
                    <a:lstStyle/>
                    <a:p>
                      <a:pPr algn="l" fontAlgn="ctr"/>
                      <a:r>
                        <a:rPr lang="en-US" sz="1200" b="0" i="0" u="none" strike="noStrike">
                          <a:solidFill>
                            <a:srgbClr val="000000"/>
                          </a:solidFill>
                          <a:effectLst/>
                          <a:latin typeface="Arial" panose="020B0604020202020204" pitchFamily="34" charset="0"/>
                        </a:rPr>
                        <a:t>HCC Radio</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73390170"/>
                  </a:ext>
                </a:extLst>
              </a:tr>
              <a:tr h="307032">
                <a:tc>
                  <a:txBody>
                    <a:bodyPr/>
                    <a:lstStyle/>
                    <a:p>
                      <a:pPr algn="l" fontAlgn="ctr"/>
                      <a:r>
                        <a:rPr lang="en-US" sz="1200" b="0" i="0" u="none" strike="noStrike" dirty="0">
                          <a:solidFill>
                            <a:srgbClr val="000000"/>
                          </a:solidFill>
                          <a:effectLst/>
                          <a:latin typeface="Arial" panose="020B0604020202020204" pitchFamily="34" charset="0"/>
                        </a:rPr>
                        <a:t>HCC Linear TV</a:t>
                      </a:r>
                      <a:r>
                        <a:rPr lang="en-US" sz="1200" b="0" i="0" u="none" strike="noStrike" baseline="30000" dirty="0">
                          <a:solidFill>
                            <a:srgbClr val="000000"/>
                          </a:solidFill>
                          <a:effectLst/>
                          <a:latin typeface="Arial" panose="020B0604020202020204" pitchFamily="34" charset="0"/>
                        </a:rPr>
                        <a:t>1</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$28.1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073117807"/>
                  </a:ext>
                </a:extLst>
              </a:tr>
              <a:tr h="307032">
                <a:tc>
                  <a:txBody>
                    <a:bodyPr/>
                    <a:lstStyle/>
                    <a:p>
                      <a:pPr algn="l" fontAlgn="ctr"/>
                      <a:r>
                        <a:rPr lang="en-US" sz="1200" b="0" i="0" u="none" strike="noStrike" dirty="0">
                          <a:solidFill>
                            <a:srgbClr val="000000"/>
                          </a:solidFill>
                          <a:effectLst/>
                          <a:latin typeface="Arial" panose="020B0604020202020204" pitchFamily="34" charset="0"/>
                        </a:rPr>
                        <a:t>HCC Pharmacy</a:t>
                      </a:r>
                      <a:r>
                        <a:rPr lang="en-US" sz="1200" b="0" i="0" u="none" strike="noStrike" baseline="30000" dirty="0">
                          <a:solidFill>
                            <a:srgbClr val="000000"/>
                          </a:solidFill>
                          <a:effectLst/>
                          <a:latin typeface="Arial" panose="020B0604020202020204" pitchFamily="34" charset="0"/>
                        </a:rPr>
                        <a:t>1</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a:solidFill>
                            <a:srgbClr val="000000"/>
                          </a:solidFill>
                          <a:effectLst/>
                          <a:latin typeface="Arial" panose="020B0604020202020204" pitchFamily="34" charset="0"/>
                        </a:rPr>
                        <a:t>$3.2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0281387"/>
                  </a:ext>
                </a:extLst>
              </a:tr>
              <a:tr h="307032">
                <a:tc>
                  <a:txBody>
                    <a:bodyPr/>
                    <a:lstStyle/>
                    <a:p>
                      <a:pPr algn="l" fontAlgn="ctr"/>
                      <a:r>
                        <a:rPr lang="en-US" sz="1400" b="1" i="0" u="none" strike="noStrike" dirty="0">
                          <a:solidFill>
                            <a:srgbClr val="000000"/>
                          </a:solidFill>
                          <a:effectLst/>
                          <a:latin typeface="Arial" panose="020B0604020202020204" pitchFamily="34" charset="0"/>
                        </a:rPr>
                        <a:t>Total In Scope Budget</a:t>
                      </a:r>
                    </a:p>
                  </a:txBody>
                  <a:tcPr marL="85725" marR="9525" marT="952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Arial" panose="020B0604020202020204" pitchFamily="34" charset="0"/>
                        </a:rPr>
                        <a:t>$68.9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Arial" panose="020B0604020202020204" pitchFamily="34" charset="0"/>
                        </a:rPr>
                        <a:t>$57.4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Arial" panose="020B0604020202020204" pitchFamily="34" charset="0"/>
                        </a:rPr>
                        <a:t>$104.0</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09555419"/>
                  </a:ext>
                </a:extLst>
              </a:tr>
            </a:tbl>
          </a:graphicData>
        </a:graphic>
      </p:graphicFrame>
    </p:spTree>
    <p:custDataLst>
      <p:tags r:id="rId1"/>
    </p:custDataLst>
    <p:extLst>
      <p:ext uri="{BB962C8B-B14F-4D97-AF65-F5344CB8AC3E}">
        <p14:creationId xmlns:p14="http://schemas.microsoft.com/office/powerpoint/2010/main" val="153246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A46D-27AB-482E-89BC-B79503219C52}"/>
              </a:ext>
            </a:extLst>
          </p:cNvPr>
          <p:cNvSpPr>
            <a:spLocks noGrp="1"/>
          </p:cNvSpPr>
          <p:nvPr>
            <p:ph type="title"/>
          </p:nvPr>
        </p:nvSpPr>
        <p:spPr>
          <a:xfrm>
            <a:off x="365760" y="365760"/>
            <a:ext cx="10972800" cy="365760"/>
          </a:xfrm>
        </p:spPr>
        <p:txBody>
          <a:bodyPr>
            <a:normAutofit fontScale="90000"/>
          </a:bodyPr>
          <a:lstStyle/>
          <a:p>
            <a:r>
              <a:rPr lang="en-US" sz="2800" dirty="0">
                <a:latin typeface="Arial" panose="020B0604020202020204" pitchFamily="34" charset="0"/>
                <a:cs typeface="Arial" panose="020B0604020202020204" pitchFamily="34" charset="0"/>
              </a:rPr>
              <a:t>Gardasil Adult: Optimal Scenarios with Custom Constraints</a:t>
            </a:r>
          </a:p>
        </p:txBody>
      </p:sp>
      <p:sp>
        <p:nvSpPr>
          <p:cNvPr id="14" name="Content Placeholder 2">
            <a:extLst>
              <a:ext uri="{FF2B5EF4-FFF2-40B4-BE49-F238E27FC236}">
                <a16:creationId xmlns:a16="http://schemas.microsoft.com/office/drawing/2014/main" id="{F05A245F-382E-42E4-8C44-173A99E44F86}"/>
              </a:ext>
            </a:extLst>
          </p:cNvPr>
          <p:cNvSpPr txBox="1">
            <a:spLocks/>
          </p:cNvSpPr>
          <p:nvPr/>
        </p:nvSpPr>
        <p:spPr>
          <a:xfrm>
            <a:off x="6384391" y="2140130"/>
            <a:ext cx="5807610" cy="4216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Arial" panose="020B0604020202020204" pitchFamily="34" charset="0"/>
                <a:cs typeface="Arial" panose="020B0604020202020204" pitchFamily="34" charset="0"/>
              </a:rPr>
              <a:t>Optimal scenarios were run for three pre-tax investment levels:</a:t>
            </a:r>
          </a:p>
          <a:p>
            <a:pPr lvl="1">
              <a:buFont typeface="Courier New" panose="02070309020205020404" pitchFamily="49" charset="0"/>
              <a:buChar char="o"/>
            </a:pPr>
            <a:r>
              <a:rPr lang="en-US" sz="1500" dirty="0">
                <a:latin typeface="Arial" panose="020B0604020202020204" pitchFamily="34" charset="0"/>
                <a:cs typeface="Arial" panose="020B0604020202020204" pitchFamily="34" charset="0"/>
              </a:rPr>
              <a:t>2024 In-Scope pre-tax Spend </a:t>
            </a:r>
            <a:r>
              <a:rPr lang="en-US" sz="1500" b="1" dirty="0">
                <a:latin typeface="Arial" panose="020B0604020202020204" pitchFamily="34" charset="0"/>
                <a:cs typeface="Arial" panose="020B0604020202020204" pitchFamily="34" charset="0"/>
              </a:rPr>
              <a:t>($69MM),</a:t>
            </a:r>
            <a:r>
              <a:rPr lang="en-US" sz="1500" dirty="0">
                <a:latin typeface="Arial" panose="020B0604020202020204" pitchFamily="34" charset="0"/>
                <a:cs typeface="Arial" panose="020B0604020202020204" pitchFamily="34" charset="0"/>
              </a:rPr>
              <a:t> 10M Increase </a:t>
            </a:r>
            <a:r>
              <a:rPr lang="en-US" sz="1500" b="1" dirty="0">
                <a:latin typeface="Arial" panose="020B0604020202020204" pitchFamily="34" charset="0"/>
                <a:cs typeface="Arial" panose="020B0604020202020204" pitchFamily="34" charset="0"/>
              </a:rPr>
              <a:t>($79MM) </a:t>
            </a:r>
            <a:r>
              <a:rPr lang="en-US" sz="1500" dirty="0">
                <a:latin typeface="Arial" panose="020B0604020202020204" pitchFamily="34" charset="0"/>
                <a:cs typeface="Arial" panose="020B0604020202020204" pitchFamily="34" charset="0"/>
              </a:rPr>
              <a:t>and 20M Increase </a:t>
            </a:r>
            <a:r>
              <a:rPr lang="en-US" sz="1500" b="1" dirty="0">
                <a:latin typeface="Arial" panose="020B0604020202020204" pitchFamily="34" charset="0"/>
                <a:cs typeface="Arial" panose="020B0604020202020204" pitchFamily="34" charset="0"/>
              </a:rPr>
              <a:t>($89MM).</a:t>
            </a:r>
          </a:p>
          <a:p>
            <a:pPr lvl="1">
              <a:buFont typeface="Courier New" panose="02070309020205020404" pitchFamily="49" charset="0"/>
              <a:buChar char="o"/>
            </a:pPr>
            <a:r>
              <a:rPr lang="en-US" sz="1500" dirty="0">
                <a:latin typeface="Arial" panose="020B0604020202020204" pitchFamily="34" charset="0"/>
                <a:cs typeface="Arial" panose="020B0604020202020204" pitchFamily="34" charset="0"/>
              </a:rPr>
              <a:t>At each of these levels, the channel pre-tax spend is varied based on custom limits for 2024 channel spend.</a:t>
            </a:r>
          </a:p>
          <a:p>
            <a:r>
              <a:rPr lang="en-US" sz="1500" b="1" dirty="0">
                <a:latin typeface="Arial" panose="020B0604020202020204" pitchFamily="34" charset="0"/>
                <a:cs typeface="Arial" panose="020B0604020202020204" pitchFamily="34" charset="0"/>
              </a:rPr>
              <a:t>10M</a:t>
            </a:r>
            <a:r>
              <a:rPr lang="en-US" sz="1500" dirty="0">
                <a:latin typeface="Arial" panose="020B0604020202020204" pitchFamily="34" charset="0"/>
                <a:cs typeface="Arial" panose="020B0604020202020204" pitchFamily="34" charset="0"/>
              </a:rPr>
              <a:t> increase in budget can generate an additional </a:t>
            </a:r>
            <a:r>
              <a:rPr lang="en-US" sz="1500" b="1" dirty="0">
                <a:solidFill>
                  <a:srgbClr val="00B050"/>
                </a:solidFill>
                <a:latin typeface="Arial" panose="020B0604020202020204" pitchFamily="34" charset="0"/>
                <a:cs typeface="Arial" panose="020B0604020202020204" pitchFamily="34" charset="0"/>
              </a:rPr>
              <a:t>~106K </a:t>
            </a:r>
            <a:r>
              <a:rPr lang="en-US" sz="1500" dirty="0">
                <a:latin typeface="Arial" panose="020B0604020202020204" pitchFamily="34" charset="0"/>
                <a:cs typeface="Arial" panose="020B0604020202020204" pitchFamily="34" charset="0"/>
              </a:rPr>
              <a:t>in incremental doses.</a:t>
            </a:r>
          </a:p>
          <a:p>
            <a:pPr lvl="1">
              <a:buFont typeface="Courier New" panose="02070309020205020404" pitchFamily="49" charset="0"/>
              <a:buChar char="o"/>
            </a:pPr>
            <a:r>
              <a:rPr lang="en-US" sz="1500" b="1" dirty="0">
                <a:latin typeface="Arial" panose="020B0604020202020204" pitchFamily="34" charset="0"/>
                <a:cs typeface="Arial" panose="020B0604020202020204" pitchFamily="34" charset="0"/>
              </a:rPr>
              <a:t>10M</a:t>
            </a:r>
            <a:r>
              <a:rPr lang="en-US" sz="1500" dirty="0">
                <a:latin typeface="Arial" panose="020B0604020202020204" pitchFamily="34" charset="0"/>
                <a:cs typeface="Arial" panose="020B0604020202020204" pitchFamily="34" charset="0"/>
              </a:rPr>
              <a:t> increase in spend </a:t>
            </a:r>
            <a:r>
              <a:rPr lang="en-US" sz="1500" b="1" dirty="0">
                <a:latin typeface="Arial" panose="020B0604020202020204" pitchFamily="34" charset="0"/>
                <a:cs typeface="Arial" panose="020B0604020202020204" pitchFamily="34" charset="0"/>
              </a:rPr>
              <a:t>(1,065K) </a:t>
            </a:r>
            <a:r>
              <a:rPr lang="en-US" sz="1500" dirty="0">
                <a:latin typeface="Arial" panose="020B0604020202020204" pitchFamily="34" charset="0"/>
                <a:cs typeface="Arial" panose="020B0604020202020204" pitchFamily="34" charset="0"/>
              </a:rPr>
              <a:t>- Current baseline </a:t>
            </a:r>
            <a:r>
              <a:rPr lang="en-US" sz="1500" b="1" dirty="0">
                <a:latin typeface="Arial" panose="020B0604020202020204" pitchFamily="34" charset="0"/>
                <a:cs typeface="Arial" panose="020B0604020202020204" pitchFamily="34" charset="0"/>
              </a:rPr>
              <a:t>(959K)</a:t>
            </a:r>
            <a:r>
              <a:rPr lang="en-US" sz="1500" dirty="0">
                <a:latin typeface="Arial" panose="020B0604020202020204" pitchFamily="34" charset="0"/>
                <a:cs typeface="Arial" panose="020B0604020202020204" pitchFamily="34" charset="0"/>
              </a:rPr>
              <a:t>.</a:t>
            </a:r>
          </a:p>
          <a:p>
            <a:r>
              <a:rPr lang="en-US" sz="1500" b="1" dirty="0">
                <a:latin typeface="Arial" panose="020B0604020202020204" pitchFamily="34" charset="0"/>
                <a:cs typeface="Arial" panose="020B0604020202020204" pitchFamily="34" charset="0"/>
              </a:rPr>
              <a:t>20M</a:t>
            </a:r>
            <a:r>
              <a:rPr lang="en-US" sz="1500" dirty="0">
                <a:latin typeface="Arial" panose="020B0604020202020204" pitchFamily="34" charset="0"/>
                <a:cs typeface="Arial" panose="020B0604020202020204" pitchFamily="34" charset="0"/>
              </a:rPr>
              <a:t> increase in budget can generate an additional </a:t>
            </a:r>
            <a:r>
              <a:rPr lang="en-US" sz="1500" b="1" dirty="0">
                <a:solidFill>
                  <a:srgbClr val="00B050"/>
                </a:solidFill>
                <a:latin typeface="Arial" panose="020B0604020202020204" pitchFamily="34" charset="0"/>
                <a:cs typeface="Arial" panose="020B0604020202020204" pitchFamily="34" charset="0"/>
              </a:rPr>
              <a:t>~157K</a:t>
            </a:r>
            <a:r>
              <a:rPr lang="en-US" sz="1500" b="1"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in incremental doses.</a:t>
            </a:r>
          </a:p>
          <a:p>
            <a:pPr lvl="1">
              <a:buFont typeface="Courier New" panose="02070309020205020404" pitchFamily="49" charset="0"/>
              <a:buChar char="o"/>
            </a:pPr>
            <a:r>
              <a:rPr lang="en-US" sz="1500" b="1" dirty="0">
                <a:latin typeface="Arial" panose="020B0604020202020204" pitchFamily="34" charset="0"/>
                <a:cs typeface="Arial" panose="020B0604020202020204" pitchFamily="34" charset="0"/>
              </a:rPr>
              <a:t>20M</a:t>
            </a:r>
            <a:r>
              <a:rPr lang="en-US" sz="1500" dirty="0">
                <a:latin typeface="Arial" panose="020B0604020202020204" pitchFamily="34" charset="0"/>
                <a:cs typeface="Arial" panose="020B0604020202020204" pitchFamily="34" charset="0"/>
              </a:rPr>
              <a:t> increase in spend </a:t>
            </a:r>
            <a:r>
              <a:rPr lang="en-US" sz="1500" b="1" dirty="0">
                <a:latin typeface="Arial" panose="020B0604020202020204" pitchFamily="34" charset="0"/>
                <a:cs typeface="Arial" panose="020B0604020202020204" pitchFamily="34" charset="0"/>
              </a:rPr>
              <a:t>(1,116K) </a:t>
            </a:r>
            <a:r>
              <a:rPr lang="en-US" sz="1500" dirty="0">
                <a:latin typeface="Arial" panose="020B0604020202020204" pitchFamily="34" charset="0"/>
                <a:cs typeface="Arial" panose="020B0604020202020204" pitchFamily="34" charset="0"/>
              </a:rPr>
              <a:t>- Current baseline </a:t>
            </a:r>
            <a:r>
              <a:rPr lang="en-US" sz="1500" b="1" dirty="0">
                <a:latin typeface="Arial" panose="020B0604020202020204" pitchFamily="34" charset="0"/>
                <a:cs typeface="Arial" panose="020B0604020202020204" pitchFamily="34" charset="0"/>
              </a:rPr>
              <a:t>(959K)</a:t>
            </a:r>
            <a:r>
              <a:rPr lang="en-US" sz="1500" dirty="0">
                <a:latin typeface="Arial" panose="020B0604020202020204" pitchFamily="34" charset="0"/>
                <a:cs typeface="Arial" panose="020B0604020202020204" pitchFamily="34" charset="0"/>
              </a:rPr>
              <a:t>.</a:t>
            </a:r>
          </a:p>
          <a:p>
            <a:pPr marL="457200" lvl="1" indent="0">
              <a:buNone/>
            </a:pPr>
            <a:endParaRPr lang="en-US" sz="16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77F7058-3EE2-4EFD-A346-1FF586C21CD2}"/>
              </a:ext>
            </a:extLst>
          </p:cNvPr>
          <p:cNvSpPr txBox="1"/>
          <p:nvPr/>
        </p:nvSpPr>
        <p:spPr>
          <a:xfrm>
            <a:off x="457200" y="748989"/>
            <a:ext cx="10972800" cy="1077218"/>
          </a:xfrm>
          <a:prstGeom prst="rect">
            <a:avLst/>
          </a:prstGeom>
          <a:noFill/>
        </p:spPr>
        <p:txBody>
          <a:bodyPr wrap="square" rtlCol="0">
            <a:spAutoFit/>
          </a:bodyPr>
          <a:lstStyle/>
          <a:p>
            <a:pPr lvl="1"/>
            <a:r>
              <a:rPr lang="en-US" sz="1600" i="1" dirty="0">
                <a:latin typeface="Arial" panose="020B0604020202020204" pitchFamily="34" charset="0"/>
                <a:cs typeface="Arial" panose="020B0604020202020204" pitchFamily="34" charset="0"/>
              </a:rPr>
              <a:t>The current pre-tax investment of 2024 can be optimized to generate </a:t>
            </a:r>
            <a:r>
              <a:rPr lang="en-US" sz="1600" b="1" i="1" dirty="0">
                <a:latin typeface="Arial" panose="020B0604020202020204" pitchFamily="34" charset="0"/>
                <a:cs typeface="Arial" panose="020B0604020202020204" pitchFamily="34" charset="0"/>
              </a:rPr>
              <a:t>~25K </a:t>
            </a:r>
            <a:r>
              <a:rPr lang="en-US" sz="1600" i="1" dirty="0">
                <a:latin typeface="Arial" panose="020B0604020202020204" pitchFamily="34" charset="0"/>
                <a:cs typeface="Arial" panose="020B0604020202020204" pitchFamily="34" charset="0"/>
              </a:rPr>
              <a:t>incremental doses by reallocating funds from HCC Radio, HCC Online Video, HCC Streaming Video, HCC Social and HCC In office to other better performing channels –HCP MCM &amp; HCC Display. </a:t>
            </a:r>
          </a:p>
          <a:p>
            <a:pPr lvl="1"/>
            <a:r>
              <a:rPr lang="en-US" sz="1600" i="1" dirty="0">
                <a:latin typeface="Arial" panose="020B0604020202020204" pitchFamily="34" charset="0"/>
                <a:cs typeface="Arial" panose="020B0604020202020204" pitchFamily="34" charset="0"/>
              </a:rPr>
              <a:t>Keeping HCC Linear TV and HCC Pharmacy Constant.</a:t>
            </a:r>
          </a:p>
        </p:txBody>
      </p:sp>
      <p:sp>
        <p:nvSpPr>
          <p:cNvPr id="3" name="Slide Number Placeholder 2">
            <a:extLst>
              <a:ext uri="{FF2B5EF4-FFF2-40B4-BE49-F238E27FC236}">
                <a16:creationId xmlns:a16="http://schemas.microsoft.com/office/drawing/2014/main" id="{ED992D89-8640-47BB-9214-A62115DFC56B}"/>
              </a:ext>
            </a:extLst>
          </p:cNvPr>
          <p:cNvSpPr>
            <a:spLocks noGrp="1"/>
          </p:cNvSpPr>
          <p:nvPr>
            <p:ph type="sldNum" sz="quarter" idx="12"/>
          </p:nvPr>
        </p:nvSpPr>
        <p:spPr/>
        <p:txBody>
          <a:bodyPr/>
          <a:lstStyle/>
          <a:p>
            <a:fld id="{4A659E65-8E55-4E5E-BAF2-65022C82C2C6}" type="slidenum">
              <a:rPr lang="en-US" smtClean="0"/>
              <a:t>4</a:t>
            </a:fld>
            <a:endParaRPr lang="en-US"/>
          </a:p>
        </p:txBody>
      </p:sp>
      <p:graphicFrame>
        <p:nvGraphicFramePr>
          <p:cNvPr id="16" name="Chart 15">
            <a:extLst>
              <a:ext uri="{FF2B5EF4-FFF2-40B4-BE49-F238E27FC236}">
                <a16:creationId xmlns:a16="http://schemas.microsoft.com/office/drawing/2014/main" id="{56F65267-8CDB-3D63-5093-F377E0AEF2B6}"/>
              </a:ext>
            </a:extLst>
          </p:cNvPr>
          <p:cNvGraphicFramePr>
            <a:graphicFrameLocks/>
          </p:cNvGraphicFramePr>
          <p:nvPr>
            <p:extLst>
              <p:ext uri="{D42A27DB-BD31-4B8C-83A1-F6EECF244321}">
                <p14:modId xmlns:p14="http://schemas.microsoft.com/office/powerpoint/2010/main" val="1282478706"/>
              </p:ext>
            </p:extLst>
          </p:nvPr>
        </p:nvGraphicFramePr>
        <p:xfrm>
          <a:off x="457200" y="1957180"/>
          <a:ext cx="5927190" cy="4443619"/>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8B7B48DD-384E-B752-3913-16AEB17E6A88}"/>
              </a:ext>
            </a:extLst>
          </p:cNvPr>
          <p:cNvSpPr txBox="1"/>
          <p:nvPr/>
        </p:nvSpPr>
        <p:spPr>
          <a:xfrm>
            <a:off x="365760" y="6400800"/>
            <a:ext cx="10972800" cy="369332"/>
          </a:xfrm>
          <a:prstGeom prst="rect">
            <a:avLst/>
          </a:prstGeom>
          <a:noFill/>
        </p:spPr>
        <p:txBody>
          <a:bodyPr wrap="square" rtlCol="0">
            <a:spAutoFit/>
          </a:bodyPr>
          <a:lstStyle/>
          <a:p>
            <a:pPr marL="171450" indent="-171450">
              <a:buFont typeface="Arial" panose="020B0604020202020204" pitchFamily="34" charset="0"/>
              <a:buChar char="•"/>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Total Doses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Modeling time period : Jan22- Dec22</a:t>
            </a:r>
          </a:p>
        </p:txBody>
      </p:sp>
    </p:spTree>
    <p:custDataLst>
      <p:tags r:id="rId1"/>
    </p:custDataLst>
    <p:extLst>
      <p:ext uri="{BB962C8B-B14F-4D97-AF65-F5344CB8AC3E}">
        <p14:creationId xmlns:p14="http://schemas.microsoft.com/office/powerpoint/2010/main" val="324219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Adult: Optimal scenario deep dive with custom Constraints</a:t>
            </a:r>
          </a:p>
        </p:txBody>
      </p:sp>
      <p:sp>
        <p:nvSpPr>
          <p:cNvPr id="9" name="TextBox 8">
            <a:extLst>
              <a:ext uri="{FF2B5EF4-FFF2-40B4-BE49-F238E27FC236}">
                <a16:creationId xmlns:a16="http://schemas.microsoft.com/office/drawing/2014/main" id="{18B3480D-FC38-4551-AD9D-37ECC07C17C4}"/>
              </a:ext>
            </a:extLst>
          </p:cNvPr>
          <p:cNvSpPr txBox="1"/>
          <p:nvPr/>
        </p:nvSpPr>
        <p:spPr>
          <a:xfrm>
            <a:off x="274320" y="731520"/>
            <a:ext cx="11444714" cy="821250"/>
          </a:xfrm>
          <a:prstGeom prst="rect">
            <a:avLst/>
          </a:prstGeom>
          <a:noFill/>
        </p:spPr>
        <p:txBody>
          <a:bodyPr wrap="square" rtlCol="0">
            <a:spAutoFit/>
          </a:bodyPr>
          <a:lstStyle/>
          <a:p>
            <a:pPr marR="0" lvl="1" algn="l" defTabSz="914400" rtl="0" eaLnBrk="1" fontAlgn="auto" latinLnBrk="0" hangingPunct="1">
              <a:lnSpc>
                <a:spcPct val="90000"/>
              </a:lnSpc>
              <a:spcBef>
                <a:spcPts val="500"/>
              </a:spcBef>
              <a:spcAft>
                <a:spcPts val="0"/>
              </a:spcAft>
              <a:buClrTx/>
              <a:buSzTx/>
              <a:tabLst/>
              <a:defRPr/>
            </a:pPr>
            <a:r>
              <a:rPr lang="en-US" sz="1600" i="1" dirty="0">
                <a:latin typeface="Arial" panose="020B0604020202020204" pitchFamily="34" charset="0"/>
                <a:cs typeface="Arial" panose="020B0604020202020204" pitchFamily="34" charset="0"/>
              </a:rPr>
              <a:t>The current budget of $69M can be optimized by reallocating funds from HCC Radio, HCC Online Video, HCC Streaming Video, HCC Social and HCC In office to other better performing channels.</a:t>
            </a:r>
            <a:endParaRPr lang="en-US" sz="1600" i="1" dirty="0">
              <a:solidFill>
                <a:srgbClr val="00B050"/>
              </a:solidFill>
              <a:latin typeface="Arial" panose="020B0604020202020204" pitchFamily="34" charset="0"/>
              <a:cs typeface="Arial" panose="020B0604020202020204" pitchFamily="34" charset="0"/>
            </a:endParaRPr>
          </a:p>
          <a:p>
            <a:pPr lvl="1">
              <a:lnSpc>
                <a:spcPct val="90000"/>
              </a:lnSpc>
              <a:spcBef>
                <a:spcPts val="500"/>
              </a:spcBef>
              <a:defRPr/>
            </a:pPr>
            <a:r>
              <a:rPr lang="en-US" sz="1600" i="1" dirty="0">
                <a:latin typeface="Arial" panose="020B0604020202020204" pitchFamily="34" charset="0"/>
                <a:cs typeface="Arial" panose="020B0604020202020204" pitchFamily="34" charset="0"/>
              </a:rPr>
              <a:t>Keeping HCC Linear TV and HCC Pharmacy Constant.</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5</a:t>
            </a:fld>
            <a:endParaRPr lang="en-US" dirty="0"/>
          </a:p>
        </p:txBody>
      </p:sp>
      <p:sp>
        <p:nvSpPr>
          <p:cNvPr id="3" name="TextBox 2">
            <a:extLst>
              <a:ext uri="{FF2B5EF4-FFF2-40B4-BE49-F238E27FC236}">
                <a16:creationId xmlns:a16="http://schemas.microsoft.com/office/drawing/2014/main" id="{E735C83B-5520-3714-ADE1-595AF9E6A461}"/>
              </a:ext>
            </a:extLst>
          </p:cNvPr>
          <p:cNvSpPr txBox="1"/>
          <p:nvPr/>
        </p:nvSpPr>
        <p:spPr>
          <a:xfrm>
            <a:off x="365760" y="6400800"/>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*ROI are projected with a factor of 1.25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3000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Total Doses</a:t>
            </a:r>
          </a:p>
        </p:txBody>
      </p:sp>
      <p:graphicFrame>
        <p:nvGraphicFramePr>
          <p:cNvPr id="6" name="Table 5">
            <a:extLst>
              <a:ext uri="{FF2B5EF4-FFF2-40B4-BE49-F238E27FC236}">
                <a16:creationId xmlns:a16="http://schemas.microsoft.com/office/drawing/2014/main" id="{24F0408A-9F0C-7EDA-9130-944A33A06BBE}"/>
              </a:ext>
            </a:extLst>
          </p:cNvPr>
          <p:cNvGraphicFramePr>
            <a:graphicFrameLocks noGrp="1"/>
          </p:cNvGraphicFramePr>
          <p:nvPr>
            <p:extLst>
              <p:ext uri="{D42A27DB-BD31-4B8C-83A1-F6EECF244321}">
                <p14:modId xmlns:p14="http://schemas.microsoft.com/office/powerpoint/2010/main" val="1371682777"/>
              </p:ext>
            </p:extLst>
          </p:nvPr>
        </p:nvGraphicFramePr>
        <p:xfrm>
          <a:off x="274320" y="1552770"/>
          <a:ext cx="11444714" cy="4810911"/>
        </p:xfrm>
        <a:graphic>
          <a:graphicData uri="http://schemas.openxmlformats.org/drawingml/2006/table">
            <a:tbl>
              <a:tblPr/>
              <a:tblGrid>
                <a:gridCol w="1851630">
                  <a:extLst>
                    <a:ext uri="{9D8B030D-6E8A-4147-A177-3AD203B41FA5}">
                      <a16:colId xmlns:a16="http://schemas.microsoft.com/office/drawing/2014/main" val="2799436419"/>
                    </a:ext>
                  </a:extLst>
                </a:gridCol>
                <a:gridCol w="797113">
                  <a:extLst>
                    <a:ext uri="{9D8B030D-6E8A-4147-A177-3AD203B41FA5}">
                      <a16:colId xmlns:a16="http://schemas.microsoft.com/office/drawing/2014/main" val="2069369366"/>
                    </a:ext>
                  </a:extLst>
                </a:gridCol>
                <a:gridCol w="974251">
                  <a:extLst>
                    <a:ext uri="{9D8B030D-6E8A-4147-A177-3AD203B41FA5}">
                      <a16:colId xmlns:a16="http://schemas.microsoft.com/office/drawing/2014/main" val="3344455491"/>
                    </a:ext>
                  </a:extLst>
                </a:gridCol>
                <a:gridCol w="44297">
                  <a:extLst>
                    <a:ext uri="{9D8B030D-6E8A-4147-A177-3AD203B41FA5}">
                      <a16:colId xmlns:a16="http://schemas.microsoft.com/office/drawing/2014/main" val="2853217499"/>
                    </a:ext>
                  </a:extLst>
                </a:gridCol>
                <a:gridCol w="788811">
                  <a:extLst>
                    <a:ext uri="{9D8B030D-6E8A-4147-A177-3AD203B41FA5}">
                      <a16:colId xmlns:a16="http://schemas.microsoft.com/office/drawing/2014/main" val="2627309358"/>
                    </a:ext>
                  </a:extLst>
                </a:gridCol>
                <a:gridCol w="730687">
                  <a:extLst>
                    <a:ext uri="{9D8B030D-6E8A-4147-A177-3AD203B41FA5}">
                      <a16:colId xmlns:a16="http://schemas.microsoft.com/office/drawing/2014/main" val="4072119400"/>
                    </a:ext>
                  </a:extLst>
                </a:gridCol>
                <a:gridCol w="996393">
                  <a:extLst>
                    <a:ext uri="{9D8B030D-6E8A-4147-A177-3AD203B41FA5}">
                      <a16:colId xmlns:a16="http://schemas.microsoft.com/office/drawing/2014/main" val="678314191"/>
                    </a:ext>
                  </a:extLst>
                </a:gridCol>
                <a:gridCol w="44297">
                  <a:extLst>
                    <a:ext uri="{9D8B030D-6E8A-4147-A177-3AD203B41FA5}">
                      <a16:colId xmlns:a16="http://schemas.microsoft.com/office/drawing/2014/main" val="1508608489"/>
                    </a:ext>
                  </a:extLst>
                </a:gridCol>
                <a:gridCol w="954877">
                  <a:extLst>
                    <a:ext uri="{9D8B030D-6E8A-4147-A177-3AD203B41FA5}">
                      <a16:colId xmlns:a16="http://schemas.microsoft.com/office/drawing/2014/main" val="1513889297"/>
                    </a:ext>
                  </a:extLst>
                </a:gridCol>
                <a:gridCol w="730687">
                  <a:extLst>
                    <a:ext uri="{9D8B030D-6E8A-4147-A177-3AD203B41FA5}">
                      <a16:colId xmlns:a16="http://schemas.microsoft.com/office/drawing/2014/main" val="1457841297"/>
                    </a:ext>
                  </a:extLst>
                </a:gridCol>
                <a:gridCol w="996393">
                  <a:extLst>
                    <a:ext uri="{9D8B030D-6E8A-4147-A177-3AD203B41FA5}">
                      <a16:colId xmlns:a16="http://schemas.microsoft.com/office/drawing/2014/main" val="3102681427"/>
                    </a:ext>
                  </a:extLst>
                </a:gridCol>
                <a:gridCol w="44297">
                  <a:extLst>
                    <a:ext uri="{9D8B030D-6E8A-4147-A177-3AD203B41FA5}">
                      <a16:colId xmlns:a16="http://schemas.microsoft.com/office/drawing/2014/main" val="813996611"/>
                    </a:ext>
                  </a:extLst>
                </a:gridCol>
                <a:gridCol w="763901">
                  <a:extLst>
                    <a:ext uri="{9D8B030D-6E8A-4147-A177-3AD203B41FA5}">
                      <a16:colId xmlns:a16="http://schemas.microsoft.com/office/drawing/2014/main" val="4093016017"/>
                    </a:ext>
                  </a:extLst>
                </a:gridCol>
                <a:gridCol w="730687">
                  <a:extLst>
                    <a:ext uri="{9D8B030D-6E8A-4147-A177-3AD203B41FA5}">
                      <a16:colId xmlns:a16="http://schemas.microsoft.com/office/drawing/2014/main" val="721802054"/>
                    </a:ext>
                  </a:extLst>
                </a:gridCol>
                <a:gridCol w="996393">
                  <a:extLst>
                    <a:ext uri="{9D8B030D-6E8A-4147-A177-3AD203B41FA5}">
                      <a16:colId xmlns:a16="http://schemas.microsoft.com/office/drawing/2014/main" val="3104593285"/>
                    </a:ext>
                  </a:extLst>
                </a:gridCol>
              </a:tblGrid>
              <a:tr h="224601">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a:noFill/>
                    </a:lnB>
                  </a:tcPr>
                </a:tc>
                <a:tc gridSpan="11">
                  <a:txBody>
                    <a:bodyPr/>
                    <a:lstStyle/>
                    <a:p>
                      <a:pPr algn="ctr" fontAlgn="ctr"/>
                      <a:r>
                        <a:rPr lang="en-US" sz="1000" b="1" i="0" u="none" strike="noStrike">
                          <a:solidFill>
                            <a:srgbClr val="FF0000"/>
                          </a:solidFill>
                          <a:effectLst/>
                          <a:latin typeface="Arial" panose="020B0604020202020204" pitchFamily="34" charset="0"/>
                          <a:cs typeface="Arial" panose="020B0604020202020204" pitchFamily="34" charset="0"/>
                        </a:rPr>
                        <a:t>Optimal channel spend allowed to vary based on custom limits  for 2024 channel spend</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562717"/>
                  </a:ext>
                </a:extLst>
              </a:tr>
              <a:tr h="449203">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2024 Current Baseline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Current Optimal ($69MM)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10M Increase in Spend ($79M)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20M Increase in Spend ($89M)  </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11432797"/>
                  </a:ext>
                </a:extLst>
              </a:tr>
              <a:tr h="43797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Spend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81095419"/>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179311395"/>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$20.3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085021"/>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108%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51824026"/>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052092"/>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127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63029065"/>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93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97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66922900"/>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94937733"/>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Radio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174033"/>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7361180"/>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51468624"/>
                  </a:ext>
                </a:extLst>
              </a:tr>
              <a:tr h="224601">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959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984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$78.9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1065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$88.9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1116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3246125785"/>
                  </a:ext>
                </a:extLst>
              </a:tr>
              <a:tr h="381823">
                <a:tc>
                  <a:txBody>
                    <a:bodyPr/>
                    <a:lstStyle/>
                    <a:p>
                      <a:pPr algn="l" fontAlgn="ctr"/>
                      <a:r>
                        <a:rPr lang="el-GR" sz="1000" b="1" i="0" u="none" strike="noStrike">
                          <a:solidFill>
                            <a:srgbClr val="000000"/>
                          </a:solidFill>
                          <a:effectLst/>
                          <a:latin typeface="Arial" panose="020B0604020202020204" pitchFamily="34" charset="0"/>
                          <a:cs typeface="Arial" panose="020B0604020202020204" pitchFamily="34" charset="0"/>
                        </a:rPr>
                        <a:t>Δ </a:t>
                      </a:r>
                      <a:r>
                        <a:rPr lang="en-US" sz="1000" b="1" i="0" u="none" strike="noStrike">
                          <a:solidFill>
                            <a:srgbClr val="000000"/>
                          </a:solidFill>
                          <a:effectLst/>
                          <a:latin typeface="Arial" panose="020B0604020202020204" pitchFamily="34" charset="0"/>
                          <a:cs typeface="Arial" panose="020B0604020202020204" pitchFamily="34" charset="0"/>
                        </a:rPr>
                        <a:t>Pre-tax Incr. Doses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+25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+106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+157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3275599527"/>
                  </a:ext>
                </a:extLst>
              </a:tr>
              <a:tr h="457551">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Δ Pre-tax Projected Incr. Doses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+32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+132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+196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1486784548"/>
                  </a:ext>
                </a:extLst>
              </a:tr>
              <a:tr h="381823">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Δ Pre-tax Adult Incr. Doses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+20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+84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+125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457013205"/>
                  </a:ext>
                </a:extLst>
              </a:tr>
            </a:tbl>
          </a:graphicData>
        </a:graphic>
      </p:graphicFrame>
    </p:spTree>
    <p:custDataLst>
      <p:tags r:id="rId1"/>
    </p:custDataLst>
    <p:extLst>
      <p:ext uri="{BB962C8B-B14F-4D97-AF65-F5344CB8AC3E}">
        <p14:creationId xmlns:p14="http://schemas.microsoft.com/office/powerpoint/2010/main" val="52373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138F6F-90A2-8E20-2519-F8435D6C5EF4}"/>
              </a:ext>
            </a:extLst>
          </p:cNvPr>
          <p:cNvSpPr>
            <a:spLocks noGrp="1"/>
          </p:cNvSpPr>
          <p:nvPr>
            <p:ph type="sldNum" sz="quarter" idx="12"/>
          </p:nvPr>
        </p:nvSpPr>
        <p:spPr/>
        <p:txBody>
          <a:bodyPr/>
          <a:lstStyle/>
          <a:p>
            <a:fld id="{4A659E65-8E55-4E5E-BAF2-65022C82C2C6}" type="slidenum">
              <a:rPr lang="en-US" smtClean="0"/>
              <a:t>6</a:t>
            </a:fld>
            <a:endParaRPr lang="en-US"/>
          </a:p>
        </p:txBody>
      </p:sp>
      <p:sp>
        <p:nvSpPr>
          <p:cNvPr id="6" name="Title 1">
            <a:extLst>
              <a:ext uri="{FF2B5EF4-FFF2-40B4-BE49-F238E27FC236}">
                <a16:creationId xmlns:a16="http://schemas.microsoft.com/office/drawing/2014/main" id="{DD1B1EC5-C97E-A855-93EB-AF5FE2B18785}"/>
              </a:ext>
            </a:extLst>
          </p:cNvPr>
          <p:cNvSpPr>
            <a:spLocks noGrp="1"/>
          </p:cNvSpPr>
          <p:nvPr>
            <p:ph type="title"/>
          </p:nvPr>
        </p:nvSpPr>
        <p:spPr>
          <a:xfrm>
            <a:off x="381000" y="362307"/>
            <a:ext cx="10972800" cy="365760"/>
          </a:xfrm>
        </p:spPr>
        <p:txBody>
          <a:bodyPr>
            <a:noAutofit/>
          </a:bodyPr>
          <a:lstStyle/>
          <a:p>
            <a:r>
              <a:rPr lang="en-US" sz="2800" dirty="0">
                <a:latin typeface="Arial" panose="020B0604020202020204" pitchFamily="34" charset="0"/>
                <a:cs typeface="Arial" panose="020B0604020202020204" pitchFamily="34" charset="0"/>
              </a:rPr>
              <a:t>Doses Contribution for Optimal Scenarios with Custom Constraints</a:t>
            </a:r>
          </a:p>
        </p:txBody>
      </p:sp>
      <p:sp>
        <p:nvSpPr>
          <p:cNvPr id="2" name="TextBox 1">
            <a:extLst>
              <a:ext uri="{FF2B5EF4-FFF2-40B4-BE49-F238E27FC236}">
                <a16:creationId xmlns:a16="http://schemas.microsoft.com/office/drawing/2014/main" id="{8EF9F336-C430-98DD-154B-083B2D56470B}"/>
              </a:ext>
            </a:extLst>
          </p:cNvPr>
          <p:cNvSpPr txBox="1"/>
          <p:nvPr/>
        </p:nvSpPr>
        <p:spPr>
          <a:xfrm>
            <a:off x="365760" y="6400800"/>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solidFill>
                  <a:schemeClr val="tx1">
                    <a:lumMod val="95000"/>
                    <a:lumOff val="5000"/>
                  </a:schemeClr>
                </a:solidFill>
                <a:latin typeface="Arial" panose="020B0604020202020204" pitchFamily="34" charset="0"/>
                <a:cs typeface="Arial" panose="020B0604020202020204" pitchFamily="34" charset="0"/>
              </a:rPr>
              <a:t>2024 Forecasted Adult doses = 1.53M</a:t>
            </a:r>
          </a:p>
          <a:p>
            <a:pPr marL="171450" indent="-171450">
              <a:buFont typeface="Arial" panose="020B0604020202020204" pitchFamily="34" charset="0"/>
              <a:buChar char="•"/>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Total Doses</a:t>
            </a:r>
          </a:p>
        </p:txBody>
      </p:sp>
      <p:graphicFrame>
        <p:nvGraphicFramePr>
          <p:cNvPr id="8" name="Table 7">
            <a:extLst>
              <a:ext uri="{FF2B5EF4-FFF2-40B4-BE49-F238E27FC236}">
                <a16:creationId xmlns:a16="http://schemas.microsoft.com/office/drawing/2014/main" id="{7457C035-9C09-1C73-01C9-3E5A2C4E5BA5}"/>
              </a:ext>
            </a:extLst>
          </p:cNvPr>
          <p:cNvGraphicFramePr>
            <a:graphicFrameLocks noGrp="1"/>
          </p:cNvGraphicFramePr>
          <p:nvPr>
            <p:extLst>
              <p:ext uri="{D42A27DB-BD31-4B8C-83A1-F6EECF244321}">
                <p14:modId xmlns:p14="http://schemas.microsoft.com/office/powerpoint/2010/main" val="2665994485"/>
              </p:ext>
            </p:extLst>
          </p:nvPr>
        </p:nvGraphicFramePr>
        <p:xfrm>
          <a:off x="829994" y="2039815"/>
          <a:ext cx="10523807" cy="2433713"/>
        </p:xfrm>
        <a:graphic>
          <a:graphicData uri="http://schemas.openxmlformats.org/drawingml/2006/table">
            <a:tbl>
              <a:tblPr/>
              <a:tblGrid>
                <a:gridCol w="1235403">
                  <a:extLst>
                    <a:ext uri="{9D8B030D-6E8A-4147-A177-3AD203B41FA5}">
                      <a16:colId xmlns:a16="http://schemas.microsoft.com/office/drawing/2014/main" val="470959779"/>
                    </a:ext>
                  </a:extLst>
                </a:gridCol>
                <a:gridCol w="926552">
                  <a:extLst>
                    <a:ext uri="{9D8B030D-6E8A-4147-A177-3AD203B41FA5}">
                      <a16:colId xmlns:a16="http://schemas.microsoft.com/office/drawing/2014/main" val="549819731"/>
                    </a:ext>
                  </a:extLst>
                </a:gridCol>
                <a:gridCol w="1349793">
                  <a:extLst>
                    <a:ext uri="{9D8B030D-6E8A-4147-A177-3AD203B41FA5}">
                      <a16:colId xmlns:a16="http://schemas.microsoft.com/office/drawing/2014/main" val="1839462805"/>
                    </a:ext>
                  </a:extLst>
                </a:gridCol>
                <a:gridCol w="1155331">
                  <a:extLst>
                    <a:ext uri="{9D8B030D-6E8A-4147-A177-3AD203B41FA5}">
                      <a16:colId xmlns:a16="http://schemas.microsoft.com/office/drawing/2014/main" val="3112423623"/>
                    </a:ext>
                  </a:extLst>
                </a:gridCol>
                <a:gridCol w="1212526">
                  <a:extLst>
                    <a:ext uri="{9D8B030D-6E8A-4147-A177-3AD203B41FA5}">
                      <a16:colId xmlns:a16="http://schemas.microsoft.com/office/drawing/2014/main" val="1010465972"/>
                    </a:ext>
                  </a:extLst>
                </a:gridCol>
                <a:gridCol w="1155331">
                  <a:extLst>
                    <a:ext uri="{9D8B030D-6E8A-4147-A177-3AD203B41FA5}">
                      <a16:colId xmlns:a16="http://schemas.microsoft.com/office/drawing/2014/main" val="2926700996"/>
                    </a:ext>
                  </a:extLst>
                </a:gridCol>
                <a:gridCol w="1212526">
                  <a:extLst>
                    <a:ext uri="{9D8B030D-6E8A-4147-A177-3AD203B41FA5}">
                      <a16:colId xmlns:a16="http://schemas.microsoft.com/office/drawing/2014/main" val="511050246"/>
                    </a:ext>
                  </a:extLst>
                </a:gridCol>
                <a:gridCol w="926552">
                  <a:extLst>
                    <a:ext uri="{9D8B030D-6E8A-4147-A177-3AD203B41FA5}">
                      <a16:colId xmlns:a16="http://schemas.microsoft.com/office/drawing/2014/main" val="650255788"/>
                    </a:ext>
                  </a:extLst>
                </a:gridCol>
                <a:gridCol w="1349793">
                  <a:extLst>
                    <a:ext uri="{9D8B030D-6E8A-4147-A177-3AD203B41FA5}">
                      <a16:colId xmlns:a16="http://schemas.microsoft.com/office/drawing/2014/main" val="3619459784"/>
                    </a:ext>
                  </a:extLst>
                </a:gridCol>
              </a:tblGrid>
              <a:tr h="67603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100" b="1" i="0" u="none" strike="noStrike">
                          <a:solidFill>
                            <a:srgbClr val="FFFFFF"/>
                          </a:solidFill>
                          <a:effectLst/>
                          <a:latin typeface="Arial" panose="020B0604020202020204" pitchFamily="34" charset="0"/>
                        </a:rPr>
                        <a:t>2024 Current Baseline ($MM)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gridSpan="2">
                  <a:txBody>
                    <a:bodyPr/>
                    <a:lstStyle/>
                    <a:p>
                      <a:pPr algn="ctr" fontAlgn="ctr"/>
                      <a:r>
                        <a:rPr lang="en-US" sz="1100" b="1" i="0" u="none" strike="noStrike">
                          <a:solidFill>
                            <a:srgbClr val="FFFFFF"/>
                          </a:solidFill>
                          <a:effectLst/>
                          <a:latin typeface="Arial" panose="020B0604020202020204" pitchFamily="34" charset="0"/>
                        </a:rPr>
                        <a:t>Current Optimal ($69MM)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gridSpan="2">
                  <a:txBody>
                    <a:bodyPr/>
                    <a:lstStyle/>
                    <a:p>
                      <a:pPr algn="ctr" fontAlgn="ctr"/>
                      <a:r>
                        <a:rPr lang="en-US" sz="1100" b="1" i="0" u="none" strike="noStrike">
                          <a:solidFill>
                            <a:srgbClr val="FFFFFF"/>
                          </a:solidFill>
                          <a:effectLst/>
                          <a:latin typeface="Arial" panose="020B0604020202020204" pitchFamily="34" charset="0"/>
                        </a:rPr>
                        <a:t> 10M Increase in Spend ($79MM)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gridSpan="2">
                  <a:txBody>
                    <a:bodyPr/>
                    <a:lstStyle/>
                    <a:p>
                      <a:pPr algn="ctr" fontAlgn="ctr"/>
                      <a:r>
                        <a:rPr lang="en-US" sz="1100" b="1" i="0" u="none" strike="noStrike">
                          <a:solidFill>
                            <a:srgbClr val="FFFFFF"/>
                          </a:solidFill>
                          <a:effectLst/>
                          <a:latin typeface="Arial" panose="020B0604020202020204" pitchFamily="34" charset="0"/>
                        </a:rPr>
                        <a:t> 20M Increase in Spend ($89MM)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extLst>
                  <a:ext uri="{0D108BD9-81ED-4DB2-BD59-A6C34878D82A}">
                    <a16:rowId xmlns:a16="http://schemas.microsoft.com/office/drawing/2014/main" val="2787826216"/>
                  </a:ext>
                </a:extLst>
              </a:tr>
              <a:tr h="66141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FFFFFF"/>
                          </a:solidFill>
                          <a:effectLst/>
                          <a:latin typeface="Arial" panose="020B0604020202020204" pitchFamily="34" charset="0"/>
                        </a:rPr>
                        <a:t>Doses vol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Arial" panose="020B0604020202020204" pitchFamily="34" charset="0"/>
                        </a:rPr>
                        <a:t>% Contribution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Arial" panose="020B0604020202020204" pitchFamily="34" charset="0"/>
                        </a:rPr>
                        <a:t>Doses vol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Arial" panose="020B0604020202020204" pitchFamily="34" charset="0"/>
                        </a:rPr>
                        <a:t>% Contribution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Arial" panose="020B0604020202020204" pitchFamily="34" charset="0"/>
                        </a:rPr>
                        <a:t>Doses vol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Arial" panose="020B0604020202020204" pitchFamily="34" charset="0"/>
                        </a:rPr>
                        <a:t>% Contribution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Arial" panose="020B0604020202020204" pitchFamily="34" charset="0"/>
                        </a:rPr>
                        <a:t>Doses vol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Arial" panose="020B0604020202020204" pitchFamily="34" charset="0"/>
                        </a:rPr>
                        <a:t>% Contribution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82380257"/>
                  </a:ext>
                </a:extLst>
              </a:tr>
              <a:tr h="365422">
                <a:tc>
                  <a:txBody>
                    <a:bodyPr/>
                    <a:lstStyle/>
                    <a:p>
                      <a:pPr algn="ctr" fontAlgn="ctr"/>
                      <a:r>
                        <a:rPr lang="en-US" sz="1000" b="0" i="0" u="none" strike="noStrike">
                          <a:solidFill>
                            <a:srgbClr val="000000"/>
                          </a:solidFill>
                          <a:effectLst/>
                          <a:latin typeface="Arial" panose="020B0604020202020204" pitchFamily="34" charset="0"/>
                        </a:rPr>
                        <a:t>HCC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422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402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459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500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598083"/>
                  </a:ext>
                </a:extLst>
              </a:tr>
              <a:tr h="365422">
                <a:tc>
                  <a:txBody>
                    <a:bodyPr/>
                    <a:lstStyle/>
                    <a:p>
                      <a:pPr algn="ctr" fontAlgn="ctr"/>
                      <a:r>
                        <a:rPr lang="en-US" sz="1000" b="0" i="0" u="none" strike="noStrike">
                          <a:solidFill>
                            <a:srgbClr val="000000"/>
                          </a:solidFill>
                          <a:effectLst/>
                          <a:latin typeface="Arial" panose="020B0604020202020204" pitchFamily="34" charset="0"/>
                        </a:rPr>
                        <a:t>HCP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327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367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374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374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981399"/>
                  </a:ext>
                </a:extLst>
              </a:tr>
              <a:tr h="365422">
                <a:tc>
                  <a:txBody>
                    <a:bodyPr/>
                    <a:lstStyle/>
                    <a:p>
                      <a:pPr algn="ctr" fontAlgn="ctr"/>
                      <a:r>
                        <a:rPr lang="en-US" sz="1000" b="0" i="0" u="none" strike="noStrike">
                          <a:solidFill>
                            <a:srgbClr val="000000"/>
                          </a:solidFill>
                          <a:effectLst/>
                          <a:latin typeface="Arial" panose="020B0604020202020204" pitchFamily="34" charset="0"/>
                        </a:rPr>
                        <a:t>HCC Pharmacy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18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18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18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18 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991743"/>
                  </a:ext>
                </a:extLst>
              </a:tr>
            </a:tbl>
          </a:graphicData>
        </a:graphic>
      </p:graphicFrame>
    </p:spTree>
    <p:extLst>
      <p:ext uri="{BB962C8B-B14F-4D97-AF65-F5344CB8AC3E}">
        <p14:creationId xmlns:p14="http://schemas.microsoft.com/office/powerpoint/2010/main" val="56433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E1A-2D3C-448D-901D-22DA29B13CE1}"/>
              </a:ext>
            </a:extLst>
          </p:cNvPr>
          <p:cNvSpPr>
            <a:spLocks noGrp="1"/>
          </p:cNvSpPr>
          <p:nvPr>
            <p:ph type="title"/>
          </p:nvPr>
        </p:nvSpPr>
        <p:spPr>
          <a:xfrm>
            <a:off x="365760" y="365760"/>
            <a:ext cx="10972800" cy="365760"/>
          </a:xfrm>
        </p:spPr>
        <p:txBody>
          <a:bodyPr>
            <a:normAutofit fontScale="90000"/>
          </a:bodyPr>
          <a:lstStyle/>
          <a:p>
            <a:r>
              <a:rPr lang="en-US" sz="2800" dirty="0">
                <a:latin typeface="Arial" panose="020B0604020202020204" pitchFamily="34" charset="0"/>
                <a:cs typeface="Arial" panose="020B0604020202020204" pitchFamily="34" charset="0"/>
              </a:rPr>
              <a:t>Assumptions &amp; Limitations to consider for future investment decisions </a:t>
            </a:r>
          </a:p>
        </p:txBody>
      </p:sp>
      <p:sp>
        <p:nvSpPr>
          <p:cNvPr id="4" name="Slide Number Placeholder 3">
            <a:extLst>
              <a:ext uri="{FF2B5EF4-FFF2-40B4-BE49-F238E27FC236}">
                <a16:creationId xmlns:a16="http://schemas.microsoft.com/office/drawing/2014/main" id="{CE8A6897-E35F-441E-A6D3-3C973CF1E2D4}"/>
              </a:ext>
            </a:extLst>
          </p:cNvPr>
          <p:cNvSpPr>
            <a:spLocks noGrp="1"/>
          </p:cNvSpPr>
          <p:nvPr>
            <p:ph type="sldNum" sz="quarter" idx="12"/>
          </p:nvPr>
        </p:nvSpPr>
        <p:spPr/>
        <p:txBody>
          <a:bodyPr/>
          <a:lstStyle/>
          <a:p>
            <a:fld id="{4A659E65-8E55-4E5E-BAF2-65022C82C2C6}" type="slidenum">
              <a:rPr lang="en-US" smtClean="0"/>
              <a:t>7</a:t>
            </a:fld>
            <a:endParaRPr lang="en-US"/>
          </a:p>
        </p:txBody>
      </p:sp>
      <p:sp>
        <p:nvSpPr>
          <p:cNvPr id="3" name="Content Placeholder 2">
            <a:extLst>
              <a:ext uri="{FF2B5EF4-FFF2-40B4-BE49-F238E27FC236}">
                <a16:creationId xmlns:a16="http://schemas.microsoft.com/office/drawing/2014/main" id="{2D10C492-0099-4500-9898-20EB91E8F2A3}"/>
              </a:ext>
            </a:extLst>
          </p:cNvPr>
          <p:cNvSpPr>
            <a:spLocks noGrp="1"/>
          </p:cNvSpPr>
          <p:nvPr>
            <p:ph sz="quarter" idx="14"/>
          </p:nvPr>
        </p:nvSpPr>
        <p:spPr>
          <a:xfrm>
            <a:off x="453562" y="1627489"/>
            <a:ext cx="11439144" cy="4453128"/>
          </a:xfrm>
        </p:spPr>
        <p:txBody>
          <a:bodyPr>
            <a:norm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analysis has limitations in terms of confidence when attempting to increase budgets by 2x or 3x as the budgets are not in the operating model budget range. Therefore, the results should be considered directional rather than precise.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errors displayed in the estimated doses assume that the model has good accuracy for estimates within a 40% range of budget changes. Any incremental doses beyond this range were subjected to an error that is proportional to the percentage of error (standard deviation divided by the mean) in the model coefficient estimates . Error propagation principles were applied where appropriate.</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Please note that a more rigorous statistical analysis is required to provide confidence intervals.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Curves are based on historical results (2022) and are not adjusted for current/future market events and marketplaces changes. Some promotion response curves make use of assumptions regarding their saturation point.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Any efficiencies as part of first-time execution of some programs are not captured in the data.</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Additional considerations may be appropriate for adjusting the allocations prior to deployment, including expected marketplaces changes/events as well as balancing risk that might be associated with over/under-investing in a single type of promotion. </a:t>
            </a:r>
            <a:r>
              <a:rPr lang="en-US" sz="1600" b="1" dirty="0">
                <a:latin typeface="Arial" panose="020B0604020202020204" pitchFamily="34" charset="0"/>
                <a:cs typeface="Arial" panose="020B0604020202020204" pitchFamily="34" charset="0"/>
              </a:rPr>
              <a:t>E.g., even though Linear TV is relatively “inefficient” in terms of ROI, we know it’s value regarding reach, incremental revenue and positive effect on other channels.</a:t>
            </a:r>
          </a:p>
        </p:txBody>
      </p:sp>
    </p:spTree>
    <p:custDataLst>
      <p:tags r:id="rId1"/>
    </p:custDataLst>
    <p:extLst>
      <p:ext uri="{BB962C8B-B14F-4D97-AF65-F5344CB8AC3E}">
        <p14:creationId xmlns:p14="http://schemas.microsoft.com/office/powerpoint/2010/main" val="25343682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7C2C-4B89-468B-976F-38D1191609BD}"/>
              </a:ext>
            </a:extLst>
          </p:cNvPr>
          <p:cNvSpPr>
            <a:spLocks noGrp="1"/>
          </p:cNvSpPr>
          <p:nvPr>
            <p:ph type="title"/>
          </p:nvPr>
        </p:nvSpPr>
        <p:spPr>
          <a:xfrm>
            <a:off x="638574" y="2103437"/>
            <a:ext cx="10515600" cy="1325563"/>
          </a:xfrm>
        </p:spPr>
        <p:txBody>
          <a:bodyPr/>
          <a:lstStyle/>
          <a:p>
            <a:pPr algn="ctr"/>
            <a:r>
              <a:rPr lang="en-US" dirty="0">
                <a:latin typeface="Arial" panose="020B0604020202020204" pitchFamily="34" charset="0"/>
                <a:cs typeface="Arial" panose="020B0604020202020204" pitchFamily="34" charset="0"/>
              </a:rPr>
              <a:t>Appendix</a:t>
            </a:r>
          </a:p>
        </p:txBody>
      </p:sp>
      <p:sp>
        <p:nvSpPr>
          <p:cNvPr id="6" name="Slide Number Placeholder 5">
            <a:extLst>
              <a:ext uri="{FF2B5EF4-FFF2-40B4-BE49-F238E27FC236}">
                <a16:creationId xmlns:a16="http://schemas.microsoft.com/office/drawing/2014/main" id="{C959A714-9341-40F8-8C46-D8151BB5B4A6}"/>
              </a:ext>
            </a:extLst>
          </p:cNvPr>
          <p:cNvSpPr>
            <a:spLocks noGrp="1"/>
          </p:cNvSpPr>
          <p:nvPr>
            <p:ph type="sldNum" sz="quarter" idx="12"/>
          </p:nvPr>
        </p:nvSpPr>
        <p:spPr/>
        <p:txBody>
          <a:bodyPr/>
          <a:lstStyle/>
          <a:p>
            <a:fld id="{4A659E65-8E55-4E5E-BAF2-65022C82C2C6}" type="slidenum">
              <a:rPr lang="en-US" smtClean="0"/>
              <a:t>8</a:t>
            </a:fld>
            <a:endParaRPr lang="en-US"/>
          </a:p>
        </p:txBody>
      </p:sp>
    </p:spTree>
    <p:custDataLst>
      <p:tags r:id="rId1"/>
    </p:custDataLst>
    <p:extLst>
      <p:ext uri="{BB962C8B-B14F-4D97-AF65-F5344CB8AC3E}">
        <p14:creationId xmlns:p14="http://schemas.microsoft.com/office/powerpoint/2010/main" val="373679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2151-B4E3-4739-9BF1-3B72E516CF9D}"/>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Adult: Objective &amp; Executive Summary</a:t>
            </a:r>
          </a:p>
        </p:txBody>
      </p:sp>
      <p:sp>
        <p:nvSpPr>
          <p:cNvPr id="3" name="Content Placeholder 2">
            <a:extLst>
              <a:ext uri="{FF2B5EF4-FFF2-40B4-BE49-F238E27FC236}">
                <a16:creationId xmlns:a16="http://schemas.microsoft.com/office/drawing/2014/main" id="{AD52DDF2-0649-48F6-AE26-2253DAC2F8DA}"/>
              </a:ext>
            </a:extLst>
          </p:cNvPr>
          <p:cNvSpPr>
            <a:spLocks noGrp="1"/>
          </p:cNvSpPr>
          <p:nvPr>
            <p:ph idx="1"/>
          </p:nvPr>
        </p:nvSpPr>
        <p:spPr>
          <a:xfrm>
            <a:off x="594360" y="1041705"/>
            <a:ext cx="10515600" cy="4351338"/>
          </a:xfrm>
        </p:spPr>
        <p:txBody>
          <a:bodyPr>
            <a:normAutofit/>
          </a:bodyPr>
          <a:lstStyle/>
          <a:p>
            <a:r>
              <a:rPr lang="en-US" sz="1800" b="1" dirty="0">
                <a:latin typeface="Arial" panose="020B0604020202020204" pitchFamily="34" charset="0"/>
                <a:cs typeface="Arial" panose="020B0604020202020204" pitchFamily="34" charset="0"/>
              </a:rPr>
              <a:t>Objective</a:t>
            </a:r>
            <a:r>
              <a:rPr lang="en-US" sz="1800" dirty="0">
                <a:latin typeface="Arial" panose="020B0604020202020204" pitchFamily="34" charset="0"/>
                <a:cs typeface="Arial" panose="020B0604020202020204" pitchFamily="34" charset="0"/>
              </a:rPr>
              <a:t>: Suggest optimal investment across In-Scope Consumer &amp; HCP channels for a given budget to maximize overall impactable pre-tax revenue </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2024 In-Scope estimated budget contribution</a:t>
            </a:r>
            <a:r>
              <a:rPr lang="en-US" sz="1800" dirty="0">
                <a:latin typeface="Arial" panose="020B0604020202020204" pitchFamily="34" charset="0"/>
                <a:cs typeface="Arial" panose="020B0604020202020204" pitchFamily="34" charset="0"/>
              </a:rPr>
              <a:t>: The *In-Scope budget contribution for pre-tax investment of </a:t>
            </a:r>
            <a:r>
              <a:rPr lang="en-US" sz="1800" b="1" dirty="0">
                <a:latin typeface="Arial" panose="020B0604020202020204" pitchFamily="34" charset="0"/>
                <a:cs typeface="Arial" panose="020B0604020202020204" pitchFamily="34" charset="0"/>
              </a:rPr>
              <a:t>$69MM </a:t>
            </a:r>
            <a:r>
              <a:rPr lang="en-US" sz="1800" dirty="0">
                <a:latin typeface="Arial" panose="020B0604020202020204" pitchFamily="34" charset="0"/>
                <a:cs typeface="Arial" panose="020B0604020202020204" pitchFamily="34" charset="0"/>
              </a:rPr>
              <a:t>for Gardasil Adult is </a:t>
            </a:r>
            <a:r>
              <a:rPr lang="en-US" sz="1800" b="1" dirty="0">
                <a:latin typeface="Arial" panose="020B0604020202020204" pitchFamily="34" charset="0"/>
                <a:cs typeface="Arial" panose="020B0604020202020204" pitchFamily="34" charset="0"/>
              </a:rPr>
              <a:t>~$218MM </a:t>
            </a:r>
            <a:r>
              <a:rPr lang="en-US" sz="1800" dirty="0">
                <a:latin typeface="Arial" panose="020B0604020202020204" pitchFamily="34" charset="0"/>
                <a:cs typeface="Arial" panose="020B0604020202020204" pitchFamily="34" charset="0"/>
              </a:rPr>
              <a:t>at an overall ROI of </a:t>
            </a:r>
            <a:r>
              <a:rPr lang="en-US" sz="1800" b="1" dirty="0">
                <a:latin typeface="Arial" panose="020B0604020202020204" pitchFamily="34" charset="0"/>
                <a:cs typeface="Arial" panose="020B0604020202020204" pitchFamily="34" charset="0"/>
              </a:rPr>
              <a:t>3.1:1</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2024 Optimal pre-tax Spend and Allocation:</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The current pre-tax investment of 2024 can be optimized to generate additional </a:t>
            </a:r>
            <a:r>
              <a:rPr lang="en-US" sz="1800" b="1" dirty="0">
                <a:latin typeface="Arial" panose="020B0604020202020204" pitchFamily="34" charset="0"/>
                <a:cs typeface="Arial" panose="020B0604020202020204" pitchFamily="34" charset="0"/>
              </a:rPr>
              <a:t>~$6MM </a:t>
            </a:r>
            <a:r>
              <a:rPr lang="en-US" sz="1800" dirty="0">
                <a:latin typeface="Arial" panose="020B0604020202020204" pitchFamily="34" charset="0"/>
                <a:cs typeface="Arial" panose="020B0604020202020204" pitchFamily="34" charset="0"/>
              </a:rPr>
              <a:t>pre-tax</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incremental revenue</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This can be achieved mainly by reallocating funds from: HCC Radio, HCC Online Video, HCC Streaming Video, HCC Social and HCC In office to other better performing channels –HCP MCM &amp; HCC Display. Keeping HCC Linear TV and HCC Pharmacy Constant. </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Increase in Spends of 2024 by $10 MM leads to an additional ~</a:t>
            </a:r>
            <a:r>
              <a:rPr lang="en-US" sz="1800" b="1" dirty="0">
                <a:latin typeface="Arial" panose="020B0604020202020204" pitchFamily="34" charset="0"/>
                <a:cs typeface="Arial" panose="020B0604020202020204" pitchFamily="34" charset="0"/>
              </a:rPr>
              <a:t>$24MM</a:t>
            </a:r>
            <a:r>
              <a:rPr lang="en-US" sz="1800" dirty="0">
                <a:latin typeface="Arial" panose="020B0604020202020204" pitchFamily="34" charset="0"/>
                <a:cs typeface="Arial" panose="020B0604020202020204" pitchFamily="34" charset="0"/>
              </a:rPr>
              <a:t> in incremental pre-tax revenue.</a:t>
            </a:r>
            <a:r>
              <a:rPr lang="en-US" sz="1600" i="1" dirty="0">
                <a:solidFill>
                  <a:prstClr val="black"/>
                </a:solidFill>
                <a:latin typeface="Arial" panose="020B0604020202020204" pitchFamily="34" charset="0"/>
                <a:cs typeface="Arial" panose="020B0604020202020204" pitchFamily="34" charset="0"/>
              </a:rPr>
              <a:t> </a:t>
            </a:r>
            <a:endParaRPr lang="en-US" sz="1600" b="1" dirty="0"/>
          </a:p>
          <a:p>
            <a:pPr marL="0" indent="0">
              <a:buNone/>
            </a:pPr>
            <a:endParaRPr lang="en-US" sz="2000" b="1" dirty="0"/>
          </a:p>
        </p:txBody>
      </p:sp>
      <p:sp>
        <p:nvSpPr>
          <p:cNvPr id="5" name="TextBox 4">
            <a:extLst>
              <a:ext uri="{FF2B5EF4-FFF2-40B4-BE49-F238E27FC236}">
                <a16:creationId xmlns:a16="http://schemas.microsoft.com/office/drawing/2014/main" id="{1D7C7C45-5380-4843-BE71-83D0B9289DA5}"/>
              </a:ext>
            </a:extLst>
          </p:cNvPr>
          <p:cNvSpPr txBox="1"/>
          <p:nvPr/>
        </p:nvSpPr>
        <p:spPr>
          <a:xfrm>
            <a:off x="365760" y="6400800"/>
            <a:ext cx="10972800" cy="365760"/>
          </a:xfrm>
          <a:prstGeom prst="rect">
            <a:avLst/>
          </a:prstGeom>
          <a:noFill/>
        </p:spPr>
        <p:txBody>
          <a:bodyPr wrap="square">
            <a:spAutoFit/>
          </a:bodyPr>
          <a:lstStyle/>
          <a:p>
            <a:r>
              <a:rPr lang="en-US" sz="900" dirty="0">
                <a:solidFill>
                  <a:schemeClr val="tx1">
                    <a:lumMod val="85000"/>
                    <a:lumOff val="15000"/>
                  </a:schemeClr>
                </a:solidFill>
                <a:latin typeface="Arial" panose="020B0604020202020204" pitchFamily="34" charset="0"/>
                <a:cs typeface="Arial" panose="020B0604020202020204" pitchFamily="34" charset="0"/>
              </a:rPr>
              <a:t>*In-Scope channels are HCP MCM, HCC Pharmacy ,HCC In Office, HCC Linear TV, HCC Display, HCC Online Video, HCC Streaming Video, HCC Social, HCC Paid Search, HCC Radio</a:t>
            </a:r>
          </a:p>
        </p:txBody>
      </p:sp>
      <p:sp>
        <p:nvSpPr>
          <p:cNvPr id="4" name="Slide Number Placeholder 3">
            <a:extLst>
              <a:ext uri="{FF2B5EF4-FFF2-40B4-BE49-F238E27FC236}">
                <a16:creationId xmlns:a16="http://schemas.microsoft.com/office/drawing/2014/main" id="{BA5657F6-E069-4C6E-8C29-560372D5C18E}"/>
              </a:ext>
            </a:extLst>
          </p:cNvPr>
          <p:cNvSpPr>
            <a:spLocks noGrp="1"/>
          </p:cNvSpPr>
          <p:nvPr>
            <p:ph type="sldNum" sz="quarter" idx="12"/>
          </p:nvPr>
        </p:nvSpPr>
        <p:spPr/>
        <p:txBody>
          <a:bodyPr/>
          <a:lstStyle/>
          <a:p>
            <a:fld id="{4A659E65-8E55-4E5E-BAF2-65022C82C2C6}" type="slidenum">
              <a:rPr lang="en-US" smtClean="0"/>
              <a:t>9</a:t>
            </a:fld>
            <a:endParaRPr lang="en-US" dirty="0"/>
          </a:p>
        </p:txBody>
      </p:sp>
    </p:spTree>
    <p:custDataLst>
      <p:tags r:id="rId1"/>
    </p:custDataLst>
    <p:extLst>
      <p:ext uri="{BB962C8B-B14F-4D97-AF65-F5344CB8AC3E}">
        <p14:creationId xmlns:p14="http://schemas.microsoft.com/office/powerpoint/2010/main" val="1576796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3963</TotalTime>
  <Words>3722</Words>
  <Application>Microsoft Office PowerPoint</Application>
  <PresentationFormat>Widescreen</PresentationFormat>
  <Paragraphs>930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Gardasil Adult Promotion: 2024 Marketing budget optimization (Custom Constraints)  </vt:lpstr>
      <vt:lpstr>Gardasil Adult: Objective &amp; Executive Summary</vt:lpstr>
      <vt:lpstr>Custom Scenarios</vt:lpstr>
      <vt:lpstr>Gardasil Adult: Optimal Scenarios with Custom Constraints</vt:lpstr>
      <vt:lpstr>Gardasil Adult: Optimal scenario deep dive with custom Constraints</vt:lpstr>
      <vt:lpstr>Doses Contribution for Optimal Scenarios with Custom Constraints</vt:lpstr>
      <vt:lpstr>Assumptions &amp; Limitations to consider for future investment decisions </vt:lpstr>
      <vt:lpstr>Appendix</vt:lpstr>
      <vt:lpstr>Gardasil Adult: Objective &amp; Executive Summary</vt:lpstr>
      <vt:lpstr>Gardasil Adult: Optimal Scenarios with Custom Constraints</vt:lpstr>
      <vt:lpstr>Gardasil Adult: Optimal scenario deep dive with custom Constraints</vt:lpstr>
      <vt:lpstr>Estimated Incremental Doses from Media Spend to Shoot for in 2024</vt:lpstr>
      <vt:lpstr>In-Scope promotion for the analysis</vt:lpstr>
      <vt:lpstr>Gardasil Adults: Promotion Channel Deep Dive</vt:lpstr>
      <vt:lpstr>Estimated pre-tax ROIs and % Contribution for 2024</vt:lpstr>
      <vt:lpstr>Estimating Media Contributions</vt:lpstr>
      <vt:lpstr>Estimating Possible ROI Improvements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daSilva, Alex</dc:creator>
  <cp:lastModifiedBy>Shukla, Hrithik</cp:lastModifiedBy>
  <cp:revision>164</cp:revision>
  <dcterms:created xsi:type="dcterms:W3CDTF">2022-08-15T18:42:36Z</dcterms:created>
  <dcterms:modified xsi:type="dcterms:W3CDTF">2023-10-05T06:41:36Z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c56a699-e9bd-437a-8412-901342082749_Enabled">
    <vt:lpwstr>true</vt:lpwstr>
  </property>
  <property fmtid="{D5CDD505-2E9C-101B-9397-08002B2CF9AE}" pid="3" name="MSIP_Label_2c56a699-e9bd-437a-8412-901342082749_SetDate">
    <vt:lpwstr>2022-08-15T18:42:57Z</vt:lpwstr>
  </property>
  <property fmtid="{D5CDD505-2E9C-101B-9397-08002B2CF9AE}" pid="4" name="MSIP_Label_2c56a699-e9bd-437a-8412-901342082749_Method">
    <vt:lpwstr>Privileged</vt:lpwstr>
  </property>
  <property fmtid="{D5CDD505-2E9C-101B-9397-08002B2CF9AE}" pid="5" name="MSIP_Label_2c56a699-e9bd-437a-8412-901342082749_Name">
    <vt:lpwstr>2c56a699-e9bd-437a-8412-901342082749</vt:lpwstr>
  </property>
  <property fmtid="{D5CDD505-2E9C-101B-9397-08002B2CF9AE}" pid="6" name="MSIP_Label_2c56a699-e9bd-437a-8412-901342082749_SiteId">
    <vt:lpwstr>a00de4ec-48a8-43a6-be74-e31274e2060d</vt:lpwstr>
  </property>
  <property fmtid="{D5CDD505-2E9C-101B-9397-08002B2CF9AE}" pid="7" name="MSIP_Label_2c56a699-e9bd-437a-8412-901342082749_ActionId">
    <vt:lpwstr>34d72049-58fc-4e58-a159-cc959b8a9a6e</vt:lpwstr>
  </property>
  <property fmtid="{D5CDD505-2E9C-101B-9397-08002B2CF9AE}" pid="8" name="MSIP_Label_2c56a699-e9bd-437a-8412-901342082749_ContentBits">
    <vt:lpwstr>1</vt:lpwstr>
  </property>
  <property fmtid="{D5CDD505-2E9C-101B-9397-08002B2CF9AE}" pid="9" name="MerckAIPLabel">
    <vt:lpwstr>Confidential</vt:lpwstr>
  </property>
  <property fmtid="{D5CDD505-2E9C-101B-9397-08002B2CF9AE}" pid="10" name="MerckAIPDataExchange">
    <vt:lpwstr>!MRKMIP@Confidential</vt:lpwstr>
  </property>
  <property fmtid="{D5CDD505-2E9C-101B-9397-08002B2CF9AE}" pid="11" name="ArticulateGUID">
    <vt:lpwstr>7CB7A755-8D39-4091-9DA9-4F1F2F3D3F87</vt:lpwstr>
  </property>
  <property fmtid="{D5CDD505-2E9C-101B-9397-08002B2CF9AE}" pid="12" name="ArticulatePath">
    <vt:lpwstr>2023_adol_IPF</vt:lpwstr>
  </property>
</Properties>
</file>