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286" r:id="rId4"/>
    <p:sldId id="288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84"/>
            <p14:sldId id="285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>
              <a:solidFill>
                <a:schemeClr val="tx1"/>
              </a:solidFill>
            </a:rPr>
            <a:t>[a] $60MM Budget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8E87F802-2D88-4F63-A47A-AEB3E4C915A7}" type="sibTrans" cxnId="{0F880F84-6A88-49A6-B7E4-6354E897F073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>
              <a:solidFill>
                <a:schemeClr val="tx1"/>
              </a:solidFill>
            </a:rPr>
            <a:t>[b] 761K </a:t>
          </a:r>
        </a:p>
        <a:p>
          <a:r>
            <a:rPr lang="en-US" sz="1600">
              <a:solidFill>
                <a:schemeClr val="tx1"/>
              </a:solidFill>
            </a:rPr>
            <a:t>Total G9 Doses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2563E7C-7F57-4200-AB9A-A200E6D75ED3}" type="sibTrans" cxnId="{7B780C5A-3004-46C8-A96F-EB4787DD44F5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[c] 608K</a:t>
          </a:r>
        </a:p>
        <a:p>
          <a:r>
            <a:rPr lang="en-US" sz="1600" dirty="0">
              <a:solidFill>
                <a:schemeClr val="tx1"/>
              </a:solidFill>
            </a:rPr>
            <a:t>ADULT doses</a:t>
          </a:r>
        </a:p>
        <a:p>
          <a:r>
            <a:rPr lang="en-US" sz="1600" dirty="0">
              <a:solidFill>
                <a:schemeClr val="tx1"/>
              </a:solidFill>
            </a:rPr>
            <a:t>[~80% assumption]</a:t>
          </a:r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164239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35078A-9836-497D-A014-9CA7CBCC080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23D77-8EB4-4070-A206-0BEC8F5CCAAB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>
              <a:solidFill>
                <a:schemeClr val="tx1"/>
              </a:solidFill>
            </a:rPr>
            <a:t>[d] 1,530K </a:t>
          </a:r>
        </a:p>
        <a:p>
          <a:r>
            <a:rPr lang="en-US" sz="1600">
              <a:solidFill>
                <a:schemeClr val="tx1"/>
              </a:solidFill>
            </a:rPr>
            <a:t>Total ADULT doses</a:t>
          </a:r>
        </a:p>
      </dgm:t>
    </dgm:pt>
    <dgm:pt modelId="{34D9252E-6F9F-4F33-BEDE-6047B9F12043}" type="parTrans" cxnId="{A72E632A-D154-49FA-A662-8C4AC5DA3D9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CC0C864-BD8D-4CEE-8228-9057AF52FE4C}" type="sibTrans" cxnId="{A72E632A-D154-49FA-A662-8C4AC5DA3D9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052ED65-3E12-4E25-B39B-67512A246948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b="1">
              <a:solidFill>
                <a:schemeClr val="tx1"/>
              </a:solidFill>
            </a:rPr>
            <a:t>50%</a:t>
          </a:r>
          <a:r>
            <a:rPr lang="en-US" sz="1600">
              <a:solidFill>
                <a:schemeClr val="tx1"/>
              </a:solidFill>
            </a:rPr>
            <a:t> </a:t>
          </a:r>
        </a:p>
        <a:p>
          <a:r>
            <a:rPr lang="en-US" sz="1600">
              <a:solidFill>
                <a:schemeClr val="tx1"/>
              </a:solidFill>
            </a:rPr>
            <a:t>from Media Spend</a:t>
          </a:r>
        </a:p>
      </dgm:t>
    </dgm:pt>
    <dgm:pt modelId="{AE304C10-28F0-40B5-B4FA-DFF276F9D727}" type="parTrans" cxnId="{2D69722A-8196-4242-A7C7-DA0EF5AE5B6E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AE8C70E-79E4-45D4-868C-DDBDBEC3030D}" type="sibTrans" cxnId="{2D69722A-8196-4242-A7C7-DA0EF5AE5B6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CBEE96C-2FBB-4418-9980-6EC7598B6A76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>
              <a:solidFill>
                <a:schemeClr val="tx1"/>
              </a:solidFill>
            </a:rPr>
            <a:t>[e] </a:t>
          </a:r>
          <a:r>
            <a:rPr lang="en-US" sz="1600" b="1">
              <a:solidFill>
                <a:schemeClr val="tx1"/>
              </a:solidFill>
            </a:rPr>
            <a:t>765K</a:t>
          </a:r>
        </a:p>
        <a:p>
          <a:r>
            <a:rPr lang="en-US" sz="1600">
              <a:solidFill>
                <a:schemeClr val="tx1"/>
              </a:solidFill>
            </a:rPr>
            <a:t> ADULT doses</a:t>
          </a:r>
        </a:p>
      </dgm:t>
    </dgm:pt>
    <dgm:pt modelId="{B7DAE675-CAEC-4FB0-95A9-64556128D725}" type="parTrans" cxnId="{9BDF8138-EA37-44A9-8F77-D054E1E6F266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E2D3E51-59C9-4E13-8FD2-D1FCA584CAB7}" type="sibTrans" cxnId="{9BDF8138-EA37-44A9-8F77-D054E1E6F266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8E4080A6-9A4B-4EA4-B37A-FE175625E0B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>
              <a:solidFill>
                <a:schemeClr val="tx1"/>
              </a:solidFill>
            </a:rPr>
            <a:t>60% </a:t>
          </a:r>
        </a:p>
        <a:p>
          <a:r>
            <a:rPr lang="en-US" sz="1600">
              <a:solidFill>
                <a:schemeClr val="tx1"/>
              </a:solidFill>
            </a:rPr>
            <a:t>from Media Spend</a:t>
          </a:r>
        </a:p>
      </dgm:t>
    </dgm:pt>
    <dgm:pt modelId="{8FD20E73-8958-4899-BD0D-4FC4E16951F2}" type="parTrans" cxnId="{F1A951F4-8194-415A-A722-B15C54E1EDB7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0886F35-4647-4740-89DC-5C9D5D66D566}" type="sibTrans" cxnId="{F1A951F4-8194-415A-A722-B15C54E1EDB7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FC61836-BC9C-4571-8C81-5935C05D362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>
              <a:solidFill>
                <a:schemeClr val="tx1"/>
              </a:solidFill>
            </a:rPr>
            <a:t>[f] 912K</a:t>
          </a:r>
        </a:p>
        <a:p>
          <a:r>
            <a:rPr lang="en-US" sz="1600">
              <a:solidFill>
                <a:schemeClr val="tx1"/>
              </a:solidFill>
            </a:rPr>
            <a:t> ADULT doses</a:t>
          </a:r>
        </a:p>
      </dgm:t>
    </dgm:pt>
    <dgm:pt modelId="{1601A780-E4EB-4FD5-952F-0EAFF26C6610}" type="parTrans" cxnId="{54959447-5850-4907-8F01-90293A805CDB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27CFAE0-A8E8-453F-9C0E-E06901ABBE94}" type="sibTrans" cxnId="{54959447-5850-4907-8F01-90293A805CD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85044F6-E0F4-426F-98B3-192DBE6B4B7A}" type="pres">
      <dgm:prSet presAssocID="{A535078A-9836-497D-A014-9CA7CBCC08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D7EA-790F-402F-93DE-5AF379F49B2B}" type="pres">
      <dgm:prSet presAssocID="{EFD23D77-8EB4-4070-A206-0BEC8F5CCAAB}" presName="root1" presStyleCnt="0"/>
      <dgm:spPr/>
    </dgm:pt>
    <dgm:pt modelId="{145AC87B-2D8C-446C-AE33-66A712F4B81F}" type="pres">
      <dgm:prSet presAssocID="{EFD23D77-8EB4-4070-A206-0BEC8F5CCAAB}" presName="LevelOneTextNode" presStyleLbl="node0" presStyleIdx="0" presStyleCnt="1" custScaleX="137217">
        <dgm:presLayoutVars>
          <dgm:chPref val="3"/>
        </dgm:presLayoutVars>
      </dgm:prSet>
      <dgm:spPr/>
    </dgm:pt>
    <dgm:pt modelId="{B0517E39-36F2-453F-9684-E03F6AF7D0B5}" type="pres">
      <dgm:prSet presAssocID="{EFD23D77-8EB4-4070-A206-0BEC8F5CCAAB}" presName="level2hierChild" presStyleCnt="0"/>
      <dgm:spPr/>
    </dgm:pt>
    <dgm:pt modelId="{244EA511-048C-4D10-B76F-79BD08D6A5E2}" type="pres">
      <dgm:prSet presAssocID="{AE304C10-28F0-40B5-B4FA-DFF276F9D727}" presName="conn2-1" presStyleLbl="parChTrans1D2" presStyleIdx="0" presStyleCnt="2"/>
      <dgm:spPr/>
    </dgm:pt>
    <dgm:pt modelId="{5932E1D0-75B7-4E25-95A6-E4970310BFA8}" type="pres">
      <dgm:prSet presAssocID="{AE304C10-28F0-40B5-B4FA-DFF276F9D727}" presName="connTx" presStyleLbl="parChTrans1D2" presStyleIdx="0" presStyleCnt="2"/>
      <dgm:spPr/>
    </dgm:pt>
    <dgm:pt modelId="{005B7666-E3A9-4D15-BDC2-FA892CB2F561}" type="pres">
      <dgm:prSet presAssocID="{0052ED65-3E12-4E25-B39B-67512A246948}" presName="root2" presStyleCnt="0"/>
      <dgm:spPr/>
    </dgm:pt>
    <dgm:pt modelId="{46C268DA-8ADB-4010-B7C0-5520ADAF08CF}" type="pres">
      <dgm:prSet presAssocID="{0052ED65-3E12-4E25-B39B-67512A246948}" presName="LevelTwoTextNode" presStyleLbl="node2" presStyleIdx="0" presStyleCnt="2" custScaleX="191503">
        <dgm:presLayoutVars>
          <dgm:chPref val="3"/>
        </dgm:presLayoutVars>
      </dgm:prSet>
      <dgm:spPr/>
    </dgm:pt>
    <dgm:pt modelId="{A245A432-62FE-4229-AB3F-2F05FBDE4A88}" type="pres">
      <dgm:prSet presAssocID="{0052ED65-3E12-4E25-B39B-67512A246948}" presName="level3hierChild" presStyleCnt="0"/>
      <dgm:spPr/>
    </dgm:pt>
    <dgm:pt modelId="{DB4C7FA5-EA00-422B-BE59-D8355949F333}" type="pres">
      <dgm:prSet presAssocID="{B7DAE675-CAEC-4FB0-95A9-64556128D725}" presName="conn2-1" presStyleLbl="parChTrans1D3" presStyleIdx="0" presStyleCnt="2"/>
      <dgm:spPr/>
    </dgm:pt>
    <dgm:pt modelId="{C2393C77-F84F-4E2B-907C-19F044F974CB}" type="pres">
      <dgm:prSet presAssocID="{B7DAE675-CAEC-4FB0-95A9-64556128D725}" presName="connTx" presStyleLbl="parChTrans1D3" presStyleIdx="0" presStyleCnt="2"/>
      <dgm:spPr/>
    </dgm:pt>
    <dgm:pt modelId="{92EB1F40-363E-4E5A-9457-4879666AD946}" type="pres">
      <dgm:prSet presAssocID="{FCBEE96C-2FBB-4418-9980-6EC7598B6A76}" presName="root2" presStyleCnt="0"/>
      <dgm:spPr/>
    </dgm:pt>
    <dgm:pt modelId="{67C790E0-BFF3-4921-9B14-33EC8860AF0F}" type="pres">
      <dgm:prSet presAssocID="{FCBEE96C-2FBB-4418-9980-6EC7598B6A76}" presName="LevelTwoTextNode" presStyleLbl="node3" presStyleIdx="0" presStyleCnt="2">
        <dgm:presLayoutVars>
          <dgm:chPref val="3"/>
        </dgm:presLayoutVars>
      </dgm:prSet>
      <dgm:spPr/>
    </dgm:pt>
    <dgm:pt modelId="{59C802C6-6F62-44D0-AD1C-C73645F1A0CD}" type="pres">
      <dgm:prSet presAssocID="{FCBEE96C-2FBB-4418-9980-6EC7598B6A76}" presName="level3hierChild" presStyleCnt="0"/>
      <dgm:spPr/>
    </dgm:pt>
    <dgm:pt modelId="{1E3D097B-81B3-4916-910B-680904035BB9}" type="pres">
      <dgm:prSet presAssocID="{8FD20E73-8958-4899-BD0D-4FC4E16951F2}" presName="conn2-1" presStyleLbl="parChTrans1D2" presStyleIdx="1" presStyleCnt="2"/>
      <dgm:spPr/>
    </dgm:pt>
    <dgm:pt modelId="{65928523-8E47-4B54-BF5F-C957C0525BE6}" type="pres">
      <dgm:prSet presAssocID="{8FD20E73-8958-4899-BD0D-4FC4E16951F2}" presName="connTx" presStyleLbl="parChTrans1D2" presStyleIdx="1" presStyleCnt="2"/>
      <dgm:spPr/>
    </dgm:pt>
    <dgm:pt modelId="{5BCCF4C2-59FA-4F3C-AB41-C19D5D2DB8A5}" type="pres">
      <dgm:prSet presAssocID="{8E4080A6-9A4B-4EA4-B37A-FE175625E0B3}" presName="root2" presStyleCnt="0"/>
      <dgm:spPr/>
    </dgm:pt>
    <dgm:pt modelId="{C19992E2-2677-4508-A3E9-5CEEE3F9793C}" type="pres">
      <dgm:prSet presAssocID="{8E4080A6-9A4B-4EA4-B37A-FE175625E0B3}" presName="LevelTwoTextNode" presStyleLbl="node2" presStyleIdx="1" presStyleCnt="2" custScaleX="190845">
        <dgm:presLayoutVars>
          <dgm:chPref val="3"/>
        </dgm:presLayoutVars>
      </dgm:prSet>
      <dgm:spPr/>
    </dgm:pt>
    <dgm:pt modelId="{8C9ED359-8507-4C0F-B8C2-FDAB9E1FB234}" type="pres">
      <dgm:prSet presAssocID="{8E4080A6-9A4B-4EA4-B37A-FE175625E0B3}" presName="level3hierChild" presStyleCnt="0"/>
      <dgm:spPr/>
    </dgm:pt>
    <dgm:pt modelId="{13C58173-F10E-4844-AD4A-9F46C33AAC71}" type="pres">
      <dgm:prSet presAssocID="{1601A780-E4EB-4FD5-952F-0EAFF26C6610}" presName="conn2-1" presStyleLbl="parChTrans1D3" presStyleIdx="1" presStyleCnt="2"/>
      <dgm:spPr/>
    </dgm:pt>
    <dgm:pt modelId="{2CB526C4-9061-4221-A8E6-C470A42438CE}" type="pres">
      <dgm:prSet presAssocID="{1601A780-E4EB-4FD5-952F-0EAFF26C6610}" presName="connTx" presStyleLbl="parChTrans1D3" presStyleIdx="1" presStyleCnt="2"/>
      <dgm:spPr/>
    </dgm:pt>
    <dgm:pt modelId="{B871FD5F-89E4-4B49-925C-285478EFA3F9}" type="pres">
      <dgm:prSet presAssocID="{9FC61836-BC9C-4571-8C81-5935C05D3622}" presName="root2" presStyleCnt="0"/>
      <dgm:spPr/>
    </dgm:pt>
    <dgm:pt modelId="{82BA12DF-4454-4BA3-9008-7D3B60BB13AE}" type="pres">
      <dgm:prSet presAssocID="{9FC61836-BC9C-4571-8C81-5935C05D3622}" presName="LevelTwoTextNode" presStyleLbl="node3" presStyleIdx="1" presStyleCnt="2">
        <dgm:presLayoutVars>
          <dgm:chPref val="3"/>
        </dgm:presLayoutVars>
      </dgm:prSet>
      <dgm:spPr/>
    </dgm:pt>
    <dgm:pt modelId="{DD6411E0-2856-46BD-9F81-95429851D9E1}" type="pres">
      <dgm:prSet presAssocID="{9FC61836-BC9C-4571-8C81-5935C05D3622}" presName="level3hierChild" presStyleCnt="0"/>
      <dgm:spPr/>
    </dgm:pt>
  </dgm:ptLst>
  <dgm:cxnLst>
    <dgm:cxn modelId="{B0C30806-B670-4B23-AF24-C378FCFF0C20}" type="presOf" srcId="{8E4080A6-9A4B-4EA4-B37A-FE175625E0B3}" destId="{C19992E2-2677-4508-A3E9-5CEEE3F9793C}" srcOrd="0" destOrd="0" presId="urn:microsoft.com/office/officeart/2005/8/layout/hierarchy2"/>
    <dgm:cxn modelId="{03B6B709-B7C5-4CE4-A2AD-5378E09E2B77}" type="presOf" srcId="{FCBEE96C-2FBB-4418-9980-6EC7598B6A76}" destId="{67C790E0-BFF3-4921-9B14-33EC8860AF0F}" srcOrd="0" destOrd="0" presId="urn:microsoft.com/office/officeart/2005/8/layout/hierarchy2"/>
    <dgm:cxn modelId="{EC60B20B-9DA5-49EC-BD76-87530828362B}" type="presOf" srcId="{9FC61836-BC9C-4571-8C81-5935C05D3622}" destId="{82BA12DF-4454-4BA3-9008-7D3B60BB13AE}" srcOrd="0" destOrd="0" presId="urn:microsoft.com/office/officeart/2005/8/layout/hierarchy2"/>
    <dgm:cxn modelId="{D327971F-8759-4DC6-B43A-BEE5A22E46FB}" type="presOf" srcId="{AE304C10-28F0-40B5-B4FA-DFF276F9D727}" destId="{244EA511-048C-4D10-B76F-79BD08D6A5E2}" srcOrd="0" destOrd="0" presId="urn:microsoft.com/office/officeart/2005/8/layout/hierarchy2"/>
    <dgm:cxn modelId="{A72E632A-D154-49FA-A662-8C4AC5DA3D9E}" srcId="{A535078A-9836-497D-A014-9CA7CBCC0800}" destId="{EFD23D77-8EB4-4070-A206-0BEC8F5CCAAB}" srcOrd="0" destOrd="0" parTransId="{34D9252E-6F9F-4F33-BEDE-6047B9F12043}" sibTransId="{9CC0C864-BD8D-4CEE-8228-9057AF52FE4C}"/>
    <dgm:cxn modelId="{2D69722A-8196-4242-A7C7-DA0EF5AE5B6E}" srcId="{EFD23D77-8EB4-4070-A206-0BEC8F5CCAAB}" destId="{0052ED65-3E12-4E25-B39B-67512A246948}" srcOrd="0" destOrd="0" parTransId="{AE304C10-28F0-40B5-B4FA-DFF276F9D727}" sibTransId="{3AE8C70E-79E4-45D4-868C-DDBDBEC3030D}"/>
    <dgm:cxn modelId="{9BDF8138-EA37-44A9-8F77-D054E1E6F266}" srcId="{0052ED65-3E12-4E25-B39B-67512A246948}" destId="{FCBEE96C-2FBB-4418-9980-6EC7598B6A76}" srcOrd="0" destOrd="0" parTransId="{B7DAE675-CAEC-4FB0-95A9-64556128D725}" sibTransId="{5E2D3E51-59C9-4E13-8FD2-D1FCA584CAB7}"/>
    <dgm:cxn modelId="{2FDFF844-7A64-4A56-9D4A-6DAD80FF0B26}" type="presOf" srcId="{8FD20E73-8958-4899-BD0D-4FC4E16951F2}" destId="{1E3D097B-81B3-4916-910B-680904035BB9}" srcOrd="0" destOrd="0" presId="urn:microsoft.com/office/officeart/2005/8/layout/hierarchy2"/>
    <dgm:cxn modelId="{54959447-5850-4907-8F01-90293A805CDB}" srcId="{8E4080A6-9A4B-4EA4-B37A-FE175625E0B3}" destId="{9FC61836-BC9C-4571-8C81-5935C05D3622}" srcOrd="0" destOrd="0" parTransId="{1601A780-E4EB-4FD5-952F-0EAFF26C6610}" sibTransId="{427CFAE0-A8E8-453F-9C0E-E06901ABBE94}"/>
    <dgm:cxn modelId="{FD96FC71-E48F-4798-9B57-0E86D97C4CBC}" type="presOf" srcId="{0052ED65-3E12-4E25-B39B-67512A246948}" destId="{46C268DA-8ADB-4010-B7C0-5520ADAF08CF}" srcOrd="0" destOrd="0" presId="urn:microsoft.com/office/officeart/2005/8/layout/hierarchy2"/>
    <dgm:cxn modelId="{0BC30772-27B5-4A23-826E-46FE8F1D2A4C}" type="presOf" srcId="{B7DAE675-CAEC-4FB0-95A9-64556128D725}" destId="{C2393C77-F84F-4E2B-907C-19F044F974CB}" srcOrd="1" destOrd="0" presId="urn:microsoft.com/office/officeart/2005/8/layout/hierarchy2"/>
    <dgm:cxn modelId="{78AB7F7A-AC77-4858-AE4B-BA61FEDEB2B1}" type="presOf" srcId="{B7DAE675-CAEC-4FB0-95A9-64556128D725}" destId="{DB4C7FA5-EA00-422B-BE59-D8355949F333}" srcOrd="0" destOrd="0" presId="urn:microsoft.com/office/officeart/2005/8/layout/hierarchy2"/>
    <dgm:cxn modelId="{C41C399F-F9D3-47F1-98C3-DFA5F4873FE1}" type="presOf" srcId="{1601A780-E4EB-4FD5-952F-0EAFF26C6610}" destId="{13C58173-F10E-4844-AD4A-9F46C33AAC71}" srcOrd="0" destOrd="0" presId="urn:microsoft.com/office/officeart/2005/8/layout/hierarchy2"/>
    <dgm:cxn modelId="{1B4C08B9-7099-4FF7-91D9-8B613212F9E6}" type="presOf" srcId="{AE304C10-28F0-40B5-B4FA-DFF276F9D727}" destId="{5932E1D0-75B7-4E25-95A6-E4970310BFA8}" srcOrd="1" destOrd="0" presId="urn:microsoft.com/office/officeart/2005/8/layout/hierarchy2"/>
    <dgm:cxn modelId="{63BD0AC2-A7DF-483A-AB8E-63079EE6D825}" type="presOf" srcId="{EFD23D77-8EB4-4070-A206-0BEC8F5CCAAB}" destId="{145AC87B-2D8C-446C-AE33-66A712F4B81F}" srcOrd="0" destOrd="0" presId="urn:microsoft.com/office/officeart/2005/8/layout/hierarchy2"/>
    <dgm:cxn modelId="{10932ADD-85F2-48C2-817A-9D1E6A84F968}" type="presOf" srcId="{A535078A-9836-497D-A014-9CA7CBCC0800}" destId="{485044F6-E0F4-426F-98B3-192DBE6B4B7A}" srcOrd="0" destOrd="0" presId="urn:microsoft.com/office/officeart/2005/8/layout/hierarchy2"/>
    <dgm:cxn modelId="{801B2BE8-584B-49B9-AE8F-CC00DB80C995}" type="presOf" srcId="{8FD20E73-8958-4899-BD0D-4FC4E16951F2}" destId="{65928523-8E47-4B54-BF5F-C957C0525BE6}" srcOrd="1" destOrd="0" presId="urn:microsoft.com/office/officeart/2005/8/layout/hierarchy2"/>
    <dgm:cxn modelId="{8250AAF0-2D84-412E-AB4F-4C63D285C38E}" type="presOf" srcId="{1601A780-E4EB-4FD5-952F-0EAFF26C6610}" destId="{2CB526C4-9061-4221-A8E6-C470A42438CE}" srcOrd="1" destOrd="0" presId="urn:microsoft.com/office/officeart/2005/8/layout/hierarchy2"/>
    <dgm:cxn modelId="{F1A951F4-8194-415A-A722-B15C54E1EDB7}" srcId="{EFD23D77-8EB4-4070-A206-0BEC8F5CCAAB}" destId="{8E4080A6-9A4B-4EA4-B37A-FE175625E0B3}" srcOrd="1" destOrd="0" parTransId="{8FD20E73-8958-4899-BD0D-4FC4E16951F2}" sibTransId="{00886F35-4647-4740-89DC-5C9D5D66D566}"/>
    <dgm:cxn modelId="{A869C83F-FC0F-46C7-84F2-61999997A615}" type="presParOf" srcId="{485044F6-E0F4-426F-98B3-192DBE6B4B7A}" destId="{6B90D7EA-790F-402F-93DE-5AF379F49B2B}" srcOrd="0" destOrd="0" presId="urn:microsoft.com/office/officeart/2005/8/layout/hierarchy2"/>
    <dgm:cxn modelId="{F6D34E5B-6361-4473-A4A1-825CE1359C5A}" type="presParOf" srcId="{6B90D7EA-790F-402F-93DE-5AF379F49B2B}" destId="{145AC87B-2D8C-446C-AE33-66A712F4B81F}" srcOrd="0" destOrd="0" presId="urn:microsoft.com/office/officeart/2005/8/layout/hierarchy2"/>
    <dgm:cxn modelId="{5B024B28-110E-4297-80BE-8D61B81AB23B}" type="presParOf" srcId="{6B90D7EA-790F-402F-93DE-5AF379F49B2B}" destId="{B0517E39-36F2-453F-9684-E03F6AF7D0B5}" srcOrd="1" destOrd="0" presId="urn:microsoft.com/office/officeart/2005/8/layout/hierarchy2"/>
    <dgm:cxn modelId="{21CC6706-8304-489F-9383-9330BDC98097}" type="presParOf" srcId="{B0517E39-36F2-453F-9684-E03F6AF7D0B5}" destId="{244EA511-048C-4D10-B76F-79BD08D6A5E2}" srcOrd="0" destOrd="0" presId="urn:microsoft.com/office/officeart/2005/8/layout/hierarchy2"/>
    <dgm:cxn modelId="{ED1DF51E-7ECE-4B21-900C-44B43D58F8E2}" type="presParOf" srcId="{244EA511-048C-4D10-B76F-79BD08D6A5E2}" destId="{5932E1D0-75B7-4E25-95A6-E4970310BFA8}" srcOrd="0" destOrd="0" presId="urn:microsoft.com/office/officeart/2005/8/layout/hierarchy2"/>
    <dgm:cxn modelId="{EA23E7FA-720B-44E1-8C42-B66E7B98592D}" type="presParOf" srcId="{B0517E39-36F2-453F-9684-E03F6AF7D0B5}" destId="{005B7666-E3A9-4D15-BDC2-FA892CB2F561}" srcOrd="1" destOrd="0" presId="urn:microsoft.com/office/officeart/2005/8/layout/hierarchy2"/>
    <dgm:cxn modelId="{98678415-CF01-4EAC-B6C0-2C35707B061A}" type="presParOf" srcId="{005B7666-E3A9-4D15-BDC2-FA892CB2F561}" destId="{46C268DA-8ADB-4010-B7C0-5520ADAF08CF}" srcOrd="0" destOrd="0" presId="urn:microsoft.com/office/officeart/2005/8/layout/hierarchy2"/>
    <dgm:cxn modelId="{D8C0F6C4-C5B0-4DCB-8DDA-94BFF898431A}" type="presParOf" srcId="{005B7666-E3A9-4D15-BDC2-FA892CB2F561}" destId="{A245A432-62FE-4229-AB3F-2F05FBDE4A88}" srcOrd="1" destOrd="0" presId="urn:microsoft.com/office/officeart/2005/8/layout/hierarchy2"/>
    <dgm:cxn modelId="{07102CCC-BDF4-4328-98A5-415B7B723CBD}" type="presParOf" srcId="{A245A432-62FE-4229-AB3F-2F05FBDE4A88}" destId="{DB4C7FA5-EA00-422B-BE59-D8355949F333}" srcOrd="0" destOrd="0" presId="urn:microsoft.com/office/officeart/2005/8/layout/hierarchy2"/>
    <dgm:cxn modelId="{4391ECAD-B30A-4701-877E-9B040818B8A7}" type="presParOf" srcId="{DB4C7FA5-EA00-422B-BE59-D8355949F333}" destId="{C2393C77-F84F-4E2B-907C-19F044F974CB}" srcOrd="0" destOrd="0" presId="urn:microsoft.com/office/officeart/2005/8/layout/hierarchy2"/>
    <dgm:cxn modelId="{FBA9723F-3464-4038-A68E-510DD159ED57}" type="presParOf" srcId="{A245A432-62FE-4229-AB3F-2F05FBDE4A88}" destId="{92EB1F40-363E-4E5A-9457-4879666AD946}" srcOrd="1" destOrd="0" presId="urn:microsoft.com/office/officeart/2005/8/layout/hierarchy2"/>
    <dgm:cxn modelId="{98F361E9-6B52-4B62-AC44-DCCE2A7AE75A}" type="presParOf" srcId="{92EB1F40-363E-4E5A-9457-4879666AD946}" destId="{67C790E0-BFF3-4921-9B14-33EC8860AF0F}" srcOrd="0" destOrd="0" presId="urn:microsoft.com/office/officeart/2005/8/layout/hierarchy2"/>
    <dgm:cxn modelId="{7D77C88C-F0F2-4E14-A093-684B2BA59151}" type="presParOf" srcId="{92EB1F40-363E-4E5A-9457-4879666AD946}" destId="{59C802C6-6F62-44D0-AD1C-C73645F1A0CD}" srcOrd="1" destOrd="0" presId="urn:microsoft.com/office/officeart/2005/8/layout/hierarchy2"/>
    <dgm:cxn modelId="{4767C6BD-AEA7-4758-96FA-211AC609417F}" type="presParOf" srcId="{B0517E39-36F2-453F-9684-E03F6AF7D0B5}" destId="{1E3D097B-81B3-4916-910B-680904035BB9}" srcOrd="2" destOrd="0" presId="urn:microsoft.com/office/officeart/2005/8/layout/hierarchy2"/>
    <dgm:cxn modelId="{0555B055-562B-410A-AD78-A004F037574A}" type="presParOf" srcId="{1E3D097B-81B3-4916-910B-680904035BB9}" destId="{65928523-8E47-4B54-BF5F-C957C0525BE6}" srcOrd="0" destOrd="0" presId="urn:microsoft.com/office/officeart/2005/8/layout/hierarchy2"/>
    <dgm:cxn modelId="{E9EA8319-B51C-45E9-8BB9-072D3976A506}" type="presParOf" srcId="{B0517E39-36F2-453F-9684-E03F6AF7D0B5}" destId="{5BCCF4C2-59FA-4F3C-AB41-C19D5D2DB8A5}" srcOrd="3" destOrd="0" presId="urn:microsoft.com/office/officeart/2005/8/layout/hierarchy2"/>
    <dgm:cxn modelId="{016DBB2A-2D9D-4EF6-8041-7B5289BA0DB1}" type="presParOf" srcId="{5BCCF4C2-59FA-4F3C-AB41-C19D5D2DB8A5}" destId="{C19992E2-2677-4508-A3E9-5CEEE3F9793C}" srcOrd="0" destOrd="0" presId="urn:microsoft.com/office/officeart/2005/8/layout/hierarchy2"/>
    <dgm:cxn modelId="{8770A5CD-8D6C-4356-9088-859816DC4988}" type="presParOf" srcId="{5BCCF4C2-59FA-4F3C-AB41-C19D5D2DB8A5}" destId="{8C9ED359-8507-4C0F-B8C2-FDAB9E1FB234}" srcOrd="1" destOrd="0" presId="urn:microsoft.com/office/officeart/2005/8/layout/hierarchy2"/>
    <dgm:cxn modelId="{5AEED0F4-1E98-422D-92DD-AA020E5576D5}" type="presParOf" srcId="{8C9ED359-8507-4C0F-B8C2-FDAB9E1FB234}" destId="{13C58173-F10E-4844-AD4A-9F46C33AAC71}" srcOrd="0" destOrd="0" presId="urn:microsoft.com/office/officeart/2005/8/layout/hierarchy2"/>
    <dgm:cxn modelId="{C39CEAF5-8CC4-4DA3-92E4-E6F44450E961}" type="presParOf" srcId="{13C58173-F10E-4844-AD4A-9F46C33AAC71}" destId="{2CB526C4-9061-4221-A8E6-C470A42438CE}" srcOrd="0" destOrd="0" presId="urn:microsoft.com/office/officeart/2005/8/layout/hierarchy2"/>
    <dgm:cxn modelId="{4B4FCDEB-85DA-48D4-B045-016328246910}" type="presParOf" srcId="{8C9ED359-8507-4C0F-B8C2-FDAB9E1FB234}" destId="{B871FD5F-89E4-4B49-925C-285478EFA3F9}" srcOrd="1" destOrd="0" presId="urn:microsoft.com/office/officeart/2005/8/layout/hierarchy2"/>
    <dgm:cxn modelId="{CACE8BD5-B19D-46EC-8D42-CAA67D72C668}" type="presParOf" srcId="{B871FD5F-89E4-4B49-925C-285478EFA3F9}" destId="{82BA12DF-4454-4BA3-9008-7D3B60BB13AE}" srcOrd="0" destOrd="0" presId="urn:microsoft.com/office/officeart/2005/8/layout/hierarchy2"/>
    <dgm:cxn modelId="{484E1B6F-8B8E-4B72-8490-4136925652F5}" type="presParOf" srcId="{B871FD5F-89E4-4B49-925C-285478EFA3F9}" destId="{DD6411E0-2856-46BD-9F81-95429851D9E1}" srcOrd="1" destOrd="0" presId="urn:microsoft.com/office/officeart/2005/8/layout/hierarchy2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ysClr val="windowText" lastClr="000000"/>
              </a:solidFill>
            </a:rPr>
            <a:t>[e] 765K / [c] 608K = </a:t>
          </a:r>
        </a:p>
        <a:p>
          <a:r>
            <a:rPr lang="en-US" sz="1600" dirty="0">
              <a:solidFill>
                <a:sysClr val="windowText" lastClr="000000"/>
              </a:solidFill>
            </a:rPr>
            <a:t>[g] 1.26 or </a:t>
          </a:r>
          <a:r>
            <a:rPr lang="en-US" sz="1600" b="1" dirty="0">
              <a:solidFill>
                <a:srgbClr val="C00000"/>
              </a:solidFill>
            </a:rPr>
            <a:t>26%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 sz="1600"/>
        </a:p>
      </dgm:t>
    </dgm:pt>
    <dgm:pt modelId="{8E87F802-2D88-4F63-A47A-AEB3E4C915A7}" type="sibTrans" cxnId="{0F880F84-6A88-49A6-B7E4-6354E897F073}">
      <dgm:prSet custT="1"/>
      <dgm:spPr>
        <a:noFill/>
      </dgm:spPr>
      <dgm:t>
        <a:bodyPr/>
        <a:lstStyle/>
        <a:p>
          <a:endParaRPr lang="en-US" sz="1600"/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b="1">
              <a:solidFill>
                <a:schemeClr val="tx1"/>
              </a:solidFill>
            </a:rPr>
            <a:t>TO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 sz="1600"/>
        </a:p>
      </dgm:t>
    </dgm:pt>
    <dgm:pt modelId="{02563E7C-7F57-4200-AB9A-A200E6D75ED3}" type="sibTrans" cxnId="{7B780C5A-3004-46C8-A96F-EB4787DD44F5}">
      <dgm:prSet custT="1"/>
      <dgm:spPr>
        <a:noFill/>
      </dgm:spPr>
      <dgm:t>
        <a:bodyPr/>
        <a:lstStyle/>
        <a:p>
          <a:endParaRPr lang="en-US" sz="1600"/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ysClr val="windowText" lastClr="000000"/>
              </a:solidFill>
            </a:rPr>
            <a:t>[e] 912K / [c] 608K = </a:t>
          </a:r>
        </a:p>
        <a:p>
          <a:r>
            <a:rPr lang="en-US" sz="1600" dirty="0">
              <a:solidFill>
                <a:sysClr val="windowText" lastClr="000000"/>
              </a:solidFill>
            </a:rPr>
            <a:t>[h] 1.5 or </a:t>
          </a:r>
          <a:r>
            <a:rPr lang="en-US" sz="1600" b="1" dirty="0">
              <a:solidFill>
                <a:srgbClr val="C00000"/>
              </a:solidFill>
            </a:rPr>
            <a:t>50%</a:t>
          </a:r>
          <a:endParaRPr lang="en-US" sz="1600" dirty="0"/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 sz="1600"/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 sz="1600"/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 custScaleX="249041" custScaleY="151091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 custScaleX="54398" custScaleY="53306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287790" custScaleY="140005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  <a:ln w="25400">
          <a:solidFill>
            <a:srgbClr val="C00000"/>
          </a:solidFill>
        </a:ln>
      </dgm:spPr>
      <dgm:t>
        <a:bodyPr/>
        <a:lstStyle/>
        <a:p>
          <a:r>
            <a:rPr lang="en-US" sz="1600">
              <a:solidFill>
                <a:sysClr val="windowText" lastClr="000000"/>
              </a:solidFill>
            </a:rPr>
            <a:t>[b] 761K * [g] 1.26 = </a:t>
          </a:r>
        </a:p>
        <a:p>
          <a:r>
            <a:rPr lang="en-US" sz="1600" b="1">
              <a:solidFill>
                <a:srgbClr val="C00000"/>
              </a:solidFill>
            </a:rPr>
            <a:t>959 K </a:t>
          </a:r>
        </a:p>
        <a:p>
          <a:r>
            <a:rPr lang="en-US" sz="1600" b="1">
              <a:solidFill>
                <a:schemeClr val="tx1"/>
              </a:solidFill>
            </a:rPr>
            <a:t>Total G9 Incr. Doses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/>
        </a:p>
      </dgm:t>
    </dgm:pt>
    <dgm:pt modelId="{8E87F802-2D88-4F63-A47A-AEB3E4C915A7}" type="sibTrans" cxnId="{0F880F84-6A88-49A6-B7E4-6354E897F073}">
      <dgm:prSet/>
      <dgm:spPr>
        <a:noFill/>
      </dgm:spPr>
      <dgm:t>
        <a:bodyPr/>
        <a:lstStyle/>
        <a:p>
          <a:endParaRPr lang="en-US"/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TO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/>
        </a:p>
      </dgm:t>
    </dgm:pt>
    <dgm:pt modelId="{02563E7C-7F57-4200-AB9A-A200E6D75ED3}" type="sibTrans" cxnId="{7B780C5A-3004-46C8-A96F-EB4787DD44F5}">
      <dgm:prSet/>
      <dgm:spPr>
        <a:noFill/>
      </dgm:spPr>
      <dgm:t>
        <a:bodyPr/>
        <a:lstStyle/>
        <a:p>
          <a:endParaRPr lang="en-US"/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>
              <a:solidFill>
                <a:sysClr val="windowText" lastClr="000000"/>
              </a:solidFill>
            </a:rPr>
            <a:t>[b] 761K * [h] 1.50 = </a:t>
          </a:r>
        </a:p>
        <a:p>
          <a:r>
            <a:rPr lang="en-US" sz="1600" b="1">
              <a:solidFill>
                <a:srgbClr val="C00000"/>
              </a:solidFill>
            </a:rPr>
            <a:t>1,141 K </a:t>
          </a:r>
        </a:p>
        <a:p>
          <a:r>
            <a:rPr lang="en-US" sz="1600" b="1">
              <a:solidFill>
                <a:schemeClr val="tx1"/>
              </a:solidFill>
            </a:rPr>
            <a:t>Total G9 Incr. Doses</a:t>
          </a:r>
          <a:endParaRPr lang="en-US" sz="1600"/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/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/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 custScaleX="205297" custScaleY="151091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 custScaleX="54398" custScaleY="53306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219676" custScaleY="140005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2861" y="0"/>
          <a:ext cx="1280513" cy="107256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[a] $60MM Budget</a:t>
          </a:r>
        </a:p>
      </dsp:txBody>
      <dsp:txXfrm>
        <a:off x="34275" y="31414"/>
        <a:ext cx="1217685" cy="1009741"/>
      </dsp:txXfrm>
    </dsp:sp>
    <dsp:sp modelId="{312A2537-F645-4F16-94A6-8F979B8554D9}">
      <dsp:nvSpPr>
        <dsp:cNvPr id="0" name=""/>
        <dsp:cNvSpPr/>
      </dsp:nvSpPr>
      <dsp:spPr>
        <a:xfrm>
          <a:off x="1411425" y="377500"/>
          <a:ext cx="271468" cy="317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1411425" y="441013"/>
        <a:ext cx="190028" cy="190541"/>
      </dsp:txXfrm>
    </dsp:sp>
    <dsp:sp modelId="{666A1985-F752-4E4A-8EBB-C15B4DA219B2}">
      <dsp:nvSpPr>
        <dsp:cNvPr id="0" name=""/>
        <dsp:cNvSpPr/>
      </dsp:nvSpPr>
      <dsp:spPr>
        <a:xfrm>
          <a:off x="1795579" y="0"/>
          <a:ext cx="1280513" cy="107256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[b] 761K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Total G9 Doses</a:t>
          </a:r>
        </a:p>
      </dsp:txBody>
      <dsp:txXfrm>
        <a:off x="1826993" y="31414"/>
        <a:ext cx="1217685" cy="1009741"/>
      </dsp:txXfrm>
    </dsp:sp>
    <dsp:sp modelId="{FC483C28-81CA-43D7-990C-AFE2661DCB37}">
      <dsp:nvSpPr>
        <dsp:cNvPr id="0" name=""/>
        <dsp:cNvSpPr/>
      </dsp:nvSpPr>
      <dsp:spPr>
        <a:xfrm>
          <a:off x="3204143" y="377500"/>
          <a:ext cx="271468" cy="317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204143" y="441013"/>
        <a:ext cx="190028" cy="190541"/>
      </dsp:txXfrm>
    </dsp:sp>
    <dsp:sp modelId="{C9BFB804-E655-42FE-8A21-F5BB4EC6602A}">
      <dsp:nvSpPr>
        <dsp:cNvPr id="0" name=""/>
        <dsp:cNvSpPr/>
      </dsp:nvSpPr>
      <dsp:spPr>
        <a:xfrm>
          <a:off x="3588297" y="0"/>
          <a:ext cx="2103101" cy="107256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[c] 608K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ADULT doses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[~80% assumption]</a:t>
          </a:r>
        </a:p>
      </dsp:txBody>
      <dsp:txXfrm>
        <a:off x="3619711" y="31414"/>
        <a:ext cx="2040273" cy="100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AC87B-2D8C-446C-AE33-66A712F4B81F}">
      <dsp:nvSpPr>
        <dsp:cNvPr id="0" name=""/>
        <dsp:cNvSpPr/>
      </dsp:nvSpPr>
      <dsp:spPr>
        <a:xfrm>
          <a:off x="3060" y="668577"/>
          <a:ext cx="1628064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[d] 1,530K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Total ADULT doses</a:t>
          </a:r>
        </a:p>
      </dsp:txBody>
      <dsp:txXfrm>
        <a:off x="20436" y="685953"/>
        <a:ext cx="1593312" cy="558492"/>
      </dsp:txXfrm>
    </dsp:sp>
    <dsp:sp modelId="{244EA511-048C-4D10-B76F-79BD08D6A5E2}">
      <dsp:nvSpPr>
        <dsp:cNvPr id="0" name=""/>
        <dsp:cNvSpPr/>
      </dsp:nvSpPr>
      <dsp:spPr>
        <a:xfrm rot="19457599">
          <a:off x="1576189" y="766983"/>
          <a:ext cx="584466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584466" y="27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1853810" y="780030"/>
        <a:ext cx="29223" cy="29223"/>
      </dsp:txXfrm>
    </dsp:sp>
    <dsp:sp modelId="{46C268DA-8ADB-4010-B7C0-5520ADAF08CF}">
      <dsp:nvSpPr>
        <dsp:cNvPr id="0" name=""/>
        <dsp:cNvSpPr/>
      </dsp:nvSpPr>
      <dsp:spPr>
        <a:xfrm>
          <a:off x="2105720" y="327462"/>
          <a:ext cx="2272161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50%</a:t>
          </a:r>
          <a:r>
            <a:rPr lang="en-US" sz="1600" kern="1200">
              <a:solidFill>
                <a:schemeClr val="tx1"/>
              </a:solidFill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from Media Spend</a:t>
          </a:r>
        </a:p>
      </dsp:txBody>
      <dsp:txXfrm>
        <a:off x="2123096" y="344838"/>
        <a:ext cx="2237409" cy="558492"/>
      </dsp:txXfrm>
    </dsp:sp>
    <dsp:sp modelId="{DB4C7FA5-EA00-422B-BE59-D8355949F333}">
      <dsp:nvSpPr>
        <dsp:cNvPr id="0" name=""/>
        <dsp:cNvSpPr/>
      </dsp:nvSpPr>
      <dsp:spPr>
        <a:xfrm>
          <a:off x="4377881" y="596426"/>
          <a:ext cx="474595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474595" y="27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603314" y="612219"/>
        <a:ext cx="23729" cy="23729"/>
      </dsp:txXfrm>
    </dsp:sp>
    <dsp:sp modelId="{67C790E0-BFF3-4921-9B14-33EC8860AF0F}">
      <dsp:nvSpPr>
        <dsp:cNvPr id="0" name=""/>
        <dsp:cNvSpPr/>
      </dsp:nvSpPr>
      <dsp:spPr>
        <a:xfrm>
          <a:off x="4852476" y="327462"/>
          <a:ext cx="1186488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[e] </a:t>
          </a:r>
          <a:r>
            <a:rPr lang="en-US" sz="1600" b="1" kern="1200">
              <a:solidFill>
                <a:schemeClr val="tx1"/>
              </a:solidFill>
            </a:rPr>
            <a:t>765K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 ADULT doses</a:t>
          </a:r>
        </a:p>
      </dsp:txBody>
      <dsp:txXfrm>
        <a:off x="4869852" y="344838"/>
        <a:ext cx="1151736" cy="558492"/>
      </dsp:txXfrm>
    </dsp:sp>
    <dsp:sp modelId="{1E3D097B-81B3-4916-910B-680904035BB9}">
      <dsp:nvSpPr>
        <dsp:cNvPr id="0" name=""/>
        <dsp:cNvSpPr/>
      </dsp:nvSpPr>
      <dsp:spPr>
        <a:xfrm rot="2142401">
          <a:off x="1576189" y="1108099"/>
          <a:ext cx="584466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584466" y="27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1853810" y="1121146"/>
        <a:ext cx="29223" cy="29223"/>
      </dsp:txXfrm>
    </dsp:sp>
    <dsp:sp modelId="{C19992E2-2677-4508-A3E9-5CEEE3F9793C}">
      <dsp:nvSpPr>
        <dsp:cNvPr id="0" name=""/>
        <dsp:cNvSpPr/>
      </dsp:nvSpPr>
      <dsp:spPr>
        <a:xfrm>
          <a:off x="2105720" y="1009693"/>
          <a:ext cx="2264354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60%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from Media Spend</a:t>
          </a:r>
        </a:p>
      </dsp:txBody>
      <dsp:txXfrm>
        <a:off x="2123096" y="1027069"/>
        <a:ext cx="2229602" cy="558492"/>
      </dsp:txXfrm>
    </dsp:sp>
    <dsp:sp modelId="{13C58173-F10E-4844-AD4A-9F46C33AAC71}">
      <dsp:nvSpPr>
        <dsp:cNvPr id="0" name=""/>
        <dsp:cNvSpPr/>
      </dsp:nvSpPr>
      <dsp:spPr>
        <a:xfrm>
          <a:off x="4370074" y="1278656"/>
          <a:ext cx="474595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474595" y="27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595507" y="1294450"/>
        <a:ext cx="23729" cy="23729"/>
      </dsp:txXfrm>
    </dsp:sp>
    <dsp:sp modelId="{82BA12DF-4454-4BA3-9008-7D3B60BB13AE}">
      <dsp:nvSpPr>
        <dsp:cNvPr id="0" name=""/>
        <dsp:cNvSpPr/>
      </dsp:nvSpPr>
      <dsp:spPr>
        <a:xfrm>
          <a:off x="4844669" y="1009693"/>
          <a:ext cx="1186488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[f] 912K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 ADULT doses</a:t>
          </a:r>
        </a:p>
      </dsp:txBody>
      <dsp:txXfrm>
        <a:off x="4862045" y="1027069"/>
        <a:ext cx="1151736" cy="558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3394" y="149010"/>
          <a:ext cx="1872863" cy="87672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</a:rPr>
            <a:t>[e] 765K / [c] 608K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</a:rPr>
            <a:t>[g] 1.26 or </a:t>
          </a:r>
          <a:r>
            <a:rPr lang="en-US" sz="1600" b="1" kern="1200" dirty="0">
              <a:solidFill>
                <a:srgbClr val="C00000"/>
              </a:solidFill>
            </a:rPr>
            <a:t>26%</a:t>
          </a:r>
        </a:p>
      </dsp:txBody>
      <dsp:txXfrm>
        <a:off x="29072" y="174688"/>
        <a:ext cx="1821507" cy="825372"/>
      </dsp:txXfrm>
    </dsp:sp>
    <dsp:sp modelId="{312A2537-F645-4F16-94A6-8F979B8554D9}">
      <dsp:nvSpPr>
        <dsp:cNvPr id="0" name=""/>
        <dsp:cNvSpPr/>
      </dsp:nvSpPr>
      <dsp:spPr>
        <a:xfrm>
          <a:off x="1951461" y="494123"/>
          <a:ext cx="159430" cy="18650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51461" y="531424"/>
        <a:ext cx="111601" cy="111901"/>
      </dsp:txXfrm>
    </dsp:sp>
    <dsp:sp modelId="{666A1985-F752-4E4A-8EBB-C15B4DA219B2}">
      <dsp:nvSpPr>
        <dsp:cNvPr id="0" name=""/>
        <dsp:cNvSpPr/>
      </dsp:nvSpPr>
      <dsp:spPr>
        <a:xfrm>
          <a:off x="2177070" y="476908"/>
          <a:ext cx="409089" cy="22093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TO</a:t>
          </a:r>
        </a:p>
      </dsp:txBody>
      <dsp:txXfrm>
        <a:off x="2183541" y="483379"/>
        <a:ext cx="396147" cy="207990"/>
      </dsp:txXfrm>
    </dsp:sp>
    <dsp:sp modelId="{FC483C28-81CA-43D7-990C-AFE2661DCB37}">
      <dsp:nvSpPr>
        <dsp:cNvPr id="0" name=""/>
        <dsp:cNvSpPr/>
      </dsp:nvSpPr>
      <dsp:spPr>
        <a:xfrm>
          <a:off x="2661362" y="494123"/>
          <a:ext cx="159430" cy="18650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61362" y="531424"/>
        <a:ext cx="111601" cy="111901"/>
      </dsp:txXfrm>
    </dsp:sp>
    <dsp:sp modelId="{C9BFB804-E655-42FE-8A21-F5BB4EC6602A}">
      <dsp:nvSpPr>
        <dsp:cNvPr id="0" name=""/>
        <dsp:cNvSpPr/>
      </dsp:nvSpPr>
      <dsp:spPr>
        <a:xfrm>
          <a:off x="2886971" y="96865"/>
          <a:ext cx="2164267" cy="98101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</a:rPr>
            <a:t>[e] 912K / [c] 608K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</a:rPr>
            <a:t>[h] 1.5 or </a:t>
          </a:r>
          <a:r>
            <a:rPr lang="en-US" sz="1600" b="1" kern="1200" dirty="0">
              <a:solidFill>
                <a:srgbClr val="C00000"/>
              </a:solidFill>
            </a:rPr>
            <a:t>50%</a:t>
          </a:r>
          <a:endParaRPr lang="en-US" sz="1600" kern="1200" dirty="0"/>
        </a:p>
      </dsp:txBody>
      <dsp:txXfrm>
        <a:off x="2915704" y="125598"/>
        <a:ext cx="2106801" cy="923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3467" y="201360"/>
          <a:ext cx="1927140" cy="118473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Text" lastClr="000000"/>
              </a:solidFill>
            </a:rPr>
            <a:t>[b] 761K * [g] 1.26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C00000"/>
              </a:solidFill>
            </a:rPr>
            <a:t>959 K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Total G9 Incr. Doses</a:t>
          </a:r>
        </a:p>
      </dsp:txBody>
      <dsp:txXfrm>
        <a:off x="38167" y="236060"/>
        <a:ext cx="1857740" cy="1115339"/>
      </dsp:txXfrm>
    </dsp:sp>
    <dsp:sp modelId="{312A2537-F645-4F16-94A6-8F979B8554D9}">
      <dsp:nvSpPr>
        <dsp:cNvPr id="0" name=""/>
        <dsp:cNvSpPr/>
      </dsp:nvSpPr>
      <dsp:spPr>
        <a:xfrm>
          <a:off x="2024478" y="677330"/>
          <a:ext cx="199006" cy="232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24478" y="723890"/>
        <a:ext cx="139304" cy="139679"/>
      </dsp:txXfrm>
    </dsp:sp>
    <dsp:sp modelId="{666A1985-F752-4E4A-8EBB-C15B4DA219B2}">
      <dsp:nvSpPr>
        <dsp:cNvPr id="0" name=""/>
        <dsp:cNvSpPr/>
      </dsp:nvSpPr>
      <dsp:spPr>
        <a:xfrm>
          <a:off x="2306091" y="644455"/>
          <a:ext cx="510638" cy="29854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TO</a:t>
          </a:r>
        </a:p>
      </dsp:txBody>
      <dsp:txXfrm>
        <a:off x="2314835" y="653199"/>
        <a:ext cx="493150" cy="281061"/>
      </dsp:txXfrm>
    </dsp:sp>
    <dsp:sp modelId="{FC483C28-81CA-43D7-990C-AFE2661DCB37}">
      <dsp:nvSpPr>
        <dsp:cNvPr id="0" name=""/>
        <dsp:cNvSpPr/>
      </dsp:nvSpPr>
      <dsp:spPr>
        <a:xfrm>
          <a:off x="2910600" y="677330"/>
          <a:ext cx="199006" cy="232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10600" y="723890"/>
        <a:ext cx="139304" cy="139679"/>
      </dsp:txXfrm>
    </dsp:sp>
    <dsp:sp modelId="{C9BFB804-E655-42FE-8A21-F5BB4EC6602A}">
      <dsp:nvSpPr>
        <dsp:cNvPr id="0" name=""/>
        <dsp:cNvSpPr/>
      </dsp:nvSpPr>
      <dsp:spPr>
        <a:xfrm>
          <a:off x="3192213" y="69549"/>
          <a:ext cx="2062117" cy="144836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Text" lastClr="000000"/>
              </a:solidFill>
            </a:rPr>
            <a:t>[b] 761K * [h] 1.50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C00000"/>
              </a:solidFill>
            </a:rPr>
            <a:t>1,141 K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Total G9 Incr. Doses</a:t>
          </a:r>
          <a:endParaRPr lang="en-US" sz="1600" kern="1200"/>
        </a:p>
      </dsp:txBody>
      <dsp:txXfrm>
        <a:off x="3234634" y="111970"/>
        <a:ext cx="1977275" cy="136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719095856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1382103" cy="8273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Incremental Doses from Media Spend to Shoot for in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1458526"/>
            <a:ext cx="4341223" cy="361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Current 2023 Estimations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0A272-956B-E832-FCD6-E1CC418449E3}"/>
              </a:ext>
            </a:extLst>
          </p:cNvPr>
          <p:cNvSpPr txBox="1">
            <a:spLocks/>
          </p:cNvSpPr>
          <p:nvPr/>
        </p:nvSpPr>
        <p:spPr>
          <a:xfrm>
            <a:off x="283027" y="3603776"/>
            <a:ext cx="4341223" cy="36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2024 Forecast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559C73-C556-2F0D-2FCD-2CF669FD3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295026"/>
              </p:ext>
            </p:extLst>
          </p:nvPr>
        </p:nvGraphicFramePr>
        <p:xfrm>
          <a:off x="283027" y="1820090"/>
          <a:ext cx="5694261" cy="107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9BFE44A-223F-D60C-A09D-3F0BEB8ED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074147"/>
              </p:ext>
            </p:extLst>
          </p:nvPr>
        </p:nvGraphicFramePr>
        <p:xfrm>
          <a:off x="53974" y="3965341"/>
          <a:ext cx="6042026" cy="193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11402D-D8A1-F5BF-CA8D-9B7EC91F8A97}"/>
              </a:ext>
            </a:extLst>
          </p:cNvPr>
          <p:cNvSpPr txBox="1">
            <a:spLocks/>
          </p:cNvSpPr>
          <p:nvPr/>
        </p:nvSpPr>
        <p:spPr>
          <a:xfrm>
            <a:off x="7269365" y="1498532"/>
            <a:ext cx="4341223" cy="36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Estimated Growth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5ABDE8-5AEC-C68B-1705-487F65BEB89D}"/>
              </a:ext>
            </a:extLst>
          </p:cNvPr>
          <p:cNvCxnSpPr/>
          <p:nvPr/>
        </p:nvCxnSpPr>
        <p:spPr>
          <a:xfrm>
            <a:off x="6516304" y="1679314"/>
            <a:ext cx="0" cy="47170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C28345-3717-7977-3833-653EEB61D7C7}"/>
              </a:ext>
            </a:extLst>
          </p:cNvPr>
          <p:cNvSpPr txBox="1">
            <a:spLocks/>
          </p:cNvSpPr>
          <p:nvPr/>
        </p:nvSpPr>
        <p:spPr>
          <a:xfrm>
            <a:off x="7269366" y="3622446"/>
            <a:ext cx="4084434" cy="88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4. Rescaling Expectation to    TOTAL G9 Incremental doses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7E2FDC7-A66D-486D-A81C-BCA59E7EB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059646"/>
              </p:ext>
            </p:extLst>
          </p:nvPr>
        </p:nvGraphicFramePr>
        <p:xfrm>
          <a:off x="6854339" y="1871516"/>
          <a:ext cx="5054634" cy="117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957E07F-CE3C-4F90-B99A-E2A1F59F9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286782"/>
              </p:ext>
            </p:extLst>
          </p:nvPr>
        </p:nvGraphicFramePr>
        <p:xfrm>
          <a:off x="6752757" y="4285607"/>
          <a:ext cx="5257798" cy="158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795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25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>
            <a:extLst>
              <a:ext uri="{FF2B5EF4-FFF2-40B4-BE49-F238E27FC236}">
                <a16:creationId xmlns:a16="http://schemas.microsoft.com/office/drawing/2014/main" id="{BAF21F3F-B0FC-20B0-583B-D3F96D5AA420}"/>
              </a:ext>
            </a:extLst>
          </p:cNvPr>
          <p:cNvSpPr txBox="1"/>
          <p:nvPr/>
        </p:nvSpPr>
        <p:spPr>
          <a:xfrm>
            <a:off x="831669" y="1524002"/>
            <a:ext cx="10528662" cy="4641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>
                <a:solidFill>
                  <a:sysClr val="windowText" lastClr="000000"/>
                </a:solidFill>
              </a:rPr>
              <a:t>Estimating Media Contributions</a:t>
            </a:r>
          </a:p>
          <a:p>
            <a:endParaRPr lang="en-US" sz="2000" b="1" u="none" dirty="0">
              <a:solidFill>
                <a:sysClr val="windowText" lastClr="000000"/>
              </a:solidFill>
            </a:endParaRPr>
          </a:p>
          <a:p>
            <a:r>
              <a:rPr lang="en-US" sz="2000" b="1" u="none" dirty="0">
                <a:solidFill>
                  <a:sysClr val="windowText" lastClr="000000"/>
                </a:solidFill>
              </a:rPr>
              <a:t>2022:</a:t>
            </a:r>
            <a:r>
              <a:rPr lang="en-US" sz="2000" b="1" u="none" baseline="0" dirty="0">
                <a:solidFill>
                  <a:sysClr val="windowText" lastClr="000000"/>
                </a:solidFill>
              </a:rPr>
              <a:t> </a:t>
            </a:r>
            <a:r>
              <a:rPr lang="en-US" sz="2000" b="0" u="none" baseline="0" dirty="0">
                <a:solidFill>
                  <a:sysClr val="windowText" lastClr="000000"/>
                </a:solidFill>
              </a:rPr>
              <a:t> [a] 880K Incr. TOTAL doses  from Media Spend </a:t>
            </a:r>
          </a:p>
          <a:p>
            <a:r>
              <a:rPr lang="en-US" sz="2000" b="0" u="none" baseline="0" dirty="0">
                <a:solidFill>
                  <a:sysClr val="windowText" lastClr="000000"/>
                </a:solidFill>
              </a:rPr>
              <a:t>                 ==&gt;  [b] 704K Incr. ADULT doses from Media Spend (~80% assumption)</a:t>
            </a:r>
          </a:p>
          <a:p>
            <a:r>
              <a:rPr lang="en-US" sz="2000" b="0" u="none" baseline="0" dirty="0">
                <a:solidFill>
                  <a:sysClr val="windowText" lastClr="000000"/>
                </a:solidFill>
              </a:rPr>
              <a:t>   </a:t>
            </a:r>
          </a:p>
          <a:p>
            <a:r>
              <a:rPr lang="en-US" sz="2000" b="0" u="none" baseline="0" dirty="0">
                <a:solidFill>
                  <a:sysClr val="windowText" lastClr="000000"/>
                </a:solidFill>
              </a:rPr>
              <a:t>          </a:t>
            </a:r>
          </a:p>
          <a:p>
            <a:r>
              <a:rPr lang="en-US" sz="2000" b="0" u="none" baseline="0" dirty="0">
                <a:solidFill>
                  <a:sysClr val="windowText" lastClr="000000"/>
                </a:solidFill>
              </a:rPr>
              <a:t>            Approximate ADULT Actual doses --&gt; [c] 1,181K</a:t>
            </a:r>
          </a:p>
          <a:p>
            <a:r>
              <a:rPr lang="en-US" sz="2000" b="0" u="none" baseline="0" dirty="0">
                <a:solidFill>
                  <a:sysClr val="windowText" lastClr="000000"/>
                </a:solidFill>
              </a:rPr>
              <a:t>            ==&gt; </a:t>
            </a:r>
            <a:r>
              <a:rPr lang="en-US" sz="2000" b="0" u="none" baseline="0" dirty="0">
                <a:solidFill>
                  <a:srgbClr val="C00000"/>
                </a:solidFill>
              </a:rPr>
              <a:t>% Contribution from Media Spend </a:t>
            </a:r>
            <a:r>
              <a:rPr lang="en-US" sz="2000" b="0" u="none" baseline="0" dirty="0">
                <a:solidFill>
                  <a:sysClr val="windowText" lastClr="000000"/>
                </a:solidFill>
              </a:rPr>
              <a:t>= [b] / [c] = [d] </a:t>
            </a:r>
            <a:r>
              <a:rPr lang="en-US" sz="2000" b="0" u="none" baseline="0" dirty="0">
                <a:solidFill>
                  <a:srgbClr val="C00000"/>
                </a:solidFill>
              </a:rPr>
              <a:t>60%</a:t>
            </a:r>
          </a:p>
          <a:p>
            <a:endParaRPr lang="en-US" sz="2000" b="0" u="none" baseline="0" dirty="0">
              <a:solidFill>
                <a:sysClr val="windowText" lastClr="000000"/>
              </a:solidFill>
            </a:endParaRPr>
          </a:p>
          <a:p>
            <a:endParaRPr lang="en-US" sz="2000" b="0" u="none" baseline="0" dirty="0">
              <a:solidFill>
                <a:sysClr val="windowText" lastClr="000000"/>
              </a:solidFill>
            </a:endParaRPr>
          </a:p>
          <a:p>
            <a:r>
              <a:rPr lang="en-US" sz="2000" b="0" u="none" baseline="0" dirty="0">
                <a:solidFill>
                  <a:sysClr val="windowText" lastClr="000000"/>
                </a:solidFill>
              </a:rPr>
              <a:t>As </a:t>
            </a:r>
            <a:r>
              <a:rPr lang="en-US" sz="2000" b="1" u="none" baseline="0" dirty="0">
                <a:solidFill>
                  <a:srgbClr val="C00000"/>
                </a:solidFill>
              </a:rPr>
              <a:t>2024</a:t>
            </a:r>
            <a:r>
              <a:rPr lang="en-US" sz="2000" b="0" u="none" baseline="0" dirty="0">
                <a:solidFill>
                  <a:sysClr val="windowText" lastClr="000000"/>
                </a:solidFill>
              </a:rPr>
              <a:t>  is 2+ years from launch the base business from other factors excluding adult promotional spends will grow. Hence, we approximately anticipate </a:t>
            </a:r>
            <a:r>
              <a:rPr lang="en-US" sz="2000" b="1" u="sng" baseline="0" dirty="0">
                <a:solidFill>
                  <a:srgbClr val="C00000"/>
                </a:solidFill>
              </a:rPr>
              <a:t>about 50% </a:t>
            </a:r>
            <a:r>
              <a:rPr lang="en-US" sz="2000" b="1" u="none" baseline="0" dirty="0">
                <a:solidFill>
                  <a:srgbClr val="C00000"/>
                </a:solidFill>
              </a:rPr>
              <a:t>of incremental ADULT doses from media spend.</a:t>
            </a:r>
          </a:p>
          <a:p>
            <a:endParaRPr lang="en-US" sz="2000" b="0" u="none" dirty="0">
              <a:solidFill>
                <a:sysClr val="windowText" lastClr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6546C3F-D456-8D13-99D0-B21F365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1382103" cy="8273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Estimating Media Contributions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77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6546C3F-D456-8D13-99D0-B21F365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1382103" cy="8273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Estimating Possible ROI Improvements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162DF-DA8E-E0BB-9E5B-DD230166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27" y="1512044"/>
            <a:ext cx="5155570" cy="1684153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EA4F45F3-FB4C-4E53-3989-C42F7AFE5652}"/>
              </a:ext>
            </a:extLst>
          </p:cNvPr>
          <p:cNvSpPr txBox="1"/>
          <p:nvPr/>
        </p:nvSpPr>
        <p:spPr>
          <a:xfrm>
            <a:off x="893135" y="3500326"/>
            <a:ext cx="10536865" cy="276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Of this 1.3 or 30% projected ROI improvement, about 7% to 9% comes from price increase. </a:t>
            </a:r>
          </a:p>
          <a:p>
            <a:r>
              <a:rPr lang="en-US" sz="2200" dirty="0"/>
              <a:t>Hence, approximate</a:t>
            </a:r>
            <a:r>
              <a:rPr lang="en-US" sz="2200" baseline="0" dirty="0"/>
              <a:t> ROI improvement ratio is about 1.21 to 1.23 or say, </a:t>
            </a:r>
            <a:r>
              <a:rPr lang="en-US" sz="2200" b="1" baseline="0" dirty="0">
                <a:solidFill>
                  <a:sysClr val="windowText" lastClr="000000"/>
                </a:solidFill>
              </a:rPr>
              <a:t>~20% </a:t>
            </a:r>
          </a:p>
          <a:p>
            <a:endParaRPr lang="en-US" sz="2200" b="0" dirty="0">
              <a:solidFill>
                <a:sysClr val="windowText" lastClr="000000"/>
              </a:solidFill>
            </a:endParaRPr>
          </a:p>
          <a:p>
            <a:r>
              <a:rPr lang="en-US" sz="2200" b="0" dirty="0">
                <a:solidFill>
                  <a:sysClr val="windowText" lastClr="000000"/>
                </a:solidFill>
              </a:rPr>
              <a:t>From </a:t>
            </a:r>
            <a:r>
              <a:rPr lang="en-US" sz="2200" b="0" dirty="0">
                <a:solidFill>
                  <a:srgbClr val="C00000"/>
                </a:solidFill>
              </a:rPr>
              <a:t>2022 to</a:t>
            </a:r>
            <a:r>
              <a:rPr lang="en-US" sz="2200" b="0" baseline="0" dirty="0">
                <a:solidFill>
                  <a:srgbClr val="C00000"/>
                </a:solidFill>
              </a:rPr>
              <a:t> 2024 (2 years) </a:t>
            </a:r>
            <a:r>
              <a:rPr lang="en-US" sz="2200" b="0" baseline="0" dirty="0">
                <a:solidFill>
                  <a:sysClr val="windowText" lastClr="000000"/>
                </a:solidFill>
              </a:rPr>
              <a:t>we assume an expected </a:t>
            </a:r>
            <a:r>
              <a:rPr lang="en-US" sz="2200" b="0" baseline="0" dirty="0">
                <a:solidFill>
                  <a:srgbClr val="C00000"/>
                </a:solidFill>
              </a:rPr>
              <a:t>ROI improvement due to dose change to be </a:t>
            </a:r>
            <a:r>
              <a:rPr lang="en-US" sz="2200" b="1" u="sng" baseline="0" dirty="0">
                <a:solidFill>
                  <a:srgbClr val="C00000"/>
                </a:solidFill>
              </a:rPr>
              <a:t>about 25% </a:t>
            </a:r>
          </a:p>
          <a:p>
            <a:endParaRPr lang="en-US" sz="2200" b="0" baseline="0" dirty="0">
              <a:solidFill>
                <a:sysClr val="windowText" lastClr="000000"/>
              </a:solidFill>
            </a:endParaRPr>
          </a:p>
          <a:p>
            <a:r>
              <a:rPr lang="en-US" sz="2200" b="0" baseline="0" dirty="0">
                <a:solidFill>
                  <a:sysClr val="windowText" lastClr="000000"/>
                </a:solidFill>
              </a:rPr>
              <a:t>Note: COVID situation has improved now hence ROI improvement will be more difficult than from 2021 to 2022.</a:t>
            </a:r>
            <a:endParaRPr lang="en-US" sz="2200" b="0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545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352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Estimated Incremental Doses from Media Spend to Shoot for in 2024</vt:lpstr>
      <vt:lpstr>Appendix</vt:lpstr>
      <vt:lpstr>Estimating Media Contributions</vt:lpstr>
      <vt:lpstr>Estimating Possible ROI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Murugan, Senthil</cp:lastModifiedBy>
  <cp:revision>127</cp:revision>
  <dcterms:created xsi:type="dcterms:W3CDTF">2022-08-15T18:42:36Z</dcterms:created>
  <dcterms:modified xsi:type="dcterms:W3CDTF">2023-09-10T20:33:58Z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