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91" r:id="rId3"/>
    <p:sldId id="309" r:id="rId4"/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  <a:srgbClr val="FFC7CE"/>
    <a:srgbClr val="FFFFFF"/>
    <a:srgbClr val="47944A"/>
    <a:srgbClr val="0C2340"/>
    <a:srgbClr val="008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CFB27-B88E-4011-A2AA-77E6A391832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AB22D-1035-4919-83AF-582A3B08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C9AD-33CF-8B00-CC41-A4D251A9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99FA3-0C47-C60E-C6B7-4722FAF3C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98D2-ADD1-288F-5CE0-421BC2B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5D9F5-E5E3-35B5-8B74-2E4E250A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1B26-6FAF-3C67-C299-7BB5EC07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F2F7-FB33-4134-12D1-08D853F0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2840E-048D-44BA-51D1-681BBB75C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CE862-915F-FB39-1992-18F55118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292E-A330-1E32-4396-0F4EBCB5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35D7-81C8-0C3F-2DA7-EFCE2477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8AA6D-0CDB-D853-0013-98D7D02D6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55723-3835-68AE-0A8E-67B47C625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72DB-6FBF-572E-A661-8876E787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DA62-67B3-90C5-D406-6E25ABF4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DBA0-4F2C-8D5F-4D96-F9D5429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58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April 2,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968668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28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84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9844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39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88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April 2,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209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AB81-377D-5063-1E4D-593C8261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EFB5-6176-AFA0-F0EA-6378B5B6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574D-7CF6-A599-3CE1-BBF06F1E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06BF-6E30-D039-E7F3-34C156E4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5898-159C-A199-251D-B1795340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3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April 2,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4091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April 2, 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021627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April 2,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0564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April 2,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46666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April 2, 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9943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April 2, 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0542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April 2,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85185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April 2,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5532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April 2,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105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April 2,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84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179F-3535-1E1D-9145-04F4E72B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E5233-D425-A377-C856-BE58A1F65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E8AF-1409-E300-D1C0-D2D40CDF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D06F6-156C-F03F-5072-D918E037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4D31-D7B8-C4D9-133F-7FA457D2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5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April 2,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0490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April 2,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993703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April 2,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3934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April 2,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43233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April 2,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65808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April 2,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9092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April 2,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43075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April 2, 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886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April 2, 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546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April 2, 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2252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3021-EA18-2BED-B0AE-60A26A86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489A-FB0E-BC67-E25D-5C9611570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EEB13-52FF-CBEC-5BA5-8226D3C97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98B78-0002-6053-DECE-16CCCC11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D886E-C6CD-A762-45D1-D50833CE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608C-A75B-6CE7-AB0E-F50EA946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April 2, 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26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April 2,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222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April 2, 2024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1819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April 2, 2024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8271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April 2,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0422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April 2, 2024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16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April 2,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649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April 2,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1596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April 2, 2024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724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April 2,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7839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DD1F-848A-8C1B-047B-5E5A008C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0B4E-84A3-34DB-0B81-BC54BBD29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360D4-EC95-9E2E-6D36-3583C660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86AEC-9408-C80C-B2DD-0EF1D3816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76308-29A4-8C7C-A6EB-149DA4AD5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2AF1B-CC21-77A2-0445-E29A3581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677DB-B2A3-2DF5-C5ED-1B874962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9DDF5-999F-AA30-DA62-762D3204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48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April 2,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3639319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April 2,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73436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April 2,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48718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1535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April 2,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061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April 2,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210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April 2,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529691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280931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1624449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00107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7DF0-1638-7A71-8733-F7AD23E7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562BC-7E6E-9D1D-DFD3-B670F0D9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A5EC-4EDC-425D-3E51-6D1124F0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43E47-04FD-E3F5-5141-7EC67F7B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639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77547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169741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April 2,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91880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April 2, 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082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0308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535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435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99B92-AD31-0463-B615-F972491D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985F1-F2F7-3BFE-2CCA-CC6038D2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621F5-7CD9-6D61-074B-06470732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4993-1C2F-E02E-4A9F-E1EC3B1B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F39C-E7FD-8762-C01A-D31C64E8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55A3-71D8-1A65-2241-2B8D299C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3CC5A-59A0-609F-C5DB-E1E4A1CF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C3432-BD6C-09C4-B734-46EDC41E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7C64-5F6D-228F-0110-61440EE6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B6C9-5049-962D-7C39-7156702F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89325-092B-4B63-73D2-4B5EDA312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90CE9-61ED-4D43-1C03-1867893E0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8713A-24E0-481A-641D-B94C03E6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1A5C8-44A9-E6AB-25D1-6A179A2F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3BCD-88FC-B32B-6A49-5A3E4CCB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2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532DD-3333-0BC6-A58D-002B6875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7162D-5A0D-3781-4ABC-388DE6AE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6ECC-EFC0-85F3-2EBF-0F8A95900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95F3B-F7E0-4738-B89D-88B2E845EDF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301B-044F-E69E-3223-B9E95E4AD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F39A7-E584-33C8-54D9-290CC78F0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E8BD06AB-D6D1-30BE-7B0D-EBBFA66B4A66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3434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April 2,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9FAE8361-28C2-1B59-EFBE-864C79EB68DE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396918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38">
          <p15:clr>
            <a:srgbClr val="F26B43"/>
          </p15:clr>
        </p15:guide>
        <p15:guide id="4" pos="2511">
          <p15:clr>
            <a:srgbClr val="F26B43"/>
          </p15:clr>
        </p15:guide>
        <p15:guide id="5" pos="2704">
          <p15:clr>
            <a:srgbClr val="F26B43"/>
          </p15:clr>
        </p15:guide>
        <p15:guide id="6" pos="4977">
          <p15:clr>
            <a:srgbClr val="F26B43"/>
          </p15:clr>
        </p15:guide>
        <p15:guide id="7" pos="5169">
          <p15:clr>
            <a:srgbClr val="F26B43"/>
          </p15:clr>
        </p15:guide>
        <p15:guide id="8" pos="7442">
          <p15:clr>
            <a:srgbClr val="F26B43"/>
          </p15:clr>
        </p15:guide>
        <p15:guide id="9" orient="horz" pos="238">
          <p15:clr>
            <a:srgbClr val="F26B43"/>
          </p15:clr>
        </p15:guide>
        <p15:guide id="10" orient="horz" pos="4020">
          <p15:clr>
            <a:srgbClr val="F26B43"/>
          </p15:clr>
        </p15:guide>
        <p15:guide id="11" orient="horz" pos="1751">
          <p15:clr>
            <a:srgbClr val="F26B43"/>
          </p15:clr>
        </p15:guide>
        <p15:guide id="12" orient="horz" pos="1213">
          <p15:clr>
            <a:srgbClr val="F26B43"/>
          </p15:clr>
        </p15:guide>
        <p15:guide id="13" orient="horz" pos="7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Gardasil Adolescent and Adult Promotion: 2024 Marketing Budget Optimization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(Additional $20M Increase Scenarios)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DD065D-638F-080F-E474-785E9B0EA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Dec 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Scenarios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EDA23C-E132-B954-01F7-236F2D8D8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27141"/>
              </p:ext>
            </p:extLst>
          </p:nvPr>
        </p:nvGraphicFramePr>
        <p:xfrm>
          <a:off x="1730327" y="984741"/>
          <a:ext cx="8932986" cy="5203002"/>
        </p:xfrm>
        <a:graphic>
          <a:graphicData uri="http://schemas.openxmlformats.org/drawingml/2006/table">
            <a:tbl>
              <a:tblPr/>
              <a:tblGrid>
                <a:gridCol w="1831091">
                  <a:extLst>
                    <a:ext uri="{9D8B030D-6E8A-4147-A177-3AD203B41FA5}">
                      <a16:colId xmlns:a16="http://schemas.microsoft.com/office/drawing/2014/main" val="2819882108"/>
                    </a:ext>
                  </a:extLst>
                </a:gridCol>
                <a:gridCol w="2019334">
                  <a:extLst>
                    <a:ext uri="{9D8B030D-6E8A-4147-A177-3AD203B41FA5}">
                      <a16:colId xmlns:a16="http://schemas.microsoft.com/office/drawing/2014/main" val="253271481"/>
                    </a:ext>
                  </a:extLst>
                </a:gridCol>
                <a:gridCol w="2190464">
                  <a:extLst>
                    <a:ext uri="{9D8B030D-6E8A-4147-A177-3AD203B41FA5}">
                      <a16:colId xmlns:a16="http://schemas.microsoft.com/office/drawing/2014/main" val="4130532829"/>
                    </a:ext>
                  </a:extLst>
                </a:gridCol>
                <a:gridCol w="1386153">
                  <a:extLst>
                    <a:ext uri="{9D8B030D-6E8A-4147-A177-3AD203B41FA5}">
                      <a16:colId xmlns:a16="http://schemas.microsoft.com/office/drawing/2014/main" val="1268355020"/>
                    </a:ext>
                  </a:extLst>
                </a:gridCol>
                <a:gridCol w="1505944">
                  <a:extLst>
                    <a:ext uri="{9D8B030D-6E8A-4147-A177-3AD203B41FA5}">
                      <a16:colId xmlns:a16="http://schemas.microsoft.com/office/drawing/2014/main" val="2813259112"/>
                    </a:ext>
                  </a:extLst>
                </a:gridCol>
              </a:tblGrid>
              <a:tr h="2264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 Budget Breakout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Budget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Budget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342097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18587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528552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187828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50912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062891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483190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798922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10150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49015"/>
                  </a:ext>
                </a:extLst>
              </a:tr>
              <a:tr h="22642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 Total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$73.5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510557"/>
                  </a:ext>
                </a:extLst>
              </a:tr>
              <a:tr h="210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In-office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988079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$16.9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50174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04970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49031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$10.3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393678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0052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71563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92192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1393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68518"/>
                  </a:ext>
                </a:extLst>
              </a:tr>
              <a:tr h="22642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 Total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$68.9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$94.1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2847"/>
                  </a:ext>
                </a:extLst>
              </a:tr>
              <a:tr h="23774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$107.4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$94.1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877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EFE389-163C-7AD3-394E-95C10734BEBD}"/>
              </a:ext>
            </a:extLst>
          </p:cNvPr>
          <p:cNvSpPr txBox="1"/>
          <p:nvPr/>
        </p:nvSpPr>
        <p:spPr>
          <a:xfrm>
            <a:off x="365760" y="6412622"/>
            <a:ext cx="11211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Highlighted cells are kept constant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64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96645"/>
            <a:ext cx="10972800" cy="72505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Scenario 2024 - $20 MM increase in G9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65814" y="6504428"/>
            <a:ext cx="296689" cy="365125"/>
          </a:xfrm>
        </p:spPr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0B3229-AECA-1C1C-87EB-094986022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63652"/>
              </p:ext>
            </p:extLst>
          </p:nvPr>
        </p:nvGraphicFramePr>
        <p:xfrm>
          <a:off x="736553" y="970208"/>
          <a:ext cx="10602008" cy="5876810"/>
        </p:xfrm>
        <a:graphic>
          <a:graphicData uri="http://schemas.openxmlformats.org/drawingml/2006/table">
            <a:tbl>
              <a:tblPr/>
              <a:tblGrid>
                <a:gridCol w="1332225">
                  <a:extLst>
                    <a:ext uri="{9D8B030D-6E8A-4147-A177-3AD203B41FA5}">
                      <a16:colId xmlns:a16="http://schemas.microsoft.com/office/drawing/2014/main" val="2052010520"/>
                    </a:ext>
                  </a:extLst>
                </a:gridCol>
                <a:gridCol w="1258870">
                  <a:extLst>
                    <a:ext uri="{9D8B030D-6E8A-4147-A177-3AD203B41FA5}">
                      <a16:colId xmlns:a16="http://schemas.microsoft.com/office/drawing/2014/main" val="3720654533"/>
                    </a:ext>
                  </a:extLst>
                </a:gridCol>
                <a:gridCol w="867606">
                  <a:extLst>
                    <a:ext uri="{9D8B030D-6E8A-4147-A177-3AD203B41FA5}">
                      <a16:colId xmlns:a16="http://schemas.microsoft.com/office/drawing/2014/main" val="2285182952"/>
                    </a:ext>
                  </a:extLst>
                </a:gridCol>
                <a:gridCol w="820708">
                  <a:extLst>
                    <a:ext uri="{9D8B030D-6E8A-4147-A177-3AD203B41FA5}">
                      <a16:colId xmlns:a16="http://schemas.microsoft.com/office/drawing/2014/main" val="3860975587"/>
                    </a:ext>
                  </a:extLst>
                </a:gridCol>
                <a:gridCol w="182804">
                  <a:extLst>
                    <a:ext uri="{9D8B030D-6E8A-4147-A177-3AD203B41FA5}">
                      <a16:colId xmlns:a16="http://schemas.microsoft.com/office/drawing/2014/main" val="677763704"/>
                    </a:ext>
                  </a:extLst>
                </a:gridCol>
                <a:gridCol w="943311">
                  <a:extLst>
                    <a:ext uri="{9D8B030D-6E8A-4147-A177-3AD203B41FA5}">
                      <a16:colId xmlns:a16="http://schemas.microsoft.com/office/drawing/2014/main" val="503049317"/>
                    </a:ext>
                  </a:extLst>
                </a:gridCol>
                <a:gridCol w="959860">
                  <a:extLst>
                    <a:ext uri="{9D8B030D-6E8A-4147-A177-3AD203B41FA5}">
                      <a16:colId xmlns:a16="http://schemas.microsoft.com/office/drawing/2014/main" val="556890698"/>
                    </a:ext>
                  </a:extLst>
                </a:gridCol>
                <a:gridCol w="1092255">
                  <a:extLst>
                    <a:ext uri="{9D8B030D-6E8A-4147-A177-3AD203B41FA5}">
                      <a16:colId xmlns:a16="http://schemas.microsoft.com/office/drawing/2014/main" val="2663903538"/>
                    </a:ext>
                  </a:extLst>
                </a:gridCol>
                <a:gridCol w="148944">
                  <a:extLst>
                    <a:ext uri="{9D8B030D-6E8A-4147-A177-3AD203B41FA5}">
                      <a16:colId xmlns:a16="http://schemas.microsoft.com/office/drawing/2014/main" val="2554611300"/>
                    </a:ext>
                  </a:extLst>
                </a:gridCol>
                <a:gridCol w="1026057">
                  <a:extLst>
                    <a:ext uri="{9D8B030D-6E8A-4147-A177-3AD203B41FA5}">
                      <a16:colId xmlns:a16="http://schemas.microsoft.com/office/drawing/2014/main" val="1804105886"/>
                    </a:ext>
                  </a:extLst>
                </a:gridCol>
                <a:gridCol w="992957">
                  <a:extLst>
                    <a:ext uri="{9D8B030D-6E8A-4147-A177-3AD203B41FA5}">
                      <a16:colId xmlns:a16="http://schemas.microsoft.com/office/drawing/2014/main" val="1238850070"/>
                    </a:ext>
                  </a:extLst>
                </a:gridCol>
                <a:gridCol w="976411">
                  <a:extLst>
                    <a:ext uri="{9D8B030D-6E8A-4147-A177-3AD203B41FA5}">
                      <a16:colId xmlns:a16="http://schemas.microsoft.com/office/drawing/2014/main" val="1027869264"/>
                    </a:ext>
                  </a:extLst>
                </a:gridCol>
              </a:tblGrid>
              <a:tr h="39906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5398" marR="5398" marT="539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2024 Current Baseline ($MM)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5398" marR="5398" marT="539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  <a:cs typeface="Arial" panose="020B0604020202020204" pitchFamily="34" charset="0"/>
                        </a:rPr>
                        <a:t>20M increase in total budget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  <a:cs typeface="Arial" panose="020B0604020202020204" pitchFamily="34" charset="0"/>
                        </a:rPr>
                        <a:t> (Adol/Adult split: $10MM/$10MM)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  <a:cs typeface="Arial" panose="020B0604020202020204" pitchFamily="34" charset="0"/>
                        </a:rPr>
                        <a:t>20M increase in total budget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Invention" panose="020B0503020008020204" pitchFamily="34" charset="0"/>
                          <a:cs typeface="Arial" panose="020B0604020202020204" pitchFamily="34" charset="0"/>
                        </a:rPr>
                        <a:t> (Adol/Adult split: $12MM/$8MM)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23311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Indication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In-Scope Promotion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Spend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Expected pre-tax Rev.(MM)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Pre-tax Spend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% Change from current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Expected pre-tax Rev.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5398" marR="5398" marT="539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Pre-tax Spend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% Change from current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Expected pre-tax Rev.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97825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In Office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49%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705782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 MCM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$13.3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71%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$103.0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$105.0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931327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Social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243%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$43.6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253%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265299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Online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-18%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-18%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265971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Streaming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137%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$56.1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151%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$58.3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929619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Display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84%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$72.6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98%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$74.1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06346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Paid Search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144864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Audio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113%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116%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087146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TV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$64.1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$64.1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643164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InOffice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-10%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-10%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55770"/>
                  </a:ext>
                </a:extLst>
              </a:tr>
              <a:tr h="186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 MCM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$132.1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$132.1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445377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Social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610200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Online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79826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Streaming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-19%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-19%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880344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Display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125473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Paid Search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315273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Linear TV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$52.2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$50.3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055294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Radio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0687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 Pharmacy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59463"/>
                  </a:ext>
                </a:extLst>
              </a:tr>
              <a:tr h="265138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$61.0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58%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$415.8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$63.0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$422.1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55604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$68.9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$270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$84.1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$302.4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$82.1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Invention" panose="020B050302000802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$300.5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29402"/>
                  </a:ext>
                </a:extLst>
              </a:tr>
              <a:tr h="265138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Total InScope Budget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$585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$145.1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$718.2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$145.1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$722.6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4793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0521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Presentation4" id="{24FE62A4-05AF-EA46-94C4-9F3AB7475072}" vid="{437D1336-155C-C84A-952C-22117A02485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5314</TotalTime>
  <Words>899</Words>
  <Application>Microsoft Office PowerPoint</Application>
  <PresentationFormat>Widescreen</PresentationFormat>
  <Paragraphs>355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Invention</vt:lpstr>
      <vt:lpstr>Invention Light</vt:lpstr>
      <vt:lpstr>Office Theme</vt:lpstr>
      <vt:lpstr>5_Merck 16:9 PPT Theme</vt:lpstr>
      <vt:lpstr>Gardasil Adolescent and Adult Promotion: 2024 Marketing Budget Optimization  (Additional $20M Increase Scenarios) </vt:lpstr>
      <vt:lpstr>Scenarios Constraints</vt:lpstr>
      <vt:lpstr>Scenario 2024 - $20 MM increase in G9 (Case 2)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Gardasil Adolescent and Adult Promotion: 2024 Marketing budget optimization  (Custom Constraints)</dc:title>
  <dc:creator>A, Sarath</dc:creator>
  <cp:lastModifiedBy>Shukla, Hrithik</cp:lastModifiedBy>
  <cp:revision>35</cp:revision>
  <dcterms:created xsi:type="dcterms:W3CDTF">2023-10-04T13:18:07Z</dcterms:created>
  <dcterms:modified xsi:type="dcterms:W3CDTF">2024-04-02T11:08:58Z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-1144164254</vt:i4>
  </property>
  <property fmtid="{D5CDD505-2E9C-101B-9397-08002B2CF9AE}" pid="3" name="_NewReviewCycle">
    <vt:lpwstr/>
  </property>
  <property fmtid="{D5CDD505-2E9C-101B-9397-08002B2CF9AE}" pid="4" name="_EmailSubject">
    <vt:lpwstr>PFA</vt:lpwstr>
  </property>
  <property fmtid="{D5CDD505-2E9C-101B-9397-08002B2CF9AE}" pid="5" name="_AuthorEmail">
    <vt:lpwstr>sarath.a@merck.com</vt:lpwstr>
  </property>
  <property fmtid="{D5CDD505-2E9C-101B-9397-08002B2CF9AE}" pid="6" name="_AuthorEmailDisplayName">
    <vt:lpwstr>A, Sarath</vt:lpwstr>
  </property>
  <property fmtid="{D5CDD505-2E9C-101B-9397-08002B2CF9AE}" pid="7" name="MSIP_Label_956ca4e7-1c6d-42ba-bd69-ca0c2ce1e034_Enabled">
    <vt:lpwstr>true</vt:lpwstr>
  </property>
  <property fmtid="{D5CDD505-2E9C-101B-9397-08002B2CF9AE}" pid="8" name="MSIP_Label_956ca4e7-1c6d-42ba-bd69-ca0c2ce1e034_SetDate">
    <vt:lpwstr>2023-10-05T00:58:39Z</vt:lpwstr>
  </property>
  <property fmtid="{D5CDD505-2E9C-101B-9397-08002B2CF9AE}" pid="9" name="MSIP_Label_956ca4e7-1c6d-42ba-bd69-ca0c2ce1e034_Method">
    <vt:lpwstr>Privileged</vt:lpwstr>
  </property>
  <property fmtid="{D5CDD505-2E9C-101B-9397-08002B2CF9AE}" pid="10" name="MSIP_Label_956ca4e7-1c6d-42ba-bd69-ca0c2ce1e034_Name">
    <vt:lpwstr>956ca4e7-1c6d-42ba-bd69-ca0c2ce1e034</vt:lpwstr>
  </property>
  <property fmtid="{D5CDD505-2E9C-101B-9397-08002B2CF9AE}" pid="11" name="MSIP_Label_956ca4e7-1c6d-42ba-bd69-ca0c2ce1e034_SiteId">
    <vt:lpwstr>a00de4ec-48a8-43a6-be74-e31274e2060d</vt:lpwstr>
  </property>
  <property fmtid="{D5CDD505-2E9C-101B-9397-08002B2CF9AE}" pid="12" name="MSIP_Label_956ca4e7-1c6d-42ba-bd69-ca0c2ce1e034_ActionId">
    <vt:lpwstr>f5a6b134-e881-4675-bd60-654a6c0de41f</vt:lpwstr>
  </property>
  <property fmtid="{D5CDD505-2E9C-101B-9397-08002B2CF9AE}" pid="13" name="MSIP_Label_956ca4e7-1c6d-42ba-bd69-ca0c2ce1e034_ContentBits">
    <vt:lpwstr>1</vt:lpwstr>
  </property>
  <property fmtid="{D5CDD505-2E9C-101B-9397-08002B2CF9AE}" pid="14" name="MerckAIPLabel">
    <vt:lpwstr>Sensitive</vt:lpwstr>
  </property>
  <property fmtid="{D5CDD505-2E9C-101B-9397-08002B2CF9AE}" pid="15" name="MerckAIPDataExchange">
    <vt:lpwstr>!MRKMIP@Sensitive</vt:lpwstr>
  </property>
  <property fmtid="{D5CDD505-2E9C-101B-9397-08002B2CF9AE}" pid="16" name="_PreviousAdHocReviewCycleID">
    <vt:i4>-506977142</vt:i4>
  </property>
</Properties>
</file>