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71" r:id="rId3"/>
    <p:sldId id="290" r:id="rId4"/>
    <p:sldId id="292" r:id="rId5"/>
    <p:sldId id="262" r:id="rId6"/>
    <p:sldId id="293" r:id="rId7"/>
    <p:sldId id="294" r:id="rId8"/>
    <p:sldId id="295" r:id="rId9"/>
    <p:sldId id="263" r:id="rId10"/>
    <p:sldId id="264" r:id="rId11"/>
    <p:sldId id="296" r:id="rId12"/>
    <p:sldId id="2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CE"/>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C9AD-33CF-8B00-CC41-A4D251A91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99FA3-0C47-C60E-C6B7-4722FAF3C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598D2-ADD1-288F-5CE0-421BC2B8D9DA}"/>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25B5D9F5-E5E3-35B5-8B74-2E4E250A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1B26-6FAF-3C67-C299-7BB5EC071396}"/>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2594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F2F7-FB33-4134-12D1-08D853F0B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2840E-048D-44BA-51D1-681BBB75C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E862-915F-FB39-1992-18F55118728C}"/>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14AC292E-A330-1E32-4396-0F4EBCB5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835D7-81C8-0C3F-2DA7-EFCE2477C43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10784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8AA6D-0CDB-D853-0013-98D7D02D6D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55723-3835-68AE-0A8E-67B47C625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E72DB-6FBF-572E-A661-8876E7879246}"/>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F117DA62-67B3-90C5-D406-6E25ABF4F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DBA0-4F2C-8D5F-4D96-F9D54298FFDC}"/>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35771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AB81-377D-5063-1E4D-593C82616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2EFB5-6176-AFA0-F0EA-6378B5B6B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2574D-7CF6-A599-3CE1-BBF06F1E78E2}"/>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52FE06BF-6E30-D039-E7F3-34C156E43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65898-159C-A199-251D-B179534020B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85144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179F-3535-1E1D-9145-04F4E72B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E5233-D425-A377-C856-BE58A1F65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3E8AF-1409-E300-D1C0-D2D40CDF1D42}"/>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5ACD06F6-156C-F03F-5072-D918E0372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4D31-D7B8-C4D9-133F-7FA457D23CB2}"/>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77083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021-EA18-2BED-B0AE-60A26A866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9489A-FB0E-BC67-E25D-5C9611570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EEB13-52FF-CBEC-5BA5-8226D3C97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98B78-0002-6053-DECE-16CCCC1144AA}"/>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6" name="Footer Placeholder 5">
            <a:extLst>
              <a:ext uri="{FF2B5EF4-FFF2-40B4-BE49-F238E27FC236}">
                <a16:creationId xmlns:a16="http://schemas.microsoft.com/office/drawing/2014/main" id="{81ED886E-C6CD-A762-45D1-D50833CE2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5608C-A75B-6CE7-AB0E-F50EA94618AE}"/>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1423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DD1F-848A-8C1B-047B-5E5A008C7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60B4E-84A3-34DB-0B81-BC54BBD29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60D4-EC95-9E2E-6D36-3583C660F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86AEC-9408-C80C-B2DD-0EF1D3816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76308-29A4-8C7C-A6EB-149DA4AD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2AF1B-CC21-77A2-0445-E29A3581F685}"/>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8" name="Footer Placeholder 7">
            <a:extLst>
              <a:ext uri="{FF2B5EF4-FFF2-40B4-BE49-F238E27FC236}">
                <a16:creationId xmlns:a16="http://schemas.microsoft.com/office/drawing/2014/main" id="{E4F677DB-B2A3-2DF5-C5ED-1B874962C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9DDF5-999F-AA30-DA62-762D3204F3D1}"/>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7997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DF0-1638-7A71-8733-F7AD23E72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562BC-7E6E-9D1D-DFD3-B670F0D99465}"/>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4" name="Footer Placeholder 3">
            <a:extLst>
              <a:ext uri="{FF2B5EF4-FFF2-40B4-BE49-F238E27FC236}">
                <a16:creationId xmlns:a16="http://schemas.microsoft.com/office/drawing/2014/main" id="{D598A5EC-4EDC-425D-3E51-6D1124F0C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43E47-04FD-E3F5-5141-7EC67F7B232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245616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99B92-AD31-0463-B615-F972491DFBEC}"/>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3" name="Footer Placeholder 2">
            <a:extLst>
              <a:ext uri="{FF2B5EF4-FFF2-40B4-BE49-F238E27FC236}">
                <a16:creationId xmlns:a16="http://schemas.microsoft.com/office/drawing/2014/main" id="{8B9985F1-F2F7-3BFE-2CCA-CC6038D2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621F5-7CD9-6D61-074B-064707329E4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458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993-1C2F-E02E-4A9F-E1EC3B1B6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AF39C-E7FD-8762-C01A-D31C64E8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55A3-71D8-1A65-2241-2B8D299C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3CC5A-59A0-609F-C5DB-E1E4A1CFBD92}"/>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6" name="Footer Placeholder 5">
            <a:extLst>
              <a:ext uri="{FF2B5EF4-FFF2-40B4-BE49-F238E27FC236}">
                <a16:creationId xmlns:a16="http://schemas.microsoft.com/office/drawing/2014/main" id="{612C3432-BD6C-09C4-B734-46EDC41E7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37C64-5F6D-228F-0110-61440EE6B1A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1835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B6C9-5049-962D-7C39-7156702F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89325-092B-4B63-73D2-4B5EDA312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90CE9-61ED-4D43-1C03-1867893E0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8713A-24E0-481A-641D-B94C03E6C648}"/>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6" name="Footer Placeholder 5">
            <a:extLst>
              <a:ext uri="{FF2B5EF4-FFF2-40B4-BE49-F238E27FC236}">
                <a16:creationId xmlns:a16="http://schemas.microsoft.com/office/drawing/2014/main" id="{5901A5C8-44A9-E6AB-25D1-6A179A2F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3BCD-88FC-B32B-6A49-5A3E4CCB8EB4}"/>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23212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532DD-3333-0BC6-A58D-002B68752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7162D-5A0D-3781-4ABC-388DE6AE1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6ECC-EFC0-85F3-2EBF-0F8A95900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72B0301B-044F-E69E-3223-B9E95E4A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F39A7-E584-33C8-54D9-290CC78F0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FBB5-8757-4512-9717-001AA5D05C29}" type="slidenum">
              <a:rPr lang="en-US" smtClean="0"/>
              <a:t>‹#›</a:t>
            </a:fld>
            <a:endParaRPr lang="en-US"/>
          </a:p>
        </p:txBody>
      </p:sp>
      <p:sp>
        <p:nvSpPr>
          <p:cNvPr id="7" name="MSIPCMContentMarking" descr="{&quot;HashCode&quot;:1961948208,&quot;Placement&quot;:&quot;Header&quot;,&quot;Top&quot;:0.0,&quot;Left&quot;:0.0,&quot;SlideWidth&quot;:960,&quot;SlideHeight&quot;:540}">
            <a:extLst>
              <a:ext uri="{FF2B5EF4-FFF2-40B4-BE49-F238E27FC236}">
                <a16:creationId xmlns:a16="http://schemas.microsoft.com/office/drawing/2014/main" id="{E8BD06AB-D6D1-30BE-7B0D-EBBFA66B4A66}"/>
              </a:ext>
            </a:extLst>
          </p:cNvPr>
          <p:cNvSpPr txBox="1"/>
          <p:nvPr userDrawn="1"/>
        </p:nvSpPr>
        <p:spPr>
          <a:xfrm>
            <a:off x="0" y="0"/>
            <a:ext cx="1070332"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8E6A00"/>
                </a:solidFill>
                <a:latin typeface="Calibri" panose="020F0502020204030204" pitchFamily="34" charset="0"/>
              </a:rPr>
              <a:t>Confidential</a:t>
            </a:r>
          </a:p>
        </p:txBody>
      </p:sp>
    </p:spTree>
    <p:extLst>
      <p:ext uri="{BB962C8B-B14F-4D97-AF65-F5344CB8AC3E}">
        <p14:creationId xmlns:p14="http://schemas.microsoft.com/office/powerpoint/2010/main" val="34349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a:xfrm>
            <a:off x="926409" y="1688119"/>
            <a:ext cx="9953897" cy="1485134"/>
          </a:xfrm>
        </p:spPr>
        <p:txBody>
          <a:bodyPr>
            <a:noAutofit/>
          </a:bodyPr>
          <a:lstStyle/>
          <a:p>
            <a:r>
              <a:rPr lang="en-US" sz="3600" dirty="0">
                <a:latin typeface="Arial" panose="020B0604020202020204" pitchFamily="34" charset="0"/>
                <a:cs typeface="Arial" panose="020B0604020202020204" pitchFamily="34" charset="0"/>
              </a:rPr>
              <a:t>Gardasil Adolescent and Adult Promotion: 2024 Marketing budget optimization </a:t>
            </a:r>
            <a:br>
              <a:rPr lang="en-US" sz="3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a:xfrm>
            <a:off x="1397725" y="3449002"/>
            <a:ext cx="9144000" cy="1655762"/>
          </a:xfrm>
        </p:spPr>
        <p:txBody>
          <a:bodyPr>
            <a:normAutofit lnSpcReduction="10000"/>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r>
              <a:rPr lang="en-IN" dirty="0">
                <a:latin typeface="Arial" panose="020B0604020202020204" pitchFamily="34" charset="0"/>
                <a:cs typeface="Arial" panose="020B0604020202020204" pitchFamily="34" charset="0"/>
              </a:rPr>
              <a:t>Oct 2023</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12"/>
          </p:nvPr>
        </p:nvSpPr>
        <p:spPr/>
        <p:txBody>
          <a:bodyPr/>
          <a:lstStyle/>
          <a:p>
            <a:fld id="{4A659E65-8E55-4E5E-BAF2-65022C82C2C6}" type="slidenum">
              <a:rPr lang="en-US" smtClean="0"/>
              <a:t>1</a:t>
            </a:fld>
            <a:endParaRPr lang="en-US"/>
          </a:p>
        </p:txBody>
      </p:sp>
    </p:spTree>
    <p:custDataLst>
      <p:tags r:id="rId1"/>
    </p:custDataLst>
    <p:extLst>
      <p:ext uri="{BB962C8B-B14F-4D97-AF65-F5344CB8AC3E}">
        <p14:creationId xmlns:p14="http://schemas.microsoft.com/office/powerpoint/2010/main" val="254745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7C2C-4B89-468B-976F-38D1191609BD}"/>
              </a:ext>
            </a:extLst>
          </p:cNvPr>
          <p:cNvSpPr>
            <a:spLocks noGrp="1"/>
          </p:cNvSpPr>
          <p:nvPr>
            <p:ph type="title"/>
          </p:nvPr>
        </p:nvSpPr>
        <p:spPr>
          <a:xfrm>
            <a:off x="638574" y="2103437"/>
            <a:ext cx="10515600" cy="1325563"/>
          </a:xfrm>
        </p:spPr>
        <p:txBody>
          <a:bodyPr/>
          <a:lstStyle/>
          <a:p>
            <a:pPr algn="ctr"/>
            <a:r>
              <a:rPr lang="en-US" dirty="0">
                <a:latin typeface="Arial" panose="020B0604020202020204" pitchFamily="34" charset="0"/>
                <a:cs typeface="Arial" panose="020B0604020202020204" pitchFamily="34" charset="0"/>
              </a:rPr>
              <a:t>Appendix</a:t>
            </a:r>
          </a:p>
        </p:txBody>
      </p:sp>
      <p:sp>
        <p:nvSpPr>
          <p:cNvPr id="6" name="Slide Number Placeholder 5">
            <a:extLst>
              <a:ext uri="{FF2B5EF4-FFF2-40B4-BE49-F238E27FC236}">
                <a16:creationId xmlns:a16="http://schemas.microsoft.com/office/drawing/2014/main" id="{C959A714-9341-40F8-8C46-D8151BB5B4A6}"/>
              </a:ext>
            </a:extLst>
          </p:cNvPr>
          <p:cNvSpPr>
            <a:spLocks noGrp="1"/>
          </p:cNvSpPr>
          <p:nvPr>
            <p:ph type="sldNum" sz="quarter" idx="12"/>
          </p:nvPr>
        </p:nvSpPr>
        <p:spPr/>
        <p:txBody>
          <a:bodyPr/>
          <a:lstStyle/>
          <a:p>
            <a:fld id="{4A659E65-8E55-4E5E-BAF2-65022C82C2C6}" type="slidenum">
              <a:rPr lang="en-US" smtClean="0"/>
              <a:t>10</a:t>
            </a:fld>
            <a:endParaRPr lang="en-US"/>
          </a:p>
        </p:txBody>
      </p:sp>
    </p:spTree>
    <p:custDataLst>
      <p:tags r:id="rId1"/>
    </p:custDataLst>
    <p:extLst>
      <p:ext uri="{BB962C8B-B14F-4D97-AF65-F5344CB8AC3E}">
        <p14:creationId xmlns:p14="http://schemas.microsoft.com/office/powerpoint/2010/main" val="373679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a:latin typeface="Arial" panose="020B0604020202020204" pitchFamily="34" charset="0"/>
                <a:cs typeface="Arial" panose="020B0604020202020204" pitchFamily="34" charset="0"/>
              </a:rPr>
              <a:t>Gardasil Adolescent: Optimal scenario deep dive</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11</a:t>
            </a:fld>
            <a:endParaRPr lang="en-US" dirty="0"/>
          </a:p>
        </p:txBody>
      </p:sp>
      <p:sp>
        <p:nvSpPr>
          <p:cNvPr id="2" name="TextBox 1">
            <a:extLst>
              <a:ext uri="{FF2B5EF4-FFF2-40B4-BE49-F238E27FC236}">
                <a16:creationId xmlns:a16="http://schemas.microsoft.com/office/drawing/2014/main" id="{B5D50CDB-A9AE-6634-C2DF-BCD5556200DC}"/>
              </a:ext>
            </a:extLst>
          </p:cNvPr>
          <p:cNvSpPr txBox="1"/>
          <p:nvPr/>
        </p:nvSpPr>
        <p:spPr>
          <a:xfrm>
            <a:off x="457200" y="914400"/>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~1MM </a:t>
            </a:r>
            <a:r>
              <a:rPr lang="en-US" sz="1600" i="1" dirty="0">
                <a:latin typeface="Arial" panose="020B0604020202020204" pitchFamily="34" charset="0"/>
                <a:cs typeface="Arial" panose="020B0604020202020204" pitchFamily="34" charset="0"/>
              </a:rPr>
              <a:t>pre-tax</a:t>
            </a:r>
            <a:r>
              <a:rPr lang="en-US" sz="1600" b="1" i="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incremental revenue by reallocating funds from: HCC Social, HCC Online Video and  HCC Audio to other better performing channels – HCC Display &amp; HCP MCM . Keeping HCC Linear TV constant.</a:t>
            </a:r>
          </a:p>
        </p:txBody>
      </p:sp>
      <p:graphicFrame>
        <p:nvGraphicFramePr>
          <p:cNvPr id="4" name="Table 3">
            <a:extLst>
              <a:ext uri="{FF2B5EF4-FFF2-40B4-BE49-F238E27FC236}">
                <a16:creationId xmlns:a16="http://schemas.microsoft.com/office/drawing/2014/main" id="{9AAD4B93-564C-F933-9C4F-1F9CB849C497}"/>
              </a:ext>
            </a:extLst>
          </p:cNvPr>
          <p:cNvGraphicFramePr>
            <a:graphicFrameLocks noGrp="1"/>
          </p:cNvGraphicFramePr>
          <p:nvPr/>
        </p:nvGraphicFramePr>
        <p:xfrm>
          <a:off x="457201" y="1854411"/>
          <a:ext cx="11121773" cy="4402559"/>
        </p:xfrm>
        <a:graphic>
          <a:graphicData uri="http://schemas.openxmlformats.org/drawingml/2006/table">
            <a:tbl>
              <a:tblPr/>
              <a:tblGrid>
                <a:gridCol w="1759550">
                  <a:extLst>
                    <a:ext uri="{9D8B030D-6E8A-4147-A177-3AD203B41FA5}">
                      <a16:colId xmlns:a16="http://schemas.microsoft.com/office/drawing/2014/main" val="3778004716"/>
                    </a:ext>
                  </a:extLst>
                </a:gridCol>
                <a:gridCol w="879776">
                  <a:extLst>
                    <a:ext uri="{9D8B030D-6E8A-4147-A177-3AD203B41FA5}">
                      <a16:colId xmlns:a16="http://schemas.microsoft.com/office/drawing/2014/main" val="2409764627"/>
                    </a:ext>
                  </a:extLst>
                </a:gridCol>
                <a:gridCol w="879776">
                  <a:extLst>
                    <a:ext uri="{9D8B030D-6E8A-4147-A177-3AD203B41FA5}">
                      <a16:colId xmlns:a16="http://schemas.microsoft.com/office/drawing/2014/main" val="2672534919"/>
                    </a:ext>
                  </a:extLst>
                </a:gridCol>
                <a:gridCol w="61096">
                  <a:extLst>
                    <a:ext uri="{9D8B030D-6E8A-4147-A177-3AD203B41FA5}">
                      <a16:colId xmlns:a16="http://schemas.microsoft.com/office/drawing/2014/main" val="3060818524"/>
                    </a:ext>
                  </a:extLst>
                </a:gridCol>
                <a:gridCol w="794241">
                  <a:extLst>
                    <a:ext uri="{9D8B030D-6E8A-4147-A177-3AD203B41FA5}">
                      <a16:colId xmlns:a16="http://schemas.microsoft.com/office/drawing/2014/main" val="2487745447"/>
                    </a:ext>
                  </a:extLst>
                </a:gridCol>
                <a:gridCol w="769804">
                  <a:extLst>
                    <a:ext uri="{9D8B030D-6E8A-4147-A177-3AD203B41FA5}">
                      <a16:colId xmlns:a16="http://schemas.microsoft.com/office/drawing/2014/main" val="552104427"/>
                    </a:ext>
                  </a:extLst>
                </a:gridCol>
                <a:gridCol w="891993">
                  <a:extLst>
                    <a:ext uri="{9D8B030D-6E8A-4147-A177-3AD203B41FA5}">
                      <a16:colId xmlns:a16="http://schemas.microsoft.com/office/drawing/2014/main" val="3943166864"/>
                    </a:ext>
                  </a:extLst>
                </a:gridCol>
                <a:gridCol w="61096">
                  <a:extLst>
                    <a:ext uri="{9D8B030D-6E8A-4147-A177-3AD203B41FA5}">
                      <a16:colId xmlns:a16="http://schemas.microsoft.com/office/drawing/2014/main" val="323256615"/>
                    </a:ext>
                  </a:extLst>
                </a:gridCol>
                <a:gridCol w="794241">
                  <a:extLst>
                    <a:ext uri="{9D8B030D-6E8A-4147-A177-3AD203B41FA5}">
                      <a16:colId xmlns:a16="http://schemas.microsoft.com/office/drawing/2014/main" val="1314480927"/>
                    </a:ext>
                  </a:extLst>
                </a:gridCol>
                <a:gridCol w="769804">
                  <a:extLst>
                    <a:ext uri="{9D8B030D-6E8A-4147-A177-3AD203B41FA5}">
                      <a16:colId xmlns:a16="http://schemas.microsoft.com/office/drawing/2014/main" val="2261250480"/>
                    </a:ext>
                  </a:extLst>
                </a:gridCol>
                <a:gridCol w="891993">
                  <a:extLst>
                    <a:ext uri="{9D8B030D-6E8A-4147-A177-3AD203B41FA5}">
                      <a16:colId xmlns:a16="http://schemas.microsoft.com/office/drawing/2014/main" val="2738525874"/>
                    </a:ext>
                  </a:extLst>
                </a:gridCol>
                <a:gridCol w="73314">
                  <a:extLst>
                    <a:ext uri="{9D8B030D-6E8A-4147-A177-3AD203B41FA5}">
                      <a16:colId xmlns:a16="http://schemas.microsoft.com/office/drawing/2014/main" val="2038186729"/>
                    </a:ext>
                  </a:extLst>
                </a:gridCol>
                <a:gridCol w="794241">
                  <a:extLst>
                    <a:ext uri="{9D8B030D-6E8A-4147-A177-3AD203B41FA5}">
                      <a16:colId xmlns:a16="http://schemas.microsoft.com/office/drawing/2014/main" val="2644842870"/>
                    </a:ext>
                  </a:extLst>
                </a:gridCol>
                <a:gridCol w="769804">
                  <a:extLst>
                    <a:ext uri="{9D8B030D-6E8A-4147-A177-3AD203B41FA5}">
                      <a16:colId xmlns:a16="http://schemas.microsoft.com/office/drawing/2014/main" val="2404104633"/>
                    </a:ext>
                  </a:extLst>
                </a:gridCol>
                <a:gridCol w="891993">
                  <a:extLst>
                    <a:ext uri="{9D8B030D-6E8A-4147-A177-3AD203B41FA5}">
                      <a16:colId xmlns:a16="http://schemas.microsoft.com/office/drawing/2014/main" val="834509717"/>
                    </a:ext>
                  </a:extLst>
                </a:gridCol>
                <a:gridCol w="39051">
                  <a:extLst>
                    <a:ext uri="{9D8B030D-6E8A-4147-A177-3AD203B41FA5}">
                      <a16:colId xmlns:a16="http://schemas.microsoft.com/office/drawing/2014/main" val="1869657083"/>
                    </a:ext>
                  </a:extLst>
                </a:gridCol>
              </a:tblGrid>
              <a:tr h="244315">
                <a:tc>
                  <a:txBody>
                    <a:bodyPr/>
                    <a:lstStyle/>
                    <a:p>
                      <a:pPr algn="l" fontAlgn="b"/>
                      <a:endParaRPr lang="en-US" sz="1000" b="0" i="0" u="none" strike="noStrike" dirty="0">
                        <a:solidFill>
                          <a:srgbClr val="000000"/>
                        </a:solidFill>
                        <a:effectLst/>
                        <a:latin typeface="Arial" panose="020B0604020202020204" pitchFamily="34" charset="0"/>
                      </a:endParaRPr>
                    </a:p>
                  </a:txBody>
                  <a:tcPr marL="5765" marR="5765" marT="576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12">
                  <a:txBody>
                    <a:bodyPr/>
                    <a:lstStyle/>
                    <a:p>
                      <a:pPr algn="ctr" fontAlgn="ctr"/>
                      <a:r>
                        <a:rPr lang="en-US" sz="1000" b="0" i="0" u="none" strike="noStrike" dirty="0">
                          <a:solidFill>
                            <a:srgbClr val="FF0000"/>
                          </a:solidFill>
                          <a:effectLst/>
                          <a:latin typeface="Arial" panose="020B0604020202020204" pitchFamily="34" charset="0"/>
                        </a:rPr>
                        <a:t>Optimal channel spend allowed to vary based on custom limits  for 2024 channel spend</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5395538"/>
                  </a:ext>
                </a:extLst>
              </a:tr>
              <a:tr h="495144">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Arial" panose="020B0604020202020204" pitchFamily="34" charset="0"/>
                        </a:rPr>
                        <a:t>2024 Current Baseline </a:t>
                      </a:r>
                    </a:p>
                    <a:p>
                      <a:pPr algn="ctr" fontAlgn="ctr"/>
                      <a:r>
                        <a:rPr lang="en-US" sz="1000" b="1" i="0" u="none" strike="noStrike" dirty="0">
                          <a:solidFill>
                            <a:srgbClr val="000000"/>
                          </a:solidFill>
                          <a:effectLst/>
                          <a:latin typeface="Arial" panose="020B0604020202020204" pitchFamily="34" charset="0"/>
                        </a:rPr>
                        <a:t>($MM)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endParaRPr>
                    </a:p>
                  </a:txBody>
                  <a:tcPr marL="5765" marR="5765" marT="576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2024 Optimal Scenario</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10M increase In spend (50M)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20M increase in Spend (60M)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9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94562839"/>
                  </a:ext>
                </a:extLst>
              </a:tr>
              <a:tr h="407191">
                <a:tc>
                  <a:txBody>
                    <a:bodyPr/>
                    <a:lstStyle/>
                    <a:p>
                      <a:pPr algn="l" fontAlgn="ctr"/>
                      <a:r>
                        <a:rPr lang="en-US" sz="1000" b="1" i="0" u="none" strike="noStrike" dirty="0">
                          <a:solidFill>
                            <a:srgbClr val="000000"/>
                          </a:solidFill>
                          <a:effectLst/>
                          <a:latin typeface="Arial" panose="020B0604020202020204" pitchFamily="34" charset="0"/>
                        </a:rPr>
                        <a:t>InScope Promotion</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Spend (MM)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63322372"/>
                  </a:ext>
                </a:extLst>
              </a:tr>
              <a:tr h="236172">
                <a:tc>
                  <a:txBody>
                    <a:bodyPr/>
                    <a:lstStyle/>
                    <a:p>
                      <a:pPr algn="l" fontAlgn="ctr"/>
                      <a:r>
                        <a:rPr lang="en-US" sz="950" b="0" i="0" u="none" strike="noStrike" dirty="0">
                          <a:solidFill>
                            <a:srgbClr val="000000"/>
                          </a:solidFill>
                          <a:effectLst/>
                          <a:latin typeface="Arial" panose="020B0604020202020204" pitchFamily="34" charset="0"/>
                        </a:rPr>
                        <a:t>HCC In Office</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90324485"/>
                  </a:ext>
                </a:extLst>
              </a:tr>
              <a:tr h="236172">
                <a:tc>
                  <a:txBody>
                    <a:bodyPr/>
                    <a:lstStyle/>
                    <a:p>
                      <a:pPr algn="l" fontAlgn="ctr"/>
                      <a:r>
                        <a:rPr lang="en-US" sz="950" b="0" i="0" u="none" strike="noStrike">
                          <a:solidFill>
                            <a:srgbClr val="000000"/>
                          </a:solidFill>
                          <a:effectLst/>
                          <a:latin typeface="Arial" panose="020B0604020202020204" pitchFamily="34" charset="0"/>
                        </a:rPr>
                        <a:t>HCP MCM</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$7.8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$80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$8.0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$82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$95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$99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92219717"/>
                  </a:ext>
                </a:extLst>
              </a:tr>
              <a:tr h="236172">
                <a:tc>
                  <a:txBody>
                    <a:bodyPr/>
                    <a:lstStyle/>
                    <a:p>
                      <a:pPr algn="l" fontAlgn="ctr"/>
                      <a:r>
                        <a:rPr lang="en-US" sz="950" b="0" i="0" u="none" strike="noStrike">
                          <a:solidFill>
                            <a:srgbClr val="000000"/>
                          </a:solidFill>
                          <a:effectLst/>
                          <a:latin typeface="Arial" panose="020B0604020202020204" pitchFamily="34" charset="0"/>
                        </a:rPr>
                        <a:t>HCC Social</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$34</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80763833"/>
                  </a:ext>
                </a:extLst>
              </a:tr>
              <a:tr h="236172">
                <a:tc>
                  <a:txBody>
                    <a:bodyPr/>
                    <a:lstStyle/>
                    <a:p>
                      <a:pPr algn="l" fontAlgn="ctr"/>
                      <a:r>
                        <a:rPr lang="en-US" sz="950" b="0" i="0" u="none" strike="noStrike">
                          <a:solidFill>
                            <a:srgbClr val="000000"/>
                          </a:solidFill>
                          <a:effectLst/>
                          <a:latin typeface="Arial" panose="020B0604020202020204" pitchFamily="34" charset="0"/>
                        </a:rPr>
                        <a:t>HCC Online Video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66734722"/>
                  </a:ext>
                </a:extLst>
              </a:tr>
              <a:tr h="236172">
                <a:tc>
                  <a:txBody>
                    <a:bodyPr/>
                    <a:lstStyle/>
                    <a:p>
                      <a:pPr algn="l" fontAlgn="ctr"/>
                      <a:r>
                        <a:rPr lang="en-US" sz="950" b="0" i="0" u="none" strike="noStrike">
                          <a:solidFill>
                            <a:srgbClr val="000000"/>
                          </a:solidFill>
                          <a:effectLst/>
                          <a:latin typeface="Arial" panose="020B0604020202020204" pitchFamily="34" charset="0"/>
                        </a:rPr>
                        <a:t>HCC Streaming Video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79863041"/>
                  </a:ext>
                </a:extLst>
              </a:tr>
              <a:tr h="236172">
                <a:tc>
                  <a:txBody>
                    <a:bodyPr/>
                    <a:lstStyle/>
                    <a:p>
                      <a:pPr algn="l" fontAlgn="ctr"/>
                      <a:r>
                        <a:rPr lang="en-US" sz="950" b="0" i="0" u="none" strike="noStrike">
                          <a:solidFill>
                            <a:srgbClr val="000000"/>
                          </a:solidFill>
                          <a:effectLst/>
                          <a:latin typeface="Arial" panose="020B0604020202020204" pitchFamily="34" charset="0"/>
                        </a:rPr>
                        <a:t>HCC Display</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$3.8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$5.1</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53677580"/>
                  </a:ext>
                </a:extLst>
              </a:tr>
              <a:tr h="236172">
                <a:tc>
                  <a:txBody>
                    <a:bodyPr/>
                    <a:lstStyle/>
                    <a:p>
                      <a:pPr algn="l" fontAlgn="ctr"/>
                      <a:r>
                        <a:rPr lang="en-US" sz="950" b="0" i="0" u="none" strike="noStrike">
                          <a:solidFill>
                            <a:srgbClr val="000000"/>
                          </a:solidFill>
                          <a:effectLst/>
                          <a:latin typeface="Arial" panose="020B0604020202020204" pitchFamily="34" charset="0"/>
                        </a:rPr>
                        <a:t>HCC Paid Search</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65342284"/>
                  </a:ext>
                </a:extLst>
              </a:tr>
              <a:tr h="236172">
                <a:tc>
                  <a:txBody>
                    <a:bodyPr/>
                    <a:lstStyle/>
                    <a:p>
                      <a:pPr algn="l" fontAlgn="ctr"/>
                      <a:r>
                        <a:rPr lang="en-US" sz="950" b="0" i="0" u="none" strike="noStrike" dirty="0">
                          <a:solidFill>
                            <a:srgbClr val="000000"/>
                          </a:solidFill>
                          <a:effectLst/>
                          <a:latin typeface="Arial" panose="020B0604020202020204" pitchFamily="34" charset="0"/>
                        </a:rPr>
                        <a:t>HCC Audio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$20</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51914132"/>
                  </a:ext>
                </a:extLst>
              </a:tr>
              <a:tr h="236172">
                <a:tc>
                  <a:txBody>
                    <a:bodyPr/>
                    <a:lstStyle/>
                    <a:p>
                      <a:pPr algn="l" fontAlgn="ctr"/>
                      <a:r>
                        <a:rPr lang="en-US" sz="950" b="0" i="0" u="none" strike="noStrike" dirty="0">
                          <a:solidFill>
                            <a:srgbClr val="000000"/>
                          </a:solidFill>
                          <a:effectLst/>
                          <a:latin typeface="Arial" panose="020B0604020202020204" pitchFamily="34" charset="0"/>
                        </a:rPr>
                        <a:t>HCC Linear TV</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970575874"/>
                  </a:ext>
                </a:extLst>
              </a:tr>
              <a:tr h="482928">
                <a:tc>
                  <a:txBody>
                    <a:bodyPr/>
                    <a:lstStyle/>
                    <a:p>
                      <a:pPr algn="l" fontAlgn="ctr"/>
                      <a:r>
                        <a:rPr lang="en-US" sz="1000" b="1" i="0" u="none" strike="noStrike" dirty="0">
                          <a:solidFill>
                            <a:srgbClr val="000000"/>
                          </a:solidFill>
                          <a:effectLst/>
                          <a:latin typeface="Arial" panose="020B0604020202020204" pitchFamily="34" charset="0"/>
                        </a:rPr>
                        <a:t>Total InScope Budget</a:t>
                      </a:r>
                    </a:p>
                  </a:txBody>
                  <a:tcPr marL="5765"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$292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$293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$49.7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$339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$59.7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$374</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75984296"/>
                  </a:ext>
                </a:extLst>
              </a:tr>
              <a:tr h="647433">
                <a:tc>
                  <a:txBody>
                    <a:bodyPr/>
                    <a:lstStyle/>
                    <a:p>
                      <a:pPr algn="l" fontAlgn="ctr"/>
                      <a:r>
                        <a:rPr lang="el-GR" sz="1000" b="1" i="0" u="none" strike="noStrike" dirty="0">
                          <a:solidFill>
                            <a:srgbClr val="000000"/>
                          </a:solidFill>
                          <a:effectLst/>
                          <a:latin typeface="Arial" panose="020B0604020202020204" pitchFamily="34" charset="0"/>
                        </a:rPr>
                        <a:t>Δ </a:t>
                      </a:r>
                      <a:r>
                        <a:rPr lang="en-US" sz="1000" b="1" i="0" u="none" strike="noStrike" dirty="0">
                          <a:solidFill>
                            <a:srgbClr val="000000"/>
                          </a:solidFill>
                          <a:effectLst/>
                          <a:latin typeface="Arial" panose="020B0604020202020204" pitchFamily="34" charset="0"/>
                        </a:rPr>
                        <a:t>Pre-tax Revenue w.r.t 2024 Current baseline</a:t>
                      </a:r>
                    </a:p>
                  </a:txBody>
                  <a:tcPr marL="5765"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+$1</a:t>
                      </a:r>
                    </a:p>
                    <a:p>
                      <a:pPr algn="ctr" fontAlgn="ctr"/>
                      <a:r>
                        <a:rPr lang="en-US" sz="1000" b="1" i="0" u="none" strike="noStrike" dirty="0">
                          <a:solidFill>
                            <a:srgbClr val="00B050"/>
                          </a:solidFill>
                          <a:effectLst/>
                          <a:latin typeface="Arial" panose="020B0604020202020204" pitchFamily="34" charset="0"/>
                        </a:rPr>
                        <a:t>(0.5%)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+$47</a:t>
                      </a:r>
                    </a:p>
                    <a:p>
                      <a:pPr algn="ctr" fontAlgn="ctr"/>
                      <a:r>
                        <a:rPr lang="en-US" sz="1000" b="1" i="0" u="none" strike="noStrike" dirty="0">
                          <a:solidFill>
                            <a:srgbClr val="00B050"/>
                          </a:solidFill>
                          <a:effectLst/>
                          <a:latin typeface="Arial" panose="020B0604020202020204" pitchFamily="34" charset="0"/>
                        </a:rPr>
                        <a:t>(16.1%)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+$81</a:t>
                      </a:r>
                    </a:p>
                    <a:p>
                      <a:pPr algn="ctr" fontAlgn="ctr"/>
                      <a:r>
                        <a:rPr lang="en-US" sz="1000" b="1" i="0" u="none" strike="noStrike" dirty="0">
                          <a:solidFill>
                            <a:srgbClr val="00B050"/>
                          </a:solidFill>
                          <a:effectLst/>
                          <a:latin typeface="Arial" panose="020B0604020202020204" pitchFamily="34" charset="0"/>
                        </a:rPr>
                        <a:t>(27.9%)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413761"/>
                  </a:ext>
                </a:extLst>
              </a:tr>
            </a:tbl>
          </a:graphicData>
        </a:graphic>
      </p:graphicFrame>
    </p:spTree>
    <p:custDataLst>
      <p:tags r:id="rId1"/>
    </p:custDataLst>
    <p:extLst>
      <p:ext uri="{BB962C8B-B14F-4D97-AF65-F5344CB8AC3E}">
        <p14:creationId xmlns:p14="http://schemas.microsoft.com/office/powerpoint/2010/main" val="39465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Optimal scenario deep dive with custom Constraints</a:t>
            </a:r>
          </a:p>
        </p:txBody>
      </p:sp>
      <p:sp>
        <p:nvSpPr>
          <p:cNvPr id="9" name="TextBox 8">
            <a:extLst>
              <a:ext uri="{FF2B5EF4-FFF2-40B4-BE49-F238E27FC236}">
                <a16:creationId xmlns:a16="http://schemas.microsoft.com/office/drawing/2014/main" id="{18B3480D-FC38-4551-AD9D-37ECC07C17C4}"/>
              </a:ext>
            </a:extLst>
          </p:cNvPr>
          <p:cNvSpPr txBox="1"/>
          <p:nvPr/>
        </p:nvSpPr>
        <p:spPr>
          <a:xfrm>
            <a:off x="182880" y="731520"/>
            <a:ext cx="10972800" cy="821250"/>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The current budget of $69M can be optimized by reallocating funds from HCC Radio, HCC Online Video, HCC Streaming Video, HCC Social and HCC In office to other better performing channels.</a:t>
            </a:r>
            <a:endParaRPr lang="en-US" sz="1600" i="1" dirty="0">
              <a:solidFill>
                <a:srgbClr val="00B050"/>
              </a:solidFill>
              <a:latin typeface="Arial" panose="020B0604020202020204" pitchFamily="34" charset="0"/>
              <a:cs typeface="Arial" panose="020B0604020202020204" pitchFamily="34" charset="0"/>
            </a:endParaRPr>
          </a:p>
          <a:p>
            <a:pPr lvl="1">
              <a:lnSpc>
                <a:spcPct val="90000"/>
              </a:lnSpc>
              <a:spcBef>
                <a:spcPts val="500"/>
              </a:spcBef>
              <a:defRPr/>
            </a:pPr>
            <a:r>
              <a:rPr lang="en-US" sz="1600" i="1" dirty="0">
                <a:latin typeface="Arial" panose="020B0604020202020204" pitchFamily="34" charset="0"/>
                <a:cs typeface="Arial" panose="020B0604020202020204" pitchFamily="34" charset="0"/>
              </a:rPr>
              <a:t>Keeping HCC Linear TV and HCC Pharmacy Constant</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12</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74661" y="6531349"/>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Private Doses</a:t>
            </a:r>
          </a:p>
        </p:txBody>
      </p:sp>
      <p:graphicFrame>
        <p:nvGraphicFramePr>
          <p:cNvPr id="6" name="Table 5">
            <a:extLst>
              <a:ext uri="{FF2B5EF4-FFF2-40B4-BE49-F238E27FC236}">
                <a16:creationId xmlns:a16="http://schemas.microsoft.com/office/drawing/2014/main" id="{53550E41-290A-214F-9A4A-4171635A523D}"/>
              </a:ext>
            </a:extLst>
          </p:cNvPr>
          <p:cNvGraphicFramePr>
            <a:graphicFrameLocks noGrp="1"/>
          </p:cNvGraphicFramePr>
          <p:nvPr/>
        </p:nvGraphicFramePr>
        <p:xfrm>
          <a:off x="388383" y="1552771"/>
          <a:ext cx="11344071" cy="4814117"/>
        </p:xfrm>
        <a:graphic>
          <a:graphicData uri="http://schemas.openxmlformats.org/drawingml/2006/table">
            <a:tbl>
              <a:tblPr/>
              <a:tblGrid>
                <a:gridCol w="1835347">
                  <a:extLst>
                    <a:ext uri="{9D8B030D-6E8A-4147-A177-3AD203B41FA5}">
                      <a16:colId xmlns:a16="http://schemas.microsoft.com/office/drawing/2014/main" val="3280089042"/>
                    </a:ext>
                  </a:extLst>
                </a:gridCol>
                <a:gridCol w="790104">
                  <a:extLst>
                    <a:ext uri="{9D8B030D-6E8A-4147-A177-3AD203B41FA5}">
                      <a16:colId xmlns:a16="http://schemas.microsoft.com/office/drawing/2014/main" val="1467266318"/>
                    </a:ext>
                  </a:extLst>
                </a:gridCol>
                <a:gridCol w="965683">
                  <a:extLst>
                    <a:ext uri="{9D8B030D-6E8A-4147-A177-3AD203B41FA5}">
                      <a16:colId xmlns:a16="http://schemas.microsoft.com/office/drawing/2014/main" val="3612701667"/>
                    </a:ext>
                  </a:extLst>
                </a:gridCol>
                <a:gridCol w="43907">
                  <a:extLst>
                    <a:ext uri="{9D8B030D-6E8A-4147-A177-3AD203B41FA5}">
                      <a16:colId xmlns:a16="http://schemas.microsoft.com/office/drawing/2014/main" val="150502552"/>
                    </a:ext>
                  </a:extLst>
                </a:gridCol>
                <a:gridCol w="781874">
                  <a:extLst>
                    <a:ext uri="{9D8B030D-6E8A-4147-A177-3AD203B41FA5}">
                      <a16:colId xmlns:a16="http://schemas.microsoft.com/office/drawing/2014/main" val="281968862"/>
                    </a:ext>
                  </a:extLst>
                </a:gridCol>
                <a:gridCol w="724262">
                  <a:extLst>
                    <a:ext uri="{9D8B030D-6E8A-4147-A177-3AD203B41FA5}">
                      <a16:colId xmlns:a16="http://schemas.microsoft.com/office/drawing/2014/main" val="2112978735"/>
                    </a:ext>
                  </a:extLst>
                </a:gridCol>
                <a:gridCol w="987631">
                  <a:extLst>
                    <a:ext uri="{9D8B030D-6E8A-4147-A177-3AD203B41FA5}">
                      <a16:colId xmlns:a16="http://schemas.microsoft.com/office/drawing/2014/main" val="3357276147"/>
                    </a:ext>
                  </a:extLst>
                </a:gridCol>
                <a:gridCol w="43907">
                  <a:extLst>
                    <a:ext uri="{9D8B030D-6E8A-4147-A177-3AD203B41FA5}">
                      <a16:colId xmlns:a16="http://schemas.microsoft.com/office/drawing/2014/main" val="3651890384"/>
                    </a:ext>
                  </a:extLst>
                </a:gridCol>
                <a:gridCol w="946480">
                  <a:extLst>
                    <a:ext uri="{9D8B030D-6E8A-4147-A177-3AD203B41FA5}">
                      <a16:colId xmlns:a16="http://schemas.microsoft.com/office/drawing/2014/main" val="3719321488"/>
                    </a:ext>
                  </a:extLst>
                </a:gridCol>
                <a:gridCol w="724262">
                  <a:extLst>
                    <a:ext uri="{9D8B030D-6E8A-4147-A177-3AD203B41FA5}">
                      <a16:colId xmlns:a16="http://schemas.microsoft.com/office/drawing/2014/main" val="2568112737"/>
                    </a:ext>
                  </a:extLst>
                </a:gridCol>
                <a:gridCol w="987631">
                  <a:extLst>
                    <a:ext uri="{9D8B030D-6E8A-4147-A177-3AD203B41FA5}">
                      <a16:colId xmlns:a16="http://schemas.microsoft.com/office/drawing/2014/main" val="2149849062"/>
                    </a:ext>
                  </a:extLst>
                </a:gridCol>
                <a:gridCol w="43907">
                  <a:extLst>
                    <a:ext uri="{9D8B030D-6E8A-4147-A177-3AD203B41FA5}">
                      <a16:colId xmlns:a16="http://schemas.microsoft.com/office/drawing/2014/main" val="564276909"/>
                    </a:ext>
                  </a:extLst>
                </a:gridCol>
                <a:gridCol w="757183">
                  <a:extLst>
                    <a:ext uri="{9D8B030D-6E8A-4147-A177-3AD203B41FA5}">
                      <a16:colId xmlns:a16="http://schemas.microsoft.com/office/drawing/2014/main" val="909551489"/>
                    </a:ext>
                  </a:extLst>
                </a:gridCol>
                <a:gridCol w="724262">
                  <a:extLst>
                    <a:ext uri="{9D8B030D-6E8A-4147-A177-3AD203B41FA5}">
                      <a16:colId xmlns:a16="http://schemas.microsoft.com/office/drawing/2014/main" val="2492892540"/>
                    </a:ext>
                  </a:extLst>
                </a:gridCol>
                <a:gridCol w="987631">
                  <a:extLst>
                    <a:ext uri="{9D8B030D-6E8A-4147-A177-3AD203B41FA5}">
                      <a16:colId xmlns:a16="http://schemas.microsoft.com/office/drawing/2014/main" val="4097168111"/>
                    </a:ext>
                  </a:extLst>
                </a:gridCol>
              </a:tblGrid>
              <a:tr h="363679">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a:noFill/>
                    </a:lnB>
                  </a:tcPr>
                </a:tc>
                <a:tc gridSpan="11">
                  <a:txBody>
                    <a:bodyPr/>
                    <a:lstStyle/>
                    <a:p>
                      <a:pPr algn="ctr" fontAlgn="ctr"/>
                      <a:r>
                        <a:rPr lang="en-US" sz="1000" b="1" i="0" u="none" strike="noStrike">
                          <a:solidFill>
                            <a:srgbClr val="FF0000"/>
                          </a:solidFill>
                          <a:effectLst/>
                          <a:latin typeface="Arial" panose="020B0604020202020204" pitchFamily="34" charset="0"/>
                          <a:cs typeface="Arial" panose="020B0604020202020204" pitchFamily="34" charset="0"/>
                        </a:rPr>
                        <a:t>Optimal channel spend allowed to vary based on custom limits  for 2024 channel spend</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2887666"/>
                  </a:ext>
                </a:extLst>
              </a:tr>
              <a:tr h="409054">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2024 Current Baseline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Current Optimal ($69MM)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 10M Increase in Spend ($79M)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 20M Increase in Spend ($89M)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3223532"/>
                  </a:ext>
                </a:extLst>
              </a:tr>
              <a:tr h="45433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Spend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197067508"/>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1241279"/>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$92.4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$105.7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$105.7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1745931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$9.6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18535631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$4.9</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$7.8</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7304959"/>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$20.1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31409246"/>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$21.9</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4094974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180034664"/>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Radio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2537635"/>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1588880"/>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02129183"/>
                  </a:ext>
                </a:extLst>
              </a:tr>
              <a:tr h="398895">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$216.7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$222.4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$240.5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$252.1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673992211"/>
                  </a:ext>
                </a:extLst>
              </a:tr>
              <a:tr h="386026">
                <a:tc>
                  <a:txBody>
                    <a:bodyPr/>
                    <a:lstStyle/>
                    <a:p>
                      <a:pPr algn="l" fontAlgn="ctr"/>
                      <a:r>
                        <a:rPr lang="el-GR" sz="1000" b="1" i="0" u="none" strike="noStrike" dirty="0">
                          <a:solidFill>
                            <a:srgbClr val="000000"/>
                          </a:solidFill>
                          <a:effectLst/>
                          <a:latin typeface="Arial" panose="020B0604020202020204" pitchFamily="34" charset="0"/>
                          <a:cs typeface="Arial" panose="020B0604020202020204" pitchFamily="34" charset="0"/>
                        </a:rPr>
                        <a:t>Δ </a:t>
                      </a:r>
                      <a:r>
                        <a:rPr lang="en-US" sz="1000" b="1" i="0" u="none" strike="noStrike" dirty="0">
                          <a:solidFill>
                            <a:srgbClr val="000000"/>
                          </a:solidFill>
                          <a:effectLst/>
                          <a:latin typeface="Arial" panose="020B0604020202020204" pitchFamily="34" charset="0"/>
                          <a:cs typeface="Arial" panose="020B0604020202020204" pitchFamily="34" charset="0"/>
                        </a:rPr>
                        <a:t>Pre-tax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+$6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+$24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2.8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+$35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586402498"/>
                  </a:ext>
                </a:extLst>
              </a:tr>
              <a:tr h="41447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Projected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+$7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+$30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+$44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109384728"/>
                  </a:ext>
                </a:extLst>
              </a:tr>
              <a:tr h="345393">
                <a:tc>
                  <a:txBody>
                    <a:bodyPr/>
                    <a:lstStyle/>
                    <a:p>
                      <a:pPr algn="l" fontAlgn="ctr"/>
                      <a:r>
                        <a:rPr lang="el-GR" sz="1000" b="1" i="0" u="none" strike="noStrike">
                          <a:solidFill>
                            <a:srgbClr val="000000"/>
                          </a:solidFill>
                          <a:effectLst/>
                          <a:latin typeface="Arial" panose="020B0604020202020204" pitchFamily="34" charset="0"/>
                          <a:cs typeface="Arial" panose="020B0604020202020204" pitchFamily="34" charset="0"/>
                        </a:rPr>
                        <a:t>Δ </a:t>
                      </a:r>
                      <a:r>
                        <a:rPr lang="en-US" sz="1000" b="1" i="0" u="none" strike="noStrike">
                          <a:solidFill>
                            <a:srgbClr val="000000"/>
                          </a:solidFill>
                          <a:effectLst/>
                          <a:latin typeface="Arial" panose="020B0604020202020204" pitchFamily="34" charset="0"/>
                          <a:cs typeface="Arial" panose="020B0604020202020204" pitchFamily="34" charset="0"/>
                        </a:rPr>
                        <a:t>Pre-tax Adult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+$5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+$19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+$28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328577598"/>
                  </a:ext>
                </a:extLst>
              </a:tr>
            </a:tbl>
          </a:graphicData>
        </a:graphic>
      </p:graphicFrame>
    </p:spTree>
    <p:custDataLst>
      <p:tags r:id="rId1"/>
    </p:custDataLst>
    <p:extLst>
      <p:ext uri="{BB962C8B-B14F-4D97-AF65-F5344CB8AC3E}">
        <p14:creationId xmlns:p14="http://schemas.microsoft.com/office/powerpoint/2010/main" val="238697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A5ED-0B58-48ED-B9A0-46DE4502F59B}"/>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Current Scenarios – G9 Adolescents</a:t>
            </a:r>
          </a:p>
        </p:txBody>
      </p:sp>
      <p:sp>
        <p:nvSpPr>
          <p:cNvPr id="4" name="Slide Number Placeholder 3">
            <a:extLst>
              <a:ext uri="{FF2B5EF4-FFF2-40B4-BE49-F238E27FC236}">
                <a16:creationId xmlns:a16="http://schemas.microsoft.com/office/drawing/2014/main" id="{3AF9DC2E-226F-4054-A148-B0AA85362D73}"/>
              </a:ext>
            </a:extLst>
          </p:cNvPr>
          <p:cNvSpPr>
            <a:spLocks noGrp="1"/>
          </p:cNvSpPr>
          <p:nvPr>
            <p:ph type="sldNum" sz="quarter" idx="12"/>
          </p:nvPr>
        </p:nvSpPr>
        <p:spPr/>
        <p:txBody>
          <a:bodyPr/>
          <a:lstStyle/>
          <a:p>
            <a:fld id="{4A659E65-8E55-4E5E-BAF2-65022C82C2C6}" type="slidenum">
              <a:rPr lang="en-US" smtClean="0"/>
              <a:t>2</a:t>
            </a:fld>
            <a:endParaRPr lang="en-US"/>
          </a:p>
        </p:txBody>
      </p:sp>
      <p:graphicFrame>
        <p:nvGraphicFramePr>
          <p:cNvPr id="5" name="Table 4">
            <a:extLst>
              <a:ext uri="{FF2B5EF4-FFF2-40B4-BE49-F238E27FC236}">
                <a16:creationId xmlns:a16="http://schemas.microsoft.com/office/drawing/2014/main" id="{008302B5-3320-71AB-ACCF-21171A558CB4}"/>
              </a:ext>
            </a:extLst>
          </p:cNvPr>
          <p:cNvGraphicFramePr>
            <a:graphicFrameLocks noGrp="1"/>
          </p:cNvGraphicFramePr>
          <p:nvPr>
            <p:extLst>
              <p:ext uri="{D42A27DB-BD31-4B8C-83A1-F6EECF244321}">
                <p14:modId xmlns:p14="http://schemas.microsoft.com/office/powerpoint/2010/main" val="2120088557"/>
              </p:ext>
            </p:extLst>
          </p:nvPr>
        </p:nvGraphicFramePr>
        <p:xfrm>
          <a:off x="731522" y="1406770"/>
          <a:ext cx="10622278" cy="4554175"/>
        </p:xfrm>
        <a:graphic>
          <a:graphicData uri="http://schemas.openxmlformats.org/drawingml/2006/table">
            <a:tbl>
              <a:tblPr/>
              <a:tblGrid>
                <a:gridCol w="3821348">
                  <a:extLst>
                    <a:ext uri="{9D8B030D-6E8A-4147-A177-3AD203B41FA5}">
                      <a16:colId xmlns:a16="http://schemas.microsoft.com/office/drawing/2014/main" val="1774452888"/>
                    </a:ext>
                  </a:extLst>
                </a:gridCol>
                <a:gridCol w="1643447">
                  <a:extLst>
                    <a:ext uri="{9D8B030D-6E8A-4147-A177-3AD203B41FA5}">
                      <a16:colId xmlns:a16="http://schemas.microsoft.com/office/drawing/2014/main" val="3113093577"/>
                    </a:ext>
                  </a:extLst>
                </a:gridCol>
                <a:gridCol w="2244708">
                  <a:extLst>
                    <a:ext uri="{9D8B030D-6E8A-4147-A177-3AD203B41FA5}">
                      <a16:colId xmlns:a16="http://schemas.microsoft.com/office/drawing/2014/main" val="178027139"/>
                    </a:ext>
                  </a:extLst>
                </a:gridCol>
                <a:gridCol w="2912775">
                  <a:extLst>
                    <a:ext uri="{9D8B030D-6E8A-4147-A177-3AD203B41FA5}">
                      <a16:colId xmlns:a16="http://schemas.microsoft.com/office/drawing/2014/main" val="466830887"/>
                    </a:ext>
                  </a:extLst>
                </a:gridCol>
              </a:tblGrid>
              <a:tr h="351967">
                <a:tc rowSpan="2">
                  <a:txBody>
                    <a:bodyPr/>
                    <a:lstStyle/>
                    <a:p>
                      <a:pPr algn="ctr" fontAlgn="ctr"/>
                      <a:r>
                        <a:rPr lang="en-US" sz="16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en-US" sz="1600" b="1" i="0" u="none" strike="noStrike" dirty="0">
                          <a:solidFill>
                            <a:srgbClr val="FFFFFF"/>
                          </a:solidFill>
                          <a:effectLst/>
                          <a:latin typeface="Arial" panose="020B0604020202020204" pitchFamily="34" charset="0"/>
                        </a:rPr>
                        <a:t>Custom Constraints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062003345"/>
                  </a:ext>
                </a:extLst>
              </a:tr>
              <a:tr h="682538">
                <a:tc vMerge="1">
                  <a:txBody>
                    <a:bodyPr/>
                    <a:lstStyle/>
                    <a:p>
                      <a:pPr algn="ctr" fontAlgn="ctr"/>
                      <a:r>
                        <a:rPr lang="en-US" sz="16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2024 Spend</a:t>
                      </a:r>
                    </a:p>
                    <a:p>
                      <a:pPr algn="ctr" fontAlgn="ctr"/>
                      <a:r>
                        <a:rPr lang="en-US" sz="1600" b="1" i="0" u="none" strike="noStrike" dirty="0">
                          <a:solidFill>
                            <a:srgbClr val="000000"/>
                          </a:solidFill>
                          <a:effectLst/>
                          <a:latin typeface="Arial" panose="020B0604020202020204" pitchFamily="34" charset="0"/>
                        </a:rPr>
                        <a:t>(MM)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Minimum spends </a:t>
                      </a:r>
                    </a:p>
                    <a:p>
                      <a:pPr algn="ctr" fontAlgn="ctr"/>
                      <a:r>
                        <a:rPr lang="en-US" sz="1600" b="1" i="0" u="none" strike="noStrike" dirty="0">
                          <a:solidFill>
                            <a:srgbClr val="000000"/>
                          </a:solidFill>
                          <a:effectLst/>
                          <a:latin typeface="Arial" panose="020B0604020202020204" pitchFamily="34" charset="0"/>
                        </a:rPr>
                        <a:t>(MM)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Maximum Spend</a:t>
                      </a:r>
                      <a:br>
                        <a:rPr lang="en-US" sz="1600" b="1" i="0" u="none" strike="noStrike" dirty="0">
                          <a:solidFill>
                            <a:srgbClr val="000000"/>
                          </a:solidFill>
                          <a:effectLst/>
                          <a:latin typeface="Arial" panose="020B0604020202020204" pitchFamily="34" charset="0"/>
                        </a:rPr>
                      </a:br>
                      <a:r>
                        <a:rPr lang="en-US" sz="1600" b="1" i="0" u="none" strike="noStrike" dirty="0">
                          <a:solidFill>
                            <a:srgbClr val="000000"/>
                          </a:solidFill>
                          <a:effectLst/>
                          <a:latin typeface="Arial" panose="020B0604020202020204" pitchFamily="34" charset="0"/>
                        </a:rPr>
                        <a:t>(MM)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37608"/>
                  </a:ext>
                </a:extLst>
              </a:tr>
              <a:tr h="351967">
                <a:tc>
                  <a:txBody>
                    <a:bodyPr/>
                    <a:lstStyle/>
                    <a:p>
                      <a:pPr algn="l" fontAlgn="ctr"/>
                      <a:r>
                        <a:rPr lang="en-US" sz="1200" b="0" i="0" u="none" strike="noStrike" dirty="0">
                          <a:solidFill>
                            <a:srgbClr val="000000"/>
                          </a:solidFill>
                          <a:effectLst/>
                          <a:latin typeface="Arial" panose="020B0604020202020204" pitchFamily="34" charset="0"/>
                        </a:rPr>
                        <a:t>HCC In Office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$7.5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06536715"/>
                  </a:ext>
                </a:extLst>
              </a:tr>
              <a:tr h="351967">
                <a:tc>
                  <a:txBody>
                    <a:bodyPr/>
                    <a:lstStyle/>
                    <a:p>
                      <a:pPr algn="l" fontAlgn="ctr"/>
                      <a:r>
                        <a:rPr lang="en-US" sz="1200" b="0" i="0" u="none" strike="noStrike" dirty="0">
                          <a:solidFill>
                            <a:srgbClr val="000000"/>
                          </a:solidFill>
                          <a:effectLst/>
                          <a:latin typeface="Arial" panose="020B0604020202020204" pitchFamily="34" charset="0"/>
                        </a:rPr>
                        <a:t>HCP MCM</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$7.8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$5.4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Arial" panose="020B0604020202020204" pitchFamily="34" charset="0"/>
                        </a:rPr>
                        <a:t>$12.0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938571"/>
                  </a:ext>
                </a:extLst>
              </a:tr>
              <a:tr h="351967">
                <a:tc>
                  <a:txBody>
                    <a:bodyPr/>
                    <a:lstStyle/>
                    <a:p>
                      <a:pPr algn="l" fontAlgn="ctr"/>
                      <a:r>
                        <a:rPr lang="en-US" sz="1200" b="0" i="0" u="none" strike="noStrike" dirty="0">
                          <a:solidFill>
                            <a:srgbClr val="000000"/>
                          </a:solidFill>
                          <a:effectLst/>
                          <a:latin typeface="Arial" panose="020B0604020202020204" pitchFamily="34" charset="0"/>
                        </a:rPr>
                        <a:t>HCC Social</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$6.5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12996093"/>
                  </a:ext>
                </a:extLst>
              </a:tr>
              <a:tr h="351967">
                <a:tc>
                  <a:txBody>
                    <a:bodyPr/>
                    <a:lstStyle/>
                    <a:p>
                      <a:pPr algn="l" fontAlgn="ctr"/>
                      <a:r>
                        <a:rPr lang="en-US" sz="1200" b="0" i="0" u="none" strike="noStrike" dirty="0">
                          <a:solidFill>
                            <a:srgbClr val="000000"/>
                          </a:solidFill>
                          <a:effectLst/>
                          <a:latin typeface="Arial" panose="020B0604020202020204" pitchFamily="34" charset="0"/>
                        </a:rPr>
                        <a:t>HCC Online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50339151"/>
                  </a:ext>
                </a:extLst>
              </a:tr>
              <a:tr h="351967">
                <a:tc>
                  <a:txBody>
                    <a:bodyPr/>
                    <a:lstStyle/>
                    <a:p>
                      <a:pPr algn="l" fontAlgn="ctr"/>
                      <a:r>
                        <a:rPr lang="en-US" sz="1200" b="0" i="0" u="none" strike="noStrike" dirty="0">
                          <a:solidFill>
                            <a:srgbClr val="000000"/>
                          </a:solidFill>
                          <a:effectLst/>
                          <a:latin typeface="Arial" panose="020B0604020202020204" pitchFamily="34" charset="0"/>
                        </a:rPr>
                        <a:t>HCC Streaming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$12.1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61597082"/>
                  </a:ext>
                </a:extLst>
              </a:tr>
              <a:tr h="351967">
                <a:tc>
                  <a:txBody>
                    <a:bodyPr/>
                    <a:lstStyle/>
                    <a:p>
                      <a:pPr algn="l" fontAlgn="ctr"/>
                      <a:r>
                        <a:rPr lang="en-US" sz="1200" b="0" i="0" u="none" strike="noStrike">
                          <a:solidFill>
                            <a:srgbClr val="000000"/>
                          </a:solidFill>
                          <a:effectLst/>
                          <a:latin typeface="Arial" panose="020B0604020202020204" pitchFamily="34" charset="0"/>
                        </a:rPr>
                        <a:t>HCC Display</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Arial" panose="020B0604020202020204" pitchFamily="34" charset="0"/>
                        </a:rPr>
                        <a:t>$7.0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91683726"/>
                  </a:ext>
                </a:extLst>
              </a:tr>
              <a:tr h="351967">
                <a:tc>
                  <a:txBody>
                    <a:bodyPr/>
                    <a:lstStyle/>
                    <a:p>
                      <a:pPr algn="l" fontAlgn="ctr"/>
                      <a:r>
                        <a:rPr lang="en-US" sz="1200" b="0" i="0" u="none" strike="noStrike">
                          <a:solidFill>
                            <a:srgbClr val="000000"/>
                          </a:solidFill>
                          <a:effectLst/>
                          <a:latin typeface="Arial" panose="020B0604020202020204" pitchFamily="34" charset="0"/>
                        </a:rPr>
                        <a:t>HCC Paid Search</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31909600"/>
                  </a:ext>
                </a:extLst>
              </a:tr>
              <a:tr h="351967">
                <a:tc>
                  <a:txBody>
                    <a:bodyPr/>
                    <a:lstStyle/>
                    <a:p>
                      <a:pPr algn="l" fontAlgn="ctr"/>
                      <a:r>
                        <a:rPr lang="en-US" sz="1200" b="0" i="0" u="none" strike="noStrike">
                          <a:solidFill>
                            <a:srgbClr val="000000"/>
                          </a:solidFill>
                          <a:effectLst/>
                          <a:latin typeface="Arial" panose="020B0604020202020204" pitchFamily="34" charset="0"/>
                        </a:rPr>
                        <a:t>HCC Audio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$4.8 </a:t>
                      </a:r>
                      <a:r>
                        <a:rPr lang="en-US" sz="1200" b="1" i="0" u="none" strike="noStrike" dirty="0">
                          <a:solidFill>
                            <a:srgbClr val="000000"/>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72857607"/>
                  </a:ext>
                </a:extLst>
              </a:tr>
              <a:tr h="351967">
                <a:tc>
                  <a:txBody>
                    <a:bodyPr/>
                    <a:lstStyle/>
                    <a:p>
                      <a:pPr algn="l" fontAlgn="ctr"/>
                      <a:r>
                        <a:rPr lang="en-US" sz="1200" b="0" i="0" u="none" strike="noStrike" dirty="0">
                          <a:solidFill>
                            <a:srgbClr val="000000"/>
                          </a:solidFill>
                          <a:effectLst/>
                          <a:latin typeface="Arial" panose="020B0604020202020204" pitchFamily="34" charset="0"/>
                        </a:rPr>
                        <a:t>HCC Linear TV</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5838949"/>
                  </a:ext>
                </a:extLst>
              </a:tr>
              <a:tr h="351967">
                <a:tc>
                  <a:txBody>
                    <a:bodyPr/>
                    <a:lstStyle/>
                    <a:p>
                      <a:pPr algn="l" fontAlgn="ctr"/>
                      <a:r>
                        <a:rPr lang="en-US" sz="1600" b="1" i="0" u="none" strike="noStrike" dirty="0">
                          <a:solidFill>
                            <a:srgbClr val="000000"/>
                          </a:solidFill>
                          <a:effectLst/>
                          <a:latin typeface="Arial" panose="020B0604020202020204" pitchFamily="34" charset="0"/>
                        </a:rPr>
                        <a:t>Total In Scope Budget</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$39.7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$34.0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$70.7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366756902"/>
                  </a:ext>
                </a:extLst>
              </a:tr>
            </a:tbl>
          </a:graphicData>
        </a:graphic>
      </p:graphicFrame>
      <p:sp>
        <p:nvSpPr>
          <p:cNvPr id="3" name="TextBox 2">
            <a:extLst>
              <a:ext uri="{FF2B5EF4-FFF2-40B4-BE49-F238E27FC236}">
                <a16:creationId xmlns:a16="http://schemas.microsoft.com/office/drawing/2014/main" id="{77597161-3992-9D9C-CEFE-6338A53A0ED8}"/>
              </a:ext>
            </a:extLst>
          </p:cNvPr>
          <p:cNvSpPr txBox="1"/>
          <p:nvPr/>
        </p:nvSpPr>
        <p:spPr>
          <a:xfrm>
            <a:off x="623455" y="6252200"/>
            <a:ext cx="6400800"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Keeping Linear TV as constant</a:t>
            </a:r>
          </a:p>
          <a:p>
            <a:r>
              <a:rPr lang="en-US" sz="1100" dirty="0">
                <a:latin typeface="Arial" panose="020B0604020202020204" pitchFamily="34" charset="0"/>
                <a:cs typeface="Arial" panose="020B0604020202020204" pitchFamily="34" charset="0"/>
              </a:rPr>
              <a:t>HCP MCM, HCC Display and HCC Audio– max spends were extreme max spends</a:t>
            </a:r>
          </a:p>
        </p:txBody>
      </p:sp>
    </p:spTree>
    <p:custDataLst>
      <p:tags r:id="rId1"/>
    </p:custDataLst>
    <p:extLst>
      <p:ext uri="{BB962C8B-B14F-4D97-AF65-F5344CB8AC3E}">
        <p14:creationId xmlns:p14="http://schemas.microsoft.com/office/powerpoint/2010/main" val="153246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a:latin typeface="Arial" panose="020B0604020202020204" pitchFamily="34" charset="0"/>
                <a:cs typeface="Arial" panose="020B0604020202020204" pitchFamily="34" charset="0"/>
              </a:rPr>
              <a:t>Gardasil Adolescent: Optimal scenario deep dive</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3</a:t>
            </a:fld>
            <a:endParaRPr lang="en-US" dirty="0"/>
          </a:p>
        </p:txBody>
      </p:sp>
      <p:sp>
        <p:nvSpPr>
          <p:cNvPr id="4" name="TextBox 3">
            <a:extLst>
              <a:ext uri="{FF2B5EF4-FFF2-40B4-BE49-F238E27FC236}">
                <a16:creationId xmlns:a16="http://schemas.microsoft.com/office/drawing/2014/main" id="{65E2FB7F-8871-585C-92F2-E3B100BF2B1D}"/>
              </a:ext>
            </a:extLst>
          </p:cNvPr>
          <p:cNvSpPr txBox="1"/>
          <p:nvPr/>
        </p:nvSpPr>
        <p:spPr>
          <a:xfrm>
            <a:off x="457200" y="914400"/>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~6K </a:t>
            </a:r>
            <a:r>
              <a:rPr lang="en-US" sz="1600" i="1" dirty="0">
                <a:latin typeface="Arial" panose="020B0604020202020204" pitchFamily="34" charset="0"/>
                <a:cs typeface="Arial" panose="020B0604020202020204" pitchFamily="34" charset="0"/>
              </a:rPr>
              <a:t>incremental doses by reallocating funds from: HCC Social, HCC Online Video and  HCC Audio to other better performing channels – HCC Display &amp; HCP MCM . Keeping HCC Linear TV constant.</a:t>
            </a:r>
          </a:p>
        </p:txBody>
      </p:sp>
      <p:graphicFrame>
        <p:nvGraphicFramePr>
          <p:cNvPr id="5" name="Table 4">
            <a:extLst>
              <a:ext uri="{FF2B5EF4-FFF2-40B4-BE49-F238E27FC236}">
                <a16:creationId xmlns:a16="http://schemas.microsoft.com/office/drawing/2014/main" id="{CBD49584-56DD-041A-7577-D5551C90D00A}"/>
              </a:ext>
            </a:extLst>
          </p:cNvPr>
          <p:cNvGraphicFramePr>
            <a:graphicFrameLocks noGrp="1"/>
          </p:cNvGraphicFramePr>
          <p:nvPr/>
        </p:nvGraphicFramePr>
        <p:xfrm>
          <a:off x="565079" y="1746606"/>
          <a:ext cx="11137182" cy="4609741"/>
        </p:xfrm>
        <a:graphic>
          <a:graphicData uri="http://schemas.openxmlformats.org/drawingml/2006/table">
            <a:tbl>
              <a:tblPr/>
              <a:tblGrid>
                <a:gridCol w="1761989">
                  <a:extLst>
                    <a:ext uri="{9D8B030D-6E8A-4147-A177-3AD203B41FA5}">
                      <a16:colId xmlns:a16="http://schemas.microsoft.com/office/drawing/2014/main" val="95092288"/>
                    </a:ext>
                  </a:extLst>
                </a:gridCol>
                <a:gridCol w="880994">
                  <a:extLst>
                    <a:ext uri="{9D8B030D-6E8A-4147-A177-3AD203B41FA5}">
                      <a16:colId xmlns:a16="http://schemas.microsoft.com/office/drawing/2014/main" val="3456694303"/>
                    </a:ext>
                  </a:extLst>
                </a:gridCol>
                <a:gridCol w="880994">
                  <a:extLst>
                    <a:ext uri="{9D8B030D-6E8A-4147-A177-3AD203B41FA5}">
                      <a16:colId xmlns:a16="http://schemas.microsoft.com/office/drawing/2014/main" val="617237466"/>
                    </a:ext>
                  </a:extLst>
                </a:gridCol>
                <a:gridCol w="61180">
                  <a:extLst>
                    <a:ext uri="{9D8B030D-6E8A-4147-A177-3AD203B41FA5}">
                      <a16:colId xmlns:a16="http://schemas.microsoft.com/office/drawing/2014/main" val="1463192010"/>
                    </a:ext>
                  </a:extLst>
                </a:gridCol>
                <a:gridCol w="795342">
                  <a:extLst>
                    <a:ext uri="{9D8B030D-6E8A-4147-A177-3AD203B41FA5}">
                      <a16:colId xmlns:a16="http://schemas.microsoft.com/office/drawing/2014/main" val="4138728725"/>
                    </a:ext>
                  </a:extLst>
                </a:gridCol>
                <a:gridCol w="770870">
                  <a:extLst>
                    <a:ext uri="{9D8B030D-6E8A-4147-A177-3AD203B41FA5}">
                      <a16:colId xmlns:a16="http://schemas.microsoft.com/office/drawing/2014/main" val="426817444"/>
                    </a:ext>
                  </a:extLst>
                </a:gridCol>
                <a:gridCol w="893230">
                  <a:extLst>
                    <a:ext uri="{9D8B030D-6E8A-4147-A177-3AD203B41FA5}">
                      <a16:colId xmlns:a16="http://schemas.microsoft.com/office/drawing/2014/main" val="73583915"/>
                    </a:ext>
                  </a:extLst>
                </a:gridCol>
                <a:gridCol w="61180">
                  <a:extLst>
                    <a:ext uri="{9D8B030D-6E8A-4147-A177-3AD203B41FA5}">
                      <a16:colId xmlns:a16="http://schemas.microsoft.com/office/drawing/2014/main" val="828605824"/>
                    </a:ext>
                  </a:extLst>
                </a:gridCol>
                <a:gridCol w="795342">
                  <a:extLst>
                    <a:ext uri="{9D8B030D-6E8A-4147-A177-3AD203B41FA5}">
                      <a16:colId xmlns:a16="http://schemas.microsoft.com/office/drawing/2014/main" val="4262354941"/>
                    </a:ext>
                  </a:extLst>
                </a:gridCol>
                <a:gridCol w="770870">
                  <a:extLst>
                    <a:ext uri="{9D8B030D-6E8A-4147-A177-3AD203B41FA5}">
                      <a16:colId xmlns:a16="http://schemas.microsoft.com/office/drawing/2014/main" val="135117672"/>
                    </a:ext>
                  </a:extLst>
                </a:gridCol>
                <a:gridCol w="893230">
                  <a:extLst>
                    <a:ext uri="{9D8B030D-6E8A-4147-A177-3AD203B41FA5}">
                      <a16:colId xmlns:a16="http://schemas.microsoft.com/office/drawing/2014/main" val="1550141363"/>
                    </a:ext>
                  </a:extLst>
                </a:gridCol>
                <a:gridCol w="73415">
                  <a:extLst>
                    <a:ext uri="{9D8B030D-6E8A-4147-A177-3AD203B41FA5}">
                      <a16:colId xmlns:a16="http://schemas.microsoft.com/office/drawing/2014/main" val="215084156"/>
                    </a:ext>
                  </a:extLst>
                </a:gridCol>
                <a:gridCol w="795342">
                  <a:extLst>
                    <a:ext uri="{9D8B030D-6E8A-4147-A177-3AD203B41FA5}">
                      <a16:colId xmlns:a16="http://schemas.microsoft.com/office/drawing/2014/main" val="811590279"/>
                    </a:ext>
                  </a:extLst>
                </a:gridCol>
                <a:gridCol w="770870">
                  <a:extLst>
                    <a:ext uri="{9D8B030D-6E8A-4147-A177-3AD203B41FA5}">
                      <a16:colId xmlns:a16="http://schemas.microsoft.com/office/drawing/2014/main" val="3314355714"/>
                    </a:ext>
                  </a:extLst>
                </a:gridCol>
                <a:gridCol w="893230">
                  <a:extLst>
                    <a:ext uri="{9D8B030D-6E8A-4147-A177-3AD203B41FA5}">
                      <a16:colId xmlns:a16="http://schemas.microsoft.com/office/drawing/2014/main" val="1139275334"/>
                    </a:ext>
                  </a:extLst>
                </a:gridCol>
                <a:gridCol w="39104">
                  <a:extLst>
                    <a:ext uri="{9D8B030D-6E8A-4147-A177-3AD203B41FA5}">
                      <a16:colId xmlns:a16="http://schemas.microsoft.com/office/drawing/2014/main" val="1951796862"/>
                    </a:ext>
                  </a:extLst>
                </a:gridCol>
              </a:tblGrid>
              <a:tr h="236188">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a:noFill/>
                    </a:lnB>
                  </a:tcPr>
                </a:tc>
                <a:tc gridSpan="12">
                  <a:txBody>
                    <a:bodyPr/>
                    <a:lstStyle/>
                    <a:p>
                      <a:pPr algn="ctr" fontAlgn="ctr"/>
                      <a:r>
                        <a:rPr lang="en-US" sz="1000" b="0" i="0" u="none" strike="noStrike">
                          <a:solidFill>
                            <a:srgbClr val="FF0000"/>
                          </a:solidFill>
                          <a:effectLst/>
                          <a:latin typeface="Arial" panose="020B0604020202020204" pitchFamily="34" charset="0"/>
                        </a:rPr>
                        <a:t>Optimal channel spend allowed to vary based on custom limits  for 2024 channel spend</a:t>
                      </a:r>
                    </a:p>
                  </a:txBody>
                  <a:tcPr marL="5765" marR="5765" marT="5765" marB="0" anchor="ctr">
                    <a:lnL w="6350" cap="flat" cmpd="sng" algn="ctr">
                      <a:solidFill>
                        <a:srgbClr val="BFBFBF"/>
                      </a:solidFill>
                      <a:prstDash val="solid"/>
                      <a:round/>
                      <a:headEnd type="none" w="med" len="med"/>
                      <a:tailEnd type="none" w="med" len="med"/>
                    </a:lnL>
                    <a:lnR>
                      <a:noFill/>
                    </a:lnR>
                    <a:lnT>
                      <a:noFill/>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5540423"/>
                  </a:ext>
                </a:extLst>
              </a:tr>
              <a:tr h="504954">
                <a:tc>
                  <a:txBody>
                    <a:bodyPr/>
                    <a:lstStyle/>
                    <a:p>
                      <a:pPr algn="l" fontAlgn="b"/>
                      <a:endParaRPr lang="en-US" sz="1000" b="0" i="0" u="none" strike="noStrike" dirty="0">
                        <a:solidFill>
                          <a:srgbClr val="000000"/>
                        </a:solidFill>
                        <a:effectLst/>
                        <a:latin typeface="Arial" panose="020B060402020202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Arial" panose="020B0604020202020204" pitchFamily="34" charset="0"/>
                        </a:rPr>
                        <a:t>2024 Current Baseline </a:t>
                      </a:r>
                    </a:p>
                    <a:p>
                      <a:pPr algn="ctr" fontAlgn="ctr"/>
                      <a:r>
                        <a:rPr lang="en-US" sz="1000" b="1" i="0" u="none" strike="noStrike" dirty="0">
                          <a:solidFill>
                            <a:srgbClr val="000000"/>
                          </a:solidFill>
                          <a:effectLst/>
                          <a:latin typeface="Arial" panose="020B0604020202020204" pitchFamily="34" charset="0"/>
                        </a:rPr>
                        <a:t>($MM)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endParaRPr>
                    </a:p>
                  </a:txBody>
                  <a:tcPr marL="5765" marR="5765" marT="576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Current Optimal</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10M increase In spend (50M)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20M increase in Spend (60M)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6618610"/>
                  </a:ext>
                </a:extLst>
              </a:tr>
              <a:tr h="610832">
                <a:tc>
                  <a:txBody>
                    <a:bodyPr/>
                    <a:lstStyle/>
                    <a:p>
                      <a:pPr algn="l" fontAlgn="ctr"/>
                      <a:r>
                        <a:rPr lang="en-US" sz="1000" b="0" i="0" u="none" strike="noStrike" dirty="0">
                          <a:solidFill>
                            <a:srgbClr val="000000"/>
                          </a:solidFill>
                          <a:effectLst/>
                          <a:latin typeface="Arial" panose="020B0604020202020204" pitchFamily="34" charset="0"/>
                        </a:rPr>
                        <a:t>InScope Promotion</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Spend (MM)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BFBFB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684221"/>
                  </a:ext>
                </a:extLst>
              </a:tr>
              <a:tr h="236188">
                <a:tc>
                  <a:txBody>
                    <a:bodyPr/>
                    <a:lstStyle/>
                    <a:p>
                      <a:pPr algn="l" fontAlgn="ctr"/>
                      <a:r>
                        <a:rPr lang="en-US" sz="950" b="0" i="0" u="none" strike="noStrike" dirty="0">
                          <a:solidFill>
                            <a:srgbClr val="000000"/>
                          </a:solidFill>
                          <a:effectLst/>
                          <a:latin typeface="Arial" panose="020B0604020202020204" pitchFamily="34" charset="0"/>
                        </a:rPr>
                        <a:t>HCC In Office</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4152017"/>
                  </a:ext>
                </a:extLst>
              </a:tr>
              <a:tr h="236188">
                <a:tc>
                  <a:txBody>
                    <a:bodyPr/>
                    <a:lstStyle/>
                    <a:p>
                      <a:pPr algn="l" fontAlgn="ctr"/>
                      <a:r>
                        <a:rPr lang="en-US" sz="950" b="0" i="0" u="none" strike="noStrike">
                          <a:solidFill>
                            <a:srgbClr val="000000"/>
                          </a:solidFill>
                          <a:effectLst/>
                          <a:latin typeface="Arial" panose="020B0604020202020204" pitchFamily="34" charset="0"/>
                        </a:rPr>
                        <a:t>HCP MCM</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$7.8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356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$8.0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362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$12.0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438</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2653735"/>
                  </a:ext>
                </a:extLst>
              </a:tr>
              <a:tr h="236188">
                <a:tc>
                  <a:txBody>
                    <a:bodyPr/>
                    <a:lstStyle/>
                    <a:p>
                      <a:pPr algn="l" fontAlgn="ctr"/>
                      <a:r>
                        <a:rPr lang="en-US" sz="950" b="0" i="0" u="none" strike="noStrike">
                          <a:solidFill>
                            <a:srgbClr val="000000"/>
                          </a:solidFill>
                          <a:effectLst/>
                          <a:latin typeface="Arial" panose="020B0604020202020204" pitchFamily="34" charset="0"/>
                        </a:rPr>
                        <a:t>HCC Social</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70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65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112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150</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1745109"/>
                  </a:ext>
                </a:extLst>
              </a:tr>
              <a:tr h="236188">
                <a:tc>
                  <a:txBody>
                    <a:bodyPr/>
                    <a:lstStyle/>
                    <a:p>
                      <a:pPr algn="l" fontAlgn="ctr"/>
                      <a:r>
                        <a:rPr lang="en-US" sz="950" b="0" i="0" u="none" strike="noStrike">
                          <a:solidFill>
                            <a:srgbClr val="000000"/>
                          </a:solidFill>
                          <a:effectLst/>
                          <a:latin typeface="Arial" panose="020B0604020202020204" pitchFamily="34" charset="0"/>
                        </a:rPr>
                        <a:t>HCC Online Video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4098511"/>
                  </a:ext>
                </a:extLst>
              </a:tr>
              <a:tr h="236188">
                <a:tc>
                  <a:txBody>
                    <a:bodyPr/>
                    <a:lstStyle/>
                    <a:p>
                      <a:pPr algn="l" fontAlgn="ctr"/>
                      <a:r>
                        <a:rPr lang="en-US" sz="950" b="0" i="0" u="none" strike="noStrike">
                          <a:solidFill>
                            <a:srgbClr val="000000"/>
                          </a:solidFill>
                          <a:effectLst/>
                          <a:latin typeface="Arial" panose="020B0604020202020204" pitchFamily="34" charset="0"/>
                        </a:rPr>
                        <a:t>HCC Streaming Video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$5.6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135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52593772"/>
                  </a:ext>
                </a:extLst>
              </a:tr>
              <a:tr h="236188">
                <a:tc>
                  <a:txBody>
                    <a:bodyPr/>
                    <a:lstStyle/>
                    <a:p>
                      <a:pPr algn="l" fontAlgn="ctr"/>
                      <a:r>
                        <a:rPr lang="en-US" sz="950" b="0" i="0" u="none" strike="noStrike">
                          <a:solidFill>
                            <a:srgbClr val="000000"/>
                          </a:solidFill>
                          <a:effectLst/>
                          <a:latin typeface="Arial" panose="020B0604020202020204" pitchFamily="34" charset="0"/>
                        </a:rPr>
                        <a:t>HCC Display</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174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$3.8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181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$5.1</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207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09369684"/>
                  </a:ext>
                </a:extLst>
              </a:tr>
              <a:tr h="236188">
                <a:tc>
                  <a:txBody>
                    <a:bodyPr/>
                    <a:lstStyle/>
                    <a:p>
                      <a:pPr algn="l" fontAlgn="ctr"/>
                      <a:r>
                        <a:rPr lang="en-US" sz="950" b="0" i="0" u="none" strike="noStrike">
                          <a:solidFill>
                            <a:srgbClr val="000000"/>
                          </a:solidFill>
                          <a:effectLst/>
                          <a:latin typeface="Arial" panose="020B0604020202020204" pitchFamily="34" charset="0"/>
                        </a:rPr>
                        <a:t>HCC Paid Search</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90699158"/>
                  </a:ext>
                </a:extLst>
              </a:tr>
              <a:tr h="236188">
                <a:tc>
                  <a:txBody>
                    <a:bodyPr/>
                    <a:lstStyle/>
                    <a:p>
                      <a:pPr algn="l" fontAlgn="ctr"/>
                      <a:r>
                        <a:rPr lang="en-US" sz="950" b="0" i="0" u="none" strike="noStrike">
                          <a:solidFill>
                            <a:srgbClr val="000000"/>
                          </a:solidFill>
                          <a:effectLst/>
                          <a:latin typeface="Arial" panose="020B0604020202020204" pitchFamily="34" charset="0"/>
                        </a:rPr>
                        <a:t>HCC Audio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92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$2.2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91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88307001"/>
                  </a:ext>
                </a:extLst>
              </a:tr>
              <a:tr h="236188">
                <a:tc>
                  <a:txBody>
                    <a:bodyPr/>
                    <a:lstStyle/>
                    <a:p>
                      <a:pPr algn="l" fontAlgn="ctr"/>
                      <a:r>
                        <a:rPr lang="en-US" sz="950" b="0" i="0" u="none" strike="noStrike">
                          <a:solidFill>
                            <a:srgbClr val="000000"/>
                          </a:solidFill>
                          <a:effectLst/>
                          <a:latin typeface="Arial" panose="020B0604020202020204" pitchFamily="34" charset="0"/>
                        </a:rPr>
                        <a:t>HCC Linear TV</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87131903"/>
                  </a:ext>
                </a:extLst>
              </a:tr>
              <a:tr h="456087">
                <a:tc>
                  <a:txBody>
                    <a:bodyPr/>
                    <a:lstStyle/>
                    <a:p>
                      <a:pPr algn="l" fontAlgn="ctr"/>
                      <a:r>
                        <a:rPr lang="en-US" sz="1000" b="1" i="0" u="none" strike="noStrike" dirty="0">
                          <a:solidFill>
                            <a:srgbClr val="000000"/>
                          </a:solidFill>
                          <a:effectLst/>
                          <a:latin typeface="Arial" panose="020B0604020202020204" pitchFamily="34" charset="0"/>
                        </a:rPr>
                        <a:t>Total InScope Budget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$39.7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$49.7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1,501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$59.7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1,653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75836904"/>
                  </a:ext>
                </a:extLst>
              </a:tr>
              <a:tr h="675988">
                <a:tc>
                  <a:txBody>
                    <a:bodyPr/>
                    <a:lstStyle/>
                    <a:p>
                      <a:pPr algn="l" fontAlgn="ctr"/>
                      <a:r>
                        <a:rPr lang="el-GR" sz="1000" b="1" i="0" u="none" strike="noStrike">
                          <a:solidFill>
                            <a:srgbClr val="000000"/>
                          </a:solidFill>
                          <a:effectLst/>
                          <a:latin typeface="Arial" panose="020B0604020202020204" pitchFamily="34" charset="0"/>
                        </a:rPr>
                        <a:t>Δ </a:t>
                      </a:r>
                      <a:r>
                        <a:rPr lang="en-US" sz="1000" b="1" i="0" u="none" strike="noStrike">
                          <a:solidFill>
                            <a:srgbClr val="000000"/>
                          </a:solidFill>
                          <a:effectLst/>
                          <a:latin typeface="Arial" panose="020B0604020202020204" pitchFamily="34" charset="0"/>
                        </a:rPr>
                        <a:t>Incremental Doses w.r.t 2024 Current baseline</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+6 </a:t>
                      </a:r>
                    </a:p>
                    <a:p>
                      <a:pPr algn="ctr" fontAlgn="ctr"/>
                      <a:r>
                        <a:rPr lang="en-US" sz="1000" b="1" i="0" u="none" strike="noStrike" dirty="0">
                          <a:solidFill>
                            <a:srgbClr val="00B050"/>
                          </a:solidFill>
                          <a:effectLst/>
                          <a:latin typeface="Arial" panose="020B0604020202020204" pitchFamily="34" charset="0"/>
                        </a:rPr>
                        <a:t>(0.5%)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+208</a:t>
                      </a:r>
                    </a:p>
                    <a:p>
                      <a:pPr algn="ctr" fontAlgn="ctr"/>
                      <a:r>
                        <a:rPr lang="en-US" sz="1000" b="1" i="0" u="none" strike="noStrike" dirty="0">
                          <a:solidFill>
                            <a:srgbClr val="00B050"/>
                          </a:solidFill>
                          <a:effectLst/>
                          <a:latin typeface="Arial" panose="020B0604020202020204" pitchFamily="34" charset="0"/>
                        </a:rPr>
                        <a:t>(16.1%)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+360</a:t>
                      </a:r>
                    </a:p>
                    <a:p>
                      <a:pPr algn="ctr" fontAlgn="ctr"/>
                      <a:r>
                        <a:rPr lang="en-US" sz="1000" b="1" i="0" u="none" strike="noStrike" dirty="0">
                          <a:solidFill>
                            <a:srgbClr val="00B050"/>
                          </a:solidFill>
                          <a:effectLst/>
                          <a:latin typeface="Arial" panose="020B0604020202020204" pitchFamily="34" charset="0"/>
                        </a:rPr>
                        <a:t>(27.9%)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0925820"/>
                  </a:ext>
                </a:extLst>
              </a:tr>
            </a:tbl>
          </a:graphicData>
        </a:graphic>
      </p:graphicFrame>
    </p:spTree>
    <p:custDataLst>
      <p:tags r:id="rId1"/>
    </p:custDataLst>
    <p:extLst>
      <p:ext uri="{BB962C8B-B14F-4D97-AF65-F5344CB8AC3E}">
        <p14:creationId xmlns:p14="http://schemas.microsoft.com/office/powerpoint/2010/main" val="52373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A5ED-0B58-48ED-B9A0-46DE4502F59B}"/>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Custom Scenarios – G9 Adult</a:t>
            </a:r>
          </a:p>
        </p:txBody>
      </p:sp>
      <p:sp>
        <p:nvSpPr>
          <p:cNvPr id="4" name="Slide Number Placeholder 3">
            <a:extLst>
              <a:ext uri="{FF2B5EF4-FFF2-40B4-BE49-F238E27FC236}">
                <a16:creationId xmlns:a16="http://schemas.microsoft.com/office/drawing/2014/main" id="{3AF9DC2E-226F-4054-A148-B0AA85362D73}"/>
              </a:ext>
            </a:extLst>
          </p:cNvPr>
          <p:cNvSpPr>
            <a:spLocks noGrp="1"/>
          </p:cNvSpPr>
          <p:nvPr>
            <p:ph type="sldNum" sz="quarter" idx="12"/>
          </p:nvPr>
        </p:nvSpPr>
        <p:spPr/>
        <p:txBody>
          <a:bodyPr/>
          <a:lstStyle/>
          <a:p>
            <a:fld id="{4A659E65-8E55-4E5E-BAF2-65022C82C2C6}" type="slidenum">
              <a:rPr lang="en-US" smtClean="0"/>
              <a:t>4</a:t>
            </a:fld>
            <a:endParaRPr lang="en-US"/>
          </a:p>
        </p:txBody>
      </p:sp>
      <p:sp>
        <p:nvSpPr>
          <p:cNvPr id="3" name="TextBox 2">
            <a:extLst>
              <a:ext uri="{FF2B5EF4-FFF2-40B4-BE49-F238E27FC236}">
                <a16:creationId xmlns:a16="http://schemas.microsoft.com/office/drawing/2014/main" id="{4B6C0ADE-A1B3-E72C-5B65-C35AE5F6040E}"/>
              </a:ext>
            </a:extLst>
          </p:cNvPr>
          <p:cNvSpPr txBox="1"/>
          <p:nvPr/>
        </p:nvSpPr>
        <p:spPr>
          <a:xfrm>
            <a:off x="365760" y="6227235"/>
            <a:ext cx="10972800" cy="64633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900" baseline="30000" dirty="0">
                <a:solidFill>
                  <a:schemeClr val="tx1">
                    <a:lumMod val="95000"/>
                    <a:lumOff val="5000"/>
                  </a:schemeClr>
                </a:solidFill>
                <a:latin typeface="Arial" panose="020B0604020202020204" pitchFamily="34" charset="0"/>
                <a:cs typeface="Arial" panose="020B0604020202020204" pitchFamily="34" charset="0"/>
              </a:rPr>
              <a:t>1</a:t>
            </a:r>
            <a:r>
              <a:rPr lang="en-US" sz="900" dirty="0">
                <a:solidFill>
                  <a:schemeClr val="tx1">
                    <a:lumMod val="95000"/>
                    <a:lumOff val="5000"/>
                  </a:schemeClr>
                </a:solidFill>
                <a:latin typeface="Arial" panose="020B0604020202020204" pitchFamily="34" charset="0"/>
                <a:cs typeface="Arial" panose="020B0604020202020204" pitchFamily="34" charset="0"/>
              </a:rPr>
              <a:t> HCC Pharmacy</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 and HCC Linear TV are kept constant throughout the analysis.</a:t>
            </a:r>
          </a:p>
          <a:p>
            <a:pPr marR="0" lvl="0" algn="l" defTabSz="914400" rtl="0" eaLnBrk="1" fontAlgn="auto" latinLnBrk="0" hangingPunct="1">
              <a:lnSpc>
                <a:spcPct val="100000"/>
              </a:lnSpc>
              <a:spcBef>
                <a:spcPts val="0"/>
              </a:spcBef>
              <a:spcAft>
                <a:spcPts val="0"/>
              </a:spcAft>
              <a:buClrTx/>
              <a:buSzTx/>
              <a:tabLst/>
              <a:defRPr/>
            </a:pPr>
            <a:r>
              <a:rPr lang="en-US" sz="900" dirty="0">
                <a:solidFill>
                  <a:schemeClr val="tx1">
                    <a:lumMod val="95000"/>
                    <a:lumOff val="5000"/>
                  </a:schemeClr>
                </a:solidFill>
                <a:latin typeface="Arial" panose="020B0604020202020204" pitchFamily="34" charset="0"/>
                <a:cs typeface="Arial" panose="020B0604020202020204" pitchFamily="34" charset="0"/>
              </a:rPr>
              <a:t>Minimum spends are based on realistic spends minimum provided by Initiative and adjusted further a little bit based on channel efficiencies and stretch max is considered for maximum spend.</a:t>
            </a:r>
          </a:p>
          <a:p>
            <a:pPr marR="0" lvl="0" algn="l" defTabSz="914400" rtl="0" eaLnBrk="1" fontAlgn="auto" latinLnBrk="0" hangingPunct="1">
              <a:lnSpc>
                <a:spcPct val="100000"/>
              </a:lnSpc>
              <a:spcBef>
                <a:spcPts val="0"/>
              </a:spcBef>
              <a:spcAft>
                <a:spcPts val="0"/>
              </a:spcAft>
              <a:buClrTx/>
              <a:buSzTx/>
              <a:tabLst/>
              <a:defRPr/>
            </a:pPr>
            <a:r>
              <a:rPr lang="en-US" sz="900" dirty="0">
                <a:solidFill>
                  <a:schemeClr val="tx1">
                    <a:lumMod val="95000"/>
                    <a:lumOff val="5000"/>
                  </a:schemeClr>
                </a:solidFill>
                <a:latin typeface="Arial" panose="020B0604020202020204" pitchFamily="34" charset="0"/>
                <a:cs typeface="Arial" panose="020B0604020202020204" pitchFamily="34" charset="0"/>
              </a:rPr>
              <a:t>HCP Pharmacy - $515K is not included in the analysis </a:t>
            </a:r>
          </a:p>
          <a:p>
            <a:pPr marR="0" lvl="0" algn="l" defTabSz="9144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p:txBody>
      </p:sp>
      <p:graphicFrame>
        <p:nvGraphicFramePr>
          <p:cNvPr id="7" name="Table 6">
            <a:extLst>
              <a:ext uri="{FF2B5EF4-FFF2-40B4-BE49-F238E27FC236}">
                <a16:creationId xmlns:a16="http://schemas.microsoft.com/office/drawing/2014/main" id="{9FA8B860-4EE4-177F-E85A-5A1560E5E3FC}"/>
              </a:ext>
            </a:extLst>
          </p:cNvPr>
          <p:cNvGraphicFramePr>
            <a:graphicFrameLocks noGrp="1"/>
          </p:cNvGraphicFramePr>
          <p:nvPr>
            <p:extLst>
              <p:ext uri="{D42A27DB-BD31-4B8C-83A1-F6EECF244321}">
                <p14:modId xmlns:p14="http://schemas.microsoft.com/office/powerpoint/2010/main" val="3541905503"/>
              </p:ext>
            </p:extLst>
          </p:nvPr>
        </p:nvGraphicFramePr>
        <p:xfrm>
          <a:off x="845127" y="1295128"/>
          <a:ext cx="10196945" cy="4385240"/>
        </p:xfrm>
        <a:graphic>
          <a:graphicData uri="http://schemas.openxmlformats.org/drawingml/2006/table">
            <a:tbl>
              <a:tblPr/>
              <a:tblGrid>
                <a:gridCol w="4351090">
                  <a:extLst>
                    <a:ext uri="{9D8B030D-6E8A-4147-A177-3AD203B41FA5}">
                      <a16:colId xmlns:a16="http://schemas.microsoft.com/office/drawing/2014/main" val="2142581167"/>
                    </a:ext>
                  </a:extLst>
                </a:gridCol>
                <a:gridCol w="2108948">
                  <a:extLst>
                    <a:ext uri="{9D8B030D-6E8A-4147-A177-3AD203B41FA5}">
                      <a16:colId xmlns:a16="http://schemas.microsoft.com/office/drawing/2014/main" val="911894325"/>
                    </a:ext>
                  </a:extLst>
                </a:gridCol>
                <a:gridCol w="1753757">
                  <a:extLst>
                    <a:ext uri="{9D8B030D-6E8A-4147-A177-3AD203B41FA5}">
                      <a16:colId xmlns:a16="http://schemas.microsoft.com/office/drawing/2014/main" val="3357905752"/>
                    </a:ext>
                  </a:extLst>
                </a:gridCol>
                <a:gridCol w="1983150">
                  <a:extLst>
                    <a:ext uri="{9D8B030D-6E8A-4147-A177-3AD203B41FA5}">
                      <a16:colId xmlns:a16="http://schemas.microsoft.com/office/drawing/2014/main" val="785299120"/>
                    </a:ext>
                  </a:extLst>
                </a:gridCol>
              </a:tblGrid>
              <a:tr h="315485">
                <a:tc>
                  <a:txBody>
                    <a:bodyPr/>
                    <a:lstStyle/>
                    <a:p>
                      <a:pPr algn="l" fontAlgn="b"/>
                      <a:endParaRPr lang="en-US" sz="14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3">
                  <a:txBody>
                    <a:bodyPr/>
                    <a:lstStyle/>
                    <a:p>
                      <a:pPr algn="ctr" fontAlgn="ctr"/>
                      <a:r>
                        <a:rPr lang="en-US" sz="1400" b="1" i="0" u="none" strike="noStrike" dirty="0">
                          <a:solidFill>
                            <a:srgbClr val="FFFFFF"/>
                          </a:solidFill>
                          <a:effectLst/>
                          <a:latin typeface="Arial" panose="020B0604020202020204" pitchFamily="34" charset="0"/>
                        </a:rPr>
                        <a:t>Custom Constraints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8729398"/>
                  </a:ext>
                </a:extLst>
              </a:tr>
              <a:tr h="599420">
                <a:tc>
                  <a:txBody>
                    <a:bodyPr/>
                    <a:lstStyle/>
                    <a:p>
                      <a:pPr algn="ctr" fontAlgn="ctr"/>
                      <a:r>
                        <a:rPr lang="en-US" sz="14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2024 Spend (MM)</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Minimum Spend</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Maximum Spend</a:t>
                      </a:r>
                    </a:p>
                    <a:p>
                      <a:pPr algn="ctr" fontAlgn="ctr"/>
                      <a:r>
                        <a:rPr lang="en-US" sz="1400" b="1" i="0" u="none" strike="noStrike" dirty="0">
                          <a:solidFill>
                            <a:srgbClr val="000000"/>
                          </a:solidFill>
                          <a:effectLst/>
                          <a:latin typeface="Arial" panose="020B0604020202020204" pitchFamily="34" charset="0"/>
                        </a:rPr>
                        <a:t>(Stretch max)</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98239237"/>
                  </a:ext>
                </a:extLst>
              </a:tr>
              <a:tr h="315485">
                <a:tc>
                  <a:txBody>
                    <a:bodyPr/>
                    <a:lstStyle/>
                    <a:p>
                      <a:pPr algn="l" fontAlgn="ctr"/>
                      <a:r>
                        <a:rPr lang="en-US" sz="1200" b="0" i="0" u="none" strike="noStrike" dirty="0">
                          <a:solidFill>
                            <a:srgbClr val="000000"/>
                          </a:solidFill>
                          <a:effectLst/>
                          <a:latin typeface="Arial" panose="020B0604020202020204" pitchFamily="34" charset="0"/>
                        </a:rPr>
                        <a:t>HCC InOffice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$6.5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66152382"/>
                  </a:ext>
                </a:extLst>
              </a:tr>
              <a:tr h="315485">
                <a:tc>
                  <a:txBody>
                    <a:bodyPr/>
                    <a:lstStyle/>
                    <a:p>
                      <a:pPr algn="l" fontAlgn="ctr"/>
                      <a:r>
                        <a:rPr lang="en-US" sz="1200" b="0" i="0" u="none" strike="noStrike" dirty="0">
                          <a:solidFill>
                            <a:srgbClr val="000000"/>
                          </a:solidFill>
                          <a:effectLst/>
                          <a:latin typeface="Arial" panose="020B0604020202020204" pitchFamily="34" charset="0"/>
                        </a:rPr>
                        <a:t>HCP MCM</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$16.9</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$10.5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$21.0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18677257"/>
                  </a:ext>
                </a:extLst>
              </a:tr>
              <a:tr h="315485">
                <a:tc>
                  <a:txBody>
                    <a:bodyPr/>
                    <a:lstStyle/>
                    <a:p>
                      <a:pPr algn="l" fontAlgn="ctr"/>
                      <a:r>
                        <a:rPr lang="en-US" sz="1200" b="0" i="0" u="none" strike="noStrike">
                          <a:solidFill>
                            <a:srgbClr val="000000"/>
                          </a:solidFill>
                          <a:effectLst/>
                          <a:latin typeface="Arial" panose="020B0604020202020204" pitchFamily="34" charset="0"/>
                        </a:rPr>
                        <a:t>HCC Social</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$7.0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01077085"/>
                  </a:ext>
                </a:extLst>
              </a:tr>
              <a:tr h="315485">
                <a:tc>
                  <a:txBody>
                    <a:bodyPr/>
                    <a:lstStyle/>
                    <a:p>
                      <a:pPr algn="l" fontAlgn="ctr"/>
                      <a:r>
                        <a:rPr lang="en-US" sz="1200" b="0" i="0" u="none" strike="noStrike">
                          <a:solidFill>
                            <a:srgbClr val="000000"/>
                          </a:solidFill>
                          <a:effectLst/>
                          <a:latin typeface="Arial" panose="020B0604020202020204" pitchFamily="34" charset="0"/>
                        </a:rPr>
                        <a:t>HCC Online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06813090"/>
                  </a:ext>
                </a:extLst>
              </a:tr>
              <a:tr h="315485">
                <a:tc>
                  <a:txBody>
                    <a:bodyPr/>
                    <a:lstStyle/>
                    <a:p>
                      <a:pPr algn="l" fontAlgn="ctr"/>
                      <a:r>
                        <a:rPr lang="en-US" sz="1200" b="0" i="0" u="none" strike="noStrike">
                          <a:solidFill>
                            <a:srgbClr val="000000"/>
                          </a:solidFill>
                          <a:effectLst/>
                          <a:latin typeface="Arial" panose="020B0604020202020204" pitchFamily="34" charset="0"/>
                        </a:rPr>
                        <a:t>HCC Streaming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$10.3</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$27.3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17019298"/>
                  </a:ext>
                </a:extLst>
              </a:tr>
              <a:tr h="315485">
                <a:tc>
                  <a:txBody>
                    <a:bodyPr/>
                    <a:lstStyle/>
                    <a:p>
                      <a:pPr algn="l" fontAlgn="ctr"/>
                      <a:r>
                        <a:rPr lang="en-US" sz="1200" b="0" i="0" u="none" strike="noStrike">
                          <a:solidFill>
                            <a:srgbClr val="000000"/>
                          </a:solidFill>
                          <a:effectLst/>
                          <a:latin typeface="Arial" panose="020B0604020202020204" pitchFamily="34" charset="0"/>
                        </a:rPr>
                        <a:t>HCC Display</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$4.0</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$5.0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83817346"/>
                  </a:ext>
                </a:extLst>
              </a:tr>
              <a:tr h="315485">
                <a:tc>
                  <a:txBody>
                    <a:bodyPr/>
                    <a:lstStyle/>
                    <a:p>
                      <a:pPr algn="l" fontAlgn="ctr"/>
                      <a:r>
                        <a:rPr lang="en-US" sz="1200" b="0" i="0" u="none" strike="noStrike">
                          <a:solidFill>
                            <a:srgbClr val="000000"/>
                          </a:solidFill>
                          <a:effectLst/>
                          <a:latin typeface="Arial" panose="020B0604020202020204" pitchFamily="34" charset="0"/>
                        </a:rPr>
                        <a:t>HCC Paid Search</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159201"/>
                  </a:ext>
                </a:extLst>
              </a:tr>
              <a:tr h="315485">
                <a:tc>
                  <a:txBody>
                    <a:bodyPr/>
                    <a:lstStyle/>
                    <a:p>
                      <a:pPr algn="l" fontAlgn="ctr"/>
                      <a:r>
                        <a:rPr lang="en-US" sz="1200" b="0" i="0" u="none" strike="noStrike">
                          <a:solidFill>
                            <a:srgbClr val="000000"/>
                          </a:solidFill>
                          <a:effectLst/>
                          <a:latin typeface="Arial" panose="020B0604020202020204" pitchFamily="34" charset="0"/>
                        </a:rPr>
                        <a:t>HCC Radio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73390170"/>
                  </a:ext>
                </a:extLst>
              </a:tr>
              <a:tr h="315485">
                <a:tc>
                  <a:txBody>
                    <a:bodyPr/>
                    <a:lstStyle/>
                    <a:p>
                      <a:pPr algn="l" fontAlgn="ctr"/>
                      <a:r>
                        <a:rPr lang="en-US" sz="1200" b="0" i="0" u="none" strike="noStrike" dirty="0">
                          <a:solidFill>
                            <a:srgbClr val="000000"/>
                          </a:solidFill>
                          <a:effectLst/>
                          <a:latin typeface="Arial" panose="020B0604020202020204" pitchFamily="34" charset="0"/>
                        </a:rPr>
                        <a:t>HCC Linear TV</a:t>
                      </a:r>
                      <a:r>
                        <a:rPr lang="en-US" sz="1200" b="0" i="0" u="none" strike="noStrike" baseline="30000" dirty="0">
                          <a:solidFill>
                            <a:srgbClr val="000000"/>
                          </a:solidFill>
                          <a:effectLst/>
                          <a:latin typeface="Arial" panose="020B0604020202020204" pitchFamily="34" charset="0"/>
                        </a:rPr>
                        <a:t>1</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$28.1</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073117807"/>
                  </a:ext>
                </a:extLst>
              </a:tr>
              <a:tr h="315485">
                <a:tc>
                  <a:txBody>
                    <a:bodyPr/>
                    <a:lstStyle/>
                    <a:p>
                      <a:pPr algn="l" fontAlgn="ctr"/>
                      <a:r>
                        <a:rPr lang="en-US" sz="1200" b="0" i="0" u="none" strike="noStrike" dirty="0">
                          <a:solidFill>
                            <a:srgbClr val="000000"/>
                          </a:solidFill>
                          <a:effectLst/>
                          <a:latin typeface="Arial" panose="020B0604020202020204" pitchFamily="34" charset="0"/>
                        </a:rPr>
                        <a:t>HCC Pharmacy</a:t>
                      </a:r>
                      <a:r>
                        <a:rPr lang="en-US" sz="1200" b="0" i="0" u="none" strike="noStrike" baseline="30000" dirty="0">
                          <a:solidFill>
                            <a:srgbClr val="000000"/>
                          </a:solidFill>
                          <a:effectLst/>
                          <a:latin typeface="Arial" panose="020B0604020202020204" pitchFamily="34" charset="0"/>
                        </a:rPr>
                        <a:t>1</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$3.2</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0281387"/>
                  </a:ext>
                </a:extLst>
              </a:tr>
              <a:tr h="315485">
                <a:tc>
                  <a:txBody>
                    <a:bodyPr/>
                    <a:lstStyle/>
                    <a:p>
                      <a:pPr algn="l" fontAlgn="ctr"/>
                      <a:r>
                        <a:rPr lang="en-US" sz="1400" b="1" i="0" u="none" strike="noStrike" dirty="0">
                          <a:solidFill>
                            <a:srgbClr val="000000"/>
                          </a:solidFill>
                          <a:effectLst/>
                          <a:latin typeface="Arial" panose="020B0604020202020204" pitchFamily="34" charset="0"/>
                        </a:rPr>
                        <a:t>Total In Scope Budget</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$68.9</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$57.4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$104.0</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09555419"/>
                  </a:ext>
                </a:extLst>
              </a:tr>
            </a:tbl>
          </a:graphicData>
        </a:graphic>
      </p:graphicFrame>
    </p:spTree>
    <p:custDataLst>
      <p:tags r:id="rId1"/>
    </p:custDataLst>
    <p:extLst>
      <p:ext uri="{BB962C8B-B14F-4D97-AF65-F5344CB8AC3E}">
        <p14:creationId xmlns:p14="http://schemas.microsoft.com/office/powerpoint/2010/main" val="308407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Optimal scenario deep dive with custom Constraints</a:t>
            </a:r>
          </a:p>
        </p:txBody>
      </p:sp>
      <p:sp>
        <p:nvSpPr>
          <p:cNvPr id="9" name="TextBox 8">
            <a:extLst>
              <a:ext uri="{FF2B5EF4-FFF2-40B4-BE49-F238E27FC236}">
                <a16:creationId xmlns:a16="http://schemas.microsoft.com/office/drawing/2014/main" id="{18B3480D-FC38-4551-AD9D-37ECC07C17C4}"/>
              </a:ext>
            </a:extLst>
          </p:cNvPr>
          <p:cNvSpPr txBox="1"/>
          <p:nvPr/>
        </p:nvSpPr>
        <p:spPr>
          <a:xfrm>
            <a:off x="274320" y="731520"/>
            <a:ext cx="11444714" cy="821250"/>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The current budget of $69M can be optimized by reallocating funds from HCC Radio, HCC Online Video, HCC Streaming Video, HCC Social and HCC In office to other better performing channels.</a:t>
            </a:r>
            <a:endParaRPr lang="en-US" sz="1600" i="1" dirty="0">
              <a:solidFill>
                <a:srgbClr val="00B050"/>
              </a:solidFill>
              <a:latin typeface="Arial" panose="020B0604020202020204" pitchFamily="34" charset="0"/>
              <a:cs typeface="Arial" panose="020B0604020202020204" pitchFamily="34" charset="0"/>
            </a:endParaRPr>
          </a:p>
          <a:p>
            <a:pPr lvl="1">
              <a:lnSpc>
                <a:spcPct val="90000"/>
              </a:lnSpc>
              <a:spcBef>
                <a:spcPts val="500"/>
              </a:spcBef>
              <a:defRPr/>
            </a:pPr>
            <a:r>
              <a:rPr lang="en-US" sz="1600" i="1" dirty="0">
                <a:latin typeface="Arial" panose="020B0604020202020204" pitchFamily="34" charset="0"/>
                <a:cs typeface="Arial" panose="020B0604020202020204" pitchFamily="34" charset="0"/>
              </a:rPr>
              <a:t>Keeping HCC Linear TV and HCC Pharmacy Constant.</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5</a:t>
            </a:fld>
            <a:endParaRPr lang="en-US" dirty="0"/>
          </a:p>
        </p:txBody>
      </p:sp>
      <p:sp>
        <p:nvSpPr>
          <p:cNvPr id="3" name="TextBox 2">
            <a:extLst>
              <a:ext uri="{FF2B5EF4-FFF2-40B4-BE49-F238E27FC236}">
                <a16:creationId xmlns:a16="http://schemas.microsoft.com/office/drawing/2014/main" id="{E735C83B-5520-3714-ADE1-595AF9E6A461}"/>
              </a:ext>
            </a:extLst>
          </p:cNvPr>
          <p:cNvSpPr txBox="1"/>
          <p:nvPr/>
        </p:nvSpPr>
        <p:spPr>
          <a:xfrm>
            <a:off x="174661" y="6531349"/>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Total Doses</a:t>
            </a:r>
          </a:p>
        </p:txBody>
      </p:sp>
      <p:graphicFrame>
        <p:nvGraphicFramePr>
          <p:cNvPr id="6" name="Table 5">
            <a:extLst>
              <a:ext uri="{FF2B5EF4-FFF2-40B4-BE49-F238E27FC236}">
                <a16:creationId xmlns:a16="http://schemas.microsoft.com/office/drawing/2014/main" id="{24F0408A-9F0C-7EDA-9130-944A33A06BBE}"/>
              </a:ext>
            </a:extLst>
          </p:cNvPr>
          <p:cNvGraphicFramePr>
            <a:graphicFrameLocks noGrp="1"/>
          </p:cNvGraphicFramePr>
          <p:nvPr/>
        </p:nvGraphicFramePr>
        <p:xfrm>
          <a:off x="274320" y="1552770"/>
          <a:ext cx="11444714" cy="4810911"/>
        </p:xfrm>
        <a:graphic>
          <a:graphicData uri="http://schemas.openxmlformats.org/drawingml/2006/table">
            <a:tbl>
              <a:tblPr/>
              <a:tblGrid>
                <a:gridCol w="1851630">
                  <a:extLst>
                    <a:ext uri="{9D8B030D-6E8A-4147-A177-3AD203B41FA5}">
                      <a16:colId xmlns:a16="http://schemas.microsoft.com/office/drawing/2014/main" val="2799436419"/>
                    </a:ext>
                  </a:extLst>
                </a:gridCol>
                <a:gridCol w="797113">
                  <a:extLst>
                    <a:ext uri="{9D8B030D-6E8A-4147-A177-3AD203B41FA5}">
                      <a16:colId xmlns:a16="http://schemas.microsoft.com/office/drawing/2014/main" val="2069369366"/>
                    </a:ext>
                  </a:extLst>
                </a:gridCol>
                <a:gridCol w="974251">
                  <a:extLst>
                    <a:ext uri="{9D8B030D-6E8A-4147-A177-3AD203B41FA5}">
                      <a16:colId xmlns:a16="http://schemas.microsoft.com/office/drawing/2014/main" val="3344455491"/>
                    </a:ext>
                  </a:extLst>
                </a:gridCol>
                <a:gridCol w="44297">
                  <a:extLst>
                    <a:ext uri="{9D8B030D-6E8A-4147-A177-3AD203B41FA5}">
                      <a16:colId xmlns:a16="http://schemas.microsoft.com/office/drawing/2014/main" val="2853217499"/>
                    </a:ext>
                  </a:extLst>
                </a:gridCol>
                <a:gridCol w="788811">
                  <a:extLst>
                    <a:ext uri="{9D8B030D-6E8A-4147-A177-3AD203B41FA5}">
                      <a16:colId xmlns:a16="http://schemas.microsoft.com/office/drawing/2014/main" val="2627309358"/>
                    </a:ext>
                  </a:extLst>
                </a:gridCol>
                <a:gridCol w="730687">
                  <a:extLst>
                    <a:ext uri="{9D8B030D-6E8A-4147-A177-3AD203B41FA5}">
                      <a16:colId xmlns:a16="http://schemas.microsoft.com/office/drawing/2014/main" val="4072119400"/>
                    </a:ext>
                  </a:extLst>
                </a:gridCol>
                <a:gridCol w="996393">
                  <a:extLst>
                    <a:ext uri="{9D8B030D-6E8A-4147-A177-3AD203B41FA5}">
                      <a16:colId xmlns:a16="http://schemas.microsoft.com/office/drawing/2014/main" val="678314191"/>
                    </a:ext>
                  </a:extLst>
                </a:gridCol>
                <a:gridCol w="44297">
                  <a:extLst>
                    <a:ext uri="{9D8B030D-6E8A-4147-A177-3AD203B41FA5}">
                      <a16:colId xmlns:a16="http://schemas.microsoft.com/office/drawing/2014/main" val="1508608489"/>
                    </a:ext>
                  </a:extLst>
                </a:gridCol>
                <a:gridCol w="954877">
                  <a:extLst>
                    <a:ext uri="{9D8B030D-6E8A-4147-A177-3AD203B41FA5}">
                      <a16:colId xmlns:a16="http://schemas.microsoft.com/office/drawing/2014/main" val="1513889297"/>
                    </a:ext>
                  </a:extLst>
                </a:gridCol>
                <a:gridCol w="730687">
                  <a:extLst>
                    <a:ext uri="{9D8B030D-6E8A-4147-A177-3AD203B41FA5}">
                      <a16:colId xmlns:a16="http://schemas.microsoft.com/office/drawing/2014/main" val="1457841297"/>
                    </a:ext>
                  </a:extLst>
                </a:gridCol>
                <a:gridCol w="996393">
                  <a:extLst>
                    <a:ext uri="{9D8B030D-6E8A-4147-A177-3AD203B41FA5}">
                      <a16:colId xmlns:a16="http://schemas.microsoft.com/office/drawing/2014/main" val="3102681427"/>
                    </a:ext>
                  </a:extLst>
                </a:gridCol>
                <a:gridCol w="44297">
                  <a:extLst>
                    <a:ext uri="{9D8B030D-6E8A-4147-A177-3AD203B41FA5}">
                      <a16:colId xmlns:a16="http://schemas.microsoft.com/office/drawing/2014/main" val="813996611"/>
                    </a:ext>
                  </a:extLst>
                </a:gridCol>
                <a:gridCol w="763901">
                  <a:extLst>
                    <a:ext uri="{9D8B030D-6E8A-4147-A177-3AD203B41FA5}">
                      <a16:colId xmlns:a16="http://schemas.microsoft.com/office/drawing/2014/main" val="4093016017"/>
                    </a:ext>
                  </a:extLst>
                </a:gridCol>
                <a:gridCol w="730687">
                  <a:extLst>
                    <a:ext uri="{9D8B030D-6E8A-4147-A177-3AD203B41FA5}">
                      <a16:colId xmlns:a16="http://schemas.microsoft.com/office/drawing/2014/main" val="721802054"/>
                    </a:ext>
                  </a:extLst>
                </a:gridCol>
                <a:gridCol w="996393">
                  <a:extLst>
                    <a:ext uri="{9D8B030D-6E8A-4147-A177-3AD203B41FA5}">
                      <a16:colId xmlns:a16="http://schemas.microsoft.com/office/drawing/2014/main" val="3104593285"/>
                    </a:ext>
                  </a:extLst>
                </a:gridCol>
              </a:tblGrid>
              <a:tr h="224601">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a:noFill/>
                    </a:lnB>
                  </a:tcPr>
                </a:tc>
                <a:tc gridSpan="11">
                  <a:txBody>
                    <a:bodyPr/>
                    <a:lstStyle/>
                    <a:p>
                      <a:pPr algn="ctr" fontAlgn="ctr"/>
                      <a:r>
                        <a:rPr lang="en-US" sz="1000" b="1" i="0" u="none" strike="noStrike">
                          <a:solidFill>
                            <a:srgbClr val="FF0000"/>
                          </a:solidFill>
                          <a:effectLst/>
                          <a:latin typeface="Arial" panose="020B0604020202020204" pitchFamily="34" charset="0"/>
                          <a:cs typeface="Arial" panose="020B0604020202020204" pitchFamily="34" charset="0"/>
                        </a:rPr>
                        <a:t>Optimal channel spend allowed to vary based on custom limits  for 2024 channel spend</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562717"/>
                  </a:ext>
                </a:extLst>
              </a:tr>
              <a:tr h="449203">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2024 Current Baseline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Current Optimal ($69MM)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10M Increase in Spend ($79M)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20M Increase in Spend ($89M)  </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11432797"/>
                  </a:ext>
                </a:extLst>
              </a:tr>
              <a:tr h="43797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Spend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81095419"/>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179311395"/>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085021"/>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51824026"/>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052092"/>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72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63029065"/>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93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97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66922900"/>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94937733"/>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Radio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174033"/>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7361180"/>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51468624"/>
                  </a:ext>
                </a:extLst>
              </a:tr>
              <a:tr h="22460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959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984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1065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1116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246125785"/>
                  </a:ext>
                </a:extLst>
              </a:tr>
              <a:tr h="381823">
                <a:tc>
                  <a:txBody>
                    <a:bodyPr/>
                    <a:lstStyle/>
                    <a:p>
                      <a:pPr algn="l" fontAlgn="ctr"/>
                      <a:r>
                        <a:rPr lang="el-GR" sz="1000" b="1" i="0" u="none" strike="noStrike">
                          <a:solidFill>
                            <a:srgbClr val="000000"/>
                          </a:solidFill>
                          <a:effectLst/>
                          <a:latin typeface="Arial" panose="020B0604020202020204" pitchFamily="34" charset="0"/>
                          <a:cs typeface="Arial" panose="020B0604020202020204" pitchFamily="34" charset="0"/>
                        </a:rPr>
                        <a:t>Δ </a:t>
                      </a:r>
                      <a:r>
                        <a:rPr lang="en-US" sz="1000" b="1" i="0" u="none" strike="noStrike">
                          <a:solidFill>
                            <a:srgbClr val="000000"/>
                          </a:solidFill>
                          <a:effectLst/>
                          <a:latin typeface="Arial" panose="020B0604020202020204" pitchFamily="34" charset="0"/>
                          <a:cs typeface="Arial" panose="020B0604020202020204" pitchFamily="34" charset="0"/>
                        </a:rPr>
                        <a:t>Pre-tax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+25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+106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+157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275599527"/>
                  </a:ext>
                </a:extLst>
              </a:tr>
              <a:tr h="45755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Projected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+32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+132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+196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486784548"/>
                  </a:ext>
                </a:extLst>
              </a:tr>
              <a:tr h="381823">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Adult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+20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+84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+125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457013205"/>
                  </a:ext>
                </a:extLst>
              </a:tr>
            </a:tbl>
          </a:graphicData>
        </a:graphic>
      </p:graphicFrame>
    </p:spTree>
    <p:custDataLst>
      <p:tags r:id="rId1"/>
    </p:custDataLst>
    <p:extLst>
      <p:ext uri="{BB962C8B-B14F-4D97-AF65-F5344CB8AC3E}">
        <p14:creationId xmlns:p14="http://schemas.microsoft.com/office/powerpoint/2010/main" val="236182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1: Increase in $10 MM in Adolescents and $10MM in Adult promotions</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6</a:t>
            </a:fld>
            <a:endParaRPr lang="en-US" dirty="0"/>
          </a:p>
        </p:txBody>
      </p:sp>
      <p:graphicFrame>
        <p:nvGraphicFramePr>
          <p:cNvPr id="2" name="Table 1">
            <a:extLst>
              <a:ext uri="{FF2B5EF4-FFF2-40B4-BE49-F238E27FC236}">
                <a16:creationId xmlns:a16="http://schemas.microsoft.com/office/drawing/2014/main" id="{2352BBA3-3838-F3EA-4539-F3E4AFF0F089}"/>
              </a:ext>
            </a:extLst>
          </p:cNvPr>
          <p:cNvGraphicFramePr>
            <a:graphicFrameLocks noGrp="1"/>
          </p:cNvGraphicFramePr>
          <p:nvPr>
            <p:extLst>
              <p:ext uri="{D42A27DB-BD31-4B8C-83A1-F6EECF244321}">
                <p14:modId xmlns:p14="http://schemas.microsoft.com/office/powerpoint/2010/main" val="1712084738"/>
              </p:ext>
            </p:extLst>
          </p:nvPr>
        </p:nvGraphicFramePr>
        <p:xfrm>
          <a:off x="955964" y="1817168"/>
          <a:ext cx="10002982" cy="4029448"/>
        </p:xfrm>
        <a:graphic>
          <a:graphicData uri="http://schemas.openxmlformats.org/drawingml/2006/table">
            <a:tbl>
              <a:tblPr/>
              <a:tblGrid>
                <a:gridCol w="2136119">
                  <a:extLst>
                    <a:ext uri="{9D8B030D-6E8A-4147-A177-3AD203B41FA5}">
                      <a16:colId xmlns:a16="http://schemas.microsoft.com/office/drawing/2014/main" val="4104804907"/>
                    </a:ext>
                  </a:extLst>
                </a:gridCol>
                <a:gridCol w="87461">
                  <a:extLst>
                    <a:ext uri="{9D8B030D-6E8A-4147-A177-3AD203B41FA5}">
                      <a16:colId xmlns:a16="http://schemas.microsoft.com/office/drawing/2014/main" val="3969716030"/>
                    </a:ext>
                  </a:extLst>
                </a:gridCol>
                <a:gridCol w="87461">
                  <a:extLst>
                    <a:ext uri="{9D8B030D-6E8A-4147-A177-3AD203B41FA5}">
                      <a16:colId xmlns:a16="http://schemas.microsoft.com/office/drawing/2014/main" val="2161547400"/>
                    </a:ext>
                  </a:extLst>
                </a:gridCol>
                <a:gridCol w="1101586">
                  <a:extLst>
                    <a:ext uri="{9D8B030D-6E8A-4147-A177-3AD203B41FA5}">
                      <a16:colId xmlns:a16="http://schemas.microsoft.com/office/drawing/2014/main" val="1984343447"/>
                    </a:ext>
                  </a:extLst>
                </a:gridCol>
                <a:gridCol w="1062391">
                  <a:extLst>
                    <a:ext uri="{9D8B030D-6E8A-4147-A177-3AD203B41FA5}">
                      <a16:colId xmlns:a16="http://schemas.microsoft.com/office/drawing/2014/main" val="3656458168"/>
                    </a:ext>
                  </a:extLst>
                </a:gridCol>
                <a:gridCol w="1191491">
                  <a:extLst>
                    <a:ext uri="{9D8B030D-6E8A-4147-A177-3AD203B41FA5}">
                      <a16:colId xmlns:a16="http://schemas.microsoft.com/office/drawing/2014/main" val="3739409704"/>
                    </a:ext>
                  </a:extLst>
                </a:gridCol>
                <a:gridCol w="193963">
                  <a:extLst>
                    <a:ext uri="{9D8B030D-6E8A-4147-A177-3AD203B41FA5}">
                      <a16:colId xmlns:a16="http://schemas.microsoft.com/office/drawing/2014/main" val="1557410999"/>
                    </a:ext>
                  </a:extLst>
                </a:gridCol>
                <a:gridCol w="1163782">
                  <a:extLst>
                    <a:ext uri="{9D8B030D-6E8A-4147-A177-3AD203B41FA5}">
                      <a16:colId xmlns:a16="http://schemas.microsoft.com/office/drawing/2014/main" val="1169696172"/>
                    </a:ext>
                  </a:extLst>
                </a:gridCol>
                <a:gridCol w="1537855">
                  <a:extLst>
                    <a:ext uri="{9D8B030D-6E8A-4147-A177-3AD203B41FA5}">
                      <a16:colId xmlns:a16="http://schemas.microsoft.com/office/drawing/2014/main" val="150406958"/>
                    </a:ext>
                  </a:extLst>
                </a:gridCol>
                <a:gridCol w="1440873">
                  <a:extLst>
                    <a:ext uri="{9D8B030D-6E8A-4147-A177-3AD203B41FA5}">
                      <a16:colId xmlns:a16="http://schemas.microsoft.com/office/drawing/2014/main" val="4252696139"/>
                    </a:ext>
                  </a:extLst>
                </a:gridCol>
              </a:tblGrid>
              <a:tr h="502399">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Adult - 10M Increase in Spend ($79M)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1" i="0" u="none" strike="noStrike" dirty="0">
                          <a:solidFill>
                            <a:srgbClr val="FFFFFF"/>
                          </a:solidFill>
                          <a:effectLst/>
                          <a:latin typeface="Arial" panose="020B0604020202020204" pitchFamily="34" charset="0"/>
                        </a:rPr>
                        <a:t>Adolescents - 10M increase In spend (50M)</a:t>
                      </a:r>
                    </a:p>
                  </a:txBody>
                  <a:tcPr marL="5765" marR="5765" marT="576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extLst>
                  <a:ext uri="{0D108BD9-81ED-4DB2-BD59-A6C34878D82A}">
                    <a16:rowId xmlns:a16="http://schemas.microsoft.com/office/drawing/2014/main" val="3990787707"/>
                  </a:ext>
                </a:extLst>
              </a:tr>
              <a:tr h="667099">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8700523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$1.2</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8721181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419</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125617"/>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rPr>
                        <a:t>112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73974202"/>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84127609"/>
                  </a:ext>
                </a:extLst>
              </a:tr>
              <a:tr h="3376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$5.6</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135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84073960"/>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$5.1</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207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638638"/>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73197945"/>
                  </a:ext>
                </a:extLst>
              </a:tr>
              <a:tr h="24272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HCC Radio/Audio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1250589"/>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7739425"/>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5585111"/>
                  </a:ext>
                </a:extLst>
              </a:tr>
              <a:tr h="337699">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1,065</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panose="020B0604020202020204" pitchFamily="34" charset="0"/>
                        </a:rPr>
                        <a:t>$49.7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1,501</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924634272"/>
                  </a:ext>
                </a:extLst>
              </a:tr>
            </a:tbl>
          </a:graphicData>
        </a:graphic>
      </p:graphicFrame>
    </p:spTree>
    <p:custDataLst>
      <p:tags r:id="rId1"/>
    </p:custDataLst>
    <p:extLst>
      <p:ext uri="{BB962C8B-B14F-4D97-AF65-F5344CB8AC3E}">
        <p14:creationId xmlns:p14="http://schemas.microsoft.com/office/powerpoint/2010/main" val="368592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2: Increase in $0 MM in Adolescents and $20 in Adult promotions</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7</a:t>
            </a:fld>
            <a:endParaRPr lang="en-US" dirty="0"/>
          </a:p>
        </p:txBody>
      </p:sp>
      <p:graphicFrame>
        <p:nvGraphicFramePr>
          <p:cNvPr id="2" name="Table 1">
            <a:extLst>
              <a:ext uri="{FF2B5EF4-FFF2-40B4-BE49-F238E27FC236}">
                <a16:creationId xmlns:a16="http://schemas.microsoft.com/office/drawing/2014/main" id="{2352BBA3-3838-F3EA-4539-F3E4AFF0F089}"/>
              </a:ext>
            </a:extLst>
          </p:cNvPr>
          <p:cNvGraphicFramePr>
            <a:graphicFrameLocks noGrp="1"/>
          </p:cNvGraphicFramePr>
          <p:nvPr>
            <p:extLst>
              <p:ext uri="{D42A27DB-BD31-4B8C-83A1-F6EECF244321}">
                <p14:modId xmlns:p14="http://schemas.microsoft.com/office/powerpoint/2010/main" val="2477761057"/>
              </p:ext>
            </p:extLst>
          </p:nvPr>
        </p:nvGraphicFramePr>
        <p:xfrm>
          <a:off x="997527" y="1637059"/>
          <a:ext cx="10002982" cy="4051299"/>
        </p:xfrm>
        <a:graphic>
          <a:graphicData uri="http://schemas.openxmlformats.org/drawingml/2006/table">
            <a:tbl>
              <a:tblPr/>
              <a:tblGrid>
                <a:gridCol w="2136119">
                  <a:extLst>
                    <a:ext uri="{9D8B030D-6E8A-4147-A177-3AD203B41FA5}">
                      <a16:colId xmlns:a16="http://schemas.microsoft.com/office/drawing/2014/main" val="4104804907"/>
                    </a:ext>
                  </a:extLst>
                </a:gridCol>
                <a:gridCol w="87461">
                  <a:extLst>
                    <a:ext uri="{9D8B030D-6E8A-4147-A177-3AD203B41FA5}">
                      <a16:colId xmlns:a16="http://schemas.microsoft.com/office/drawing/2014/main" val="3969716030"/>
                    </a:ext>
                  </a:extLst>
                </a:gridCol>
                <a:gridCol w="87461">
                  <a:extLst>
                    <a:ext uri="{9D8B030D-6E8A-4147-A177-3AD203B41FA5}">
                      <a16:colId xmlns:a16="http://schemas.microsoft.com/office/drawing/2014/main" val="2161547400"/>
                    </a:ext>
                  </a:extLst>
                </a:gridCol>
                <a:gridCol w="1101586">
                  <a:extLst>
                    <a:ext uri="{9D8B030D-6E8A-4147-A177-3AD203B41FA5}">
                      <a16:colId xmlns:a16="http://schemas.microsoft.com/office/drawing/2014/main" val="1984343447"/>
                    </a:ext>
                  </a:extLst>
                </a:gridCol>
                <a:gridCol w="842952">
                  <a:extLst>
                    <a:ext uri="{9D8B030D-6E8A-4147-A177-3AD203B41FA5}">
                      <a16:colId xmlns:a16="http://schemas.microsoft.com/office/drawing/2014/main" val="3656458168"/>
                    </a:ext>
                  </a:extLst>
                </a:gridCol>
                <a:gridCol w="1244676">
                  <a:extLst>
                    <a:ext uri="{9D8B030D-6E8A-4147-A177-3AD203B41FA5}">
                      <a16:colId xmlns:a16="http://schemas.microsoft.com/office/drawing/2014/main" val="3739409704"/>
                    </a:ext>
                  </a:extLst>
                </a:gridCol>
                <a:gridCol w="77091">
                  <a:extLst>
                    <a:ext uri="{9D8B030D-6E8A-4147-A177-3AD203B41FA5}">
                      <a16:colId xmlns:a16="http://schemas.microsoft.com/office/drawing/2014/main" val="1557410999"/>
                    </a:ext>
                  </a:extLst>
                </a:gridCol>
                <a:gridCol w="1100545">
                  <a:extLst>
                    <a:ext uri="{9D8B030D-6E8A-4147-A177-3AD203B41FA5}">
                      <a16:colId xmlns:a16="http://schemas.microsoft.com/office/drawing/2014/main" val="1169696172"/>
                    </a:ext>
                  </a:extLst>
                </a:gridCol>
                <a:gridCol w="1593273">
                  <a:extLst>
                    <a:ext uri="{9D8B030D-6E8A-4147-A177-3AD203B41FA5}">
                      <a16:colId xmlns:a16="http://schemas.microsoft.com/office/drawing/2014/main" val="150406958"/>
                    </a:ext>
                  </a:extLst>
                </a:gridCol>
                <a:gridCol w="1731818">
                  <a:extLst>
                    <a:ext uri="{9D8B030D-6E8A-4147-A177-3AD203B41FA5}">
                      <a16:colId xmlns:a16="http://schemas.microsoft.com/office/drawing/2014/main" val="4252696139"/>
                    </a:ext>
                  </a:extLst>
                </a:gridCol>
              </a:tblGrid>
              <a:tr h="524250">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Adult - 20M Increase in Spend ($89M)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1" i="0" u="none" strike="noStrike" dirty="0">
                          <a:solidFill>
                            <a:srgbClr val="FFFFFF"/>
                          </a:solidFill>
                          <a:effectLst/>
                          <a:latin typeface="Arial" panose="020B0604020202020204" pitchFamily="34" charset="0"/>
                        </a:rPr>
                        <a:t>Adolescents - 0M increase In spend (40M)</a:t>
                      </a:r>
                    </a:p>
                  </a:txBody>
                  <a:tcPr marL="5765" marR="5765" marT="576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extLst>
                  <a:ext uri="{0D108BD9-81ED-4DB2-BD59-A6C34878D82A}">
                    <a16:rowId xmlns:a16="http://schemas.microsoft.com/office/drawing/2014/main" val="3990787707"/>
                  </a:ext>
                </a:extLst>
              </a:tr>
              <a:tr h="6670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8700523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8721181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$8.0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362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125617"/>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$1.6</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73974202"/>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84127609"/>
                  </a:ext>
                </a:extLst>
              </a:tr>
              <a:tr h="3376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127</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84073960"/>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$3.8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181</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638638"/>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73197945"/>
                  </a:ext>
                </a:extLst>
              </a:tr>
              <a:tr h="24272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HCC Radio/Audio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$2.2</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91</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1250589"/>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7739425"/>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5585111"/>
                  </a:ext>
                </a:extLst>
              </a:tr>
              <a:tr h="337699">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1116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panose="020B0604020202020204" pitchFamily="34" charset="0"/>
                        </a:rPr>
                        <a:t>$39.7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1,299</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924634272"/>
                  </a:ext>
                </a:extLst>
              </a:tr>
            </a:tbl>
          </a:graphicData>
        </a:graphic>
      </p:graphicFrame>
    </p:spTree>
    <p:custDataLst>
      <p:tags r:id="rId1"/>
    </p:custDataLst>
    <p:extLst>
      <p:ext uri="{BB962C8B-B14F-4D97-AF65-F5344CB8AC3E}">
        <p14:creationId xmlns:p14="http://schemas.microsoft.com/office/powerpoint/2010/main" val="333878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3: Increase in $20 MM in Adolescents and $0 in Adult promotions</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8</a:t>
            </a:fld>
            <a:endParaRPr lang="en-US" dirty="0"/>
          </a:p>
        </p:txBody>
      </p:sp>
      <p:graphicFrame>
        <p:nvGraphicFramePr>
          <p:cNvPr id="2" name="Table 1">
            <a:extLst>
              <a:ext uri="{FF2B5EF4-FFF2-40B4-BE49-F238E27FC236}">
                <a16:creationId xmlns:a16="http://schemas.microsoft.com/office/drawing/2014/main" id="{2352BBA3-3838-F3EA-4539-F3E4AFF0F089}"/>
              </a:ext>
            </a:extLst>
          </p:cNvPr>
          <p:cNvGraphicFramePr>
            <a:graphicFrameLocks noGrp="1"/>
          </p:cNvGraphicFramePr>
          <p:nvPr>
            <p:extLst>
              <p:ext uri="{D42A27DB-BD31-4B8C-83A1-F6EECF244321}">
                <p14:modId xmlns:p14="http://schemas.microsoft.com/office/powerpoint/2010/main" val="2413963040"/>
              </p:ext>
            </p:extLst>
          </p:nvPr>
        </p:nvGraphicFramePr>
        <p:xfrm>
          <a:off x="1094509" y="1414276"/>
          <a:ext cx="10002982" cy="4029448"/>
        </p:xfrm>
        <a:graphic>
          <a:graphicData uri="http://schemas.openxmlformats.org/drawingml/2006/table">
            <a:tbl>
              <a:tblPr/>
              <a:tblGrid>
                <a:gridCol w="2136119">
                  <a:extLst>
                    <a:ext uri="{9D8B030D-6E8A-4147-A177-3AD203B41FA5}">
                      <a16:colId xmlns:a16="http://schemas.microsoft.com/office/drawing/2014/main" val="4104804907"/>
                    </a:ext>
                  </a:extLst>
                </a:gridCol>
                <a:gridCol w="87461">
                  <a:extLst>
                    <a:ext uri="{9D8B030D-6E8A-4147-A177-3AD203B41FA5}">
                      <a16:colId xmlns:a16="http://schemas.microsoft.com/office/drawing/2014/main" val="3969716030"/>
                    </a:ext>
                  </a:extLst>
                </a:gridCol>
                <a:gridCol w="87461">
                  <a:extLst>
                    <a:ext uri="{9D8B030D-6E8A-4147-A177-3AD203B41FA5}">
                      <a16:colId xmlns:a16="http://schemas.microsoft.com/office/drawing/2014/main" val="2161547400"/>
                    </a:ext>
                  </a:extLst>
                </a:gridCol>
                <a:gridCol w="1101586">
                  <a:extLst>
                    <a:ext uri="{9D8B030D-6E8A-4147-A177-3AD203B41FA5}">
                      <a16:colId xmlns:a16="http://schemas.microsoft.com/office/drawing/2014/main" val="1984343447"/>
                    </a:ext>
                  </a:extLst>
                </a:gridCol>
                <a:gridCol w="842952">
                  <a:extLst>
                    <a:ext uri="{9D8B030D-6E8A-4147-A177-3AD203B41FA5}">
                      <a16:colId xmlns:a16="http://schemas.microsoft.com/office/drawing/2014/main" val="3656458168"/>
                    </a:ext>
                  </a:extLst>
                </a:gridCol>
                <a:gridCol w="1244676">
                  <a:extLst>
                    <a:ext uri="{9D8B030D-6E8A-4147-A177-3AD203B41FA5}">
                      <a16:colId xmlns:a16="http://schemas.microsoft.com/office/drawing/2014/main" val="3739409704"/>
                    </a:ext>
                  </a:extLst>
                </a:gridCol>
                <a:gridCol w="77091">
                  <a:extLst>
                    <a:ext uri="{9D8B030D-6E8A-4147-A177-3AD203B41FA5}">
                      <a16:colId xmlns:a16="http://schemas.microsoft.com/office/drawing/2014/main" val="1557410999"/>
                    </a:ext>
                  </a:extLst>
                </a:gridCol>
                <a:gridCol w="1100545">
                  <a:extLst>
                    <a:ext uri="{9D8B030D-6E8A-4147-A177-3AD203B41FA5}">
                      <a16:colId xmlns:a16="http://schemas.microsoft.com/office/drawing/2014/main" val="1169696172"/>
                    </a:ext>
                  </a:extLst>
                </a:gridCol>
                <a:gridCol w="1593273">
                  <a:extLst>
                    <a:ext uri="{9D8B030D-6E8A-4147-A177-3AD203B41FA5}">
                      <a16:colId xmlns:a16="http://schemas.microsoft.com/office/drawing/2014/main" val="150406958"/>
                    </a:ext>
                  </a:extLst>
                </a:gridCol>
                <a:gridCol w="1731818">
                  <a:extLst>
                    <a:ext uri="{9D8B030D-6E8A-4147-A177-3AD203B41FA5}">
                      <a16:colId xmlns:a16="http://schemas.microsoft.com/office/drawing/2014/main" val="4252696139"/>
                    </a:ext>
                  </a:extLst>
                </a:gridCol>
              </a:tblGrid>
              <a:tr h="502399">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Adult - 0M Increase in Spend ($69M)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1" i="0" u="none" strike="noStrike" dirty="0">
                          <a:solidFill>
                            <a:srgbClr val="FFFFFF"/>
                          </a:solidFill>
                          <a:effectLst/>
                          <a:latin typeface="Arial" panose="020B0604020202020204" pitchFamily="34" charset="0"/>
                        </a:rPr>
                        <a:t>Adolescents - 20M increase In spend (60M)</a:t>
                      </a:r>
                    </a:p>
                  </a:txBody>
                  <a:tcPr marL="5765" marR="5765" marT="576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extLst>
                  <a:ext uri="{0D108BD9-81ED-4DB2-BD59-A6C34878D82A}">
                    <a16:rowId xmlns:a16="http://schemas.microsoft.com/office/drawing/2014/main" val="3990787707"/>
                  </a:ext>
                </a:extLst>
              </a:tr>
              <a:tr h="6670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8700523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8721181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459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$12.0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438</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125617"/>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150</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73974202"/>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84127609"/>
                  </a:ext>
                </a:extLst>
              </a:tr>
              <a:tr h="3376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72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213</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84073960"/>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97</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$5.7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216</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638638"/>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73197945"/>
                  </a:ext>
                </a:extLst>
              </a:tr>
              <a:tr h="24272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HCC Radio/Audio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1250589"/>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7739425"/>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5585111"/>
                  </a:ext>
                </a:extLst>
              </a:tr>
              <a:tr h="337699">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984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panose="020B0604020202020204" pitchFamily="34" charset="0"/>
                        </a:rPr>
                        <a:t>$59.7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1,653</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924634272"/>
                  </a:ext>
                </a:extLst>
              </a:tr>
            </a:tbl>
          </a:graphicData>
        </a:graphic>
      </p:graphicFrame>
    </p:spTree>
    <p:custDataLst>
      <p:tags r:id="rId1"/>
    </p:custDataLst>
    <p:extLst>
      <p:ext uri="{BB962C8B-B14F-4D97-AF65-F5344CB8AC3E}">
        <p14:creationId xmlns:p14="http://schemas.microsoft.com/office/powerpoint/2010/main" val="385917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a:xfrm>
            <a:off x="365760" y="365760"/>
            <a:ext cx="10972800" cy="365760"/>
          </a:xfrm>
        </p:spPr>
        <p:txBody>
          <a:bodyPr>
            <a:normAutofit fontScale="90000"/>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idx="1"/>
          </p:nvPr>
        </p:nvSpPr>
        <p:spPr>
          <a:xfrm>
            <a:off x="838200" y="911224"/>
            <a:ext cx="10515600" cy="4435065"/>
          </a:xfrm>
        </p:spPr>
        <p:txBody>
          <a:bodyPr>
            <a:normAutofit lnSpcReduction="10000"/>
          </a:bodyPr>
          <a:lstStyle/>
          <a:p>
            <a:r>
              <a:rPr lang="en-US" sz="2000" dirty="0">
                <a:latin typeface="Arial" panose="020B0604020202020204" pitchFamily="34" charset="0"/>
                <a:cs typeface="Arial" panose="020B0604020202020204" pitchFamily="34" charset="0"/>
              </a:rPr>
              <a:t>The analysis does observe a lower confidence when we are trying to increase the budgets by 2x or 3x –as the budgets are not in the operating model budget frequency. Hence it should be taken as directional.</a:t>
            </a:r>
          </a:p>
          <a:p>
            <a:r>
              <a:rPr lang="en-US" sz="2000" dirty="0">
                <a:latin typeface="Arial" panose="020B0604020202020204" pitchFamily="34" charset="0"/>
                <a:cs typeface="Arial" panose="020B0604020202020204" pitchFamily="34" charset="0"/>
              </a:rPr>
              <a:t>Curves are based on historical results (2022) and are not adjusted for current/future market events and marketplaces changes</a:t>
            </a:r>
          </a:p>
          <a:p>
            <a:r>
              <a:rPr lang="en-US" sz="2000" dirty="0">
                <a:latin typeface="Arial" panose="020B0604020202020204" pitchFamily="34" charset="0"/>
                <a:cs typeface="Arial" panose="020B0604020202020204" pitchFamily="34" charset="0"/>
              </a:rPr>
              <a:t>Any efficiencies as part of first-time execution of some programs are not captured in the data</a:t>
            </a:r>
          </a:p>
          <a:p>
            <a:r>
              <a:rPr lang="en-US" sz="2000" dirty="0">
                <a:latin typeface="Arial" panose="020B0604020202020204" pitchFamily="34" charset="0"/>
                <a:cs typeface="Arial" panose="020B0604020202020204" pitchFamily="34" charset="0"/>
              </a:rPr>
              <a:t>Some promotion response curves make use of assumptions regarding their saturation point</a:t>
            </a:r>
          </a:p>
          <a:p>
            <a:r>
              <a:rPr lang="en-US" sz="2000" dirty="0">
                <a:latin typeface="Arial" panose="020B0604020202020204" pitchFamily="34" charset="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a:t>
            </a:r>
          </a:p>
          <a:p>
            <a:pPr lvl="1"/>
            <a:r>
              <a:rPr lang="en-US" sz="2000" b="1" dirty="0">
                <a:latin typeface="Arial" panose="020B0604020202020204" pitchFamily="34" charset="0"/>
                <a:cs typeface="Arial" panose="020B0604020202020204" pitchFamily="34" charset="0"/>
              </a:rPr>
              <a:t>E.g., even though Linear TV is relatively “inefficient” in terms of ROI, we know it’s value regarding reach, incremental revenue and positive effect on other channels</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9</a:t>
            </a:fld>
            <a:endParaRPr lang="en-US"/>
          </a:p>
        </p:txBody>
      </p:sp>
    </p:spTree>
    <p:custDataLst>
      <p:tags r:id="rId1"/>
    </p:custDataLst>
    <p:extLst>
      <p:ext uri="{BB962C8B-B14F-4D97-AF65-F5344CB8AC3E}">
        <p14:creationId xmlns:p14="http://schemas.microsoft.com/office/powerpoint/2010/main" val="1089313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3109</Words>
  <Application>Microsoft Office PowerPoint</Application>
  <PresentationFormat>Widescreen</PresentationFormat>
  <Paragraphs>1077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Gardasil Adolescent and Adult Promotion: 2024 Marketing budget optimization  (Custom Constraints) </vt:lpstr>
      <vt:lpstr>Current Scenarios – G9 Adolescents</vt:lpstr>
      <vt:lpstr>Gardasil Adolescent: Optimal scenario deep dive</vt:lpstr>
      <vt:lpstr>Custom Scenarios – G9 Adult</vt:lpstr>
      <vt:lpstr>Gardasil Adult: Optimal scenario deep dive with custom Constraints</vt:lpstr>
      <vt:lpstr>Scenario 1: Increase in $10 MM in Adolescents and $10MM in Adult promotions</vt:lpstr>
      <vt:lpstr>Scenario 2: Increase in $0 MM in Adolescents and $20 in Adult promotions</vt:lpstr>
      <vt:lpstr>Scenario 3: Increase in $20 MM in Adolescents and $0 in Adult promotions</vt:lpstr>
      <vt:lpstr>Assumptions &amp; Limitations to consider for future investment decisions </vt:lpstr>
      <vt:lpstr>Appendix</vt:lpstr>
      <vt:lpstr>Gardasil Adolescent: Optimal scenario deep dive</vt:lpstr>
      <vt:lpstr>Gardasil Adult: Optimal scenario deep dive with custom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Gardasil Adolescent and Adult Promotion: 2024 Marketing budget optimization  (Custom Constraints) </dc:title>
  <dc:creator>A, Sarath</dc:creator>
  <cp:lastModifiedBy>A, Sarath</cp:lastModifiedBy>
  <cp:revision>2</cp:revision>
  <dcterms:created xsi:type="dcterms:W3CDTF">2023-10-04T13:18:07Z</dcterms:created>
  <dcterms:modified xsi:type="dcterms:W3CDTF">2023-10-04T13:56:37Z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56a699-e9bd-437a-8412-901342082749_Enabled">
    <vt:lpwstr>true</vt:lpwstr>
  </property>
  <property fmtid="{D5CDD505-2E9C-101B-9397-08002B2CF9AE}" pid="3" name="MSIP_Label_2c56a699-e9bd-437a-8412-901342082749_SetDate">
    <vt:lpwstr>2023-10-04T13:50:59Z</vt:lpwstr>
  </property>
  <property fmtid="{D5CDD505-2E9C-101B-9397-08002B2CF9AE}" pid="4" name="MSIP_Label_2c56a699-e9bd-437a-8412-901342082749_Method">
    <vt:lpwstr>Privileged</vt:lpwstr>
  </property>
  <property fmtid="{D5CDD505-2E9C-101B-9397-08002B2CF9AE}" pid="5" name="MSIP_Label_2c56a699-e9bd-437a-8412-901342082749_Name">
    <vt:lpwstr>2c56a699-e9bd-437a-8412-901342082749</vt:lpwstr>
  </property>
  <property fmtid="{D5CDD505-2E9C-101B-9397-08002B2CF9AE}" pid="6" name="MSIP_Label_2c56a699-e9bd-437a-8412-901342082749_SiteId">
    <vt:lpwstr>a00de4ec-48a8-43a6-be74-e31274e2060d</vt:lpwstr>
  </property>
  <property fmtid="{D5CDD505-2E9C-101B-9397-08002B2CF9AE}" pid="7" name="MSIP_Label_2c56a699-e9bd-437a-8412-901342082749_ActionId">
    <vt:lpwstr>422d137e-56ce-427f-9db1-7dee4db45b0c</vt:lpwstr>
  </property>
  <property fmtid="{D5CDD505-2E9C-101B-9397-08002B2CF9AE}" pid="8" name="MSIP_Label_2c56a699-e9bd-437a-8412-901342082749_ContentBits">
    <vt:lpwstr>1</vt:lpwstr>
  </property>
  <property fmtid="{D5CDD505-2E9C-101B-9397-08002B2CF9AE}" pid="9" name="MerckAIPLabel">
    <vt:lpwstr>Confidential</vt:lpwstr>
  </property>
  <property fmtid="{D5CDD505-2E9C-101B-9397-08002B2CF9AE}" pid="10" name="MerckAIPDataExchange">
    <vt:lpwstr>!MRKMIP@Confidential</vt:lpwstr>
  </property>
</Properties>
</file>