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4"/>
  </p:notesMasterIdLst>
  <p:sldIdLst>
    <p:sldId id="291" r:id="rId3"/>
    <p:sldId id="300" r:id="rId4"/>
    <p:sldId id="306" r:id="rId5"/>
    <p:sldId id="305" r:id="rId6"/>
    <p:sldId id="302" r:id="rId7"/>
    <p:sldId id="307" r:id="rId8"/>
    <p:sldId id="304" r:id="rId9"/>
    <p:sldId id="303" r:id="rId10"/>
    <p:sldId id="297" r:id="rId11"/>
    <p:sldId id="29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340"/>
    <a:srgbClr val="00857C"/>
    <a:srgbClr val="FFC7CE"/>
    <a:srgbClr val="C6EF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CFB27-B88E-4011-A2AA-77E6A3918324}"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AB22D-1035-4919-83AF-582A3B087BF6}" type="slidenum">
              <a:rPr lang="en-US" smtClean="0"/>
              <a:t>‹#›</a:t>
            </a:fld>
            <a:endParaRPr lang="en-US"/>
          </a:p>
        </p:txBody>
      </p:sp>
    </p:spTree>
    <p:extLst>
      <p:ext uri="{BB962C8B-B14F-4D97-AF65-F5344CB8AC3E}">
        <p14:creationId xmlns:p14="http://schemas.microsoft.com/office/powerpoint/2010/main" val="296391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C9AD-33CF-8B00-CC41-A4D251A91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F99FA3-0C47-C60E-C6B7-4722FAF3C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4598D2-ADD1-288F-5CE0-421BC2B8D9DA}"/>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25B5D9F5-E5E3-35B5-8B74-2E4E250A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11B26-6FAF-3C67-C299-7BB5EC071396}"/>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2594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F2F7-FB33-4134-12D1-08D853F0B0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C2840E-048D-44BA-51D1-681BBB75C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E862-915F-FB39-1992-18F55118728C}"/>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14AC292E-A330-1E32-4396-0F4EBCB54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835D7-81C8-0C3F-2DA7-EFCE2477C43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10784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8AA6D-0CDB-D853-0013-98D7D02D6D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55723-3835-68AE-0A8E-67B47C625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E72DB-6FBF-572E-A661-8876E7879246}"/>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F117DA62-67B3-90C5-D406-6E25ABF4F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9DBA0-4F2C-8D5F-4D96-F9D54298FFDC}"/>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35771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7902658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2996866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27100289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67984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36539844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54139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20388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8963209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AB81-377D-5063-1E4D-593C82616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2EFB5-6176-AFA0-F0EA-6378B5B6B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2574D-7CF6-A599-3CE1-BBF06F1E78E2}"/>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52FE06BF-6E30-D039-E7F3-34C156E43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65898-159C-A199-251D-B179534020B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851443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8304091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021627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64212C56-F55F-3546-9A1C-3F18907ADBE0}"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15330564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D81C3A2D-2FFA-A644-AC22-DEFEDD04EC5A}"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07946666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B1A5FAC7-D619-A54E-877A-A320E0D2E122}"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93099943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4E677B2-E575-7548-9AE7-0387A468A294}"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98200542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0415A4EB-7CE5-0940-A150-C0B0199CEF30}"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8385185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0C4D9207-ADC6-1148-9671-F054DC63C638}"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7625532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1C371BE7-2050-464F-B3BA-FE133C9F987C}"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1130105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November 7,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0066384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179F-3535-1E1D-9145-04F4E72BF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E5233-D425-A377-C856-BE58A1F65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03E8AF-1409-E300-D1C0-D2D40CDF1D42}"/>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5ACD06F6-156C-F03F-5072-D918E0372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94D31-D7B8-C4D9-133F-7FA457D23CB2}"/>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7708355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November 7,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354049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8DB321EC-5A9E-F847-A031-D651CF2B8CC1}"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1299370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E980DDC-B55F-5741-9B49-8D6EC6B4C324}"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36643934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19944323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November 7,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86565808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November 7,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6936909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0F96CCB-2F86-FB47-9487-506B4DB47B74}" type="datetime4">
              <a:rPr lang="en-US" smtClean="0"/>
              <a:t>November 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843075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7D30181E-1562-794C-97AC-863F5C46B16E}"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95988616"/>
      </p:ext>
    </p:extLst>
  </p:cSld>
  <p:clrMapOvr>
    <a:masterClrMapping/>
  </p:clrMapOvr>
  <p:transition>
    <p:fade/>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5A566A35-143B-C74F-8812-12406DE193EE}"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858754694"/>
      </p:ext>
    </p:extLst>
  </p:cSld>
  <p:clrMapOvr>
    <a:masterClrMapping/>
  </p:clrMapOvr>
  <p:transition>
    <p:fade/>
  </p:transition>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D077600-63C6-224A-844E-432091F8FAD3}"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128225204"/>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021-EA18-2BED-B0AE-60A26A866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9489A-FB0E-BC67-E25D-5C9611570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EEB13-52FF-CBEC-5BA5-8226D3C97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098B78-0002-6053-DECE-16CCCC1144AA}"/>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6" name="Footer Placeholder 5">
            <a:extLst>
              <a:ext uri="{FF2B5EF4-FFF2-40B4-BE49-F238E27FC236}">
                <a16:creationId xmlns:a16="http://schemas.microsoft.com/office/drawing/2014/main" id="{81ED886E-C6CD-A762-45D1-D50833CE2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5608C-A75B-6CE7-AB0E-F50EA94618AE}"/>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142374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F03B8D0D-AAA4-044B-9BDD-77A9840047A1}" type="datetime4">
              <a:rPr lang="en-US" smtClean="0"/>
              <a:t>November 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79826511"/>
      </p:ext>
    </p:extLst>
  </p:cSld>
  <p:clrMapOvr>
    <a:masterClrMapping/>
  </p:clrMapOvr>
  <p:transition>
    <p:fade/>
  </p:transition>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November 7,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8101222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November 7,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67681819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November 7,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01478271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November 7,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72940422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November 7,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3856716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November 7,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5646649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November 7,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96211596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November 7,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19852724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November 7,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3485783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DD1F-848A-8C1B-047B-5E5A008C7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60B4E-84A3-34DB-0B81-BC54BBD29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360D4-EC95-9E2E-6D36-3583C660F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86AEC-9408-C80C-B2DD-0EF1D3816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76308-29A4-8C7C-A6EB-149DA4AD5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2AF1B-CC21-77A2-0445-E29A3581F685}"/>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8" name="Footer Placeholder 7">
            <a:extLst>
              <a:ext uri="{FF2B5EF4-FFF2-40B4-BE49-F238E27FC236}">
                <a16:creationId xmlns:a16="http://schemas.microsoft.com/office/drawing/2014/main" id="{E4F677DB-B2A3-2DF5-C5ED-1B874962C2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69DDF5-999F-AA30-DA62-762D3204F3D1}"/>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79974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November 7,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58363931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November 7,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8767343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November 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58648718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a:p>
        </p:txBody>
      </p:sp>
    </p:spTree>
    <p:extLst>
      <p:ext uri="{BB962C8B-B14F-4D97-AF65-F5344CB8AC3E}">
        <p14:creationId xmlns:p14="http://schemas.microsoft.com/office/powerpoint/2010/main" val="28966153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November 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6152061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November 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95724210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November 7,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529691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tx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48280931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91624449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060010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7DF0-1638-7A71-8733-F7AD23E72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562BC-7E6E-9D1D-DFD3-B670F0D99465}"/>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4" name="Footer Placeholder 3">
            <a:extLst>
              <a:ext uri="{FF2B5EF4-FFF2-40B4-BE49-F238E27FC236}">
                <a16:creationId xmlns:a16="http://schemas.microsoft.com/office/drawing/2014/main" id="{D598A5EC-4EDC-425D-3E51-6D1124F0C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043E47-04FD-E3F5-5141-7EC67F7B232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24561639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11077547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164169741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605570-C002-6A4D-8BF8-3DBE2A5A424A}" type="datetime4">
              <a:rPr lang="en-US" smtClean="0"/>
              <a:t>November 7,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15791880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November 7,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6005082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03190308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6911535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29815435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99B92-AD31-0463-B615-F972491DFBEC}"/>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3" name="Footer Placeholder 2">
            <a:extLst>
              <a:ext uri="{FF2B5EF4-FFF2-40B4-BE49-F238E27FC236}">
                <a16:creationId xmlns:a16="http://schemas.microsoft.com/office/drawing/2014/main" id="{8B9985F1-F2F7-3BFE-2CCA-CC6038D2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621F5-7CD9-6D61-074B-064707329E4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4584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4993-1C2F-E02E-4A9F-E1EC3B1B6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AF39C-E7FD-8762-C01A-D31C64E8A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155A3-71D8-1A65-2241-2B8D299C3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3CC5A-59A0-609F-C5DB-E1E4A1CFBD92}"/>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6" name="Footer Placeholder 5">
            <a:extLst>
              <a:ext uri="{FF2B5EF4-FFF2-40B4-BE49-F238E27FC236}">
                <a16:creationId xmlns:a16="http://schemas.microsoft.com/office/drawing/2014/main" id="{612C3432-BD6C-09C4-B734-46EDC41E7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37C64-5F6D-228F-0110-61440EE6B1A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18350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B6C9-5049-962D-7C39-7156702FC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89325-092B-4B63-73D2-4B5EDA312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90CE9-61ED-4D43-1C03-1867893E0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8713A-24E0-481A-641D-B94C03E6C648}"/>
              </a:ext>
            </a:extLst>
          </p:cNvPr>
          <p:cNvSpPr>
            <a:spLocks noGrp="1"/>
          </p:cNvSpPr>
          <p:nvPr>
            <p:ph type="dt" sz="half" idx="10"/>
          </p:nvPr>
        </p:nvSpPr>
        <p:spPr/>
        <p:txBody>
          <a:bodyPr/>
          <a:lstStyle/>
          <a:p>
            <a:fld id="{20295F3B-F7E0-4738-B89D-88B2E845EDF9}" type="datetimeFigureOut">
              <a:rPr lang="en-US" smtClean="0"/>
              <a:t>11/7/2023</a:t>
            </a:fld>
            <a:endParaRPr lang="en-US"/>
          </a:p>
        </p:txBody>
      </p:sp>
      <p:sp>
        <p:nvSpPr>
          <p:cNvPr id="6" name="Footer Placeholder 5">
            <a:extLst>
              <a:ext uri="{FF2B5EF4-FFF2-40B4-BE49-F238E27FC236}">
                <a16:creationId xmlns:a16="http://schemas.microsoft.com/office/drawing/2014/main" id="{5901A5C8-44A9-E6AB-25D1-6A179A2FF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3BCD-88FC-B32B-6A49-5A3E4CCB8EB4}"/>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23212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theme" Target="../theme/theme2.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image" Target="../media/image1.png"/><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532DD-3333-0BC6-A58D-002B68752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7162D-5A0D-3781-4ABC-388DE6AE1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6ECC-EFC0-85F3-2EBF-0F8A95900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95F3B-F7E0-4738-B89D-88B2E845EDF9}" type="datetimeFigureOut">
              <a:rPr lang="en-US" smtClean="0"/>
              <a:t>11/7/2023</a:t>
            </a:fld>
            <a:endParaRPr lang="en-US"/>
          </a:p>
        </p:txBody>
      </p:sp>
      <p:sp>
        <p:nvSpPr>
          <p:cNvPr id="5" name="Footer Placeholder 4">
            <a:extLst>
              <a:ext uri="{FF2B5EF4-FFF2-40B4-BE49-F238E27FC236}">
                <a16:creationId xmlns:a16="http://schemas.microsoft.com/office/drawing/2014/main" id="{72B0301B-044F-E69E-3223-B9E95E4AD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9F39A7-E584-33C8-54D9-290CC78F0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3FBB5-8757-4512-9717-001AA5D05C29}" type="slidenum">
              <a:rPr lang="en-US" smtClean="0"/>
              <a:t>‹#›</a:t>
            </a:fld>
            <a:endParaRPr lang="en-US"/>
          </a:p>
        </p:txBody>
      </p:sp>
      <p:sp>
        <p:nvSpPr>
          <p:cNvPr id="7" name="MSIPCMContentMarking" descr="{&quot;HashCode&quot;:1784997435,&quot;Placement&quot;:&quot;Header&quot;,&quot;Top&quot;:0.0,&quot;Left&quot;:0.0,&quot;SlideWidth&quot;:960,&quot;SlideHeight&quot;:540}">
            <a:extLst>
              <a:ext uri="{FF2B5EF4-FFF2-40B4-BE49-F238E27FC236}">
                <a16:creationId xmlns:a16="http://schemas.microsoft.com/office/drawing/2014/main" id="{E8BD06AB-D6D1-30BE-7B0D-EBBFA66B4A66}"/>
              </a:ext>
            </a:extLst>
          </p:cNvPr>
          <p:cNvSpPr txBox="1"/>
          <p:nvPr userDrawn="1"/>
        </p:nvSpPr>
        <p:spPr>
          <a:xfrm>
            <a:off x="0" y="0"/>
            <a:ext cx="862419"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A80000"/>
                </a:solidFill>
                <a:latin typeface="Calibri" panose="020F0502020204030204" pitchFamily="34" charset="0"/>
              </a:rPr>
              <a:t>Sensitive</a:t>
            </a:r>
          </a:p>
        </p:txBody>
      </p:sp>
    </p:spTree>
    <p:extLst>
      <p:ext uri="{BB962C8B-B14F-4D97-AF65-F5344CB8AC3E}">
        <p14:creationId xmlns:p14="http://schemas.microsoft.com/office/powerpoint/2010/main" val="34349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November 7,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57">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1784997435,&quot;Placement&quot;:&quot;Header&quot;,&quot;Top&quot;:0.0,&quot;Left&quot;:0.0,&quot;SlideWidth&quot;:960,&quot;SlideHeight&quot;:540}">
            <a:extLst>
              <a:ext uri="{FF2B5EF4-FFF2-40B4-BE49-F238E27FC236}">
                <a16:creationId xmlns:a16="http://schemas.microsoft.com/office/drawing/2014/main" id="{9FAE8361-28C2-1B59-EFBE-864C79EB68DE}"/>
              </a:ext>
            </a:extLst>
          </p:cNvPr>
          <p:cNvSpPr txBox="1"/>
          <p:nvPr userDrawn="1"/>
        </p:nvSpPr>
        <p:spPr>
          <a:xfrm>
            <a:off x="0" y="0"/>
            <a:ext cx="8624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A80000"/>
                </a:solidFill>
                <a:latin typeface="Calibri" panose="020F0502020204030204" pitchFamily="34" charset="0"/>
              </a:rPr>
              <a:t>Sensitive</a:t>
            </a:r>
          </a:p>
        </p:txBody>
      </p:sp>
    </p:spTree>
    <p:extLst>
      <p:ext uri="{BB962C8B-B14F-4D97-AF65-F5344CB8AC3E}">
        <p14:creationId xmlns:p14="http://schemas.microsoft.com/office/powerpoint/2010/main" val="39691822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13.xml"/><Relationship Id="rId5" Type="http://schemas.openxmlformats.org/officeDocument/2006/relationships/slide" Target="slide5.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C5FA-97D6-43B9-9594-5BA12ED1B405}"/>
              </a:ext>
            </a:extLst>
          </p:cNvPr>
          <p:cNvSpPr>
            <a:spLocks noGrp="1"/>
          </p:cNvSpPr>
          <p:nvPr>
            <p:ph type="ctrTitle"/>
          </p:nvPr>
        </p:nvSpPr>
        <p:spPr/>
        <p:txBody>
          <a:bodyPr>
            <a:noAutofit/>
          </a:bodyPr>
          <a:lstStyle/>
          <a:p>
            <a:r>
              <a:rPr lang="en-US" sz="3600" dirty="0">
                <a:latin typeface="Arial" panose="020B0604020202020204" pitchFamily="34" charset="0"/>
                <a:cs typeface="Arial" panose="020B0604020202020204" pitchFamily="34" charset="0"/>
              </a:rPr>
              <a:t>Gardasil Adolescent and Adult Promotion: 2024 Marketing Budget Optimization </a:t>
            </a:r>
            <a:br>
              <a:rPr lang="en-US" sz="3600" dirty="0">
                <a:latin typeface="Arial" panose="020B0604020202020204" pitchFamily="34" charset="0"/>
                <a:cs typeface="Arial" panose="020B0604020202020204" pitchFamily="34" charset="0"/>
              </a:rPr>
            </a:br>
            <a:r>
              <a:rPr lang="en-US" sz="3600" dirty="0">
                <a:solidFill>
                  <a:srgbClr val="FF0000"/>
                </a:solidFill>
                <a:latin typeface="Arial" panose="020B0604020202020204" pitchFamily="34" charset="0"/>
                <a:cs typeface="Arial" panose="020B0604020202020204" pitchFamily="34" charset="0"/>
              </a:rPr>
              <a:t>(Custom Constraints) </a:t>
            </a:r>
            <a:endParaRPr lang="en-US"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FBEC9B2-9393-43C8-9A7F-A4B23C7D6F24}"/>
              </a:ext>
            </a:extLst>
          </p:cNvPr>
          <p:cNvSpPr>
            <a:spLocks noGrp="1"/>
          </p:cNvSpPr>
          <p:nvPr>
            <p:ph type="subTitle" idx="1"/>
          </p:nvPr>
        </p:nvSpPr>
        <p:spPr/>
        <p:txBody>
          <a:bodyPr>
            <a:normAutofit/>
          </a:bodyPr>
          <a:lstStyle/>
          <a:p>
            <a:r>
              <a:rPr lang="en-IN" dirty="0">
                <a:latin typeface="Arial" panose="020B0604020202020204" pitchFamily="34" charset="0"/>
                <a:cs typeface="Arial" panose="020B0604020202020204" pitchFamily="34" charset="0"/>
              </a:rPr>
              <a:t>Impact Assessment and Investment Optimization</a:t>
            </a:r>
          </a:p>
          <a:p>
            <a:r>
              <a:rPr lang="en-IN" dirty="0">
                <a:latin typeface="Arial" panose="020B0604020202020204" pitchFamily="34" charset="0"/>
                <a:cs typeface="Arial" panose="020B0604020202020204" pitchFamily="34" charset="0"/>
              </a:rPr>
              <a:t>Commercial Analytical Solutions (CAS), </a:t>
            </a:r>
          </a:p>
          <a:p>
            <a:r>
              <a:rPr lang="en-IN" dirty="0">
                <a:latin typeface="Arial" panose="020B0604020202020204" pitchFamily="34" charset="0"/>
                <a:cs typeface="Arial" panose="020B0604020202020204" pitchFamily="34" charset="0"/>
              </a:rPr>
              <a:t>Human Health Digital, Data and Analytics (HHDDA)</a:t>
            </a:r>
          </a:p>
          <a:p>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A0DD065D-638F-080F-E474-785E9B0EA7C4}"/>
              </a:ext>
            </a:extLst>
          </p:cNvPr>
          <p:cNvSpPr>
            <a:spLocks noGrp="1"/>
          </p:cNvSpPr>
          <p:nvPr>
            <p:ph type="body" sz="quarter" idx="10"/>
          </p:nvPr>
        </p:nvSpPr>
        <p:spPr/>
        <p:txBody>
          <a:bodyPr/>
          <a:lstStyle/>
          <a:p>
            <a:r>
              <a:rPr lang="en-IN" dirty="0">
                <a:latin typeface="Arial" panose="020B0604020202020204" pitchFamily="34" charset="0"/>
                <a:cs typeface="Arial" panose="020B0604020202020204" pitchFamily="34" charset="0"/>
              </a:rPr>
              <a:t>Nov 2023</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9AF2342-7659-45EC-B454-0F2A09F54793}"/>
              </a:ext>
            </a:extLst>
          </p:cNvPr>
          <p:cNvSpPr>
            <a:spLocks noGrp="1"/>
          </p:cNvSpPr>
          <p:nvPr>
            <p:ph type="sldNum" sz="quarter" idx="4294967295"/>
          </p:nvPr>
        </p:nvSpPr>
        <p:spPr>
          <a:xfrm>
            <a:off x="9448800" y="6356350"/>
            <a:ext cx="2743200" cy="365125"/>
          </a:xfrm>
        </p:spPr>
        <p:txBody>
          <a:bodyPr/>
          <a:lstStyle/>
          <a:p>
            <a:fld id="{4A659E65-8E55-4E5E-BAF2-65022C82C2C6}" type="slidenum">
              <a:rPr lang="en-US" smtClean="0"/>
              <a:t>1</a:t>
            </a:fld>
            <a:endParaRPr lang="en-US"/>
          </a:p>
        </p:txBody>
      </p:sp>
    </p:spTree>
    <p:custDataLst>
      <p:tags r:id="rId1"/>
    </p:custDataLst>
    <p:extLst>
      <p:ext uri="{BB962C8B-B14F-4D97-AF65-F5344CB8AC3E}">
        <p14:creationId xmlns:p14="http://schemas.microsoft.com/office/powerpoint/2010/main" val="25474520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3330B-BB05-7DF1-9C83-0C1997DEC56D}"/>
              </a:ext>
            </a:extLst>
          </p:cNvPr>
          <p:cNvSpPr txBox="1"/>
          <p:nvPr/>
        </p:nvSpPr>
        <p:spPr>
          <a:xfrm>
            <a:off x="174660" y="6531349"/>
            <a:ext cx="3925391" cy="2308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 for G9 Adult</a:t>
            </a:r>
          </a:p>
        </p:txBody>
      </p:sp>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277491"/>
            <a:ext cx="10972800" cy="624017"/>
          </a:xfrm>
        </p:spPr>
        <p:txBody>
          <a:bodyPr>
            <a:noAutofit/>
          </a:bodyPr>
          <a:lstStyle/>
          <a:p>
            <a:r>
              <a:rPr lang="en-US" sz="2800" dirty="0">
                <a:latin typeface="Arial" panose="020B0604020202020204" pitchFamily="34" charset="0"/>
                <a:cs typeface="Arial" panose="020B0604020202020204" pitchFamily="34" charset="0"/>
              </a:rPr>
              <a:t>Scenario 2025 - $10 MM increase in G9</a:t>
            </a:r>
            <a:br>
              <a:rPr lang="en-US" sz="28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Recommendation is based model performance and on achieving targets for both Adult and </a:t>
            </a:r>
            <a:r>
              <a:rPr lang="en-US" sz="2000" dirty="0" err="1">
                <a:latin typeface="Arial" panose="020B0604020202020204" pitchFamily="34" charset="0"/>
                <a:cs typeface="Arial" panose="020B0604020202020204" pitchFamily="34" charset="0"/>
              </a:rPr>
              <a:t>Adol</a:t>
            </a:r>
            <a:r>
              <a:rPr lang="en-US" sz="20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a:xfrm>
            <a:off x="11621728" y="6511765"/>
            <a:ext cx="342073" cy="365125"/>
          </a:xfrm>
        </p:spPr>
        <p:txBody>
          <a:bodyPr/>
          <a:lstStyle/>
          <a:p>
            <a:fld id="{4A659E65-8E55-4E5E-BAF2-65022C82C2C6}" type="slidenum">
              <a:rPr lang="en-US" smtClean="0"/>
              <a:t>10</a:t>
            </a:fld>
            <a:endParaRPr lang="en-US" dirty="0"/>
          </a:p>
        </p:txBody>
      </p:sp>
      <p:graphicFrame>
        <p:nvGraphicFramePr>
          <p:cNvPr id="2" name="Table 1">
            <a:extLst>
              <a:ext uri="{FF2B5EF4-FFF2-40B4-BE49-F238E27FC236}">
                <a16:creationId xmlns:a16="http://schemas.microsoft.com/office/drawing/2014/main" id="{FD2C88BE-CF5E-A7C2-1B97-3B2F022C15E9}"/>
              </a:ext>
            </a:extLst>
          </p:cNvPr>
          <p:cNvGraphicFramePr>
            <a:graphicFrameLocks noGrp="1"/>
          </p:cNvGraphicFramePr>
          <p:nvPr>
            <p:extLst>
              <p:ext uri="{D42A27DB-BD31-4B8C-83A1-F6EECF244321}">
                <p14:modId xmlns:p14="http://schemas.microsoft.com/office/powerpoint/2010/main" val="3113880810"/>
              </p:ext>
            </p:extLst>
          </p:nvPr>
        </p:nvGraphicFramePr>
        <p:xfrm>
          <a:off x="379616" y="1271037"/>
          <a:ext cx="11638666" cy="4825061"/>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08390">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a:t>
                      </a:r>
                    </a:p>
                    <a:p>
                      <a:pPr algn="ctr" fontAlgn="ct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$5MM / $5MM)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(Max +/- 20%)</a:t>
                      </a:r>
                    </a:p>
                    <a:p>
                      <a:pPr algn="ctr" fontAlgn="ct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$8MM / $2MM)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(Max +/-30%)</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-$2MM)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4498">
                <a:tc>
                  <a:txBody>
                    <a:bodyPr/>
                    <a:lstStyle/>
                    <a:p>
                      <a:pPr algn="l" fontAlgn="ctr"/>
                      <a:r>
                        <a:rPr lang="en-US" sz="900" b="0"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$9.6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$46.0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72%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$99.8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$5.8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$4.9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$20.0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$6.2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2165">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$44.7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$319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$47.6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2165">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$73.9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$71.0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$67.0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9C0006"/>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00" b="1" i="0" u="none" strike="noStrike">
                          <a:solidFill>
                            <a:srgbClr val="000000"/>
                          </a:solidFill>
                          <a:effectLst/>
                          <a:latin typeface="Arial" panose="020B0604020202020204" pitchFamily="34" charset="0"/>
                        </a:rPr>
                        <a:t>$216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171369">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$552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$559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$563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r h="284498">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Arial" panose="020B0604020202020204" pitchFamily="34" charset="0"/>
                        </a:rPr>
                        <a:t>All </a:t>
                      </a:r>
                      <a:r>
                        <a:rPr lang="fr-F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w.r.t 2024 Current baseline</a:t>
                      </a:r>
                      <a:endParaRPr lang="en-US" sz="900" b="0" i="0" u="none" strike="noStrike" dirty="0">
                        <a:solidFill>
                          <a:srgbClr val="000000"/>
                        </a:solidFill>
                        <a:effectLst/>
                        <a:latin typeface="Arial" panose="020B0604020202020204" pitchFamily="34" charset="0"/>
                      </a:endParaRPr>
                    </a:p>
                    <a:p>
                      <a:pPr algn="l" fontAlgn="b"/>
                      <a:endParaRPr lang="en-US" sz="900" b="0" i="0" u="none" strike="noStrike" dirty="0">
                        <a:solidFill>
                          <a:srgbClr val="000000"/>
                        </a:solidFill>
                        <a:effectLst/>
                        <a:latin typeface="Arial" panose="020B0604020202020204" pitchFamily="34" charset="0"/>
                      </a:endParaRPr>
                    </a:p>
                  </a:txBody>
                  <a:tcPr marL="5398"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l-G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a:t>
                      </a:r>
                      <a:r>
                        <a:rPr lang="en-US" sz="900" b="1" i="0" u="none" strike="noStrike" dirty="0" err="1">
                          <a:solidFill>
                            <a:srgbClr val="000000"/>
                          </a:solidFill>
                          <a:effectLst/>
                          <a:latin typeface="Arial" panose="020B0604020202020204" pitchFamily="34" charset="0"/>
                        </a:rPr>
                        <a:t>Adol</a:t>
                      </a:r>
                      <a:r>
                        <a:rPr lang="en-US" sz="900" b="1" i="0" u="none" strike="noStrike" dirty="0">
                          <a:solidFill>
                            <a:srgbClr val="000000"/>
                          </a:solidFill>
                          <a:effectLst/>
                          <a:latin typeface="Arial" panose="020B0604020202020204" pitchFamily="34" charset="0"/>
                        </a:rPr>
                        <a:t> + Adult*) Pre-tax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ROI 4.68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ROI 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+$47(9%)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4.72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+$54(11%)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02956"/>
                  </a:ext>
                </a:extLst>
              </a:tr>
              <a:tr h="301123">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fr-FR" sz="900" b="1" i="0" u="none" strike="noStrike" dirty="0">
                          <a:solidFill>
                            <a:srgbClr val="000000"/>
                          </a:solidFill>
                          <a:effectLst/>
                          <a:latin typeface="Arial" panose="020B0604020202020204" pitchFamily="34" charset="0"/>
                        </a:rPr>
                        <a:t>Δ Adolescents Pre-</a:t>
                      </a:r>
                      <a:r>
                        <a:rPr lang="fr-FR" sz="900" b="1" i="0" u="none" strike="noStrike" dirty="0" err="1">
                          <a:solidFill>
                            <a:srgbClr val="000000"/>
                          </a:solidFill>
                          <a:effectLst/>
                          <a:latin typeface="Arial" panose="020B0604020202020204" pitchFamily="34" charset="0"/>
                        </a:rPr>
                        <a:t>tax</a:t>
                      </a:r>
                      <a:r>
                        <a:rPr lang="fr-FR" sz="900" b="1" i="0" u="none" strike="noStrike" dirty="0">
                          <a:solidFill>
                            <a:srgbClr val="000000"/>
                          </a:solidFill>
                          <a:effectLst/>
                          <a:latin typeface="Arial" panose="020B0604020202020204" pitchFamily="34" charset="0"/>
                        </a:rPr>
                        <a:t>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7.36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ROI 7.13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+$26(9%)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+$39(13%)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6.71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852333222"/>
                  </a:ext>
                </a:extLst>
              </a:tr>
              <a:tr h="268819">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Δ  Pre-tax Adult* Projected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ROI 3.95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ROI 4.02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+$15(5%)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ROI 4.04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+$0(0%)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39863581"/>
                  </a:ext>
                </a:extLst>
              </a:tr>
            </a:tbl>
          </a:graphicData>
        </a:graphic>
      </p:graphicFrame>
      <p:sp>
        <p:nvSpPr>
          <p:cNvPr id="4" name="Rectangle 3">
            <a:extLst>
              <a:ext uri="{FF2B5EF4-FFF2-40B4-BE49-F238E27FC236}">
                <a16:creationId xmlns:a16="http://schemas.microsoft.com/office/drawing/2014/main" id="{F13358F4-2CEA-139E-CD4C-4D3475594BE3}"/>
              </a:ext>
            </a:extLst>
          </p:cNvPr>
          <p:cNvSpPr/>
          <p:nvPr/>
        </p:nvSpPr>
        <p:spPr>
          <a:xfrm>
            <a:off x="7148945" y="936808"/>
            <a:ext cx="2493819" cy="5643701"/>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57FD8A3-DF55-0D4F-D6E6-0CCD38CBA214}"/>
              </a:ext>
            </a:extLst>
          </p:cNvPr>
          <p:cNvSpPr/>
          <p:nvPr/>
        </p:nvSpPr>
        <p:spPr>
          <a:xfrm>
            <a:off x="494562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7" name="Rectangle 6">
            <a:extLst>
              <a:ext uri="{FF2B5EF4-FFF2-40B4-BE49-F238E27FC236}">
                <a16:creationId xmlns:a16="http://schemas.microsoft.com/office/drawing/2014/main" id="{988E703B-6B1D-DE0B-A069-BFC3048A1369}"/>
              </a:ext>
            </a:extLst>
          </p:cNvPr>
          <p:cNvSpPr/>
          <p:nvPr/>
        </p:nvSpPr>
        <p:spPr>
          <a:xfrm>
            <a:off x="7334865" y="6229718"/>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9" name="Rectangle 8">
            <a:extLst>
              <a:ext uri="{FF2B5EF4-FFF2-40B4-BE49-F238E27FC236}">
                <a16:creationId xmlns:a16="http://schemas.microsoft.com/office/drawing/2014/main" id="{19DF730C-FA77-9576-1C84-D4E8474F4D18}"/>
              </a:ext>
            </a:extLst>
          </p:cNvPr>
          <p:cNvSpPr/>
          <p:nvPr/>
        </p:nvSpPr>
        <p:spPr>
          <a:xfrm>
            <a:off x="978137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 - High</a:t>
            </a:r>
          </a:p>
        </p:txBody>
      </p:sp>
      <p:sp>
        <p:nvSpPr>
          <p:cNvPr id="12" name="Rectangle 11">
            <a:extLst>
              <a:ext uri="{FF2B5EF4-FFF2-40B4-BE49-F238E27FC236}">
                <a16:creationId xmlns:a16="http://schemas.microsoft.com/office/drawing/2014/main" id="{52706685-7014-FF32-691B-6696FC60CB98}"/>
              </a:ext>
            </a:extLst>
          </p:cNvPr>
          <p:cNvSpPr/>
          <p:nvPr/>
        </p:nvSpPr>
        <p:spPr>
          <a:xfrm>
            <a:off x="7363466" y="985968"/>
            <a:ext cx="2084439" cy="274710"/>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a:t>
            </a:r>
          </a:p>
        </p:txBody>
      </p:sp>
      <p:sp>
        <p:nvSpPr>
          <p:cNvPr id="13" name="Rectangle 12">
            <a:extLst>
              <a:ext uri="{FF2B5EF4-FFF2-40B4-BE49-F238E27FC236}">
                <a16:creationId xmlns:a16="http://schemas.microsoft.com/office/drawing/2014/main" id="{9068EEA5-447F-D53B-950D-7618339897EF}"/>
              </a:ext>
            </a:extLst>
          </p:cNvPr>
          <p:cNvSpPr/>
          <p:nvPr/>
        </p:nvSpPr>
        <p:spPr>
          <a:xfrm>
            <a:off x="2772696" y="6180558"/>
            <a:ext cx="9231731" cy="369873"/>
          </a:xfrm>
          <a:prstGeom prst="rect">
            <a:avLst/>
          </a:prstGeom>
          <a:noFill/>
          <a:ln>
            <a:solidFill>
              <a:srgbClr val="008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857C"/>
                </a:solidFill>
              </a:rPr>
              <a:t>Relative Confidence:</a:t>
            </a:r>
          </a:p>
        </p:txBody>
      </p:sp>
    </p:spTree>
    <p:custDataLst>
      <p:tags r:id="rId1"/>
    </p:custDataLst>
    <p:extLst>
      <p:ext uri="{BB962C8B-B14F-4D97-AF65-F5344CB8AC3E}">
        <p14:creationId xmlns:p14="http://schemas.microsoft.com/office/powerpoint/2010/main" val="263389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E1A-2D3C-448D-901D-22DA29B13CE1}"/>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Assumptions &amp; Limitations to consider for future investment decisions </a:t>
            </a:r>
          </a:p>
        </p:txBody>
      </p:sp>
      <p:sp>
        <p:nvSpPr>
          <p:cNvPr id="4" name="Slide Number Placeholder 3">
            <a:extLst>
              <a:ext uri="{FF2B5EF4-FFF2-40B4-BE49-F238E27FC236}">
                <a16:creationId xmlns:a16="http://schemas.microsoft.com/office/drawing/2014/main" id="{CE8A6897-E35F-441E-A6D3-3C973CF1E2D4}"/>
              </a:ext>
            </a:extLst>
          </p:cNvPr>
          <p:cNvSpPr>
            <a:spLocks noGrp="1"/>
          </p:cNvSpPr>
          <p:nvPr>
            <p:ph type="sldNum" sz="quarter" idx="12"/>
          </p:nvPr>
        </p:nvSpPr>
        <p:spPr/>
        <p:txBody>
          <a:bodyPr/>
          <a:lstStyle/>
          <a:p>
            <a:fld id="{4A659E65-8E55-4E5E-BAF2-65022C82C2C6}" type="slidenum">
              <a:rPr lang="en-US" smtClean="0"/>
              <a:t>11</a:t>
            </a:fld>
            <a:endParaRPr lang="en-US"/>
          </a:p>
        </p:txBody>
      </p:sp>
      <p:sp>
        <p:nvSpPr>
          <p:cNvPr id="3" name="Content Placeholder 2">
            <a:extLst>
              <a:ext uri="{FF2B5EF4-FFF2-40B4-BE49-F238E27FC236}">
                <a16:creationId xmlns:a16="http://schemas.microsoft.com/office/drawing/2014/main" id="{2D10C492-0099-4500-9898-20EB91E8F2A3}"/>
              </a:ext>
            </a:extLst>
          </p:cNvPr>
          <p:cNvSpPr>
            <a:spLocks noGrp="1"/>
          </p:cNvSpPr>
          <p:nvPr>
            <p:ph sz="quarter" idx="14"/>
          </p:nvPr>
        </p:nvSpPr>
        <p:spPr>
          <a:xfrm>
            <a:off x="453562" y="1627489"/>
            <a:ext cx="11439144" cy="4453128"/>
          </a:xfrm>
        </p:spPr>
        <p:txBody>
          <a:bodyPr>
            <a:normAutofit fontScale="92500" lnSpcReduction="20000"/>
          </a:bodyPr>
          <a:lstStyle/>
          <a:p>
            <a:pPr marL="285750" indent="-285750">
              <a:buFont typeface="Arial" panose="020B0604020202020204" pitchFamily="34" charset="0"/>
              <a:buChar char="•"/>
            </a:pPr>
            <a:r>
              <a:rPr lang="en-US" sz="1600" dirty="0">
                <a:cs typeface="Arial" panose="020B0604020202020204" pitchFamily="34" charset="0"/>
              </a:rPr>
              <a:t>The analysis has limitations in terms of confidence when attempting to increase budgets by 2x or 3x as the budgets are not in the operating model budget range. Therefore, the results should be considered directional rather than precise.</a:t>
            </a:r>
          </a:p>
          <a:p>
            <a:pPr marL="285750" indent="-285750">
              <a:buFont typeface="Arial" panose="020B0604020202020204" pitchFamily="34" charset="0"/>
              <a:buChar char="•"/>
            </a:pPr>
            <a:r>
              <a:rPr lang="en-US" sz="1600" dirty="0">
                <a:cs typeface="Arial" panose="020B0604020202020204" pitchFamily="34" charset="0"/>
              </a:rPr>
              <a:t>High/Medium/Low Confidence definitions:</a:t>
            </a:r>
          </a:p>
          <a:p>
            <a:pPr marL="465138" lvl="1" indent="-285750"/>
            <a:r>
              <a:rPr lang="en-US" sz="1600" dirty="0">
                <a:cs typeface="Arial" panose="020B0604020202020204" pitchFamily="34" charset="0"/>
              </a:rPr>
              <a:t>High – most spends are in recommended operating range (within 40%) or incremental revenue contribution from the channels outside range is &lt;5% to total incremental revenue.</a:t>
            </a:r>
          </a:p>
          <a:p>
            <a:pPr marL="465138" lvl="1" indent="-285750"/>
            <a:r>
              <a:rPr lang="en-US" sz="1600" dirty="0">
                <a:cs typeface="Arial" panose="020B0604020202020204" pitchFamily="34" charset="0"/>
              </a:rPr>
              <a:t>Medium – several spends are around 40-60% of recommended operating range or incremental revenue contribution from the channels outside range is 5-15% to total incremental revenue.</a:t>
            </a:r>
          </a:p>
          <a:p>
            <a:pPr marL="465138" lvl="1" indent="-285750"/>
            <a:r>
              <a:rPr lang="en-US" sz="1600" dirty="0">
                <a:cs typeface="Arial" panose="020B0604020202020204" pitchFamily="34" charset="0"/>
              </a:rPr>
              <a:t>Low -  several spends are above 60% recommended operating range or incremental revenue contribution from the channels outside range is &gt;15% to total incremental revenue.</a:t>
            </a:r>
          </a:p>
          <a:p>
            <a:pPr marL="285750" indent="-285750">
              <a:buFont typeface="Arial" panose="020B0604020202020204" pitchFamily="34" charset="0"/>
              <a:buChar char="•"/>
            </a:pPr>
            <a:r>
              <a:rPr lang="en-US" sz="1600" b="1" dirty="0">
                <a:cs typeface="Arial" panose="020B0604020202020204" pitchFamily="34" charset="0"/>
              </a:rPr>
              <a:t>Please note that a more rigorous statistical analysis is required to provide confidence intervals.</a:t>
            </a:r>
          </a:p>
          <a:p>
            <a:pPr marL="285750" indent="-285750">
              <a:buFont typeface="Arial" panose="020B0604020202020204" pitchFamily="34" charset="0"/>
              <a:buChar char="•"/>
            </a:pPr>
            <a:r>
              <a:rPr lang="en-US" sz="1600" dirty="0">
                <a:cs typeface="Arial" panose="020B0604020202020204" pitchFamily="34" charset="0"/>
              </a:rPr>
              <a:t>Curves are based on historical results (2022) and are not adjusted for current/future market events and marketplaces changes. Some promotion response curves make use of assumptions regarding their saturation point.</a:t>
            </a:r>
          </a:p>
          <a:p>
            <a:pPr marL="285750" indent="-285750">
              <a:buFont typeface="Arial" panose="020B0604020202020204" pitchFamily="34" charset="0"/>
              <a:buChar char="•"/>
            </a:pPr>
            <a:r>
              <a:rPr lang="en-US" sz="1600" dirty="0">
                <a:cs typeface="Arial" panose="020B0604020202020204" pitchFamily="34" charset="0"/>
              </a:rPr>
              <a:t>Any efficiencies as part of first-time execution of some programs are not captured in the data.</a:t>
            </a:r>
          </a:p>
          <a:p>
            <a:pPr marL="285750" indent="-285750">
              <a:buFont typeface="Arial" panose="020B0604020202020204" pitchFamily="34" charset="0"/>
              <a:buChar char="•"/>
            </a:pPr>
            <a:r>
              <a:rPr lang="en-US" sz="1600" dirty="0">
                <a:cs typeface="Arial" panose="020B0604020202020204" pitchFamily="34" charset="0"/>
              </a:rPr>
              <a:t>Additional considerations may be appropriate for adjusting the allocations prior to deployment, including expected marketplaces changes/events as well as balancing risk that might be associated with over/under-investing in a single type of promotion. </a:t>
            </a:r>
            <a:r>
              <a:rPr lang="en-US" sz="1600" b="1" dirty="0">
                <a:cs typeface="Arial" panose="020B0604020202020204" pitchFamily="34" charset="0"/>
              </a:rPr>
              <a:t>E.g., even though Linear TV is relatively “inefficient” in terms of ROI, we know it’s value regarding reach, incremental revenue and positive effect on other channels.</a:t>
            </a:r>
          </a:p>
        </p:txBody>
      </p:sp>
    </p:spTree>
    <p:custDataLst>
      <p:tags r:id="rId1"/>
    </p:custDataLst>
    <p:extLst>
      <p:ext uri="{BB962C8B-B14F-4D97-AF65-F5344CB8AC3E}">
        <p14:creationId xmlns:p14="http://schemas.microsoft.com/office/powerpoint/2010/main" val="10893139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1E26-6565-BFC8-8665-E0CF09043B2C}"/>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a16="http://schemas.microsoft.com/office/drawing/2014/main" id="{B8A673CA-F666-A3A2-7A46-F4FEBBD63F01}"/>
              </a:ext>
            </a:extLst>
          </p:cNvPr>
          <p:cNvSpPr>
            <a:spLocks noGrp="1"/>
          </p:cNvSpPr>
          <p:nvPr>
            <p:ph type="sldNum" sz="quarter" idx="12"/>
          </p:nvPr>
        </p:nvSpPr>
        <p:spPr/>
        <p:txBody>
          <a:bodyPr/>
          <a:lstStyle/>
          <a:p>
            <a:fld id="{29CC380D-5F44-41E8-971E-CDD19ED6F8E3}" type="slidenum">
              <a:rPr lang="en-GB" smtClean="0"/>
              <a:t>2</a:t>
            </a:fld>
            <a:endParaRPr lang="en-GB"/>
          </a:p>
        </p:txBody>
      </p:sp>
      <p:sp>
        <p:nvSpPr>
          <p:cNvPr id="4" name="Content Placeholder 3">
            <a:extLst>
              <a:ext uri="{FF2B5EF4-FFF2-40B4-BE49-F238E27FC236}">
                <a16:creationId xmlns:a16="http://schemas.microsoft.com/office/drawing/2014/main" id="{92666FFB-DF57-A0B2-F73E-D7ADA69E28F5}"/>
              </a:ext>
            </a:extLst>
          </p:cNvPr>
          <p:cNvSpPr>
            <a:spLocks noGrp="1"/>
          </p:cNvSpPr>
          <p:nvPr>
            <p:ph sz="quarter" idx="14"/>
          </p:nvPr>
        </p:nvSpPr>
        <p:spPr>
          <a:xfrm>
            <a:off x="377824" y="1627489"/>
            <a:ext cx="11439144" cy="4596330"/>
          </a:xfrm>
        </p:spPr>
        <p:txBody>
          <a:bodyPr/>
          <a:lstStyle/>
          <a:p>
            <a:pPr marL="171450" indent="-171450">
              <a:spcBef>
                <a:spcPts val="0"/>
              </a:spcBef>
              <a:buFont typeface="Arial" panose="020B0604020202020204" pitchFamily="34" charset="0"/>
              <a:buChar char="•"/>
            </a:pPr>
            <a:r>
              <a:rPr lang="en-US" sz="1400" dirty="0"/>
              <a:t>For the 2024 scenario of +$20MM increase (</a:t>
            </a:r>
            <a:r>
              <a:rPr lang="en-US" sz="1400" dirty="0">
                <a:hlinkClick r:id="rId2" action="ppaction://hlinksldjump"/>
              </a:rPr>
              <a:t>Scenario 2024</a:t>
            </a:r>
            <a:r>
              <a:rPr lang="en-US" sz="1400" dirty="0"/>
              <a:t>):</a:t>
            </a:r>
          </a:p>
          <a:p>
            <a:pPr marL="350838" lvl="1" indent="-171450">
              <a:spcBef>
                <a:spcPts val="0"/>
              </a:spcBef>
            </a:pPr>
            <a:r>
              <a:rPr lang="en-US" sz="1400" dirty="0"/>
              <a:t>The recommendation is to proceed with an </a:t>
            </a:r>
            <a:r>
              <a:rPr lang="en-US" sz="1400" b="1" dirty="0"/>
              <a:t>Adolescent/Adult split of $12MM/$8MM </a:t>
            </a:r>
            <a:r>
              <a:rPr lang="en-US" sz="1400" dirty="0"/>
              <a:t>based on model confidence and constraints which results in incremental revenue of +$27MM in Adult and +$54MM in Adolescent. However, the recommended solution falls short of Adult incremental revenue target. The target incremental revenue for Adult and Adolescent are +$34MM and +$52M, respectively. </a:t>
            </a:r>
          </a:p>
          <a:p>
            <a:pPr marL="350838" lvl="1" indent="-171450">
              <a:spcBef>
                <a:spcPts val="600"/>
              </a:spcBef>
            </a:pPr>
            <a:endParaRPr lang="en-US" sz="1400" dirty="0"/>
          </a:p>
          <a:p>
            <a:pPr marL="171450" indent="-171450">
              <a:spcBef>
                <a:spcPts val="0"/>
              </a:spcBef>
              <a:buFont typeface="Arial" panose="020B0604020202020204" pitchFamily="34" charset="0"/>
              <a:buChar char="•"/>
            </a:pPr>
            <a:r>
              <a:rPr lang="en-US" sz="1400" dirty="0"/>
              <a:t>For the 2025 scenario of +$10MM increase (</a:t>
            </a:r>
            <a:r>
              <a:rPr lang="en-US" sz="1400" dirty="0">
                <a:hlinkClick r:id="rId3" action="ppaction://hlinksldjump"/>
              </a:rPr>
              <a:t>Scenario 2025</a:t>
            </a:r>
            <a:r>
              <a:rPr lang="en-US" sz="1400" dirty="0"/>
              <a:t>):</a:t>
            </a:r>
          </a:p>
          <a:p>
            <a:pPr marL="350838" lvl="1" indent="-171450">
              <a:spcBef>
                <a:spcPts val="0"/>
              </a:spcBef>
            </a:pPr>
            <a:r>
              <a:rPr lang="en-US" sz="1400" dirty="0"/>
              <a:t>The recommendation is to proceed with an </a:t>
            </a:r>
            <a:r>
              <a:rPr lang="en-US" sz="1400" b="1" dirty="0"/>
              <a:t>Adolescent/Adult split of $8MM/$2MM </a:t>
            </a:r>
            <a:r>
              <a:rPr lang="en-US" sz="1400" dirty="0"/>
              <a:t>based on model confidence and constraints which results in incremental revenue of +$15MM in Adult and +$39MM in Adolescent. However, the recommended solution falls short of the target for both Adult and Adolescent incremental revenues. The target incremental revenue for Adult and Adolescent are +$29MM and +$44M, respectively. </a:t>
            </a:r>
          </a:p>
          <a:p>
            <a:pPr marL="350838" lvl="1" indent="-171450">
              <a:spcBef>
                <a:spcPts val="0"/>
              </a:spcBef>
            </a:pPr>
            <a:endParaRPr lang="en-US" sz="1400" dirty="0"/>
          </a:p>
          <a:p>
            <a:pPr marL="171450" indent="-171450">
              <a:spcBef>
                <a:spcPts val="0"/>
              </a:spcBef>
              <a:buFont typeface="Arial" panose="020B0604020202020204" pitchFamily="34" charset="0"/>
              <a:buChar char="•"/>
            </a:pPr>
            <a:r>
              <a:rPr lang="en-US" sz="1400" dirty="0"/>
              <a:t>Custom scenario version with </a:t>
            </a:r>
            <a:r>
              <a:rPr lang="en-US" sz="1400" dirty="0">
                <a:hlinkClick r:id="rId4" action="ppaction://hlinksldjump"/>
              </a:rPr>
              <a:t>agency fees removed from budget</a:t>
            </a:r>
            <a:r>
              <a:rPr lang="en-US" sz="1400" dirty="0"/>
              <a:t>:</a:t>
            </a:r>
          </a:p>
          <a:p>
            <a:pPr marL="350838" lvl="1" indent="-171450">
              <a:spcBef>
                <a:spcPts val="0"/>
              </a:spcBef>
            </a:pPr>
            <a:r>
              <a:rPr lang="en-US" sz="1400" dirty="0"/>
              <a:t>Updated TV spend for </a:t>
            </a:r>
            <a:r>
              <a:rPr lang="en-US" sz="1400" dirty="0" err="1"/>
              <a:t>Adol</a:t>
            </a:r>
            <a:r>
              <a:rPr lang="en-US" sz="1400" dirty="0"/>
              <a:t> ($16.9 to $15.7)</a:t>
            </a:r>
          </a:p>
          <a:p>
            <a:pPr marL="350838" lvl="1" indent="-171450">
              <a:spcBef>
                <a:spcPts val="0"/>
              </a:spcBef>
            </a:pPr>
            <a:r>
              <a:rPr lang="en-US" sz="1400" dirty="0"/>
              <a:t>Removed Agency fees from total budget for both Adol and Adult</a:t>
            </a:r>
          </a:p>
          <a:p>
            <a:pPr marL="350838" lvl="1" indent="-171450">
              <a:spcBef>
                <a:spcPts val="0"/>
              </a:spcBef>
            </a:pPr>
            <a:r>
              <a:rPr lang="en-US" sz="1400" dirty="0"/>
              <a:t>Updated the POC ROIs for HCC and HCP</a:t>
            </a:r>
          </a:p>
          <a:p>
            <a:pPr marL="350838" lvl="1" indent="-171450">
              <a:spcBef>
                <a:spcPts val="0"/>
              </a:spcBef>
            </a:pPr>
            <a:r>
              <a:rPr lang="en-US" sz="1400" dirty="0"/>
              <a:t>Able to closely match target revenue of $577MM by re-allocating budget</a:t>
            </a:r>
          </a:p>
          <a:p>
            <a:pPr marL="350838" lvl="1" indent="-171450">
              <a:spcBef>
                <a:spcPts val="0"/>
              </a:spcBef>
            </a:pPr>
            <a:endParaRPr lang="en-US" sz="1400" dirty="0"/>
          </a:p>
          <a:p>
            <a:pPr marL="171450" indent="-171450">
              <a:spcBef>
                <a:spcPts val="0"/>
              </a:spcBef>
              <a:buFont typeface="Arial" panose="020B0604020202020204" pitchFamily="34" charset="0"/>
              <a:buChar char="•"/>
            </a:pPr>
            <a:r>
              <a:rPr lang="en-US" sz="1400" dirty="0"/>
              <a:t>Custom scenario version with </a:t>
            </a:r>
            <a:r>
              <a:rPr lang="en-US" sz="1400" dirty="0">
                <a:hlinkClick r:id="rId5" action="ppaction://hlinksldjump"/>
              </a:rPr>
              <a:t>lower G9 Adult budget due to inaccurate HCP MCM budget</a:t>
            </a:r>
            <a:r>
              <a:rPr lang="en-US" sz="1400" dirty="0"/>
              <a:t>):</a:t>
            </a:r>
          </a:p>
          <a:p>
            <a:pPr marL="350838" lvl="1" indent="-171450">
              <a:spcBef>
                <a:spcPts val="0"/>
              </a:spcBef>
            </a:pPr>
            <a:r>
              <a:rPr lang="en-US" sz="1400" dirty="0"/>
              <a:t>Maintained HCP MCM ($22.1MM ) and TV spend ($28.1) from previous scenario </a:t>
            </a:r>
          </a:p>
          <a:p>
            <a:pPr marL="350838" lvl="1" indent="-171450">
              <a:spcBef>
                <a:spcPts val="0"/>
              </a:spcBef>
            </a:pPr>
            <a:r>
              <a:rPr lang="en-US" sz="1400" dirty="0"/>
              <a:t>Lowered G9 Adult overall budget to $74,090,122 from $76.5MM</a:t>
            </a:r>
          </a:p>
          <a:p>
            <a:pPr marL="350838" lvl="1" indent="-171450">
              <a:spcBef>
                <a:spcPts val="0"/>
              </a:spcBef>
            </a:pPr>
            <a:r>
              <a:rPr lang="en-US" sz="1400" dirty="0"/>
              <a:t>With these constraints, the expected revenue reduces to $574MM (i.e., ~$3.9MM lower than target)</a:t>
            </a:r>
          </a:p>
          <a:p>
            <a:pPr marL="350838" lvl="1" indent="-171450"/>
            <a:endParaRPr lang="en-US" sz="1400" dirty="0"/>
          </a:p>
          <a:p>
            <a:pPr marL="350838" lvl="1" indent="-171450"/>
            <a:endParaRPr lang="en-US" sz="1400" dirty="0"/>
          </a:p>
          <a:p>
            <a:pPr marL="171450" indent="-171450">
              <a:buFont typeface="Arial" panose="020B0604020202020204" pitchFamily="34" charset="0"/>
              <a:buChar char="•"/>
            </a:pPr>
            <a:endParaRPr lang="en-US" sz="1400" dirty="0"/>
          </a:p>
        </p:txBody>
      </p:sp>
    </p:spTree>
    <p:extLst>
      <p:ext uri="{BB962C8B-B14F-4D97-AF65-F5344CB8AC3E}">
        <p14:creationId xmlns:p14="http://schemas.microsoft.com/office/powerpoint/2010/main" val="712617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Updated HCC &amp; HCP POC 2022 G9 Adolescent ROI’s</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3</a:t>
            </a:fld>
            <a:endParaRPr lang="en-GB"/>
          </a:p>
        </p:txBody>
      </p:sp>
      <p:graphicFrame>
        <p:nvGraphicFramePr>
          <p:cNvPr id="5" name="Table 4">
            <a:extLst>
              <a:ext uri="{FF2B5EF4-FFF2-40B4-BE49-F238E27FC236}">
                <a16:creationId xmlns:a16="http://schemas.microsoft.com/office/drawing/2014/main" id="{959E401B-E77D-283A-2977-59261CA0C85A}"/>
              </a:ext>
            </a:extLst>
          </p:cNvPr>
          <p:cNvGraphicFramePr>
            <a:graphicFrameLocks noGrp="1"/>
          </p:cNvGraphicFramePr>
          <p:nvPr>
            <p:extLst>
              <p:ext uri="{D42A27DB-BD31-4B8C-83A1-F6EECF244321}">
                <p14:modId xmlns:p14="http://schemas.microsoft.com/office/powerpoint/2010/main" val="697675168"/>
              </p:ext>
            </p:extLst>
          </p:nvPr>
        </p:nvGraphicFramePr>
        <p:xfrm>
          <a:off x="375032" y="1702935"/>
          <a:ext cx="11638666" cy="4123412"/>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 ; lowered Adult spend to ~$74MM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$92.1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$92.4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142%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$63.7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$104.9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$22.1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$107.9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71%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$339.4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$339.4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$77.0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$76.5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$237.7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$74.1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$234.1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$577.4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$577.1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$125.1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$573.5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bl>
          </a:graphicData>
        </a:graphic>
      </p:graphicFrame>
      <p:sp>
        <p:nvSpPr>
          <p:cNvPr id="6" name="TextBox 5">
            <a:extLst>
              <a:ext uri="{FF2B5EF4-FFF2-40B4-BE49-F238E27FC236}">
                <a16:creationId xmlns:a16="http://schemas.microsoft.com/office/drawing/2014/main" id="{F6A21E36-A9C0-EE4C-5CC8-3B72E9E4FC96}"/>
              </a:ext>
            </a:extLst>
          </p:cNvPr>
          <p:cNvSpPr txBox="1"/>
          <p:nvPr/>
        </p:nvSpPr>
        <p:spPr>
          <a:xfrm>
            <a:off x="7265747" y="5865676"/>
            <a:ext cx="2322334" cy="661238"/>
          </a:xfrm>
          <a:prstGeom prst="rect">
            <a:avLst/>
          </a:prstGeom>
          <a:noFill/>
        </p:spPr>
        <p:txBody>
          <a:bodyPr wrap="square" lIns="0" tIns="0" rIns="0" bIns="0" rtlCol="0">
            <a:noAutofit/>
          </a:bodyPr>
          <a:lstStyle/>
          <a:p>
            <a:pPr algn="l"/>
            <a:r>
              <a:rPr lang="en-US" sz="1100" dirty="0"/>
              <a:t>Increased channel max spend constraint by 5% for Adult HCP MCM and Adult HCC Radio to meet $584MM estimate</a:t>
            </a:r>
          </a:p>
        </p:txBody>
      </p:sp>
      <p:sp>
        <p:nvSpPr>
          <p:cNvPr id="7" name="Rectangle 6">
            <a:extLst>
              <a:ext uri="{FF2B5EF4-FFF2-40B4-BE49-F238E27FC236}">
                <a16:creationId xmlns:a16="http://schemas.microsoft.com/office/drawing/2014/main" id="{1EFFD535-2181-F84D-C130-2FA3EA60972C}"/>
              </a:ext>
            </a:extLst>
          </p:cNvPr>
          <p:cNvSpPr/>
          <p:nvPr/>
        </p:nvSpPr>
        <p:spPr>
          <a:xfrm>
            <a:off x="4766143" y="1362489"/>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v1.0</a:t>
            </a:r>
          </a:p>
        </p:txBody>
      </p:sp>
      <p:sp>
        <p:nvSpPr>
          <p:cNvPr id="8" name="Rectangle 7">
            <a:extLst>
              <a:ext uri="{FF2B5EF4-FFF2-40B4-BE49-F238E27FC236}">
                <a16:creationId xmlns:a16="http://schemas.microsoft.com/office/drawing/2014/main" id="{617846E4-A7E7-9301-8E1C-A4CB7DA9C8F5}"/>
              </a:ext>
            </a:extLst>
          </p:cNvPr>
          <p:cNvSpPr/>
          <p:nvPr/>
        </p:nvSpPr>
        <p:spPr>
          <a:xfrm>
            <a:off x="3077496" y="1368951"/>
            <a:ext cx="1637072"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Baseline</a:t>
            </a:r>
          </a:p>
        </p:txBody>
      </p:sp>
      <p:sp>
        <p:nvSpPr>
          <p:cNvPr id="9" name="TextBox 8">
            <a:extLst>
              <a:ext uri="{FF2B5EF4-FFF2-40B4-BE49-F238E27FC236}">
                <a16:creationId xmlns:a16="http://schemas.microsoft.com/office/drawing/2014/main" id="{185981B0-C043-E24C-F4F3-EB2F9B61C296}"/>
              </a:ext>
            </a:extLst>
          </p:cNvPr>
          <p:cNvSpPr txBox="1"/>
          <p:nvPr/>
        </p:nvSpPr>
        <p:spPr>
          <a:xfrm>
            <a:off x="9691364" y="5865676"/>
            <a:ext cx="2322334" cy="567214"/>
          </a:xfrm>
          <a:prstGeom prst="rect">
            <a:avLst/>
          </a:prstGeom>
          <a:noFill/>
        </p:spPr>
        <p:txBody>
          <a:bodyPr wrap="square" lIns="0" tIns="0" rIns="0" bIns="0" rtlCol="0">
            <a:noAutofit/>
          </a:bodyPr>
          <a:lstStyle/>
          <a:p>
            <a:pPr algn="l"/>
            <a:r>
              <a:rPr lang="en-US" sz="1100" dirty="0"/>
              <a:t>Lowered Adult spend to $74MM from $76.5MM</a:t>
            </a:r>
          </a:p>
        </p:txBody>
      </p:sp>
      <p:sp>
        <p:nvSpPr>
          <p:cNvPr id="10" name="Rectangle 9">
            <a:extLst>
              <a:ext uri="{FF2B5EF4-FFF2-40B4-BE49-F238E27FC236}">
                <a16:creationId xmlns:a16="http://schemas.microsoft.com/office/drawing/2014/main" id="{8C5174AE-7A12-E027-91F5-F6CF088B58BA}"/>
              </a:ext>
            </a:extLst>
          </p:cNvPr>
          <p:cNvSpPr/>
          <p:nvPr/>
        </p:nvSpPr>
        <p:spPr>
          <a:xfrm>
            <a:off x="725562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v1.1 </a:t>
            </a:r>
          </a:p>
        </p:txBody>
      </p:sp>
      <p:sp>
        <p:nvSpPr>
          <p:cNvPr id="4" name="Rectangle 3">
            <a:extLst>
              <a:ext uri="{FF2B5EF4-FFF2-40B4-BE49-F238E27FC236}">
                <a16:creationId xmlns:a16="http://schemas.microsoft.com/office/drawing/2014/main" id="{37479D98-33C8-8C19-2747-23BAA1594D78}"/>
              </a:ext>
            </a:extLst>
          </p:cNvPr>
          <p:cNvSpPr/>
          <p:nvPr/>
        </p:nvSpPr>
        <p:spPr>
          <a:xfrm>
            <a:off x="969136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v1.2</a:t>
            </a:r>
          </a:p>
        </p:txBody>
      </p:sp>
      <p:sp>
        <p:nvSpPr>
          <p:cNvPr id="11" name="Rectangle 10">
            <a:extLst>
              <a:ext uri="{FF2B5EF4-FFF2-40B4-BE49-F238E27FC236}">
                <a16:creationId xmlns:a16="http://schemas.microsoft.com/office/drawing/2014/main" id="{5D18C46C-66D6-2F3B-BEB5-E282836B45D0}"/>
              </a:ext>
            </a:extLst>
          </p:cNvPr>
          <p:cNvSpPr/>
          <p:nvPr/>
        </p:nvSpPr>
        <p:spPr>
          <a:xfrm>
            <a:off x="10924309" y="344957"/>
            <a:ext cx="2535382" cy="715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Updated based on new ROIs for HCC and HCP POC</a:t>
            </a:r>
          </a:p>
        </p:txBody>
      </p:sp>
    </p:spTree>
    <p:extLst>
      <p:ext uri="{BB962C8B-B14F-4D97-AF65-F5344CB8AC3E}">
        <p14:creationId xmlns:p14="http://schemas.microsoft.com/office/powerpoint/2010/main" val="4487772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Updated</a:t>
            </a: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HCC &amp; HCP POC 2022 G9 Adolescent ROI’s</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4</a:t>
            </a:fld>
            <a:endParaRPr lang="en-GB"/>
          </a:p>
        </p:txBody>
      </p:sp>
      <p:sp>
        <p:nvSpPr>
          <p:cNvPr id="4" name="Rectangle 3">
            <a:extLst>
              <a:ext uri="{FF2B5EF4-FFF2-40B4-BE49-F238E27FC236}">
                <a16:creationId xmlns:a16="http://schemas.microsoft.com/office/drawing/2014/main" id="{37479D98-33C8-8C19-2747-23BAA1594D78}"/>
              </a:ext>
            </a:extLst>
          </p:cNvPr>
          <p:cNvSpPr/>
          <p:nvPr/>
        </p:nvSpPr>
        <p:spPr>
          <a:xfrm>
            <a:off x="3457712" y="1334538"/>
            <a:ext cx="2638286" cy="307449"/>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v1.2</a:t>
            </a:r>
          </a:p>
        </p:txBody>
      </p:sp>
      <p:graphicFrame>
        <p:nvGraphicFramePr>
          <p:cNvPr id="11" name="Table 10">
            <a:extLst>
              <a:ext uri="{FF2B5EF4-FFF2-40B4-BE49-F238E27FC236}">
                <a16:creationId xmlns:a16="http://schemas.microsoft.com/office/drawing/2014/main" id="{33CC3644-8F37-68C9-DF05-B694A65AF269}"/>
              </a:ext>
            </a:extLst>
          </p:cNvPr>
          <p:cNvGraphicFramePr>
            <a:graphicFrameLocks noGrp="1"/>
          </p:cNvGraphicFramePr>
          <p:nvPr>
            <p:extLst>
              <p:ext uri="{D42A27DB-BD31-4B8C-83A1-F6EECF244321}">
                <p14:modId xmlns:p14="http://schemas.microsoft.com/office/powerpoint/2010/main" val="193790175"/>
              </p:ext>
            </p:extLst>
          </p:nvPr>
        </p:nvGraphicFramePr>
        <p:xfrm>
          <a:off x="473354" y="1742262"/>
          <a:ext cx="5622644" cy="4405311"/>
        </p:xfrm>
        <a:graphic>
          <a:graphicData uri="http://schemas.openxmlformats.org/drawingml/2006/table">
            <a:tbl>
              <a:tblPr/>
              <a:tblGrid>
                <a:gridCol w="1346614">
                  <a:extLst>
                    <a:ext uri="{9D8B030D-6E8A-4147-A177-3AD203B41FA5}">
                      <a16:colId xmlns:a16="http://schemas.microsoft.com/office/drawing/2014/main" val="2052010520"/>
                    </a:ext>
                  </a:extLst>
                </a:gridCol>
                <a:gridCol w="1532357">
                  <a:extLst>
                    <a:ext uri="{9D8B030D-6E8A-4147-A177-3AD203B41FA5}">
                      <a16:colId xmlns:a16="http://schemas.microsoft.com/office/drawing/2014/main" val="3720654533"/>
                    </a:ext>
                  </a:extLst>
                </a:gridCol>
                <a:gridCol w="58412">
                  <a:extLst>
                    <a:ext uri="{9D8B030D-6E8A-4147-A177-3AD203B41FA5}">
                      <a16:colId xmlns:a16="http://schemas.microsoft.com/office/drawing/2014/main" val="677763704"/>
                    </a:ext>
                  </a:extLst>
                </a:gridCol>
                <a:gridCol w="58412">
                  <a:extLst>
                    <a:ext uri="{9D8B030D-6E8A-4147-A177-3AD203B41FA5}">
                      <a16:colId xmlns:a16="http://schemas.microsoft.com/office/drawing/2014/main" val="2554611300"/>
                    </a:ext>
                  </a:extLst>
                </a:gridCol>
                <a:gridCol w="847439">
                  <a:extLst>
                    <a:ext uri="{9D8B030D-6E8A-4147-A177-3AD203B41FA5}">
                      <a16:colId xmlns:a16="http://schemas.microsoft.com/office/drawing/2014/main" val="1804105886"/>
                    </a:ext>
                  </a:extLst>
                </a:gridCol>
                <a:gridCol w="827125">
                  <a:extLst>
                    <a:ext uri="{9D8B030D-6E8A-4147-A177-3AD203B41FA5}">
                      <a16:colId xmlns:a16="http://schemas.microsoft.com/office/drawing/2014/main" val="1238850070"/>
                    </a:ext>
                  </a:extLst>
                </a:gridCol>
                <a:gridCol w="893873">
                  <a:extLst>
                    <a:ext uri="{9D8B030D-6E8A-4147-A177-3AD203B41FA5}">
                      <a16:colId xmlns:a16="http://schemas.microsoft.com/office/drawing/2014/main" val="1027869264"/>
                    </a:ext>
                  </a:extLst>
                </a:gridCol>
                <a:gridCol w="58412">
                  <a:extLst>
                    <a:ext uri="{9D8B030D-6E8A-4147-A177-3AD203B41FA5}">
                      <a16:colId xmlns:a16="http://schemas.microsoft.com/office/drawing/2014/main" val="1971023278"/>
                    </a:ext>
                  </a:extLst>
                </a:gridCol>
              </a:tblGrid>
              <a:tr h="338964">
                <a:tc>
                  <a:txBody>
                    <a:bodyPr/>
                    <a:lstStyle/>
                    <a:p>
                      <a:pPr algn="l" fontAlgn="b"/>
                      <a:endParaRPr lang="en-US" sz="10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Removed Agency Fees; </a:t>
                      </a:r>
                    </a:p>
                    <a:p>
                      <a:pPr algn="ctr" fontAlgn="ctr"/>
                      <a:r>
                        <a:rPr lang="en-US" sz="1000" b="1" i="0" u="none" strike="noStrike" dirty="0">
                          <a:solidFill>
                            <a:srgbClr val="FFFFFF"/>
                          </a:solidFill>
                          <a:effectLst/>
                          <a:latin typeface="Arial" panose="020B0604020202020204" pitchFamily="34" charset="0"/>
                        </a:rPr>
                        <a:t>Corrected </a:t>
                      </a:r>
                      <a:r>
                        <a:rPr lang="en-US" sz="1000" b="1" i="0" u="none" strike="noStrike" dirty="0" err="1">
                          <a:solidFill>
                            <a:srgbClr val="FFFFFF"/>
                          </a:solidFill>
                          <a:effectLst/>
                          <a:latin typeface="Arial" panose="020B0604020202020204" pitchFamily="34" charset="0"/>
                        </a:rPr>
                        <a:t>Adol</a:t>
                      </a:r>
                      <a:r>
                        <a:rPr lang="en-US" sz="10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905823311"/>
                  </a:ext>
                </a:extLst>
              </a:tr>
              <a:tr h="312703">
                <a:tc>
                  <a:txBody>
                    <a:bodyPr/>
                    <a:lstStyle/>
                    <a:p>
                      <a:pPr algn="l" fontAlgn="ctr"/>
                      <a:r>
                        <a:rPr lang="en-US" sz="1000" b="1" i="0" u="none" strike="noStrike" dirty="0">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10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55997825"/>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$1,312,066</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$4,465,700</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862705782"/>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$11,179,758</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44%</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$92,434,456</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98931327"/>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$4,593,291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150%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$27,573,259</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244265299"/>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-18%</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$3,357,833</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82265971"/>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$6,772,175</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41%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$34,845,352</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635929619"/>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$5,242,710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48%</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$47,390,543</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799406346"/>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$32,769,966</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501144864"/>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$4,800,000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$32,875,288</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346087146"/>
                  </a:ext>
                </a:extLst>
              </a:tr>
              <a:tr h="167250">
                <a:tc>
                  <a:txBody>
                    <a:bodyPr/>
                    <a:lstStyle/>
                    <a:p>
                      <a:pPr algn="l" fontAlgn="ctr"/>
                      <a:r>
                        <a:rPr lang="en-US" sz="9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$15,700,000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$63,695,224</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$900,000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-10%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$904,451</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44655770"/>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$22,050,000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30%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$107,902,349</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045445377"/>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$2,290,680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$6,323,378</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562610200"/>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$2,094,216</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$7,136,031</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916179826"/>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$8,306,901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FF0000"/>
                          </a:solidFill>
                          <a:effectLst/>
                          <a:latin typeface="Arial" panose="020B0604020202020204" pitchFamily="34" charset="0"/>
                          <a:cs typeface="Arial" panose="020B0604020202020204" pitchFamily="34" charset="0"/>
                        </a:rPr>
                        <a:t>-19%</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$16,281,797</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50880344"/>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$5,000,000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25%</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$24,032,153</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534125473"/>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$17,969,341</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259315273"/>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$28,089,211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$40,395,110</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879055294"/>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$1,959,114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$8,112,102</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699490687"/>
                  </a:ext>
                </a:extLst>
              </a:tr>
              <a:tr h="167250">
                <a:tc>
                  <a:txBody>
                    <a:bodyPr/>
                    <a:lstStyle/>
                    <a:p>
                      <a:pPr algn="l" fontAlgn="ctr"/>
                      <a:r>
                        <a:rPr lang="en-US" sz="9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$3,200,000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Arial" panose="020B0604020202020204" pitchFamily="34" charset="0"/>
                          <a:cs typeface="Arial" panose="020B0604020202020204" pitchFamily="34" charset="0"/>
                        </a:rPr>
                        <a:t>$5,063,837</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76809">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1000" b="1" i="0" u="none" strike="noStrike" dirty="0">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000" b="1" i="0" u="none" strike="noStrike" dirty="0">
                          <a:solidFill>
                            <a:srgbClr val="000000"/>
                          </a:solidFill>
                          <a:effectLst/>
                          <a:latin typeface="Arial" panose="020B0604020202020204" pitchFamily="34" charset="0"/>
                          <a:cs typeface="Arial" panose="020B0604020202020204" pitchFamily="34" charset="0"/>
                        </a:rPr>
                        <a:t>$51,000,000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b"/>
                      <a:r>
                        <a:rPr lang="en-US" sz="1000" b="1" i="0" u="none" strike="noStrike" dirty="0">
                          <a:solidFill>
                            <a:srgbClr val="000000"/>
                          </a:solidFill>
                          <a:effectLst/>
                          <a:latin typeface="Arial" panose="020B0604020202020204" pitchFamily="34" charset="0"/>
                          <a:cs typeface="Arial" panose="020B0604020202020204" pitchFamily="34" charset="0"/>
                        </a:rPr>
                        <a:t>$339,407,619</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4274955604"/>
                  </a:ext>
                </a:extLst>
              </a:tr>
              <a:tr h="176809">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1000" b="1" i="0" u="none" strike="noStrike" dirty="0">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Arial" panose="020B0604020202020204" pitchFamily="34" charset="0"/>
                          <a:cs typeface="Arial" panose="020B0604020202020204" pitchFamily="34" charset="0"/>
                        </a:rPr>
                        <a:t>$74,090,122</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b"/>
                      <a:r>
                        <a:rPr lang="en-US" sz="1000" b="1" i="0" u="none" strike="noStrike" dirty="0">
                          <a:solidFill>
                            <a:srgbClr val="000000"/>
                          </a:solidFill>
                          <a:effectLst/>
                          <a:latin typeface="Arial" panose="020B0604020202020204" pitchFamily="34" charset="0"/>
                          <a:cs typeface="Arial" panose="020B0604020202020204" pitchFamily="34" charset="0"/>
                        </a:rPr>
                        <a:t>$234,120,550</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324929402"/>
                  </a:ext>
                </a:extLst>
              </a:tr>
              <a:tr h="222276">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1000" b="1" i="0" u="none" strike="noStrike" dirty="0">
                          <a:solidFill>
                            <a:srgbClr val="000000"/>
                          </a:solidFill>
                          <a:effectLst/>
                          <a:latin typeface="Arial" panose="020B0604020202020204" pitchFamily="34" charset="0"/>
                        </a:rPr>
                        <a:t>Total </a:t>
                      </a:r>
                      <a:r>
                        <a:rPr lang="en-US" sz="1000" b="1" i="0" u="none" strike="noStrike" dirty="0" err="1">
                          <a:solidFill>
                            <a:srgbClr val="000000"/>
                          </a:solidFill>
                          <a:effectLst/>
                          <a:latin typeface="Arial" panose="020B0604020202020204" pitchFamily="34" charset="0"/>
                        </a:rPr>
                        <a:t>InScope</a:t>
                      </a:r>
                      <a:r>
                        <a:rPr lang="en-US" sz="1000" b="1" i="0" u="none" strike="noStrike" dirty="0">
                          <a:solidFill>
                            <a:srgbClr val="000000"/>
                          </a:solidFill>
                          <a:effectLst/>
                          <a:latin typeface="Arial" panose="020B0604020202020204" pitchFamily="34" charset="0"/>
                        </a:rPr>
                        <a:t>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$125,090,122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$573,528,170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502747936"/>
                  </a:ext>
                </a:extLst>
              </a:tr>
            </a:tbl>
          </a:graphicData>
        </a:graphic>
      </p:graphicFrame>
      <p:sp>
        <p:nvSpPr>
          <p:cNvPr id="5" name="Rectangle 4">
            <a:extLst>
              <a:ext uri="{FF2B5EF4-FFF2-40B4-BE49-F238E27FC236}">
                <a16:creationId xmlns:a16="http://schemas.microsoft.com/office/drawing/2014/main" id="{9C41068D-BF52-DAEB-5D29-EB9E4CC41741}"/>
              </a:ext>
            </a:extLst>
          </p:cNvPr>
          <p:cNvSpPr/>
          <p:nvPr/>
        </p:nvSpPr>
        <p:spPr>
          <a:xfrm>
            <a:off x="11222182" y="1678428"/>
            <a:ext cx="2535382" cy="715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Updated based on new ROIs for HCC and HCP POC</a:t>
            </a:r>
          </a:p>
        </p:txBody>
      </p:sp>
    </p:spTree>
    <p:extLst>
      <p:ext uri="{BB962C8B-B14F-4D97-AF65-F5344CB8AC3E}">
        <p14:creationId xmlns:p14="http://schemas.microsoft.com/office/powerpoint/2010/main" val="38562007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1.2)</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from v1.1: Lowered G9 Adult budget from $76.5MM to $74MM</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5</a:t>
            </a:fld>
            <a:endParaRPr lang="en-GB"/>
          </a:p>
        </p:txBody>
      </p:sp>
      <p:graphicFrame>
        <p:nvGraphicFramePr>
          <p:cNvPr id="5" name="Table 4">
            <a:extLst>
              <a:ext uri="{FF2B5EF4-FFF2-40B4-BE49-F238E27FC236}">
                <a16:creationId xmlns:a16="http://schemas.microsoft.com/office/drawing/2014/main" id="{959E401B-E77D-283A-2977-59261CA0C85A}"/>
              </a:ext>
            </a:extLst>
          </p:cNvPr>
          <p:cNvGraphicFramePr>
            <a:graphicFrameLocks noGrp="1"/>
          </p:cNvGraphicFramePr>
          <p:nvPr>
            <p:extLst>
              <p:ext uri="{D42A27DB-BD31-4B8C-83A1-F6EECF244321}">
                <p14:modId xmlns:p14="http://schemas.microsoft.com/office/powerpoint/2010/main" val="1379462946"/>
              </p:ext>
            </p:extLst>
          </p:nvPr>
        </p:nvGraphicFramePr>
        <p:xfrm>
          <a:off x="375032" y="1702935"/>
          <a:ext cx="11638666" cy="4123412"/>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 ; lowered Adult spend to ~$74MM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$95.9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$33.8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$63.7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$108.8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$109</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-19%</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$346.2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$345.0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32%</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$238.1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$239.1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$74.1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$127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$125.1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$580.5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bl>
          </a:graphicData>
        </a:graphic>
      </p:graphicFrame>
      <p:sp>
        <p:nvSpPr>
          <p:cNvPr id="6" name="TextBox 5">
            <a:extLst>
              <a:ext uri="{FF2B5EF4-FFF2-40B4-BE49-F238E27FC236}">
                <a16:creationId xmlns:a16="http://schemas.microsoft.com/office/drawing/2014/main" id="{F6A21E36-A9C0-EE4C-5CC8-3B72E9E4FC96}"/>
              </a:ext>
            </a:extLst>
          </p:cNvPr>
          <p:cNvSpPr txBox="1"/>
          <p:nvPr/>
        </p:nvSpPr>
        <p:spPr>
          <a:xfrm>
            <a:off x="7265747" y="5865676"/>
            <a:ext cx="2322334" cy="661238"/>
          </a:xfrm>
          <a:prstGeom prst="rect">
            <a:avLst/>
          </a:prstGeom>
          <a:noFill/>
        </p:spPr>
        <p:txBody>
          <a:bodyPr wrap="square" lIns="0" tIns="0" rIns="0" bIns="0" rtlCol="0">
            <a:noAutofit/>
          </a:bodyPr>
          <a:lstStyle/>
          <a:p>
            <a:pPr algn="l"/>
            <a:r>
              <a:rPr lang="en-US" sz="1100" dirty="0"/>
              <a:t>Increased channel max spend constraint by 5% for Adult HCP MCM and Adult HCC Radio to meet $584MM estimate</a:t>
            </a:r>
          </a:p>
        </p:txBody>
      </p:sp>
      <p:sp>
        <p:nvSpPr>
          <p:cNvPr id="7" name="Rectangle 6">
            <a:extLst>
              <a:ext uri="{FF2B5EF4-FFF2-40B4-BE49-F238E27FC236}">
                <a16:creationId xmlns:a16="http://schemas.microsoft.com/office/drawing/2014/main" id="{1EFFD535-2181-F84D-C130-2FA3EA60972C}"/>
              </a:ext>
            </a:extLst>
          </p:cNvPr>
          <p:cNvSpPr/>
          <p:nvPr/>
        </p:nvSpPr>
        <p:spPr>
          <a:xfrm>
            <a:off x="4766143" y="1362489"/>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v1.0</a:t>
            </a:r>
          </a:p>
        </p:txBody>
      </p:sp>
      <p:sp>
        <p:nvSpPr>
          <p:cNvPr id="8" name="Rectangle 7">
            <a:extLst>
              <a:ext uri="{FF2B5EF4-FFF2-40B4-BE49-F238E27FC236}">
                <a16:creationId xmlns:a16="http://schemas.microsoft.com/office/drawing/2014/main" id="{617846E4-A7E7-9301-8E1C-A4CB7DA9C8F5}"/>
              </a:ext>
            </a:extLst>
          </p:cNvPr>
          <p:cNvSpPr/>
          <p:nvPr/>
        </p:nvSpPr>
        <p:spPr>
          <a:xfrm>
            <a:off x="3077496" y="1368951"/>
            <a:ext cx="1637072"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Baseline</a:t>
            </a:r>
          </a:p>
        </p:txBody>
      </p:sp>
      <p:sp>
        <p:nvSpPr>
          <p:cNvPr id="9" name="TextBox 8">
            <a:extLst>
              <a:ext uri="{FF2B5EF4-FFF2-40B4-BE49-F238E27FC236}">
                <a16:creationId xmlns:a16="http://schemas.microsoft.com/office/drawing/2014/main" id="{185981B0-C043-E24C-F4F3-EB2F9B61C296}"/>
              </a:ext>
            </a:extLst>
          </p:cNvPr>
          <p:cNvSpPr txBox="1"/>
          <p:nvPr/>
        </p:nvSpPr>
        <p:spPr>
          <a:xfrm>
            <a:off x="9691364" y="5865676"/>
            <a:ext cx="2322334" cy="567214"/>
          </a:xfrm>
          <a:prstGeom prst="rect">
            <a:avLst/>
          </a:prstGeom>
          <a:noFill/>
        </p:spPr>
        <p:txBody>
          <a:bodyPr wrap="square" lIns="0" tIns="0" rIns="0" bIns="0" rtlCol="0">
            <a:noAutofit/>
          </a:bodyPr>
          <a:lstStyle/>
          <a:p>
            <a:pPr algn="l"/>
            <a:r>
              <a:rPr lang="en-US" sz="1100" dirty="0"/>
              <a:t>Lowered Adult spend to $74MM from $76.5MM</a:t>
            </a:r>
          </a:p>
        </p:txBody>
      </p:sp>
      <p:sp>
        <p:nvSpPr>
          <p:cNvPr id="10" name="Rectangle 9">
            <a:extLst>
              <a:ext uri="{FF2B5EF4-FFF2-40B4-BE49-F238E27FC236}">
                <a16:creationId xmlns:a16="http://schemas.microsoft.com/office/drawing/2014/main" id="{8C5174AE-7A12-E027-91F5-F6CF088B58BA}"/>
              </a:ext>
            </a:extLst>
          </p:cNvPr>
          <p:cNvSpPr/>
          <p:nvPr/>
        </p:nvSpPr>
        <p:spPr>
          <a:xfrm>
            <a:off x="725562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v1.1 </a:t>
            </a:r>
          </a:p>
        </p:txBody>
      </p:sp>
      <p:sp>
        <p:nvSpPr>
          <p:cNvPr id="4" name="Rectangle 3">
            <a:extLst>
              <a:ext uri="{FF2B5EF4-FFF2-40B4-BE49-F238E27FC236}">
                <a16:creationId xmlns:a16="http://schemas.microsoft.com/office/drawing/2014/main" id="{37479D98-33C8-8C19-2747-23BAA1594D78}"/>
              </a:ext>
            </a:extLst>
          </p:cNvPr>
          <p:cNvSpPr/>
          <p:nvPr/>
        </p:nvSpPr>
        <p:spPr>
          <a:xfrm>
            <a:off x="969136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v1.2</a:t>
            </a:r>
          </a:p>
        </p:txBody>
      </p:sp>
    </p:spTree>
    <p:extLst>
      <p:ext uri="{BB962C8B-B14F-4D97-AF65-F5344CB8AC3E}">
        <p14:creationId xmlns:p14="http://schemas.microsoft.com/office/powerpoint/2010/main" val="36110657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1.2)</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1. removed Agency fees from total budget and 2. corrected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Adol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TV spend</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6</a:t>
            </a:fld>
            <a:endParaRPr lang="en-GB"/>
          </a:p>
        </p:txBody>
      </p:sp>
      <p:sp>
        <p:nvSpPr>
          <p:cNvPr id="4" name="Rectangle 3">
            <a:extLst>
              <a:ext uri="{FF2B5EF4-FFF2-40B4-BE49-F238E27FC236}">
                <a16:creationId xmlns:a16="http://schemas.microsoft.com/office/drawing/2014/main" id="{37479D98-33C8-8C19-2747-23BAA1594D78}"/>
              </a:ext>
            </a:extLst>
          </p:cNvPr>
          <p:cNvSpPr/>
          <p:nvPr/>
        </p:nvSpPr>
        <p:spPr>
          <a:xfrm>
            <a:off x="3457712" y="1334538"/>
            <a:ext cx="2638286" cy="307449"/>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v1.2</a:t>
            </a:r>
          </a:p>
        </p:txBody>
      </p:sp>
      <p:graphicFrame>
        <p:nvGraphicFramePr>
          <p:cNvPr id="11" name="Table 10">
            <a:extLst>
              <a:ext uri="{FF2B5EF4-FFF2-40B4-BE49-F238E27FC236}">
                <a16:creationId xmlns:a16="http://schemas.microsoft.com/office/drawing/2014/main" id="{33CC3644-8F37-68C9-DF05-B694A65AF269}"/>
              </a:ext>
            </a:extLst>
          </p:cNvPr>
          <p:cNvGraphicFramePr>
            <a:graphicFrameLocks noGrp="1"/>
          </p:cNvGraphicFramePr>
          <p:nvPr/>
        </p:nvGraphicFramePr>
        <p:xfrm>
          <a:off x="473354" y="1742262"/>
          <a:ext cx="5622644" cy="4480832"/>
        </p:xfrm>
        <a:graphic>
          <a:graphicData uri="http://schemas.openxmlformats.org/drawingml/2006/table">
            <a:tbl>
              <a:tblPr/>
              <a:tblGrid>
                <a:gridCol w="1346614">
                  <a:extLst>
                    <a:ext uri="{9D8B030D-6E8A-4147-A177-3AD203B41FA5}">
                      <a16:colId xmlns:a16="http://schemas.microsoft.com/office/drawing/2014/main" val="2052010520"/>
                    </a:ext>
                  </a:extLst>
                </a:gridCol>
                <a:gridCol w="1532357">
                  <a:extLst>
                    <a:ext uri="{9D8B030D-6E8A-4147-A177-3AD203B41FA5}">
                      <a16:colId xmlns:a16="http://schemas.microsoft.com/office/drawing/2014/main" val="3720654533"/>
                    </a:ext>
                  </a:extLst>
                </a:gridCol>
                <a:gridCol w="58412">
                  <a:extLst>
                    <a:ext uri="{9D8B030D-6E8A-4147-A177-3AD203B41FA5}">
                      <a16:colId xmlns:a16="http://schemas.microsoft.com/office/drawing/2014/main" val="677763704"/>
                    </a:ext>
                  </a:extLst>
                </a:gridCol>
                <a:gridCol w="58412">
                  <a:extLst>
                    <a:ext uri="{9D8B030D-6E8A-4147-A177-3AD203B41FA5}">
                      <a16:colId xmlns:a16="http://schemas.microsoft.com/office/drawing/2014/main" val="2554611300"/>
                    </a:ext>
                  </a:extLst>
                </a:gridCol>
                <a:gridCol w="847439">
                  <a:extLst>
                    <a:ext uri="{9D8B030D-6E8A-4147-A177-3AD203B41FA5}">
                      <a16:colId xmlns:a16="http://schemas.microsoft.com/office/drawing/2014/main" val="1804105886"/>
                    </a:ext>
                  </a:extLst>
                </a:gridCol>
                <a:gridCol w="827125">
                  <a:extLst>
                    <a:ext uri="{9D8B030D-6E8A-4147-A177-3AD203B41FA5}">
                      <a16:colId xmlns:a16="http://schemas.microsoft.com/office/drawing/2014/main" val="1238850070"/>
                    </a:ext>
                  </a:extLst>
                </a:gridCol>
                <a:gridCol w="893873">
                  <a:extLst>
                    <a:ext uri="{9D8B030D-6E8A-4147-A177-3AD203B41FA5}">
                      <a16:colId xmlns:a16="http://schemas.microsoft.com/office/drawing/2014/main" val="1027869264"/>
                    </a:ext>
                  </a:extLst>
                </a:gridCol>
                <a:gridCol w="58412">
                  <a:extLst>
                    <a:ext uri="{9D8B030D-6E8A-4147-A177-3AD203B41FA5}">
                      <a16:colId xmlns:a16="http://schemas.microsoft.com/office/drawing/2014/main" val="1971023278"/>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$1,312,066</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$6,239,124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$11,179,758</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44%</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$96,239,956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$4,593,291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$27,573,259</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$3,357,833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$6,772,175</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$34,845,352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$5,242,710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48%</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$47,390,543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$32,769,966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$4,800,000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$32,875,288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$15,700,000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$63,695,224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$1,410,432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$22,050,000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$108,765,644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$2,290,680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$6,323,378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$2,094,216</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$7,136,031</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$8,306,901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$16,281,797</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$24,032,153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$17,969,341</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$28,089,211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$40,395,110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$1,959,114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$8,112,102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$5,063,837</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$51,000,000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$344,986,543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$74,090,122</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$235,489,825</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$125,090,122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100" b="0" i="0" u="none" strike="noStrike" dirty="0">
                          <a:solidFill>
                            <a:srgbClr val="000000"/>
                          </a:solidFill>
                          <a:effectLst/>
                          <a:latin typeface="Calibri" panose="020F0502020204030204" pitchFamily="34" charset="0"/>
                        </a:rPr>
                        <a:t>$580,476,369</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502747936"/>
                  </a:ext>
                </a:extLst>
              </a:tr>
            </a:tbl>
          </a:graphicData>
        </a:graphic>
      </p:graphicFrame>
    </p:spTree>
    <p:extLst>
      <p:ext uri="{BB962C8B-B14F-4D97-AF65-F5344CB8AC3E}">
        <p14:creationId xmlns:p14="http://schemas.microsoft.com/office/powerpoint/2010/main" val="34721135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1.1)</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1. removed Agency fees from total budget and 2. corrected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Adol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TV spend</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7</a:t>
            </a:fld>
            <a:endParaRPr lang="en-GB"/>
          </a:p>
        </p:txBody>
      </p:sp>
      <p:graphicFrame>
        <p:nvGraphicFramePr>
          <p:cNvPr id="5" name="Table 4">
            <a:extLst>
              <a:ext uri="{FF2B5EF4-FFF2-40B4-BE49-F238E27FC236}">
                <a16:creationId xmlns:a16="http://schemas.microsoft.com/office/drawing/2014/main" id="{959E401B-E77D-283A-2977-59261CA0C85A}"/>
              </a:ext>
            </a:extLst>
          </p:cNvPr>
          <p:cNvGraphicFramePr>
            <a:graphicFrameLocks noGrp="1"/>
          </p:cNvGraphicFramePr>
          <p:nvPr/>
        </p:nvGraphicFramePr>
        <p:xfrm>
          <a:off x="375032" y="1702935"/>
          <a:ext cx="11638666" cy="4016963"/>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$95.9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$33.8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$63.7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$108.8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83%</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$346.2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$345.0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32%</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$238.1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$239.1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$127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$127.5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19%</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$582.4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bl>
          </a:graphicData>
        </a:graphic>
      </p:graphicFrame>
      <p:sp>
        <p:nvSpPr>
          <p:cNvPr id="6" name="TextBox 5">
            <a:extLst>
              <a:ext uri="{FF2B5EF4-FFF2-40B4-BE49-F238E27FC236}">
                <a16:creationId xmlns:a16="http://schemas.microsoft.com/office/drawing/2014/main" id="{F6A21E36-A9C0-EE4C-5CC8-3B72E9E4FC96}"/>
              </a:ext>
            </a:extLst>
          </p:cNvPr>
          <p:cNvSpPr txBox="1"/>
          <p:nvPr/>
        </p:nvSpPr>
        <p:spPr>
          <a:xfrm>
            <a:off x="7275870" y="5739562"/>
            <a:ext cx="2322334" cy="661238"/>
          </a:xfrm>
          <a:prstGeom prst="rect">
            <a:avLst/>
          </a:prstGeom>
          <a:noFill/>
        </p:spPr>
        <p:txBody>
          <a:bodyPr wrap="square" lIns="0" tIns="0" rIns="0" bIns="0" rtlCol="0">
            <a:noAutofit/>
          </a:bodyPr>
          <a:lstStyle/>
          <a:p>
            <a:pPr algn="l"/>
            <a:r>
              <a:rPr lang="en-US" sz="1100" dirty="0"/>
              <a:t>Increased channel max spend constraint by 5% for Adult HCP MCM and Adult HCC Radio to meet $584MM estimate</a:t>
            </a:r>
          </a:p>
        </p:txBody>
      </p:sp>
      <p:sp>
        <p:nvSpPr>
          <p:cNvPr id="7" name="Rectangle 6">
            <a:extLst>
              <a:ext uri="{FF2B5EF4-FFF2-40B4-BE49-F238E27FC236}">
                <a16:creationId xmlns:a16="http://schemas.microsoft.com/office/drawing/2014/main" id="{1EFFD535-2181-F84D-C130-2FA3EA60972C}"/>
              </a:ext>
            </a:extLst>
          </p:cNvPr>
          <p:cNvSpPr/>
          <p:nvPr/>
        </p:nvSpPr>
        <p:spPr>
          <a:xfrm>
            <a:off x="4766143" y="1362489"/>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Original Recommendation</a:t>
            </a:r>
          </a:p>
        </p:txBody>
      </p:sp>
      <p:sp>
        <p:nvSpPr>
          <p:cNvPr id="8" name="Rectangle 7">
            <a:extLst>
              <a:ext uri="{FF2B5EF4-FFF2-40B4-BE49-F238E27FC236}">
                <a16:creationId xmlns:a16="http://schemas.microsoft.com/office/drawing/2014/main" id="{617846E4-A7E7-9301-8E1C-A4CB7DA9C8F5}"/>
              </a:ext>
            </a:extLst>
          </p:cNvPr>
          <p:cNvSpPr/>
          <p:nvPr/>
        </p:nvSpPr>
        <p:spPr>
          <a:xfrm>
            <a:off x="3077496" y="1368951"/>
            <a:ext cx="1637072"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Original Baseline</a:t>
            </a:r>
          </a:p>
        </p:txBody>
      </p:sp>
      <p:sp>
        <p:nvSpPr>
          <p:cNvPr id="9" name="TextBox 8">
            <a:extLst>
              <a:ext uri="{FF2B5EF4-FFF2-40B4-BE49-F238E27FC236}">
                <a16:creationId xmlns:a16="http://schemas.microsoft.com/office/drawing/2014/main" id="{185981B0-C043-E24C-F4F3-EB2F9B61C296}"/>
              </a:ext>
            </a:extLst>
          </p:cNvPr>
          <p:cNvSpPr txBox="1"/>
          <p:nvPr/>
        </p:nvSpPr>
        <p:spPr>
          <a:xfrm>
            <a:off x="9691364" y="5739562"/>
            <a:ext cx="2322334" cy="567214"/>
          </a:xfrm>
          <a:prstGeom prst="rect">
            <a:avLst/>
          </a:prstGeom>
          <a:noFill/>
        </p:spPr>
        <p:txBody>
          <a:bodyPr wrap="square" lIns="0" tIns="0" rIns="0" bIns="0" rtlCol="0">
            <a:noAutofit/>
          </a:bodyPr>
          <a:lstStyle/>
          <a:p>
            <a:pPr algn="l"/>
            <a:r>
              <a:rPr lang="en-US" sz="1100" dirty="0"/>
              <a:t>No change to channel max spend constraints; Falls short of $584 target by ~$1.6MM</a:t>
            </a:r>
          </a:p>
        </p:txBody>
      </p:sp>
      <p:sp>
        <p:nvSpPr>
          <p:cNvPr id="10" name="Rectangle 9">
            <a:extLst>
              <a:ext uri="{FF2B5EF4-FFF2-40B4-BE49-F238E27FC236}">
                <a16:creationId xmlns:a16="http://schemas.microsoft.com/office/drawing/2014/main" id="{8C5174AE-7A12-E027-91F5-F6CF088B58BA}"/>
              </a:ext>
            </a:extLst>
          </p:cNvPr>
          <p:cNvSpPr/>
          <p:nvPr/>
        </p:nvSpPr>
        <p:spPr>
          <a:xfrm>
            <a:off x="725562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Recommendation (v1.1)</a:t>
            </a:r>
          </a:p>
        </p:txBody>
      </p:sp>
    </p:spTree>
    <p:extLst>
      <p:ext uri="{BB962C8B-B14F-4D97-AF65-F5344CB8AC3E}">
        <p14:creationId xmlns:p14="http://schemas.microsoft.com/office/powerpoint/2010/main" val="40431575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03C9-08C2-1D9C-13D6-3A43501E680A}"/>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1.1)</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1. removed Agency fees from total budget and 2. corrected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Adol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TV spend</a:t>
            </a:r>
            <a:endParaRPr lang="en-US" dirty="0"/>
          </a:p>
        </p:txBody>
      </p:sp>
      <p:sp>
        <p:nvSpPr>
          <p:cNvPr id="3" name="Slide Number Placeholder 2">
            <a:extLst>
              <a:ext uri="{FF2B5EF4-FFF2-40B4-BE49-F238E27FC236}">
                <a16:creationId xmlns:a16="http://schemas.microsoft.com/office/drawing/2014/main" id="{352B16B9-C94D-502C-AF8B-BBDA7E94371A}"/>
              </a:ext>
            </a:extLst>
          </p:cNvPr>
          <p:cNvSpPr>
            <a:spLocks noGrp="1"/>
          </p:cNvSpPr>
          <p:nvPr>
            <p:ph type="sldNum" sz="quarter" idx="12"/>
          </p:nvPr>
        </p:nvSpPr>
        <p:spPr/>
        <p:txBody>
          <a:bodyPr/>
          <a:lstStyle/>
          <a:p>
            <a:fld id="{29CC380D-5F44-41E8-971E-CDD19ED6F8E3}" type="slidenum">
              <a:rPr lang="en-GB" smtClean="0"/>
              <a:t>8</a:t>
            </a:fld>
            <a:endParaRPr lang="en-GB"/>
          </a:p>
        </p:txBody>
      </p:sp>
      <p:graphicFrame>
        <p:nvGraphicFramePr>
          <p:cNvPr id="5" name="Table 4">
            <a:extLst>
              <a:ext uri="{FF2B5EF4-FFF2-40B4-BE49-F238E27FC236}">
                <a16:creationId xmlns:a16="http://schemas.microsoft.com/office/drawing/2014/main" id="{1DEA8971-A26C-0FF8-4B5E-F6E072878478}"/>
              </a:ext>
            </a:extLst>
          </p:cNvPr>
          <p:cNvGraphicFramePr>
            <a:graphicFrameLocks noGrp="1"/>
          </p:cNvGraphicFramePr>
          <p:nvPr>
            <p:extLst>
              <p:ext uri="{D42A27DB-BD31-4B8C-83A1-F6EECF244321}">
                <p14:modId xmlns:p14="http://schemas.microsoft.com/office/powerpoint/2010/main" val="2367686510"/>
              </p:ext>
            </p:extLst>
          </p:nvPr>
        </p:nvGraphicFramePr>
        <p:xfrm>
          <a:off x="473355" y="1742262"/>
          <a:ext cx="5303812" cy="4436654"/>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55100">
                  <a:extLst>
                    <a:ext uri="{9D8B030D-6E8A-4147-A177-3AD203B41FA5}">
                      <a16:colId xmlns:a16="http://schemas.microsoft.com/office/drawing/2014/main" val="677763704"/>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$1,312,061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$6,239,104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$11,179,859</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$96,240,320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$4,593,214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$27,572,980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$3,357,833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$6,772,004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$34,844,736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$5,242,862</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$47,391,093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$32,769,966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$4,800,000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$32,875,288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$63,695,224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$1,410,432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$22,050,000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$108,765,644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$3,753,533</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$8,504,224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$2,410,374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$7,611,209</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$8,566,883</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$16,636,846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$24,032,153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$17,969,341</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$28,089,211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$40,395,110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$2,310,000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$8,664,715</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$5,063,837</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$345.0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$239.1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$127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502747936"/>
                  </a:ext>
                </a:extLst>
              </a:tr>
            </a:tbl>
          </a:graphicData>
        </a:graphic>
      </p:graphicFrame>
      <p:sp>
        <p:nvSpPr>
          <p:cNvPr id="6" name="Rectangle 5">
            <a:extLst>
              <a:ext uri="{FF2B5EF4-FFF2-40B4-BE49-F238E27FC236}">
                <a16:creationId xmlns:a16="http://schemas.microsoft.com/office/drawing/2014/main" id="{A92D7A0A-DF6A-5A9E-8632-8B6753B87179}"/>
              </a:ext>
            </a:extLst>
          </p:cNvPr>
          <p:cNvSpPr/>
          <p:nvPr/>
        </p:nvSpPr>
        <p:spPr>
          <a:xfrm>
            <a:off x="3362050" y="139506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v1.1</a:t>
            </a:r>
          </a:p>
        </p:txBody>
      </p:sp>
    </p:spTree>
    <p:extLst>
      <p:ext uri="{BB962C8B-B14F-4D97-AF65-F5344CB8AC3E}">
        <p14:creationId xmlns:p14="http://schemas.microsoft.com/office/powerpoint/2010/main" val="5507893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D2C88BE-CF5E-A7C2-1B97-3B2F022C15E9}"/>
              </a:ext>
            </a:extLst>
          </p:cNvPr>
          <p:cNvGraphicFramePr>
            <a:graphicFrameLocks noGrp="1"/>
          </p:cNvGraphicFramePr>
          <p:nvPr>
            <p:extLst>
              <p:ext uri="{D42A27DB-BD31-4B8C-83A1-F6EECF244321}">
                <p14:modId xmlns:p14="http://schemas.microsoft.com/office/powerpoint/2010/main" val="1314303885"/>
              </p:ext>
            </p:extLst>
          </p:nvPr>
        </p:nvGraphicFramePr>
        <p:xfrm>
          <a:off x="365760" y="1240821"/>
          <a:ext cx="11638666" cy="4893734"/>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$10MM / $10MM)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+/-40%)</a:t>
                      </a:r>
                    </a:p>
                    <a:p>
                      <a:pPr algn="ctr" fontAlgn="ct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$16MM / $4MM)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$97.9</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195%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$30.5</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$40.8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$48.1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30%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$49.7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$55.6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$360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$78.9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$241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$73.0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$232</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$593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r h="286379">
                <a:tc rowSpan="3">
                  <a:txBody>
                    <a:bodyPr/>
                    <a:lstStyle/>
                    <a:p>
                      <a:pPr algn="ctr" fontAlgn="b"/>
                      <a:r>
                        <a:rPr lang="en-US" sz="900" b="0" i="0" u="none" strike="noStrike" dirty="0">
                          <a:solidFill>
                            <a:srgbClr val="000000"/>
                          </a:solidFill>
                          <a:effectLst/>
                          <a:latin typeface="Arial" panose="020B0604020202020204" pitchFamily="34" charset="0"/>
                        </a:rPr>
                        <a:t>All </a:t>
                      </a:r>
                      <a:r>
                        <a:rPr lang="fr-F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w.r.t 2024 Current baseline</a:t>
                      </a:r>
                      <a:endParaRPr lang="en-US" sz="900" b="0" i="0" u="none" strike="noStrike" dirty="0">
                        <a:solidFill>
                          <a:srgbClr val="000000"/>
                        </a:solidFill>
                        <a:effectLst/>
                        <a:latin typeface="Arial" panose="020B0604020202020204" pitchFamily="34" charset="0"/>
                      </a:endParaRPr>
                    </a:p>
                  </a:txBody>
                  <a:tcPr marL="5398"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l-G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Pre-tax (</a:t>
                      </a:r>
                      <a:r>
                        <a:rPr lang="en-US" sz="900" b="1" i="0" u="none" strike="noStrike" dirty="0" err="1">
                          <a:solidFill>
                            <a:srgbClr val="000000"/>
                          </a:solidFill>
                          <a:effectLst/>
                          <a:latin typeface="Arial" panose="020B0604020202020204" pitchFamily="34" charset="0"/>
                        </a:rPr>
                        <a:t>Adol</a:t>
                      </a:r>
                      <a:r>
                        <a:rPr lang="en-US" sz="900" b="1" i="0" u="none" strike="noStrike" dirty="0">
                          <a:solidFill>
                            <a:srgbClr val="000000"/>
                          </a:solidFill>
                          <a:effectLst/>
                          <a:latin typeface="Arial" panose="020B0604020202020204" pitchFamily="34" charset="0"/>
                        </a:rPr>
                        <a:t> + Adult*)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4.68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4.51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+$77(14%)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4.54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+$81(15%)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4.61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+$88(16%)</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02956"/>
                  </a:ext>
                </a:extLst>
              </a:tr>
              <a:tr h="187163">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fr-FR" sz="900" b="1" i="0" u="none" strike="noStrike" dirty="0">
                          <a:solidFill>
                            <a:srgbClr val="000000"/>
                          </a:solidFill>
                          <a:effectLst/>
                          <a:latin typeface="Arial" panose="020B0604020202020204" pitchFamily="34" charset="0"/>
                        </a:rPr>
                        <a:t>Δ Adolescents Pre-</a:t>
                      </a:r>
                      <a:r>
                        <a:rPr lang="fr-FR" sz="900" b="1" i="0" u="none" strike="noStrike" dirty="0" err="1">
                          <a:solidFill>
                            <a:srgbClr val="000000"/>
                          </a:solidFill>
                          <a:effectLst/>
                          <a:latin typeface="Arial" panose="020B0604020202020204" pitchFamily="34" charset="0"/>
                        </a:rPr>
                        <a:t>tax</a:t>
                      </a:r>
                      <a:r>
                        <a:rPr lang="fr-FR" sz="900" b="1" i="0" u="none" strike="noStrike" dirty="0">
                          <a:solidFill>
                            <a:srgbClr val="000000"/>
                          </a:solidFill>
                          <a:effectLst/>
                          <a:latin typeface="Arial" panose="020B0604020202020204" pitchFamily="34" charset="0"/>
                        </a:rPr>
                        <a:t>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7.36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6.82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+$47(16%)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6.71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6.48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+$68(23%)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852333222"/>
                  </a:ext>
                </a:extLst>
              </a:tr>
              <a:tr h="310674">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Δ  Pre-tax Adult* Projected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ROI 3.81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+$30(11%)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ROI 3.87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+$27(10%)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+$20(7%)</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39863581"/>
                  </a:ext>
                </a:extLst>
              </a:tr>
            </a:tbl>
          </a:graphicData>
        </a:graphic>
      </p:graphicFrame>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196645"/>
            <a:ext cx="10972800" cy="725054"/>
          </a:xfrm>
        </p:spPr>
        <p:txBody>
          <a:bodyPr>
            <a:noAutofit/>
          </a:bodyPr>
          <a:lstStyle/>
          <a:p>
            <a:r>
              <a:rPr lang="en-US" sz="2800" dirty="0">
                <a:latin typeface="Arial" panose="020B0604020202020204" pitchFamily="34" charset="0"/>
                <a:cs typeface="Arial" panose="020B0604020202020204" pitchFamily="34" charset="0"/>
              </a:rPr>
              <a:t>Scenario 2024 - $20 MM increase in G9 (</a:t>
            </a: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(Version 1.0)</a:t>
            </a:r>
            <a:br>
              <a:rPr lang="en-US" sz="28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Recommendation is based model performance and on achieving targets for both Adult and </a:t>
            </a:r>
            <a:r>
              <a:rPr lang="en-US" sz="2000" dirty="0" err="1">
                <a:latin typeface="Arial" panose="020B0604020202020204" pitchFamily="34" charset="0"/>
                <a:cs typeface="Arial" panose="020B0604020202020204" pitchFamily="34" charset="0"/>
              </a:rPr>
              <a:t>Adol</a:t>
            </a:r>
            <a:r>
              <a:rPr lang="en-US" sz="20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a:xfrm>
            <a:off x="11865814" y="6504428"/>
            <a:ext cx="296689" cy="365125"/>
          </a:xfrm>
        </p:spPr>
        <p:txBody>
          <a:bodyPr/>
          <a:lstStyle/>
          <a:p>
            <a:fld id="{4A659E65-8E55-4E5E-BAF2-65022C82C2C6}" type="slidenum">
              <a:rPr lang="en-US" smtClean="0"/>
              <a:t>9</a:t>
            </a:fld>
            <a:endParaRPr lang="en-US" dirty="0"/>
          </a:p>
        </p:txBody>
      </p:sp>
      <p:sp>
        <p:nvSpPr>
          <p:cNvPr id="3" name="TextBox 2">
            <a:extLst>
              <a:ext uri="{FF2B5EF4-FFF2-40B4-BE49-F238E27FC236}">
                <a16:creationId xmlns:a16="http://schemas.microsoft.com/office/drawing/2014/main" id="{A163330B-BB05-7DF1-9C83-0C1997DEC56D}"/>
              </a:ext>
            </a:extLst>
          </p:cNvPr>
          <p:cNvSpPr txBox="1"/>
          <p:nvPr/>
        </p:nvSpPr>
        <p:spPr>
          <a:xfrm>
            <a:off x="184493" y="6557523"/>
            <a:ext cx="4004049" cy="2308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 for G9 Adult</a:t>
            </a:r>
          </a:p>
        </p:txBody>
      </p:sp>
      <p:sp>
        <p:nvSpPr>
          <p:cNvPr id="4" name="Rectangle 3">
            <a:extLst>
              <a:ext uri="{FF2B5EF4-FFF2-40B4-BE49-F238E27FC236}">
                <a16:creationId xmlns:a16="http://schemas.microsoft.com/office/drawing/2014/main" id="{E77A216F-4BE4-8AD0-4FFB-ADEBCF9557AE}"/>
              </a:ext>
            </a:extLst>
          </p:cNvPr>
          <p:cNvSpPr/>
          <p:nvPr/>
        </p:nvSpPr>
        <p:spPr>
          <a:xfrm>
            <a:off x="7148945" y="911867"/>
            <a:ext cx="2493819" cy="5665319"/>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02F2BFF-EF86-3F4F-CCE9-9A624D393583}"/>
              </a:ext>
            </a:extLst>
          </p:cNvPr>
          <p:cNvSpPr/>
          <p:nvPr/>
        </p:nvSpPr>
        <p:spPr>
          <a:xfrm>
            <a:off x="494562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6" name="Rectangle 5">
            <a:extLst>
              <a:ext uri="{FF2B5EF4-FFF2-40B4-BE49-F238E27FC236}">
                <a16:creationId xmlns:a16="http://schemas.microsoft.com/office/drawing/2014/main" id="{78AA4B50-0516-5FDA-4BFD-605F67E04DFC}"/>
              </a:ext>
            </a:extLst>
          </p:cNvPr>
          <p:cNvSpPr/>
          <p:nvPr/>
        </p:nvSpPr>
        <p:spPr>
          <a:xfrm>
            <a:off x="7334865" y="6229718"/>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7" name="Rectangle 6">
            <a:extLst>
              <a:ext uri="{FF2B5EF4-FFF2-40B4-BE49-F238E27FC236}">
                <a16:creationId xmlns:a16="http://schemas.microsoft.com/office/drawing/2014/main" id="{9009ED04-D6B1-AAAF-ABAA-8DCDF3F85A21}"/>
              </a:ext>
            </a:extLst>
          </p:cNvPr>
          <p:cNvSpPr/>
          <p:nvPr/>
        </p:nvSpPr>
        <p:spPr>
          <a:xfrm>
            <a:off x="978137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a:t>
            </a:r>
          </a:p>
        </p:txBody>
      </p:sp>
      <p:sp>
        <p:nvSpPr>
          <p:cNvPr id="11" name="Rectangle 10">
            <a:extLst>
              <a:ext uri="{FF2B5EF4-FFF2-40B4-BE49-F238E27FC236}">
                <a16:creationId xmlns:a16="http://schemas.microsoft.com/office/drawing/2014/main" id="{B51DC814-672A-EFBC-7EE9-237B30B5CCD7}"/>
              </a:ext>
            </a:extLst>
          </p:cNvPr>
          <p:cNvSpPr/>
          <p:nvPr/>
        </p:nvSpPr>
        <p:spPr>
          <a:xfrm>
            <a:off x="2772696" y="6180558"/>
            <a:ext cx="9231731" cy="369873"/>
          </a:xfrm>
          <a:prstGeom prst="rect">
            <a:avLst/>
          </a:prstGeom>
          <a:noFill/>
          <a:ln>
            <a:solidFill>
              <a:srgbClr val="008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857C"/>
                </a:solidFill>
              </a:rPr>
              <a:t>Relative Confidence:</a:t>
            </a:r>
          </a:p>
        </p:txBody>
      </p:sp>
      <p:sp>
        <p:nvSpPr>
          <p:cNvPr id="12" name="Rectangle 11">
            <a:extLst>
              <a:ext uri="{FF2B5EF4-FFF2-40B4-BE49-F238E27FC236}">
                <a16:creationId xmlns:a16="http://schemas.microsoft.com/office/drawing/2014/main" id="{36242238-1931-4C96-9403-31C208D1FCF3}"/>
              </a:ext>
            </a:extLst>
          </p:cNvPr>
          <p:cNvSpPr/>
          <p:nvPr/>
        </p:nvSpPr>
        <p:spPr>
          <a:xfrm>
            <a:off x="7293034" y="955434"/>
            <a:ext cx="2084439" cy="274710"/>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a:t>
            </a:r>
          </a:p>
        </p:txBody>
      </p:sp>
    </p:spTree>
    <p:custDataLst>
      <p:tags r:id="rId1"/>
    </p:custDataLst>
    <p:extLst>
      <p:ext uri="{BB962C8B-B14F-4D97-AF65-F5344CB8AC3E}">
        <p14:creationId xmlns:p14="http://schemas.microsoft.com/office/powerpoint/2010/main" val="2386979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4" id="{24FE62A4-05AF-EA46-94C4-9F3AB7475072}" vid="{437D1336-155C-C84A-952C-22117A02485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4663</TotalTime>
  <Words>5460</Words>
  <Application>Microsoft Office PowerPoint</Application>
  <PresentationFormat>Widescreen</PresentationFormat>
  <Paragraphs>2034</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Invention</vt:lpstr>
      <vt:lpstr>Invention Light</vt:lpstr>
      <vt:lpstr>Office Theme</vt:lpstr>
      <vt:lpstr>5_Merck 16:9 PPT Theme</vt:lpstr>
      <vt:lpstr>Gardasil Adolescent and Adult Promotion: 2024 Marketing Budget Optimization  (Custom Constraints) </vt:lpstr>
      <vt:lpstr>Summary</vt:lpstr>
      <vt:lpstr>Scenario 2024 - $20 MM increase in G9 Updated HCC &amp; HCP POC 2022 G9 Adolescent ROI’s</vt:lpstr>
      <vt:lpstr>Scenario 2024 - $20 MM increase in G9  Updated HCC &amp; HCP POC 2022 G9 Adolescent ROI’s</vt:lpstr>
      <vt:lpstr>Scenario 2024 - $20 MM increase in G9 (Version 1.2) Updates from v1.1: Lowered G9 Adult budget from $76.5MM to $74MM</vt:lpstr>
      <vt:lpstr>Scenario 2024 - $20 MM increase in G9 (Version 1.2) Updates: 1. removed Agency fees from total budget and 2. corrected Adol TV spend</vt:lpstr>
      <vt:lpstr>Scenario 2024 - $20 MM increase in G9 (Version 1.1) Updates: 1. removed Agency fees from total budget and 2. corrected Adol TV spend</vt:lpstr>
      <vt:lpstr>Scenario 2024 - $20 MM increase in G9 (Version 1.1) Updates: 1. removed Agency fees from total budget and 2. corrected Adol TV spend</vt:lpstr>
      <vt:lpstr>Scenario 2024 - $20 MM increase in G9 ((Version 1.0) Recommendation is based model performance and on achieving targets for both Adult and Adol </vt:lpstr>
      <vt:lpstr>Scenario 2025 - $10 MM increase in G9 Recommendation is based model performance and on achieving targets for both Adult and Adol </vt:lpstr>
      <vt:lpstr>Assumptions &amp; Limitations to consider for future investment decisions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Gardasil Adolescent and Adult Promotion: 2024 Marketing budget optimization  (Custom Constraints)</dc:title>
  <dc:creator>A, Sarath</dc:creator>
  <cp:lastModifiedBy>Shukla, Hrithik</cp:lastModifiedBy>
  <cp:revision>21</cp:revision>
  <dcterms:created xsi:type="dcterms:W3CDTF">2023-10-04T13:18:07Z</dcterms:created>
  <dcterms:modified xsi:type="dcterms:W3CDTF">2023-11-07T15:00:20Z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-1144164254</vt:i4>
  </property>
  <property fmtid="{D5CDD505-2E9C-101B-9397-08002B2CF9AE}" pid="3" name="_NewReviewCycle">
    <vt:lpwstr/>
  </property>
  <property fmtid="{D5CDD505-2E9C-101B-9397-08002B2CF9AE}" pid="4" name="_EmailSubject">
    <vt:lpwstr>PFA</vt:lpwstr>
  </property>
  <property fmtid="{D5CDD505-2E9C-101B-9397-08002B2CF9AE}" pid="5" name="_AuthorEmail">
    <vt:lpwstr>sarath.a@merck.com</vt:lpwstr>
  </property>
  <property fmtid="{D5CDD505-2E9C-101B-9397-08002B2CF9AE}" pid="6" name="_AuthorEmailDisplayName">
    <vt:lpwstr>A, Sarath</vt:lpwstr>
  </property>
  <property fmtid="{D5CDD505-2E9C-101B-9397-08002B2CF9AE}" pid="7" name="MSIP_Label_956ca4e7-1c6d-42ba-bd69-ca0c2ce1e034_Enabled">
    <vt:lpwstr>true</vt:lpwstr>
  </property>
  <property fmtid="{D5CDD505-2E9C-101B-9397-08002B2CF9AE}" pid="8" name="MSIP_Label_956ca4e7-1c6d-42ba-bd69-ca0c2ce1e034_SetDate">
    <vt:lpwstr>2023-10-05T00:58:39Z</vt:lpwstr>
  </property>
  <property fmtid="{D5CDD505-2E9C-101B-9397-08002B2CF9AE}" pid="9" name="MSIP_Label_956ca4e7-1c6d-42ba-bd69-ca0c2ce1e034_Method">
    <vt:lpwstr>Privileged</vt:lpwstr>
  </property>
  <property fmtid="{D5CDD505-2E9C-101B-9397-08002B2CF9AE}" pid="10" name="MSIP_Label_956ca4e7-1c6d-42ba-bd69-ca0c2ce1e034_Name">
    <vt:lpwstr>956ca4e7-1c6d-42ba-bd69-ca0c2ce1e034</vt:lpwstr>
  </property>
  <property fmtid="{D5CDD505-2E9C-101B-9397-08002B2CF9AE}" pid="11" name="MSIP_Label_956ca4e7-1c6d-42ba-bd69-ca0c2ce1e034_SiteId">
    <vt:lpwstr>a00de4ec-48a8-43a6-be74-e31274e2060d</vt:lpwstr>
  </property>
  <property fmtid="{D5CDD505-2E9C-101B-9397-08002B2CF9AE}" pid="12" name="MSIP_Label_956ca4e7-1c6d-42ba-bd69-ca0c2ce1e034_ActionId">
    <vt:lpwstr>f5a6b134-e881-4675-bd60-654a6c0de41f</vt:lpwstr>
  </property>
  <property fmtid="{D5CDD505-2E9C-101B-9397-08002B2CF9AE}" pid="13" name="MSIP_Label_956ca4e7-1c6d-42ba-bd69-ca0c2ce1e034_ContentBits">
    <vt:lpwstr>1</vt:lpwstr>
  </property>
  <property fmtid="{D5CDD505-2E9C-101B-9397-08002B2CF9AE}" pid="14" name="MerckAIPLabel">
    <vt:lpwstr>Sensitive</vt:lpwstr>
  </property>
  <property fmtid="{D5CDD505-2E9C-101B-9397-08002B2CF9AE}" pid="15" name="MerckAIPDataExchange">
    <vt:lpwstr>!MRKMIP@Sensitive</vt:lpwstr>
  </property>
  <property fmtid="{D5CDD505-2E9C-101B-9397-08002B2CF9AE}" pid="16" name="_PreviousAdHocReviewCycleID">
    <vt:i4>-506977142</vt:i4>
  </property>
</Properties>
</file>