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8" r:id="rId5"/>
    <p:sldId id="260" r:id="rId6"/>
    <p:sldId id="284" r:id="rId7"/>
    <p:sldId id="262" r:id="rId8"/>
    <p:sldId id="285" r:id="rId9"/>
    <p:sldId id="257" r:id="rId10"/>
    <p:sldId id="279" r:id="rId11"/>
    <p:sldId id="282" r:id="rId12"/>
    <p:sldId id="271" r:id="rId13"/>
    <p:sldId id="281" r:id="rId14"/>
    <p:sldId id="272" r:id="rId15"/>
    <p:sldId id="273" r:id="rId16"/>
    <p:sldId id="274" r:id="rId17"/>
    <p:sldId id="280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AF8792-3EA9-465E-A8DF-08832252FDE3}">
          <p14:sldIdLst>
            <p14:sldId id="256"/>
            <p14:sldId id="258"/>
            <p14:sldId id="259"/>
          </p14:sldIdLst>
        </p14:section>
        <p14:section name="Adolescent" id="{D5DD9A9E-2A31-45FC-AE29-D7AF4353F747}">
          <p14:sldIdLst>
            <p14:sldId id="278"/>
            <p14:sldId id="260"/>
            <p14:sldId id="284"/>
            <p14:sldId id="262"/>
            <p14:sldId id="285"/>
          </p14:sldIdLst>
        </p14:section>
        <p14:section name="Adult" id="{CDFE69A2-21D6-4C72-811D-B0A1FE7588A2}">
          <p14:sldIdLst>
            <p14:sldId id="257"/>
            <p14:sldId id="279"/>
            <p14:sldId id="282"/>
            <p14:sldId id="271"/>
            <p14:sldId id="281"/>
          </p14:sldIdLst>
        </p14:section>
        <p14:section name="Total" id="{566D82BE-93E9-4FAF-BB1B-AAA10FA7C339}">
          <p14:sldIdLst>
            <p14:sldId id="272"/>
            <p14:sldId id="273"/>
            <p14:sldId id="27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Scenario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CC-46FC-99FB-BF77A997C8CF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CC-46FC-99FB-BF77A997C8CF}"/>
                </c:ext>
              </c:extLst>
            </c:dLbl>
            <c:dLbl>
              <c:idx val="3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Sheet1!$C$6:$C$9</c:f>
              <c:numCache>
                <c:formatCode>"$"#,##0_);\("$"#,##0\)</c:formatCode>
                <c:ptCount val="4"/>
                <c:pt idx="0">
                  <c:v>64561011.200000003</c:v>
                </c:pt>
                <c:pt idx="1">
                  <c:v>48420758.400000006</c:v>
                </c:pt>
                <c:pt idx="2">
                  <c:v>33025004</c:v>
                </c:pt>
                <c:pt idx="3">
                  <c:v>32280505.600000001</c:v>
                </c:pt>
              </c:numCache>
            </c:numRef>
          </c:xVal>
          <c:yVal>
            <c:numRef>
              <c:f>Sheet1!$G$6:$G$9</c:f>
              <c:numCache>
                <c:formatCode>"$"#,##0_);\("$"#,##0\)</c:formatCode>
                <c:ptCount val="4"/>
                <c:pt idx="0">
                  <c:v>365966094.44584978</c:v>
                </c:pt>
                <c:pt idx="1">
                  <c:v>324099861.54541397</c:v>
                </c:pt>
                <c:pt idx="2">
                  <c:v>246138403.80632758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CC-46FC-99FB-BF77A997C8CF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12752636578209911"/>
                  <c:y val="6.6561517188382005E-2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Sheet1!$C$9</c:f>
              <c:numCache>
                <c:formatCode>"$"#,##0_);\("$"#,##0\)</c:formatCode>
                <c:ptCount val="1"/>
                <c:pt idx="0">
                  <c:v>32280505.600000001</c:v>
                </c:pt>
              </c:numCache>
            </c:numRef>
          </c:xVal>
          <c:yVal>
            <c:numRef>
              <c:f>Sheet1!$F$9</c:f>
              <c:numCache>
                <c:formatCode>"$"#,##0_);\("$"#,##0\)</c:formatCode>
                <c:ptCount val="1"/>
                <c:pt idx="0">
                  <c:v>248355760.34442478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5CC-46FC-99FB-BF77A997C8CF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Scenario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3822350894774765"/>
                  <c:y val="-2.635654685950925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CC-46FC-99FB-BF77A997C8CF}"/>
                </c:ext>
              </c:extLst>
            </c:dLbl>
            <c:dLbl>
              <c:idx val="1"/>
              <c:layout>
                <c:manualLayout>
                  <c:x val="-0.14465151277418137"/>
                  <c:y val="-3.2380900427397052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CC-46FC-99FB-BF77A997C8CF}"/>
                </c:ext>
              </c:extLst>
            </c:dLbl>
            <c:dLbl>
              <c:idx val="2"/>
              <c:layout>
                <c:manualLayout>
                  <c:x val="3.3189926423819717E-2"/>
                  <c:y val="7.5304419598597801E-4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CC-46FC-99FB-BF77A997C8CF}"/>
                </c:ext>
              </c:extLst>
            </c:dLbl>
            <c:dLbl>
              <c:idx val="3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Sheet1!$C$6:$C$9</c:f>
              <c:numCache>
                <c:formatCode>"$"#,##0_);\("$"#,##0\)</c:formatCode>
                <c:ptCount val="4"/>
                <c:pt idx="0">
                  <c:v>64561011.200000003</c:v>
                </c:pt>
                <c:pt idx="1">
                  <c:v>48420758.400000006</c:v>
                </c:pt>
                <c:pt idx="2">
                  <c:v>33025004</c:v>
                </c:pt>
                <c:pt idx="3">
                  <c:v>32280505.600000001</c:v>
                </c:pt>
              </c:numCache>
            </c:numRef>
          </c:xVal>
          <c:yVal>
            <c:numRef>
              <c:f>Sheet1!$H$6:$H$9</c:f>
              <c:numCache>
                <c:formatCode>"$"#,##0_);\("$"#,##0\)</c:formatCode>
                <c:ptCount val="4"/>
                <c:pt idx="0">
                  <c:v>388734779.8014487</c:v>
                </c:pt>
                <c:pt idx="1">
                  <c:v>337104930.94327742</c:v>
                </c:pt>
                <c:pt idx="2">
                  <c:v>246138403.80632758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15CC-46FC-99FB-BF77A997C8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70000000"/>
          <c:min val="25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ax val="450000000"/>
          <c:min val="20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0422139327404724"/>
          <c:y val="0.1634618212522117"/>
          <c:w val="0.18593060117863608"/>
          <c:h val="9.6085593256518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Scenario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CC-46FC-99FB-BF77A997C8CF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CC-46FC-99FB-BF77A997C8CF}"/>
                </c:ext>
              </c:extLst>
            </c:dLbl>
            <c:dLbl>
              <c:idx val="2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281633295.42993921</c:v>
                </c:pt>
                <c:pt idx="1">
                  <c:v>253213979.1862343</c:v>
                </c:pt>
                <c:pt idx="2">
                  <c:v>189295907.16269636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CC-46FC-99FB-BF77A997C8CF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3.1763786887209623E-3"/>
                  <c:y val="1.5354511861335509E-2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5CC-46FC-99FB-BF77A997C8CF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Scenario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7464886396420565"/>
                  <c:y val="-2.033219329162140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CC-46FC-99FB-BF77A997C8CF}"/>
                </c:ext>
              </c:extLst>
            </c:dLbl>
            <c:dLbl>
              <c:idx val="1"/>
              <c:layout>
                <c:manualLayout>
                  <c:x val="-0.14679418071632594"/>
                  <c:y val="-1.73200165076774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CC-46FC-99FB-BF77A997C8CF}"/>
                </c:ext>
              </c:extLst>
            </c:dLbl>
            <c:dLbl>
              <c:idx val="2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CC-46FC-99FB-BF77A997C8CF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119952184.36</c:v>
                </c:pt>
                <c:pt idx="1">
                  <c:v>89964138.269999996</c:v>
                </c:pt>
                <c:pt idx="2">
                  <c:v>59976092.18</c:v>
                </c:pt>
              </c:numCache>
            </c:numRef>
          </c:xVal>
          <c:yVal>
            <c:numRef>
              <c:f>Sheet1!$H$6:$H$8</c:f>
              <c:numCache>
                <c:formatCode>"$"#,##0_);\("$"#,##0\)</c:formatCode>
                <c:ptCount val="3"/>
                <c:pt idx="0">
                  <c:v>304098778.33124119</c:v>
                </c:pt>
                <c:pt idx="1">
                  <c:v>271833168.4498114</c:v>
                </c:pt>
                <c:pt idx="2">
                  <c:v>191564799.59658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15CC-46FC-99FB-BF77A997C8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140000000"/>
          <c:min val="4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in val="1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1279206504262558"/>
          <c:y val="0.16044964446826779"/>
          <c:w val="0.19946095873424"/>
          <c:h val="0.10279492056866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/>
              <a:t>Pre-tax Incr. Revenue vs Promotion Spend</a:t>
            </a:r>
          </a:p>
        </c:rich>
      </c:tx>
      <c:layout>
        <c:manualLayout>
          <c:xMode val="edge"/>
          <c:yMode val="edge"/>
          <c:x val="0.2500152259973028"/>
          <c:y val="3.0599755201958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20413632143578"/>
          <c:y val="0.1659084354324859"/>
          <c:w val="0.75742315621568013"/>
          <c:h val="0.6784424167808895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-50% / +100%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09143624550588E-2"/>
                  <c:y val="3.388698881936895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807-4C70-906F-75AACCDF22D1}"/>
                </c:ext>
              </c:extLst>
            </c:dLbl>
            <c:dLbl>
              <c:idx val="1"/>
              <c:layout>
                <c:manualLayout>
                  <c:x val="-5.3780965347829243E-3"/>
                  <c:y val="3.38869888193690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07-4C70-906F-75AACCDF22D1}"/>
                </c:ext>
              </c:extLst>
            </c:dLbl>
            <c:dLbl>
              <c:idx val="2"/>
              <c:layout>
                <c:manualLayout>
                  <c:x val="3.1925752337954019E-3"/>
                  <c:y val="2.786263525148118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07-4C70-906F-75AACCDF22D1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184513195.56</c:v>
                </c:pt>
                <c:pt idx="1">
                  <c:v>138384896.67000002</c:v>
                </c:pt>
                <c:pt idx="2">
                  <c:v>92256597.780000001</c:v>
                </c:pt>
              </c:numCache>
            </c:numRef>
          </c:xVal>
          <c:yVal>
            <c:numRef>
              <c:f>Sheet1!$G$6:$G$8</c:f>
              <c:numCache>
                <c:formatCode>"$"#,##0_);\("$"#,##0\)</c:formatCode>
                <c:ptCount val="3"/>
                <c:pt idx="0">
                  <c:v>663290090.45683765</c:v>
                </c:pt>
                <c:pt idx="1">
                  <c:v>607902842.12439239</c:v>
                </c:pt>
                <c:pt idx="2">
                  <c:v>518013446.96672571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807-4C70-906F-75AACCDF22D1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5.3190466308655534E-3"/>
                  <c:y val="-8.7429024102157853E-3"/>
                </c:manualLayout>
              </c:layout>
              <c:dLblPos val="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07-4C70-906F-75AACCDF22D1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Sheet1!$C$8</c:f>
              <c:numCache>
                <c:formatCode>"$"#,##0_);\("$"#,##0\)</c:formatCode>
                <c:ptCount val="1"/>
                <c:pt idx="0">
                  <c:v>92256597.780000001</c:v>
                </c:pt>
              </c:numCache>
            </c:numRef>
          </c:xVal>
          <c:yVal>
            <c:numRef>
              <c:f>Sheet1!$F$8</c:f>
              <c:numCache>
                <c:formatCode>"$"#,##0_);\("$"#,##0\)</c:formatCode>
                <c:ptCount val="1"/>
                <c:pt idx="0">
                  <c:v>420404376.56343269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807-4C70-906F-75AACCDF22D1}"/>
            </c:ext>
          </c:extLst>
        </c:ser>
        <c:ser>
          <c:idx val="1"/>
          <c:order val="2"/>
          <c:tx>
            <c:strRef>
              <c:f>Sheet1!$H$5</c:f>
              <c:strCache>
                <c:ptCount val="1"/>
                <c:pt idx="0">
                  <c:v>-50% / +200%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7464886396420565"/>
                  <c:y val="-2.0332193291621406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807-4C70-906F-75AACCDF22D1}"/>
                </c:ext>
              </c:extLst>
            </c:dLbl>
            <c:dLbl>
              <c:idx val="1"/>
              <c:layout>
                <c:manualLayout>
                  <c:x val="-0.14679418071632594"/>
                  <c:y val="-1.732001650767749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07-4C70-906F-75AACCDF22D1}"/>
                </c:ext>
              </c:extLst>
            </c:dLbl>
            <c:dLbl>
              <c:idx val="2"/>
              <c:layout>
                <c:manualLayout>
                  <c:x val="-0.13179550512131383"/>
                  <c:y val="-4.4429607563172699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807-4C70-906F-75AACCDF22D1}"/>
                </c:ext>
              </c:extLst>
            </c:dLbl>
            <c:numFmt formatCode="#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Sheet1!$C$6:$C$8</c:f>
              <c:numCache>
                <c:formatCode>"$"#,##0_);\("$"#,##0\)</c:formatCode>
                <c:ptCount val="3"/>
                <c:pt idx="0">
                  <c:v>184513195.56</c:v>
                </c:pt>
                <c:pt idx="1">
                  <c:v>138384896.67000002</c:v>
                </c:pt>
                <c:pt idx="2">
                  <c:v>92256597.780000001</c:v>
                </c:pt>
              </c:numCache>
            </c:numRef>
          </c:xVal>
          <c:yVal>
            <c:numRef>
              <c:f>Sheet1!$H$6:$H$8</c:f>
              <c:numCache>
                <c:formatCode>"$"#,##0_);\("$"#,##0\)</c:formatCode>
                <c:ptCount val="3"/>
                <c:pt idx="0">
                  <c:v>733798524.04581571</c:v>
                </c:pt>
                <c:pt idx="1">
                  <c:v>653032617.07699025</c:v>
                </c:pt>
                <c:pt idx="2">
                  <c:v>542337118.52396643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1807-4C70-906F-75AACCDF22D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</c:scatterChart>
      <c:valAx>
        <c:axId val="831722088"/>
        <c:scaling>
          <c:orientation val="minMax"/>
          <c:max val="200000000"/>
          <c:min val="7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1605453213013899"/>
              <c:y val="0.91833010074594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</c:valAx>
      <c:valAx>
        <c:axId val="831723728"/>
        <c:scaling>
          <c:orientation val="minMax"/>
          <c:max val="800000000"/>
          <c:min val="35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Pre-tax Incr. Revenue ($M)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30207872533190266"/>
          <c:y val="0.19057141230770691"/>
          <c:w val="0.19946095873424"/>
          <c:h val="0.10279492056866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0.5418</cdr:x>
      <cdr:y>0.16639</cdr:y>
    </cdr:from>
    <cdr:to>
      <cdr:x>0.5418</cdr:x>
      <cdr:y>0.84631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211342" y="701544"/>
          <a:ext cx="0" cy="2866696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0.80999</cdr:x>
      <cdr:y>0.16639</cdr:y>
    </cdr:from>
    <cdr:to>
      <cdr:x>0.80999</cdr:x>
      <cdr:y>0.84631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800990" y="701544"/>
          <a:ext cx="0" cy="2866696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0.52519</cdr:x>
      <cdr:y>0.16639</cdr:y>
    </cdr:from>
    <cdr:to>
      <cdr:x>0.52519</cdr:x>
      <cdr:y>0.84631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112876" y="701537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0.7554</cdr:x>
      <cdr:y>0.16639</cdr:y>
    </cdr:from>
    <cdr:to>
      <cdr:x>0.7554</cdr:x>
      <cdr:y>0.84631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477408" y="701544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0.54892</cdr:x>
      <cdr:y>0.16671</cdr:y>
    </cdr:from>
    <cdr:to>
      <cdr:x>0.54892</cdr:x>
      <cdr:y>0.84663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253576" y="702899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0.81711</cdr:x>
      <cdr:y>0.16604</cdr:y>
    </cdr:from>
    <cdr:to>
      <cdr:x>0.81711</cdr:x>
      <cdr:y>0.84596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787B4067-97A2-E4F7-001A-AA32F983FD74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843160" y="700050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0.2798</cdr:x>
      <cdr:y>0.16004</cdr:y>
    </cdr:from>
    <cdr:to>
      <cdr:x>0.2798</cdr:x>
      <cdr:y>0.83996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BA0110AC-38E2-B69F-53BC-BC8B39B510A0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658456" y="674764"/>
          <a:ext cx="0" cy="286669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777" y="643392"/>
            <a:ext cx="9953897" cy="2387600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LROP Scenarios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5CCAE3-EE4B-ED37-14EA-5FCC8350C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 with Custom Constrains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0" y="2437047"/>
            <a:ext cx="5869577" cy="327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2023 InScope Spend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$60MM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$90MM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based on custom constrains for the 2023 channel spend.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~$110MM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$120MM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spend.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~$17MM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Radio,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HCC I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n-Office and HCC Online Video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Paid Search, HCC MCM, HCC Linear TV, HCC Social &amp; HCC Display.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after it is increased by 9% by taking same minimum and maximum limit.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F34B1-D232-A841-D76E-7019E0C4A7C6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70FB59-FDB0-B35F-8700-9E2FBA67F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036804"/>
              </p:ext>
            </p:extLst>
          </p:nvPr>
        </p:nvGraphicFramePr>
        <p:xfrm>
          <a:off x="425961" y="1964598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B4067-97A2-E4F7-001A-AA32F983FD74}"/>
              </a:ext>
            </a:extLst>
          </p:cNvPr>
          <p:cNvCxnSpPr>
            <a:cxnSpLocks/>
          </p:cNvCxnSpPr>
          <p:nvPr/>
        </p:nvCxnSpPr>
        <p:spPr>
          <a:xfrm>
            <a:off x="2246146" y="2841674"/>
            <a:ext cx="0" cy="286669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6963B3-A821-89F7-735F-068F3421609A}"/>
              </a:ext>
            </a:extLst>
          </p:cNvPr>
          <p:cNvSpPr txBox="1"/>
          <p:nvPr/>
        </p:nvSpPr>
        <p:spPr>
          <a:xfrm>
            <a:off x="3608708" y="5030318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3D07E-6563-C407-3DAB-D5603B6A89A4}"/>
              </a:ext>
            </a:extLst>
          </p:cNvPr>
          <p:cNvSpPr txBox="1"/>
          <p:nvPr/>
        </p:nvSpPr>
        <p:spPr>
          <a:xfrm>
            <a:off x="4883598" y="5037269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D28B0-D390-52C0-AEDB-B04392173250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Stretch maximum in Scenario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Extreme maximum in Scenario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91656-E1DF-4F5F-8DC0-FE9BA34F3765}"/>
              </a:ext>
            </a:extLst>
          </p:cNvPr>
          <p:cNvSpPr txBox="1"/>
          <p:nvPr/>
        </p:nvSpPr>
        <p:spPr>
          <a:xfrm>
            <a:off x="365760" y="9144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Custom Constraints: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39C15A-EF01-E942-C461-9A0711F61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01045"/>
              </p:ext>
            </p:extLst>
          </p:nvPr>
        </p:nvGraphicFramePr>
        <p:xfrm>
          <a:off x="562708" y="1466613"/>
          <a:ext cx="10972799" cy="4476991"/>
        </p:xfrm>
        <a:graphic>
          <a:graphicData uri="http://schemas.openxmlformats.org/drawingml/2006/table">
            <a:tbl>
              <a:tblPr/>
              <a:tblGrid>
                <a:gridCol w="2304126">
                  <a:extLst>
                    <a:ext uri="{9D8B030D-6E8A-4147-A177-3AD203B41FA5}">
                      <a16:colId xmlns:a16="http://schemas.microsoft.com/office/drawing/2014/main" val="3481449949"/>
                    </a:ext>
                  </a:extLst>
                </a:gridCol>
                <a:gridCol w="990936">
                  <a:extLst>
                    <a:ext uri="{9D8B030D-6E8A-4147-A177-3AD203B41FA5}">
                      <a16:colId xmlns:a16="http://schemas.microsoft.com/office/drawing/2014/main" val="529462378"/>
                    </a:ext>
                  </a:extLst>
                </a:gridCol>
                <a:gridCol w="1579052">
                  <a:extLst>
                    <a:ext uri="{9D8B030D-6E8A-4147-A177-3AD203B41FA5}">
                      <a16:colId xmlns:a16="http://schemas.microsoft.com/office/drawing/2014/main" val="3714072977"/>
                    </a:ext>
                  </a:extLst>
                </a:gridCol>
                <a:gridCol w="1756292">
                  <a:extLst>
                    <a:ext uri="{9D8B030D-6E8A-4147-A177-3AD203B41FA5}">
                      <a16:colId xmlns:a16="http://schemas.microsoft.com/office/drawing/2014/main" val="4272977645"/>
                    </a:ext>
                  </a:extLst>
                </a:gridCol>
                <a:gridCol w="64452">
                  <a:extLst>
                    <a:ext uri="{9D8B030D-6E8A-4147-A177-3AD203B41FA5}">
                      <a16:colId xmlns:a16="http://schemas.microsoft.com/office/drawing/2014/main" val="3143283004"/>
                    </a:ext>
                  </a:extLst>
                </a:gridCol>
                <a:gridCol w="1329304">
                  <a:extLst>
                    <a:ext uri="{9D8B030D-6E8A-4147-A177-3AD203B41FA5}">
                      <a16:colId xmlns:a16="http://schemas.microsoft.com/office/drawing/2014/main" val="2034469286"/>
                    </a:ext>
                  </a:extLst>
                </a:gridCol>
                <a:gridCol w="1369585">
                  <a:extLst>
                    <a:ext uri="{9D8B030D-6E8A-4147-A177-3AD203B41FA5}">
                      <a16:colId xmlns:a16="http://schemas.microsoft.com/office/drawing/2014/main" val="3921378764"/>
                    </a:ext>
                  </a:extLst>
                </a:gridCol>
                <a:gridCol w="1579052">
                  <a:extLst>
                    <a:ext uri="{9D8B030D-6E8A-4147-A177-3AD203B41FA5}">
                      <a16:colId xmlns:a16="http://schemas.microsoft.com/office/drawing/2014/main" val="667522441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Current Custom Constrains Scenario 1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Current Custom Constrains Scenario 2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91847"/>
                  </a:ext>
                </a:extLst>
              </a:tr>
              <a:tr h="859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1602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65359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7663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04290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8835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92133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4593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8513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285730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86296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696175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979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1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$60M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HCC Radio, HCC Streaming Video, HCC In-Office and HCC Online Video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9575B6-AD1C-F9A2-0A98-D52D02B2A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01918"/>
              </p:ext>
            </p:extLst>
          </p:nvPr>
        </p:nvGraphicFramePr>
        <p:xfrm>
          <a:off x="274320" y="1505330"/>
          <a:ext cx="11643361" cy="4895474"/>
        </p:xfrm>
        <a:graphic>
          <a:graphicData uri="http://schemas.openxmlformats.org/drawingml/2006/table">
            <a:tbl>
              <a:tblPr/>
              <a:tblGrid>
                <a:gridCol w="1948375">
                  <a:extLst>
                    <a:ext uri="{9D8B030D-6E8A-4147-A177-3AD203B41FA5}">
                      <a16:colId xmlns:a16="http://schemas.microsoft.com/office/drawing/2014/main" val="313787851"/>
                    </a:ext>
                  </a:extLst>
                </a:gridCol>
                <a:gridCol w="998807">
                  <a:extLst>
                    <a:ext uri="{9D8B030D-6E8A-4147-A177-3AD203B41FA5}">
                      <a16:colId xmlns:a16="http://schemas.microsoft.com/office/drawing/2014/main" val="1562950953"/>
                    </a:ext>
                  </a:extLst>
                </a:gridCol>
                <a:gridCol w="349048">
                  <a:extLst>
                    <a:ext uri="{9D8B030D-6E8A-4147-A177-3AD203B41FA5}">
                      <a16:colId xmlns:a16="http://schemas.microsoft.com/office/drawing/2014/main" val="2840076794"/>
                    </a:ext>
                  </a:extLst>
                </a:gridCol>
                <a:gridCol w="818570">
                  <a:extLst>
                    <a:ext uri="{9D8B030D-6E8A-4147-A177-3AD203B41FA5}">
                      <a16:colId xmlns:a16="http://schemas.microsoft.com/office/drawing/2014/main" val="1284483289"/>
                    </a:ext>
                  </a:extLst>
                </a:gridCol>
                <a:gridCol w="40464">
                  <a:extLst>
                    <a:ext uri="{9D8B030D-6E8A-4147-A177-3AD203B41FA5}">
                      <a16:colId xmlns:a16="http://schemas.microsoft.com/office/drawing/2014/main" val="2168302236"/>
                    </a:ext>
                  </a:extLst>
                </a:gridCol>
                <a:gridCol w="761394">
                  <a:extLst>
                    <a:ext uri="{9D8B030D-6E8A-4147-A177-3AD203B41FA5}">
                      <a16:colId xmlns:a16="http://schemas.microsoft.com/office/drawing/2014/main" val="2087690541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1115967135"/>
                    </a:ext>
                  </a:extLst>
                </a:gridCol>
                <a:gridCol w="944532">
                  <a:extLst>
                    <a:ext uri="{9D8B030D-6E8A-4147-A177-3AD203B41FA5}">
                      <a16:colId xmlns:a16="http://schemas.microsoft.com/office/drawing/2014/main" val="980275343"/>
                    </a:ext>
                  </a:extLst>
                </a:gridCol>
                <a:gridCol w="44736">
                  <a:extLst>
                    <a:ext uri="{9D8B030D-6E8A-4147-A177-3AD203B41FA5}">
                      <a16:colId xmlns:a16="http://schemas.microsoft.com/office/drawing/2014/main" val="4135708162"/>
                    </a:ext>
                  </a:extLst>
                </a:gridCol>
                <a:gridCol w="788108">
                  <a:extLst>
                    <a:ext uri="{9D8B030D-6E8A-4147-A177-3AD203B41FA5}">
                      <a16:colId xmlns:a16="http://schemas.microsoft.com/office/drawing/2014/main" val="3084630644"/>
                    </a:ext>
                  </a:extLst>
                </a:gridCol>
                <a:gridCol w="707915">
                  <a:extLst>
                    <a:ext uri="{9D8B030D-6E8A-4147-A177-3AD203B41FA5}">
                      <a16:colId xmlns:a16="http://schemas.microsoft.com/office/drawing/2014/main" val="2984751769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2528736848"/>
                    </a:ext>
                  </a:extLst>
                </a:gridCol>
                <a:gridCol w="44736">
                  <a:extLst>
                    <a:ext uri="{9D8B030D-6E8A-4147-A177-3AD203B41FA5}">
                      <a16:colId xmlns:a16="http://schemas.microsoft.com/office/drawing/2014/main" val="2280592472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2187679563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3847408928"/>
                    </a:ext>
                  </a:extLst>
                </a:gridCol>
                <a:gridCol w="862772">
                  <a:extLst>
                    <a:ext uri="{9D8B030D-6E8A-4147-A177-3AD203B41FA5}">
                      <a16:colId xmlns:a16="http://schemas.microsoft.com/office/drawing/2014/main" val="3843720962"/>
                    </a:ext>
                  </a:extLst>
                </a:gridCol>
              </a:tblGrid>
              <a:tr h="333136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constrains for the 2023 channel spend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84446"/>
                  </a:ext>
                </a:extLst>
              </a:tr>
              <a:tr h="374701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7532" marR="7532" marT="75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28225"/>
                  </a:ext>
                </a:extLst>
              </a:tr>
              <a:tr h="51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557966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898913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$75.3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$105.7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$105.7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07442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298%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806879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837507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96253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278786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898778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$59.0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403379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-46%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476827"/>
                  </a:ext>
                </a:extLst>
              </a:tr>
              <a:tr h="186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45991"/>
                  </a:ext>
                </a:extLst>
              </a:tr>
              <a:tr h="365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$189.3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$253.2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$281.6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532345"/>
                  </a:ext>
                </a:extLst>
              </a:tr>
              <a:tr h="372218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2.87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3.16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+$17(10%)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2.81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+$81(47%)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2.35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+$110(64%)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88172"/>
                  </a:ext>
                </a:extLst>
              </a:tr>
              <a:tr h="51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 assuming increased channel effectiveness (140%)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$265.0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$354.5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$394.3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679618"/>
                  </a:ext>
                </a:extLst>
              </a:tr>
              <a:tr h="558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67791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4.02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4.42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+$24(10%)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3.94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+$114(47%)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3.29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+$153(64%)</a:t>
                      </a:r>
                    </a:p>
                  </a:txBody>
                  <a:tcPr marL="7532" marR="7532" marT="753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193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4991A0-F02E-59C5-F80C-B79BA17ACEBB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Stretch maximum in Scenario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Extreme maximum in Scenario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8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2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09728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$60M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can be optimized  by reallocating funds from HCC Radio, HCC Streaming Video, HCC In-Office and HCC Online Video to higher performing channels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D5C84-CA61-8947-5417-1B00FC166349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738D9C-EA71-ABD6-D55D-3EE2E681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24246"/>
              </p:ext>
            </p:extLst>
          </p:nvPr>
        </p:nvGraphicFramePr>
        <p:xfrm>
          <a:off x="274320" y="1505331"/>
          <a:ext cx="11795761" cy="4895471"/>
        </p:xfrm>
        <a:graphic>
          <a:graphicData uri="http://schemas.openxmlformats.org/drawingml/2006/table">
            <a:tbl>
              <a:tblPr/>
              <a:tblGrid>
                <a:gridCol w="2073919">
                  <a:extLst>
                    <a:ext uri="{9D8B030D-6E8A-4147-A177-3AD203B41FA5}">
                      <a16:colId xmlns:a16="http://schemas.microsoft.com/office/drawing/2014/main" val="2017034720"/>
                    </a:ext>
                  </a:extLst>
                </a:gridCol>
                <a:gridCol w="812076">
                  <a:extLst>
                    <a:ext uri="{9D8B030D-6E8A-4147-A177-3AD203B41FA5}">
                      <a16:colId xmlns:a16="http://schemas.microsoft.com/office/drawing/2014/main" val="1070802124"/>
                    </a:ext>
                  </a:extLst>
                </a:gridCol>
                <a:gridCol w="264988">
                  <a:extLst>
                    <a:ext uri="{9D8B030D-6E8A-4147-A177-3AD203B41FA5}">
                      <a16:colId xmlns:a16="http://schemas.microsoft.com/office/drawing/2014/main" val="2775628017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1760818276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1300099017"/>
                    </a:ext>
                  </a:extLst>
                </a:gridCol>
                <a:gridCol w="870778">
                  <a:extLst>
                    <a:ext uri="{9D8B030D-6E8A-4147-A177-3AD203B41FA5}">
                      <a16:colId xmlns:a16="http://schemas.microsoft.com/office/drawing/2014/main" val="2666861269"/>
                    </a:ext>
                  </a:extLst>
                </a:gridCol>
                <a:gridCol w="840858">
                  <a:extLst>
                    <a:ext uri="{9D8B030D-6E8A-4147-A177-3AD203B41FA5}">
                      <a16:colId xmlns:a16="http://schemas.microsoft.com/office/drawing/2014/main" val="408786674"/>
                    </a:ext>
                  </a:extLst>
                </a:gridCol>
                <a:gridCol w="975977">
                  <a:extLst>
                    <a:ext uri="{9D8B030D-6E8A-4147-A177-3AD203B41FA5}">
                      <a16:colId xmlns:a16="http://schemas.microsoft.com/office/drawing/2014/main" val="2893396155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168390273"/>
                    </a:ext>
                  </a:extLst>
                </a:gridCol>
                <a:gridCol w="816390">
                  <a:extLst>
                    <a:ext uri="{9D8B030D-6E8A-4147-A177-3AD203B41FA5}">
                      <a16:colId xmlns:a16="http://schemas.microsoft.com/office/drawing/2014/main" val="2903287894"/>
                    </a:ext>
                  </a:extLst>
                </a:gridCol>
                <a:gridCol w="766700">
                  <a:extLst>
                    <a:ext uri="{9D8B030D-6E8A-4147-A177-3AD203B41FA5}">
                      <a16:colId xmlns:a16="http://schemas.microsoft.com/office/drawing/2014/main" val="1640363489"/>
                    </a:ext>
                  </a:extLst>
                </a:gridCol>
                <a:gridCol w="949716">
                  <a:extLst>
                    <a:ext uri="{9D8B030D-6E8A-4147-A177-3AD203B41FA5}">
                      <a16:colId xmlns:a16="http://schemas.microsoft.com/office/drawing/2014/main" val="755897603"/>
                    </a:ext>
                  </a:extLst>
                </a:gridCol>
                <a:gridCol w="41338">
                  <a:extLst>
                    <a:ext uri="{9D8B030D-6E8A-4147-A177-3AD203B41FA5}">
                      <a16:colId xmlns:a16="http://schemas.microsoft.com/office/drawing/2014/main" val="3923346056"/>
                    </a:ext>
                  </a:extLst>
                </a:gridCol>
                <a:gridCol w="808741">
                  <a:extLst>
                    <a:ext uri="{9D8B030D-6E8A-4147-A177-3AD203B41FA5}">
                      <a16:colId xmlns:a16="http://schemas.microsoft.com/office/drawing/2014/main" val="495415533"/>
                    </a:ext>
                  </a:extLst>
                </a:gridCol>
                <a:gridCol w="893734">
                  <a:extLst>
                    <a:ext uri="{9D8B030D-6E8A-4147-A177-3AD203B41FA5}">
                      <a16:colId xmlns:a16="http://schemas.microsoft.com/office/drawing/2014/main" val="416098172"/>
                    </a:ext>
                  </a:extLst>
                </a:gridCol>
                <a:gridCol w="893734">
                  <a:extLst>
                    <a:ext uri="{9D8B030D-6E8A-4147-A177-3AD203B41FA5}">
                      <a16:colId xmlns:a16="http://schemas.microsoft.com/office/drawing/2014/main" val="1661893726"/>
                    </a:ext>
                  </a:extLst>
                </a:gridCol>
              </a:tblGrid>
              <a:tr h="35381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constrains of the 2023 channel spend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99631"/>
                  </a:ext>
                </a:extLst>
              </a:tr>
              <a:tr h="397963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($90M)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($120M)</a:t>
                      </a:r>
                    </a:p>
                  </a:txBody>
                  <a:tcPr marL="7702" marR="7702" marT="77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5978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38376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428198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$75.1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$123.3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$123.3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139751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42041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52983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082482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845425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969563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$45.0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342133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45917"/>
                  </a:ext>
                </a:extLst>
              </a:tr>
              <a:tr h="197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9314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49156"/>
                  </a:ext>
                </a:extLst>
              </a:tr>
              <a:tr h="388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$172.0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$191.6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$271.8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$304.1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27040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2.87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3.19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+$20(11%)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3.02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+$100(58%)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2.54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+$132(77%)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64604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 assuming increased channel effectiveness (140%)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$240.9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$268.2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$380.6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$120.0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$425.7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375681"/>
                  </a:ext>
                </a:extLst>
              </a:tr>
              <a:tr h="592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4.02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4.47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+$27(11%)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4.23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+$140(58%)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3.55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+$185(77%)</a:t>
                      </a:r>
                    </a:p>
                  </a:txBody>
                  <a:tcPr marL="7702" marR="7702" marT="770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909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0D1FCD-DCD3-C264-2F4A-B67847229EE8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Stretch maximum in Scenario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Extreme maximum in Scenario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23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Total: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437047"/>
            <a:ext cx="5710628" cy="227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2023 InScope Spend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$92MM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$138MM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$185MM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within     -50% to +100% and -50% to +200% of their 2023 spend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~$313MM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 with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$185MM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spend.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~$122MM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Linear TV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 In Office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HCC Paid Search,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HCP MCM, HCC Display, HCC Online Video and HCC Audio.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1B8663-0D3E-437D-AB8A-FAD872F931BA}"/>
              </a:ext>
            </a:extLst>
          </p:cNvPr>
          <p:cNvSpPr txBox="1"/>
          <p:nvPr/>
        </p:nvSpPr>
        <p:spPr>
          <a:xfrm>
            <a:off x="1400406" y="1827714"/>
            <a:ext cx="404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Spend allowed to vary by +/- 20%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DDDF2-2145-C199-E845-00E02769D5F3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TOTAL G9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165725B-145F-394F-71EB-4D665E9E6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698981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29B06A-F213-371C-204D-322646E5A79C}"/>
              </a:ext>
            </a:extLst>
          </p:cNvPr>
          <p:cNvSpPr txBox="1"/>
          <p:nvPr/>
        </p:nvSpPr>
        <p:spPr>
          <a:xfrm>
            <a:off x="3720418" y="5170994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F71C9-4543-E31B-84FC-DD67F1CB72D8}"/>
              </a:ext>
            </a:extLst>
          </p:cNvPr>
          <p:cNvSpPr txBox="1"/>
          <p:nvPr/>
        </p:nvSpPr>
        <p:spPr>
          <a:xfrm>
            <a:off x="5234464" y="5177945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00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7607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Total: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124712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$92M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can be optimized  by reallocating funds from Streaming Video, Linear TV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 Office, Radio, Pharmacy and Social to higher performing channels after applying channel and global constrains.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4B298-3017-4682-6D46-04AA2B9C9652}"/>
              </a:ext>
            </a:extLst>
          </p:cNvPr>
          <p:cNvSpPr txBox="1"/>
          <p:nvPr/>
        </p:nvSpPr>
        <p:spPr>
          <a:xfrm>
            <a:off x="10737273" y="53399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TOTAL G9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0BD957-5491-5BB1-FCEC-14EBFAE4E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26059"/>
              </p:ext>
            </p:extLst>
          </p:nvPr>
        </p:nvGraphicFramePr>
        <p:xfrm>
          <a:off x="138546" y="1490472"/>
          <a:ext cx="11779134" cy="5001772"/>
        </p:xfrm>
        <a:graphic>
          <a:graphicData uri="http://schemas.openxmlformats.org/drawingml/2006/table">
            <a:tbl>
              <a:tblPr/>
              <a:tblGrid>
                <a:gridCol w="1286307">
                  <a:extLst>
                    <a:ext uri="{9D8B030D-6E8A-4147-A177-3AD203B41FA5}">
                      <a16:colId xmlns:a16="http://schemas.microsoft.com/office/drawing/2014/main" val="1802739751"/>
                    </a:ext>
                  </a:extLst>
                </a:gridCol>
                <a:gridCol w="1463729">
                  <a:extLst>
                    <a:ext uri="{9D8B030D-6E8A-4147-A177-3AD203B41FA5}">
                      <a16:colId xmlns:a16="http://schemas.microsoft.com/office/drawing/2014/main" val="2268937818"/>
                    </a:ext>
                  </a:extLst>
                </a:gridCol>
                <a:gridCol w="742953">
                  <a:extLst>
                    <a:ext uri="{9D8B030D-6E8A-4147-A177-3AD203B41FA5}">
                      <a16:colId xmlns:a16="http://schemas.microsoft.com/office/drawing/2014/main" val="1522101095"/>
                    </a:ext>
                  </a:extLst>
                </a:gridCol>
                <a:gridCol w="809487">
                  <a:extLst>
                    <a:ext uri="{9D8B030D-6E8A-4147-A177-3AD203B41FA5}">
                      <a16:colId xmlns:a16="http://schemas.microsoft.com/office/drawing/2014/main" val="1436197740"/>
                    </a:ext>
                  </a:extLst>
                </a:gridCol>
                <a:gridCol w="55443">
                  <a:extLst>
                    <a:ext uri="{9D8B030D-6E8A-4147-A177-3AD203B41FA5}">
                      <a16:colId xmlns:a16="http://schemas.microsoft.com/office/drawing/2014/main" val="51135841"/>
                    </a:ext>
                  </a:extLst>
                </a:gridCol>
                <a:gridCol w="809487">
                  <a:extLst>
                    <a:ext uri="{9D8B030D-6E8A-4147-A177-3AD203B41FA5}">
                      <a16:colId xmlns:a16="http://schemas.microsoft.com/office/drawing/2014/main" val="1754602680"/>
                    </a:ext>
                  </a:extLst>
                </a:gridCol>
                <a:gridCol w="831664">
                  <a:extLst>
                    <a:ext uri="{9D8B030D-6E8A-4147-A177-3AD203B41FA5}">
                      <a16:colId xmlns:a16="http://schemas.microsoft.com/office/drawing/2014/main" val="3016478620"/>
                    </a:ext>
                  </a:extLst>
                </a:gridCol>
                <a:gridCol w="798398">
                  <a:extLst>
                    <a:ext uri="{9D8B030D-6E8A-4147-A177-3AD203B41FA5}">
                      <a16:colId xmlns:a16="http://schemas.microsoft.com/office/drawing/2014/main" val="1470303836"/>
                    </a:ext>
                  </a:extLst>
                </a:gridCol>
                <a:gridCol w="55443">
                  <a:extLst>
                    <a:ext uri="{9D8B030D-6E8A-4147-A177-3AD203B41FA5}">
                      <a16:colId xmlns:a16="http://schemas.microsoft.com/office/drawing/2014/main" val="3575464940"/>
                    </a:ext>
                  </a:extLst>
                </a:gridCol>
                <a:gridCol w="809487">
                  <a:extLst>
                    <a:ext uri="{9D8B030D-6E8A-4147-A177-3AD203B41FA5}">
                      <a16:colId xmlns:a16="http://schemas.microsoft.com/office/drawing/2014/main" val="1876041400"/>
                    </a:ext>
                  </a:extLst>
                </a:gridCol>
                <a:gridCol w="790081">
                  <a:extLst>
                    <a:ext uri="{9D8B030D-6E8A-4147-A177-3AD203B41FA5}">
                      <a16:colId xmlns:a16="http://schemas.microsoft.com/office/drawing/2014/main" val="2422646493"/>
                    </a:ext>
                  </a:extLst>
                </a:gridCol>
                <a:gridCol w="823346">
                  <a:extLst>
                    <a:ext uri="{9D8B030D-6E8A-4147-A177-3AD203B41FA5}">
                      <a16:colId xmlns:a16="http://schemas.microsoft.com/office/drawing/2014/main" val="2058546898"/>
                    </a:ext>
                  </a:extLst>
                </a:gridCol>
                <a:gridCol w="49900">
                  <a:extLst>
                    <a:ext uri="{9D8B030D-6E8A-4147-A177-3AD203B41FA5}">
                      <a16:colId xmlns:a16="http://schemas.microsoft.com/office/drawing/2014/main" val="356457538"/>
                    </a:ext>
                  </a:extLst>
                </a:gridCol>
                <a:gridCol w="809487">
                  <a:extLst>
                    <a:ext uri="{9D8B030D-6E8A-4147-A177-3AD203B41FA5}">
                      <a16:colId xmlns:a16="http://schemas.microsoft.com/office/drawing/2014/main" val="3090926953"/>
                    </a:ext>
                  </a:extLst>
                </a:gridCol>
                <a:gridCol w="790081">
                  <a:extLst>
                    <a:ext uri="{9D8B030D-6E8A-4147-A177-3AD203B41FA5}">
                      <a16:colId xmlns:a16="http://schemas.microsoft.com/office/drawing/2014/main" val="348961365"/>
                    </a:ext>
                  </a:extLst>
                </a:gridCol>
                <a:gridCol w="853841">
                  <a:extLst>
                    <a:ext uri="{9D8B030D-6E8A-4147-A177-3AD203B41FA5}">
                      <a16:colId xmlns:a16="http://schemas.microsoft.com/office/drawing/2014/main" val="3788386171"/>
                    </a:ext>
                  </a:extLst>
                </a:gridCol>
              </a:tblGrid>
              <a:tr h="285466"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Optimal channel spend allowed to vary between -50% / +200% of the 2023 channel spend and indication spend to vary by +/-20%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21976"/>
                  </a:ext>
                </a:extLst>
              </a:tr>
              <a:tr h="316831"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($92MM)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50% increase optimal ($139M)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100% increase optimal ($185M)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82119"/>
                  </a:ext>
                </a:extLst>
              </a:tr>
              <a:tr h="303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436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-34%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47164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135%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$104.5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14178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644355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149%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856793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116%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9823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973121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3557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140788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34469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727768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$130.0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182043"/>
                  </a:ext>
                </a:extLst>
              </a:tr>
              <a:tr h="191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204372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137%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164%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94123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165120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113%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9021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84762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-37%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$42.8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765858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080640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467854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$58.1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01937"/>
                  </a:ext>
                </a:extLst>
              </a:tr>
              <a:tr h="156331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$53.5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-11%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$80.3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36032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$542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$138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$653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$185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$734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93054"/>
                  </a:ext>
                </a:extLst>
              </a:tr>
              <a:tr h="46899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1783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4.6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5.9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+$122(29%)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4.7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+$233(55%)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65" marR="6865" marT="686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4.0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+$313(75%)</a:t>
                      </a:r>
                    </a:p>
                  </a:txBody>
                  <a:tcPr marL="6865" marR="6865" marT="686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2566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535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D595-C2B6-BC0F-0CD1-7939FB61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79D9E-8081-C0D2-48C6-2027CD4E2295}"/>
              </a:ext>
            </a:extLst>
          </p:cNvPr>
          <p:cNvSpPr txBox="1"/>
          <p:nvPr/>
        </p:nvSpPr>
        <p:spPr>
          <a:xfrm>
            <a:off x="1787236" y="2020719"/>
            <a:ext cx="861752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7200" dirty="0"/>
              <a:t>APPENDIX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960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7607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Total: Optimal scenario deep dive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14400"/>
            <a:ext cx="112471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$92M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can be optimized  by reallocating funds from Streaming Video, Linear TV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 Office, Radio, Pharmacy and Social to higher performing channels.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4B298-3017-4682-6D46-04AA2B9C9652}"/>
              </a:ext>
            </a:extLst>
          </p:cNvPr>
          <p:cNvSpPr txBox="1"/>
          <p:nvPr/>
        </p:nvSpPr>
        <p:spPr>
          <a:xfrm>
            <a:off x="10737273" y="53399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TOTAL G9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6D1BA7-1C43-50C2-BEB6-2406EA3E5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93520"/>
              </p:ext>
            </p:extLst>
          </p:nvPr>
        </p:nvGraphicFramePr>
        <p:xfrm>
          <a:off x="365760" y="1505330"/>
          <a:ext cx="11551921" cy="4895767"/>
        </p:xfrm>
        <a:graphic>
          <a:graphicData uri="http://schemas.openxmlformats.org/drawingml/2006/table">
            <a:tbl>
              <a:tblPr/>
              <a:tblGrid>
                <a:gridCol w="1275301">
                  <a:extLst>
                    <a:ext uri="{9D8B030D-6E8A-4147-A177-3AD203B41FA5}">
                      <a16:colId xmlns:a16="http://schemas.microsoft.com/office/drawing/2014/main" val="833496458"/>
                    </a:ext>
                  </a:extLst>
                </a:gridCol>
                <a:gridCol w="1572138">
                  <a:extLst>
                    <a:ext uri="{9D8B030D-6E8A-4147-A177-3AD203B41FA5}">
                      <a16:colId xmlns:a16="http://schemas.microsoft.com/office/drawing/2014/main" val="4216995907"/>
                    </a:ext>
                  </a:extLst>
                </a:gridCol>
                <a:gridCol w="736596">
                  <a:extLst>
                    <a:ext uri="{9D8B030D-6E8A-4147-A177-3AD203B41FA5}">
                      <a16:colId xmlns:a16="http://schemas.microsoft.com/office/drawing/2014/main" val="1204875862"/>
                    </a:ext>
                  </a:extLst>
                </a:gridCol>
                <a:gridCol w="802561">
                  <a:extLst>
                    <a:ext uri="{9D8B030D-6E8A-4147-A177-3AD203B41FA5}">
                      <a16:colId xmlns:a16="http://schemas.microsoft.com/office/drawing/2014/main" val="2472451797"/>
                    </a:ext>
                  </a:extLst>
                </a:gridCol>
                <a:gridCol w="54969">
                  <a:extLst>
                    <a:ext uri="{9D8B030D-6E8A-4147-A177-3AD203B41FA5}">
                      <a16:colId xmlns:a16="http://schemas.microsoft.com/office/drawing/2014/main" val="3028990134"/>
                    </a:ext>
                  </a:extLst>
                </a:gridCol>
                <a:gridCol w="736596">
                  <a:extLst>
                    <a:ext uri="{9D8B030D-6E8A-4147-A177-3AD203B41FA5}">
                      <a16:colId xmlns:a16="http://schemas.microsoft.com/office/drawing/2014/main" val="1520485633"/>
                    </a:ext>
                  </a:extLst>
                </a:gridCol>
                <a:gridCol w="769579">
                  <a:extLst>
                    <a:ext uri="{9D8B030D-6E8A-4147-A177-3AD203B41FA5}">
                      <a16:colId xmlns:a16="http://schemas.microsoft.com/office/drawing/2014/main" val="1964528473"/>
                    </a:ext>
                  </a:extLst>
                </a:gridCol>
                <a:gridCol w="791567">
                  <a:extLst>
                    <a:ext uri="{9D8B030D-6E8A-4147-A177-3AD203B41FA5}">
                      <a16:colId xmlns:a16="http://schemas.microsoft.com/office/drawing/2014/main" val="482342411"/>
                    </a:ext>
                  </a:extLst>
                </a:gridCol>
                <a:gridCol w="54969">
                  <a:extLst>
                    <a:ext uri="{9D8B030D-6E8A-4147-A177-3AD203B41FA5}">
                      <a16:colId xmlns:a16="http://schemas.microsoft.com/office/drawing/2014/main" val="2303424647"/>
                    </a:ext>
                  </a:extLst>
                </a:gridCol>
                <a:gridCol w="802561">
                  <a:extLst>
                    <a:ext uri="{9D8B030D-6E8A-4147-A177-3AD203B41FA5}">
                      <a16:colId xmlns:a16="http://schemas.microsoft.com/office/drawing/2014/main" val="2098796855"/>
                    </a:ext>
                  </a:extLst>
                </a:gridCol>
                <a:gridCol w="747590">
                  <a:extLst>
                    <a:ext uri="{9D8B030D-6E8A-4147-A177-3AD203B41FA5}">
                      <a16:colId xmlns:a16="http://schemas.microsoft.com/office/drawing/2014/main" val="322586089"/>
                    </a:ext>
                  </a:extLst>
                </a:gridCol>
                <a:gridCol w="816303">
                  <a:extLst>
                    <a:ext uri="{9D8B030D-6E8A-4147-A177-3AD203B41FA5}">
                      <a16:colId xmlns:a16="http://schemas.microsoft.com/office/drawing/2014/main" val="3403808351"/>
                    </a:ext>
                  </a:extLst>
                </a:gridCol>
                <a:gridCol w="49473">
                  <a:extLst>
                    <a:ext uri="{9D8B030D-6E8A-4147-A177-3AD203B41FA5}">
                      <a16:colId xmlns:a16="http://schemas.microsoft.com/office/drawing/2014/main" val="1444205410"/>
                    </a:ext>
                  </a:extLst>
                </a:gridCol>
                <a:gridCol w="802561">
                  <a:extLst>
                    <a:ext uri="{9D8B030D-6E8A-4147-A177-3AD203B41FA5}">
                      <a16:colId xmlns:a16="http://schemas.microsoft.com/office/drawing/2014/main" val="3756245295"/>
                    </a:ext>
                  </a:extLst>
                </a:gridCol>
                <a:gridCol w="736596">
                  <a:extLst>
                    <a:ext uri="{9D8B030D-6E8A-4147-A177-3AD203B41FA5}">
                      <a16:colId xmlns:a16="http://schemas.microsoft.com/office/drawing/2014/main" val="942155486"/>
                    </a:ext>
                  </a:extLst>
                </a:gridCol>
                <a:gridCol w="802561">
                  <a:extLst>
                    <a:ext uri="{9D8B030D-6E8A-4147-A177-3AD203B41FA5}">
                      <a16:colId xmlns:a16="http://schemas.microsoft.com/office/drawing/2014/main" val="2091338403"/>
                    </a:ext>
                  </a:extLst>
                </a:gridCol>
              </a:tblGrid>
              <a:tr h="162223"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Optimal channel spend allowed to vary between -50% / +200% of the 2023 channel spend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2172"/>
                  </a:ext>
                </a:extLst>
              </a:tr>
              <a:tr h="328773"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($92MM)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50% increase optimal ($139M)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100% increase optimal ($185M)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4564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In-Scope Promotion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078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090550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138%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$109.0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338504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73238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125%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193%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651333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133%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41329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221497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$63.7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80091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41686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$123.7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538932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-14%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967075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-34%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$130.0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780494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114166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-26%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146%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345548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932893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64975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923194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-22%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14123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210260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93674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$94.6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193%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$96.8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$491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05995"/>
                  </a:ext>
                </a:extLst>
              </a:tr>
              <a:tr h="162223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-47%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$43.8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-27%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$178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$87.7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25995"/>
                  </a:ext>
                </a:extLst>
              </a:tr>
              <a:tr h="32066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$420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$92.3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$138.4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$667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$184.5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$755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05415"/>
                  </a:ext>
                </a:extLst>
              </a:tr>
              <a:tr h="32444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5481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4.56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5.73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+$109(26%)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4.82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+$246(59%)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76" marR="7276" marT="727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4.09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+$334(79%)</a:t>
                      </a:r>
                    </a:p>
                  </a:txBody>
                  <a:tcPr marL="7276" marR="7276" marT="727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440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9508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72" y="109728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Suggest an optimal investment across In-scope Consumer &amp; HCP channels for increase in budget by 50% and 100% of the current spend.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investment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$32MM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Gardasil Adolescents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~$248MM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7.7:1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2024 Optimal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additional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~$59MM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incremental revenue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HCC Streaming Video, HCC In-Office and HCC Linear TV to other better performing channels – HCC Paid Search, HCC Display, HCC Audio, HCP MCM, HCC Online Video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HCC Social.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*InScope channels are HCP MCM, HCC In-Office, HCC TV, HCC Display, HCC Online Video, HCC Streaming Video, HCC Social, HCC Paid Search, HCC Audio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*Marginal ROI is the additional revenue that can be generated with additional levels of investment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90135-2CED-A1BC-10D8-E191445B55EB}"/>
              </a:ext>
            </a:extLst>
          </p:cNvPr>
          <p:cNvSpPr/>
          <p:nvPr/>
        </p:nvSpPr>
        <p:spPr>
          <a:xfrm>
            <a:off x="-1970974" y="914400"/>
            <a:ext cx="1690255" cy="56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TBU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+ 50% of the current budget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+ 100% of the current budget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35005"/>
              </p:ext>
            </p:extLst>
          </p:nvPr>
        </p:nvGraphicFramePr>
        <p:xfrm>
          <a:off x="6944910" y="1141730"/>
          <a:ext cx="4576530" cy="5216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684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187601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73803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$5.37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68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66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542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22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0" y="1145512"/>
            <a:ext cx="5589909" cy="5323382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 $31.7MM) includes:</a:t>
            </a:r>
            <a:endPara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($23.3M)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ssence/Inovalon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Arcadia HPV Adolescent” ($13.2M)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Optum ($1.7M)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&amp; Secondary Market Research ($2.4M)</a:t>
            </a:r>
            <a:endParaRPr lang="en-US" sz="140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Agency Fees: Media Buying ($2.3M)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MCM execution and unanalyzable ($1.5M)*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Affairs/External Relations Program ($1.1M)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Grants&amp;Contributions ($0.4M)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Payer/Policy/HCEI Resources ($0.3M)</a:t>
            </a:r>
            <a:r>
              <a:rPr lang="en-US" sz="1400" b="0" i="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endPara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Congress &amp; Exhibits ($0.14M)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Team Support ($0.03M)</a:t>
            </a:r>
          </a:p>
          <a:p>
            <a:pPr marR="0" lvl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0" i="0" u="none" strike="noStrike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($60.5K)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(48K),</a:t>
            </a:r>
            <a:r>
              <a:rPr lang="en-US" sz="1400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Bing.com (12K),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Doubleclick (0.5K)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822960"/>
            <a:ext cx="10972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Adolescent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~50%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Adolescent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Non-analyzable MCM execution and unanalyzable refers to vendors from which we receive summary data at a very high level that cannot be properly analyzed (e.g., Binder Support, completion texts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Vaccine confidence is not included.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32A1-EA68-49DE-BECF-4C6E88778B6A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ADOLESCENT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92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437047"/>
            <a:ext cx="5807610" cy="327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3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1M Increase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($33MM),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$48MM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and 100% Increase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$65MM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spend is varied based on custom constrains for the 2023 channel spend.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~$118MM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incremental revenue can be generated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$65MM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spend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274320" y="914400"/>
            <a:ext cx="10972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investment of 2023 can be optimized to generate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~$59MM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incremental revenue by reallocating funds from HCC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Streaming Video, HCC I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n-Office and HCC Linear TV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higher performing channels such as 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Paid Search, HCC Display, HCC Audio, HCP MCM, HCC Online Video &amp; HCC Social.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F34B1-D232-A841-D76E-7019E0C4A7C6}"/>
              </a:ext>
            </a:extLst>
          </p:cNvPr>
          <p:cNvSpPr txBox="1"/>
          <p:nvPr/>
        </p:nvSpPr>
        <p:spPr>
          <a:xfrm>
            <a:off x="10410093" y="136525"/>
            <a:ext cx="178190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ADOLESCENT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70FB59-FDB0-B35F-8700-9E2FBA67F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126885"/>
              </p:ext>
            </p:extLst>
          </p:nvPr>
        </p:nvGraphicFramePr>
        <p:xfrm>
          <a:off x="457200" y="2140130"/>
          <a:ext cx="5927190" cy="42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B4067-97A2-E4F7-001A-AA32F983FD74}"/>
              </a:ext>
            </a:extLst>
          </p:cNvPr>
          <p:cNvCxnSpPr>
            <a:cxnSpLocks/>
          </p:cNvCxnSpPr>
          <p:nvPr/>
        </p:nvCxnSpPr>
        <p:spPr>
          <a:xfrm>
            <a:off x="2147670" y="2841674"/>
            <a:ext cx="0" cy="286669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6963B3-A821-89F7-735F-068F3421609A}"/>
              </a:ext>
            </a:extLst>
          </p:cNvPr>
          <p:cNvSpPr txBox="1"/>
          <p:nvPr/>
        </p:nvSpPr>
        <p:spPr>
          <a:xfrm>
            <a:off x="3228048" y="5269468"/>
            <a:ext cx="1098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3D07E-6563-C407-3DAB-D5603B6A89A4}"/>
              </a:ext>
            </a:extLst>
          </p:cNvPr>
          <p:cNvSpPr txBox="1"/>
          <p:nvPr/>
        </p:nvSpPr>
        <p:spPr>
          <a:xfrm>
            <a:off x="4742094" y="5276419"/>
            <a:ext cx="1438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+100%  Increase</a:t>
            </a:r>
            <a:endParaRPr lang="en-US" sz="9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29C9C-B19E-D052-1667-1BE834B2AA6C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Stretch maximum in Scenario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Extreme maximum in Scenario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91656-E1DF-4F5F-8DC0-FE9BA34F3765}"/>
              </a:ext>
            </a:extLst>
          </p:cNvPr>
          <p:cNvSpPr txBox="1"/>
          <p:nvPr/>
        </p:nvSpPr>
        <p:spPr>
          <a:xfrm>
            <a:off x="365760" y="9144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Custom Constraints: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6AD101-C36E-4DE7-8E05-2EC3BF63A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10686"/>
              </p:ext>
            </p:extLst>
          </p:nvPr>
        </p:nvGraphicFramePr>
        <p:xfrm>
          <a:off x="618978" y="1466613"/>
          <a:ext cx="10719581" cy="4610628"/>
        </p:xfrm>
        <a:graphic>
          <a:graphicData uri="http://schemas.openxmlformats.org/drawingml/2006/table">
            <a:tbl>
              <a:tblPr/>
              <a:tblGrid>
                <a:gridCol w="2250955">
                  <a:extLst>
                    <a:ext uri="{9D8B030D-6E8A-4147-A177-3AD203B41FA5}">
                      <a16:colId xmlns:a16="http://schemas.microsoft.com/office/drawing/2014/main" val="2647647324"/>
                    </a:ext>
                  </a:extLst>
                </a:gridCol>
                <a:gridCol w="968067">
                  <a:extLst>
                    <a:ext uri="{9D8B030D-6E8A-4147-A177-3AD203B41FA5}">
                      <a16:colId xmlns:a16="http://schemas.microsoft.com/office/drawing/2014/main" val="3925670430"/>
                    </a:ext>
                  </a:extLst>
                </a:gridCol>
                <a:gridCol w="1542612">
                  <a:extLst>
                    <a:ext uri="{9D8B030D-6E8A-4147-A177-3AD203B41FA5}">
                      <a16:colId xmlns:a16="http://schemas.microsoft.com/office/drawing/2014/main" val="2125383407"/>
                    </a:ext>
                  </a:extLst>
                </a:gridCol>
                <a:gridCol w="1715762">
                  <a:extLst>
                    <a:ext uri="{9D8B030D-6E8A-4147-A177-3AD203B41FA5}">
                      <a16:colId xmlns:a16="http://schemas.microsoft.com/office/drawing/2014/main" val="1280335874"/>
                    </a:ext>
                  </a:extLst>
                </a:gridCol>
                <a:gridCol w="62965">
                  <a:extLst>
                    <a:ext uri="{9D8B030D-6E8A-4147-A177-3AD203B41FA5}">
                      <a16:colId xmlns:a16="http://schemas.microsoft.com/office/drawing/2014/main" val="669570334"/>
                    </a:ext>
                  </a:extLst>
                </a:gridCol>
                <a:gridCol w="1298629">
                  <a:extLst>
                    <a:ext uri="{9D8B030D-6E8A-4147-A177-3AD203B41FA5}">
                      <a16:colId xmlns:a16="http://schemas.microsoft.com/office/drawing/2014/main" val="1196794131"/>
                    </a:ext>
                  </a:extLst>
                </a:gridCol>
                <a:gridCol w="1337979">
                  <a:extLst>
                    <a:ext uri="{9D8B030D-6E8A-4147-A177-3AD203B41FA5}">
                      <a16:colId xmlns:a16="http://schemas.microsoft.com/office/drawing/2014/main" val="3919241221"/>
                    </a:ext>
                  </a:extLst>
                </a:gridCol>
                <a:gridCol w="1542612">
                  <a:extLst>
                    <a:ext uri="{9D8B030D-6E8A-4147-A177-3AD203B41FA5}">
                      <a16:colId xmlns:a16="http://schemas.microsoft.com/office/drawing/2014/main" val="2504976963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Current Custom Constrains Scenario 1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Current Custom Constrains Scenario 2 ($MM)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12011"/>
                  </a:ext>
                </a:extLst>
              </a:tr>
              <a:tr h="651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980892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74137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768360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85677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37224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685297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891641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541488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275627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TV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838926"/>
                  </a:ext>
                </a:extLst>
              </a:tr>
              <a:tr h="3599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0344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8289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79828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Adolescents: Scenario 1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70672"/>
            <a:ext cx="109728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~$2MM reduction in incremental pre-tax revenue by reallocating funds from HCC In office, HCC Social, HCC Paid search, HCC Display and HCC Audio to higher performing channels.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6A7A7-8451-1C64-094E-4BB2C4979AB8}"/>
              </a:ext>
            </a:extLst>
          </p:cNvPr>
          <p:cNvSpPr txBox="1"/>
          <p:nvPr/>
        </p:nvSpPr>
        <p:spPr>
          <a:xfrm>
            <a:off x="10381957" y="136525"/>
            <a:ext cx="181004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ADOLESCENT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C54498-02B6-F53A-8333-E3162899D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2338"/>
              </p:ext>
            </p:extLst>
          </p:nvPr>
        </p:nvGraphicFramePr>
        <p:xfrm>
          <a:off x="365760" y="1810902"/>
          <a:ext cx="11551917" cy="4553426"/>
        </p:xfrm>
        <a:graphic>
          <a:graphicData uri="http://schemas.openxmlformats.org/drawingml/2006/table">
            <a:tbl>
              <a:tblPr/>
              <a:tblGrid>
                <a:gridCol w="2579664">
                  <a:extLst>
                    <a:ext uri="{9D8B030D-6E8A-4147-A177-3AD203B41FA5}">
                      <a16:colId xmlns:a16="http://schemas.microsoft.com/office/drawing/2014/main" val="3504412575"/>
                    </a:ext>
                  </a:extLst>
                </a:gridCol>
                <a:gridCol w="825945">
                  <a:extLst>
                    <a:ext uri="{9D8B030D-6E8A-4147-A177-3AD203B41FA5}">
                      <a16:colId xmlns:a16="http://schemas.microsoft.com/office/drawing/2014/main" val="1174009380"/>
                    </a:ext>
                  </a:extLst>
                </a:gridCol>
                <a:gridCol w="825945">
                  <a:extLst>
                    <a:ext uri="{9D8B030D-6E8A-4147-A177-3AD203B41FA5}">
                      <a16:colId xmlns:a16="http://schemas.microsoft.com/office/drawing/2014/main" val="3507607394"/>
                    </a:ext>
                  </a:extLst>
                </a:gridCol>
                <a:gridCol w="56572">
                  <a:extLst>
                    <a:ext uri="{9D8B030D-6E8A-4147-A177-3AD203B41FA5}">
                      <a16:colId xmlns:a16="http://schemas.microsoft.com/office/drawing/2014/main" val="3805013902"/>
                    </a:ext>
                  </a:extLst>
                </a:gridCol>
                <a:gridCol w="758059">
                  <a:extLst>
                    <a:ext uri="{9D8B030D-6E8A-4147-A177-3AD203B41FA5}">
                      <a16:colId xmlns:a16="http://schemas.microsoft.com/office/drawing/2014/main" val="1695630860"/>
                    </a:ext>
                  </a:extLst>
                </a:gridCol>
                <a:gridCol w="792002">
                  <a:extLst>
                    <a:ext uri="{9D8B030D-6E8A-4147-A177-3AD203B41FA5}">
                      <a16:colId xmlns:a16="http://schemas.microsoft.com/office/drawing/2014/main" val="3095329273"/>
                    </a:ext>
                  </a:extLst>
                </a:gridCol>
                <a:gridCol w="814631">
                  <a:extLst>
                    <a:ext uri="{9D8B030D-6E8A-4147-A177-3AD203B41FA5}">
                      <a16:colId xmlns:a16="http://schemas.microsoft.com/office/drawing/2014/main" val="970767190"/>
                    </a:ext>
                  </a:extLst>
                </a:gridCol>
                <a:gridCol w="56572">
                  <a:extLst>
                    <a:ext uri="{9D8B030D-6E8A-4147-A177-3AD203B41FA5}">
                      <a16:colId xmlns:a16="http://schemas.microsoft.com/office/drawing/2014/main" val="4170245381"/>
                    </a:ext>
                  </a:extLst>
                </a:gridCol>
                <a:gridCol w="758059">
                  <a:extLst>
                    <a:ext uri="{9D8B030D-6E8A-4147-A177-3AD203B41FA5}">
                      <a16:colId xmlns:a16="http://schemas.microsoft.com/office/drawing/2014/main" val="2958211762"/>
                    </a:ext>
                  </a:extLst>
                </a:gridCol>
                <a:gridCol w="724116">
                  <a:extLst>
                    <a:ext uri="{9D8B030D-6E8A-4147-A177-3AD203B41FA5}">
                      <a16:colId xmlns:a16="http://schemas.microsoft.com/office/drawing/2014/main" val="3922911222"/>
                    </a:ext>
                  </a:extLst>
                </a:gridCol>
                <a:gridCol w="825945">
                  <a:extLst>
                    <a:ext uri="{9D8B030D-6E8A-4147-A177-3AD203B41FA5}">
                      <a16:colId xmlns:a16="http://schemas.microsoft.com/office/drawing/2014/main" val="2924766688"/>
                    </a:ext>
                  </a:extLst>
                </a:gridCol>
                <a:gridCol w="56572">
                  <a:extLst>
                    <a:ext uri="{9D8B030D-6E8A-4147-A177-3AD203B41FA5}">
                      <a16:colId xmlns:a16="http://schemas.microsoft.com/office/drawing/2014/main" val="1186204726"/>
                    </a:ext>
                  </a:extLst>
                </a:gridCol>
                <a:gridCol w="825945">
                  <a:extLst>
                    <a:ext uri="{9D8B030D-6E8A-4147-A177-3AD203B41FA5}">
                      <a16:colId xmlns:a16="http://schemas.microsoft.com/office/drawing/2014/main" val="4242923289"/>
                    </a:ext>
                  </a:extLst>
                </a:gridCol>
                <a:gridCol w="825945">
                  <a:extLst>
                    <a:ext uri="{9D8B030D-6E8A-4147-A177-3AD203B41FA5}">
                      <a16:colId xmlns:a16="http://schemas.microsoft.com/office/drawing/2014/main" val="2064023510"/>
                    </a:ext>
                  </a:extLst>
                </a:gridCol>
                <a:gridCol w="825945">
                  <a:extLst>
                    <a:ext uri="{9D8B030D-6E8A-4147-A177-3AD203B41FA5}">
                      <a16:colId xmlns:a16="http://schemas.microsoft.com/office/drawing/2014/main" val="4160606758"/>
                    </a:ext>
                  </a:extLst>
                </a:gridCol>
              </a:tblGrid>
              <a:tr h="212877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constrains for the 2023 channel spend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5498"/>
                  </a:ext>
                </a:extLst>
              </a:tr>
              <a:tr h="410889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 increase in Spend (33M)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($48M)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($65M)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88957"/>
                  </a:ext>
                </a:extLst>
              </a:tr>
              <a:tr h="487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53621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432815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$63.8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$85.8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$85.8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55827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$16.1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237%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247%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$34.0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20839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246%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$3.1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58423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$46.9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$12.1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$52.2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28425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25003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606000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Audio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58347"/>
                  </a:ext>
                </a:extLst>
              </a:tr>
              <a:tr h="202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TV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$57.3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$61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$61.3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$26.7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$92.4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46069"/>
                  </a:ext>
                </a:extLst>
              </a:tr>
              <a:tr h="400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$248.4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$324.1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$366.0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08969"/>
                  </a:ext>
                </a:extLst>
              </a:tr>
              <a:tr h="405482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7.69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7.45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-$2(-1%)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6.69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+$76(30%)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5.67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+$118(47%)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229392"/>
                  </a:ext>
                </a:extLst>
              </a:tr>
              <a:tr h="405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 assuming increased channel effectiveness (120%)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$298.0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$295.4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$388.9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$64.6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$439.2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247411"/>
                  </a:ext>
                </a:extLst>
              </a:tr>
              <a:tr h="405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69520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9.23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8.94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-$3(1%)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8.03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+$91(30%)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6.8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+$141(47%)</a:t>
                      </a:r>
                    </a:p>
                  </a:txBody>
                  <a:tcPr marL="7724" marR="7724" marT="772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0830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4EBFFC-5DE2-0AEF-925C-7AD6962DB4E9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Stretch maximum in Scenario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Extreme maximum in Scenario 2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79828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Adolescents: Scenario 2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970672"/>
            <a:ext cx="109728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~$2MM reduction in incremental pre-tax revenue by reallocating funds from HCC In office, HCC Social, HCC Paid search, HCC Display and HCC Audio to higher performing channels.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6A7A7-8451-1C64-094E-4BB2C4979AB8}"/>
              </a:ext>
            </a:extLst>
          </p:cNvPr>
          <p:cNvSpPr txBox="1"/>
          <p:nvPr/>
        </p:nvSpPr>
        <p:spPr>
          <a:xfrm>
            <a:off x="10381957" y="136525"/>
            <a:ext cx="181004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ADOLESCENT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EBFFC-5DE2-0AEF-925C-7AD6962DB4E9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Stretch maximum in Scenario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Using Custom minimum and Extreme maximum in Scenario 2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1F2F9D-A6AC-397A-D638-8CA7E9AC8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35131"/>
              </p:ext>
            </p:extLst>
          </p:nvPr>
        </p:nvGraphicFramePr>
        <p:xfrm>
          <a:off x="274320" y="1810901"/>
          <a:ext cx="11643360" cy="4496790"/>
        </p:xfrm>
        <a:graphic>
          <a:graphicData uri="http://schemas.openxmlformats.org/drawingml/2006/table">
            <a:tbl>
              <a:tblPr/>
              <a:tblGrid>
                <a:gridCol w="2635374">
                  <a:extLst>
                    <a:ext uri="{9D8B030D-6E8A-4147-A177-3AD203B41FA5}">
                      <a16:colId xmlns:a16="http://schemas.microsoft.com/office/drawing/2014/main" val="1953222231"/>
                    </a:ext>
                  </a:extLst>
                </a:gridCol>
                <a:gridCol w="829234">
                  <a:extLst>
                    <a:ext uri="{9D8B030D-6E8A-4147-A177-3AD203B41FA5}">
                      <a16:colId xmlns:a16="http://schemas.microsoft.com/office/drawing/2014/main" val="4100090961"/>
                    </a:ext>
                  </a:extLst>
                </a:gridCol>
                <a:gridCol w="829234">
                  <a:extLst>
                    <a:ext uri="{9D8B030D-6E8A-4147-A177-3AD203B41FA5}">
                      <a16:colId xmlns:a16="http://schemas.microsoft.com/office/drawing/2014/main" val="1716959405"/>
                    </a:ext>
                  </a:extLst>
                </a:gridCol>
                <a:gridCol w="56798">
                  <a:extLst>
                    <a:ext uri="{9D8B030D-6E8A-4147-A177-3AD203B41FA5}">
                      <a16:colId xmlns:a16="http://schemas.microsoft.com/office/drawing/2014/main" val="4207136601"/>
                    </a:ext>
                  </a:extLst>
                </a:gridCol>
                <a:gridCol w="761078">
                  <a:extLst>
                    <a:ext uri="{9D8B030D-6E8A-4147-A177-3AD203B41FA5}">
                      <a16:colId xmlns:a16="http://schemas.microsoft.com/office/drawing/2014/main" val="3887673026"/>
                    </a:ext>
                  </a:extLst>
                </a:gridCol>
                <a:gridCol w="795157">
                  <a:extLst>
                    <a:ext uri="{9D8B030D-6E8A-4147-A177-3AD203B41FA5}">
                      <a16:colId xmlns:a16="http://schemas.microsoft.com/office/drawing/2014/main" val="271689144"/>
                    </a:ext>
                  </a:extLst>
                </a:gridCol>
                <a:gridCol w="817875">
                  <a:extLst>
                    <a:ext uri="{9D8B030D-6E8A-4147-A177-3AD203B41FA5}">
                      <a16:colId xmlns:a16="http://schemas.microsoft.com/office/drawing/2014/main" val="2405272199"/>
                    </a:ext>
                  </a:extLst>
                </a:gridCol>
                <a:gridCol w="56798">
                  <a:extLst>
                    <a:ext uri="{9D8B030D-6E8A-4147-A177-3AD203B41FA5}">
                      <a16:colId xmlns:a16="http://schemas.microsoft.com/office/drawing/2014/main" val="2381452465"/>
                    </a:ext>
                  </a:extLst>
                </a:gridCol>
                <a:gridCol w="761078">
                  <a:extLst>
                    <a:ext uri="{9D8B030D-6E8A-4147-A177-3AD203B41FA5}">
                      <a16:colId xmlns:a16="http://schemas.microsoft.com/office/drawing/2014/main" val="2092462808"/>
                    </a:ext>
                  </a:extLst>
                </a:gridCol>
                <a:gridCol w="727000">
                  <a:extLst>
                    <a:ext uri="{9D8B030D-6E8A-4147-A177-3AD203B41FA5}">
                      <a16:colId xmlns:a16="http://schemas.microsoft.com/office/drawing/2014/main" val="3403896391"/>
                    </a:ext>
                  </a:extLst>
                </a:gridCol>
                <a:gridCol w="829234">
                  <a:extLst>
                    <a:ext uri="{9D8B030D-6E8A-4147-A177-3AD203B41FA5}">
                      <a16:colId xmlns:a16="http://schemas.microsoft.com/office/drawing/2014/main" val="4111348388"/>
                    </a:ext>
                  </a:extLst>
                </a:gridCol>
                <a:gridCol w="56798">
                  <a:extLst>
                    <a:ext uri="{9D8B030D-6E8A-4147-A177-3AD203B41FA5}">
                      <a16:colId xmlns:a16="http://schemas.microsoft.com/office/drawing/2014/main" val="2010113266"/>
                    </a:ext>
                  </a:extLst>
                </a:gridCol>
                <a:gridCol w="829234">
                  <a:extLst>
                    <a:ext uri="{9D8B030D-6E8A-4147-A177-3AD203B41FA5}">
                      <a16:colId xmlns:a16="http://schemas.microsoft.com/office/drawing/2014/main" val="4102715520"/>
                    </a:ext>
                  </a:extLst>
                </a:gridCol>
                <a:gridCol w="829234">
                  <a:extLst>
                    <a:ext uri="{9D8B030D-6E8A-4147-A177-3AD203B41FA5}">
                      <a16:colId xmlns:a16="http://schemas.microsoft.com/office/drawing/2014/main" val="3553386833"/>
                    </a:ext>
                  </a:extLst>
                </a:gridCol>
                <a:gridCol w="829234">
                  <a:extLst>
                    <a:ext uri="{9D8B030D-6E8A-4147-A177-3AD203B41FA5}">
                      <a16:colId xmlns:a16="http://schemas.microsoft.com/office/drawing/2014/main" val="2760825840"/>
                    </a:ext>
                  </a:extLst>
                </a:gridCol>
              </a:tblGrid>
              <a:tr h="202944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constrains for the 2023 channel spend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8626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 increase in Spend (33M)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increase optimal ($48M)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increase optimal ($65M)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73731"/>
                  </a:ext>
                </a:extLst>
              </a:tr>
              <a:tr h="504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NPV(MM)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pre-tax NPV (MM)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629756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-31%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$8.1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578410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$63.8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$95.2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$99.0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95109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$16.1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344%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70298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19758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12977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$23.5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$5.1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211%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$46.9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$49.8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976605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995459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Audio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943364"/>
                  </a:ext>
                </a:extLst>
              </a:tr>
              <a:tr h="202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TV</a:t>
                      </a:r>
                    </a:p>
                  </a:txBody>
                  <a:tcPr marL="69249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$57.3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$61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$61.3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$63.7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363099"/>
                  </a:ext>
                </a:extLst>
              </a:tr>
              <a:tr h="4011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$248.4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$246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$337.1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$64.6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$388.7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031524"/>
                  </a:ext>
                </a:extLst>
              </a:tr>
              <a:tr h="338837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Revenue w.r.t 2022 Current baseline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7.69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7.45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-$2(-1%)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6.96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+$89(36%)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6.02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+$140(57%)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11423"/>
                  </a:ext>
                </a:extLst>
              </a:tr>
              <a:tr h="405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Reve assuming increased channel effectiveness (120%)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$298.0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$295.4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$48.4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$404.5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$64.6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$466.5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59887"/>
                  </a:ext>
                </a:extLst>
              </a:tr>
              <a:tr h="405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Revenue w.r.t 2023 Current baseline with 140% effectiveness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9.23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8.94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-$3(1%)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8.35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+$106(36%)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7.23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+$168(57%)</a:t>
                      </a:r>
                    </a:p>
                  </a:txBody>
                  <a:tcPr marL="7694" marR="7694" marT="769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9353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0325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5486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37074"/>
              </p:ext>
            </p:extLst>
          </p:nvPr>
        </p:nvGraphicFramePr>
        <p:xfrm>
          <a:off x="6883950" y="1097280"/>
          <a:ext cx="4576530" cy="530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40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57546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$10.5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5770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$25.8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5541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$.05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3591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6663"/>
                  </a:ext>
                </a:extLst>
              </a:tr>
              <a:tr h="529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11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1" y="1097280"/>
            <a:ext cx="4962892" cy="5380892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($22.6M) includes: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($11.2M)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Innovation &amp; Arcadia HPV Adult”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Fees: Media Buying ($4.0M)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 execution and unanalyzable ($3.4M)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&amp; Secondary Market Research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Support Services ($0.8M)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Affairs/External Relations Program ($0.8M)</a:t>
            </a: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 Support ($0.04M)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 &amp; Contributions ($0.2M)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Congress &amp; Exhibits ($0.2M)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($1.4M)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Digital Pharmacy (940K), Print (316K)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(53K), PDQ</a:t>
            </a:r>
            <a:r>
              <a:rPr lang="en-US" sz="1400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Communications (41K),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Pharmacists Assoc (23K),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Bing.com (7K), Doubleclick (1K).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822960"/>
            <a:ext cx="10972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Adult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~72%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Adult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0080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 Non-analyzable MCM execution and unanalyzable refers to vendors from which we receive summary data at a very high level that cannot be properly analyzed (e.g., terminal alerts, completion texts , solved pharmacy media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3CBC3-5340-2640-8FF7-4C84E5B274FC}"/>
              </a:ext>
            </a:extLst>
          </p:cNvPr>
          <p:cNvSpPr txBox="1"/>
          <p:nvPr/>
        </p:nvSpPr>
        <p:spPr>
          <a:xfrm>
            <a:off x="10737273" y="81107"/>
            <a:ext cx="145472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5457</Words>
  <Application>Microsoft Office PowerPoint</Application>
  <PresentationFormat>Widescreen</PresentationFormat>
  <Paragraphs>1766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Gardasil LROP Scenarios 2024</vt:lpstr>
      <vt:lpstr>Executive Summary</vt:lpstr>
      <vt:lpstr>Agenda</vt:lpstr>
      <vt:lpstr>In-Scope promotion for the analysis</vt:lpstr>
      <vt:lpstr>Gardasil Adolescent: Optimal Scenarios</vt:lpstr>
      <vt:lpstr>Custom Scenarios</vt:lpstr>
      <vt:lpstr>Gardasil Adolescents: Scenario 1 deep dive with custom constrains</vt:lpstr>
      <vt:lpstr>Gardasil Adolescents: Scenario 2 deep dive with custom constrains</vt:lpstr>
      <vt:lpstr>In-Scope promotion for the analysis</vt:lpstr>
      <vt:lpstr>Gardasil Adult: Optimal Scenarios with Custom Constrains</vt:lpstr>
      <vt:lpstr>Custom Scenarios</vt:lpstr>
      <vt:lpstr>Gardasil Adult: Optimal scenario 1 deep dive with custom constrains</vt:lpstr>
      <vt:lpstr>Gardasil Adult: Optimal scenario 2 deep dive with custom constrains</vt:lpstr>
      <vt:lpstr>Gardasil Total: Optimal Scenarios</vt:lpstr>
      <vt:lpstr>Gardasil Total: Optimal scenario deep dive</vt:lpstr>
      <vt:lpstr>PowerPoint Presentation</vt:lpstr>
      <vt:lpstr>Gardasil Total: Optimal scenario deep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Shukla, Hrithik</cp:lastModifiedBy>
  <cp:revision>133</cp:revision>
  <dcterms:created xsi:type="dcterms:W3CDTF">2022-08-15T18:42:36Z</dcterms:created>
  <dcterms:modified xsi:type="dcterms:W3CDTF">2023-09-05T13:33:33Z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