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8" r:id="rId5"/>
    <p:sldId id="260" r:id="rId6"/>
    <p:sldId id="262" r:id="rId7"/>
    <p:sldId id="257" r:id="rId8"/>
    <p:sldId id="279" r:id="rId9"/>
    <p:sldId id="271" r:id="rId10"/>
    <p:sldId id="281" r:id="rId11"/>
    <p:sldId id="272" r:id="rId12"/>
    <p:sldId id="273" r:id="rId13"/>
    <p:sldId id="274" r:id="rId14"/>
    <p:sldId id="280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AF8792-3EA9-465E-A8DF-08832252FDE3}">
          <p14:sldIdLst>
            <p14:sldId id="256"/>
            <p14:sldId id="258"/>
            <p14:sldId id="259"/>
          </p14:sldIdLst>
        </p14:section>
        <p14:section name="Adolescent" id="{D5DD9A9E-2A31-45FC-AE29-D7AF4353F747}">
          <p14:sldIdLst>
            <p14:sldId id="278"/>
            <p14:sldId id="260"/>
            <p14:sldId id="262"/>
          </p14:sldIdLst>
        </p14:section>
        <p14:section name="Adult" id="{CDFE69A2-21D6-4C72-811D-B0A1FE7588A2}">
          <p14:sldIdLst>
            <p14:sldId id="257"/>
            <p14:sldId id="279"/>
            <p14:sldId id="271"/>
            <p14:sldId id="281"/>
          </p14:sldIdLst>
        </p14:section>
        <p14:section name="Total" id="{566D82BE-93E9-4FAF-BB1B-AAA10FA7C339}">
          <p14:sldIdLst>
            <p14:sldId id="272"/>
            <p14:sldId id="273"/>
            <p14:sldId id="27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-50% / +100%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CC-46FC-99FB-BF77A997C8CF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CC-46FC-99FB-BF77A997C8CF}"/>
                </c:ext>
              </c:extLst>
            </c:dLbl>
            <c:dLbl>
              <c:idx val="2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64561011.200000003</c:v>
                </c:pt>
                <c:pt idx="1">
                  <c:v>48420758.400000006</c:v>
                </c:pt>
                <c:pt idx="2">
                  <c:v>32280505.600000001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389091304.95158637</c:v>
                </c:pt>
                <c:pt idx="1">
                  <c:v>346881597.49300039</c:v>
                </c:pt>
                <c:pt idx="2">
                  <c:v>291224493.13826776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CC-46FC-99FB-BF77A997C8CF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1.3889718399443919E-2"/>
                  <c:y val="-8.7429024102158963E-3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32280505.600000001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248355760.34442478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5CC-46FC-99FB-BF77A997C8CF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-50% / +200%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3822350894774765"/>
                  <c:y val="-2.635654685950925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CC-46FC-99FB-BF77A997C8CF}"/>
                </c:ext>
              </c:extLst>
            </c:dLbl>
            <c:dLbl>
              <c:idx val="1"/>
              <c:layout>
                <c:manualLayout>
                  <c:x val="-0.14465151277418137"/>
                  <c:y val="-3.2380900427397052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CC-46FC-99FB-BF77A997C8CF}"/>
                </c:ext>
              </c:extLst>
            </c:dLbl>
            <c:dLbl>
              <c:idx val="2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64561011.200000003</c:v>
                </c:pt>
                <c:pt idx="1">
                  <c:v>48420758.400000006</c:v>
                </c:pt>
                <c:pt idx="2">
                  <c:v>32280505.600000001</c:v>
                </c:pt>
              </c:numCache>
            </c:numRef>
          </c:xVal>
          <c:yVal>
            <c:numRef>
              <c:f>Sheet1!$H$6:$H$8</c:f>
              <c:numCache>
                <c:formatCode>"$"#,##0_);\("$"#,##0\)</c:formatCode>
                <c:ptCount val="3"/>
                <c:pt idx="0">
                  <c:v>416722368.5944972</c:v>
                </c:pt>
                <c:pt idx="1">
                  <c:v>368293875.85420585</c:v>
                </c:pt>
                <c:pt idx="2">
                  <c:v>307217326.8257767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5CC-46FC-99FB-BF77A997C8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70000000"/>
          <c:min val="25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ax val="450000000"/>
          <c:min val="20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0422139327404724"/>
          <c:y val="0.1634618212522117"/>
          <c:w val="0.18593060117863608"/>
          <c:h val="9.6085593256518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-50% / +100%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CC-46FC-99FB-BF77A997C8CF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CC-46FC-99FB-BF77A997C8CF}"/>
                </c:ext>
              </c:extLst>
            </c:dLbl>
            <c:dLbl>
              <c:idx val="2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274198785.50525111</c:v>
                </c:pt>
                <c:pt idx="1">
                  <c:v>246781861.26892006</c:v>
                </c:pt>
                <c:pt idx="2">
                  <c:v>212956911.5487982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CC-46FC-99FB-BF77A997C8CF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5.3190466308655534E-3"/>
                  <c:y val="-8.7429024102157853E-3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5CC-46FC-99FB-BF77A997C8CF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-50% / +200%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7464886396420565"/>
                  <c:y val="-2.033219329162140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CC-46FC-99FB-BF77A997C8CF}"/>
                </c:ext>
              </c:extLst>
            </c:dLbl>
            <c:dLbl>
              <c:idx val="1"/>
              <c:layout>
                <c:manualLayout>
                  <c:x val="-0.14679418071632594"/>
                  <c:y val="-1.73200165076774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CC-46FC-99FB-BF77A997C8CF}"/>
                </c:ext>
              </c:extLst>
            </c:dLbl>
            <c:dLbl>
              <c:idx val="2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Sheet1!$H$6:$H$8</c:f>
              <c:numCache>
                <c:formatCode>"$"#,##0_);\("$"#,##0\)</c:formatCode>
                <c:ptCount val="3"/>
                <c:pt idx="0">
                  <c:v>299237296.25990695</c:v>
                </c:pt>
                <c:pt idx="1">
                  <c:v>268467240.55363756</c:v>
                </c:pt>
                <c:pt idx="2">
                  <c:v>222669863.49536109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5CC-46FC-99FB-BF77A997C8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140000000"/>
          <c:min val="4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1279206504262558"/>
          <c:y val="0.16044964446826779"/>
          <c:w val="0.19946095873424"/>
          <c:h val="0.10279492056866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-50% / +100%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807-4C70-906F-75AACCDF22D1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07-4C70-906F-75AACCDF22D1}"/>
                </c:ext>
              </c:extLst>
            </c:dLbl>
            <c:dLbl>
              <c:idx val="2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07-4C70-906F-75AACCDF22D1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184513195.56</c:v>
                </c:pt>
                <c:pt idx="1">
                  <c:v>138384896.67000002</c:v>
                </c:pt>
                <c:pt idx="2">
                  <c:v>92256597.780000001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663290090.45683765</c:v>
                </c:pt>
                <c:pt idx="1">
                  <c:v>607902842.12439239</c:v>
                </c:pt>
                <c:pt idx="2">
                  <c:v>518013446.96672571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807-4C70-906F-75AACCDF22D1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5.3190466308655534E-3"/>
                  <c:y val="-8.7429024102157853E-3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07-4C70-906F-75AACCDF22D1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92256597.780000001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420404376.56343269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807-4C70-906F-75AACCDF22D1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-50% / +200%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7464886396420565"/>
                  <c:y val="-2.033219329162140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807-4C70-906F-75AACCDF22D1}"/>
                </c:ext>
              </c:extLst>
            </c:dLbl>
            <c:dLbl>
              <c:idx val="1"/>
              <c:layout>
                <c:manualLayout>
                  <c:x val="-0.14679418071632594"/>
                  <c:y val="-1.73200165076774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07-4C70-906F-75AACCDF22D1}"/>
                </c:ext>
              </c:extLst>
            </c:dLbl>
            <c:dLbl>
              <c:idx val="2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807-4C70-906F-75AACCDF22D1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184513195.56</c:v>
                </c:pt>
                <c:pt idx="1">
                  <c:v>138384896.67000002</c:v>
                </c:pt>
                <c:pt idx="2">
                  <c:v>92256597.780000001</c:v>
                </c:pt>
              </c:numCache>
            </c:numRef>
          </c:xVal>
          <c:yVal>
            <c:numRef>
              <c:f>Sheet1!$H$6:$H$8</c:f>
              <c:numCache>
                <c:formatCode>"$"#,##0_);\("$"#,##0\)</c:formatCode>
                <c:ptCount val="3"/>
                <c:pt idx="0">
                  <c:v>733798524.04581571</c:v>
                </c:pt>
                <c:pt idx="1">
                  <c:v>653032617.07699025</c:v>
                </c:pt>
                <c:pt idx="2">
                  <c:v>542337118.52396643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1807-4C70-906F-75AACCDF22D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200000000"/>
          <c:min val="7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ax val="800000000"/>
          <c:min val="3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0207872533190266"/>
          <c:y val="0.19057141230770691"/>
          <c:w val="0.19946095873424"/>
          <c:h val="0.10279492056866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0.5418</cdr:x>
      <cdr:y>0.16639</cdr:y>
    </cdr:from>
    <cdr:to>
      <cdr:x>0.5418</cdr:x>
      <cdr:y>0.84631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211342" y="701544"/>
          <a:ext cx="0" cy="286669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0.80999</cdr:x>
      <cdr:y>0.16639</cdr:y>
    </cdr:from>
    <cdr:to>
      <cdr:x>0.80999</cdr:x>
      <cdr:y>0.84631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800990" y="701544"/>
          <a:ext cx="0" cy="286669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0.52519</cdr:x>
      <cdr:y>0.16639</cdr:y>
    </cdr:from>
    <cdr:to>
      <cdr:x>0.52519</cdr:x>
      <cdr:y>0.84631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12876" y="701537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0.7554</cdr:x>
      <cdr:y>0.16639</cdr:y>
    </cdr:from>
    <cdr:to>
      <cdr:x>0.7554</cdr:x>
      <cdr:y>0.84631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477408" y="701544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0.54892</cdr:x>
      <cdr:y>0.16671</cdr:y>
    </cdr:from>
    <cdr:to>
      <cdr:x>0.54892</cdr:x>
      <cdr:y>0.84663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253576" y="702899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0.81711</cdr:x>
      <cdr:y>0.16604</cdr:y>
    </cdr:from>
    <cdr:to>
      <cdr:x>0.81711</cdr:x>
      <cdr:y>0.84596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843160" y="700050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0.2798</cdr:x>
      <cdr:y>0.16004</cdr:y>
    </cdr:from>
    <cdr:to>
      <cdr:x>0.2798</cdr:x>
      <cdr:y>0.83996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BA0110AC-38E2-B69F-53BC-BC8B39B510A0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658456" y="674764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777" y="643392"/>
            <a:ext cx="9953897" cy="2387600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LROP Scenarios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5CCAE3-EE4B-ED37-14EA-5FCC8350C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$51M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Streaming Video, Paid Search, Linear TV HCC In Office and HCC Social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FB20DC-DF3C-7112-4C26-A8F104C4175F}"/>
              </a:ext>
            </a:extLst>
          </p:cNvPr>
          <p:cNvGraphicFramePr>
            <a:graphicFrameLocks noGrp="1"/>
          </p:cNvGraphicFramePr>
          <p:nvPr/>
        </p:nvGraphicFramePr>
        <p:xfrm>
          <a:off x="274320" y="1505330"/>
          <a:ext cx="11643360" cy="5677591"/>
        </p:xfrm>
        <a:graphic>
          <a:graphicData uri="http://schemas.openxmlformats.org/drawingml/2006/table">
            <a:tbl>
              <a:tblPr/>
              <a:tblGrid>
                <a:gridCol w="1603319">
                  <a:extLst>
                    <a:ext uri="{9D8B030D-6E8A-4147-A177-3AD203B41FA5}">
                      <a16:colId xmlns:a16="http://schemas.microsoft.com/office/drawing/2014/main" val="3081668170"/>
                    </a:ext>
                  </a:extLst>
                </a:gridCol>
                <a:gridCol w="944590">
                  <a:extLst>
                    <a:ext uri="{9D8B030D-6E8A-4147-A177-3AD203B41FA5}">
                      <a16:colId xmlns:a16="http://schemas.microsoft.com/office/drawing/2014/main" val="1075938823"/>
                    </a:ext>
                  </a:extLst>
                </a:gridCol>
                <a:gridCol w="969449">
                  <a:extLst>
                    <a:ext uri="{9D8B030D-6E8A-4147-A177-3AD203B41FA5}">
                      <a16:colId xmlns:a16="http://schemas.microsoft.com/office/drawing/2014/main" val="505502480"/>
                    </a:ext>
                  </a:extLst>
                </a:gridCol>
                <a:gridCol w="46826">
                  <a:extLst>
                    <a:ext uri="{9D8B030D-6E8A-4147-A177-3AD203B41FA5}">
                      <a16:colId xmlns:a16="http://schemas.microsoft.com/office/drawing/2014/main" val="1688904396"/>
                    </a:ext>
                  </a:extLst>
                </a:gridCol>
                <a:gridCol w="807874">
                  <a:extLst>
                    <a:ext uri="{9D8B030D-6E8A-4147-A177-3AD203B41FA5}">
                      <a16:colId xmlns:a16="http://schemas.microsoft.com/office/drawing/2014/main" val="17008611"/>
                    </a:ext>
                  </a:extLst>
                </a:gridCol>
                <a:gridCol w="848268">
                  <a:extLst>
                    <a:ext uri="{9D8B030D-6E8A-4147-A177-3AD203B41FA5}">
                      <a16:colId xmlns:a16="http://schemas.microsoft.com/office/drawing/2014/main" val="2027765225"/>
                    </a:ext>
                  </a:extLst>
                </a:gridCol>
                <a:gridCol w="907304">
                  <a:extLst>
                    <a:ext uri="{9D8B030D-6E8A-4147-A177-3AD203B41FA5}">
                      <a16:colId xmlns:a16="http://schemas.microsoft.com/office/drawing/2014/main" val="3140183570"/>
                    </a:ext>
                  </a:extLst>
                </a:gridCol>
                <a:gridCol w="46826">
                  <a:extLst>
                    <a:ext uri="{9D8B030D-6E8A-4147-A177-3AD203B41FA5}">
                      <a16:colId xmlns:a16="http://schemas.microsoft.com/office/drawing/2014/main" val="3549069615"/>
                    </a:ext>
                  </a:extLst>
                </a:gridCol>
                <a:gridCol w="885554">
                  <a:extLst>
                    <a:ext uri="{9D8B030D-6E8A-4147-A177-3AD203B41FA5}">
                      <a16:colId xmlns:a16="http://schemas.microsoft.com/office/drawing/2014/main" val="2821498618"/>
                    </a:ext>
                  </a:extLst>
                </a:gridCol>
                <a:gridCol w="845160">
                  <a:extLst>
                    <a:ext uri="{9D8B030D-6E8A-4147-A177-3AD203B41FA5}">
                      <a16:colId xmlns:a16="http://schemas.microsoft.com/office/drawing/2014/main" val="1671140773"/>
                    </a:ext>
                  </a:extLst>
                </a:gridCol>
                <a:gridCol w="969449">
                  <a:extLst>
                    <a:ext uri="{9D8B030D-6E8A-4147-A177-3AD203B41FA5}">
                      <a16:colId xmlns:a16="http://schemas.microsoft.com/office/drawing/2014/main" val="926382312"/>
                    </a:ext>
                  </a:extLst>
                </a:gridCol>
                <a:gridCol w="46826">
                  <a:extLst>
                    <a:ext uri="{9D8B030D-6E8A-4147-A177-3AD203B41FA5}">
                      <a16:colId xmlns:a16="http://schemas.microsoft.com/office/drawing/2014/main" val="3440750860"/>
                    </a:ext>
                  </a:extLst>
                </a:gridCol>
                <a:gridCol w="870018">
                  <a:extLst>
                    <a:ext uri="{9D8B030D-6E8A-4147-A177-3AD203B41FA5}">
                      <a16:colId xmlns:a16="http://schemas.microsoft.com/office/drawing/2014/main" val="1647913902"/>
                    </a:ext>
                  </a:extLst>
                </a:gridCol>
                <a:gridCol w="882448">
                  <a:extLst>
                    <a:ext uri="{9D8B030D-6E8A-4147-A177-3AD203B41FA5}">
                      <a16:colId xmlns:a16="http://schemas.microsoft.com/office/drawing/2014/main" val="411958918"/>
                    </a:ext>
                  </a:extLst>
                </a:gridCol>
                <a:gridCol w="969449">
                  <a:extLst>
                    <a:ext uri="{9D8B030D-6E8A-4147-A177-3AD203B41FA5}">
                      <a16:colId xmlns:a16="http://schemas.microsoft.com/office/drawing/2014/main" val="2811445516"/>
                    </a:ext>
                  </a:extLst>
                </a:gridCol>
              </a:tblGrid>
              <a:tr h="3907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between  -50% / +200% of the 2023 channel spend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91344"/>
                  </a:ext>
                </a:extLst>
              </a:tr>
              <a:tr h="4394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8462" marR="8462" marT="8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85854"/>
                  </a:ext>
                </a:extLst>
              </a:tr>
              <a:tr h="41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529891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In-Office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-42%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-17%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2584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$25.6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144%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983646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740814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144%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169%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74420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$25.6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115%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710732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117%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55078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97943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$19.1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-26%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383723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047406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-24%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88225"/>
                  </a:ext>
                </a:extLst>
              </a:tr>
              <a:tr h="4285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$90.0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$120.0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74564"/>
                  </a:ext>
                </a:extLst>
              </a:tr>
              <a:tr h="475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82874"/>
                  </a:ext>
                </a:extLst>
              </a:tr>
              <a:tr h="654873">
                <a:tc>
                  <a:txBody>
                    <a:bodyPr/>
                    <a:lstStyle/>
                    <a:p>
                      <a:pPr algn="l" fontAlgn="ctr"/>
                      <a:r>
                        <a:rPr lang="el-G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2.9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3.7 - x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+$51(29%) - xx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3.0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+$96(56%)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2.5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+$127(74%)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076072"/>
                  </a:ext>
                </a:extLst>
              </a:tr>
              <a:tr h="654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Delta 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857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023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Total: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437047"/>
            <a:ext cx="5710628" cy="227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2023 InScope Spend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$92MM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$138MM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$185MM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within     -50% to +100% and -50% to +200% of their 2023 spend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~$313MM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 with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$185MM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spend.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~$122MM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Linear TV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 In Office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HCC Paid Search,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HCP MCM, HCC Display, HCC Online Video and HCC Audio.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1B8663-0D3E-437D-AB8A-FAD872F931BA}"/>
              </a:ext>
            </a:extLst>
          </p:cNvPr>
          <p:cNvSpPr txBox="1"/>
          <p:nvPr/>
        </p:nvSpPr>
        <p:spPr>
          <a:xfrm>
            <a:off x="1400406" y="1827714"/>
            <a:ext cx="404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Spend allowed to vary by +/- 20%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DDDF2-2145-C199-E845-00E02769D5F3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TOTAL G9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65725B-145F-394F-71EB-4D665E9E6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698981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29B06A-F213-371C-204D-322646E5A79C}"/>
              </a:ext>
            </a:extLst>
          </p:cNvPr>
          <p:cNvSpPr txBox="1"/>
          <p:nvPr/>
        </p:nvSpPr>
        <p:spPr>
          <a:xfrm>
            <a:off x="3720418" y="5170994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F71C9-4543-E31B-84FC-DD67F1CB72D8}"/>
              </a:ext>
            </a:extLst>
          </p:cNvPr>
          <p:cNvSpPr txBox="1"/>
          <p:nvPr/>
        </p:nvSpPr>
        <p:spPr>
          <a:xfrm>
            <a:off x="5234464" y="5177945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00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7607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Total: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124712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$92M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can be optimized  by reallocating funds from Streaming Video, Linear TV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 Office, Radio, Pharmacy and Social to higher performing channels after applying channel and global constrains.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4B298-3017-4682-6D46-04AA2B9C9652}"/>
              </a:ext>
            </a:extLst>
          </p:cNvPr>
          <p:cNvSpPr txBox="1"/>
          <p:nvPr/>
        </p:nvSpPr>
        <p:spPr>
          <a:xfrm>
            <a:off x="10737273" y="53399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TOTAL G9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0BD957-5491-5BB1-FCEC-14EBFAE4E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26059"/>
              </p:ext>
            </p:extLst>
          </p:nvPr>
        </p:nvGraphicFramePr>
        <p:xfrm>
          <a:off x="138546" y="1490472"/>
          <a:ext cx="11779134" cy="5001772"/>
        </p:xfrm>
        <a:graphic>
          <a:graphicData uri="http://schemas.openxmlformats.org/drawingml/2006/table">
            <a:tbl>
              <a:tblPr/>
              <a:tblGrid>
                <a:gridCol w="1286307">
                  <a:extLst>
                    <a:ext uri="{9D8B030D-6E8A-4147-A177-3AD203B41FA5}">
                      <a16:colId xmlns:a16="http://schemas.microsoft.com/office/drawing/2014/main" val="1802739751"/>
                    </a:ext>
                  </a:extLst>
                </a:gridCol>
                <a:gridCol w="1463729">
                  <a:extLst>
                    <a:ext uri="{9D8B030D-6E8A-4147-A177-3AD203B41FA5}">
                      <a16:colId xmlns:a16="http://schemas.microsoft.com/office/drawing/2014/main" val="2268937818"/>
                    </a:ext>
                  </a:extLst>
                </a:gridCol>
                <a:gridCol w="742953">
                  <a:extLst>
                    <a:ext uri="{9D8B030D-6E8A-4147-A177-3AD203B41FA5}">
                      <a16:colId xmlns:a16="http://schemas.microsoft.com/office/drawing/2014/main" val="1522101095"/>
                    </a:ext>
                  </a:extLst>
                </a:gridCol>
                <a:gridCol w="809487">
                  <a:extLst>
                    <a:ext uri="{9D8B030D-6E8A-4147-A177-3AD203B41FA5}">
                      <a16:colId xmlns:a16="http://schemas.microsoft.com/office/drawing/2014/main" val="1436197740"/>
                    </a:ext>
                  </a:extLst>
                </a:gridCol>
                <a:gridCol w="55443">
                  <a:extLst>
                    <a:ext uri="{9D8B030D-6E8A-4147-A177-3AD203B41FA5}">
                      <a16:colId xmlns:a16="http://schemas.microsoft.com/office/drawing/2014/main" val="51135841"/>
                    </a:ext>
                  </a:extLst>
                </a:gridCol>
                <a:gridCol w="809487">
                  <a:extLst>
                    <a:ext uri="{9D8B030D-6E8A-4147-A177-3AD203B41FA5}">
                      <a16:colId xmlns:a16="http://schemas.microsoft.com/office/drawing/2014/main" val="1754602680"/>
                    </a:ext>
                  </a:extLst>
                </a:gridCol>
                <a:gridCol w="831664">
                  <a:extLst>
                    <a:ext uri="{9D8B030D-6E8A-4147-A177-3AD203B41FA5}">
                      <a16:colId xmlns:a16="http://schemas.microsoft.com/office/drawing/2014/main" val="3016478620"/>
                    </a:ext>
                  </a:extLst>
                </a:gridCol>
                <a:gridCol w="798398">
                  <a:extLst>
                    <a:ext uri="{9D8B030D-6E8A-4147-A177-3AD203B41FA5}">
                      <a16:colId xmlns:a16="http://schemas.microsoft.com/office/drawing/2014/main" val="1470303836"/>
                    </a:ext>
                  </a:extLst>
                </a:gridCol>
                <a:gridCol w="55443">
                  <a:extLst>
                    <a:ext uri="{9D8B030D-6E8A-4147-A177-3AD203B41FA5}">
                      <a16:colId xmlns:a16="http://schemas.microsoft.com/office/drawing/2014/main" val="3575464940"/>
                    </a:ext>
                  </a:extLst>
                </a:gridCol>
                <a:gridCol w="809487">
                  <a:extLst>
                    <a:ext uri="{9D8B030D-6E8A-4147-A177-3AD203B41FA5}">
                      <a16:colId xmlns:a16="http://schemas.microsoft.com/office/drawing/2014/main" val="1876041400"/>
                    </a:ext>
                  </a:extLst>
                </a:gridCol>
                <a:gridCol w="790081">
                  <a:extLst>
                    <a:ext uri="{9D8B030D-6E8A-4147-A177-3AD203B41FA5}">
                      <a16:colId xmlns:a16="http://schemas.microsoft.com/office/drawing/2014/main" val="2422646493"/>
                    </a:ext>
                  </a:extLst>
                </a:gridCol>
                <a:gridCol w="823346">
                  <a:extLst>
                    <a:ext uri="{9D8B030D-6E8A-4147-A177-3AD203B41FA5}">
                      <a16:colId xmlns:a16="http://schemas.microsoft.com/office/drawing/2014/main" val="2058546898"/>
                    </a:ext>
                  </a:extLst>
                </a:gridCol>
                <a:gridCol w="49900">
                  <a:extLst>
                    <a:ext uri="{9D8B030D-6E8A-4147-A177-3AD203B41FA5}">
                      <a16:colId xmlns:a16="http://schemas.microsoft.com/office/drawing/2014/main" val="356457538"/>
                    </a:ext>
                  </a:extLst>
                </a:gridCol>
                <a:gridCol w="809487">
                  <a:extLst>
                    <a:ext uri="{9D8B030D-6E8A-4147-A177-3AD203B41FA5}">
                      <a16:colId xmlns:a16="http://schemas.microsoft.com/office/drawing/2014/main" val="3090926953"/>
                    </a:ext>
                  </a:extLst>
                </a:gridCol>
                <a:gridCol w="790081">
                  <a:extLst>
                    <a:ext uri="{9D8B030D-6E8A-4147-A177-3AD203B41FA5}">
                      <a16:colId xmlns:a16="http://schemas.microsoft.com/office/drawing/2014/main" val="348961365"/>
                    </a:ext>
                  </a:extLst>
                </a:gridCol>
                <a:gridCol w="853841">
                  <a:extLst>
                    <a:ext uri="{9D8B030D-6E8A-4147-A177-3AD203B41FA5}">
                      <a16:colId xmlns:a16="http://schemas.microsoft.com/office/drawing/2014/main" val="3788386171"/>
                    </a:ext>
                  </a:extLst>
                </a:gridCol>
              </a:tblGrid>
              <a:tr h="285466"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between -50% / +200% of the 2023 channel spend and indication spend to vary by +/-20%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21976"/>
                  </a:ext>
                </a:extLst>
              </a:tr>
              <a:tr h="316831"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($92MM)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50% increase optimal ($139M)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100% increase optimal ($185M)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82119"/>
                  </a:ext>
                </a:extLst>
              </a:tr>
              <a:tr h="303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436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-34%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47164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135%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$104.5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14178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644355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149%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56793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823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973121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3557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40788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34469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727768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182043"/>
                  </a:ext>
                </a:extLst>
              </a:tr>
              <a:tr h="191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204372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137%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164%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94123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165120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113%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9021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84762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-37%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765858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080640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467854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$58.1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01937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36032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93054"/>
                  </a:ext>
                </a:extLst>
              </a:tr>
              <a:tr h="46899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5.9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+$122(29%)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+$233(55%)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+$313(75%)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2566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535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D595-C2B6-BC0F-0CD1-7939FB61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79D9E-8081-C0D2-48C6-2027CD4E2295}"/>
              </a:ext>
            </a:extLst>
          </p:cNvPr>
          <p:cNvSpPr txBox="1"/>
          <p:nvPr/>
        </p:nvSpPr>
        <p:spPr>
          <a:xfrm>
            <a:off x="1787236" y="2020719"/>
            <a:ext cx="861752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7200" dirty="0"/>
              <a:t>APPENDIX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960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7607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Total: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12471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$92M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can be optimized  by reallocating funds from Streaming Video, Linear TV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 Office, Radio, Pharmacy and Social to higher performing channels.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4B298-3017-4682-6D46-04AA2B9C9652}"/>
              </a:ext>
            </a:extLst>
          </p:cNvPr>
          <p:cNvSpPr txBox="1"/>
          <p:nvPr/>
        </p:nvSpPr>
        <p:spPr>
          <a:xfrm>
            <a:off x="10737273" y="53399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TOTAL G9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6D1BA7-1C43-50C2-BEB6-2406EA3E5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93520"/>
              </p:ext>
            </p:extLst>
          </p:nvPr>
        </p:nvGraphicFramePr>
        <p:xfrm>
          <a:off x="365760" y="1505330"/>
          <a:ext cx="11551921" cy="4895767"/>
        </p:xfrm>
        <a:graphic>
          <a:graphicData uri="http://schemas.openxmlformats.org/drawingml/2006/table">
            <a:tbl>
              <a:tblPr/>
              <a:tblGrid>
                <a:gridCol w="1275301">
                  <a:extLst>
                    <a:ext uri="{9D8B030D-6E8A-4147-A177-3AD203B41FA5}">
                      <a16:colId xmlns:a16="http://schemas.microsoft.com/office/drawing/2014/main" val="833496458"/>
                    </a:ext>
                  </a:extLst>
                </a:gridCol>
                <a:gridCol w="1572138">
                  <a:extLst>
                    <a:ext uri="{9D8B030D-6E8A-4147-A177-3AD203B41FA5}">
                      <a16:colId xmlns:a16="http://schemas.microsoft.com/office/drawing/2014/main" val="4216995907"/>
                    </a:ext>
                  </a:extLst>
                </a:gridCol>
                <a:gridCol w="736596">
                  <a:extLst>
                    <a:ext uri="{9D8B030D-6E8A-4147-A177-3AD203B41FA5}">
                      <a16:colId xmlns:a16="http://schemas.microsoft.com/office/drawing/2014/main" val="1204875862"/>
                    </a:ext>
                  </a:extLst>
                </a:gridCol>
                <a:gridCol w="802561">
                  <a:extLst>
                    <a:ext uri="{9D8B030D-6E8A-4147-A177-3AD203B41FA5}">
                      <a16:colId xmlns:a16="http://schemas.microsoft.com/office/drawing/2014/main" val="2472451797"/>
                    </a:ext>
                  </a:extLst>
                </a:gridCol>
                <a:gridCol w="54969">
                  <a:extLst>
                    <a:ext uri="{9D8B030D-6E8A-4147-A177-3AD203B41FA5}">
                      <a16:colId xmlns:a16="http://schemas.microsoft.com/office/drawing/2014/main" val="3028990134"/>
                    </a:ext>
                  </a:extLst>
                </a:gridCol>
                <a:gridCol w="736596">
                  <a:extLst>
                    <a:ext uri="{9D8B030D-6E8A-4147-A177-3AD203B41FA5}">
                      <a16:colId xmlns:a16="http://schemas.microsoft.com/office/drawing/2014/main" val="1520485633"/>
                    </a:ext>
                  </a:extLst>
                </a:gridCol>
                <a:gridCol w="769579">
                  <a:extLst>
                    <a:ext uri="{9D8B030D-6E8A-4147-A177-3AD203B41FA5}">
                      <a16:colId xmlns:a16="http://schemas.microsoft.com/office/drawing/2014/main" val="1964528473"/>
                    </a:ext>
                  </a:extLst>
                </a:gridCol>
                <a:gridCol w="791567">
                  <a:extLst>
                    <a:ext uri="{9D8B030D-6E8A-4147-A177-3AD203B41FA5}">
                      <a16:colId xmlns:a16="http://schemas.microsoft.com/office/drawing/2014/main" val="482342411"/>
                    </a:ext>
                  </a:extLst>
                </a:gridCol>
                <a:gridCol w="54969">
                  <a:extLst>
                    <a:ext uri="{9D8B030D-6E8A-4147-A177-3AD203B41FA5}">
                      <a16:colId xmlns:a16="http://schemas.microsoft.com/office/drawing/2014/main" val="2303424647"/>
                    </a:ext>
                  </a:extLst>
                </a:gridCol>
                <a:gridCol w="802561">
                  <a:extLst>
                    <a:ext uri="{9D8B030D-6E8A-4147-A177-3AD203B41FA5}">
                      <a16:colId xmlns:a16="http://schemas.microsoft.com/office/drawing/2014/main" val="2098796855"/>
                    </a:ext>
                  </a:extLst>
                </a:gridCol>
                <a:gridCol w="747590">
                  <a:extLst>
                    <a:ext uri="{9D8B030D-6E8A-4147-A177-3AD203B41FA5}">
                      <a16:colId xmlns:a16="http://schemas.microsoft.com/office/drawing/2014/main" val="322586089"/>
                    </a:ext>
                  </a:extLst>
                </a:gridCol>
                <a:gridCol w="816303">
                  <a:extLst>
                    <a:ext uri="{9D8B030D-6E8A-4147-A177-3AD203B41FA5}">
                      <a16:colId xmlns:a16="http://schemas.microsoft.com/office/drawing/2014/main" val="3403808351"/>
                    </a:ext>
                  </a:extLst>
                </a:gridCol>
                <a:gridCol w="49473">
                  <a:extLst>
                    <a:ext uri="{9D8B030D-6E8A-4147-A177-3AD203B41FA5}">
                      <a16:colId xmlns:a16="http://schemas.microsoft.com/office/drawing/2014/main" val="1444205410"/>
                    </a:ext>
                  </a:extLst>
                </a:gridCol>
                <a:gridCol w="802561">
                  <a:extLst>
                    <a:ext uri="{9D8B030D-6E8A-4147-A177-3AD203B41FA5}">
                      <a16:colId xmlns:a16="http://schemas.microsoft.com/office/drawing/2014/main" val="3756245295"/>
                    </a:ext>
                  </a:extLst>
                </a:gridCol>
                <a:gridCol w="736596">
                  <a:extLst>
                    <a:ext uri="{9D8B030D-6E8A-4147-A177-3AD203B41FA5}">
                      <a16:colId xmlns:a16="http://schemas.microsoft.com/office/drawing/2014/main" val="942155486"/>
                    </a:ext>
                  </a:extLst>
                </a:gridCol>
                <a:gridCol w="802561">
                  <a:extLst>
                    <a:ext uri="{9D8B030D-6E8A-4147-A177-3AD203B41FA5}">
                      <a16:colId xmlns:a16="http://schemas.microsoft.com/office/drawing/2014/main" val="2091338403"/>
                    </a:ext>
                  </a:extLst>
                </a:gridCol>
              </a:tblGrid>
              <a:tr h="162223"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between -50% / +200% of the 2023 channel spend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2172"/>
                  </a:ext>
                </a:extLst>
              </a:tr>
              <a:tr h="328773"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($92MM)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50% increase optimal ($139M)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100% increase optimal ($185M)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4564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078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090550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138%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$109.0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338504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73238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125%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193%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651333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133%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41329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221497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80091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41686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$123.7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538932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-14%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967075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-34%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780494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114166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-26%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146%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345548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932893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64975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23194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-22%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14123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210260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93674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$94.6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193%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$96.8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$491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05995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-47%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-27%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25995"/>
                  </a:ext>
                </a:extLst>
              </a:tr>
              <a:tr h="32066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$138.4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$184.5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05415"/>
                  </a:ext>
                </a:extLst>
              </a:tr>
              <a:tr h="32444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4.56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5.73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+$109(26%)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4.82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+$246(59%)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4.09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+$334(79%)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440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9508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72" y="109728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Suggest an optimal investment across In-scope Consumer &amp; HCP channels for increase in budget by 50% and 100% of the current spend.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investment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$32MM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Gardasil Adolescents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~$248MM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7.7:1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2024 Optimal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additional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~$59MM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Streaming Video, HCC In-Office and HCC Linear TV to other better performing channels – HCC Paid Search, HCC Display, HCC Audio, HCP MCM, HCC Online Video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HCC Social.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*InScope channels are HCP MCM, HCC In-Office, HCC TV, HCC Display, HCC Online Video, HCC Streaming Video, HCC Social, HCC Paid Search, HCC Audio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*Marginal ROI is the additional revenue that can be generated with additional levels of investment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90135-2CED-A1BC-10D8-E191445B55EB}"/>
              </a:ext>
            </a:extLst>
          </p:cNvPr>
          <p:cNvSpPr/>
          <p:nvPr/>
        </p:nvSpPr>
        <p:spPr>
          <a:xfrm>
            <a:off x="-1970974" y="914400"/>
            <a:ext cx="1690255" cy="56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TBU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+ 50% of the current budget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+ 100% of the current budget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35005"/>
              </p:ext>
            </p:extLst>
          </p:nvPr>
        </p:nvGraphicFramePr>
        <p:xfrm>
          <a:off x="6944910" y="1141730"/>
          <a:ext cx="4576530" cy="5216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684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187601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73803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$5.37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68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66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542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22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0" y="1145512"/>
            <a:ext cx="5589909" cy="532338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 $31.7MM) includes:</a:t>
            </a:r>
            <a:endPara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($23.3M)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ssence/Inovalon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Arcadia HPV Adolescent” ($13.2M)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Optum ($1.7M)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&amp; Secondary Market Research ($2.4M)</a:t>
            </a:r>
            <a:endParaRPr lang="en-US" sz="140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Agency Fees: Media Buying ($2.3M)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MCM execution and unanalyzable ($1.5M)*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Affairs/External Relations Program ($1.1M)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Grants&amp;Contributions ($0.4M)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Payer/Policy/HCEI Resources ($0.3M)</a:t>
            </a:r>
            <a:r>
              <a:rPr lang="en-US" sz="1400" b="0" i="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endPara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Congress &amp; Exhibits ($0.14M)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Team Support ($0.03M)</a:t>
            </a:r>
          </a:p>
          <a:p>
            <a:pPr marR="0" lvl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0" i="0" u="none" strike="noStrike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($60.5K)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(48K),</a:t>
            </a:r>
            <a:r>
              <a:rPr lang="en-US" sz="1400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Bing.com (12K),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Doubleclick (0.5K)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822960"/>
            <a:ext cx="10972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Adolescent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~50%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Adolescent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Non-analyzable MCM execution and unanalyzable refers to vendors from which we receive summary data at a very high level that cannot be properly analyzed (e.g., Binder Support, completion texts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confidence is not included.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32A1-EA68-49DE-BECF-4C6E88778B6A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92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437047"/>
            <a:ext cx="5807610" cy="32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2023 InScope Spend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$32MM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$49MM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$65MM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within          -50% to +100% and -50% to +200% of their current 2023 spend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~$168MM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with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$65MM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spend.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~$59MM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HCC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HCC I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n-Office and HCC Linear TV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Paid Search, HCC Display, HCC Audio, HCP MCM, HCC Online Video &amp; HCC Social.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F34B1-D232-A841-D76E-7019E0C4A7C6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70FB59-FDB0-B35F-8700-9E2FBA67F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749721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B4067-97A2-E4F7-001A-AA32F983FD74}"/>
              </a:ext>
            </a:extLst>
          </p:cNvPr>
          <p:cNvCxnSpPr>
            <a:cxnSpLocks/>
          </p:cNvCxnSpPr>
          <p:nvPr/>
        </p:nvCxnSpPr>
        <p:spPr>
          <a:xfrm>
            <a:off x="2063262" y="2841674"/>
            <a:ext cx="0" cy="28666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6963B3-A821-89F7-735F-068F3421609A}"/>
              </a:ext>
            </a:extLst>
          </p:cNvPr>
          <p:cNvSpPr txBox="1"/>
          <p:nvPr/>
        </p:nvSpPr>
        <p:spPr>
          <a:xfrm>
            <a:off x="3228048" y="5269468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3D07E-6563-C407-3DAB-D5603B6A89A4}"/>
              </a:ext>
            </a:extLst>
          </p:cNvPr>
          <p:cNvSpPr txBox="1"/>
          <p:nvPr/>
        </p:nvSpPr>
        <p:spPr>
          <a:xfrm>
            <a:off x="4742094" y="5276419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$32M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by reallocating funds from Streaming Video, In-Office and Linear TV to higher performing channels.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6A7A7-8451-1C64-094E-4BB2C4979AB8}"/>
              </a:ext>
            </a:extLst>
          </p:cNvPr>
          <p:cNvSpPr txBox="1"/>
          <p:nvPr/>
        </p:nvSpPr>
        <p:spPr>
          <a:xfrm>
            <a:off x="10381957" y="136525"/>
            <a:ext cx="181004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A8004AC-637C-26D6-53E1-862111050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85472"/>
              </p:ext>
            </p:extLst>
          </p:nvPr>
        </p:nvGraphicFramePr>
        <p:xfrm>
          <a:off x="274320" y="1463040"/>
          <a:ext cx="11643359" cy="4893309"/>
        </p:xfrm>
        <a:graphic>
          <a:graphicData uri="http://schemas.openxmlformats.org/drawingml/2006/table">
            <a:tbl>
              <a:tblPr/>
              <a:tblGrid>
                <a:gridCol w="1652525">
                  <a:extLst>
                    <a:ext uri="{9D8B030D-6E8A-4147-A177-3AD203B41FA5}">
                      <a16:colId xmlns:a16="http://schemas.microsoft.com/office/drawing/2014/main" val="1783888706"/>
                    </a:ext>
                  </a:extLst>
                </a:gridCol>
                <a:gridCol w="920872">
                  <a:extLst>
                    <a:ext uri="{9D8B030D-6E8A-4147-A177-3AD203B41FA5}">
                      <a16:colId xmlns:a16="http://schemas.microsoft.com/office/drawing/2014/main" val="3896692643"/>
                    </a:ext>
                  </a:extLst>
                </a:gridCol>
                <a:gridCol w="920872">
                  <a:extLst>
                    <a:ext uri="{9D8B030D-6E8A-4147-A177-3AD203B41FA5}">
                      <a16:colId xmlns:a16="http://schemas.microsoft.com/office/drawing/2014/main" val="2758788378"/>
                    </a:ext>
                  </a:extLst>
                </a:gridCol>
                <a:gridCol w="63074">
                  <a:extLst>
                    <a:ext uri="{9D8B030D-6E8A-4147-A177-3AD203B41FA5}">
                      <a16:colId xmlns:a16="http://schemas.microsoft.com/office/drawing/2014/main" val="62777298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2981442864"/>
                    </a:ext>
                  </a:extLst>
                </a:gridCol>
                <a:gridCol w="883027">
                  <a:extLst>
                    <a:ext uri="{9D8B030D-6E8A-4147-A177-3AD203B41FA5}">
                      <a16:colId xmlns:a16="http://schemas.microsoft.com/office/drawing/2014/main" val="1269391257"/>
                    </a:ext>
                  </a:extLst>
                </a:gridCol>
                <a:gridCol w="908258">
                  <a:extLst>
                    <a:ext uri="{9D8B030D-6E8A-4147-A177-3AD203B41FA5}">
                      <a16:colId xmlns:a16="http://schemas.microsoft.com/office/drawing/2014/main" val="1369273702"/>
                    </a:ext>
                  </a:extLst>
                </a:gridCol>
                <a:gridCol w="63074">
                  <a:extLst>
                    <a:ext uri="{9D8B030D-6E8A-4147-A177-3AD203B41FA5}">
                      <a16:colId xmlns:a16="http://schemas.microsoft.com/office/drawing/2014/main" val="3507797422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510131510"/>
                    </a:ext>
                  </a:extLst>
                </a:gridCol>
                <a:gridCol w="832570">
                  <a:extLst>
                    <a:ext uri="{9D8B030D-6E8A-4147-A177-3AD203B41FA5}">
                      <a16:colId xmlns:a16="http://schemas.microsoft.com/office/drawing/2014/main" val="4222709388"/>
                    </a:ext>
                  </a:extLst>
                </a:gridCol>
                <a:gridCol w="920872">
                  <a:extLst>
                    <a:ext uri="{9D8B030D-6E8A-4147-A177-3AD203B41FA5}">
                      <a16:colId xmlns:a16="http://schemas.microsoft.com/office/drawing/2014/main" val="41500772"/>
                    </a:ext>
                  </a:extLst>
                </a:gridCol>
                <a:gridCol w="63074">
                  <a:extLst>
                    <a:ext uri="{9D8B030D-6E8A-4147-A177-3AD203B41FA5}">
                      <a16:colId xmlns:a16="http://schemas.microsoft.com/office/drawing/2014/main" val="3779747915"/>
                    </a:ext>
                  </a:extLst>
                </a:gridCol>
                <a:gridCol w="920872">
                  <a:extLst>
                    <a:ext uri="{9D8B030D-6E8A-4147-A177-3AD203B41FA5}">
                      <a16:colId xmlns:a16="http://schemas.microsoft.com/office/drawing/2014/main" val="3499071439"/>
                    </a:ext>
                  </a:extLst>
                </a:gridCol>
                <a:gridCol w="883027">
                  <a:extLst>
                    <a:ext uri="{9D8B030D-6E8A-4147-A177-3AD203B41FA5}">
                      <a16:colId xmlns:a16="http://schemas.microsoft.com/office/drawing/2014/main" val="655117497"/>
                    </a:ext>
                  </a:extLst>
                </a:gridCol>
                <a:gridCol w="920872">
                  <a:extLst>
                    <a:ext uri="{9D8B030D-6E8A-4147-A177-3AD203B41FA5}">
                      <a16:colId xmlns:a16="http://schemas.microsoft.com/office/drawing/2014/main" val="1265962956"/>
                    </a:ext>
                  </a:extLst>
                </a:gridCol>
              </a:tblGrid>
              <a:tr h="249616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between - 50% / +200%  of the 2023 channel spend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2048"/>
                  </a:ext>
                </a:extLst>
              </a:tr>
              <a:tr h="50589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($32MM)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50% increase optimal ($48M)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100% increase optimal ($65M)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23263"/>
                  </a:ext>
                </a:extLst>
              </a:tr>
              <a:tr h="649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763340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In-Office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-13%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696675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$98.4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143%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$102.1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54197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$31.1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$31.1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103576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106%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131%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367628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$43.1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163%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872392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172%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09734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49452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158%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92131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-29%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$45.2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$67.5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867331"/>
                  </a:ext>
                </a:extLst>
              </a:tr>
              <a:tr h="493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$48.4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94898"/>
                  </a:ext>
                </a:extLst>
              </a:tr>
              <a:tr h="748849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7.7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9.5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+$59(24%)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7.6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+$120(48%)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6.5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+$168(68%)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624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37074"/>
              </p:ext>
            </p:extLst>
          </p:nvPr>
        </p:nvGraphicFramePr>
        <p:xfrm>
          <a:off x="6883950" y="1097280"/>
          <a:ext cx="4576530" cy="530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40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57546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5770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$25.8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5541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$.05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6663"/>
                  </a:ext>
                </a:extLst>
              </a:tr>
              <a:tr h="529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11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1" y="1097280"/>
            <a:ext cx="4962892" cy="538089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($22.6M) includes: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($11.2M)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Innovation &amp; Arcadia HPV Adult”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Fees: Media Buying ($4.0M)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 execution and unanalyzable ($3.4M)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&amp; Secondary Market Research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Support Services ($0.8M)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Affairs/External Relations Program ($0.8M)</a:t>
            </a: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Support ($0.04M)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 &amp; Contributions ($0.2M)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Congress &amp; Exhibits ($0.2M)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($1.4M)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Digital Pharmacy (940K), Print (316K)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(53K), PDQ</a:t>
            </a:r>
            <a:r>
              <a:rPr lang="en-US" sz="1400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Communications (41K),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Pharmacists Assoc (23K),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Bing.com (7K), Doubleclick (1K).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822960"/>
            <a:ext cx="10972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Adult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~72%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Adult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0080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Non-analyzable MCM execution and unanalyzable refers to vendors from which we receive summary data at a very high level that cannot be properly analyzed (e.g., terminal alerts, completion texts , solved pharmacy media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3CBC3-5340-2640-8FF7-4C84E5B274FC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0" y="2437047"/>
            <a:ext cx="5869577" cy="32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2023 InScope Spend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$60MM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$90MM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within -50% to +100% and -50% to +200% of their 2023 spend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~$127MM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spend.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~$51MM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HCC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HCC I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n-Office, HCC Linear TV and HCC Pharmacy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Paid Search, HCC Display, HCC MCM, HCP Radio, HCC Online Video &amp; HCC Social.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F34B1-D232-A841-D76E-7019E0C4A7C6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70FB59-FDB0-B35F-8700-9E2FBA67F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761936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B4067-97A2-E4F7-001A-AA32F983FD74}"/>
              </a:ext>
            </a:extLst>
          </p:cNvPr>
          <p:cNvCxnSpPr>
            <a:cxnSpLocks/>
          </p:cNvCxnSpPr>
          <p:nvPr/>
        </p:nvCxnSpPr>
        <p:spPr>
          <a:xfrm>
            <a:off x="2246146" y="2841674"/>
            <a:ext cx="0" cy="28666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6963B3-A821-89F7-735F-068F3421609A}"/>
              </a:ext>
            </a:extLst>
          </p:cNvPr>
          <p:cNvSpPr txBox="1"/>
          <p:nvPr/>
        </p:nvSpPr>
        <p:spPr>
          <a:xfrm>
            <a:off x="3608708" y="5030318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3D07E-6563-C407-3DAB-D5603B6A89A4}"/>
              </a:ext>
            </a:extLst>
          </p:cNvPr>
          <p:cNvSpPr txBox="1"/>
          <p:nvPr/>
        </p:nvSpPr>
        <p:spPr>
          <a:xfrm>
            <a:off x="4883598" y="5037269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$51M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Streaming Video, Paid Search, Linear TV HCC In Office and HCC Social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FB20DC-DF3C-7112-4C26-A8F104C41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16664"/>
              </p:ext>
            </p:extLst>
          </p:nvPr>
        </p:nvGraphicFramePr>
        <p:xfrm>
          <a:off x="274320" y="1505330"/>
          <a:ext cx="11643360" cy="5677591"/>
        </p:xfrm>
        <a:graphic>
          <a:graphicData uri="http://schemas.openxmlformats.org/drawingml/2006/table">
            <a:tbl>
              <a:tblPr/>
              <a:tblGrid>
                <a:gridCol w="1603319">
                  <a:extLst>
                    <a:ext uri="{9D8B030D-6E8A-4147-A177-3AD203B41FA5}">
                      <a16:colId xmlns:a16="http://schemas.microsoft.com/office/drawing/2014/main" val="3081668170"/>
                    </a:ext>
                  </a:extLst>
                </a:gridCol>
                <a:gridCol w="944590">
                  <a:extLst>
                    <a:ext uri="{9D8B030D-6E8A-4147-A177-3AD203B41FA5}">
                      <a16:colId xmlns:a16="http://schemas.microsoft.com/office/drawing/2014/main" val="1075938823"/>
                    </a:ext>
                  </a:extLst>
                </a:gridCol>
                <a:gridCol w="969449">
                  <a:extLst>
                    <a:ext uri="{9D8B030D-6E8A-4147-A177-3AD203B41FA5}">
                      <a16:colId xmlns:a16="http://schemas.microsoft.com/office/drawing/2014/main" val="505502480"/>
                    </a:ext>
                  </a:extLst>
                </a:gridCol>
                <a:gridCol w="46826">
                  <a:extLst>
                    <a:ext uri="{9D8B030D-6E8A-4147-A177-3AD203B41FA5}">
                      <a16:colId xmlns:a16="http://schemas.microsoft.com/office/drawing/2014/main" val="1688904396"/>
                    </a:ext>
                  </a:extLst>
                </a:gridCol>
                <a:gridCol w="807874">
                  <a:extLst>
                    <a:ext uri="{9D8B030D-6E8A-4147-A177-3AD203B41FA5}">
                      <a16:colId xmlns:a16="http://schemas.microsoft.com/office/drawing/2014/main" val="17008611"/>
                    </a:ext>
                  </a:extLst>
                </a:gridCol>
                <a:gridCol w="848268">
                  <a:extLst>
                    <a:ext uri="{9D8B030D-6E8A-4147-A177-3AD203B41FA5}">
                      <a16:colId xmlns:a16="http://schemas.microsoft.com/office/drawing/2014/main" val="2027765225"/>
                    </a:ext>
                  </a:extLst>
                </a:gridCol>
                <a:gridCol w="907304">
                  <a:extLst>
                    <a:ext uri="{9D8B030D-6E8A-4147-A177-3AD203B41FA5}">
                      <a16:colId xmlns:a16="http://schemas.microsoft.com/office/drawing/2014/main" val="3140183570"/>
                    </a:ext>
                  </a:extLst>
                </a:gridCol>
                <a:gridCol w="46826">
                  <a:extLst>
                    <a:ext uri="{9D8B030D-6E8A-4147-A177-3AD203B41FA5}">
                      <a16:colId xmlns:a16="http://schemas.microsoft.com/office/drawing/2014/main" val="3549069615"/>
                    </a:ext>
                  </a:extLst>
                </a:gridCol>
                <a:gridCol w="885554">
                  <a:extLst>
                    <a:ext uri="{9D8B030D-6E8A-4147-A177-3AD203B41FA5}">
                      <a16:colId xmlns:a16="http://schemas.microsoft.com/office/drawing/2014/main" val="2821498618"/>
                    </a:ext>
                  </a:extLst>
                </a:gridCol>
                <a:gridCol w="845160">
                  <a:extLst>
                    <a:ext uri="{9D8B030D-6E8A-4147-A177-3AD203B41FA5}">
                      <a16:colId xmlns:a16="http://schemas.microsoft.com/office/drawing/2014/main" val="1671140773"/>
                    </a:ext>
                  </a:extLst>
                </a:gridCol>
                <a:gridCol w="969449">
                  <a:extLst>
                    <a:ext uri="{9D8B030D-6E8A-4147-A177-3AD203B41FA5}">
                      <a16:colId xmlns:a16="http://schemas.microsoft.com/office/drawing/2014/main" val="926382312"/>
                    </a:ext>
                  </a:extLst>
                </a:gridCol>
                <a:gridCol w="46826">
                  <a:extLst>
                    <a:ext uri="{9D8B030D-6E8A-4147-A177-3AD203B41FA5}">
                      <a16:colId xmlns:a16="http://schemas.microsoft.com/office/drawing/2014/main" val="3440750860"/>
                    </a:ext>
                  </a:extLst>
                </a:gridCol>
                <a:gridCol w="870018">
                  <a:extLst>
                    <a:ext uri="{9D8B030D-6E8A-4147-A177-3AD203B41FA5}">
                      <a16:colId xmlns:a16="http://schemas.microsoft.com/office/drawing/2014/main" val="1647913902"/>
                    </a:ext>
                  </a:extLst>
                </a:gridCol>
                <a:gridCol w="882448">
                  <a:extLst>
                    <a:ext uri="{9D8B030D-6E8A-4147-A177-3AD203B41FA5}">
                      <a16:colId xmlns:a16="http://schemas.microsoft.com/office/drawing/2014/main" val="411958918"/>
                    </a:ext>
                  </a:extLst>
                </a:gridCol>
                <a:gridCol w="969449">
                  <a:extLst>
                    <a:ext uri="{9D8B030D-6E8A-4147-A177-3AD203B41FA5}">
                      <a16:colId xmlns:a16="http://schemas.microsoft.com/office/drawing/2014/main" val="2811445516"/>
                    </a:ext>
                  </a:extLst>
                </a:gridCol>
              </a:tblGrid>
              <a:tr h="3907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between  -50% / +200% of the 2023 channel spend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91344"/>
                  </a:ext>
                </a:extLst>
              </a:tr>
              <a:tr h="4394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8462" marR="8462" marT="8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85854"/>
                  </a:ext>
                </a:extLst>
              </a:tr>
              <a:tr h="41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529891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In-Office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-42%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-17%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2584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$25.6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144%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983646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740814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144%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169%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74420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$25.6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115%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710732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117%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55078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97943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$19.1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-26%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$34.7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383723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047406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-24%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88225"/>
                  </a:ext>
                </a:extLst>
              </a:tr>
              <a:tr h="4285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$223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$90.0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$268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$120.0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74564"/>
                  </a:ext>
                </a:extLst>
              </a:tr>
              <a:tr h="475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82874"/>
                  </a:ext>
                </a:extLst>
              </a:tr>
              <a:tr h="654873">
                <a:tc>
                  <a:txBody>
                    <a:bodyPr/>
                    <a:lstStyle/>
                    <a:p>
                      <a:pPr algn="l" fontAlgn="ctr"/>
                      <a:r>
                        <a:rPr lang="el-G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2.9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3.7 - x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+$51(29%) - xx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3.0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+$96(56%)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2.5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+$127(74%)</a:t>
                      </a: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076072"/>
                  </a:ext>
                </a:extLst>
              </a:tr>
              <a:tr h="654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Delta </a:t>
                      </a:r>
                    </a:p>
                  </a:txBody>
                  <a:tcPr marL="76155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2" marR="8462" marT="846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857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3888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4256</Words>
  <Application>Microsoft Office PowerPoint</Application>
  <PresentationFormat>Widescreen</PresentationFormat>
  <Paragraphs>1338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Gardasil LROP Scenarios 2024</vt:lpstr>
      <vt:lpstr>Executive Summary</vt:lpstr>
      <vt:lpstr>Agenda</vt:lpstr>
      <vt:lpstr>In-Scope promotion for the analysis</vt:lpstr>
      <vt:lpstr>Gardasil Adolescent: Optimal Scenarios</vt:lpstr>
      <vt:lpstr>Gardasil Adolescents: Optimal scenario deep dive</vt:lpstr>
      <vt:lpstr>In-Scope promotion for the analysis</vt:lpstr>
      <vt:lpstr>Gardasil Adult: Optimal Scenarios</vt:lpstr>
      <vt:lpstr>Gardasil Adult: Optimal scenario deep dive</vt:lpstr>
      <vt:lpstr>Gardasil Adult: Optimal scenario deep dive</vt:lpstr>
      <vt:lpstr>Gardasil Total: Optimal Scenarios</vt:lpstr>
      <vt:lpstr>Gardasil Total: Optimal scenario deep dive</vt:lpstr>
      <vt:lpstr>PowerPoint Presentation</vt:lpstr>
      <vt:lpstr>Gardasil Total: Optimal scenario deep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A, Sarath</cp:lastModifiedBy>
  <cp:revision>124</cp:revision>
  <dcterms:created xsi:type="dcterms:W3CDTF">2022-08-15T18:42:36Z</dcterms:created>
  <dcterms:modified xsi:type="dcterms:W3CDTF">2023-08-29T16:51:48Z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