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sldIdLst>
    <p:sldId id="2145706532" r:id="rId5"/>
    <p:sldId id="2145706579" r:id="rId6"/>
    <p:sldId id="2145706580" r:id="rId7"/>
    <p:sldId id="2145706584" r:id="rId8"/>
    <p:sldId id="2145706585" r:id="rId9"/>
    <p:sldId id="2145706589" r:id="rId10"/>
    <p:sldId id="2145706601" r:id="rId11"/>
    <p:sldId id="2145706591" r:id="rId12"/>
    <p:sldId id="2145706592" r:id="rId13"/>
    <p:sldId id="2145706598" r:id="rId14"/>
    <p:sldId id="2145706596" r:id="rId15"/>
    <p:sldId id="214570659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1C711A-A2D2-4C00-A7DF-B798CB958EEE}">
          <p14:sldIdLst>
            <p14:sldId id="2145706532"/>
            <p14:sldId id="2145706579"/>
            <p14:sldId id="2145706580"/>
            <p14:sldId id="2145706584"/>
            <p14:sldId id="2145706585"/>
            <p14:sldId id="2145706589"/>
            <p14:sldId id="2145706601"/>
            <p14:sldId id="2145706591"/>
            <p14:sldId id="2145706592"/>
            <p14:sldId id="2145706598"/>
            <p14:sldId id="2145706596"/>
            <p14:sldId id="21457065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7418DC4-6473-36FD-F5F2-EFC3F2BCC57D}" name="Quiggle, Tracie A." initials="QTA" userId="S::morelant@merck.com::2ca80397-579b-48ac-aa5a-e988631eea8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nelly, Cheryl A" initials="DCA" lastIdx="2" clrIdx="0">
    <p:extLst>
      <p:ext uri="{19B8F6BF-5375-455C-9EA6-DF929625EA0E}">
        <p15:presenceInfo xmlns:p15="http://schemas.microsoft.com/office/powerpoint/2012/main" userId="S::Donnelch@merck.com::e312b888-337c-4190-8a44-27eb7f05ca3b" providerId="AD"/>
      </p:ext>
    </p:extLst>
  </p:cmAuthor>
  <p:cmAuthor id="2" name="Mullevey, Megan" initials="MM" lastIdx="2" clrIdx="1">
    <p:extLst>
      <p:ext uri="{19B8F6BF-5375-455C-9EA6-DF929625EA0E}">
        <p15:presenceInfo xmlns:p15="http://schemas.microsoft.com/office/powerpoint/2012/main" userId="S::Wattsme@merck.com::3df71033-f866-470e-aad1-5f9c16fd7cb3" providerId="AD"/>
      </p:ext>
    </p:extLst>
  </p:cmAuthor>
  <p:cmAuthor id="3" name="A, Sarath" initials="AS" lastIdx="2" clrIdx="2">
    <p:extLst>
      <p:ext uri="{19B8F6BF-5375-455C-9EA6-DF929625EA0E}">
        <p15:presenceInfo xmlns:p15="http://schemas.microsoft.com/office/powerpoint/2012/main" userId="S::asaara@merck.com::bb126189-bf1b-4dbc-9e4f-50bc9f9913a7" providerId="AD"/>
      </p:ext>
    </p:extLst>
  </p:cmAuthor>
  <p:cmAuthor id="4" name="Bose, Devashish" initials="BD" lastIdx="1" clrIdx="3">
    <p:extLst>
      <p:ext uri="{19B8F6BF-5375-455C-9EA6-DF929625EA0E}">
        <p15:presenceInfo xmlns:p15="http://schemas.microsoft.com/office/powerpoint/2012/main" userId="S::bosedev@merck.com::5686ac21-4e85-4da0-baa5-53908cf9d4e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C7CE"/>
    <a:srgbClr val="C6EFCE"/>
    <a:srgbClr val="5FCA90"/>
    <a:srgbClr val="4F81BD"/>
    <a:srgbClr val="62A39F"/>
    <a:srgbClr val="ED7D31"/>
    <a:srgbClr val="FBE5D6"/>
    <a:srgbClr val="3A868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5059" autoAdjust="0"/>
  </p:normalViewPr>
  <p:slideViewPr>
    <p:cSldViewPr snapToGrid="0">
      <p:cViewPr varScale="1">
        <p:scale>
          <a:sx n="78" d="100"/>
          <a:sy n="78" d="100"/>
        </p:scale>
        <p:origin x="10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903C1-3B74-4A99-B336-5673FE4858D8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C2F91-96D6-42D8-BAA7-76B5436B94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3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F8AA-93DD-4C93-8F74-92E559AA6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071FD-AF05-4CC1-982B-DAE8E2CCE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3938E-D2C3-4082-897B-8884D16F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11676-1F99-4D1E-9638-9A54895A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5188A-1826-438C-ADCC-F0FCE9DE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0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1353-C0D0-4B63-8D81-997E84A7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BF070-F33C-4F30-9478-4F5C23C2F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F74EA-7F74-4E2C-A26B-E113335F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1A66B-014F-4ECA-A04C-F9EB5761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96446-32E7-4CB5-B152-4E07323D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6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DC3A1-023E-4E08-9101-FDCB249F1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5C467-5534-4B61-8993-534282BF8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0D479-82DA-4374-B519-0E981CCB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F7F6D-D3C6-4806-A1E7-8F40FEAC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19C03-FE57-4AEB-9010-9157BB4B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7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5A90-D8AC-4D7E-AC42-190303C5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2D03-89C1-4000-945E-B14635481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C6483-008E-4F06-B99D-3CE9C4E7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FE688-9F83-4889-AE44-5A0426A0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48C3A-94B4-452E-8212-46A81FEF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9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C4DC-B363-43DD-B6C2-913C9991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BD793-D938-4A44-A81C-63FA62FFB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E0FB0-FF7B-45BA-A4E0-FA617013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A068-9A28-40C6-B227-25BE7F8B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45209-83D2-4A71-9CA8-2429A8A8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10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8364-498A-4C8C-AB19-9C9E4066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D9B7-320C-44B0-996D-9A031CDF4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137E3-0302-4BBB-817D-E13A970EE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210E0-EFA9-4264-905D-14178F429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B98BB-1490-4B81-854A-5F8A2817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C5DF1-E539-4AE6-A594-577A9A69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20DA-ECB3-43ED-902D-84982B14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4B263-C360-4218-986F-1CF7A72CF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B32AA-3C41-4EAB-B337-0B719AA55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3F2D8-4689-4346-8BF8-CC3B732AF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29FEF-AA54-4661-A19D-512195C11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98F7F-8DDB-4CA6-9B68-F1C63080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F44B4-0FDE-4DD6-AE5B-494A9CB7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624F2-0B9F-466C-94CE-361A8CCD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4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D79F-EEEA-4537-B6E5-3D6F5267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DF89FF-A009-437F-8C10-902C18EC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34E9F-F20C-4455-A359-D3DC188F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C3808-EB37-423E-AE9B-C0AA68EB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3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EADD1-5F50-42B0-BF33-904B31BD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E657C-2D3E-44F1-8389-2E04EE81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BA600-8F04-4402-954F-3D8CBD55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8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76F8-E7A1-48E2-858D-4B2BA549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46C9E-A7C4-472C-A8D4-F7DC8FCCE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80E08-B6D3-406C-A50A-2FCD040C2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36321-597A-4A8C-84F1-C1D83C0A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55BCB-D463-4D96-8182-B0925369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CA390-9A77-4CCE-BD4C-4908D3E1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5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85DA-F870-4BA5-8553-A8940F2B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DCD35-659F-4E6B-9C50-63B0F0876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18148-A197-48D5-98C1-D1E978953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B1A90-27DA-4B9E-9F56-8ECD9A6E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7640B-4282-43D7-9970-70236CDD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3D998-2AB4-4B62-B4D1-1F7D83FA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44C7D-1BB0-4B8C-8EC3-519819E3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B266A-B89A-41F3-9106-EE87CD904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BCAB6-DF41-41B6-88E2-554763B70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5A670-5EEA-47FA-A8E2-3E69EC8CB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217DB-C8B9-49DD-9D74-EF1ED67D6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MSIPCMContentMarking" descr="{&quot;HashCode&quot;:1784997435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1B11572B-BD6A-408D-8B09-D9FBB14BBD14}"/>
              </a:ext>
            </a:extLst>
          </p:cNvPr>
          <p:cNvSpPr txBox="1"/>
          <p:nvPr userDrawn="1"/>
        </p:nvSpPr>
        <p:spPr>
          <a:xfrm>
            <a:off x="0" y="0"/>
            <a:ext cx="8624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A80000"/>
                </a:solidFill>
                <a:latin typeface="Calibri" panose="020F0502020204030204" pitchFamily="34" charset="0"/>
              </a:rPr>
              <a:t>Sensitive</a:t>
            </a:r>
          </a:p>
        </p:txBody>
      </p:sp>
    </p:spTree>
    <p:extLst>
      <p:ext uri="{BB962C8B-B14F-4D97-AF65-F5344CB8AC3E}">
        <p14:creationId xmlns:p14="http://schemas.microsoft.com/office/powerpoint/2010/main" val="308646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4AC66D-A476-4637-B2D5-5D297AF98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VERQUVO® </a:t>
            </a:r>
            <a:b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 Marketing Budget Optimization</a:t>
            </a:r>
            <a:endParaRPr lang="en-US" sz="4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E45569-A48C-4CD0-B292-9654168C751E}"/>
              </a:ext>
            </a:extLst>
          </p:cNvPr>
          <p:cNvSpPr txBox="1"/>
          <p:nvPr/>
        </p:nvSpPr>
        <p:spPr>
          <a:xfrm>
            <a:off x="6876156" y="5794872"/>
            <a:ext cx="49424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Impact Assessment &amp; Investment Optimization</a:t>
            </a:r>
          </a:p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HH Digital, Data and Analytics (HHDDA)</a:t>
            </a:r>
          </a:p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Aug 17th, 2023</a:t>
            </a:r>
          </a:p>
        </p:txBody>
      </p:sp>
      <p:pic>
        <p:nvPicPr>
          <p:cNvPr id="10" name="Picture 2" descr="VERQUVO® (vericiguat) | Official Product Website">
            <a:extLst>
              <a:ext uri="{FF2B5EF4-FFF2-40B4-BE49-F238E27FC236}">
                <a16:creationId xmlns:a16="http://schemas.microsoft.com/office/drawing/2014/main" id="{A12CA326-8560-4C95-ABCC-3AA983096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068" y="4515446"/>
            <a:ext cx="2521531" cy="86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005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D3B47-043F-4056-A0B4-AC48C779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215450-2634-48F1-A5C3-5AC8A4356E2D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01CCCF-823C-495E-9804-428F35CFD8F2}"/>
              </a:ext>
            </a:extLst>
          </p:cNvPr>
          <p:cNvSpPr txBox="1">
            <a:spLocks/>
          </p:cNvSpPr>
          <p:nvPr/>
        </p:nvSpPr>
        <p:spPr>
          <a:xfrm>
            <a:off x="452927" y="237446"/>
            <a:ext cx="11679607" cy="82473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100" dirty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Estimated Pre-tax ROIs and % Contribution for 2023</a:t>
            </a:r>
            <a:br>
              <a:rPr lang="en-US" sz="2400" dirty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Total estimated contribution from all In-Scope promotion channels is 48%</a:t>
            </a:r>
          </a:p>
        </p:txBody>
      </p:sp>
      <p:pic>
        <p:nvPicPr>
          <p:cNvPr id="8" name="Picture 2" descr="VERQUVO® (vericiguat) | Official Product Website">
            <a:extLst>
              <a:ext uri="{FF2B5EF4-FFF2-40B4-BE49-F238E27FC236}">
                <a16:creationId xmlns:a16="http://schemas.microsoft.com/office/drawing/2014/main" id="{93AA1020-8857-44B2-90D2-5727C1B6A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36" y="132045"/>
            <a:ext cx="1459398" cy="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8AB550-F6F7-AD06-889D-D8745B418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47" y="1317522"/>
            <a:ext cx="9429134" cy="392307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18F6EA9-08B0-9FC2-8688-1B74EEF3BD9E}"/>
              </a:ext>
            </a:extLst>
          </p:cNvPr>
          <p:cNvSpPr/>
          <p:nvPr/>
        </p:nvSpPr>
        <p:spPr>
          <a:xfrm>
            <a:off x="993244" y="4218038"/>
            <a:ext cx="9456937" cy="658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9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CF3A6-3BA4-40CE-A590-0B313B9B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11</a:t>
            </a:fld>
            <a:endParaRPr lang="en-US" dirty="0"/>
          </a:p>
        </p:txBody>
      </p:sp>
      <p:pic>
        <p:nvPicPr>
          <p:cNvPr id="11" name="Picture 2" descr="VERQUVO® (vericiguat) | Official Product Website">
            <a:extLst>
              <a:ext uri="{FF2B5EF4-FFF2-40B4-BE49-F238E27FC236}">
                <a16:creationId xmlns:a16="http://schemas.microsoft.com/office/drawing/2014/main" id="{9D83291C-4DC5-476E-B7A6-103901444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36" y="132045"/>
            <a:ext cx="1459398" cy="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2672201-C9D6-4AE5-BC19-0EAF15FAF757}"/>
              </a:ext>
            </a:extLst>
          </p:cNvPr>
          <p:cNvSpPr txBox="1">
            <a:spLocks/>
          </p:cNvSpPr>
          <p:nvPr/>
        </p:nvSpPr>
        <p:spPr>
          <a:xfrm>
            <a:off x="452927" y="237446"/>
            <a:ext cx="11679607" cy="82473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100" dirty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Promotion Deep dive for HCP MCM and HCP PP</a:t>
            </a:r>
            <a:endParaRPr lang="en-US" sz="1600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594EDC-36C7-09E6-FAF3-316D3C543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33" y="985234"/>
            <a:ext cx="6384136" cy="50728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4D543F-121D-1EAA-96EC-7C71E9D7E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552" y="673280"/>
            <a:ext cx="4971429" cy="2619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B21DB4-F268-695B-381F-85754AE1D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551" y="3411458"/>
            <a:ext cx="4971429" cy="27952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B3AA5B-8969-503C-F92F-EFA05DC17F07}"/>
              </a:ext>
            </a:extLst>
          </p:cNvPr>
          <p:cNvSpPr/>
          <p:nvPr/>
        </p:nvSpPr>
        <p:spPr>
          <a:xfrm>
            <a:off x="6628550" y="673280"/>
            <a:ext cx="5317643" cy="553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98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CF3A6-3BA4-40CE-A590-0B313B9B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12</a:t>
            </a:fld>
            <a:endParaRPr lang="en-US" dirty="0"/>
          </a:p>
        </p:txBody>
      </p:sp>
      <p:pic>
        <p:nvPicPr>
          <p:cNvPr id="10" name="Picture 2" descr="VERQUVO® (vericiguat) | Official Product Website">
            <a:extLst>
              <a:ext uri="{FF2B5EF4-FFF2-40B4-BE49-F238E27FC236}">
                <a16:creationId xmlns:a16="http://schemas.microsoft.com/office/drawing/2014/main" id="{3A69EBCD-52F3-43AD-A36F-EAB93E318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36" y="132045"/>
            <a:ext cx="1459398" cy="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787199D-5F1B-4F8A-AFBF-0BD54DBD058A}"/>
              </a:ext>
            </a:extLst>
          </p:cNvPr>
          <p:cNvSpPr txBox="1">
            <a:spLocks/>
          </p:cNvSpPr>
          <p:nvPr/>
        </p:nvSpPr>
        <p:spPr>
          <a:xfrm>
            <a:off x="452927" y="237446"/>
            <a:ext cx="11679607" cy="82473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100" dirty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Promotion Deep dive for HCC and HCC POC</a:t>
            </a:r>
            <a:endParaRPr lang="en-US" sz="1600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911167-C181-4E42-A27C-28E62F70B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615" y="675475"/>
            <a:ext cx="6255062" cy="3131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73409C-033F-D68E-4D92-292995A1D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428" y="3868173"/>
            <a:ext cx="7257143" cy="2752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AB143C-3882-D35E-ED53-D17DC5945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44" y="605806"/>
            <a:ext cx="5051046" cy="316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4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A2F6-442A-4195-B822-ABB2FB71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19" y="318944"/>
            <a:ext cx="10515600" cy="586220"/>
          </a:xfrm>
        </p:spPr>
        <p:txBody>
          <a:bodyPr>
            <a:normAutofit/>
          </a:bodyPr>
          <a:lstStyle/>
          <a:p>
            <a:r>
              <a:rPr lang="en-US" sz="2500" b="1" dirty="0">
                <a:solidFill>
                  <a:srgbClr val="62A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and Executive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530E7-28FB-406B-BFF0-E50BD3B9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C86DC-3AD2-46A8-9B3E-F35905A01692}"/>
              </a:ext>
            </a:extLst>
          </p:cNvPr>
          <p:cNvSpPr txBox="1"/>
          <p:nvPr/>
        </p:nvSpPr>
        <p:spPr>
          <a:xfrm>
            <a:off x="266856" y="1367280"/>
            <a:ext cx="10956325" cy="319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96" lvl="1" indent="-302575">
              <a:lnSpc>
                <a:spcPts val="2600"/>
              </a:lnSpc>
              <a:spcBef>
                <a:spcPts val="1200"/>
              </a:spcBef>
              <a:buClr>
                <a:srgbClr val="009999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Suggest optimal investment across In-scope HCC &amp; HCP channels for a given budget to maximize the overall impactable revenue in 2024. </a:t>
            </a:r>
          </a:p>
          <a:p>
            <a:pPr marL="400096" lvl="1" indent="-302575">
              <a:lnSpc>
                <a:spcPts val="2600"/>
              </a:lnSpc>
              <a:spcBef>
                <a:spcPts val="1200"/>
              </a:spcBef>
              <a:buClr>
                <a:srgbClr val="009999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 In-scope</a:t>
            </a:r>
            <a:r>
              <a:rPr lang="en-US" sz="2000" b="1" baseline="30000" dirty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="1" dirty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estimated budget contribution: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In-Scope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investment of $14M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(total budget $32M)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estimated to generate ~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$25.4M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in 3-yr pre-tax incremental revenue (ROI excl. samples/vouchers=1.1:1).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96" lvl="1" indent="-302575">
              <a:lnSpc>
                <a:spcPts val="2600"/>
              </a:lnSpc>
              <a:spcBef>
                <a:spcPts val="1200"/>
              </a:spcBef>
              <a:buClr>
                <a:srgbClr val="009999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 Optimal Spend and allocation: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In-Scope</a:t>
            </a:r>
            <a:r>
              <a:rPr lang="en-US" sz="20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investment of $14M is estimated to generate ~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$28.8M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3-yr pre-tax incremental revenue (ROI excl. samples/vouchers=1.3:1). 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00096" lvl="1" indent="-302575">
              <a:lnSpc>
                <a:spcPts val="2600"/>
              </a:lnSpc>
              <a:spcBef>
                <a:spcPts val="1200"/>
              </a:spcBef>
              <a:buClr>
                <a:srgbClr val="009999"/>
              </a:buClr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FA9E1-205B-4E5F-A13D-F96C4E0236F3}"/>
              </a:ext>
            </a:extLst>
          </p:cNvPr>
          <p:cNvSpPr txBox="1"/>
          <p:nvPr/>
        </p:nvSpPr>
        <p:spPr>
          <a:xfrm>
            <a:off x="838200" y="6416191"/>
            <a:ext cx="10136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baseline="30000" dirty="0"/>
              <a:t>1</a:t>
            </a:r>
            <a:r>
              <a:rPr lang="en-US" sz="1000" i="1" dirty="0"/>
              <a:t>In-Scope channels :  HCP MCM, HCP MF, HCC InOffice, HCC Social, HCC Display, HCC Paid Search, Samples and Vouchers</a:t>
            </a:r>
          </a:p>
        </p:txBody>
      </p:sp>
      <p:pic>
        <p:nvPicPr>
          <p:cNvPr id="7" name="Picture 2" descr="VERQUVO® (vericiguat) | Official Product Website">
            <a:extLst>
              <a:ext uri="{FF2B5EF4-FFF2-40B4-BE49-F238E27FC236}">
                <a16:creationId xmlns:a16="http://schemas.microsoft.com/office/drawing/2014/main" id="{18261486-ABE7-4785-B6A6-D79ED51C9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36" y="132045"/>
            <a:ext cx="1459398" cy="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04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43D42-1B5B-4B88-B7E6-E36080F1A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19" y="994712"/>
            <a:ext cx="10515600" cy="4351338"/>
          </a:xfrm>
        </p:spPr>
        <p:txBody>
          <a:bodyPr>
            <a:normAutofit/>
          </a:bodyPr>
          <a:lstStyle/>
          <a:p>
            <a:pPr indent="-457200" algn="just">
              <a:lnSpc>
                <a:spcPct val="150000"/>
              </a:lnSpc>
              <a:buClr>
                <a:srgbClr val="009999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analyzable budget</a:t>
            </a:r>
          </a:p>
          <a:p>
            <a:pPr indent="-457200" algn="just">
              <a:lnSpc>
                <a:spcPct val="150000"/>
              </a:lnSpc>
              <a:buClr>
                <a:srgbClr val="009999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 scenarios and impact on incremental revenue</a:t>
            </a:r>
          </a:p>
          <a:p>
            <a:pPr indent="-457200" algn="just">
              <a:lnSpc>
                <a:spcPct val="150000"/>
              </a:lnSpc>
              <a:buClr>
                <a:srgbClr val="009999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 promotion efficiency and responsiveness</a:t>
            </a:r>
          </a:p>
          <a:p>
            <a:pPr indent="-457200" algn="just">
              <a:lnSpc>
                <a:spcPct val="150000"/>
              </a:lnSpc>
              <a:buClr>
                <a:srgbClr val="009999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Deep-dive budget scenarios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2966C-2FD9-43E5-8239-44F0EC6B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B1BDF7-D5EF-4C1D-9D47-EF521D22BCE4}"/>
              </a:ext>
            </a:extLst>
          </p:cNvPr>
          <p:cNvSpPr txBox="1">
            <a:spLocks/>
          </p:cNvSpPr>
          <p:nvPr/>
        </p:nvSpPr>
        <p:spPr>
          <a:xfrm>
            <a:off x="487219" y="318944"/>
            <a:ext cx="10515600" cy="586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>
                <a:solidFill>
                  <a:srgbClr val="62A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pic>
        <p:nvPicPr>
          <p:cNvPr id="6" name="Picture 2" descr="VERQUVO® (vericiguat) | Official Product Website">
            <a:extLst>
              <a:ext uri="{FF2B5EF4-FFF2-40B4-BE49-F238E27FC236}">
                <a16:creationId xmlns:a16="http://schemas.microsoft.com/office/drawing/2014/main" id="{0E2CD363-6A7F-444E-852D-9AF93973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36" y="132045"/>
            <a:ext cx="1459398" cy="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13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025EC02-7CA7-B551-D7D4-8A59BAA1D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866" y="1436254"/>
            <a:ext cx="6232966" cy="34802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83B97-8715-41BC-BE68-534F2EE2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13F5D-E78B-4F07-BA43-85F75DB6D346}"/>
              </a:ext>
            </a:extLst>
          </p:cNvPr>
          <p:cNvSpPr txBox="1"/>
          <p:nvPr/>
        </p:nvSpPr>
        <p:spPr>
          <a:xfrm>
            <a:off x="487218" y="6415801"/>
            <a:ext cx="9330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Includes only Cost of Goods (COG) for Samples and reimbursement cost for Vouchers</a:t>
            </a:r>
          </a:p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**Source: Media Plans dated July’23, SAP Report dated June’23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80D9B80-7F33-45D1-A132-FB2D89C01983}"/>
              </a:ext>
            </a:extLst>
          </p:cNvPr>
          <p:cNvSpPr txBox="1">
            <a:spLocks/>
          </p:cNvSpPr>
          <p:nvPr/>
        </p:nvSpPr>
        <p:spPr>
          <a:xfrm>
            <a:off x="487218" y="318944"/>
            <a:ext cx="11196781" cy="623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62A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In-Scope Promotion Budget for Analysis</a:t>
            </a:r>
          </a:p>
          <a:p>
            <a:r>
              <a:rPr lang="en-US" sz="1600" dirty="0">
                <a:solidFill>
                  <a:srgbClr val="62A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~44% ($14M) of the total 2023 VERQUVO</a:t>
            </a:r>
            <a:r>
              <a:rPr lang="en-US" sz="1600" baseline="30000" dirty="0">
                <a:solidFill>
                  <a:srgbClr val="62A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®</a:t>
            </a:r>
            <a:r>
              <a:rPr lang="en-US" sz="1600" dirty="0">
                <a:solidFill>
                  <a:srgbClr val="62A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promotion budget was analyzed</a:t>
            </a:r>
          </a:p>
        </p:txBody>
      </p:sp>
      <p:pic>
        <p:nvPicPr>
          <p:cNvPr id="12" name="Picture 2" descr="VERQUVO® (vericiguat) | Official Product Website">
            <a:extLst>
              <a:ext uri="{FF2B5EF4-FFF2-40B4-BE49-F238E27FC236}">
                <a16:creationId xmlns:a16="http://schemas.microsoft.com/office/drawing/2014/main" id="{0B25557F-C8D7-47B2-826E-27489900F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36" y="132045"/>
            <a:ext cx="1459398" cy="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D80F35-2305-E312-91A7-5F8821C9E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34" y="957840"/>
            <a:ext cx="3667015" cy="513208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223E2F-8128-5E15-6AEB-AE01079751FA}"/>
              </a:ext>
            </a:extLst>
          </p:cNvPr>
          <p:cNvSpPr/>
          <p:nvPr/>
        </p:nvSpPr>
        <p:spPr>
          <a:xfrm>
            <a:off x="7529666" y="3952568"/>
            <a:ext cx="601611" cy="522338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allout: Bent Line 12">
            <a:extLst>
              <a:ext uri="{FF2B5EF4-FFF2-40B4-BE49-F238E27FC236}">
                <a16:creationId xmlns:a16="http://schemas.microsoft.com/office/drawing/2014/main" id="{823BAE0A-ABD7-9D6F-A85D-677A7D1BACC9}"/>
              </a:ext>
            </a:extLst>
          </p:cNvPr>
          <p:cNvSpPr/>
          <p:nvPr/>
        </p:nvSpPr>
        <p:spPr>
          <a:xfrm>
            <a:off x="10829925" y="2733675"/>
            <a:ext cx="1083754" cy="110613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5402"/>
              <a:gd name="adj6" fmla="val -24018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The combined working budget represents 48% of the total budget</a:t>
            </a:r>
          </a:p>
        </p:txBody>
      </p:sp>
    </p:spTree>
    <p:extLst>
      <p:ext uri="{BB962C8B-B14F-4D97-AF65-F5344CB8AC3E}">
        <p14:creationId xmlns:p14="http://schemas.microsoft.com/office/powerpoint/2010/main" val="427682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B28E9-15DD-415E-A6CA-A6D1A3E7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3A3A65-C816-427C-A5A3-34670E0EAEC3}"/>
              </a:ext>
            </a:extLst>
          </p:cNvPr>
          <p:cNvSpPr txBox="1">
            <a:spLocks/>
          </p:cNvSpPr>
          <p:nvPr/>
        </p:nvSpPr>
        <p:spPr>
          <a:xfrm>
            <a:off x="473363" y="277379"/>
            <a:ext cx="11196781" cy="860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62A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Scenarios</a:t>
            </a:r>
          </a:p>
          <a:p>
            <a:r>
              <a:rPr lang="en-US" sz="1600" dirty="0">
                <a:solidFill>
                  <a:srgbClr val="62A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current 2023 spend of $14M can be optimized to return additional $3.4 M in incremental revenue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8F1FC3B-9AB4-4DD3-B4E7-4AA896153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87256"/>
              </p:ext>
            </p:extLst>
          </p:nvPr>
        </p:nvGraphicFramePr>
        <p:xfrm>
          <a:off x="591979" y="4952681"/>
          <a:ext cx="4808381" cy="131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810">
                  <a:extLst>
                    <a:ext uri="{9D8B030D-6E8A-4147-A177-3AD203B41FA5}">
                      <a16:colId xmlns:a16="http://schemas.microsoft.com/office/drawing/2014/main" val="611060445"/>
                    </a:ext>
                  </a:extLst>
                </a:gridCol>
                <a:gridCol w="1319929">
                  <a:extLst>
                    <a:ext uri="{9D8B030D-6E8A-4147-A177-3AD203B41FA5}">
                      <a16:colId xmlns:a16="http://schemas.microsoft.com/office/drawing/2014/main" val="2535394813"/>
                    </a:ext>
                  </a:extLst>
                </a:gridCol>
                <a:gridCol w="1494642">
                  <a:extLst>
                    <a:ext uri="{9D8B030D-6E8A-4147-A177-3AD203B41FA5}">
                      <a16:colId xmlns:a16="http://schemas.microsoft.com/office/drawing/2014/main" val="121381258"/>
                    </a:ext>
                  </a:extLst>
                </a:gridCol>
              </a:tblGrid>
              <a:tr h="555044">
                <a:tc>
                  <a:txBody>
                    <a:bodyPr/>
                    <a:lstStyle/>
                    <a:p>
                      <a:endParaRPr lang="en-US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 Aug FC ($M)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 Aug FC ($M)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128873"/>
                  </a:ext>
                </a:extLst>
              </a:tr>
              <a:tr h="382018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Budget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$31.7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460994"/>
                  </a:ext>
                </a:extLst>
              </a:tr>
              <a:tr h="382018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InScope Budget (~44%)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9660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A1ED856-D166-47AE-97E8-3642430DC3DD}"/>
              </a:ext>
            </a:extLst>
          </p:cNvPr>
          <p:cNvSpPr txBox="1"/>
          <p:nvPr/>
        </p:nvSpPr>
        <p:spPr>
          <a:xfrm>
            <a:off x="473363" y="6334400"/>
            <a:ext cx="11968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These calculations assume that the non-analyzable budget can decrease proportionately to the in-scope budget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97A4C34-D385-4E42-98E9-A3674CA9BDD0}"/>
              </a:ext>
            </a:extLst>
          </p:cNvPr>
          <p:cNvSpPr txBox="1">
            <a:spLocks/>
          </p:cNvSpPr>
          <p:nvPr/>
        </p:nvSpPr>
        <p:spPr bwMode="auto">
          <a:xfrm>
            <a:off x="6249270" y="1298930"/>
            <a:ext cx="5785764" cy="3653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999"/>
              </a:buClr>
              <a:buFont typeface="Wingdings" pitchFamily="2" charset="2"/>
              <a:buChar char="v"/>
              <a:defRPr sz="1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999"/>
              </a:buClr>
              <a:buFont typeface="Arial" charset="0"/>
              <a:buChar char="–"/>
              <a:defRPr sz="1400" i="0">
                <a:solidFill>
                  <a:schemeClr val="tx1"/>
                </a:solidFill>
                <a:latin typeface="+mn-lt"/>
                <a:cs typeface="+mn-cs"/>
              </a:defRPr>
            </a:lvl2pPr>
            <a:lvl3pPr marL="800100" indent="-1143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999"/>
              </a:buClr>
              <a:buChar char="•"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3pPr>
            <a:lvl4pPr marL="1092200" indent="-1778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999"/>
              </a:buClr>
              <a:buChar char="–"/>
              <a:defRPr sz="1100" i="0">
                <a:solidFill>
                  <a:schemeClr val="tx1"/>
                </a:solidFill>
                <a:latin typeface="+mn-lt"/>
                <a:cs typeface="+mn-cs"/>
              </a:defRPr>
            </a:lvl4pPr>
            <a:lvl5pPr marL="1371600" indent="-1651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999"/>
              </a:buClr>
              <a:buChar char="»"/>
              <a:defRPr sz="1000">
                <a:solidFill>
                  <a:schemeClr val="tx1"/>
                </a:solidFill>
                <a:latin typeface="+mn-lt"/>
                <a:cs typeface="+mn-cs"/>
              </a:defRPr>
            </a:lvl5pPr>
            <a:lvl6pPr marL="1828800" indent="-165100" algn="l" rtl="0" fontAlgn="base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Char char="»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286000" indent="-165100" algn="l" rtl="0" fontAlgn="base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Char char="»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43200" indent="-165100" algn="l" rtl="0" fontAlgn="base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Char char="»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00400" indent="-165100" algn="l" rtl="0" fontAlgn="base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Char char="»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ts val="23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5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scenarios were studied for 5 investment levels :  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5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-20% in-scope ($11M)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5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-10% in-scope ($12.5M)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5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 in-scope(14M)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r>
              <a:rPr lang="en-US" sz="15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0% in-scope ($15.3M)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5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+20% in-scope ($16.8M) </a:t>
            </a:r>
          </a:p>
          <a:p>
            <a:pPr>
              <a:lnSpc>
                <a:spcPts val="23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500" b="0" i="1" kern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 the current budget there is plenty of opportunity to optimize across channels and improve revenue substantially.  </a:t>
            </a:r>
            <a:r>
              <a:rPr lang="en-US" sz="15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optimizing the current in-scope spend ($14M) with +/-40% channel variation, a </a:t>
            </a:r>
            <a:r>
              <a:rPr lang="en-US" sz="15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$3.4M </a:t>
            </a:r>
            <a:r>
              <a:rPr lang="en-US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</a:t>
            </a:r>
            <a:r>
              <a:rPr lang="en-US" sz="15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Revenue is estimated.  </a:t>
            </a:r>
          </a:p>
        </p:txBody>
      </p:sp>
      <p:pic>
        <p:nvPicPr>
          <p:cNvPr id="11" name="Picture 2" descr="VERQUVO® (vericiguat) | Official Product Website">
            <a:extLst>
              <a:ext uri="{FF2B5EF4-FFF2-40B4-BE49-F238E27FC236}">
                <a16:creationId xmlns:a16="http://schemas.microsoft.com/office/drawing/2014/main" id="{6DC463E2-F4D1-4339-9326-F77DD7750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36" y="132045"/>
            <a:ext cx="1459398" cy="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96CC1A-6608-18AB-4A19-FEE5CA310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39" y="1108990"/>
            <a:ext cx="5685714" cy="3676190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E7FF77E8-50CD-33D8-1A1B-6582BFF51198}"/>
              </a:ext>
            </a:extLst>
          </p:cNvPr>
          <p:cNvSpPr/>
          <p:nvPr/>
        </p:nvSpPr>
        <p:spPr>
          <a:xfrm>
            <a:off x="3519948" y="2841523"/>
            <a:ext cx="117987" cy="4031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1D0ECAA-2DA0-6A7A-AA67-129190918BDB}"/>
              </a:ext>
            </a:extLst>
          </p:cNvPr>
          <p:cNvCxnSpPr/>
          <p:nvPr/>
        </p:nvCxnSpPr>
        <p:spPr>
          <a:xfrm rot="10800000">
            <a:off x="3815452" y="3048001"/>
            <a:ext cx="2654174" cy="7177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23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FAA752C-8968-6365-74EE-767300836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96" y="1026895"/>
            <a:ext cx="9484740" cy="52180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7E713-5549-45EC-B7A4-7BDE3A34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B03921-9DA0-47BA-9808-E41D0DB7E93C}"/>
              </a:ext>
            </a:extLst>
          </p:cNvPr>
          <p:cNvSpPr txBox="1">
            <a:spLocks/>
          </p:cNvSpPr>
          <p:nvPr/>
        </p:nvSpPr>
        <p:spPr>
          <a:xfrm>
            <a:off x="452927" y="237447"/>
            <a:ext cx="10122709" cy="6068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Scenario deep dive </a:t>
            </a:r>
            <a:r>
              <a:rPr lang="en-US" sz="16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(decreasing scenarios)</a:t>
            </a:r>
          </a:p>
          <a:p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the existing budget, an additional $3.4M in revenue can be gained by reallocating from lower impact to higher impact channels.</a:t>
            </a:r>
          </a:p>
        </p:txBody>
      </p:sp>
      <p:pic>
        <p:nvPicPr>
          <p:cNvPr id="7" name="Picture 2" descr="VERQUVO® (vericiguat) | Official Product Website">
            <a:extLst>
              <a:ext uri="{FF2B5EF4-FFF2-40B4-BE49-F238E27FC236}">
                <a16:creationId xmlns:a16="http://schemas.microsoft.com/office/drawing/2014/main" id="{89CAEFD3-F68F-4C7F-A870-81E89E4B8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36" y="132045"/>
            <a:ext cx="1459398" cy="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0066F9-0308-A67F-2CD5-F054341C1527}"/>
              </a:ext>
            </a:extLst>
          </p:cNvPr>
          <p:cNvSpPr/>
          <p:nvPr/>
        </p:nvSpPr>
        <p:spPr>
          <a:xfrm>
            <a:off x="926613" y="6244961"/>
            <a:ext cx="95725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 *Samples are requested and received by prescribers for use by and benefit of patients. Samples provide the opportunity to gain experience with a product. The sample-related values shown here reflect the association between samples and new patient starts rescaled into TRx terms for comparability to other investment types; this applies to vouchers as well, which are treated as an alternative mechanism to provide samples to patients. (vs. samples left by Field personnel).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344398-4136-A121-A040-842C41466864}"/>
              </a:ext>
            </a:extLst>
          </p:cNvPr>
          <p:cNvSpPr/>
          <p:nvPr/>
        </p:nvSpPr>
        <p:spPr>
          <a:xfrm>
            <a:off x="1090896" y="5289755"/>
            <a:ext cx="9484740" cy="462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B8688F-880B-D248-B4D6-4C5FCE87B25B}"/>
              </a:ext>
            </a:extLst>
          </p:cNvPr>
          <p:cNvSpPr/>
          <p:nvPr/>
        </p:nvSpPr>
        <p:spPr>
          <a:xfrm>
            <a:off x="926613" y="6260448"/>
            <a:ext cx="9484740" cy="462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7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7E713-5549-45EC-B7A4-7BDE3A34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B03921-9DA0-47BA-9808-E41D0DB7E93C}"/>
              </a:ext>
            </a:extLst>
          </p:cNvPr>
          <p:cNvSpPr txBox="1">
            <a:spLocks/>
          </p:cNvSpPr>
          <p:nvPr/>
        </p:nvSpPr>
        <p:spPr>
          <a:xfrm>
            <a:off x="452927" y="237447"/>
            <a:ext cx="10122709" cy="6068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Scenario deep dive </a:t>
            </a:r>
            <a:r>
              <a:rPr lang="en-US" sz="16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(increasing scenarios)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the existing budget, an additional $3.4M in revenue can be gained by reallocating from lower impact to higher impact channels.</a:t>
            </a:r>
          </a:p>
        </p:txBody>
      </p:sp>
      <p:pic>
        <p:nvPicPr>
          <p:cNvPr id="7" name="Picture 2" descr="VERQUVO® (vericiguat) | Official Product Website">
            <a:extLst>
              <a:ext uri="{FF2B5EF4-FFF2-40B4-BE49-F238E27FC236}">
                <a16:creationId xmlns:a16="http://schemas.microsoft.com/office/drawing/2014/main" id="{89CAEFD3-F68F-4C7F-A870-81E89E4B8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36" y="132045"/>
            <a:ext cx="1459398" cy="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0066F9-0308-A67F-2CD5-F054341C1527}"/>
              </a:ext>
            </a:extLst>
          </p:cNvPr>
          <p:cNvSpPr/>
          <p:nvPr/>
        </p:nvSpPr>
        <p:spPr>
          <a:xfrm>
            <a:off x="926613" y="6244961"/>
            <a:ext cx="95725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 *Samples are requested and received by prescribers for use by and benefit of patients. Samples provide the opportunity to gain experience with a product. The sample-related values shown here reflect the association between samples and new patient starts rescaled into TRx terms for comparability to other investment types; this applies to vouchers as well, which are treated as an alternative mechanism to provide samples to patients. (vs. samples left by Field personnel).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14DFAB-275F-8A4D-D057-B9FDA9F29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71" y="1068285"/>
            <a:ext cx="9319286" cy="508324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0443A9F-0704-0D45-E49A-CB06DCF1B2E3}"/>
              </a:ext>
            </a:extLst>
          </p:cNvPr>
          <p:cNvSpPr/>
          <p:nvPr/>
        </p:nvSpPr>
        <p:spPr>
          <a:xfrm>
            <a:off x="1081548" y="5230761"/>
            <a:ext cx="9484740" cy="462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21C870-BFAE-C67B-E6FB-4F3C01B9F267}"/>
              </a:ext>
            </a:extLst>
          </p:cNvPr>
          <p:cNvSpPr/>
          <p:nvPr/>
        </p:nvSpPr>
        <p:spPr>
          <a:xfrm>
            <a:off x="1014417" y="6267706"/>
            <a:ext cx="9484740" cy="462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34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F2543-6A1E-4ADF-9112-EBA9DE98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AF865B-25F0-4F5A-BC72-24E3B912CE74}"/>
              </a:ext>
            </a:extLst>
          </p:cNvPr>
          <p:cNvSpPr txBox="1">
            <a:spLocks/>
          </p:cNvSpPr>
          <p:nvPr/>
        </p:nvSpPr>
        <p:spPr>
          <a:xfrm>
            <a:off x="512393" y="314555"/>
            <a:ext cx="11679607" cy="60686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00" dirty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  <a:endParaRPr lang="en-US" sz="1600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F4E1F1-413C-4ED8-84F0-63996100EE61}"/>
              </a:ext>
            </a:extLst>
          </p:cNvPr>
          <p:cNvSpPr txBox="1">
            <a:spLocks/>
          </p:cNvSpPr>
          <p:nvPr/>
        </p:nvSpPr>
        <p:spPr>
          <a:xfrm>
            <a:off x="838200" y="1099038"/>
            <a:ext cx="10515600" cy="490207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ts val="2280"/>
              </a:lnSpc>
              <a:buClr>
                <a:srgbClr val="009999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Receive practical channel level constraints (lower and upper) from the marketing team </a:t>
            </a:r>
          </a:p>
          <a:p>
            <a:pPr marL="800100" lvl="2" indent="-342900" algn="just">
              <a:lnSpc>
                <a:spcPts val="2280"/>
              </a:lnSpc>
              <a:spcBef>
                <a:spcPts val="1200"/>
              </a:spcBef>
              <a:buClr>
                <a:srgbClr val="009999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Run custom scenarios to take the new constraints into account</a:t>
            </a:r>
          </a:p>
          <a:p>
            <a:pPr marL="342900" indent="-342900" algn="just">
              <a:lnSpc>
                <a:spcPts val="2280"/>
              </a:lnSpc>
              <a:buClr>
                <a:srgbClr val="009999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Reach a consensus on the final scenario – budget and channel allocation</a:t>
            </a:r>
          </a:p>
        </p:txBody>
      </p:sp>
      <p:pic>
        <p:nvPicPr>
          <p:cNvPr id="7" name="Picture 2" descr="VERQUVO® (vericiguat) | Official Product Website">
            <a:extLst>
              <a:ext uri="{FF2B5EF4-FFF2-40B4-BE49-F238E27FC236}">
                <a16:creationId xmlns:a16="http://schemas.microsoft.com/office/drawing/2014/main" id="{E97E5DD4-37AF-403F-9C62-8226F2926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36" y="132045"/>
            <a:ext cx="1459398" cy="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776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7B79-5E67-4F1F-B4C9-5D1CFE65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472" y="2267816"/>
            <a:ext cx="10515600" cy="106218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CE341-6DEC-4C4D-B977-CE6A57660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2" descr="VERQUVO® (vericiguat) | Official Product Website">
            <a:extLst>
              <a:ext uri="{FF2B5EF4-FFF2-40B4-BE49-F238E27FC236}">
                <a16:creationId xmlns:a16="http://schemas.microsoft.com/office/drawing/2014/main" id="{B0491815-5F61-4CCD-A4EA-3DB707AEA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36" y="132045"/>
            <a:ext cx="1459398" cy="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10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97936801F97B4791367B719711F6A8" ma:contentTypeVersion="12" ma:contentTypeDescription="Create a new document." ma:contentTypeScope="" ma:versionID="2eade2191140ddc5479b383fafc5126a">
  <xsd:schema xmlns:xsd="http://www.w3.org/2001/XMLSchema" xmlns:xs="http://www.w3.org/2001/XMLSchema" xmlns:p="http://schemas.microsoft.com/office/2006/metadata/properties" xmlns:ns3="1761e2d5-b19f-49d3-9dfd-a8e848b4d4b4" xmlns:ns4="574dcd8f-0583-4b45-aaee-aaeccdd493bd" targetNamespace="http://schemas.microsoft.com/office/2006/metadata/properties" ma:root="true" ma:fieldsID="973faceac73e097f898c3ae97938f9d3" ns3:_="" ns4:_="">
    <xsd:import namespace="1761e2d5-b19f-49d3-9dfd-a8e848b4d4b4"/>
    <xsd:import namespace="574dcd8f-0583-4b45-aaee-aaeccdd493b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61e2d5-b19f-49d3-9dfd-a8e848b4d4b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4dcd8f-0583-4b45-aaee-aaeccdd493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6FE7C7-28EA-4B62-BE97-5031123C05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61e2d5-b19f-49d3-9dfd-a8e848b4d4b4"/>
    <ds:schemaRef ds:uri="574dcd8f-0583-4b45-aaee-aaeccdd493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88C6C5-A624-4E7C-8896-026EFFE97E0E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1761e2d5-b19f-49d3-9dfd-a8e848b4d4b4"/>
    <ds:schemaRef ds:uri="http://schemas.microsoft.com/office/infopath/2007/PartnerControls"/>
    <ds:schemaRef ds:uri="http://schemas.openxmlformats.org/package/2006/metadata/core-properties"/>
    <ds:schemaRef ds:uri="574dcd8f-0583-4b45-aaee-aaeccdd493bd"/>
  </ds:schemaRefs>
</ds:datastoreItem>
</file>

<file path=customXml/itemProps3.xml><?xml version="1.0" encoding="utf-8"?>
<ds:datastoreItem xmlns:ds="http://schemas.openxmlformats.org/officeDocument/2006/customXml" ds:itemID="{6FAD8AAB-AE85-42E1-955C-76B712E7B3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27203</TotalTime>
  <Words>692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Wingdings</vt:lpstr>
      <vt:lpstr>Office Theme</vt:lpstr>
      <vt:lpstr>VERQUVO®  2023 Marketing Budget Optimization</vt:lpstr>
      <vt:lpstr>Objective and Executive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Objective</dc:title>
  <dc:creator>Mullevey, Megan</dc:creator>
  <cp:lastModifiedBy>Quiggle, Tracie A.</cp:lastModifiedBy>
  <cp:revision>324</cp:revision>
  <dcterms:created xsi:type="dcterms:W3CDTF">2021-05-10T14:46:29Z</dcterms:created>
  <dcterms:modified xsi:type="dcterms:W3CDTF">2023-08-17T18:32:54Z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-1890091105</vt:i4>
  </property>
  <property fmtid="{D5CDD505-2E9C-101B-9397-08002B2CF9AE}" pid="3" name="_NewReviewCycle">
    <vt:lpwstr/>
  </property>
  <property fmtid="{D5CDD505-2E9C-101B-9397-08002B2CF9AE}" pid="4" name="_EmailSubject">
    <vt:lpwstr>BELSOMRA HCC Files</vt:lpwstr>
  </property>
  <property fmtid="{D5CDD505-2E9C-101B-9397-08002B2CF9AE}" pid="5" name="_AuthorEmail">
    <vt:lpwstr>devashish.bose@merck.com</vt:lpwstr>
  </property>
  <property fmtid="{D5CDD505-2E9C-101B-9397-08002B2CF9AE}" pid="6" name="_AuthorEmailDisplayName">
    <vt:lpwstr>Bose, Devashish</vt:lpwstr>
  </property>
  <property fmtid="{D5CDD505-2E9C-101B-9397-08002B2CF9AE}" pid="7" name="ContentTypeId">
    <vt:lpwstr>0x0101004097936801F97B4791367B719711F6A8</vt:lpwstr>
  </property>
  <property fmtid="{D5CDD505-2E9C-101B-9397-08002B2CF9AE}" pid="8" name="_PreviousAdHocReviewCycleID">
    <vt:i4>1430684857</vt:i4>
  </property>
  <property fmtid="{D5CDD505-2E9C-101B-9397-08002B2CF9AE}" pid="9" name="MSIP_Label_956ca4e7-1c6d-42ba-bd69-ca0c2ce1e034_Enabled">
    <vt:lpwstr>true</vt:lpwstr>
  </property>
  <property fmtid="{D5CDD505-2E9C-101B-9397-08002B2CF9AE}" pid="10" name="MSIP_Label_956ca4e7-1c6d-42ba-bd69-ca0c2ce1e034_SetDate">
    <vt:lpwstr>2021-09-06T18:04:27Z</vt:lpwstr>
  </property>
  <property fmtid="{D5CDD505-2E9C-101B-9397-08002B2CF9AE}" pid="11" name="MSIP_Label_956ca4e7-1c6d-42ba-bd69-ca0c2ce1e034_Method">
    <vt:lpwstr>Privileged</vt:lpwstr>
  </property>
  <property fmtid="{D5CDD505-2E9C-101B-9397-08002B2CF9AE}" pid="12" name="MSIP_Label_956ca4e7-1c6d-42ba-bd69-ca0c2ce1e034_Name">
    <vt:lpwstr>956ca4e7-1c6d-42ba-bd69-ca0c2ce1e034</vt:lpwstr>
  </property>
  <property fmtid="{D5CDD505-2E9C-101B-9397-08002B2CF9AE}" pid="13" name="MSIP_Label_956ca4e7-1c6d-42ba-bd69-ca0c2ce1e034_SiteId">
    <vt:lpwstr>a00de4ec-48a8-43a6-be74-e31274e2060d</vt:lpwstr>
  </property>
  <property fmtid="{D5CDD505-2E9C-101B-9397-08002B2CF9AE}" pid="14" name="MSIP_Label_956ca4e7-1c6d-42ba-bd69-ca0c2ce1e034_ActionId">
    <vt:lpwstr>758d2117-2f7c-4974-b232-ece2d1e6702f</vt:lpwstr>
  </property>
  <property fmtid="{D5CDD505-2E9C-101B-9397-08002B2CF9AE}" pid="15" name="MSIP_Label_956ca4e7-1c6d-42ba-bd69-ca0c2ce1e034_ContentBits">
    <vt:lpwstr>1</vt:lpwstr>
  </property>
</Properties>
</file>