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145706532" r:id="rId5"/>
    <p:sldId id="2145706579" r:id="rId6"/>
    <p:sldId id="2145706580" r:id="rId7"/>
    <p:sldId id="2145706584" r:id="rId8"/>
    <p:sldId id="2145706585" r:id="rId9"/>
    <p:sldId id="2145706589" r:id="rId10"/>
    <p:sldId id="2145706601" r:id="rId11"/>
    <p:sldId id="2145706591" r:id="rId12"/>
    <p:sldId id="2145706592" r:id="rId13"/>
    <p:sldId id="2145706598" r:id="rId14"/>
    <p:sldId id="460" r:id="rId15"/>
    <p:sldId id="2145706602" r:id="rId16"/>
    <p:sldId id="2145706603" r:id="rId17"/>
    <p:sldId id="2145706596" r:id="rId18"/>
    <p:sldId id="21457065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1C711A-A2D2-4C00-A7DF-B798CB958EEE}">
          <p14:sldIdLst>
            <p14:sldId id="2145706532"/>
            <p14:sldId id="2145706579"/>
            <p14:sldId id="2145706580"/>
            <p14:sldId id="2145706584"/>
            <p14:sldId id="2145706585"/>
            <p14:sldId id="2145706589"/>
            <p14:sldId id="2145706601"/>
            <p14:sldId id="2145706591"/>
            <p14:sldId id="2145706592"/>
            <p14:sldId id="2145706598"/>
            <p14:sldId id="460"/>
            <p14:sldId id="2145706602"/>
            <p14:sldId id="2145706603"/>
            <p14:sldId id="2145706596"/>
            <p14:sldId id="21457065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418DC4-6473-36FD-F5F2-EFC3F2BCC57D}" name="Quiggle, Tracie A." initials="QTA" userId="S::morelant@merck.com::2ca80397-579b-48ac-aa5a-e988631eea8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nelly, Cheryl A" initials="DCA" lastIdx="2" clrIdx="0">
    <p:extLst>
      <p:ext uri="{19B8F6BF-5375-455C-9EA6-DF929625EA0E}">
        <p15:presenceInfo xmlns:p15="http://schemas.microsoft.com/office/powerpoint/2012/main" userId="S::Donnelch@merck.com::e312b888-337c-4190-8a44-27eb7f05ca3b" providerId="AD"/>
      </p:ext>
    </p:extLst>
  </p:cmAuthor>
  <p:cmAuthor id="2" name="Mullevey, Megan" initials="MM" lastIdx="2" clrIdx="1">
    <p:extLst>
      <p:ext uri="{19B8F6BF-5375-455C-9EA6-DF929625EA0E}">
        <p15:presenceInfo xmlns:p15="http://schemas.microsoft.com/office/powerpoint/2012/main" userId="S::Wattsme@merck.com::3df71033-f866-470e-aad1-5f9c16fd7cb3" providerId="AD"/>
      </p:ext>
    </p:extLst>
  </p:cmAuthor>
  <p:cmAuthor id="3" name="A, Sarath" initials="AS" lastIdx="2" clrIdx="2">
    <p:extLst>
      <p:ext uri="{19B8F6BF-5375-455C-9EA6-DF929625EA0E}">
        <p15:presenceInfo xmlns:p15="http://schemas.microsoft.com/office/powerpoint/2012/main" userId="S::asaara@merck.com::bb126189-bf1b-4dbc-9e4f-50bc9f9913a7" providerId="AD"/>
      </p:ext>
    </p:extLst>
  </p:cmAuthor>
  <p:cmAuthor id="4" name="Bose, Devashish" initials="BD" lastIdx="1" clrIdx="3">
    <p:extLst>
      <p:ext uri="{19B8F6BF-5375-455C-9EA6-DF929625EA0E}">
        <p15:presenceInfo xmlns:p15="http://schemas.microsoft.com/office/powerpoint/2012/main" userId="S::bosedev@merck.com::5686ac21-4e85-4da0-baa5-53908cf9d4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C7CE"/>
    <a:srgbClr val="C6EFCE"/>
    <a:srgbClr val="5FCA90"/>
    <a:srgbClr val="4F81BD"/>
    <a:srgbClr val="62A39F"/>
    <a:srgbClr val="ED7D31"/>
    <a:srgbClr val="FBE5D6"/>
    <a:srgbClr val="3A868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5059" autoAdjust="0"/>
  </p:normalViewPr>
  <p:slideViewPr>
    <p:cSldViewPr snapToGrid="0">
      <p:cViewPr varScale="1">
        <p:scale>
          <a:sx n="78" d="100"/>
          <a:sy n="78" d="100"/>
        </p:scale>
        <p:origin x="10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903C1-3B74-4A99-B336-5673FE4858D8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C2F91-96D6-42D8-BAA7-76B5436B94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3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8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A96E7-6814-4F0F-8E07-A55F0101C9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3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F8AA-93DD-4C93-8F74-92E559AA6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071FD-AF05-4CC1-982B-DAE8E2CCE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3938E-D2C3-4082-897B-8884D16F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1676-1F99-4D1E-9638-9A54895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188A-1826-438C-ADCC-F0FCE9DE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0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1353-C0D0-4B63-8D81-997E84A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070-F33C-4F30-9478-4F5C23C2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74EA-7F74-4E2C-A26B-E113335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A66B-014F-4ECA-A04C-F9EB576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96446-32E7-4CB5-B152-4E07323D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6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DC3A1-023E-4E08-9101-FDCB249F1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5C467-5534-4B61-8993-534282BF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D479-82DA-4374-B519-0E981CCB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7F6D-D3C6-4806-A1E7-8F40FEAC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9C03-FE57-4AEB-9010-9157BB4B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7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5A90-D8AC-4D7E-AC42-190303C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2D03-89C1-4000-945E-B14635481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6483-008E-4F06-B99D-3CE9C4E7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FE688-9F83-4889-AE44-5A0426A0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48C3A-94B4-452E-8212-46A81FE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9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4DC-B363-43DD-B6C2-913C9991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BD793-D938-4A44-A81C-63FA62FF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0FB0-FF7B-45BA-A4E0-FA61701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068-9A28-40C6-B227-25BE7F8B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5209-83D2-4A71-9CA8-2429A8A8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0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8364-498A-4C8C-AB19-9C9E4066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D9B7-320C-44B0-996D-9A031CDF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37E3-0302-4BBB-817D-E13A970EE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210E0-EFA9-4264-905D-14178F42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98BB-1490-4B81-854A-5F8A2817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C5DF1-E539-4AE6-A594-577A9A69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20DA-ECB3-43ED-902D-84982B14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B263-C360-4218-986F-1CF7A72CF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B32AA-3C41-4EAB-B337-0B719AA55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3F2D8-4689-4346-8BF8-CC3B732AF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29FEF-AA54-4661-A19D-512195C11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98F7F-8DDB-4CA6-9B68-F1C63080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44B4-0FDE-4DD6-AE5B-494A9CB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624F2-0B9F-466C-94CE-361A8CCD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4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D79F-EEEA-4537-B6E5-3D6F5267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DF89FF-A009-437F-8C10-902C18EC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34E9F-F20C-4455-A359-D3DC188F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C3808-EB37-423E-AE9B-C0AA68E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EADD1-5F50-42B0-BF33-904B31BD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657C-2D3E-44F1-8389-2E04EE81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A600-8F04-4402-954F-3D8CBD55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76F8-E7A1-48E2-858D-4B2BA54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6C9E-A7C4-472C-A8D4-F7DC8FCCE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0E08-B6D3-406C-A50A-2FCD040C2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6321-597A-4A8C-84F1-C1D83C0A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5BCB-D463-4D96-8182-B0925369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CA390-9A77-4CCE-BD4C-4908D3E1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5DA-F870-4BA5-8553-A8940F2B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DCD35-659F-4E6B-9C50-63B0F087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18148-A197-48D5-98C1-D1E978953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B1A90-27DA-4B9E-9F56-8ECD9A6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640B-4282-43D7-9970-70236CDD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D998-2AB4-4B62-B4D1-1F7D83FA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44C7D-1BB0-4B8C-8EC3-519819E3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266A-B89A-41F3-9106-EE87CD90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CAB6-DF41-41B6-88E2-554763B7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A670-5EEA-47FA-A8E2-3E69EC8CB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17DB-C8B9-49DD-9D74-EF1ED67D6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15450-2634-48F1-A5C3-5AC8A4356E2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MSIPCMContentMarking" descr="{&quot;HashCode&quot;:1784997435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1B11572B-BD6A-408D-8B09-D9FBB14BBD14}"/>
              </a:ext>
            </a:extLst>
          </p:cNvPr>
          <p:cNvSpPr txBox="1"/>
          <p:nvPr userDrawn="1"/>
        </p:nvSpPr>
        <p:spPr>
          <a:xfrm>
            <a:off x="0" y="0"/>
            <a:ext cx="862419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A80000"/>
                </a:solidFill>
                <a:latin typeface="Calibri" panose="020F0502020204030204" pitchFamily="34" charset="0"/>
              </a:rPr>
              <a:t>Sensitive</a:t>
            </a:r>
          </a:p>
        </p:txBody>
      </p:sp>
    </p:spTree>
    <p:extLst>
      <p:ext uri="{BB962C8B-B14F-4D97-AF65-F5344CB8AC3E}">
        <p14:creationId xmlns:p14="http://schemas.microsoft.com/office/powerpoint/2010/main" val="308646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4AC66D-A476-4637-B2D5-5D297AF98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VERQUVO® </a:t>
            </a:r>
            <a:br>
              <a:rPr lang="en-US" sz="4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Marketing Budget Optimization</a:t>
            </a:r>
            <a:endParaRPr lang="en-US" sz="4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45569-A48C-4CD0-B292-9654168C751E}"/>
              </a:ext>
            </a:extLst>
          </p:cNvPr>
          <p:cNvSpPr txBox="1"/>
          <p:nvPr/>
        </p:nvSpPr>
        <p:spPr>
          <a:xfrm>
            <a:off x="6876156" y="5794872"/>
            <a:ext cx="4942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Assessment &amp; Investment Optimization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HH Digital, Data and Analytics (HHDDA)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Aug 17th, 2023</a:t>
            </a:r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A12CA326-8560-4C95-ABCC-3AA98309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068" y="4515446"/>
            <a:ext cx="2521531" cy="86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00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3B47-043F-4056-A0B4-AC48C77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215450-2634-48F1-A5C3-5AC8A4356E2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1CCCF-823C-495E-9804-428F35CFD8F2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Pre-tax ROIs and % Contribution for 2023</a:t>
            </a:r>
            <a:br>
              <a:rPr lang="en-US" sz="24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Total estimated contribution from all In-Scope promotion channels is 48%</a:t>
            </a:r>
          </a:p>
        </p:txBody>
      </p:sp>
      <p:pic>
        <p:nvPicPr>
          <p:cNvPr id="8" name="Picture 2" descr="VERQUVO® (vericiguat) | Official Product Website">
            <a:extLst>
              <a:ext uri="{FF2B5EF4-FFF2-40B4-BE49-F238E27FC236}">
                <a16:creationId xmlns:a16="http://schemas.microsoft.com/office/drawing/2014/main" id="{93AA1020-8857-44B2-90D2-5727C1B6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AB550-F6F7-AD06-889D-D8745B41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47" y="1317522"/>
            <a:ext cx="9429134" cy="392307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0559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4C99AF5-EC43-DAE2-1C71-9C8D23106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75" y="736724"/>
            <a:ext cx="5918793" cy="39061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21FD60-1D81-0E36-8854-56E817E30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175" y="715394"/>
            <a:ext cx="5933605" cy="3922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E1BDD-5E84-420D-A382-19557365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HCP Channels </a:t>
            </a:r>
            <a:r>
              <a:rPr lang="en-US" sz="2400" dirty="0">
                <a:solidFill>
                  <a:srgbClr val="009999"/>
                </a:solidFill>
              </a:rPr>
              <a:t>(NPP/MMF/Samples/Vouchers)</a:t>
            </a:r>
            <a:br>
              <a:rPr lang="en-US" sz="2400" dirty="0">
                <a:solidFill>
                  <a:srgbClr val="009999"/>
                </a:solidFill>
              </a:rPr>
            </a:b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3335923" y="1479754"/>
            <a:ext cx="0" cy="2733651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7246375" y="1459332"/>
            <a:ext cx="1364222" cy="772591"/>
          </a:xfrm>
          <a:prstGeom prst="wedgeRectCallout">
            <a:avLst>
              <a:gd name="adj1" fmla="val 100226"/>
              <a:gd name="adj2" fmla="val -23156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2358AD-19C1-F7E5-4EF7-567CED887BC7}"/>
              </a:ext>
            </a:extLst>
          </p:cNvPr>
          <p:cNvGrpSpPr/>
          <p:nvPr/>
        </p:nvGrpSpPr>
        <p:grpSpPr>
          <a:xfrm>
            <a:off x="248130" y="4632338"/>
            <a:ext cx="5802895" cy="272148"/>
            <a:chOff x="248130" y="4632338"/>
            <a:chExt cx="5802895" cy="2721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48130" y="4632338"/>
              <a:ext cx="3868763" cy="261610"/>
              <a:chOff x="1855960" y="5873692"/>
              <a:chExt cx="3868763" cy="2616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FF0000"/>
                    </a:solidFill>
                  </a:rPr>
                  <a:t>Reduced 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>
                <a:off x="1855960" y="6004497"/>
                <a:ext cx="1270418" cy="210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3162969" y="4642876"/>
              <a:ext cx="2888056" cy="261610"/>
              <a:chOff x="5860610" y="5871685"/>
              <a:chExt cx="2888056" cy="261610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0269" y="5991952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65CA7D-1BD4-B337-39EE-2345E4C3ACA7}"/>
              </a:ext>
            </a:extLst>
          </p:cNvPr>
          <p:cNvGrpSpPr/>
          <p:nvPr/>
        </p:nvGrpSpPr>
        <p:grpSpPr>
          <a:xfrm>
            <a:off x="6249139" y="4637607"/>
            <a:ext cx="5802895" cy="272148"/>
            <a:chOff x="248130" y="4632338"/>
            <a:chExt cx="5802895" cy="27214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ABFD4F1-4BB9-36FC-F46D-2935C1817BF7}"/>
                </a:ext>
              </a:extLst>
            </p:cNvPr>
            <p:cNvGrpSpPr/>
            <p:nvPr/>
          </p:nvGrpSpPr>
          <p:grpSpPr>
            <a:xfrm>
              <a:off x="248130" y="4632338"/>
              <a:ext cx="3868763" cy="261610"/>
              <a:chOff x="1855960" y="5873692"/>
              <a:chExt cx="3868763" cy="26161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FAA37F-03D1-1ECF-BDD8-0F1EE785BFA8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rgbClr val="FF0000"/>
                    </a:solidFill>
                  </a:rPr>
                  <a:t>Reduced responsiveness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24CDCB9-B8B7-B75C-542C-AA2FCBF47692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>
                <a:off x="1855960" y="6004497"/>
                <a:ext cx="1270418" cy="2107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4A103A-A094-1A8E-5A60-6962D07A757D}"/>
                </a:ext>
              </a:extLst>
            </p:cNvPr>
            <p:cNvGrpSpPr/>
            <p:nvPr/>
          </p:nvGrpSpPr>
          <p:grpSpPr>
            <a:xfrm>
              <a:off x="3162969" y="4642876"/>
              <a:ext cx="2888056" cy="261610"/>
              <a:chOff x="5860610" y="5871685"/>
              <a:chExt cx="2888056" cy="261610"/>
            </a:xfrm>
          </p:grpSpPr>
          <p:sp>
            <p:nvSpPr>
              <p:cNvPr id="23" name="TextBox 24">
                <a:extLst>
                  <a:ext uri="{FF2B5EF4-FFF2-40B4-BE49-F238E27FC236}">
                    <a16:creationId xmlns:a16="http://schemas.microsoft.com/office/drawing/2014/main" id="{9AE0669A-8941-B4F4-4204-C5399E4DE055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89D404-DC09-D634-BEC1-4FC1A0329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0269" y="5991952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BD7A17-9F40-138E-63BD-789585BAC07B}"/>
              </a:ext>
            </a:extLst>
          </p:cNvPr>
          <p:cNvCxnSpPr>
            <a:cxnSpLocks/>
          </p:cNvCxnSpPr>
          <p:nvPr/>
        </p:nvCxnSpPr>
        <p:spPr>
          <a:xfrm flipV="1">
            <a:off x="9377845" y="1479754"/>
            <a:ext cx="0" cy="246326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DD0C153-3B1D-8180-D544-BFD8C731BCB9}"/>
              </a:ext>
            </a:extLst>
          </p:cNvPr>
          <p:cNvSpPr/>
          <p:nvPr/>
        </p:nvSpPr>
        <p:spPr>
          <a:xfrm>
            <a:off x="117418" y="4904486"/>
            <a:ext cx="957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Please note different scales are used for each graph above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MMF, Doximity, Samples &amp; Vouchers were all insensitive to changes in responsiveness and are therefore not shown on the graphs above.</a:t>
            </a:r>
            <a:endParaRPr lang="en-US" sz="1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2DA2AB03-96B2-A8A3-FEDF-6A25375DE8B1}"/>
              </a:ext>
            </a:extLst>
          </p:cNvPr>
          <p:cNvSpPr/>
          <p:nvPr/>
        </p:nvSpPr>
        <p:spPr>
          <a:xfrm>
            <a:off x="1247468" y="1448177"/>
            <a:ext cx="1364222" cy="772591"/>
          </a:xfrm>
          <a:prstGeom prst="wedgeRectCallout">
            <a:avLst>
              <a:gd name="adj1" fmla="val 100226"/>
              <a:gd name="adj2" fmla="val -23156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3E0A6413-03CD-4205-F627-45D5AC7A5C07}"/>
              </a:ext>
            </a:extLst>
          </p:cNvPr>
          <p:cNvSpPr/>
          <p:nvPr/>
        </p:nvSpPr>
        <p:spPr>
          <a:xfrm>
            <a:off x="384492" y="5419594"/>
            <a:ext cx="2951431" cy="1109078"/>
          </a:xfrm>
          <a:prstGeom prst="borderCallout3">
            <a:avLst>
              <a:gd name="adj1" fmla="val -274690"/>
              <a:gd name="adj2" fmla="val 88609"/>
              <a:gd name="adj3" fmla="val -100931"/>
              <a:gd name="adj4" fmla="val 80942"/>
              <a:gd name="adj5" fmla="val -15248"/>
              <a:gd name="adj6" fmla="val 50294"/>
              <a:gd name="adj7" fmla="val 375"/>
              <a:gd name="adj8" fmla="val 50299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Observation:  Medscape is sensitive to changes in responsiveness between +/-40% of current responsiveness (i.e., optimal spend decreases when response is lower and increases when response is higher)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103E86C2-5A11-CE0A-D453-0A816F074B43}"/>
              </a:ext>
            </a:extLst>
          </p:cNvPr>
          <p:cNvSpPr/>
          <p:nvPr/>
        </p:nvSpPr>
        <p:spPr>
          <a:xfrm>
            <a:off x="3427974" y="5419594"/>
            <a:ext cx="2951431" cy="1109078"/>
          </a:xfrm>
          <a:prstGeom prst="borderCallout3">
            <a:avLst>
              <a:gd name="adj1" fmla="val -208201"/>
              <a:gd name="adj2" fmla="val 5658"/>
              <a:gd name="adj3" fmla="val -90293"/>
              <a:gd name="adj4" fmla="val 27973"/>
              <a:gd name="adj5" fmla="val -15248"/>
              <a:gd name="adj6" fmla="val 50294"/>
              <a:gd name="adj7" fmla="val 375"/>
              <a:gd name="adj8" fmla="val 50299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PP HCP is NOT sensitive to higher changes in responsiveness (i.e., optimal spend remains the same when response is higher than current level)</a:t>
            </a:r>
          </a:p>
        </p:txBody>
      </p:sp>
      <p:sp>
        <p:nvSpPr>
          <p:cNvPr id="40" name="Callout: Double Bent Line 39">
            <a:extLst>
              <a:ext uri="{FF2B5EF4-FFF2-40B4-BE49-F238E27FC236}">
                <a16:creationId xmlns:a16="http://schemas.microsoft.com/office/drawing/2014/main" id="{BE5F6F26-3C4B-2309-E2E7-91B11B82187B}"/>
              </a:ext>
            </a:extLst>
          </p:cNvPr>
          <p:cNvSpPr/>
          <p:nvPr/>
        </p:nvSpPr>
        <p:spPr>
          <a:xfrm>
            <a:off x="8097647" y="5304596"/>
            <a:ext cx="2951431" cy="1109078"/>
          </a:xfrm>
          <a:prstGeom prst="borderCallout3">
            <a:avLst>
              <a:gd name="adj1" fmla="val -166534"/>
              <a:gd name="adj2" fmla="val 30310"/>
              <a:gd name="adj3" fmla="val -90293"/>
              <a:gd name="adj4" fmla="val 27973"/>
              <a:gd name="adj5" fmla="val -22340"/>
              <a:gd name="adj6" fmla="val 39967"/>
              <a:gd name="adj7" fmla="val 375"/>
              <a:gd name="adj8" fmla="val 50299"/>
            </a:avLst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C00000"/>
                </a:solidFill>
              </a:rPr>
              <a:t>Observation:  DI, TrendMD, DGConnect are sensitive to changes in responsiveness between +/-40% of current responsiveness (i.e., optimal spend decreases when response is lower and increases when response is higher)</a:t>
            </a:r>
          </a:p>
        </p:txBody>
      </p:sp>
    </p:spTree>
    <p:extLst>
      <p:ext uri="{BB962C8B-B14F-4D97-AF65-F5344CB8AC3E}">
        <p14:creationId xmlns:p14="http://schemas.microsoft.com/office/powerpoint/2010/main" val="340010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E652B5-FF70-B4A5-D72A-4A7ED4C5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1" y="877402"/>
            <a:ext cx="7720219" cy="510319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4747630" y="2271252"/>
            <a:ext cx="0" cy="3117395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2546555" y="1879210"/>
            <a:ext cx="1484941" cy="981977"/>
          </a:xfrm>
          <a:prstGeom prst="wedgeRectCallout">
            <a:avLst>
              <a:gd name="adj1" fmla="val 96815"/>
              <a:gd name="adj2" fmla="val 70767"/>
            </a:avLst>
          </a:prstGeom>
          <a:solidFill>
            <a:schemeClr val="bg2">
              <a:lumMod val="9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46C3C5-089F-FF48-D4FE-50DCA832BB91}"/>
              </a:ext>
            </a:extLst>
          </p:cNvPr>
          <p:cNvGrpSpPr/>
          <p:nvPr/>
        </p:nvGrpSpPr>
        <p:grpSpPr>
          <a:xfrm>
            <a:off x="629970" y="5968796"/>
            <a:ext cx="6974365" cy="307777"/>
            <a:chOff x="2145756" y="6456304"/>
            <a:chExt cx="6974365" cy="307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145756" y="6456304"/>
              <a:ext cx="3868763" cy="307777"/>
              <a:chOff x="1855960" y="5873692"/>
              <a:chExt cx="3868763" cy="3077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13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 flipV="1">
                <a:off x="1855960" y="6025573"/>
                <a:ext cx="1270418" cy="20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5788182" y="6456304"/>
              <a:ext cx="3331939" cy="307777"/>
              <a:chOff x="5860610" y="5871685"/>
              <a:chExt cx="3331939" cy="307777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152" y="6025573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1B2AB0-3433-8D6D-DADE-FA6805B9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HCC POC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97F791-17FC-2BBE-40E8-A73C53D214E2}"/>
              </a:ext>
            </a:extLst>
          </p:cNvPr>
          <p:cNvSpPr/>
          <p:nvPr/>
        </p:nvSpPr>
        <p:spPr>
          <a:xfrm>
            <a:off x="622561" y="6262764"/>
            <a:ext cx="95725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Health Monitor, Coverwrap and TMH were all insensitive to changes in responsiveness and are therefore not shown on the graph above.</a:t>
            </a:r>
            <a:endParaRPr lang="en-US" sz="10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21356829-0A28-DF59-16F4-C68E59085CC6}"/>
              </a:ext>
            </a:extLst>
          </p:cNvPr>
          <p:cNvSpPr/>
          <p:nvPr/>
        </p:nvSpPr>
        <p:spPr>
          <a:xfrm>
            <a:off x="8791058" y="1311410"/>
            <a:ext cx="2951431" cy="1109078"/>
          </a:xfrm>
          <a:prstGeom prst="borderCallout3">
            <a:avLst>
              <a:gd name="adj1" fmla="val 93217"/>
              <a:gd name="adj2" fmla="val -50975"/>
              <a:gd name="adj3" fmla="val 75487"/>
              <a:gd name="adj4" fmla="val -26994"/>
              <a:gd name="adj5" fmla="val 63653"/>
              <a:gd name="adj6" fmla="val -13668"/>
              <a:gd name="adj7" fmla="val 51793"/>
              <a:gd name="adj8" fmla="val -1338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PP HCC is most sensitive to very high changes in responsiveness (200%)  (i.e., optimal spend doubles when responsiveness doubles)</a:t>
            </a:r>
          </a:p>
        </p:txBody>
      </p: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7D264C0B-9D67-2C97-66C4-0445290E5A98}"/>
              </a:ext>
            </a:extLst>
          </p:cNvPr>
          <p:cNvSpPr/>
          <p:nvPr/>
        </p:nvSpPr>
        <p:spPr>
          <a:xfrm>
            <a:off x="9022706" y="2656225"/>
            <a:ext cx="2951431" cy="1109078"/>
          </a:xfrm>
          <a:prstGeom prst="borderCallout3">
            <a:avLst>
              <a:gd name="adj1" fmla="val 93217"/>
              <a:gd name="adj2" fmla="val -50975"/>
              <a:gd name="adj3" fmla="val 75487"/>
              <a:gd name="adj4" fmla="val -26994"/>
              <a:gd name="adj5" fmla="val 63653"/>
              <a:gd name="adj6" fmla="val -13668"/>
              <a:gd name="adj7" fmla="val 51793"/>
              <a:gd name="adj8" fmla="val -1338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Observation:  Physician’s Weekly is most sensitive to very high changes in responsiveness (200%)  (i.e., optimal spend more than doubles when responsiveness doubles) and insensitive to reductions in responsiveness.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1A583F0E-6073-1AFA-6692-005D7605F1B8}"/>
              </a:ext>
            </a:extLst>
          </p:cNvPr>
          <p:cNvSpPr/>
          <p:nvPr/>
        </p:nvSpPr>
        <p:spPr>
          <a:xfrm>
            <a:off x="8719389" y="4363410"/>
            <a:ext cx="2951431" cy="1109078"/>
          </a:xfrm>
          <a:prstGeom prst="borderCallout3">
            <a:avLst>
              <a:gd name="adj1" fmla="val 43573"/>
              <a:gd name="adj2" fmla="val -34651"/>
              <a:gd name="adj3" fmla="val 45345"/>
              <a:gd name="adj4" fmla="val -20665"/>
              <a:gd name="adj5" fmla="val 45036"/>
              <a:gd name="adj6" fmla="val -10670"/>
              <a:gd name="adj7" fmla="val 50020"/>
              <a:gd name="adj8" fmla="val -6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Observation:  Mesmerize is insensitive to changes in responsiveness except when decreasing to 50% of current response</a:t>
            </a:r>
          </a:p>
        </p:txBody>
      </p:sp>
    </p:spTree>
    <p:extLst>
      <p:ext uri="{BB962C8B-B14F-4D97-AF65-F5344CB8AC3E}">
        <p14:creationId xmlns:p14="http://schemas.microsoft.com/office/powerpoint/2010/main" val="141054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0641C6-B3EC-0715-E55C-57FA29C1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24" y="906649"/>
            <a:ext cx="7631728" cy="504470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4F8F09-4AFA-4BD0-BCDE-B05144C73C27}"/>
              </a:ext>
            </a:extLst>
          </p:cNvPr>
          <p:cNvCxnSpPr>
            <a:cxnSpLocks/>
          </p:cNvCxnSpPr>
          <p:nvPr/>
        </p:nvCxnSpPr>
        <p:spPr>
          <a:xfrm flipV="1">
            <a:off x="4437135" y="1691148"/>
            <a:ext cx="0" cy="3411794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BA57FD8F-EC0D-4AC5-95CB-1FC832D51127}"/>
              </a:ext>
            </a:extLst>
          </p:cNvPr>
          <p:cNvSpPr/>
          <p:nvPr/>
        </p:nvSpPr>
        <p:spPr>
          <a:xfrm>
            <a:off x="5579761" y="2401569"/>
            <a:ext cx="1804263" cy="784083"/>
          </a:xfrm>
          <a:prstGeom prst="wedgeRectCallout">
            <a:avLst>
              <a:gd name="adj1" fmla="val -112995"/>
              <a:gd name="adj2" fmla="val -37891"/>
            </a:avLst>
          </a:prstGeom>
          <a:solidFill>
            <a:schemeClr val="bg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Points on this line represent the optimal spend for a channel when its response curve is not adjusted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AE5EF-6DE4-5A97-530B-52CBAD161B1A}"/>
              </a:ext>
            </a:extLst>
          </p:cNvPr>
          <p:cNvGrpSpPr/>
          <p:nvPr/>
        </p:nvGrpSpPr>
        <p:grpSpPr>
          <a:xfrm>
            <a:off x="808561" y="6023688"/>
            <a:ext cx="6974365" cy="307777"/>
            <a:chOff x="2145756" y="6456304"/>
            <a:chExt cx="6974365" cy="307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544D2-23FC-4182-A498-656ECFA531DB}"/>
                </a:ext>
              </a:extLst>
            </p:cNvPr>
            <p:cNvGrpSpPr/>
            <p:nvPr/>
          </p:nvGrpSpPr>
          <p:grpSpPr>
            <a:xfrm>
              <a:off x="2145756" y="6456304"/>
              <a:ext cx="3868763" cy="307777"/>
              <a:chOff x="1855960" y="5873692"/>
              <a:chExt cx="3868763" cy="307777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1E472-A4DA-4F90-A511-85A0B2F00DD2}"/>
                  </a:ext>
                </a:extLst>
              </p:cNvPr>
              <p:cNvSpPr txBox="1"/>
              <p:nvPr/>
            </p:nvSpPr>
            <p:spPr>
              <a:xfrm>
                <a:off x="3126378" y="5873692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13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responsiveness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15C7819-4CBD-4B73-8676-507D0E715C9E}"/>
                  </a:ext>
                </a:extLst>
              </p:cNvPr>
              <p:cNvCxnSpPr>
                <a:stCxn id="25" idx="1"/>
              </p:cNvCxnSpPr>
              <p:nvPr/>
            </p:nvCxnSpPr>
            <p:spPr>
              <a:xfrm flipH="1" flipV="1">
                <a:off x="1855960" y="6025573"/>
                <a:ext cx="1270418" cy="200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BB28FFD-686D-4104-8B08-DEC2EAE099E7}"/>
                </a:ext>
              </a:extLst>
            </p:cNvPr>
            <p:cNvGrpSpPr/>
            <p:nvPr/>
          </p:nvGrpSpPr>
          <p:grpSpPr>
            <a:xfrm>
              <a:off x="5788182" y="6456304"/>
              <a:ext cx="3331939" cy="307777"/>
              <a:chOff x="5860610" y="5871685"/>
              <a:chExt cx="3331939" cy="307777"/>
            </a:xfrm>
          </p:grpSpPr>
          <p:sp>
            <p:nvSpPr>
              <p:cNvPr id="27" name="TextBox 24">
                <a:extLst>
                  <a:ext uri="{FF2B5EF4-FFF2-40B4-BE49-F238E27FC236}">
                    <a16:creationId xmlns:a16="http://schemas.microsoft.com/office/drawing/2014/main" id="{ADCE4C26-5195-429A-B3E4-C8DA8BAFFE63}"/>
                  </a:ext>
                </a:extLst>
              </p:cNvPr>
              <p:cNvSpPr txBox="1"/>
              <p:nvPr/>
            </p:nvSpPr>
            <p:spPr>
              <a:xfrm>
                <a:off x="5860610" y="5871685"/>
                <a:ext cx="25983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b="1" dirty="0">
                    <a:solidFill>
                      <a:schemeClr val="accent6"/>
                    </a:solidFill>
                  </a:rPr>
                  <a:t>Increased responsiveness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878BB22-1D63-4439-B614-E03C0382F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4152" y="6025573"/>
                <a:ext cx="1278397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AC478-2E2E-48D2-9309-B8CC21A4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76228-B28A-45E9-9BD1-4F63ECFCAD40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3D8901-D431-BD2D-69FD-606887B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176391"/>
            <a:ext cx="10515600" cy="8528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9999"/>
                </a:solidFill>
              </a:rPr>
              <a:t>Sensitivity Analysis: </a:t>
            </a:r>
            <a:r>
              <a:rPr lang="en-US" sz="2400" b="1" dirty="0">
                <a:solidFill>
                  <a:srgbClr val="009999"/>
                </a:solidFill>
              </a:rPr>
              <a:t>HCC Digital</a:t>
            </a:r>
            <a:endParaRPr lang="en-US" sz="23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allout: Double Bent Line 15">
            <a:extLst>
              <a:ext uri="{FF2B5EF4-FFF2-40B4-BE49-F238E27FC236}">
                <a16:creationId xmlns:a16="http://schemas.microsoft.com/office/drawing/2014/main" id="{D4EF8F03-DFD9-7784-522F-6E9CCC36021B}"/>
              </a:ext>
            </a:extLst>
          </p:cNvPr>
          <p:cNvSpPr/>
          <p:nvPr/>
        </p:nvSpPr>
        <p:spPr>
          <a:xfrm>
            <a:off x="8791058" y="1311410"/>
            <a:ext cx="2951431" cy="852853"/>
          </a:xfrm>
          <a:prstGeom prst="borderCallout3">
            <a:avLst>
              <a:gd name="adj1" fmla="val 51550"/>
              <a:gd name="adj2" fmla="val -120267"/>
              <a:gd name="adj3" fmla="val -6960"/>
              <a:gd name="adj4" fmla="val -31658"/>
              <a:gd name="adj5" fmla="val 19327"/>
              <a:gd name="adj6" fmla="val -14334"/>
              <a:gd name="adj7" fmla="val 51793"/>
              <a:gd name="adj8" fmla="val -1338"/>
            </a:avLst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Observation:  Display receives reduced budget allocation when responsiveness is reduced by 40% or 50%, while allocations do not change for increase in responsiveness. </a:t>
            </a:r>
          </a:p>
        </p:txBody>
      </p:sp>
      <p:sp>
        <p:nvSpPr>
          <p:cNvPr id="19" name="Callout: Double Bent Line 18">
            <a:extLst>
              <a:ext uri="{FF2B5EF4-FFF2-40B4-BE49-F238E27FC236}">
                <a16:creationId xmlns:a16="http://schemas.microsoft.com/office/drawing/2014/main" id="{6DB3A9F2-566D-F85E-1C3C-B17FE77B01AC}"/>
              </a:ext>
            </a:extLst>
          </p:cNvPr>
          <p:cNvSpPr/>
          <p:nvPr/>
        </p:nvSpPr>
        <p:spPr>
          <a:xfrm>
            <a:off x="9022116" y="2446429"/>
            <a:ext cx="2951431" cy="852853"/>
          </a:xfrm>
          <a:prstGeom prst="borderCallout3">
            <a:avLst>
              <a:gd name="adj1" fmla="val -42985"/>
              <a:gd name="adj2" fmla="val -123265"/>
              <a:gd name="adj3" fmla="val -6960"/>
              <a:gd name="adj4" fmla="val -31658"/>
              <a:gd name="adj5" fmla="val 19327"/>
              <a:gd name="adj6" fmla="val -14334"/>
              <a:gd name="adj7" fmla="val 51793"/>
              <a:gd name="adj8" fmla="val -1338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Observation:  PS budget allocation is sensitive up to +40% responsiveness but is insensitive to an increase of 200%.</a:t>
            </a:r>
          </a:p>
        </p:txBody>
      </p: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5CD3DBF7-33B2-677C-52CC-57F4BDA4541C}"/>
              </a:ext>
            </a:extLst>
          </p:cNvPr>
          <p:cNvSpPr/>
          <p:nvPr/>
        </p:nvSpPr>
        <p:spPr>
          <a:xfrm>
            <a:off x="8698241" y="3796767"/>
            <a:ext cx="2951431" cy="1109078"/>
          </a:xfrm>
          <a:prstGeom prst="borderCallout3">
            <a:avLst>
              <a:gd name="adj1" fmla="val 12543"/>
              <a:gd name="adj2" fmla="val -64300"/>
              <a:gd name="adj3" fmla="val 33820"/>
              <a:gd name="adj4" fmla="val -19665"/>
              <a:gd name="adj5" fmla="val 41490"/>
              <a:gd name="adj6" fmla="val -9670"/>
              <a:gd name="adj7" fmla="val 51793"/>
              <a:gd name="adj8" fmla="val -1338"/>
            </a:avLst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Observation:  Social is most sensitive to increased changes in responsiveness and insensitive to decreases in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201357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9D83291C-4DC5-476E-B7A6-10390144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2672201-C9D6-4AE5-BC19-0EAF15FAF757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HCP MCM and HCP PP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94EDC-36C7-09E6-FAF3-316D3C54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985234"/>
            <a:ext cx="6384136" cy="50728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4D543F-121D-1EAA-96EC-7C71E9D7E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552" y="673280"/>
            <a:ext cx="4971429" cy="2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B21DB4-F268-695B-381F-85754AE1D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551" y="3411458"/>
            <a:ext cx="4971429" cy="279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9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F3A6-3BA4-40CE-A590-0B313B9B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2" descr="VERQUVO® (vericiguat) | Official Product Website">
            <a:extLst>
              <a:ext uri="{FF2B5EF4-FFF2-40B4-BE49-F238E27FC236}">
                <a16:creationId xmlns:a16="http://schemas.microsoft.com/office/drawing/2014/main" id="{3A69EBCD-52F3-43AD-A36F-EAB93E318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787199D-5F1B-4F8A-AFBF-0BD54DBD058A}"/>
              </a:ext>
            </a:extLst>
          </p:cNvPr>
          <p:cNvSpPr txBox="1">
            <a:spLocks/>
          </p:cNvSpPr>
          <p:nvPr/>
        </p:nvSpPr>
        <p:spPr>
          <a:xfrm>
            <a:off x="452927" y="237446"/>
            <a:ext cx="11679607" cy="8247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 Deep dive for HCC and HCC POC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11167-C181-4E42-A27C-28E62F70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615" y="675475"/>
            <a:ext cx="6255062" cy="3131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3409C-033F-D68E-4D92-292995A1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8" y="3868173"/>
            <a:ext cx="7257143" cy="27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AB143C-3882-D35E-ED53-D17DC5945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44" y="605806"/>
            <a:ext cx="5051046" cy="316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2F6-442A-4195-B822-ABB2FB7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19" y="318944"/>
            <a:ext cx="10515600" cy="586220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and 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30E7-28FB-406B-BFF0-E50BD3B9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86DC-3AD2-46A8-9B3E-F35905A01692}"/>
              </a:ext>
            </a:extLst>
          </p:cNvPr>
          <p:cNvSpPr txBox="1"/>
          <p:nvPr/>
        </p:nvSpPr>
        <p:spPr>
          <a:xfrm>
            <a:off x="266856" y="1367280"/>
            <a:ext cx="10956325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Suggest optimal investment across In-scope HCC &amp; HCP channels for a given budget to maximize the overall impactable revenue in 2024.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</a:t>
            </a:r>
            <a:r>
              <a:rPr lang="en-US" sz="2000" b="1" baseline="300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estimated budget contribution: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investment of $14M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(total budget $32M)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$25.4M </a:t>
            </a:r>
            <a:r>
              <a:rPr lang="fr-FR" sz="2000" dirty="0"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samples/vouchers=1.1:1).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Optimal Spend and allocation: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In-Scope</a:t>
            </a:r>
            <a:r>
              <a:rPr lang="en-US" sz="20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investment of $14M is estimated to generate ~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$28.8M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3-yr pre-tax incremental revenue (ROI excl. samples/vouchers=1.3:1). 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96" lvl="1" indent="-302575">
              <a:lnSpc>
                <a:spcPts val="2600"/>
              </a:lnSpc>
              <a:spcBef>
                <a:spcPts val="1200"/>
              </a:spcBef>
              <a:buClr>
                <a:srgbClr val="009999"/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A9E1-205B-4E5F-A13D-F96C4E0236F3}"/>
              </a:ext>
            </a:extLst>
          </p:cNvPr>
          <p:cNvSpPr txBox="1"/>
          <p:nvPr/>
        </p:nvSpPr>
        <p:spPr>
          <a:xfrm>
            <a:off x="838200" y="6416191"/>
            <a:ext cx="101363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baseline="30000" dirty="0"/>
              <a:t>1</a:t>
            </a:r>
            <a:r>
              <a:rPr lang="en-US" sz="1000" i="1" dirty="0"/>
              <a:t>In-Scope channels :  HCP MCM, HCP MF, HCC InOffice, HCC Social, HCC Display, HCC Paid Search, Samples and Vouchers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18261486-ABE7-4785-B6A6-D79ED51C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4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43D42-1B5B-4B88-B7E6-E36080F1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9" y="994712"/>
            <a:ext cx="10515600" cy="4351338"/>
          </a:xfrm>
        </p:spPr>
        <p:txBody>
          <a:bodyPr>
            <a:normAutofit/>
          </a:bodyPr>
          <a:lstStyle/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analyzable budget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Budget scenarios and impact on incremental revenue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promotion efficiency and responsiveness</a:t>
            </a:r>
          </a:p>
          <a:p>
            <a:pPr indent="-457200" algn="just">
              <a:lnSpc>
                <a:spcPct val="150000"/>
              </a:lnSpc>
              <a:buClr>
                <a:srgbClr val="009999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Deep-dive budget scenarios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2966C-2FD9-43E5-8239-44F0EC6B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B1BDF7-D5EF-4C1D-9D47-EF521D22BCE4}"/>
              </a:ext>
            </a:extLst>
          </p:cNvPr>
          <p:cNvSpPr txBox="1">
            <a:spLocks/>
          </p:cNvSpPr>
          <p:nvPr/>
        </p:nvSpPr>
        <p:spPr>
          <a:xfrm>
            <a:off x="487219" y="318944"/>
            <a:ext cx="10515600" cy="586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6" name="Picture 2" descr="VERQUVO® (vericiguat) | Official Product Website">
            <a:extLst>
              <a:ext uri="{FF2B5EF4-FFF2-40B4-BE49-F238E27FC236}">
                <a16:creationId xmlns:a16="http://schemas.microsoft.com/office/drawing/2014/main" id="{0E2CD363-6A7F-444E-852D-9AF93973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1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7EBFE-C707-3743-AD3C-4BCE22761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873" y="1423874"/>
            <a:ext cx="8003127" cy="3447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B97-8715-41BC-BE68-534F2EE2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13F5D-E78B-4F07-BA43-85F75DB6D346}"/>
              </a:ext>
            </a:extLst>
          </p:cNvPr>
          <p:cNvSpPr txBox="1"/>
          <p:nvPr/>
        </p:nvSpPr>
        <p:spPr>
          <a:xfrm>
            <a:off x="487218" y="6415801"/>
            <a:ext cx="933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Includes only Cost of Goods (COG) for Samples and reimbursement cost for Vouchers</a:t>
            </a:r>
          </a:p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**Source: Media Plans dated July’23, SAP Report dated June’23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0D9B80-7F33-45D1-A132-FB2D89C01983}"/>
              </a:ext>
            </a:extLst>
          </p:cNvPr>
          <p:cNvSpPr txBox="1">
            <a:spLocks/>
          </p:cNvSpPr>
          <p:nvPr/>
        </p:nvSpPr>
        <p:spPr>
          <a:xfrm>
            <a:off x="487218" y="318944"/>
            <a:ext cx="11196781" cy="62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In-Scope Promotion Budget for Analysis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~44% ($14M) of the total 2023 VERQUVO</a:t>
            </a:r>
            <a:r>
              <a:rPr lang="en-US" sz="1600" baseline="300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</a:t>
            </a:r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promotion budget was analyzed</a:t>
            </a:r>
          </a:p>
        </p:txBody>
      </p:sp>
      <p:pic>
        <p:nvPicPr>
          <p:cNvPr id="12" name="Picture 2" descr="VERQUVO® (vericiguat) | Official Product Website">
            <a:extLst>
              <a:ext uri="{FF2B5EF4-FFF2-40B4-BE49-F238E27FC236}">
                <a16:creationId xmlns:a16="http://schemas.microsoft.com/office/drawing/2014/main" id="{0B25557F-C8D7-47B2-826E-27489900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223E2F-8128-5E15-6AEB-AE01079751FA}"/>
              </a:ext>
            </a:extLst>
          </p:cNvPr>
          <p:cNvSpPr/>
          <p:nvPr/>
        </p:nvSpPr>
        <p:spPr>
          <a:xfrm>
            <a:off x="7224866" y="3914223"/>
            <a:ext cx="739263" cy="48079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:a16="http://schemas.microsoft.com/office/drawing/2014/main" id="{823BAE0A-ABD7-9D6F-A85D-677A7D1BACC9}"/>
              </a:ext>
            </a:extLst>
          </p:cNvPr>
          <p:cNvSpPr/>
          <p:nvPr/>
        </p:nvSpPr>
        <p:spPr>
          <a:xfrm>
            <a:off x="10270046" y="5061025"/>
            <a:ext cx="1083754" cy="11061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708"/>
              <a:gd name="adj6" fmla="val -22567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The combined working budget represents 50% of the total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D9BCE9-6925-2B35-D2BC-8E5E4384D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3" y="1129008"/>
            <a:ext cx="4028571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B28E9-15DD-415E-A6CA-A6D1A3E7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3A3A65-C816-427C-A5A3-34670E0EAEC3}"/>
              </a:ext>
            </a:extLst>
          </p:cNvPr>
          <p:cNvSpPr txBox="1">
            <a:spLocks/>
          </p:cNvSpPr>
          <p:nvPr/>
        </p:nvSpPr>
        <p:spPr>
          <a:xfrm>
            <a:off x="473363" y="277379"/>
            <a:ext cx="11196781" cy="860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</a:t>
            </a:r>
          </a:p>
          <a:p>
            <a:r>
              <a:rPr lang="en-US" sz="1600" dirty="0">
                <a:solidFill>
                  <a:srgbClr val="62A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2023 spend of $14M can be optimized to return additional $3.4 M in incremental revenue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F1FC3B-9AB4-4DD3-B4E7-4AA89615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87256"/>
              </p:ext>
            </p:extLst>
          </p:nvPr>
        </p:nvGraphicFramePr>
        <p:xfrm>
          <a:off x="591979" y="4952681"/>
          <a:ext cx="4808381" cy="131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810">
                  <a:extLst>
                    <a:ext uri="{9D8B030D-6E8A-4147-A177-3AD203B41FA5}">
                      <a16:colId xmlns:a16="http://schemas.microsoft.com/office/drawing/2014/main" val="611060445"/>
                    </a:ext>
                  </a:extLst>
                </a:gridCol>
                <a:gridCol w="1319929">
                  <a:extLst>
                    <a:ext uri="{9D8B030D-6E8A-4147-A177-3AD203B41FA5}">
                      <a16:colId xmlns:a16="http://schemas.microsoft.com/office/drawing/2014/main" val="2535394813"/>
                    </a:ext>
                  </a:extLst>
                </a:gridCol>
                <a:gridCol w="1494642">
                  <a:extLst>
                    <a:ext uri="{9D8B030D-6E8A-4147-A177-3AD203B41FA5}">
                      <a16:colId xmlns:a16="http://schemas.microsoft.com/office/drawing/2014/main" val="121381258"/>
                    </a:ext>
                  </a:extLst>
                </a:gridCol>
              </a:tblGrid>
              <a:tr h="555044">
                <a:tc>
                  <a:txBody>
                    <a:bodyPr/>
                    <a:lstStyle/>
                    <a:p>
                      <a:endParaRPr lang="en-US" sz="1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 Aug FC ($M)</a:t>
                      </a: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28873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Budget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$31.7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460994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InScope Budget (~44%)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9660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A1ED856-D166-47AE-97E8-3642430DC3DD}"/>
              </a:ext>
            </a:extLst>
          </p:cNvPr>
          <p:cNvSpPr txBox="1"/>
          <p:nvPr/>
        </p:nvSpPr>
        <p:spPr>
          <a:xfrm>
            <a:off x="473363" y="6334400"/>
            <a:ext cx="119686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These calculations assume that the non-analyzable budget can decrease proportionately to the in-scope budget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97A4C34-D385-4E42-98E9-A3674CA9BDD0}"/>
              </a:ext>
            </a:extLst>
          </p:cNvPr>
          <p:cNvSpPr txBox="1">
            <a:spLocks/>
          </p:cNvSpPr>
          <p:nvPr/>
        </p:nvSpPr>
        <p:spPr bwMode="auto">
          <a:xfrm>
            <a:off x="6249270" y="1298930"/>
            <a:ext cx="5785764" cy="365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Wingdings" pitchFamily="2" charset="2"/>
              <a:buChar char="v"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Font typeface="Arial" charset="0"/>
              <a:buChar char="–"/>
              <a:defRPr sz="1400" i="0">
                <a:solidFill>
                  <a:schemeClr val="tx1"/>
                </a:solidFill>
                <a:latin typeface="+mn-lt"/>
                <a:cs typeface="+mn-cs"/>
              </a:defRPr>
            </a:lvl2pPr>
            <a:lvl3pPr marL="800100" indent="-1143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•"/>
              <a:defRPr sz="1200" b="0">
                <a:solidFill>
                  <a:schemeClr val="tx1"/>
                </a:solidFill>
                <a:latin typeface="+mn-lt"/>
                <a:cs typeface="+mn-cs"/>
              </a:defRPr>
            </a:lvl3pPr>
            <a:lvl4pPr marL="1092200" indent="-1778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–"/>
              <a:defRPr sz="1100" i="0">
                <a:solidFill>
                  <a:schemeClr val="tx1"/>
                </a:solidFill>
                <a:latin typeface="+mn-lt"/>
                <a:cs typeface="+mn-cs"/>
              </a:defRPr>
            </a:lvl4pPr>
            <a:lvl5pPr marL="1371600" indent="-1651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5pPr>
            <a:lvl6pPr marL="18288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6pPr>
            <a:lvl7pPr marL="22860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7pPr>
            <a:lvl8pPr marL="27432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8pPr>
            <a:lvl9pPr marL="3200400" indent="-165100" algn="l" rtl="0" fontAlgn="base">
              <a:spcBef>
                <a:spcPct val="50000"/>
              </a:spcBef>
              <a:spcAft>
                <a:spcPct val="0"/>
              </a:spcAft>
              <a:buClr>
                <a:srgbClr val="009999"/>
              </a:buClr>
              <a:buChar char="»"/>
              <a:defRPr sz="1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scenarios were studied for 5 investment levels :  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-20% in-scope ($11M)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-10% in-scope ($12.5M)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 in-scope(14M)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in-scope ($15.3M)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+20% in-scope ($16.8M) </a:t>
            </a:r>
          </a:p>
          <a:p>
            <a:pPr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500" b="0" i="1" kern="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current budget there is plenty of opportunity to optimize across channels and improve revenue substantially.  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optimizing the current in-scope spend ($14M) with +/-40% channel variation, a </a:t>
            </a:r>
            <a:r>
              <a:rPr lang="en-US" sz="1500" kern="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$3.4M </a:t>
            </a:r>
            <a:r>
              <a:rPr lang="en-US" sz="15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</a:t>
            </a:r>
            <a:r>
              <a:rPr lang="en-US" sz="1500" b="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Revenue is estimated.  </a:t>
            </a:r>
          </a:p>
        </p:txBody>
      </p:sp>
      <p:pic>
        <p:nvPicPr>
          <p:cNvPr id="11" name="Picture 2" descr="VERQUVO® (vericiguat) | Official Product Website">
            <a:extLst>
              <a:ext uri="{FF2B5EF4-FFF2-40B4-BE49-F238E27FC236}">
                <a16:creationId xmlns:a16="http://schemas.microsoft.com/office/drawing/2014/main" id="{6DC463E2-F4D1-4339-9326-F77DD7750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CC1A-6608-18AB-4A19-FEE5CA31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9" y="1108990"/>
            <a:ext cx="5685714" cy="367619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7FF77E8-50CD-33D8-1A1B-6582BFF51198}"/>
              </a:ext>
            </a:extLst>
          </p:cNvPr>
          <p:cNvSpPr/>
          <p:nvPr/>
        </p:nvSpPr>
        <p:spPr>
          <a:xfrm>
            <a:off x="3519948" y="2841523"/>
            <a:ext cx="117987" cy="4031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D0ECAA-2DA0-6A7A-AA67-129190918BDB}"/>
              </a:ext>
            </a:extLst>
          </p:cNvPr>
          <p:cNvCxnSpPr/>
          <p:nvPr/>
        </p:nvCxnSpPr>
        <p:spPr>
          <a:xfrm rot="10800000">
            <a:off x="3815452" y="3048001"/>
            <a:ext cx="2654174" cy="717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23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(decreasing scenarios)</a:t>
            </a: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DC8F-B2E9-ED23-E9D1-74681BA5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79" y="1035929"/>
            <a:ext cx="9367085" cy="5153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97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7E713-5549-45EC-B7A4-7BDE3A34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B03921-9DA0-47BA-9808-E41D0DB7E93C}"/>
              </a:ext>
            </a:extLst>
          </p:cNvPr>
          <p:cNvSpPr txBox="1">
            <a:spLocks/>
          </p:cNvSpPr>
          <p:nvPr/>
        </p:nvSpPr>
        <p:spPr>
          <a:xfrm>
            <a:off x="452927" y="237447"/>
            <a:ext cx="10122709" cy="60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Scenario deep dive </a:t>
            </a:r>
            <a:r>
              <a:rPr lang="en-US" sz="1600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(increasing scenarios)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existing budget, an additional $3.4M in revenue can be gained by reallocating from lower impact to higher impact channels.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89CAEFD3-F68F-4C7F-A870-81E89E4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0066F9-0308-A67F-2CD5-F054341C1527}"/>
              </a:ext>
            </a:extLst>
          </p:cNvPr>
          <p:cNvSpPr/>
          <p:nvPr/>
        </p:nvSpPr>
        <p:spPr>
          <a:xfrm>
            <a:off x="926613" y="6244961"/>
            <a:ext cx="95725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ea typeface="Calibri" panose="020F0502020204030204" pitchFamily="34" charset="0"/>
              </a:rPr>
              <a:t> *Samples are requested and received by prescribers for use by and benefit of patients. Samples provide the opportunity to gain experience with a product. The sample-related values shown here reflect the association between samples and new patient starts rescaled into TRx terms for comparability to other investment types; this applies to vouchers as well, which are treated as an alternative mechanism to provide samples to patients. (vs. samples left by Field personnel).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2CDA8-1BDD-72CE-1E7F-8ED91FE3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73" y="976108"/>
            <a:ext cx="9721721" cy="53027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403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F2543-6A1E-4ADF-9112-EBA9DE98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AF865B-25F0-4F5A-BC72-24E3B912CE74}"/>
              </a:ext>
            </a:extLst>
          </p:cNvPr>
          <p:cNvSpPr txBox="1">
            <a:spLocks/>
          </p:cNvSpPr>
          <p:nvPr/>
        </p:nvSpPr>
        <p:spPr>
          <a:xfrm>
            <a:off x="512393" y="314555"/>
            <a:ext cx="11679607" cy="60686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00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  <a:endParaRPr lang="en-US" sz="16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F4E1F1-413C-4ED8-84F0-63996100EE61}"/>
              </a:ext>
            </a:extLst>
          </p:cNvPr>
          <p:cNvSpPr txBox="1">
            <a:spLocks/>
          </p:cNvSpPr>
          <p:nvPr/>
        </p:nvSpPr>
        <p:spPr>
          <a:xfrm>
            <a:off x="838200" y="1099038"/>
            <a:ext cx="10515600" cy="4902078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Receive practical channel level constraints (lower and upper) from the marketing team </a:t>
            </a:r>
          </a:p>
          <a:p>
            <a:pPr marL="800100" lvl="2" indent="-342900" algn="just">
              <a:lnSpc>
                <a:spcPts val="2280"/>
              </a:lnSpc>
              <a:spcBef>
                <a:spcPts val="1200"/>
              </a:spcBef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Run custom scenarios to take the new constraints into account</a:t>
            </a:r>
          </a:p>
          <a:p>
            <a:pPr marL="342900" indent="-342900" algn="just">
              <a:lnSpc>
                <a:spcPts val="2280"/>
              </a:lnSpc>
              <a:buClr>
                <a:srgbClr val="009999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Reach a consensus on the final scenario – budget and channel allocation</a:t>
            </a:r>
          </a:p>
        </p:txBody>
      </p:sp>
      <p:pic>
        <p:nvPicPr>
          <p:cNvPr id="7" name="Picture 2" descr="VERQUVO® (vericiguat) | Official Product Website">
            <a:extLst>
              <a:ext uri="{FF2B5EF4-FFF2-40B4-BE49-F238E27FC236}">
                <a16:creationId xmlns:a16="http://schemas.microsoft.com/office/drawing/2014/main" id="{E97E5DD4-37AF-403F-9C62-8226F292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7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7B79-5E67-4F1F-B4C9-5D1CFE65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72" y="2267816"/>
            <a:ext cx="10515600" cy="106218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E341-6DEC-4C4D-B977-CE6A5766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15450-2634-48F1-A5C3-5AC8A4356E2D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2" descr="VERQUVO® (vericiguat) | Official Product Website">
            <a:extLst>
              <a:ext uri="{FF2B5EF4-FFF2-40B4-BE49-F238E27FC236}">
                <a16:creationId xmlns:a16="http://schemas.microsoft.com/office/drawing/2014/main" id="{B0491815-5F61-4CCD-A4EA-3DB707AE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636" y="132045"/>
            <a:ext cx="1459398" cy="49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10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7936801F97B4791367B719711F6A8" ma:contentTypeVersion="12" ma:contentTypeDescription="Create a new document." ma:contentTypeScope="" ma:versionID="2eade2191140ddc5479b383fafc5126a">
  <xsd:schema xmlns:xsd="http://www.w3.org/2001/XMLSchema" xmlns:xs="http://www.w3.org/2001/XMLSchema" xmlns:p="http://schemas.microsoft.com/office/2006/metadata/properties" xmlns:ns3="1761e2d5-b19f-49d3-9dfd-a8e848b4d4b4" xmlns:ns4="574dcd8f-0583-4b45-aaee-aaeccdd493bd" targetNamespace="http://schemas.microsoft.com/office/2006/metadata/properties" ma:root="true" ma:fieldsID="973faceac73e097f898c3ae97938f9d3" ns3:_="" ns4:_="">
    <xsd:import namespace="1761e2d5-b19f-49d3-9dfd-a8e848b4d4b4"/>
    <xsd:import namespace="574dcd8f-0583-4b45-aaee-aaeccdd493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61e2d5-b19f-49d3-9dfd-a8e848b4d4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dcd8f-0583-4b45-aaee-aaeccdd493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AD8AAB-AE85-42E1-955C-76B712E7B3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8C6C5-A624-4E7C-8896-026EFFE97E0E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1761e2d5-b19f-49d3-9dfd-a8e848b4d4b4"/>
    <ds:schemaRef ds:uri="http://schemas.microsoft.com/office/infopath/2007/PartnerControls"/>
    <ds:schemaRef ds:uri="http://schemas.openxmlformats.org/package/2006/metadata/core-properties"/>
    <ds:schemaRef ds:uri="574dcd8f-0583-4b45-aaee-aaeccdd493bd"/>
  </ds:schemaRefs>
</ds:datastoreItem>
</file>

<file path=customXml/itemProps3.xml><?xml version="1.0" encoding="utf-8"?>
<ds:datastoreItem xmlns:ds="http://schemas.openxmlformats.org/officeDocument/2006/customXml" ds:itemID="{466FE7C7-28EA-4B62-BE97-5031123C0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61e2d5-b19f-49d3-9dfd-a8e848b4d4b4"/>
    <ds:schemaRef ds:uri="574dcd8f-0583-4b45-aaee-aaeccdd493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27822</TotalTime>
  <Words>1122</Words>
  <Application>Microsoft Office PowerPoint</Application>
  <PresentationFormat>Widescreen</PresentationFormat>
  <Paragraphs>95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Wingdings</vt:lpstr>
      <vt:lpstr>Office Theme</vt:lpstr>
      <vt:lpstr>VERQUVO®  2023 Marketing Budget Optimization</vt:lpstr>
      <vt:lpstr>Objective and 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Analysis: HCP Channels (NPP/MMF/Samples/Vouchers) </vt:lpstr>
      <vt:lpstr>Sensitivity Analysis: HCC POC</vt:lpstr>
      <vt:lpstr>Sensitivity Analysis: HCC Digital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Objective</dc:title>
  <dc:creator>Mullevey, Megan</dc:creator>
  <cp:lastModifiedBy>Quiggle, Tracie A.</cp:lastModifiedBy>
  <cp:revision>336</cp:revision>
  <dcterms:created xsi:type="dcterms:W3CDTF">2021-05-10T14:46:29Z</dcterms:created>
  <dcterms:modified xsi:type="dcterms:W3CDTF">2023-09-06T00:07:38Z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-1890091105</vt:i4>
  </property>
  <property fmtid="{D5CDD505-2E9C-101B-9397-08002B2CF9AE}" pid="3" name="_NewReviewCycle">
    <vt:lpwstr/>
  </property>
  <property fmtid="{D5CDD505-2E9C-101B-9397-08002B2CF9AE}" pid="4" name="_EmailSubject">
    <vt:lpwstr>BELSOMRA HCC Files</vt:lpwstr>
  </property>
  <property fmtid="{D5CDD505-2E9C-101B-9397-08002B2CF9AE}" pid="5" name="_AuthorEmail">
    <vt:lpwstr>devashish.bose@merck.com</vt:lpwstr>
  </property>
  <property fmtid="{D5CDD505-2E9C-101B-9397-08002B2CF9AE}" pid="6" name="_AuthorEmailDisplayName">
    <vt:lpwstr>Bose, Devashish</vt:lpwstr>
  </property>
  <property fmtid="{D5CDD505-2E9C-101B-9397-08002B2CF9AE}" pid="7" name="ContentTypeId">
    <vt:lpwstr>0x0101004097936801F97B4791367B719711F6A8</vt:lpwstr>
  </property>
  <property fmtid="{D5CDD505-2E9C-101B-9397-08002B2CF9AE}" pid="8" name="_PreviousAdHocReviewCycleID">
    <vt:i4>1430684857</vt:i4>
  </property>
  <property fmtid="{D5CDD505-2E9C-101B-9397-08002B2CF9AE}" pid="9" name="MSIP_Label_956ca4e7-1c6d-42ba-bd69-ca0c2ce1e034_Enabled">
    <vt:lpwstr>true</vt:lpwstr>
  </property>
  <property fmtid="{D5CDD505-2E9C-101B-9397-08002B2CF9AE}" pid="10" name="MSIP_Label_956ca4e7-1c6d-42ba-bd69-ca0c2ce1e034_SetDate">
    <vt:lpwstr>2021-09-06T18:04:27Z</vt:lpwstr>
  </property>
  <property fmtid="{D5CDD505-2E9C-101B-9397-08002B2CF9AE}" pid="11" name="MSIP_Label_956ca4e7-1c6d-42ba-bd69-ca0c2ce1e034_Method">
    <vt:lpwstr>Privileged</vt:lpwstr>
  </property>
  <property fmtid="{D5CDD505-2E9C-101B-9397-08002B2CF9AE}" pid="12" name="MSIP_Label_956ca4e7-1c6d-42ba-bd69-ca0c2ce1e034_Name">
    <vt:lpwstr>956ca4e7-1c6d-42ba-bd69-ca0c2ce1e034</vt:lpwstr>
  </property>
  <property fmtid="{D5CDD505-2E9C-101B-9397-08002B2CF9AE}" pid="13" name="MSIP_Label_956ca4e7-1c6d-42ba-bd69-ca0c2ce1e034_SiteId">
    <vt:lpwstr>a00de4ec-48a8-43a6-be74-e31274e2060d</vt:lpwstr>
  </property>
  <property fmtid="{D5CDD505-2E9C-101B-9397-08002B2CF9AE}" pid="14" name="MSIP_Label_956ca4e7-1c6d-42ba-bd69-ca0c2ce1e034_ActionId">
    <vt:lpwstr>758d2117-2f7c-4974-b232-ece2d1e6702f</vt:lpwstr>
  </property>
  <property fmtid="{D5CDD505-2E9C-101B-9397-08002B2CF9AE}" pid="15" name="MSIP_Label_956ca4e7-1c6d-42ba-bd69-ca0c2ce1e034_ContentBits">
    <vt:lpwstr>1</vt:lpwstr>
  </property>
</Properties>
</file>