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145706532" r:id="rId5"/>
    <p:sldId id="2145706604" r:id="rId6"/>
    <p:sldId id="2145706606" r:id="rId7"/>
    <p:sldId id="2145706605" r:id="rId8"/>
    <p:sldId id="2145706592" r:id="rId9"/>
    <p:sldId id="21457065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C711A-A2D2-4C00-A7DF-B798CB958EEE}">
          <p14:sldIdLst>
            <p14:sldId id="2145706532"/>
            <p14:sldId id="2145706604"/>
            <p14:sldId id="2145706606"/>
            <p14:sldId id="2145706605"/>
            <p14:sldId id="2145706592"/>
            <p14:sldId id="21457065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418DC4-6473-36FD-F5F2-EFC3F2BCC57D}" name="Quiggle, Tracie A." initials="QTA" userId="S::morelant@merck.com::2ca80397-579b-48ac-aa5a-e988631eea8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elly, Cheryl A" initials="DCA" lastIdx="2" clrIdx="0">
    <p:extLst>
      <p:ext uri="{19B8F6BF-5375-455C-9EA6-DF929625EA0E}">
        <p15:presenceInfo xmlns:p15="http://schemas.microsoft.com/office/powerpoint/2012/main" userId="S::Donnelch@merck.com::e312b888-337c-4190-8a44-27eb7f05ca3b" providerId="AD"/>
      </p:ext>
    </p:extLst>
  </p:cmAuthor>
  <p:cmAuthor id="2" name="Mullevey, Megan" initials="MM" lastIdx="2" clrIdx="1">
    <p:extLst>
      <p:ext uri="{19B8F6BF-5375-455C-9EA6-DF929625EA0E}">
        <p15:presenceInfo xmlns:p15="http://schemas.microsoft.com/office/powerpoint/2012/main" userId="S::Wattsme@merck.com::3df71033-f866-470e-aad1-5f9c16fd7cb3" providerId="AD"/>
      </p:ext>
    </p:extLst>
  </p:cmAuthor>
  <p:cmAuthor id="3" name="A, Sarath" initials="AS" lastIdx="2" clrIdx="2">
    <p:extLst>
      <p:ext uri="{19B8F6BF-5375-455C-9EA6-DF929625EA0E}">
        <p15:presenceInfo xmlns:p15="http://schemas.microsoft.com/office/powerpoint/2012/main" userId="S::asaara@merck.com::bb126189-bf1b-4dbc-9e4f-50bc9f9913a7" providerId="AD"/>
      </p:ext>
    </p:extLst>
  </p:cmAuthor>
  <p:cmAuthor id="4" name="Bose, Devashish" initials="BD" lastIdx="1" clrIdx="3">
    <p:extLst>
      <p:ext uri="{19B8F6BF-5375-455C-9EA6-DF929625EA0E}">
        <p15:presenceInfo xmlns:p15="http://schemas.microsoft.com/office/powerpoint/2012/main" userId="S::bosedev@merck.com::5686ac21-4e85-4da0-baa5-53908cf9d4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7CE"/>
    <a:srgbClr val="C6EFCE"/>
    <a:srgbClr val="5FCA90"/>
    <a:srgbClr val="4F81BD"/>
    <a:srgbClr val="62A39F"/>
    <a:srgbClr val="ED7D31"/>
    <a:srgbClr val="FBE5D6"/>
    <a:srgbClr val="3A868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5059" autoAdjust="0"/>
  </p:normalViewPr>
  <p:slideViewPr>
    <p:cSldViewPr snapToGrid="0">
      <p:cViewPr varScale="1">
        <p:scale>
          <a:sx n="78" d="100"/>
          <a:sy n="78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03C1-3B74-4A99-B336-5673FE4858D8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C2F91-96D6-42D8-BAA7-76B5436B9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B11572B-BD6A-408D-8B09-D9FBB14BBD14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0864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VERQUVO® 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Marketing Budget Optimization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5569-A48C-4CD0-B292-9654168C751E}"/>
              </a:ext>
            </a:extLst>
          </p:cNvPr>
          <p:cNvSpPr txBox="1"/>
          <p:nvPr/>
        </p:nvSpPr>
        <p:spPr>
          <a:xfrm>
            <a:off x="6876156" y="5794872"/>
            <a:ext cx="4942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Assessment &amp; Investment Optimization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HH Digital, Data and Analytics (HHDDA)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 17th, 2023</a:t>
            </a:r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A12CA326-8560-4C95-ABCC-3AA98309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068" y="4515446"/>
            <a:ext cx="2521531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A2F6-442A-4195-B822-ABB2FB7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318944"/>
            <a:ext cx="10515600" cy="58622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Vendor-Level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30E7-28FB-406B-BFF0-E50BD3B9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86DC-3AD2-46A8-9B3E-F35905A01692}"/>
              </a:ext>
            </a:extLst>
          </p:cNvPr>
          <p:cNvSpPr txBox="1"/>
          <p:nvPr/>
        </p:nvSpPr>
        <p:spPr>
          <a:xfrm>
            <a:off x="9212828" y="885969"/>
            <a:ext cx="2822206" cy="510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97521" lvl="1">
              <a:spcBef>
                <a:spcPts val="1200"/>
              </a:spcBef>
              <a:buClr>
                <a:srgbClr val="009999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vendor-level constraints are less than estimated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in-scope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budget of $14M for 2024. As a result, scenarios on next slide will reflect this (i.e., total budget must be between min/max constraints).  In each scenario, please note that almost all channels tend to reach (or nearly reach) max constraints. Those channels are highlighted here.</a:t>
            </a:r>
          </a:p>
          <a:p>
            <a:pPr marL="97521" lvl="1">
              <a:spcBef>
                <a:spcPts val="1200"/>
              </a:spcBef>
              <a:buClr>
                <a:srgbClr val="009999"/>
              </a:buClr>
            </a:pP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$14M in-scope</a:t>
            </a:r>
            <a:r>
              <a:rPr lang="en-US" sz="1600" i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is preferred for 2024 scenarios, these constraints must be adjusted.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A9E1-205B-4E5F-A13D-F96C4E0236F3}"/>
              </a:ext>
            </a:extLst>
          </p:cNvPr>
          <p:cNvSpPr txBox="1"/>
          <p:nvPr/>
        </p:nvSpPr>
        <p:spPr>
          <a:xfrm>
            <a:off x="206477" y="639497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MMF, HCC InOffice, HCC Social, HCC Display, HCC Paid Search, Samples and Vouchers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18261486-ABE7-4785-B6A6-D79ED51C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E6FC4DC-01E1-9223-868D-706604650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36721"/>
              </p:ext>
            </p:extLst>
          </p:nvPr>
        </p:nvGraphicFramePr>
        <p:xfrm>
          <a:off x="156966" y="929895"/>
          <a:ext cx="8962222" cy="524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363154" imgH="6065438" progId="Excel.Sheet.12">
                  <p:embed/>
                </p:oleObj>
              </mc:Choice>
              <mc:Fallback>
                <p:oleObj name="Worksheet" r:id="rId3" imgW="10363154" imgH="60654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966" y="929895"/>
                        <a:ext cx="8962222" cy="524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ED333D-9230-F76B-F524-E225F536CB42}"/>
              </a:ext>
            </a:extLst>
          </p:cNvPr>
          <p:cNvSpPr txBox="1"/>
          <p:nvPr/>
        </p:nvSpPr>
        <p:spPr>
          <a:xfrm>
            <a:off x="7105401" y="6075144"/>
            <a:ext cx="34702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/>
              <a:t>Dropping TrendMd/DGC/Dox=-$242K spend    Adding Numedis/ReachMD =~ +$550K spend   NET =~+$308K</a:t>
            </a:r>
          </a:p>
        </p:txBody>
      </p:sp>
    </p:spTree>
    <p:extLst>
      <p:ext uri="{BB962C8B-B14F-4D97-AF65-F5344CB8AC3E}">
        <p14:creationId xmlns:p14="http://schemas.microsoft.com/office/powerpoint/2010/main" val="34933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0628A-FEE8-FE7B-BA5B-6DC430D1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7" y="1321515"/>
            <a:ext cx="6519008" cy="42149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28E9-15DD-415E-A6CA-A6D1A3E7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A3A65-C816-427C-A5A3-34670E0EAEC3}"/>
              </a:ext>
            </a:extLst>
          </p:cNvPr>
          <p:cNvSpPr txBox="1">
            <a:spLocks/>
          </p:cNvSpPr>
          <p:nvPr/>
        </p:nvSpPr>
        <p:spPr>
          <a:xfrm>
            <a:off x="473364" y="277379"/>
            <a:ext cx="9476882" cy="86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 with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 Constraints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reduction in the current in-scope</a:t>
            </a:r>
            <a:r>
              <a:rPr lang="en-US" sz="1600" baseline="300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yields a small gain in revenue simply by optimizing within vendor/channel constraints.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ED856-D166-47AE-97E8-3642430DC3DD}"/>
              </a:ext>
            </a:extLst>
          </p:cNvPr>
          <p:cNvSpPr txBox="1"/>
          <p:nvPr/>
        </p:nvSpPr>
        <p:spPr>
          <a:xfrm>
            <a:off x="473363" y="6334400"/>
            <a:ext cx="11968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calculations assume that the non-analyzable budget can decrease proportionately to the in-scope budget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97A4C34-D385-4E42-98E9-A3674CA9BDD0}"/>
              </a:ext>
            </a:extLst>
          </p:cNvPr>
          <p:cNvSpPr txBox="1">
            <a:spLocks/>
          </p:cNvSpPr>
          <p:nvPr/>
        </p:nvSpPr>
        <p:spPr bwMode="auto">
          <a:xfrm>
            <a:off x="8514214" y="3042914"/>
            <a:ext cx="3067179" cy="249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400" i="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–"/>
              <a:defRPr sz="1100" i="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optimizing a slightly reduced in-scope</a:t>
            </a:r>
            <a:r>
              <a:rPr lang="en-US" sz="1500" b="0" kern="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($12M-$13M), a </a:t>
            </a:r>
            <a:r>
              <a:rPr lang="en-US" sz="15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$1M-$1.3M </a:t>
            </a: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Revenue is estimated. </a:t>
            </a:r>
          </a:p>
          <a:p>
            <a:pPr marL="0" inden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500" b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note: the </a:t>
            </a:r>
            <a:r>
              <a:rPr lang="en-US" sz="1100" b="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$13.7M </a:t>
            </a:r>
            <a:r>
              <a:rPr lang="en-US" sz="1100" b="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excludes the 3 HCP vendors that out of consideration for 2024</a:t>
            </a:r>
            <a:r>
              <a:rPr lang="en-US" sz="11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6DC463E2-F4D1-4339-9326-F77DD775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43B79-B5EF-DBAB-C264-AF1660D4BB77}"/>
              </a:ext>
            </a:extLst>
          </p:cNvPr>
          <p:cNvGrpSpPr/>
          <p:nvPr/>
        </p:nvGrpSpPr>
        <p:grpSpPr>
          <a:xfrm>
            <a:off x="6096000" y="3038681"/>
            <a:ext cx="2379406" cy="780637"/>
            <a:chOff x="8659763" y="3333136"/>
            <a:chExt cx="2949678" cy="924233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7FF77E8-50CD-33D8-1A1B-6582BFF51198}"/>
                </a:ext>
              </a:extLst>
            </p:cNvPr>
            <p:cNvSpPr/>
            <p:nvPr/>
          </p:nvSpPr>
          <p:spPr>
            <a:xfrm>
              <a:off x="8659763" y="3333136"/>
              <a:ext cx="117987" cy="4031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1D0ECAA-2DA0-6A7A-AA67-129190918BDB}"/>
                </a:ext>
              </a:extLst>
            </p:cNvPr>
            <p:cNvCxnSpPr/>
            <p:nvPr/>
          </p:nvCxnSpPr>
          <p:spPr>
            <a:xfrm rot="10800000">
              <a:off x="8955267" y="3539614"/>
              <a:ext cx="2654174" cy="717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467DB9-99B8-3F59-2101-EA41986FECCD}"/>
              </a:ext>
            </a:extLst>
          </p:cNvPr>
          <p:cNvSpPr txBox="1"/>
          <p:nvPr/>
        </p:nvSpPr>
        <p:spPr>
          <a:xfrm>
            <a:off x="255638" y="658062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MMF, HCC InOffice, HCC Social, HCC Display, HCC Paid Search, Samples and Vouchers</a:t>
            </a:r>
          </a:p>
        </p:txBody>
      </p:sp>
    </p:spTree>
    <p:extLst>
      <p:ext uri="{BB962C8B-B14F-4D97-AF65-F5344CB8AC3E}">
        <p14:creationId xmlns:p14="http://schemas.microsoft.com/office/powerpoint/2010/main" val="8921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</a:t>
            </a: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reduction in the current in-scope</a:t>
            </a:r>
            <a:r>
              <a:rPr lang="en-US" sz="1600" i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yields a small gain in revenue simply by optimizing within vendor/channel constraints.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7D5DC50-9F3A-E851-E044-85EDAD7EE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98275"/>
              </p:ext>
            </p:extLst>
          </p:nvPr>
        </p:nvGraphicFramePr>
        <p:xfrm>
          <a:off x="962025" y="999743"/>
          <a:ext cx="1026795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313966" imgH="5966460" progId="Excel.Sheet.12">
                  <p:embed/>
                </p:oleObj>
              </mc:Choice>
              <mc:Fallback>
                <p:oleObj name="Worksheet" r:id="rId3" imgW="12313966" imgH="59664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25" y="999743"/>
                        <a:ext cx="1026795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7B79-5E67-4F1F-B4C9-5D1CFE65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2" y="2267816"/>
            <a:ext cx="10515600" cy="106218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E341-6DEC-4C4D-B977-CE6A5766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VERQUVO® (vericiguat) | Official Product Website">
            <a:extLst>
              <a:ext uri="{FF2B5EF4-FFF2-40B4-BE49-F238E27FC236}">
                <a16:creationId xmlns:a16="http://schemas.microsoft.com/office/drawing/2014/main" id="{B0491815-5F61-4CCD-A4EA-3DB707AE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1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7EBFE-C707-3743-AD3C-4BCE2276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73" y="1423874"/>
            <a:ext cx="8003127" cy="344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B97-8715-41BC-BE68-534F2EE2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13F5D-E78B-4F07-BA43-85F75DB6D346}"/>
              </a:ext>
            </a:extLst>
          </p:cNvPr>
          <p:cNvSpPr txBox="1"/>
          <p:nvPr/>
        </p:nvSpPr>
        <p:spPr>
          <a:xfrm>
            <a:off x="487218" y="6415801"/>
            <a:ext cx="933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Includes only Cost of Goods (COG) for Samples and reimbursement cost for Vouchers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**Source: Media Plans dated July’23, SAP Report dated June’23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0D9B80-7F33-45D1-A132-FB2D89C01983}"/>
              </a:ext>
            </a:extLst>
          </p:cNvPr>
          <p:cNvSpPr txBox="1">
            <a:spLocks/>
          </p:cNvSpPr>
          <p:nvPr/>
        </p:nvSpPr>
        <p:spPr>
          <a:xfrm>
            <a:off x="487218" y="318944"/>
            <a:ext cx="11196781" cy="62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In-Scope Promotion Budget for Analysis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~44% ($14M) of the total 2023 VERQUVO</a:t>
            </a:r>
            <a:r>
              <a:rPr lang="en-US" sz="1600" baseline="300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promotion budget was analyzed</a:t>
            </a:r>
          </a:p>
        </p:txBody>
      </p:sp>
      <p:pic>
        <p:nvPicPr>
          <p:cNvPr id="12" name="Picture 2" descr="VERQUVO® (vericiguat) | Official Product Website">
            <a:extLst>
              <a:ext uri="{FF2B5EF4-FFF2-40B4-BE49-F238E27FC236}">
                <a16:creationId xmlns:a16="http://schemas.microsoft.com/office/drawing/2014/main" id="{0B25557F-C8D7-47B2-826E-27489900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23E2F-8128-5E15-6AEB-AE01079751FA}"/>
              </a:ext>
            </a:extLst>
          </p:cNvPr>
          <p:cNvSpPr/>
          <p:nvPr/>
        </p:nvSpPr>
        <p:spPr>
          <a:xfrm>
            <a:off x="7224866" y="3914223"/>
            <a:ext cx="739263" cy="4807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823BAE0A-ABD7-9D6F-A85D-677A7D1BACC9}"/>
              </a:ext>
            </a:extLst>
          </p:cNvPr>
          <p:cNvSpPr/>
          <p:nvPr/>
        </p:nvSpPr>
        <p:spPr>
          <a:xfrm>
            <a:off x="10270046" y="5061025"/>
            <a:ext cx="1083754" cy="11061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708"/>
              <a:gd name="adj6" fmla="val -225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combined working budget represents 50% of the total budget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9BCE9-6925-2B35-D2BC-8E5E4384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" y="1129008"/>
            <a:ext cx="402857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7936801F97B4791367B719711F6A8" ma:contentTypeVersion="12" ma:contentTypeDescription="Create a new document." ma:contentTypeScope="" ma:versionID="2eade2191140ddc5479b383fafc5126a">
  <xsd:schema xmlns:xsd="http://www.w3.org/2001/XMLSchema" xmlns:xs="http://www.w3.org/2001/XMLSchema" xmlns:p="http://schemas.microsoft.com/office/2006/metadata/properties" xmlns:ns3="1761e2d5-b19f-49d3-9dfd-a8e848b4d4b4" xmlns:ns4="574dcd8f-0583-4b45-aaee-aaeccdd493bd" targetNamespace="http://schemas.microsoft.com/office/2006/metadata/properties" ma:root="true" ma:fieldsID="973faceac73e097f898c3ae97938f9d3" ns3:_="" ns4:_="">
    <xsd:import namespace="1761e2d5-b19f-49d3-9dfd-a8e848b4d4b4"/>
    <xsd:import namespace="574dcd8f-0583-4b45-aaee-aaeccdd493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1e2d5-b19f-49d3-9dfd-a8e848b4d4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cd8f-0583-4b45-aaee-aaeccdd49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FE7C7-28EA-4B62-BE97-5031123C0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61e2d5-b19f-49d3-9dfd-a8e848b4d4b4"/>
    <ds:schemaRef ds:uri="574dcd8f-0583-4b45-aaee-aaeccdd49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8C6C5-A624-4E7C-8896-026EFFE97E0E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1761e2d5-b19f-49d3-9dfd-a8e848b4d4b4"/>
    <ds:schemaRef ds:uri="http://schemas.microsoft.com/office/infopath/2007/PartnerControls"/>
    <ds:schemaRef ds:uri="http://schemas.openxmlformats.org/package/2006/metadata/core-properties"/>
    <ds:schemaRef ds:uri="574dcd8f-0583-4b45-aaee-aaeccdd493bd"/>
  </ds:schemaRefs>
</ds:datastoreItem>
</file>

<file path=customXml/itemProps3.xml><?xml version="1.0" encoding="utf-8"?>
<ds:datastoreItem xmlns:ds="http://schemas.openxmlformats.org/officeDocument/2006/customXml" ds:itemID="{6FAD8AAB-AE85-42E1-955C-76B712E7B3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30531</TotalTime>
  <Words>444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Microsoft Excel Worksheet</vt:lpstr>
      <vt:lpstr>VERQUVO®  2023 Marketing Budget Optimization</vt:lpstr>
      <vt:lpstr>Custom Vendor-Level Constraints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Objective</dc:title>
  <dc:creator>Mullevey, Megan</dc:creator>
  <cp:lastModifiedBy>Quiggle, Tracie A.</cp:lastModifiedBy>
  <cp:revision>343</cp:revision>
  <dcterms:created xsi:type="dcterms:W3CDTF">2021-05-10T14:46:29Z</dcterms:created>
  <dcterms:modified xsi:type="dcterms:W3CDTF">2023-09-15T17:33:29Z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-1890091105</vt:i4>
  </property>
  <property fmtid="{D5CDD505-2E9C-101B-9397-08002B2CF9AE}" pid="3" name="_NewReviewCycle">
    <vt:lpwstr/>
  </property>
  <property fmtid="{D5CDD505-2E9C-101B-9397-08002B2CF9AE}" pid="4" name="_EmailSubject">
    <vt:lpwstr>BELSOMRA HCC Files</vt:lpwstr>
  </property>
  <property fmtid="{D5CDD505-2E9C-101B-9397-08002B2CF9AE}" pid="5" name="_AuthorEmail">
    <vt:lpwstr>devashish.bose@merck.com</vt:lpwstr>
  </property>
  <property fmtid="{D5CDD505-2E9C-101B-9397-08002B2CF9AE}" pid="6" name="_AuthorEmailDisplayName">
    <vt:lpwstr>Bose, Devashish</vt:lpwstr>
  </property>
  <property fmtid="{D5CDD505-2E9C-101B-9397-08002B2CF9AE}" pid="7" name="ContentTypeId">
    <vt:lpwstr>0x0101004097936801F97B4791367B719711F6A8</vt:lpwstr>
  </property>
  <property fmtid="{D5CDD505-2E9C-101B-9397-08002B2CF9AE}" pid="8" name="_PreviousAdHocReviewCycleID">
    <vt:i4>1430684857</vt:i4>
  </property>
  <property fmtid="{D5CDD505-2E9C-101B-9397-08002B2CF9AE}" pid="9" name="MSIP_Label_956ca4e7-1c6d-42ba-bd69-ca0c2ce1e034_Enabled">
    <vt:lpwstr>true</vt:lpwstr>
  </property>
  <property fmtid="{D5CDD505-2E9C-101B-9397-08002B2CF9AE}" pid="10" name="MSIP_Label_956ca4e7-1c6d-42ba-bd69-ca0c2ce1e034_SetDate">
    <vt:lpwstr>2021-09-06T18:04:27Z</vt:lpwstr>
  </property>
  <property fmtid="{D5CDD505-2E9C-101B-9397-08002B2CF9AE}" pid="11" name="MSIP_Label_956ca4e7-1c6d-42ba-bd69-ca0c2ce1e034_Method">
    <vt:lpwstr>Privileged</vt:lpwstr>
  </property>
  <property fmtid="{D5CDD505-2E9C-101B-9397-08002B2CF9AE}" pid="12" name="MSIP_Label_956ca4e7-1c6d-42ba-bd69-ca0c2ce1e034_Name">
    <vt:lpwstr>956ca4e7-1c6d-42ba-bd69-ca0c2ce1e034</vt:lpwstr>
  </property>
  <property fmtid="{D5CDD505-2E9C-101B-9397-08002B2CF9AE}" pid="13" name="MSIP_Label_956ca4e7-1c6d-42ba-bd69-ca0c2ce1e034_SiteId">
    <vt:lpwstr>a00de4ec-48a8-43a6-be74-e31274e2060d</vt:lpwstr>
  </property>
  <property fmtid="{D5CDD505-2E9C-101B-9397-08002B2CF9AE}" pid="14" name="MSIP_Label_956ca4e7-1c6d-42ba-bd69-ca0c2ce1e034_ActionId">
    <vt:lpwstr>758d2117-2f7c-4974-b232-ece2d1e6702f</vt:lpwstr>
  </property>
  <property fmtid="{D5CDD505-2E9C-101B-9397-08002B2CF9AE}" pid="15" name="MSIP_Label_956ca4e7-1c6d-42ba-bd69-ca0c2ce1e034_ContentBits">
    <vt:lpwstr>1</vt:lpwstr>
  </property>
</Properties>
</file>