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145706532" r:id="rId5"/>
    <p:sldId id="2145706604" r:id="rId6"/>
    <p:sldId id="2145706606" r:id="rId7"/>
    <p:sldId id="2145706605" r:id="rId8"/>
    <p:sldId id="2145706592" r:id="rId9"/>
    <p:sldId id="2145706579" r:id="rId10"/>
    <p:sldId id="2145706580" r:id="rId11"/>
    <p:sldId id="2145706584" r:id="rId12"/>
    <p:sldId id="2145706585" r:id="rId13"/>
    <p:sldId id="2145706589" r:id="rId14"/>
    <p:sldId id="2145706601" r:id="rId15"/>
    <p:sldId id="2145706591" r:id="rId16"/>
    <p:sldId id="2145706598" r:id="rId17"/>
    <p:sldId id="460" r:id="rId18"/>
    <p:sldId id="2145706602" r:id="rId19"/>
    <p:sldId id="2145706603" r:id="rId20"/>
    <p:sldId id="2145706596" r:id="rId21"/>
    <p:sldId id="21457065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C711A-A2D2-4C00-A7DF-B798CB958EEE}">
          <p14:sldIdLst>
            <p14:sldId id="2145706532"/>
            <p14:sldId id="2145706604"/>
            <p14:sldId id="2145706606"/>
            <p14:sldId id="2145706605"/>
            <p14:sldId id="2145706592"/>
            <p14:sldId id="2145706579"/>
            <p14:sldId id="2145706580"/>
            <p14:sldId id="2145706584"/>
            <p14:sldId id="2145706585"/>
            <p14:sldId id="2145706589"/>
            <p14:sldId id="2145706601"/>
            <p14:sldId id="2145706591"/>
            <p14:sldId id="2145706598"/>
            <p14:sldId id="460"/>
            <p14:sldId id="2145706602"/>
            <p14:sldId id="2145706603"/>
            <p14:sldId id="2145706596"/>
            <p14:sldId id="21457065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418DC4-6473-36FD-F5F2-EFC3F2BCC57D}" name="Quiggle, Tracie A." initials="QTA" userId="S::morelant@merck.com::2ca80397-579b-48ac-aa5a-e988631eea8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nelly, Cheryl A" initials="DCA" lastIdx="2" clrIdx="0">
    <p:extLst>
      <p:ext uri="{19B8F6BF-5375-455C-9EA6-DF929625EA0E}">
        <p15:presenceInfo xmlns:p15="http://schemas.microsoft.com/office/powerpoint/2012/main" userId="S::Donnelch@merck.com::e312b888-337c-4190-8a44-27eb7f05ca3b" providerId="AD"/>
      </p:ext>
    </p:extLst>
  </p:cmAuthor>
  <p:cmAuthor id="2" name="Mullevey, Megan" initials="MM" lastIdx="2" clrIdx="1">
    <p:extLst>
      <p:ext uri="{19B8F6BF-5375-455C-9EA6-DF929625EA0E}">
        <p15:presenceInfo xmlns:p15="http://schemas.microsoft.com/office/powerpoint/2012/main" userId="S::Wattsme@merck.com::3df71033-f866-470e-aad1-5f9c16fd7cb3" providerId="AD"/>
      </p:ext>
    </p:extLst>
  </p:cmAuthor>
  <p:cmAuthor id="3" name="A, Sarath" initials="AS" lastIdx="2" clrIdx="2">
    <p:extLst>
      <p:ext uri="{19B8F6BF-5375-455C-9EA6-DF929625EA0E}">
        <p15:presenceInfo xmlns:p15="http://schemas.microsoft.com/office/powerpoint/2012/main" userId="S::asaara@merck.com::bb126189-bf1b-4dbc-9e4f-50bc9f9913a7" providerId="AD"/>
      </p:ext>
    </p:extLst>
  </p:cmAuthor>
  <p:cmAuthor id="4" name="Bose, Devashish" initials="BD" lastIdx="1" clrIdx="3">
    <p:extLst>
      <p:ext uri="{19B8F6BF-5375-455C-9EA6-DF929625EA0E}">
        <p15:presenceInfo xmlns:p15="http://schemas.microsoft.com/office/powerpoint/2012/main" userId="S::bosedev@merck.com::5686ac21-4e85-4da0-baa5-53908cf9d4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7CE"/>
    <a:srgbClr val="C6EFCE"/>
    <a:srgbClr val="5FCA90"/>
    <a:srgbClr val="4F81BD"/>
    <a:srgbClr val="62A39F"/>
    <a:srgbClr val="ED7D31"/>
    <a:srgbClr val="FBE5D6"/>
    <a:srgbClr val="3A868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725" autoAdjust="0"/>
    <p:restoredTop sz="95059" autoAdjust="0"/>
  </p:normalViewPr>
  <p:slideViewPr>
    <p:cSldViewPr snapToGrid="0">
      <p:cViewPr varScale="1">
        <p:scale>
          <a:sx n="78" d="100"/>
          <a:sy n="78" d="100"/>
        </p:scale>
        <p:origin x="10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03C1-3B74-4A99-B336-5673FE4858D8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C2F91-96D6-42D8-BAA7-76B5436B9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3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8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3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B11572B-BD6A-408D-8B09-D9FBB14BBD14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0864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VERQUVO® 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Marketing Budget Optimization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5569-A48C-4CD0-B292-9654168C751E}"/>
              </a:ext>
            </a:extLst>
          </p:cNvPr>
          <p:cNvSpPr txBox="1"/>
          <p:nvPr/>
        </p:nvSpPr>
        <p:spPr>
          <a:xfrm>
            <a:off x="6876156" y="5794872"/>
            <a:ext cx="4942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Assessment &amp; Investment Optimization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HH Digital, Data and Analytics (HHDDA)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Aug 17th, 2023</a:t>
            </a:r>
          </a:p>
        </p:txBody>
      </p:sp>
      <p:pic>
        <p:nvPicPr>
          <p:cNvPr id="10" name="Picture 2" descr="VERQUVO® (vericiguat) | Official Product Website">
            <a:extLst>
              <a:ext uri="{FF2B5EF4-FFF2-40B4-BE49-F238E27FC236}">
                <a16:creationId xmlns:a16="http://schemas.microsoft.com/office/drawing/2014/main" id="{A12CA326-8560-4C95-ABCC-3AA98309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068" y="4515446"/>
            <a:ext cx="2521531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(decreasing scenarios)</a:t>
            </a: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existing budget, an additional $3.4M in revenue can be gained by reallocating from lower impact to higher impact channels.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ADC8F-B2E9-ED23-E9D1-74681BA5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9" y="1035929"/>
            <a:ext cx="9367085" cy="5153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9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(increasing scenarios)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existing budget, an additional $3.4M in revenue can be gained by reallocating from lower impact to higher impact channels.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2CDA8-1BDD-72CE-1E7F-8ED91FE3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73" y="976108"/>
            <a:ext cx="9721721" cy="5302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403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2543-6A1E-4ADF-9112-EBA9DE98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AF865B-25F0-4F5A-BC72-24E3B912CE74}"/>
              </a:ext>
            </a:extLst>
          </p:cNvPr>
          <p:cNvSpPr txBox="1">
            <a:spLocks/>
          </p:cNvSpPr>
          <p:nvPr/>
        </p:nvSpPr>
        <p:spPr>
          <a:xfrm>
            <a:off x="512393" y="314555"/>
            <a:ext cx="11679607" cy="60686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F4E1F1-413C-4ED8-84F0-63996100EE61}"/>
              </a:ext>
            </a:extLst>
          </p:cNvPr>
          <p:cNvSpPr txBox="1">
            <a:spLocks/>
          </p:cNvSpPr>
          <p:nvPr/>
        </p:nvSpPr>
        <p:spPr>
          <a:xfrm>
            <a:off x="838200" y="1099038"/>
            <a:ext cx="10515600" cy="490207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2280"/>
              </a:lnSpc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Receive practical channel level constraints (lower and upper) from the marketing team </a:t>
            </a:r>
          </a:p>
          <a:p>
            <a:pPr marL="800100" lvl="2" indent="-342900" algn="just">
              <a:lnSpc>
                <a:spcPts val="2280"/>
              </a:lnSpc>
              <a:spcBef>
                <a:spcPts val="1200"/>
              </a:spcBef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custom scenarios to take the new constraints into account</a:t>
            </a:r>
          </a:p>
          <a:p>
            <a:pPr marL="342900" indent="-342900" algn="just">
              <a:lnSpc>
                <a:spcPts val="2280"/>
              </a:lnSpc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Reach a consensus on the final scenario – budget and channel allocation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E97E5DD4-37AF-403F-9C62-8226F292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7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D3B47-043F-4056-A0B4-AC48C77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215450-2634-48F1-A5C3-5AC8A4356E2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1CCCF-823C-495E-9804-428F35CFD8F2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4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estimated contribution from all In-Scope promotion channels is 48%</a:t>
            </a:r>
          </a:p>
        </p:txBody>
      </p:sp>
      <p:pic>
        <p:nvPicPr>
          <p:cNvPr id="8" name="Picture 2" descr="VERQUVO® (vericiguat) | Official Product Website">
            <a:extLst>
              <a:ext uri="{FF2B5EF4-FFF2-40B4-BE49-F238E27FC236}">
                <a16:creationId xmlns:a16="http://schemas.microsoft.com/office/drawing/2014/main" id="{93AA1020-8857-44B2-90D2-5727C1B6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AB550-F6F7-AD06-889D-D8745B41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47" y="1317522"/>
            <a:ext cx="9429134" cy="392307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559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4C99AF5-EC43-DAE2-1C71-9C8D2310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5" y="736724"/>
            <a:ext cx="5918793" cy="39061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21FD60-1D81-0E36-8854-56E817E30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175" y="715394"/>
            <a:ext cx="5933605" cy="3922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E1BDD-5E84-420D-A382-19557365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0" y="176391"/>
            <a:ext cx="10515600" cy="8528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9999"/>
                </a:solidFill>
              </a:rPr>
              <a:t>Sensitivity Analysis: </a:t>
            </a:r>
            <a:r>
              <a:rPr lang="en-US" sz="2400" b="1" dirty="0">
                <a:solidFill>
                  <a:srgbClr val="009999"/>
                </a:solidFill>
              </a:rPr>
              <a:t>HCP Channels </a:t>
            </a:r>
            <a:r>
              <a:rPr lang="en-US" sz="2400" dirty="0">
                <a:solidFill>
                  <a:srgbClr val="009999"/>
                </a:solidFill>
              </a:rPr>
              <a:t>(NPP/MMF/Samples/Vouchers)</a:t>
            </a:r>
            <a:br>
              <a:rPr lang="en-US" sz="2400" dirty="0">
                <a:solidFill>
                  <a:srgbClr val="009999"/>
                </a:solidFill>
              </a:rPr>
            </a:b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F8F09-4AFA-4BD0-BCDE-B05144C73C27}"/>
              </a:ext>
            </a:extLst>
          </p:cNvPr>
          <p:cNvCxnSpPr>
            <a:cxnSpLocks/>
          </p:cNvCxnSpPr>
          <p:nvPr/>
        </p:nvCxnSpPr>
        <p:spPr>
          <a:xfrm flipV="1">
            <a:off x="3335923" y="1479754"/>
            <a:ext cx="0" cy="2733651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A57FD8F-EC0D-4AC5-95CB-1FC832D51127}"/>
              </a:ext>
            </a:extLst>
          </p:cNvPr>
          <p:cNvSpPr/>
          <p:nvPr/>
        </p:nvSpPr>
        <p:spPr>
          <a:xfrm>
            <a:off x="7246375" y="1459332"/>
            <a:ext cx="1364222" cy="772591"/>
          </a:xfrm>
          <a:prstGeom prst="wedgeRectCallout">
            <a:avLst>
              <a:gd name="adj1" fmla="val 100226"/>
              <a:gd name="adj2" fmla="val -23156"/>
            </a:avLst>
          </a:prstGeom>
          <a:solidFill>
            <a:schemeClr val="bg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2358AD-19C1-F7E5-4EF7-567CED887BC7}"/>
              </a:ext>
            </a:extLst>
          </p:cNvPr>
          <p:cNvGrpSpPr/>
          <p:nvPr/>
        </p:nvGrpSpPr>
        <p:grpSpPr>
          <a:xfrm>
            <a:off x="248130" y="4632338"/>
            <a:ext cx="5802895" cy="272148"/>
            <a:chOff x="248130" y="4632338"/>
            <a:chExt cx="5802895" cy="2721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E544D2-23FC-4182-A498-656ECFA531DB}"/>
                </a:ext>
              </a:extLst>
            </p:cNvPr>
            <p:cNvGrpSpPr/>
            <p:nvPr/>
          </p:nvGrpSpPr>
          <p:grpSpPr>
            <a:xfrm>
              <a:off x="248130" y="4632338"/>
              <a:ext cx="3868763" cy="261610"/>
              <a:chOff x="1855960" y="5873692"/>
              <a:chExt cx="3868763" cy="2616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1E472-A4DA-4F90-A511-85A0B2F00DD2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FF0000"/>
                    </a:solidFill>
                  </a:rPr>
                  <a:t>Reduced responsiveness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15C7819-4CBD-4B73-8676-507D0E715C9E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 flipH="1">
                <a:off x="1855960" y="6004497"/>
                <a:ext cx="1270418" cy="2107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B28FFD-686D-4104-8B08-DEC2EAE099E7}"/>
                </a:ext>
              </a:extLst>
            </p:cNvPr>
            <p:cNvGrpSpPr/>
            <p:nvPr/>
          </p:nvGrpSpPr>
          <p:grpSpPr>
            <a:xfrm>
              <a:off x="3162969" y="4642876"/>
              <a:ext cx="2888056" cy="261610"/>
              <a:chOff x="5860610" y="5871685"/>
              <a:chExt cx="2888056" cy="261610"/>
            </a:xfrm>
          </p:grpSpPr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ADCE4C26-5195-429A-B3E4-C8DA8BAFFE63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78BB22-1D63-4439-B614-E03C0382F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0269" y="5991952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C478-2E2E-48D2-9309-B8CC21A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5CA7D-1BD4-B337-39EE-2345E4C3ACA7}"/>
              </a:ext>
            </a:extLst>
          </p:cNvPr>
          <p:cNvGrpSpPr/>
          <p:nvPr/>
        </p:nvGrpSpPr>
        <p:grpSpPr>
          <a:xfrm>
            <a:off x="6249139" y="4637607"/>
            <a:ext cx="5802895" cy="272148"/>
            <a:chOff x="248130" y="4632338"/>
            <a:chExt cx="5802895" cy="2721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BFD4F1-4BB9-36FC-F46D-2935C1817BF7}"/>
                </a:ext>
              </a:extLst>
            </p:cNvPr>
            <p:cNvGrpSpPr/>
            <p:nvPr/>
          </p:nvGrpSpPr>
          <p:grpSpPr>
            <a:xfrm>
              <a:off x="248130" y="4632338"/>
              <a:ext cx="3868763" cy="261610"/>
              <a:chOff x="1855960" y="5873692"/>
              <a:chExt cx="3868763" cy="2616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FAA37F-03D1-1ECF-BDD8-0F1EE785BFA8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FF0000"/>
                    </a:solidFill>
                  </a:rPr>
                  <a:t>Reduced responsiveness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24CDCB9-B8B7-B75C-542C-AA2FCBF47692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H="1">
                <a:off x="1855960" y="6004497"/>
                <a:ext cx="1270418" cy="2107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4A103A-A094-1A8E-5A60-6962D07A757D}"/>
                </a:ext>
              </a:extLst>
            </p:cNvPr>
            <p:cNvGrpSpPr/>
            <p:nvPr/>
          </p:nvGrpSpPr>
          <p:grpSpPr>
            <a:xfrm>
              <a:off x="3162969" y="4642876"/>
              <a:ext cx="2888056" cy="261610"/>
              <a:chOff x="5860610" y="5871685"/>
              <a:chExt cx="2888056" cy="261610"/>
            </a:xfrm>
          </p:grpSpPr>
          <p:sp>
            <p:nvSpPr>
              <p:cNvPr id="23" name="TextBox 24">
                <a:extLst>
                  <a:ext uri="{FF2B5EF4-FFF2-40B4-BE49-F238E27FC236}">
                    <a16:creationId xmlns:a16="http://schemas.microsoft.com/office/drawing/2014/main" id="{9AE0669A-8941-B4F4-4204-C5399E4DE055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89D404-DC09-D634-BEC1-4FC1A0329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0269" y="5991952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BD7A17-9F40-138E-63BD-789585BAC07B}"/>
              </a:ext>
            </a:extLst>
          </p:cNvPr>
          <p:cNvCxnSpPr>
            <a:cxnSpLocks/>
          </p:cNvCxnSpPr>
          <p:nvPr/>
        </p:nvCxnSpPr>
        <p:spPr>
          <a:xfrm flipV="1">
            <a:off x="9377845" y="1479754"/>
            <a:ext cx="0" cy="246326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DD0C153-3B1D-8180-D544-BFD8C731BCB9}"/>
              </a:ext>
            </a:extLst>
          </p:cNvPr>
          <p:cNvSpPr/>
          <p:nvPr/>
        </p:nvSpPr>
        <p:spPr>
          <a:xfrm>
            <a:off x="117418" y="4904486"/>
            <a:ext cx="957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Please note different scales are used for each graph above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MMF, Doximity, Samples &amp; Vouchers were all insensitive to changes in responsiveness and are therefore not shown on the graphs above.</a:t>
            </a:r>
            <a:endParaRPr lang="en-US" sz="10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2DA2AB03-96B2-A8A3-FEDF-6A25375DE8B1}"/>
              </a:ext>
            </a:extLst>
          </p:cNvPr>
          <p:cNvSpPr/>
          <p:nvPr/>
        </p:nvSpPr>
        <p:spPr>
          <a:xfrm>
            <a:off x="1247468" y="1448177"/>
            <a:ext cx="1364222" cy="772591"/>
          </a:xfrm>
          <a:prstGeom prst="wedgeRectCallout">
            <a:avLst>
              <a:gd name="adj1" fmla="val 100226"/>
              <a:gd name="adj2" fmla="val -23156"/>
            </a:avLst>
          </a:prstGeom>
          <a:solidFill>
            <a:schemeClr val="bg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3E0A6413-03CD-4205-F627-45D5AC7A5C07}"/>
              </a:ext>
            </a:extLst>
          </p:cNvPr>
          <p:cNvSpPr/>
          <p:nvPr/>
        </p:nvSpPr>
        <p:spPr>
          <a:xfrm>
            <a:off x="384492" y="5419594"/>
            <a:ext cx="2951431" cy="1109078"/>
          </a:xfrm>
          <a:prstGeom prst="borderCallout3">
            <a:avLst>
              <a:gd name="adj1" fmla="val -274690"/>
              <a:gd name="adj2" fmla="val 88609"/>
              <a:gd name="adj3" fmla="val -100931"/>
              <a:gd name="adj4" fmla="val 80942"/>
              <a:gd name="adj5" fmla="val -15248"/>
              <a:gd name="adj6" fmla="val 50294"/>
              <a:gd name="adj7" fmla="val 375"/>
              <a:gd name="adj8" fmla="val 5029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Observation:  Medscape is sensitive to changes in responsiveness between +/-40% of current responsiveness (i.e., optimal spend decreases when response is lower and increases when response is higher)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103E86C2-5A11-CE0A-D453-0A816F074B43}"/>
              </a:ext>
            </a:extLst>
          </p:cNvPr>
          <p:cNvSpPr/>
          <p:nvPr/>
        </p:nvSpPr>
        <p:spPr>
          <a:xfrm>
            <a:off x="3427974" y="5419594"/>
            <a:ext cx="2951431" cy="1109078"/>
          </a:xfrm>
          <a:prstGeom prst="borderCallout3">
            <a:avLst>
              <a:gd name="adj1" fmla="val -208201"/>
              <a:gd name="adj2" fmla="val 5658"/>
              <a:gd name="adj3" fmla="val -90293"/>
              <a:gd name="adj4" fmla="val 27973"/>
              <a:gd name="adj5" fmla="val -15248"/>
              <a:gd name="adj6" fmla="val 50294"/>
              <a:gd name="adj7" fmla="val 375"/>
              <a:gd name="adj8" fmla="val 50299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Observation:  PP HCP is NOT sensitive to higher changes in responsiveness (i.e., optimal spend remains the same when response is higher than current level)</a:t>
            </a:r>
          </a:p>
        </p:txBody>
      </p:sp>
      <p:sp>
        <p:nvSpPr>
          <p:cNvPr id="40" name="Callout: Double Bent Line 39">
            <a:extLst>
              <a:ext uri="{FF2B5EF4-FFF2-40B4-BE49-F238E27FC236}">
                <a16:creationId xmlns:a16="http://schemas.microsoft.com/office/drawing/2014/main" id="{BE5F6F26-3C4B-2309-E2E7-91B11B82187B}"/>
              </a:ext>
            </a:extLst>
          </p:cNvPr>
          <p:cNvSpPr/>
          <p:nvPr/>
        </p:nvSpPr>
        <p:spPr>
          <a:xfrm>
            <a:off x="8097647" y="5304596"/>
            <a:ext cx="2951431" cy="1109078"/>
          </a:xfrm>
          <a:prstGeom prst="borderCallout3">
            <a:avLst>
              <a:gd name="adj1" fmla="val -166534"/>
              <a:gd name="adj2" fmla="val 30310"/>
              <a:gd name="adj3" fmla="val -90293"/>
              <a:gd name="adj4" fmla="val 27973"/>
              <a:gd name="adj5" fmla="val -22340"/>
              <a:gd name="adj6" fmla="val 39967"/>
              <a:gd name="adj7" fmla="val 375"/>
              <a:gd name="adj8" fmla="val 5029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00000"/>
                </a:solidFill>
              </a:rPr>
              <a:t>Observation:  DI, TrendMD, DGConnect are sensitive to changes in responsiveness between +/-40% of current responsiveness (i.e., optimal spend decreases when response is lower and increases when response is higher)</a:t>
            </a:r>
          </a:p>
        </p:txBody>
      </p:sp>
    </p:spTree>
    <p:extLst>
      <p:ext uri="{BB962C8B-B14F-4D97-AF65-F5344CB8AC3E}">
        <p14:creationId xmlns:p14="http://schemas.microsoft.com/office/powerpoint/2010/main" val="340010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E652B5-FF70-B4A5-D72A-4A7ED4C5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1" y="877402"/>
            <a:ext cx="7720219" cy="510319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F8F09-4AFA-4BD0-BCDE-B05144C73C27}"/>
              </a:ext>
            </a:extLst>
          </p:cNvPr>
          <p:cNvCxnSpPr>
            <a:cxnSpLocks/>
          </p:cNvCxnSpPr>
          <p:nvPr/>
        </p:nvCxnSpPr>
        <p:spPr>
          <a:xfrm flipV="1">
            <a:off x="4747630" y="2271252"/>
            <a:ext cx="0" cy="311739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A57FD8F-EC0D-4AC5-95CB-1FC832D51127}"/>
              </a:ext>
            </a:extLst>
          </p:cNvPr>
          <p:cNvSpPr/>
          <p:nvPr/>
        </p:nvSpPr>
        <p:spPr>
          <a:xfrm>
            <a:off x="2546555" y="1879210"/>
            <a:ext cx="1484941" cy="981977"/>
          </a:xfrm>
          <a:prstGeom prst="wedgeRectCallout">
            <a:avLst>
              <a:gd name="adj1" fmla="val 96815"/>
              <a:gd name="adj2" fmla="val 70767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6C3C5-089F-FF48-D4FE-50DCA832BB91}"/>
              </a:ext>
            </a:extLst>
          </p:cNvPr>
          <p:cNvGrpSpPr/>
          <p:nvPr/>
        </p:nvGrpSpPr>
        <p:grpSpPr>
          <a:xfrm>
            <a:off x="629970" y="5968796"/>
            <a:ext cx="6974365" cy="307777"/>
            <a:chOff x="2145756" y="6456304"/>
            <a:chExt cx="6974365" cy="3077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E544D2-23FC-4182-A498-656ECFA531DB}"/>
                </a:ext>
              </a:extLst>
            </p:cNvPr>
            <p:cNvGrpSpPr/>
            <p:nvPr/>
          </p:nvGrpSpPr>
          <p:grpSpPr>
            <a:xfrm>
              <a:off x="2145756" y="6456304"/>
              <a:ext cx="3868763" cy="307777"/>
              <a:chOff x="1855960" y="5873692"/>
              <a:chExt cx="3868763" cy="30777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1E472-A4DA-4F90-A511-85A0B2F00DD2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13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responsiveness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15C7819-4CBD-4B73-8676-507D0E715C9E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 flipH="1" flipV="1">
                <a:off x="1855960" y="6025573"/>
                <a:ext cx="1270418" cy="200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B28FFD-686D-4104-8B08-DEC2EAE099E7}"/>
                </a:ext>
              </a:extLst>
            </p:cNvPr>
            <p:cNvGrpSpPr/>
            <p:nvPr/>
          </p:nvGrpSpPr>
          <p:grpSpPr>
            <a:xfrm>
              <a:off x="5788182" y="6456304"/>
              <a:ext cx="3331939" cy="307777"/>
              <a:chOff x="5860610" y="5871685"/>
              <a:chExt cx="3331939" cy="307777"/>
            </a:xfrm>
          </p:grpSpPr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ADCE4C26-5195-429A-B3E4-C8DA8BAFFE63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78BB22-1D63-4439-B614-E03C0382F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152" y="6025573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C478-2E2E-48D2-9309-B8CC21A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1B2AB0-3433-8D6D-DADE-FA6805B9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0" y="176391"/>
            <a:ext cx="10515600" cy="8528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9999"/>
                </a:solidFill>
              </a:rPr>
              <a:t>Sensitivity Analysis: </a:t>
            </a:r>
            <a:r>
              <a:rPr lang="en-US" sz="2400" b="1" dirty="0">
                <a:solidFill>
                  <a:srgbClr val="009999"/>
                </a:solidFill>
              </a:rPr>
              <a:t>HCC POC</a:t>
            </a: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7F791-17FC-2BBE-40E8-A73C53D214E2}"/>
              </a:ext>
            </a:extLst>
          </p:cNvPr>
          <p:cNvSpPr/>
          <p:nvPr/>
        </p:nvSpPr>
        <p:spPr>
          <a:xfrm>
            <a:off x="622561" y="6262764"/>
            <a:ext cx="9572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Health Monitor, Coverwrap and TMH were all insensitive to changes in responsiveness and are therefore not shown on the graph above.</a:t>
            </a:r>
            <a:endParaRPr lang="en-US" sz="10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21356829-0A28-DF59-16F4-C68E59085CC6}"/>
              </a:ext>
            </a:extLst>
          </p:cNvPr>
          <p:cNvSpPr/>
          <p:nvPr/>
        </p:nvSpPr>
        <p:spPr>
          <a:xfrm>
            <a:off x="8791058" y="1311410"/>
            <a:ext cx="2951431" cy="1109078"/>
          </a:xfrm>
          <a:prstGeom prst="borderCallout3">
            <a:avLst>
              <a:gd name="adj1" fmla="val 93217"/>
              <a:gd name="adj2" fmla="val -50975"/>
              <a:gd name="adj3" fmla="val 75487"/>
              <a:gd name="adj4" fmla="val -26994"/>
              <a:gd name="adj5" fmla="val 63653"/>
              <a:gd name="adj6" fmla="val -13668"/>
              <a:gd name="adj7" fmla="val 51793"/>
              <a:gd name="adj8" fmla="val -1338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Observation:  PP HCC is most sensitive to very high changes in responsiveness (200%)  (i.e., optimal spend doubles when responsiveness doubles)</a:t>
            </a:r>
          </a:p>
        </p:txBody>
      </p: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7D264C0B-9D67-2C97-66C4-0445290E5A98}"/>
              </a:ext>
            </a:extLst>
          </p:cNvPr>
          <p:cNvSpPr/>
          <p:nvPr/>
        </p:nvSpPr>
        <p:spPr>
          <a:xfrm>
            <a:off x="9022706" y="2656225"/>
            <a:ext cx="2951431" cy="1109078"/>
          </a:xfrm>
          <a:prstGeom prst="borderCallout3">
            <a:avLst>
              <a:gd name="adj1" fmla="val 93217"/>
              <a:gd name="adj2" fmla="val -50975"/>
              <a:gd name="adj3" fmla="val 75487"/>
              <a:gd name="adj4" fmla="val -26994"/>
              <a:gd name="adj5" fmla="val 63653"/>
              <a:gd name="adj6" fmla="val -13668"/>
              <a:gd name="adj7" fmla="val 51793"/>
              <a:gd name="adj8" fmla="val -1338"/>
            </a:avLst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Observation:  Physician’s Weekly is most sensitive to very high changes in responsiveness (200%)  (i.e., optimal spend more than doubles when responsiveness doubles) and insensitive to reductions in responsiveness.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1A583F0E-6073-1AFA-6692-005D7605F1B8}"/>
              </a:ext>
            </a:extLst>
          </p:cNvPr>
          <p:cNvSpPr/>
          <p:nvPr/>
        </p:nvSpPr>
        <p:spPr>
          <a:xfrm>
            <a:off x="8719389" y="4363410"/>
            <a:ext cx="2951431" cy="1109078"/>
          </a:xfrm>
          <a:prstGeom prst="borderCallout3">
            <a:avLst>
              <a:gd name="adj1" fmla="val 43573"/>
              <a:gd name="adj2" fmla="val -34651"/>
              <a:gd name="adj3" fmla="val 45345"/>
              <a:gd name="adj4" fmla="val -20665"/>
              <a:gd name="adj5" fmla="val 45036"/>
              <a:gd name="adj6" fmla="val -10670"/>
              <a:gd name="adj7" fmla="val 50020"/>
              <a:gd name="adj8" fmla="val -6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Observation:  Mesmerize is insensitive to changes in responsiveness except when decreasing to 50% of current response</a:t>
            </a:r>
          </a:p>
        </p:txBody>
      </p:sp>
    </p:spTree>
    <p:extLst>
      <p:ext uri="{BB962C8B-B14F-4D97-AF65-F5344CB8AC3E}">
        <p14:creationId xmlns:p14="http://schemas.microsoft.com/office/powerpoint/2010/main" val="14105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00641C6-B3EC-0715-E55C-57FA29C1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24" y="906649"/>
            <a:ext cx="7631728" cy="50447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F8F09-4AFA-4BD0-BCDE-B05144C73C27}"/>
              </a:ext>
            </a:extLst>
          </p:cNvPr>
          <p:cNvCxnSpPr>
            <a:cxnSpLocks/>
          </p:cNvCxnSpPr>
          <p:nvPr/>
        </p:nvCxnSpPr>
        <p:spPr>
          <a:xfrm flipV="1">
            <a:off x="4437135" y="1691148"/>
            <a:ext cx="0" cy="34117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A57FD8F-EC0D-4AC5-95CB-1FC832D51127}"/>
              </a:ext>
            </a:extLst>
          </p:cNvPr>
          <p:cNvSpPr/>
          <p:nvPr/>
        </p:nvSpPr>
        <p:spPr>
          <a:xfrm>
            <a:off x="5579761" y="2401569"/>
            <a:ext cx="1804263" cy="784083"/>
          </a:xfrm>
          <a:prstGeom prst="wedgeRectCallout">
            <a:avLst>
              <a:gd name="adj1" fmla="val -112995"/>
              <a:gd name="adj2" fmla="val -37891"/>
            </a:avLst>
          </a:prstGeom>
          <a:solidFill>
            <a:schemeClr val="bg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AE5EF-6DE4-5A97-530B-52CBAD161B1A}"/>
              </a:ext>
            </a:extLst>
          </p:cNvPr>
          <p:cNvGrpSpPr/>
          <p:nvPr/>
        </p:nvGrpSpPr>
        <p:grpSpPr>
          <a:xfrm>
            <a:off x="808561" y="6023688"/>
            <a:ext cx="6974365" cy="307777"/>
            <a:chOff x="2145756" y="6456304"/>
            <a:chExt cx="6974365" cy="3077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E544D2-23FC-4182-A498-656ECFA531DB}"/>
                </a:ext>
              </a:extLst>
            </p:cNvPr>
            <p:cNvGrpSpPr/>
            <p:nvPr/>
          </p:nvGrpSpPr>
          <p:grpSpPr>
            <a:xfrm>
              <a:off x="2145756" y="6456304"/>
              <a:ext cx="3868763" cy="307777"/>
              <a:chOff x="1855960" y="5873692"/>
              <a:chExt cx="3868763" cy="30777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1E472-A4DA-4F90-A511-85A0B2F00DD2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13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responsiveness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15C7819-4CBD-4B73-8676-507D0E715C9E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 flipH="1" flipV="1">
                <a:off x="1855960" y="6025573"/>
                <a:ext cx="1270418" cy="200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B28FFD-686D-4104-8B08-DEC2EAE099E7}"/>
                </a:ext>
              </a:extLst>
            </p:cNvPr>
            <p:cNvGrpSpPr/>
            <p:nvPr/>
          </p:nvGrpSpPr>
          <p:grpSpPr>
            <a:xfrm>
              <a:off x="5788182" y="6456304"/>
              <a:ext cx="3331939" cy="307777"/>
              <a:chOff x="5860610" y="5871685"/>
              <a:chExt cx="3331939" cy="307777"/>
            </a:xfrm>
          </p:grpSpPr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ADCE4C26-5195-429A-B3E4-C8DA8BAFFE63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78BB22-1D63-4439-B614-E03C0382F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152" y="6025573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C478-2E2E-48D2-9309-B8CC21A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3D8901-D431-BD2D-69FD-606887B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0" y="176391"/>
            <a:ext cx="10515600" cy="8528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9999"/>
                </a:solidFill>
              </a:rPr>
              <a:t>Sensitivity Analysis: </a:t>
            </a:r>
            <a:r>
              <a:rPr lang="en-US" sz="2400" b="1" dirty="0">
                <a:solidFill>
                  <a:srgbClr val="009999"/>
                </a:solidFill>
              </a:rPr>
              <a:t>HCC Digital</a:t>
            </a: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allout: Double Bent Line 15">
            <a:extLst>
              <a:ext uri="{FF2B5EF4-FFF2-40B4-BE49-F238E27FC236}">
                <a16:creationId xmlns:a16="http://schemas.microsoft.com/office/drawing/2014/main" id="{D4EF8F03-DFD9-7784-522F-6E9CCC36021B}"/>
              </a:ext>
            </a:extLst>
          </p:cNvPr>
          <p:cNvSpPr/>
          <p:nvPr/>
        </p:nvSpPr>
        <p:spPr>
          <a:xfrm>
            <a:off x="8791058" y="1311410"/>
            <a:ext cx="2951431" cy="852853"/>
          </a:xfrm>
          <a:prstGeom prst="borderCallout3">
            <a:avLst>
              <a:gd name="adj1" fmla="val 51550"/>
              <a:gd name="adj2" fmla="val -120267"/>
              <a:gd name="adj3" fmla="val -6960"/>
              <a:gd name="adj4" fmla="val -31658"/>
              <a:gd name="adj5" fmla="val 19327"/>
              <a:gd name="adj6" fmla="val -14334"/>
              <a:gd name="adj7" fmla="val 51793"/>
              <a:gd name="adj8" fmla="val -1338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Observation:  Display receives reduced budget allocation when responsiveness is reduced by 40% or 50%, while allocations do not change for increase in responsiveness. </a:t>
            </a:r>
          </a:p>
        </p:txBody>
      </p:sp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6DB3A9F2-566D-F85E-1C3C-B17FE77B01AC}"/>
              </a:ext>
            </a:extLst>
          </p:cNvPr>
          <p:cNvSpPr/>
          <p:nvPr/>
        </p:nvSpPr>
        <p:spPr>
          <a:xfrm>
            <a:off x="9022116" y="2446429"/>
            <a:ext cx="2951431" cy="852853"/>
          </a:xfrm>
          <a:prstGeom prst="borderCallout3">
            <a:avLst>
              <a:gd name="adj1" fmla="val -42985"/>
              <a:gd name="adj2" fmla="val -123265"/>
              <a:gd name="adj3" fmla="val -6960"/>
              <a:gd name="adj4" fmla="val -31658"/>
              <a:gd name="adj5" fmla="val 19327"/>
              <a:gd name="adj6" fmla="val -14334"/>
              <a:gd name="adj7" fmla="val 51793"/>
              <a:gd name="adj8" fmla="val -133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Observation:  PS budget allocation is sensitive up to +40% responsiveness but is insensitive to an increase of 200%.</a:t>
            </a:r>
          </a:p>
        </p:txBody>
      </p: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5CD3DBF7-33B2-677C-52CC-57F4BDA4541C}"/>
              </a:ext>
            </a:extLst>
          </p:cNvPr>
          <p:cNvSpPr/>
          <p:nvPr/>
        </p:nvSpPr>
        <p:spPr>
          <a:xfrm>
            <a:off x="8698241" y="3796767"/>
            <a:ext cx="2951431" cy="1109078"/>
          </a:xfrm>
          <a:prstGeom prst="borderCallout3">
            <a:avLst>
              <a:gd name="adj1" fmla="val 12543"/>
              <a:gd name="adj2" fmla="val -64300"/>
              <a:gd name="adj3" fmla="val 33820"/>
              <a:gd name="adj4" fmla="val -19665"/>
              <a:gd name="adj5" fmla="val 41490"/>
              <a:gd name="adj6" fmla="val -9670"/>
              <a:gd name="adj7" fmla="val 51793"/>
              <a:gd name="adj8" fmla="val -1338"/>
            </a:avLst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Observation:  Social is most sensitive to increased changes in responsiveness and insensitive to decreases in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201357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F3A6-3BA4-40CE-A590-0B313B9B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9D83291C-4DC5-476E-B7A6-10390144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672201-C9D6-4AE5-BC19-0EAF15FAF757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Deep dive for HCP MCM and HCP PP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94EDC-36C7-09E6-FAF3-316D3C54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3" y="985234"/>
            <a:ext cx="6384136" cy="5072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D543F-121D-1EAA-96EC-7C71E9D7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52" y="673280"/>
            <a:ext cx="4971429" cy="2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21DB4-F268-695B-381F-85754AE1D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51" y="3411458"/>
            <a:ext cx="4971429" cy="27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9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F3A6-3BA4-40CE-A590-0B313B9B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2" descr="VERQUVO® (vericiguat) | Official Product Website">
            <a:extLst>
              <a:ext uri="{FF2B5EF4-FFF2-40B4-BE49-F238E27FC236}">
                <a16:creationId xmlns:a16="http://schemas.microsoft.com/office/drawing/2014/main" id="{3A69EBCD-52F3-43AD-A36F-EAB93E31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787199D-5F1B-4F8A-AFBF-0BD54DBD058A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Deep dive for HCC and HCC POC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11167-C181-4E42-A27C-28E62F70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15" y="675475"/>
            <a:ext cx="6255062" cy="313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3409C-033F-D68E-4D92-292995A1D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28" y="3868173"/>
            <a:ext cx="7257143" cy="2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B143C-3882-D35E-ED53-D17DC5945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44" y="605806"/>
            <a:ext cx="5051046" cy="31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A2F6-442A-4195-B822-ABB2FB7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9" y="318944"/>
            <a:ext cx="10515600" cy="58622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Vendor-Level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30E7-28FB-406B-BFF0-E50BD3B9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86DC-3AD2-46A8-9B3E-F35905A01692}"/>
              </a:ext>
            </a:extLst>
          </p:cNvPr>
          <p:cNvSpPr txBox="1"/>
          <p:nvPr/>
        </p:nvSpPr>
        <p:spPr>
          <a:xfrm>
            <a:off x="9212828" y="885969"/>
            <a:ext cx="2822206" cy="510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97521" lvl="1">
              <a:spcBef>
                <a:spcPts val="1200"/>
              </a:spcBef>
              <a:buClr>
                <a:srgbClr val="009999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Maximum vendor-level constraints are less than estimated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in-scope</a:t>
            </a:r>
            <a:r>
              <a:rPr lang="en-US" sz="1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budget of $14M for 2024. As a result, scenarios on next slide will reflect this (i.e., total budget must be between min/max constraints).  In each scenario, please note that almost all channels tend to reach (or nearly reach) max constraints. Those channels are highlighted here.</a:t>
            </a:r>
          </a:p>
          <a:p>
            <a:pPr marL="97521" lvl="1">
              <a:spcBef>
                <a:spcPts val="1200"/>
              </a:spcBef>
              <a:buClr>
                <a:srgbClr val="009999"/>
              </a:buClr>
            </a:pP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$14M in-scope</a:t>
            </a:r>
            <a:r>
              <a:rPr lang="en-US" sz="1600" i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is preferred for 2024 scenarios, these constraints must be adjusted.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FA9E1-205B-4E5F-A13D-F96C4E0236F3}"/>
              </a:ext>
            </a:extLst>
          </p:cNvPr>
          <p:cNvSpPr txBox="1"/>
          <p:nvPr/>
        </p:nvSpPr>
        <p:spPr>
          <a:xfrm>
            <a:off x="206477" y="6394971"/>
            <a:ext cx="10136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30000" dirty="0"/>
              <a:t>1</a:t>
            </a:r>
            <a:r>
              <a:rPr lang="en-US" sz="1000" i="1" dirty="0"/>
              <a:t>In-Scope channels :  HCP MCM, HCP MMF, HCC InOffice, HCC Social, HCC Display, HCC Paid Search, Samples and Vouchers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18261486-ABE7-4785-B6A6-D79ED51C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E6FC4DC-01E1-9223-868D-706604650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36721"/>
              </p:ext>
            </p:extLst>
          </p:nvPr>
        </p:nvGraphicFramePr>
        <p:xfrm>
          <a:off x="156966" y="929895"/>
          <a:ext cx="8962222" cy="524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363154" imgH="6065438" progId="Excel.Sheet.12">
                  <p:embed/>
                </p:oleObj>
              </mc:Choice>
              <mc:Fallback>
                <p:oleObj name="Worksheet" r:id="rId3" imgW="10363154" imgH="60654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966" y="929895"/>
                        <a:ext cx="8962222" cy="524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ED333D-9230-F76B-F524-E225F536CB42}"/>
              </a:ext>
            </a:extLst>
          </p:cNvPr>
          <p:cNvSpPr txBox="1"/>
          <p:nvPr/>
        </p:nvSpPr>
        <p:spPr>
          <a:xfrm>
            <a:off x="7105401" y="6075144"/>
            <a:ext cx="34702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/>
              <a:t>Dropping TrendMd/DGC/Dox=-$242K spend    Adding Numedis/ReachMD =~ +$550K spend   NET =~+$308K</a:t>
            </a:r>
          </a:p>
        </p:txBody>
      </p:sp>
    </p:spTree>
    <p:extLst>
      <p:ext uri="{BB962C8B-B14F-4D97-AF65-F5344CB8AC3E}">
        <p14:creationId xmlns:p14="http://schemas.microsoft.com/office/powerpoint/2010/main" val="34933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0628A-FEE8-FE7B-BA5B-6DC430D1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7" y="1321515"/>
            <a:ext cx="6519008" cy="42149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28E9-15DD-415E-A6CA-A6D1A3E7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3A3A65-C816-427C-A5A3-34670E0EAEC3}"/>
              </a:ext>
            </a:extLst>
          </p:cNvPr>
          <p:cNvSpPr txBox="1">
            <a:spLocks/>
          </p:cNvSpPr>
          <p:nvPr/>
        </p:nvSpPr>
        <p:spPr>
          <a:xfrm>
            <a:off x="473364" y="277379"/>
            <a:ext cx="9476882" cy="86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 with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 Constraints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reduction in the current in-scope</a:t>
            </a:r>
            <a:r>
              <a:rPr lang="en-US" sz="1600" baseline="300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yields a small gain in revenue simply by optimizing within vendor/channel constraints.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ED856-D166-47AE-97E8-3642430DC3DD}"/>
              </a:ext>
            </a:extLst>
          </p:cNvPr>
          <p:cNvSpPr txBox="1"/>
          <p:nvPr/>
        </p:nvSpPr>
        <p:spPr>
          <a:xfrm>
            <a:off x="473363" y="6334400"/>
            <a:ext cx="11968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calculations assume that the non-analyzable budget can decrease proportionately to the in-scope budget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97A4C34-D385-4E42-98E9-A3674CA9BDD0}"/>
              </a:ext>
            </a:extLst>
          </p:cNvPr>
          <p:cNvSpPr txBox="1">
            <a:spLocks/>
          </p:cNvSpPr>
          <p:nvPr/>
        </p:nvSpPr>
        <p:spPr bwMode="auto">
          <a:xfrm>
            <a:off x="8514214" y="3042914"/>
            <a:ext cx="3067179" cy="249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v"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Arial" charset="0"/>
              <a:buChar char="–"/>
              <a:defRPr sz="1400" i="0">
                <a:solidFill>
                  <a:schemeClr val="tx1"/>
                </a:solidFill>
                <a:latin typeface="+mn-lt"/>
                <a:cs typeface="+mn-cs"/>
              </a:defRPr>
            </a:lvl2pPr>
            <a:lvl3pPr marL="800100" indent="-1143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•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78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–"/>
              <a:defRPr sz="1100" i="0">
                <a:solidFill>
                  <a:schemeClr val="tx1"/>
                </a:solidFill>
                <a:latin typeface="+mn-lt"/>
                <a:cs typeface="+mn-cs"/>
              </a:defRPr>
            </a:lvl4pPr>
            <a:lvl5pPr marL="1371600" indent="-1651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288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860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432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04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optimizing a slightly reduced in-scope</a:t>
            </a:r>
            <a:r>
              <a:rPr lang="en-US" sz="1500" b="0" kern="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($12M-$13M), a </a:t>
            </a:r>
            <a:r>
              <a:rPr lang="en-US" sz="15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$1M-$1.3M </a:t>
            </a: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Revenue is estimated. </a:t>
            </a:r>
          </a:p>
          <a:p>
            <a:pPr marL="0" indent="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500" b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note: the </a:t>
            </a:r>
            <a:r>
              <a:rPr lang="en-US" sz="1100" b="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$13.7M </a:t>
            </a:r>
            <a:r>
              <a:rPr lang="en-US" sz="1100" b="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excludes the 3 HCP vendors that out of consideration for 2024</a:t>
            </a:r>
            <a:r>
              <a:rPr lang="en-US" sz="11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6DC463E2-F4D1-4339-9326-F77DD775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43B79-B5EF-DBAB-C264-AF1660D4BB77}"/>
              </a:ext>
            </a:extLst>
          </p:cNvPr>
          <p:cNvGrpSpPr/>
          <p:nvPr/>
        </p:nvGrpSpPr>
        <p:grpSpPr>
          <a:xfrm>
            <a:off x="6096000" y="3038681"/>
            <a:ext cx="2379406" cy="780637"/>
            <a:chOff x="8659763" y="3333136"/>
            <a:chExt cx="2949678" cy="924233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E7FF77E8-50CD-33D8-1A1B-6582BFF51198}"/>
                </a:ext>
              </a:extLst>
            </p:cNvPr>
            <p:cNvSpPr/>
            <p:nvPr/>
          </p:nvSpPr>
          <p:spPr>
            <a:xfrm>
              <a:off x="8659763" y="3333136"/>
              <a:ext cx="117987" cy="4031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1D0ECAA-2DA0-6A7A-AA67-129190918BDB}"/>
                </a:ext>
              </a:extLst>
            </p:cNvPr>
            <p:cNvCxnSpPr/>
            <p:nvPr/>
          </p:nvCxnSpPr>
          <p:spPr>
            <a:xfrm rot="10800000">
              <a:off x="8955267" y="3539614"/>
              <a:ext cx="2654174" cy="717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5467DB9-99B8-3F59-2101-EA41986FECCD}"/>
              </a:ext>
            </a:extLst>
          </p:cNvPr>
          <p:cNvSpPr txBox="1"/>
          <p:nvPr/>
        </p:nvSpPr>
        <p:spPr>
          <a:xfrm>
            <a:off x="255638" y="6580621"/>
            <a:ext cx="10136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30000" dirty="0"/>
              <a:t>1</a:t>
            </a:r>
            <a:r>
              <a:rPr lang="en-US" sz="1000" i="1" dirty="0"/>
              <a:t>In-Scope channels :  HCP MCM, HCP MMF, HCC InOffice, HCC Social, HCC Display, HCC Paid Search, Samples and Vouchers</a:t>
            </a:r>
          </a:p>
        </p:txBody>
      </p:sp>
    </p:spTree>
    <p:extLst>
      <p:ext uri="{BB962C8B-B14F-4D97-AF65-F5344CB8AC3E}">
        <p14:creationId xmlns:p14="http://schemas.microsoft.com/office/powerpoint/2010/main" val="8921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</a:t>
            </a: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reduction in the current in-scope</a:t>
            </a:r>
            <a:r>
              <a:rPr lang="en-US" sz="1600" i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budget yields a small gain in revenue simply by optimizing within vendor/channel constraints.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5DCC7A8-B0D3-F79F-7A17-EDCB62C5F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341390"/>
              </p:ext>
            </p:extLst>
          </p:nvPr>
        </p:nvGraphicFramePr>
        <p:xfrm>
          <a:off x="1775798" y="732924"/>
          <a:ext cx="9050126" cy="543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313966" imgH="7391349" progId="Excel.Sheet.12">
                  <p:embed/>
                </p:oleObj>
              </mc:Choice>
              <mc:Fallback>
                <p:oleObj name="Worksheet" r:id="rId3" imgW="12313966" imgH="73913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5798" y="732924"/>
                        <a:ext cx="9050126" cy="5434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129F32-14DB-5C77-1D93-930BF539A2DC}"/>
              </a:ext>
            </a:extLst>
          </p:cNvPr>
          <p:cNvSpPr txBox="1"/>
          <p:nvPr/>
        </p:nvSpPr>
        <p:spPr>
          <a:xfrm>
            <a:off x="145868" y="5105648"/>
            <a:ext cx="143712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50" b="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note: the </a:t>
            </a:r>
            <a:r>
              <a:rPr lang="en-US" sz="1050" b="0" i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$13.7M </a:t>
            </a:r>
            <a:r>
              <a:rPr lang="en-US" sz="1050" b="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excludes the 3 HCP vendors that out of consideration for 2024</a:t>
            </a:r>
            <a:r>
              <a:rPr lang="en-US" sz="105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11AB01-92BE-403E-0917-CDAD240A35D8}"/>
              </a:ext>
            </a:extLst>
          </p:cNvPr>
          <p:cNvSpPr/>
          <p:nvPr/>
        </p:nvSpPr>
        <p:spPr>
          <a:xfrm>
            <a:off x="1484671" y="5624052"/>
            <a:ext cx="27146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7B79-5E67-4F1F-B4C9-5D1CFE65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2" y="2267816"/>
            <a:ext cx="10515600" cy="106218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L="0" indent="0" algn="ctr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(previously shared slides are on the following pages – these included channels that are not in scope for 2024 and did not include any custom constraints)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E341-6DEC-4C4D-B977-CE6A5766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VERQUVO® (vericiguat) | Official Product Website">
            <a:extLst>
              <a:ext uri="{FF2B5EF4-FFF2-40B4-BE49-F238E27FC236}">
                <a16:creationId xmlns:a16="http://schemas.microsoft.com/office/drawing/2014/main" id="{B0491815-5F61-4CCD-A4EA-3DB707AE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1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A2F6-442A-4195-B822-ABB2FB7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9" y="318944"/>
            <a:ext cx="10515600" cy="58622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and 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30E7-28FB-406B-BFF0-E50BD3B9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86DC-3AD2-46A8-9B3E-F35905A01692}"/>
              </a:ext>
            </a:extLst>
          </p:cNvPr>
          <p:cNvSpPr txBox="1"/>
          <p:nvPr/>
        </p:nvSpPr>
        <p:spPr>
          <a:xfrm>
            <a:off x="266856" y="1367280"/>
            <a:ext cx="10956325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Suggest optimal investment across In-scope HCC &amp; HCP channels for a given budget to maximize the overall impactable revenue in 2024. </a:t>
            </a: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In-scope</a:t>
            </a:r>
            <a:r>
              <a:rPr lang="en-US" sz="2000" b="1" baseline="300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estimated budget contribution: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In-Scope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investment of $14M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(total budget $32M)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estimated to generate ~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$25.4M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 3-yr pre-tax incremental revenue (ROI excl. samples/vouchers=1.1:1).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Optimal Spend and allocation: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In-Scope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investment of $14M is estimated to generate ~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$28.8M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3-yr pre-tax incremental revenue (ROI excl. samples/vouchers=1.3:1). 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FA9E1-205B-4E5F-A13D-F96C4E0236F3}"/>
              </a:ext>
            </a:extLst>
          </p:cNvPr>
          <p:cNvSpPr txBox="1"/>
          <p:nvPr/>
        </p:nvSpPr>
        <p:spPr>
          <a:xfrm>
            <a:off x="838200" y="6416191"/>
            <a:ext cx="10136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30000" dirty="0"/>
              <a:t>1</a:t>
            </a:r>
            <a:r>
              <a:rPr lang="en-US" sz="1000" i="1" dirty="0"/>
              <a:t>In-Scope channels :  HCP MCM, HCP MF, HCC InOffice, HCC Social, HCC Display, HCC Paid Search, Samples and Vouchers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18261486-ABE7-4785-B6A6-D79ED51C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4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3D42-1B5B-4B88-B7E6-E36080F1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994712"/>
            <a:ext cx="10515600" cy="4351338"/>
          </a:xfrm>
        </p:spPr>
        <p:txBody>
          <a:bodyPr>
            <a:normAutofit/>
          </a:bodyPr>
          <a:lstStyle/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promotion efficiency and responsiveness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Deep-dive budget scenarios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2966C-2FD9-43E5-8239-44F0EC6B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B1BDF7-D5EF-4C1D-9D47-EF521D22BCE4}"/>
              </a:ext>
            </a:extLst>
          </p:cNvPr>
          <p:cNvSpPr txBox="1">
            <a:spLocks/>
          </p:cNvSpPr>
          <p:nvPr/>
        </p:nvSpPr>
        <p:spPr>
          <a:xfrm>
            <a:off x="487219" y="318944"/>
            <a:ext cx="10515600" cy="58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6" name="Picture 2" descr="VERQUVO® (vericiguat) | Official Product Website">
            <a:extLst>
              <a:ext uri="{FF2B5EF4-FFF2-40B4-BE49-F238E27FC236}">
                <a16:creationId xmlns:a16="http://schemas.microsoft.com/office/drawing/2014/main" id="{0E2CD363-6A7F-444E-852D-9AF93973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3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7EBFE-C707-3743-AD3C-4BCE2276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73" y="1423874"/>
            <a:ext cx="8003127" cy="344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3B97-8715-41BC-BE68-534F2EE2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13F5D-E78B-4F07-BA43-85F75DB6D346}"/>
              </a:ext>
            </a:extLst>
          </p:cNvPr>
          <p:cNvSpPr txBox="1"/>
          <p:nvPr/>
        </p:nvSpPr>
        <p:spPr>
          <a:xfrm>
            <a:off x="487218" y="6415801"/>
            <a:ext cx="933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Includes only Cost of Goods (COG) for Samples and reimbursement cost for Vouchers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**Source: Media Plans dated July’23, SAP Report dated June’23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0D9B80-7F33-45D1-A132-FB2D89C01983}"/>
              </a:ext>
            </a:extLst>
          </p:cNvPr>
          <p:cNvSpPr txBox="1">
            <a:spLocks/>
          </p:cNvSpPr>
          <p:nvPr/>
        </p:nvSpPr>
        <p:spPr>
          <a:xfrm>
            <a:off x="487218" y="318944"/>
            <a:ext cx="11196781" cy="62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In-Scope Promotion Budget for Analysis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~44% ($14M) of the total 2023 VERQUVO</a:t>
            </a:r>
            <a:r>
              <a:rPr lang="en-US" sz="1600" baseline="300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promotion budget was analyzed</a:t>
            </a:r>
          </a:p>
        </p:txBody>
      </p:sp>
      <p:pic>
        <p:nvPicPr>
          <p:cNvPr id="12" name="Picture 2" descr="VERQUVO® (vericiguat) | Official Product Website">
            <a:extLst>
              <a:ext uri="{FF2B5EF4-FFF2-40B4-BE49-F238E27FC236}">
                <a16:creationId xmlns:a16="http://schemas.microsoft.com/office/drawing/2014/main" id="{0B25557F-C8D7-47B2-826E-27489900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23E2F-8128-5E15-6AEB-AE01079751FA}"/>
              </a:ext>
            </a:extLst>
          </p:cNvPr>
          <p:cNvSpPr/>
          <p:nvPr/>
        </p:nvSpPr>
        <p:spPr>
          <a:xfrm>
            <a:off x="7224866" y="3914223"/>
            <a:ext cx="739263" cy="48079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823BAE0A-ABD7-9D6F-A85D-677A7D1BACC9}"/>
              </a:ext>
            </a:extLst>
          </p:cNvPr>
          <p:cNvSpPr/>
          <p:nvPr/>
        </p:nvSpPr>
        <p:spPr>
          <a:xfrm>
            <a:off x="10270046" y="5061025"/>
            <a:ext cx="1083754" cy="11061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708"/>
              <a:gd name="adj6" fmla="val -225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combined working budget represents 50% of the total budget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9BCE9-6925-2B35-D2BC-8E5E4384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" y="1129008"/>
            <a:ext cx="402857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28E9-15DD-415E-A6CA-A6D1A3E7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3A3A65-C816-427C-A5A3-34670E0EAEC3}"/>
              </a:ext>
            </a:extLst>
          </p:cNvPr>
          <p:cNvSpPr txBox="1">
            <a:spLocks/>
          </p:cNvSpPr>
          <p:nvPr/>
        </p:nvSpPr>
        <p:spPr>
          <a:xfrm>
            <a:off x="473363" y="277379"/>
            <a:ext cx="11196781" cy="86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2023 spend of $14M can be optimized to return additional $3.4 M in incremental revenue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F1FC3B-9AB4-4DD3-B4E7-4AA896153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7256"/>
              </p:ext>
            </p:extLst>
          </p:nvPr>
        </p:nvGraphicFramePr>
        <p:xfrm>
          <a:off x="591979" y="4952681"/>
          <a:ext cx="4808381" cy="131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10">
                  <a:extLst>
                    <a:ext uri="{9D8B030D-6E8A-4147-A177-3AD203B41FA5}">
                      <a16:colId xmlns:a16="http://schemas.microsoft.com/office/drawing/2014/main" val="611060445"/>
                    </a:ext>
                  </a:extLst>
                </a:gridCol>
                <a:gridCol w="1319929">
                  <a:extLst>
                    <a:ext uri="{9D8B030D-6E8A-4147-A177-3AD203B41FA5}">
                      <a16:colId xmlns:a16="http://schemas.microsoft.com/office/drawing/2014/main" val="2535394813"/>
                    </a:ext>
                  </a:extLst>
                </a:gridCol>
                <a:gridCol w="1494642">
                  <a:extLst>
                    <a:ext uri="{9D8B030D-6E8A-4147-A177-3AD203B41FA5}">
                      <a16:colId xmlns:a16="http://schemas.microsoft.com/office/drawing/2014/main" val="121381258"/>
                    </a:ext>
                  </a:extLst>
                </a:gridCol>
              </a:tblGrid>
              <a:tr h="555044"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Aug FC ($M)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 Aug FC ($M)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28873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Budget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$31.7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460994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Budget (~44%)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9660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1ED856-D166-47AE-97E8-3642430DC3DD}"/>
              </a:ext>
            </a:extLst>
          </p:cNvPr>
          <p:cNvSpPr txBox="1"/>
          <p:nvPr/>
        </p:nvSpPr>
        <p:spPr>
          <a:xfrm>
            <a:off x="473363" y="6334400"/>
            <a:ext cx="11968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calculations assume that the non-analyzable budget can decrease proportionately to the in-scope budget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97A4C34-D385-4E42-98E9-A3674CA9BDD0}"/>
              </a:ext>
            </a:extLst>
          </p:cNvPr>
          <p:cNvSpPr txBox="1">
            <a:spLocks/>
          </p:cNvSpPr>
          <p:nvPr/>
        </p:nvSpPr>
        <p:spPr bwMode="auto">
          <a:xfrm>
            <a:off x="6249270" y="1298930"/>
            <a:ext cx="5785764" cy="365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v"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Arial" charset="0"/>
              <a:buChar char="–"/>
              <a:defRPr sz="1400" i="0">
                <a:solidFill>
                  <a:schemeClr val="tx1"/>
                </a:solidFill>
                <a:latin typeface="+mn-lt"/>
                <a:cs typeface="+mn-cs"/>
              </a:defRPr>
            </a:lvl2pPr>
            <a:lvl3pPr marL="800100" indent="-1143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•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78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–"/>
              <a:defRPr sz="1100" i="0">
                <a:solidFill>
                  <a:schemeClr val="tx1"/>
                </a:solidFill>
                <a:latin typeface="+mn-lt"/>
                <a:cs typeface="+mn-cs"/>
              </a:defRPr>
            </a:lvl4pPr>
            <a:lvl5pPr marL="1371600" indent="-1651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288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860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432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04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 were studied for 5 investment levels :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-20% in-scope ($11M)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-10% in-scope ($12.5M)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in-scope(14M)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in-scope ($15.3M)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+20% in-scope ($16.8M) </a:t>
            </a:r>
          </a:p>
          <a:p>
            <a:pPr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i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current budget there is plenty of opportunity to optimize across channels and improve revenue substantially.  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optimizing the current in-scope spend ($14M) with +/-40% channel variation, a </a:t>
            </a:r>
            <a:r>
              <a:rPr lang="en-US" sz="15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$3.4M </a:t>
            </a: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Revenue is estimated.  </a:t>
            </a:r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6DC463E2-F4D1-4339-9326-F77DD775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CC1A-6608-18AB-4A19-FEE5CA31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108990"/>
            <a:ext cx="5685714" cy="367619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E7FF77E8-50CD-33D8-1A1B-6582BFF51198}"/>
              </a:ext>
            </a:extLst>
          </p:cNvPr>
          <p:cNvSpPr/>
          <p:nvPr/>
        </p:nvSpPr>
        <p:spPr>
          <a:xfrm>
            <a:off x="3519948" y="2841523"/>
            <a:ext cx="117987" cy="4031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D0ECAA-2DA0-6A7A-AA67-129190918BDB}"/>
              </a:ext>
            </a:extLst>
          </p:cNvPr>
          <p:cNvCxnSpPr/>
          <p:nvPr/>
        </p:nvCxnSpPr>
        <p:spPr>
          <a:xfrm rot="10800000">
            <a:off x="3815452" y="3048001"/>
            <a:ext cx="2654174" cy="717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3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7936801F97B4791367B719711F6A8" ma:contentTypeVersion="12" ma:contentTypeDescription="Create a new document." ma:contentTypeScope="" ma:versionID="2eade2191140ddc5479b383fafc5126a">
  <xsd:schema xmlns:xsd="http://www.w3.org/2001/XMLSchema" xmlns:xs="http://www.w3.org/2001/XMLSchema" xmlns:p="http://schemas.microsoft.com/office/2006/metadata/properties" xmlns:ns3="1761e2d5-b19f-49d3-9dfd-a8e848b4d4b4" xmlns:ns4="574dcd8f-0583-4b45-aaee-aaeccdd493bd" targetNamespace="http://schemas.microsoft.com/office/2006/metadata/properties" ma:root="true" ma:fieldsID="973faceac73e097f898c3ae97938f9d3" ns3:_="" ns4:_="">
    <xsd:import namespace="1761e2d5-b19f-49d3-9dfd-a8e848b4d4b4"/>
    <xsd:import namespace="574dcd8f-0583-4b45-aaee-aaeccdd493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1e2d5-b19f-49d3-9dfd-a8e848b4d4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cd8f-0583-4b45-aaee-aaeccdd49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FE7C7-28EA-4B62-BE97-5031123C0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61e2d5-b19f-49d3-9dfd-a8e848b4d4b4"/>
    <ds:schemaRef ds:uri="574dcd8f-0583-4b45-aaee-aaeccdd49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8C6C5-A624-4E7C-8896-026EFFE97E0E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1761e2d5-b19f-49d3-9dfd-a8e848b4d4b4"/>
    <ds:schemaRef ds:uri="http://schemas.microsoft.com/office/infopath/2007/PartnerControls"/>
    <ds:schemaRef ds:uri="http://schemas.openxmlformats.org/package/2006/metadata/core-properties"/>
    <ds:schemaRef ds:uri="574dcd8f-0583-4b45-aaee-aaeccdd493bd"/>
  </ds:schemaRefs>
</ds:datastoreItem>
</file>

<file path=customXml/itemProps3.xml><?xml version="1.0" encoding="utf-8"?>
<ds:datastoreItem xmlns:ds="http://schemas.openxmlformats.org/officeDocument/2006/customXml" ds:itemID="{6FAD8AAB-AE85-42E1-955C-76B712E7B3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30528</TotalTime>
  <Words>1524</Words>
  <Application>Microsoft Office PowerPoint</Application>
  <PresentationFormat>Widescreen</PresentationFormat>
  <Paragraphs>115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Microsoft Excel Worksheet</vt:lpstr>
      <vt:lpstr>VERQUVO®  2023 Marketing Budget Optimization</vt:lpstr>
      <vt:lpstr>Custom Vendor-Level Constraints</vt:lpstr>
      <vt:lpstr>PowerPoint Presentation</vt:lpstr>
      <vt:lpstr>PowerPoint Presentation</vt:lpstr>
      <vt:lpstr>PowerPoint Presentation</vt:lpstr>
      <vt:lpstr>Objective and 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Analysis: HCP Channels (NPP/MMF/Samples/Vouchers) </vt:lpstr>
      <vt:lpstr>Sensitivity Analysis: HCC POC</vt:lpstr>
      <vt:lpstr>Sensitivity Analysis: HCC Digital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Objective</dc:title>
  <dc:creator>Mullevey, Megan</dc:creator>
  <cp:lastModifiedBy>Quiggle, Tracie A.</cp:lastModifiedBy>
  <cp:revision>342</cp:revision>
  <dcterms:created xsi:type="dcterms:W3CDTF">2021-05-10T14:46:29Z</dcterms:created>
  <dcterms:modified xsi:type="dcterms:W3CDTF">2023-09-15T17:30:42Z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-1890091105</vt:i4>
  </property>
  <property fmtid="{D5CDD505-2E9C-101B-9397-08002B2CF9AE}" pid="3" name="_NewReviewCycle">
    <vt:lpwstr/>
  </property>
  <property fmtid="{D5CDD505-2E9C-101B-9397-08002B2CF9AE}" pid="4" name="_EmailSubject">
    <vt:lpwstr>BELSOMRA HCC Files</vt:lpwstr>
  </property>
  <property fmtid="{D5CDD505-2E9C-101B-9397-08002B2CF9AE}" pid="5" name="_AuthorEmail">
    <vt:lpwstr>devashish.bose@merck.com</vt:lpwstr>
  </property>
  <property fmtid="{D5CDD505-2E9C-101B-9397-08002B2CF9AE}" pid="6" name="_AuthorEmailDisplayName">
    <vt:lpwstr>Bose, Devashish</vt:lpwstr>
  </property>
  <property fmtid="{D5CDD505-2E9C-101B-9397-08002B2CF9AE}" pid="7" name="ContentTypeId">
    <vt:lpwstr>0x0101004097936801F97B4791367B719711F6A8</vt:lpwstr>
  </property>
  <property fmtid="{D5CDD505-2E9C-101B-9397-08002B2CF9AE}" pid="8" name="_PreviousAdHocReviewCycleID">
    <vt:i4>1430684857</vt:i4>
  </property>
  <property fmtid="{D5CDD505-2E9C-101B-9397-08002B2CF9AE}" pid="9" name="MSIP_Label_956ca4e7-1c6d-42ba-bd69-ca0c2ce1e034_Enabled">
    <vt:lpwstr>true</vt:lpwstr>
  </property>
  <property fmtid="{D5CDD505-2E9C-101B-9397-08002B2CF9AE}" pid="10" name="MSIP_Label_956ca4e7-1c6d-42ba-bd69-ca0c2ce1e034_SetDate">
    <vt:lpwstr>2021-09-06T18:04:27Z</vt:lpwstr>
  </property>
  <property fmtid="{D5CDD505-2E9C-101B-9397-08002B2CF9AE}" pid="11" name="MSIP_Label_956ca4e7-1c6d-42ba-bd69-ca0c2ce1e034_Method">
    <vt:lpwstr>Privileged</vt:lpwstr>
  </property>
  <property fmtid="{D5CDD505-2E9C-101B-9397-08002B2CF9AE}" pid="12" name="MSIP_Label_956ca4e7-1c6d-42ba-bd69-ca0c2ce1e034_Name">
    <vt:lpwstr>956ca4e7-1c6d-42ba-bd69-ca0c2ce1e034</vt:lpwstr>
  </property>
  <property fmtid="{D5CDD505-2E9C-101B-9397-08002B2CF9AE}" pid="13" name="MSIP_Label_956ca4e7-1c6d-42ba-bd69-ca0c2ce1e034_SiteId">
    <vt:lpwstr>a00de4ec-48a8-43a6-be74-e31274e2060d</vt:lpwstr>
  </property>
  <property fmtid="{D5CDD505-2E9C-101B-9397-08002B2CF9AE}" pid="14" name="MSIP_Label_956ca4e7-1c6d-42ba-bd69-ca0c2ce1e034_ActionId">
    <vt:lpwstr>758d2117-2f7c-4974-b232-ece2d1e6702f</vt:lpwstr>
  </property>
  <property fmtid="{D5CDD505-2E9C-101B-9397-08002B2CF9AE}" pid="15" name="MSIP_Label_956ca4e7-1c6d-42ba-bd69-ca0c2ce1e034_ContentBits">
    <vt:lpwstr>1</vt:lpwstr>
  </property>
</Properties>
</file>