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405" r:id="rId2"/>
    <p:sldId id="315" r:id="rId3"/>
    <p:sldId id="412" r:id="rId4"/>
    <p:sldId id="411" r:id="rId5"/>
    <p:sldId id="416" r:id="rId6"/>
    <p:sldId id="414" r:id="rId7"/>
    <p:sldId id="407" r:id="rId8"/>
    <p:sldId id="408" r:id="rId9"/>
    <p:sldId id="272" r:id="rId10"/>
    <p:sldId id="415" r:id="rId11"/>
    <p:sldId id="409" r:id="rId12"/>
    <p:sldId id="410" r:id="rId13"/>
    <p:sldId id="417" r:id="rId14"/>
    <p:sldId id="413" r:id="rId15"/>
    <p:sldId id="418" r:id="rId16"/>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5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00"/>
    <a:srgbClr val="A80000"/>
    <a:srgbClr val="FF9B9B"/>
    <a:srgbClr val="00645D"/>
    <a:srgbClr val="0961A7"/>
    <a:srgbClr val="A50021"/>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CBB02-FE58-13DE-00DA-89D671B93189}" v="14" dt="2024-01-14T15:16:50.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2" autoAdjust="0"/>
    <p:restoredTop sz="90391" autoAdjust="0"/>
  </p:normalViewPr>
  <p:slideViewPr>
    <p:cSldViewPr snapToGrid="0" showGuides="1">
      <p:cViewPr varScale="1">
        <p:scale>
          <a:sx n="89" d="100"/>
          <a:sy n="89" d="100"/>
        </p:scale>
        <p:origin x="643" y="77"/>
      </p:cViewPr>
      <p:guideLst>
        <p:guide orient="horz" pos="2160"/>
        <p:guide pos="45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20/01/2024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Brand sales depends on groups of entities that operate in a dynamic market environment with complex interactions among them. Examples of the entities are HCPs, Consumers, Government Policies, Brand efficacy and safety, Managed Care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objective here is simulate these behaviors virtually in a computer, so that a marketer can observe the estimated sales trends arising from different marketing strategies applied within the dynamic environment. The learnings help to fine tune the marketing strategies at both macro and micro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3</a:t>
            </a:fld>
            <a:endParaRPr lang="en-GB" dirty="0"/>
          </a:p>
        </p:txBody>
      </p:sp>
    </p:spTree>
    <p:extLst>
      <p:ext uri="{BB962C8B-B14F-4D97-AF65-F5344CB8AC3E}">
        <p14:creationId xmlns:p14="http://schemas.microsoft.com/office/powerpoint/2010/main" val="235573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consider an example. </a:t>
            </a:r>
          </a:p>
          <a:p>
            <a:endParaRPr lang="en-US"/>
          </a:p>
          <a:p>
            <a:r>
              <a:rPr lang="en-US"/>
              <a:t>A brand’s market environment and its sales are impacted by multiple factors such as a) HCP and Consumer Targets b) Formulary Positions c) Brand Efficacy &amp; Prescribing Information (PI) d) HCP and Consumer Promotions e) Competition etc.</a:t>
            </a:r>
          </a:p>
          <a:p>
            <a:endParaRPr lang="en-US"/>
          </a:p>
          <a:p>
            <a:r>
              <a:rPr lang="en-US"/>
              <a:t>Currently, we study and model the impacts of such factors on resulting sales independently by respective teams of experts. The interactions are not completely captured. </a:t>
            </a:r>
          </a:p>
          <a:p>
            <a:endParaRPr lang="en-US"/>
          </a:p>
          <a:p>
            <a:r>
              <a:rPr lang="en-US"/>
              <a:t>In reality, these factors depend on each other and a complex interaction among them defines the market environment and the resulting sales. </a:t>
            </a:r>
          </a:p>
          <a:p>
            <a:endParaRPr lang="en-US"/>
          </a:p>
          <a:p>
            <a:r>
              <a:rPr lang="en-US"/>
              <a:t>A clear opportunity exists to study sales trends and develop effective marketing strategies through analytical models that would incorporate such interactions along with individual factors.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4</a:t>
            </a:fld>
            <a:endParaRPr lang="en-GB" dirty="0"/>
          </a:p>
        </p:txBody>
      </p:sp>
    </p:spTree>
    <p:extLst>
      <p:ext uri="{BB962C8B-B14F-4D97-AF65-F5344CB8AC3E}">
        <p14:creationId xmlns:p14="http://schemas.microsoft.com/office/powerpoint/2010/main" val="363722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Agent Based Modeling is a simulation technique that could help in mimicking complex market environment. </a:t>
            </a:r>
          </a:p>
          <a:p>
            <a:endParaRPr lang="en-US"/>
          </a:p>
          <a:p>
            <a:r>
              <a:rPr lang="en-US"/>
              <a:t>Once modeled and validated, marketers then virtually simulate multiple marketing strategies and study the sales outcomes.  </a:t>
            </a:r>
          </a:p>
          <a:p>
            <a:endParaRPr lang="en-US"/>
          </a:p>
          <a:p>
            <a:r>
              <a:rPr lang="en-US"/>
              <a:t>This enables the marketer to choose most effective strategy to maximize sales.</a:t>
            </a:r>
          </a:p>
          <a:p>
            <a:endParaRPr lang="en-US"/>
          </a:p>
          <a:p>
            <a:r>
              <a:rPr lang="en-US"/>
              <a:t>We start with creating thousands of virtual HCPs and Consumers. </a:t>
            </a:r>
          </a:p>
          <a:p>
            <a:r>
              <a:rPr lang="en-US"/>
              <a:t>Each HCP is assigned attributes such as Specialty, Group Practice, Geographic Location, Plans, Promotions, Targeting status etc. Consumer attributes such as age, gender, location, insurance plan, social network and promotions are assigned. Similarly, Brand profiles, Prescription policies, Managed Care plans, Competitions are defined as entities. </a:t>
            </a:r>
          </a:p>
          <a:p>
            <a:endParaRPr lang="en-US"/>
          </a:p>
          <a:p>
            <a:r>
              <a:rPr lang="en-US"/>
              <a:t>Then behaviors and interactions between them are specified and models are validated against available historical data. </a:t>
            </a:r>
          </a:p>
          <a:p>
            <a:endParaRPr lang="en-US"/>
          </a:p>
          <a:p>
            <a:r>
              <a:rPr lang="en-US"/>
              <a:t>We then simulate market dynamics of each week sequentially for say, up to one year. </a:t>
            </a:r>
          </a:p>
          <a:p>
            <a:endParaRPr lang="en-US"/>
          </a:p>
          <a:p>
            <a:r>
              <a:rPr lang="en-US"/>
              <a:t>During the process we summarize the brand sales trend at both national as well as defined sub-segments.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5</a:t>
            </a:fld>
            <a:endParaRPr lang="en-GB" dirty="0"/>
          </a:p>
        </p:txBody>
      </p:sp>
    </p:spTree>
    <p:extLst>
      <p:ext uri="{BB962C8B-B14F-4D97-AF65-F5344CB8AC3E}">
        <p14:creationId xmlns:p14="http://schemas.microsoft.com/office/powerpoint/2010/main" val="2084560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marketer can run different scenarios and observe resulting sales. Here are two example scenarios:</a:t>
            </a:r>
          </a:p>
          <a:p>
            <a:endParaRPr lang="en-US"/>
          </a:p>
          <a:p>
            <a:r>
              <a:rPr lang="en-US"/>
              <a:t>Scenario 1: </a:t>
            </a:r>
          </a:p>
          <a:p>
            <a:r>
              <a:rPr lang="en-US"/>
              <a:t>Target top PCPs with a set of HCP promotions. Consumers who are Adults 50+ of age are targeted by set of Consumer promotions. 20% of commercial plans have preferred formulary position and 40% of plans need prior authorization. Competing brand is heavily promoted. </a:t>
            </a:r>
          </a:p>
          <a:p>
            <a:endParaRPr lang="en-US"/>
          </a:p>
          <a:p>
            <a:r>
              <a:rPr lang="en-US"/>
              <a:t>Scenario 2:</a:t>
            </a:r>
          </a:p>
          <a:p>
            <a:r>
              <a:rPr lang="en-US"/>
              <a:t>Scenario 1 with following changes - HCP targets are group practices with top Specialists and PCPs. 35% of commercial plans have preferred formulary position and another 35% of plans require prior authorization.  </a:t>
            </a:r>
          </a:p>
          <a:p>
            <a:endParaRPr lang="en-US"/>
          </a:p>
          <a:p>
            <a:r>
              <a:rPr lang="en-US"/>
              <a:t>Estimate the sales trend during first year of launch from these two scenarios.</a:t>
            </a:r>
          </a:p>
          <a:p>
            <a:endParaRPr lang="en-US"/>
          </a:p>
          <a:p>
            <a:r>
              <a:rPr lang="en-US"/>
              <a:t>Results: Estimated yearly sales for second scenario is 25% more than first. Additional spend is about 40% more in terms of discount rates and promotions. </a:t>
            </a:r>
          </a:p>
          <a:p>
            <a:endParaRPr lang="en-US"/>
          </a:p>
          <a:p>
            <a:r>
              <a:rPr lang="en-US"/>
              <a:t>Conclusion: Considering future growth potential, scenario B is preferred even though the spend is higher now.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6</a:t>
            </a:fld>
            <a:endParaRPr lang="en-GB" dirty="0"/>
          </a:p>
        </p:txBody>
      </p:sp>
    </p:spTree>
    <p:extLst>
      <p:ext uri="{BB962C8B-B14F-4D97-AF65-F5344CB8AC3E}">
        <p14:creationId xmlns:p14="http://schemas.microsoft.com/office/powerpoint/2010/main" val="342051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tight integration between brand and simulation team is needed for successful implementation.  </a:t>
            </a:r>
          </a:p>
          <a:p>
            <a:endParaRPr lang="en-US"/>
          </a:p>
          <a:p>
            <a:r>
              <a:rPr lang="en-US"/>
              <a:t>The agile pod has Simulation CoE Leader and Brand leader as project owners.</a:t>
            </a:r>
          </a:p>
          <a:p>
            <a:endParaRPr lang="en-US"/>
          </a:p>
          <a:p>
            <a:r>
              <a:rPr lang="en-US"/>
              <a:t>To thoroughly understand and implement brand dynamics, a group of corresponding subject area experts are needed as core team members. </a:t>
            </a:r>
          </a:p>
          <a:p>
            <a:endParaRPr lang="en-US"/>
          </a:p>
          <a:p>
            <a:r>
              <a:rPr lang="en-US"/>
              <a:t>During initial and delivery stages, core team meets twice a week. During implementation phase it would be once a week.</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8</a:t>
            </a:fld>
            <a:endParaRPr lang="en-GB" dirty="0"/>
          </a:p>
        </p:txBody>
      </p:sp>
    </p:spTree>
    <p:extLst>
      <p:ext uri="{BB962C8B-B14F-4D97-AF65-F5344CB8AC3E}">
        <p14:creationId xmlns:p14="http://schemas.microsoft.com/office/powerpoint/2010/main" val="429014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Year 2024 will be a growth phase with few implementations. Scaling to multiple brands is scheduled for 2025.</a:t>
            </a:r>
          </a:p>
          <a:p>
            <a:endParaRPr lang="en-US"/>
          </a:p>
          <a:p>
            <a:r>
              <a:rPr lang="en-US"/>
              <a:t>V116 US Launch Planning will be our first simulation exercise. V116 is likely to launch during mid-year. </a:t>
            </a:r>
          </a:p>
          <a:p>
            <a:endParaRPr lang="en-US"/>
          </a:p>
          <a:p>
            <a:r>
              <a:rPr lang="en-US"/>
              <a:t>First two quarters of this year will be the timeline for this analysis. Objective is to test, learn and adapt.</a:t>
            </a:r>
          </a:p>
          <a:p>
            <a:endParaRPr lang="en-US"/>
          </a:p>
          <a:p>
            <a:r>
              <a:rPr lang="en-US"/>
              <a:t>In Q3 of 2024, we plan to add US Gardasil9 Adult strategy planning to the portfolio. At this time both manual implementation and selection of commercial simulation tool will happen simultaneously.</a:t>
            </a:r>
          </a:p>
          <a:p>
            <a:endParaRPr lang="en-US"/>
          </a:p>
          <a:p>
            <a:r>
              <a:rPr lang="en-US"/>
              <a:t>During Q4, we would implement the market simulation for one Ex-US market. Simulation would be particularly useful when such markets have many data restrictions. Objective is to test and learn outside US. During this time usage of commercial tool will be explored in depth.</a:t>
            </a:r>
          </a:p>
          <a:p>
            <a:endParaRPr lang="en-US"/>
          </a:p>
          <a:p>
            <a:r>
              <a:rPr lang="en-US"/>
              <a:t>In 2025 we plan to scale the implementation to approximately 10 brands both in US and Ex-US markets.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10</a:t>
            </a:fld>
            <a:endParaRPr lang="en-GB" dirty="0"/>
          </a:p>
        </p:txBody>
      </p:sp>
    </p:spTree>
    <p:extLst>
      <p:ext uri="{BB962C8B-B14F-4D97-AF65-F5344CB8AC3E}">
        <p14:creationId xmlns:p14="http://schemas.microsoft.com/office/powerpoint/2010/main" val="57543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13</a:t>
            </a:fld>
            <a:endParaRPr lang="en-GB" dirty="0"/>
          </a:p>
        </p:txBody>
      </p:sp>
    </p:spTree>
    <p:extLst>
      <p:ext uri="{BB962C8B-B14F-4D97-AF65-F5344CB8AC3E}">
        <p14:creationId xmlns:p14="http://schemas.microsoft.com/office/powerpoint/2010/main" val="357487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Agent Based Modeling is a simulation technique that could help in mimicking complex market environment. </a:t>
            </a:r>
          </a:p>
          <a:p>
            <a:endParaRPr lang="en-US"/>
          </a:p>
          <a:p>
            <a:r>
              <a:rPr lang="en-US"/>
              <a:t>Once modeled and validated, marketers then virtually simulate multiple marketing strategies and study the sales outcomes.  </a:t>
            </a:r>
          </a:p>
          <a:p>
            <a:endParaRPr lang="en-US"/>
          </a:p>
          <a:p>
            <a:r>
              <a:rPr lang="en-US"/>
              <a:t>This enables the marketer to choose most effective strategy to maximize sales.</a:t>
            </a:r>
          </a:p>
          <a:p>
            <a:endParaRPr lang="en-US"/>
          </a:p>
          <a:p>
            <a:r>
              <a:rPr lang="en-US"/>
              <a:t>We start with creating thousands of virtual HCPs and Consumers. </a:t>
            </a:r>
          </a:p>
          <a:p>
            <a:r>
              <a:rPr lang="en-US"/>
              <a:t>Each HCP is assigned attributes such as Specialty, Group Practice, Geographic Location, Plans, Promotions, Targeting status etc. Consumer attributes such as age, gender, location, insurance plan, social network and promotions are assigned. Similarly, Brand profiles, Prescription policies, Managed Care plans, Competitions are defined as entities. </a:t>
            </a:r>
          </a:p>
          <a:p>
            <a:endParaRPr lang="en-US"/>
          </a:p>
          <a:p>
            <a:r>
              <a:rPr lang="en-US"/>
              <a:t>Then behaviors and interactions between them are specified and models are validated against available historical data. </a:t>
            </a:r>
          </a:p>
          <a:p>
            <a:endParaRPr lang="en-US"/>
          </a:p>
          <a:p>
            <a:r>
              <a:rPr lang="en-US"/>
              <a:t>We then simulate market dynamics of each week sequentially for say, up to one year. </a:t>
            </a:r>
          </a:p>
          <a:p>
            <a:endParaRPr lang="en-US"/>
          </a:p>
          <a:p>
            <a:r>
              <a:rPr lang="en-US"/>
              <a:t>During the process we summarize the brand sales trend at both national as well as defined sub-segments.</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14</a:t>
            </a:fld>
            <a:endParaRPr lang="en-GB" dirty="0"/>
          </a:p>
        </p:txBody>
      </p:sp>
    </p:spTree>
    <p:extLst>
      <p:ext uri="{BB962C8B-B14F-4D97-AF65-F5344CB8AC3E}">
        <p14:creationId xmlns:p14="http://schemas.microsoft.com/office/powerpoint/2010/main" val="134996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consider an example. </a:t>
            </a:r>
          </a:p>
          <a:p>
            <a:endParaRPr lang="en-US"/>
          </a:p>
          <a:p>
            <a:r>
              <a:rPr lang="en-US"/>
              <a:t>A brand’s market environment and its sales are impacted by multiple factors such as a) HCP and Consumer Targets b) Formulary Positions c) Brand Efficacy &amp; Prescribing Information (PI) d) HCP and Consumer Promotions e) Competition etc.</a:t>
            </a:r>
          </a:p>
          <a:p>
            <a:endParaRPr lang="en-US"/>
          </a:p>
          <a:p>
            <a:r>
              <a:rPr lang="en-US"/>
              <a:t>Currently, we study and model the impacts of such factors on resulting sales independently by respective teams of experts. The interactions are not completely captured. </a:t>
            </a:r>
          </a:p>
          <a:p>
            <a:endParaRPr lang="en-US"/>
          </a:p>
          <a:p>
            <a:r>
              <a:rPr lang="en-US"/>
              <a:t>In reality, these factors depend on each other and a complex interaction among them defines the market environment and the resulting sales. </a:t>
            </a:r>
          </a:p>
          <a:p>
            <a:endParaRPr lang="en-US"/>
          </a:p>
          <a:p>
            <a:r>
              <a:rPr lang="en-US"/>
              <a:t>A clear opportunity exists to study sales trends and develop effective marketing strategies through analytical models that would incorporate such interactions along with individual factors. </a:t>
            </a:r>
          </a:p>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pPr/>
              <a:t>15</a:t>
            </a:fld>
            <a:endParaRPr lang="en-GB" dirty="0"/>
          </a:p>
        </p:txBody>
      </p:sp>
    </p:spTree>
    <p:extLst>
      <p:ext uri="{BB962C8B-B14F-4D97-AF65-F5344CB8AC3E}">
        <p14:creationId xmlns:p14="http://schemas.microsoft.com/office/powerpoint/2010/main" val="1179081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January 20, 2024</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January 20, 2024</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January 20,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January 20,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January 20,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January 20, 2024</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January 20, 2024</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January 20, 2024</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January 20, 2024</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January 20, 2024</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January 20, 2024</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January 20, 2024</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January 20, 2024</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January 20, 2024</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January 20,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January 20,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January 20,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January 20,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January 20,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January 20, 2024</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January 20, 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January 20, 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January 20,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January 20, 2024</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7" name="TextBox 6">
            <a:extLst>
              <a:ext uri="{FF2B5EF4-FFF2-40B4-BE49-F238E27FC236}">
                <a16:creationId xmlns:a16="http://schemas.microsoft.com/office/drawing/2014/main" id="{0AE76CE2-D349-A971-E181-2D028DBE106A}"/>
              </a:ext>
            </a:extLst>
          </p:cNvPr>
          <p:cNvSpPr txBox="1"/>
          <p:nvPr userDrawn="1">
            <p:extLst>
              <p:ext uri="{1162E1C5-73C7-4A58-AE30-91384D911F3F}">
                <p184:classification xmlns:p184="http://schemas.microsoft.com/office/powerpoint/2018/4/main" val="hdr"/>
              </p:ext>
            </p:extLst>
          </p:nvPr>
        </p:nvSpPr>
        <p:spPr>
          <a:xfrm>
            <a:off x="0" y="0"/>
            <a:ext cx="735013" cy="182880"/>
          </a:xfrm>
          <a:prstGeom prst="rect">
            <a:avLst/>
          </a:prstGeom>
        </p:spPr>
        <p:txBody>
          <a:bodyPr horzOverflow="overflow" lIns="0" tIns="0" rIns="0" bIns="0">
            <a:spAutoFit/>
          </a:bodyPr>
          <a:lstStyle/>
          <a:p>
            <a:pPr algn="l"/>
            <a:r>
              <a:rPr lang="en-US" sz="1200">
                <a:solidFill>
                  <a:srgbClr val="00B294"/>
                </a:solidFill>
                <a:latin typeface="Calibri" panose="020F0502020204030204" pitchFamily="34" charset="0"/>
                <a:cs typeface="Calibri" panose="020F0502020204030204" pitchFamily="34" charset="0"/>
              </a:rPr>
              <a:t>Proprietary</a:t>
            </a: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11.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8" Type="http://schemas.openxmlformats.org/officeDocument/2006/relationships/image" Target="../media/image67.svg"/><Relationship Id="rId13" Type="http://schemas.openxmlformats.org/officeDocument/2006/relationships/image" Target="../media/image72.png"/><Relationship Id="rId18" Type="http://schemas.openxmlformats.org/officeDocument/2006/relationships/image" Target="../media/image77.sv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svg"/><Relationship Id="rId17" Type="http://schemas.openxmlformats.org/officeDocument/2006/relationships/image" Target="../media/image76.png"/><Relationship Id="rId2" Type="http://schemas.openxmlformats.org/officeDocument/2006/relationships/notesSlide" Target="../notesSlides/notesSlide8.xml"/><Relationship Id="rId16" Type="http://schemas.openxmlformats.org/officeDocument/2006/relationships/image" Target="../media/image75.svg"/><Relationship Id="rId20" Type="http://schemas.openxmlformats.org/officeDocument/2006/relationships/image" Target="../media/image79.svg"/><Relationship Id="rId1" Type="http://schemas.openxmlformats.org/officeDocument/2006/relationships/slideLayout" Target="../slideLayouts/slideLayout18.xml"/><Relationship Id="rId6" Type="http://schemas.openxmlformats.org/officeDocument/2006/relationships/image" Target="../media/image65.sv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svg"/><Relationship Id="rId19" Type="http://schemas.openxmlformats.org/officeDocument/2006/relationships/image" Target="../media/image78.png"/><Relationship Id="rId4" Type="http://schemas.openxmlformats.org/officeDocument/2006/relationships/image" Target="../media/image63.svg"/><Relationship Id="rId9" Type="http://schemas.openxmlformats.org/officeDocument/2006/relationships/image" Target="../media/image68.png"/><Relationship Id="rId14" Type="http://schemas.openxmlformats.org/officeDocument/2006/relationships/image" Target="../media/image73.svg"/></Relationships>
</file>

<file path=ppt/slides/_rels/slide15.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80.png"/><Relationship Id="rId7" Type="http://schemas.openxmlformats.org/officeDocument/2006/relationships/image" Target="../media/image74.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83.svg"/><Relationship Id="rId5" Type="http://schemas.openxmlformats.org/officeDocument/2006/relationships/image" Target="../media/image82.png"/><Relationship Id="rId10" Type="http://schemas.openxmlformats.org/officeDocument/2006/relationships/image" Target="../media/image85.svg"/><Relationship Id="rId4" Type="http://schemas.openxmlformats.org/officeDocument/2006/relationships/image" Target="../media/image81.svg"/><Relationship Id="rId9" Type="http://schemas.openxmlformats.org/officeDocument/2006/relationships/image" Target="../media/image8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sv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svg"/><Relationship Id="rId10" Type="http://schemas.openxmlformats.org/officeDocument/2006/relationships/image" Target="../media/image15.svg"/><Relationship Id="rId19" Type="http://schemas.openxmlformats.org/officeDocument/2006/relationships/image" Target="../media/image24.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1.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8.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p:txBody>
          <a:bodyPr/>
          <a:lstStyle/>
          <a:p>
            <a:r>
              <a:rPr lang="en-GB"/>
              <a:t>Market Simulations</a:t>
            </a:r>
            <a:endParaRPr lang="en-GB" dirty="0"/>
          </a:p>
        </p:txBody>
      </p:sp>
      <p:sp>
        <p:nvSpPr>
          <p:cNvPr id="3" name="Subtitle 2">
            <a:extLst>
              <a:ext uri="{FF2B5EF4-FFF2-40B4-BE49-F238E27FC236}">
                <a16:creationId xmlns:a16="http://schemas.microsoft.com/office/drawing/2014/main" id="{67F4444B-7CDE-48F3-9561-7393B9E31BFA}"/>
              </a:ext>
            </a:extLst>
          </p:cNvPr>
          <p:cNvSpPr>
            <a:spLocks noGrp="1"/>
          </p:cNvSpPr>
          <p:nvPr>
            <p:ph type="subTitle" idx="1"/>
          </p:nvPr>
        </p:nvSpPr>
        <p:spPr/>
        <p:txBody>
          <a:bodyPr/>
          <a:lstStyle/>
          <a:p>
            <a:pPr>
              <a:spcBef>
                <a:spcPts val="0"/>
              </a:spcBef>
            </a:pPr>
            <a:r>
              <a:rPr lang="en-GB"/>
              <a:t>Data Science R&amp;D</a:t>
            </a:r>
          </a:p>
          <a:p>
            <a:pPr>
              <a:spcBef>
                <a:spcPts val="0"/>
              </a:spcBef>
            </a:pPr>
            <a:r>
              <a:rPr lang="en-GB"/>
              <a:t>Data Science</a:t>
            </a:r>
          </a:p>
          <a:p>
            <a:pPr>
              <a:spcBef>
                <a:spcPts val="0"/>
              </a:spcBef>
            </a:pPr>
            <a:r>
              <a:rPr lang="en-GB"/>
              <a:t>Commercial Analytics Solutions</a:t>
            </a:r>
          </a:p>
          <a:p>
            <a:pPr>
              <a:spcBef>
                <a:spcPts val="0"/>
              </a:spcBef>
            </a:pPr>
            <a:r>
              <a:rPr lang="en-GB"/>
              <a:t>HHDDA</a:t>
            </a:r>
          </a:p>
          <a:p>
            <a:endParaRPr lang="en-GB" dirty="0"/>
          </a:p>
        </p:txBody>
      </p:sp>
      <p:sp>
        <p:nvSpPr>
          <p:cNvPr id="6" name="Text Placeholder 5">
            <a:extLst>
              <a:ext uri="{FF2B5EF4-FFF2-40B4-BE49-F238E27FC236}">
                <a16:creationId xmlns:a16="http://schemas.microsoft.com/office/drawing/2014/main" id="{FFEE9CE4-2784-430A-BD24-6183B6C13026}"/>
              </a:ext>
            </a:extLst>
          </p:cNvPr>
          <p:cNvSpPr>
            <a:spLocks noGrp="1"/>
          </p:cNvSpPr>
          <p:nvPr>
            <p:ph type="body" sz="quarter" idx="10"/>
          </p:nvPr>
        </p:nvSpPr>
        <p:spPr/>
        <p:txBody>
          <a:bodyPr>
            <a:normAutofit/>
          </a:bodyPr>
          <a:lstStyle/>
          <a:p>
            <a:r>
              <a:rPr lang="en-GB"/>
              <a:t>(01/11/2024)</a:t>
            </a:r>
            <a:endParaRPr lang="en-GB" dirty="0"/>
          </a:p>
        </p:txBody>
      </p:sp>
    </p:spTree>
    <p:extLst>
      <p:ext uri="{BB962C8B-B14F-4D97-AF65-F5344CB8AC3E}">
        <p14:creationId xmlns:p14="http://schemas.microsoft.com/office/powerpoint/2010/main" val="1873607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Timeline and Next Steps – 2024 and Beyond</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495065" y="6442853"/>
            <a:ext cx="229431" cy="216000"/>
          </a:xfrm>
        </p:spPr>
        <p:txBody>
          <a:bodyPr/>
          <a:lstStyle/>
          <a:p>
            <a:fld id="{29CC380D-5F44-41E8-971E-CDD19ED6F8E3}" type="slidenum">
              <a:rPr lang="en-GB" smtClean="0"/>
              <a:pPr/>
              <a:t>10</a:t>
            </a:fld>
            <a:endParaRPr lang="en-GB"/>
          </a:p>
        </p:txBody>
      </p:sp>
      <p:grpSp>
        <p:nvGrpSpPr>
          <p:cNvPr id="78" name="Group 77">
            <a:extLst>
              <a:ext uri="{FF2B5EF4-FFF2-40B4-BE49-F238E27FC236}">
                <a16:creationId xmlns:a16="http://schemas.microsoft.com/office/drawing/2014/main" id="{747C2F1F-612B-BBC8-1D36-DB968476AB15}"/>
              </a:ext>
            </a:extLst>
          </p:cNvPr>
          <p:cNvGrpSpPr/>
          <p:nvPr/>
        </p:nvGrpSpPr>
        <p:grpSpPr>
          <a:xfrm>
            <a:off x="377824" y="2362734"/>
            <a:ext cx="11814176" cy="465992"/>
            <a:chOff x="377824" y="2362734"/>
            <a:chExt cx="11814176" cy="465992"/>
          </a:xfrm>
        </p:grpSpPr>
        <p:sp>
          <p:nvSpPr>
            <p:cNvPr id="69" name="Rectangle 68">
              <a:extLst>
                <a:ext uri="{FF2B5EF4-FFF2-40B4-BE49-F238E27FC236}">
                  <a16:creationId xmlns:a16="http://schemas.microsoft.com/office/drawing/2014/main" id="{28188B44-7B7F-8810-DDBA-B73AF76D006B}"/>
                </a:ext>
              </a:extLst>
            </p:cNvPr>
            <p:cNvSpPr/>
            <p:nvPr/>
          </p:nvSpPr>
          <p:spPr>
            <a:xfrm>
              <a:off x="377824" y="2489988"/>
              <a:ext cx="2267712" cy="211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0" name="Rectangle 69">
              <a:extLst>
                <a:ext uri="{FF2B5EF4-FFF2-40B4-BE49-F238E27FC236}">
                  <a16:creationId xmlns:a16="http://schemas.microsoft.com/office/drawing/2014/main" id="{FE6556E6-47A9-D0AE-BA45-FA0265034DF7}"/>
                </a:ext>
              </a:extLst>
            </p:cNvPr>
            <p:cNvSpPr/>
            <p:nvPr/>
          </p:nvSpPr>
          <p:spPr>
            <a:xfrm>
              <a:off x="2645536" y="2489988"/>
              <a:ext cx="2267712" cy="211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1" name="Rectangle 70">
              <a:extLst>
                <a:ext uri="{FF2B5EF4-FFF2-40B4-BE49-F238E27FC236}">
                  <a16:creationId xmlns:a16="http://schemas.microsoft.com/office/drawing/2014/main" id="{73C0508D-9DB1-6073-A85D-C4F50A017E2D}"/>
                </a:ext>
              </a:extLst>
            </p:cNvPr>
            <p:cNvSpPr/>
            <p:nvPr/>
          </p:nvSpPr>
          <p:spPr>
            <a:xfrm>
              <a:off x="4913248" y="2489988"/>
              <a:ext cx="2267712" cy="211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2" name="Rectangle 71">
              <a:extLst>
                <a:ext uri="{FF2B5EF4-FFF2-40B4-BE49-F238E27FC236}">
                  <a16:creationId xmlns:a16="http://schemas.microsoft.com/office/drawing/2014/main" id="{5C065B0E-5B3A-FEF9-8BC1-39797C57E56B}"/>
                </a:ext>
              </a:extLst>
            </p:cNvPr>
            <p:cNvSpPr/>
            <p:nvPr/>
          </p:nvSpPr>
          <p:spPr>
            <a:xfrm>
              <a:off x="7180960" y="2489988"/>
              <a:ext cx="2267712" cy="211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3" name="Rectangle 72">
              <a:extLst>
                <a:ext uri="{FF2B5EF4-FFF2-40B4-BE49-F238E27FC236}">
                  <a16:creationId xmlns:a16="http://schemas.microsoft.com/office/drawing/2014/main" id="{6BB15717-B9E3-E7FE-9037-CB555CE7D296}"/>
                </a:ext>
              </a:extLst>
            </p:cNvPr>
            <p:cNvSpPr/>
            <p:nvPr/>
          </p:nvSpPr>
          <p:spPr>
            <a:xfrm>
              <a:off x="9448672" y="2489988"/>
              <a:ext cx="2743328" cy="2114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5" name="Rectangle: Rounded Corners 64">
              <a:extLst>
                <a:ext uri="{FF2B5EF4-FFF2-40B4-BE49-F238E27FC236}">
                  <a16:creationId xmlns:a16="http://schemas.microsoft.com/office/drawing/2014/main" id="{4B6FCB64-9106-10C2-1C0F-B6635D24B4FA}"/>
                </a:ext>
              </a:extLst>
            </p:cNvPr>
            <p:cNvSpPr/>
            <p:nvPr/>
          </p:nvSpPr>
          <p:spPr>
            <a:xfrm>
              <a:off x="1278684" y="2362734"/>
              <a:ext cx="465992" cy="465992"/>
            </a:xfrm>
            <a:prstGeom prst="roundRect">
              <a:avLst>
                <a:gd name="adj" fmla="val 34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Q1</a:t>
              </a:r>
              <a:endParaRPr lang="en-US" sz="1600" b="1" dirty="0">
                <a:solidFill>
                  <a:schemeClr val="bg1"/>
                </a:solidFill>
              </a:endParaRPr>
            </a:p>
          </p:txBody>
        </p:sp>
        <p:sp>
          <p:nvSpPr>
            <p:cNvPr id="74" name="Rectangle: Rounded Corners 73">
              <a:extLst>
                <a:ext uri="{FF2B5EF4-FFF2-40B4-BE49-F238E27FC236}">
                  <a16:creationId xmlns:a16="http://schemas.microsoft.com/office/drawing/2014/main" id="{25E97F09-73CA-F212-A5FA-C772A34F5839}"/>
                </a:ext>
              </a:extLst>
            </p:cNvPr>
            <p:cNvSpPr/>
            <p:nvPr/>
          </p:nvSpPr>
          <p:spPr>
            <a:xfrm>
              <a:off x="3546396" y="2362734"/>
              <a:ext cx="465992" cy="465992"/>
            </a:xfrm>
            <a:prstGeom prst="roundRect">
              <a:avLst>
                <a:gd name="adj" fmla="val 34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Q2</a:t>
              </a:r>
              <a:endParaRPr lang="en-US" sz="1600" b="1" dirty="0">
                <a:solidFill>
                  <a:schemeClr val="bg1"/>
                </a:solidFill>
              </a:endParaRPr>
            </a:p>
          </p:txBody>
        </p:sp>
        <p:sp>
          <p:nvSpPr>
            <p:cNvPr id="75" name="Rectangle: Rounded Corners 74">
              <a:extLst>
                <a:ext uri="{FF2B5EF4-FFF2-40B4-BE49-F238E27FC236}">
                  <a16:creationId xmlns:a16="http://schemas.microsoft.com/office/drawing/2014/main" id="{9386B434-A0C0-C3A8-6003-2BC7924B328E}"/>
                </a:ext>
              </a:extLst>
            </p:cNvPr>
            <p:cNvSpPr/>
            <p:nvPr/>
          </p:nvSpPr>
          <p:spPr>
            <a:xfrm>
              <a:off x="5814108" y="2362734"/>
              <a:ext cx="465992" cy="465992"/>
            </a:xfrm>
            <a:prstGeom prst="roundRect">
              <a:avLst>
                <a:gd name="adj" fmla="val 345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Q3</a:t>
              </a:r>
              <a:endParaRPr lang="en-US" sz="1600" b="1" dirty="0">
                <a:solidFill>
                  <a:schemeClr val="bg1"/>
                </a:solidFill>
              </a:endParaRPr>
            </a:p>
          </p:txBody>
        </p:sp>
        <p:sp>
          <p:nvSpPr>
            <p:cNvPr id="76" name="Rectangle: Rounded Corners 75">
              <a:extLst>
                <a:ext uri="{FF2B5EF4-FFF2-40B4-BE49-F238E27FC236}">
                  <a16:creationId xmlns:a16="http://schemas.microsoft.com/office/drawing/2014/main" id="{4CA77E46-5574-0463-A763-36715C8EE090}"/>
                </a:ext>
              </a:extLst>
            </p:cNvPr>
            <p:cNvSpPr/>
            <p:nvPr/>
          </p:nvSpPr>
          <p:spPr>
            <a:xfrm>
              <a:off x="8081820" y="2362734"/>
              <a:ext cx="465992" cy="465992"/>
            </a:xfrm>
            <a:prstGeom prst="roundRect">
              <a:avLst>
                <a:gd name="adj" fmla="val 34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b="1">
                  <a:solidFill>
                    <a:schemeClr val="tx1"/>
                  </a:solidFill>
                </a:rPr>
                <a:t>Q4</a:t>
              </a:r>
              <a:endParaRPr lang="en-US" sz="1550" b="1" dirty="0">
                <a:solidFill>
                  <a:schemeClr val="tx1"/>
                </a:solidFill>
              </a:endParaRPr>
            </a:p>
          </p:txBody>
        </p:sp>
        <p:sp>
          <p:nvSpPr>
            <p:cNvPr id="77" name="Rectangle: Rounded Corners 76">
              <a:extLst>
                <a:ext uri="{FF2B5EF4-FFF2-40B4-BE49-F238E27FC236}">
                  <a16:creationId xmlns:a16="http://schemas.microsoft.com/office/drawing/2014/main" id="{77942628-C107-1DB6-8F81-F14E9FB66451}"/>
                </a:ext>
              </a:extLst>
            </p:cNvPr>
            <p:cNvSpPr/>
            <p:nvPr/>
          </p:nvSpPr>
          <p:spPr>
            <a:xfrm>
              <a:off x="10436049" y="2362734"/>
              <a:ext cx="768573" cy="465992"/>
            </a:xfrm>
            <a:prstGeom prst="roundRect">
              <a:avLst>
                <a:gd name="adj" fmla="val 345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2025</a:t>
              </a:r>
              <a:endParaRPr lang="en-US" sz="1800" b="1" dirty="0">
                <a:solidFill>
                  <a:schemeClr val="bg1"/>
                </a:solidFill>
              </a:endParaRPr>
            </a:p>
          </p:txBody>
        </p:sp>
      </p:grpSp>
      <p:sp>
        <p:nvSpPr>
          <p:cNvPr id="79" name="Rectangle: Rounded Corners 78">
            <a:extLst>
              <a:ext uri="{FF2B5EF4-FFF2-40B4-BE49-F238E27FC236}">
                <a16:creationId xmlns:a16="http://schemas.microsoft.com/office/drawing/2014/main" id="{1DB69F76-BCAC-8823-4B84-45C0CFB488C0}"/>
              </a:ext>
            </a:extLst>
          </p:cNvPr>
          <p:cNvSpPr/>
          <p:nvPr/>
        </p:nvSpPr>
        <p:spPr>
          <a:xfrm>
            <a:off x="414400" y="3104844"/>
            <a:ext cx="4342238" cy="2194560"/>
          </a:xfrm>
          <a:prstGeom prst="roundRect">
            <a:avLst>
              <a:gd name="adj" fmla="val 456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1" name="Rectangle: Rounded Corners 80">
            <a:extLst>
              <a:ext uri="{FF2B5EF4-FFF2-40B4-BE49-F238E27FC236}">
                <a16:creationId xmlns:a16="http://schemas.microsoft.com/office/drawing/2014/main" id="{374F1DE6-6786-FB5B-82A4-0EB7EB760CDF}"/>
              </a:ext>
            </a:extLst>
          </p:cNvPr>
          <p:cNvSpPr/>
          <p:nvPr/>
        </p:nvSpPr>
        <p:spPr>
          <a:xfrm>
            <a:off x="5131878" y="3104844"/>
            <a:ext cx="1830452" cy="2194560"/>
          </a:xfrm>
          <a:prstGeom prst="roundRect">
            <a:avLst>
              <a:gd name="adj" fmla="val 456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2" name="Rectangle: Rounded Corners 81">
            <a:extLst>
              <a:ext uri="{FF2B5EF4-FFF2-40B4-BE49-F238E27FC236}">
                <a16:creationId xmlns:a16="http://schemas.microsoft.com/office/drawing/2014/main" id="{0AEC805C-8716-CDCD-D7F9-C077D05F90DF}"/>
              </a:ext>
            </a:extLst>
          </p:cNvPr>
          <p:cNvSpPr/>
          <p:nvPr/>
        </p:nvSpPr>
        <p:spPr>
          <a:xfrm>
            <a:off x="7400302" y="3104844"/>
            <a:ext cx="1830452" cy="2194560"/>
          </a:xfrm>
          <a:prstGeom prst="roundRect">
            <a:avLst>
              <a:gd name="adj" fmla="val 45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3" name="Rectangle: Rounded Corners 82">
            <a:extLst>
              <a:ext uri="{FF2B5EF4-FFF2-40B4-BE49-F238E27FC236}">
                <a16:creationId xmlns:a16="http://schemas.microsoft.com/office/drawing/2014/main" id="{D4470E72-0DA7-51DD-F4C7-F0853FEAAFD0}"/>
              </a:ext>
            </a:extLst>
          </p:cNvPr>
          <p:cNvSpPr/>
          <p:nvPr/>
        </p:nvSpPr>
        <p:spPr>
          <a:xfrm>
            <a:off x="9889931" y="3104844"/>
            <a:ext cx="1830452" cy="2194560"/>
          </a:xfrm>
          <a:prstGeom prst="roundRect">
            <a:avLst>
              <a:gd name="adj" fmla="val 45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6" name="Isosceles Triangle 85">
            <a:extLst>
              <a:ext uri="{FF2B5EF4-FFF2-40B4-BE49-F238E27FC236}">
                <a16:creationId xmlns:a16="http://schemas.microsoft.com/office/drawing/2014/main" id="{399F630A-9475-A689-F2F1-D021A97CF961}"/>
              </a:ext>
            </a:extLst>
          </p:cNvPr>
          <p:cNvSpPr/>
          <p:nvPr/>
        </p:nvSpPr>
        <p:spPr>
          <a:xfrm rot="10800000">
            <a:off x="1278684" y="2819396"/>
            <a:ext cx="465992" cy="2021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7" name="Isosceles Triangle 86">
            <a:extLst>
              <a:ext uri="{FF2B5EF4-FFF2-40B4-BE49-F238E27FC236}">
                <a16:creationId xmlns:a16="http://schemas.microsoft.com/office/drawing/2014/main" id="{10FDF767-3094-8883-0DD9-F0C68B7FCAAD}"/>
              </a:ext>
            </a:extLst>
          </p:cNvPr>
          <p:cNvSpPr/>
          <p:nvPr/>
        </p:nvSpPr>
        <p:spPr>
          <a:xfrm rot="10800000">
            <a:off x="3546396" y="2819396"/>
            <a:ext cx="465992" cy="2021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8" name="Isosceles Triangle 87">
            <a:extLst>
              <a:ext uri="{FF2B5EF4-FFF2-40B4-BE49-F238E27FC236}">
                <a16:creationId xmlns:a16="http://schemas.microsoft.com/office/drawing/2014/main" id="{E81C435C-1714-429B-E48B-5DFE3185FCB1}"/>
              </a:ext>
            </a:extLst>
          </p:cNvPr>
          <p:cNvSpPr/>
          <p:nvPr/>
        </p:nvSpPr>
        <p:spPr>
          <a:xfrm rot="10800000">
            <a:off x="5814108" y="2819397"/>
            <a:ext cx="465992" cy="20215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9" name="Isosceles Triangle 88">
            <a:extLst>
              <a:ext uri="{FF2B5EF4-FFF2-40B4-BE49-F238E27FC236}">
                <a16:creationId xmlns:a16="http://schemas.microsoft.com/office/drawing/2014/main" id="{818B202C-DED3-4862-6FDC-9781EE7B254B}"/>
              </a:ext>
            </a:extLst>
          </p:cNvPr>
          <p:cNvSpPr/>
          <p:nvPr/>
        </p:nvSpPr>
        <p:spPr>
          <a:xfrm rot="10800000">
            <a:off x="8081820" y="2819395"/>
            <a:ext cx="465992" cy="2021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0" name="Isosceles Triangle 89">
            <a:extLst>
              <a:ext uri="{FF2B5EF4-FFF2-40B4-BE49-F238E27FC236}">
                <a16:creationId xmlns:a16="http://schemas.microsoft.com/office/drawing/2014/main" id="{FB1E3B9D-B029-1BE2-A995-7CDA4DFBCA06}"/>
              </a:ext>
            </a:extLst>
          </p:cNvPr>
          <p:cNvSpPr/>
          <p:nvPr/>
        </p:nvSpPr>
        <p:spPr>
          <a:xfrm rot="10800000">
            <a:off x="10587339" y="2819395"/>
            <a:ext cx="465992" cy="2021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96" name="Group 95">
            <a:extLst>
              <a:ext uri="{FF2B5EF4-FFF2-40B4-BE49-F238E27FC236}">
                <a16:creationId xmlns:a16="http://schemas.microsoft.com/office/drawing/2014/main" id="{4E512CDC-0CDB-AA80-F5E9-D20A9D1AB1DC}"/>
              </a:ext>
            </a:extLst>
          </p:cNvPr>
          <p:cNvGrpSpPr/>
          <p:nvPr/>
        </p:nvGrpSpPr>
        <p:grpSpPr>
          <a:xfrm>
            <a:off x="1511680" y="3435978"/>
            <a:ext cx="2269632" cy="1344486"/>
            <a:chOff x="1511680" y="3254671"/>
            <a:chExt cx="2269632" cy="1344486"/>
          </a:xfrm>
        </p:grpSpPr>
        <p:pic>
          <p:nvPicPr>
            <p:cNvPr id="92" name="Graphic 91" descr="Lightbulb and gear with solid fill">
              <a:extLst>
                <a:ext uri="{FF2B5EF4-FFF2-40B4-BE49-F238E27FC236}">
                  <a16:creationId xmlns:a16="http://schemas.microsoft.com/office/drawing/2014/main" id="{C3DDA210-C82B-2FB0-8E31-1FD4E5DF25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0438" y="3254671"/>
              <a:ext cx="690196" cy="690196"/>
            </a:xfrm>
            <a:prstGeom prst="rect">
              <a:avLst/>
            </a:prstGeom>
          </p:spPr>
        </p:pic>
        <p:sp>
          <p:nvSpPr>
            <p:cNvPr id="93" name="TextBox 92">
              <a:extLst>
                <a:ext uri="{FF2B5EF4-FFF2-40B4-BE49-F238E27FC236}">
                  <a16:creationId xmlns:a16="http://schemas.microsoft.com/office/drawing/2014/main" id="{CA89BB95-E851-7CC8-3116-37CF08378B29}"/>
                </a:ext>
              </a:extLst>
            </p:cNvPr>
            <p:cNvSpPr txBox="1"/>
            <p:nvPr/>
          </p:nvSpPr>
          <p:spPr>
            <a:xfrm>
              <a:off x="1578469" y="4028159"/>
              <a:ext cx="2134133" cy="295589"/>
            </a:xfrm>
            <a:prstGeom prst="rect">
              <a:avLst/>
            </a:prstGeom>
            <a:noFill/>
          </p:spPr>
          <p:txBody>
            <a:bodyPr wrap="square" lIns="0" tIns="0" rIns="0" bIns="0" rtlCol="0">
              <a:noAutofit/>
            </a:bodyPr>
            <a:lstStyle/>
            <a:p>
              <a:pPr algn="ctr"/>
              <a:r>
                <a:rPr lang="en-US" sz="1600" b="1">
                  <a:solidFill>
                    <a:schemeClr val="bg1"/>
                  </a:solidFill>
                </a:rPr>
                <a:t>V116 Launch Planning</a:t>
              </a:r>
            </a:p>
            <a:p>
              <a:pPr algn="l"/>
              <a:endParaRPr lang="en-US" sz="1200" dirty="0"/>
            </a:p>
          </p:txBody>
        </p:sp>
        <p:sp>
          <p:nvSpPr>
            <p:cNvPr id="95" name="TextBox 94">
              <a:extLst>
                <a:ext uri="{FF2B5EF4-FFF2-40B4-BE49-F238E27FC236}">
                  <a16:creationId xmlns:a16="http://schemas.microsoft.com/office/drawing/2014/main" id="{2DA3683D-DAED-5F3D-AC4E-BE52657E8C1D}"/>
                </a:ext>
              </a:extLst>
            </p:cNvPr>
            <p:cNvSpPr txBox="1"/>
            <p:nvPr/>
          </p:nvSpPr>
          <p:spPr>
            <a:xfrm>
              <a:off x="1511680" y="4303568"/>
              <a:ext cx="2269632" cy="295589"/>
            </a:xfrm>
            <a:prstGeom prst="rect">
              <a:avLst/>
            </a:prstGeom>
            <a:noFill/>
          </p:spPr>
          <p:txBody>
            <a:bodyPr wrap="square" lIns="0" tIns="0" rIns="0" bIns="0" rtlCol="0">
              <a:noAutofit/>
            </a:bodyPr>
            <a:lstStyle/>
            <a:p>
              <a:pPr algn="ctr"/>
              <a:r>
                <a:rPr lang="en-US" sz="1100">
                  <a:solidFill>
                    <a:schemeClr val="bg1"/>
                  </a:solidFill>
                </a:rPr>
                <a:t>Manual Implementation</a:t>
              </a:r>
            </a:p>
            <a:p>
              <a:pPr algn="l"/>
              <a:endParaRPr lang="en-US" sz="1200" dirty="0"/>
            </a:p>
          </p:txBody>
        </p:sp>
      </p:grpSp>
      <p:grpSp>
        <p:nvGrpSpPr>
          <p:cNvPr id="104" name="Group 103">
            <a:extLst>
              <a:ext uri="{FF2B5EF4-FFF2-40B4-BE49-F238E27FC236}">
                <a16:creationId xmlns:a16="http://schemas.microsoft.com/office/drawing/2014/main" id="{1767016A-B189-31C1-5CB0-E3BBCF66EAC4}"/>
              </a:ext>
            </a:extLst>
          </p:cNvPr>
          <p:cNvGrpSpPr/>
          <p:nvPr/>
        </p:nvGrpSpPr>
        <p:grpSpPr>
          <a:xfrm>
            <a:off x="4980037" y="3435978"/>
            <a:ext cx="2134133" cy="1451767"/>
            <a:chOff x="4980036" y="3530383"/>
            <a:chExt cx="2134133" cy="1451767"/>
          </a:xfrm>
        </p:grpSpPr>
        <p:sp>
          <p:nvSpPr>
            <p:cNvPr id="97" name="Freeform 29">
              <a:extLst>
                <a:ext uri="{FF2B5EF4-FFF2-40B4-BE49-F238E27FC236}">
                  <a16:creationId xmlns:a16="http://schemas.microsoft.com/office/drawing/2014/main" id="{69169430-64F1-9323-BC83-7AE107EE4C76}"/>
                </a:ext>
              </a:extLst>
            </p:cNvPr>
            <p:cNvSpPr/>
            <p:nvPr/>
          </p:nvSpPr>
          <p:spPr>
            <a:xfrm>
              <a:off x="5702124" y="3530383"/>
              <a:ext cx="689959" cy="612793"/>
            </a:xfrm>
            <a:custGeom>
              <a:avLst/>
              <a:gdLst/>
              <a:ahLst/>
              <a:cxnLst/>
              <a:rect l="l" t="t" r="r" b="b"/>
              <a:pathLst>
                <a:path w="1029692" h="892261">
                  <a:moveTo>
                    <a:pt x="0" y="0"/>
                  </a:moveTo>
                  <a:lnTo>
                    <a:pt x="1029692" y="0"/>
                  </a:lnTo>
                  <a:lnTo>
                    <a:pt x="1029692" y="892261"/>
                  </a:lnTo>
                  <a:lnTo>
                    <a:pt x="0" y="89226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8" name="TextBox 97">
              <a:extLst>
                <a:ext uri="{FF2B5EF4-FFF2-40B4-BE49-F238E27FC236}">
                  <a16:creationId xmlns:a16="http://schemas.microsoft.com/office/drawing/2014/main" id="{229A8834-1C3E-3C84-DC89-D27EDC3F6635}"/>
                </a:ext>
              </a:extLst>
            </p:cNvPr>
            <p:cNvSpPr txBox="1"/>
            <p:nvPr/>
          </p:nvSpPr>
          <p:spPr>
            <a:xfrm>
              <a:off x="4980036" y="4283189"/>
              <a:ext cx="2134133" cy="295589"/>
            </a:xfrm>
            <a:prstGeom prst="rect">
              <a:avLst/>
            </a:prstGeom>
            <a:noFill/>
          </p:spPr>
          <p:txBody>
            <a:bodyPr wrap="square" lIns="0" tIns="0" rIns="0" bIns="0" rtlCol="0">
              <a:noAutofit/>
            </a:bodyPr>
            <a:lstStyle/>
            <a:p>
              <a:pPr algn="ctr"/>
              <a:r>
                <a:rPr lang="en-US" sz="1600" b="1">
                  <a:solidFill>
                    <a:schemeClr val="bg1"/>
                  </a:solidFill>
                </a:rPr>
                <a:t>Gardasil 9 Adult</a:t>
              </a:r>
            </a:p>
            <a:p>
              <a:pPr algn="l"/>
              <a:endParaRPr lang="en-US" sz="1200" dirty="0"/>
            </a:p>
          </p:txBody>
        </p:sp>
        <p:sp>
          <p:nvSpPr>
            <p:cNvPr id="99" name="TextBox 98">
              <a:extLst>
                <a:ext uri="{FF2B5EF4-FFF2-40B4-BE49-F238E27FC236}">
                  <a16:creationId xmlns:a16="http://schemas.microsoft.com/office/drawing/2014/main" id="{780D2E72-FA0E-6B52-73C9-621410CF6895}"/>
                </a:ext>
              </a:extLst>
            </p:cNvPr>
            <p:cNvSpPr txBox="1"/>
            <p:nvPr/>
          </p:nvSpPr>
          <p:spPr>
            <a:xfrm>
              <a:off x="5270576" y="4578778"/>
              <a:ext cx="1553052" cy="403372"/>
            </a:xfrm>
            <a:prstGeom prst="rect">
              <a:avLst/>
            </a:prstGeom>
            <a:noFill/>
          </p:spPr>
          <p:txBody>
            <a:bodyPr wrap="square" lIns="0" tIns="0" rIns="0" bIns="0" rtlCol="0">
              <a:noAutofit/>
            </a:bodyPr>
            <a:lstStyle/>
            <a:p>
              <a:pPr algn="ctr"/>
              <a:r>
                <a:rPr lang="en-US" sz="1100">
                  <a:solidFill>
                    <a:schemeClr val="bg1"/>
                  </a:solidFill>
                </a:rPr>
                <a:t>Manual and Commercial Tool Implementation</a:t>
              </a:r>
            </a:p>
            <a:p>
              <a:pPr algn="l"/>
              <a:endParaRPr lang="en-US" sz="1200" dirty="0"/>
            </a:p>
          </p:txBody>
        </p:sp>
      </p:grpSp>
      <p:grpSp>
        <p:nvGrpSpPr>
          <p:cNvPr id="105" name="Group 104">
            <a:extLst>
              <a:ext uri="{FF2B5EF4-FFF2-40B4-BE49-F238E27FC236}">
                <a16:creationId xmlns:a16="http://schemas.microsoft.com/office/drawing/2014/main" id="{8A594254-07AC-2CF5-FE13-CA071DDDEF5C}"/>
              </a:ext>
            </a:extLst>
          </p:cNvPr>
          <p:cNvGrpSpPr/>
          <p:nvPr/>
        </p:nvGrpSpPr>
        <p:grpSpPr>
          <a:xfrm>
            <a:off x="7247749" y="3435476"/>
            <a:ext cx="2134133" cy="1452269"/>
            <a:chOff x="7247749" y="3529881"/>
            <a:chExt cx="2134133" cy="1452269"/>
          </a:xfrm>
        </p:grpSpPr>
        <p:pic>
          <p:nvPicPr>
            <p:cNvPr id="101" name="Graphic 100" descr="Rocket with solid fill">
              <a:extLst>
                <a:ext uri="{FF2B5EF4-FFF2-40B4-BE49-F238E27FC236}">
                  <a16:creationId xmlns:a16="http://schemas.microsoft.com/office/drawing/2014/main" id="{4BF306D0-0746-58DB-2395-7098232EB6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69718" y="3529881"/>
              <a:ext cx="690196" cy="690196"/>
            </a:xfrm>
            <a:prstGeom prst="rect">
              <a:avLst/>
            </a:prstGeom>
          </p:spPr>
        </p:pic>
        <p:sp>
          <p:nvSpPr>
            <p:cNvPr id="102" name="TextBox 101">
              <a:extLst>
                <a:ext uri="{FF2B5EF4-FFF2-40B4-BE49-F238E27FC236}">
                  <a16:creationId xmlns:a16="http://schemas.microsoft.com/office/drawing/2014/main" id="{A977D051-CCE9-6A64-8601-4E142574A603}"/>
                </a:ext>
              </a:extLst>
            </p:cNvPr>
            <p:cNvSpPr txBox="1"/>
            <p:nvPr/>
          </p:nvSpPr>
          <p:spPr>
            <a:xfrm>
              <a:off x="7247749" y="4283189"/>
              <a:ext cx="2134133" cy="295589"/>
            </a:xfrm>
            <a:prstGeom prst="rect">
              <a:avLst/>
            </a:prstGeom>
            <a:noFill/>
          </p:spPr>
          <p:txBody>
            <a:bodyPr wrap="square" lIns="0" tIns="0" rIns="0" bIns="0" rtlCol="0">
              <a:noAutofit/>
            </a:bodyPr>
            <a:lstStyle/>
            <a:p>
              <a:pPr algn="ctr"/>
              <a:r>
                <a:rPr lang="en-US" sz="1600" b="1"/>
                <a:t>1 Ex-US Market</a:t>
              </a:r>
              <a:endParaRPr lang="en-US" sz="1600" b="1" dirty="0"/>
            </a:p>
          </p:txBody>
        </p:sp>
        <p:sp>
          <p:nvSpPr>
            <p:cNvPr id="103" name="TextBox 102">
              <a:extLst>
                <a:ext uri="{FF2B5EF4-FFF2-40B4-BE49-F238E27FC236}">
                  <a16:creationId xmlns:a16="http://schemas.microsoft.com/office/drawing/2014/main" id="{DDBE1FD2-076A-F568-5686-E79488D7B853}"/>
                </a:ext>
              </a:extLst>
            </p:cNvPr>
            <p:cNvSpPr txBox="1"/>
            <p:nvPr/>
          </p:nvSpPr>
          <p:spPr>
            <a:xfrm>
              <a:off x="7489410" y="4578778"/>
              <a:ext cx="1654590" cy="403372"/>
            </a:xfrm>
            <a:prstGeom prst="rect">
              <a:avLst/>
            </a:prstGeom>
            <a:noFill/>
          </p:spPr>
          <p:txBody>
            <a:bodyPr wrap="square" lIns="0" tIns="0" rIns="0" bIns="0" rtlCol="0">
              <a:noAutofit/>
            </a:bodyPr>
            <a:lstStyle/>
            <a:p>
              <a:pPr algn="ctr"/>
              <a:r>
                <a:rPr lang="en-US" sz="1100"/>
                <a:t>A market with data limitations, Tool Implementation </a:t>
              </a:r>
            </a:p>
            <a:p>
              <a:pPr algn="l"/>
              <a:endParaRPr lang="en-US" sz="1200" dirty="0"/>
            </a:p>
          </p:txBody>
        </p:sp>
      </p:grpSp>
      <p:pic>
        <p:nvPicPr>
          <p:cNvPr id="107" name="Graphic 106" descr="Upward trend with solid fill">
            <a:extLst>
              <a:ext uri="{FF2B5EF4-FFF2-40B4-BE49-F238E27FC236}">
                <a16:creationId xmlns:a16="http://schemas.microsoft.com/office/drawing/2014/main" id="{EC565EB8-6915-CBC7-85CB-01FC3D8123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75237" y="3424922"/>
            <a:ext cx="690196" cy="690196"/>
          </a:xfrm>
          <a:prstGeom prst="rect">
            <a:avLst/>
          </a:prstGeom>
        </p:spPr>
      </p:pic>
      <p:sp>
        <p:nvSpPr>
          <p:cNvPr id="108" name="TextBox 107">
            <a:extLst>
              <a:ext uri="{FF2B5EF4-FFF2-40B4-BE49-F238E27FC236}">
                <a16:creationId xmlns:a16="http://schemas.microsoft.com/office/drawing/2014/main" id="{3341CFEF-D3BE-08FE-1B32-49459DA83543}"/>
              </a:ext>
            </a:extLst>
          </p:cNvPr>
          <p:cNvSpPr txBox="1"/>
          <p:nvPr/>
        </p:nvSpPr>
        <p:spPr>
          <a:xfrm>
            <a:off x="9738090" y="4188784"/>
            <a:ext cx="2134133" cy="295589"/>
          </a:xfrm>
          <a:prstGeom prst="rect">
            <a:avLst/>
          </a:prstGeom>
          <a:noFill/>
        </p:spPr>
        <p:txBody>
          <a:bodyPr wrap="square" lIns="0" tIns="0" rIns="0" bIns="0" rtlCol="0">
            <a:noAutofit/>
          </a:bodyPr>
          <a:lstStyle/>
          <a:p>
            <a:pPr algn="ctr"/>
            <a:r>
              <a:rPr lang="en-US" sz="1600" b="1">
                <a:solidFill>
                  <a:schemeClr val="bg1"/>
                </a:solidFill>
              </a:rPr>
              <a:t>Scale</a:t>
            </a:r>
            <a:endParaRPr lang="en-US" sz="1600" b="1" dirty="0">
              <a:solidFill>
                <a:schemeClr val="bg1"/>
              </a:solidFill>
            </a:endParaRPr>
          </a:p>
        </p:txBody>
      </p:sp>
      <p:sp>
        <p:nvSpPr>
          <p:cNvPr id="109" name="TextBox 108">
            <a:extLst>
              <a:ext uri="{FF2B5EF4-FFF2-40B4-BE49-F238E27FC236}">
                <a16:creationId xmlns:a16="http://schemas.microsoft.com/office/drawing/2014/main" id="{5FFCEB83-47DA-3839-563F-617610C8D71B}"/>
              </a:ext>
            </a:extLst>
          </p:cNvPr>
          <p:cNvSpPr txBox="1"/>
          <p:nvPr/>
        </p:nvSpPr>
        <p:spPr>
          <a:xfrm>
            <a:off x="9951691" y="4505055"/>
            <a:ext cx="1706930" cy="403372"/>
          </a:xfrm>
          <a:prstGeom prst="rect">
            <a:avLst/>
          </a:prstGeom>
          <a:noFill/>
        </p:spPr>
        <p:txBody>
          <a:bodyPr wrap="square" lIns="0" tIns="0" rIns="0" bIns="0" rtlCol="0">
            <a:noAutofit/>
          </a:bodyPr>
          <a:lstStyle/>
          <a:p>
            <a:pPr algn="ctr"/>
            <a:r>
              <a:rPr lang="en-US" sz="1100">
                <a:solidFill>
                  <a:schemeClr val="bg1"/>
                </a:solidFill>
              </a:rPr>
              <a:t>Simulations UI and Executions for ~10 brands (US/Ex-US)</a:t>
            </a:r>
          </a:p>
          <a:p>
            <a:pPr algn="l"/>
            <a:endParaRPr lang="en-US" sz="1200" dirty="0"/>
          </a:p>
        </p:txBody>
      </p:sp>
      <p:sp>
        <p:nvSpPr>
          <p:cNvPr id="110" name="TextBox 109">
            <a:extLst>
              <a:ext uri="{FF2B5EF4-FFF2-40B4-BE49-F238E27FC236}">
                <a16:creationId xmlns:a16="http://schemas.microsoft.com/office/drawing/2014/main" id="{E5D1291B-4D0B-BEC0-841A-4DDB25CC6F83}"/>
              </a:ext>
            </a:extLst>
          </p:cNvPr>
          <p:cNvSpPr txBox="1"/>
          <p:nvPr/>
        </p:nvSpPr>
        <p:spPr>
          <a:xfrm>
            <a:off x="414400" y="5574813"/>
            <a:ext cx="1851026" cy="419100"/>
          </a:xfrm>
          <a:prstGeom prst="rect">
            <a:avLst/>
          </a:prstGeom>
          <a:noFill/>
        </p:spPr>
        <p:txBody>
          <a:bodyPr wrap="square" lIns="0" tIns="0" rIns="0" bIns="0" rtlCol="0">
            <a:noAutofit/>
          </a:bodyPr>
          <a:lstStyle/>
          <a:p>
            <a:pPr algn="l"/>
            <a:r>
              <a:rPr lang="en-US" sz="1200" b="1">
                <a:solidFill>
                  <a:schemeClr val="bg1"/>
                </a:solidFill>
              </a:rPr>
              <a:t>2024 – GROWTH PHASE</a:t>
            </a:r>
          </a:p>
          <a:p>
            <a:pPr algn="l"/>
            <a:r>
              <a:rPr lang="en-US" sz="1200" b="1">
                <a:solidFill>
                  <a:schemeClr val="bg1"/>
                </a:solidFill>
              </a:rPr>
              <a:t>2025 - SCALE</a:t>
            </a:r>
            <a:endParaRPr lang="en-US" sz="1200" b="1" dirty="0">
              <a:solidFill>
                <a:schemeClr val="bg1"/>
              </a:solidFill>
            </a:endParaRPr>
          </a:p>
        </p:txBody>
      </p:sp>
    </p:spTree>
    <p:extLst>
      <p:ext uri="{BB962C8B-B14F-4D97-AF65-F5344CB8AC3E}">
        <p14:creationId xmlns:p14="http://schemas.microsoft.com/office/powerpoint/2010/main" val="1205148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Data Science R&amp;D Simulation Team</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122926" y="6433993"/>
            <a:ext cx="229431" cy="216000"/>
          </a:xfrm>
        </p:spPr>
        <p:txBody>
          <a:bodyPr/>
          <a:lstStyle/>
          <a:p>
            <a:fld id="{29CC380D-5F44-41E8-971E-CDD19ED6F8E3}" type="slidenum">
              <a:rPr lang="en-GB" smtClean="0"/>
              <a:pPr/>
              <a:t>11</a:t>
            </a:fld>
            <a:endParaRPr lang="en-GB"/>
          </a:p>
        </p:txBody>
      </p:sp>
      <p:sp>
        <p:nvSpPr>
          <p:cNvPr id="4" name="Rectangle: Rounded Corners 3">
            <a:extLst>
              <a:ext uri="{FF2B5EF4-FFF2-40B4-BE49-F238E27FC236}">
                <a16:creationId xmlns:a16="http://schemas.microsoft.com/office/drawing/2014/main" id="{A084F120-9D28-4316-833D-72C8D32E7D26}"/>
              </a:ext>
            </a:extLst>
          </p:cNvPr>
          <p:cNvSpPr/>
          <p:nvPr/>
        </p:nvSpPr>
        <p:spPr>
          <a:xfrm>
            <a:off x="591278" y="2011317"/>
            <a:ext cx="3394362" cy="3683325"/>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 name="Rectangle: Rounded Corners 4">
            <a:extLst>
              <a:ext uri="{FF2B5EF4-FFF2-40B4-BE49-F238E27FC236}">
                <a16:creationId xmlns:a16="http://schemas.microsoft.com/office/drawing/2014/main" id="{AB7F1F1D-0F84-EC1E-3253-66D6A6215878}"/>
              </a:ext>
            </a:extLst>
          </p:cNvPr>
          <p:cNvSpPr/>
          <p:nvPr/>
        </p:nvSpPr>
        <p:spPr>
          <a:xfrm>
            <a:off x="4279614" y="1984194"/>
            <a:ext cx="3394362" cy="3683325"/>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ectangle 24">
            <a:extLst>
              <a:ext uri="{FF2B5EF4-FFF2-40B4-BE49-F238E27FC236}">
                <a16:creationId xmlns:a16="http://schemas.microsoft.com/office/drawing/2014/main" id="{7F323866-AD95-C456-F924-2E0974375AF6}"/>
              </a:ext>
            </a:extLst>
          </p:cNvPr>
          <p:cNvSpPr/>
          <p:nvPr/>
        </p:nvSpPr>
        <p:spPr>
          <a:xfrm>
            <a:off x="591278" y="4477204"/>
            <a:ext cx="3394362"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23" name="TextBox 21">
            <a:extLst>
              <a:ext uri="{FF2B5EF4-FFF2-40B4-BE49-F238E27FC236}">
                <a16:creationId xmlns:a16="http://schemas.microsoft.com/office/drawing/2014/main" id="{009C1C04-C255-E911-AC12-DA3D498CA564}"/>
              </a:ext>
            </a:extLst>
          </p:cNvPr>
          <p:cNvSpPr txBox="1"/>
          <p:nvPr/>
        </p:nvSpPr>
        <p:spPr>
          <a:xfrm>
            <a:off x="1041495" y="4515083"/>
            <a:ext cx="2492057" cy="282129"/>
          </a:xfrm>
          <a:prstGeom prst="rect">
            <a:avLst/>
          </a:prstGeom>
        </p:spPr>
        <p:txBody>
          <a:bodyPr wrap="square" lIns="0" tIns="0" rIns="0" bIns="0" rtlCol="0" anchor="t">
            <a:spAutoFit/>
          </a:bodyPr>
          <a:lstStyle/>
          <a:p>
            <a:pPr algn="ctr">
              <a:lnSpc>
                <a:spcPts val="2191"/>
              </a:lnSpc>
            </a:pPr>
            <a:r>
              <a:rPr lang="en-US" sz="2000" b="1" spc="91">
                <a:solidFill>
                  <a:srgbClr val="FFFBFB"/>
                </a:solidFill>
              </a:rPr>
              <a:t>Senthil Murugan</a:t>
            </a:r>
          </a:p>
        </p:txBody>
      </p:sp>
      <p:sp>
        <p:nvSpPr>
          <p:cNvPr id="26" name="Rectangle 25">
            <a:extLst>
              <a:ext uri="{FF2B5EF4-FFF2-40B4-BE49-F238E27FC236}">
                <a16:creationId xmlns:a16="http://schemas.microsoft.com/office/drawing/2014/main" id="{ECE0C724-F228-6F2F-EEE5-C0DC95930A5A}"/>
              </a:ext>
            </a:extLst>
          </p:cNvPr>
          <p:cNvSpPr/>
          <p:nvPr/>
        </p:nvSpPr>
        <p:spPr>
          <a:xfrm>
            <a:off x="591278" y="4852575"/>
            <a:ext cx="3394362" cy="38330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4" name="TextBox 22">
            <a:extLst>
              <a:ext uri="{FF2B5EF4-FFF2-40B4-BE49-F238E27FC236}">
                <a16:creationId xmlns:a16="http://schemas.microsoft.com/office/drawing/2014/main" id="{09A3A6E6-5606-D679-8EAD-323761AB656C}"/>
              </a:ext>
            </a:extLst>
          </p:cNvPr>
          <p:cNvSpPr txBox="1"/>
          <p:nvPr/>
        </p:nvSpPr>
        <p:spPr>
          <a:xfrm>
            <a:off x="1493209" y="4941638"/>
            <a:ext cx="1534731" cy="205184"/>
          </a:xfrm>
          <a:prstGeom prst="rect">
            <a:avLst/>
          </a:prstGeom>
        </p:spPr>
        <p:txBody>
          <a:bodyPr lIns="0" tIns="0" rIns="0" bIns="0" rtlCol="0" anchor="t">
            <a:spAutoFit/>
          </a:bodyPr>
          <a:lstStyle/>
          <a:p>
            <a:pPr algn="ctr">
              <a:lnSpc>
                <a:spcPts val="1643"/>
              </a:lnSpc>
            </a:pPr>
            <a:r>
              <a:rPr lang="en-US" sz="1400" b="1" spc="68">
                <a:solidFill>
                  <a:srgbClr val="FFFBFB"/>
                </a:solidFill>
              </a:rPr>
              <a:t>Lead / Director</a:t>
            </a:r>
          </a:p>
        </p:txBody>
      </p:sp>
      <p:sp>
        <p:nvSpPr>
          <p:cNvPr id="27" name="Rectangle 26">
            <a:extLst>
              <a:ext uri="{FF2B5EF4-FFF2-40B4-BE49-F238E27FC236}">
                <a16:creationId xmlns:a16="http://schemas.microsoft.com/office/drawing/2014/main" id="{EA484DF3-1A59-7288-2874-8C899128448D}"/>
              </a:ext>
            </a:extLst>
          </p:cNvPr>
          <p:cNvSpPr/>
          <p:nvPr/>
        </p:nvSpPr>
        <p:spPr>
          <a:xfrm>
            <a:off x="4279614" y="4477204"/>
            <a:ext cx="3394362"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28" name="TextBox 21">
            <a:extLst>
              <a:ext uri="{FF2B5EF4-FFF2-40B4-BE49-F238E27FC236}">
                <a16:creationId xmlns:a16="http://schemas.microsoft.com/office/drawing/2014/main" id="{BAA421CF-B41F-2B48-00E7-B4AB39FAFD66}"/>
              </a:ext>
            </a:extLst>
          </p:cNvPr>
          <p:cNvSpPr txBox="1"/>
          <p:nvPr/>
        </p:nvSpPr>
        <p:spPr>
          <a:xfrm>
            <a:off x="4729831" y="4515083"/>
            <a:ext cx="2492057" cy="282129"/>
          </a:xfrm>
          <a:prstGeom prst="rect">
            <a:avLst/>
          </a:prstGeom>
        </p:spPr>
        <p:txBody>
          <a:bodyPr wrap="square" lIns="0" tIns="0" rIns="0" bIns="0" rtlCol="0" anchor="t">
            <a:spAutoFit/>
          </a:bodyPr>
          <a:lstStyle/>
          <a:p>
            <a:pPr algn="ctr">
              <a:lnSpc>
                <a:spcPts val="2191"/>
              </a:lnSpc>
            </a:pPr>
            <a:r>
              <a:rPr lang="en-US" sz="2000" b="1" spc="91">
                <a:solidFill>
                  <a:srgbClr val="FFFBFB"/>
                </a:solidFill>
              </a:rPr>
              <a:t>Sahil Poonatar</a:t>
            </a:r>
          </a:p>
        </p:txBody>
      </p:sp>
      <p:sp>
        <p:nvSpPr>
          <p:cNvPr id="29" name="Rectangle 28">
            <a:extLst>
              <a:ext uri="{FF2B5EF4-FFF2-40B4-BE49-F238E27FC236}">
                <a16:creationId xmlns:a16="http://schemas.microsoft.com/office/drawing/2014/main" id="{7A4979B0-2E8B-CF17-6BD5-4ADC02729F76}"/>
              </a:ext>
            </a:extLst>
          </p:cNvPr>
          <p:cNvSpPr/>
          <p:nvPr/>
        </p:nvSpPr>
        <p:spPr>
          <a:xfrm>
            <a:off x="4279614" y="4852575"/>
            <a:ext cx="3394362" cy="38330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0" name="TextBox 22">
            <a:extLst>
              <a:ext uri="{FF2B5EF4-FFF2-40B4-BE49-F238E27FC236}">
                <a16:creationId xmlns:a16="http://schemas.microsoft.com/office/drawing/2014/main" id="{655DF385-2914-42AA-0246-5CE2ECF68C36}"/>
              </a:ext>
            </a:extLst>
          </p:cNvPr>
          <p:cNvSpPr txBox="1"/>
          <p:nvPr/>
        </p:nvSpPr>
        <p:spPr>
          <a:xfrm>
            <a:off x="5181545" y="4941638"/>
            <a:ext cx="1534731" cy="205184"/>
          </a:xfrm>
          <a:prstGeom prst="rect">
            <a:avLst/>
          </a:prstGeom>
        </p:spPr>
        <p:txBody>
          <a:bodyPr lIns="0" tIns="0" rIns="0" bIns="0" rtlCol="0" anchor="t">
            <a:spAutoFit/>
          </a:bodyPr>
          <a:lstStyle/>
          <a:p>
            <a:pPr algn="ctr">
              <a:lnSpc>
                <a:spcPts val="1643"/>
              </a:lnSpc>
            </a:pPr>
            <a:r>
              <a:rPr lang="en-US" sz="1400" spc="68">
                <a:solidFill>
                  <a:srgbClr val="FFFBFB"/>
                </a:solidFill>
              </a:rPr>
              <a:t>Data Scientist</a:t>
            </a:r>
          </a:p>
        </p:txBody>
      </p:sp>
      <p:sp>
        <p:nvSpPr>
          <p:cNvPr id="31" name="Rectangle: Rounded Corners 30">
            <a:extLst>
              <a:ext uri="{FF2B5EF4-FFF2-40B4-BE49-F238E27FC236}">
                <a16:creationId xmlns:a16="http://schemas.microsoft.com/office/drawing/2014/main" id="{0EC4F935-C9C6-D242-D2FE-FBECBBDD5AAD}"/>
              </a:ext>
            </a:extLst>
          </p:cNvPr>
          <p:cNvSpPr/>
          <p:nvPr/>
        </p:nvSpPr>
        <p:spPr>
          <a:xfrm>
            <a:off x="7967950" y="1984194"/>
            <a:ext cx="3394362" cy="3683325"/>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4C52F702-DBEA-9B64-6E3F-1C895323BA7F}"/>
              </a:ext>
            </a:extLst>
          </p:cNvPr>
          <p:cNvSpPr/>
          <p:nvPr/>
        </p:nvSpPr>
        <p:spPr>
          <a:xfrm>
            <a:off x="7967950" y="4477204"/>
            <a:ext cx="3394362"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36" name="TextBox 21">
            <a:extLst>
              <a:ext uri="{FF2B5EF4-FFF2-40B4-BE49-F238E27FC236}">
                <a16:creationId xmlns:a16="http://schemas.microsoft.com/office/drawing/2014/main" id="{70DE3AFF-9C2D-4482-570E-0B1D5396178D}"/>
              </a:ext>
            </a:extLst>
          </p:cNvPr>
          <p:cNvSpPr txBox="1"/>
          <p:nvPr/>
        </p:nvSpPr>
        <p:spPr>
          <a:xfrm>
            <a:off x="8418167" y="4515083"/>
            <a:ext cx="2492057" cy="282129"/>
          </a:xfrm>
          <a:prstGeom prst="rect">
            <a:avLst/>
          </a:prstGeom>
        </p:spPr>
        <p:txBody>
          <a:bodyPr wrap="square" lIns="0" tIns="0" rIns="0" bIns="0" rtlCol="0" anchor="t">
            <a:spAutoFit/>
          </a:bodyPr>
          <a:lstStyle/>
          <a:p>
            <a:pPr algn="ctr">
              <a:lnSpc>
                <a:spcPts val="2191"/>
              </a:lnSpc>
            </a:pPr>
            <a:r>
              <a:rPr lang="en-US" sz="2000" b="1" spc="91">
                <a:solidFill>
                  <a:srgbClr val="FFFBFB"/>
                </a:solidFill>
              </a:rPr>
              <a:t>TBD</a:t>
            </a:r>
          </a:p>
        </p:txBody>
      </p:sp>
      <p:sp>
        <p:nvSpPr>
          <p:cNvPr id="37" name="Rectangle 36">
            <a:extLst>
              <a:ext uri="{FF2B5EF4-FFF2-40B4-BE49-F238E27FC236}">
                <a16:creationId xmlns:a16="http://schemas.microsoft.com/office/drawing/2014/main" id="{D0AF1E1C-72A3-210C-69A0-71F86300F152}"/>
              </a:ext>
            </a:extLst>
          </p:cNvPr>
          <p:cNvSpPr/>
          <p:nvPr/>
        </p:nvSpPr>
        <p:spPr>
          <a:xfrm>
            <a:off x="7967950" y="4852575"/>
            <a:ext cx="3394362" cy="38330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TextBox 22">
            <a:extLst>
              <a:ext uri="{FF2B5EF4-FFF2-40B4-BE49-F238E27FC236}">
                <a16:creationId xmlns:a16="http://schemas.microsoft.com/office/drawing/2014/main" id="{671CF285-8529-30E6-EC77-F1F58D28E92D}"/>
              </a:ext>
            </a:extLst>
          </p:cNvPr>
          <p:cNvSpPr txBox="1"/>
          <p:nvPr/>
        </p:nvSpPr>
        <p:spPr>
          <a:xfrm>
            <a:off x="8869881" y="4941638"/>
            <a:ext cx="1534731" cy="205184"/>
          </a:xfrm>
          <a:prstGeom prst="rect">
            <a:avLst/>
          </a:prstGeom>
        </p:spPr>
        <p:txBody>
          <a:bodyPr lIns="0" tIns="0" rIns="0" bIns="0" rtlCol="0" anchor="t">
            <a:spAutoFit/>
          </a:bodyPr>
          <a:lstStyle/>
          <a:p>
            <a:pPr algn="ctr">
              <a:lnSpc>
                <a:spcPts val="1643"/>
              </a:lnSpc>
            </a:pPr>
            <a:r>
              <a:rPr lang="en-US" sz="1400" spc="68">
                <a:solidFill>
                  <a:srgbClr val="FFFBFB"/>
                </a:solidFill>
              </a:rPr>
              <a:t>Data Scientist</a:t>
            </a:r>
          </a:p>
        </p:txBody>
      </p:sp>
      <p:sp>
        <p:nvSpPr>
          <p:cNvPr id="42" name="Oval 41">
            <a:extLst>
              <a:ext uri="{FF2B5EF4-FFF2-40B4-BE49-F238E27FC236}">
                <a16:creationId xmlns:a16="http://schemas.microsoft.com/office/drawing/2014/main" id="{E83BE7B9-C80B-5F0E-D95F-9A3127627FE6}"/>
              </a:ext>
            </a:extLst>
          </p:cNvPr>
          <p:cNvSpPr/>
          <p:nvPr/>
        </p:nvSpPr>
        <p:spPr>
          <a:xfrm>
            <a:off x="1281683" y="2245170"/>
            <a:ext cx="2011680" cy="20116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13" name="Group 4">
            <a:extLst>
              <a:ext uri="{FF2B5EF4-FFF2-40B4-BE49-F238E27FC236}">
                <a16:creationId xmlns:a16="http://schemas.microsoft.com/office/drawing/2014/main" id="{D80943D2-18FC-0E5D-BEBF-FBBF7BD8D29B}"/>
              </a:ext>
            </a:extLst>
          </p:cNvPr>
          <p:cNvGrpSpPr>
            <a:grpSpLocks noChangeAspect="1"/>
          </p:cNvGrpSpPr>
          <p:nvPr/>
        </p:nvGrpSpPr>
        <p:grpSpPr>
          <a:xfrm>
            <a:off x="1328618" y="2294104"/>
            <a:ext cx="1919681" cy="1912183"/>
            <a:chOff x="0" y="0"/>
            <a:chExt cx="6502400" cy="6477000"/>
          </a:xfrm>
        </p:grpSpPr>
        <p:sp>
          <p:nvSpPr>
            <p:cNvPr id="14" name="Freeform 5">
              <a:extLst>
                <a:ext uri="{FF2B5EF4-FFF2-40B4-BE49-F238E27FC236}">
                  <a16:creationId xmlns:a16="http://schemas.microsoft.com/office/drawing/2014/main" id="{27082741-0A43-3F82-21BE-DDF9A5A7BEB1}"/>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15" name="Freeform 6">
              <a:extLst>
                <a:ext uri="{FF2B5EF4-FFF2-40B4-BE49-F238E27FC236}">
                  <a16:creationId xmlns:a16="http://schemas.microsoft.com/office/drawing/2014/main" id="{2EAF0ABC-5731-97FF-B90B-7F8C9697B20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BFB"/>
            </a:solidFill>
          </p:spPr>
        </p:sp>
      </p:grpSp>
      <p:sp>
        <p:nvSpPr>
          <p:cNvPr id="43" name="Oval 42">
            <a:extLst>
              <a:ext uri="{FF2B5EF4-FFF2-40B4-BE49-F238E27FC236}">
                <a16:creationId xmlns:a16="http://schemas.microsoft.com/office/drawing/2014/main" id="{7E294A3C-9517-AFF5-AD35-9A95F722953C}"/>
              </a:ext>
            </a:extLst>
          </p:cNvPr>
          <p:cNvSpPr/>
          <p:nvPr/>
        </p:nvSpPr>
        <p:spPr>
          <a:xfrm>
            <a:off x="4957531" y="2239135"/>
            <a:ext cx="2011680" cy="20116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16" name="Group 12">
            <a:extLst>
              <a:ext uri="{FF2B5EF4-FFF2-40B4-BE49-F238E27FC236}">
                <a16:creationId xmlns:a16="http://schemas.microsoft.com/office/drawing/2014/main" id="{7A0A169B-9D45-8840-BFA6-7FFBDE0A5B87}"/>
              </a:ext>
            </a:extLst>
          </p:cNvPr>
          <p:cNvGrpSpPr>
            <a:grpSpLocks noChangeAspect="1"/>
          </p:cNvGrpSpPr>
          <p:nvPr/>
        </p:nvGrpSpPr>
        <p:grpSpPr>
          <a:xfrm>
            <a:off x="5039393" y="2313668"/>
            <a:ext cx="1866380" cy="1859090"/>
            <a:chOff x="0" y="0"/>
            <a:chExt cx="6502400" cy="6477000"/>
          </a:xfrm>
          <a:blipFill>
            <a:blip r:embed="rId3"/>
            <a:stretch>
              <a:fillRect/>
            </a:stretch>
          </a:blipFill>
        </p:grpSpPr>
        <p:sp>
          <p:nvSpPr>
            <p:cNvPr id="17" name="Freeform 13">
              <a:extLst>
                <a:ext uri="{FF2B5EF4-FFF2-40B4-BE49-F238E27FC236}">
                  <a16:creationId xmlns:a16="http://schemas.microsoft.com/office/drawing/2014/main" id="{21331AF0-4A0A-2A19-9CBA-9D629B214999}"/>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grpFill/>
            <a:ln w="12700">
              <a:solidFill>
                <a:srgbClr val="000000"/>
              </a:solidFill>
            </a:ln>
          </p:spPr>
          <p:txBody>
            <a:bodyPr/>
            <a:lstStyle/>
            <a:p>
              <a:endParaRPr lang="en-US"/>
            </a:p>
          </p:txBody>
        </p:sp>
        <p:sp>
          <p:nvSpPr>
            <p:cNvPr id="18" name="Freeform 14">
              <a:extLst>
                <a:ext uri="{FF2B5EF4-FFF2-40B4-BE49-F238E27FC236}">
                  <a16:creationId xmlns:a16="http://schemas.microsoft.com/office/drawing/2014/main" id="{4395C120-D043-473D-CC10-7C0333BC92CA}"/>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grpFill/>
          </p:spPr>
        </p:sp>
      </p:grpSp>
      <p:sp>
        <p:nvSpPr>
          <p:cNvPr id="45" name="Oval 44">
            <a:extLst>
              <a:ext uri="{FF2B5EF4-FFF2-40B4-BE49-F238E27FC236}">
                <a16:creationId xmlns:a16="http://schemas.microsoft.com/office/drawing/2014/main" id="{DD349169-5F46-7111-EB22-AA37FADF7A1B}"/>
              </a:ext>
            </a:extLst>
          </p:cNvPr>
          <p:cNvSpPr/>
          <p:nvPr/>
        </p:nvSpPr>
        <p:spPr>
          <a:xfrm>
            <a:off x="8654171" y="2239135"/>
            <a:ext cx="2011680" cy="20116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32" name="Group 12">
            <a:extLst>
              <a:ext uri="{FF2B5EF4-FFF2-40B4-BE49-F238E27FC236}">
                <a16:creationId xmlns:a16="http://schemas.microsoft.com/office/drawing/2014/main" id="{98DD9596-6AF5-8F8E-63F3-D6576E564071}"/>
              </a:ext>
            </a:extLst>
          </p:cNvPr>
          <p:cNvGrpSpPr>
            <a:grpSpLocks noChangeAspect="1"/>
          </p:cNvGrpSpPr>
          <p:nvPr/>
        </p:nvGrpSpPr>
        <p:grpSpPr>
          <a:xfrm>
            <a:off x="8727729" y="2313668"/>
            <a:ext cx="1866380" cy="1859090"/>
            <a:chOff x="0" y="0"/>
            <a:chExt cx="6502400" cy="6477000"/>
          </a:xfrm>
        </p:grpSpPr>
        <p:sp>
          <p:nvSpPr>
            <p:cNvPr id="33" name="Freeform 13">
              <a:extLst>
                <a:ext uri="{FF2B5EF4-FFF2-40B4-BE49-F238E27FC236}">
                  <a16:creationId xmlns:a16="http://schemas.microsoft.com/office/drawing/2014/main" id="{85A3E717-E4E7-4BA3-FC30-9A087CD14047}"/>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solidFill>
              <a:srgbClr val="000000">
                <a:alpha val="0"/>
              </a:srgbClr>
            </a:solidFill>
            <a:ln w="12700">
              <a:solidFill>
                <a:srgbClr val="000000"/>
              </a:solidFill>
            </a:ln>
          </p:spPr>
        </p:sp>
        <p:sp>
          <p:nvSpPr>
            <p:cNvPr id="34" name="Freeform 14">
              <a:extLst>
                <a:ext uri="{FF2B5EF4-FFF2-40B4-BE49-F238E27FC236}">
                  <a16:creationId xmlns:a16="http://schemas.microsoft.com/office/drawing/2014/main" id="{8B4DFF0C-8B2C-86C3-2E13-E42E939D310A}"/>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Tree>
    <p:extLst>
      <p:ext uri="{BB962C8B-B14F-4D97-AF65-F5344CB8AC3E}">
        <p14:creationId xmlns:p14="http://schemas.microsoft.com/office/powerpoint/2010/main" val="37622989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5BEF-3F08-4B31-A8CB-480CFE78B5EF}"/>
              </a:ext>
            </a:extLst>
          </p:cNvPr>
          <p:cNvSpPr>
            <a:spLocks noGrp="1"/>
          </p:cNvSpPr>
          <p:nvPr>
            <p:ph type="ctrTitle"/>
          </p:nvPr>
        </p:nvSpPr>
        <p:spPr/>
        <p:txBody>
          <a:bodyPr/>
          <a:lstStyle/>
          <a:p>
            <a:r>
              <a:rPr lang="en-GB" dirty="0"/>
              <a:t>Thank you</a:t>
            </a:r>
          </a:p>
        </p:txBody>
      </p:sp>
      <p:sp>
        <p:nvSpPr>
          <p:cNvPr id="3" name="Text Placeholder 2">
            <a:extLst>
              <a:ext uri="{FF2B5EF4-FFF2-40B4-BE49-F238E27FC236}">
                <a16:creationId xmlns:a16="http://schemas.microsoft.com/office/drawing/2014/main" id="{4A15E832-2831-43BD-8006-65C10ECD4FA2}"/>
              </a:ext>
            </a:extLst>
          </p:cNvPr>
          <p:cNvSpPr>
            <a:spLocks noGrp="1"/>
          </p:cNvSpPr>
          <p:nvPr>
            <p:ph type="body" sz="quarter" idx="10"/>
          </p:nvPr>
        </p:nvSpPr>
        <p:spPr/>
        <p:txBody>
          <a:bodyPr/>
          <a:lstStyle/>
          <a:p>
            <a:pPr lvl="1"/>
            <a:r>
              <a:rPr lang="en-GB" dirty="0"/>
              <a:t>Merck &amp; Co., Inc.</a:t>
            </a:r>
          </a:p>
          <a:p>
            <a:r>
              <a:rPr lang="en-GB" b="1" dirty="0"/>
              <a:t>Tel: </a:t>
            </a:r>
            <a:r>
              <a:rPr lang="en-GB" dirty="0"/>
              <a:t>01234 567 890</a:t>
            </a:r>
          </a:p>
          <a:p>
            <a:r>
              <a:rPr lang="en-GB" b="1" dirty="0"/>
              <a:t>E-mail: </a:t>
            </a:r>
            <a:r>
              <a:rPr lang="en-GB" dirty="0"/>
              <a:t>name.surname@domain.com</a:t>
            </a:r>
          </a:p>
          <a:p>
            <a:r>
              <a:rPr lang="en-GB" b="1" dirty="0"/>
              <a:t>Address: </a:t>
            </a:r>
            <a:r>
              <a:rPr lang="en-GB" dirty="0"/>
              <a:t>ABC, 123, XYZ, 789</a:t>
            </a:r>
          </a:p>
        </p:txBody>
      </p:sp>
    </p:spTree>
    <p:extLst>
      <p:ext uri="{BB962C8B-B14F-4D97-AF65-F5344CB8AC3E}">
        <p14:creationId xmlns:p14="http://schemas.microsoft.com/office/powerpoint/2010/main" val="1230918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5" y="1378816"/>
            <a:ext cx="9445752" cy="3214286"/>
          </a:xfrm>
        </p:spPr>
        <p:txBody>
          <a:bodyPr anchor="ctr" anchorCtr="0"/>
          <a:lstStyle/>
          <a:p>
            <a:r>
              <a:rPr lang="en-GB"/>
              <a:t>Appendix</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13</a:t>
            </a:fld>
            <a:endParaRPr lang="en-GB"/>
          </a:p>
        </p:txBody>
      </p:sp>
    </p:spTree>
    <p:extLst>
      <p:ext uri="{BB962C8B-B14F-4D97-AF65-F5344CB8AC3E}">
        <p14:creationId xmlns:p14="http://schemas.microsoft.com/office/powerpoint/2010/main" val="2548676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Solution – Agent Based Model</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14</a:t>
            </a:fld>
            <a:endParaRPr lang="en-GB"/>
          </a:p>
        </p:txBody>
      </p:sp>
      <p:grpSp>
        <p:nvGrpSpPr>
          <p:cNvPr id="183" name="Group 182">
            <a:extLst>
              <a:ext uri="{FF2B5EF4-FFF2-40B4-BE49-F238E27FC236}">
                <a16:creationId xmlns:a16="http://schemas.microsoft.com/office/drawing/2014/main" id="{19847956-0684-9687-B125-7D6E19763D02}"/>
              </a:ext>
            </a:extLst>
          </p:cNvPr>
          <p:cNvGrpSpPr/>
          <p:nvPr/>
        </p:nvGrpSpPr>
        <p:grpSpPr>
          <a:xfrm>
            <a:off x="5287810" y="1656668"/>
            <a:ext cx="5877834" cy="4394771"/>
            <a:chOff x="5345399" y="1656667"/>
            <a:chExt cx="5877834" cy="4394771"/>
          </a:xfrm>
        </p:grpSpPr>
        <p:grpSp>
          <p:nvGrpSpPr>
            <p:cNvPr id="157" name="Group 156">
              <a:extLst>
                <a:ext uri="{FF2B5EF4-FFF2-40B4-BE49-F238E27FC236}">
                  <a16:creationId xmlns:a16="http://schemas.microsoft.com/office/drawing/2014/main" id="{1F492E40-0C24-2CD3-E772-F44FEBEB3695}"/>
                </a:ext>
              </a:extLst>
            </p:cNvPr>
            <p:cNvGrpSpPr/>
            <p:nvPr/>
          </p:nvGrpSpPr>
          <p:grpSpPr>
            <a:xfrm>
              <a:off x="9851633" y="1656668"/>
              <a:ext cx="1371600" cy="1371600"/>
              <a:chOff x="7769001" y="1701138"/>
              <a:chExt cx="1371600" cy="1371600"/>
            </a:xfrm>
          </p:grpSpPr>
          <p:grpSp>
            <p:nvGrpSpPr>
              <p:cNvPr id="153" name="Group 22">
                <a:extLst>
                  <a:ext uri="{FF2B5EF4-FFF2-40B4-BE49-F238E27FC236}">
                    <a16:creationId xmlns:a16="http://schemas.microsoft.com/office/drawing/2014/main" id="{1AD9A0B1-87E4-ABF0-ADF1-1022077D6AE3}"/>
                  </a:ext>
                </a:extLst>
              </p:cNvPr>
              <p:cNvGrpSpPr/>
              <p:nvPr/>
            </p:nvGrpSpPr>
            <p:grpSpPr>
              <a:xfrm>
                <a:off x="7769001" y="1701138"/>
                <a:ext cx="1371600" cy="1371600"/>
                <a:chOff x="0" y="0"/>
                <a:chExt cx="237600" cy="234720"/>
              </a:xfrm>
              <a:solidFill>
                <a:schemeClr val="accent1">
                  <a:lumMod val="75000"/>
                </a:schemeClr>
              </a:solidFill>
            </p:grpSpPr>
            <p:sp>
              <p:nvSpPr>
                <p:cNvPr id="154" name="Freeform 23">
                  <a:extLst>
                    <a:ext uri="{FF2B5EF4-FFF2-40B4-BE49-F238E27FC236}">
                      <a16:creationId xmlns:a16="http://schemas.microsoft.com/office/drawing/2014/main" id="{5425CCDC-80C3-47FB-EDC7-0FB9E5D311F5}"/>
                    </a:ext>
                  </a:extLst>
                </p:cNvPr>
                <p:cNvSpPr/>
                <p:nvPr/>
              </p:nvSpPr>
              <p:spPr>
                <a:xfrm>
                  <a:off x="0"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grpSp>
            <p:nvGrpSpPr>
              <p:cNvPr id="155" name="Group 22">
                <a:extLst>
                  <a:ext uri="{FF2B5EF4-FFF2-40B4-BE49-F238E27FC236}">
                    <a16:creationId xmlns:a16="http://schemas.microsoft.com/office/drawing/2014/main" id="{2FCAA031-29DE-8032-A7DF-845BBDDE9D9E}"/>
                  </a:ext>
                </a:extLst>
              </p:cNvPr>
              <p:cNvGrpSpPr/>
              <p:nvPr/>
            </p:nvGrpSpPr>
            <p:grpSpPr>
              <a:xfrm>
                <a:off x="7810490" y="1746853"/>
                <a:ext cx="1279567" cy="1280029"/>
                <a:chOff x="-238886" y="71009"/>
                <a:chExt cx="237490" cy="234696"/>
              </a:xfrm>
              <a:solidFill>
                <a:schemeClr val="accent1"/>
              </a:solidFill>
            </p:grpSpPr>
            <p:sp>
              <p:nvSpPr>
                <p:cNvPr id="156" name="Freeform 23">
                  <a:extLst>
                    <a:ext uri="{FF2B5EF4-FFF2-40B4-BE49-F238E27FC236}">
                      <a16:creationId xmlns:a16="http://schemas.microsoft.com/office/drawing/2014/main" id="{70115E05-31C1-759A-19B3-4063070211AD}"/>
                    </a:ext>
                  </a:extLst>
                </p:cNvPr>
                <p:cNvSpPr/>
                <p:nvPr/>
              </p:nvSpPr>
              <p:spPr>
                <a:xfrm>
                  <a:off x="-238886" y="71009"/>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grpSp>
        <p:grpSp>
          <p:nvGrpSpPr>
            <p:cNvPr id="100" name="Group 99">
              <a:extLst>
                <a:ext uri="{FF2B5EF4-FFF2-40B4-BE49-F238E27FC236}">
                  <a16:creationId xmlns:a16="http://schemas.microsoft.com/office/drawing/2014/main" id="{C7FA2B77-85E2-7E2B-E214-5DB501DCE4F1}"/>
                </a:ext>
              </a:extLst>
            </p:cNvPr>
            <p:cNvGrpSpPr/>
            <p:nvPr/>
          </p:nvGrpSpPr>
          <p:grpSpPr>
            <a:xfrm>
              <a:off x="6567129" y="2210963"/>
              <a:ext cx="3474720" cy="3474720"/>
              <a:chOff x="4296224" y="1691640"/>
              <a:chExt cx="3474720" cy="3474720"/>
            </a:xfrm>
          </p:grpSpPr>
          <p:grpSp>
            <p:nvGrpSpPr>
              <p:cNvPr id="97" name="Group 96">
                <a:extLst>
                  <a:ext uri="{FF2B5EF4-FFF2-40B4-BE49-F238E27FC236}">
                    <a16:creationId xmlns:a16="http://schemas.microsoft.com/office/drawing/2014/main" id="{5D1F0E62-4BC2-C3DE-2EBF-10141C14F131}"/>
                  </a:ext>
                </a:extLst>
              </p:cNvPr>
              <p:cNvGrpSpPr/>
              <p:nvPr/>
            </p:nvGrpSpPr>
            <p:grpSpPr>
              <a:xfrm>
                <a:off x="4661984" y="2057400"/>
                <a:ext cx="2743200" cy="2743200"/>
                <a:chOff x="4661984" y="2057400"/>
                <a:chExt cx="2743200" cy="2743200"/>
              </a:xfrm>
            </p:grpSpPr>
            <p:sp>
              <p:nvSpPr>
                <p:cNvPr id="95" name="Oval 94">
                  <a:extLst>
                    <a:ext uri="{FF2B5EF4-FFF2-40B4-BE49-F238E27FC236}">
                      <a16:creationId xmlns:a16="http://schemas.microsoft.com/office/drawing/2014/main" id="{9BBE805B-9B8F-F61A-A87A-9FC6B304497C}"/>
                    </a:ext>
                  </a:extLst>
                </p:cNvPr>
                <p:cNvSpPr/>
                <p:nvPr/>
              </p:nvSpPr>
              <p:spPr>
                <a:xfrm>
                  <a:off x="4661984" y="2057400"/>
                  <a:ext cx="2743200" cy="27432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6" name="Oval 95">
                  <a:extLst>
                    <a:ext uri="{FF2B5EF4-FFF2-40B4-BE49-F238E27FC236}">
                      <a16:creationId xmlns:a16="http://schemas.microsoft.com/office/drawing/2014/main" id="{D534CEA1-E4AA-4899-F6C8-64AEF801780C}"/>
                    </a:ext>
                  </a:extLst>
                </p:cNvPr>
                <p:cNvSpPr/>
                <p:nvPr/>
              </p:nvSpPr>
              <p:spPr>
                <a:xfrm>
                  <a:off x="4707704" y="2103120"/>
                  <a:ext cx="2651760" cy="265176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4" name="Oval 93">
                  <a:extLst>
                    <a:ext uri="{FF2B5EF4-FFF2-40B4-BE49-F238E27FC236}">
                      <a16:creationId xmlns:a16="http://schemas.microsoft.com/office/drawing/2014/main" id="{7D497058-8674-C8B6-21F0-D8F46EF98F21}"/>
                    </a:ext>
                  </a:extLst>
                </p:cNvPr>
                <p:cNvSpPr/>
                <p:nvPr/>
              </p:nvSpPr>
              <p:spPr>
                <a:xfrm>
                  <a:off x="4753424" y="2148840"/>
                  <a:ext cx="2560320" cy="2560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nvGrpSpPr>
                <p:cNvPr id="93" name="Group 92">
                  <a:extLst>
                    <a:ext uri="{FF2B5EF4-FFF2-40B4-BE49-F238E27FC236}">
                      <a16:creationId xmlns:a16="http://schemas.microsoft.com/office/drawing/2014/main" id="{E50575F8-E76C-EE24-5E42-362531CF34C3}"/>
                    </a:ext>
                  </a:extLst>
                </p:cNvPr>
                <p:cNvGrpSpPr/>
                <p:nvPr/>
              </p:nvGrpSpPr>
              <p:grpSpPr>
                <a:xfrm>
                  <a:off x="5438099" y="2474960"/>
                  <a:ext cx="1217716" cy="2013364"/>
                  <a:chOff x="1836071" y="2068086"/>
                  <a:chExt cx="1217716" cy="2013364"/>
                </a:xfrm>
              </p:grpSpPr>
              <p:pic>
                <p:nvPicPr>
                  <p:cNvPr id="84" name="Graphic 83" descr="Doctor male with solid fill">
                    <a:extLst>
                      <a:ext uri="{FF2B5EF4-FFF2-40B4-BE49-F238E27FC236}">
                        <a16:creationId xmlns:a16="http://schemas.microsoft.com/office/drawing/2014/main" id="{848DA436-5EA5-292E-8E32-BD54419279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91033" y="2068086"/>
                    <a:ext cx="662873" cy="662873"/>
                  </a:xfrm>
                  <a:prstGeom prst="rect">
                    <a:avLst/>
                  </a:prstGeom>
                </p:spPr>
              </p:pic>
              <p:pic>
                <p:nvPicPr>
                  <p:cNvPr id="86" name="Graphic 85" descr="Doctor female with solid fill">
                    <a:extLst>
                      <a:ext uri="{FF2B5EF4-FFF2-40B4-BE49-F238E27FC236}">
                        <a16:creationId xmlns:a16="http://schemas.microsoft.com/office/drawing/2014/main" id="{763C9B52-1EE6-A589-3E3E-DFAB344292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0914" y="2071062"/>
                    <a:ext cx="662873" cy="662873"/>
                  </a:xfrm>
                  <a:prstGeom prst="rect">
                    <a:avLst/>
                  </a:prstGeom>
                </p:spPr>
              </p:pic>
              <p:pic>
                <p:nvPicPr>
                  <p:cNvPr id="88" name="Graphic 87" descr="Target Audience with solid fill">
                    <a:extLst>
                      <a:ext uri="{FF2B5EF4-FFF2-40B4-BE49-F238E27FC236}">
                        <a16:creationId xmlns:a16="http://schemas.microsoft.com/office/drawing/2014/main" id="{7E69F261-75D2-F2AF-B9A9-4FB84B371B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6071" y="3434611"/>
                    <a:ext cx="646839" cy="646839"/>
                  </a:xfrm>
                  <a:prstGeom prst="rect">
                    <a:avLst/>
                  </a:prstGeom>
                </p:spPr>
              </p:pic>
              <p:pic>
                <p:nvPicPr>
                  <p:cNvPr id="90" name="Graphic 89" descr="Shopping cart with solid fill">
                    <a:extLst>
                      <a:ext uri="{FF2B5EF4-FFF2-40B4-BE49-F238E27FC236}">
                        <a16:creationId xmlns:a16="http://schemas.microsoft.com/office/drawing/2014/main" id="{044287C5-E33D-66A2-571D-3A1CABAA21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31556" y="3490235"/>
                    <a:ext cx="538963" cy="538963"/>
                  </a:xfrm>
                  <a:prstGeom prst="rect">
                    <a:avLst/>
                  </a:prstGeom>
                </p:spPr>
              </p:pic>
              <p:pic>
                <p:nvPicPr>
                  <p:cNvPr id="92" name="Graphic 91" descr="Transfer with solid fill">
                    <a:extLst>
                      <a:ext uri="{FF2B5EF4-FFF2-40B4-BE49-F238E27FC236}">
                        <a16:creationId xmlns:a16="http://schemas.microsoft.com/office/drawing/2014/main" id="{87B6FB32-D576-41A9-F739-6CDFA1CB11D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2278403" y="2798133"/>
                    <a:ext cx="401087" cy="401087"/>
                  </a:xfrm>
                  <a:prstGeom prst="rect">
                    <a:avLst/>
                  </a:prstGeom>
                </p:spPr>
              </p:pic>
            </p:grpSp>
          </p:grpSp>
          <p:grpSp>
            <p:nvGrpSpPr>
              <p:cNvPr id="98" name="Group 2">
                <a:extLst>
                  <a:ext uri="{FF2B5EF4-FFF2-40B4-BE49-F238E27FC236}">
                    <a16:creationId xmlns:a16="http://schemas.microsoft.com/office/drawing/2014/main" id="{D5035306-1BB7-737A-C69F-261C2A806C04}"/>
                  </a:ext>
                </a:extLst>
              </p:cNvPr>
              <p:cNvGrpSpPr/>
              <p:nvPr/>
            </p:nvGrpSpPr>
            <p:grpSpPr>
              <a:xfrm>
                <a:off x="4296224" y="1691640"/>
                <a:ext cx="3474720" cy="3474720"/>
                <a:chOff x="0" y="0"/>
                <a:chExt cx="6832800" cy="6835680"/>
              </a:xfrm>
            </p:grpSpPr>
            <p:sp>
              <p:nvSpPr>
                <p:cNvPr id="99" name="Freeform 3">
                  <a:extLst>
                    <a:ext uri="{FF2B5EF4-FFF2-40B4-BE49-F238E27FC236}">
                      <a16:creationId xmlns:a16="http://schemas.microsoft.com/office/drawing/2014/main" id="{4B382F5E-057F-A1BF-F78D-AF2864A8E468}"/>
                    </a:ext>
                  </a:extLst>
                </p:cNvPr>
                <p:cNvSpPr/>
                <p:nvPr/>
              </p:nvSpPr>
              <p:spPr>
                <a:xfrm>
                  <a:off x="0" y="508"/>
                  <a:ext cx="6832726" cy="6835140"/>
                </a:xfrm>
                <a:custGeom>
                  <a:avLst/>
                  <a:gdLst/>
                  <a:ahLst/>
                  <a:cxnLst/>
                  <a:rect l="l" t="t" r="r" b="b"/>
                  <a:pathLst>
                    <a:path w="6832726" h="6835140">
                      <a:moveTo>
                        <a:pt x="3408807" y="6835140"/>
                      </a:moveTo>
                      <a:cubicBezTo>
                        <a:pt x="3385947" y="6835140"/>
                        <a:pt x="3370707" y="6812280"/>
                        <a:pt x="3370707" y="6797040"/>
                      </a:cubicBezTo>
                      <a:cubicBezTo>
                        <a:pt x="3370707" y="6774180"/>
                        <a:pt x="3385947" y="6758940"/>
                        <a:pt x="3408807" y="6758940"/>
                      </a:cubicBezTo>
                      <a:cubicBezTo>
                        <a:pt x="3424047" y="6758940"/>
                        <a:pt x="3446907" y="6774180"/>
                        <a:pt x="3446907" y="6797040"/>
                      </a:cubicBezTo>
                      <a:cubicBezTo>
                        <a:pt x="3446907" y="6812280"/>
                        <a:pt x="3424047" y="6835140"/>
                        <a:pt x="3408807" y="6835140"/>
                      </a:cubicBezTo>
                      <a:close/>
                      <a:moveTo>
                        <a:pt x="3584194" y="6789420"/>
                      </a:moveTo>
                      <a:cubicBezTo>
                        <a:pt x="3584194" y="6766560"/>
                        <a:pt x="3599434" y="6751320"/>
                        <a:pt x="3614674" y="6751320"/>
                      </a:cubicBezTo>
                      <a:cubicBezTo>
                        <a:pt x="3637534" y="6751320"/>
                        <a:pt x="3660394" y="6766560"/>
                        <a:pt x="3660394" y="6789420"/>
                      </a:cubicBezTo>
                      <a:cubicBezTo>
                        <a:pt x="3660394" y="6804660"/>
                        <a:pt x="3645154" y="6827520"/>
                        <a:pt x="3622294" y="6827520"/>
                      </a:cubicBezTo>
                      <a:cubicBezTo>
                        <a:pt x="3599434" y="6827520"/>
                        <a:pt x="3584194" y="6812280"/>
                        <a:pt x="3584194" y="6789420"/>
                      </a:cubicBezTo>
                      <a:close/>
                      <a:moveTo>
                        <a:pt x="3187700" y="6827520"/>
                      </a:moveTo>
                      <a:cubicBezTo>
                        <a:pt x="3172460" y="6827520"/>
                        <a:pt x="3149600" y="6804660"/>
                        <a:pt x="3157220" y="6781800"/>
                      </a:cubicBezTo>
                      <a:cubicBezTo>
                        <a:pt x="3157220" y="6766560"/>
                        <a:pt x="3172460" y="6751320"/>
                        <a:pt x="3195320" y="6751320"/>
                      </a:cubicBezTo>
                      <a:cubicBezTo>
                        <a:pt x="3218180" y="6751320"/>
                        <a:pt x="3233420" y="6766560"/>
                        <a:pt x="3233420" y="6789420"/>
                      </a:cubicBezTo>
                      <a:cubicBezTo>
                        <a:pt x="3225800" y="6812280"/>
                        <a:pt x="3210560" y="6827520"/>
                        <a:pt x="3195320" y="6827520"/>
                      </a:cubicBezTo>
                      <a:cubicBezTo>
                        <a:pt x="3195320" y="6827520"/>
                        <a:pt x="3187700" y="6827520"/>
                        <a:pt x="3187700" y="6827520"/>
                      </a:cubicBezTo>
                      <a:close/>
                      <a:moveTo>
                        <a:pt x="3797808" y="6774053"/>
                      </a:moveTo>
                      <a:cubicBezTo>
                        <a:pt x="3790188" y="6751193"/>
                        <a:pt x="3805428" y="6735953"/>
                        <a:pt x="3828288" y="6728333"/>
                      </a:cubicBezTo>
                      <a:cubicBezTo>
                        <a:pt x="3851148" y="6728333"/>
                        <a:pt x="3866388" y="6743573"/>
                        <a:pt x="3874008" y="6766433"/>
                      </a:cubicBezTo>
                      <a:cubicBezTo>
                        <a:pt x="3874008" y="6781673"/>
                        <a:pt x="3858768" y="6804533"/>
                        <a:pt x="3835908" y="6804533"/>
                      </a:cubicBezTo>
                      <a:cubicBezTo>
                        <a:pt x="3813048" y="6804533"/>
                        <a:pt x="3797808" y="6789293"/>
                        <a:pt x="3797808" y="6774053"/>
                      </a:cubicBezTo>
                      <a:close/>
                      <a:moveTo>
                        <a:pt x="2974213" y="6804533"/>
                      </a:moveTo>
                      <a:cubicBezTo>
                        <a:pt x="2951353" y="6804533"/>
                        <a:pt x="2936113" y="6781673"/>
                        <a:pt x="2943733" y="6758813"/>
                      </a:cubicBezTo>
                      <a:cubicBezTo>
                        <a:pt x="2943733" y="6743573"/>
                        <a:pt x="2966593" y="6728333"/>
                        <a:pt x="2981833" y="6728333"/>
                      </a:cubicBezTo>
                      <a:cubicBezTo>
                        <a:pt x="3004693" y="6728333"/>
                        <a:pt x="3019933" y="6751193"/>
                        <a:pt x="3019933" y="6774053"/>
                      </a:cubicBezTo>
                      <a:cubicBezTo>
                        <a:pt x="3012313" y="6789293"/>
                        <a:pt x="2997073" y="6804533"/>
                        <a:pt x="2981833" y="6804533"/>
                      </a:cubicBezTo>
                      <a:cubicBezTo>
                        <a:pt x="2974213" y="6804533"/>
                        <a:pt x="2974213" y="6804533"/>
                        <a:pt x="2974213" y="6804533"/>
                      </a:cubicBezTo>
                      <a:close/>
                      <a:moveTo>
                        <a:pt x="4011295" y="6743446"/>
                      </a:moveTo>
                      <a:cubicBezTo>
                        <a:pt x="4003675" y="6720586"/>
                        <a:pt x="4018915" y="6705346"/>
                        <a:pt x="4041775" y="6697726"/>
                      </a:cubicBezTo>
                      <a:cubicBezTo>
                        <a:pt x="4057015" y="6697726"/>
                        <a:pt x="4079875" y="6705346"/>
                        <a:pt x="4079875" y="6728206"/>
                      </a:cubicBezTo>
                      <a:cubicBezTo>
                        <a:pt x="4087495" y="6751066"/>
                        <a:pt x="4072255" y="6766306"/>
                        <a:pt x="4049395" y="6773926"/>
                      </a:cubicBezTo>
                      <a:cubicBezTo>
                        <a:pt x="4049395" y="6773926"/>
                        <a:pt x="4049395" y="6773926"/>
                        <a:pt x="4041775" y="6773926"/>
                      </a:cubicBezTo>
                      <a:cubicBezTo>
                        <a:pt x="4026535" y="6773926"/>
                        <a:pt x="4011295" y="6758686"/>
                        <a:pt x="4011295" y="6743446"/>
                      </a:cubicBezTo>
                      <a:close/>
                      <a:moveTo>
                        <a:pt x="2760599" y="6766306"/>
                      </a:moveTo>
                      <a:cubicBezTo>
                        <a:pt x="2737739" y="6766306"/>
                        <a:pt x="2730119" y="6743446"/>
                        <a:pt x="2730119" y="6728206"/>
                      </a:cubicBezTo>
                      <a:cubicBezTo>
                        <a:pt x="2737739" y="6705346"/>
                        <a:pt x="2752979" y="6690106"/>
                        <a:pt x="2775839" y="6697726"/>
                      </a:cubicBezTo>
                      <a:cubicBezTo>
                        <a:pt x="2798699" y="6697726"/>
                        <a:pt x="2806319" y="6720586"/>
                        <a:pt x="2806319" y="6735826"/>
                      </a:cubicBezTo>
                      <a:cubicBezTo>
                        <a:pt x="2798699" y="6758686"/>
                        <a:pt x="2783459" y="6773926"/>
                        <a:pt x="2768219" y="6773926"/>
                      </a:cubicBezTo>
                      <a:cubicBezTo>
                        <a:pt x="2768219" y="6773926"/>
                        <a:pt x="2760599" y="6773926"/>
                        <a:pt x="2760599" y="6766306"/>
                      </a:cubicBezTo>
                      <a:close/>
                      <a:moveTo>
                        <a:pt x="4217162" y="6697599"/>
                      </a:moveTo>
                      <a:cubicBezTo>
                        <a:pt x="4209542" y="6682359"/>
                        <a:pt x="4224782" y="6659499"/>
                        <a:pt x="4247642" y="6651879"/>
                      </a:cubicBezTo>
                      <a:cubicBezTo>
                        <a:pt x="4262882" y="6644259"/>
                        <a:pt x="4285742" y="6659499"/>
                        <a:pt x="4293362" y="6682359"/>
                      </a:cubicBezTo>
                      <a:cubicBezTo>
                        <a:pt x="4293362" y="6697599"/>
                        <a:pt x="4285742" y="6720459"/>
                        <a:pt x="4262882" y="6728079"/>
                      </a:cubicBezTo>
                      <a:cubicBezTo>
                        <a:pt x="4262882" y="6728079"/>
                        <a:pt x="4255262" y="6728079"/>
                        <a:pt x="4255262" y="6728079"/>
                      </a:cubicBezTo>
                      <a:cubicBezTo>
                        <a:pt x="4240022" y="6728079"/>
                        <a:pt x="4224782" y="6712839"/>
                        <a:pt x="4217162" y="6697599"/>
                      </a:cubicBezTo>
                      <a:close/>
                      <a:moveTo>
                        <a:pt x="2547112" y="6720459"/>
                      </a:moveTo>
                      <a:cubicBezTo>
                        <a:pt x="2531872" y="6712839"/>
                        <a:pt x="2516632" y="6697599"/>
                        <a:pt x="2524252" y="6674739"/>
                      </a:cubicBezTo>
                      <a:cubicBezTo>
                        <a:pt x="2524252" y="6651879"/>
                        <a:pt x="2547112" y="6644259"/>
                        <a:pt x="2569972" y="6644259"/>
                      </a:cubicBezTo>
                      <a:cubicBezTo>
                        <a:pt x="2585212" y="6651879"/>
                        <a:pt x="2600452" y="6674739"/>
                        <a:pt x="2592832" y="6697726"/>
                      </a:cubicBezTo>
                      <a:cubicBezTo>
                        <a:pt x="2592832" y="6712966"/>
                        <a:pt x="2577592" y="6720586"/>
                        <a:pt x="2562352" y="6720586"/>
                      </a:cubicBezTo>
                      <a:cubicBezTo>
                        <a:pt x="2554732" y="6720586"/>
                        <a:pt x="2554732" y="6720586"/>
                        <a:pt x="2547112" y="6720586"/>
                      </a:cubicBezTo>
                      <a:close/>
                      <a:moveTo>
                        <a:pt x="4423029" y="6644259"/>
                      </a:moveTo>
                      <a:cubicBezTo>
                        <a:pt x="4415409" y="6621399"/>
                        <a:pt x="4430649" y="6598539"/>
                        <a:pt x="4445889" y="6590792"/>
                      </a:cubicBezTo>
                      <a:cubicBezTo>
                        <a:pt x="4468749" y="6590792"/>
                        <a:pt x="4491609" y="6598412"/>
                        <a:pt x="4499229" y="6621272"/>
                      </a:cubicBezTo>
                      <a:cubicBezTo>
                        <a:pt x="4499229" y="6636512"/>
                        <a:pt x="4491609" y="6659372"/>
                        <a:pt x="4468749" y="6666992"/>
                      </a:cubicBezTo>
                      <a:cubicBezTo>
                        <a:pt x="4468749" y="6666992"/>
                        <a:pt x="4461129" y="6666992"/>
                        <a:pt x="4461129" y="6666992"/>
                      </a:cubicBezTo>
                      <a:cubicBezTo>
                        <a:pt x="4445889" y="6666992"/>
                        <a:pt x="4430649" y="6659372"/>
                        <a:pt x="4423029" y="6644132"/>
                      </a:cubicBezTo>
                      <a:close/>
                      <a:moveTo>
                        <a:pt x="2341118" y="6659372"/>
                      </a:moveTo>
                      <a:cubicBezTo>
                        <a:pt x="2318258" y="6651752"/>
                        <a:pt x="2310638" y="6628892"/>
                        <a:pt x="2318258" y="6613652"/>
                      </a:cubicBezTo>
                      <a:cubicBezTo>
                        <a:pt x="2325878" y="6590792"/>
                        <a:pt x="2348738" y="6583172"/>
                        <a:pt x="2363978" y="6590792"/>
                      </a:cubicBezTo>
                      <a:cubicBezTo>
                        <a:pt x="2386838" y="6590792"/>
                        <a:pt x="2394458" y="6613652"/>
                        <a:pt x="2386838" y="6636512"/>
                      </a:cubicBezTo>
                      <a:cubicBezTo>
                        <a:pt x="2386838" y="6651752"/>
                        <a:pt x="2371598" y="6659372"/>
                        <a:pt x="2356358" y="6659372"/>
                      </a:cubicBezTo>
                      <a:cubicBezTo>
                        <a:pt x="2348738" y="6659372"/>
                        <a:pt x="2348738" y="6659372"/>
                        <a:pt x="2341118" y="6659372"/>
                      </a:cubicBezTo>
                      <a:close/>
                      <a:moveTo>
                        <a:pt x="4628896" y="6567805"/>
                      </a:moveTo>
                      <a:cubicBezTo>
                        <a:pt x="4621276" y="6552565"/>
                        <a:pt x="4628896" y="6529705"/>
                        <a:pt x="4644136" y="6522085"/>
                      </a:cubicBezTo>
                      <a:cubicBezTo>
                        <a:pt x="4666996" y="6514465"/>
                        <a:pt x="4689856" y="6522085"/>
                        <a:pt x="4697476" y="6544945"/>
                      </a:cubicBezTo>
                      <a:cubicBezTo>
                        <a:pt x="4705096" y="6560185"/>
                        <a:pt x="4697476" y="6583045"/>
                        <a:pt x="4674616" y="6590665"/>
                      </a:cubicBezTo>
                      <a:cubicBezTo>
                        <a:pt x="4674616" y="6590665"/>
                        <a:pt x="4666996" y="6598285"/>
                        <a:pt x="4659376" y="6598285"/>
                      </a:cubicBezTo>
                      <a:cubicBezTo>
                        <a:pt x="4644136" y="6598285"/>
                        <a:pt x="4628896" y="6583045"/>
                        <a:pt x="4628896" y="6567805"/>
                      </a:cubicBezTo>
                      <a:close/>
                      <a:moveTo>
                        <a:pt x="2135251" y="6583045"/>
                      </a:moveTo>
                      <a:cubicBezTo>
                        <a:pt x="2120011" y="6575425"/>
                        <a:pt x="2112391" y="6552565"/>
                        <a:pt x="2120011" y="6537325"/>
                      </a:cubicBezTo>
                      <a:cubicBezTo>
                        <a:pt x="2127631" y="6514465"/>
                        <a:pt x="2150491" y="6506845"/>
                        <a:pt x="2165731" y="6514465"/>
                      </a:cubicBezTo>
                      <a:cubicBezTo>
                        <a:pt x="2188591" y="6522085"/>
                        <a:pt x="2196211" y="6544945"/>
                        <a:pt x="2188591" y="6560185"/>
                      </a:cubicBezTo>
                      <a:cubicBezTo>
                        <a:pt x="2180971" y="6575425"/>
                        <a:pt x="2165731" y="6590665"/>
                        <a:pt x="2150491" y="6590665"/>
                      </a:cubicBezTo>
                      <a:cubicBezTo>
                        <a:pt x="2150491" y="6590665"/>
                        <a:pt x="2142871" y="6590665"/>
                        <a:pt x="2135251" y="6583045"/>
                      </a:cubicBezTo>
                      <a:close/>
                      <a:moveTo>
                        <a:pt x="4827143" y="6491478"/>
                      </a:moveTo>
                      <a:cubicBezTo>
                        <a:pt x="4811903" y="6468618"/>
                        <a:pt x="4819523" y="6445758"/>
                        <a:pt x="4842383" y="6438011"/>
                      </a:cubicBezTo>
                      <a:cubicBezTo>
                        <a:pt x="4857623" y="6430391"/>
                        <a:pt x="4880483" y="6438011"/>
                        <a:pt x="4895723" y="6453251"/>
                      </a:cubicBezTo>
                      <a:cubicBezTo>
                        <a:pt x="4903343" y="6476111"/>
                        <a:pt x="4895723" y="6498971"/>
                        <a:pt x="4872863" y="6506718"/>
                      </a:cubicBezTo>
                      <a:cubicBezTo>
                        <a:pt x="4872863" y="6506718"/>
                        <a:pt x="4865243" y="6506718"/>
                        <a:pt x="4857623" y="6506718"/>
                      </a:cubicBezTo>
                      <a:cubicBezTo>
                        <a:pt x="4842383" y="6506718"/>
                        <a:pt x="4827143" y="6499098"/>
                        <a:pt x="4827143" y="6491478"/>
                      </a:cubicBezTo>
                      <a:close/>
                      <a:moveTo>
                        <a:pt x="1936877" y="6499098"/>
                      </a:moveTo>
                      <a:cubicBezTo>
                        <a:pt x="1921637" y="6491478"/>
                        <a:pt x="1914017" y="6468618"/>
                        <a:pt x="1921637" y="6445631"/>
                      </a:cubicBezTo>
                      <a:cubicBezTo>
                        <a:pt x="1929257" y="6430391"/>
                        <a:pt x="1952117" y="6422771"/>
                        <a:pt x="1974977" y="6430391"/>
                      </a:cubicBezTo>
                      <a:cubicBezTo>
                        <a:pt x="1990217" y="6438011"/>
                        <a:pt x="1997837" y="6460871"/>
                        <a:pt x="1990217" y="6476111"/>
                      </a:cubicBezTo>
                      <a:cubicBezTo>
                        <a:pt x="1982597" y="6491351"/>
                        <a:pt x="1967357" y="6498971"/>
                        <a:pt x="1959737" y="6498971"/>
                      </a:cubicBezTo>
                      <a:cubicBezTo>
                        <a:pt x="1952117" y="6498971"/>
                        <a:pt x="1944497" y="6498971"/>
                        <a:pt x="1936877" y="6498971"/>
                      </a:cubicBezTo>
                      <a:close/>
                      <a:moveTo>
                        <a:pt x="5017770" y="6392164"/>
                      </a:moveTo>
                      <a:cubicBezTo>
                        <a:pt x="5002530" y="6376924"/>
                        <a:pt x="5010150" y="6354064"/>
                        <a:pt x="5033010" y="6338697"/>
                      </a:cubicBezTo>
                      <a:cubicBezTo>
                        <a:pt x="5048250" y="6331077"/>
                        <a:pt x="5071110" y="6338697"/>
                        <a:pt x="5078730" y="6353937"/>
                      </a:cubicBezTo>
                      <a:cubicBezTo>
                        <a:pt x="5093970" y="6376797"/>
                        <a:pt x="5086350" y="6399657"/>
                        <a:pt x="5063490" y="6407404"/>
                      </a:cubicBezTo>
                      <a:cubicBezTo>
                        <a:pt x="5063490" y="6407404"/>
                        <a:pt x="5055870" y="6415024"/>
                        <a:pt x="5048250" y="6415024"/>
                      </a:cubicBezTo>
                      <a:cubicBezTo>
                        <a:pt x="5033010" y="6415024"/>
                        <a:pt x="5025390" y="6407404"/>
                        <a:pt x="5017770" y="6392164"/>
                      </a:cubicBezTo>
                      <a:close/>
                      <a:moveTo>
                        <a:pt x="1746250" y="6399784"/>
                      </a:moveTo>
                      <a:cubicBezTo>
                        <a:pt x="1731010" y="6384544"/>
                        <a:pt x="1723390" y="6361684"/>
                        <a:pt x="1731010" y="6346317"/>
                      </a:cubicBezTo>
                      <a:cubicBezTo>
                        <a:pt x="1746250" y="6323457"/>
                        <a:pt x="1769110" y="6323457"/>
                        <a:pt x="1784350" y="6331077"/>
                      </a:cubicBezTo>
                      <a:cubicBezTo>
                        <a:pt x="1807210" y="6338697"/>
                        <a:pt x="1807210" y="6361557"/>
                        <a:pt x="1799590" y="6384544"/>
                      </a:cubicBezTo>
                      <a:cubicBezTo>
                        <a:pt x="1791970" y="6392164"/>
                        <a:pt x="1776730" y="6399784"/>
                        <a:pt x="1769110" y="6399784"/>
                      </a:cubicBezTo>
                      <a:cubicBezTo>
                        <a:pt x="1761490" y="6399784"/>
                        <a:pt x="1753870" y="6399784"/>
                        <a:pt x="1746250" y="6399784"/>
                      </a:cubicBezTo>
                      <a:close/>
                      <a:moveTo>
                        <a:pt x="5200777" y="6285357"/>
                      </a:moveTo>
                      <a:cubicBezTo>
                        <a:pt x="5185537" y="6270117"/>
                        <a:pt x="5193157" y="6247257"/>
                        <a:pt x="5208397" y="6231890"/>
                      </a:cubicBezTo>
                      <a:cubicBezTo>
                        <a:pt x="5231257" y="6224270"/>
                        <a:pt x="5254117" y="6224270"/>
                        <a:pt x="5261737" y="6247130"/>
                      </a:cubicBezTo>
                      <a:cubicBezTo>
                        <a:pt x="5276977" y="6262370"/>
                        <a:pt x="5269357" y="6285230"/>
                        <a:pt x="5254117" y="6292850"/>
                      </a:cubicBezTo>
                      <a:cubicBezTo>
                        <a:pt x="5246497" y="6300470"/>
                        <a:pt x="5238877" y="6300470"/>
                        <a:pt x="5231257" y="6300470"/>
                      </a:cubicBezTo>
                      <a:cubicBezTo>
                        <a:pt x="5223637" y="6300470"/>
                        <a:pt x="5208397" y="6292850"/>
                        <a:pt x="5200777" y="6285230"/>
                      </a:cubicBezTo>
                      <a:close/>
                      <a:moveTo>
                        <a:pt x="1563243" y="6285230"/>
                      </a:moveTo>
                      <a:cubicBezTo>
                        <a:pt x="1548003" y="6269990"/>
                        <a:pt x="1540383" y="6247130"/>
                        <a:pt x="1548003" y="6231763"/>
                      </a:cubicBezTo>
                      <a:cubicBezTo>
                        <a:pt x="1563243" y="6216523"/>
                        <a:pt x="1586103" y="6208903"/>
                        <a:pt x="1601343" y="6224143"/>
                      </a:cubicBezTo>
                      <a:cubicBezTo>
                        <a:pt x="1624203" y="6231763"/>
                        <a:pt x="1624203" y="6254623"/>
                        <a:pt x="1616583" y="6277610"/>
                      </a:cubicBezTo>
                      <a:cubicBezTo>
                        <a:pt x="1608963" y="6285230"/>
                        <a:pt x="1593723" y="6292850"/>
                        <a:pt x="1586103" y="6292850"/>
                      </a:cubicBezTo>
                      <a:cubicBezTo>
                        <a:pt x="1578483" y="6292850"/>
                        <a:pt x="1570863" y="6292850"/>
                        <a:pt x="1563243" y="6285230"/>
                      </a:cubicBezTo>
                      <a:close/>
                      <a:moveTo>
                        <a:pt x="5376164" y="6163183"/>
                      </a:moveTo>
                      <a:cubicBezTo>
                        <a:pt x="5368544" y="6147943"/>
                        <a:pt x="5368544" y="6125083"/>
                        <a:pt x="5383784" y="6109716"/>
                      </a:cubicBezTo>
                      <a:cubicBezTo>
                        <a:pt x="5406644" y="6102096"/>
                        <a:pt x="5429504" y="6102096"/>
                        <a:pt x="5437124" y="6117336"/>
                      </a:cubicBezTo>
                      <a:cubicBezTo>
                        <a:pt x="5452364" y="6140196"/>
                        <a:pt x="5452364" y="6163056"/>
                        <a:pt x="5429504" y="6170803"/>
                      </a:cubicBezTo>
                      <a:cubicBezTo>
                        <a:pt x="5421884" y="6178423"/>
                        <a:pt x="5414264" y="6178423"/>
                        <a:pt x="5406644" y="6178423"/>
                      </a:cubicBezTo>
                      <a:cubicBezTo>
                        <a:pt x="5399024" y="6178423"/>
                        <a:pt x="5383784" y="6178423"/>
                        <a:pt x="5376164" y="6163183"/>
                      </a:cubicBezTo>
                      <a:close/>
                      <a:moveTo>
                        <a:pt x="1387856" y="6163183"/>
                      </a:moveTo>
                      <a:cubicBezTo>
                        <a:pt x="1364996" y="6147943"/>
                        <a:pt x="1364996" y="6125083"/>
                        <a:pt x="1380236" y="6109716"/>
                      </a:cubicBezTo>
                      <a:cubicBezTo>
                        <a:pt x="1387856" y="6094476"/>
                        <a:pt x="1410716" y="6086856"/>
                        <a:pt x="1425956" y="6102096"/>
                      </a:cubicBezTo>
                      <a:cubicBezTo>
                        <a:pt x="1448816" y="6109716"/>
                        <a:pt x="1448816" y="6140196"/>
                        <a:pt x="1441196" y="6155563"/>
                      </a:cubicBezTo>
                      <a:cubicBezTo>
                        <a:pt x="1433576" y="6163183"/>
                        <a:pt x="1418336" y="6170803"/>
                        <a:pt x="1410716" y="6170803"/>
                      </a:cubicBezTo>
                      <a:cubicBezTo>
                        <a:pt x="1395476" y="6170803"/>
                        <a:pt x="1387856" y="6163183"/>
                        <a:pt x="1387856" y="6163183"/>
                      </a:cubicBezTo>
                      <a:close/>
                      <a:moveTo>
                        <a:pt x="5551551" y="6033516"/>
                      </a:moveTo>
                      <a:cubicBezTo>
                        <a:pt x="5536311" y="6018276"/>
                        <a:pt x="5536311" y="5995416"/>
                        <a:pt x="5551551" y="5980049"/>
                      </a:cubicBezTo>
                      <a:cubicBezTo>
                        <a:pt x="5566791" y="5964809"/>
                        <a:pt x="5597271" y="5972429"/>
                        <a:pt x="5604891" y="5987669"/>
                      </a:cubicBezTo>
                      <a:cubicBezTo>
                        <a:pt x="5620131" y="6002909"/>
                        <a:pt x="5620131" y="6025769"/>
                        <a:pt x="5604891" y="6041136"/>
                      </a:cubicBezTo>
                      <a:cubicBezTo>
                        <a:pt x="5597271" y="6048756"/>
                        <a:pt x="5589651" y="6048756"/>
                        <a:pt x="5574411" y="6048756"/>
                      </a:cubicBezTo>
                      <a:cubicBezTo>
                        <a:pt x="5566791" y="6048756"/>
                        <a:pt x="5559171" y="6041136"/>
                        <a:pt x="5551551" y="6033516"/>
                      </a:cubicBezTo>
                      <a:close/>
                      <a:moveTo>
                        <a:pt x="1212469" y="6025896"/>
                      </a:moveTo>
                      <a:cubicBezTo>
                        <a:pt x="1197229" y="6010656"/>
                        <a:pt x="1197229" y="5987796"/>
                        <a:pt x="1212469" y="5972429"/>
                      </a:cubicBezTo>
                      <a:cubicBezTo>
                        <a:pt x="1220089" y="5957189"/>
                        <a:pt x="1250569" y="5957189"/>
                        <a:pt x="1265809" y="5972429"/>
                      </a:cubicBezTo>
                      <a:cubicBezTo>
                        <a:pt x="1281049" y="5980049"/>
                        <a:pt x="1281049" y="6002909"/>
                        <a:pt x="1265809" y="6025896"/>
                      </a:cubicBezTo>
                      <a:cubicBezTo>
                        <a:pt x="1258189" y="6033516"/>
                        <a:pt x="1250569" y="6033516"/>
                        <a:pt x="1235329" y="6033516"/>
                      </a:cubicBezTo>
                      <a:cubicBezTo>
                        <a:pt x="1227709" y="6033516"/>
                        <a:pt x="1220089" y="6033516"/>
                        <a:pt x="1212469" y="6025896"/>
                      </a:cubicBezTo>
                      <a:close/>
                      <a:moveTo>
                        <a:pt x="5711698" y="5896229"/>
                      </a:moveTo>
                      <a:cubicBezTo>
                        <a:pt x="5696458" y="5880989"/>
                        <a:pt x="5696458" y="5858129"/>
                        <a:pt x="5711698" y="5842762"/>
                      </a:cubicBezTo>
                      <a:cubicBezTo>
                        <a:pt x="5726938" y="5827522"/>
                        <a:pt x="5749798" y="5827522"/>
                        <a:pt x="5765038" y="5842762"/>
                      </a:cubicBezTo>
                      <a:cubicBezTo>
                        <a:pt x="5780278" y="5858002"/>
                        <a:pt x="5780278" y="5880862"/>
                        <a:pt x="5765038" y="5896229"/>
                      </a:cubicBezTo>
                      <a:cubicBezTo>
                        <a:pt x="5757418" y="5903849"/>
                        <a:pt x="5749798" y="5903849"/>
                        <a:pt x="5734558" y="5903849"/>
                      </a:cubicBezTo>
                      <a:cubicBezTo>
                        <a:pt x="5726938" y="5903849"/>
                        <a:pt x="5719318" y="5903849"/>
                        <a:pt x="5711698" y="5896229"/>
                      </a:cubicBezTo>
                      <a:close/>
                      <a:moveTo>
                        <a:pt x="1052322" y="5880989"/>
                      </a:moveTo>
                      <a:cubicBezTo>
                        <a:pt x="1037082" y="5865749"/>
                        <a:pt x="1037082" y="5842889"/>
                        <a:pt x="1052322" y="5827522"/>
                      </a:cubicBezTo>
                      <a:cubicBezTo>
                        <a:pt x="1067562" y="5812282"/>
                        <a:pt x="1090422" y="5812282"/>
                        <a:pt x="1105662" y="5827522"/>
                      </a:cubicBezTo>
                      <a:cubicBezTo>
                        <a:pt x="1120902" y="5842762"/>
                        <a:pt x="1120902" y="5865622"/>
                        <a:pt x="1105662" y="5880989"/>
                      </a:cubicBezTo>
                      <a:cubicBezTo>
                        <a:pt x="1098042" y="5888609"/>
                        <a:pt x="1090422" y="5896229"/>
                        <a:pt x="1082802" y="5896229"/>
                      </a:cubicBezTo>
                      <a:cubicBezTo>
                        <a:pt x="1067562" y="5896229"/>
                        <a:pt x="1059942" y="5888609"/>
                        <a:pt x="1052322" y="5880989"/>
                      </a:cubicBezTo>
                      <a:close/>
                      <a:moveTo>
                        <a:pt x="5864225" y="5743702"/>
                      </a:moveTo>
                      <a:cubicBezTo>
                        <a:pt x="5848985" y="5728462"/>
                        <a:pt x="5848985" y="5705602"/>
                        <a:pt x="5864225" y="5690235"/>
                      </a:cubicBezTo>
                      <a:cubicBezTo>
                        <a:pt x="5871845" y="5674995"/>
                        <a:pt x="5902325" y="5674995"/>
                        <a:pt x="5917565" y="5690235"/>
                      </a:cubicBezTo>
                      <a:cubicBezTo>
                        <a:pt x="5932805" y="5705475"/>
                        <a:pt x="5932805" y="5728335"/>
                        <a:pt x="5917565" y="5743702"/>
                      </a:cubicBezTo>
                      <a:cubicBezTo>
                        <a:pt x="5909945" y="5751322"/>
                        <a:pt x="5902325" y="5751322"/>
                        <a:pt x="5887085" y="5751322"/>
                      </a:cubicBezTo>
                      <a:cubicBezTo>
                        <a:pt x="5879465" y="5751322"/>
                        <a:pt x="5871845" y="5751322"/>
                        <a:pt x="5864225" y="5743702"/>
                      </a:cubicBezTo>
                      <a:close/>
                      <a:moveTo>
                        <a:pt x="899795" y="5728462"/>
                      </a:moveTo>
                      <a:cubicBezTo>
                        <a:pt x="884555" y="5713222"/>
                        <a:pt x="892175" y="5690362"/>
                        <a:pt x="907415" y="5674995"/>
                      </a:cubicBezTo>
                      <a:cubicBezTo>
                        <a:pt x="922655" y="5659755"/>
                        <a:pt x="945515" y="5659755"/>
                        <a:pt x="960755" y="5674995"/>
                      </a:cubicBezTo>
                      <a:cubicBezTo>
                        <a:pt x="975995" y="5690235"/>
                        <a:pt x="968375" y="5713095"/>
                        <a:pt x="953135" y="5728462"/>
                      </a:cubicBezTo>
                      <a:cubicBezTo>
                        <a:pt x="945515" y="5736082"/>
                        <a:pt x="937895" y="5736082"/>
                        <a:pt x="930275" y="5736082"/>
                      </a:cubicBezTo>
                      <a:cubicBezTo>
                        <a:pt x="922655" y="5736082"/>
                        <a:pt x="907415" y="5736082"/>
                        <a:pt x="899795" y="5728462"/>
                      </a:cubicBezTo>
                      <a:close/>
                      <a:moveTo>
                        <a:pt x="6009132" y="5583555"/>
                      </a:moveTo>
                      <a:cubicBezTo>
                        <a:pt x="5986272" y="5568315"/>
                        <a:pt x="5986272" y="5545455"/>
                        <a:pt x="6001512" y="5530088"/>
                      </a:cubicBezTo>
                      <a:cubicBezTo>
                        <a:pt x="6016752" y="5514848"/>
                        <a:pt x="6039612" y="5514848"/>
                        <a:pt x="6054852" y="5522468"/>
                      </a:cubicBezTo>
                      <a:cubicBezTo>
                        <a:pt x="6070092" y="5537708"/>
                        <a:pt x="6070092" y="5560568"/>
                        <a:pt x="6062472" y="5575935"/>
                      </a:cubicBezTo>
                      <a:cubicBezTo>
                        <a:pt x="6054852" y="5591175"/>
                        <a:pt x="6039612" y="5591175"/>
                        <a:pt x="6031992" y="5591175"/>
                      </a:cubicBezTo>
                      <a:cubicBezTo>
                        <a:pt x="6024372" y="5591175"/>
                        <a:pt x="6009132" y="5591175"/>
                        <a:pt x="6009132" y="5583555"/>
                      </a:cubicBezTo>
                      <a:close/>
                      <a:moveTo>
                        <a:pt x="762508" y="5560695"/>
                      </a:moveTo>
                      <a:cubicBezTo>
                        <a:pt x="747268" y="5545455"/>
                        <a:pt x="747268" y="5522595"/>
                        <a:pt x="762508" y="5507228"/>
                      </a:cubicBezTo>
                      <a:cubicBezTo>
                        <a:pt x="785368" y="5499608"/>
                        <a:pt x="808228" y="5499608"/>
                        <a:pt x="823468" y="5514848"/>
                      </a:cubicBezTo>
                      <a:cubicBezTo>
                        <a:pt x="831088" y="5530088"/>
                        <a:pt x="831088" y="5552948"/>
                        <a:pt x="815848" y="5568315"/>
                      </a:cubicBezTo>
                      <a:cubicBezTo>
                        <a:pt x="808228" y="5575935"/>
                        <a:pt x="800608" y="5575935"/>
                        <a:pt x="792988" y="5575935"/>
                      </a:cubicBezTo>
                      <a:cubicBezTo>
                        <a:pt x="777748" y="5575935"/>
                        <a:pt x="770128" y="5575935"/>
                        <a:pt x="762508" y="5560695"/>
                      </a:cubicBezTo>
                      <a:close/>
                      <a:moveTo>
                        <a:pt x="6138799" y="5415788"/>
                      </a:moveTo>
                      <a:cubicBezTo>
                        <a:pt x="6123559" y="5400548"/>
                        <a:pt x="6115939" y="5377688"/>
                        <a:pt x="6131179" y="5362321"/>
                      </a:cubicBezTo>
                      <a:cubicBezTo>
                        <a:pt x="6138799" y="5347081"/>
                        <a:pt x="6161659" y="5339461"/>
                        <a:pt x="6184519" y="5354701"/>
                      </a:cubicBezTo>
                      <a:cubicBezTo>
                        <a:pt x="6199759" y="5369941"/>
                        <a:pt x="6199759" y="5392801"/>
                        <a:pt x="6192139" y="5408168"/>
                      </a:cubicBezTo>
                      <a:cubicBezTo>
                        <a:pt x="6184519" y="5415788"/>
                        <a:pt x="6169279" y="5423408"/>
                        <a:pt x="6161659" y="5423408"/>
                      </a:cubicBezTo>
                      <a:cubicBezTo>
                        <a:pt x="6154039" y="5423408"/>
                        <a:pt x="6146419" y="5423408"/>
                        <a:pt x="6138799" y="5415788"/>
                      </a:cubicBezTo>
                      <a:close/>
                      <a:moveTo>
                        <a:pt x="632841" y="5392928"/>
                      </a:moveTo>
                      <a:cubicBezTo>
                        <a:pt x="617601" y="5370068"/>
                        <a:pt x="625221" y="5347208"/>
                        <a:pt x="640461" y="5339461"/>
                      </a:cubicBezTo>
                      <a:cubicBezTo>
                        <a:pt x="655701" y="5324221"/>
                        <a:pt x="678561" y="5331841"/>
                        <a:pt x="693801" y="5347081"/>
                      </a:cubicBezTo>
                      <a:cubicBezTo>
                        <a:pt x="701421" y="5362321"/>
                        <a:pt x="701421" y="5385181"/>
                        <a:pt x="686181" y="5400548"/>
                      </a:cubicBezTo>
                      <a:cubicBezTo>
                        <a:pt x="678561" y="5408168"/>
                        <a:pt x="670941" y="5408168"/>
                        <a:pt x="663321" y="5408168"/>
                      </a:cubicBezTo>
                      <a:cubicBezTo>
                        <a:pt x="648081" y="5408168"/>
                        <a:pt x="640461" y="5400548"/>
                        <a:pt x="632841" y="5392928"/>
                      </a:cubicBezTo>
                      <a:close/>
                      <a:moveTo>
                        <a:pt x="6260719" y="5240401"/>
                      </a:moveTo>
                      <a:cubicBezTo>
                        <a:pt x="6237859" y="5225161"/>
                        <a:pt x="6237859" y="5202301"/>
                        <a:pt x="6245479" y="5186934"/>
                      </a:cubicBezTo>
                      <a:cubicBezTo>
                        <a:pt x="6260719" y="5171694"/>
                        <a:pt x="6283579" y="5164074"/>
                        <a:pt x="6298819" y="5171694"/>
                      </a:cubicBezTo>
                      <a:cubicBezTo>
                        <a:pt x="6314059" y="5186934"/>
                        <a:pt x="6321679" y="5209794"/>
                        <a:pt x="6314059" y="5225161"/>
                      </a:cubicBezTo>
                      <a:cubicBezTo>
                        <a:pt x="6306439" y="5240401"/>
                        <a:pt x="6291199" y="5248021"/>
                        <a:pt x="6275959" y="5248021"/>
                      </a:cubicBezTo>
                      <a:cubicBezTo>
                        <a:pt x="6275959" y="5248021"/>
                        <a:pt x="6268339" y="5240401"/>
                        <a:pt x="6260719" y="5240401"/>
                      </a:cubicBezTo>
                      <a:close/>
                      <a:moveTo>
                        <a:pt x="510794" y="5209921"/>
                      </a:moveTo>
                      <a:cubicBezTo>
                        <a:pt x="495554" y="5194681"/>
                        <a:pt x="503174" y="5171821"/>
                        <a:pt x="526034" y="5156454"/>
                      </a:cubicBezTo>
                      <a:cubicBezTo>
                        <a:pt x="541274" y="5148834"/>
                        <a:pt x="564134" y="5148834"/>
                        <a:pt x="571754" y="5171694"/>
                      </a:cubicBezTo>
                      <a:cubicBezTo>
                        <a:pt x="586994" y="5186934"/>
                        <a:pt x="579374" y="5209794"/>
                        <a:pt x="564134" y="5225161"/>
                      </a:cubicBezTo>
                      <a:cubicBezTo>
                        <a:pt x="556514" y="5225161"/>
                        <a:pt x="548894" y="5225161"/>
                        <a:pt x="541274" y="5225161"/>
                      </a:cubicBezTo>
                      <a:cubicBezTo>
                        <a:pt x="526034" y="5225161"/>
                        <a:pt x="518414" y="5225161"/>
                        <a:pt x="510794" y="5209921"/>
                      </a:cubicBezTo>
                      <a:close/>
                      <a:moveTo>
                        <a:pt x="6367526" y="5057394"/>
                      </a:moveTo>
                      <a:cubicBezTo>
                        <a:pt x="6352286" y="5042154"/>
                        <a:pt x="6344666" y="5019294"/>
                        <a:pt x="6352286" y="5003927"/>
                      </a:cubicBezTo>
                      <a:cubicBezTo>
                        <a:pt x="6367526" y="4988687"/>
                        <a:pt x="6390386" y="4981067"/>
                        <a:pt x="6405626" y="4988687"/>
                      </a:cubicBezTo>
                      <a:cubicBezTo>
                        <a:pt x="6420866" y="4996307"/>
                        <a:pt x="6428486" y="5019167"/>
                        <a:pt x="6420866" y="5042154"/>
                      </a:cubicBezTo>
                      <a:cubicBezTo>
                        <a:pt x="6413246" y="5049774"/>
                        <a:pt x="6398006" y="5057394"/>
                        <a:pt x="6390386" y="5057394"/>
                      </a:cubicBezTo>
                      <a:cubicBezTo>
                        <a:pt x="6382766" y="5057394"/>
                        <a:pt x="6375146" y="5057394"/>
                        <a:pt x="6367526" y="5057394"/>
                      </a:cubicBezTo>
                      <a:close/>
                      <a:moveTo>
                        <a:pt x="404114" y="5019294"/>
                      </a:moveTo>
                      <a:cubicBezTo>
                        <a:pt x="388874" y="5004054"/>
                        <a:pt x="396494" y="4981194"/>
                        <a:pt x="419354" y="4973574"/>
                      </a:cubicBezTo>
                      <a:cubicBezTo>
                        <a:pt x="434594" y="4958334"/>
                        <a:pt x="457454" y="4965954"/>
                        <a:pt x="472694" y="4988814"/>
                      </a:cubicBezTo>
                      <a:cubicBezTo>
                        <a:pt x="480314" y="5004054"/>
                        <a:pt x="472694" y="5026914"/>
                        <a:pt x="449834" y="5034534"/>
                      </a:cubicBezTo>
                      <a:cubicBezTo>
                        <a:pt x="449834" y="5042154"/>
                        <a:pt x="442214" y="5042154"/>
                        <a:pt x="434594" y="5042154"/>
                      </a:cubicBezTo>
                      <a:cubicBezTo>
                        <a:pt x="419354" y="5042154"/>
                        <a:pt x="411734" y="5034534"/>
                        <a:pt x="404114" y="5019294"/>
                      </a:cubicBezTo>
                      <a:close/>
                      <a:moveTo>
                        <a:pt x="6466713" y="4866767"/>
                      </a:moveTo>
                      <a:cubicBezTo>
                        <a:pt x="6451473" y="4859147"/>
                        <a:pt x="6436233" y="4836287"/>
                        <a:pt x="6451473" y="4813300"/>
                      </a:cubicBezTo>
                      <a:cubicBezTo>
                        <a:pt x="6459093" y="4798060"/>
                        <a:pt x="6481953" y="4790440"/>
                        <a:pt x="6497193" y="4798060"/>
                      </a:cubicBezTo>
                      <a:cubicBezTo>
                        <a:pt x="6520053" y="4805680"/>
                        <a:pt x="6527673" y="4828540"/>
                        <a:pt x="6520053" y="4843780"/>
                      </a:cubicBezTo>
                      <a:cubicBezTo>
                        <a:pt x="6512433" y="4859020"/>
                        <a:pt x="6497193" y="4866640"/>
                        <a:pt x="6481953" y="4866640"/>
                      </a:cubicBezTo>
                      <a:cubicBezTo>
                        <a:pt x="6474333" y="4866640"/>
                        <a:pt x="6474333" y="4866640"/>
                        <a:pt x="6466713" y="4866640"/>
                      </a:cubicBezTo>
                      <a:close/>
                      <a:moveTo>
                        <a:pt x="305054" y="4828540"/>
                      </a:moveTo>
                      <a:cubicBezTo>
                        <a:pt x="297434" y="4805680"/>
                        <a:pt x="305054" y="4782820"/>
                        <a:pt x="327914" y="4775073"/>
                      </a:cubicBezTo>
                      <a:cubicBezTo>
                        <a:pt x="343154" y="4767453"/>
                        <a:pt x="366014" y="4775073"/>
                        <a:pt x="373634" y="4797933"/>
                      </a:cubicBezTo>
                      <a:cubicBezTo>
                        <a:pt x="381254" y="4813173"/>
                        <a:pt x="373634" y="4836033"/>
                        <a:pt x="358394" y="4843653"/>
                      </a:cubicBezTo>
                      <a:cubicBezTo>
                        <a:pt x="350774" y="4851273"/>
                        <a:pt x="343154" y="4851273"/>
                        <a:pt x="343154" y="4851273"/>
                      </a:cubicBezTo>
                      <a:cubicBezTo>
                        <a:pt x="327914" y="4851273"/>
                        <a:pt x="312674" y="4843653"/>
                        <a:pt x="305054" y="4828413"/>
                      </a:cubicBezTo>
                      <a:close/>
                      <a:moveTo>
                        <a:pt x="6550660" y="4668520"/>
                      </a:moveTo>
                      <a:cubicBezTo>
                        <a:pt x="6535420" y="4660900"/>
                        <a:pt x="6520180" y="4638040"/>
                        <a:pt x="6527800" y="4622800"/>
                      </a:cubicBezTo>
                      <a:cubicBezTo>
                        <a:pt x="6535420" y="4599940"/>
                        <a:pt x="6558280" y="4592320"/>
                        <a:pt x="6581140" y="4599940"/>
                      </a:cubicBezTo>
                      <a:cubicBezTo>
                        <a:pt x="6604000" y="4607560"/>
                        <a:pt x="6611620" y="4630420"/>
                        <a:pt x="6604000" y="4645660"/>
                      </a:cubicBezTo>
                      <a:cubicBezTo>
                        <a:pt x="6596380" y="4660900"/>
                        <a:pt x="6581140" y="4668520"/>
                        <a:pt x="6565900" y="4668520"/>
                      </a:cubicBezTo>
                      <a:cubicBezTo>
                        <a:pt x="6565900" y="4668520"/>
                        <a:pt x="6558280" y="4668520"/>
                        <a:pt x="6550660" y="4668520"/>
                      </a:cubicBezTo>
                      <a:close/>
                      <a:moveTo>
                        <a:pt x="221107" y="4630420"/>
                      </a:moveTo>
                      <a:cubicBezTo>
                        <a:pt x="213487" y="4607560"/>
                        <a:pt x="228727" y="4584700"/>
                        <a:pt x="243967" y="4576953"/>
                      </a:cubicBezTo>
                      <a:cubicBezTo>
                        <a:pt x="266827" y="4569333"/>
                        <a:pt x="289687" y="4584573"/>
                        <a:pt x="297307" y="4599813"/>
                      </a:cubicBezTo>
                      <a:cubicBezTo>
                        <a:pt x="304927" y="4622673"/>
                        <a:pt x="289687" y="4645533"/>
                        <a:pt x="274447" y="4653280"/>
                      </a:cubicBezTo>
                      <a:cubicBezTo>
                        <a:pt x="266827" y="4653280"/>
                        <a:pt x="266827" y="4653280"/>
                        <a:pt x="259207" y="4653280"/>
                      </a:cubicBezTo>
                      <a:cubicBezTo>
                        <a:pt x="243967" y="4653280"/>
                        <a:pt x="228727" y="4645660"/>
                        <a:pt x="221107" y="4630420"/>
                      </a:cubicBezTo>
                      <a:close/>
                      <a:moveTo>
                        <a:pt x="6626860" y="4470146"/>
                      </a:moveTo>
                      <a:cubicBezTo>
                        <a:pt x="6604000" y="4462526"/>
                        <a:pt x="6596380" y="4439666"/>
                        <a:pt x="6604000" y="4416679"/>
                      </a:cubicBezTo>
                      <a:cubicBezTo>
                        <a:pt x="6604000" y="4401439"/>
                        <a:pt x="6626860" y="4386199"/>
                        <a:pt x="6649720" y="4393819"/>
                      </a:cubicBezTo>
                      <a:cubicBezTo>
                        <a:pt x="6672580" y="4401439"/>
                        <a:pt x="6680200" y="4424299"/>
                        <a:pt x="6672580" y="4439539"/>
                      </a:cubicBezTo>
                      <a:cubicBezTo>
                        <a:pt x="6672580" y="4454779"/>
                        <a:pt x="6657340" y="4470019"/>
                        <a:pt x="6634480" y="4470019"/>
                      </a:cubicBezTo>
                      <a:cubicBezTo>
                        <a:pt x="6634480" y="4470019"/>
                        <a:pt x="6626860" y="4470019"/>
                        <a:pt x="6626860" y="4470019"/>
                      </a:cubicBezTo>
                      <a:close/>
                      <a:moveTo>
                        <a:pt x="152527" y="4424299"/>
                      </a:moveTo>
                      <a:cubicBezTo>
                        <a:pt x="144907" y="4401439"/>
                        <a:pt x="160147" y="4378579"/>
                        <a:pt x="175387" y="4378579"/>
                      </a:cubicBezTo>
                      <a:cubicBezTo>
                        <a:pt x="198247" y="4370959"/>
                        <a:pt x="221107" y="4378579"/>
                        <a:pt x="228727" y="4401439"/>
                      </a:cubicBezTo>
                      <a:cubicBezTo>
                        <a:pt x="228727" y="4424299"/>
                        <a:pt x="221107" y="4439539"/>
                        <a:pt x="198247" y="4447159"/>
                      </a:cubicBezTo>
                      <a:cubicBezTo>
                        <a:pt x="198247" y="4447159"/>
                        <a:pt x="190627" y="4447159"/>
                        <a:pt x="190627" y="4447159"/>
                      </a:cubicBezTo>
                      <a:cubicBezTo>
                        <a:pt x="175387" y="4447159"/>
                        <a:pt x="160147" y="4439539"/>
                        <a:pt x="152527" y="4424299"/>
                      </a:cubicBezTo>
                      <a:close/>
                      <a:moveTo>
                        <a:pt x="6687947" y="4264025"/>
                      </a:moveTo>
                      <a:cubicBezTo>
                        <a:pt x="6665086" y="4256405"/>
                        <a:pt x="6649847" y="4233545"/>
                        <a:pt x="6657467" y="4218305"/>
                      </a:cubicBezTo>
                      <a:cubicBezTo>
                        <a:pt x="6665086" y="4195445"/>
                        <a:pt x="6680326" y="4180205"/>
                        <a:pt x="6703186" y="4187825"/>
                      </a:cubicBezTo>
                      <a:cubicBezTo>
                        <a:pt x="6726047" y="4195445"/>
                        <a:pt x="6733667" y="4210685"/>
                        <a:pt x="6733667" y="4233545"/>
                      </a:cubicBezTo>
                      <a:cubicBezTo>
                        <a:pt x="6726047" y="4248785"/>
                        <a:pt x="6710807" y="4264025"/>
                        <a:pt x="6695567" y="4264025"/>
                      </a:cubicBezTo>
                      <a:cubicBezTo>
                        <a:pt x="6695567" y="4264025"/>
                        <a:pt x="6687947" y="4264025"/>
                        <a:pt x="6687947" y="4264025"/>
                      </a:cubicBezTo>
                      <a:close/>
                      <a:moveTo>
                        <a:pt x="99187" y="4210812"/>
                      </a:moveTo>
                      <a:cubicBezTo>
                        <a:pt x="91567" y="4195572"/>
                        <a:pt x="106807" y="4172712"/>
                        <a:pt x="122047" y="4165092"/>
                      </a:cubicBezTo>
                      <a:cubicBezTo>
                        <a:pt x="144907" y="4165092"/>
                        <a:pt x="167767" y="4172712"/>
                        <a:pt x="167767" y="4195572"/>
                      </a:cubicBezTo>
                      <a:cubicBezTo>
                        <a:pt x="175387" y="4218432"/>
                        <a:pt x="160147" y="4241292"/>
                        <a:pt x="144907" y="4241292"/>
                      </a:cubicBezTo>
                      <a:cubicBezTo>
                        <a:pt x="137287" y="4241292"/>
                        <a:pt x="137287" y="4241292"/>
                        <a:pt x="129667" y="4241292"/>
                      </a:cubicBezTo>
                      <a:cubicBezTo>
                        <a:pt x="114427" y="4241292"/>
                        <a:pt x="99187" y="4233672"/>
                        <a:pt x="99187" y="4210812"/>
                      </a:cubicBezTo>
                      <a:close/>
                      <a:moveTo>
                        <a:pt x="6733667" y="4050538"/>
                      </a:moveTo>
                      <a:cubicBezTo>
                        <a:pt x="6710807" y="4050538"/>
                        <a:pt x="6695567" y="4027678"/>
                        <a:pt x="6703187" y="4004818"/>
                      </a:cubicBezTo>
                      <a:cubicBezTo>
                        <a:pt x="6703187" y="3989578"/>
                        <a:pt x="6726048" y="3974338"/>
                        <a:pt x="6748907" y="3974338"/>
                      </a:cubicBezTo>
                      <a:cubicBezTo>
                        <a:pt x="6764148" y="3981958"/>
                        <a:pt x="6779387" y="3997198"/>
                        <a:pt x="6779387" y="4020058"/>
                      </a:cubicBezTo>
                      <a:cubicBezTo>
                        <a:pt x="6771767" y="4042918"/>
                        <a:pt x="6756527" y="4050538"/>
                        <a:pt x="6741287" y="4050538"/>
                      </a:cubicBezTo>
                      <a:cubicBezTo>
                        <a:pt x="6741287" y="4050538"/>
                        <a:pt x="6733667" y="4050538"/>
                        <a:pt x="6733667" y="4050538"/>
                      </a:cubicBezTo>
                      <a:close/>
                      <a:moveTo>
                        <a:pt x="53340" y="4004818"/>
                      </a:moveTo>
                      <a:cubicBezTo>
                        <a:pt x="45720" y="3981958"/>
                        <a:pt x="60960" y="3959098"/>
                        <a:pt x="83820" y="3959098"/>
                      </a:cubicBezTo>
                      <a:cubicBezTo>
                        <a:pt x="106680" y="3951478"/>
                        <a:pt x="121920" y="3966718"/>
                        <a:pt x="129540" y="3989578"/>
                      </a:cubicBezTo>
                      <a:cubicBezTo>
                        <a:pt x="129540" y="4012438"/>
                        <a:pt x="114300" y="4027678"/>
                        <a:pt x="99060" y="4035298"/>
                      </a:cubicBezTo>
                      <a:cubicBezTo>
                        <a:pt x="91440" y="4035298"/>
                        <a:pt x="91440" y="4035298"/>
                        <a:pt x="91440" y="4035298"/>
                      </a:cubicBezTo>
                      <a:cubicBezTo>
                        <a:pt x="68580" y="4035298"/>
                        <a:pt x="53340" y="4020058"/>
                        <a:pt x="53340" y="4004818"/>
                      </a:cubicBezTo>
                      <a:close/>
                      <a:moveTo>
                        <a:pt x="6764147" y="3836924"/>
                      </a:moveTo>
                      <a:cubicBezTo>
                        <a:pt x="6748907" y="3836924"/>
                        <a:pt x="6733667" y="3821684"/>
                        <a:pt x="6733667" y="3798824"/>
                      </a:cubicBezTo>
                      <a:cubicBezTo>
                        <a:pt x="6733667" y="3775964"/>
                        <a:pt x="6756526" y="3760724"/>
                        <a:pt x="6771767" y="3768344"/>
                      </a:cubicBezTo>
                      <a:cubicBezTo>
                        <a:pt x="6794626" y="3768344"/>
                        <a:pt x="6809867" y="3783584"/>
                        <a:pt x="6809867" y="3806444"/>
                      </a:cubicBezTo>
                      <a:cubicBezTo>
                        <a:pt x="6809867" y="3829304"/>
                        <a:pt x="6787007" y="3844544"/>
                        <a:pt x="6771767" y="3844544"/>
                      </a:cubicBezTo>
                      <a:cubicBezTo>
                        <a:pt x="6771767" y="3844544"/>
                        <a:pt x="6764147" y="3836924"/>
                        <a:pt x="6764147" y="3836924"/>
                      </a:cubicBezTo>
                      <a:close/>
                      <a:moveTo>
                        <a:pt x="22860" y="3791204"/>
                      </a:moveTo>
                      <a:cubicBezTo>
                        <a:pt x="22860" y="3768344"/>
                        <a:pt x="38100" y="3745484"/>
                        <a:pt x="53340" y="3745484"/>
                      </a:cubicBezTo>
                      <a:cubicBezTo>
                        <a:pt x="76200" y="3745484"/>
                        <a:pt x="99060" y="3760724"/>
                        <a:pt x="99060" y="3775964"/>
                      </a:cubicBezTo>
                      <a:cubicBezTo>
                        <a:pt x="99060" y="3798824"/>
                        <a:pt x="83820" y="3821684"/>
                        <a:pt x="60960" y="3821684"/>
                      </a:cubicBezTo>
                      <a:cubicBezTo>
                        <a:pt x="38100" y="3821684"/>
                        <a:pt x="22860" y="3806444"/>
                        <a:pt x="22860" y="3791204"/>
                      </a:cubicBezTo>
                      <a:close/>
                      <a:moveTo>
                        <a:pt x="6787007" y="3623310"/>
                      </a:moveTo>
                      <a:cubicBezTo>
                        <a:pt x="6764147" y="3623310"/>
                        <a:pt x="6748907" y="3608070"/>
                        <a:pt x="6748907" y="3585210"/>
                      </a:cubicBezTo>
                      <a:cubicBezTo>
                        <a:pt x="6748907" y="3562350"/>
                        <a:pt x="6771767" y="3547110"/>
                        <a:pt x="6787007" y="3554730"/>
                      </a:cubicBezTo>
                      <a:cubicBezTo>
                        <a:pt x="6809867" y="3554730"/>
                        <a:pt x="6825107" y="3569970"/>
                        <a:pt x="6825107" y="3592830"/>
                      </a:cubicBezTo>
                      <a:cubicBezTo>
                        <a:pt x="6825107" y="3608070"/>
                        <a:pt x="6809867" y="3630930"/>
                        <a:pt x="6787007" y="3630930"/>
                      </a:cubicBezTo>
                      <a:cubicBezTo>
                        <a:pt x="6787007" y="3630930"/>
                        <a:pt x="6787007" y="3630930"/>
                        <a:pt x="6787007" y="3623310"/>
                      </a:cubicBezTo>
                      <a:close/>
                      <a:moveTo>
                        <a:pt x="7620" y="3569970"/>
                      </a:moveTo>
                      <a:cubicBezTo>
                        <a:pt x="7620" y="3547110"/>
                        <a:pt x="22860" y="3531870"/>
                        <a:pt x="45720" y="3531870"/>
                      </a:cubicBezTo>
                      <a:cubicBezTo>
                        <a:pt x="60960" y="3531870"/>
                        <a:pt x="83820" y="3547110"/>
                        <a:pt x="83820" y="3569970"/>
                      </a:cubicBezTo>
                      <a:cubicBezTo>
                        <a:pt x="83820" y="3592830"/>
                        <a:pt x="68580" y="3608070"/>
                        <a:pt x="45720" y="3608070"/>
                      </a:cubicBezTo>
                      <a:cubicBezTo>
                        <a:pt x="22860" y="3608070"/>
                        <a:pt x="7620" y="3592830"/>
                        <a:pt x="7620" y="3569970"/>
                      </a:cubicBezTo>
                      <a:close/>
                      <a:moveTo>
                        <a:pt x="6756526" y="3371596"/>
                      </a:moveTo>
                      <a:cubicBezTo>
                        <a:pt x="6756526" y="3356356"/>
                        <a:pt x="6771767" y="3333496"/>
                        <a:pt x="6794626" y="3333496"/>
                      </a:cubicBezTo>
                      <a:cubicBezTo>
                        <a:pt x="6809867" y="3333496"/>
                        <a:pt x="6832726" y="3356356"/>
                        <a:pt x="6832726" y="3371596"/>
                      </a:cubicBezTo>
                      <a:cubicBezTo>
                        <a:pt x="6832726" y="3394456"/>
                        <a:pt x="6809867" y="3409696"/>
                        <a:pt x="6794626" y="3409696"/>
                      </a:cubicBezTo>
                      <a:cubicBezTo>
                        <a:pt x="6771767" y="3409696"/>
                        <a:pt x="6756526" y="3394456"/>
                        <a:pt x="6756526" y="3371596"/>
                      </a:cubicBezTo>
                      <a:close/>
                      <a:moveTo>
                        <a:pt x="38100" y="3394456"/>
                      </a:moveTo>
                      <a:cubicBezTo>
                        <a:pt x="22860" y="3394456"/>
                        <a:pt x="0" y="3379216"/>
                        <a:pt x="0" y="3356356"/>
                      </a:cubicBezTo>
                      <a:cubicBezTo>
                        <a:pt x="0" y="3333496"/>
                        <a:pt x="22860" y="3318256"/>
                        <a:pt x="38100" y="3318256"/>
                      </a:cubicBezTo>
                      <a:cubicBezTo>
                        <a:pt x="60960" y="3318256"/>
                        <a:pt x="76200" y="3333496"/>
                        <a:pt x="76200" y="3356356"/>
                      </a:cubicBezTo>
                      <a:cubicBezTo>
                        <a:pt x="76200" y="3379216"/>
                        <a:pt x="60960" y="3394456"/>
                        <a:pt x="38100" y="3394456"/>
                      </a:cubicBezTo>
                      <a:close/>
                      <a:moveTo>
                        <a:pt x="6741287" y="3165602"/>
                      </a:moveTo>
                      <a:cubicBezTo>
                        <a:pt x="6741287" y="3142742"/>
                        <a:pt x="6756527" y="3127502"/>
                        <a:pt x="6779387" y="3119882"/>
                      </a:cubicBezTo>
                      <a:cubicBezTo>
                        <a:pt x="6802247" y="3119882"/>
                        <a:pt x="6817487" y="3135122"/>
                        <a:pt x="6817487" y="3157982"/>
                      </a:cubicBezTo>
                      <a:cubicBezTo>
                        <a:pt x="6825107" y="3180842"/>
                        <a:pt x="6809867" y="3196082"/>
                        <a:pt x="6787007" y="3196082"/>
                      </a:cubicBezTo>
                      <a:cubicBezTo>
                        <a:pt x="6787007" y="3196082"/>
                        <a:pt x="6787007" y="3196082"/>
                        <a:pt x="6779387" y="3196082"/>
                      </a:cubicBezTo>
                      <a:cubicBezTo>
                        <a:pt x="6764147" y="3196082"/>
                        <a:pt x="6748907" y="3180842"/>
                        <a:pt x="6741287" y="3165602"/>
                      </a:cubicBezTo>
                      <a:close/>
                      <a:moveTo>
                        <a:pt x="45720" y="3180842"/>
                      </a:moveTo>
                      <a:cubicBezTo>
                        <a:pt x="30480" y="3180842"/>
                        <a:pt x="15240" y="3157982"/>
                        <a:pt x="15240" y="3135122"/>
                      </a:cubicBezTo>
                      <a:cubicBezTo>
                        <a:pt x="15240" y="3119882"/>
                        <a:pt x="30480" y="3104642"/>
                        <a:pt x="53340" y="3104642"/>
                      </a:cubicBezTo>
                      <a:cubicBezTo>
                        <a:pt x="76200" y="3104642"/>
                        <a:pt x="91440" y="3119882"/>
                        <a:pt x="91440" y="3142742"/>
                      </a:cubicBezTo>
                      <a:cubicBezTo>
                        <a:pt x="91440" y="3165602"/>
                        <a:pt x="68580" y="3180842"/>
                        <a:pt x="53340" y="3180842"/>
                      </a:cubicBezTo>
                      <a:cubicBezTo>
                        <a:pt x="53340" y="3180842"/>
                        <a:pt x="45720" y="3180842"/>
                        <a:pt x="45720" y="3180842"/>
                      </a:cubicBezTo>
                      <a:close/>
                      <a:moveTo>
                        <a:pt x="6718426" y="2951988"/>
                      </a:moveTo>
                      <a:cubicBezTo>
                        <a:pt x="6718426" y="2929128"/>
                        <a:pt x="6733667" y="2913888"/>
                        <a:pt x="6756526" y="2906268"/>
                      </a:cubicBezTo>
                      <a:cubicBezTo>
                        <a:pt x="6771767" y="2906268"/>
                        <a:pt x="6794626" y="2921508"/>
                        <a:pt x="6794626" y="2944368"/>
                      </a:cubicBezTo>
                      <a:cubicBezTo>
                        <a:pt x="6802247" y="2959608"/>
                        <a:pt x="6787007" y="2982468"/>
                        <a:pt x="6764147" y="2982468"/>
                      </a:cubicBezTo>
                      <a:cubicBezTo>
                        <a:pt x="6764147" y="2982468"/>
                        <a:pt x="6764147" y="2982468"/>
                        <a:pt x="6756526" y="2982468"/>
                      </a:cubicBezTo>
                      <a:cubicBezTo>
                        <a:pt x="6741287" y="2982468"/>
                        <a:pt x="6726047" y="2974848"/>
                        <a:pt x="6718426" y="2951988"/>
                      </a:cubicBezTo>
                      <a:close/>
                      <a:moveTo>
                        <a:pt x="68580" y="2967228"/>
                      </a:moveTo>
                      <a:cubicBezTo>
                        <a:pt x="45720" y="2959608"/>
                        <a:pt x="38100" y="2944368"/>
                        <a:pt x="38100" y="2921508"/>
                      </a:cubicBezTo>
                      <a:cubicBezTo>
                        <a:pt x="38100" y="2898648"/>
                        <a:pt x="60960" y="2891028"/>
                        <a:pt x="83820" y="2891028"/>
                      </a:cubicBezTo>
                      <a:cubicBezTo>
                        <a:pt x="99060" y="2891028"/>
                        <a:pt x="114300" y="2913888"/>
                        <a:pt x="114300" y="2936748"/>
                      </a:cubicBezTo>
                      <a:cubicBezTo>
                        <a:pt x="106680" y="2951988"/>
                        <a:pt x="91440" y="2967228"/>
                        <a:pt x="76200" y="2967228"/>
                      </a:cubicBezTo>
                      <a:cubicBezTo>
                        <a:pt x="76200" y="2967228"/>
                        <a:pt x="68580" y="2967228"/>
                        <a:pt x="68580" y="2967228"/>
                      </a:cubicBezTo>
                      <a:close/>
                      <a:moveTo>
                        <a:pt x="6687820" y="2745994"/>
                      </a:moveTo>
                      <a:cubicBezTo>
                        <a:pt x="6680200" y="2723134"/>
                        <a:pt x="6695440" y="2700274"/>
                        <a:pt x="6718300" y="2700274"/>
                      </a:cubicBezTo>
                      <a:cubicBezTo>
                        <a:pt x="6733540" y="2692654"/>
                        <a:pt x="6756400" y="2707894"/>
                        <a:pt x="6764020" y="2730754"/>
                      </a:cubicBezTo>
                      <a:cubicBezTo>
                        <a:pt x="6764020" y="2745994"/>
                        <a:pt x="6748780" y="2768854"/>
                        <a:pt x="6733540" y="2776474"/>
                      </a:cubicBezTo>
                      <a:cubicBezTo>
                        <a:pt x="6725920" y="2776474"/>
                        <a:pt x="6725920" y="2776474"/>
                        <a:pt x="6725920" y="2776474"/>
                      </a:cubicBezTo>
                      <a:cubicBezTo>
                        <a:pt x="6703060" y="2776474"/>
                        <a:pt x="6687820" y="2761234"/>
                        <a:pt x="6687820" y="2745994"/>
                      </a:cubicBezTo>
                      <a:close/>
                      <a:moveTo>
                        <a:pt x="106680" y="2753614"/>
                      </a:moveTo>
                      <a:cubicBezTo>
                        <a:pt x="83820" y="2753614"/>
                        <a:pt x="68580" y="2730754"/>
                        <a:pt x="76200" y="2707894"/>
                      </a:cubicBezTo>
                      <a:cubicBezTo>
                        <a:pt x="76200" y="2685034"/>
                        <a:pt x="99060" y="2677414"/>
                        <a:pt x="121920" y="2677414"/>
                      </a:cubicBezTo>
                      <a:cubicBezTo>
                        <a:pt x="144780" y="2685034"/>
                        <a:pt x="152400" y="2707894"/>
                        <a:pt x="152400" y="2723134"/>
                      </a:cubicBezTo>
                      <a:cubicBezTo>
                        <a:pt x="144780" y="2745994"/>
                        <a:pt x="129540" y="2753614"/>
                        <a:pt x="114300" y="2753614"/>
                      </a:cubicBezTo>
                      <a:cubicBezTo>
                        <a:pt x="106680" y="2753614"/>
                        <a:pt x="106680" y="2753614"/>
                        <a:pt x="106680" y="2753614"/>
                      </a:cubicBezTo>
                      <a:close/>
                      <a:moveTo>
                        <a:pt x="6634480" y="2540000"/>
                      </a:moveTo>
                      <a:cubicBezTo>
                        <a:pt x="6634480" y="2517140"/>
                        <a:pt x="6642100" y="2494280"/>
                        <a:pt x="6664960" y="2494280"/>
                      </a:cubicBezTo>
                      <a:cubicBezTo>
                        <a:pt x="6687820" y="2486660"/>
                        <a:pt x="6703060" y="2494280"/>
                        <a:pt x="6710680" y="2517140"/>
                      </a:cubicBezTo>
                      <a:cubicBezTo>
                        <a:pt x="6718300" y="2540000"/>
                        <a:pt x="6703060" y="2562860"/>
                        <a:pt x="6687820" y="2562860"/>
                      </a:cubicBezTo>
                      <a:cubicBezTo>
                        <a:pt x="6680200" y="2562860"/>
                        <a:pt x="6680200" y="2562860"/>
                        <a:pt x="6672580" y="2562860"/>
                      </a:cubicBezTo>
                      <a:cubicBezTo>
                        <a:pt x="6657340" y="2562860"/>
                        <a:pt x="6642100" y="2555240"/>
                        <a:pt x="6634480" y="2540000"/>
                      </a:cubicBezTo>
                      <a:close/>
                      <a:moveTo>
                        <a:pt x="152527" y="2547620"/>
                      </a:moveTo>
                      <a:cubicBezTo>
                        <a:pt x="129667" y="2540000"/>
                        <a:pt x="122047" y="2517140"/>
                        <a:pt x="129667" y="2501900"/>
                      </a:cubicBezTo>
                      <a:cubicBezTo>
                        <a:pt x="129667" y="2479040"/>
                        <a:pt x="152527" y="2463800"/>
                        <a:pt x="175387" y="2471420"/>
                      </a:cubicBezTo>
                      <a:cubicBezTo>
                        <a:pt x="190627" y="2479040"/>
                        <a:pt x="205867" y="2501900"/>
                        <a:pt x="198247" y="2517140"/>
                      </a:cubicBezTo>
                      <a:cubicBezTo>
                        <a:pt x="198247" y="2532380"/>
                        <a:pt x="183007" y="2547620"/>
                        <a:pt x="167767" y="2547620"/>
                      </a:cubicBezTo>
                      <a:cubicBezTo>
                        <a:pt x="160147" y="2547620"/>
                        <a:pt x="160147" y="2547620"/>
                        <a:pt x="152527" y="2547620"/>
                      </a:cubicBezTo>
                      <a:close/>
                      <a:moveTo>
                        <a:pt x="6573520" y="2334006"/>
                      </a:moveTo>
                      <a:cubicBezTo>
                        <a:pt x="6565900" y="2318766"/>
                        <a:pt x="6581139" y="2295906"/>
                        <a:pt x="6596380" y="2288286"/>
                      </a:cubicBezTo>
                      <a:cubicBezTo>
                        <a:pt x="6619239" y="2280666"/>
                        <a:pt x="6642100" y="2288286"/>
                        <a:pt x="6649720" y="2311146"/>
                      </a:cubicBezTo>
                      <a:cubicBezTo>
                        <a:pt x="6657339" y="2334006"/>
                        <a:pt x="6642100" y="2349246"/>
                        <a:pt x="6626860" y="2356866"/>
                      </a:cubicBezTo>
                      <a:cubicBezTo>
                        <a:pt x="6619239" y="2364486"/>
                        <a:pt x="6611620" y="2364486"/>
                        <a:pt x="6611620" y="2364486"/>
                      </a:cubicBezTo>
                      <a:cubicBezTo>
                        <a:pt x="6596380" y="2364486"/>
                        <a:pt x="6581139" y="2349246"/>
                        <a:pt x="6573520" y="2334006"/>
                      </a:cubicBezTo>
                      <a:close/>
                      <a:moveTo>
                        <a:pt x="213487" y="2341626"/>
                      </a:moveTo>
                      <a:cubicBezTo>
                        <a:pt x="198247" y="2334006"/>
                        <a:pt x="183007" y="2311146"/>
                        <a:pt x="190627" y="2288159"/>
                      </a:cubicBezTo>
                      <a:cubicBezTo>
                        <a:pt x="198247" y="2272919"/>
                        <a:pt x="221107" y="2257679"/>
                        <a:pt x="243967" y="2265299"/>
                      </a:cubicBezTo>
                      <a:cubicBezTo>
                        <a:pt x="259207" y="2272919"/>
                        <a:pt x="274447" y="2295779"/>
                        <a:pt x="266827" y="2318766"/>
                      </a:cubicBezTo>
                      <a:cubicBezTo>
                        <a:pt x="259207" y="2334006"/>
                        <a:pt x="243967" y="2341626"/>
                        <a:pt x="228727" y="2341626"/>
                      </a:cubicBezTo>
                      <a:cubicBezTo>
                        <a:pt x="221107" y="2341626"/>
                        <a:pt x="221107" y="2341626"/>
                        <a:pt x="213487" y="2341626"/>
                      </a:cubicBezTo>
                      <a:close/>
                      <a:moveTo>
                        <a:pt x="6497320" y="2135632"/>
                      </a:moveTo>
                      <a:cubicBezTo>
                        <a:pt x="6489700" y="2120392"/>
                        <a:pt x="6504940" y="2097532"/>
                        <a:pt x="6520180" y="2089912"/>
                      </a:cubicBezTo>
                      <a:cubicBezTo>
                        <a:pt x="6543040" y="2082292"/>
                        <a:pt x="6565900" y="2089912"/>
                        <a:pt x="6573520" y="2105152"/>
                      </a:cubicBezTo>
                      <a:cubicBezTo>
                        <a:pt x="6581140" y="2128012"/>
                        <a:pt x="6565900" y="2150872"/>
                        <a:pt x="6550660" y="2158619"/>
                      </a:cubicBezTo>
                      <a:cubicBezTo>
                        <a:pt x="6543040" y="2158619"/>
                        <a:pt x="6543040" y="2158619"/>
                        <a:pt x="6535420" y="2158619"/>
                      </a:cubicBezTo>
                      <a:cubicBezTo>
                        <a:pt x="6520180" y="2158619"/>
                        <a:pt x="6504940" y="2150999"/>
                        <a:pt x="6497320" y="2135759"/>
                      </a:cubicBezTo>
                      <a:close/>
                      <a:moveTo>
                        <a:pt x="289814" y="2143379"/>
                      </a:moveTo>
                      <a:cubicBezTo>
                        <a:pt x="274574" y="2128139"/>
                        <a:pt x="259334" y="2112899"/>
                        <a:pt x="266954" y="2089912"/>
                      </a:cubicBezTo>
                      <a:cubicBezTo>
                        <a:pt x="274574" y="2067052"/>
                        <a:pt x="297434" y="2059432"/>
                        <a:pt x="320294" y="2067052"/>
                      </a:cubicBezTo>
                      <a:cubicBezTo>
                        <a:pt x="335534" y="2074672"/>
                        <a:pt x="350774" y="2097532"/>
                        <a:pt x="343154" y="2120519"/>
                      </a:cubicBezTo>
                      <a:cubicBezTo>
                        <a:pt x="335534" y="2135759"/>
                        <a:pt x="320294" y="2143379"/>
                        <a:pt x="305054" y="2143379"/>
                      </a:cubicBezTo>
                      <a:cubicBezTo>
                        <a:pt x="297434" y="2143379"/>
                        <a:pt x="297434" y="2143379"/>
                        <a:pt x="289814" y="2143379"/>
                      </a:cubicBezTo>
                      <a:close/>
                      <a:moveTo>
                        <a:pt x="6413373" y="1945005"/>
                      </a:moveTo>
                      <a:cubicBezTo>
                        <a:pt x="6405753" y="1922145"/>
                        <a:pt x="6413373" y="1899285"/>
                        <a:pt x="6428613" y="1891538"/>
                      </a:cubicBezTo>
                      <a:cubicBezTo>
                        <a:pt x="6451473" y="1883918"/>
                        <a:pt x="6474333" y="1891538"/>
                        <a:pt x="6481953" y="1914398"/>
                      </a:cubicBezTo>
                      <a:cubicBezTo>
                        <a:pt x="6489573" y="1929638"/>
                        <a:pt x="6481953" y="1952498"/>
                        <a:pt x="6466713" y="1960118"/>
                      </a:cubicBezTo>
                      <a:cubicBezTo>
                        <a:pt x="6459093" y="1967738"/>
                        <a:pt x="6451473" y="1967738"/>
                        <a:pt x="6443853" y="1967738"/>
                      </a:cubicBezTo>
                      <a:cubicBezTo>
                        <a:pt x="6436233" y="1967738"/>
                        <a:pt x="6420993" y="1960118"/>
                        <a:pt x="6413373" y="1944878"/>
                      </a:cubicBezTo>
                      <a:close/>
                      <a:moveTo>
                        <a:pt x="381254" y="1944878"/>
                      </a:moveTo>
                      <a:cubicBezTo>
                        <a:pt x="358394" y="1937258"/>
                        <a:pt x="350774" y="1914398"/>
                        <a:pt x="358394" y="1891411"/>
                      </a:cubicBezTo>
                      <a:cubicBezTo>
                        <a:pt x="373634" y="1876171"/>
                        <a:pt x="396494" y="1868551"/>
                        <a:pt x="411734" y="1876171"/>
                      </a:cubicBezTo>
                      <a:cubicBezTo>
                        <a:pt x="426974" y="1883791"/>
                        <a:pt x="434594" y="1906651"/>
                        <a:pt x="426974" y="1929638"/>
                      </a:cubicBezTo>
                      <a:cubicBezTo>
                        <a:pt x="419354" y="1937258"/>
                        <a:pt x="411734" y="1944878"/>
                        <a:pt x="396494" y="1944878"/>
                      </a:cubicBezTo>
                      <a:cubicBezTo>
                        <a:pt x="388874" y="1944878"/>
                        <a:pt x="381254" y="1944878"/>
                        <a:pt x="381254" y="1944878"/>
                      </a:cubicBezTo>
                      <a:close/>
                      <a:moveTo>
                        <a:pt x="6314186" y="1754124"/>
                      </a:moveTo>
                      <a:cubicBezTo>
                        <a:pt x="6306566" y="1738884"/>
                        <a:pt x="6306566" y="1716024"/>
                        <a:pt x="6329426" y="1708404"/>
                      </a:cubicBezTo>
                      <a:cubicBezTo>
                        <a:pt x="6344666" y="1693164"/>
                        <a:pt x="6367526" y="1700784"/>
                        <a:pt x="6382766" y="1716024"/>
                      </a:cubicBezTo>
                      <a:cubicBezTo>
                        <a:pt x="6390386" y="1738884"/>
                        <a:pt x="6382766" y="1761744"/>
                        <a:pt x="6367526" y="1769491"/>
                      </a:cubicBezTo>
                      <a:cubicBezTo>
                        <a:pt x="6359906" y="1777111"/>
                        <a:pt x="6352286" y="1777111"/>
                        <a:pt x="6344666" y="1777111"/>
                      </a:cubicBezTo>
                      <a:cubicBezTo>
                        <a:pt x="6329426" y="1777111"/>
                        <a:pt x="6321806" y="1769491"/>
                        <a:pt x="6314186" y="1754251"/>
                      </a:cubicBezTo>
                      <a:close/>
                      <a:moveTo>
                        <a:pt x="480441" y="1754251"/>
                      </a:moveTo>
                      <a:cubicBezTo>
                        <a:pt x="457581" y="1746631"/>
                        <a:pt x="449961" y="1723771"/>
                        <a:pt x="465201" y="1700784"/>
                      </a:cubicBezTo>
                      <a:cubicBezTo>
                        <a:pt x="472821" y="1685544"/>
                        <a:pt x="495681" y="1677924"/>
                        <a:pt x="518541" y="1685544"/>
                      </a:cubicBezTo>
                      <a:cubicBezTo>
                        <a:pt x="533781" y="1700784"/>
                        <a:pt x="541401" y="1723644"/>
                        <a:pt x="526161" y="1739011"/>
                      </a:cubicBezTo>
                      <a:cubicBezTo>
                        <a:pt x="518541" y="1754251"/>
                        <a:pt x="510921" y="1761871"/>
                        <a:pt x="495681" y="1761871"/>
                      </a:cubicBezTo>
                      <a:cubicBezTo>
                        <a:pt x="488061" y="1761871"/>
                        <a:pt x="480441" y="1754251"/>
                        <a:pt x="480441" y="1754251"/>
                      </a:cubicBezTo>
                      <a:close/>
                      <a:moveTo>
                        <a:pt x="6199886" y="1578737"/>
                      </a:moveTo>
                      <a:cubicBezTo>
                        <a:pt x="6199886" y="1571117"/>
                        <a:pt x="6199886" y="1571117"/>
                        <a:pt x="6199886" y="1571117"/>
                      </a:cubicBezTo>
                      <a:cubicBezTo>
                        <a:pt x="6184646" y="1555877"/>
                        <a:pt x="6192266" y="1533017"/>
                        <a:pt x="6207506" y="1517650"/>
                      </a:cubicBezTo>
                      <a:cubicBezTo>
                        <a:pt x="6230366" y="1510030"/>
                        <a:pt x="6253226" y="1510030"/>
                        <a:pt x="6260846" y="1532890"/>
                      </a:cubicBezTo>
                      <a:cubicBezTo>
                        <a:pt x="6268466" y="1532890"/>
                        <a:pt x="6268466" y="1532890"/>
                        <a:pt x="6268466" y="1532890"/>
                      </a:cubicBezTo>
                      <a:cubicBezTo>
                        <a:pt x="6276086" y="1555750"/>
                        <a:pt x="6276086" y="1578610"/>
                        <a:pt x="6253226" y="1586357"/>
                      </a:cubicBezTo>
                      <a:cubicBezTo>
                        <a:pt x="6245606" y="1593977"/>
                        <a:pt x="6237986" y="1593977"/>
                        <a:pt x="6230366" y="1593977"/>
                      </a:cubicBezTo>
                      <a:cubicBezTo>
                        <a:pt x="6222746" y="1593977"/>
                        <a:pt x="6207506" y="1586357"/>
                        <a:pt x="6199886" y="1578737"/>
                      </a:cubicBezTo>
                      <a:close/>
                      <a:moveTo>
                        <a:pt x="587248" y="1571117"/>
                      </a:moveTo>
                      <a:cubicBezTo>
                        <a:pt x="572008" y="1555877"/>
                        <a:pt x="564388" y="1533017"/>
                        <a:pt x="579628" y="1517650"/>
                      </a:cubicBezTo>
                      <a:cubicBezTo>
                        <a:pt x="587248" y="1502410"/>
                        <a:pt x="610108" y="1494790"/>
                        <a:pt x="632968" y="1510030"/>
                      </a:cubicBezTo>
                      <a:cubicBezTo>
                        <a:pt x="648208" y="1517650"/>
                        <a:pt x="655828" y="1540510"/>
                        <a:pt x="640588" y="1563497"/>
                      </a:cubicBezTo>
                      <a:cubicBezTo>
                        <a:pt x="632968" y="1571117"/>
                        <a:pt x="625348" y="1578737"/>
                        <a:pt x="610108" y="1578737"/>
                      </a:cubicBezTo>
                      <a:cubicBezTo>
                        <a:pt x="602488" y="1578737"/>
                        <a:pt x="594868" y="1578737"/>
                        <a:pt x="587248" y="1571117"/>
                      </a:cubicBezTo>
                      <a:close/>
                      <a:moveTo>
                        <a:pt x="6077839" y="1403223"/>
                      </a:moveTo>
                      <a:cubicBezTo>
                        <a:pt x="6062599" y="1380363"/>
                        <a:pt x="6070219" y="1357503"/>
                        <a:pt x="6085459" y="1349756"/>
                      </a:cubicBezTo>
                      <a:cubicBezTo>
                        <a:pt x="6100699" y="1334516"/>
                        <a:pt x="6123559" y="1334516"/>
                        <a:pt x="6138799" y="1357376"/>
                      </a:cubicBezTo>
                      <a:cubicBezTo>
                        <a:pt x="6146419" y="1372616"/>
                        <a:pt x="6146419" y="1395476"/>
                        <a:pt x="6131179" y="1410843"/>
                      </a:cubicBezTo>
                      <a:cubicBezTo>
                        <a:pt x="6123559" y="1410843"/>
                        <a:pt x="6115939" y="1418463"/>
                        <a:pt x="6108319" y="1418463"/>
                      </a:cubicBezTo>
                      <a:cubicBezTo>
                        <a:pt x="6093079" y="1418463"/>
                        <a:pt x="6085459" y="1410843"/>
                        <a:pt x="6077839" y="1403223"/>
                      </a:cubicBezTo>
                      <a:close/>
                      <a:moveTo>
                        <a:pt x="709168" y="1395603"/>
                      </a:moveTo>
                      <a:cubicBezTo>
                        <a:pt x="693928" y="1380363"/>
                        <a:pt x="693928" y="1357503"/>
                        <a:pt x="701548" y="1342136"/>
                      </a:cubicBezTo>
                      <a:cubicBezTo>
                        <a:pt x="716788" y="1326896"/>
                        <a:pt x="739648" y="1319276"/>
                        <a:pt x="754888" y="1334516"/>
                      </a:cubicBezTo>
                      <a:cubicBezTo>
                        <a:pt x="777748" y="1349756"/>
                        <a:pt x="777748" y="1372616"/>
                        <a:pt x="762508" y="1387983"/>
                      </a:cubicBezTo>
                      <a:cubicBezTo>
                        <a:pt x="754888" y="1395603"/>
                        <a:pt x="747268" y="1403223"/>
                        <a:pt x="732028" y="1403223"/>
                      </a:cubicBezTo>
                      <a:cubicBezTo>
                        <a:pt x="724408" y="1403223"/>
                        <a:pt x="716788" y="1403223"/>
                        <a:pt x="709168" y="1395603"/>
                      </a:cubicBezTo>
                      <a:close/>
                      <a:moveTo>
                        <a:pt x="5940552" y="1235456"/>
                      </a:moveTo>
                      <a:cubicBezTo>
                        <a:pt x="5932932" y="1220216"/>
                        <a:pt x="5932932" y="1197356"/>
                        <a:pt x="5948172" y="1181989"/>
                      </a:cubicBezTo>
                      <a:cubicBezTo>
                        <a:pt x="5963412" y="1166749"/>
                        <a:pt x="5986272" y="1166749"/>
                        <a:pt x="6001512" y="1181989"/>
                      </a:cubicBezTo>
                      <a:cubicBezTo>
                        <a:pt x="6016752" y="1204849"/>
                        <a:pt x="6009132" y="1227709"/>
                        <a:pt x="5993892" y="1243076"/>
                      </a:cubicBezTo>
                      <a:cubicBezTo>
                        <a:pt x="5986272" y="1243076"/>
                        <a:pt x="5978652" y="1250696"/>
                        <a:pt x="5971032" y="1250696"/>
                      </a:cubicBezTo>
                      <a:cubicBezTo>
                        <a:pt x="5963412" y="1250696"/>
                        <a:pt x="5948172" y="1243076"/>
                        <a:pt x="5940552" y="1235456"/>
                      </a:cubicBezTo>
                      <a:close/>
                      <a:moveTo>
                        <a:pt x="846455" y="1227836"/>
                      </a:moveTo>
                      <a:cubicBezTo>
                        <a:pt x="831215" y="1212596"/>
                        <a:pt x="831215" y="1189736"/>
                        <a:pt x="838835" y="1174369"/>
                      </a:cubicBezTo>
                      <a:cubicBezTo>
                        <a:pt x="854075" y="1159129"/>
                        <a:pt x="876935" y="1159129"/>
                        <a:pt x="892175" y="1174369"/>
                      </a:cubicBezTo>
                      <a:cubicBezTo>
                        <a:pt x="907415" y="1181989"/>
                        <a:pt x="915035" y="1204849"/>
                        <a:pt x="899795" y="1227836"/>
                      </a:cubicBezTo>
                      <a:cubicBezTo>
                        <a:pt x="892175" y="1235456"/>
                        <a:pt x="884555" y="1235456"/>
                        <a:pt x="869315" y="1235456"/>
                      </a:cubicBezTo>
                      <a:cubicBezTo>
                        <a:pt x="861695" y="1235456"/>
                        <a:pt x="854075" y="1235456"/>
                        <a:pt x="846455" y="1227836"/>
                      </a:cubicBezTo>
                      <a:close/>
                      <a:moveTo>
                        <a:pt x="5803265" y="1082802"/>
                      </a:moveTo>
                      <a:cubicBezTo>
                        <a:pt x="5788025" y="1067562"/>
                        <a:pt x="5788025" y="1037082"/>
                        <a:pt x="5803265" y="1029335"/>
                      </a:cubicBezTo>
                      <a:cubicBezTo>
                        <a:pt x="5818505" y="1014095"/>
                        <a:pt x="5841365" y="1014095"/>
                        <a:pt x="5856605" y="1029335"/>
                      </a:cubicBezTo>
                      <a:cubicBezTo>
                        <a:pt x="5871845" y="1044575"/>
                        <a:pt x="5871845" y="1067435"/>
                        <a:pt x="5856605" y="1082802"/>
                      </a:cubicBezTo>
                      <a:cubicBezTo>
                        <a:pt x="5848985" y="1090422"/>
                        <a:pt x="5833745" y="1090422"/>
                        <a:pt x="5826125" y="1090422"/>
                      </a:cubicBezTo>
                      <a:cubicBezTo>
                        <a:pt x="5818505" y="1090422"/>
                        <a:pt x="5810885" y="1090422"/>
                        <a:pt x="5803265" y="1082802"/>
                      </a:cubicBezTo>
                      <a:close/>
                      <a:moveTo>
                        <a:pt x="991362" y="1067562"/>
                      </a:moveTo>
                      <a:cubicBezTo>
                        <a:pt x="976122" y="1052322"/>
                        <a:pt x="976122" y="1029462"/>
                        <a:pt x="991362" y="1014095"/>
                      </a:cubicBezTo>
                      <a:cubicBezTo>
                        <a:pt x="1006602" y="998855"/>
                        <a:pt x="1029462" y="998855"/>
                        <a:pt x="1044702" y="1014095"/>
                      </a:cubicBezTo>
                      <a:cubicBezTo>
                        <a:pt x="1059942" y="1029335"/>
                        <a:pt x="1059942" y="1052195"/>
                        <a:pt x="1044702" y="1067562"/>
                      </a:cubicBezTo>
                      <a:cubicBezTo>
                        <a:pt x="1037082" y="1075182"/>
                        <a:pt x="1029462" y="1082802"/>
                        <a:pt x="1014222" y="1082802"/>
                      </a:cubicBezTo>
                      <a:cubicBezTo>
                        <a:pt x="1006602" y="1082802"/>
                        <a:pt x="998982" y="1075182"/>
                        <a:pt x="991362" y="1067562"/>
                      </a:cubicBezTo>
                      <a:close/>
                      <a:moveTo>
                        <a:pt x="5643118" y="930275"/>
                      </a:moveTo>
                      <a:cubicBezTo>
                        <a:pt x="5627878" y="922655"/>
                        <a:pt x="5627878" y="892175"/>
                        <a:pt x="5643118" y="876808"/>
                      </a:cubicBezTo>
                      <a:cubicBezTo>
                        <a:pt x="5658358" y="861568"/>
                        <a:pt x="5681218" y="861568"/>
                        <a:pt x="5696458" y="876808"/>
                      </a:cubicBezTo>
                      <a:cubicBezTo>
                        <a:pt x="5711698" y="892048"/>
                        <a:pt x="5711698" y="914908"/>
                        <a:pt x="5704078" y="930275"/>
                      </a:cubicBezTo>
                      <a:cubicBezTo>
                        <a:pt x="5696458" y="937895"/>
                        <a:pt x="5681218" y="945515"/>
                        <a:pt x="5673598" y="945515"/>
                      </a:cubicBezTo>
                      <a:cubicBezTo>
                        <a:pt x="5665978" y="945515"/>
                        <a:pt x="5650738" y="937895"/>
                        <a:pt x="5643118" y="930275"/>
                      </a:cubicBezTo>
                      <a:close/>
                      <a:moveTo>
                        <a:pt x="1143889" y="922655"/>
                      </a:moveTo>
                      <a:cubicBezTo>
                        <a:pt x="1128649" y="907415"/>
                        <a:pt x="1128649" y="876935"/>
                        <a:pt x="1143889" y="869188"/>
                      </a:cubicBezTo>
                      <a:cubicBezTo>
                        <a:pt x="1159129" y="853948"/>
                        <a:pt x="1189609" y="853948"/>
                        <a:pt x="1197229" y="869188"/>
                      </a:cubicBezTo>
                      <a:cubicBezTo>
                        <a:pt x="1212469" y="884428"/>
                        <a:pt x="1212469" y="907288"/>
                        <a:pt x="1197229" y="922655"/>
                      </a:cubicBezTo>
                      <a:cubicBezTo>
                        <a:pt x="1189609" y="930275"/>
                        <a:pt x="1181989" y="930275"/>
                        <a:pt x="1174369" y="930275"/>
                      </a:cubicBezTo>
                      <a:cubicBezTo>
                        <a:pt x="1159129" y="930275"/>
                        <a:pt x="1151509" y="930275"/>
                        <a:pt x="1143889" y="922655"/>
                      </a:cubicBezTo>
                      <a:close/>
                      <a:moveTo>
                        <a:pt x="5482971" y="792861"/>
                      </a:moveTo>
                      <a:cubicBezTo>
                        <a:pt x="5467731" y="785241"/>
                        <a:pt x="5467731" y="762381"/>
                        <a:pt x="5475351" y="739394"/>
                      </a:cubicBezTo>
                      <a:cubicBezTo>
                        <a:pt x="5490591" y="724154"/>
                        <a:pt x="5513451" y="724154"/>
                        <a:pt x="5528691" y="739394"/>
                      </a:cubicBezTo>
                      <a:cubicBezTo>
                        <a:pt x="5551551" y="747014"/>
                        <a:pt x="5551551" y="769874"/>
                        <a:pt x="5536311" y="792861"/>
                      </a:cubicBezTo>
                      <a:cubicBezTo>
                        <a:pt x="5528691" y="800481"/>
                        <a:pt x="5521071" y="808101"/>
                        <a:pt x="5505831" y="808101"/>
                      </a:cubicBezTo>
                      <a:cubicBezTo>
                        <a:pt x="5498211" y="808101"/>
                        <a:pt x="5490591" y="800481"/>
                        <a:pt x="5482971" y="792861"/>
                      </a:cubicBezTo>
                      <a:close/>
                      <a:moveTo>
                        <a:pt x="1304036" y="777621"/>
                      </a:moveTo>
                      <a:cubicBezTo>
                        <a:pt x="1296416" y="762381"/>
                        <a:pt x="1296416" y="739521"/>
                        <a:pt x="1311656" y="724154"/>
                      </a:cubicBezTo>
                      <a:cubicBezTo>
                        <a:pt x="1326896" y="716534"/>
                        <a:pt x="1349756" y="716534"/>
                        <a:pt x="1364996" y="731774"/>
                      </a:cubicBezTo>
                      <a:cubicBezTo>
                        <a:pt x="1380236" y="747014"/>
                        <a:pt x="1372616" y="777494"/>
                        <a:pt x="1357376" y="785241"/>
                      </a:cubicBezTo>
                      <a:cubicBezTo>
                        <a:pt x="1349756" y="792861"/>
                        <a:pt x="1342136" y="792861"/>
                        <a:pt x="1334516" y="792861"/>
                      </a:cubicBezTo>
                      <a:cubicBezTo>
                        <a:pt x="1326896" y="792861"/>
                        <a:pt x="1311656" y="792861"/>
                        <a:pt x="1304036" y="777621"/>
                      </a:cubicBezTo>
                      <a:close/>
                      <a:moveTo>
                        <a:pt x="5315204" y="670814"/>
                      </a:moveTo>
                      <a:cubicBezTo>
                        <a:pt x="5299964" y="655574"/>
                        <a:pt x="5292344" y="632714"/>
                        <a:pt x="5307584" y="617347"/>
                      </a:cubicBezTo>
                      <a:cubicBezTo>
                        <a:pt x="5315204" y="602107"/>
                        <a:pt x="5338064" y="594487"/>
                        <a:pt x="5360924" y="609727"/>
                      </a:cubicBezTo>
                      <a:cubicBezTo>
                        <a:pt x="5376164" y="617347"/>
                        <a:pt x="5376164" y="640207"/>
                        <a:pt x="5368544" y="663194"/>
                      </a:cubicBezTo>
                      <a:cubicBezTo>
                        <a:pt x="5360924" y="670814"/>
                        <a:pt x="5345684" y="678434"/>
                        <a:pt x="5338064" y="678434"/>
                      </a:cubicBezTo>
                      <a:cubicBezTo>
                        <a:pt x="5330444" y="678434"/>
                        <a:pt x="5322824" y="678434"/>
                        <a:pt x="5315204" y="670814"/>
                      </a:cubicBezTo>
                      <a:close/>
                      <a:moveTo>
                        <a:pt x="1479423" y="655574"/>
                      </a:moveTo>
                      <a:cubicBezTo>
                        <a:pt x="1464183" y="632714"/>
                        <a:pt x="1471803" y="609854"/>
                        <a:pt x="1487043" y="602107"/>
                      </a:cubicBezTo>
                      <a:cubicBezTo>
                        <a:pt x="1502283" y="586867"/>
                        <a:pt x="1525143" y="594487"/>
                        <a:pt x="1540383" y="609727"/>
                      </a:cubicBezTo>
                      <a:cubicBezTo>
                        <a:pt x="1548003" y="624967"/>
                        <a:pt x="1548003" y="647827"/>
                        <a:pt x="1532763" y="663194"/>
                      </a:cubicBezTo>
                      <a:cubicBezTo>
                        <a:pt x="1525143" y="663194"/>
                        <a:pt x="1517523" y="670814"/>
                        <a:pt x="1509903" y="670814"/>
                      </a:cubicBezTo>
                      <a:cubicBezTo>
                        <a:pt x="1494663" y="670814"/>
                        <a:pt x="1487043" y="663194"/>
                        <a:pt x="1479423" y="655574"/>
                      </a:cubicBezTo>
                      <a:close/>
                      <a:moveTo>
                        <a:pt x="5139817" y="556387"/>
                      </a:moveTo>
                      <a:cubicBezTo>
                        <a:pt x="5116957" y="541147"/>
                        <a:pt x="5109337" y="518287"/>
                        <a:pt x="5124577" y="502920"/>
                      </a:cubicBezTo>
                      <a:cubicBezTo>
                        <a:pt x="5132197" y="487680"/>
                        <a:pt x="5155057" y="480060"/>
                        <a:pt x="5177917" y="487680"/>
                      </a:cubicBezTo>
                      <a:cubicBezTo>
                        <a:pt x="5193157" y="502920"/>
                        <a:pt x="5200777" y="525780"/>
                        <a:pt x="5185537" y="541147"/>
                      </a:cubicBezTo>
                      <a:cubicBezTo>
                        <a:pt x="5185537" y="556387"/>
                        <a:pt x="5170297" y="564007"/>
                        <a:pt x="5155057" y="564007"/>
                      </a:cubicBezTo>
                      <a:cubicBezTo>
                        <a:pt x="5147437" y="564007"/>
                        <a:pt x="5139817" y="556387"/>
                        <a:pt x="5139817" y="556387"/>
                      </a:cubicBezTo>
                      <a:close/>
                      <a:moveTo>
                        <a:pt x="1654810" y="533527"/>
                      </a:moveTo>
                      <a:cubicBezTo>
                        <a:pt x="1647190" y="518287"/>
                        <a:pt x="1654810" y="495427"/>
                        <a:pt x="1670050" y="480060"/>
                      </a:cubicBezTo>
                      <a:cubicBezTo>
                        <a:pt x="1685290" y="472440"/>
                        <a:pt x="1708150" y="480060"/>
                        <a:pt x="1723390" y="495300"/>
                      </a:cubicBezTo>
                      <a:cubicBezTo>
                        <a:pt x="1731010" y="510540"/>
                        <a:pt x="1723390" y="533400"/>
                        <a:pt x="1708150" y="548767"/>
                      </a:cubicBezTo>
                      <a:cubicBezTo>
                        <a:pt x="1700530" y="548767"/>
                        <a:pt x="1692910" y="556387"/>
                        <a:pt x="1685290" y="556387"/>
                      </a:cubicBezTo>
                      <a:cubicBezTo>
                        <a:pt x="1677670" y="556387"/>
                        <a:pt x="1662430" y="548767"/>
                        <a:pt x="1654810" y="533527"/>
                      </a:cubicBezTo>
                      <a:close/>
                      <a:moveTo>
                        <a:pt x="4949190" y="449580"/>
                      </a:moveTo>
                      <a:cubicBezTo>
                        <a:pt x="4933950" y="441960"/>
                        <a:pt x="4926330" y="419100"/>
                        <a:pt x="4933950" y="403860"/>
                      </a:cubicBezTo>
                      <a:cubicBezTo>
                        <a:pt x="4949190" y="381000"/>
                        <a:pt x="4972050" y="373380"/>
                        <a:pt x="4987290" y="381000"/>
                      </a:cubicBezTo>
                      <a:cubicBezTo>
                        <a:pt x="5002530" y="396240"/>
                        <a:pt x="5010150" y="419100"/>
                        <a:pt x="5002530" y="434467"/>
                      </a:cubicBezTo>
                      <a:cubicBezTo>
                        <a:pt x="4994910" y="449707"/>
                        <a:pt x="4979670" y="457327"/>
                        <a:pt x="4972050" y="457327"/>
                      </a:cubicBezTo>
                      <a:cubicBezTo>
                        <a:pt x="4964430" y="457327"/>
                        <a:pt x="4956810" y="457327"/>
                        <a:pt x="4949190" y="449707"/>
                      </a:cubicBezTo>
                      <a:close/>
                      <a:moveTo>
                        <a:pt x="1845437" y="426847"/>
                      </a:moveTo>
                      <a:cubicBezTo>
                        <a:pt x="1830197" y="411607"/>
                        <a:pt x="1837817" y="388747"/>
                        <a:pt x="1860677" y="381127"/>
                      </a:cubicBezTo>
                      <a:cubicBezTo>
                        <a:pt x="1875917" y="365887"/>
                        <a:pt x="1898777" y="373507"/>
                        <a:pt x="1906397" y="396367"/>
                      </a:cubicBezTo>
                      <a:cubicBezTo>
                        <a:pt x="1921637" y="411607"/>
                        <a:pt x="1914017" y="434467"/>
                        <a:pt x="1891157" y="442087"/>
                      </a:cubicBezTo>
                      <a:cubicBezTo>
                        <a:pt x="1891157" y="449707"/>
                        <a:pt x="1883537" y="449707"/>
                        <a:pt x="1875917" y="449707"/>
                      </a:cubicBezTo>
                      <a:cubicBezTo>
                        <a:pt x="1860677" y="449707"/>
                        <a:pt x="1845437" y="442087"/>
                        <a:pt x="1845437" y="426847"/>
                      </a:cubicBezTo>
                      <a:close/>
                      <a:moveTo>
                        <a:pt x="4758563" y="358140"/>
                      </a:moveTo>
                      <a:cubicBezTo>
                        <a:pt x="4743323" y="350520"/>
                        <a:pt x="4735703" y="327660"/>
                        <a:pt x="4743323" y="312420"/>
                      </a:cubicBezTo>
                      <a:cubicBezTo>
                        <a:pt x="4750943" y="289560"/>
                        <a:pt x="4773803" y="281940"/>
                        <a:pt x="4789043" y="289560"/>
                      </a:cubicBezTo>
                      <a:cubicBezTo>
                        <a:pt x="4811903" y="297180"/>
                        <a:pt x="4819523" y="320040"/>
                        <a:pt x="4811903" y="343027"/>
                      </a:cubicBezTo>
                      <a:cubicBezTo>
                        <a:pt x="4804283" y="358267"/>
                        <a:pt x="4789043" y="365887"/>
                        <a:pt x="4773803" y="365887"/>
                      </a:cubicBezTo>
                      <a:cubicBezTo>
                        <a:pt x="4773803" y="365887"/>
                        <a:pt x="4766183" y="365887"/>
                        <a:pt x="4758563" y="358267"/>
                      </a:cubicBezTo>
                      <a:close/>
                      <a:moveTo>
                        <a:pt x="2036064" y="335407"/>
                      </a:moveTo>
                      <a:cubicBezTo>
                        <a:pt x="2028444" y="312547"/>
                        <a:pt x="2036064" y="289687"/>
                        <a:pt x="2051304" y="281940"/>
                      </a:cubicBezTo>
                      <a:cubicBezTo>
                        <a:pt x="2074164" y="274320"/>
                        <a:pt x="2097024" y="281940"/>
                        <a:pt x="2104644" y="304800"/>
                      </a:cubicBezTo>
                      <a:cubicBezTo>
                        <a:pt x="2112264" y="320040"/>
                        <a:pt x="2104644" y="342900"/>
                        <a:pt x="2081784" y="358267"/>
                      </a:cubicBezTo>
                      <a:cubicBezTo>
                        <a:pt x="2081784" y="358267"/>
                        <a:pt x="2074164" y="358267"/>
                        <a:pt x="2066544" y="358267"/>
                      </a:cubicBezTo>
                      <a:cubicBezTo>
                        <a:pt x="2051304" y="358267"/>
                        <a:pt x="2043684" y="350647"/>
                        <a:pt x="2036064" y="335407"/>
                      </a:cubicBezTo>
                      <a:close/>
                      <a:moveTo>
                        <a:pt x="4567809" y="281940"/>
                      </a:moveTo>
                      <a:cubicBezTo>
                        <a:pt x="4544949" y="274320"/>
                        <a:pt x="4537329" y="251460"/>
                        <a:pt x="4544949" y="228473"/>
                      </a:cubicBezTo>
                      <a:cubicBezTo>
                        <a:pt x="4552569" y="213233"/>
                        <a:pt x="4567809" y="205613"/>
                        <a:pt x="4590669" y="213233"/>
                      </a:cubicBezTo>
                      <a:cubicBezTo>
                        <a:pt x="4613529" y="213233"/>
                        <a:pt x="4621149" y="236093"/>
                        <a:pt x="4613529" y="258953"/>
                      </a:cubicBezTo>
                      <a:cubicBezTo>
                        <a:pt x="4605909" y="274193"/>
                        <a:pt x="4590669" y="281813"/>
                        <a:pt x="4575429" y="281813"/>
                      </a:cubicBezTo>
                      <a:cubicBezTo>
                        <a:pt x="4575429" y="281813"/>
                        <a:pt x="4567809" y="281813"/>
                        <a:pt x="4567809" y="281813"/>
                      </a:cubicBezTo>
                      <a:close/>
                      <a:moveTo>
                        <a:pt x="2234311" y="251333"/>
                      </a:moveTo>
                      <a:cubicBezTo>
                        <a:pt x="2226691" y="236093"/>
                        <a:pt x="2234311" y="213233"/>
                        <a:pt x="2257171" y="205613"/>
                      </a:cubicBezTo>
                      <a:cubicBezTo>
                        <a:pt x="2272411" y="197993"/>
                        <a:pt x="2295271" y="205613"/>
                        <a:pt x="2302891" y="228473"/>
                      </a:cubicBezTo>
                      <a:cubicBezTo>
                        <a:pt x="2310511" y="243713"/>
                        <a:pt x="2302891" y="266573"/>
                        <a:pt x="2280031" y="274193"/>
                      </a:cubicBezTo>
                      <a:cubicBezTo>
                        <a:pt x="2280031" y="274193"/>
                        <a:pt x="2272411" y="281813"/>
                        <a:pt x="2272411" y="281813"/>
                      </a:cubicBezTo>
                      <a:cubicBezTo>
                        <a:pt x="2249551" y="281813"/>
                        <a:pt x="2241931" y="266573"/>
                        <a:pt x="2234311" y="251333"/>
                      </a:cubicBezTo>
                      <a:close/>
                      <a:moveTo>
                        <a:pt x="4361942" y="213233"/>
                      </a:moveTo>
                      <a:cubicBezTo>
                        <a:pt x="4346702" y="205613"/>
                        <a:pt x="4331462" y="190373"/>
                        <a:pt x="4339082" y="167513"/>
                      </a:cubicBezTo>
                      <a:cubicBezTo>
                        <a:pt x="4346702" y="144653"/>
                        <a:pt x="4361942" y="137033"/>
                        <a:pt x="4384802" y="144653"/>
                      </a:cubicBezTo>
                      <a:cubicBezTo>
                        <a:pt x="4407662" y="144653"/>
                        <a:pt x="4415282" y="167513"/>
                        <a:pt x="4407662" y="190373"/>
                      </a:cubicBezTo>
                      <a:cubicBezTo>
                        <a:pt x="4407662" y="205613"/>
                        <a:pt x="4392422" y="213233"/>
                        <a:pt x="4377182" y="213233"/>
                      </a:cubicBezTo>
                      <a:cubicBezTo>
                        <a:pt x="4369562" y="213233"/>
                        <a:pt x="4369562" y="213233"/>
                        <a:pt x="4361942" y="213233"/>
                      </a:cubicBezTo>
                      <a:close/>
                      <a:moveTo>
                        <a:pt x="2432558" y="182753"/>
                      </a:moveTo>
                      <a:cubicBezTo>
                        <a:pt x="2432558" y="167513"/>
                        <a:pt x="2440178" y="144653"/>
                        <a:pt x="2463038" y="137033"/>
                      </a:cubicBezTo>
                      <a:cubicBezTo>
                        <a:pt x="2478278" y="129413"/>
                        <a:pt x="2501138" y="144653"/>
                        <a:pt x="2508758" y="159893"/>
                      </a:cubicBezTo>
                      <a:cubicBezTo>
                        <a:pt x="2516378" y="182753"/>
                        <a:pt x="2501138" y="205613"/>
                        <a:pt x="2485898" y="213360"/>
                      </a:cubicBezTo>
                      <a:cubicBezTo>
                        <a:pt x="2478278" y="213360"/>
                        <a:pt x="2478278" y="213360"/>
                        <a:pt x="2470658" y="213360"/>
                      </a:cubicBezTo>
                      <a:cubicBezTo>
                        <a:pt x="2455418" y="213360"/>
                        <a:pt x="2440178" y="198120"/>
                        <a:pt x="2432558" y="182880"/>
                      </a:cubicBezTo>
                      <a:close/>
                      <a:moveTo>
                        <a:pt x="4155948" y="160020"/>
                      </a:moveTo>
                      <a:cubicBezTo>
                        <a:pt x="4140708" y="160020"/>
                        <a:pt x="4125468" y="137160"/>
                        <a:pt x="4133088" y="114300"/>
                      </a:cubicBezTo>
                      <a:cubicBezTo>
                        <a:pt x="4133088" y="91440"/>
                        <a:pt x="4155948" y="83820"/>
                        <a:pt x="4178808" y="83820"/>
                      </a:cubicBezTo>
                      <a:cubicBezTo>
                        <a:pt x="4194048" y="91440"/>
                        <a:pt x="4209288" y="114300"/>
                        <a:pt x="4201668" y="129540"/>
                      </a:cubicBezTo>
                      <a:cubicBezTo>
                        <a:pt x="4201668" y="152400"/>
                        <a:pt x="4186428" y="160020"/>
                        <a:pt x="4163568" y="160020"/>
                      </a:cubicBezTo>
                      <a:cubicBezTo>
                        <a:pt x="4163568" y="160020"/>
                        <a:pt x="4163568" y="160020"/>
                        <a:pt x="4155948" y="160020"/>
                      </a:cubicBezTo>
                      <a:close/>
                      <a:moveTo>
                        <a:pt x="2646045" y="129540"/>
                      </a:moveTo>
                      <a:cubicBezTo>
                        <a:pt x="2638425" y="106680"/>
                        <a:pt x="2653665" y="91440"/>
                        <a:pt x="2668905" y="83820"/>
                      </a:cubicBezTo>
                      <a:cubicBezTo>
                        <a:pt x="2691765" y="76200"/>
                        <a:pt x="2714625" y="91440"/>
                        <a:pt x="2714625" y="114300"/>
                      </a:cubicBezTo>
                      <a:cubicBezTo>
                        <a:pt x="2722245" y="129540"/>
                        <a:pt x="2707005" y="152400"/>
                        <a:pt x="2684145" y="160020"/>
                      </a:cubicBezTo>
                      <a:cubicBezTo>
                        <a:pt x="2684145" y="160020"/>
                        <a:pt x="2684145" y="160020"/>
                        <a:pt x="2676525" y="160020"/>
                      </a:cubicBezTo>
                      <a:cubicBezTo>
                        <a:pt x="2661285" y="160020"/>
                        <a:pt x="2646045" y="144780"/>
                        <a:pt x="2646045" y="129540"/>
                      </a:cubicBezTo>
                      <a:close/>
                      <a:moveTo>
                        <a:pt x="3950081" y="121920"/>
                      </a:moveTo>
                      <a:cubicBezTo>
                        <a:pt x="3927221" y="114300"/>
                        <a:pt x="3919601" y="99060"/>
                        <a:pt x="3919601" y="76200"/>
                      </a:cubicBezTo>
                      <a:cubicBezTo>
                        <a:pt x="3919601" y="53340"/>
                        <a:pt x="3942461" y="45720"/>
                        <a:pt x="3965321" y="45720"/>
                      </a:cubicBezTo>
                      <a:cubicBezTo>
                        <a:pt x="3980561" y="45720"/>
                        <a:pt x="3995801" y="68580"/>
                        <a:pt x="3995801" y="91440"/>
                      </a:cubicBezTo>
                      <a:cubicBezTo>
                        <a:pt x="3988181" y="106680"/>
                        <a:pt x="3972941" y="121920"/>
                        <a:pt x="3957701" y="121920"/>
                      </a:cubicBezTo>
                      <a:cubicBezTo>
                        <a:pt x="3957701" y="121920"/>
                        <a:pt x="3950081" y="121920"/>
                        <a:pt x="3950081" y="121920"/>
                      </a:cubicBezTo>
                      <a:close/>
                      <a:moveTo>
                        <a:pt x="2851912" y="83820"/>
                      </a:moveTo>
                      <a:cubicBezTo>
                        <a:pt x="2851912" y="68580"/>
                        <a:pt x="2867152" y="45720"/>
                        <a:pt x="2882392" y="45720"/>
                      </a:cubicBezTo>
                      <a:cubicBezTo>
                        <a:pt x="2905252" y="38100"/>
                        <a:pt x="2928112" y="53340"/>
                        <a:pt x="2928112" y="76200"/>
                      </a:cubicBezTo>
                      <a:cubicBezTo>
                        <a:pt x="2928112" y="99060"/>
                        <a:pt x="2920492" y="114300"/>
                        <a:pt x="2897632" y="121920"/>
                      </a:cubicBezTo>
                      <a:cubicBezTo>
                        <a:pt x="2897632" y="121920"/>
                        <a:pt x="2890012" y="121920"/>
                        <a:pt x="2890012" y="121920"/>
                      </a:cubicBezTo>
                      <a:cubicBezTo>
                        <a:pt x="2874772" y="121920"/>
                        <a:pt x="2851912" y="106680"/>
                        <a:pt x="2851912" y="83820"/>
                      </a:cubicBezTo>
                      <a:close/>
                      <a:moveTo>
                        <a:pt x="3744087" y="91440"/>
                      </a:moveTo>
                      <a:cubicBezTo>
                        <a:pt x="3721227" y="91440"/>
                        <a:pt x="3705987" y="76200"/>
                        <a:pt x="3705987" y="53340"/>
                      </a:cubicBezTo>
                      <a:cubicBezTo>
                        <a:pt x="3705987" y="30480"/>
                        <a:pt x="3728847" y="15240"/>
                        <a:pt x="3751707" y="15240"/>
                      </a:cubicBezTo>
                      <a:cubicBezTo>
                        <a:pt x="3766947" y="22860"/>
                        <a:pt x="3782187" y="38100"/>
                        <a:pt x="3782187" y="60960"/>
                      </a:cubicBezTo>
                      <a:cubicBezTo>
                        <a:pt x="3782187" y="76200"/>
                        <a:pt x="3766947" y="91440"/>
                        <a:pt x="3744087" y="91440"/>
                      </a:cubicBezTo>
                      <a:close/>
                      <a:moveTo>
                        <a:pt x="3065399" y="60960"/>
                      </a:moveTo>
                      <a:cubicBezTo>
                        <a:pt x="3065399" y="38100"/>
                        <a:pt x="3080639" y="15240"/>
                        <a:pt x="3095879" y="15240"/>
                      </a:cubicBezTo>
                      <a:cubicBezTo>
                        <a:pt x="3118739" y="15240"/>
                        <a:pt x="3141599" y="30480"/>
                        <a:pt x="3141599" y="53340"/>
                      </a:cubicBezTo>
                      <a:cubicBezTo>
                        <a:pt x="3141599" y="68580"/>
                        <a:pt x="3126359" y="91440"/>
                        <a:pt x="3103499" y="91440"/>
                      </a:cubicBezTo>
                      <a:cubicBezTo>
                        <a:pt x="3080639" y="91440"/>
                        <a:pt x="3065399" y="76200"/>
                        <a:pt x="3065399" y="60960"/>
                      </a:cubicBezTo>
                      <a:close/>
                      <a:moveTo>
                        <a:pt x="3530600" y="83820"/>
                      </a:moveTo>
                      <a:cubicBezTo>
                        <a:pt x="3507740" y="76200"/>
                        <a:pt x="3492500" y="60960"/>
                        <a:pt x="3492500" y="38100"/>
                      </a:cubicBezTo>
                      <a:cubicBezTo>
                        <a:pt x="3492500" y="22860"/>
                        <a:pt x="3507740" y="0"/>
                        <a:pt x="3530600" y="7620"/>
                      </a:cubicBezTo>
                      <a:cubicBezTo>
                        <a:pt x="3553460" y="7620"/>
                        <a:pt x="3568700" y="22860"/>
                        <a:pt x="3568700" y="45720"/>
                      </a:cubicBezTo>
                      <a:cubicBezTo>
                        <a:pt x="3568700" y="60960"/>
                        <a:pt x="3553460" y="83820"/>
                        <a:pt x="3530600" y="83820"/>
                      </a:cubicBezTo>
                      <a:close/>
                      <a:moveTo>
                        <a:pt x="3278886" y="45720"/>
                      </a:moveTo>
                      <a:cubicBezTo>
                        <a:pt x="3278886" y="22860"/>
                        <a:pt x="3294126" y="7620"/>
                        <a:pt x="3316986" y="0"/>
                      </a:cubicBezTo>
                      <a:cubicBezTo>
                        <a:pt x="3339846" y="0"/>
                        <a:pt x="3355086" y="22860"/>
                        <a:pt x="3355086" y="38100"/>
                      </a:cubicBezTo>
                      <a:cubicBezTo>
                        <a:pt x="3355086" y="60960"/>
                        <a:pt x="3339846" y="76200"/>
                        <a:pt x="3316986" y="76200"/>
                      </a:cubicBezTo>
                      <a:cubicBezTo>
                        <a:pt x="3294126" y="76200"/>
                        <a:pt x="3278886" y="60960"/>
                        <a:pt x="3278886" y="45720"/>
                      </a:cubicBezTo>
                      <a:close/>
                    </a:path>
                  </a:pathLst>
                </a:custGeom>
                <a:solidFill>
                  <a:srgbClr val="BFBFBF"/>
                </a:solidFill>
              </p:spPr>
            </p:sp>
          </p:grpSp>
        </p:grpSp>
        <p:grpSp>
          <p:nvGrpSpPr>
            <p:cNvPr id="111" name="Group 22">
              <a:extLst>
                <a:ext uri="{FF2B5EF4-FFF2-40B4-BE49-F238E27FC236}">
                  <a16:creationId xmlns:a16="http://schemas.microsoft.com/office/drawing/2014/main" id="{7BC1736F-8413-82BC-6C2C-7AF0CE4FBFC3}"/>
                </a:ext>
              </a:extLst>
            </p:cNvPr>
            <p:cNvGrpSpPr/>
            <p:nvPr/>
          </p:nvGrpSpPr>
          <p:grpSpPr>
            <a:xfrm>
              <a:off x="6750009" y="2740091"/>
              <a:ext cx="274320" cy="274320"/>
              <a:chOff x="0" y="0"/>
              <a:chExt cx="237600" cy="234720"/>
            </a:xfrm>
            <a:solidFill>
              <a:schemeClr val="accent1"/>
            </a:solidFill>
          </p:grpSpPr>
          <p:sp>
            <p:nvSpPr>
              <p:cNvPr id="112" name="Freeform 23">
                <a:extLst>
                  <a:ext uri="{FF2B5EF4-FFF2-40B4-BE49-F238E27FC236}">
                    <a16:creationId xmlns:a16="http://schemas.microsoft.com/office/drawing/2014/main" id="{40F43D8C-7795-0218-C6B3-5F4A09034CFE}"/>
                  </a:ext>
                </a:extLst>
              </p:cNvPr>
              <p:cNvSpPr/>
              <p:nvPr/>
            </p:nvSpPr>
            <p:spPr>
              <a:xfrm>
                <a:off x="0"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solidFill>
                  <a:schemeClr val="bg1"/>
                </a:solidFill>
              </a:ln>
            </p:spPr>
          </p:sp>
        </p:grpSp>
        <p:grpSp>
          <p:nvGrpSpPr>
            <p:cNvPr id="113" name="Group 22">
              <a:extLst>
                <a:ext uri="{FF2B5EF4-FFF2-40B4-BE49-F238E27FC236}">
                  <a16:creationId xmlns:a16="http://schemas.microsoft.com/office/drawing/2014/main" id="{CA6C8A44-EFE8-1564-3EE1-7116EAB8AB3B}"/>
                </a:ext>
              </a:extLst>
            </p:cNvPr>
            <p:cNvGrpSpPr/>
            <p:nvPr/>
          </p:nvGrpSpPr>
          <p:grpSpPr>
            <a:xfrm>
              <a:off x="6750009" y="4760405"/>
              <a:ext cx="274320" cy="274320"/>
              <a:chOff x="0" y="0"/>
              <a:chExt cx="237600" cy="234720"/>
            </a:xfrm>
            <a:solidFill>
              <a:schemeClr val="accent1"/>
            </a:solidFill>
          </p:grpSpPr>
          <p:sp>
            <p:nvSpPr>
              <p:cNvPr id="114" name="Freeform 23">
                <a:extLst>
                  <a:ext uri="{FF2B5EF4-FFF2-40B4-BE49-F238E27FC236}">
                    <a16:creationId xmlns:a16="http://schemas.microsoft.com/office/drawing/2014/main" id="{3A963879-99D2-9437-E352-B18652844D86}"/>
                  </a:ext>
                </a:extLst>
              </p:cNvPr>
              <p:cNvSpPr/>
              <p:nvPr/>
            </p:nvSpPr>
            <p:spPr>
              <a:xfrm>
                <a:off x="0"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solidFill>
                  <a:schemeClr val="bg1"/>
                </a:solidFill>
              </a:ln>
            </p:spPr>
          </p:sp>
        </p:grpSp>
        <p:grpSp>
          <p:nvGrpSpPr>
            <p:cNvPr id="115" name="Group 22">
              <a:extLst>
                <a:ext uri="{FF2B5EF4-FFF2-40B4-BE49-F238E27FC236}">
                  <a16:creationId xmlns:a16="http://schemas.microsoft.com/office/drawing/2014/main" id="{55FF4471-7B99-1701-57EB-C2A7F0959657}"/>
                </a:ext>
              </a:extLst>
            </p:cNvPr>
            <p:cNvGrpSpPr/>
            <p:nvPr/>
          </p:nvGrpSpPr>
          <p:grpSpPr>
            <a:xfrm>
              <a:off x="9584649" y="2740091"/>
              <a:ext cx="274320" cy="274320"/>
              <a:chOff x="0" y="0"/>
              <a:chExt cx="237600" cy="234720"/>
            </a:xfrm>
            <a:solidFill>
              <a:schemeClr val="accent1"/>
            </a:solidFill>
          </p:grpSpPr>
          <p:sp>
            <p:nvSpPr>
              <p:cNvPr id="116" name="Freeform 23">
                <a:extLst>
                  <a:ext uri="{FF2B5EF4-FFF2-40B4-BE49-F238E27FC236}">
                    <a16:creationId xmlns:a16="http://schemas.microsoft.com/office/drawing/2014/main" id="{4A256F17-7CBC-7763-DBE6-7987C1A8EBCE}"/>
                  </a:ext>
                </a:extLst>
              </p:cNvPr>
              <p:cNvSpPr/>
              <p:nvPr/>
            </p:nvSpPr>
            <p:spPr>
              <a:xfrm>
                <a:off x="0"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solidFill>
                  <a:schemeClr val="bg1"/>
                </a:solidFill>
              </a:ln>
            </p:spPr>
          </p:sp>
        </p:grpSp>
        <p:grpSp>
          <p:nvGrpSpPr>
            <p:cNvPr id="117" name="Group 22">
              <a:extLst>
                <a:ext uri="{FF2B5EF4-FFF2-40B4-BE49-F238E27FC236}">
                  <a16:creationId xmlns:a16="http://schemas.microsoft.com/office/drawing/2014/main" id="{4B4F1CDC-8DE6-456E-1469-2DA44D8F7501}"/>
                </a:ext>
              </a:extLst>
            </p:cNvPr>
            <p:cNvGrpSpPr/>
            <p:nvPr/>
          </p:nvGrpSpPr>
          <p:grpSpPr>
            <a:xfrm>
              <a:off x="9584649" y="4760405"/>
              <a:ext cx="274320" cy="274320"/>
              <a:chOff x="0" y="0"/>
              <a:chExt cx="237600" cy="234720"/>
            </a:xfrm>
            <a:solidFill>
              <a:schemeClr val="accent1"/>
            </a:solidFill>
          </p:grpSpPr>
          <p:sp>
            <p:nvSpPr>
              <p:cNvPr id="118" name="Freeform 23">
                <a:extLst>
                  <a:ext uri="{FF2B5EF4-FFF2-40B4-BE49-F238E27FC236}">
                    <a16:creationId xmlns:a16="http://schemas.microsoft.com/office/drawing/2014/main" id="{FFE7C235-45BD-F8B0-A6EB-A3DCFF352D45}"/>
                  </a:ext>
                </a:extLst>
              </p:cNvPr>
              <p:cNvSpPr/>
              <p:nvPr/>
            </p:nvSpPr>
            <p:spPr>
              <a:xfrm>
                <a:off x="0"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solidFill>
                  <a:schemeClr val="bg1"/>
                </a:solidFill>
              </a:ln>
            </p:spPr>
          </p:sp>
        </p:grpSp>
        <p:sp>
          <p:nvSpPr>
            <p:cNvPr id="120" name="Freeform 54">
              <a:extLst>
                <a:ext uri="{FF2B5EF4-FFF2-40B4-BE49-F238E27FC236}">
                  <a16:creationId xmlns:a16="http://schemas.microsoft.com/office/drawing/2014/main" id="{9133E011-8ED8-A9B0-5BC2-6B546703778E}"/>
                </a:ext>
              </a:extLst>
            </p:cNvPr>
            <p:cNvSpPr/>
            <p:nvPr/>
          </p:nvSpPr>
          <p:spPr>
            <a:xfrm>
              <a:off x="10239140" y="1884850"/>
              <a:ext cx="643040" cy="627523"/>
            </a:xfrm>
            <a:custGeom>
              <a:avLst/>
              <a:gdLst/>
              <a:ahLst/>
              <a:cxnLst/>
              <a:rect l="l" t="t" r="r" b="b"/>
              <a:pathLst>
                <a:path w="2011762" h="2015962">
                  <a:moveTo>
                    <a:pt x="0" y="0"/>
                  </a:moveTo>
                  <a:lnTo>
                    <a:pt x="2011762" y="0"/>
                  </a:lnTo>
                  <a:lnTo>
                    <a:pt x="2011762" y="2015962"/>
                  </a:lnTo>
                  <a:lnTo>
                    <a:pt x="0" y="201596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160" name="Group 159">
              <a:extLst>
                <a:ext uri="{FF2B5EF4-FFF2-40B4-BE49-F238E27FC236}">
                  <a16:creationId xmlns:a16="http://schemas.microsoft.com/office/drawing/2014/main" id="{30CD7C7E-67DA-0FBA-3828-F4D3B16BF2D2}"/>
                </a:ext>
              </a:extLst>
            </p:cNvPr>
            <p:cNvGrpSpPr/>
            <p:nvPr/>
          </p:nvGrpSpPr>
          <p:grpSpPr>
            <a:xfrm>
              <a:off x="9850998" y="4679838"/>
              <a:ext cx="1371600" cy="1371600"/>
              <a:chOff x="7769001" y="1701138"/>
              <a:chExt cx="1371600" cy="1371600"/>
            </a:xfrm>
          </p:grpSpPr>
          <p:grpSp>
            <p:nvGrpSpPr>
              <p:cNvPr id="161" name="Group 22">
                <a:extLst>
                  <a:ext uri="{FF2B5EF4-FFF2-40B4-BE49-F238E27FC236}">
                    <a16:creationId xmlns:a16="http://schemas.microsoft.com/office/drawing/2014/main" id="{F7E09F67-5C57-282B-29B2-FFF9475984BD}"/>
                  </a:ext>
                </a:extLst>
              </p:cNvPr>
              <p:cNvGrpSpPr/>
              <p:nvPr/>
            </p:nvGrpSpPr>
            <p:grpSpPr>
              <a:xfrm>
                <a:off x="7769001" y="1701138"/>
                <a:ext cx="1371600" cy="1371600"/>
                <a:chOff x="0" y="0"/>
                <a:chExt cx="237600" cy="234720"/>
              </a:xfrm>
              <a:solidFill>
                <a:schemeClr val="accent1">
                  <a:lumMod val="75000"/>
                </a:schemeClr>
              </a:solidFill>
            </p:grpSpPr>
            <p:sp>
              <p:nvSpPr>
                <p:cNvPr id="164" name="Freeform 23">
                  <a:extLst>
                    <a:ext uri="{FF2B5EF4-FFF2-40B4-BE49-F238E27FC236}">
                      <a16:creationId xmlns:a16="http://schemas.microsoft.com/office/drawing/2014/main" id="{7CA3B88A-D45C-0BD2-384B-094EBB3775C7}"/>
                    </a:ext>
                  </a:extLst>
                </p:cNvPr>
                <p:cNvSpPr/>
                <p:nvPr/>
              </p:nvSpPr>
              <p:spPr>
                <a:xfrm>
                  <a:off x="0"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grpSp>
            <p:nvGrpSpPr>
              <p:cNvPr id="162" name="Group 22">
                <a:extLst>
                  <a:ext uri="{FF2B5EF4-FFF2-40B4-BE49-F238E27FC236}">
                    <a16:creationId xmlns:a16="http://schemas.microsoft.com/office/drawing/2014/main" id="{082E6FF6-28FE-F506-15AA-434368C4E008}"/>
                  </a:ext>
                </a:extLst>
              </p:cNvPr>
              <p:cNvGrpSpPr/>
              <p:nvPr/>
            </p:nvGrpSpPr>
            <p:grpSpPr>
              <a:xfrm>
                <a:off x="7810490" y="1746853"/>
                <a:ext cx="1279567" cy="1280029"/>
                <a:chOff x="-238886" y="71009"/>
                <a:chExt cx="237490" cy="234696"/>
              </a:xfrm>
              <a:solidFill>
                <a:schemeClr val="accent1"/>
              </a:solidFill>
            </p:grpSpPr>
            <p:sp>
              <p:nvSpPr>
                <p:cNvPr id="163" name="Freeform 23">
                  <a:extLst>
                    <a:ext uri="{FF2B5EF4-FFF2-40B4-BE49-F238E27FC236}">
                      <a16:creationId xmlns:a16="http://schemas.microsoft.com/office/drawing/2014/main" id="{4A3062B2-0AA3-8BCA-65A9-4028A7F6018A}"/>
                    </a:ext>
                  </a:extLst>
                </p:cNvPr>
                <p:cNvSpPr/>
                <p:nvPr/>
              </p:nvSpPr>
              <p:spPr>
                <a:xfrm>
                  <a:off x="-238886" y="71009"/>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grpSp>
        <p:sp>
          <p:nvSpPr>
            <p:cNvPr id="121" name="Freeform 48">
              <a:extLst>
                <a:ext uri="{FF2B5EF4-FFF2-40B4-BE49-F238E27FC236}">
                  <a16:creationId xmlns:a16="http://schemas.microsoft.com/office/drawing/2014/main" id="{B10EE32A-B874-BFDB-29A9-A3DBBBB3198E}"/>
                </a:ext>
              </a:extLst>
            </p:cNvPr>
            <p:cNvSpPr/>
            <p:nvPr/>
          </p:nvSpPr>
          <p:spPr>
            <a:xfrm>
              <a:off x="10243023" y="4930620"/>
              <a:ext cx="656570" cy="541424"/>
            </a:xfrm>
            <a:custGeom>
              <a:avLst/>
              <a:gdLst/>
              <a:ahLst/>
              <a:cxnLst/>
              <a:rect l="l" t="t" r="r" b="b"/>
              <a:pathLst>
                <a:path w="1947066" h="1947066">
                  <a:moveTo>
                    <a:pt x="0" y="0"/>
                  </a:moveTo>
                  <a:lnTo>
                    <a:pt x="1947067" y="0"/>
                  </a:lnTo>
                  <a:lnTo>
                    <a:pt x="1947067" y="1947067"/>
                  </a:lnTo>
                  <a:lnTo>
                    <a:pt x="0" y="1947067"/>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grpSp>
          <p:nvGrpSpPr>
            <p:cNvPr id="181" name="Group 180">
              <a:extLst>
                <a:ext uri="{FF2B5EF4-FFF2-40B4-BE49-F238E27FC236}">
                  <a16:creationId xmlns:a16="http://schemas.microsoft.com/office/drawing/2014/main" id="{63339144-5963-769B-D295-B0DE7E6EAB3E}"/>
                </a:ext>
              </a:extLst>
            </p:cNvPr>
            <p:cNvGrpSpPr/>
            <p:nvPr/>
          </p:nvGrpSpPr>
          <p:grpSpPr>
            <a:xfrm>
              <a:off x="5397572" y="1656667"/>
              <a:ext cx="1370965" cy="1371460"/>
              <a:chOff x="5367926" y="1656668"/>
              <a:chExt cx="1370965" cy="1371460"/>
            </a:xfrm>
          </p:grpSpPr>
          <p:grpSp>
            <p:nvGrpSpPr>
              <p:cNvPr id="149" name="Group 22">
                <a:extLst>
                  <a:ext uri="{FF2B5EF4-FFF2-40B4-BE49-F238E27FC236}">
                    <a16:creationId xmlns:a16="http://schemas.microsoft.com/office/drawing/2014/main" id="{70D3748D-F083-7FC2-8E70-79D840F86C40}"/>
                  </a:ext>
                </a:extLst>
              </p:cNvPr>
              <p:cNvGrpSpPr/>
              <p:nvPr/>
            </p:nvGrpSpPr>
            <p:grpSpPr>
              <a:xfrm>
                <a:off x="5367926" y="1656668"/>
                <a:ext cx="1370965" cy="1371460"/>
                <a:chOff x="-1794" y="0"/>
                <a:chExt cx="237490" cy="234696"/>
              </a:xfrm>
              <a:solidFill>
                <a:schemeClr val="accent1">
                  <a:lumMod val="75000"/>
                </a:schemeClr>
              </a:solidFill>
            </p:grpSpPr>
            <p:sp>
              <p:nvSpPr>
                <p:cNvPr id="150" name="Freeform 23">
                  <a:extLst>
                    <a:ext uri="{FF2B5EF4-FFF2-40B4-BE49-F238E27FC236}">
                      <a16:creationId xmlns:a16="http://schemas.microsoft.com/office/drawing/2014/main" id="{ABAA0C81-16D8-76D6-60C3-AC6907227E04}"/>
                    </a:ext>
                  </a:extLst>
                </p:cNvPr>
                <p:cNvSpPr/>
                <p:nvPr/>
              </p:nvSpPr>
              <p:spPr>
                <a:xfrm>
                  <a:off x="-1794"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grpSp>
            <p:nvGrpSpPr>
              <p:cNvPr id="151" name="Group 22">
                <a:extLst>
                  <a:ext uri="{FF2B5EF4-FFF2-40B4-BE49-F238E27FC236}">
                    <a16:creationId xmlns:a16="http://schemas.microsoft.com/office/drawing/2014/main" id="{BC811EDB-ABFE-29E4-00B6-2C37FBEEA241}"/>
                  </a:ext>
                </a:extLst>
              </p:cNvPr>
              <p:cNvGrpSpPr/>
              <p:nvPr/>
            </p:nvGrpSpPr>
            <p:grpSpPr>
              <a:xfrm>
                <a:off x="5419771" y="1702383"/>
                <a:ext cx="1279567" cy="1280029"/>
                <a:chOff x="-238886" y="71009"/>
                <a:chExt cx="237490" cy="234696"/>
              </a:xfrm>
              <a:solidFill>
                <a:schemeClr val="accent1"/>
              </a:solidFill>
            </p:grpSpPr>
            <p:sp>
              <p:nvSpPr>
                <p:cNvPr id="152" name="Freeform 23">
                  <a:extLst>
                    <a:ext uri="{FF2B5EF4-FFF2-40B4-BE49-F238E27FC236}">
                      <a16:creationId xmlns:a16="http://schemas.microsoft.com/office/drawing/2014/main" id="{0C777CA4-81CC-45DC-33CD-4678C1692E2F}"/>
                    </a:ext>
                  </a:extLst>
                </p:cNvPr>
                <p:cNvSpPr/>
                <p:nvPr/>
              </p:nvSpPr>
              <p:spPr>
                <a:xfrm>
                  <a:off x="-238886" y="71009"/>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sp>
            <p:nvSpPr>
              <p:cNvPr id="119" name="Freeform 36">
                <a:extLst>
                  <a:ext uri="{FF2B5EF4-FFF2-40B4-BE49-F238E27FC236}">
                    <a16:creationId xmlns:a16="http://schemas.microsoft.com/office/drawing/2014/main" id="{468D1988-8AEE-DF8F-6B48-9961AAC81238}"/>
                  </a:ext>
                </a:extLst>
              </p:cNvPr>
              <p:cNvSpPr/>
              <p:nvPr/>
            </p:nvSpPr>
            <p:spPr>
              <a:xfrm>
                <a:off x="5626909" y="1775595"/>
                <a:ext cx="873709" cy="930579"/>
              </a:xfrm>
              <a:custGeom>
                <a:avLst/>
                <a:gdLst/>
                <a:ahLst/>
                <a:cxnLst/>
                <a:rect l="l" t="t" r="r" b="b"/>
                <a:pathLst>
                  <a:path w="2268429" h="2302973">
                    <a:moveTo>
                      <a:pt x="0" y="0"/>
                    </a:moveTo>
                    <a:lnTo>
                      <a:pt x="2268428" y="0"/>
                    </a:lnTo>
                    <a:lnTo>
                      <a:pt x="2268428" y="2302973"/>
                    </a:lnTo>
                    <a:lnTo>
                      <a:pt x="0" y="230297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171" name="TextBox 170">
                <a:extLst>
                  <a:ext uri="{FF2B5EF4-FFF2-40B4-BE49-F238E27FC236}">
                    <a16:creationId xmlns:a16="http://schemas.microsoft.com/office/drawing/2014/main" id="{ECA12303-54E1-0D2E-EE05-CC3EDCE31115}"/>
                  </a:ext>
                </a:extLst>
              </p:cNvPr>
              <p:cNvSpPr txBox="1"/>
              <p:nvPr/>
            </p:nvSpPr>
            <p:spPr>
              <a:xfrm>
                <a:off x="5649290" y="2738557"/>
                <a:ext cx="764734" cy="148205"/>
              </a:xfrm>
              <a:prstGeom prst="rect">
                <a:avLst/>
              </a:prstGeom>
              <a:noFill/>
            </p:spPr>
            <p:txBody>
              <a:bodyPr wrap="square" lIns="0" tIns="0" rIns="0" bIns="0" rtlCol="0">
                <a:noAutofit/>
              </a:bodyPr>
              <a:lstStyle/>
              <a:p>
                <a:pPr algn="ctr"/>
                <a:r>
                  <a:rPr lang="en-US" sz="800" b="1">
                    <a:solidFill>
                      <a:schemeClr val="bg1"/>
                    </a:solidFill>
                  </a:rPr>
                  <a:t>TARGETS</a:t>
                </a:r>
                <a:endParaRPr lang="en-US" sz="800" b="1" dirty="0">
                  <a:solidFill>
                    <a:schemeClr val="bg1"/>
                  </a:solidFill>
                </a:endParaRPr>
              </a:p>
            </p:txBody>
          </p:sp>
        </p:grpSp>
        <p:grpSp>
          <p:nvGrpSpPr>
            <p:cNvPr id="182" name="Group 181">
              <a:extLst>
                <a:ext uri="{FF2B5EF4-FFF2-40B4-BE49-F238E27FC236}">
                  <a16:creationId xmlns:a16="http://schemas.microsoft.com/office/drawing/2014/main" id="{D867425D-C9D6-21D9-B2F5-50C46C5A1949}"/>
                </a:ext>
              </a:extLst>
            </p:cNvPr>
            <p:cNvGrpSpPr/>
            <p:nvPr/>
          </p:nvGrpSpPr>
          <p:grpSpPr>
            <a:xfrm>
              <a:off x="5345399" y="4679837"/>
              <a:ext cx="1370965" cy="1371460"/>
              <a:chOff x="5322227" y="4634123"/>
              <a:chExt cx="1370965" cy="1371460"/>
            </a:xfrm>
          </p:grpSpPr>
          <p:grpSp>
            <p:nvGrpSpPr>
              <p:cNvPr id="166" name="Group 22">
                <a:extLst>
                  <a:ext uri="{FF2B5EF4-FFF2-40B4-BE49-F238E27FC236}">
                    <a16:creationId xmlns:a16="http://schemas.microsoft.com/office/drawing/2014/main" id="{3739FB22-4A41-7A82-3BDB-1BFDB1BFEFC1}"/>
                  </a:ext>
                </a:extLst>
              </p:cNvPr>
              <p:cNvGrpSpPr/>
              <p:nvPr/>
            </p:nvGrpSpPr>
            <p:grpSpPr>
              <a:xfrm>
                <a:off x="5322227" y="4634123"/>
                <a:ext cx="1370965" cy="1371460"/>
                <a:chOff x="-729" y="0"/>
                <a:chExt cx="237490" cy="234696"/>
              </a:xfrm>
              <a:solidFill>
                <a:schemeClr val="accent1">
                  <a:lumMod val="75000"/>
                </a:schemeClr>
              </a:solidFill>
            </p:grpSpPr>
            <p:sp>
              <p:nvSpPr>
                <p:cNvPr id="169" name="Freeform 23">
                  <a:extLst>
                    <a:ext uri="{FF2B5EF4-FFF2-40B4-BE49-F238E27FC236}">
                      <a16:creationId xmlns:a16="http://schemas.microsoft.com/office/drawing/2014/main" id="{3E5E91FF-5537-EBC8-09FE-F38DC7956EBB}"/>
                    </a:ext>
                  </a:extLst>
                </p:cNvPr>
                <p:cNvSpPr/>
                <p:nvPr/>
              </p:nvSpPr>
              <p:spPr>
                <a:xfrm>
                  <a:off x="-729" y="0"/>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grpSp>
            <p:nvGrpSpPr>
              <p:cNvPr id="167" name="Group 22">
                <a:extLst>
                  <a:ext uri="{FF2B5EF4-FFF2-40B4-BE49-F238E27FC236}">
                    <a16:creationId xmlns:a16="http://schemas.microsoft.com/office/drawing/2014/main" id="{252CF111-8E78-58FD-0475-F17053655B9D}"/>
                  </a:ext>
                </a:extLst>
              </p:cNvPr>
              <p:cNvGrpSpPr/>
              <p:nvPr/>
            </p:nvGrpSpPr>
            <p:grpSpPr>
              <a:xfrm>
                <a:off x="5367924" y="4679838"/>
                <a:ext cx="1279567" cy="1280029"/>
                <a:chOff x="-238886" y="71009"/>
                <a:chExt cx="237490" cy="234696"/>
              </a:xfrm>
              <a:solidFill>
                <a:schemeClr val="accent1"/>
              </a:solidFill>
            </p:grpSpPr>
            <p:sp>
              <p:nvSpPr>
                <p:cNvPr id="168" name="Freeform 23">
                  <a:extLst>
                    <a:ext uri="{FF2B5EF4-FFF2-40B4-BE49-F238E27FC236}">
                      <a16:creationId xmlns:a16="http://schemas.microsoft.com/office/drawing/2014/main" id="{B75BED5A-D9EE-1C69-E5AC-2935F17D538A}"/>
                    </a:ext>
                  </a:extLst>
                </p:cNvPr>
                <p:cNvSpPr/>
                <p:nvPr/>
              </p:nvSpPr>
              <p:spPr>
                <a:xfrm>
                  <a:off x="-238886" y="71009"/>
                  <a:ext cx="237490" cy="234696"/>
                </a:xfrm>
                <a:custGeom>
                  <a:avLst/>
                  <a:gdLst/>
                  <a:ahLst/>
                  <a:cxnLst/>
                  <a:rect l="l" t="t" r="r" b="b"/>
                  <a:pathLst>
                    <a:path w="237490" h="234696">
                      <a:moveTo>
                        <a:pt x="0" y="117348"/>
                      </a:moveTo>
                      <a:cubicBezTo>
                        <a:pt x="0" y="52578"/>
                        <a:pt x="53213" y="0"/>
                        <a:pt x="118745" y="0"/>
                      </a:cubicBezTo>
                      <a:cubicBezTo>
                        <a:pt x="184277" y="0"/>
                        <a:pt x="237490" y="52578"/>
                        <a:pt x="237490" y="117348"/>
                      </a:cubicBezTo>
                      <a:cubicBezTo>
                        <a:pt x="237490" y="182118"/>
                        <a:pt x="184277" y="234696"/>
                        <a:pt x="118745" y="234696"/>
                      </a:cubicBezTo>
                      <a:cubicBezTo>
                        <a:pt x="53213" y="234696"/>
                        <a:pt x="0" y="182118"/>
                        <a:pt x="0" y="117348"/>
                      </a:cubicBezTo>
                      <a:close/>
                    </a:path>
                  </a:pathLst>
                </a:custGeom>
                <a:grpFill/>
                <a:ln w="19050">
                  <a:noFill/>
                </a:ln>
              </p:spPr>
            </p:sp>
          </p:grpSp>
          <p:sp>
            <p:nvSpPr>
              <p:cNvPr id="122" name="Freeform 42">
                <a:extLst>
                  <a:ext uri="{FF2B5EF4-FFF2-40B4-BE49-F238E27FC236}">
                    <a16:creationId xmlns:a16="http://schemas.microsoft.com/office/drawing/2014/main" id="{6A5BDA2E-9420-C44B-5E66-E5C2FF37C113}"/>
                  </a:ext>
                </a:extLst>
              </p:cNvPr>
              <p:cNvSpPr/>
              <p:nvPr/>
            </p:nvSpPr>
            <p:spPr>
              <a:xfrm>
                <a:off x="5729418" y="4814414"/>
                <a:ext cx="687945" cy="682406"/>
              </a:xfrm>
              <a:custGeom>
                <a:avLst/>
                <a:gdLst/>
                <a:ahLst/>
                <a:cxnLst/>
                <a:rect l="l" t="t" r="r" b="b"/>
                <a:pathLst>
                  <a:path w="1948987" h="1948987">
                    <a:moveTo>
                      <a:pt x="0" y="0"/>
                    </a:moveTo>
                    <a:lnTo>
                      <a:pt x="1948987" y="0"/>
                    </a:lnTo>
                    <a:lnTo>
                      <a:pt x="1948987" y="1948987"/>
                    </a:lnTo>
                    <a:lnTo>
                      <a:pt x="0" y="1948987"/>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72" name="TextBox 171">
                <a:extLst>
                  <a:ext uri="{FF2B5EF4-FFF2-40B4-BE49-F238E27FC236}">
                    <a16:creationId xmlns:a16="http://schemas.microsoft.com/office/drawing/2014/main" id="{0B632A86-EFBF-B32B-99A4-74A084977E37}"/>
                  </a:ext>
                </a:extLst>
              </p:cNvPr>
              <p:cNvSpPr txBox="1"/>
              <p:nvPr/>
            </p:nvSpPr>
            <p:spPr>
              <a:xfrm>
                <a:off x="5322227" y="5581965"/>
                <a:ext cx="1313376" cy="217429"/>
              </a:xfrm>
              <a:prstGeom prst="rect">
                <a:avLst/>
              </a:prstGeom>
              <a:noFill/>
            </p:spPr>
            <p:txBody>
              <a:bodyPr wrap="square" lIns="0" tIns="0" rIns="0" bIns="0" rtlCol="0">
                <a:noAutofit/>
              </a:bodyPr>
              <a:lstStyle/>
              <a:p>
                <a:pPr algn="ctr"/>
                <a:r>
                  <a:rPr lang="en-US" sz="800" b="1">
                    <a:solidFill>
                      <a:schemeClr val="bg1"/>
                    </a:solidFill>
                  </a:rPr>
                  <a:t>MANAGED CARE POSITIONS</a:t>
                </a:r>
                <a:endParaRPr lang="en-US" sz="800" b="1" dirty="0">
                  <a:solidFill>
                    <a:schemeClr val="bg1"/>
                  </a:solidFill>
                </a:endParaRPr>
              </a:p>
            </p:txBody>
          </p:sp>
        </p:grpSp>
        <p:sp>
          <p:nvSpPr>
            <p:cNvPr id="173" name="TextBox 172">
              <a:extLst>
                <a:ext uri="{FF2B5EF4-FFF2-40B4-BE49-F238E27FC236}">
                  <a16:creationId xmlns:a16="http://schemas.microsoft.com/office/drawing/2014/main" id="{9D627BFF-CCE4-5CA8-715C-653BD784E449}"/>
                </a:ext>
              </a:extLst>
            </p:cNvPr>
            <p:cNvSpPr txBox="1"/>
            <p:nvPr/>
          </p:nvSpPr>
          <p:spPr>
            <a:xfrm>
              <a:off x="10015494" y="2567613"/>
              <a:ext cx="1033863" cy="391940"/>
            </a:xfrm>
            <a:prstGeom prst="rect">
              <a:avLst/>
            </a:prstGeom>
            <a:noFill/>
          </p:spPr>
          <p:txBody>
            <a:bodyPr wrap="square" lIns="0" tIns="0" rIns="0" bIns="0" rtlCol="0">
              <a:noAutofit/>
            </a:bodyPr>
            <a:lstStyle/>
            <a:p>
              <a:pPr algn="ctr"/>
              <a:r>
                <a:rPr lang="en-US" sz="800" b="1">
                  <a:solidFill>
                    <a:schemeClr val="bg1"/>
                  </a:solidFill>
                </a:rPr>
                <a:t>PROMOTIONS AND COMPETITION</a:t>
              </a:r>
              <a:endParaRPr lang="en-US" sz="800" b="1" dirty="0">
                <a:solidFill>
                  <a:schemeClr val="bg1"/>
                </a:solidFill>
              </a:endParaRPr>
            </a:p>
          </p:txBody>
        </p:sp>
        <p:sp>
          <p:nvSpPr>
            <p:cNvPr id="174" name="TextBox 173">
              <a:extLst>
                <a:ext uri="{FF2B5EF4-FFF2-40B4-BE49-F238E27FC236}">
                  <a16:creationId xmlns:a16="http://schemas.microsoft.com/office/drawing/2014/main" id="{E49EE031-68A2-BA9B-8450-85CCA21E8333}"/>
                </a:ext>
              </a:extLst>
            </p:cNvPr>
            <p:cNvSpPr txBox="1"/>
            <p:nvPr/>
          </p:nvSpPr>
          <p:spPr>
            <a:xfrm>
              <a:off x="9888896" y="5552060"/>
              <a:ext cx="1313376" cy="217429"/>
            </a:xfrm>
            <a:prstGeom prst="rect">
              <a:avLst/>
            </a:prstGeom>
            <a:noFill/>
          </p:spPr>
          <p:txBody>
            <a:bodyPr wrap="square" lIns="0" tIns="0" rIns="0" bIns="0" rtlCol="0">
              <a:noAutofit/>
            </a:bodyPr>
            <a:lstStyle/>
            <a:p>
              <a:pPr algn="ctr"/>
              <a:r>
                <a:rPr lang="en-US" sz="800" b="1">
                  <a:solidFill>
                    <a:schemeClr val="bg1"/>
                  </a:solidFill>
                </a:rPr>
                <a:t>PRESCRIBING INFORMATION (PI)</a:t>
              </a:r>
              <a:endParaRPr lang="en-US" sz="800" b="1" dirty="0">
                <a:solidFill>
                  <a:schemeClr val="bg1"/>
                </a:solidFill>
              </a:endParaRPr>
            </a:p>
          </p:txBody>
        </p:sp>
        <p:sp>
          <p:nvSpPr>
            <p:cNvPr id="175" name="TextBox 174">
              <a:extLst>
                <a:ext uri="{FF2B5EF4-FFF2-40B4-BE49-F238E27FC236}">
                  <a16:creationId xmlns:a16="http://schemas.microsoft.com/office/drawing/2014/main" id="{391C8392-24E0-E7D1-E83D-83BB38FA313A}"/>
                </a:ext>
              </a:extLst>
            </p:cNvPr>
            <p:cNvSpPr txBox="1"/>
            <p:nvPr/>
          </p:nvSpPr>
          <p:spPr>
            <a:xfrm>
              <a:off x="7935144" y="2851513"/>
              <a:ext cx="764734" cy="148205"/>
            </a:xfrm>
            <a:prstGeom prst="rect">
              <a:avLst/>
            </a:prstGeom>
            <a:noFill/>
          </p:spPr>
          <p:txBody>
            <a:bodyPr wrap="square" lIns="0" tIns="0" rIns="0" bIns="0" rtlCol="0">
              <a:noAutofit/>
            </a:bodyPr>
            <a:lstStyle/>
            <a:p>
              <a:pPr algn="ctr"/>
              <a:r>
                <a:rPr lang="en-US" sz="1200" b="1">
                  <a:solidFill>
                    <a:schemeClr val="bg1"/>
                  </a:solidFill>
                </a:rPr>
                <a:t>HCPs</a:t>
              </a:r>
              <a:endParaRPr lang="en-US" sz="1200" b="1" dirty="0">
                <a:solidFill>
                  <a:schemeClr val="bg1"/>
                </a:solidFill>
              </a:endParaRPr>
            </a:p>
          </p:txBody>
        </p:sp>
        <p:sp>
          <p:nvSpPr>
            <p:cNvPr id="176" name="TextBox 175">
              <a:extLst>
                <a:ext uri="{FF2B5EF4-FFF2-40B4-BE49-F238E27FC236}">
                  <a16:creationId xmlns:a16="http://schemas.microsoft.com/office/drawing/2014/main" id="{240F40DA-E963-FC13-D52E-434FF738826A}"/>
                </a:ext>
              </a:extLst>
            </p:cNvPr>
            <p:cNvSpPr txBox="1"/>
            <p:nvPr/>
          </p:nvSpPr>
          <p:spPr>
            <a:xfrm>
              <a:off x="7770175" y="4223472"/>
              <a:ext cx="1045240" cy="181457"/>
            </a:xfrm>
            <a:prstGeom prst="rect">
              <a:avLst/>
            </a:prstGeom>
            <a:noFill/>
          </p:spPr>
          <p:txBody>
            <a:bodyPr wrap="square" lIns="0" tIns="0" rIns="0" bIns="0" rtlCol="0">
              <a:noAutofit/>
            </a:bodyPr>
            <a:lstStyle/>
            <a:p>
              <a:pPr algn="ctr"/>
              <a:r>
                <a:rPr lang="en-US" sz="1200" b="1">
                  <a:solidFill>
                    <a:schemeClr val="bg1"/>
                  </a:solidFill>
                </a:rPr>
                <a:t>CONSUMERS</a:t>
              </a:r>
              <a:endParaRPr lang="en-US" sz="1200" b="1" dirty="0">
                <a:solidFill>
                  <a:schemeClr val="bg1"/>
                </a:solidFill>
              </a:endParaRPr>
            </a:p>
          </p:txBody>
        </p:sp>
      </p:grpSp>
      <p:sp>
        <p:nvSpPr>
          <p:cNvPr id="180" name="TextBox 179">
            <a:extLst>
              <a:ext uri="{FF2B5EF4-FFF2-40B4-BE49-F238E27FC236}">
                <a16:creationId xmlns:a16="http://schemas.microsoft.com/office/drawing/2014/main" id="{0487BF50-F7E3-EAB4-6DBC-7E9FDBD532E2}"/>
              </a:ext>
            </a:extLst>
          </p:cNvPr>
          <p:cNvSpPr txBox="1"/>
          <p:nvPr/>
        </p:nvSpPr>
        <p:spPr>
          <a:xfrm>
            <a:off x="994199" y="2647689"/>
            <a:ext cx="4039131" cy="2262457"/>
          </a:xfrm>
          <a:prstGeom prst="rect">
            <a:avLst/>
          </a:prstGeom>
          <a:noFill/>
        </p:spPr>
        <p:txBody>
          <a:bodyPr wrap="square" lIns="0" tIns="0" rIns="0" bIns="0" rtlCol="0" anchor="t">
            <a:noAutofit/>
          </a:bodyPr>
          <a:lstStyle/>
          <a:p>
            <a:pPr algn="l"/>
            <a:r>
              <a:rPr lang="en-US" sz="1600" dirty="0">
                <a:solidFill>
                  <a:schemeClr val="bg1"/>
                </a:solidFill>
              </a:rPr>
              <a:t>Agent Based Modeling is a simulation technique that mimics complex market environments and interactions between several factors.</a:t>
            </a:r>
          </a:p>
          <a:p>
            <a:pPr algn="l"/>
            <a:endParaRPr lang="en-US" sz="1600">
              <a:solidFill>
                <a:schemeClr val="bg1"/>
              </a:solidFill>
            </a:endParaRPr>
          </a:p>
          <a:p>
            <a:pPr algn="l"/>
            <a:r>
              <a:rPr lang="en-US" sz="1600" dirty="0">
                <a:solidFill>
                  <a:schemeClr val="bg1"/>
                </a:solidFill>
              </a:rPr>
              <a:t>Marketers can simulate multiple marketing strategies, study the sales outcomes and select the most effective strategy to maximize sales!</a:t>
            </a:r>
          </a:p>
          <a:p>
            <a:pPr algn="l"/>
            <a:endParaRPr lang="en-US" sz="1200" dirty="0">
              <a:solidFill>
                <a:schemeClr val="bg1"/>
              </a:solidFill>
            </a:endParaRPr>
          </a:p>
        </p:txBody>
      </p:sp>
    </p:spTree>
    <p:extLst>
      <p:ext uri="{BB962C8B-B14F-4D97-AF65-F5344CB8AC3E}">
        <p14:creationId xmlns:p14="http://schemas.microsoft.com/office/powerpoint/2010/main" val="1520377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Opportunity</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15</a:t>
            </a:fld>
            <a:endParaRPr lang="en-GB"/>
          </a:p>
        </p:txBody>
      </p:sp>
      <p:grpSp>
        <p:nvGrpSpPr>
          <p:cNvPr id="108" name="Group 107">
            <a:extLst>
              <a:ext uri="{FF2B5EF4-FFF2-40B4-BE49-F238E27FC236}">
                <a16:creationId xmlns:a16="http://schemas.microsoft.com/office/drawing/2014/main" id="{DD3EE384-076E-BBB9-DDAA-032FFDA9E4D3}"/>
              </a:ext>
            </a:extLst>
          </p:cNvPr>
          <p:cNvGrpSpPr/>
          <p:nvPr/>
        </p:nvGrpSpPr>
        <p:grpSpPr>
          <a:xfrm>
            <a:off x="5832629" y="1481257"/>
            <a:ext cx="5359246" cy="4864775"/>
            <a:chOff x="5404004" y="1447800"/>
            <a:chExt cx="5359246" cy="4864775"/>
          </a:xfrm>
        </p:grpSpPr>
        <p:grpSp>
          <p:nvGrpSpPr>
            <p:cNvPr id="100" name="Group 99">
              <a:extLst>
                <a:ext uri="{FF2B5EF4-FFF2-40B4-BE49-F238E27FC236}">
                  <a16:creationId xmlns:a16="http://schemas.microsoft.com/office/drawing/2014/main" id="{2CC13264-7460-D543-D8C8-1F5CF5E62C26}"/>
                </a:ext>
              </a:extLst>
            </p:cNvPr>
            <p:cNvGrpSpPr/>
            <p:nvPr/>
          </p:nvGrpSpPr>
          <p:grpSpPr>
            <a:xfrm>
              <a:off x="5404004" y="1447800"/>
              <a:ext cx="5359246" cy="4864775"/>
              <a:chOff x="5651654" y="1400413"/>
              <a:chExt cx="5225282" cy="5212080"/>
            </a:xfrm>
          </p:grpSpPr>
          <p:sp>
            <p:nvSpPr>
              <p:cNvPr id="77" name="Rectangle 76">
                <a:extLst>
                  <a:ext uri="{FF2B5EF4-FFF2-40B4-BE49-F238E27FC236}">
                    <a16:creationId xmlns:a16="http://schemas.microsoft.com/office/drawing/2014/main" id="{07B131F5-6C27-8EE5-47C5-5B1E084ED3D0}"/>
                  </a:ext>
                </a:extLst>
              </p:cNvPr>
              <p:cNvSpPr/>
              <p:nvPr/>
            </p:nvSpPr>
            <p:spPr>
              <a:xfrm>
                <a:off x="5996081" y="1720453"/>
                <a:ext cx="2286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8" name="Rectangle 77">
                <a:extLst>
                  <a:ext uri="{FF2B5EF4-FFF2-40B4-BE49-F238E27FC236}">
                    <a16:creationId xmlns:a16="http://schemas.microsoft.com/office/drawing/2014/main" id="{1DFC3CEE-2C86-ECC7-3853-1DE992331041}"/>
                  </a:ext>
                </a:extLst>
              </p:cNvPr>
              <p:cNvSpPr/>
              <p:nvPr/>
            </p:nvSpPr>
            <p:spPr>
              <a:xfrm>
                <a:off x="8282081" y="1720453"/>
                <a:ext cx="2286000" cy="2286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9" name="Rectangle 78">
                <a:extLst>
                  <a:ext uri="{FF2B5EF4-FFF2-40B4-BE49-F238E27FC236}">
                    <a16:creationId xmlns:a16="http://schemas.microsoft.com/office/drawing/2014/main" id="{0B0207EA-FFAA-B093-198B-8B00204A71CB}"/>
                  </a:ext>
                </a:extLst>
              </p:cNvPr>
              <p:cNvSpPr/>
              <p:nvPr/>
            </p:nvSpPr>
            <p:spPr>
              <a:xfrm>
                <a:off x="5996081" y="4006453"/>
                <a:ext cx="2286000" cy="2286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0" name="Rectangle 79">
                <a:extLst>
                  <a:ext uri="{FF2B5EF4-FFF2-40B4-BE49-F238E27FC236}">
                    <a16:creationId xmlns:a16="http://schemas.microsoft.com/office/drawing/2014/main" id="{70E4001B-4160-CADA-98C0-CAD089EAF4C5}"/>
                  </a:ext>
                </a:extLst>
              </p:cNvPr>
              <p:cNvSpPr/>
              <p:nvPr/>
            </p:nvSpPr>
            <p:spPr>
              <a:xfrm>
                <a:off x="8282081" y="4006453"/>
                <a:ext cx="2286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4" name="Oval 83">
                <a:extLst>
                  <a:ext uri="{FF2B5EF4-FFF2-40B4-BE49-F238E27FC236}">
                    <a16:creationId xmlns:a16="http://schemas.microsoft.com/office/drawing/2014/main" id="{E155E539-820A-EEC3-CB0A-B919DDD53BB6}"/>
                  </a:ext>
                </a:extLst>
              </p:cNvPr>
              <p:cNvSpPr/>
              <p:nvPr/>
            </p:nvSpPr>
            <p:spPr>
              <a:xfrm>
                <a:off x="7957981" y="4783693"/>
                <a:ext cx="640080" cy="6400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5" name="TextBox 84">
                <a:extLst>
                  <a:ext uri="{FF2B5EF4-FFF2-40B4-BE49-F238E27FC236}">
                    <a16:creationId xmlns:a16="http://schemas.microsoft.com/office/drawing/2014/main" id="{ACD9A5D8-00EC-279B-960E-BCECC7C8B6B8}"/>
                  </a:ext>
                </a:extLst>
              </p:cNvPr>
              <p:cNvSpPr txBox="1"/>
              <p:nvPr/>
            </p:nvSpPr>
            <p:spPr>
              <a:xfrm>
                <a:off x="6450823" y="3195300"/>
                <a:ext cx="1376516" cy="301331"/>
              </a:xfrm>
              <a:prstGeom prst="rect">
                <a:avLst/>
              </a:prstGeom>
              <a:noFill/>
            </p:spPr>
            <p:txBody>
              <a:bodyPr wrap="square" lIns="0" tIns="0" rIns="0" bIns="0" rtlCol="0">
                <a:noAutofit/>
              </a:bodyPr>
              <a:lstStyle/>
              <a:p>
                <a:pPr algn="ctr"/>
                <a:r>
                  <a:rPr lang="en-US" sz="1200" b="1">
                    <a:solidFill>
                      <a:schemeClr val="bg1"/>
                    </a:solidFill>
                  </a:rPr>
                  <a:t>TARGETING</a:t>
                </a:r>
                <a:endParaRPr lang="en-US" sz="1200" b="1" dirty="0">
                  <a:solidFill>
                    <a:schemeClr val="bg1"/>
                  </a:solidFill>
                </a:endParaRPr>
              </a:p>
            </p:txBody>
          </p:sp>
          <p:sp>
            <p:nvSpPr>
              <p:cNvPr id="86" name="TextBox 85">
                <a:extLst>
                  <a:ext uri="{FF2B5EF4-FFF2-40B4-BE49-F238E27FC236}">
                    <a16:creationId xmlns:a16="http://schemas.microsoft.com/office/drawing/2014/main" id="{BFCBF8A0-6A4C-5CF0-1CEF-FA38D2E76715}"/>
                  </a:ext>
                </a:extLst>
              </p:cNvPr>
              <p:cNvSpPr txBox="1"/>
              <p:nvPr/>
            </p:nvSpPr>
            <p:spPr>
              <a:xfrm>
                <a:off x="8681836" y="3079673"/>
                <a:ext cx="1636912" cy="656302"/>
              </a:xfrm>
              <a:prstGeom prst="rect">
                <a:avLst/>
              </a:prstGeom>
              <a:noFill/>
            </p:spPr>
            <p:txBody>
              <a:bodyPr wrap="square" lIns="0" tIns="0" rIns="0" bIns="0" rtlCol="0">
                <a:noAutofit/>
              </a:bodyPr>
              <a:lstStyle/>
              <a:p>
                <a:pPr algn="ctr"/>
                <a:r>
                  <a:rPr lang="en-US" sz="1200" b="1">
                    <a:solidFill>
                      <a:schemeClr val="bg1"/>
                    </a:solidFill>
                  </a:rPr>
                  <a:t>MANAGED CARE POSITIONS</a:t>
                </a:r>
                <a:endParaRPr lang="en-US" sz="1200" b="1" dirty="0">
                  <a:solidFill>
                    <a:schemeClr val="bg1"/>
                  </a:solidFill>
                </a:endParaRPr>
              </a:p>
            </p:txBody>
          </p:sp>
          <p:sp>
            <p:nvSpPr>
              <p:cNvPr id="87" name="TextBox 86">
                <a:extLst>
                  <a:ext uri="{FF2B5EF4-FFF2-40B4-BE49-F238E27FC236}">
                    <a16:creationId xmlns:a16="http://schemas.microsoft.com/office/drawing/2014/main" id="{4BE34B84-5871-5877-B2B5-E00E6D873E1B}"/>
                  </a:ext>
                </a:extLst>
              </p:cNvPr>
              <p:cNvSpPr txBox="1"/>
              <p:nvPr/>
            </p:nvSpPr>
            <p:spPr>
              <a:xfrm>
                <a:off x="6429807" y="5372482"/>
                <a:ext cx="1418549" cy="492133"/>
              </a:xfrm>
              <a:prstGeom prst="rect">
                <a:avLst/>
              </a:prstGeom>
              <a:noFill/>
            </p:spPr>
            <p:txBody>
              <a:bodyPr wrap="square" lIns="0" tIns="0" rIns="0" bIns="0" rtlCol="0">
                <a:noAutofit/>
              </a:bodyPr>
              <a:lstStyle/>
              <a:p>
                <a:pPr algn="ctr"/>
                <a:r>
                  <a:rPr lang="en-US" sz="1200" b="1">
                    <a:solidFill>
                      <a:schemeClr val="bg1"/>
                    </a:solidFill>
                  </a:rPr>
                  <a:t>PRESCRIBING INFORMATION</a:t>
                </a:r>
                <a:endParaRPr lang="en-US" sz="1200" b="1" dirty="0">
                  <a:solidFill>
                    <a:schemeClr val="bg1"/>
                  </a:solidFill>
                </a:endParaRPr>
              </a:p>
            </p:txBody>
          </p:sp>
          <p:sp>
            <p:nvSpPr>
              <p:cNvPr id="88" name="TextBox 87">
                <a:extLst>
                  <a:ext uri="{FF2B5EF4-FFF2-40B4-BE49-F238E27FC236}">
                    <a16:creationId xmlns:a16="http://schemas.microsoft.com/office/drawing/2014/main" id="{D85ED83F-F364-436E-346A-CEA4AB8CD751}"/>
                  </a:ext>
                </a:extLst>
              </p:cNvPr>
              <p:cNvSpPr txBox="1"/>
              <p:nvPr/>
            </p:nvSpPr>
            <p:spPr>
              <a:xfrm>
                <a:off x="8537527" y="5372482"/>
                <a:ext cx="1925529" cy="656302"/>
              </a:xfrm>
              <a:prstGeom prst="rect">
                <a:avLst/>
              </a:prstGeom>
              <a:noFill/>
            </p:spPr>
            <p:txBody>
              <a:bodyPr wrap="square" lIns="0" tIns="0" rIns="0" bIns="0" rtlCol="0">
                <a:noAutofit/>
              </a:bodyPr>
              <a:lstStyle/>
              <a:p>
                <a:pPr algn="ctr"/>
                <a:r>
                  <a:rPr lang="en-US" sz="1200" b="1">
                    <a:solidFill>
                      <a:schemeClr val="bg1"/>
                    </a:solidFill>
                  </a:rPr>
                  <a:t>PROMOTIONS AND COMPETITION</a:t>
                </a:r>
                <a:endParaRPr lang="en-US" sz="1200" b="1" dirty="0">
                  <a:solidFill>
                    <a:schemeClr val="bg1"/>
                  </a:solidFill>
                </a:endParaRPr>
              </a:p>
            </p:txBody>
          </p:sp>
          <p:sp>
            <p:nvSpPr>
              <p:cNvPr id="89" name="Oval 88">
                <a:extLst>
                  <a:ext uri="{FF2B5EF4-FFF2-40B4-BE49-F238E27FC236}">
                    <a16:creationId xmlns:a16="http://schemas.microsoft.com/office/drawing/2014/main" id="{B0C79236-C35F-0A68-1575-AADF9739BC11}"/>
                  </a:ext>
                </a:extLst>
              </p:cNvPr>
              <p:cNvSpPr/>
              <p:nvPr/>
            </p:nvSpPr>
            <p:spPr>
              <a:xfrm>
                <a:off x="6819041" y="3686413"/>
                <a:ext cx="640080" cy="64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0" name="Oval 89">
                <a:extLst>
                  <a:ext uri="{FF2B5EF4-FFF2-40B4-BE49-F238E27FC236}">
                    <a16:creationId xmlns:a16="http://schemas.microsoft.com/office/drawing/2014/main" id="{0B3DFBB2-6B87-0DAC-643E-B45454E56319}"/>
                  </a:ext>
                </a:extLst>
              </p:cNvPr>
              <p:cNvSpPr/>
              <p:nvPr/>
            </p:nvSpPr>
            <p:spPr>
              <a:xfrm>
                <a:off x="7965725" y="2497693"/>
                <a:ext cx="640080" cy="64008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1" name="Oval 90">
                <a:extLst>
                  <a:ext uri="{FF2B5EF4-FFF2-40B4-BE49-F238E27FC236}">
                    <a16:creationId xmlns:a16="http://schemas.microsoft.com/office/drawing/2014/main" id="{0C41AE99-16E0-BD5D-33F2-542D3732EA09}"/>
                  </a:ext>
                </a:extLst>
              </p:cNvPr>
              <p:cNvSpPr/>
              <p:nvPr/>
            </p:nvSpPr>
            <p:spPr>
              <a:xfrm>
                <a:off x="9105041" y="3686413"/>
                <a:ext cx="640080" cy="6400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6" name="Oval 95">
                <a:extLst>
                  <a:ext uri="{FF2B5EF4-FFF2-40B4-BE49-F238E27FC236}">
                    <a16:creationId xmlns:a16="http://schemas.microsoft.com/office/drawing/2014/main" id="{5EEBABB2-D71D-9E23-E250-FB2E8315AB5B}"/>
                  </a:ext>
                </a:extLst>
              </p:cNvPr>
              <p:cNvSpPr/>
              <p:nvPr/>
            </p:nvSpPr>
            <p:spPr>
              <a:xfrm>
                <a:off x="6819041" y="1400413"/>
                <a:ext cx="640080" cy="64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7" name="Oval 96">
                <a:extLst>
                  <a:ext uri="{FF2B5EF4-FFF2-40B4-BE49-F238E27FC236}">
                    <a16:creationId xmlns:a16="http://schemas.microsoft.com/office/drawing/2014/main" id="{DF56E951-3B34-131D-837D-7435EDA428B8}"/>
                  </a:ext>
                </a:extLst>
              </p:cNvPr>
              <p:cNvSpPr/>
              <p:nvPr/>
            </p:nvSpPr>
            <p:spPr>
              <a:xfrm>
                <a:off x="5651654" y="4780999"/>
                <a:ext cx="640080" cy="6400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8" name="Oval 97">
                <a:extLst>
                  <a:ext uri="{FF2B5EF4-FFF2-40B4-BE49-F238E27FC236}">
                    <a16:creationId xmlns:a16="http://schemas.microsoft.com/office/drawing/2014/main" id="{7EDED225-CBD0-AA2B-CBBC-8141D625EAE9}"/>
                  </a:ext>
                </a:extLst>
              </p:cNvPr>
              <p:cNvSpPr/>
              <p:nvPr/>
            </p:nvSpPr>
            <p:spPr>
              <a:xfrm>
                <a:off x="10236856" y="2543413"/>
                <a:ext cx="640080" cy="64008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9" name="Oval 98">
                <a:extLst>
                  <a:ext uri="{FF2B5EF4-FFF2-40B4-BE49-F238E27FC236}">
                    <a16:creationId xmlns:a16="http://schemas.microsoft.com/office/drawing/2014/main" id="{8869A216-4092-B018-661C-900E20BCF4F0}"/>
                  </a:ext>
                </a:extLst>
              </p:cNvPr>
              <p:cNvSpPr/>
              <p:nvPr/>
            </p:nvSpPr>
            <p:spPr>
              <a:xfrm>
                <a:off x="9105543" y="5972413"/>
                <a:ext cx="640080" cy="6400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
          <p:nvSpPr>
            <p:cNvPr id="101" name="Freeform 49">
              <a:extLst>
                <a:ext uri="{FF2B5EF4-FFF2-40B4-BE49-F238E27FC236}">
                  <a16:creationId xmlns:a16="http://schemas.microsoft.com/office/drawing/2014/main" id="{52BE5A13-0094-389D-8C91-77AB44D4917C}"/>
                </a:ext>
              </a:extLst>
            </p:cNvPr>
            <p:cNvSpPr/>
            <p:nvPr/>
          </p:nvSpPr>
          <p:spPr>
            <a:xfrm>
              <a:off x="6491733" y="2186329"/>
              <a:ext cx="875665" cy="889000"/>
            </a:xfrm>
            <a:custGeom>
              <a:avLst/>
              <a:gdLst/>
              <a:ahLst/>
              <a:cxnLst/>
              <a:rect l="l" t="t" r="r" b="b"/>
              <a:pathLst>
                <a:path w="1751330" h="1778000">
                  <a:moveTo>
                    <a:pt x="0" y="0"/>
                  </a:moveTo>
                  <a:lnTo>
                    <a:pt x="1751330" y="0"/>
                  </a:lnTo>
                  <a:lnTo>
                    <a:pt x="1751330" y="1778000"/>
                  </a:lnTo>
                  <a:lnTo>
                    <a:pt x="0" y="1778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2" name="Freeform 40">
              <a:extLst>
                <a:ext uri="{FF2B5EF4-FFF2-40B4-BE49-F238E27FC236}">
                  <a16:creationId xmlns:a16="http://schemas.microsoft.com/office/drawing/2014/main" id="{F398AEEB-80E6-B3E1-D0F1-9C88E6FCE66E}"/>
                </a:ext>
              </a:extLst>
            </p:cNvPr>
            <p:cNvSpPr/>
            <p:nvPr/>
          </p:nvSpPr>
          <p:spPr>
            <a:xfrm>
              <a:off x="8997895" y="2173144"/>
              <a:ext cx="792092" cy="778446"/>
            </a:xfrm>
            <a:custGeom>
              <a:avLst/>
              <a:gdLst/>
              <a:ahLst/>
              <a:cxnLst/>
              <a:rect l="l" t="t" r="r" b="b"/>
              <a:pathLst>
                <a:path w="1778000" h="1778000">
                  <a:moveTo>
                    <a:pt x="0" y="0"/>
                  </a:moveTo>
                  <a:lnTo>
                    <a:pt x="1778000" y="0"/>
                  </a:lnTo>
                  <a:lnTo>
                    <a:pt x="1778000" y="1778000"/>
                  </a:lnTo>
                  <a:lnTo>
                    <a:pt x="0" y="177800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04" name="Freeform 30">
              <a:extLst>
                <a:ext uri="{FF2B5EF4-FFF2-40B4-BE49-F238E27FC236}">
                  <a16:creationId xmlns:a16="http://schemas.microsoft.com/office/drawing/2014/main" id="{1FB2D1A3-7630-C438-2D83-5F7446359955}"/>
                </a:ext>
              </a:extLst>
            </p:cNvPr>
            <p:cNvSpPr/>
            <p:nvPr/>
          </p:nvSpPr>
          <p:spPr>
            <a:xfrm>
              <a:off x="6601320" y="4460948"/>
              <a:ext cx="672566" cy="597429"/>
            </a:xfrm>
            <a:custGeom>
              <a:avLst/>
              <a:gdLst/>
              <a:ahLst/>
              <a:cxnLst/>
              <a:rect l="l" t="t" r="r" b="b"/>
              <a:pathLst>
                <a:path w="1651000" h="1651000">
                  <a:moveTo>
                    <a:pt x="0" y="0"/>
                  </a:moveTo>
                  <a:lnTo>
                    <a:pt x="1651000" y="0"/>
                  </a:lnTo>
                  <a:lnTo>
                    <a:pt x="1651000" y="1651000"/>
                  </a:lnTo>
                  <a:lnTo>
                    <a:pt x="0" y="16510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05" name="Freeform 20">
              <a:extLst>
                <a:ext uri="{FF2B5EF4-FFF2-40B4-BE49-F238E27FC236}">
                  <a16:creationId xmlns:a16="http://schemas.microsoft.com/office/drawing/2014/main" id="{C86D003D-3666-3ADF-FA9F-00EB6ACD9453}"/>
                </a:ext>
              </a:extLst>
            </p:cNvPr>
            <p:cNvSpPr/>
            <p:nvPr/>
          </p:nvSpPr>
          <p:spPr>
            <a:xfrm>
              <a:off x="8956819" y="4323770"/>
              <a:ext cx="743762" cy="759457"/>
            </a:xfrm>
            <a:custGeom>
              <a:avLst/>
              <a:gdLst/>
              <a:ahLst/>
              <a:cxnLst/>
              <a:rect l="l" t="t" r="r" b="b"/>
              <a:pathLst>
                <a:path w="1774296" h="1778000">
                  <a:moveTo>
                    <a:pt x="0" y="0"/>
                  </a:moveTo>
                  <a:lnTo>
                    <a:pt x="1774296" y="0"/>
                  </a:lnTo>
                  <a:lnTo>
                    <a:pt x="1774296" y="1778000"/>
                  </a:lnTo>
                  <a:lnTo>
                    <a:pt x="0" y="17780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sp>
        <p:nvSpPr>
          <p:cNvPr id="106" name="TextBox 105">
            <a:extLst>
              <a:ext uri="{FF2B5EF4-FFF2-40B4-BE49-F238E27FC236}">
                <a16:creationId xmlns:a16="http://schemas.microsoft.com/office/drawing/2014/main" id="{DBBF1FD7-9F2B-6C65-DACD-6CDD818F8A76}"/>
              </a:ext>
            </a:extLst>
          </p:cNvPr>
          <p:cNvSpPr txBox="1"/>
          <p:nvPr/>
        </p:nvSpPr>
        <p:spPr>
          <a:xfrm>
            <a:off x="1025903" y="2985047"/>
            <a:ext cx="4315409" cy="1221554"/>
          </a:xfrm>
          <a:prstGeom prst="rect">
            <a:avLst/>
          </a:prstGeom>
          <a:noFill/>
        </p:spPr>
        <p:txBody>
          <a:bodyPr wrap="square" lIns="0" tIns="0" rIns="0" bIns="0" rtlCol="0">
            <a:noAutofit/>
          </a:bodyPr>
          <a:lstStyle/>
          <a:p>
            <a:pPr algn="l"/>
            <a:r>
              <a:rPr lang="en-US" sz="1400">
                <a:solidFill>
                  <a:schemeClr val="bg1"/>
                </a:solidFill>
              </a:rPr>
              <a:t>A brand’s sales is impacted by multiple factors.</a:t>
            </a:r>
          </a:p>
          <a:p>
            <a:pPr algn="l"/>
            <a:endParaRPr lang="en-US" sz="1400">
              <a:solidFill>
                <a:schemeClr val="bg1"/>
              </a:solidFill>
            </a:endParaRPr>
          </a:p>
          <a:p>
            <a:pPr algn="l"/>
            <a:r>
              <a:rPr lang="en-US" sz="1400">
                <a:solidFill>
                  <a:schemeClr val="bg1"/>
                </a:solidFill>
              </a:rPr>
              <a:t>Estimating sales impact by these factors and the interactions between them will help in developing effective marketing strategies.</a:t>
            </a:r>
          </a:p>
          <a:p>
            <a:pPr algn="l"/>
            <a:endParaRPr lang="en-US" sz="1200">
              <a:solidFill>
                <a:schemeClr val="bg1"/>
              </a:solidFill>
            </a:endParaRPr>
          </a:p>
          <a:p>
            <a:pPr algn="l"/>
            <a:endParaRPr lang="en-US" sz="1200" dirty="0">
              <a:solidFill>
                <a:schemeClr val="bg1"/>
              </a:solidFill>
            </a:endParaRPr>
          </a:p>
        </p:txBody>
      </p:sp>
    </p:spTree>
    <p:extLst>
      <p:ext uri="{BB962C8B-B14F-4D97-AF65-F5344CB8AC3E}">
        <p14:creationId xmlns:p14="http://schemas.microsoft.com/office/powerpoint/2010/main" val="2109999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D8D8-758D-4346-A757-02381C0A78F5}"/>
              </a:ext>
            </a:extLst>
          </p:cNvPr>
          <p:cNvSpPr>
            <a:spLocks noGrp="1"/>
          </p:cNvSpPr>
          <p:nvPr>
            <p:ph type="title"/>
          </p:nvPr>
        </p:nvSpPr>
        <p:spPr>
          <a:xfrm>
            <a:off x="377826" y="1941506"/>
            <a:ext cx="2104845" cy="4456114"/>
          </a:xfrm>
        </p:spPr>
        <p:txBody>
          <a:bodyPr/>
          <a:lstStyle/>
          <a:p>
            <a:r>
              <a:rPr lang="en-GB"/>
              <a:t>Content</a:t>
            </a:r>
            <a:endParaRPr lang="en-GB" dirty="0"/>
          </a:p>
        </p:txBody>
      </p:sp>
      <p:sp>
        <p:nvSpPr>
          <p:cNvPr id="6" name="Content Placeholder 5">
            <a:extLst>
              <a:ext uri="{FF2B5EF4-FFF2-40B4-BE49-F238E27FC236}">
                <a16:creationId xmlns:a16="http://schemas.microsoft.com/office/drawing/2014/main" id="{E0E6571B-A321-4EBD-90AB-2ADBCDC73794}"/>
              </a:ext>
            </a:extLst>
          </p:cNvPr>
          <p:cNvSpPr>
            <a:spLocks noGrp="1"/>
          </p:cNvSpPr>
          <p:nvPr>
            <p:ph idx="1"/>
          </p:nvPr>
        </p:nvSpPr>
        <p:spPr/>
        <p:txBody>
          <a:bodyPr/>
          <a:lstStyle/>
          <a:p>
            <a:r>
              <a:rPr lang="en-GB" b="1">
                <a:solidFill>
                  <a:schemeClr val="accent1"/>
                </a:solidFill>
              </a:rPr>
              <a:t>Overview</a:t>
            </a:r>
            <a:endParaRPr lang="en-GB" b="1" dirty="0">
              <a:solidFill>
                <a:schemeClr val="accent1"/>
              </a:solidFill>
            </a:endParaRPr>
          </a:p>
          <a:p>
            <a:r>
              <a:rPr lang="en-GB" b="1">
                <a:solidFill>
                  <a:schemeClr val="accent1"/>
                </a:solidFill>
              </a:rPr>
              <a:t>Opportunity</a:t>
            </a:r>
            <a:endParaRPr lang="en-GB" b="1" dirty="0">
              <a:solidFill>
                <a:schemeClr val="accent1"/>
              </a:solidFill>
            </a:endParaRPr>
          </a:p>
          <a:p>
            <a:r>
              <a:rPr lang="en-GB" b="1">
                <a:solidFill>
                  <a:schemeClr val="accent1"/>
                </a:solidFill>
              </a:rPr>
              <a:t>Solution</a:t>
            </a:r>
            <a:endParaRPr lang="en-GB" b="1" dirty="0">
              <a:solidFill>
                <a:schemeClr val="accent1"/>
              </a:solidFill>
            </a:endParaRPr>
          </a:p>
          <a:p>
            <a:r>
              <a:rPr lang="en-GB" b="1">
                <a:solidFill>
                  <a:schemeClr val="accent1"/>
                </a:solidFill>
              </a:rPr>
              <a:t>Stakeholders</a:t>
            </a:r>
            <a:endParaRPr lang="en-GB" b="1" dirty="0">
              <a:solidFill>
                <a:schemeClr val="accent1"/>
              </a:solidFill>
            </a:endParaRPr>
          </a:p>
          <a:p>
            <a:r>
              <a:rPr lang="en-GB" b="1">
                <a:solidFill>
                  <a:schemeClr val="accent1"/>
                </a:solidFill>
              </a:rPr>
              <a:t>Team</a:t>
            </a:r>
            <a:endParaRPr lang="en-GB" b="1" dirty="0">
              <a:solidFill>
                <a:schemeClr val="accent1"/>
              </a:solidFill>
            </a:endParaRPr>
          </a:p>
          <a:p>
            <a:r>
              <a:rPr lang="en-GB" b="1">
                <a:solidFill>
                  <a:schemeClr val="accent1"/>
                </a:solidFill>
              </a:rPr>
              <a:t>Next Steps</a:t>
            </a:r>
            <a:endParaRPr lang="en-GB" b="1" dirty="0">
              <a:solidFill>
                <a:schemeClr val="accent1"/>
              </a:solidFill>
            </a:endParaRPr>
          </a:p>
        </p:txBody>
      </p:sp>
      <p:sp>
        <p:nvSpPr>
          <p:cNvPr id="4" name="Slide Number Placeholder 3">
            <a:extLst>
              <a:ext uri="{FF2B5EF4-FFF2-40B4-BE49-F238E27FC236}">
                <a16:creationId xmlns:a16="http://schemas.microsoft.com/office/drawing/2014/main" id="{13D6FFD2-6D38-448E-B7AB-4B90CCF0C17F}"/>
              </a:ext>
            </a:extLst>
          </p:cNvPr>
          <p:cNvSpPr>
            <a:spLocks noGrp="1"/>
          </p:cNvSpPr>
          <p:nvPr>
            <p:ph type="sldNum" sz="quarter" idx="12"/>
          </p:nvPr>
        </p:nvSpPr>
        <p:spPr/>
        <p:txBody>
          <a:bodyPr/>
          <a:lstStyle/>
          <a:p>
            <a:fld id="{29CC380D-5F44-41E8-971E-CDD19ED6F8E3}" type="slidenum">
              <a:rPr lang="en-GB" smtClean="0"/>
              <a:t>2</a:t>
            </a:fld>
            <a:endParaRPr lang="en-GB"/>
          </a:p>
        </p:txBody>
      </p:sp>
    </p:spTree>
    <p:extLst>
      <p:ext uri="{BB962C8B-B14F-4D97-AF65-F5344CB8AC3E}">
        <p14:creationId xmlns:p14="http://schemas.microsoft.com/office/powerpoint/2010/main" val="19882644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48DDAE3D-259C-B612-7315-8681797D0B35}"/>
              </a:ext>
            </a:extLst>
          </p:cNvPr>
          <p:cNvSpPr/>
          <p:nvPr/>
        </p:nvSpPr>
        <p:spPr>
          <a:xfrm>
            <a:off x="-1" y="5607190"/>
            <a:ext cx="2519527" cy="75565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sp>
        <p:nvSpPr>
          <p:cNvPr id="173" name="Rectangle: Rounded Corners 172">
            <a:extLst>
              <a:ext uri="{FF2B5EF4-FFF2-40B4-BE49-F238E27FC236}">
                <a16:creationId xmlns:a16="http://schemas.microsoft.com/office/drawing/2014/main" id="{56438CE9-AC97-460D-594B-8ECBFDD54DCE}"/>
              </a:ext>
            </a:extLst>
          </p:cNvPr>
          <p:cNvSpPr/>
          <p:nvPr/>
        </p:nvSpPr>
        <p:spPr>
          <a:xfrm>
            <a:off x="8870375" y="1621283"/>
            <a:ext cx="2714369" cy="3615433"/>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Overview</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3</a:t>
            </a:fld>
            <a:endParaRPr lang="en-GB"/>
          </a:p>
        </p:txBody>
      </p:sp>
      <p:sp>
        <p:nvSpPr>
          <p:cNvPr id="13" name="Rectangle 12">
            <a:extLst>
              <a:ext uri="{FF2B5EF4-FFF2-40B4-BE49-F238E27FC236}">
                <a16:creationId xmlns:a16="http://schemas.microsoft.com/office/drawing/2014/main" id="{93BA5A7E-44E8-0C43-7E49-C666AB82F3BC}"/>
              </a:ext>
            </a:extLst>
          </p:cNvPr>
          <p:cNvSpPr/>
          <p:nvPr/>
        </p:nvSpPr>
        <p:spPr>
          <a:xfrm>
            <a:off x="898236" y="5600294"/>
            <a:ext cx="11293764" cy="75565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pic>
        <p:nvPicPr>
          <p:cNvPr id="148" name="Graphic 147" descr="Monitor with solid fill">
            <a:extLst>
              <a:ext uri="{FF2B5EF4-FFF2-40B4-BE49-F238E27FC236}">
                <a16:creationId xmlns:a16="http://schemas.microsoft.com/office/drawing/2014/main" id="{6F41A056-6D3E-CAA8-29E5-265392E3A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9303" y="3711251"/>
            <a:ext cx="1655417" cy="1655417"/>
          </a:xfrm>
          <a:prstGeom prst="rect">
            <a:avLst/>
          </a:prstGeom>
        </p:spPr>
      </p:pic>
      <p:pic>
        <p:nvPicPr>
          <p:cNvPr id="151" name="Graphic 150" descr="Monitor with solid fill">
            <a:extLst>
              <a:ext uri="{FF2B5EF4-FFF2-40B4-BE49-F238E27FC236}">
                <a16:creationId xmlns:a16="http://schemas.microsoft.com/office/drawing/2014/main" id="{280BFB8D-103F-EC70-4A2F-BC4DBA1902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446" y="1981964"/>
            <a:ext cx="809105" cy="809105"/>
          </a:xfrm>
          <a:prstGeom prst="rect">
            <a:avLst/>
          </a:prstGeom>
        </p:spPr>
      </p:pic>
      <p:sp>
        <p:nvSpPr>
          <p:cNvPr id="160" name="Rectangle 159">
            <a:extLst>
              <a:ext uri="{FF2B5EF4-FFF2-40B4-BE49-F238E27FC236}">
                <a16:creationId xmlns:a16="http://schemas.microsoft.com/office/drawing/2014/main" id="{124B2C11-B493-7CD1-883F-4A2CC30DCF34}"/>
              </a:ext>
            </a:extLst>
          </p:cNvPr>
          <p:cNvSpPr/>
          <p:nvPr/>
        </p:nvSpPr>
        <p:spPr>
          <a:xfrm>
            <a:off x="8924155" y="3583113"/>
            <a:ext cx="260526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N</a:t>
            </a:r>
            <a:endParaRPr lang="en-US" sz="1200" b="1" dirty="0">
              <a:solidFill>
                <a:schemeClr val="bg1"/>
              </a:solidFill>
            </a:endParaRPr>
          </a:p>
        </p:txBody>
      </p:sp>
      <p:sp>
        <p:nvSpPr>
          <p:cNvPr id="161" name="Rectangle 160">
            <a:extLst>
              <a:ext uri="{FF2B5EF4-FFF2-40B4-BE49-F238E27FC236}">
                <a16:creationId xmlns:a16="http://schemas.microsoft.com/office/drawing/2014/main" id="{0F5A75B7-DDBD-0F7D-EF9F-20A022F3E365}"/>
              </a:ext>
            </a:extLst>
          </p:cNvPr>
          <p:cNvSpPr/>
          <p:nvPr/>
        </p:nvSpPr>
        <p:spPr>
          <a:xfrm>
            <a:off x="8920475" y="1730161"/>
            <a:ext cx="2605265" cy="274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1, 2, 3, 4…</a:t>
            </a:r>
            <a:endParaRPr lang="en-US" sz="1200" b="1" dirty="0">
              <a:solidFill>
                <a:schemeClr val="bg1"/>
              </a:solidFill>
            </a:endParaRPr>
          </a:p>
        </p:txBody>
      </p:sp>
      <p:pic>
        <p:nvPicPr>
          <p:cNvPr id="166" name="Graphic 165" descr="Monitor with solid fill">
            <a:extLst>
              <a:ext uri="{FF2B5EF4-FFF2-40B4-BE49-F238E27FC236}">
                <a16:creationId xmlns:a16="http://schemas.microsoft.com/office/drawing/2014/main" id="{23188160-36ED-D24C-6B0A-C8A8AE5C2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6551" y="1976266"/>
            <a:ext cx="809105" cy="809105"/>
          </a:xfrm>
          <a:prstGeom prst="rect">
            <a:avLst/>
          </a:prstGeom>
        </p:spPr>
      </p:pic>
      <p:pic>
        <p:nvPicPr>
          <p:cNvPr id="169" name="Graphic 168" descr="Monitor with solid fill">
            <a:extLst>
              <a:ext uri="{FF2B5EF4-FFF2-40B4-BE49-F238E27FC236}">
                <a16:creationId xmlns:a16="http://schemas.microsoft.com/office/drawing/2014/main" id="{D8C6AA15-D2FD-1DC5-1B81-E7060BC759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446" y="2644950"/>
            <a:ext cx="809105" cy="809105"/>
          </a:xfrm>
          <a:prstGeom prst="rect">
            <a:avLst/>
          </a:prstGeom>
        </p:spPr>
      </p:pic>
      <p:pic>
        <p:nvPicPr>
          <p:cNvPr id="170" name="Graphic 169" descr="Monitor with solid fill">
            <a:extLst>
              <a:ext uri="{FF2B5EF4-FFF2-40B4-BE49-F238E27FC236}">
                <a16:creationId xmlns:a16="http://schemas.microsoft.com/office/drawing/2014/main" id="{7C789BF8-3B3A-9CFE-44CA-B68AFF050D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6551" y="2639252"/>
            <a:ext cx="809105" cy="809105"/>
          </a:xfrm>
          <a:prstGeom prst="rect">
            <a:avLst/>
          </a:prstGeom>
        </p:spPr>
      </p:pic>
      <p:sp>
        <p:nvSpPr>
          <p:cNvPr id="189" name="Rectangle: Rounded Corners 188">
            <a:extLst>
              <a:ext uri="{FF2B5EF4-FFF2-40B4-BE49-F238E27FC236}">
                <a16:creationId xmlns:a16="http://schemas.microsoft.com/office/drawing/2014/main" id="{5AE25ACC-5FA3-31E6-9ED0-3169F83DC9D9}"/>
              </a:ext>
            </a:extLst>
          </p:cNvPr>
          <p:cNvSpPr/>
          <p:nvPr/>
        </p:nvSpPr>
        <p:spPr>
          <a:xfrm>
            <a:off x="365698" y="1589578"/>
            <a:ext cx="5315679" cy="3787560"/>
          </a:xfrm>
          <a:prstGeom prst="roundRect">
            <a:avLst>
              <a:gd name="adj" fmla="val 32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Arial" panose="020B0604020202020204" pitchFamily="34" charset="0"/>
              <a:buChar char="•"/>
            </a:pPr>
            <a:r>
              <a:rPr lang="en-US" sz="1400" b="0" i="0">
                <a:effectLst/>
              </a:rPr>
              <a:t>In simple terms, Agent based Modeling and Simulation can be thought of as creating a virtual world where individual agents, representing entities such as people, animals, or even ideas, interact with each other and their surroundings. </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i="0">
                <a:effectLst/>
              </a:rPr>
              <a:t>Think of it like building a flight simulator for pilot training.</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a:t>With Agent Based Modeling and Simulation </a:t>
            </a:r>
            <a:r>
              <a:rPr lang="en-US" sz="1400" b="0" i="0">
                <a:effectLst/>
              </a:rPr>
              <a:t>in marketing, we can safely observe and analyze the outcomes of multiple marketing strategies </a:t>
            </a:r>
            <a:r>
              <a:rPr lang="en-US" sz="1400" b="1" i="0">
                <a:effectLst/>
              </a:rPr>
              <a:t>without the risk and cost of implementing them in real life scenarios</a:t>
            </a:r>
            <a:r>
              <a:rPr lang="en-US" sz="1400" b="0" i="0">
                <a:effectLst/>
              </a:rPr>
              <a:t>.</a:t>
            </a:r>
            <a:endParaRPr lang="en-US" sz="1400" spc="26">
              <a:solidFill>
                <a:schemeClr val="bg1"/>
              </a:solidFill>
            </a:endParaRPr>
          </a:p>
          <a:p>
            <a:endParaRPr lang="en-US" sz="1400" dirty="0">
              <a:solidFill>
                <a:schemeClr val="bg1"/>
              </a:solidFill>
            </a:endParaRPr>
          </a:p>
        </p:txBody>
      </p:sp>
      <p:pic>
        <p:nvPicPr>
          <p:cNvPr id="195" name="Graphic 194" descr="Target with solid fill">
            <a:extLst>
              <a:ext uri="{FF2B5EF4-FFF2-40B4-BE49-F238E27FC236}">
                <a16:creationId xmlns:a16="http://schemas.microsoft.com/office/drawing/2014/main" id="{CB08FB27-C587-467A-C788-602C75D7D0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45" y="5693641"/>
            <a:ext cx="582758" cy="582758"/>
          </a:xfrm>
          <a:prstGeom prst="rect">
            <a:avLst/>
          </a:prstGeom>
        </p:spPr>
      </p:pic>
      <p:pic>
        <p:nvPicPr>
          <p:cNvPr id="202" name="Graphic 201" descr="User with solid fill">
            <a:extLst>
              <a:ext uri="{FF2B5EF4-FFF2-40B4-BE49-F238E27FC236}">
                <a16:creationId xmlns:a16="http://schemas.microsoft.com/office/drawing/2014/main" id="{0C67B49C-CDD4-D55E-597A-E6E8E1E380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82899" y="1943573"/>
            <a:ext cx="1305680" cy="1305680"/>
          </a:xfrm>
          <a:prstGeom prst="rect">
            <a:avLst/>
          </a:prstGeom>
        </p:spPr>
      </p:pic>
      <p:grpSp>
        <p:nvGrpSpPr>
          <p:cNvPr id="211" name="Group 210">
            <a:extLst>
              <a:ext uri="{FF2B5EF4-FFF2-40B4-BE49-F238E27FC236}">
                <a16:creationId xmlns:a16="http://schemas.microsoft.com/office/drawing/2014/main" id="{BED670E8-C7E3-DC86-0529-481AA641C7AE}"/>
              </a:ext>
            </a:extLst>
          </p:cNvPr>
          <p:cNvGrpSpPr/>
          <p:nvPr/>
        </p:nvGrpSpPr>
        <p:grpSpPr>
          <a:xfrm>
            <a:off x="10141295" y="2249675"/>
            <a:ext cx="341446" cy="187078"/>
            <a:chOff x="10271972" y="2199640"/>
            <a:chExt cx="341446" cy="187078"/>
          </a:xfrm>
        </p:grpSpPr>
        <p:cxnSp>
          <p:nvCxnSpPr>
            <p:cNvPr id="205" name="Straight Connector 204">
              <a:extLst>
                <a:ext uri="{FF2B5EF4-FFF2-40B4-BE49-F238E27FC236}">
                  <a16:creationId xmlns:a16="http://schemas.microsoft.com/office/drawing/2014/main" id="{6D04365A-3BD0-A68C-6E51-402E99C81A53}"/>
                </a:ext>
              </a:extLst>
            </p:cNvPr>
            <p:cNvCxnSpPr/>
            <p:nvPr/>
          </p:nvCxnSpPr>
          <p:spPr>
            <a:xfrm>
              <a:off x="10271972" y="2199640"/>
              <a:ext cx="70908" cy="96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CCE87BA-BDA0-BC6C-88B1-D95066AE5405}"/>
                </a:ext>
              </a:extLst>
            </p:cNvPr>
            <p:cNvCxnSpPr>
              <a:cxnSpLocks/>
            </p:cNvCxnSpPr>
            <p:nvPr/>
          </p:nvCxnSpPr>
          <p:spPr>
            <a:xfrm>
              <a:off x="10334675" y="2291637"/>
              <a:ext cx="93227" cy="46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AFCC80A-6B48-BD77-418F-87416FA88EFF}"/>
                </a:ext>
              </a:extLst>
            </p:cNvPr>
            <p:cNvCxnSpPr>
              <a:cxnSpLocks/>
            </p:cNvCxnSpPr>
            <p:nvPr/>
          </p:nvCxnSpPr>
          <p:spPr>
            <a:xfrm>
              <a:off x="10427433" y="2337719"/>
              <a:ext cx="93227" cy="46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0E8CC4E-B987-2721-2E2F-DE8D8E6121C1}"/>
                </a:ext>
              </a:extLst>
            </p:cNvPr>
            <p:cNvCxnSpPr>
              <a:cxnSpLocks/>
            </p:cNvCxnSpPr>
            <p:nvPr/>
          </p:nvCxnSpPr>
          <p:spPr>
            <a:xfrm>
              <a:off x="10511827" y="2380886"/>
              <a:ext cx="101591" cy="5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BBF68247-E411-8435-720A-F40BB19F4A26}"/>
              </a:ext>
            </a:extLst>
          </p:cNvPr>
          <p:cNvGrpSpPr/>
          <p:nvPr/>
        </p:nvGrpSpPr>
        <p:grpSpPr>
          <a:xfrm>
            <a:off x="10942195" y="2249675"/>
            <a:ext cx="373020" cy="215088"/>
            <a:chOff x="11072872" y="2199640"/>
            <a:chExt cx="373020" cy="215088"/>
          </a:xfrm>
        </p:grpSpPr>
        <p:cxnSp>
          <p:nvCxnSpPr>
            <p:cNvPr id="219" name="Straight Connector 218">
              <a:extLst>
                <a:ext uri="{FF2B5EF4-FFF2-40B4-BE49-F238E27FC236}">
                  <a16:creationId xmlns:a16="http://schemas.microsoft.com/office/drawing/2014/main" id="{AD9BAF2B-D3B2-6720-03D3-68E56D1AA833}"/>
                </a:ext>
              </a:extLst>
            </p:cNvPr>
            <p:cNvCxnSpPr/>
            <p:nvPr/>
          </p:nvCxnSpPr>
          <p:spPr>
            <a:xfrm>
              <a:off x="11072872" y="2199640"/>
              <a:ext cx="70908" cy="96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DBB1FE8-E4AD-79CA-03E5-A88668CBB175}"/>
                </a:ext>
              </a:extLst>
            </p:cNvPr>
            <p:cNvCxnSpPr>
              <a:cxnSpLocks/>
            </p:cNvCxnSpPr>
            <p:nvPr/>
          </p:nvCxnSpPr>
          <p:spPr>
            <a:xfrm flipV="1">
              <a:off x="11128113" y="2229851"/>
              <a:ext cx="70016" cy="61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928E054-BEDF-3066-D150-62AABE93066D}"/>
                </a:ext>
              </a:extLst>
            </p:cNvPr>
            <p:cNvCxnSpPr>
              <a:cxnSpLocks/>
            </p:cNvCxnSpPr>
            <p:nvPr/>
          </p:nvCxnSpPr>
          <p:spPr>
            <a:xfrm>
              <a:off x="11188303" y="2239061"/>
              <a:ext cx="257589" cy="1756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2244FD8C-1AA2-B426-EB0D-4B73C6AC0A73}"/>
              </a:ext>
            </a:extLst>
          </p:cNvPr>
          <p:cNvGrpSpPr/>
          <p:nvPr/>
        </p:nvGrpSpPr>
        <p:grpSpPr>
          <a:xfrm>
            <a:off x="10100075" y="2885084"/>
            <a:ext cx="406752" cy="232550"/>
            <a:chOff x="10230752" y="2835049"/>
            <a:chExt cx="406752" cy="232550"/>
          </a:xfrm>
        </p:grpSpPr>
        <p:cxnSp>
          <p:nvCxnSpPr>
            <p:cNvPr id="236" name="Straight Connector 235">
              <a:extLst>
                <a:ext uri="{FF2B5EF4-FFF2-40B4-BE49-F238E27FC236}">
                  <a16:creationId xmlns:a16="http://schemas.microsoft.com/office/drawing/2014/main" id="{2833A6E4-483A-C4BB-20C7-E0C9806313D4}"/>
                </a:ext>
              </a:extLst>
            </p:cNvPr>
            <p:cNvCxnSpPr>
              <a:cxnSpLocks/>
            </p:cNvCxnSpPr>
            <p:nvPr/>
          </p:nvCxnSpPr>
          <p:spPr>
            <a:xfrm flipV="1">
              <a:off x="10230752" y="2835049"/>
              <a:ext cx="57095" cy="75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D1A236B-28E5-1FD3-926B-46CBE98BE69B}"/>
                </a:ext>
              </a:extLst>
            </p:cNvPr>
            <p:cNvCxnSpPr>
              <a:cxnSpLocks/>
            </p:cNvCxnSpPr>
            <p:nvPr/>
          </p:nvCxnSpPr>
          <p:spPr>
            <a:xfrm>
              <a:off x="10279642" y="2845890"/>
              <a:ext cx="357862" cy="2217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49" name="Straight Connector 248">
            <a:extLst>
              <a:ext uri="{FF2B5EF4-FFF2-40B4-BE49-F238E27FC236}">
                <a16:creationId xmlns:a16="http://schemas.microsoft.com/office/drawing/2014/main" id="{12F04C7A-9864-EE17-C3BA-8921FBF52ADC}"/>
              </a:ext>
            </a:extLst>
          </p:cNvPr>
          <p:cNvCxnSpPr>
            <a:cxnSpLocks/>
          </p:cNvCxnSpPr>
          <p:nvPr/>
        </p:nvCxnSpPr>
        <p:spPr>
          <a:xfrm flipV="1">
            <a:off x="10935194" y="3052255"/>
            <a:ext cx="57095" cy="75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514FD21-9194-1BA0-BE7E-6E2A663DFB44}"/>
              </a:ext>
            </a:extLst>
          </p:cNvPr>
          <p:cNvCxnSpPr>
            <a:cxnSpLocks/>
          </p:cNvCxnSpPr>
          <p:nvPr/>
        </p:nvCxnSpPr>
        <p:spPr>
          <a:xfrm>
            <a:off x="10978129" y="3058642"/>
            <a:ext cx="65337" cy="527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820AC1E-DB53-D5B7-2746-A0251A2EFB10}"/>
              </a:ext>
            </a:extLst>
          </p:cNvPr>
          <p:cNvCxnSpPr>
            <a:cxnSpLocks/>
          </p:cNvCxnSpPr>
          <p:nvPr/>
        </p:nvCxnSpPr>
        <p:spPr>
          <a:xfrm flipV="1">
            <a:off x="11029113" y="3029716"/>
            <a:ext cx="57095" cy="757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24AB2B6-45BD-6093-D054-475E59F01218}"/>
              </a:ext>
            </a:extLst>
          </p:cNvPr>
          <p:cNvCxnSpPr>
            <a:cxnSpLocks/>
          </p:cNvCxnSpPr>
          <p:nvPr/>
        </p:nvCxnSpPr>
        <p:spPr>
          <a:xfrm>
            <a:off x="11070801" y="3035520"/>
            <a:ext cx="65337" cy="527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A3CD83A-2CDD-06B2-442F-C9E31BE8F247}"/>
              </a:ext>
            </a:extLst>
          </p:cNvPr>
          <p:cNvCxnSpPr>
            <a:cxnSpLocks/>
          </p:cNvCxnSpPr>
          <p:nvPr/>
        </p:nvCxnSpPr>
        <p:spPr>
          <a:xfrm flipV="1">
            <a:off x="11120397" y="2915165"/>
            <a:ext cx="133702" cy="1696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06CB2D7-0135-2402-7932-C3FE43618160}"/>
              </a:ext>
            </a:extLst>
          </p:cNvPr>
          <p:cNvCxnSpPr>
            <a:cxnSpLocks/>
          </p:cNvCxnSpPr>
          <p:nvPr/>
        </p:nvCxnSpPr>
        <p:spPr>
          <a:xfrm>
            <a:off x="11240052" y="2919325"/>
            <a:ext cx="128851" cy="2149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9BB8EAE-13AC-BAA1-1042-FD05D136B164}"/>
              </a:ext>
            </a:extLst>
          </p:cNvPr>
          <p:cNvGrpSpPr/>
          <p:nvPr/>
        </p:nvGrpSpPr>
        <p:grpSpPr>
          <a:xfrm>
            <a:off x="10310073" y="4220218"/>
            <a:ext cx="864474" cy="451930"/>
            <a:chOff x="10296756" y="4064744"/>
            <a:chExt cx="864474" cy="451930"/>
          </a:xfrm>
        </p:grpSpPr>
        <p:cxnSp>
          <p:nvCxnSpPr>
            <p:cNvPr id="260" name="Straight Connector 259">
              <a:extLst>
                <a:ext uri="{FF2B5EF4-FFF2-40B4-BE49-F238E27FC236}">
                  <a16:creationId xmlns:a16="http://schemas.microsoft.com/office/drawing/2014/main" id="{DEA4FA2A-A5FC-1BAF-63E8-C7AAE8A4436A}"/>
                </a:ext>
              </a:extLst>
            </p:cNvPr>
            <p:cNvCxnSpPr>
              <a:cxnSpLocks/>
            </p:cNvCxnSpPr>
            <p:nvPr/>
          </p:nvCxnSpPr>
          <p:spPr>
            <a:xfrm flipV="1">
              <a:off x="10296756" y="4424782"/>
              <a:ext cx="124056" cy="91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F841CE3-E4EF-EE54-952C-3853BD66B668}"/>
                </a:ext>
              </a:extLst>
            </p:cNvPr>
            <p:cNvCxnSpPr>
              <a:cxnSpLocks/>
            </p:cNvCxnSpPr>
            <p:nvPr/>
          </p:nvCxnSpPr>
          <p:spPr>
            <a:xfrm flipV="1">
              <a:off x="10410470" y="4295133"/>
              <a:ext cx="293600" cy="1350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FD73607-088C-3FF1-6526-B0230A20515E}"/>
                </a:ext>
              </a:extLst>
            </p:cNvPr>
            <p:cNvCxnSpPr>
              <a:cxnSpLocks/>
            </p:cNvCxnSpPr>
            <p:nvPr/>
          </p:nvCxnSpPr>
          <p:spPr>
            <a:xfrm flipV="1">
              <a:off x="10674980" y="4089919"/>
              <a:ext cx="270696" cy="219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B47C2C9-2102-79C4-9875-37E487A21791}"/>
                </a:ext>
              </a:extLst>
            </p:cNvPr>
            <p:cNvCxnSpPr>
              <a:cxnSpLocks/>
            </p:cNvCxnSpPr>
            <p:nvPr/>
          </p:nvCxnSpPr>
          <p:spPr>
            <a:xfrm flipV="1">
              <a:off x="10931036" y="4064744"/>
              <a:ext cx="230194" cy="2972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70" name="TextBox 269">
            <a:extLst>
              <a:ext uri="{FF2B5EF4-FFF2-40B4-BE49-F238E27FC236}">
                <a16:creationId xmlns:a16="http://schemas.microsoft.com/office/drawing/2014/main" id="{E0E96CCC-D083-4515-2C60-B0045548379D}"/>
              </a:ext>
            </a:extLst>
          </p:cNvPr>
          <p:cNvSpPr txBox="1"/>
          <p:nvPr/>
        </p:nvSpPr>
        <p:spPr>
          <a:xfrm>
            <a:off x="992344" y="5711534"/>
            <a:ext cx="10207311" cy="551878"/>
          </a:xfrm>
          <a:prstGeom prst="rect">
            <a:avLst/>
          </a:prstGeom>
          <a:noFill/>
        </p:spPr>
        <p:txBody>
          <a:bodyPr wrap="square" lIns="0" tIns="0" rIns="0" bIns="0" rtlCol="0" anchor="ctr" anchorCtr="0">
            <a:noAutofit/>
          </a:bodyPr>
          <a:lstStyle/>
          <a:p>
            <a:pPr algn="ctr"/>
            <a:r>
              <a:rPr lang="en-US" sz="1400" b="1">
                <a:solidFill>
                  <a:schemeClr val="bg1"/>
                </a:solidFill>
              </a:rPr>
              <a:t>THE OBJECTIVE IS TO LEVERAGE AGENT BASED COMPUTER SIMULATIONS TO ADDRESS THE MACRO AND MICRO FINANCIAL OUTCOMES OF VARIOUS MARKETING STRATEGIES WITHIN A GIVEN BRAND ENVIRONMENT</a:t>
            </a:r>
          </a:p>
        </p:txBody>
      </p:sp>
      <p:grpSp>
        <p:nvGrpSpPr>
          <p:cNvPr id="8" name="Group 7">
            <a:extLst>
              <a:ext uri="{FF2B5EF4-FFF2-40B4-BE49-F238E27FC236}">
                <a16:creationId xmlns:a16="http://schemas.microsoft.com/office/drawing/2014/main" id="{7675ECB5-ADFB-22E9-717D-AD7E6D2F7601}"/>
              </a:ext>
            </a:extLst>
          </p:cNvPr>
          <p:cNvGrpSpPr/>
          <p:nvPr/>
        </p:nvGrpSpPr>
        <p:grpSpPr>
          <a:xfrm>
            <a:off x="5942262" y="1615610"/>
            <a:ext cx="2714369" cy="3615433"/>
            <a:chOff x="5608957" y="1570841"/>
            <a:chExt cx="2714369" cy="3615433"/>
          </a:xfrm>
        </p:grpSpPr>
        <p:sp>
          <p:nvSpPr>
            <p:cNvPr id="190" name="Rectangle: Rounded Corners 189">
              <a:extLst>
                <a:ext uri="{FF2B5EF4-FFF2-40B4-BE49-F238E27FC236}">
                  <a16:creationId xmlns:a16="http://schemas.microsoft.com/office/drawing/2014/main" id="{D027B7CB-753A-FF5A-B9BD-D11191F63256}"/>
                </a:ext>
              </a:extLst>
            </p:cNvPr>
            <p:cNvSpPr/>
            <p:nvPr/>
          </p:nvSpPr>
          <p:spPr>
            <a:xfrm>
              <a:off x="5608957" y="1570841"/>
              <a:ext cx="2714369" cy="3615433"/>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1" name="Rectangle 70">
              <a:extLst>
                <a:ext uri="{FF2B5EF4-FFF2-40B4-BE49-F238E27FC236}">
                  <a16:creationId xmlns:a16="http://schemas.microsoft.com/office/drawing/2014/main" id="{F954A835-2717-4600-AE00-BAFD9F51AF72}"/>
                </a:ext>
              </a:extLst>
            </p:cNvPr>
            <p:cNvSpPr/>
            <p:nvPr/>
          </p:nvSpPr>
          <p:spPr>
            <a:xfrm>
              <a:off x="5680953" y="3534861"/>
              <a:ext cx="2598459"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2</a:t>
              </a:r>
              <a:endParaRPr lang="en-US" sz="1200" b="1" dirty="0">
                <a:solidFill>
                  <a:schemeClr val="bg1"/>
                </a:solidFill>
              </a:endParaRPr>
            </a:p>
          </p:txBody>
        </p:sp>
        <p:sp>
          <p:nvSpPr>
            <p:cNvPr id="72" name="Rectangle 71">
              <a:extLst>
                <a:ext uri="{FF2B5EF4-FFF2-40B4-BE49-F238E27FC236}">
                  <a16:creationId xmlns:a16="http://schemas.microsoft.com/office/drawing/2014/main" id="{B46613CE-197B-2339-EA70-2FE4FDC06796}"/>
                </a:ext>
              </a:extLst>
            </p:cNvPr>
            <p:cNvSpPr/>
            <p:nvPr/>
          </p:nvSpPr>
          <p:spPr>
            <a:xfrm>
              <a:off x="5680954" y="1685367"/>
              <a:ext cx="2598459" cy="274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1</a:t>
              </a:r>
              <a:endParaRPr lang="en-US" sz="1200" b="1" dirty="0">
                <a:solidFill>
                  <a:schemeClr val="bg1"/>
                </a:solidFill>
              </a:endParaRPr>
            </a:p>
          </p:txBody>
        </p:sp>
        <p:pic>
          <p:nvPicPr>
            <p:cNvPr id="93" name="Graphic 92" descr="Call center with solid fill">
              <a:extLst>
                <a:ext uri="{FF2B5EF4-FFF2-40B4-BE49-F238E27FC236}">
                  <a16:creationId xmlns:a16="http://schemas.microsoft.com/office/drawing/2014/main" id="{57E91AD4-6B64-8461-B8F7-0821556227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20567" y="2048366"/>
              <a:ext cx="1072293" cy="1072293"/>
            </a:xfrm>
            <a:prstGeom prst="rect">
              <a:avLst/>
            </a:prstGeom>
          </p:spPr>
        </p:pic>
        <p:grpSp>
          <p:nvGrpSpPr>
            <p:cNvPr id="7" name="Group 6">
              <a:extLst>
                <a:ext uri="{FF2B5EF4-FFF2-40B4-BE49-F238E27FC236}">
                  <a16:creationId xmlns:a16="http://schemas.microsoft.com/office/drawing/2014/main" id="{7DFB8B6C-92CA-11D3-F161-CE56A00E0E0E}"/>
                </a:ext>
              </a:extLst>
            </p:cNvPr>
            <p:cNvGrpSpPr/>
            <p:nvPr/>
          </p:nvGrpSpPr>
          <p:grpSpPr>
            <a:xfrm>
              <a:off x="6810189" y="1928714"/>
              <a:ext cx="1450932" cy="1450932"/>
              <a:chOff x="6526708" y="1917918"/>
              <a:chExt cx="1450932" cy="1450932"/>
            </a:xfrm>
          </p:grpSpPr>
          <p:grpSp>
            <p:nvGrpSpPr>
              <p:cNvPr id="74" name="Group 73">
                <a:extLst>
                  <a:ext uri="{FF2B5EF4-FFF2-40B4-BE49-F238E27FC236}">
                    <a16:creationId xmlns:a16="http://schemas.microsoft.com/office/drawing/2014/main" id="{7AE57EF0-637A-85FF-6A95-A1A3411C14B7}"/>
                  </a:ext>
                </a:extLst>
              </p:cNvPr>
              <p:cNvGrpSpPr/>
              <p:nvPr/>
            </p:nvGrpSpPr>
            <p:grpSpPr>
              <a:xfrm>
                <a:off x="6526708" y="1917918"/>
                <a:ext cx="1450932" cy="1450932"/>
                <a:chOff x="10340337" y="2394344"/>
                <a:chExt cx="1450932" cy="1450932"/>
              </a:xfrm>
            </p:grpSpPr>
            <p:pic>
              <p:nvPicPr>
                <p:cNvPr id="46" name="Graphic 45" descr="Monitor with solid fill">
                  <a:extLst>
                    <a:ext uri="{FF2B5EF4-FFF2-40B4-BE49-F238E27FC236}">
                      <a16:creationId xmlns:a16="http://schemas.microsoft.com/office/drawing/2014/main" id="{53867405-7014-CBE8-4FCC-B64065A652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0337" y="2394344"/>
                  <a:ext cx="1450932" cy="1450932"/>
                </a:xfrm>
                <a:prstGeom prst="rect">
                  <a:avLst/>
                </a:prstGeom>
              </p:spPr>
            </p:pic>
            <p:grpSp>
              <p:nvGrpSpPr>
                <p:cNvPr id="73" name="Group 72">
                  <a:extLst>
                    <a:ext uri="{FF2B5EF4-FFF2-40B4-BE49-F238E27FC236}">
                      <a16:creationId xmlns:a16="http://schemas.microsoft.com/office/drawing/2014/main" id="{AF0B894B-88C6-1E58-91B6-91D0834ACA28}"/>
                    </a:ext>
                  </a:extLst>
                </p:cNvPr>
                <p:cNvGrpSpPr/>
                <p:nvPr/>
              </p:nvGrpSpPr>
              <p:grpSpPr>
                <a:xfrm>
                  <a:off x="10954941" y="2859976"/>
                  <a:ext cx="529727" cy="522011"/>
                  <a:chOff x="10954941" y="2859976"/>
                  <a:chExt cx="529727" cy="522011"/>
                </a:xfrm>
              </p:grpSpPr>
              <p:pic>
                <p:nvPicPr>
                  <p:cNvPr id="52" name="Picture 51">
                    <a:extLst>
                      <a:ext uri="{FF2B5EF4-FFF2-40B4-BE49-F238E27FC236}">
                        <a16:creationId xmlns:a16="http://schemas.microsoft.com/office/drawing/2014/main" id="{7A70295F-85C7-80CC-953A-96BEED19C18D}"/>
                      </a:ext>
                    </a:extLst>
                  </p:cNvPr>
                  <p:cNvPicPr>
                    <a:picLocks noChangeAspect="1"/>
                  </p:cNvPicPr>
                  <p:nvPr/>
                </p:nvPicPr>
                <p:blipFill>
                  <a:blip r:embed="rId11">
                    <a:extLst>
                      <a:ext uri="{28A0092B-C50C-407E-A947-70E740481C1C}">
                        <a14:useLocalDpi xmlns:a14="http://schemas.microsoft.com/office/drawing/2010/main" val="0"/>
                      </a:ext>
                    </a:extLst>
                  </a:blip>
                  <a:srcRect t="218" b="218"/>
                  <a:stretch/>
                </p:blipFill>
                <p:spPr>
                  <a:xfrm rot="3622177">
                    <a:off x="10945277" y="3013190"/>
                    <a:ext cx="484961" cy="178533"/>
                  </a:xfrm>
                  <a:prstGeom prst="rect">
                    <a:avLst/>
                  </a:prstGeom>
                </p:spPr>
              </p:pic>
              <p:grpSp>
                <p:nvGrpSpPr>
                  <p:cNvPr id="57" name="Group 56">
                    <a:extLst>
                      <a:ext uri="{FF2B5EF4-FFF2-40B4-BE49-F238E27FC236}">
                        <a16:creationId xmlns:a16="http://schemas.microsoft.com/office/drawing/2014/main" id="{E127F546-924B-D5A1-D15E-47BD05AFC3AB}"/>
                      </a:ext>
                    </a:extLst>
                  </p:cNvPr>
                  <p:cNvGrpSpPr/>
                  <p:nvPr/>
                </p:nvGrpSpPr>
                <p:grpSpPr>
                  <a:xfrm>
                    <a:off x="11239714" y="2995613"/>
                    <a:ext cx="244954" cy="252412"/>
                    <a:chOff x="6765446" y="3176588"/>
                    <a:chExt cx="930754" cy="930754"/>
                  </a:xfrm>
                </p:grpSpPr>
                <p:pic>
                  <p:nvPicPr>
                    <p:cNvPr id="55" name="Graphic 54" descr="Fire with solid fill">
                      <a:extLst>
                        <a:ext uri="{FF2B5EF4-FFF2-40B4-BE49-F238E27FC236}">
                          <a16:creationId xmlns:a16="http://schemas.microsoft.com/office/drawing/2014/main" id="{87DD8DB4-0F80-88AB-307D-99AA2574B1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65446" y="3176588"/>
                      <a:ext cx="930754" cy="930754"/>
                    </a:xfrm>
                    <a:prstGeom prst="rect">
                      <a:avLst/>
                    </a:prstGeom>
                  </p:spPr>
                </p:pic>
                <p:pic>
                  <p:nvPicPr>
                    <p:cNvPr id="56" name="Graphic 55" descr="Fire with solid fill">
                      <a:extLst>
                        <a:ext uri="{FF2B5EF4-FFF2-40B4-BE49-F238E27FC236}">
                          <a16:creationId xmlns:a16="http://schemas.microsoft.com/office/drawing/2014/main" id="{11667CE6-DBE6-1303-3B95-4B7FD2FFA8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6398" y="3441881"/>
                      <a:ext cx="570519" cy="570521"/>
                    </a:xfrm>
                    <a:prstGeom prst="rect">
                      <a:avLst/>
                    </a:prstGeom>
                  </p:spPr>
                </p:pic>
              </p:grpSp>
              <p:grpSp>
                <p:nvGrpSpPr>
                  <p:cNvPr id="58" name="Group 57">
                    <a:extLst>
                      <a:ext uri="{FF2B5EF4-FFF2-40B4-BE49-F238E27FC236}">
                        <a16:creationId xmlns:a16="http://schemas.microsoft.com/office/drawing/2014/main" id="{02A81110-1AEC-E397-C560-6B36861AAA3C}"/>
                      </a:ext>
                    </a:extLst>
                  </p:cNvPr>
                  <p:cNvGrpSpPr/>
                  <p:nvPr/>
                </p:nvGrpSpPr>
                <p:grpSpPr>
                  <a:xfrm>
                    <a:off x="10954941" y="3129575"/>
                    <a:ext cx="244954" cy="252412"/>
                    <a:chOff x="6940521" y="3205188"/>
                    <a:chExt cx="930754" cy="930754"/>
                  </a:xfrm>
                </p:grpSpPr>
                <p:pic>
                  <p:nvPicPr>
                    <p:cNvPr id="59" name="Graphic 58" descr="Fire with solid fill">
                      <a:extLst>
                        <a:ext uri="{FF2B5EF4-FFF2-40B4-BE49-F238E27FC236}">
                          <a16:creationId xmlns:a16="http://schemas.microsoft.com/office/drawing/2014/main" id="{AE4C044D-8A84-CF44-B084-812A8E67977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40521" y="3205188"/>
                      <a:ext cx="930754" cy="930754"/>
                    </a:xfrm>
                    <a:prstGeom prst="rect">
                      <a:avLst/>
                    </a:prstGeom>
                  </p:spPr>
                </p:pic>
                <p:pic>
                  <p:nvPicPr>
                    <p:cNvPr id="60" name="Graphic 59" descr="Fire with solid fill">
                      <a:extLst>
                        <a:ext uri="{FF2B5EF4-FFF2-40B4-BE49-F238E27FC236}">
                          <a16:creationId xmlns:a16="http://schemas.microsoft.com/office/drawing/2014/main" id="{110425BD-7367-7CE4-8D88-86A788CC92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54820" y="3436667"/>
                      <a:ext cx="570519" cy="570521"/>
                    </a:xfrm>
                    <a:prstGeom prst="rect">
                      <a:avLst/>
                    </a:prstGeom>
                  </p:spPr>
                </p:pic>
              </p:grpSp>
            </p:grpSp>
          </p:grpSp>
          <p:sp>
            <p:nvSpPr>
              <p:cNvPr id="94" name="Rectangle 93">
                <a:extLst>
                  <a:ext uri="{FF2B5EF4-FFF2-40B4-BE49-F238E27FC236}">
                    <a16:creationId xmlns:a16="http://schemas.microsoft.com/office/drawing/2014/main" id="{D56F5837-09F4-3FB8-44B4-CADA74695A6C}"/>
                  </a:ext>
                </a:extLst>
              </p:cNvPr>
              <p:cNvSpPr/>
              <p:nvPr/>
            </p:nvSpPr>
            <p:spPr>
              <a:xfrm>
                <a:off x="6740041" y="2275571"/>
                <a:ext cx="1023937" cy="11881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FAILED</a:t>
                </a:r>
                <a:endParaRPr lang="en-US" sz="800" b="1" dirty="0">
                  <a:solidFill>
                    <a:schemeClr val="bg1"/>
                  </a:solidFill>
                </a:endParaRPr>
              </a:p>
            </p:txBody>
          </p:sp>
        </p:grpSp>
        <p:grpSp>
          <p:nvGrpSpPr>
            <p:cNvPr id="5" name="Group 4">
              <a:extLst>
                <a:ext uri="{FF2B5EF4-FFF2-40B4-BE49-F238E27FC236}">
                  <a16:creationId xmlns:a16="http://schemas.microsoft.com/office/drawing/2014/main" id="{9448D81E-C8DA-9EA9-A869-27B56390D0C0}"/>
                </a:ext>
              </a:extLst>
            </p:cNvPr>
            <p:cNvGrpSpPr/>
            <p:nvPr/>
          </p:nvGrpSpPr>
          <p:grpSpPr>
            <a:xfrm>
              <a:off x="6858848" y="3718330"/>
              <a:ext cx="1450932" cy="1450932"/>
              <a:chOff x="6481002" y="3683893"/>
              <a:chExt cx="1450932" cy="1450932"/>
            </a:xfrm>
          </p:grpSpPr>
          <p:grpSp>
            <p:nvGrpSpPr>
              <p:cNvPr id="75" name="Group 74">
                <a:extLst>
                  <a:ext uri="{FF2B5EF4-FFF2-40B4-BE49-F238E27FC236}">
                    <a16:creationId xmlns:a16="http://schemas.microsoft.com/office/drawing/2014/main" id="{E013D15A-96EF-A23D-99E9-B0CDCA0EE5B3}"/>
                  </a:ext>
                </a:extLst>
              </p:cNvPr>
              <p:cNvGrpSpPr/>
              <p:nvPr/>
            </p:nvGrpSpPr>
            <p:grpSpPr>
              <a:xfrm>
                <a:off x="6481002" y="3683893"/>
                <a:ext cx="1450932" cy="1450932"/>
                <a:chOff x="10342760" y="3988854"/>
                <a:chExt cx="1450932" cy="1450932"/>
              </a:xfrm>
            </p:grpSpPr>
            <p:pic>
              <p:nvPicPr>
                <p:cNvPr id="45" name="Graphic 44" descr="Monitor with solid fill">
                  <a:extLst>
                    <a:ext uri="{FF2B5EF4-FFF2-40B4-BE49-F238E27FC236}">
                      <a16:creationId xmlns:a16="http://schemas.microsoft.com/office/drawing/2014/main" id="{89E5EDA3-7B1E-719E-9B15-E6AD9B15CD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2760" y="3988854"/>
                  <a:ext cx="1450932" cy="1450932"/>
                </a:xfrm>
                <a:prstGeom prst="rect">
                  <a:avLst/>
                </a:prstGeom>
              </p:spPr>
            </p:pic>
            <p:pic>
              <p:nvPicPr>
                <p:cNvPr id="53" name="Picture 52">
                  <a:extLst>
                    <a:ext uri="{FF2B5EF4-FFF2-40B4-BE49-F238E27FC236}">
                      <a16:creationId xmlns:a16="http://schemas.microsoft.com/office/drawing/2014/main" id="{DA37F0CE-C24B-F180-6494-E4571FE03187}"/>
                    </a:ext>
                  </a:extLst>
                </p:cNvPr>
                <p:cNvPicPr>
                  <a:picLocks noChangeAspect="1"/>
                </p:cNvPicPr>
                <p:nvPr/>
              </p:nvPicPr>
              <p:blipFill>
                <a:blip r:embed="rId11">
                  <a:extLst>
                    <a:ext uri="{28A0092B-C50C-407E-A947-70E740481C1C}">
                      <a14:useLocalDpi xmlns:a14="http://schemas.microsoft.com/office/drawing/2010/main" val="0"/>
                    </a:ext>
                  </a:extLst>
                </a:blip>
                <a:srcRect l="10409" r="10409"/>
                <a:stretch/>
              </p:blipFill>
              <p:spPr>
                <a:xfrm rot="20885451">
                  <a:off x="11037087" y="4530773"/>
                  <a:ext cx="468203" cy="218633"/>
                </a:xfrm>
                <a:prstGeom prst="rect">
                  <a:avLst/>
                </a:prstGeom>
              </p:spPr>
            </p:pic>
          </p:grpSp>
          <p:sp>
            <p:nvSpPr>
              <p:cNvPr id="95" name="Rectangle 94">
                <a:extLst>
                  <a:ext uri="{FF2B5EF4-FFF2-40B4-BE49-F238E27FC236}">
                    <a16:creationId xmlns:a16="http://schemas.microsoft.com/office/drawing/2014/main" id="{FDA830DB-C340-2AB8-90B6-2AE83A50E475}"/>
                  </a:ext>
                </a:extLst>
              </p:cNvPr>
              <p:cNvSpPr/>
              <p:nvPr/>
            </p:nvSpPr>
            <p:spPr>
              <a:xfrm>
                <a:off x="6694862" y="4045145"/>
                <a:ext cx="1023937" cy="1188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PASSED</a:t>
                </a:r>
                <a:endParaRPr lang="en-US" sz="800" b="1" dirty="0">
                  <a:solidFill>
                    <a:schemeClr val="bg1"/>
                  </a:solidFill>
                </a:endParaRPr>
              </a:p>
            </p:txBody>
          </p:sp>
        </p:grpSp>
        <p:pic>
          <p:nvPicPr>
            <p:cNvPr id="274" name="Graphic 273" descr="Game controller with solid fill">
              <a:extLst>
                <a:ext uri="{FF2B5EF4-FFF2-40B4-BE49-F238E27FC236}">
                  <a16:creationId xmlns:a16="http://schemas.microsoft.com/office/drawing/2014/main" id="{C275F965-CB61-8080-603E-35D55399731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8184395">
              <a:off x="6422138" y="2854818"/>
              <a:ext cx="522652" cy="522652"/>
            </a:xfrm>
            <a:prstGeom prst="rect">
              <a:avLst/>
            </a:prstGeom>
          </p:spPr>
        </p:pic>
        <p:pic>
          <p:nvPicPr>
            <p:cNvPr id="275" name="Graphic 274" descr="Call center with solid fill">
              <a:extLst>
                <a:ext uri="{FF2B5EF4-FFF2-40B4-BE49-F238E27FC236}">
                  <a16:creationId xmlns:a16="http://schemas.microsoft.com/office/drawing/2014/main" id="{7FEA3369-54F5-7A4D-39BC-BF1BBB44A7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3376" y="3838763"/>
              <a:ext cx="1072293" cy="1072293"/>
            </a:xfrm>
            <a:prstGeom prst="rect">
              <a:avLst/>
            </a:prstGeom>
          </p:spPr>
        </p:pic>
        <p:pic>
          <p:nvPicPr>
            <p:cNvPr id="276" name="Graphic 275" descr="Game controller with solid fill">
              <a:extLst>
                <a:ext uri="{FF2B5EF4-FFF2-40B4-BE49-F238E27FC236}">
                  <a16:creationId xmlns:a16="http://schemas.microsoft.com/office/drawing/2014/main" id="{845F5A9B-9A84-5450-72DA-F768A9E34D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8184395">
              <a:off x="6484947" y="4645215"/>
              <a:ext cx="522652" cy="522652"/>
            </a:xfrm>
            <a:prstGeom prst="rect">
              <a:avLst/>
            </a:prstGeom>
          </p:spPr>
        </p:pic>
      </p:grpSp>
      <p:pic>
        <p:nvPicPr>
          <p:cNvPr id="278" name="Graphic 277" descr="Mouse with solid fill">
            <a:extLst>
              <a:ext uri="{FF2B5EF4-FFF2-40B4-BE49-F238E27FC236}">
                <a16:creationId xmlns:a16="http://schemas.microsoft.com/office/drawing/2014/main" id="{C051618C-8A28-C0DF-4202-57429AC7C3B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0800000">
            <a:off x="9637823" y="3106980"/>
            <a:ext cx="262388" cy="262388"/>
          </a:xfrm>
          <a:prstGeom prst="rect">
            <a:avLst/>
          </a:prstGeom>
        </p:spPr>
      </p:pic>
      <p:pic>
        <p:nvPicPr>
          <p:cNvPr id="280" name="Graphic 279" descr="Keyboard with solid fill">
            <a:extLst>
              <a:ext uri="{FF2B5EF4-FFF2-40B4-BE49-F238E27FC236}">
                <a16:creationId xmlns:a16="http://schemas.microsoft.com/office/drawing/2014/main" id="{37089E9B-F868-E695-89B9-30482B0207C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0800000">
            <a:off x="9122910" y="2972897"/>
            <a:ext cx="532448" cy="532448"/>
          </a:xfrm>
          <a:prstGeom prst="rect">
            <a:avLst/>
          </a:prstGeom>
        </p:spPr>
      </p:pic>
      <p:pic>
        <p:nvPicPr>
          <p:cNvPr id="281" name="Graphic 280" descr="User with solid fill">
            <a:extLst>
              <a:ext uri="{FF2B5EF4-FFF2-40B4-BE49-F238E27FC236}">
                <a16:creationId xmlns:a16="http://schemas.microsoft.com/office/drawing/2014/main" id="{3082B234-7175-FB8E-ABA6-C98FB501C2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74011" y="3746054"/>
            <a:ext cx="1305680" cy="1305680"/>
          </a:xfrm>
          <a:prstGeom prst="rect">
            <a:avLst/>
          </a:prstGeom>
        </p:spPr>
      </p:pic>
      <p:pic>
        <p:nvPicPr>
          <p:cNvPr id="282" name="Graphic 281" descr="Mouse with solid fill">
            <a:extLst>
              <a:ext uri="{FF2B5EF4-FFF2-40B4-BE49-F238E27FC236}">
                <a16:creationId xmlns:a16="http://schemas.microsoft.com/office/drawing/2014/main" id="{7C14480F-16D1-7E57-12CB-868E420F4C1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0800000">
            <a:off x="9628935" y="4909461"/>
            <a:ext cx="262388" cy="262388"/>
          </a:xfrm>
          <a:prstGeom prst="rect">
            <a:avLst/>
          </a:prstGeom>
        </p:spPr>
      </p:pic>
      <p:pic>
        <p:nvPicPr>
          <p:cNvPr id="283" name="Graphic 282" descr="Keyboard with solid fill">
            <a:extLst>
              <a:ext uri="{FF2B5EF4-FFF2-40B4-BE49-F238E27FC236}">
                <a16:creationId xmlns:a16="http://schemas.microsoft.com/office/drawing/2014/main" id="{A8A93006-AECF-7AC2-1E43-F4D27040165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0800000">
            <a:off x="9114022" y="4775378"/>
            <a:ext cx="532448" cy="532448"/>
          </a:xfrm>
          <a:prstGeom prst="rect">
            <a:avLst/>
          </a:prstGeom>
        </p:spPr>
      </p:pic>
    </p:spTree>
    <p:extLst>
      <p:ext uri="{BB962C8B-B14F-4D97-AF65-F5344CB8AC3E}">
        <p14:creationId xmlns:p14="http://schemas.microsoft.com/office/powerpoint/2010/main" val="26902908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Opportunity</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4</a:t>
            </a:fld>
            <a:endParaRPr lang="en-GB"/>
          </a:p>
        </p:txBody>
      </p:sp>
      <p:sp>
        <p:nvSpPr>
          <p:cNvPr id="106" name="TextBox 105">
            <a:extLst>
              <a:ext uri="{FF2B5EF4-FFF2-40B4-BE49-F238E27FC236}">
                <a16:creationId xmlns:a16="http://schemas.microsoft.com/office/drawing/2014/main" id="{DBBF1FD7-9F2B-6C65-DACD-6CDD818F8A76}"/>
              </a:ext>
            </a:extLst>
          </p:cNvPr>
          <p:cNvSpPr txBox="1"/>
          <p:nvPr/>
        </p:nvSpPr>
        <p:spPr>
          <a:xfrm>
            <a:off x="1025903" y="2985047"/>
            <a:ext cx="4315409" cy="1221554"/>
          </a:xfrm>
          <a:prstGeom prst="rect">
            <a:avLst/>
          </a:prstGeom>
          <a:noFill/>
        </p:spPr>
        <p:txBody>
          <a:bodyPr wrap="square" lIns="0" tIns="0" rIns="0" bIns="0" rtlCol="0">
            <a:noAutofit/>
          </a:bodyPr>
          <a:lstStyle/>
          <a:p>
            <a:pPr algn="l"/>
            <a:r>
              <a:rPr lang="en-US" sz="1200">
                <a:solidFill>
                  <a:schemeClr val="bg1"/>
                </a:solidFill>
              </a:rPr>
              <a:t>A brand’s sales is impacted by multiple factors.</a:t>
            </a:r>
          </a:p>
          <a:p>
            <a:pPr algn="l"/>
            <a:endParaRPr lang="en-US" sz="1200">
              <a:solidFill>
                <a:schemeClr val="bg1"/>
              </a:solidFill>
            </a:endParaRPr>
          </a:p>
          <a:p>
            <a:pPr algn="l"/>
            <a:r>
              <a:rPr lang="en-US" sz="1200" b="0" i="0">
                <a:solidFill>
                  <a:schemeClr val="bg1"/>
                </a:solidFill>
                <a:effectLst/>
              </a:rPr>
              <a:t>While certain factors such as targeting and managed care positions can be controlled by a company, other elements like prescribing information and the impact of promotions/competition are beyond their direct control.</a:t>
            </a:r>
            <a:endParaRPr lang="en-US" sz="1200">
              <a:solidFill>
                <a:schemeClr val="bg1"/>
              </a:solidFill>
            </a:endParaRPr>
          </a:p>
          <a:p>
            <a:pPr algn="l"/>
            <a:endParaRPr lang="en-US" sz="1200">
              <a:solidFill>
                <a:schemeClr val="bg1"/>
              </a:solidFill>
            </a:endParaRPr>
          </a:p>
          <a:p>
            <a:pPr algn="l"/>
            <a:r>
              <a:rPr lang="en-US" sz="1200">
                <a:solidFill>
                  <a:schemeClr val="bg1"/>
                </a:solidFill>
              </a:rPr>
              <a:t>Estimating sales impact by these factors and the interactions between them will help in developing effective marketing strategies.</a:t>
            </a:r>
          </a:p>
          <a:p>
            <a:pPr algn="l"/>
            <a:endParaRPr lang="en-US" sz="1200">
              <a:solidFill>
                <a:schemeClr val="bg1"/>
              </a:solidFill>
            </a:endParaRPr>
          </a:p>
          <a:p>
            <a:pPr algn="l"/>
            <a:endParaRPr lang="en-US" sz="1200" dirty="0">
              <a:solidFill>
                <a:schemeClr val="bg1"/>
              </a:solidFill>
            </a:endParaRPr>
          </a:p>
        </p:txBody>
      </p:sp>
      <p:grpSp>
        <p:nvGrpSpPr>
          <p:cNvPr id="13" name="Group 12">
            <a:extLst>
              <a:ext uri="{FF2B5EF4-FFF2-40B4-BE49-F238E27FC236}">
                <a16:creationId xmlns:a16="http://schemas.microsoft.com/office/drawing/2014/main" id="{48AEA5A2-1750-5383-A2F3-F0A4565446B4}"/>
              </a:ext>
            </a:extLst>
          </p:cNvPr>
          <p:cNvGrpSpPr/>
          <p:nvPr/>
        </p:nvGrpSpPr>
        <p:grpSpPr>
          <a:xfrm>
            <a:off x="5629245" y="1661959"/>
            <a:ext cx="6184930" cy="4384188"/>
            <a:chOff x="5399814" y="1733580"/>
            <a:chExt cx="6184930" cy="4384188"/>
          </a:xfrm>
        </p:grpSpPr>
        <p:pic>
          <p:nvPicPr>
            <p:cNvPr id="4" name="Picture 3" descr="A puzzle with icons and text&#10;&#10;Description automatically generated with medium confidence">
              <a:extLst>
                <a:ext uri="{FF2B5EF4-FFF2-40B4-BE49-F238E27FC236}">
                  <a16:creationId xmlns:a16="http://schemas.microsoft.com/office/drawing/2014/main" id="{09D90836-99BC-58A1-481A-22A9644EF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33514"/>
              <a:ext cx="4460706" cy="3984320"/>
            </a:xfrm>
            <a:prstGeom prst="rect">
              <a:avLst/>
            </a:prstGeom>
          </p:spPr>
        </p:pic>
        <p:sp>
          <p:nvSpPr>
            <p:cNvPr id="5" name="Isosceles Triangle 4">
              <a:extLst>
                <a:ext uri="{FF2B5EF4-FFF2-40B4-BE49-F238E27FC236}">
                  <a16:creationId xmlns:a16="http://schemas.microsoft.com/office/drawing/2014/main" id="{29264CDC-F754-574C-DF95-B900BB806061}"/>
                </a:ext>
              </a:extLst>
            </p:cNvPr>
            <p:cNvSpPr/>
            <p:nvPr/>
          </p:nvSpPr>
          <p:spPr>
            <a:xfrm rot="5400000">
              <a:off x="8250140" y="-48860"/>
              <a:ext cx="156162" cy="3721042"/>
            </a:xfrm>
            <a:prstGeom prst="triangle">
              <a:avLst>
                <a:gd name="adj" fmla="val 496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0" name="Isosceles Triangle 9">
              <a:extLst>
                <a:ext uri="{FF2B5EF4-FFF2-40B4-BE49-F238E27FC236}">
                  <a16:creationId xmlns:a16="http://schemas.microsoft.com/office/drawing/2014/main" id="{510D83BF-B018-616C-FE5D-E853E6C85E26}"/>
                </a:ext>
              </a:extLst>
            </p:cNvPr>
            <p:cNvSpPr/>
            <p:nvPr/>
          </p:nvSpPr>
          <p:spPr>
            <a:xfrm rot="16200000">
              <a:off x="8250140" y="4179166"/>
              <a:ext cx="156162" cy="3721042"/>
            </a:xfrm>
            <a:prstGeom prst="triangle">
              <a:avLst>
                <a:gd name="adj" fmla="val 49654"/>
              </a:avLst>
            </a:prstGeom>
            <a:solidFill>
              <a:srgbClr val="7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TextBox 10">
              <a:extLst>
                <a:ext uri="{FF2B5EF4-FFF2-40B4-BE49-F238E27FC236}">
                  <a16:creationId xmlns:a16="http://schemas.microsoft.com/office/drawing/2014/main" id="{CB7B7335-DD16-CE03-40CD-AEB8E39A2D44}"/>
                </a:ext>
              </a:extLst>
            </p:cNvPr>
            <p:cNvSpPr txBox="1"/>
            <p:nvPr/>
          </p:nvSpPr>
          <p:spPr>
            <a:xfrm>
              <a:off x="5399814" y="1755466"/>
              <a:ext cx="1009384" cy="156162"/>
            </a:xfrm>
            <a:prstGeom prst="rect">
              <a:avLst/>
            </a:prstGeom>
            <a:noFill/>
          </p:spPr>
          <p:txBody>
            <a:bodyPr wrap="square" lIns="0" tIns="0" rIns="0" bIns="0" rtlCol="0">
              <a:noAutofit/>
            </a:bodyPr>
            <a:lstStyle/>
            <a:p>
              <a:pPr algn="l"/>
              <a:r>
                <a:rPr lang="en-US" sz="800" b="1">
                  <a:solidFill>
                    <a:schemeClr val="bg1"/>
                  </a:solidFill>
                </a:rPr>
                <a:t>Controllable Internal</a:t>
              </a:r>
              <a:endParaRPr lang="en-US" sz="800" b="1" dirty="0">
                <a:solidFill>
                  <a:schemeClr val="bg1"/>
                </a:solidFill>
              </a:endParaRPr>
            </a:p>
          </p:txBody>
        </p:sp>
        <p:sp>
          <p:nvSpPr>
            <p:cNvPr id="12" name="TextBox 11">
              <a:extLst>
                <a:ext uri="{FF2B5EF4-FFF2-40B4-BE49-F238E27FC236}">
                  <a16:creationId xmlns:a16="http://schemas.microsoft.com/office/drawing/2014/main" id="{70127B34-A243-1B5C-1989-793D20594F8C}"/>
                </a:ext>
              </a:extLst>
            </p:cNvPr>
            <p:cNvSpPr txBox="1"/>
            <p:nvPr/>
          </p:nvSpPr>
          <p:spPr>
            <a:xfrm>
              <a:off x="10299578" y="5961605"/>
              <a:ext cx="1285166" cy="156162"/>
            </a:xfrm>
            <a:prstGeom prst="rect">
              <a:avLst/>
            </a:prstGeom>
            <a:noFill/>
          </p:spPr>
          <p:txBody>
            <a:bodyPr wrap="square" lIns="0" tIns="0" rIns="0" bIns="0" rtlCol="0">
              <a:noAutofit/>
            </a:bodyPr>
            <a:lstStyle/>
            <a:p>
              <a:pPr algn="l"/>
              <a:r>
                <a:rPr lang="en-US" sz="800" b="1">
                  <a:solidFill>
                    <a:schemeClr val="bg1"/>
                  </a:solidFill>
                </a:rPr>
                <a:t>Non Controllable External</a:t>
              </a:r>
              <a:endParaRPr lang="en-US" sz="800" b="1" dirty="0">
                <a:solidFill>
                  <a:schemeClr val="bg1"/>
                </a:solidFill>
              </a:endParaRPr>
            </a:p>
          </p:txBody>
        </p:sp>
      </p:grpSp>
    </p:spTree>
    <p:extLst>
      <p:ext uri="{BB962C8B-B14F-4D97-AF65-F5344CB8AC3E}">
        <p14:creationId xmlns:p14="http://schemas.microsoft.com/office/powerpoint/2010/main" val="38462493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Solution – Agent Based Model</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5</a:t>
            </a:fld>
            <a:endParaRPr lang="en-GB"/>
          </a:p>
        </p:txBody>
      </p:sp>
      <p:sp>
        <p:nvSpPr>
          <p:cNvPr id="180" name="TextBox 179">
            <a:extLst>
              <a:ext uri="{FF2B5EF4-FFF2-40B4-BE49-F238E27FC236}">
                <a16:creationId xmlns:a16="http://schemas.microsoft.com/office/drawing/2014/main" id="{0487BF50-F7E3-EAB4-6DBC-7E9FDBD532E2}"/>
              </a:ext>
            </a:extLst>
          </p:cNvPr>
          <p:cNvSpPr txBox="1"/>
          <p:nvPr/>
        </p:nvSpPr>
        <p:spPr>
          <a:xfrm>
            <a:off x="1012365" y="3429000"/>
            <a:ext cx="4039131" cy="2262457"/>
          </a:xfrm>
          <a:prstGeom prst="rect">
            <a:avLst/>
          </a:prstGeom>
          <a:noFill/>
        </p:spPr>
        <p:txBody>
          <a:bodyPr wrap="square" lIns="0" tIns="0" rIns="0" bIns="0" rtlCol="0" anchor="t">
            <a:noAutofit/>
          </a:bodyPr>
          <a:lstStyle/>
          <a:p>
            <a:pPr algn="l"/>
            <a:r>
              <a:rPr lang="en-US" sz="1200" dirty="0">
                <a:solidFill>
                  <a:schemeClr val="bg1"/>
                </a:solidFill>
              </a:rPr>
              <a:t>Agent Based Modeling is a simulation technique that </a:t>
            </a:r>
            <a:r>
              <a:rPr lang="en-US" sz="1200" b="1" dirty="0">
                <a:solidFill>
                  <a:schemeClr val="bg1"/>
                </a:solidFill>
              </a:rPr>
              <a:t>mimics complex market environments and interactions </a:t>
            </a:r>
            <a:r>
              <a:rPr lang="en-US" sz="1200" dirty="0">
                <a:solidFill>
                  <a:schemeClr val="bg1"/>
                </a:solidFill>
              </a:rPr>
              <a:t>between several factors.</a:t>
            </a:r>
          </a:p>
          <a:p>
            <a:pPr algn="l"/>
            <a:endParaRPr lang="en-US" sz="1200">
              <a:solidFill>
                <a:schemeClr val="bg1"/>
              </a:solidFill>
            </a:endParaRPr>
          </a:p>
          <a:p>
            <a:pPr algn="l"/>
            <a:r>
              <a:rPr lang="en-US" sz="1200" dirty="0">
                <a:solidFill>
                  <a:schemeClr val="bg1"/>
                </a:solidFill>
              </a:rPr>
              <a:t>Marketers can simulate multiple marketing strategies, study the </a:t>
            </a:r>
            <a:r>
              <a:rPr lang="en-US" sz="1200">
                <a:solidFill>
                  <a:schemeClr val="bg1"/>
                </a:solidFill>
              </a:rPr>
              <a:t>sales outcomes, </a:t>
            </a:r>
            <a:r>
              <a:rPr lang="en-US" sz="1200" dirty="0">
                <a:solidFill>
                  <a:schemeClr val="bg1"/>
                </a:solidFill>
              </a:rPr>
              <a:t>and select the most effective strategy to maximize sales!</a:t>
            </a:r>
          </a:p>
          <a:p>
            <a:pPr algn="l"/>
            <a:endParaRPr lang="en-US" sz="1200" dirty="0">
              <a:solidFill>
                <a:schemeClr val="bg1"/>
              </a:solidFill>
            </a:endParaRPr>
          </a:p>
        </p:txBody>
      </p:sp>
      <p:pic>
        <p:nvPicPr>
          <p:cNvPr id="4" name="Picture 3" descr="A diagram of a consumer&#10;&#10;Description automatically generated">
            <a:extLst>
              <a:ext uri="{FF2B5EF4-FFF2-40B4-BE49-F238E27FC236}">
                <a16:creationId xmlns:a16="http://schemas.microsoft.com/office/drawing/2014/main" id="{1A24CF3F-965C-9417-5852-0A82B4B1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6052"/>
            <a:ext cx="5026172" cy="3636668"/>
          </a:xfrm>
          <a:prstGeom prst="rect">
            <a:avLst/>
          </a:prstGeom>
        </p:spPr>
      </p:pic>
      <p:sp>
        <p:nvSpPr>
          <p:cNvPr id="5" name="Rectangle 4">
            <a:extLst>
              <a:ext uri="{FF2B5EF4-FFF2-40B4-BE49-F238E27FC236}">
                <a16:creationId xmlns:a16="http://schemas.microsoft.com/office/drawing/2014/main" id="{40EA75B4-F1B6-EC3F-61B2-3F285B00331B}"/>
              </a:ext>
            </a:extLst>
          </p:cNvPr>
          <p:cNvSpPr/>
          <p:nvPr/>
        </p:nvSpPr>
        <p:spPr>
          <a:xfrm>
            <a:off x="0" y="1453167"/>
            <a:ext cx="12192000" cy="41802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Computer based simulation of dynamic market environment of a brand can illuminate how complex marketing phenomena emerges from individual behaviors of various stakeholders</a:t>
            </a:r>
            <a:endParaRPr lang="en-US" sz="1100" b="1" dirty="0">
              <a:solidFill>
                <a:schemeClr val="bg1"/>
              </a:solidFill>
            </a:endParaRPr>
          </a:p>
        </p:txBody>
      </p:sp>
    </p:spTree>
    <p:extLst>
      <p:ext uri="{BB962C8B-B14F-4D97-AF65-F5344CB8AC3E}">
        <p14:creationId xmlns:p14="http://schemas.microsoft.com/office/powerpoint/2010/main" val="4611435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Outcomes – Agent Based Model</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6</a:t>
            </a:fld>
            <a:endParaRPr lang="en-GB"/>
          </a:p>
        </p:txBody>
      </p:sp>
      <p:grpSp>
        <p:nvGrpSpPr>
          <p:cNvPr id="57" name="Group 56">
            <a:extLst>
              <a:ext uri="{FF2B5EF4-FFF2-40B4-BE49-F238E27FC236}">
                <a16:creationId xmlns:a16="http://schemas.microsoft.com/office/drawing/2014/main" id="{3FAD4032-B54C-B85C-ECCA-01845719DDAF}"/>
              </a:ext>
            </a:extLst>
          </p:cNvPr>
          <p:cNvGrpSpPr/>
          <p:nvPr/>
        </p:nvGrpSpPr>
        <p:grpSpPr>
          <a:xfrm>
            <a:off x="492124" y="1538542"/>
            <a:ext cx="4765432" cy="3650818"/>
            <a:chOff x="254976" y="1391388"/>
            <a:chExt cx="4765432" cy="3650818"/>
          </a:xfrm>
        </p:grpSpPr>
        <p:sp>
          <p:nvSpPr>
            <p:cNvPr id="3" name="Rectangle 2">
              <a:extLst>
                <a:ext uri="{FF2B5EF4-FFF2-40B4-BE49-F238E27FC236}">
                  <a16:creationId xmlns:a16="http://schemas.microsoft.com/office/drawing/2014/main" id="{3B146EC8-793E-A303-C4EB-7B3ED86E13B4}"/>
                </a:ext>
              </a:extLst>
            </p:cNvPr>
            <p:cNvSpPr/>
            <p:nvPr/>
          </p:nvSpPr>
          <p:spPr>
            <a:xfrm>
              <a:off x="562707" y="1689812"/>
              <a:ext cx="2189284" cy="49068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1</a:t>
              </a:r>
            </a:p>
            <a:p>
              <a:pPr algn="ctr"/>
              <a:r>
                <a:rPr lang="en-US" b="1">
                  <a:solidFill>
                    <a:schemeClr val="bg1"/>
                  </a:solidFill>
                </a:rPr>
                <a:t>Spend: $X</a:t>
              </a:r>
              <a:endParaRPr lang="en-US" b="1" dirty="0">
                <a:solidFill>
                  <a:schemeClr val="bg1"/>
                </a:solidFill>
              </a:endParaRPr>
            </a:p>
          </p:txBody>
        </p:sp>
        <p:sp>
          <p:nvSpPr>
            <p:cNvPr id="4" name="Rectangle 3">
              <a:extLst>
                <a:ext uri="{FF2B5EF4-FFF2-40B4-BE49-F238E27FC236}">
                  <a16:creationId xmlns:a16="http://schemas.microsoft.com/office/drawing/2014/main" id="{77541F80-5B2A-1ADF-5149-E76B0A7C4D15}"/>
                </a:ext>
              </a:extLst>
            </p:cNvPr>
            <p:cNvSpPr/>
            <p:nvPr/>
          </p:nvSpPr>
          <p:spPr>
            <a:xfrm>
              <a:off x="562706" y="2233245"/>
              <a:ext cx="2189285" cy="5656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Top PCPs with a set of HCP Promotions </a:t>
              </a:r>
              <a:endParaRPr lang="en-US" sz="1200" dirty="0">
                <a:solidFill>
                  <a:schemeClr val="bg1"/>
                </a:solidFill>
              </a:endParaRPr>
            </a:p>
          </p:txBody>
        </p:sp>
        <p:sp>
          <p:nvSpPr>
            <p:cNvPr id="5" name="Rectangle 4">
              <a:extLst>
                <a:ext uri="{FF2B5EF4-FFF2-40B4-BE49-F238E27FC236}">
                  <a16:creationId xmlns:a16="http://schemas.microsoft.com/office/drawing/2014/main" id="{830F16B7-ED57-212D-FDDA-1BE1A91BA7C9}"/>
                </a:ext>
              </a:extLst>
            </p:cNvPr>
            <p:cNvSpPr/>
            <p:nvPr/>
          </p:nvSpPr>
          <p:spPr>
            <a:xfrm>
              <a:off x="2831123" y="2233246"/>
              <a:ext cx="2189285" cy="565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Top PCPs and Specialists with increased promotions </a:t>
              </a:r>
              <a:endParaRPr lang="en-US" sz="1200" dirty="0">
                <a:solidFill>
                  <a:schemeClr val="bg1"/>
                </a:solidFill>
              </a:endParaRPr>
            </a:p>
          </p:txBody>
        </p:sp>
        <p:sp>
          <p:nvSpPr>
            <p:cNvPr id="7" name="Rectangle 6">
              <a:extLst>
                <a:ext uri="{FF2B5EF4-FFF2-40B4-BE49-F238E27FC236}">
                  <a16:creationId xmlns:a16="http://schemas.microsoft.com/office/drawing/2014/main" id="{8766CFD6-521C-AF44-B905-D12A82DE8698}"/>
                </a:ext>
              </a:extLst>
            </p:cNvPr>
            <p:cNvSpPr/>
            <p:nvPr/>
          </p:nvSpPr>
          <p:spPr>
            <a:xfrm>
              <a:off x="562706" y="2832708"/>
              <a:ext cx="2189285" cy="56569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Consumers: Adult 50+ and a set of HCC Promotions</a:t>
              </a:r>
              <a:endParaRPr lang="en-US" sz="1200" dirty="0">
                <a:solidFill>
                  <a:schemeClr val="bg1"/>
                </a:solidFill>
              </a:endParaRPr>
            </a:p>
          </p:txBody>
        </p:sp>
        <p:sp>
          <p:nvSpPr>
            <p:cNvPr id="8" name="Rectangle 7">
              <a:extLst>
                <a:ext uri="{FF2B5EF4-FFF2-40B4-BE49-F238E27FC236}">
                  <a16:creationId xmlns:a16="http://schemas.microsoft.com/office/drawing/2014/main" id="{39BCB6AF-73D3-29DC-7B2C-4EA7262C184C}"/>
                </a:ext>
              </a:extLst>
            </p:cNvPr>
            <p:cNvSpPr/>
            <p:nvPr/>
          </p:nvSpPr>
          <p:spPr>
            <a:xfrm>
              <a:off x="2831122" y="2832708"/>
              <a:ext cx="2189285" cy="565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Consumers: Adult 50+ and a set of HCC Promotions</a:t>
              </a:r>
            </a:p>
          </p:txBody>
        </p:sp>
        <p:sp>
          <p:nvSpPr>
            <p:cNvPr id="13" name="Oval 12">
              <a:extLst>
                <a:ext uri="{FF2B5EF4-FFF2-40B4-BE49-F238E27FC236}">
                  <a16:creationId xmlns:a16="http://schemas.microsoft.com/office/drawing/2014/main" id="{18C79280-07EE-E72B-1716-0C4D3B9CDC61}"/>
                </a:ext>
              </a:extLst>
            </p:cNvPr>
            <p:cNvSpPr/>
            <p:nvPr/>
          </p:nvSpPr>
          <p:spPr>
            <a:xfrm>
              <a:off x="254976" y="1391388"/>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14" name="Rectangle 13">
              <a:extLst>
                <a:ext uri="{FF2B5EF4-FFF2-40B4-BE49-F238E27FC236}">
                  <a16:creationId xmlns:a16="http://schemas.microsoft.com/office/drawing/2014/main" id="{DE2A8FC3-F36F-832D-5721-3ED6C156D240}"/>
                </a:ext>
              </a:extLst>
            </p:cNvPr>
            <p:cNvSpPr/>
            <p:nvPr/>
          </p:nvSpPr>
          <p:spPr>
            <a:xfrm>
              <a:off x="562706" y="3432169"/>
              <a:ext cx="2189285" cy="788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Commercial Plans:</a:t>
              </a:r>
            </a:p>
            <a:p>
              <a:pPr algn="ctr"/>
              <a:r>
                <a:rPr lang="en-US" sz="1200">
                  <a:solidFill>
                    <a:schemeClr val="bg1"/>
                  </a:solidFill>
                </a:rPr>
                <a:t>Tier 2 Formulary: 20% Rx</a:t>
              </a:r>
            </a:p>
            <a:p>
              <a:pPr algn="ctr"/>
              <a:r>
                <a:rPr lang="en-US" sz="1200">
                  <a:solidFill>
                    <a:schemeClr val="bg1"/>
                  </a:solidFill>
                </a:rPr>
                <a:t>Prior Authorization: 40% Rx   </a:t>
              </a:r>
              <a:endParaRPr lang="en-US" sz="1200" dirty="0">
                <a:solidFill>
                  <a:schemeClr val="bg1"/>
                </a:solidFill>
              </a:endParaRPr>
            </a:p>
          </p:txBody>
        </p:sp>
        <p:sp>
          <p:nvSpPr>
            <p:cNvPr id="15" name="Rectangle 14">
              <a:extLst>
                <a:ext uri="{FF2B5EF4-FFF2-40B4-BE49-F238E27FC236}">
                  <a16:creationId xmlns:a16="http://schemas.microsoft.com/office/drawing/2014/main" id="{B0A675C5-30A4-D20D-55AA-840BF0CFAB82}"/>
                </a:ext>
              </a:extLst>
            </p:cNvPr>
            <p:cNvSpPr/>
            <p:nvPr/>
          </p:nvSpPr>
          <p:spPr>
            <a:xfrm>
              <a:off x="2831122" y="3432170"/>
              <a:ext cx="2189285" cy="788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Commercial Plans:</a:t>
              </a:r>
            </a:p>
            <a:p>
              <a:pPr algn="ctr"/>
              <a:r>
                <a:rPr lang="en-US" sz="1200">
                  <a:solidFill>
                    <a:schemeClr val="bg1"/>
                  </a:solidFill>
                </a:rPr>
                <a:t>Tier 2 Formulary: 35% Rx</a:t>
              </a:r>
            </a:p>
            <a:p>
              <a:pPr algn="ctr"/>
              <a:r>
                <a:rPr lang="en-US" sz="1200">
                  <a:solidFill>
                    <a:schemeClr val="bg1"/>
                  </a:solidFill>
                </a:rPr>
                <a:t>Prior Authorization: 35% Rx   </a:t>
              </a:r>
              <a:endParaRPr lang="en-US" sz="1200" dirty="0">
                <a:solidFill>
                  <a:schemeClr val="bg1"/>
                </a:solidFill>
              </a:endParaRPr>
            </a:p>
          </p:txBody>
        </p:sp>
        <p:sp>
          <p:nvSpPr>
            <p:cNvPr id="16" name="Rectangle 15">
              <a:extLst>
                <a:ext uri="{FF2B5EF4-FFF2-40B4-BE49-F238E27FC236}">
                  <a16:creationId xmlns:a16="http://schemas.microsoft.com/office/drawing/2014/main" id="{0FEFC37F-D889-C7C9-FD6D-A9AB974C3F97}"/>
                </a:ext>
              </a:extLst>
            </p:cNvPr>
            <p:cNvSpPr/>
            <p:nvPr/>
          </p:nvSpPr>
          <p:spPr>
            <a:xfrm>
              <a:off x="562706" y="4254069"/>
              <a:ext cx="2189285" cy="7881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Heavy Competition</a:t>
              </a:r>
              <a:endParaRPr lang="en-US" sz="1200" dirty="0">
                <a:solidFill>
                  <a:schemeClr val="bg1"/>
                </a:solidFill>
              </a:endParaRPr>
            </a:p>
          </p:txBody>
        </p:sp>
        <p:sp>
          <p:nvSpPr>
            <p:cNvPr id="17" name="Rectangle 16">
              <a:extLst>
                <a:ext uri="{FF2B5EF4-FFF2-40B4-BE49-F238E27FC236}">
                  <a16:creationId xmlns:a16="http://schemas.microsoft.com/office/drawing/2014/main" id="{51527FEE-B931-A808-69DA-076C13C94DD1}"/>
                </a:ext>
              </a:extLst>
            </p:cNvPr>
            <p:cNvSpPr/>
            <p:nvPr/>
          </p:nvSpPr>
          <p:spPr>
            <a:xfrm>
              <a:off x="2831122" y="4254070"/>
              <a:ext cx="2189285" cy="788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Heavy Competition</a:t>
              </a:r>
              <a:endParaRPr lang="en-US" sz="1200" dirty="0">
                <a:solidFill>
                  <a:schemeClr val="bg1"/>
                </a:solidFill>
              </a:endParaRPr>
            </a:p>
          </p:txBody>
        </p:sp>
        <p:sp>
          <p:nvSpPr>
            <p:cNvPr id="18" name="Rectangle 17">
              <a:extLst>
                <a:ext uri="{FF2B5EF4-FFF2-40B4-BE49-F238E27FC236}">
                  <a16:creationId xmlns:a16="http://schemas.microsoft.com/office/drawing/2014/main" id="{6489310C-42C3-A1A3-270F-991FAE0CF74B}"/>
                </a:ext>
              </a:extLst>
            </p:cNvPr>
            <p:cNvSpPr/>
            <p:nvPr/>
          </p:nvSpPr>
          <p:spPr>
            <a:xfrm>
              <a:off x="2831120" y="1689812"/>
              <a:ext cx="2189285" cy="490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SCENARIO 2</a:t>
              </a:r>
            </a:p>
            <a:p>
              <a:pPr algn="ctr"/>
              <a:r>
                <a:rPr lang="en-US" b="1">
                  <a:solidFill>
                    <a:schemeClr val="bg1"/>
                  </a:solidFill>
                </a:rPr>
                <a:t>Spend: $1.4X</a:t>
              </a:r>
              <a:endParaRPr lang="en-US" b="1" dirty="0">
                <a:solidFill>
                  <a:schemeClr val="bg1"/>
                </a:solidFill>
              </a:endParaRPr>
            </a:p>
          </p:txBody>
        </p:sp>
      </p:grpSp>
      <p:sp>
        <p:nvSpPr>
          <p:cNvPr id="31" name="Rectangle 30">
            <a:extLst>
              <a:ext uri="{FF2B5EF4-FFF2-40B4-BE49-F238E27FC236}">
                <a16:creationId xmlns:a16="http://schemas.microsoft.com/office/drawing/2014/main" id="{8FA4C3D3-9003-E591-473B-DDDD8BECD1A3}"/>
              </a:ext>
            </a:extLst>
          </p:cNvPr>
          <p:cNvSpPr/>
          <p:nvPr/>
        </p:nvSpPr>
        <p:spPr>
          <a:xfrm>
            <a:off x="0" y="5661839"/>
            <a:ext cx="12192000" cy="473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Conclusion:</a:t>
            </a:r>
            <a:r>
              <a:rPr lang="en-US" sz="1800" b="1" i="1">
                <a:solidFill>
                  <a:schemeClr val="bg1"/>
                </a:solidFill>
              </a:rPr>
              <a:t> </a:t>
            </a:r>
            <a:r>
              <a:rPr lang="en-US" sz="1600" spc="14">
                <a:solidFill>
                  <a:schemeClr val="bg1"/>
                </a:solidFill>
              </a:rPr>
              <a:t>Considering future growth potential, Scenario 2 is preferred even though the spend is higher now.</a:t>
            </a:r>
            <a:r>
              <a:rPr lang="en-US" sz="1600" b="1" i="1">
                <a:solidFill>
                  <a:schemeClr val="bg1"/>
                </a:solidFill>
              </a:rPr>
              <a:t> </a:t>
            </a:r>
            <a:endParaRPr lang="en-US" sz="1600" b="1" i="1" dirty="0">
              <a:solidFill>
                <a:schemeClr val="bg1"/>
              </a:solidFill>
            </a:endParaRPr>
          </a:p>
        </p:txBody>
      </p:sp>
      <p:sp>
        <p:nvSpPr>
          <p:cNvPr id="25" name="Oval 24">
            <a:extLst>
              <a:ext uri="{FF2B5EF4-FFF2-40B4-BE49-F238E27FC236}">
                <a16:creationId xmlns:a16="http://schemas.microsoft.com/office/drawing/2014/main" id="{7F3E346B-E79D-654B-8D82-15D493173DD1}"/>
              </a:ext>
            </a:extLst>
          </p:cNvPr>
          <p:cNvSpPr/>
          <p:nvPr/>
        </p:nvSpPr>
        <p:spPr>
          <a:xfrm>
            <a:off x="217804" y="562404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3</a:t>
            </a:r>
            <a:endParaRPr lang="en-US" sz="2400" b="1" dirty="0">
              <a:solidFill>
                <a:schemeClr val="tx1"/>
              </a:solidFill>
            </a:endParaRPr>
          </a:p>
        </p:txBody>
      </p:sp>
      <p:sp>
        <p:nvSpPr>
          <p:cNvPr id="20" name="Oval 19">
            <a:extLst>
              <a:ext uri="{FF2B5EF4-FFF2-40B4-BE49-F238E27FC236}">
                <a16:creationId xmlns:a16="http://schemas.microsoft.com/office/drawing/2014/main" id="{5FC77020-9760-C1F1-3DE6-3171CEBD52E3}"/>
              </a:ext>
            </a:extLst>
          </p:cNvPr>
          <p:cNvSpPr/>
          <p:nvPr/>
        </p:nvSpPr>
        <p:spPr>
          <a:xfrm>
            <a:off x="6096000" y="1536602"/>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2</a:t>
            </a:r>
            <a:endParaRPr lang="en-US" sz="2400" b="1" dirty="0">
              <a:solidFill>
                <a:schemeClr val="tx1"/>
              </a:solidFill>
            </a:endParaRPr>
          </a:p>
        </p:txBody>
      </p:sp>
      <p:pic>
        <p:nvPicPr>
          <p:cNvPr id="62" name="Picture 61" descr="A graph showing a line of growth&#10;&#10;Description automatically generated with medium confidence">
            <a:extLst>
              <a:ext uri="{FF2B5EF4-FFF2-40B4-BE49-F238E27FC236}">
                <a16:creationId xmlns:a16="http://schemas.microsoft.com/office/drawing/2014/main" id="{B36BD02C-95E7-CE02-DAFD-A674B3FEC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802" y="1687132"/>
            <a:ext cx="4567756" cy="3110697"/>
          </a:xfrm>
          <a:prstGeom prst="rect">
            <a:avLst/>
          </a:prstGeom>
        </p:spPr>
      </p:pic>
      <p:sp>
        <p:nvSpPr>
          <p:cNvPr id="48" name="Rectangle 47">
            <a:extLst>
              <a:ext uri="{FF2B5EF4-FFF2-40B4-BE49-F238E27FC236}">
                <a16:creationId xmlns:a16="http://schemas.microsoft.com/office/drawing/2014/main" id="{0CDD5A50-E1ED-907C-5F0E-769EBEAA51C6}"/>
              </a:ext>
            </a:extLst>
          </p:cNvPr>
          <p:cNvSpPr/>
          <p:nvPr/>
        </p:nvSpPr>
        <p:spPr>
          <a:xfrm>
            <a:off x="6894415" y="1607738"/>
            <a:ext cx="4567756"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OUTPUT RESULTS: BRAND SALES TRENDS </a:t>
            </a:r>
            <a:endParaRPr lang="en-US" sz="1200" b="1" dirty="0">
              <a:solidFill>
                <a:schemeClr val="bg1"/>
              </a:solidFill>
            </a:endParaRPr>
          </a:p>
        </p:txBody>
      </p:sp>
      <p:sp>
        <p:nvSpPr>
          <p:cNvPr id="64" name="TextBox 63">
            <a:extLst>
              <a:ext uri="{FF2B5EF4-FFF2-40B4-BE49-F238E27FC236}">
                <a16:creationId xmlns:a16="http://schemas.microsoft.com/office/drawing/2014/main" id="{0AE24C5B-90E5-EE52-4213-3F8E9C5E3A52}"/>
              </a:ext>
            </a:extLst>
          </p:cNvPr>
          <p:cNvSpPr txBox="1"/>
          <p:nvPr/>
        </p:nvSpPr>
        <p:spPr>
          <a:xfrm>
            <a:off x="6726234" y="4809518"/>
            <a:ext cx="4582531" cy="379842"/>
          </a:xfrm>
          <a:prstGeom prst="rect">
            <a:avLst/>
          </a:prstGeom>
          <a:noFill/>
        </p:spPr>
        <p:txBody>
          <a:bodyPr wrap="square" lIns="0" tIns="0" rIns="0" bIns="0" rtlCol="0">
            <a:noAutofit/>
          </a:bodyPr>
          <a:lstStyle/>
          <a:p>
            <a:pPr algn="ctr"/>
            <a:r>
              <a:rPr lang="en-US" sz="1200" spc="14">
                <a:solidFill>
                  <a:schemeClr val="bg1"/>
                </a:solidFill>
              </a:rPr>
              <a:t>Spend is 40% more due to higher discounts and promotions, but estimated yearly sales for Scenario 2 is 25% more than first.  </a:t>
            </a:r>
            <a:endParaRPr lang="en-US" sz="1200" dirty="0"/>
          </a:p>
        </p:txBody>
      </p:sp>
      <p:sp>
        <p:nvSpPr>
          <p:cNvPr id="9" name="Rectangle 8">
            <a:extLst>
              <a:ext uri="{FF2B5EF4-FFF2-40B4-BE49-F238E27FC236}">
                <a16:creationId xmlns:a16="http://schemas.microsoft.com/office/drawing/2014/main" id="{399DFDCE-EA3C-6775-916A-F54FC162716D}"/>
              </a:ext>
            </a:extLst>
          </p:cNvPr>
          <p:cNvSpPr/>
          <p:nvPr/>
        </p:nvSpPr>
        <p:spPr>
          <a:xfrm>
            <a:off x="766444" y="1538976"/>
            <a:ext cx="449111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rPr>
              <a:t>INPUTS</a:t>
            </a:r>
            <a:endParaRPr lang="en-US" sz="1200" b="1" dirty="0">
              <a:solidFill>
                <a:schemeClr val="bg1"/>
              </a:solidFill>
            </a:endParaRPr>
          </a:p>
        </p:txBody>
      </p:sp>
    </p:spTree>
    <p:extLst>
      <p:ext uri="{BB962C8B-B14F-4D97-AF65-F5344CB8AC3E}">
        <p14:creationId xmlns:p14="http://schemas.microsoft.com/office/powerpoint/2010/main" val="14791410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Stakeholders</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pPr/>
              <a:t>7</a:t>
            </a:fld>
            <a:endParaRPr lang="en-GB"/>
          </a:p>
        </p:txBody>
      </p:sp>
      <p:sp>
        <p:nvSpPr>
          <p:cNvPr id="21" name="Rectangle: Rounded Corners 20">
            <a:extLst>
              <a:ext uri="{FF2B5EF4-FFF2-40B4-BE49-F238E27FC236}">
                <a16:creationId xmlns:a16="http://schemas.microsoft.com/office/drawing/2014/main" id="{2902199E-230C-F906-4B84-338B0DD18845}"/>
              </a:ext>
            </a:extLst>
          </p:cNvPr>
          <p:cNvSpPr/>
          <p:nvPr/>
        </p:nvSpPr>
        <p:spPr>
          <a:xfrm>
            <a:off x="2597727" y="2008018"/>
            <a:ext cx="3389745" cy="4237508"/>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2" name="Rectangle: Rounded Corners 21">
            <a:extLst>
              <a:ext uri="{FF2B5EF4-FFF2-40B4-BE49-F238E27FC236}">
                <a16:creationId xmlns:a16="http://schemas.microsoft.com/office/drawing/2014/main" id="{C65ECEA4-0687-60FB-178A-6A18D4D007BC}"/>
              </a:ext>
            </a:extLst>
          </p:cNvPr>
          <p:cNvSpPr/>
          <p:nvPr/>
        </p:nvSpPr>
        <p:spPr>
          <a:xfrm>
            <a:off x="6193080" y="2008018"/>
            <a:ext cx="3400306" cy="4237508"/>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3" name="Rectangle 22">
            <a:extLst>
              <a:ext uri="{FF2B5EF4-FFF2-40B4-BE49-F238E27FC236}">
                <a16:creationId xmlns:a16="http://schemas.microsoft.com/office/drawing/2014/main" id="{3532CA60-82A6-3C7B-50E0-DBDA479B7C21}"/>
              </a:ext>
            </a:extLst>
          </p:cNvPr>
          <p:cNvSpPr/>
          <p:nvPr/>
        </p:nvSpPr>
        <p:spPr>
          <a:xfrm>
            <a:off x="2597727" y="2273889"/>
            <a:ext cx="3389745"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BRAND MARKETERS</a:t>
            </a:r>
            <a:endParaRPr lang="en-US" sz="1800" b="1" dirty="0">
              <a:solidFill>
                <a:schemeClr val="bg1"/>
              </a:solidFill>
            </a:endParaRPr>
          </a:p>
        </p:txBody>
      </p:sp>
      <p:sp>
        <p:nvSpPr>
          <p:cNvPr id="24" name="Rectangle 23">
            <a:extLst>
              <a:ext uri="{FF2B5EF4-FFF2-40B4-BE49-F238E27FC236}">
                <a16:creationId xmlns:a16="http://schemas.microsoft.com/office/drawing/2014/main" id="{A83E89EF-AED6-0B23-72AA-82F16978B955}"/>
              </a:ext>
            </a:extLst>
          </p:cNvPr>
          <p:cNvSpPr/>
          <p:nvPr/>
        </p:nvSpPr>
        <p:spPr>
          <a:xfrm>
            <a:off x="6193080" y="2273889"/>
            <a:ext cx="3400306"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COMMERCIAL OPERATIONS AND ANALYTICAL TEAMS</a:t>
            </a:r>
            <a:endParaRPr lang="en-US" sz="1600" b="1" dirty="0">
              <a:solidFill>
                <a:schemeClr val="bg1"/>
              </a:solidFill>
            </a:endParaRPr>
          </a:p>
        </p:txBody>
      </p:sp>
      <p:cxnSp>
        <p:nvCxnSpPr>
          <p:cNvPr id="26" name="Straight Connector 25">
            <a:extLst>
              <a:ext uri="{FF2B5EF4-FFF2-40B4-BE49-F238E27FC236}">
                <a16:creationId xmlns:a16="http://schemas.microsoft.com/office/drawing/2014/main" id="{731AF128-4582-92B7-5DCD-6B9F68072D3C}"/>
              </a:ext>
            </a:extLst>
          </p:cNvPr>
          <p:cNvCxnSpPr>
            <a:cxnSpLocks/>
          </p:cNvCxnSpPr>
          <p:nvPr/>
        </p:nvCxnSpPr>
        <p:spPr>
          <a:xfrm>
            <a:off x="2597727" y="2273889"/>
            <a:ext cx="3389745"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BA7FEE-5B04-9529-E4CA-98CAADBC24DB}"/>
              </a:ext>
            </a:extLst>
          </p:cNvPr>
          <p:cNvCxnSpPr>
            <a:cxnSpLocks/>
          </p:cNvCxnSpPr>
          <p:nvPr/>
        </p:nvCxnSpPr>
        <p:spPr>
          <a:xfrm>
            <a:off x="2597727" y="3035888"/>
            <a:ext cx="3389745"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264DE-4970-B23B-1733-00790718AF8D}"/>
              </a:ext>
            </a:extLst>
          </p:cNvPr>
          <p:cNvCxnSpPr>
            <a:cxnSpLocks/>
          </p:cNvCxnSpPr>
          <p:nvPr/>
        </p:nvCxnSpPr>
        <p:spPr>
          <a:xfrm>
            <a:off x="6193080" y="2273889"/>
            <a:ext cx="3400306"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0AC3C69-CBA2-1F69-C35A-9730C233CF55}"/>
              </a:ext>
            </a:extLst>
          </p:cNvPr>
          <p:cNvCxnSpPr>
            <a:cxnSpLocks/>
          </p:cNvCxnSpPr>
          <p:nvPr/>
        </p:nvCxnSpPr>
        <p:spPr>
          <a:xfrm>
            <a:off x="6193080" y="3035888"/>
            <a:ext cx="3400306"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FEA8B11-89DC-36D3-4DA1-E283E6A24F30}"/>
              </a:ext>
            </a:extLst>
          </p:cNvPr>
          <p:cNvSpPr/>
          <p:nvPr/>
        </p:nvSpPr>
        <p:spPr>
          <a:xfrm>
            <a:off x="2597727" y="1462580"/>
            <a:ext cx="6995659" cy="4695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TARGET AUDIENCES</a:t>
            </a:r>
            <a:endParaRPr lang="en-US" sz="1600" b="1" dirty="0">
              <a:solidFill>
                <a:schemeClr val="bg1"/>
              </a:solidFill>
            </a:endParaRPr>
          </a:p>
        </p:txBody>
      </p:sp>
      <p:grpSp>
        <p:nvGrpSpPr>
          <p:cNvPr id="43" name="Group 42">
            <a:extLst>
              <a:ext uri="{FF2B5EF4-FFF2-40B4-BE49-F238E27FC236}">
                <a16:creationId xmlns:a16="http://schemas.microsoft.com/office/drawing/2014/main" id="{A92A88EA-A641-3094-C278-BDB2231B363F}"/>
              </a:ext>
            </a:extLst>
          </p:cNvPr>
          <p:cNvGrpSpPr/>
          <p:nvPr/>
        </p:nvGrpSpPr>
        <p:grpSpPr>
          <a:xfrm>
            <a:off x="3142640" y="5203700"/>
            <a:ext cx="2483719" cy="726220"/>
            <a:chOff x="2876170" y="5109592"/>
            <a:chExt cx="2483719" cy="726220"/>
          </a:xfrm>
        </p:grpSpPr>
        <p:pic>
          <p:nvPicPr>
            <p:cNvPr id="32" name="Graphic 31" descr="Marketing with solid fill">
              <a:extLst>
                <a:ext uri="{FF2B5EF4-FFF2-40B4-BE49-F238E27FC236}">
                  <a16:creationId xmlns:a16="http://schemas.microsoft.com/office/drawing/2014/main" id="{58B89ABD-76CD-6527-472A-A433B6C86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8750" y="5168939"/>
              <a:ext cx="631139" cy="631139"/>
            </a:xfrm>
            <a:prstGeom prst="rect">
              <a:avLst/>
            </a:prstGeom>
          </p:spPr>
        </p:pic>
        <p:pic>
          <p:nvPicPr>
            <p:cNvPr id="34" name="Graphic 33" descr="Advertising with solid fill">
              <a:extLst>
                <a:ext uri="{FF2B5EF4-FFF2-40B4-BE49-F238E27FC236}">
                  <a16:creationId xmlns:a16="http://schemas.microsoft.com/office/drawing/2014/main" id="{38DDE855-49A4-D756-45E5-82FCAD313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6170" y="5165333"/>
              <a:ext cx="614737" cy="614737"/>
            </a:xfrm>
            <a:prstGeom prst="rect">
              <a:avLst/>
            </a:prstGeom>
          </p:spPr>
        </p:pic>
        <p:pic>
          <p:nvPicPr>
            <p:cNvPr id="36" name="Graphic 35" descr="Target Audience with solid fill">
              <a:extLst>
                <a:ext uri="{FF2B5EF4-FFF2-40B4-BE49-F238E27FC236}">
                  <a16:creationId xmlns:a16="http://schemas.microsoft.com/office/drawing/2014/main" id="{EB716AE2-B76D-0924-5F54-E6C9EDA0F2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0907" y="5109592"/>
              <a:ext cx="726220" cy="726220"/>
            </a:xfrm>
            <a:prstGeom prst="rect">
              <a:avLst/>
            </a:prstGeom>
          </p:spPr>
        </p:pic>
        <p:pic>
          <p:nvPicPr>
            <p:cNvPr id="42" name="Graphic 41" descr="Shopping cart with solid fill">
              <a:extLst>
                <a:ext uri="{FF2B5EF4-FFF2-40B4-BE49-F238E27FC236}">
                  <a16:creationId xmlns:a16="http://schemas.microsoft.com/office/drawing/2014/main" id="{4DBF627A-82EE-E501-499E-989C406D6A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8281" y="5196468"/>
              <a:ext cx="576079" cy="576079"/>
            </a:xfrm>
            <a:prstGeom prst="rect">
              <a:avLst/>
            </a:prstGeom>
          </p:spPr>
        </p:pic>
      </p:grpSp>
      <p:grpSp>
        <p:nvGrpSpPr>
          <p:cNvPr id="68" name="Group 67">
            <a:extLst>
              <a:ext uri="{FF2B5EF4-FFF2-40B4-BE49-F238E27FC236}">
                <a16:creationId xmlns:a16="http://schemas.microsoft.com/office/drawing/2014/main" id="{0CFF2EA9-FEB2-65FE-8296-D86951E2322E}"/>
              </a:ext>
            </a:extLst>
          </p:cNvPr>
          <p:cNvGrpSpPr/>
          <p:nvPr/>
        </p:nvGrpSpPr>
        <p:grpSpPr>
          <a:xfrm>
            <a:off x="6657571" y="5203700"/>
            <a:ext cx="2464339" cy="766617"/>
            <a:chOff x="7121236" y="5180450"/>
            <a:chExt cx="2464339" cy="766617"/>
          </a:xfrm>
        </p:grpSpPr>
        <p:sp>
          <p:nvSpPr>
            <p:cNvPr id="50" name="Rectangle: Rounded Corners 49">
              <a:extLst>
                <a:ext uri="{FF2B5EF4-FFF2-40B4-BE49-F238E27FC236}">
                  <a16:creationId xmlns:a16="http://schemas.microsoft.com/office/drawing/2014/main" id="{77211136-B98F-E68B-E654-EB7BA0C20836}"/>
                </a:ext>
              </a:extLst>
            </p:cNvPr>
            <p:cNvSpPr/>
            <p:nvPr/>
          </p:nvSpPr>
          <p:spPr>
            <a:xfrm>
              <a:off x="7121236" y="5180450"/>
              <a:ext cx="2464339" cy="766617"/>
            </a:xfrm>
            <a:prstGeom prst="roundRect">
              <a:avLst>
                <a:gd name="adj" fmla="val 3200"/>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pic>
          <p:nvPicPr>
            <p:cNvPr id="61" name="Graphic 60" descr="Harvey Balls 30% with solid fill">
              <a:extLst>
                <a:ext uri="{FF2B5EF4-FFF2-40B4-BE49-F238E27FC236}">
                  <a16:creationId xmlns:a16="http://schemas.microsoft.com/office/drawing/2014/main" id="{B28B391A-0020-1798-A90B-BBCA0B2262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35057" y="5260897"/>
              <a:ext cx="650286" cy="650286"/>
            </a:xfrm>
            <a:prstGeom prst="rect">
              <a:avLst/>
            </a:prstGeom>
          </p:spPr>
        </p:pic>
        <p:pic>
          <p:nvPicPr>
            <p:cNvPr id="63" name="Graphic 62" descr="Research with solid fill">
              <a:extLst>
                <a:ext uri="{FF2B5EF4-FFF2-40B4-BE49-F238E27FC236}">
                  <a16:creationId xmlns:a16="http://schemas.microsoft.com/office/drawing/2014/main" id="{A4CDE190-B05E-ECBE-9229-49B341AFB1B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67484" y="5256384"/>
              <a:ext cx="650286" cy="650286"/>
            </a:xfrm>
            <a:prstGeom prst="rect">
              <a:avLst/>
            </a:prstGeom>
          </p:spPr>
        </p:pic>
        <p:pic>
          <p:nvPicPr>
            <p:cNvPr id="65" name="Graphic 64" descr="Bar chart with solid fill">
              <a:extLst>
                <a:ext uri="{FF2B5EF4-FFF2-40B4-BE49-F238E27FC236}">
                  <a16:creationId xmlns:a16="http://schemas.microsoft.com/office/drawing/2014/main" id="{D2042B9B-BF0C-0A44-B438-6BD26E3C7F8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02630" y="5260897"/>
              <a:ext cx="650286" cy="650286"/>
            </a:xfrm>
            <a:prstGeom prst="rect">
              <a:avLst/>
            </a:prstGeom>
          </p:spPr>
        </p:pic>
        <p:pic>
          <p:nvPicPr>
            <p:cNvPr id="67" name="Graphic 66" descr="Exponential Graph with solid fill">
              <a:extLst>
                <a:ext uri="{FF2B5EF4-FFF2-40B4-BE49-F238E27FC236}">
                  <a16:creationId xmlns:a16="http://schemas.microsoft.com/office/drawing/2014/main" id="{98B47207-60D6-5EBA-643D-04AE193CC6C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230428" y="5276583"/>
              <a:ext cx="650286" cy="650286"/>
            </a:xfrm>
            <a:prstGeom prst="rect">
              <a:avLst/>
            </a:prstGeom>
          </p:spPr>
        </p:pic>
      </p:grpSp>
      <p:sp>
        <p:nvSpPr>
          <p:cNvPr id="81" name="Rectangle: Rounded Corners 80">
            <a:extLst>
              <a:ext uri="{FF2B5EF4-FFF2-40B4-BE49-F238E27FC236}">
                <a16:creationId xmlns:a16="http://schemas.microsoft.com/office/drawing/2014/main" id="{AE45927F-29A9-D655-21EA-342A5ABF83B0}"/>
              </a:ext>
            </a:extLst>
          </p:cNvPr>
          <p:cNvSpPr/>
          <p:nvPr/>
        </p:nvSpPr>
        <p:spPr>
          <a:xfrm>
            <a:off x="3065974" y="5199082"/>
            <a:ext cx="2560385" cy="766617"/>
          </a:xfrm>
          <a:prstGeom prst="roundRect">
            <a:avLst>
              <a:gd name="adj" fmla="val 3200"/>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2" name="Rectangle 81">
            <a:extLst>
              <a:ext uri="{FF2B5EF4-FFF2-40B4-BE49-F238E27FC236}">
                <a16:creationId xmlns:a16="http://schemas.microsoft.com/office/drawing/2014/main" id="{9B25FC8A-CD1A-5840-3610-06A5B5374AC6}"/>
              </a:ext>
            </a:extLst>
          </p:cNvPr>
          <p:cNvSpPr/>
          <p:nvPr/>
        </p:nvSpPr>
        <p:spPr>
          <a:xfrm>
            <a:off x="2588953" y="3271417"/>
            <a:ext cx="3389745" cy="164783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a:effectLst/>
                <a:latin typeface="Invention" panose="020B0503020008020204" pitchFamily="34" charset="0"/>
              </a:rPr>
              <a:t>Brand marketers benefit from insights into consumer behavior and the effectiveness of marketing strategies.</a:t>
            </a:r>
            <a:endParaRPr lang="en-US" sz="1400" dirty="0">
              <a:solidFill>
                <a:schemeClr val="bg1"/>
              </a:solidFill>
            </a:endParaRPr>
          </a:p>
        </p:txBody>
      </p:sp>
      <p:sp>
        <p:nvSpPr>
          <p:cNvPr id="83" name="Rectangle 82">
            <a:extLst>
              <a:ext uri="{FF2B5EF4-FFF2-40B4-BE49-F238E27FC236}">
                <a16:creationId xmlns:a16="http://schemas.microsoft.com/office/drawing/2014/main" id="{F3C07522-A61D-1147-9CD1-6423331D5502}"/>
              </a:ext>
            </a:extLst>
          </p:cNvPr>
          <p:cNvSpPr/>
          <p:nvPr/>
        </p:nvSpPr>
        <p:spPr>
          <a:xfrm>
            <a:off x="6194867" y="3298184"/>
            <a:ext cx="3389745" cy="164783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a:effectLst/>
                <a:latin typeface="Invention" panose="020B0503020008020204" pitchFamily="34" charset="0"/>
              </a:rPr>
              <a:t>Commercial operations teams can optimize resource allocation based on simulated market dynamics. Analytics teams can analyze the simulated data to derive actionable insights for decision-making.</a:t>
            </a:r>
            <a:endParaRPr lang="en-US" sz="1400" dirty="0">
              <a:solidFill>
                <a:schemeClr val="bg1"/>
              </a:solidFill>
            </a:endParaRPr>
          </a:p>
        </p:txBody>
      </p:sp>
    </p:spTree>
    <p:extLst>
      <p:ext uri="{BB962C8B-B14F-4D97-AF65-F5344CB8AC3E}">
        <p14:creationId xmlns:p14="http://schemas.microsoft.com/office/powerpoint/2010/main" val="16482797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0858-4B9F-4AC4-9FCC-78638BE9CA2C}"/>
              </a:ext>
            </a:extLst>
          </p:cNvPr>
          <p:cNvSpPr>
            <a:spLocks noGrp="1"/>
          </p:cNvSpPr>
          <p:nvPr>
            <p:ph type="title"/>
          </p:nvPr>
        </p:nvSpPr>
        <p:spPr>
          <a:xfrm>
            <a:off x="377824" y="377825"/>
            <a:ext cx="11439144" cy="850107"/>
          </a:xfrm>
        </p:spPr>
        <p:txBody>
          <a:bodyPr/>
          <a:lstStyle/>
          <a:p>
            <a:r>
              <a:rPr lang="en-GB"/>
              <a:t>Agile Team</a:t>
            </a:r>
            <a:endParaRPr lang="en-GB" dirty="0"/>
          </a:p>
        </p:txBody>
      </p:sp>
      <p:sp>
        <p:nvSpPr>
          <p:cNvPr id="6" name="Slide Number Placeholder 5">
            <a:extLst>
              <a:ext uri="{FF2B5EF4-FFF2-40B4-BE49-F238E27FC236}">
                <a16:creationId xmlns:a16="http://schemas.microsoft.com/office/drawing/2014/main" id="{28D5B3B9-DD3A-4C8E-8271-FE2AD3B89BB8}"/>
              </a:ext>
            </a:extLst>
          </p:cNvPr>
          <p:cNvSpPr>
            <a:spLocks noGrp="1"/>
          </p:cNvSpPr>
          <p:nvPr>
            <p:ph type="sldNum" sz="quarter" idx="12"/>
          </p:nvPr>
        </p:nvSpPr>
        <p:spPr>
          <a:xfrm>
            <a:off x="11122926" y="6433993"/>
            <a:ext cx="229431" cy="216000"/>
          </a:xfrm>
        </p:spPr>
        <p:txBody>
          <a:bodyPr/>
          <a:lstStyle/>
          <a:p>
            <a:fld id="{29CC380D-5F44-41E8-971E-CDD19ED6F8E3}" type="slidenum">
              <a:rPr lang="en-GB" smtClean="0"/>
              <a:pPr/>
              <a:t>8</a:t>
            </a:fld>
            <a:endParaRPr lang="en-GB"/>
          </a:p>
        </p:txBody>
      </p:sp>
      <p:sp>
        <p:nvSpPr>
          <p:cNvPr id="3" name="Rectangle 2">
            <a:extLst>
              <a:ext uri="{FF2B5EF4-FFF2-40B4-BE49-F238E27FC236}">
                <a16:creationId xmlns:a16="http://schemas.microsoft.com/office/drawing/2014/main" id="{AF495597-C0BE-6F84-8047-D7FEE8118DE3}"/>
              </a:ext>
            </a:extLst>
          </p:cNvPr>
          <p:cNvSpPr/>
          <p:nvPr/>
        </p:nvSpPr>
        <p:spPr>
          <a:xfrm>
            <a:off x="0" y="1453167"/>
            <a:ext cx="12192000" cy="75565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a:solidFill>
                  <a:schemeClr val="bg1"/>
                </a:solidFill>
              </a:rPr>
              <a:t>Success will be dependent on the tight integration between Brand and Simulation Teams  </a:t>
            </a:r>
            <a:endParaRPr lang="en-US" sz="1800" b="1" i="1" dirty="0">
              <a:solidFill>
                <a:schemeClr val="bg1"/>
              </a:solidFill>
            </a:endParaRPr>
          </a:p>
        </p:txBody>
      </p:sp>
      <p:sp>
        <p:nvSpPr>
          <p:cNvPr id="4" name="Rectangle: Rounded Corners 3">
            <a:extLst>
              <a:ext uri="{FF2B5EF4-FFF2-40B4-BE49-F238E27FC236}">
                <a16:creationId xmlns:a16="http://schemas.microsoft.com/office/drawing/2014/main" id="{A084F120-9D28-4316-833D-72C8D32E7D26}"/>
              </a:ext>
            </a:extLst>
          </p:cNvPr>
          <p:cNvSpPr/>
          <p:nvPr/>
        </p:nvSpPr>
        <p:spPr>
          <a:xfrm>
            <a:off x="591278" y="2515325"/>
            <a:ext cx="3394362" cy="3683325"/>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 name="Rectangle: Rounded Corners 4">
            <a:extLst>
              <a:ext uri="{FF2B5EF4-FFF2-40B4-BE49-F238E27FC236}">
                <a16:creationId xmlns:a16="http://schemas.microsoft.com/office/drawing/2014/main" id="{AB7F1F1D-0F84-EC1E-3253-66D6A6215878}"/>
              </a:ext>
            </a:extLst>
          </p:cNvPr>
          <p:cNvSpPr/>
          <p:nvPr/>
        </p:nvSpPr>
        <p:spPr>
          <a:xfrm>
            <a:off x="4279614" y="2488202"/>
            <a:ext cx="3394362" cy="3683325"/>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Rectangle 6">
            <a:extLst>
              <a:ext uri="{FF2B5EF4-FFF2-40B4-BE49-F238E27FC236}">
                <a16:creationId xmlns:a16="http://schemas.microsoft.com/office/drawing/2014/main" id="{0580EBA6-E8BB-F22A-6DE1-68D970B60E0E}"/>
              </a:ext>
            </a:extLst>
          </p:cNvPr>
          <p:cNvSpPr/>
          <p:nvPr/>
        </p:nvSpPr>
        <p:spPr>
          <a:xfrm>
            <a:off x="601233" y="2754073"/>
            <a:ext cx="3394362"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           PROJECT OWNERS</a:t>
            </a:r>
            <a:endParaRPr lang="en-US" sz="1800" b="1" dirty="0">
              <a:solidFill>
                <a:schemeClr val="bg1"/>
              </a:solidFill>
            </a:endParaRPr>
          </a:p>
        </p:txBody>
      </p:sp>
      <p:sp>
        <p:nvSpPr>
          <p:cNvPr id="8" name="Rectangle 7">
            <a:extLst>
              <a:ext uri="{FF2B5EF4-FFF2-40B4-BE49-F238E27FC236}">
                <a16:creationId xmlns:a16="http://schemas.microsoft.com/office/drawing/2014/main" id="{74B3BD26-A8A0-5D98-42D5-2AAE854DE406}"/>
              </a:ext>
            </a:extLst>
          </p:cNvPr>
          <p:cNvSpPr/>
          <p:nvPr/>
        </p:nvSpPr>
        <p:spPr>
          <a:xfrm>
            <a:off x="4279614" y="2754073"/>
            <a:ext cx="3394362"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          CORE TEAM</a:t>
            </a:r>
            <a:endParaRPr lang="en-US" sz="1800" b="1" dirty="0">
              <a:solidFill>
                <a:schemeClr val="bg1"/>
              </a:solidFill>
            </a:endParaRPr>
          </a:p>
        </p:txBody>
      </p:sp>
      <p:cxnSp>
        <p:nvCxnSpPr>
          <p:cNvPr id="9" name="Straight Connector 8">
            <a:extLst>
              <a:ext uri="{FF2B5EF4-FFF2-40B4-BE49-F238E27FC236}">
                <a16:creationId xmlns:a16="http://schemas.microsoft.com/office/drawing/2014/main" id="{EC43B15F-046D-610A-72E4-9373F8C42BBC}"/>
              </a:ext>
            </a:extLst>
          </p:cNvPr>
          <p:cNvCxnSpPr>
            <a:cxnSpLocks/>
          </p:cNvCxnSpPr>
          <p:nvPr/>
        </p:nvCxnSpPr>
        <p:spPr>
          <a:xfrm>
            <a:off x="601233" y="2754073"/>
            <a:ext cx="3394362"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5A9D6F1-CF68-E4DC-14C3-3FB42AE69373}"/>
              </a:ext>
            </a:extLst>
          </p:cNvPr>
          <p:cNvCxnSpPr>
            <a:cxnSpLocks/>
          </p:cNvCxnSpPr>
          <p:nvPr/>
        </p:nvCxnSpPr>
        <p:spPr>
          <a:xfrm>
            <a:off x="601233" y="3516072"/>
            <a:ext cx="3394362"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CD76D4-4CCC-878D-B531-51DA7F82B9F8}"/>
              </a:ext>
            </a:extLst>
          </p:cNvPr>
          <p:cNvCxnSpPr>
            <a:cxnSpLocks/>
          </p:cNvCxnSpPr>
          <p:nvPr/>
        </p:nvCxnSpPr>
        <p:spPr>
          <a:xfrm>
            <a:off x="4279614" y="2754073"/>
            <a:ext cx="3394362"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22F822-CC09-4D29-B4B8-145CAA8D25C8}"/>
              </a:ext>
            </a:extLst>
          </p:cNvPr>
          <p:cNvCxnSpPr>
            <a:cxnSpLocks/>
          </p:cNvCxnSpPr>
          <p:nvPr/>
        </p:nvCxnSpPr>
        <p:spPr>
          <a:xfrm>
            <a:off x="4279614" y="3516072"/>
            <a:ext cx="3394362"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E65EE6A-7B3E-975F-905A-D2CF07DCD5CF}"/>
              </a:ext>
            </a:extLst>
          </p:cNvPr>
          <p:cNvSpPr/>
          <p:nvPr/>
        </p:nvSpPr>
        <p:spPr>
          <a:xfrm>
            <a:off x="7957995" y="2471290"/>
            <a:ext cx="3394362" cy="3683325"/>
          </a:xfrm>
          <a:prstGeom prst="roundRect">
            <a:avLst>
              <a:gd name="adj" fmla="val 3200"/>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0AC3C6C6-7C30-2CC6-DEA2-8D0E3E1C9CC7}"/>
              </a:ext>
            </a:extLst>
          </p:cNvPr>
          <p:cNvSpPr/>
          <p:nvPr/>
        </p:nvSpPr>
        <p:spPr>
          <a:xfrm>
            <a:off x="7957995" y="2737161"/>
            <a:ext cx="3394362" cy="7666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rPr>
              <a:t>          EXTENDED TEAM</a:t>
            </a:r>
            <a:endParaRPr lang="en-US" sz="1800" b="1" dirty="0">
              <a:solidFill>
                <a:schemeClr val="bg1"/>
              </a:solidFill>
            </a:endParaRPr>
          </a:p>
        </p:txBody>
      </p:sp>
      <p:cxnSp>
        <p:nvCxnSpPr>
          <p:cNvPr id="41" name="Straight Connector 40">
            <a:extLst>
              <a:ext uri="{FF2B5EF4-FFF2-40B4-BE49-F238E27FC236}">
                <a16:creationId xmlns:a16="http://schemas.microsoft.com/office/drawing/2014/main" id="{7BE9734A-AA2D-F3FA-3732-738695B0EE48}"/>
              </a:ext>
            </a:extLst>
          </p:cNvPr>
          <p:cNvCxnSpPr>
            <a:cxnSpLocks/>
          </p:cNvCxnSpPr>
          <p:nvPr/>
        </p:nvCxnSpPr>
        <p:spPr>
          <a:xfrm>
            <a:off x="7957995" y="2737161"/>
            <a:ext cx="3394362"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3891B0-426E-A335-3F64-838CDAF1E24B}"/>
              </a:ext>
            </a:extLst>
          </p:cNvPr>
          <p:cNvCxnSpPr>
            <a:cxnSpLocks/>
          </p:cNvCxnSpPr>
          <p:nvPr/>
        </p:nvCxnSpPr>
        <p:spPr>
          <a:xfrm>
            <a:off x="7957995" y="3499160"/>
            <a:ext cx="3394362"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9" name="TextBox 21">
            <a:extLst>
              <a:ext uri="{FF2B5EF4-FFF2-40B4-BE49-F238E27FC236}">
                <a16:creationId xmlns:a16="http://schemas.microsoft.com/office/drawing/2014/main" id="{6ABBB7B8-5AFE-3746-23FB-78B121C798D4}"/>
              </a:ext>
            </a:extLst>
          </p:cNvPr>
          <p:cNvSpPr txBox="1"/>
          <p:nvPr/>
        </p:nvSpPr>
        <p:spPr>
          <a:xfrm>
            <a:off x="599792" y="4342675"/>
            <a:ext cx="3091873" cy="436017"/>
          </a:xfrm>
          <a:prstGeom prst="rect">
            <a:avLst/>
          </a:prstGeom>
        </p:spPr>
        <p:txBody>
          <a:bodyPr wrap="square" lIns="0" tIns="0" rIns="0" bIns="0" rtlCol="0" anchor="t">
            <a:spAutoFit/>
          </a:bodyPr>
          <a:lstStyle/>
          <a:p>
            <a:pPr marL="265484" lvl="1" indent="-132742">
              <a:lnSpc>
                <a:spcPts val="1697"/>
              </a:lnSpc>
              <a:buFont typeface="Arial"/>
              <a:buChar char="•"/>
            </a:pPr>
            <a:r>
              <a:rPr lang="en-US" sz="1600" b="1" spc="120">
                <a:solidFill>
                  <a:schemeClr val="bg1"/>
                </a:solidFill>
              </a:rPr>
              <a:t>Simulation CoE Lead</a:t>
            </a:r>
          </a:p>
          <a:p>
            <a:pPr marL="265484" lvl="1" indent="-132742">
              <a:lnSpc>
                <a:spcPts val="1697"/>
              </a:lnSpc>
              <a:buFont typeface="Arial"/>
              <a:buChar char="•"/>
            </a:pPr>
            <a:r>
              <a:rPr lang="en-US" sz="1600" b="1" spc="120">
                <a:solidFill>
                  <a:schemeClr val="bg1"/>
                </a:solidFill>
              </a:rPr>
              <a:t>Brand Marketing Director</a:t>
            </a:r>
          </a:p>
        </p:txBody>
      </p:sp>
      <p:sp>
        <p:nvSpPr>
          <p:cNvPr id="60" name="TextBox 21">
            <a:extLst>
              <a:ext uri="{FF2B5EF4-FFF2-40B4-BE49-F238E27FC236}">
                <a16:creationId xmlns:a16="http://schemas.microsoft.com/office/drawing/2014/main" id="{13A59C6E-458E-E6BA-5163-5ED874D7E970}"/>
              </a:ext>
            </a:extLst>
          </p:cNvPr>
          <p:cNvSpPr txBox="1"/>
          <p:nvPr/>
        </p:nvSpPr>
        <p:spPr>
          <a:xfrm>
            <a:off x="4279614" y="3797009"/>
            <a:ext cx="3229550" cy="654025"/>
          </a:xfrm>
          <a:prstGeom prst="rect">
            <a:avLst/>
          </a:prstGeom>
        </p:spPr>
        <p:txBody>
          <a:bodyPr wrap="square" lIns="0" tIns="0" rIns="0" bIns="0" rtlCol="0" anchor="t">
            <a:spAutoFit/>
          </a:bodyPr>
          <a:lstStyle/>
          <a:p>
            <a:pPr marL="265484" lvl="1" indent="-132742">
              <a:lnSpc>
                <a:spcPts val="1697"/>
              </a:lnSpc>
              <a:buFont typeface="Arial"/>
              <a:buChar char="•"/>
            </a:pPr>
            <a:r>
              <a:rPr lang="en-US" sz="1600" b="1" spc="120">
                <a:solidFill>
                  <a:schemeClr val="bg1"/>
                </a:solidFill>
              </a:rPr>
              <a:t>Simulation CoE Lead</a:t>
            </a:r>
          </a:p>
          <a:p>
            <a:pPr marL="265484" lvl="1" indent="-132742">
              <a:lnSpc>
                <a:spcPts val="1697"/>
              </a:lnSpc>
              <a:buFont typeface="Arial"/>
              <a:buChar char="•"/>
            </a:pPr>
            <a:r>
              <a:rPr lang="en-US" sz="1600" b="1" spc="120">
                <a:solidFill>
                  <a:schemeClr val="bg1"/>
                </a:solidFill>
              </a:rPr>
              <a:t>Brand Marketing Director</a:t>
            </a:r>
          </a:p>
          <a:p>
            <a:pPr marL="265484" lvl="1" indent="-132742">
              <a:lnSpc>
                <a:spcPts val="1697"/>
              </a:lnSpc>
              <a:buFont typeface="Arial"/>
              <a:buChar char="•"/>
            </a:pPr>
            <a:r>
              <a:rPr lang="en-US" sz="1600" b="1" spc="120">
                <a:solidFill>
                  <a:schemeClr val="bg1"/>
                </a:solidFill>
              </a:rPr>
              <a:t>Simulation Implementer(s) </a:t>
            </a:r>
          </a:p>
        </p:txBody>
      </p:sp>
      <p:sp>
        <p:nvSpPr>
          <p:cNvPr id="62" name="TextBox 21">
            <a:extLst>
              <a:ext uri="{FF2B5EF4-FFF2-40B4-BE49-F238E27FC236}">
                <a16:creationId xmlns:a16="http://schemas.microsoft.com/office/drawing/2014/main" id="{D97E2F7C-18B0-F1E4-BB8D-0E63CA1DD207}"/>
              </a:ext>
            </a:extLst>
          </p:cNvPr>
          <p:cNvSpPr txBox="1"/>
          <p:nvPr/>
        </p:nvSpPr>
        <p:spPr>
          <a:xfrm>
            <a:off x="4279614" y="4720172"/>
            <a:ext cx="3229550" cy="1526059"/>
          </a:xfrm>
          <a:prstGeom prst="rect">
            <a:avLst/>
          </a:prstGeom>
        </p:spPr>
        <p:txBody>
          <a:bodyPr wrap="square" lIns="0" tIns="0" rIns="0" bIns="0" rtlCol="0" anchor="t">
            <a:spAutoFit/>
          </a:bodyPr>
          <a:lstStyle/>
          <a:p>
            <a:pPr marL="132742" lvl="1">
              <a:lnSpc>
                <a:spcPts val="1697"/>
              </a:lnSpc>
            </a:pPr>
            <a:r>
              <a:rPr lang="en-US" sz="1200" spc="120">
                <a:solidFill>
                  <a:schemeClr val="bg1"/>
                </a:solidFill>
              </a:rPr>
              <a:t>One representative each from</a:t>
            </a:r>
          </a:p>
          <a:p>
            <a:pPr marL="418492" lvl="1" indent="-285750">
              <a:lnSpc>
                <a:spcPts val="1697"/>
              </a:lnSpc>
              <a:buFont typeface="Arial" panose="020B0604020202020204" pitchFamily="34" charset="0"/>
              <a:buChar char="•"/>
            </a:pPr>
            <a:r>
              <a:rPr lang="en-US" sz="1200" spc="120">
                <a:solidFill>
                  <a:schemeClr val="bg1"/>
                </a:solidFill>
              </a:rPr>
              <a:t>CAS Targeting</a:t>
            </a:r>
          </a:p>
          <a:p>
            <a:pPr marL="418492" lvl="1" indent="-285750">
              <a:lnSpc>
                <a:spcPts val="1697"/>
              </a:lnSpc>
              <a:buFont typeface="Arial" panose="020B0604020202020204" pitchFamily="34" charset="0"/>
              <a:buChar char="•"/>
            </a:pPr>
            <a:r>
              <a:rPr lang="en-US" sz="1200" spc="120">
                <a:solidFill>
                  <a:schemeClr val="bg1"/>
                </a:solidFill>
              </a:rPr>
              <a:t>DS BU</a:t>
            </a:r>
          </a:p>
          <a:p>
            <a:pPr marL="418492" lvl="1" indent="-285750">
              <a:lnSpc>
                <a:spcPts val="1697"/>
              </a:lnSpc>
              <a:buFont typeface="Arial" panose="020B0604020202020204" pitchFamily="34" charset="0"/>
              <a:buChar char="•"/>
            </a:pPr>
            <a:r>
              <a:rPr lang="en-US" sz="1200" spc="120">
                <a:solidFill>
                  <a:schemeClr val="bg1"/>
                </a:solidFill>
              </a:rPr>
              <a:t>CAS Managed Care</a:t>
            </a:r>
          </a:p>
          <a:p>
            <a:pPr marL="418492" lvl="1" indent="-285750">
              <a:lnSpc>
                <a:spcPts val="1697"/>
              </a:lnSpc>
              <a:buFont typeface="Arial" panose="020B0604020202020204" pitchFamily="34" charset="0"/>
              <a:buChar char="•"/>
            </a:pPr>
            <a:r>
              <a:rPr lang="en-US" sz="1200" spc="120">
                <a:solidFill>
                  <a:schemeClr val="bg1"/>
                </a:solidFill>
              </a:rPr>
              <a:t>IA&amp;IO</a:t>
            </a:r>
          </a:p>
          <a:p>
            <a:pPr marL="418492" lvl="1" indent="-285750">
              <a:lnSpc>
                <a:spcPts val="1697"/>
              </a:lnSpc>
              <a:buFont typeface="Arial" panose="020B0604020202020204" pitchFamily="34" charset="0"/>
              <a:buChar char="•"/>
            </a:pPr>
            <a:r>
              <a:rPr lang="en-US" sz="1200" spc="120">
                <a:solidFill>
                  <a:schemeClr val="bg1"/>
                </a:solidFill>
              </a:rPr>
              <a:t>BEA</a:t>
            </a:r>
          </a:p>
          <a:p>
            <a:pPr marL="418492" lvl="1" indent="-285750">
              <a:lnSpc>
                <a:spcPts val="1697"/>
              </a:lnSpc>
              <a:buFont typeface="Arial" panose="020B0604020202020204" pitchFamily="34" charset="0"/>
              <a:buChar char="•"/>
            </a:pPr>
            <a:endParaRPr lang="en-US" sz="1600" spc="120">
              <a:solidFill>
                <a:schemeClr val="bg1"/>
              </a:solidFill>
            </a:endParaRPr>
          </a:p>
        </p:txBody>
      </p:sp>
      <p:sp>
        <p:nvSpPr>
          <p:cNvPr id="64" name="TextBox 23">
            <a:extLst>
              <a:ext uri="{FF2B5EF4-FFF2-40B4-BE49-F238E27FC236}">
                <a16:creationId xmlns:a16="http://schemas.microsoft.com/office/drawing/2014/main" id="{1D05C67B-5E27-7DB1-3BB6-4A6B70D4EFC9}"/>
              </a:ext>
            </a:extLst>
          </p:cNvPr>
          <p:cNvSpPr txBox="1"/>
          <p:nvPr/>
        </p:nvSpPr>
        <p:spPr>
          <a:xfrm>
            <a:off x="8165842" y="4342675"/>
            <a:ext cx="2978667" cy="436017"/>
          </a:xfrm>
          <a:prstGeom prst="rect">
            <a:avLst/>
          </a:prstGeom>
        </p:spPr>
        <p:txBody>
          <a:bodyPr lIns="0" tIns="0" rIns="0" bIns="0" rtlCol="0" anchor="t">
            <a:spAutoFit/>
          </a:bodyPr>
          <a:lstStyle/>
          <a:p>
            <a:pPr algn="ctr">
              <a:lnSpc>
                <a:spcPts val="1697"/>
              </a:lnSpc>
            </a:pPr>
            <a:r>
              <a:rPr lang="en-US" sz="1600" b="1" spc="120">
                <a:solidFill>
                  <a:schemeClr val="bg1"/>
                </a:solidFill>
              </a:rPr>
              <a:t>IT, DET, Media, Forecast team representatives</a:t>
            </a:r>
          </a:p>
        </p:txBody>
      </p:sp>
      <p:pic>
        <p:nvPicPr>
          <p:cNvPr id="14" name="Graphic 13" descr="Briefcase with solid fill">
            <a:extLst>
              <a:ext uri="{FF2B5EF4-FFF2-40B4-BE49-F238E27FC236}">
                <a16:creationId xmlns:a16="http://schemas.microsoft.com/office/drawing/2014/main" id="{F18AC59F-E15C-010C-4FE9-4F5CBDB8C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643" y="2851022"/>
            <a:ext cx="538895" cy="538895"/>
          </a:xfrm>
          <a:prstGeom prst="rect">
            <a:avLst/>
          </a:prstGeom>
        </p:spPr>
      </p:pic>
      <p:pic>
        <p:nvPicPr>
          <p:cNvPr id="16" name="Graphic 15" descr="Cheers with solid fill">
            <a:extLst>
              <a:ext uri="{FF2B5EF4-FFF2-40B4-BE49-F238E27FC236}">
                <a16:creationId xmlns:a16="http://schemas.microsoft.com/office/drawing/2014/main" id="{7380F0FD-0E12-B001-4D0C-7EF8E44703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49749" y="2867934"/>
            <a:ext cx="538895" cy="538895"/>
          </a:xfrm>
          <a:prstGeom prst="rect">
            <a:avLst/>
          </a:prstGeom>
        </p:spPr>
      </p:pic>
      <p:pic>
        <p:nvPicPr>
          <p:cNvPr id="18" name="Graphic 17" descr="Processor with solid fill">
            <a:extLst>
              <a:ext uri="{FF2B5EF4-FFF2-40B4-BE49-F238E27FC236}">
                <a16:creationId xmlns:a16="http://schemas.microsoft.com/office/drawing/2014/main" id="{D4D89C85-8D44-669C-47CF-D98956B2FD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80281" y="2867934"/>
            <a:ext cx="538895" cy="538895"/>
          </a:xfrm>
          <a:prstGeom prst="rect">
            <a:avLst/>
          </a:prstGeom>
        </p:spPr>
      </p:pic>
    </p:spTree>
    <p:extLst>
      <p:ext uri="{BB962C8B-B14F-4D97-AF65-F5344CB8AC3E}">
        <p14:creationId xmlns:p14="http://schemas.microsoft.com/office/powerpoint/2010/main" val="4807320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D48-59A4-4CD9-8C23-3C0EAC658390}"/>
              </a:ext>
            </a:extLst>
          </p:cNvPr>
          <p:cNvSpPr>
            <a:spLocks noGrp="1"/>
          </p:cNvSpPr>
          <p:nvPr>
            <p:ph type="title"/>
          </p:nvPr>
        </p:nvSpPr>
        <p:spPr>
          <a:xfrm>
            <a:off x="377825" y="1378816"/>
            <a:ext cx="9445752" cy="3214286"/>
          </a:xfrm>
        </p:spPr>
        <p:txBody>
          <a:bodyPr anchor="ctr" anchorCtr="0"/>
          <a:lstStyle/>
          <a:p>
            <a:r>
              <a:rPr lang="en-GB"/>
              <a:t>Next Steps</a:t>
            </a:r>
            <a:endParaRPr lang="en-GB" dirty="0"/>
          </a:p>
        </p:txBody>
      </p:sp>
      <p:sp>
        <p:nvSpPr>
          <p:cNvPr id="4" name="Slide Number Placeholder 3">
            <a:extLst>
              <a:ext uri="{FF2B5EF4-FFF2-40B4-BE49-F238E27FC236}">
                <a16:creationId xmlns:a16="http://schemas.microsoft.com/office/drawing/2014/main" id="{8FFC5BD0-F8B3-7A4E-B0B0-CCD84095F4F2}"/>
              </a:ext>
            </a:extLst>
          </p:cNvPr>
          <p:cNvSpPr>
            <a:spLocks noGrp="1"/>
          </p:cNvSpPr>
          <p:nvPr>
            <p:ph type="sldNum" sz="quarter" idx="12"/>
          </p:nvPr>
        </p:nvSpPr>
        <p:spPr/>
        <p:txBody>
          <a:bodyPr/>
          <a:lstStyle/>
          <a:p>
            <a:fld id="{29CC380D-5F44-41E8-971E-CDD19ED6F8E3}" type="slidenum">
              <a:rPr lang="en-GB" smtClean="0"/>
              <a:pPr/>
              <a:t>9</a:t>
            </a:fld>
            <a:endParaRPr lang="en-GB"/>
          </a:p>
        </p:txBody>
      </p:sp>
    </p:spTree>
    <p:extLst>
      <p:ext uri="{BB962C8B-B14F-4D97-AF65-F5344CB8AC3E}">
        <p14:creationId xmlns:p14="http://schemas.microsoft.com/office/powerpoint/2010/main" val="4034420989"/>
      </p:ext>
    </p:extLst>
  </p:cSld>
  <p:clrMapOvr>
    <a:masterClrMapping/>
  </p:clrMapOvr>
  <p:transition>
    <p:fade/>
  </p:transition>
</p:sld>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Merck 16_9 default PPT template</Template>
  <TotalTime>6000</TotalTime>
  <Words>1883</Words>
  <Application>Microsoft Office PowerPoint</Application>
  <PresentationFormat>Widescreen</PresentationFormat>
  <Paragraphs>236</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Invention</vt:lpstr>
      <vt:lpstr>Invention Light</vt:lpstr>
      <vt:lpstr>Merck 16:9 PPT Theme</vt:lpstr>
      <vt:lpstr>Market Simulations</vt:lpstr>
      <vt:lpstr>Content</vt:lpstr>
      <vt:lpstr>Overview</vt:lpstr>
      <vt:lpstr>Opportunity</vt:lpstr>
      <vt:lpstr>Solution – Agent Based Model</vt:lpstr>
      <vt:lpstr>Outcomes – Agent Based Model</vt:lpstr>
      <vt:lpstr>Stakeholders</vt:lpstr>
      <vt:lpstr>Agile Team</vt:lpstr>
      <vt:lpstr>Next Steps</vt:lpstr>
      <vt:lpstr>Timeline and Next Steps – 2024 and Beyond</vt:lpstr>
      <vt:lpstr>Data Science R&amp;D Simulation Team</vt:lpstr>
      <vt:lpstr>Thank you</vt:lpstr>
      <vt:lpstr>Appendix</vt:lpstr>
      <vt:lpstr>Solution – Agent Based Model</vt:lpstr>
      <vt:lpstr>Opportunity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2022 presentation</dc:subject>
  <dc:creator>Poonatar, Sahil Paresh</dc:creator>
  <cp:keywords/>
  <dc:description>For external audiences in the US and Canada</dc:description>
  <cp:lastModifiedBy>Poonatar, Sahil Paresh</cp:lastModifiedBy>
  <cp:revision>20</cp:revision>
  <dcterms:created xsi:type="dcterms:W3CDTF">2024-01-12T09:13:58Z</dcterms:created>
  <dcterms:modified xsi:type="dcterms:W3CDTF">2024-01-22T09:49:43Z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7fd646-07cb-4c4e-a107-4e4d6b30ba1b_Enabled">
    <vt:lpwstr>true</vt:lpwstr>
  </property>
  <property fmtid="{D5CDD505-2E9C-101B-9397-08002B2CF9AE}" pid="3" name="MSIP_Label_927fd646-07cb-4c4e-a107-4e4d6b30ba1b_SetDate">
    <vt:lpwstr>2024-01-12T14:35:21Z</vt:lpwstr>
  </property>
  <property fmtid="{D5CDD505-2E9C-101B-9397-08002B2CF9AE}" pid="4" name="MSIP_Label_927fd646-07cb-4c4e-a107-4e4d6b30ba1b_Method">
    <vt:lpwstr>Privileged</vt:lpwstr>
  </property>
  <property fmtid="{D5CDD505-2E9C-101B-9397-08002B2CF9AE}" pid="5" name="MSIP_Label_927fd646-07cb-4c4e-a107-4e4d6b30ba1b_Name">
    <vt:lpwstr>927fd646-07cb-4c4e-a107-4e4d6b30ba1b</vt:lpwstr>
  </property>
  <property fmtid="{D5CDD505-2E9C-101B-9397-08002B2CF9AE}" pid="6" name="MSIP_Label_927fd646-07cb-4c4e-a107-4e4d6b30ba1b_SiteId">
    <vt:lpwstr>a00de4ec-48a8-43a6-be74-e31274e2060d</vt:lpwstr>
  </property>
  <property fmtid="{D5CDD505-2E9C-101B-9397-08002B2CF9AE}" pid="7" name="MSIP_Label_927fd646-07cb-4c4e-a107-4e4d6b30ba1b_ActionId">
    <vt:lpwstr>9adf258a-bb3f-4557-89c4-deef87524641</vt:lpwstr>
  </property>
  <property fmtid="{D5CDD505-2E9C-101B-9397-08002B2CF9AE}" pid="8" name="MSIP_Label_927fd646-07cb-4c4e-a107-4e4d6b30ba1b_ContentBits">
    <vt:lpwstr>1</vt:lpwstr>
  </property>
  <property fmtid="{D5CDD505-2E9C-101B-9397-08002B2CF9AE}" pid="9" name="ClassificationContentMarkingHeaderLocations">
    <vt:lpwstr>Merck 16\:9 PPT Theme:7</vt:lpwstr>
  </property>
  <property fmtid="{D5CDD505-2E9C-101B-9397-08002B2CF9AE}" pid="10" name="ClassificationContentMarkingHeaderText">
    <vt:lpwstr>Proprietary</vt:lpwstr>
  </property>
</Properties>
</file>