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modernComment_7FFFF7E7_5AE422F5.xml" ContentType="application/vnd.ms-powerpoint.comment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41.xml" ContentType="application/vnd.openxmlformats-officedocument.presentationml.notesSlide+xml"/>
  <Override PartName="/ppt/comments/modernComment_7FFFF7EA_772D7692.xml" ContentType="application/vnd.ms-powerpoint.comment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4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7"/>
  </p:notesMasterIdLst>
  <p:sldIdLst>
    <p:sldId id="2147481566" r:id="rId5"/>
    <p:sldId id="2147472154" r:id="rId6"/>
    <p:sldId id="2147481571" r:id="rId7"/>
    <p:sldId id="2147481577" r:id="rId8"/>
    <p:sldId id="2147481574" r:id="rId9"/>
    <p:sldId id="2147481594" r:id="rId10"/>
    <p:sldId id="2147474578" r:id="rId11"/>
    <p:sldId id="2147474580" r:id="rId12"/>
    <p:sldId id="2147481701" r:id="rId13"/>
    <p:sldId id="2147481582" r:id="rId14"/>
    <p:sldId id="2147472170" r:id="rId15"/>
    <p:sldId id="2147481583" r:id="rId16"/>
    <p:sldId id="2147481565" r:id="rId17"/>
    <p:sldId id="2147472130" r:id="rId18"/>
    <p:sldId id="2147481542" r:id="rId19"/>
    <p:sldId id="2147481548" r:id="rId20"/>
    <p:sldId id="2147472177" r:id="rId21"/>
    <p:sldId id="2147481584" r:id="rId22"/>
    <p:sldId id="2147481585" r:id="rId23"/>
    <p:sldId id="2147481586" r:id="rId24"/>
    <p:sldId id="2147481587" r:id="rId25"/>
    <p:sldId id="2147481588" r:id="rId26"/>
    <p:sldId id="2147481589" r:id="rId27"/>
    <p:sldId id="2147481590" r:id="rId28"/>
    <p:sldId id="2147472171" r:id="rId29"/>
    <p:sldId id="2147472164" r:id="rId30"/>
    <p:sldId id="2147481559" r:id="rId31"/>
    <p:sldId id="2147472148" r:id="rId32"/>
    <p:sldId id="2147481702" r:id="rId33"/>
    <p:sldId id="2147481579" r:id="rId34"/>
    <p:sldId id="2147481703" r:id="rId35"/>
    <p:sldId id="2147481580" r:id="rId36"/>
    <p:sldId id="2147481564" r:id="rId37"/>
    <p:sldId id="2147481591" r:id="rId38"/>
    <p:sldId id="2147481593" r:id="rId39"/>
    <p:sldId id="2147481568" r:id="rId40"/>
    <p:sldId id="2147481595" r:id="rId41"/>
    <p:sldId id="2147481576" r:id="rId42"/>
    <p:sldId id="2147481567" r:id="rId43"/>
    <p:sldId id="2147481575" r:id="rId44"/>
    <p:sldId id="2147481578" r:id="rId45"/>
    <p:sldId id="2147481573" r:id="rId46"/>
  </p:sldIdLst>
  <p:sldSz cx="12192000" cy="6858000"/>
  <p:notesSz cx="7010400" cy="9236075"/>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5C4D13-23DD-F2C7-57C8-2627D70B434D}" name="Rush, Melissa" initials="RM" userId="S::Layng@merck.com::a65ca7e1-5d72-4701-b3fb-72b29dab8828" providerId="AD"/>
  <p188:author id="{BAA90D14-E22D-1BC7-6EBB-7CBDF1FC78B0}" name="Budwick, Lisanne" initials="LB" userId="S::budwick@merck.com::4106a27e-81ba-4080-89c6-cc15c3fe5c48" providerId="AD"/>
  <p188:author id="{E7BD2E15-A75C-D5A3-ADF7-C388BC767E30}" name="Grey, Jennifer Zak" initials="GJZ" userId="S::zak@merck.com::cea522b2-e477-4d9d-99e2-bd7d1bb8524f" providerId="AD"/>
  <p188:author id="{E6AD9D43-A6FD-01A4-9E27-05CF71DC3505}" name="Frazzette, John" initials="FJ" userId="S::frazettj@merck.com::ff525c21-2ebc-476e-8548-efcdf4cbd0e6" providerId="AD"/>
  <p188:author id="{C1106F5A-3908-397A-975B-189265AEBD69}" name="Rush, Melissa" initials="RM" userId="S::layng@merck.com::a65ca7e1-5d72-4701-b3fb-72b29dab8828" providerId="AD"/>
  <p188:author id="{F87B68A2-EEB0-44D6-C6D6-D97F0B9E2209}" name="Jankowski, John" initials="JJ" userId="S::jankowjo@merck.com::80aea042-9b3a-483b-aa3b-5c54213a86d9" providerId="AD"/>
  <p188:author id="{D09715DB-D00E-4B9E-8743-B4B7ED2895DC}" name="Melvin, Samantha Marie" initials="SM" userId="S::melvisam@merck.com::c8444a46-6954-4169-98c5-30be0c4fead2" providerId="AD"/>
  <p188:author id="{C59850F3-F7D2-B735-AB64-73CE1D3CAD61}" name="Mans, Jennifer L" initials="MJL" userId="S::mansje@merck.com::56f10003-ebee-4048-bcdf-51598f0502b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969696"/>
    <a:srgbClr val="49A7F5"/>
    <a:srgbClr val="FF9933"/>
    <a:srgbClr val="E1E1E1"/>
    <a:srgbClr val="F47C6C"/>
    <a:srgbClr val="7FD6F9"/>
    <a:srgbClr val="0676A3"/>
    <a:srgbClr val="96C93D"/>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488D7-FF59-4960-85BC-83DC95B10AFA}" v="7" dt="2024-02-20T15:38:37.554"/>
    <p1510:client id="{2E710F20-CF7E-426A-964B-4E3043D7FC15}" v="2" dt="2024-02-20T15:41:34.368"/>
    <p1510:client id="{F7B3CF80-5E3D-48EF-B0D9-A53D16FD0E1F}" v="19" dt="2024-02-20T15:26:11.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468" y="52"/>
      </p:cViewPr>
      <p:guideLst/>
    </p:cSldViewPr>
  </p:slideViewPr>
  <p:notesTextViewPr>
    <p:cViewPr>
      <p:scale>
        <a:sx n="1" d="1"/>
        <a:sy n="1" d="1"/>
      </p:scale>
      <p:origin x="0" y="0"/>
    </p:cViewPr>
  </p:notesTextViewPr>
  <p:sorterViewPr>
    <p:cViewPr varScale="1">
      <p:scale>
        <a:sx n="100" d="100"/>
        <a:sy n="100" d="100"/>
      </p:scale>
      <p:origin x="0" y="-294"/>
    </p:cViewPr>
  </p:sorterViewPr>
  <p:notesViewPr>
    <p:cSldViewPr snapToGrid="0">
      <p:cViewPr varScale="1">
        <p:scale>
          <a:sx n="66" d="100"/>
          <a:sy n="66" d="100"/>
        </p:scale>
        <p:origin x="0" y="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230204567016569E-2"/>
          <c:y val="3.5829528158295279E-2"/>
          <c:w val="0.93649695925710563"/>
          <c:h val="0.79470319634703201"/>
        </c:manualLayout>
      </c:layout>
      <c:lineChart>
        <c:grouping val="standard"/>
        <c:varyColors val="0"/>
        <c:ser>
          <c:idx val="0"/>
          <c:order val="0"/>
          <c:tx>
            <c:strRef>
              <c:f>Sheet1!$B$1</c:f>
              <c:strCache>
                <c:ptCount val="1"/>
                <c:pt idx="0">
                  <c:v>Merck doses</c:v>
                </c:pt>
              </c:strCache>
            </c:strRef>
          </c:tx>
          <c:spPr>
            <a:ln w="38100" cap="rnd">
              <a:solidFill>
                <a:schemeClr val="accent1"/>
              </a:solidFill>
              <a:round/>
            </a:ln>
            <a:effectLst/>
          </c:spPr>
          <c:marker>
            <c:symbol val="none"/>
          </c:marker>
          <c:cat>
            <c:strRef>
              <c:f>Sheet1!$A$2:$A$26</c:f>
              <c:strCache>
                <c:ptCount val="14"/>
                <c:pt idx="0">
                  <c:v>2022/06</c:v>
                </c:pt>
                <c:pt idx="1">
                  <c:v>2022/07</c:v>
                </c:pt>
                <c:pt idx="2">
                  <c:v>2022/08</c:v>
                </c:pt>
                <c:pt idx="3">
                  <c:v>2022/09</c:v>
                </c:pt>
                <c:pt idx="4">
                  <c:v>2022/10</c:v>
                </c:pt>
                <c:pt idx="5">
                  <c:v>2022/11</c:v>
                </c:pt>
                <c:pt idx="6">
                  <c:v>2022/12</c:v>
                </c:pt>
                <c:pt idx="7">
                  <c:v>2023/01</c:v>
                </c:pt>
                <c:pt idx="8">
                  <c:v>2023/02</c:v>
                </c:pt>
                <c:pt idx="9">
                  <c:v>2023/03</c:v>
                </c:pt>
                <c:pt idx="10">
                  <c:v>2023/04</c:v>
                </c:pt>
                <c:pt idx="11">
                  <c:v>2023/05</c:v>
                </c:pt>
                <c:pt idx="12">
                  <c:v>2023/06</c:v>
                </c:pt>
                <c:pt idx="13">
                  <c:v>2023/07</c:v>
                </c:pt>
              </c:strCache>
            </c:strRef>
          </c:cat>
          <c:val>
            <c:numRef>
              <c:f>Sheet1!$B$2:$B$26</c:f>
              <c:numCache>
                <c:formatCode>#,##0</c:formatCode>
                <c:ptCount val="14"/>
                <c:pt idx="0">
                  <c:v>53250</c:v>
                </c:pt>
                <c:pt idx="1">
                  <c:v>38250</c:v>
                </c:pt>
                <c:pt idx="2">
                  <c:v>43250</c:v>
                </c:pt>
                <c:pt idx="3">
                  <c:v>79000</c:v>
                </c:pt>
                <c:pt idx="4">
                  <c:v>85250</c:v>
                </c:pt>
                <c:pt idx="5">
                  <c:v>69150</c:v>
                </c:pt>
                <c:pt idx="6">
                  <c:v>55500</c:v>
                </c:pt>
                <c:pt idx="7">
                  <c:v>42250</c:v>
                </c:pt>
                <c:pt idx="8">
                  <c:v>33250</c:v>
                </c:pt>
                <c:pt idx="9">
                  <c:v>34500</c:v>
                </c:pt>
                <c:pt idx="10">
                  <c:v>22200</c:v>
                </c:pt>
                <c:pt idx="11">
                  <c:v>20500</c:v>
                </c:pt>
                <c:pt idx="12">
                  <c:v>24240</c:v>
                </c:pt>
                <c:pt idx="13">
                  <c:v>24299</c:v>
                </c:pt>
              </c:numCache>
            </c:numRef>
          </c:val>
          <c:smooth val="0"/>
          <c:extLst>
            <c:ext xmlns:c16="http://schemas.microsoft.com/office/drawing/2014/chart" uri="{C3380CC4-5D6E-409C-BE32-E72D297353CC}">
              <c16:uniqueId val="{00000000-EF34-4598-AF0F-A5ADCFB59221}"/>
            </c:ext>
          </c:extLst>
        </c:ser>
        <c:ser>
          <c:idx val="1"/>
          <c:order val="1"/>
          <c:tx>
            <c:strRef>
              <c:f>Sheet1!$C$1</c:f>
              <c:strCache>
                <c:ptCount val="1"/>
                <c:pt idx="0">
                  <c:v>Competitor doses</c:v>
                </c:pt>
              </c:strCache>
            </c:strRef>
          </c:tx>
          <c:spPr>
            <a:ln w="38100" cap="rnd">
              <a:solidFill>
                <a:schemeClr val="tx2"/>
              </a:solidFill>
              <a:round/>
            </a:ln>
            <a:effectLst/>
          </c:spPr>
          <c:marker>
            <c:symbol val="none"/>
          </c:marker>
          <c:cat>
            <c:strRef>
              <c:f>Sheet1!$A$2:$A$26</c:f>
              <c:strCache>
                <c:ptCount val="14"/>
                <c:pt idx="0">
                  <c:v>2022/06</c:v>
                </c:pt>
                <c:pt idx="1">
                  <c:v>2022/07</c:v>
                </c:pt>
                <c:pt idx="2">
                  <c:v>2022/08</c:v>
                </c:pt>
                <c:pt idx="3">
                  <c:v>2022/09</c:v>
                </c:pt>
                <c:pt idx="4">
                  <c:v>2022/10</c:v>
                </c:pt>
                <c:pt idx="5">
                  <c:v>2022/11</c:v>
                </c:pt>
                <c:pt idx="6">
                  <c:v>2022/12</c:v>
                </c:pt>
                <c:pt idx="7">
                  <c:v>2023/01</c:v>
                </c:pt>
                <c:pt idx="8">
                  <c:v>2023/02</c:v>
                </c:pt>
                <c:pt idx="9">
                  <c:v>2023/03</c:v>
                </c:pt>
                <c:pt idx="10">
                  <c:v>2023/04</c:v>
                </c:pt>
                <c:pt idx="11">
                  <c:v>2023/05</c:v>
                </c:pt>
                <c:pt idx="12">
                  <c:v>2023/06</c:v>
                </c:pt>
                <c:pt idx="13">
                  <c:v>2023/07</c:v>
                </c:pt>
              </c:strCache>
            </c:strRef>
          </c:cat>
          <c:val>
            <c:numRef>
              <c:f>Sheet1!$C$2:$C$26</c:f>
              <c:numCache>
                <c:formatCode>#,##0</c:formatCode>
                <c:ptCount val="14"/>
                <c:pt idx="0">
                  <c:v>208000</c:v>
                </c:pt>
                <c:pt idx="1">
                  <c:v>122000</c:v>
                </c:pt>
                <c:pt idx="2">
                  <c:v>152000</c:v>
                </c:pt>
                <c:pt idx="3">
                  <c:v>301000</c:v>
                </c:pt>
                <c:pt idx="4">
                  <c:v>405000</c:v>
                </c:pt>
                <c:pt idx="5">
                  <c:v>292000</c:v>
                </c:pt>
                <c:pt idx="6">
                  <c:v>282000</c:v>
                </c:pt>
                <c:pt idx="7">
                  <c:v>137000</c:v>
                </c:pt>
                <c:pt idx="8">
                  <c:v>166000</c:v>
                </c:pt>
                <c:pt idx="9">
                  <c:v>216500</c:v>
                </c:pt>
                <c:pt idx="10">
                  <c:v>200000</c:v>
                </c:pt>
                <c:pt idx="11">
                  <c:v>192231</c:v>
                </c:pt>
                <c:pt idx="12">
                  <c:v>240000</c:v>
                </c:pt>
                <c:pt idx="13">
                  <c:v>180000</c:v>
                </c:pt>
              </c:numCache>
            </c:numRef>
          </c:val>
          <c:smooth val="0"/>
          <c:extLst>
            <c:ext xmlns:c16="http://schemas.microsoft.com/office/drawing/2014/chart" uri="{C3380CC4-5D6E-409C-BE32-E72D297353CC}">
              <c16:uniqueId val="{00000001-EF34-4598-AF0F-A5ADCFB59221}"/>
            </c:ext>
          </c:extLst>
        </c:ser>
        <c:dLbls>
          <c:showLegendKey val="0"/>
          <c:showVal val="0"/>
          <c:showCatName val="0"/>
          <c:showSerName val="0"/>
          <c:showPercent val="0"/>
          <c:showBubbleSize val="0"/>
        </c:dLbls>
        <c:smooth val="0"/>
        <c:axId val="865936048"/>
        <c:axId val="865938928"/>
      </c:lineChart>
      <c:catAx>
        <c:axId val="8659360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en-US"/>
          </a:p>
        </c:txPr>
        <c:crossAx val="865938928"/>
        <c:crosses val="autoZero"/>
        <c:auto val="1"/>
        <c:lblAlgn val="ctr"/>
        <c:lblOffset val="100"/>
        <c:noMultiLvlLbl val="0"/>
      </c:catAx>
      <c:valAx>
        <c:axId val="865938928"/>
        <c:scaling>
          <c:orientation val="minMax"/>
          <c:max val="450000"/>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865936048"/>
        <c:crosses val="autoZero"/>
        <c:crossBetween val="midCat"/>
        <c:majorUnit val="50000"/>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286492589330281E-2"/>
          <c:y val="4.983989751541365E-2"/>
          <c:w val="0.9294949340358224"/>
          <c:h val="0.71124494877112521"/>
        </c:manualLayout>
      </c:layout>
      <c:barChart>
        <c:barDir val="col"/>
        <c:grouping val="percentStacked"/>
        <c:varyColors val="0"/>
        <c:ser>
          <c:idx val="0"/>
          <c:order val="0"/>
          <c:tx>
            <c:strRef>
              <c:f>Sheet1!$B$1</c:f>
              <c:strCache>
                <c:ptCount val="1"/>
                <c:pt idx="0">
                  <c:v>Clinic/Office</c:v>
                </c:pt>
              </c:strCache>
            </c:strRef>
          </c:tx>
          <c:spPr>
            <a:solidFill>
              <a:schemeClr val="accent2"/>
            </a:solidFill>
            <a:ln>
              <a:noFill/>
            </a:ln>
            <a:effectLst/>
          </c:spPr>
          <c:invertIfNegative val="0"/>
          <c:dLbls>
            <c:dLbl>
              <c:idx val="0"/>
              <c:tx>
                <c:rich>
                  <a:bodyPr/>
                  <a:lstStyle/>
                  <a:p>
                    <a:fld id="{5B38C93D-7D53-4188-A629-789262A243F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1E1F-43DC-9D2B-7FDEDBC300AA}"/>
                </c:ext>
              </c:extLst>
            </c:dLbl>
            <c:dLbl>
              <c:idx val="1"/>
              <c:tx>
                <c:rich>
                  <a:bodyPr/>
                  <a:lstStyle/>
                  <a:p>
                    <a:fld id="{89BB830A-4777-496B-AFA1-D99BBD69C79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1E1F-43DC-9D2B-7FDEDBC300AA}"/>
                </c:ext>
              </c:extLst>
            </c:dLbl>
            <c:dLbl>
              <c:idx val="2"/>
              <c:tx>
                <c:rich>
                  <a:bodyPr/>
                  <a:lstStyle/>
                  <a:p>
                    <a:fld id="{16A5C2D4-3FCC-40BA-9964-7655F04B0A3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1E1F-43DC-9D2B-7FDEDBC300AA}"/>
                </c:ext>
              </c:extLst>
            </c:dLbl>
            <c:dLbl>
              <c:idx val="3"/>
              <c:tx>
                <c:rich>
                  <a:bodyPr/>
                  <a:lstStyle/>
                  <a:p>
                    <a:fld id="{E172A65F-4E0B-4155-8690-9AECAFDA69B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1E1F-43DC-9D2B-7FDEDBC300AA}"/>
                </c:ext>
              </c:extLst>
            </c:dLbl>
            <c:dLbl>
              <c:idx val="4"/>
              <c:tx>
                <c:rich>
                  <a:bodyPr/>
                  <a:lstStyle/>
                  <a:p>
                    <a:fld id="{0B0F7865-B629-4840-8EAA-F5E9E5E5F6A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1E1F-43DC-9D2B-7FDEDBC300AA}"/>
                </c:ext>
              </c:extLst>
            </c:dLbl>
            <c:dLbl>
              <c:idx val="5"/>
              <c:tx>
                <c:rich>
                  <a:bodyPr/>
                  <a:lstStyle/>
                  <a:p>
                    <a:fld id="{32E8FA99-C647-4FC0-8AA2-FE4821346A5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1E1F-43DC-9D2B-7FDEDBC300AA}"/>
                </c:ext>
              </c:extLst>
            </c:dLbl>
            <c:dLbl>
              <c:idx val="6"/>
              <c:tx>
                <c:rich>
                  <a:bodyPr/>
                  <a:lstStyle/>
                  <a:p>
                    <a:fld id="{136A2A48-448E-4EBB-A059-A860C3A5C4F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E44-4C0D-957F-08CC56BD4F4C}"/>
                </c:ext>
              </c:extLst>
            </c:dLbl>
            <c:dLbl>
              <c:idx val="7"/>
              <c:tx>
                <c:rich>
                  <a:bodyPr/>
                  <a:lstStyle/>
                  <a:p>
                    <a:fld id="{A8F32F19-F99F-41D5-9546-5EDB1728671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911-4411-8419-8310C8CC14D5}"/>
                </c:ext>
              </c:extLst>
            </c:dLbl>
            <c:dLbl>
              <c:idx val="8"/>
              <c:tx>
                <c:rich>
                  <a:bodyPr/>
                  <a:lstStyle/>
                  <a:p>
                    <a:fld id="{347F9C79-488E-42C6-9FD0-0C8EE652434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E911-4411-8419-8310C8CC14D5}"/>
                </c:ext>
              </c:extLst>
            </c:dLbl>
            <c:dLbl>
              <c:idx val="9"/>
              <c:tx>
                <c:rich>
                  <a:bodyPr/>
                  <a:lstStyle/>
                  <a:p>
                    <a:fld id="{B2427644-782B-4A33-AEB5-9CFB3CB3ECC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E911-4411-8419-8310C8CC14D5}"/>
                </c:ext>
              </c:extLst>
            </c:dLbl>
            <c:dLbl>
              <c:idx val="10"/>
              <c:tx>
                <c:rich>
                  <a:bodyPr/>
                  <a:lstStyle/>
                  <a:p>
                    <a:fld id="{40600224-820E-49DE-9C69-2F906EE62BA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E911-4411-8419-8310C8CC14D5}"/>
                </c:ext>
              </c:extLst>
            </c:dLbl>
            <c:dLbl>
              <c:idx val="11"/>
              <c:tx>
                <c:rich>
                  <a:bodyPr/>
                  <a:lstStyle/>
                  <a:p>
                    <a:fld id="{0BA88E9A-9EAA-4557-902C-007E4FFB5D5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E911-4411-8419-8310C8CC14D5}"/>
                </c:ext>
              </c:extLst>
            </c:dLbl>
            <c:dLbl>
              <c:idx val="12"/>
              <c:tx>
                <c:rich>
                  <a:bodyPr/>
                  <a:lstStyle/>
                  <a:p>
                    <a:fld id="{4B6C1465-4FB5-4D29-BC10-9E78D3A62C4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E911-4411-8419-8310C8CC14D5}"/>
                </c:ext>
              </c:extLst>
            </c:dLbl>
            <c:dLbl>
              <c:idx val="13"/>
              <c:tx>
                <c:rich>
                  <a:bodyPr/>
                  <a:lstStyle/>
                  <a:p>
                    <a:fld id="{56E0C275-5EB9-4BC8-B30B-4037C3E8AA5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E911-4411-8419-8310C8CC14D5}"/>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numRef>
              <c:f>Sheet1!$A$2:$A$87</c:f>
              <c:numCache>
                <c:formatCode>[$-409]mmm\-yy;@</c:formatCode>
                <c:ptCount val="14"/>
                <c:pt idx="0">
                  <c:v>44589</c:v>
                </c:pt>
                <c:pt idx="1">
                  <c:v>44620</c:v>
                </c:pt>
                <c:pt idx="2">
                  <c:v>44648</c:v>
                </c:pt>
                <c:pt idx="3">
                  <c:v>44679</c:v>
                </c:pt>
                <c:pt idx="4">
                  <c:v>44709</c:v>
                </c:pt>
                <c:pt idx="5">
                  <c:v>44740</c:v>
                </c:pt>
                <c:pt idx="6">
                  <c:v>44770</c:v>
                </c:pt>
                <c:pt idx="7">
                  <c:v>44801</c:v>
                </c:pt>
                <c:pt idx="8">
                  <c:v>44832</c:v>
                </c:pt>
                <c:pt idx="9">
                  <c:v>44862</c:v>
                </c:pt>
                <c:pt idx="10">
                  <c:v>44893</c:v>
                </c:pt>
                <c:pt idx="11">
                  <c:v>44923</c:v>
                </c:pt>
                <c:pt idx="12">
                  <c:v>44954</c:v>
                </c:pt>
                <c:pt idx="13">
                  <c:v>44985</c:v>
                </c:pt>
              </c:numCache>
            </c:numRef>
          </c:cat>
          <c:val>
            <c:numRef>
              <c:f>Sheet1!$B$2:$B$87</c:f>
              <c:numCache>
                <c:formatCode>#,##0</c:formatCode>
                <c:ptCount val="14"/>
                <c:pt idx="0">
                  <c:v>301649.58347000001</c:v>
                </c:pt>
                <c:pt idx="1">
                  <c:v>290405.97866999998</c:v>
                </c:pt>
                <c:pt idx="2">
                  <c:v>363638.15551000007</c:v>
                </c:pt>
                <c:pt idx="3">
                  <c:v>284113.66129000002</c:v>
                </c:pt>
                <c:pt idx="4">
                  <c:v>295670.39622999995</c:v>
                </c:pt>
                <c:pt idx="5">
                  <c:v>326302.47201000003</c:v>
                </c:pt>
                <c:pt idx="6">
                  <c:v>314873.98657000001</c:v>
                </c:pt>
                <c:pt idx="7">
                  <c:v>379845.30192000006</c:v>
                </c:pt>
                <c:pt idx="8">
                  <c:v>386785.69005999999</c:v>
                </c:pt>
                <c:pt idx="9">
                  <c:v>446512.78048000007</c:v>
                </c:pt>
                <c:pt idx="10">
                  <c:v>454199.95313000004</c:v>
                </c:pt>
                <c:pt idx="11">
                  <c:v>395170.10457999993</c:v>
                </c:pt>
                <c:pt idx="12">
                  <c:v>391417.60389000003</c:v>
                </c:pt>
                <c:pt idx="13">
                  <c:v>346829.80832000007</c:v>
                </c:pt>
              </c:numCache>
            </c:numRef>
          </c:val>
          <c:extLst>
            <c:ext xmlns:c15="http://schemas.microsoft.com/office/drawing/2012/chart" uri="{02D57815-91ED-43cb-92C2-25804820EDAC}">
              <c15:datalabelsRange>
                <c15:f>Sheet1!$F$74:$F$87</c15:f>
                <c15:dlblRangeCache>
                  <c:ptCount val="14"/>
                  <c:pt idx="0">
                    <c:v>70%</c:v>
                  </c:pt>
                  <c:pt idx="1">
                    <c:v>72%</c:v>
                  </c:pt>
                  <c:pt idx="2">
                    <c:v>66%</c:v>
                  </c:pt>
                  <c:pt idx="3">
                    <c:v>54%</c:v>
                  </c:pt>
                  <c:pt idx="4">
                    <c:v>58%</c:v>
                  </c:pt>
                  <c:pt idx="5">
                    <c:v>62%</c:v>
                  </c:pt>
                  <c:pt idx="6">
                    <c:v>61%</c:v>
                  </c:pt>
                  <c:pt idx="7">
                    <c:v>63%</c:v>
                  </c:pt>
                  <c:pt idx="8">
                    <c:v>53%</c:v>
                  </c:pt>
                  <c:pt idx="9">
                    <c:v>46%</c:v>
                  </c:pt>
                  <c:pt idx="10">
                    <c:v>55%</c:v>
                  </c:pt>
                  <c:pt idx="11">
                    <c:v>60%</c:v>
                  </c:pt>
                  <c:pt idx="12">
                    <c:v>67%</c:v>
                  </c:pt>
                  <c:pt idx="13">
                    <c:v>74%</c:v>
                  </c:pt>
                </c15:dlblRangeCache>
              </c15:datalabelsRange>
            </c:ext>
            <c:ext xmlns:c16="http://schemas.microsoft.com/office/drawing/2014/chart" uri="{C3380CC4-5D6E-409C-BE32-E72D297353CC}">
              <c16:uniqueId val="{00000000-1E1F-43DC-9D2B-7FDEDBC300AA}"/>
            </c:ext>
          </c:extLst>
        </c:ser>
        <c:ser>
          <c:idx val="1"/>
          <c:order val="1"/>
          <c:tx>
            <c:strRef>
              <c:f>Sheet1!$C$1</c:f>
              <c:strCache>
                <c:ptCount val="1"/>
                <c:pt idx="0">
                  <c:v>Pharmacy</c:v>
                </c:pt>
              </c:strCache>
            </c:strRef>
          </c:tx>
          <c:spPr>
            <a:solidFill>
              <a:schemeClr val="accent1"/>
            </a:solidFill>
            <a:ln>
              <a:noFill/>
            </a:ln>
            <a:effectLst/>
          </c:spPr>
          <c:invertIfNegative val="0"/>
          <c:dLbls>
            <c:dLbl>
              <c:idx val="0"/>
              <c:tx>
                <c:rich>
                  <a:bodyPr/>
                  <a:lstStyle/>
                  <a:p>
                    <a:fld id="{D5B34CCF-06C1-44B7-B8B3-288E54637B0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1E1F-43DC-9D2B-7FDEDBC300AA}"/>
                </c:ext>
              </c:extLst>
            </c:dLbl>
            <c:dLbl>
              <c:idx val="1"/>
              <c:tx>
                <c:rich>
                  <a:bodyPr/>
                  <a:lstStyle/>
                  <a:p>
                    <a:fld id="{DDEA516D-A025-45E2-9333-DF259E76A38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1E1F-43DC-9D2B-7FDEDBC300AA}"/>
                </c:ext>
              </c:extLst>
            </c:dLbl>
            <c:dLbl>
              <c:idx val="2"/>
              <c:tx>
                <c:rich>
                  <a:bodyPr/>
                  <a:lstStyle/>
                  <a:p>
                    <a:fld id="{40DC4571-F542-427D-9DAA-5B331F45B2B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1E1F-43DC-9D2B-7FDEDBC300AA}"/>
                </c:ext>
              </c:extLst>
            </c:dLbl>
            <c:dLbl>
              <c:idx val="3"/>
              <c:tx>
                <c:rich>
                  <a:bodyPr/>
                  <a:lstStyle/>
                  <a:p>
                    <a:fld id="{F982DDFA-A27B-4D25-B58A-C96BED1C5E6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1E1F-43DC-9D2B-7FDEDBC300AA}"/>
                </c:ext>
              </c:extLst>
            </c:dLbl>
            <c:dLbl>
              <c:idx val="4"/>
              <c:tx>
                <c:rich>
                  <a:bodyPr/>
                  <a:lstStyle/>
                  <a:p>
                    <a:fld id="{5286133C-7E46-4738-8C67-C87D383EB58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1E1F-43DC-9D2B-7FDEDBC300AA}"/>
                </c:ext>
              </c:extLst>
            </c:dLbl>
            <c:dLbl>
              <c:idx val="5"/>
              <c:tx>
                <c:rich>
                  <a:bodyPr/>
                  <a:lstStyle/>
                  <a:p>
                    <a:fld id="{D3344D16-9515-4EBF-89C1-D7FE19DCF10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1E1F-43DC-9D2B-7FDEDBC300AA}"/>
                </c:ext>
              </c:extLst>
            </c:dLbl>
            <c:dLbl>
              <c:idx val="6"/>
              <c:tx>
                <c:rich>
                  <a:bodyPr/>
                  <a:lstStyle/>
                  <a:p>
                    <a:fld id="{7499A3DA-8EF1-4265-8320-02802B8E112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9E44-4C0D-957F-08CC56BD4F4C}"/>
                </c:ext>
              </c:extLst>
            </c:dLbl>
            <c:dLbl>
              <c:idx val="7"/>
              <c:tx>
                <c:rich>
                  <a:bodyPr/>
                  <a:lstStyle/>
                  <a:p>
                    <a:fld id="{07043E93-A774-4749-B984-C93901F212E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D-E911-4411-8419-8310C8CC14D5}"/>
                </c:ext>
              </c:extLst>
            </c:dLbl>
            <c:dLbl>
              <c:idx val="8"/>
              <c:tx>
                <c:rich>
                  <a:bodyPr/>
                  <a:lstStyle/>
                  <a:p>
                    <a:fld id="{CF685D1B-E9D0-441B-9D23-598B7363C47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E-E911-4411-8419-8310C8CC14D5}"/>
                </c:ext>
              </c:extLst>
            </c:dLbl>
            <c:dLbl>
              <c:idx val="9"/>
              <c:tx>
                <c:rich>
                  <a:bodyPr/>
                  <a:lstStyle/>
                  <a:p>
                    <a:fld id="{A8F3EDBA-5D11-41C2-BCE1-8882DA53CE9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F-E911-4411-8419-8310C8CC14D5}"/>
                </c:ext>
              </c:extLst>
            </c:dLbl>
            <c:dLbl>
              <c:idx val="10"/>
              <c:tx>
                <c:rich>
                  <a:bodyPr/>
                  <a:lstStyle/>
                  <a:p>
                    <a:fld id="{7600FBF4-204F-41C5-944B-1E01178181E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0-E911-4411-8419-8310C8CC14D5}"/>
                </c:ext>
              </c:extLst>
            </c:dLbl>
            <c:dLbl>
              <c:idx val="11"/>
              <c:tx>
                <c:rich>
                  <a:bodyPr/>
                  <a:lstStyle/>
                  <a:p>
                    <a:fld id="{2CCA3F12-7244-4FC0-8B09-DB628D6FB8D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1-E911-4411-8419-8310C8CC14D5}"/>
                </c:ext>
              </c:extLst>
            </c:dLbl>
            <c:dLbl>
              <c:idx val="12"/>
              <c:tx>
                <c:rich>
                  <a:bodyPr/>
                  <a:lstStyle/>
                  <a:p>
                    <a:fld id="{08F7C96C-9868-4249-82C3-D970BA0C050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2-E911-4411-8419-8310C8CC14D5}"/>
                </c:ext>
              </c:extLst>
            </c:dLbl>
            <c:dLbl>
              <c:idx val="13"/>
              <c:tx>
                <c:rich>
                  <a:bodyPr/>
                  <a:lstStyle/>
                  <a:p>
                    <a:fld id="{99885036-C296-4C63-A871-8ED33C4E17D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E72-4FDF-B304-DC4EF5AB8F70}"/>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numRef>
              <c:f>Sheet1!$A$2:$A$87</c:f>
              <c:numCache>
                <c:formatCode>[$-409]mmm\-yy;@</c:formatCode>
                <c:ptCount val="14"/>
                <c:pt idx="0">
                  <c:v>44589</c:v>
                </c:pt>
                <c:pt idx="1">
                  <c:v>44620</c:v>
                </c:pt>
                <c:pt idx="2">
                  <c:v>44648</c:v>
                </c:pt>
                <c:pt idx="3">
                  <c:v>44679</c:v>
                </c:pt>
                <c:pt idx="4">
                  <c:v>44709</c:v>
                </c:pt>
                <c:pt idx="5">
                  <c:v>44740</c:v>
                </c:pt>
                <c:pt idx="6">
                  <c:v>44770</c:v>
                </c:pt>
                <c:pt idx="7">
                  <c:v>44801</c:v>
                </c:pt>
                <c:pt idx="8">
                  <c:v>44832</c:v>
                </c:pt>
                <c:pt idx="9">
                  <c:v>44862</c:v>
                </c:pt>
                <c:pt idx="10">
                  <c:v>44893</c:v>
                </c:pt>
                <c:pt idx="11">
                  <c:v>44923</c:v>
                </c:pt>
                <c:pt idx="12">
                  <c:v>44954</c:v>
                </c:pt>
                <c:pt idx="13">
                  <c:v>44985</c:v>
                </c:pt>
              </c:numCache>
            </c:numRef>
          </c:cat>
          <c:val>
            <c:numRef>
              <c:f>Sheet1!$C$2:$C$87</c:f>
              <c:numCache>
                <c:formatCode>#,##0</c:formatCode>
                <c:ptCount val="14"/>
                <c:pt idx="0">
                  <c:v>90904.193299999984</c:v>
                </c:pt>
                <c:pt idx="1">
                  <c:v>77902.338189999995</c:v>
                </c:pt>
                <c:pt idx="2">
                  <c:v>143586.33288999996</c:v>
                </c:pt>
                <c:pt idx="3">
                  <c:v>199943.17045000003</c:v>
                </c:pt>
                <c:pt idx="4">
                  <c:v>173288.47063999998</c:v>
                </c:pt>
                <c:pt idx="5">
                  <c:v>162694.72066000002</c:v>
                </c:pt>
                <c:pt idx="6">
                  <c:v>161490.83013999998</c:v>
                </c:pt>
                <c:pt idx="7">
                  <c:v>180051.95082</c:v>
                </c:pt>
                <c:pt idx="8">
                  <c:v>302739.05907000002</c:v>
                </c:pt>
                <c:pt idx="9">
                  <c:v>466970.80836999998</c:v>
                </c:pt>
                <c:pt idx="10">
                  <c:v>314062.69505999994</c:v>
                </c:pt>
                <c:pt idx="11">
                  <c:v>213100.02361999999</c:v>
                </c:pt>
                <c:pt idx="12">
                  <c:v>145799.34777999998</c:v>
                </c:pt>
                <c:pt idx="13">
                  <c:v>123922.56054000002</c:v>
                </c:pt>
              </c:numCache>
            </c:numRef>
          </c:val>
          <c:extLst>
            <c:ext xmlns:c15="http://schemas.microsoft.com/office/drawing/2012/chart" uri="{02D57815-91ED-43cb-92C2-25804820EDAC}">
              <c15:datalabelsRange>
                <c15:f>Sheet1!$G$74:$G$87</c15:f>
                <c15:dlblRangeCache>
                  <c:ptCount val="14"/>
                  <c:pt idx="0">
                    <c:v>21%</c:v>
                  </c:pt>
                  <c:pt idx="1">
                    <c:v>19%</c:v>
                  </c:pt>
                  <c:pt idx="2">
                    <c:v>26%</c:v>
                  </c:pt>
                  <c:pt idx="3">
                    <c:v>38%</c:v>
                  </c:pt>
                  <c:pt idx="4">
                    <c:v>34%</c:v>
                  </c:pt>
                  <c:pt idx="5">
                    <c:v>31%</c:v>
                  </c:pt>
                  <c:pt idx="6">
                    <c:v>31%</c:v>
                  </c:pt>
                  <c:pt idx="7">
                    <c:v>30%</c:v>
                  </c:pt>
                  <c:pt idx="8">
                    <c:v>41%</c:v>
                  </c:pt>
                  <c:pt idx="9">
                    <c:v>48%</c:v>
                  </c:pt>
                  <c:pt idx="10">
                    <c:v>38%</c:v>
                  </c:pt>
                  <c:pt idx="11">
                    <c:v>32%</c:v>
                  </c:pt>
                  <c:pt idx="12">
                    <c:v>25%</c:v>
                  </c:pt>
                  <c:pt idx="13">
                    <c:v>26%</c:v>
                  </c:pt>
                </c15:dlblRangeCache>
              </c15:datalabelsRange>
            </c:ext>
            <c:ext xmlns:c16="http://schemas.microsoft.com/office/drawing/2014/chart" uri="{C3380CC4-5D6E-409C-BE32-E72D297353CC}">
              <c16:uniqueId val="{00000001-1E1F-43DC-9D2B-7FDEDBC300AA}"/>
            </c:ext>
          </c:extLst>
        </c:ser>
        <c:ser>
          <c:idx val="2"/>
          <c:order val="2"/>
          <c:tx>
            <c:strRef>
              <c:f>Sheet1!$D$1</c:f>
              <c:strCache>
                <c:ptCount val="1"/>
                <c:pt idx="0">
                  <c:v>Hospital</c:v>
                </c:pt>
              </c:strCache>
            </c:strRef>
          </c:tx>
          <c:spPr>
            <a:solidFill>
              <a:schemeClr val="accent3"/>
            </a:solidFill>
            <a:ln>
              <a:noFill/>
            </a:ln>
            <a:effectLst/>
          </c:spPr>
          <c:invertIfNegative val="0"/>
          <c:dLbls>
            <c:dLbl>
              <c:idx val="0"/>
              <c:tx>
                <c:rich>
                  <a:bodyPr/>
                  <a:lstStyle/>
                  <a:p>
                    <a:fld id="{E8E43846-DF19-42F1-B8D0-44883E14D1F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57CB-4ADD-AC67-233690CCB7EF}"/>
                </c:ext>
              </c:extLst>
            </c:dLbl>
            <c:dLbl>
              <c:idx val="1"/>
              <c:tx>
                <c:rich>
                  <a:bodyPr/>
                  <a:lstStyle/>
                  <a:p>
                    <a:fld id="{5F168091-D324-4C0F-A585-C41613D1CA4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57CB-4ADD-AC67-233690CCB7EF}"/>
                </c:ext>
              </c:extLst>
            </c:dLbl>
            <c:dLbl>
              <c:idx val="2"/>
              <c:tx>
                <c:rich>
                  <a:bodyPr/>
                  <a:lstStyle/>
                  <a:p>
                    <a:fld id="{1E6FCBD7-E7D7-4398-8C83-A88B2493C81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57CB-4ADD-AC67-233690CCB7EF}"/>
                </c:ext>
              </c:extLst>
            </c:dLbl>
            <c:dLbl>
              <c:idx val="3"/>
              <c:tx>
                <c:rich>
                  <a:bodyPr/>
                  <a:lstStyle/>
                  <a:p>
                    <a:fld id="{D930E470-C2B9-4DAA-84D0-2137ED2A1E9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57CB-4ADD-AC67-233690CCB7EF}"/>
                </c:ext>
              </c:extLst>
            </c:dLbl>
            <c:dLbl>
              <c:idx val="4"/>
              <c:tx>
                <c:rich>
                  <a:bodyPr/>
                  <a:lstStyle/>
                  <a:p>
                    <a:fld id="{C10A93EB-AFE5-41A3-85F0-09E9B7A5DC4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57CB-4ADD-AC67-233690CCB7EF}"/>
                </c:ext>
              </c:extLst>
            </c:dLbl>
            <c:dLbl>
              <c:idx val="5"/>
              <c:tx>
                <c:rich>
                  <a:bodyPr/>
                  <a:lstStyle/>
                  <a:p>
                    <a:fld id="{4CF60E36-3E05-4AE4-8F0C-5CFF9657515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57CB-4ADD-AC67-233690CCB7EF}"/>
                </c:ext>
              </c:extLst>
            </c:dLbl>
            <c:dLbl>
              <c:idx val="6"/>
              <c:tx>
                <c:rich>
                  <a:bodyPr/>
                  <a:lstStyle/>
                  <a:p>
                    <a:fld id="{C068D9A7-AAA7-4103-BB79-358BA1499EA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9E44-4C0D-957F-08CC56BD4F4C}"/>
                </c:ext>
              </c:extLst>
            </c:dLbl>
            <c:dLbl>
              <c:idx val="7"/>
              <c:tx>
                <c:rich>
                  <a:bodyPr/>
                  <a:lstStyle/>
                  <a:p>
                    <a:fld id="{46A81BBA-47D4-40FF-800F-89265766DBD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5-E911-4411-8419-8310C8CC14D5}"/>
                </c:ext>
              </c:extLst>
            </c:dLbl>
            <c:dLbl>
              <c:idx val="8"/>
              <c:tx>
                <c:rich>
                  <a:bodyPr/>
                  <a:lstStyle/>
                  <a:p>
                    <a:fld id="{0D151E3D-3B14-4610-9CA0-99B89BF1B01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6-E911-4411-8419-8310C8CC14D5}"/>
                </c:ext>
              </c:extLst>
            </c:dLbl>
            <c:dLbl>
              <c:idx val="9"/>
              <c:tx>
                <c:rich>
                  <a:bodyPr/>
                  <a:lstStyle/>
                  <a:p>
                    <a:fld id="{0FA6FF27-D62A-42AD-B114-8ED2F00DED7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7-E911-4411-8419-8310C8CC14D5}"/>
                </c:ext>
              </c:extLst>
            </c:dLbl>
            <c:dLbl>
              <c:idx val="10"/>
              <c:tx>
                <c:rich>
                  <a:bodyPr/>
                  <a:lstStyle/>
                  <a:p>
                    <a:fld id="{620500FF-254C-45B3-8278-9B9CD8F1C2D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8-E911-4411-8419-8310C8CC14D5}"/>
                </c:ext>
              </c:extLst>
            </c:dLbl>
            <c:dLbl>
              <c:idx val="11"/>
              <c:tx>
                <c:rich>
                  <a:bodyPr/>
                  <a:lstStyle/>
                  <a:p>
                    <a:fld id="{7A942F16-C16B-435F-B57E-39D6F491F9A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9-E911-4411-8419-8310C8CC14D5}"/>
                </c:ext>
              </c:extLst>
            </c:dLbl>
            <c:dLbl>
              <c:idx val="12"/>
              <c:tx>
                <c:rich>
                  <a:bodyPr/>
                  <a:lstStyle/>
                  <a:p>
                    <a:fld id="{1794F2F3-7C77-48C6-84DA-7C054B20D02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A-E911-4411-8419-8310C8CC14D5}"/>
                </c:ext>
              </c:extLst>
            </c:dLbl>
            <c:dLbl>
              <c:idx val="13"/>
              <c:delete val="1"/>
              <c:extLst>
                <c:ext xmlns:c15="http://schemas.microsoft.com/office/drawing/2012/chart" uri="{CE6537A1-D6FC-4f65-9D91-7224C49458BB}"/>
                <c:ext xmlns:c16="http://schemas.microsoft.com/office/drawing/2014/chart" uri="{C3380CC4-5D6E-409C-BE32-E72D297353CC}">
                  <c16:uniqueId val="{00000009-CE72-4FDF-B304-DC4EF5AB8F70}"/>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numRef>
              <c:f>Sheet1!$A$2:$A$87</c:f>
              <c:numCache>
                <c:formatCode>[$-409]mmm\-yy;@</c:formatCode>
                <c:ptCount val="14"/>
                <c:pt idx="0">
                  <c:v>44589</c:v>
                </c:pt>
                <c:pt idx="1">
                  <c:v>44620</c:v>
                </c:pt>
                <c:pt idx="2">
                  <c:v>44648</c:v>
                </c:pt>
                <c:pt idx="3">
                  <c:v>44679</c:v>
                </c:pt>
                <c:pt idx="4">
                  <c:v>44709</c:v>
                </c:pt>
                <c:pt idx="5">
                  <c:v>44740</c:v>
                </c:pt>
                <c:pt idx="6">
                  <c:v>44770</c:v>
                </c:pt>
                <c:pt idx="7">
                  <c:v>44801</c:v>
                </c:pt>
                <c:pt idx="8">
                  <c:v>44832</c:v>
                </c:pt>
                <c:pt idx="9">
                  <c:v>44862</c:v>
                </c:pt>
                <c:pt idx="10">
                  <c:v>44893</c:v>
                </c:pt>
                <c:pt idx="11">
                  <c:v>44923</c:v>
                </c:pt>
                <c:pt idx="12">
                  <c:v>44954</c:v>
                </c:pt>
                <c:pt idx="13">
                  <c:v>44985</c:v>
                </c:pt>
              </c:numCache>
            </c:numRef>
          </c:cat>
          <c:val>
            <c:numRef>
              <c:f>Sheet1!$D$2:$D$87</c:f>
              <c:numCache>
                <c:formatCode>#,##0</c:formatCode>
                <c:ptCount val="14"/>
                <c:pt idx="0">
                  <c:v>36442.599300000002</c:v>
                </c:pt>
                <c:pt idx="1">
                  <c:v>35523.339399999997</c:v>
                </c:pt>
                <c:pt idx="2">
                  <c:v>40508.217950000006</c:v>
                </c:pt>
                <c:pt idx="3">
                  <c:v>38401.073599999996</c:v>
                </c:pt>
                <c:pt idx="4">
                  <c:v>37984.806500000006</c:v>
                </c:pt>
                <c:pt idx="5">
                  <c:v>38045.770850000001</c:v>
                </c:pt>
                <c:pt idx="6">
                  <c:v>39808.431800000006</c:v>
                </c:pt>
                <c:pt idx="7">
                  <c:v>44115.181700000001</c:v>
                </c:pt>
                <c:pt idx="8">
                  <c:v>46202.840849999993</c:v>
                </c:pt>
                <c:pt idx="9">
                  <c:v>50604.144550000005</c:v>
                </c:pt>
                <c:pt idx="10">
                  <c:v>56100.155699999996</c:v>
                </c:pt>
                <c:pt idx="11">
                  <c:v>50579.988450000004</c:v>
                </c:pt>
                <c:pt idx="12">
                  <c:v>46894.23575</c:v>
                </c:pt>
                <c:pt idx="13">
                  <c:v>0</c:v>
                </c:pt>
              </c:numCache>
            </c:numRef>
          </c:val>
          <c:extLst>
            <c:ext xmlns:c15="http://schemas.microsoft.com/office/drawing/2012/chart" uri="{02D57815-91ED-43cb-92C2-25804820EDAC}">
              <c15:datalabelsRange>
                <c15:f>Sheet1!$H$74:$H$87</c15:f>
                <c15:dlblRangeCache>
                  <c:ptCount val="14"/>
                  <c:pt idx="0">
                    <c:v>8%</c:v>
                  </c:pt>
                  <c:pt idx="1">
                    <c:v>9%</c:v>
                  </c:pt>
                  <c:pt idx="2">
                    <c:v>7%</c:v>
                  </c:pt>
                  <c:pt idx="3">
                    <c:v>7%</c:v>
                  </c:pt>
                  <c:pt idx="4">
                    <c:v>7%</c:v>
                  </c:pt>
                  <c:pt idx="5">
                    <c:v>7%</c:v>
                  </c:pt>
                  <c:pt idx="6">
                    <c:v>8%</c:v>
                  </c:pt>
                  <c:pt idx="7">
                    <c:v>7%</c:v>
                  </c:pt>
                  <c:pt idx="8">
                    <c:v>6%</c:v>
                  </c:pt>
                  <c:pt idx="9">
                    <c:v>5%</c:v>
                  </c:pt>
                  <c:pt idx="10">
                    <c:v>7%</c:v>
                  </c:pt>
                  <c:pt idx="11">
                    <c:v>8%</c:v>
                  </c:pt>
                  <c:pt idx="12">
                    <c:v>8%</c:v>
                  </c:pt>
                  <c:pt idx="13">
                    <c:v>0%</c:v>
                  </c:pt>
                </c15:dlblRangeCache>
              </c15:datalabelsRange>
            </c:ext>
            <c:ext xmlns:c16="http://schemas.microsoft.com/office/drawing/2014/chart" uri="{C3380CC4-5D6E-409C-BE32-E72D297353CC}">
              <c16:uniqueId val="{00000000-57CB-4ADD-AC67-233690CCB7EF}"/>
            </c:ext>
          </c:extLst>
        </c:ser>
        <c:dLbls>
          <c:showLegendKey val="0"/>
          <c:showVal val="0"/>
          <c:showCatName val="0"/>
          <c:showSerName val="0"/>
          <c:showPercent val="0"/>
          <c:showBubbleSize val="0"/>
        </c:dLbls>
        <c:gapWidth val="40"/>
        <c:overlap val="100"/>
        <c:axId val="966961968"/>
        <c:axId val="966947408"/>
      </c:barChart>
      <c:dateAx>
        <c:axId val="966961968"/>
        <c:scaling>
          <c:orientation val="minMax"/>
        </c:scaling>
        <c:delete val="0"/>
        <c:axPos val="b"/>
        <c:numFmt formatCode="[$-409]mmm\-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966947408"/>
        <c:crosses val="autoZero"/>
        <c:auto val="1"/>
        <c:lblOffset val="100"/>
        <c:baseTimeUnit val="months"/>
      </c:dateAx>
      <c:valAx>
        <c:axId val="966947408"/>
        <c:scaling>
          <c:orientation val="minMax"/>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966961968"/>
        <c:crosses val="autoZero"/>
        <c:crossBetween val="between"/>
        <c:majorUnit val="0.2"/>
        <c:dispUnits>
          <c:builtInUnit val="millions"/>
          <c:dispUnitsLbl>
            <c:layout>
              <c:manualLayout>
                <c:xMode val="edge"/>
                <c:yMode val="edge"/>
                <c:x val="2.3604149642305842E-2"/>
                <c:y val="0.11830653059678475"/>
              </c:manualLayout>
            </c:layout>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25967647020246842"/>
          <c:y val="0.91584297168137585"/>
          <c:w val="0.48731002461449674"/>
          <c:h val="6.617949598737703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286492589330281E-2"/>
          <c:y val="4.983989751541365E-2"/>
          <c:w val="0.9294949340358224"/>
          <c:h val="0.71124494877112521"/>
        </c:manualLayout>
      </c:layout>
      <c:barChart>
        <c:barDir val="col"/>
        <c:grouping val="percentStacked"/>
        <c:varyColors val="0"/>
        <c:ser>
          <c:idx val="0"/>
          <c:order val="0"/>
          <c:tx>
            <c:strRef>
              <c:f>Sheet1!$B$1</c:f>
              <c:strCache>
                <c:ptCount val="1"/>
                <c:pt idx="0">
                  <c:v>Clinic/Office</c:v>
                </c:pt>
              </c:strCache>
            </c:strRef>
          </c:tx>
          <c:spPr>
            <a:solidFill>
              <a:schemeClr val="accent2"/>
            </a:solidFill>
            <a:ln>
              <a:noFill/>
            </a:ln>
            <a:effectLst/>
          </c:spPr>
          <c:invertIfNegative val="0"/>
          <c:cat>
            <c:numRef>
              <c:f>Sheet1!$A$2:$A$87</c:f>
              <c:numCache>
                <c:formatCode>[$-409]mmm\-yy;@</c:formatCode>
                <c:ptCount val="86"/>
                <c:pt idx="0">
                  <c:v>42397</c:v>
                </c:pt>
                <c:pt idx="1">
                  <c:v>42428</c:v>
                </c:pt>
                <c:pt idx="2">
                  <c:v>42457</c:v>
                </c:pt>
                <c:pt idx="3">
                  <c:v>42488</c:v>
                </c:pt>
                <c:pt idx="4">
                  <c:v>42518</c:v>
                </c:pt>
                <c:pt idx="5">
                  <c:v>42549</c:v>
                </c:pt>
                <c:pt idx="6">
                  <c:v>42579</c:v>
                </c:pt>
                <c:pt idx="7">
                  <c:v>42610</c:v>
                </c:pt>
                <c:pt idx="8">
                  <c:v>42641</c:v>
                </c:pt>
                <c:pt idx="9">
                  <c:v>42671</c:v>
                </c:pt>
                <c:pt idx="10">
                  <c:v>42702</c:v>
                </c:pt>
                <c:pt idx="11">
                  <c:v>42732</c:v>
                </c:pt>
                <c:pt idx="12">
                  <c:v>42763</c:v>
                </c:pt>
                <c:pt idx="13">
                  <c:v>42794</c:v>
                </c:pt>
                <c:pt idx="14">
                  <c:v>42822</c:v>
                </c:pt>
                <c:pt idx="15">
                  <c:v>42853</c:v>
                </c:pt>
                <c:pt idx="16">
                  <c:v>42883</c:v>
                </c:pt>
                <c:pt idx="17">
                  <c:v>42914</c:v>
                </c:pt>
                <c:pt idx="18">
                  <c:v>42944</c:v>
                </c:pt>
                <c:pt idx="19">
                  <c:v>42975</c:v>
                </c:pt>
                <c:pt idx="20">
                  <c:v>43006</c:v>
                </c:pt>
                <c:pt idx="21">
                  <c:v>43036</c:v>
                </c:pt>
                <c:pt idx="22">
                  <c:v>43067</c:v>
                </c:pt>
                <c:pt idx="23">
                  <c:v>43097</c:v>
                </c:pt>
                <c:pt idx="24">
                  <c:v>43128</c:v>
                </c:pt>
                <c:pt idx="25">
                  <c:v>43159</c:v>
                </c:pt>
                <c:pt idx="26">
                  <c:v>43187</c:v>
                </c:pt>
                <c:pt idx="27">
                  <c:v>43218</c:v>
                </c:pt>
                <c:pt idx="28">
                  <c:v>43248</c:v>
                </c:pt>
                <c:pt idx="29">
                  <c:v>43279</c:v>
                </c:pt>
                <c:pt idx="30">
                  <c:v>43309</c:v>
                </c:pt>
                <c:pt idx="31">
                  <c:v>43340</c:v>
                </c:pt>
                <c:pt idx="32">
                  <c:v>43371</c:v>
                </c:pt>
                <c:pt idx="33">
                  <c:v>43401</c:v>
                </c:pt>
                <c:pt idx="34">
                  <c:v>43432</c:v>
                </c:pt>
                <c:pt idx="35">
                  <c:v>43462</c:v>
                </c:pt>
                <c:pt idx="36">
                  <c:v>43493</c:v>
                </c:pt>
                <c:pt idx="37">
                  <c:v>43524</c:v>
                </c:pt>
                <c:pt idx="38">
                  <c:v>43552</c:v>
                </c:pt>
                <c:pt idx="39">
                  <c:v>43583</c:v>
                </c:pt>
                <c:pt idx="40">
                  <c:v>43613</c:v>
                </c:pt>
                <c:pt idx="41">
                  <c:v>43644</c:v>
                </c:pt>
                <c:pt idx="42">
                  <c:v>43674</c:v>
                </c:pt>
                <c:pt idx="43">
                  <c:v>43705</c:v>
                </c:pt>
                <c:pt idx="44">
                  <c:v>43736</c:v>
                </c:pt>
                <c:pt idx="45">
                  <c:v>43766</c:v>
                </c:pt>
                <c:pt idx="46">
                  <c:v>43797</c:v>
                </c:pt>
                <c:pt idx="47">
                  <c:v>43827</c:v>
                </c:pt>
                <c:pt idx="48">
                  <c:v>43858</c:v>
                </c:pt>
                <c:pt idx="49">
                  <c:v>43889</c:v>
                </c:pt>
                <c:pt idx="50">
                  <c:v>43918</c:v>
                </c:pt>
                <c:pt idx="51">
                  <c:v>43949</c:v>
                </c:pt>
                <c:pt idx="52">
                  <c:v>43979</c:v>
                </c:pt>
                <c:pt idx="53">
                  <c:v>44010</c:v>
                </c:pt>
                <c:pt idx="54">
                  <c:v>44040</c:v>
                </c:pt>
                <c:pt idx="55">
                  <c:v>44071</c:v>
                </c:pt>
                <c:pt idx="56">
                  <c:v>44102</c:v>
                </c:pt>
                <c:pt idx="57">
                  <c:v>44132</c:v>
                </c:pt>
                <c:pt idx="58">
                  <c:v>44163</c:v>
                </c:pt>
                <c:pt idx="59">
                  <c:v>44193</c:v>
                </c:pt>
                <c:pt idx="60">
                  <c:v>44224</c:v>
                </c:pt>
                <c:pt idx="61">
                  <c:v>44255</c:v>
                </c:pt>
                <c:pt idx="62">
                  <c:v>44283</c:v>
                </c:pt>
                <c:pt idx="63">
                  <c:v>44314</c:v>
                </c:pt>
                <c:pt idx="64">
                  <c:v>44344</c:v>
                </c:pt>
                <c:pt idx="65">
                  <c:v>44375</c:v>
                </c:pt>
                <c:pt idx="66">
                  <c:v>44405</c:v>
                </c:pt>
                <c:pt idx="67">
                  <c:v>44436</c:v>
                </c:pt>
                <c:pt idx="68">
                  <c:v>44467</c:v>
                </c:pt>
                <c:pt idx="69">
                  <c:v>44497</c:v>
                </c:pt>
                <c:pt idx="70">
                  <c:v>44528</c:v>
                </c:pt>
                <c:pt idx="71">
                  <c:v>44558</c:v>
                </c:pt>
                <c:pt idx="72">
                  <c:v>44589</c:v>
                </c:pt>
                <c:pt idx="73">
                  <c:v>44620</c:v>
                </c:pt>
                <c:pt idx="74">
                  <c:v>44648</c:v>
                </c:pt>
                <c:pt idx="75">
                  <c:v>44679</c:v>
                </c:pt>
                <c:pt idx="76">
                  <c:v>44709</c:v>
                </c:pt>
                <c:pt idx="77">
                  <c:v>44740</c:v>
                </c:pt>
                <c:pt idx="78">
                  <c:v>44770</c:v>
                </c:pt>
                <c:pt idx="79">
                  <c:v>44801</c:v>
                </c:pt>
                <c:pt idx="80">
                  <c:v>44832</c:v>
                </c:pt>
                <c:pt idx="81">
                  <c:v>44862</c:v>
                </c:pt>
                <c:pt idx="82">
                  <c:v>44893</c:v>
                </c:pt>
                <c:pt idx="83">
                  <c:v>44923</c:v>
                </c:pt>
                <c:pt idx="84">
                  <c:v>44954</c:v>
                </c:pt>
                <c:pt idx="85">
                  <c:v>44985</c:v>
                </c:pt>
              </c:numCache>
            </c:numRef>
          </c:cat>
          <c:val>
            <c:numRef>
              <c:f>Sheet1!$B$2:$B$87</c:f>
              <c:numCache>
                <c:formatCode>#,##0</c:formatCode>
                <c:ptCount val="86"/>
                <c:pt idx="0">
                  <c:v>737996.32212999987</c:v>
                </c:pt>
                <c:pt idx="1">
                  <c:v>627927.1677600001</c:v>
                </c:pt>
                <c:pt idx="2">
                  <c:v>584067.70013000001</c:v>
                </c:pt>
                <c:pt idx="3">
                  <c:v>530879.55299</c:v>
                </c:pt>
                <c:pt idx="4">
                  <c:v>510561.55742999993</c:v>
                </c:pt>
                <c:pt idx="5">
                  <c:v>502796.23955999996</c:v>
                </c:pt>
                <c:pt idx="6">
                  <c:v>437225.87728000002</c:v>
                </c:pt>
                <c:pt idx="7">
                  <c:v>551154.96268000011</c:v>
                </c:pt>
                <c:pt idx="8">
                  <c:v>777982.41875000007</c:v>
                </c:pt>
                <c:pt idx="9">
                  <c:v>1043835.1205199999</c:v>
                </c:pt>
                <c:pt idx="10">
                  <c:v>955202.84669000003</c:v>
                </c:pt>
                <c:pt idx="11">
                  <c:v>738840.20893999992</c:v>
                </c:pt>
                <c:pt idx="12">
                  <c:v>589775.27680999995</c:v>
                </c:pt>
                <c:pt idx="13">
                  <c:v>481198.91993000009</c:v>
                </c:pt>
                <c:pt idx="14">
                  <c:v>488553.40979000001</c:v>
                </c:pt>
                <c:pt idx="15">
                  <c:v>415455.35873000004</c:v>
                </c:pt>
                <c:pt idx="16">
                  <c:v>456126.97549000004</c:v>
                </c:pt>
                <c:pt idx="17">
                  <c:v>428919.00325000007</c:v>
                </c:pt>
                <c:pt idx="18">
                  <c:v>386609.54154000006</c:v>
                </c:pt>
                <c:pt idx="19">
                  <c:v>501016.75320000004</c:v>
                </c:pt>
                <c:pt idx="20">
                  <c:v>622340.88786999998</c:v>
                </c:pt>
                <c:pt idx="21">
                  <c:v>883141.39675000007</c:v>
                </c:pt>
                <c:pt idx="22">
                  <c:v>782996.33938000002</c:v>
                </c:pt>
                <c:pt idx="23">
                  <c:v>590895.55220999999</c:v>
                </c:pt>
                <c:pt idx="24">
                  <c:v>574970.0882</c:v>
                </c:pt>
                <c:pt idx="25">
                  <c:v>495749.56514999998</c:v>
                </c:pt>
                <c:pt idx="26">
                  <c:v>470726.27622</c:v>
                </c:pt>
                <c:pt idx="27">
                  <c:v>455681.16677000001</c:v>
                </c:pt>
                <c:pt idx="28">
                  <c:v>450890.39078000002</c:v>
                </c:pt>
                <c:pt idx="29">
                  <c:v>424464.12930000003</c:v>
                </c:pt>
                <c:pt idx="30">
                  <c:v>408152.46595000004</c:v>
                </c:pt>
                <c:pt idx="31">
                  <c:v>493207.79606999998</c:v>
                </c:pt>
                <c:pt idx="32">
                  <c:v>602718.75624000002</c:v>
                </c:pt>
                <c:pt idx="33">
                  <c:v>985387.25731999998</c:v>
                </c:pt>
                <c:pt idx="34">
                  <c:v>803199.72114000015</c:v>
                </c:pt>
                <c:pt idx="35">
                  <c:v>598855.09176999994</c:v>
                </c:pt>
                <c:pt idx="36">
                  <c:v>551513.86664999998</c:v>
                </c:pt>
                <c:pt idx="37">
                  <c:v>440661.88156999997</c:v>
                </c:pt>
                <c:pt idx="38">
                  <c:v>430873.32284000004</c:v>
                </c:pt>
                <c:pt idx="39">
                  <c:v>447385.88924999995</c:v>
                </c:pt>
                <c:pt idx="40">
                  <c:v>483795.58933000005</c:v>
                </c:pt>
                <c:pt idx="41">
                  <c:v>401749.99921000004</c:v>
                </c:pt>
                <c:pt idx="42">
                  <c:v>415975.20986</c:v>
                </c:pt>
                <c:pt idx="43">
                  <c:v>457520.98891999997</c:v>
                </c:pt>
                <c:pt idx="44">
                  <c:v>576539.44049999991</c:v>
                </c:pt>
                <c:pt idx="45">
                  <c:v>923689.88942000002</c:v>
                </c:pt>
                <c:pt idx="46">
                  <c:v>720920.3033100001</c:v>
                </c:pt>
                <c:pt idx="47">
                  <c:v>638736.09290999989</c:v>
                </c:pt>
                <c:pt idx="48">
                  <c:v>531819.09741000005</c:v>
                </c:pt>
                <c:pt idx="49">
                  <c:v>454040.23339000001</c:v>
                </c:pt>
                <c:pt idx="50">
                  <c:v>388260.86708</c:v>
                </c:pt>
                <c:pt idx="51">
                  <c:v>116599.93238</c:v>
                </c:pt>
                <c:pt idx="52">
                  <c:v>228225.37415000002</c:v>
                </c:pt>
                <c:pt idx="53">
                  <c:v>408768.76416000008</c:v>
                </c:pt>
                <c:pt idx="54">
                  <c:v>445930.32878000004</c:v>
                </c:pt>
                <c:pt idx="55">
                  <c:v>498678.22073</c:v>
                </c:pt>
                <c:pt idx="56">
                  <c:v>701310.36161999998</c:v>
                </c:pt>
                <c:pt idx="57">
                  <c:v>864652.10309999995</c:v>
                </c:pt>
                <c:pt idx="58">
                  <c:v>671268.32507999998</c:v>
                </c:pt>
                <c:pt idx="59">
                  <c:v>520902.10914000002</c:v>
                </c:pt>
                <c:pt idx="60">
                  <c:v>344781.33139000001</c:v>
                </c:pt>
                <c:pt idx="61">
                  <c:v>206434.63868</c:v>
                </c:pt>
                <c:pt idx="62">
                  <c:v>189732.94120999999</c:v>
                </c:pt>
                <c:pt idx="63">
                  <c:v>200774.27682</c:v>
                </c:pt>
                <c:pt idx="64">
                  <c:v>244049.81555999999</c:v>
                </c:pt>
                <c:pt idx="65">
                  <c:v>304408.27171999996</c:v>
                </c:pt>
                <c:pt idx="66">
                  <c:v>305747.96140999999</c:v>
                </c:pt>
                <c:pt idx="67">
                  <c:v>350052.54327999998</c:v>
                </c:pt>
                <c:pt idx="68">
                  <c:v>387804.79697000002</c:v>
                </c:pt>
                <c:pt idx="69">
                  <c:v>437302.93799000001</c:v>
                </c:pt>
                <c:pt idx="70">
                  <c:v>407089.39148999995</c:v>
                </c:pt>
                <c:pt idx="71">
                  <c:v>358813.55514000001</c:v>
                </c:pt>
                <c:pt idx="72">
                  <c:v>301649.58347000001</c:v>
                </c:pt>
                <c:pt idx="73">
                  <c:v>290405.97866999998</c:v>
                </c:pt>
                <c:pt idx="74">
                  <c:v>363638.15551000007</c:v>
                </c:pt>
                <c:pt idx="75">
                  <c:v>284113.66129000002</c:v>
                </c:pt>
                <c:pt idx="76">
                  <c:v>295670.39622999995</c:v>
                </c:pt>
                <c:pt idx="77">
                  <c:v>326302.47201000003</c:v>
                </c:pt>
                <c:pt idx="78">
                  <c:v>314873.98657000001</c:v>
                </c:pt>
                <c:pt idx="79">
                  <c:v>379845.30192000006</c:v>
                </c:pt>
                <c:pt idx="80">
                  <c:v>386785.69005999999</c:v>
                </c:pt>
                <c:pt idx="81">
                  <c:v>446512.78048000007</c:v>
                </c:pt>
                <c:pt idx="82">
                  <c:v>454199.95313000004</c:v>
                </c:pt>
                <c:pt idx="83">
                  <c:v>395170.10457999993</c:v>
                </c:pt>
                <c:pt idx="84">
                  <c:v>391417.60389000003</c:v>
                </c:pt>
                <c:pt idx="85">
                  <c:v>346829.80832000007</c:v>
                </c:pt>
              </c:numCache>
            </c:numRef>
          </c:val>
          <c:extLst>
            <c:ext xmlns:c16="http://schemas.microsoft.com/office/drawing/2014/chart" uri="{C3380CC4-5D6E-409C-BE32-E72D297353CC}">
              <c16:uniqueId val="{00000000-1E1F-43DC-9D2B-7FDEDBC300AA}"/>
            </c:ext>
          </c:extLst>
        </c:ser>
        <c:ser>
          <c:idx val="1"/>
          <c:order val="1"/>
          <c:tx>
            <c:strRef>
              <c:f>Sheet1!$C$1</c:f>
              <c:strCache>
                <c:ptCount val="1"/>
                <c:pt idx="0">
                  <c:v>Pharmacy</c:v>
                </c:pt>
              </c:strCache>
            </c:strRef>
          </c:tx>
          <c:spPr>
            <a:solidFill>
              <a:schemeClr val="accent1"/>
            </a:solidFill>
            <a:ln>
              <a:noFill/>
            </a:ln>
            <a:effectLst/>
          </c:spPr>
          <c:invertIfNegative val="0"/>
          <c:cat>
            <c:numRef>
              <c:f>Sheet1!$A$2:$A$87</c:f>
              <c:numCache>
                <c:formatCode>[$-409]mmm\-yy;@</c:formatCode>
                <c:ptCount val="86"/>
                <c:pt idx="0">
                  <c:v>42397</c:v>
                </c:pt>
                <c:pt idx="1">
                  <c:v>42428</c:v>
                </c:pt>
                <c:pt idx="2">
                  <c:v>42457</c:v>
                </c:pt>
                <c:pt idx="3">
                  <c:v>42488</c:v>
                </c:pt>
                <c:pt idx="4">
                  <c:v>42518</c:v>
                </c:pt>
                <c:pt idx="5">
                  <c:v>42549</c:v>
                </c:pt>
                <c:pt idx="6">
                  <c:v>42579</c:v>
                </c:pt>
                <c:pt idx="7">
                  <c:v>42610</c:v>
                </c:pt>
                <c:pt idx="8">
                  <c:v>42641</c:v>
                </c:pt>
                <c:pt idx="9">
                  <c:v>42671</c:v>
                </c:pt>
                <c:pt idx="10">
                  <c:v>42702</c:v>
                </c:pt>
                <c:pt idx="11">
                  <c:v>42732</c:v>
                </c:pt>
                <c:pt idx="12">
                  <c:v>42763</c:v>
                </c:pt>
                <c:pt idx="13">
                  <c:v>42794</c:v>
                </c:pt>
                <c:pt idx="14">
                  <c:v>42822</c:v>
                </c:pt>
                <c:pt idx="15">
                  <c:v>42853</c:v>
                </c:pt>
                <c:pt idx="16">
                  <c:v>42883</c:v>
                </c:pt>
                <c:pt idx="17">
                  <c:v>42914</c:v>
                </c:pt>
                <c:pt idx="18">
                  <c:v>42944</c:v>
                </c:pt>
                <c:pt idx="19">
                  <c:v>42975</c:v>
                </c:pt>
                <c:pt idx="20">
                  <c:v>43006</c:v>
                </c:pt>
                <c:pt idx="21">
                  <c:v>43036</c:v>
                </c:pt>
                <c:pt idx="22">
                  <c:v>43067</c:v>
                </c:pt>
                <c:pt idx="23">
                  <c:v>43097</c:v>
                </c:pt>
                <c:pt idx="24">
                  <c:v>43128</c:v>
                </c:pt>
                <c:pt idx="25">
                  <c:v>43159</c:v>
                </c:pt>
                <c:pt idx="26">
                  <c:v>43187</c:v>
                </c:pt>
                <c:pt idx="27">
                  <c:v>43218</c:v>
                </c:pt>
                <c:pt idx="28">
                  <c:v>43248</c:v>
                </c:pt>
                <c:pt idx="29">
                  <c:v>43279</c:v>
                </c:pt>
                <c:pt idx="30">
                  <c:v>43309</c:v>
                </c:pt>
                <c:pt idx="31">
                  <c:v>43340</c:v>
                </c:pt>
                <c:pt idx="32">
                  <c:v>43371</c:v>
                </c:pt>
                <c:pt idx="33">
                  <c:v>43401</c:v>
                </c:pt>
                <c:pt idx="34">
                  <c:v>43432</c:v>
                </c:pt>
                <c:pt idx="35">
                  <c:v>43462</c:v>
                </c:pt>
                <c:pt idx="36">
                  <c:v>43493</c:v>
                </c:pt>
                <c:pt idx="37">
                  <c:v>43524</c:v>
                </c:pt>
                <c:pt idx="38">
                  <c:v>43552</c:v>
                </c:pt>
                <c:pt idx="39">
                  <c:v>43583</c:v>
                </c:pt>
                <c:pt idx="40">
                  <c:v>43613</c:v>
                </c:pt>
                <c:pt idx="41">
                  <c:v>43644</c:v>
                </c:pt>
                <c:pt idx="42">
                  <c:v>43674</c:v>
                </c:pt>
                <c:pt idx="43">
                  <c:v>43705</c:v>
                </c:pt>
                <c:pt idx="44">
                  <c:v>43736</c:v>
                </c:pt>
                <c:pt idx="45">
                  <c:v>43766</c:v>
                </c:pt>
                <c:pt idx="46">
                  <c:v>43797</c:v>
                </c:pt>
                <c:pt idx="47">
                  <c:v>43827</c:v>
                </c:pt>
                <c:pt idx="48">
                  <c:v>43858</c:v>
                </c:pt>
                <c:pt idx="49">
                  <c:v>43889</c:v>
                </c:pt>
                <c:pt idx="50">
                  <c:v>43918</c:v>
                </c:pt>
                <c:pt idx="51">
                  <c:v>43949</c:v>
                </c:pt>
                <c:pt idx="52">
                  <c:v>43979</c:v>
                </c:pt>
                <c:pt idx="53">
                  <c:v>44010</c:v>
                </c:pt>
                <c:pt idx="54">
                  <c:v>44040</c:v>
                </c:pt>
                <c:pt idx="55">
                  <c:v>44071</c:v>
                </c:pt>
                <c:pt idx="56">
                  <c:v>44102</c:v>
                </c:pt>
                <c:pt idx="57">
                  <c:v>44132</c:v>
                </c:pt>
                <c:pt idx="58">
                  <c:v>44163</c:v>
                </c:pt>
                <c:pt idx="59">
                  <c:v>44193</c:v>
                </c:pt>
                <c:pt idx="60">
                  <c:v>44224</c:v>
                </c:pt>
                <c:pt idx="61">
                  <c:v>44255</c:v>
                </c:pt>
                <c:pt idx="62">
                  <c:v>44283</c:v>
                </c:pt>
                <c:pt idx="63">
                  <c:v>44314</c:v>
                </c:pt>
                <c:pt idx="64">
                  <c:v>44344</c:v>
                </c:pt>
                <c:pt idx="65">
                  <c:v>44375</c:v>
                </c:pt>
                <c:pt idx="66">
                  <c:v>44405</c:v>
                </c:pt>
                <c:pt idx="67">
                  <c:v>44436</c:v>
                </c:pt>
                <c:pt idx="68">
                  <c:v>44467</c:v>
                </c:pt>
                <c:pt idx="69">
                  <c:v>44497</c:v>
                </c:pt>
                <c:pt idx="70">
                  <c:v>44528</c:v>
                </c:pt>
                <c:pt idx="71">
                  <c:v>44558</c:v>
                </c:pt>
                <c:pt idx="72">
                  <c:v>44589</c:v>
                </c:pt>
                <c:pt idx="73">
                  <c:v>44620</c:v>
                </c:pt>
                <c:pt idx="74">
                  <c:v>44648</c:v>
                </c:pt>
                <c:pt idx="75">
                  <c:v>44679</c:v>
                </c:pt>
                <c:pt idx="76">
                  <c:v>44709</c:v>
                </c:pt>
                <c:pt idx="77">
                  <c:v>44740</c:v>
                </c:pt>
                <c:pt idx="78">
                  <c:v>44770</c:v>
                </c:pt>
                <c:pt idx="79">
                  <c:v>44801</c:v>
                </c:pt>
                <c:pt idx="80">
                  <c:v>44832</c:v>
                </c:pt>
                <c:pt idx="81">
                  <c:v>44862</c:v>
                </c:pt>
                <c:pt idx="82">
                  <c:v>44893</c:v>
                </c:pt>
                <c:pt idx="83">
                  <c:v>44923</c:v>
                </c:pt>
                <c:pt idx="84">
                  <c:v>44954</c:v>
                </c:pt>
                <c:pt idx="85">
                  <c:v>44985</c:v>
                </c:pt>
              </c:numCache>
            </c:numRef>
          </c:cat>
          <c:val>
            <c:numRef>
              <c:f>Sheet1!$C$2:$C$87</c:f>
              <c:numCache>
                <c:formatCode>#,##0</c:formatCode>
                <c:ptCount val="86"/>
                <c:pt idx="0">
                  <c:v>149623.17775</c:v>
                </c:pt>
                <c:pt idx="1">
                  <c:v>109058.25225000001</c:v>
                </c:pt>
                <c:pt idx="2">
                  <c:v>101113.98573</c:v>
                </c:pt>
                <c:pt idx="3">
                  <c:v>95008.807679999998</c:v>
                </c:pt>
                <c:pt idx="4">
                  <c:v>100017.43550000002</c:v>
                </c:pt>
                <c:pt idx="5">
                  <c:v>105015.34234</c:v>
                </c:pt>
                <c:pt idx="6">
                  <c:v>94314.570430000022</c:v>
                </c:pt>
                <c:pt idx="7">
                  <c:v>155464.70139</c:v>
                </c:pt>
                <c:pt idx="8">
                  <c:v>436838.58864999999</c:v>
                </c:pt>
                <c:pt idx="9">
                  <c:v>647511.78541000013</c:v>
                </c:pt>
                <c:pt idx="10">
                  <c:v>411584.18901999993</c:v>
                </c:pt>
                <c:pt idx="11">
                  <c:v>239975.18116000001</c:v>
                </c:pt>
                <c:pt idx="12">
                  <c:v>170896.96309</c:v>
                </c:pt>
                <c:pt idx="13">
                  <c:v>114776.42038000001</c:v>
                </c:pt>
                <c:pt idx="14">
                  <c:v>97333.336450000003</c:v>
                </c:pt>
                <c:pt idx="15">
                  <c:v>96292.246269999989</c:v>
                </c:pt>
                <c:pt idx="16">
                  <c:v>119890.21834000001</c:v>
                </c:pt>
                <c:pt idx="17">
                  <c:v>113724.06030000001</c:v>
                </c:pt>
                <c:pt idx="18">
                  <c:v>92189.836079999994</c:v>
                </c:pt>
                <c:pt idx="19">
                  <c:v>168702.18994000001</c:v>
                </c:pt>
                <c:pt idx="20">
                  <c:v>408668.20827</c:v>
                </c:pt>
                <c:pt idx="21">
                  <c:v>641494.10843999998</c:v>
                </c:pt>
                <c:pt idx="22">
                  <c:v>389112.68618000002</c:v>
                </c:pt>
                <c:pt idx="23">
                  <c:v>224780.52368999997</c:v>
                </c:pt>
                <c:pt idx="24">
                  <c:v>190622.59686000002</c:v>
                </c:pt>
                <c:pt idx="25">
                  <c:v>127714.23445000002</c:v>
                </c:pt>
                <c:pt idx="26">
                  <c:v>89158.268250000008</c:v>
                </c:pt>
                <c:pt idx="27">
                  <c:v>85075.315170000002</c:v>
                </c:pt>
                <c:pt idx="28">
                  <c:v>86918.568600000013</c:v>
                </c:pt>
                <c:pt idx="29">
                  <c:v>85759.703439999997</c:v>
                </c:pt>
                <c:pt idx="30">
                  <c:v>86051.826550000013</c:v>
                </c:pt>
                <c:pt idx="31">
                  <c:v>147979.73238</c:v>
                </c:pt>
                <c:pt idx="32">
                  <c:v>428265.32845999999</c:v>
                </c:pt>
                <c:pt idx="33">
                  <c:v>788125.52069999999</c:v>
                </c:pt>
                <c:pt idx="34">
                  <c:v>379075.15723000001</c:v>
                </c:pt>
                <c:pt idx="35">
                  <c:v>197441.85118</c:v>
                </c:pt>
                <c:pt idx="36">
                  <c:v>149882.85873000001</c:v>
                </c:pt>
                <c:pt idx="37">
                  <c:v>111028.33485</c:v>
                </c:pt>
                <c:pt idx="38">
                  <c:v>114829.07007999999</c:v>
                </c:pt>
                <c:pt idx="39">
                  <c:v>115773.44391000002</c:v>
                </c:pt>
                <c:pt idx="40">
                  <c:v>120093.80109999998</c:v>
                </c:pt>
                <c:pt idx="41">
                  <c:v>104383.91296</c:v>
                </c:pt>
                <c:pt idx="42">
                  <c:v>94999.868010000006</c:v>
                </c:pt>
                <c:pt idx="43">
                  <c:v>148951.77958</c:v>
                </c:pt>
                <c:pt idx="44">
                  <c:v>438550.16350000002</c:v>
                </c:pt>
                <c:pt idx="45">
                  <c:v>756441.02730999992</c:v>
                </c:pt>
                <c:pt idx="46">
                  <c:v>373895.36513999995</c:v>
                </c:pt>
                <c:pt idx="47">
                  <c:v>201217.60888999997</c:v>
                </c:pt>
                <c:pt idx="48">
                  <c:v>153067.16548000005</c:v>
                </c:pt>
                <c:pt idx="49">
                  <c:v>129516.81995</c:v>
                </c:pt>
                <c:pt idx="50">
                  <c:v>190121.84146</c:v>
                </c:pt>
                <c:pt idx="51">
                  <c:v>22552.115980000002</c:v>
                </c:pt>
                <c:pt idx="52">
                  <c:v>25620.138419999999</c:v>
                </c:pt>
                <c:pt idx="53">
                  <c:v>52970.203229999999</c:v>
                </c:pt>
                <c:pt idx="54">
                  <c:v>102627.14098</c:v>
                </c:pt>
                <c:pt idx="55">
                  <c:v>295525.78237999999</c:v>
                </c:pt>
                <c:pt idx="56">
                  <c:v>720447.48155999999</c:v>
                </c:pt>
                <c:pt idx="57">
                  <c:v>753308.25631999993</c:v>
                </c:pt>
                <c:pt idx="58">
                  <c:v>364796.19542999996</c:v>
                </c:pt>
                <c:pt idx="59">
                  <c:v>196386.04857999997</c:v>
                </c:pt>
                <c:pt idx="60">
                  <c:v>97206.991190000001</c:v>
                </c:pt>
                <c:pt idx="61">
                  <c:v>40308.25879</c:v>
                </c:pt>
                <c:pt idx="62">
                  <c:v>41654.132679999995</c:v>
                </c:pt>
                <c:pt idx="63">
                  <c:v>42575.785810000001</c:v>
                </c:pt>
                <c:pt idx="64">
                  <c:v>48086.107239999998</c:v>
                </c:pt>
                <c:pt idx="65">
                  <c:v>54985.301810000004</c:v>
                </c:pt>
                <c:pt idx="66">
                  <c:v>65214.970220000003</c:v>
                </c:pt>
                <c:pt idx="67">
                  <c:v>101133.87632</c:v>
                </c:pt>
                <c:pt idx="68">
                  <c:v>246254.98120000001</c:v>
                </c:pt>
                <c:pt idx="69">
                  <c:v>352306.70113</c:v>
                </c:pt>
                <c:pt idx="70">
                  <c:v>193691.63691</c:v>
                </c:pt>
                <c:pt idx="71">
                  <c:v>142687.30551000001</c:v>
                </c:pt>
                <c:pt idx="72">
                  <c:v>90904.193299999984</c:v>
                </c:pt>
                <c:pt idx="73">
                  <c:v>77902.338189999995</c:v>
                </c:pt>
                <c:pt idx="74">
                  <c:v>143586.33288999996</c:v>
                </c:pt>
                <c:pt idx="75">
                  <c:v>199943.17045000003</c:v>
                </c:pt>
                <c:pt idx="76">
                  <c:v>173288.47063999998</c:v>
                </c:pt>
                <c:pt idx="77">
                  <c:v>162694.72066000002</c:v>
                </c:pt>
                <c:pt idx="78">
                  <c:v>161490.83013999998</c:v>
                </c:pt>
                <c:pt idx="79">
                  <c:v>180051.95082</c:v>
                </c:pt>
                <c:pt idx="80">
                  <c:v>302739.05907000002</c:v>
                </c:pt>
                <c:pt idx="81">
                  <c:v>466970.80836999998</c:v>
                </c:pt>
                <c:pt idx="82">
                  <c:v>314062.69505999994</c:v>
                </c:pt>
                <c:pt idx="83">
                  <c:v>213100.02361999999</c:v>
                </c:pt>
                <c:pt idx="84">
                  <c:v>145799.34777999998</c:v>
                </c:pt>
                <c:pt idx="85">
                  <c:v>123922.56054000002</c:v>
                </c:pt>
              </c:numCache>
            </c:numRef>
          </c:val>
          <c:extLst>
            <c:ext xmlns:c16="http://schemas.microsoft.com/office/drawing/2014/chart" uri="{C3380CC4-5D6E-409C-BE32-E72D297353CC}">
              <c16:uniqueId val="{00000001-1E1F-43DC-9D2B-7FDEDBC300AA}"/>
            </c:ext>
          </c:extLst>
        </c:ser>
        <c:ser>
          <c:idx val="2"/>
          <c:order val="2"/>
          <c:tx>
            <c:strRef>
              <c:f>Sheet1!$D$1</c:f>
              <c:strCache>
                <c:ptCount val="1"/>
                <c:pt idx="0">
                  <c:v>Hospital</c:v>
                </c:pt>
              </c:strCache>
            </c:strRef>
          </c:tx>
          <c:spPr>
            <a:solidFill>
              <a:schemeClr val="accent3"/>
            </a:solidFill>
            <a:ln>
              <a:noFill/>
            </a:ln>
            <a:effectLst/>
          </c:spPr>
          <c:invertIfNegative val="0"/>
          <c:cat>
            <c:numRef>
              <c:f>Sheet1!$A$2:$A$87</c:f>
              <c:numCache>
                <c:formatCode>[$-409]mmm\-yy;@</c:formatCode>
                <c:ptCount val="86"/>
                <c:pt idx="0">
                  <c:v>42397</c:v>
                </c:pt>
                <c:pt idx="1">
                  <c:v>42428</c:v>
                </c:pt>
                <c:pt idx="2">
                  <c:v>42457</c:v>
                </c:pt>
                <c:pt idx="3">
                  <c:v>42488</c:v>
                </c:pt>
                <c:pt idx="4">
                  <c:v>42518</c:v>
                </c:pt>
                <c:pt idx="5">
                  <c:v>42549</c:v>
                </c:pt>
                <c:pt idx="6">
                  <c:v>42579</c:v>
                </c:pt>
                <c:pt idx="7">
                  <c:v>42610</c:v>
                </c:pt>
                <c:pt idx="8">
                  <c:v>42641</c:v>
                </c:pt>
                <c:pt idx="9">
                  <c:v>42671</c:v>
                </c:pt>
                <c:pt idx="10">
                  <c:v>42702</c:v>
                </c:pt>
                <c:pt idx="11">
                  <c:v>42732</c:v>
                </c:pt>
                <c:pt idx="12">
                  <c:v>42763</c:v>
                </c:pt>
                <c:pt idx="13">
                  <c:v>42794</c:v>
                </c:pt>
                <c:pt idx="14">
                  <c:v>42822</c:v>
                </c:pt>
                <c:pt idx="15">
                  <c:v>42853</c:v>
                </c:pt>
                <c:pt idx="16">
                  <c:v>42883</c:v>
                </c:pt>
                <c:pt idx="17">
                  <c:v>42914</c:v>
                </c:pt>
                <c:pt idx="18">
                  <c:v>42944</c:v>
                </c:pt>
                <c:pt idx="19">
                  <c:v>42975</c:v>
                </c:pt>
                <c:pt idx="20">
                  <c:v>43006</c:v>
                </c:pt>
                <c:pt idx="21">
                  <c:v>43036</c:v>
                </c:pt>
                <c:pt idx="22">
                  <c:v>43067</c:v>
                </c:pt>
                <c:pt idx="23">
                  <c:v>43097</c:v>
                </c:pt>
                <c:pt idx="24">
                  <c:v>43128</c:v>
                </c:pt>
                <c:pt idx="25">
                  <c:v>43159</c:v>
                </c:pt>
                <c:pt idx="26">
                  <c:v>43187</c:v>
                </c:pt>
                <c:pt idx="27">
                  <c:v>43218</c:v>
                </c:pt>
                <c:pt idx="28">
                  <c:v>43248</c:v>
                </c:pt>
                <c:pt idx="29">
                  <c:v>43279</c:v>
                </c:pt>
                <c:pt idx="30">
                  <c:v>43309</c:v>
                </c:pt>
                <c:pt idx="31">
                  <c:v>43340</c:v>
                </c:pt>
                <c:pt idx="32">
                  <c:v>43371</c:v>
                </c:pt>
                <c:pt idx="33">
                  <c:v>43401</c:v>
                </c:pt>
                <c:pt idx="34">
                  <c:v>43432</c:v>
                </c:pt>
                <c:pt idx="35">
                  <c:v>43462</c:v>
                </c:pt>
                <c:pt idx="36">
                  <c:v>43493</c:v>
                </c:pt>
                <c:pt idx="37">
                  <c:v>43524</c:v>
                </c:pt>
                <c:pt idx="38">
                  <c:v>43552</c:v>
                </c:pt>
                <c:pt idx="39">
                  <c:v>43583</c:v>
                </c:pt>
                <c:pt idx="40">
                  <c:v>43613</c:v>
                </c:pt>
                <c:pt idx="41">
                  <c:v>43644</c:v>
                </c:pt>
                <c:pt idx="42">
                  <c:v>43674</c:v>
                </c:pt>
                <c:pt idx="43">
                  <c:v>43705</c:v>
                </c:pt>
                <c:pt idx="44">
                  <c:v>43736</c:v>
                </c:pt>
                <c:pt idx="45">
                  <c:v>43766</c:v>
                </c:pt>
                <c:pt idx="46">
                  <c:v>43797</c:v>
                </c:pt>
                <c:pt idx="47">
                  <c:v>43827</c:v>
                </c:pt>
                <c:pt idx="48">
                  <c:v>43858</c:v>
                </c:pt>
                <c:pt idx="49">
                  <c:v>43889</c:v>
                </c:pt>
                <c:pt idx="50">
                  <c:v>43918</c:v>
                </c:pt>
                <c:pt idx="51">
                  <c:v>43949</c:v>
                </c:pt>
                <c:pt idx="52">
                  <c:v>43979</c:v>
                </c:pt>
                <c:pt idx="53">
                  <c:v>44010</c:v>
                </c:pt>
                <c:pt idx="54">
                  <c:v>44040</c:v>
                </c:pt>
                <c:pt idx="55">
                  <c:v>44071</c:v>
                </c:pt>
                <c:pt idx="56">
                  <c:v>44102</c:v>
                </c:pt>
                <c:pt idx="57">
                  <c:v>44132</c:v>
                </c:pt>
                <c:pt idx="58">
                  <c:v>44163</c:v>
                </c:pt>
                <c:pt idx="59">
                  <c:v>44193</c:v>
                </c:pt>
                <c:pt idx="60">
                  <c:v>44224</c:v>
                </c:pt>
                <c:pt idx="61">
                  <c:v>44255</c:v>
                </c:pt>
                <c:pt idx="62">
                  <c:v>44283</c:v>
                </c:pt>
                <c:pt idx="63">
                  <c:v>44314</c:v>
                </c:pt>
                <c:pt idx="64">
                  <c:v>44344</c:v>
                </c:pt>
                <c:pt idx="65">
                  <c:v>44375</c:v>
                </c:pt>
                <c:pt idx="66">
                  <c:v>44405</c:v>
                </c:pt>
                <c:pt idx="67">
                  <c:v>44436</c:v>
                </c:pt>
                <c:pt idx="68">
                  <c:v>44467</c:v>
                </c:pt>
                <c:pt idx="69">
                  <c:v>44497</c:v>
                </c:pt>
                <c:pt idx="70">
                  <c:v>44528</c:v>
                </c:pt>
                <c:pt idx="71">
                  <c:v>44558</c:v>
                </c:pt>
                <c:pt idx="72">
                  <c:v>44589</c:v>
                </c:pt>
                <c:pt idx="73">
                  <c:v>44620</c:v>
                </c:pt>
                <c:pt idx="74">
                  <c:v>44648</c:v>
                </c:pt>
                <c:pt idx="75">
                  <c:v>44679</c:v>
                </c:pt>
                <c:pt idx="76">
                  <c:v>44709</c:v>
                </c:pt>
                <c:pt idx="77">
                  <c:v>44740</c:v>
                </c:pt>
                <c:pt idx="78">
                  <c:v>44770</c:v>
                </c:pt>
                <c:pt idx="79">
                  <c:v>44801</c:v>
                </c:pt>
                <c:pt idx="80">
                  <c:v>44832</c:v>
                </c:pt>
                <c:pt idx="81">
                  <c:v>44862</c:v>
                </c:pt>
                <c:pt idx="82">
                  <c:v>44893</c:v>
                </c:pt>
                <c:pt idx="83">
                  <c:v>44923</c:v>
                </c:pt>
                <c:pt idx="84">
                  <c:v>44954</c:v>
                </c:pt>
                <c:pt idx="85">
                  <c:v>44985</c:v>
                </c:pt>
              </c:numCache>
            </c:numRef>
          </c:cat>
          <c:val>
            <c:numRef>
              <c:f>Sheet1!$D$2:$D$87</c:f>
              <c:numCache>
                <c:formatCode>#,##0</c:formatCode>
                <c:ptCount val="86"/>
                <c:pt idx="0">
                  <c:v>127134.11105000001</c:v>
                </c:pt>
                <c:pt idx="1">
                  <c:v>119124.5747</c:v>
                </c:pt>
                <c:pt idx="2">
                  <c:v>112306.94279999999</c:v>
                </c:pt>
                <c:pt idx="3">
                  <c:v>101828.28765</c:v>
                </c:pt>
                <c:pt idx="4">
                  <c:v>91914.09</c:v>
                </c:pt>
                <c:pt idx="5">
                  <c:v>88365.844649999999</c:v>
                </c:pt>
                <c:pt idx="6">
                  <c:v>85202.180800000002</c:v>
                </c:pt>
                <c:pt idx="7">
                  <c:v>86258.066699999996</c:v>
                </c:pt>
                <c:pt idx="8">
                  <c:v>112676.37565</c:v>
                </c:pt>
                <c:pt idx="9">
                  <c:v>133020.86625000002</c:v>
                </c:pt>
                <c:pt idx="10">
                  <c:v>115447.098</c:v>
                </c:pt>
                <c:pt idx="11">
                  <c:v>113125.07525000001</c:v>
                </c:pt>
                <c:pt idx="12">
                  <c:v>110395.67480000001</c:v>
                </c:pt>
                <c:pt idx="13">
                  <c:v>101752.47365</c:v>
                </c:pt>
                <c:pt idx="14">
                  <c:v>90685.087350000002</c:v>
                </c:pt>
                <c:pt idx="15">
                  <c:v>71283.235249999998</c:v>
                </c:pt>
                <c:pt idx="16">
                  <c:v>67655.489499999996</c:v>
                </c:pt>
                <c:pt idx="17">
                  <c:v>71368.947899999999</c:v>
                </c:pt>
                <c:pt idx="18">
                  <c:v>67742.638750000013</c:v>
                </c:pt>
                <c:pt idx="19">
                  <c:v>71905.139670000004</c:v>
                </c:pt>
                <c:pt idx="20">
                  <c:v>88065.913</c:v>
                </c:pt>
                <c:pt idx="21">
                  <c:v>117172.89038</c:v>
                </c:pt>
                <c:pt idx="22">
                  <c:v>104476.41121999999</c:v>
                </c:pt>
                <c:pt idx="23">
                  <c:v>89923.172350000008</c:v>
                </c:pt>
                <c:pt idx="24">
                  <c:v>94527.1875</c:v>
                </c:pt>
                <c:pt idx="25">
                  <c:v>84664.817800000004</c:v>
                </c:pt>
                <c:pt idx="26">
                  <c:v>76396.25275</c:v>
                </c:pt>
                <c:pt idx="27">
                  <c:v>67589.605599999995</c:v>
                </c:pt>
                <c:pt idx="28">
                  <c:v>63947.090049999999</c:v>
                </c:pt>
                <c:pt idx="29">
                  <c:v>60113.231899999999</c:v>
                </c:pt>
                <c:pt idx="30">
                  <c:v>70991.839700000011</c:v>
                </c:pt>
                <c:pt idx="31">
                  <c:v>77933.296249999999</c:v>
                </c:pt>
                <c:pt idx="32">
                  <c:v>94719.544829999999</c:v>
                </c:pt>
                <c:pt idx="33">
                  <c:v>134120.5344</c:v>
                </c:pt>
                <c:pt idx="34">
                  <c:v>103970.28550000001</c:v>
                </c:pt>
                <c:pt idx="35">
                  <c:v>87014.47</c:v>
                </c:pt>
                <c:pt idx="36">
                  <c:v>80016.313450000001</c:v>
                </c:pt>
                <c:pt idx="37">
                  <c:v>69062.285299999989</c:v>
                </c:pt>
                <c:pt idx="38">
                  <c:v>66099.453049999996</c:v>
                </c:pt>
                <c:pt idx="39">
                  <c:v>64989.516600000003</c:v>
                </c:pt>
                <c:pt idx="40">
                  <c:v>63078.51185000001</c:v>
                </c:pt>
                <c:pt idx="41">
                  <c:v>61393.914899999996</c:v>
                </c:pt>
                <c:pt idx="42">
                  <c:v>59202.205000000002</c:v>
                </c:pt>
                <c:pt idx="43">
                  <c:v>61271.673600000002</c:v>
                </c:pt>
                <c:pt idx="44">
                  <c:v>69983.480849999993</c:v>
                </c:pt>
                <c:pt idx="45">
                  <c:v>102931.42933</c:v>
                </c:pt>
                <c:pt idx="46">
                  <c:v>90799.702579999997</c:v>
                </c:pt>
                <c:pt idx="47">
                  <c:v>77856.272900000011</c:v>
                </c:pt>
                <c:pt idx="48">
                  <c:v>80990.132949999999</c:v>
                </c:pt>
                <c:pt idx="49">
                  <c:v>76379.993400000007</c:v>
                </c:pt>
                <c:pt idx="50">
                  <c:v>58505.871599999999</c:v>
                </c:pt>
                <c:pt idx="51">
                  <c:v>21565.779749999998</c:v>
                </c:pt>
                <c:pt idx="52">
                  <c:v>31021.803150000003</c:v>
                </c:pt>
                <c:pt idx="53">
                  <c:v>47812.3698</c:v>
                </c:pt>
                <c:pt idx="54">
                  <c:v>47007.306200000006</c:v>
                </c:pt>
                <c:pt idx="55">
                  <c:v>52889.909549999997</c:v>
                </c:pt>
                <c:pt idx="56">
                  <c:v>68346.339099999997</c:v>
                </c:pt>
                <c:pt idx="57">
                  <c:v>85444.427449999988</c:v>
                </c:pt>
                <c:pt idx="58">
                  <c:v>79819.334149999995</c:v>
                </c:pt>
                <c:pt idx="59">
                  <c:v>58458.988700000002</c:v>
                </c:pt>
                <c:pt idx="60">
                  <c:v>48058.288499999995</c:v>
                </c:pt>
                <c:pt idx="61">
                  <c:v>35384.127700000005</c:v>
                </c:pt>
                <c:pt idx="62">
                  <c:v>31689.6908</c:v>
                </c:pt>
                <c:pt idx="63">
                  <c:v>30808.455200000004</c:v>
                </c:pt>
                <c:pt idx="64">
                  <c:v>33945.440699999999</c:v>
                </c:pt>
                <c:pt idx="65">
                  <c:v>37425.443449999999</c:v>
                </c:pt>
                <c:pt idx="66">
                  <c:v>37074.876299999996</c:v>
                </c:pt>
                <c:pt idx="67">
                  <c:v>37939.086800000005</c:v>
                </c:pt>
                <c:pt idx="68">
                  <c:v>41481.389800000004</c:v>
                </c:pt>
                <c:pt idx="69">
                  <c:v>51913.462950000001</c:v>
                </c:pt>
                <c:pt idx="70">
                  <c:v>43962.631000000001</c:v>
                </c:pt>
                <c:pt idx="71">
                  <c:v>37276.451350000003</c:v>
                </c:pt>
                <c:pt idx="72">
                  <c:v>36442.599300000002</c:v>
                </c:pt>
                <c:pt idx="73">
                  <c:v>35523.339399999997</c:v>
                </c:pt>
                <c:pt idx="74">
                  <c:v>40508.217950000006</c:v>
                </c:pt>
                <c:pt idx="75">
                  <c:v>38401.073599999996</c:v>
                </c:pt>
                <c:pt idx="76">
                  <c:v>37984.806500000006</c:v>
                </c:pt>
                <c:pt idx="77">
                  <c:v>38045.770850000001</c:v>
                </c:pt>
                <c:pt idx="78">
                  <c:v>39808.431800000006</c:v>
                </c:pt>
                <c:pt idx="79">
                  <c:v>44115.181700000001</c:v>
                </c:pt>
                <c:pt idx="80">
                  <c:v>46202.840849999993</c:v>
                </c:pt>
                <c:pt idx="81">
                  <c:v>50604.144550000005</c:v>
                </c:pt>
                <c:pt idx="82">
                  <c:v>56100.155699999996</c:v>
                </c:pt>
                <c:pt idx="83">
                  <c:v>50579.988450000004</c:v>
                </c:pt>
                <c:pt idx="84">
                  <c:v>46894.23575</c:v>
                </c:pt>
                <c:pt idx="85">
                  <c:v>0</c:v>
                </c:pt>
              </c:numCache>
            </c:numRef>
          </c:val>
          <c:extLst>
            <c:ext xmlns:c16="http://schemas.microsoft.com/office/drawing/2014/chart" uri="{C3380CC4-5D6E-409C-BE32-E72D297353CC}">
              <c16:uniqueId val="{00000000-57CB-4ADD-AC67-233690CCB7EF}"/>
            </c:ext>
          </c:extLst>
        </c:ser>
        <c:dLbls>
          <c:showLegendKey val="0"/>
          <c:showVal val="0"/>
          <c:showCatName val="0"/>
          <c:showSerName val="0"/>
          <c:showPercent val="0"/>
          <c:showBubbleSize val="0"/>
        </c:dLbls>
        <c:gapWidth val="40"/>
        <c:overlap val="100"/>
        <c:axId val="966961968"/>
        <c:axId val="966947408"/>
      </c:barChart>
      <c:dateAx>
        <c:axId val="966961968"/>
        <c:scaling>
          <c:orientation val="minMax"/>
        </c:scaling>
        <c:delete val="0"/>
        <c:axPos val="b"/>
        <c:numFmt formatCode="[$-409]mmm\-yy;@"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966947408"/>
        <c:crosses val="autoZero"/>
        <c:auto val="1"/>
        <c:lblOffset val="100"/>
        <c:baseTimeUnit val="months"/>
      </c:dateAx>
      <c:valAx>
        <c:axId val="966947408"/>
        <c:scaling>
          <c:orientation val="minMax"/>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966961968"/>
        <c:crosses val="autoZero"/>
        <c:crossBetween val="between"/>
        <c:majorUnit val="0.2"/>
        <c:dispUnits>
          <c:builtInUnit val="millions"/>
          <c:dispUnitsLbl>
            <c:layout>
              <c:manualLayout>
                <c:xMode val="edge"/>
                <c:yMode val="edge"/>
                <c:x val="2.3604149642305842E-2"/>
                <c:y val="0.11830653059678475"/>
              </c:manualLayout>
            </c:layout>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25967647020246842"/>
          <c:y val="0.91584297168137585"/>
          <c:w val="0.48731002461449674"/>
          <c:h val="6.617949598737703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286492589330281E-2"/>
          <c:y val="4.983989751541365E-2"/>
          <c:w val="0.9294949340358224"/>
          <c:h val="0.71124494877112521"/>
        </c:manualLayout>
      </c:layout>
      <c:barChart>
        <c:barDir val="col"/>
        <c:grouping val="percentStacked"/>
        <c:varyColors val="0"/>
        <c:ser>
          <c:idx val="0"/>
          <c:order val="0"/>
          <c:tx>
            <c:strRef>
              <c:f>Sheet1!$B$1</c:f>
              <c:strCache>
                <c:ptCount val="1"/>
                <c:pt idx="0">
                  <c:v>Clinic/Office</c:v>
                </c:pt>
              </c:strCache>
            </c:strRef>
          </c:tx>
          <c:spPr>
            <a:solidFill>
              <a:schemeClr val="accent2"/>
            </a:solidFill>
            <a:ln>
              <a:noFill/>
            </a:ln>
            <a:effectLst/>
          </c:spPr>
          <c:invertIfNegative val="0"/>
          <c:dLbls>
            <c:dLbl>
              <c:idx val="0"/>
              <c:tx>
                <c:rich>
                  <a:bodyPr/>
                  <a:lstStyle/>
                  <a:p>
                    <a:fld id="{B164316C-E47E-4238-92AA-AACAC850181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F32-4FE5-9A8A-2C7C7335B231}"/>
                </c:ext>
              </c:extLst>
            </c:dLbl>
            <c:dLbl>
              <c:idx val="1"/>
              <c:tx>
                <c:rich>
                  <a:bodyPr/>
                  <a:lstStyle/>
                  <a:p>
                    <a:fld id="{7F428C2D-519E-4D41-993D-3EBF8A7F532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F32-4FE5-9A8A-2C7C7335B231}"/>
                </c:ext>
              </c:extLst>
            </c:dLbl>
            <c:dLbl>
              <c:idx val="2"/>
              <c:tx>
                <c:rich>
                  <a:bodyPr/>
                  <a:lstStyle/>
                  <a:p>
                    <a:fld id="{2C615D89-14E6-44AA-95A6-30F6DC02E05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F32-4FE5-9A8A-2C7C7335B231}"/>
                </c:ext>
              </c:extLst>
            </c:dLbl>
            <c:dLbl>
              <c:idx val="3"/>
              <c:tx>
                <c:rich>
                  <a:bodyPr/>
                  <a:lstStyle/>
                  <a:p>
                    <a:fld id="{6F090F09-27DE-4C63-831C-8AC9BB5C7BE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F32-4FE5-9A8A-2C7C7335B231}"/>
                </c:ext>
              </c:extLst>
            </c:dLbl>
            <c:dLbl>
              <c:idx val="4"/>
              <c:tx>
                <c:rich>
                  <a:bodyPr/>
                  <a:lstStyle/>
                  <a:p>
                    <a:fld id="{7AFB448A-5754-46A9-A365-14690811425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F32-4FE5-9A8A-2C7C7335B231}"/>
                </c:ext>
              </c:extLst>
            </c:dLbl>
            <c:dLbl>
              <c:idx val="5"/>
              <c:tx>
                <c:rich>
                  <a:bodyPr/>
                  <a:lstStyle/>
                  <a:p>
                    <a:fld id="{EC846CAF-E672-485D-A964-52B8CA07FF4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F32-4FE5-9A8A-2C7C7335B231}"/>
                </c:ext>
              </c:extLst>
            </c:dLbl>
            <c:dLbl>
              <c:idx val="6"/>
              <c:tx>
                <c:rich>
                  <a:bodyPr/>
                  <a:lstStyle/>
                  <a:p>
                    <a:fld id="{47CA2532-6F67-4ECB-A74E-EB4C21547E4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F32-4FE5-9A8A-2C7C7335B231}"/>
                </c:ext>
              </c:extLst>
            </c:dLbl>
            <c:dLbl>
              <c:idx val="7"/>
              <c:tx>
                <c:rich>
                  <a:bodyPr/>
                  <a:lstStyle/>
                  <a:p>
                    <a:fld id="{8791DC25-A5E0-4BD8-B726-3F8AF6A1050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F32-4FE5-9A8A-2C7C7335B231}"/>
                </c:ext>
              </c:extLst>
            </c:dLbl>
            <c:dLbl>
              <c:idx val="8"/>
              <c:tx>
                <c:rich>
                  <a:bodyPr/>
                  <a:lstStyle/>
                  <a:p>
                    <a:fld id="{2090F18A-CCF4-4359-85E8-2BD83BD54EF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F32-4FE5-9A8A-2C7C7335B231}"/>
                </c:ext>
              </c:extLst>
            </c:dLbl>
            <c:dLbl>
              <c:idx val="9"/>
              <c:tx>
                <c:rich>
                  <a:bodyPr/>
                  <a:lstStyle/>
                  <a:p>
                    <a:fld id="{DE48659F-F831-48D0-A655-F59B4BA3D09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F32-4FE5-9A8A-2C7C7335B231}"/>
                </c:ext>
              </c:extLst>
            </c:dLbl>
            <c:dLbl>
              <c:idx val="10"/>
              <c:tx>
                <c:rich>
                  <a:bodyPr/>
                  <a:lstStyle/>
                  <a:p>
                    <a:fld id="{E5409CC4-3223-4EF4-8EEF-3A66F4BB454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F32-4FE5-9A8A-2C7C7335B231}"/>
                </c:ext>
              </c:extLst>
            </c:dLbl>
            <c:dLbl>
              <c:idx val="11"/>
              <c:tx>
                <c:rich>
                  <a:bodyPr/>
                  <a:lstStyle/>
                  <a:p>
                    <a:fld id="{B9EA8FD9-31D3-49A8-9E3B-965533ABACA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F32-4FE5-9A8A-2C7C7335B231}"/>
                </c:ext>
              </c:extLst>
            </c:dLbl>
            <c:dLbl>
              <c:idx val="12"/>
              <c:tx>
                <c:rich>
                  <a:bodyPr/>
                  <a:lstStyle/>
                  <a:p>
                    <a:fld id="{1D644682-646F-49CD-9EB5-CD0226E3CFD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F32-4FE5-9A8A-2C7C7335B231}"/>
                </c:ext>
              </c:extLst>
            </c:dLbl>
            <c:dLbl>
              <c:idx val="13"/>
              <c:tx>
                <c:rich>
                  <a:bodyPr/>
                  <a:lstStyle/>
                  <a:p>
                    <a:fld id="{735BE371-9E97-430A-AC85-ECD2DF74028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F32-4FE5-9A8A-2C7C7335B231}"/>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numRef>
              <c:f>Sheet1!$A$2:$A$19</c:f>
              <c:numCache>
                <c:formatCode>[$-409]mmm\-yy;@</c:formatCode>
                <c:ptCount val="14"/>
                <c:pt idx="0">
                  <c:v>44589</c:v>
                </c:pt>
                <c:pt idx="1">
                  <c:v>44620</c:v>
                </c:pt>
                <c:pt idx="2">
                  <c:v>44648</c:v>
                </c:pt>
                <c:pt idx="3">
                  <c:v>44679</c:v>
                </c:pt>
                <c:pt idx="4">
                  <c:v>44709</c:v>
                </c:pt>
                <c:pt idx="5">
                  <c:v>44740</c:v>
                </c:pt>
                <c:pt idx="6">
                  <c:v>44770</c:v>
                </c:pt>
                <c:pt idx="7">
                  <c:v>44801</c:v>
                </c:pt>
                <c:pt idx="8">
                  <c:v>44832</c:v>
                </c:pt>
                <c:pt idx="9">
                  <c:v>44862</c:v>
                </c:pt>
                <c:pt idx="10">
                  <c:v>44893</c:v>
                </c:pt>
                <c:pt idx="11">
                  <c:v>44923</c:v>
                </c:pt>
                <c:pt idx="12">
                  <c:v>44954</c:v>
                </c:pt>
                <c:pt idx="13">
                  <c:v>44985</c:v>
                </c:pt>
              </c:numCache>
            </c:numRef>
          </c:cat>
          <c:val>
            <c:numRef>
              <c:f>Sheet1!$B$2:$B$19</c:f>
              <c:numCache>
                <c:formatCode>#,##0</c:formatCode>
                <c:ptCount val="14"/>
                <c:pt idx="0">
                  <c:v>5365.8916599999993</c:v>
                </c:pt>
                <c:pt idx="1">
                  <c:v>14856.62802</c:v>
                </c:pt>
                <c:pt idx="2">
                  <c:v>41907.60903</c:v>
                </c:pt>
                <c:pt idx="3">
                  <c:v>64755.890110000008</c:v>
                </c:pt>
                <c:pt idx="4">
                  <c:v>108114.17345</c:v>
                </c:pt>
                <c:pt idx="5">
                  <c:v>150896.28111000001</c:v>
                </c:pt>
                <c:pt idx="6">
                  <c:v>160028.42361</c:v>
                </c:pt>
                <c:pt idx="7">
                  <c:v>228357.02775000001</c:v>
                </c:pt>
                <c:pt idx="8">
                  <c:v>245619.24980999998</c:v>
                </c:pt>
                <c:pt idx="9">
                  <c:v>287475.31942999997</c:v>
                </c:pt>
                <c:pt idx="10">
                  <c:v>306710.35687000002</c:v>
                </c:pt>
                <c:pt idx="11">
                  <c:v>278156.80614999996</c:v>
                </c:pt>
                <c:pt idx="12">
                  <c:v>281018.19624999998</c:v>
                </c:pt>
                <c:pt idx="13">
                  <c:v>258651.06748</c:v>
                </c:pt>
              </c:numCache>
            </c:numRef>
          </c:val>
          <c:extLst>
            <c:ext xmlns:c15="http://schemas.microsoft.com/office/drawing/2012/chart" uri="{02D57815-91ED-43cb-92C2-25804820EDAC}">
              <c15:datalabelsRange>
                <c15:f>Sheet1!$F$2:$F$19</c15:f>
                <c15:dlblRangeCache>
                  <c:ptCount val="14"/>
                  <c:pt idx="0">
                    <c:v>84%</c:v>
                  </c:pt>
                  <c:pt idx="1">
                    <c:v>30%</c:v>
                  </c:pt>
                  <c:pt idx="2">
                    <c:v>29%</c:v>
                  </c:pt>
                  <c:pt idx="3">
                    <c:v>28%</c:v>
                  </c:pt>
                  <c:pt idx="4">
                    <c:v>42%</c:v>
                  </c:pt>
                  <c:pt idx="5">
                    <c:v>51%</c:v>
                  </c:pt>
                  <c:pt idx="6">
                    <c:v>52%</c:v>
                  </c:pt>
                  <c:pt idx="7">
                    <c:v>58%</c:v>
                  </c:pt>
                  <c:pt idx="8">
                    <c:v>47%</c:v>
                  </c:pt>
                  <c:pt idx="9">
                    <c:v>41%</c:v>
                  </c:pt>
                  <c:pt idx="10">
                    <c:v>51%</c:v>
                  </c:pt>
                  <c:pt idx="11">
                    <c:v>57%</c:v>
                  </c:pt>
                  <c:pt idx="12">
                    <c:v>65%</c:v>
                  </c:pt>
                  <c:pt idx="13">
                    <c:v>70%</c:v>
                  </c:pt>
                </c15:dlblRangeCache>
              </c15:datalabelsRange>
            </c:ext>
            <c:ext xmlns:c16="http://schemas.microsoft.com/office/drawing/2014/chart" uri="{C3380CC4-5D6E-409C-BE32-E72D297353CC}">
              <c16:uniqueId val="{0000000E-FF32-4FE5-9A8A-2C7C7335B231}"/>
            </c:ext>
          </c:extLst>
        </c:ser>
        <c:ser>
          <c:idx val="1"/>
          <c:order val="1"/>
          <c:tx>
            <c:strRef>
              <c:f>Sheet1!$C$1</c:f>
              <c:strCache>
                <c:ptCount val="1"/>
                <c:pt idx="0">
                  <c:v>Pharmacy</c:v>
                </c:pt>
              </c:strCache>
            </c:strRef>
          </c:tx>
          <c:spPr>
            <a:solidFill>
              <a:schemeClr val="accent1"/>
            </a:solidFill>
            <a:ln>
              <a:noFill/>
            </a:ln>
            <a:effectLst/>
          </c:spPr>
          <c:invertIfNegative val="0"/>
          <c:dLbls>
            <c:dLbl>
              <c:idx val="0"/>
              <c:tx>
                <c:rich>
                  <a:bodyPr/>
                  <a:lstStyle/>
                  <a:p>
                    <a:fld id="{7F6F4961-4AF5-492E-8E3A-F8B4E2E13A3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FF32-4FE5-9A8A-2C7C7335B231}"/>
                </c:ext>
              </c:extLst>
            </c:dLbl>
            <c:dLbl>
              <c:idx val="1"/>
              <c:tx>
                <c:rich>
                  <a:bodyPr/>
                  <a:lstStyle/>
                  <a:p>
                    <a:fld id="{DC9DFD35-D98A-4F2F-921E-2A901696A48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FF32-4FE5-9A8A-2C7C7335B231}"/>
                </c:ext>
              </c:extLst>
            </c:dLbl>
            <c:dLbl>
              <c:idx val="2"/>
              <c:tx>
                <c:rich>
                  <a:bodyPr/>
                  <a:lstStyle/>
                  <a:p>
                    <a:fld id="{FC7CF275-401F-49BA-B56C-6CC40755D40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FF32-4FE5-9A8A-2C7C7335B231}"/>
                </c:ext>
              </c:extLst>
            </c:dLbl>
            <c:dLbl>
              <c:idx val="3"/>
              <c:tx>
                <c:rich>
                  <a:bodyPr/>
                  <a:lstStyle/>
                  <a:p>
                    <a:fld id="{92F72F5E-9734-46D4-ADA1-FA67179EE03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FF32-4FE5-9A8A-2C7C7335B231}"/>
                </c:ext>
              </c:extLst>
            </c:dLbl>
            <c:dLbl>
              <c:idx val="4"/>
              <c:tx>
                <c:rich>
                  <a:bodyPr/>
                  <a:lstStyle/>
                  <a:p>
                    <a:fld id="{616EEF1A-057A-4899-85ED-7DCF8790B58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FF32-4FE5-9A8A-2C7C7335B231}"/>
                </c:ext>
              </c:extLst>
            </c:dLbl>
            <c:dLbl>
              <c:idx val="5"/>
              <c:tx>
                <c:rich>
                  <a:bodyPr/>
                  <a:lstStyle/>
                  <a:p>
                    <a:fld id="{637F5218-683E-463D-8B3E-11F62124250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FF32-4FE5-9A8A-2C7C7335B231}"/>
                </c:ext>
              </c:extLst>
            </c:dLbl>
            <c:dLbl>
              <c:idx val="6"/>
              <c:tx>
                <c:rich>
                  <a:bodyPr/>
                  <a:lstStyle/>
                  <a:p>
                    <a:fld id="{AC86A025-2D7E-4DDE-B4D8-E1A9C40B4C0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FF32-4FE5-9A8A-2C7C7335B231}"/>
                </c:ext>
              </c:extLst>
            </c:dLbl>
            <c:dLbl>
              <c:idx val="7"/>
              <c:tx>
                <c:rich>
                  <a:bodyPr/>
                  <a:lstStyle/>
                  <a:p>
                    <a:fld id="{F795D6FB-E709-402E-AFC1-6B79A7472F0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FF32-4FE5-9A8A-2C7C7335B231}"/>
                </c:ext>
              </c:extLst>
            </c:dLbl>
            <c:dLbl>
              <c:idx val="8"/>
              <c:tx>
                <c:rich>
                  <a:bodyPr/>
                  <a:lstStyle/>
                  <a:p>
                    <a:fld id="{D461D404-6F80-446D-8AB7-64E8DDBDD2A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FF32-4FE5-9A8A-2C7C7335B231}"/>
                </c:ext>
              </c:extLst>
            </c:dLbl>
            <c:dLbl>
              <c:idx val="9"/>
              <c:tx>
                <c:rich>
                  <a:bodyPr/>
                  <a:lstStyle/>
                  <a:p>
                    <a:fld id="{92712A33-55FA-4A96-A6BB-5C56D32681C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FF32-4FE5-9A8A-2C7C7335B231}"/>
                </c:ext>
              </c:extLst>
            </c:dLbl>
            <c:dLbl>
              <c:idx val="10"/>
              <c:tx>
                <c:rich>
                  <a:bodyPr/>
                  <a:lstStyle/>
                  <a:p>
                    <a:fld id="{9FF4D2A9-CEB6-45E0-8E0D-5CEB8120C99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FF32-4FE5-9A8A-2C7C7335B231}"/>
                </c:ext>
              </c:extLst>
            </c:dLbl>
            <c:dLbl>
              <c:idx val="11"/>
              <c:tx>
                <c:rich>
                  <a:bodyPr/>
                  <a:lstStyle/>
                  <a:p>
                    <a:fld id="{A81AD9B0-4B97-443D-86C6-67883C86BD0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FF32-4FE5-9A8A-2C7C7335B231}"/>
                </c:ext>
              </c:extLst>
            </c:dLbl>
            <c:dLbl>
              <c:idx val="12"/>
              <c:tx>
                <c:rich>
                  <a:bodyPr/>
                  <a:lstStyle/>
                  <a:p>
                    <a:fld id="{ADC92786-EC49-4786-8243-E72F88B0307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FF32-4FE5-9A8A-2C7C7335B231}"/>
                </c:ext>
              </c:extLst>
            </c:dLbl>
            <c:dLbl>
              <c:idx val="13"/>
              <c:tx>
                <c:rich>
                  <a:bodyPr/>
                  <a:lstStyle/>
                  <a:p>
                    <a:fld id="{C23154B5-C6FC-4C39-A6FD-2A341F88EAD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FF32-4FE5-9A8A-2C7C7335B231}"/>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numRef>
              <c:f>Sheet1!$A$2:$A$19</c:f>
              <c:numCache>
                <c:formatCode>[$-409]mmm\-yy;@</c:formatCode>
                <c:ptCount val="14"/>
                <c:pt idx="0">
                  <c:v>44589</c:v>
                </c:pt>
                <c:pt idx="1">
                  <c:v>44620</c:v>
                </c:pt>
                <c:pt idx="2">
                  <c:v>44648</c:v>
                </c:pt>
                <c:pt idx="3">
                  <c:v>44679</c:v>
                </c:pt>
                <c:pt idx="4">
                  <c:v>44709</c:v>
                </c:pt>
                <c:pt idx="5">
                  <c:v>44740</c:v>
                </c:pt>
                <c:pt idx="6">
                  <c:v>44770</c:v>
                </c:pt>
                <c:pt idx="7">
                  <c:v>44801</c:v>
                </c:pt>
                <c:pt idx="8">
                  <c:v>44832</c:v>
                </c:pt>
                <c:pt idx="9">
                  <c:v>44862</c:v>
                </c:pt>
                <c:pt idx="10">
                  <c:v>44893</c:v>
                </c:pt>
                <c:pt idx="11">
                  <c:v>44923</c:v>
                </c:pt>
                <c:pt idx="12">
                  <c:v>44954</c:v>
                </c:pt>
                <c:pt idx="13">
                  <c:v>44985</c:v>
                </c:pt>
              </c:numCache>
            </c:numRef>
          </c:cat>
          <c:val>
            <c:numRef>
              <c:f>Sheet1!$C$2:$C$19</c:f>
              <c:numCache>
                <c:formatCode>#,##0</c:formatCode>
                <c:ptCount val="14"/>
                <c:pt idx="0">
                  <c:v>1040.8606400000001</c:v>
                </c:pt>
                <c:pt idx="1">
                  <c:v>35237.283439999999</c:v>
                </c:pt>
                <c:pt idx="2">
                  <c:v>103128.09654999999</c:v>
                </c:pt>
                <c:pt idx="3">
                  <c:v>162637.4994</c:v>
                </c:pt>
                <c:pt idx="4">
                  <c:v>142470.07096000001</c:v>
                </c:pt>
                <c:pt idx="5">
                  <c:v>134976.83546</c:v>
                </c:pt>
                <c:pt idx="6">
                  <c:v>134837.36924999999</c:v>
                </c:pt>
                <c:pt idx="7">
                  <c:v>149049.10331000001</c:v>
                </c:pt>
                <c:pt idx="8">
                  <c:v>254146.88328000001</c:v>
                </c:pt>
                <c:pt idx="9">
                  <c:v>396721.64615000004</c:v>
                </c:pt>
                <c:pt idx="10">
                  <c:v>263142.72661000001</c:v>
                </c:pt>
                <c:pt idx="11">
                  <c:v>179750.62207000001</c:v>
                </c:pt>
                <c:pt idx="12">
                  <c:v>124582.68657999999</c:v>
                </c:pt>
                <c:pt idx="13">
                  <c:v>108330.41193</c:v>
                </c:pt>
              </c:numCache>
            </c:numRef>
          </c:val>
          <c:extLst>
            <c:ext xmlns:c15="http://schemas.microsoft.com/office/drawing/2012/chart" uri="{02D57815-91ED-43cb-92C2-25804820EDAC}">
              <c15:datalabelsRange>
                <c15:f>Sheet1!$G$2:$G$19</c15:f>
                <c15:dlblRangeCache>
                  <c:ptCount val="14"/>
                  <c:pt idx="0">
                    <c:v>16%</c:v>
                  </c:pt>
                  <c:pt idx="1">
                    <c:v>70%</c:v>
                  </c:pt>
                  <c:pt idx="2">
                    <c:v>70%</c:v>
                  </c:pt>
                  <c:pt idx="3">
                    <c:v>70%</c:v>
                  </c:pt>
                  <c:pt idx="4">
                    <c:v>55%</c:v>
                  </c:pt>
                  <c:pt idx="5">
                    <c:v>45%</c:v>
                  </c:pt>
                  <c:pt idx="6">
                    <c:v>44%</c:v>
                  </c:pt>
                  <c:pt idx="7">
                    <c:v>38%</c:v>
                  </c:pt>
                  <c:pt idx="8">
                    <c:v>49%</c:v>
                  </c:pt>
                  <c:pt idx="9">
                    <c:v>56%</c:v>
                  </c:pt>
                  <c:pt idx="10">
                    <c:v>44%</c:v>
                  </c:pt>
                  <c:pt idx="11">
                    <c:v>37%</c:v>
                  </c:pt>
                  <c:pt idx="12">
                    <c:v>29%</c:v>
                  </c:pt>
                  <c:pt idx="13">
                    <c:v>30%</c:v>
                  </c:pt>
                </c15:dlblRangeCache>
              </c15:datalabelsRange>
            </c:ext>
            <c:ext xmlns:c16="http://schemas.microsoft.com/office/drawing/2014/chart" uri="{C3380CC4-5D6E-409C-BE32-E72D297353CC}">
              <c16:uniqueId val="{0000001D-FF32-4FE5-9A8A-2C7C7335B231}"/>
            </c:ext>
          </c:extLst>
        </c:ser>
        <c:ser>
          <c:idx val="2"/>
          <c:order val="2"/>
          <c:tx>
            <c:strRef>
              <c:f>Sheet1!$D$1</c:f>
              <c:strCache>
                <c:ptCount val="1"/>
                <c:pt idx="0">
                  <c:v>Hospital</c:v>
                </c:pt>
              </c:strCache>
            </c:strRef>
          </c:tx>
          <c:spPr>
            <a:solidFill>
              <a:schemeClr val="accent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1E-FF32-4FE5-9A8A-2C7C7335B231}"/>
                </c:ext>
              </c:extLst>
            </c:dLbl>
            <c:dLbl>
              <c:idx val="1"/>
              <c:delete val="1"/>
              <c:extLst>
                <c:ext xmlns:c15="http://schemas.microsoft.com/office/drawing/2012/chart" uri="{CE6537A1-D6FC-4f65-9D91-7224C49458BB}"/>
                <c:ext xmlns:c16="http://schemas.microsoft.com/office/drawing/2014/chart" uri="{C3380CC4-5D6E-409C-BE32-E72D297353CC}">
                  <c16:uniqueId val="{0000001F-FF32-4FE5-9A8A-2C7C7335B231}"/>
                </c:ext>
              </c:extLst>
            </c:dLbl>
            <c:dLbl>
              <c:idx val="2"/>
              <c:layout>
                <c:manualLayout>
                  <c:x val="0"/>
                  <c:y val="-8.4745762711864406E-3"/>
                </c:manualLayout>
              </c:layout>
              <c:tx>
                <c:rich>
                  <a:bodyPr/>
                  <a:lstStyle/>
                  <a:p>
                    <a:fld id="{FC894BCD-038A-4E12-B0CD-ACB7D9FB9A90}" type="CELLRANGE">
                      <a:rPr lang="en-US" dirty="0"/>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0-FF32-4FE5-9A8A-2C7C7335B231}"/>
                </c:ext>
              </c:extLst>
            </c:dLbl>
            <c:dLbl>
              <c:idx val="3"/>
              <c:layout>
                <c:manualLayout>
                  <c:x val="0"/>
                  <c:y val="-1.6949152542372881E-2"/>
                </c:manualLayout>
              </c:layout>
              <c:tx>
                <c:rich>
                  <a:bodyPr/>
                  <a:lstStyle/>
                  <a:p>
                    <a:fld id="{4669E5CF-031D-4BF3-8FA0-D5C88170F2D3}" type="CELLRANGE">
                      <a:rPr lang="en-US" dirty="0"/>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1-FF32-4FE5-9A8A-2C7C7335B231}"/>
                </c:ext>
              </c:extLst>
            </c:dLbl>
            <c:dLbl>
              <c:idx val="4"/>
              <c:tx>
                <c:rich>
                  <a:bodyPr/>
                  <a:lstStyle/>
                  <a:p>
                    <a:fld id="{6FE20300-4266-4EE5-A36B-2438D79BF0E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FF32-4FE5-9A8A-2C7C7335B231}"/>
                </c:ext>
              </c:extLst>
            </c:dLbl>
            <c:dLbl>
              <c:idx val="5"/>
              <c:tx>
                <c:rich>
                  <a:bodyPr/>
                  <a:lstStyle/>
                  <a:p>
                    <a:fld id="{06539A2F-3351-4AAA-ADFA-2667EAC3F8B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FF32-4FE5-9A8A-2C7C7335B231}"/>
                </c:ext>
              </c:extLst>
            </c:dLbl>
            <c:dLbl>
              <c:idx val="6"/>
              <c:tx>
                <c:rich>
                  <a:bodyPr/>
                  <a:lstStyle/>
                  <a:p>
                    <a:fld id="{B1DC2CCA-E69D-494A-B218-622769B9FA8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FF32-4FE5-9A8A-2C7C7335B231}"/>
                </c:ext>
              </c:extLst>
            </c:dLbl>
            <c:dLbl>
              <c:idx val="7"/>
              <c:tx>
                <c:rich>
                  <a:bodyPr/>
                  <a:lstStyle/>
                  <a:p>
                    <a:fld id="{A2830B26-48FA-46AE-A245-E7ECF6B400D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FF32-4FE5-9A8A-2C7C7335B231}"/>
                </c:ext>
              </c:extLst>
            </c:dLbl>
            <c:dLbl>
              <c:idx val="8"/>
              <c:tx>
                <c:rich>
                  <a:bodyPr/>
                  <a:lstStyle/>
                  <a:p>
                    <a:fld id="{4558B4C2-029F-496C-819F-3CC9092DA2A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FF32-4FE5-9A8A-2C7C7335B231}"/>
                </c:ext>
              </c:extLst>
            </c:dLbl>
            <c:dLbl>
              <c:idx val="9"/>
              <c:tx>
                <c:rich>
                  <a:bodyPr/>
                  <a:lstStyle/>
                  <a:p>
                    <a:fld id="{5CF6955A-1F33-41BB-96F1-B1F7F48AF8A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FF32-4FE5-9A8A-2C7C7335B231}"/>
                </c:ext>
              </c:extLst>
            </c:dLbl>
            <c:dLbl>
              <c:idx val="10"/>
              <c:tx>
                <c:rich>
                  <a:bodyPr/>
                  <a:lstStyle/>
                  <a:p>
                    <a:fld id="{636EB4E6-3B8C-4C3A-836D-974CC74A1B9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FF32-4FE5-9A8A-2C7C7335B231}"/>
                </c:ext>
              </c:extLst>
            </c:dLbl>
            <c:dLbl>
              <c:idx val="11"/>
              <c:tx>
                <c:rich>
                  <a:bodyPr/>
                  <a:lstStyle/>
                  <a:p>
                    <a:fld id="{3213A49A-4DF6-4B65-8E58-E3C640FB790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FF32-4FE5-9A8A-2C7C7335B231}"/>
                </c:ext>
              </c:extLst>
            </c:dLbl>
            <c:dLbl>
              <c:idx val="12"/>
              <c:tx>
                <c:rich>
                  <a:bodyPr/>
                  <a:lstStyle/>
                  <a:p>
                    <a:fld id="{7B9359D2-C3F5-45FA-968F-8F731FF77B1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FF32-4FE5-9A8A-2C7C7335B231}"/>
                </c:ext>
              </c:extLst>
            </c:dLbl>
            <c:dLbl>
              <c:idx val="13"/>
              <c:delete val="1"/>
              <c:extLst>
                <c:ext xmlns:c15="http://schemas.microsoft.com/office/drawing/2012/chart" uri="{CE6537A1-D6FC-4f65-9D91-7224C49458BB}"/>
                <c:ext xmlns:c16="http://schemas.microsoft.com/office/drawing/2014/chart" uri="{C3380CC4-5D6E-409C-BE32-E72D297353CC}">
                  <c16:uniqueId val="{0000002B-FF32-4FE5-9A8A-2C7C7335B231}"/>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numRef>
              <c:f>Sheet1!$A$2:$A$19</c:f>
              <c:numCache>
                <c:formatCode>[$-409]mmm\-yy;@</c:formatCode>
                <c:ptCount val="14"/>
                <c:pt idx="0">
                  <c:v>44589</c:v>
                </c:pt>
                <c:pt idx="1">
                  <c:v>44620</c:v>
                </c:pt>
                <c:pt idx="2">
                  <c:v>44648</c:v>
                </c:pt>
                <c:pt idx="3">
                  <c:v>44679</c:v>
                </c:pt>
                <c:pt idx="4">
                  <c:v>44709</c:v>
                </c:pt>
                <c:pt idx="5">
                  <c:v>44740</c:v>
                </c:pt>
                <c:pt idx="6">
                  <c:v>44770</c:v>
                </c:pt>
                <c:pt idx="7">
                  <c:v>44801</c:v>
                </c:pt>
                <c:pt idx="8">
                  <c:v>44832</c:v>
                </c:pt>
                <c:pt idx="9">
                  <c:v>44862</c:v>
                </c:pt>
                <c:pt idx="10">
                  <c:v>44893</c:v>
                </c:pt>
                <c:pt idx="11">
                  <c:v>44923</c:v>
                </c:pt>
                <c:pt idx="12">
                  <c:v>44954</c:v>
                </c:pt>
                <c:pt idx="13">
                  <c:v>44985</c:v>
                </c:pt>
              </c:numCache>
            </c:numRef>
          </c:cat>
          <c:val>
            <c:numRef>
              <c:f>Sheet1!$D$2:$D$19</c:f>
              <c:numCache>
                <c:formatCode>#,##0</c:formatCode>
                <c:ptCount val="14"/>
                <c:pt idx="0">
                  <c:v>8.0982000000000003</c:v>
                </c:pt>
                <c:pt idx="1">
                  <c:v>20.1434</c:v>
                </c:pt>
                <c:pt idx="2">
                  <c:v>1395.8493000000001</c:v>
                </c:pt>
                <c:pt idx="3">
                  <c:v>4598.1971999999996</c:v>
                </c:pt>
                <c:pt idx="4">
                  <c:v>9181.0205999999998</c:v>
                </c:pt>
                <c:pt idx="5">
                  <c:v>11997.295899999999</c:v>
                </c:pt>
                <c:pt idx="6">
                  <c:v>14454.498000000001</c:v>
                </c:pt>
                <c:pt idx="7">
                  <c:v>17895.45105</c:v>
                </c:pt>
                <c:pt idx="8">
                  <c:v>20832.081050000001</c:v>
                </c:pt>
                <c:pt idx="9">
                  <c:v>23631.028600000001</c:v>
                </c:pt>
                <c:pt idx="10">
                  <c:v>27768.184400000002</c:v>
                </c:pt>
                <c:pt idx="11">
                  <c:v>27785.054499999998</c:v>
                </c:pt>
                <c:pt idx="12">
                  <c:v>25715.391199999998</c:v>
                </c:pt>
                <c:pt idx="13">
                  <c:v>0</c:v>
                </c:pt>
              </c:numCache>
            </c:numRef>
          </c:val>
          <c:extLst>
            <c:ext xmlns:c15="http://schemas.microsoft.com/office/drawing/2012/chart" uri="{02D57815-91ED-43cb-92C2-25804820EDAC}">
              <c15:datalabelsRange>
                <c15:f>Sheet1!$H$2:$H$19</c15:f>
                <c15:dlblRangeCache>
                  <c:ptCount val="14"/>
                  <c:pt idx="0">
                    <c:v>0%</c:v>
                  </c:pt>
                  <c:pt idx="1">
                    <c:v>0%</c:v>
                  </c:pt>
                  <c:pt idx="2">
                    <c:v>1%</c:v>
                  </c:pt>
                  <c:pt idx="3">
                    <c:v>2%</c:v>
                  </c:pt>
                  <c:pt idx="4">
                    <c:v>4%</c:v>
                  </c:pt>
                  <c:pt idx="5">
                    <c:v>4%</c:v>
                  </c:pt>
                  <c:pt idx="6">
                    <c:v>5%</c:v>
                  </c:pt>
                  <c:pt idx="7">
                    <c:v>5%</c:v>
                  </c:pt>
                  <c:pt idx="8">
                    <c:v>4%</c:v>
                  </c:pt>
                  <c:pt idx="9">
                    <c:v>3%</c:v>
                  </c:pt>
                  <c:pt idx="10">
                    <c:v>5%</c:v>
                  </c:pt>
                  <c:pt idx="11">
                    <c:v>6%</c:v>
                  </c:pt>
                  <c:pt idx="12">
                    <c:v>6%</c:v>
                  </c:pt>
                  <c:pt idx="13">
                    <c:v>0%</c:v>
                  </c:pt>
                </c15:dlblRangeCache>
              </c15:datalabelsRange>
            </c:ext>
            <c:ext xmlns:c16="http://schemas.microsoft.com/office/drawing/2014/chart" uri="{C3380CC4-5D6E-409C-BE32-E72D297353CC}">
              <c16:uniqueId val="{0000002C-FF32-4FE5-9A8A-2C7C7335B231}"/>
            </c:ext>
          </c:extLst>
        </c:ser>
        <c:dLbls>
          <c:showLegendKey val="0"/>
          <c:showVal val="0"/>
          <c:showCatName val="0"/>
          <c:showSerName val="0"/>
          <c:showPercent val="0"/>
          <c:showBubbleSize val="0"/>
        </c:dLbls>
        <c:gapWidth val="40"/>
        <c:overlap val="100"/>
        <c:axId val="966961968"/>
        <c:axId val="966947408"/>
      </c:barChart>
      <c:dateAx>
        <c:axId val="966961968"/>
        <c:scaling>
          <c:orientation val="minMax"/>
        </c:scaling>
        <c:delete val="0"/>
        <c:axPos val="b"/>
        <c:numFmt formatCode="[$-409]mmm\-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966947408"/>
        <c:crosses val="autoZero"/>
        <c:auto val="1"/>
        <c:lblOffset val="100"/>
        <c:baseTimeUnit val="months"/>
      </c:dateAx>
      <c:valAx>
        <c:axId val="966947408"/>
        <c:scaling>
          <c:orientation val="minMax"/>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966961968"/>
        <c:crosses val="autoZero"/>
        <c:crossBetween val="between"/>
        <c:majorUnit val="0.2"/>
        <c:dispUnits>
          <c:builtInUnit val="millions"/>
          <c:dispUnitsLbl>
            <c:layout>
              <c:manualLayout>
                <c:xMode val="edge"/>
                <c:yMode val="edge"/>
                <c:x val="2.3604149642305842E-2"/>
                <c:y val="0.11830653059678475"/>
              </c:manualLayout>
            </c:layout>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25967647020246842"/>
          <c:y val="0.91584297168137585"/>
          <c:w val="0.48731002461449674"/>
          <c:h val="6.617949598737703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876507754164268E-2"/>
          <c:y val="3.5829528158295279E-2"/>
          <c:w val="0.89985066053991958"/>
          <c:h val="0.79470319634703201"/>
        </c:manualLayout>
      </c:layout>
      <c:lineChart>
        <c:grouping val="standard"/>
        <c:varyColors val="0"/>
        <c:ser>
          <c:idx val="0"/>
          <c:order val="0"/>
          <c:tx>
            <c:strRef>
              <c:f>Sheet1!$B$1</c:f>
              <c:strCache>
                <c:ptCount val="1"/>
                <c:pt idx="0">
                  <c:v>Merck doses</c:v>
                </c:pt>
              </c:strCache>
            </c:strRef>
          </c:tx>
          <c:spPr>
            <a:ln w="28575" cap="rnd">
              <a:solidFill>
                <a:schemeClr val="accent1"/>
              </a:solidFill>
              <a:round/>
            </a:ln>
            <a:effectLst/>
          </c:spPr>
          <c:marker>
            <c:symbol val="none"/>
          </c:marker>
          <c:cat>
            <c:strRef>
              <c:f>Sheet1!$A$2:$A$13</c:f>
              <c:strCache>
                <c:ptCount val="12"/>
                <c:pt idx="0">
                  <c:v>2022/09</c:v>
                </c:pt>
                <c:pt idx="1">
                  <c:v>2022/10</c:v>
                </c:pt>
                <c:pt idx="2">
                  <c:v>2022/11</c:v>
                </c:pt>
                <c:pt idx="3">
                  <c:v>2022/12</c:v>
                </c:pt>
                <c:pt idx="4">
                  <c:v>2023/01</c:v>
                </c:pt>
                <c:pt idx="5">
                  <c:v>2023/02</c:v>
                </c:pt>
                <c:pt idx="6">
                  <c:v>2023/03</c:v>
                </c:pt>
                <c:pt idx="7">
                  <c:v>2023/04</c:v>
                </c:pt>
                <c:pt idx="8">
                  <c:v>2023/05</c:v>
                </c:pt>
                <c:pt idx="9">
                  <c:v>2023/06</c:v>
                </c:pt>
                <c:pt idx="10">
                  <c:v>2023/07</c:v>
                </c:pt>
                <c:pt idx="11">
                  <c:v>2023/08</c:v>
                </c:pt>
              </c:strCache>
            </c:strRef>
          </c:cat>
          <c:val>
            <c:numRef>
              <c:f>Sheet1!$B$2:$B$13</c:f>
              <c:numCache>
                <c:formatCode>0.00%</c:formatCode>
                <c:ptCount val="12"/>
                <c:pt idx="0">
                  <c:v>0.13700000000000001</c:v>
                </c:pt>
                <c:pt idx="1">
                  <c:v>0.125</c:v>
                </c:pt>
                <c:pt idx="2">
                  <c:v>0.125</c:v>
                </c:pt>
                <c:pt idx="3">
                  <c:v>0.14199999999999999</c:v>
                </c:pt>
                <c:pt idx="4">
                  <c:v>0.17</c:v>
                </c:pt>
                <c:pt idx="5">
                  <c:v>0.185</c:v>
                </c:pt>
                <c:pt idx="6">
                  <c:v>0.20100000000000001</c:v>
                </c:pt>
                <c:pt idx="7">
                  <c:v>0.20899999999999999</c:v>
                </c:pt>
                <c:pt idx="8">
                  <c:v>0.21099999999999999</c:v>
                </c:pt>
                <c:pt idx="9">
                  <c:v>0.22</c:v>
                </c:pt>
                <c:pt idx="10">
                  <c:v>0.23799999999999999</c:v>
                </c:pt>
                <c:pt idx="11">
                  <c:v>0.318</c:v>
                </c:pt>
              </c:numCache>
            </c:numRef>
          </c:val>
          <c:smooth val="0"/>
          <c:extLst>
            <c:ext xmlns:c16="http://schemas.microsoft.com/office/drawing/2014/chart" uri="{C3380CC4-5D6E-409C-BE32-E72D297353CC}">
              <c16:uniqueId val="{00000000-2C6D-49C0-ACE7-B8C79026939E}"/>
            </c:ext>
          </c:extLst>
        </c:ser>
        <c:ser>
          <c:idx val="1"/>
          <c:order val="1"/>
          <c:tx>
            <c:strRef>
              <c:f>Sheet1!$C$1</c:f>
              <c:strCache>
                <c:ptCount val="1"/>
                <c:pt idx="0">
                  <c:v>Competitor doses</c:v>
                </c:pt>
              </c:strCache>
            </c:strRef>
          </c:tx>
          <c:spPr>
            <a:ln w="28575" cap="rnd">
              <a:solidFill>
                <a:schemeClr val="tx2"/>
              </a:solidFill>
              <a:round/>
            </a:ln>
            <a:effectLst/>
          </c:spPr>
          <c:marker>
            <c:symbol val="none"/>
          </c:marker>
          <c:cat>
            <c:strRef>
              <c:f>Sheet1!$A$2:$A$13</c:f>
              <c:strCache>
                <c:ptCount val="12"/>
                <c:pt idx="0">
                  <c:v>2022/09</c:v>
                </c:pt>
                <c:pt idx="1">
                  <c:v>2022/10</c:v>
                </c:pt>
                <c:pt idx="2">
                  <c:v>2022/11</c:v>
                </c:pt>
                <c:pt idx="3">
                  <c:v>2022/12</c:v>
                </c:pt>
                <c:pt idx="4">
                  <c:v>2023/01</c:v>
                </c:pt>
                <c:pt idx="5">
                  <c:v>2023/02</c:v>
                </c:pt>
                <c:pt idx="6">
                  <c:v>2023/03</c:v>
                </c:pt>
                <c:pt idx="7">
                  <c:v>2023/04</c:v>
                </c:pt>
                <c:pt idx="8">
                  <c:v>2023/05</c:v>
                </c:pt>
                <c:pt idx="9">
                  <c:v>2023/06</c:v>
                </c:pt>
                <c:pt idx="10">
                  <c:v>2023/07</c:v>
                </c:pt>
                <c:pt idx="11">
                  <c:v>2023/08</c:v>
                </c:pt>
              </c:strCache>
            </c:strRef>
          </c:cat>
          <c:val>
            <c:numRef>
              <c:f>Sheet1!$C$2:$C$13</c:f>
              <c:numCache>
                <c:formatCode>0.00%</c:formatCode>
                <c:ptCount val="12"/>
                <c:pt idx="0">
                  <c:v>0.86299999999999999</c:v>
                </c:pt>
                <c:pt idx="1">
                  <c:v>0.875</c:v>
                </c:pt>
                <c:pt idx="2">
                  <c:v>0.875</c:v>
                </c:pt>
                <c:pt idx="3">
                  <c:v>0.85799999999999998</c:v>
                </c:pt>
                <c:pt idx="4">
                  <c:v>0.83</c:v>
                </c:pt>
                <c:pt idx="5">
                  <c:v>0.81499999999999995</c:v>
                </c:pt>
                <c:pt idx="6">
                  <c:v>0.79899999999999993</c:v>
                </c:pt>
                <c:pt idx="7">
                  <c:v>0.79100000000000004</c:v>
                </c:pt>
                <c:pt idx="8">
                  <c:v>0.78900000000000003</c:v>
                </c:pt>
                <c:pt idx="9">
                  <c:v>0.78</c:v>
                </c:pt>
                <c:pt idx="10">
                  <c:v>0.76200000000000001</c:v>
                </c:pt>
                <c:pt idx="11">
                  <c:v>0.68199999999999994</c:v>
                </c:pt>
              </c:numCache>
            </c:numRef>
          </c:val>
          <c:smooth val="0"/>
          <c:extLst>
            <c:ext xmlns:c16="http://schemas.microsoft.com/office/drawing/2014/chart" uri="{C3380CC4-5D6E-409C-BE32-E72D297353CC}">
              <c16:uniqueId val="{00000001-2C6D-49C0-ACE7-B8C79026939E}"/>
            </c:ext>
          </c:extLst>
        </c:ser>
        <c:dLbls>
          <c:showLegendKey val="0"/>
          <c:showVal val="0"/>
          <c:showCatName val="0"/>
          <c:showSerName val="0"/>
          <c:showPercent val="0"/>
          <c:showBubbleSize val="0"/>
        </c:dLbls>
        <c:smooth val="0"/>
        <c:axId val="865936048"/>
        <c:axId val="865938928"/>
      </c:lineChart>
      <c:catAx>
        <c:axId val="8659360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865938928"/>
        <c:crosses val="autoZero"/>
        <c:auto val="1"/>
        <c:lblAlgn val="ctr"/>
        <c:lblOffset val="100"/>
        <c:noMultiLvlLbl val="0"/>
      </c:catAx>
      <c:valAx>
        <c:axId val="865938928"/>
        <c:scaling>
          <c:orientation val="minMax"/>
          <c:max val="1"/>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86593604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876507754164268E-2"/>
          <c:y val="3.5829528158295279E-2"/>
          <c:w val="0.89985066053991958"/>
          <c:h val="0.79470319634703201"/>
        </c:manualLayout>
      </c:layout>
      <c:lineChart>
        <c:grouping val="standard"/>
        <c:varyColors val="0"/>
        <c:ser>
          <c:idx val="0"/>
          <c:order val="0"/>
          <c:tx>
            <c:strRef>
              <c:f>Sheet1!$B$1</c:f>
              <c:strCache>
                <c:ptCount val="1"/>
                <c:pt idx="0">
                  <c:v>Merck doses</c:v>
                </c:pt>
              </c:strCache>
            </c:strRef>
          </c:tx>
          <c:spPr>
            <a:ln w="28575" cap="rnd">
              <a:solidFill>
                <a:schemeClr val="accent1"/>
              </a:solidFill>
              <a:round/>
            </a:ln>
            <a:effectLst/>
          </c:spPr>
          <c:marker>
            <c:symbol val="none"/>
          </c:marker>
          <c:cat>
            <c:strRef>
              <c:f>Sheet1!$A$2:$A$26</c:f>
              <c:strCache>
                <c:ptCount val="11"/>
                <c:pt idx="0">
                  <c:v>2022/09</c:v>
                </c:pt>
                <c:pt idx="1">
                  <c:v>2022/10</c:v>
                </c:pt>
                <c:pt idx="2">
                  <c:v>2022/11</c:v>
                </c:pt>
                <c:pt idx="3">
                  <c:v>2022/12</c:v>
                </c:pt>
                <c:pt idx="4">
                  <c:v>2023/01</c:v>
                </c:pt>
                <c:pt idx="5">
                  <c:v>2023/02</c:v>
                </c:pt>
                <c:pt idx="6">
                  <c:v>2023/03</c:v>
                </c:pt>
                <c:pt idx="7">
                  <c:v>2023/04</c:v>
                </c:pt>
                <c:pt idx="8">
                  <c:v>2023/05</c:v>
                </c:pt>
                <c:pt idx="9">
                  <c:v>2023/06</c:v>
                </c:pt>
                <c:pt idx="10">
                  <c:v>2023/07</c:v>
                </c:pt>
              </c:strCache>
            </c:strRef>
          </c:cat>
          <c:val>
            <c:numRef>
              <c:f>Sheet1!$B$2:$B$26</c:f>
              <c:numCache>
                <c:formatCode>0.00%</c:formatCode>
                <c:ptCount val="11"/>
                <c:pt idx="0">
                  <c:v>0.20899999999999999</c:v>
                </c:pt>
                <c:pt idx="1">
                  <c:v>0.17299999999999999</c:v>
                </c:pt>
                <c:pt idx="2">
                  <c:v>0.19</c:v>
                </c:pt>
                <c:pt idx="3">
                  <c:v>0.161</c:v>
                </c:pt>
                <c:pt idx="4">
                  <c:v>0.23799999999999999</c:v>
                </c:pt>
                <c:pt idx="5">
                  <c:v>0.16900000000000001</c:v>
                </c:pt>
                <c:pt idx="6">
                  <c:v>0.13730000000000001</c:v>
                </c:pt>
                <c:pt idx="7">
                  <c:v>9.8000000000000004E-2</c:v>
                </c:pt>
                <c:pt idx="8">
                  <c:v>0.09</c:v>
                </c:pt>
                <c:pt idx="9">
                  <c:v>9.7000000000000003E-2</c:v>
                </c:pt>
                <c:pt idx="10">
                  <c:v>0.1235</c:v>
                </c:pt>
              </c:numCache>
            </c:numRef>
          </c:val>
          <c:smooth val="0"/>
          <c:extLst>
            <c:ext xmlns:c16="http://schemas.microsoft.com/office/drawing/2014/chart" uri="{C3380CC4-5D6E-409C-BE32-E72D297353CC}">
              <c16:uniqueId val="{00000000-2C6D-49C0-ACE7-B8C79026939E}"/>
            </c:ext>
          </c:extLst>
        </c:ser>
        <c:ser>
          <c:idx val="1"/>
          <c:order val="1"/>
          <c:tx>
            <c:strRef>
              <c:f>Sheet1!$C$1</c:f>
              <c:strCache>
                <c:ptCount val="1"/>
                <c:pt idx="0">
                  <c:v>Competitor doses</c:v>
                </c:pt>
              </c:strCache>
            </c:strRef>
          </c:tx>
          <c:spPr>
            <a:ln w="28575" cap="rnd">
              <a:solidFill>
                <a:schemeClr val="tx2"/>
              </a:solidFill>
              <a:round/>
            </a:ln>
            <a:effectLst/>
          </c:spPr>
          <c:marker>
            <c:symbol val="none"/>
          </c:marker>
          <c:cat>
            <c:strRef>
              <c:f>Sheet1!$A$2:$A$26</c:f>
              <c:strCache>
                <c:ptCount val="11"/>
                <c:pt idx="0">
                  <c:v>2022/09</c:v>
                </c:pt>
                <c:pt idx="1">
                  <c:v>2022/10</c:v>
                </c:pt>
                <c:pt idx="2">
                  <c:v>2022/11</c:v>
                </c:pt>
                <c:pt idx="3">
                  <c:v>2022/12</c:v>
                </c:pt>
                <c:pt idx="4">
                  <c:v>2023/01</c:v>
                </c:pt>
                <c:pt idx="5">
                  <c:v>2023/02</c:v>
                </c:pt>
                <c:pt idx="6">
                  <c:v>2023/03</c:v>
                </c:pt>
                <c:pt idx="7">
                  <c:v>2023/04</c:v>
                </c:pt>
                <c:pt idx="8">
                  <c:v>2023/05</c:v>
                </c:pt>
                <c:pt idx="9">
                  <c:v>2023/06</c:v>
                </c:pt>
                <c:pt idx="10">
                  <c:v>2023/07</c:v>
                </c:pt>
              </c:strCache>
            </c:strRef>
          </c:cat>
          <c:val>
            <c:numRef>
              <c:f>Sheet1!$C$2:$C$26</c:f>
              <c:numCache>
                <c:formatCode>0.00%</c:formatCode>
                <c:ptCount val="11"/>
                <c:pt idx="0">
                  <c:v>0.79100000000000004</c:v>
                </c:pt>
                <c:pt idx="1">
                  <c:v>0.82699999999999996</c:v>
                </c:pt>
                <c:pt idx="2">
                  <c:v>0.81</c:v>
                </c:pt>
                <c:pt idx="3">
                  <c:v>0.83899999999999997</c:v>
                </c:pt>
                <c:pt idx="4">
                  <c:v>0.76200000000000001</c:v>
                </c:pt>
                <c:pt idx="5">
                  <c:v>0.83099999999999996</c:v>
                </c:pt>
                <c:pt idx="6">
                  <c:v>0.86270000000000002</c:v>
                </c:pt>
                <c:pt idx="7">
                  <c:v>0.90200000000000002</c:v>
                </c:pt>
                <c:pt idx="8">
                  <c:v>0.91</c:v>
                </c:pt>
                <c:pt idx="9">
                  <c:v>0.90300000000000002</c:v>
                </c:pt>
                <c:pt idx="10">
                  <c:v>0.87650000000000006</c:v>
                </c:pt>
              </c:numCache>
            </c:numRef>
          </c:val>
          <c:smooth val="0"/>
          <c:extLst>
            <c:ext xmlns:c16="http://schemas.microsoft.com/office/drawing/2014/chart" uri="{C3380CC4-5D6E-409C-BE32-E72D297353CC}">
              <c16:uniqueId val="{00000001-2C6D-49C0-ACE7-B8C79026939E}"/>
            </c:ext>
          </c:extLst>
        </c:ser>
        <c:dLbls>
          <c:showLegendKey val="0"/>
          <c:showVal val="0"/>
          <c:showCatName val="0"/>
          <c:showSerName val="0"/>
          <c:showPercent val="0"/>
          <c:showBubbleSize val="0"/>
        </c:dLbls>
        <c:smooth val="0"/>
        <c:axId val="865936048"/>
        <c:axId val="865938928"/>
      </c:lineChart>
      <c:catAx>
        <c:axId val="8659360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865938928"/>
        <c:crosses val="autoZero"/>
        <c:auto val="1"/>
        <c:lblAlgn val="ctr"/>
        <c:lblOffset val="100"/>
        <c:noMultiLvlLbl val="0"/>
      </c:catAx>
      <c:valAx>
        <c:axId val="865938928"/>
        <c:scaling>
          <c:orientation val="minMax"/>
          <c:max val="1"/>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86593604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286492589330281E-2"/>
          <c:y val="4.983989751541365E-2"/>
          <c:w val="0.9294949340358224"/>
          <c:h val="0.71124494877112521"/>
        </c:manualLayout>
      </c:layout>
      <c:barChart>
        <c:barDir val="col"/>
        <c:grouping val="percentStacked"/>
        <c:varyColors val="0"/>
        <c:ser>
          <c:idx val="0"/>
          <c:order val="0"/>
          <c:tx>
            <c:strRef>
              <c:f>Sheet1!$B$1</c:f>
              <c:strCache>
                <c:ptCount val="1"/>
                <c:pt idx="0">
                  <c:v>Clinic/Office</c:v>
                </c:pt>
              </c:strCache>
            </c:strRef>
          </c:tx>
          <c:spPr>
            <a:solidFill>
              <a:schemeClr val="accent2"/>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FF32-4FE5-9A8A-2C7C7335B231}"/>
                </c:ext>
              </c:extLst>
            </c:dLbl>
            <c:dLbl>
              <c:idx val="1"/>
              <c:tx>
                <c:rich>
                  <a:bodyPr/>
                  <a:lstStyle/>
                  <a:p>
                    <a:fld id="{DEEAD9D9-C740-4EA5-9053-0A160F91E3E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F32-4FE5-9A8A-2C7C7335B231}"/>
                </c:ext>
              </c:extLst>
            </c:dLbl>
            <c:dLbl>
              <c:idx val="2"/>
              <c:tx>
                <c:rich>
                  <a:bodyPr/>
                  <a:lstStyle/>
                  <a:p>
                    <a:fld id="{7D2700CE-B701-4B86-BC17-5CA0FDD0088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F32-4FE5-9A8A-2C7C7335B231}"/>
                </c:ext>
              </c:extLst>
            </c:dLbl>
            <c:dLbl>
              <c:idx val="3"/>
              <c:tx>
                <c:rich>
                  <a:bodyPr/>
                  <a:lstStyle/>
                  <a:p>
                    <a:fld id="{0FCC900D-BC65-400B-A2AC-B855D7B64E9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F32-4FE5-9A8A-2C7C7335B231}"/>
                </c:ext>
              </c:extLst>
            </c:dLbl>
            <c:dLbl>
              <c:idx val="4"/>
              <c:tx>
                <c:rich>
                  <a:bodyPr/>
                  <a:lstStyle/>
                  <a:p>
                    <a:fld id="{61EDC7F3-7898-41A5-B2E5-3A9B77547DC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F32-4FE5-9A8A-2C7C7335B231}"/>
                </c:ext>
              </c:extLst>
            </c:dLbl>
            <c:dLbl>
              <c:idx val="5"/>
              <c:tx>
                <c:rich>
                  <a:bodyPr/>
                  <a:lstStyle/>
                  <a:p>
                    <a:fld id="{976D9290-A82C-4DB4-86EF-7DB002F18A8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F32-4FE5-9A8A-2C7C7335B231}"/>
                </c:ext>
              </c:extLst>
            </c:dLbl>
            <c:dLbl>
              <c:idx val="6"/>
              <c:tx>
                <c:rich>
                  <a:bodyPr/>
                  <a:lstStyle/>
                  <a:p>
                    <a:fld id="{29FC65D7-4F4C-46B4-8CDE-9D4F5DE727B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F32-4FE5-9A8A-2C7C7335B231}"/>
                </c:ext>
              </c:extLst>
            </c:dLbl>
            <c:dLbl>
              <c:idx val="7"/>
              <c:tx>
                <c:rich>
                  <a:bodyPr/>
                  <a:lstStyle/>
                  <a:p>
                    <a:fld id="{BA6514E8-5352-4147-8026-4D1B4DA099B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F32-4FE5-9A8A-2C7C7335B231}"/>
                </c:ext>
              </c:extLst>
            </c:dLbl>
            <c:dLbl>
              <c:idx val="8"/>
              <c:tx>
                <c:rich>
                  <a:bodyPr/>
                  <a:lstStyle/>
                  <a:p>
                    <a:fld id="{52E3DCE8-534D-499C-8D2D-AF6CCA7DDA9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F32-4FE5-9A8A-2C7C7335B231}"/>
                </c:ext>
              </c:extLst>
            </c:dLbl>
            <c:dLbl>
              <c:idx val="9"/>
              <c:tx>
                <c:rich>
                  <a:bodyPr/>
                  <a:lstStyle/>
                  <a:p>
                    <a:fld id="{C5A52CF1-8176-481C-AA82-53D9E1C325D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F32-4FE5-9A8A-2C7C7335B231}"/>
                </c:ext>
              </c:extLst>
            </c:dLbl>
            <c:dLbl>
              <c:idx val="10"/>
              <c:tx>
                <c:rich>
                  <a:bodyPr/>
                  <a:lstStyle/>
                  <a:p>
                    <a:fld id="{9361B045-2BB9-4A1D-9FBD-75A748C5F5F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F32-4FE5-9A8A-2C7C7335B231}"/>
                </c:ext>
              </c:extLst>
            </c:dLbl>
            <c:dLbl>
              <c:idx val="11"/>
              <c:tx>
                <c:rich>
                  <a:bodyPr/>
                  <a:lstStyle/>
                  <a:p>
                    <a:fld id="{73EA2893-509F-4A41-97DB-47176DDC5E3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F32-4FE5-9A8A-2C7C7335B231}"/>
                </c:ext>
              </c:extLst>
            </c:dLbl>
            <c:dLbl>
              <c:idx val="12"/>
              <c:tx>
                <c:rich>
                  <a:bodyPr/>
                  <a:lstStyle/>
                  <a:p>
                    <a:fld id="{108B124D-8E32-4F69-986C-7389A3F1C0D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F32-4FE5-9A8A-2C7C7335B231}"/>
                </c:ext>
              </c:extLst>
            </c:dLbl>
            <c:dLbl>
              <c:idx val="13"/>
              <c:tx>
                <c:rich>
                  <a:bodyPr/>
                  <a:lstStyle/>
                  <a:p>
                    <a:fld id="{4C7866BB-1432-4A89-A1C3-BCCAE172A2B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F32-4FE5-9A8A-2C7C7335B231}"/>
                </c:ext>
              </c:extLst>
            </c:dLbl>
            <c:dLbl>
              <c:idx val="14"/>
              <c:tx>
                <c:rich>
                  <a:bodyPr/>
                  <a:lstStyle/>
                  <a:p>
                    <a:fld id="{86F54E91-6B04-4FDE-AFEB-80F7524D0C4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FF32-4FE5-9A8A-2C7C7335B231}"/>
                </c:ext>
              </c:extLst>
            </c:dLbl>
            <c:dLbl>
              <c:idx val="15"/>
              <c:tx>
                <c:rich>
                  <a:bodyPr/>
                  <a:lstStyle/>
                  <a:p>
                    <a:fld id="{282AF495-79CE-4148-9DD0-80E23D3871C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FF32-4FE5-9A8A-2C7C7335B231}"/>
                </c:ext>
              </c:extLst>
            </c:dLbl>
            <c:dLbl>
              <c:idx val="16"/>
              <c:tx>
                <c:rich>
                  <a:bodyPr/>
                  <a:lstStyle/>
                  <a:p>
                    <a:fld id="{388AA5FE-CD98-48B0-B022-C83D0ABC8CF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FF32-4FE5-9A8A-2C7C7335B231}"/>
                </c:ext>
              </c:extLst>
            </c:dLbl>
            <c:dLbl>
              <c:idx val="17"/>
              <c:tx>
                <c:rich>
                  <a:bodyPr/>
                  <a:lstStyle/>
                  <a:p>
                    <a:fld id="{321C7CC3-7EB5-4D49-8A8F-7E55367C8EE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FF32-4FE5-9A8A-2C7C7335B231}"/>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numRef>
              <c:f>Sheet1!$A$2:$A$19</c:f>
              <c:numCache>
                <c:formatCode>[$-409]mmm\-yy;@</c:formatCode>
                <c:ptCount val="18"/>
                <c:pt idx="0">
                  <c:v>44467</c:v>
                </c:pt>
                <c:pt idx="1">
                  <c:v>44497</c:v>
                </c:pt>
                <c:pt idx="2">
                  <c:v>44528</c:v>
                </c:pt>
                <c:pt idx="3">
                  <c:v>44558</c:v>
                </c:pt>
                <c:pt idx="4">
                  <c:v>44589</c:v>
                </c:pt>
                <c:pt idx="5">
                  <c:v>44620</c:v>
                </c:pt>
                <c:pt idx="6">
                  <c:v>44648</c:v>
                </c:pt>
                <c:pt idx="7">
                  <c:v>44679</c:v>
                </c:pt>
                <c:pt idx="8">
                  <c:v>44709</c:v>
                </c:pt>
                <c:pt idx="9">
                  <c:v>44740</c:v>
                </c:pt>
                <c:pt idx="10">
                  <c:v>44770</c:v>
                </c:pt>
                <c:pt idx="11">
                  <c:v>44801</c:v>
                </c:pt>
                <c:pt idx="12">
                  <c:v>44832</c:v>
                </c:pt>
                <c:pt idx="13">
                  <c:v>44862</c:v>
                </c:pt>
                <c:pt idx="14">
                  <c:v>44893</c:v>
                </c:pt>
                <c:pt idx="15">
                  <c:v>44923</c:v>
                </c:pt>
                <c:pt idx="16">
                  <c:v>44954</c:v>
                </c:pt>
                <c:pt idx="17">
                  <c:v>44985</c:v>
                </c:pt>
              </c:numCache>
            </c:numRef>
          </c:cat>
          <c:val>
            <c:numRef>
              <c:f>Sheet1!$B$2:$B$19</c:f>
              <c:numCache>
                <c:formatCode>#,##0</c:formatCode>
                <c:ptCount val="18"/>
                <c:pt idx="0">
                  <c:v>0</c:v>
                </c:pt>
                <c:pt idx="1">
                  <c:v>8.1800099999999993</c:v>
                </c:pt>
                <c:pt idx="2">
                  <c:v>474.34708000000001</c:v>
                </c:pt>
                <c:pt idx="3">
                  <c:v>2797.3707300000001</c:v>
                </c:pt>
                <c:pt idx="4">
                  <c:v>5365.8916599999993</c:v>
                </c:pt>
                <c:pt idx="5">
                  <c:v>14856.62802</c:v>
                </c:pt>
                <c:pt idx="6">
                  <c:v>41907.60903</c:v>
                </c:pt>
                <c:pt idx="7">
                  <c:v>64755.890110000008</c:v>
                </c:pt>
                <c:pt idx="8">
                  <c:v>108114.17345</c:v>
                </c:pt>
                <c:pt idx="9">
                  <c:v>150896.28111000001</c:v>
                </c:pt>
                <c:pt idx="10">
                  <c:v>160028.42361</c:v>
                </c:pt>
                <c:pt idx="11">
                  <c:v>228357.02775000001</c:v>
                </c:pt>
                <c:pt idx="12">
                  <c:v>245619.24980999998</c:v>
                </c:pt>
                <c:pt idx="13">
                  <c:v>287475.31942999997</c:v>
                </c:pt>
                <c:pt idx="14">
                  <c:v>306710.35687000002</c:v>
                </c:pt>
                <c:pt idx="15">
                  <c:v>278156.80614999996</c:v>
                </c:pt>
                <c:pt idx="16">
                  <c:v>281018.19624999998</c:v>
                </c:pt>
                <c:pt idx="17">
                  <c:v>258651.06748</c:v>
                </c:pt>
              </c:numCache>
            </c:numRef>
          </c:val>
          <c:extLst>
            <c:ext xmlns:c15="http://schemas.microsoft.com/office/drawing/2012/chart" uri="{02D57815-91ED-43cb-92C2-25804820EDAC}">
              <c15:datalabelsRange>
                <c15:f>Sheet1!$F$2:$F$19</c15:f>
                <c15:dlblRangeCache>
                  <c:ptCount val="18"/>
                  <c:pt idx="0">
                    <c:v>0%</c:v>
                  </c:pt>
                  <c:pt idx="1">
                    <c:v>12%</c:v>
                  </c:pt>
                  <c:pt idx="2">
                    <c:v>82%</c:v>
                  </c:pt>
                  <c:pt idx="3">
                    <c:v>94%</c:v>
                  </c:pt>
                  <c:pt idx="4">
                    <c:v>84%</c:v>
                  </c:pt>
                  <c:pt idx="5">
                    <c:v>30%</c:v>
                  </c:pt>
                  <c:pt idx="6">
                    <c:v>29%</c:v>
                  </c:pt>
                  <c:pt idx="7">
                    <c:v>28%</c:v>
                  </c:pt>
                  <c:pt idx="8">
                    <c:v>42%</c:v>
                  </c:pt>
                  <c:pt idx="9">
                    <c:v>51%</c:v>
                  </c:pt>
                  <c:pt idx="10">
                    <c:v>52%</c:v>
                  </c:pt>
                  <c:pt idx="11">
                    <c:v>58%</c:v>
                  </c:pt>
                  <c:pt idx="12">
                    <c:v>47%</c:v>
                  </c:pt>
                  <c:pt idx="13">
                    <c:v>41%</c:v>
                  </c:pt>
                  <c:pt idx="14">
                    <c:v>51%</c:v>
                  </c:pt>
                  <c:pt idx="15">
                    <c:v>57%</c:v>
                  </c:pt>
                  <c:pt idx="16">
                    <c:v>65%</c:v>
                  </c:pt>
                  <c:pt idx="17">
                    <c:v>70%</c:v>
                  </c:pt>
                </c15:dlblRangeCache>
              </c15:datalabelsRange>
            </c:ext>
            <c:ext xmlns:c16="http://schemas.microsoft.com/office/drawing/2014/chart" uri="{C3380CC4-5D6E-409C-BE32-E72D297353CC}">
              <c16:uniqueId val="{0000000E-FF32-4FE5-9A8A-2C7C7335B231}"/>
            </c:ext>
          </c:extLst>
        </c:ser>
        <c:ser>
          <c:idx val="1"/>
          <c:order val="1"/>
          <c:tx>
            <c:strRef>
              <c:f>Sheet1!$C$1</c:f>
              <c:strCache>
                <c:ptCount val="1"/>
                <c:pt idx="0">
                  <c:v>Pharmacy</c:v>
                </c:pt>
              </c:strCache>
            </c:strRef>
          </c:tx>
          <c:spPr>
            <a:solidFill>
              <a:schemeClr val="accent1"/>
            </a:solidFill>
            <a:ln>
              <a:noFill/>
            </a:ln>
            <a:effectLst/>
          </c:spPr>
          <c:invertIfNegative val="0"/>
          <c:dLbls>
            <c:dLbl>
              <c:idx val="0"/>
              <c:tx>
                <c:rich>
                  <a:bodyPr/>
                  <a:lstStyle/>
                  <a:p>
                    <a:fld id="{DE37658E-567D-47A9-A7BC-C5D9D3A3B80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FF32-4FE5-9A8A-2C7C7335B231}"/>
                </c:ext>
              </c:extLst>
            </c:dLbl>
            <c:dLbl>
              <c:idx val="1"/>
              <c:tx>
                <c:rich>
                  <a:bodyPr/>
                  <a:lstStyle/>
                  <a:p>
                    <a:fld id="{936740CC-67E9-420F-8A0E-FCE342C7B29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FF32-4FE5-9A8A-2C7C7335B231}"/>
                </c:ext>
              </c:extLst>
            </c:dLbl>
            <c:dLbl>
              <c:idx val="2"/>
              <c:tx>
                <c:rich>
                  <a:bodyPr/>
                  <a:lstStyle/>
                  <a:p>
                    <a:fld id="{20EC89DD-4590-4737-AE44-61381996AC0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FF32-4FE5-9A8A-2C7C7335B231}"/>
                </c:ext>
              </c:extLst>
            </c:dLbl>
            <c:dLbl>
              <c:idx val="3"/>
              <c:tx>
                <c:rich>
                  <a:bodyPr/>
                  <a:lstStyle/>
                  <a:p>
                    <a:fld id="{B86A9D95-E4B0-4B07-9013-6FC4AF35F0D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FF32-4FE5-9A8A-2C7C7335B231}"/>
                </c:ext>
              </c:extLst>
            </c:dLbl>
            <c:dLbl>
              <c:idx val="4"/>
              <c:tx>
                <c:rich>
                  <a:bodyPr/>
                  <a:lstStyle/>
                  <a:p>
                    <a:fld id="{BCE7586E-42AC-45BF-98C3-8AFAE006F87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FF32-4FE5-9A8A-2C7C7335B231}"/>
                </c:ext>
              </c:extLst>
            </c:dLbl>
            <c:dLbl>
              <c:idx val="5"/>
              <c:tx>
                <c:rich>
                  <a:bodyPr/>
                  <a:lstStyle/>
                  <a:p>
                    <a:fld id="{B5A636B2-DA2D-427D-9209-5AFCCF3A07B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FF32-4FE5-9A8A-2C7C7335B231}"/>
                </c:ext>
              </c:extLst>
            </c:dLbl>
            <c:dLbl>
              <c:idx val="6"/>
              <c:tx>
                <c:rich>
                  <a:bodyPr/>
                  <a:lstStyle/>
                  <a:p>
                    <a:fld id="{03BEDAFF-0135-4E4F-B1FB-C22572D53A4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FF32-4FE5-9A8A-2C7C7335B231}"/>
                </c:ext>
              </c:extLst>
            </c:dLbl>
            <c:dLbl>
              <c:idx val="7"/>
              <c:tx>
                <c:rich>
                  <a:bodyPr/>
                  <a:lstStyle/>
                  <a:p>
                    <a:fld id="{7B556D3C-9092-4C73-BB8D-7E49E40B64B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FF32-4FE5-9A8A-2C7C7335B231}"/>
                </c:ext>
              </c:extLst>
            </c:dLbl>
            <c:dLbl>
              <c:idx val="8"/>
              <c:tx>
                <c:rich>
                  <a:bodyPr/>
                  <a:lstStyle/>
                  <a:p>
                    <a:fld id="{17D60A11-6CBA-4D7B-8FC9-57E41491F7A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FF32-4FE5-9A8A-2C7C7335B231}"/>
                </c:ext>
              </c:extLst>
            </c:dLbl>
            <c:dLbl>
              <c:idx val="9"/>
              <c:tx>
                <c:rich>
                  <a:bodyPr/>
                  <a:lstStyle/>
                  <a:p>
                    <a:fld id="{7D048A62-BD47-4ADA-B181-2B68A7294DA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FF32-4FE5-9A8A-2C7C7335B231}"/>
                </c:ext>
              </c:extLst>
            </c:dLbl>
            <c:dLbl>
              <c:idx val="10"/>
              <c:tx>
                <c:rich>
                  <a:bodyPr/>
                  <a:lstStyle/>
                  <a:p>
                    <a:fld id="{6FDA3C41-BF37-4162-81C3-6E6B811A18F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FF32-4FE5-9A8A-2C7C7335B231}"/>
                </c:ext>
              </c:extLst>
            </c:dLbl>
            <c:dLbl>
              <c:idx val="11"/>
              <c:tx>
                <c:rich>
                  <a:bodyPr/>
                  <a:lstStyle/>
                  <a:p>
                    <a:fld id="{5AC17B95-7319-410A-A2E4-23CA0E6CAF0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FF32-4FE5-9A8A-2C7C7335B231}"/>
                </c:ext>
              </c:extLst>
            </c:dLbl>
            <c:dLbl>
              <c:idx val="12"/>
              <c:tx>
                <c:rich>
                  <a:bodyPr/>
                  <a:lstStyle/>
                  <a:p>
                    <a:fld id="{FE783083-BCD8-4CA7-B8D9-741DE87EF19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FF32-4FE5-9A8A-2C7C7335B231}"/>
                </c:ext>
              </c:extLst>
            </c:dLbl>
            <c:dLbl>
              <c:idx val="13"/>
              <c:tx>
                <c:rich>
                  <a:bodyPr/>
                  <a:lstStyle/>
                  <a:p>
                    <a:fld id="{ECBD9D42-14B0-4327-8FE6-AF150E8818C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FF32-4FE5-9A8A-2C7C7335B231}"/>
                </c:ext>
              </c:extLst>
            </c:dLbl>
            <c:dLbl>
              <c:idx val="14"/>
              <c:tx>
                <c:rich>
                  <a:bodyPr/>
                  <a:lstStyle/>
                  <a:p>
                    <a:fld id="{9DD8C77E-FB99-467C-9D0B-979B2378F1A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FF32-4FE5-9A8A-2C7C7335B231}"/>
                </c:ext>
              </c:extLst>
            </c:dLbl>
            <c:dLbl>
              <c:idx val="15"/>
              <c:tx>
                <c:rich>
                  <a:bodyPr/>
                  <a:lstStyle/>
                  <a:p>
                    <a:fld id="{F902E1BA-6737-4B84-9654-CF76E99CD4C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FF32-4FE5-9A8A-2C7C7335B231}"/>
                </c:ext>
              </c:extLst>
            </c:dLbl>
            <c:dLbl>
              <c:idx val="16"/>
              <c:tx>
                <c:rich>
                  <a:bodyPr/>
                  <a:lstStyle/>
                  <a:p>
                    <a:fld id="{D94E0E17-1692-4956-893B-5FC0AB2BC26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FF32-4FE5-9A8A-2C7C7335B231}"/>
                </c:ext>
              </c:extLst>
            </c:dLbl>
            <c:dLbl>
              <c:idx val="17"/>
              <c:tx>
                <c:rich>
                  <a:bodyPr/>
                  <a:lstStyle/>
                  <a:p>
                    <a:fld id="{A903A96D-9523-46D4-BD00-F55974049AB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FF32-4FE5-9A8A-2C7C7335B231}"/>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numRef>
              <c:f>Sheet1!$A$2:$A$19</c:f>
              <c:numCache>
                <c:formatCode>[$-409]mmm\-yy;@</c:formatCode>
                <c:ptCount val="18"/>
                <c:pt idx="0">
                  <c:v>44467</c:v>
                </c:pt>
                <c:pt idx="1">
                  <c:v>44497</c:v>
                </c:pt>
                <c:pt idx="2">
                  <c:v>44528</c:v>
                </c:pt>
                <c:pt idx="3">
                  <c:v>44558</c:v>
                </c:pt>
                <c:pt idx="4">
                  <c:v>44589</c:v>
                </c:pt>
                <c:pt idx="5">
                  <c:v>44620</c:v>
                </c:pt>
                <c:pt idx="6">
                  <c:v>44648</c:v>
                </c:pt>
                <c:pt idx="7">
                  <c:v>44679</c:v>
                </c:pt>
                <c:pt idx="8">
                  <c:v>44709</c:v>
                </c:pt>
                <c:pt idx="9">
                  <c:v>44740</c:v>
                </c:pt>
                <c:pt idx="10">
                  <c:v>44770</c:v>
                </c:pt>
                <c:pt idx="11">
                  <c:v>44801</c:v>
                </c:pt>
                <c:pt idx="12">
                  <c:v>44832</c:v>
                </c:pt>
                <c:pt idx="13">
                  <c:v>44862</c:v>
                </c:pt>
                <c:pt idx="14">
                  <c:v>44893</c:v>
                </c:pt>
                <c:pt idx="15">
                  <c:v>44923</c:v>
                </c:pt>
                <c:pt idx="16">
                  <c:v>44954</c:v>
                </c:pt>
                <c:pt idx="17">
                  <c:v>44985</c:v>
                </c:pt>
              </c:numCache>
            </c:numRef>
          </c:cat>
          <c:val>
            <c:numRef>
              <c:f>Sheet1!$C$2:$C$19</c:f>
              <c:numCache>
                <c:formatCode>#,##0</c:formatCode>
                <c:ptCount val="18"/>
                <c:pt idx="0">
                  <c:v>22.310099999999998</c:v>
                </c:pt>
                <c:pt idx="1">
                  <c:v>57.837560000000003</c:v>
                </c:pt>
                <c:pt idx="2">
                  <c:v>104.62454</c:v>
                </c:pt>
                <c:pt idx="3">
                  <c:v>184.66337000000001</c:v>
                </c:pt>
                <c:pt idx="4">
                  <c:v>1040.8606400000001</c:v>
                </c:pt>
                <c:pt idx="5">
                  <c:v>35237.283439999999</c:v>
                </c:pt>
                <c:pt idx="6">
                  <c:v>103128.09654999999</c:v>
                </c:pt>
                <c:pt idx="7">
                  <c:v>162637.4994</c:v>
                </c:pt>
                <c:pt idx="8">
                  <c:v>142470.07096000001</c:v>
                </c:pt>
                <c:pt idx="9">
                  <c:v>134976.83546</c:v>
                </c:pt>
                <c:pt idx="10">
                  <c:v>134837.36924999999</c:v>
                </c:pt>
                <c:pt idx="11">
                  <c:v>149049.10331000001</c:v>
                </c:pt>
                <c:pt idx="12">
                  <c:v>254146.88328000001</c:v>
                </c:pt>
                <c:pt idx="13">
                  <c:v>396721.64615000004</c:v>
                </c:pt>
                <c:pt idx="14">
                  <c:v>263142.72661000001</c:v>
                </c:pt>
                <c:pt idx="15">
                  <c:v>179750.62207000001</c:v>
                </c:pt>
                <c:pt idx="16">
                  <c:v>124582.68657999999</c:v>
                </c:pt>
                <c:pt idx="17">
                  <c:v>108330.41193</c:v>
                </c:pt>
              </c:numCache>
            </c:numRef>
          </c:val>
          <c:extLst>
            <c:ext xmlns:c15="http://schemas.microsoft.com/office/drawing/2012/chart" uri="{02D57815-91ED-43cb-92C2-25804820EDAC}">
              <c15:datalabelsRange>
                <c15:f>Sheet1!$G$2:$G$19</c15:f>
                <c15:dlblRangeCache>
                  <c:ptCount val="18"/>
                  <c:pt idx="0">
                    <c:v>100%</c:v>
                  </c:pt>
                  <c:pt idx="1">
                    <c:v>88%</c:v>
                  </c:pt>
                  <c:pt idx="2">
                    <c:v>18%</c:v>
                  </c:pt>
                  <c:pt idx="3">
                    <c:v>6%</c:v>
                  </c:pt>
                  <c:pt idx="4">
                    <c:v>16%</c:v>
                  </c:pt>
                  <c:pt idx="5">
                    <c:v>70%</c:v>
                  </c:pt>
                  <c:pt idx="6">
                    <c:v>70%</c:v>
                  </c:pt>
                  <c:pt idx="7">
                    <c:v>70%</c:v>
                  </c:pt>
                  <c:pt idx="8">
                    <c:v>55%</c:v>
                  </c:pt>
                  <c:pt idx="9">
                    <c:v>45%</c:v>
                  </c:pt>
                  <c:pt idx="10">
                    <c:v>44%</c:v>
                  </c:pt>
                  <c:pt idx="11">
                    <c:v>38%</c:v>
                  </c:pt>
                  <c:pt idx="12">
                    <c:v>49%</c:v>
                  </c:pt>
                  <c:pt idx="13">
                    <c:v>56%</c:v>
                  </c:pt>
                  <c:pt idx="14">
                    <c:v>44%</c:v>
                  </c:pt>
                  <c:pt idx="15">
                    <c:v>37%</c:v>
                  </c:pt>
                  <c:pt idx="16">
                    <c:v>29%</c:v>
                  </c:pt>
                  <c:pt idx="17">
                    <c:v>30%</c:v>
                  </c:pt>
                </c15:dlblRangeCache>
              </c15:datalabelsRange>
            </c:ext>
            <c:ext xmlns:c16="http://schemas.microsoft.com/office/drawing/2014/chart" uri="{C3380CC4-5D6E-409C-BE32-E72D297353CC}">
              <c16:uniqueId val="{0000001D-FF32-4FE5-9A8A-2C7C7335B231}"/>
            </c:ext>
          </c:extLst>
        </c:ser>
        <c:ser>
          <c:idx val="2"/>
          <c:order val="2"/>
          <c:tx>
            <c:strRef>
              <c:f>Sheet1!$D$1</c:f>
              <c:strCache>
                <c:ptCount val="1"/>
                <c:pt idx="0">
                  <c:v>Hospital</c:v>
                </c:pt>
              </c:strCache>
            </c:strRef>
          </c:tx>
          <c:spPr>
            <a:solidFill>
              <a:schemeClr val="accent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1E-FF32-4FE5-9A8A-2C7C7335B231}"/>
                </c:ext>
              </c:extLst>
            </c:dLbl>
            <c:dLbl>
              <c:idx val="1"/>
              <c:delete val="1"/>
              <c:extLst>
                <c:ext xmlns:c15="http://schemas.microsoft.com/office/drawing/2012/chart" uri="{CE6537A1-D6FC-4f65-9D91-7224C49458BB}"/>
                <c:ext xmlns:c16="http://schemas.microsoft.com/office/drawing/2014/chart" uri="{C3380CC4-5D6E-409C-BE32-E72D297353CC}">
                  <c16:uniqueId val="{0000001F-FF32-4FE5-9A8A-2C7C7335B231}"/>
                </c:ext>
              </c:extLst>
            </c:dLbl>
            <c:dLbl>
              <c:idx val="2"/>
              <c:delete val="1"/>
              <c:extLst>
                <c:ext xmlns:c15="http://schemas.microsoft.com/office/drawing/2012/chart" uri="{CE6537A1-D6FC-4f65-9D91-7224C49458BB}"/>
                <c:ext xmlns:c16="http://schemas.microsoft.com/office/drawing/2014/chart" uri="{C3380CC4-5D6E-409C-BE32-E72D297353CC}">
                  <c16:uniqueId val="{00000020-FF32-4FE5-9A8A-2C7C7335B231}"/>
                </c:ext>
              </c:extLst>
            </c:dLbl>
            <c:dLbl>
              <c:idx val="3"/>
              <c:delete val="1"/>
              <c:extLst>
                <c:ext xmlns:c15="http://schemas.microsoft.com/office/drawing/2012/chart" uri="{CE6537A1-D6FC-4f65-9D91-7224C49458BB}"/>
                <c:ext xmlns:c16="http://schemas.microsoft.com/office/drawing/2014/chart" uri="{C3380CC4-5D6E-409C-BE32-E72D297353CC}">
                  <c16:uniqueId val="{00000021-FF32-4FE5-9A8A-2C7C7335B231}"/>
                </c:ext>
              </c:extLst>
            </c:dLbl>
            <c:dLbl>
              <c:idx val="4"/>
              <c:delete val="1"/>
              <c:extLst>
                <c:ext xmlns:c15="http://schemas.microsoft.com/office/drawing/2012/chart" uri="{CE6537A1-D6FC-4f65-9D91-7224C49458BB}"/>
                <c:ext xmlns:c16="http://schemas.microsoft.com/office/drawing/2014/chart" uri="{C3380CC4-5D6E-409C-BE32-E72D297353CC}">
                  <c16:uniqueId val="{00000022-FF32-4FE5-9A8A-2C7C7335B231}"/>
                </c:ext>
              </c:extLst>
            </c:dLbl>
            <c:dLbl>
              <c:idx val="5"/>
              <c:delete val="1"/>
              <c:extLst>
                <c:ext xmlns:c15="http://schemas.microsoft.com/office/drawing/2012/chart" uri="{CE6537A1-D6FC-4f65-9D91-7224C49458BB}"/>
                <c:ext xmlns:c16="http://schemas.microsoft.com/office/drawing/2014/chart" uri="{C3380CC4-5D6E-409C-BE32-E72D297353CC}">
                  <c16:uniqueId val="{00000023-FF32-4FE5-9A8A-2C7C7335B231}"/>
                </c:ext>
              </c:extLst>
            </c:dLbl>
            <c:dLbl>
              <c:idx val="6"/>
              <c:layout>
                <c:manualLayout>
                  <c:x val="0"/>
                  <c:y val="-8.4745762711864406E-3"/>
                </c:manualLayout>
              </c:layout>
              <c:tx>
                <c:rich>
                  <a:bodyPr/>
                  <a:lstStyle/>
                  <a:p>
                    <a:fld id="{61D0501D-5F76-44AB-8750-BCC7F0607D66}" type="CELLRANGE">
                      <a:rPr lang="en-US" dirty="0"/>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4-FF32-4FE5-9A8A-2C7C7335B231}"/>
                </c:ext>
              </c:extLst>
            </c:dLbl>
            <c:dLbl>
              <c:idx val="7"/>
              <c:layout>
                <c:manualLayout>
                  <c:x val="0"/>
                  <c:y val="-8.4745762711864406E-3"/>
                </c:manualLayout>
              </c:layout>
              <c:tx>
                <c:rich>
                  <a:bodyPr/>
                  <a:lstStyle/>
                  <a:p>
                    <a:fld id="{F0D6405E-BEEB-4AAD-8D59-BFF562B07A14}" type="CELLRANGE">
                      <a:rPr lang="en-US" dirty="0"/>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5-FF32-4FE5-9A8A-2C7C7335B231}"/>
                </c:ext>
              </c:extLst>
            </c:dLbl>
            <c:dLbl>
              <c:idx val="8"/>
              <c:tx>
                <c:rich>
                  <a:bodyPr/>
                  <a:lstStyle/>
                  <a:p>
                    <a:fld id="{A20BF6E3-F5D7-44D2-BAFC-1066738C36F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FF32-4FE5-9A8A-2C7C7335B231}"/>
                </c:ext>
              </c:extLst>
            </c:dLbl>
            <c:dLbl>
              <c:idx val="9"/>
              <c:tx>
                <c:rich>
                  <a:bodyPr/>
                  <a:lstStyle/>
                  <a:p>
                    <a:fld id="{EC2AADAC-4799-4A44-AB69-FBBFF729E61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FF32-4FE5-9A8A-2C7C7335B231}"/>
                </c:ext>
              </c:extLst>
            </c:dLbl>
            <c:dLbl>
              <c:idx val="10"/>
              <c:tx>
                <c:rich>
                  <a:bodyPr/>
                  <a:lstStyle/>
                  <a:p>
                    <a:fld id="{BAA478AD-7114-4C4B-ABA2-D353FFC0547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FF32-4FE5-9A8A-2C7C7335B231}"/>
                </c:ext>
              </c:extLst>
            </c:dLbl>
            <c:dLbl>
              <c:idx val="11"/>
              <c:tx>
                <c:rich>
                  <a:bodyPr/>
                  <a:lstStyle/>
                  <a:p>
                    <a:fld id="{64427633-9C2B-4231-A7CC-9B6243EED32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FF32-4FE5-9A8A-2C7C7335B231}"/>
                </c:ext>
              </c:extLst>
            </c:dLbl>
            <c:dLbl>
              <c:idx val="12"/>
              <c:tx>
                <c:rich>
                  <a:bodyPr/>
                  <a:lstStyle/>
                  <a:p>
                    <a:fld id="{E1A791AF-50FC-4BD3-91BD-665F8B68103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FF32-4FE5-9A8A-2C7C7335B231}"/>
                </c:ext>
              </c:extLst>
            </c:dLbl>
            <c:dLbl>
              <c:idx val="13"/>
              <c:tx>
                <c:rich>
                  <a:bodyPr/>
                  <a:lstStyle/>
                  <a:p>
                    <a:fld id="{F799BA11-E2BB-44A0-8BD6-47D0F79BF4D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FF32-4FE5-9A8A-2C7C7335B231}"/>
                </c:ext>
              </c:extLst>
            </c:dLbl>
            <c:dLbl>
              <c:idx val="14"/>
              <c:tx>
                <c:rich>
                  <a:bodyPr/>
                  <a:lstStyle/>
                  <a:p>
                    <a:fld id="{29510D4A-94CE-4551-8511-B8A68992B0A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FF32-4FE5-9A8A-2C7C7335B231}"/>
                </c:ext>
              </c:extLst>
            </c:dLbl>
            <c:dLbl>
              <c:idx val="15"/>
              <c:tx>
                <c:rich>
                  <a:bodyPr/>
                  <a:lstStyle/>
                  <a:p>
                    <a:fld id="{81966CB6-BAAD-4BC9-B514-024721424FF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FF32-4FE5-9A8A-2C7C7335B231}"/>
                </c:ext>
              </c:extLst>
            </c:dLbl>
            <c:dLbl>
              <c:idx val="16"/>
              <c:tx>
                <c:rich>
                  <a:bodyPr/>
                  <a:lstStyle/>
                  <a:p>
                    <a:fld id="{7F73C707-A8BC-4599-AB5E-C75CCFAFAD4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FF32-4FE5-9A8A-2C7C7335B231}"/>
                </c:ext>
              </c:extLst>
            </c:dLbl>
            <c:dLbl>
              <c:idx val="17"/>
              <c:delete val="1"/>
              <c:extLst>
                <c:ext xmlns:c15="http://schemas.microsoft.com/office/drawing/2012/chart" uri="{CE6537A1-D6FC-4f65-9D91-7224C49458BB}"/>
                <c:ext xmlns:c16="http://schemas.microsoft.com/office/drawing/2014/chart" uri="{C3380CC4-5D6E-409C-BE32-E72D297353CC}">
                  <c16:uniqueId val="{0000002D-FF32-4FE5-9A8A-2C7C7335B231}"/>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numRef>
              <c:f>Sheet1!$A$2:$A$19</c:f>
              <c:numCache>
                <c:formatCode>[$-409]mmm\-yy;@</c:formatCode>
                <c:ptCount val="18"/>
                <c:pt idx="0">
                  <c:v>44467</c:v>
                </c:pt>
                <c:pt idx="1">
                  <c:v>44497</c:v>
                </c:pt>
                <c:pt idx="2">
                  <c:v>44528</c:v>
                </c:pt>
                <c:pt idx="3">
                  <c:v>44558</c:v>
                </c:pt>
                <c:pt idx="4">
                  <c:v>44589</c:v>
                </c:pt>
                <c:pt idx="5">
                  <c:v>44620</c:v>
                </c:pt>
                <c:pt idx="6">
                  <c:v>44648</c:v>
                </c:pt>
                <c:pt idx="7">
                  <c:v>44679</c:v>
                </c:pt>
                <c:pt idx="8">
                  <c:v>44709</c:v>
                </c:pt>
                <c:pt idx="9">
                  <c:v>44740</c:v>
                </c:pt>
                <c:pt idx="10">
                  <c:v>44770</c:v>
                </c:pt>
                <c:pt idx="11">
                  <c:v>44801</c:v>
                </c:pt>
                <c:pt idx="12">
                  <c:v>44832</c:v>
                </c:pt>
                <c:pt idx="13">
                  <c:v>44862</c:v>
                </c:pt>
                <c:pt idx="14">
                  <c:v>44893</c:v>
                </c:pt>
                <c:pt idx="15">
                  <c:v>44923</c:v>
                </c:pt>
                <c:pt idx="16">
                  <c:v>44954</c:v>
                </c:pt>
                <c:pt idx="17">
                  <c:v>44985</c:v>
                </c:pt>
              </c:numCache>
            </c:numRef>
          </c:cat>
          <c:val>
            <c:numRef>
              <c:f>Sheet1!$D$2:$D$19</c:f>
              <c:numCache>
                <c:formatCode>#,##0</c:formatCode>
                <c:ptCount val="18"/>
                <c:pt idx="0">
                  <c:v>0</c:v>
                </c:pt>
                <c:pt idx="1">
                  <c:v>0</c:v>
                </c:pt>
                <c:pt idx="2">
                  <c:v>0</c:v>
                </c:pt>
                <c:pt idx="3">
                  <c:v>0</c:v>
                </c:pt>
                <c:pt idx="4">
                  <c:v>8.0982000000000003</c:v>
                </c:pt>
                <c:pt idx="5">
                  <c:v>20.1434</c:v>
                </c:pt>
                <c:pt idx="6">
                  <c:v>1395.8493000000001</c:v>
                </c:pt>
                <c:pt idx="7">
                  <c:v>4598.1971999999996</c:v>
                </c:pt>
                <c:pt idx="8">
                  <c:v>9181.0205999999998</c:v>
                </c:pt>
                <c:pt idx="9">
                  <c:v>11997.295899999999</c:v>
                </c:pt>
                <c:pt idx="10">
                  <c:v>14454.498000000001</c:v>
                </c:pt>
                <c:pt idx="11">
                  <c:v>17895.45105</c:v>
                </c:pt>
                <c:pt idx="12">
                  <c:v>20832.081050000001</c:v>
                </c:pt>
                <c:pt idx="13">
                  <c:v>23631.028600000001</c:v>
                </c:pt>
                <c:pt idx="14">
                  <c:v>27768.184400000002</c:v>
                </c:pt>
                <c:pt idx="15">
                  <c:v>27785.054499999998</c:v>
                </c:pt>
                <c:pt idx="16">
                  <c:v>25715.391199999998</c:v>
                </c:pt>
                <c:pt idx="17">
                  <c:v>0</c:v>
                </c:pt>
              </c:numCache>
            </c:numRef>
          </c:val>
          <c:extLst>
            <c:ext xmlns:c15="http://schemas.microsoft.com/office/drawing/2012/chart" uri="{02D57815-91ED-43cb-92C2-25804820EDAC}">
              <c15:datalabelsRange>
                <c15:f>Sheet1!$H$2:$H$19</c15:f>
                <c15:dlblRangeCache>
                  <c:ptCount val="18"/>
                  <c:pt idx="0">
                    <c:v>0%</c:v>
                  </c:pt>
                  <c:pt idx="1">
                    <c:v>0%</c:v>
                  </c:pt>
                  <c:pt idx="2">
                    <c:v>0%</c:v>
                  </c:pt>
                  <c:pt idx="3">
                    <c:v>0%</c:v>
                  </c:pt>
                  <c:pt idx="4">
                    <c:v>0%</c:v>
                  </c:pt>
                  <c:pt idx="5">
                    <c:v>0%</c:v>
                  </c:pt>
                  <c:pt idx="6">
                    <c:v>1%</c:v>
                  </c:pt>
                  <c:pt idx="7">
                    <c:v>2%</c:v>
                  </c:pt>
                  <c:pt idx="8">
                    <c:v>4%</c:v>
                  </c:pt>
                  <c:pt idx="9">
                    <c:v>4%</c:v>
                  </c:pt>
                  <c:pt idx="10">
                    <c:v>5%</c:v>
                  </c:pt>
                  <c:pt idx="11">
                    <c:v>5%</c:v>
                  </c:pt>
                  <c:pt idx="12">
                    <c:v>4%</c:v>
                  </c:pt>
                  <c:pt idx="13">
                    <c:v>3%</c:v>
                  </c:pt>
                  <c:pt idx="14">
                    <c:v>5%</c:v>
                  </c:pt>
                  <c:pt idx="15">
                    <c:v>6%</c:v>
                  </c:pt>
                  <c:pt idx="16">
                    <c:v>6%</c:v>
                  </c:pt>
                  <c:pt idx="17">
                    <c:v>0%</c:v>
                  </c:pt>
                </c15:dlblRangeCache>
              </c15:datalabelsRange>
            </c:ext>
            <c:ext xmlns:c16="http://schemas.microsoft.com/office/drawing/2014/chart" uri="{C3380CC4-5D6E-409C-BE32-E72D297353CC}">
              <c16:uniqueId val="{0000002C-FF32-4FE5-9A8A-2C7C7335B231}"/>
            </c:ext>
          </c:extLst>
        </c:ser>
        <c:dLbls>
          <c:showLegendKey val="0"/>
          <c:showVal val="0"/>
          <c:showCatName val="0"/>
          <c:showSerName val="0"/>
          <c:showPercent val="0"/>
          <c:showBubbleSize val="0"/>
        </c:dLbls>
        <c:gapWidth val="40"/>
        <c:overlap val="100"/>
        <c:axId val="966961968"/>
        <c:axId val="966947408"/>
      </c:barChart>
      <c:dateAx>
        <c:axId val="966961968"/>
        <c:scaling>
          <c:orientation val="minMax"/>
        </c:scaling>
        <c:delete val="0"/>
        <c:axPos val="b"/>
        <c:numFmt formatCode="[$-409]mmm\-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966947408"/>
        <c:crosses val="autoZero"/>
        <c:auto val="1"/>
        <c:lblOffset val="100"/>
        <c:baseTimeUnit val="months"/>
      </c:dateAx>
      <c:valAx>
        <c:axId val="966947408"/>
        <c:scaling>
          <c:orientation val="minMax"/>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966961968"/>
        <c:crosses val="autoZero"/>
        <c:crossBetween val="between"/>
        <c:majorUnit val="0.2"/>
        <c:dispUnits>
          <c:builtInUnit val="millions"/>
          <c:dispUnitsLbl>
            <c:layout>
              <c:manualLayout>
                <c:xMode val="edge"/>
                <c:yMode val="edge"/>
                <c:x val="2.3604149642305842E-2"/>
                <c:y val="0.11830653059678475"/>
              </c:manualLayout>
            </c:layout>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25967647020246842"/>
          <c:y val="0.91584297168137585"/>
          <c:w val="0.48731002461449674"/>
          <c:h val="6.617949598737703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876507754164268E-2"/>
          <c:y val="3.5829528158295279E-2"/>
          <c:w val="0.89985066053991958"/>
          <c:h val="0.79470319634703201"/>
        </c:manualLayout>
      </c:layout>
      <c:lineChart>
        <c:grouping val="standard"/>
        <c:varyColors val="0"/>
        <c:ser>
          <c:idx val="0"/>
          <c:order val="0"/>
          <c:tx>
            <c:strRef>
              <c:f>Sheet1!$B$1</c:f>
              <c:strCache>
                <c:ptCount val="1"/>
                <c:pt idx="0">
                  <c:v>Merck doses</c:v>
                </c:pt>
              </c:strCache>
            </c:strRef>
          </c:tx>
          <c:spPr>
            <a:ln w="28575" cap="rnd">
              <a:solidFill>
                <a:schemeClr val="accent1"/>
              </a:solidFill>
              <a:round/>
            </a:ln>
            <a:effectLst/>
          </c:spPr>
          <c:marker>
            <c:symbol val="none"/>
          </c:marker>
          <c:cat>
            <c:strRef>
              <c:f>Sheet1!$A$2:$A$13</c:f>
              <c:strCache>
                <c:ptCount val="12"/>
                <c:pt idx="0">
                  <c:v>2022/09</c:v>
                </c:pt>
                <c:pt idx="1">
                  <c:v>2022/10</c:v>
                </c:pt>
                <c:pt idx="2">
                  <c:v>2022/11</c:v>
                </c:pt>
                <c:pt idx="3">
                  <c:v>2022/12</c:v>
                </c:pt>
                <c:pt idx="4">
                  <c:v>2023/01</c:v>
                </c:pt>
                <c:pt idx="5">
                  <c:v>2023/02</c:v>
                </c:pt>
                <c:pt idx="6">
                  <c:v>2023/03</c:v>
                </c:pt>
                <c:pt idx="7">
                  <c:v>2023/04</c:v>
                </c:pt>
                <c:pt idx="8">
                  <c:v>2023/05</c:v>
                </c:pt>
                <c:pt idx="9">
                  <c:v>2023/06</c:v>
                </c:pt>
                <c:pt idx="10">
                  <c:v>2023/07</c:v>
                </c:pt>
                <c:pt idx="11">
                  <c:v>2023/08</c:v>
                </c:pt>
              </c:strCache>
            </c:strRef>
          </c:cat>
          <c:val>
            <c:numRef>
              <c:f>Sheet1!$B$2:$B$13</c:f>
              <c:numCache>
                <c:formatCode>0.00%</c:formatCode>
                <c:ptCount val="12"/>
                <c:pt idx="0">
                  <c:v>0.13700000000000001</c:v>
                </c:pt>
                <c:pt idx="1">
                  <c:v>0.125</c:v>
                </c:pt>
                <c:pt idx="2">
                  <c:v>0.125</c:v>
                </c:pt>
                <c:pt idx="3">
                  <c:v>0.14199999999999999</c:v>
                </c:pt>
                <c:pt idx="4">
                  <c:v>0.17</c:v>
                </c:pt>
                <c:pt idx="5">
                  <c:v>0.185</c:v>
                </c:pt>
                <c:pt idx="6">
                  <c:v>0.20100000000000001</c:v>
                </c:pt>
                <c:pt idx="7">
                  <c:v>0.20899999999999999</c:v>
                </c:pt>
                <c:pt idx="8">
                  <c:v>0.21099999999999999</c:v>
                </c:pt>
                <c:pt idx="9">
                  <c:v>0.22</c:v>
                </c:pt>
                <c:pt idx="10">
                  <c:v>0.23799999999999999</c:v>
                </c:pt>
                <c:pt idx="11">
                  <c:v>0.318</c:v>
                </c:pt>
              </c:numCache>
            </c:numRef>
          </c:val>
          <c:smooth val="0"/>
          <c:extLst>
            <c:ext xmlns:c16="http://schemas.microsoft.com/office/drawing/2014/chart" uri="{C3380CC4-5D6E-409C-BE32-E72D297353CC}">
              <c16:uniqueId val="{00000000-2C6D-49C0-ACE7-B8C79026939E}"/>
            </c:ext>
          </c:extLst>
        </c:ser>
        <c:ser>
          <c:idx val="1"/>
          <c:order val="1"/>
          <c:tx>
            <c:strRef>
              <c:f>Sheet1!$C$1</c:f>
              <c:strCache>
                <c:ptCount val="1"/>
                <c:pt idx="0">
                  <c:v>Competitor doses</c:v>
                </c:pt>
              </c:strCache>
            </c:strRef>
          </c:tx>
          <c:spPr>
            <a:ln w="28575" cap="rnd">
              <a:solidFill>
                <a:schemeClr val="tx2"/>
              </a:solidFill>
              <a:round/>
            </a:ln>
            <a:effectLst/>
          </c:spPr>
          <c:marker>
            <c:symbol val="none"/>
          </c:marker>
          <c:cat>
            <c:strRef>
              <c:f>Sheet1!$A$2:$A$13</c:f>
              <c:strCache>
                <c:ptCount val="12"/>
                <c:pt idx="0">
                  <c:v>2022/09</c:v>
                </c:pt>
                <c:pt idx="1">
                  <c:v>2022/10</c:v>
                </c:pt>
                <c:pt idx="2">
                  <c:v>2022/11</c:v>
                </c:pt>
                <c:pt idx="3">
                  <c:v>2022/12</c:v>
                </c:pt>
                <c:pt idx="4">
                  <c:v>2023/01</c:v>
                </c:pt>
                <c:pt idx="5">
                  <c:v>2023/02</c:v>
                </c:pt>
                <c:pt idx="6">
                  <c:v>2023/03</c:v>
                </c:pt>
                <c:pt idx="7">
                  <c:v>2023/04</c:v>
                </c:pt>
                <c:pt idx="8">
                  <c:v>2023/05</c:v>
                </c:pt>
                <c:pt idx="9">
                  <c:v>2023/06</c:v>
                </c:pt>
                <c:pt idx="10">
                  <c:v>2023/07</c:v>
                </c:pt>
                <c:pt idx="11">
                  <c:v>2023/08</c:v>
                </c:pt>
              </c:strCache>
            </c:strRef>
          </c:cat>
          <c:val>
            <c:numRef>
              <c:f>Sheet1!$C$2:$C$13</c:f>
              <c:numCache>
                <c:formatCode>0.00%</c:formatCode>
                <c:ptCount val="12"/>
                <c:pt idx="0">
                  <c:v>0.86299999999999999</c:v>
                </c:pt>
                <c:pt idx="1">
                  <c:v>0.875</c:v>
                </c:pt>
                <c:pt idx="2">
                  <c:v>0.875</c:v>
                </c:pt>
                <c:pt idx="3">
                  <c:v>0.85799999999999998</c:v>
                </c:pt>
                <c:pt idx="4">
                  <c:v>0.83</c:v>
                </c:pt>
                <c:pt idx="5">
                  <c:v>0.81499999999999995</c:v>
                </c:pt>
                <c:pt idx="6">
                  <c:v>0.79899999999999993</c:v>
                </c:pt>
                <c:pt idx="7">
                  <c:v>0.79100000000000004</c:v>
                </c:pt>
                <c:pt idx="8">
                  <c:v>0.78900000000000003</c:v>
                </c:pt>
                <c:pt idx="9">
                  <c:v>0.78</c:v>
                </c:pt>
                <c:pt idx="10">
                  <c:v>0.76200000000000001</c:v>
                </c:pt>
                <c:pt idx="11">
                  <c:v>0.68199999999999994</c:v>
                </c:pt>
              </c:numCache>
            </c:numRef>
          </c:val>
          <c:smooth val="0"/>
          <c:extLst>
            <c:ext xmlns:c16="http://schemas.microsoft.com/office/drawing/2014/chart" uri="{C3380CC4-5D6E-409C-BE32-E72D297353CC}">
              <c16:uniqueId val="{00000001-2C6D-49C0-ACE7-B8C79026939E}"/>
            </c:ext>
          </c:extLst>
        </c:ser>
        <c:dLbls>
          <c:showLegendKey val="0"/>
          <c:showVal val="0"/>
          <c:showCatName val="0"/>
          <c:showSerName val="0"/>
          <c:showPercent val="0"/>
          <c:showBubbleSize val="0"/>
        </c:dLbls>
        <c:smooth val="0"/>
        <c:axId val="865936048"/>
        <c:axId val="865938928"/>
      </c:lineChart>
      <c:catAx>
        <c:axId val="8659360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865938928"/>
        <c:crosses val="autoZero"/>
        <c:auto val="1"/>
        <c:lblAlgn val="ctr"/>
        <c:lblOffset val="100"/>
        <c:noMultiLvlLbl val="0"/>
      </c:catAx>
      <c:valAx>
        <c:axId val="865938928"/>
        <c:scaling>
          <c:orientation val="minMax"/>
          <c:max val="1"/>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86593604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876507754164268E-2"/>
          <c:y val="3.5829528158295279E-2"/>
          <c:w val="0.89985066053991958"/>
          <c:h val="0.79470319634703201"/>
        </c:manualLayout>
      </c:layout>
      <c:lineChart>
        <c:grouping val="standard"/>
        <c:varyColors val="0"/>
        <c:ser>
          <c:idx val="0"/>
          <c:order val="0"/>
          <c:tx>
            <c:strRef>
              <c:f>Sheet1!$B$1</c:f>
              <c:strCache>
                <c:ptCount val="1"/>
                <c:pt idx="0">
                  <c:v>Merck doses</c:v>
                </c:pt>
              </c:strCache>
            </c:strRef>
          </c:tx>
          <c:spPr>
            <a:ln w="28575" cap="rnd">
              <a:solidFill>
                <a:schemeClr val="accent1"/>
              </a:solidFill>
              <a:round/>
            </a:ln>
            <a:effectLst/>
          </c:spPr>
          <c:marker>
            <c:symbol val="none"/>
          </c:marker>
          <c:cat>
            <c:strRef>
              <c:f>Sheet1!$A$2:$A$26</c:f>
              <c:strCache>
                <c:ptCount val="25"/>
                <c:pt idx="0">
                  <c:v>2021/07</c:v>
                </c:pt>
                <c:pt idx="1">
                  <c:v>2021/08</c:v>
                </c:pt>
                <c:pt idx="2">
                  <c:v>2021/09</c:v>
                </c:pt>
                <c:pt idx="3">
                  <c:v>2021/10</c:v>
                </c:pt>
                <c:pt idx="4">
                  <c:v>2021/11</c:v>
                </c:pt>
                <c:pt idx="5">
                  <c:v>2021/12</c:v>
                </c:pt>
                <c:pt idx="6">
                  <c:v>2022/01</c:v>
                </c:pt>
                <c:pt idx="7">
                  <c:v>2022/02</c:v>
                </c:pt>
                <c:pt idx="8">
                  <c:v>2022/03</c:v>
                </c:pt>
                <c:pt idx="9">
                  <c:v>2022/04</c:v>
                </c:pt>
                <c:pt idx="10">
                  <c:v>2022/05</c:v>
                </c:pt>
                <c:pt idx="11">
                  <c:v>2022/06</c:v>
                </c:pt>
                <c:pt idx="12">
                  <c:v>2022/07</c:v>
                </c:pt>
                <c:pt idx="13">
                  <c:v>2022/08</c:v>
                </c:pt>
                <c:pt idx="14">
                  <c:v>2022/09</c:v>
                </c:pt>
                <c:pt idx="15">
                  <c:v>2022/10</c:v>
                </c:pt>
                <c:pt idx="16">
                  <c:v>2022/11</c:v>
                </c:pt>
                <c:pt idx="17">
                  <c:v>2022/12</c:v>
                </c:pt>
                <c:pt idx="18">
                  <c:v>2023/01</c:v>
                </c:pt>
                <c:pt idx="19">
                  <c:v>2023/02</c:v>
                </c:pt>
                <c:pt idx="20">
                  <c:v>2023/03</c:v>
                </c:pt>
                <c:pt idx="21">
                  <c:v>2023/04</c:v>
                </c:pt>
                <c:pt idx="22">
                  <c:v>2023/05</c:v>
                </c:pt>
                <c:pt idx="23">
                  <c:v>2023/06</c:v>
                </c:pt>
                <c:pt idx="24">
                  <c:v>2023/07</c:v>
                </c:pt>
              </c:strCache>
            </c:strRef>
          </c:cat>
          <c:val>
            <c:numRef>
              <c:f>Sheet1!$B$2:$B$26</c:f>
              <c:numCache>
                <c:formatCode>0.00%</c:formatCode>
                <c:ptCount val="25"/>
                <c:pt idx="0">
                  <c:v>0.57999999999999996</c:v>
                </c:pt>
                <c:pt idx="1">
                  <c:v>0.627</c:v>
                </c:pt>
                <c:pt idx="2">
                  <c:v>0.60499999999999998</c:v>
                </c:pt>
                <c:pt idx="3">
                  <c:v>0.60599999999999998</c:v>
                </c:pt>
                <c:pt idx="4">
                  <c:v>0.621</c:v>
                </c:pt>
                <c:pt idx="5">
                  <c:v>0.72099999999999997</c:v>
                </c:pt>
                <c:pt idx="6">
                  <c:v>0.35499999999999998</c:v>
                </c:pt>
                <c:pt idx="7">
                  <c:v>8.4000000000000005E-2</c:v>
                </c:pt>
                <c:pt idx="8">
                  <c:v>0.53</c:v>
                </c:pt>
                <c:pt idx="9">
                  <c:v>0.35299999999999998</c:v>
                </c:pt>
                <c:pt idx="10">
                  <c:v>0.27700000000000002</c:v>
                </c:pt>
                <c:pt idx="11">
                  <c:v>0.19950000000000001</c:v>
                </c:pt>
                <c:pt idx="12">
                  <c:v>0.22900000000000001</c:v>
                </c:pt>
                <c:pt idx="13">
                  <c:v>0.22</c:v>
                </c:pt>
                <c:pt idx="14">
                  <c:v>0.20899999999999999</c:v>
                </c:pt>
                <c:pt idx="15">
                  <c:v>0.17299999999999999</c:v>
                </c:pt>
                <c:pt idx="16">
                  <c:v>0.19</c:v>
                </c:pt>
                <c:pt idx="17">
                  <c:v>0.161</c:v>
                </c:pt>
                <c:pt idx="18">
                  <c:v>0.23799999999999999</c:v>
                </c:pt>
                <c:pt idx="19">
                  <c:v>0.16900000000000001</c:v>
                </c:pt>
                <c:pt idx="20">
                  <c:v>0.13730000000000001</c:v>
                </c:pt>
                <c:pt idx="21">
                  <c:v>9.8000000000000004E-2</c:v>
                </c:pt>
                <c:pt idx="22">
                  <c:v>0.09</c:v>
                </c:pt>
                <c:pt idx="23">
                  <c:v>9.7000000000000003E-2</c:v>
                </c:pt>
                <c:pt idx="24">
                  <c:v>0.1235</c:v>
                </c:pt>
              </c:numCache>
            </c:numRef>
          </c:val>
          <c:smooth val="0"/>
          <c:extLst>
            <c:ext xmlns:c16="http://schemas.microsoft.com/office/drawing/2014/chart" uri="{C3380CC4-5D6E-409C-BE32-E72D297353CC}">
              <c16:uniqueId val="{00000000-2C6D-49C0-ACE7-B8C79026939E}"/>
            </c:ext>
          </c:extLst>
        </c:ser>
        <c:ser>
          <c:idx val="1"/>
          <c:order val="1"/>
          <c:tx>
            <c:strRef>
              <c:f>Sheet1!$C$1</c:f>
              <c:strCache>
                <c:ptCount val="1"/>
                <c:pt idx="0">
                  <c:v>Competitor doses</c:v>
                </c:pt>
              </c:strCache>
            </c:strRef>
          </c:tx>
          <c:spPr>
            <a:ln w="28575" cap="rnd">
              <a:solidFill>
                <a:schemeClr val="tx2"/>
              </a:solidFill>
              <a:round/>
            </a:ln>
            <a:effectLst/>
          </c:spPr>
          <c:marker>
            <c:symbol val="none"/>
          </c:marker>
          <c:cat>
            <c:strRef>
              <c:f>Sheet1!$A$2:$A$26</c:f>
              <c:strCache>
                <c:ptCount val="25"/>
                <c:pt idx="0">
                  <c:v>2021/07</c:v>
                </c:pt>
                <c:pt idx="1">
                  <c:v>2021/08</c:v>
                </c:pt>
                <c:pt idx="2">
                  <c:v>2021/09</c:v>
                </c:pt>
                <c:pt idx="3">
                  <c:v>2021/10</c:v>
                </c:pt>
                <c:pt idx="4">
                  <c:v>2021/11</c:v>
                </c:pt>
                <c:pt idx="5">
                  <c:v>2021/12</c:v>
                </c:pt>
                <c:pt idx="6">
                  <c:v>2022/01</c:v>
                </c:pt>
                <c:pt idx="7">
                  <c:v>2022/02</c:v>
                </c:pt>
                <c:pt idx="8">
                  <c:v>2022/03</c:v>
                </c:pt>
                <c:pt idx="9">
                  <c:v>2022/04</c:v>
                </c:pt>
                <c:pt idx="10">
                  <c:v>2022/05</c:v>
                </c:pt>
                <c:pt idx="11">
                  <c:v>2022/06</c:v>
                </c:pt>
                <c:pt idx="12">
                  <c:v>2022/07</c:v>
                </c:pt>
                <c:pt idx="13">
                  <c:v>2022/08</c:v>
                </c:pt>
                <c:pt idx="14">
                  <c:v>2022/09</c:v>
                </c:pt>
                <c:pt idx="15">
                  <c:v>2022/10</c:v>
                </c:pt>
                <c:pt idx="16">
                  <c:v>2022/11</c:v>
                </c:pt>
                <c:pt idx="17">
                  <c:v>2022/12</c:v>
                </c:pt>
                <c:pt idx="18">
                  <c:v>2023/01</c:v>
                </c:pt>
                <c:pt idx="19">
                  <c:v>2023/02</c:v>
                </c:pt>
                <c:pt idx="20">
                  <c:v>2023/03</c:v>
                </c:pt>
                <c:pt idx="21">
                  <c:v>2023/04</c:v>
                </c:pt>
                <c:pt idx="22">
                  <c:v>2023/05</c:v>
                </c:pt>
                <c:pt idx="23">
                  <c:v>2023/06</c:v>
                </c:pt>
                <c:pt idx="24">
                  <c:v>2023/07</c:v>
                </c:pt>
              </c:strCache>
            </c:strRef>
          </c:cat>
          <c:val>
            <c:numRef>
              <c:f>Sheet1!$C$2:$C$26</c:f>
              <c:numCache>
                <c:formatCode>0.00%</c:formatCode>
                <c:ptCount val="25"/>
                <c:pt idx="0">
                  <c:v>0.42000000000000004</c:v>
                </c:pt>
                <c:pt idx="1">
                  <c:v>0.373</c:v>
                </c:pt>
                <c:pt idx="2">
                  <c:v>0.39500000000000002</c:v>
                </c:pt>
                <c:pt idx="3">
                  <c:v>0.39400000000000002</c:v>
                </c:pt>
                <c:pt idx="4">
                  <c:v>0.379</c:v>
                </c:pt>
                <c:pt idx="5">
                  <c:v>0.27900000000000003</c:v>
                </c:pt>
                <c:pt idx="6">
                  <c:v>0.64500000000000002</c:v>
                </c:pt>
                <c:pt idx="7">
                  <c:v>0.91600000000000004</c:v>
                </c:pt>
                <c:pt idx="8">
                  <c:v>0.47</c:v>
                </c:pt>
                <c:pt idx="9">
                  <c:v>0.64700000000000002</c:v>
                </c:pt>
                <c:pt idx="10">
                  <c:v>0.72299999999999998</c:v>
                </c:pt>
                <c:pt idx="11">
                  <c:v>0.80049999999999999</c:v>
                </c:pt>
                <c:pt idx="12">
                  <c:v>0.77100000000000002</c:v>
                </c:pt>
                <c:pt idx="13">
                  <c:v>0.78</c:v>
                </c:pt>
                <c:pt idx="14">
                  <c:v>0.79100000000000004</c:v>
                </c:pt>
                <c:pt idx="15">
                  <c:v>0.82699999999999996</c:v>
                </c:pt>
                <c:pt idx="16">
                  <c:v>0.81</c:v>
                </c:pt>
                <c:pt idx="17">
                  <c:v>0.83899999999999997</c:v>
                </c:pt>
                <c:pt idx="18">
                  <c:v>0.76200000000000001</c:v>
                </c:pt>
                <c:pt idx="19">
                  <c:v>0.83099999999999996</c:v>
                </c:pt>
                <c:pt idx="20">
                  <c:v>0.86270000000000002</c:v>
                </c:pt>
                <c:pt idx="21">
                  <c:v>0.90200000000000002</c:v>
                </c:pt>
                <c:pt idx="22">
                  <c:v>0.91</c:v>
                </c:pt>
                <c:pt idx="23">
                  <c:v>0.90300000000000002</c:v>
                </c:pt>
                <c:pt idx="24">
                  <c:v>0.87650000000000006</c:v>
                </c:pt>
              </c:numCache>
            </c:numRef>
          </c:val>
          <c:smooth val="0"/>
          <c:extLst>
            <c:ext xmlns:c16="http://schemas.microsoft.com/office/drawing/2014/chart" uri="{C3380CC4-5D6E-409C-BE32-E72D297353CC}">
              <c16:uniqueId val="{00000001-2C6D-49C0-ACE7-B8C79026939E}"/>
            </c:ext>
          </c:extLst>
        </c:ser>
        <c:dLbls>
          <c:showLegendKey val="0"/>
          <c:showVal val="0"/>
          <c:showCatName val="0"/>
          <c:showSerName val="0"/>
          <c:showPercent val="0"/>
          <c:showBubbleSize val="0"/>
        </c:dLbls>
        <c:smooth val="0"/>
        <c:axId val="865936048"/>
        <c:axId val="865938928"/>
      </c:lineChart>
      <c:catAx>
        <c:axId val="8659360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865938928"/>
        <c:crosses val="autoZero"/>
        <c:auto val="1"/>
        <c:lblAlgn val="ctr"/>
        <c:lblOffset val="100"/>
        <c:noMultiLvlLbl val="0"/>
      </c:catAx>
      <c:valAx>
        <c:axId val="865938928"/>
        <c:scaling>
          <c:orientation val="minMax"/>
          <c:max val="1"/>
          <c:min val="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86593604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5670343746780444E-2"/>
          <c:y val="5.2228891231377195E-2"/>
          <c:w val="0.84443877162623704"/>
          <c:h val="0.87381126218521499"/>
        </c:manualLayout>
      </c:layout>
      <c:doughnutChart>
        <c:varyColors val="1"/>
        <c:ser>
          <c:idx val="0"/>
          <c:order val="0"/>
          <c:tx>
            <c:strRef>
              <c:f>Sheet1!$B$1</c:f>
              <c:strCache>
                <c:ptCount val="1"/>
                <c:pt idx="0">
                  <c:v>% Contribution to Pneumo Ped Market</c:v>
                </c:pt>
              </c:strCache>
            </c:strRef>
          </c:tx>
          <c:dPt>
            <c:idx val="0"/>
            <c:bubble3D val="0"/>
            <c:spPr>
              <a:solidFill>
                <a:srgbClr val="0C2340">
                  <a:lumMod val="90000"/>
                  <a:lumOff val="10000"/>
                </a:srgbClr>
              </a:solidFill>
              <a:ln w="19050">
                <a:solidFill>
                  <a:schemeClr val="lt1"/>
                </a:solidFill>
              </a:ln>
              <a:effectLst/>
            </c:spPr>
            <c:extLst>
              <c:ext xmlns:c16="http://schemas.microsoft.com/office/drawing/2014/chart" uri="{C3380CC4-5D6E-409C-BE32-E72D297353CC}">
                <c16:uniqueId val="{00000001-3221-4979-B3D5-73968249E682}"/>
              </c:ext>
            </c:extLst>
          </c:dPt>
          <c:dPt>
            <c:idx val="1"/>
            <c:bubble3D val="0"/>
            <c:spPr>
              <a:solidFill>
                <a:srgbClr val="0C2340">
                  <a:lumMod val="75000"/>
                  <a:lumOff val="25000"/>
                </a:srgbClr>
              </a:solidFill>
              <a:ln w="19050">
                <a:solidFill>
                  <a:schemeClr val="lt1"/>
                </a:solidFill>
              </a:ln>
              <a:effectLst/>
            </c:spPr>
            <c:extLst>
              <c:ext xmlns:c16="http://schemas.microsoft.com/office/drawing/2014/chart" uri="{C3380CC4-5D6E-409C-BE32-E72D297353CC}">
                <c16:uniqueId val="{00000003-3221-4979-B3D5-73968249E682}"/>
              </c:ext>
            </c:extLst>
          </c:dPt>
          <c:dPt>
            <c:idx val="2"/>
            <c:bubble3D val="0"/>
            <c:spPr>
              <a:solidFill>
                <a:srgbClr val="0C2340">
                  <a:lumMod val="50000"/>
                  <a:lumOff val="50000"/>
                </a:srgbClr>
              </a:solidFill>
              <a:ln w="19050">
                <a:solidFill>
                  <a:schemeClr val="lt1"/>
                </a:solidFill>
              </a:ln>
              <a:effectLst/>
            </c:spPr>
            <c:extLst>
              <c:ext xmlns:c16="http://schemas.microsoft.com/office/drawing/2014/chart" uri="{C3380CC4-5D6E-409C-BE32-E72D297353CC}">
                <c16:uniqueId val="{00000005-3221-4979-B3D5-73968249E682}"/>
              </c:ext>
            </c:extLst>
          </c:dPt>
          <c:dPt>
            <c:idx val="3"/>
            <c:bubble3D val="0"/>
            <c:spPr>
              <a:solidFill>
                <a:srgbClr val="688CE8">
                  <a:lumMod val="60000"/>
                  <a:lumOff val="40000"/>
                </a:srgbClr>
              </a:solidFill>
              <a:ln w="19050">
                <a:solidFill>
                  <a:schemeClr val="lt1"/>
                </a:solidFill>
              </a:ln>
              <a:effectLst/>
            </c:spPr>
            <c:extLst>
              <c:ext xmlns:c16="http://schemas.microsoft.com/office/drawing/2014/chart" uri="{C3380CC4-5D6E-409C-BE32-E72D297353CC}">
                <c16:uniqueId val="{00000007-3221-4979-B3D5-73968249E682}"/>
              </c:ext>
            </c:extLst>
          </c:dPt>
          <c:dPt>
            <c:idx val="4"/>
            <c:bubble3D val="0"/>
            <c:spPr>
              <a:solidFill>
                <a:srgbClr val="5350E4">
                  <a:lumMod val="60000"/>
                  <a:lumOff val="40000"/>
                </a:srgbClr>
              </a:solidFill>
              <a:ln w="19050">
                <a:solidFill>
                  <a:schemeClr val="lt1"/>
                </a:solidFill>
              </a:ln>
              <a:effectLst/>
            </c:spPr>
            <c:extLst>
              <c:ext xmlns:c16="http://schemas.microsoft.com/office/drawing/2014/chart" uri="{C3380CC4-5D6E-409C-BE32-E72D297353CC}">
                <c16:uniqueId val="{00000009-3221-4979-B3D5-73968249E682}"/>
              </c:ext>
            </c:extLst>
          </c:dPt>
          <c:dPt>
            <c:idx val="5"/>
            <c:bubble3D val="0"/>
            <c:spPr>
              <a:solidFill>
                <a:srgbClr val="5350E4"/>
              </a:solidFill>
              <a:ln w="19050">
                <a:solidFill>
                  <a:schemeClr val="lt1"/>
                </a:solidFill>
              </a:ln>
              <a:effectLst/>
            </c:spPr>
            <c:extLst>
              <c:ext xmlns:c16="http://schemas.microsoft.com/office/drawing/2014/chart" uri="{C3380CC4-5D6E-409C-BE32-E72D297353CC}">
                <c16:uniqueId val="{0000000B-3221-4979-B3D5-73968249E682}"/>
              </c:ext>
            </c:extLst>
          </c:dPt>
          <c:dPt>
            <c:idx val="6"/>
            <c:bubble3D val="0"/>
            <c:spPr>
              <a:solidFill>
                <a:srgbClr val="5C004D"/>
              </a:solidFill>
              <a:ln w="19050">
                <a:solidFill>
                  <a:schemeClr val="lt1"/>
                </a:solidFill>
              </a:ln>
              <a:effectLst/>
            </c:spPr>
            <c:extLst>
              <c:ext xmlns:c16="http://schemas.microsoft.com/office/drawing/2014/chart" uri="{C3380CC4-5D6E-409C-BE32-E72D297353CC}">
                <c16:uniqueId val="{0000000D-3221-4979-B3D5-73968249E682}"/>
              </c:ext>
            </c:extLst>
          </c:dPt>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Sheet1!$A$2:$A$7</c:f>
              <c:strCache>
                <c:ptCount val="6"/>
                <c:pt idx="0">
                  <c:v>CVS</c:v>
                </c:pt>
                <c:pt idx="1">
                  <c:v>Walgreens</c:v>
                </c:pt>
                <c:pt idx="2">
                  <c:v>Walmart</c:v>
                </c:pt>
                <c:pt idx="3">
                  <c:v>Rite Aid Corporation</c:v>
                </c:pt>
                <c:pt idx="4">
                  <c:v>The Kroger Company</c:v>
                </c:pt>
                <c:pt idx="5">
                  <c:v>Albertsons Companies</c:v>
                </c:pt>
              </c:strCache>
            </c:strRef>
          </c:cat>
          <c:val>
            <c:numRef>
              <c:f>Sheet1!$B$2:$B$7</c:f>
              <c:numCache>
                <c:formatCode>0%</c:formatCode>
                <c:ptCount val="6"/>
                <c:pt idx="0">
                  <c:v>0.35489999999999999</c:v>
                </c:pt>
                <c:pt idx="1">
                  <c:v>0.27279999999999999</c:v>
                </c:pt>
                <c:pt idx="2">
                  <c:v>0.17080000000000001</c:v>
                </c:pt>
                <c:pt idx="3">
                  <c:v>9.2499999999999999E-2</c:v>
                </c:pt>
                <c:pt idx="4">
                  <c:v>5.6000000000000001E-2</c:v>
                </c:pt>
                <c:pt idx="5">
                  <c:v>5.2999999999999999E-2</c:v>
                </c:pt>
              </c:numCache>
            </c:numRef>
          </c:val>
          <c:extLst>
            <c:ext xmlns:c16="http://schemas.microsoft.com/office/drawing/2014/chart" uri="{C3380CC4-5D6E-409C-BE32-E72D297353CC}">
              <c16:uniqueId val="{0000000E-3221-4979-B3D5-73968249E682}"/>
            </c:ext>
          </c:extLst>
        </c:ser>
        <c:dLbls>
          <c:showLegendKey val="0"/>
          <c:showVal val="0"/>
          <c:showCatName val="0"/>
          <c:showSerName val="0"/>
          <c:showPercent val="0"/>
          <c:showBubbleSize val="0"/>
          <c:showLeaderLines val="0"/>
        </c:dLbls>
        <c:firstSliceAng val="0"/>
        <c:holeSize val="7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solidFill>
            <a:schemeClr val="bg1"/>
          </a:solidFill>
          <a:latin typeface="+mn-lt"/>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0413386359133"/>
          <c:y val="4.9025560689946658E-2"/>
          <c:w val="0.81605450417773007"/>
          <c:h val="0.89091564769835363"/>
        </c:manualLayout>
      </c:layout>
      <c:doughnutChart>
        <c:varyColors val="1"/>
        <c:ser>
          <c:idx val="0"/>
          <c:order val="0"/>
          <c:tx>
            <c:strRef>
              <c:f>Sheet1!$B$1</c:f>
              <c:strCache>
                <c:ptCount val="1"/>
                <c:pt idx="0">
                  <c:v>% Contribution to Pneumo Ped Market</c:v>
                </c:pt>
              </c:strCache>
            </c:strRef>
          </c:tx>
          <c:dPt>
            <c:idx val="0"/>
            <c:bubble3D val="0"/>
            <c:spPr>
              <a:solidFill>
                <a:srgbClr val="00857C">
                  <a:lumMod val="50000"/>
                </a:srgbClr>
              </a:solidFill>
              <a:ln w="19050">
                <a:solidFill>
                  <a:schemeClr val="lt1"/>
                </a:solidFill>
              </a:ln>
              <a:effectLst/>
            </c:spPr>
            <c:extLst>
              <c:ext xmlns:c16="http://schemas.microsoft.com/office/drawing/2014/chart" uri="{C3380CC4-5D6E-409C-BE32-E72D297353CC}">
                <c16:uniqueId val="{00000001-2FBB-47B8-A0EA-E318C2B874FA}"/>
              </c:ext>
            </c:extLst>
          </c:dPt>
          <c:dPt>
            <c:idx val="1"/>
            <c:bubble3D val="0"/>
            <c:spPr>
              <a:solidFill>
                <a:srgbClr val="00857C">
                  <a:lumMod val="75000"/>
                </a:srgbClr>
              </a:solidFill>
              <a:ln w="19050">
                <a:solidFill>
                  <a:schemeClr val="lt1"/>
                </a:solidFill>
              </a:ln>
              <a:effectLst/>
            </c:spPr>
            <c:extLst>
              <c:ext xmlns:c16="http://schemas.microsoft.com/office/drawing/2014/chart" uri="{C3380CC4-5D6E-409C-BE32-E72D297353CC}">
                <c16:uniqueId val="{00000003-2FBB-47B8-A0EA-E318C2B874FA}"/>
              </c:ext>
            </c:extLst>
          </c:dPt>
          <c:dPt>
            <c:idx val="2"/>
            <c:bubble3D val="0"/>
            <c:spPr>
              <a:solidFill>
                <a:srgbClr val="00857C"/>
              </a:solidFill>
              <a:ln w="19050">
                <a:solidFill>
                  <a:schemeClr val="lt1"/>
                </a:solidFill>
              </a:ln>
              <a:effectLst/>
            </c:spPr>
            <c:extLst>
              <c:ext xmlns:c16="http://schemas.microsoft.com/office/drawing/2014/chart" uri="{C3380CC4-5D6E-409C-BE32-E72D297353CC}">
                <c16:uniqueId val="{00000005-2FBB-47B8-A0EA-E318C2B874FA}"/>
              </c:ext>
            </c:extLst>
          </c:dPt>
          <c:dPt>
            <c:idx val="3"/>
            <c:bubble3D val="0"/>
            <c:spPr>
              <a:solidFill>
                <a:srgbClr val="6ECEB2">
                  <a:lumMod val="75000"/>
                </a:srgbClr>
              </a:solidFill>
              <a:ln w="19050">
                <a:solidFill>
                  <a:schemeClr val="lt1"/>
                </a:solidFill>
              </a:ln>
              <a:effectLst/>
            </c:spPr>
            <c:extLst>
              <c:ext xmlns:c16="http://schemas.microsoft.com/office/drawing/2014/chart" uri="{C3380CC4-5D6E-409C-BE32-E72D297353CC}">
                <c16:uniqueId val="{00000007-2FBB-47B8-A0EA-E318C2B874FA}"/>
              </c:ext>
            </c:extLst>
          </c:dPt>
          <c:dPt>
            <c:idx val="4"/>
            <c:bubble3D val="0"/>
            <c:spPr>
              <a:solidFill>
                <a:srgbClr val="6ECEB2"/>
              </a:solidFill>
              <a:ln w="19050">
                <a:solidFill>
                  <a:schemeClr val="lt1"/>
                </a:solidFill>
              </a:ln>
              <a:effectLst/>
            </c:spPr>
            <c:extLst>
              <c:ext xmlns:c16="http://schemas.microsoft.com/office/drawing/2014/chart" uri="{C3380CC4-5D6E-409C-BE32-E72D297353CC}">
                <c16:uniqueId val="{00000009-2FBB-47B8-A0EA-E318C2B874FA}"/>
              </c:ext>
            </c:extLst>
          </c:dPt>
          <c:dPt>
            <c:idx val="5"/>
            <c:bubble3D val="0"/>
            <c:spPr>
              <a:solidFill>
                <a:srgbClr val="6ECEB2">
                  <a:lumMod val="60000"/>
                  <a:lumOff val="40000"/>
                </a:srgbClr>
              </a:solidFill>
              <a:ln w="19050">
                <a:solidFill>
                  <a:schemeClr val="lt1"/>
                </a:solidFill>
              </a:ln>
              <a:effectLst/>
            </c:spPr>
            <c:extLst>
              <c:ext xmlns:c16="http://schemas.microsoft.com/office/drawing/2014/chart" uri="{C3380CC4-5D6E-409C-BE32-E72D297353CC}">
                <c16:uniqueId val="{0000000B-2FBB-47B8-A0EA-E318C2B874FA}"/>
              </c:ext>
            </c:extLst>
          </c:dPt>
          <c:dPt>
            <c:idx val="6"/>
            <c:bubble3D val="0"/>
            <c:spPr>
              <a:solidFill>
                <a:srgbClr val="6ECEB2">
                  <a:lumMod val="40000"/>
                  <a:lumOff val="60000"/>
                </a:srgbClr>
              </a:solidFill>
              <a:ln w="19050">
                <a:solidFill>
                  <a:schemeClr val="lt1"/>
                </a:solidFill>
              </a:ln>
              <a:effectLst/>
            </c:spPr>
            <c:extLst>
              <c:ext xmlns:c16="http://schemas.microsoft.com/office/drawing/2014/chart" uri="{C3380CC4-5D6E-409C-BE32-E72D297353CC}">
                <c16:uniqueId val="{0000000D-2FBB-47B8-A0EA-E318C2B874FA}"/>
              </c:ext>
            </c:extLst>
          </c:dPt>
          <c:dPt>
            <c:idx val="7"/>
            <c:bubble3D val="0"/>
            <c:spPr>
              <a:solidFill>
                <a:srgbClr val="688CE8"/>
              </a:solidFill>
              <a:ln w="19050">
                <a:solidFill>
                  <a:schemeClr val="lt1"/>
                </a:solidFill>
              </a:ln>
              <a:effectLst/>
            </c:spPr>
            <c:extLst>
              <c:ext xmlns:c16="http://schemas.microsoft.com/office/drawing/2014/chart" uri="{C3380CC4-5D6E-409C-BE32-E72D297353CC}">
                <c16:uniqueId val="{0000000F-2FBB-47B8-A0EA-E318C2B874FA}"/>
              </c:ext>
            </c:extLst>
          </c:dPt>
          <c:dLbls>
            <c:dLbl>
              <c:idx val="3"/>
              <c:delete val="1"/>
              <c:extLst>
                <c:ext xmlns:c15="http://schemas.microsoft.com/office/drawing/2012/chart" uri="{CE6537A1-D6FC-4f65-9D91-7224C49458BB}"/>
                <c:ext xmlns:c16="http://schemas.microsoft.com/office/drawing/2014/chart" uri="{C3380CC4-5D6E-409C-BE32-E72D297353CC}">
                  <c16:uniqueId val="{00000007-2FBB-47B8-A0EA-E318C2B874FA}"/>
                </c:ext>
              </c:extLst>
            </c:dLbl>
            <c:dLbl>
              <c:idx val="5"/>
              <c:delete val="1"/>
              <c:extLst>
                <c:ext xmlns:c15="http://schemas.microsoft.com/office/drawing/2012/chart" uri="{CE6537A1-D6FC-4f65-9D91-7224C49458BB}"/>
                <c:ext xmlns:c16="http://schemas.microsoft.com/office/drawing/2014/chart" uri="{C3380CC4-5D6E-409C-BE32-E72D297353CC}">
                  <c16:uniqueId val="{0000000B-2FBB-47B8-A0EA-E318C2B874FA}"/>
                </c:ext>
              </c:extLst>
            </c:dLbl>
            <c:dLbl>
              <c:idx val="6"/>
              <c:delete val="1"/>
              <c:extLst>
                <c:ext xmlns:c15="http://schemas.microsoft.com/office/drawing/2012/chart" uri="{CE6537A1-D6FC-4f65-9D91-7224C49458BB}"/>
                <c:ext xmlns:c16="http://schemas.microsoft.com/office/drawing/2014/chart" uri="{C3380CC4-5D6E-409C-BE32-E72D297353CC}">
                  <c16:uniqueId val="{0000000D-2FBB-47B8-A0EA-E318C2B874FA}"/>
                </c:ext>
              </c:extLst>
            </c:dLbl>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VPP - IDN</c:v>
                </c:pt>
                <c:pt idx="1">
                  <c:v>VPP - non-IDN</c:v>
                </c:pt>
                <c:pt idx="2">
                  <c:v>POB</c:v>
                </c:pt>
                <c:pt idx="3">
                  <c:v>POM</c:v>
                </c:pt>
                <c:pt idx="4">
                  <c:v>VIC</c:v>
                </c:pt>
                <c:pt idx="5">
                  <c:v>Apexus</c:v>
                </c:pt>
                <c:pt idx="6">
                  <c:v>LTC</c:v>
                </c:pt>
                <c:pt idx="7">
                  <c:v>Pharmacy</c:v>
                </c:pt>
              </c:strCache>
            </c:strRef>
          </c:cat>
          <c:val>
            <c:numRef>
              <c:f>Sheet1!$B$2:$B$9</c:f>
              <c:numCache>
                <c:formatCode>0%</c:formatCode>
                <c:ptCount val="8"/>
                <c:pt idx="0">
                  <c:v>4.2781275854119762E-2</c:v>
                </c:pt>
                <c:pt idx="1">
                  <c:v>0.29351339701009482</c:v>
                </c:pt>
                <c:pt idx="2">
                  <c:v>0.11038161843067469</c:v>
                </c:pt>
                <c:pt idx="3">
                  <c:v>4.1075315281406451E-3</c:v>
                </c:pt>
                <c:pt idx="4">
                  <c:v>0.12265241040412171</c:v>
                </c:pt>
                <c:pt idx="5">
                  <c:v>1.5967627633208231E-2</c:v>
                </c:pt>
                <c:pt idx="6">
                  <c:v>2.7943348358114406E-2</c:v>
                </c:pt>
                <c:pt idx="7">
                  <c:v>0.38265279078152581</c:v>
                </c:pt>
              </c:numCache>
            </c:numRef>
          </c:val>
          <c:extLst>
            <c:ext xmlns:c16="http://schemas.microsoft.com/office/drawing/2014/chart" uri="{C3380CC4-5D6E-409C-BE32-E72D297353CC}">
              <c16:uniqueId val="{00000010-2FBB-47B8-A0EA-E318C2B874FA}"/>
            </c:ext>
          </c:extLst>
        </c:ser>
        <c:dLbls>
          <c:showLegendKey val="0"/>
          <c:showVal val="0"/>
          <c:showCatName val="0"/>
          <c:showSerName val="0"/>
          <c:showPercent val="0"/>
          <c:showBubbleSize val="0"/>
          <c:showLeaderLines val="1"/>
        </c:dLbls>
        <c:firstSliceAng val="138"/>
        <c:holeSize val="7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mn-lt"/>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85750273878131E-2"/>
          <c:y val="6.835790662314957E-2"/>
          <c:w val="0.95320657164911193"/>
          <c:h val="0.74660808340251861"/>
        </c:manualLayout>
      </c:layout>
      <c:barChart>
        <c:barDir val="col"/>
        <c:grouping val="clustered"/>
        <c:varyColors val="0"/>
        <c:ser>
          <c:idx val="0"/>
          <c:order val="0"/>
          <c:tx>
            <c:strRef>
              <c:f>Sheet1!$A$2</c:f>
              <c:strCache>
                <c:ptCount val="1"/>
                <c:pt idx="0">
                  <c:v>2021 Pneumovax 23</c:v>
                </c:pt>
              </c:strCache>
            </c:strRef>
          </c:tx>
          <c:spPr>
            <a:solidFill>
              <a:schemeClr val="accent1"/>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1-42D9-4D82-B6F3-61403F6FC52A}"/>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42D9-4D82-B6F3-61403F6FC52A}"/>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5-42D9-4D82-B6F3-61403F6FC52A}"/>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7-42D9-4D82-B6F3-61403F6FC52A}"/>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9-42D9-4D82-B6F3-61403F6FC52A}"/>
              </c:ext>
            </c:extLst>
          </c:dPt>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CVS</c:v>
                </c:pt>
                <c:pt idx="1">
                  <c:v>Walmart</c:v>
                </c:pt>
                <c:pt idx="2">
                  <c:v>Walgreens</c:v>
                </c:pt>
                <c:pt idx="3">
                  <c:v>Rite Aid</c:v>
                </c:pt>
                <c:pt idx="4">
                  <c:v>Kroger</c:v>
                </c:pt>
                <c:pt idx="5">
                  <c:v>Albertsons</c:v>
                </c:pt>
              </c:strCache>
            </c:strRef>
          </c:cat>
          <c:val>
            <c:numRef>
              <c:f>Sheet1!$B$2:$G$2</c:f>
              <c:numCache>
                <c:formatCode>0.0%</c:formatCode>
                <c:ptCount val="6"/>
                <c:pt idx="0">
                  <c:v>0.35</c:v>
                </c:pt>
                <c:pt idx="1">
                  <c:v>0.20699999999999999</c:v>
                </c:pt>
                <c:pt idx="2">
                  <c:v>0.186</c:v>
                </c:pt>
                <c:pt idx="3">
                  <c:v>0.09</c:v>
                </c:pt>
                <c:pt idx="4">
                  <c:v>4.7E-2</c:v>
                </c:pt>
                <c:pt idx="5">
                  <c:v>4.5999999999999999E-2</c:v>
                </c:pt>
              </c:numCache>
            </c:numRef>
          </c:val>
          <c:extLst>
            <c:ext xmlns:c16="http://schemas.microsoft.com/office/drawing/2014/chart" uri="{C3380CC4-5D6E-409C-BE32-E72D297353CC}">
              <c16:uniqueId val="{0000000E-42D9-4D82-B6F3-61403F6FC52A}"/>
            </c:ext>
          </c:extLst>
        </c:ser>
        <c:ser>
          <c:idx val="1"/>
          <c:order val="1"/>
          <c:tx>
            <c:strRef>
              <c:f>Sheet1!$A$3</c:f>
              <c:strCache>
                <c:ptCount val="1"/>
                <c:pt idx="0">
                  <c:v>2022 Pneumovax 23</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CVS</c:v>
                </c:pt>
                <c:pt idx="1">
                  <c:v>Walmart</c:v>
                </c:pt>
                <c:pt idx="2">
                  <c:v>Walgreens</c:v>
                </c:pt>
                <c:pt idx="3">
                  <c:v>Rite Aid</c:v>
                </c:pt>
                <c:pt idx="4">
                  <c:v>Kroger</c:v>
                </c:pt>
                <c:pt idx="5">
                  <c:v>Albertsons</c:v>
                </c:pt>
              </c:strCache>
            </c:strRef>
          </c:cat>
          <c:val>
            <c:numRef>
              <c:f>Sheet1!$B$3:$G$3</c:f>
              <c:numCache>
                <c:formatCode>0.0%</c:formatCode>
                <c:ptCount val="6"/>
                <c:pt idx="0">
                  <c:v>0.32</c:v>
                </c:pt>
                <c:pt idx="1">
                  <c:v>0.2</c:v>
                </c:pt>
                <c:pt idx="2">
                  <c:v>0.20599999999999999</c:v>
                </c:pt>
                <c:pt idx="3">
                  <c:v>0.09</c:v>
                </c:pt>
                <c:pt idx="4">
                  <c:v>5.3999999999999999E-2</c:v>
                </c:pt>
                <c:pt idx="5">
                  <c:v>5.2999999999999999E-2</c:v>
                </c:pt>
              </c:numCache>
            </c:numRef>
          </c:val>
          <c:extLst>
            <c:ext xmlns:c16="http://schemas.microsoft.com/office/drawing/2014/chart" uri="{C3380CC4-5D6E-409C-BE32-E72D297353CC}">
              <c16:uniqueId val="{0000000F-42D9-4D82-B6F3-61403F6FC52A}"/>
            </c:ext>
          </c:extLst>
        </c:ser>
        <c:dLbls>
          <c:dLblPos val="ctr"/>
          <c:showLegendKey val="0"/>
          <c:showVal val="1"/>
          <c:showCatName val="0"/>
          <c:showSerName val="0"/>
          <c:showPercent val="0"/>
          <c:showBubbleSize val="0"/>
        </c:dLbls>
        <c:gapWidth val="31"/>
        <c:overlap val="-11"/>
        <c:axId val="572909960"/>
        <c:axId val="572912584"/>
      </c:barChart>
      <c:catAx>
        <c:axId val="5729099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72912584"/>
        <c:crosses val="autoZero"/>
        <c:auto val="1"/>
        <c:lblAlgn val="ctr"/>
        <c:lblOffset val="100"/>
        <c:noMultiLvlLbl val="0"/>
      </c:catAx>
      <c:valAx>
        <c:axId val="572912584"/>
        <c:scaling>
          <c:orientation val="minMax"/>
        </c:scaling>
        <c:delete val="1"/>
        <c:axPos val="l"/>
        <c:numFmt formatCode="0%" sourceLinked="0"/>
        <c:majorTickMark val="out"/>
        <c:minorTickMark val="none"/>
        <c:tickLblPos val="nextTo"/>
        <c:crossAx val="572909960"/>
        <c:crosses val="autoZero"/>
        <c:crossBetween val="between"/>
        <c:majorUnit val="0.1"/>
      </c:valAx>
      <c:spPr>
        <a:noFill/>
        <a:ln>
          <a:noFill/>
        </a:ln>
        <a:effectLst/>
      </c:spPr>
    </c:plotArea>
    <c:legend>
      <c:legendPos val="b"/>
      <c:layout>
        <c:manualLayout>
          <c:xMode val="edge"/>
          <c:yMode val="edge"/>
          <c:x val="0.15008274966105481"/>
          <c:y val="0.91166740130650337"/>
          <c:w val="0.69635132205422112"/>
          <c:h val="6.946308558636640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876507754164268E-2"/>
          <c:y val="3.5829528158295279E-2"/>
          <c:w val="0.89985066053991958"/>
          <c:h val="0.79470319634703201"/>
        </c:manualLayout>
      </c:layout>
      <c:lineChart>
        <c:grouping val="standard"/>
        <c:varyColors val="0"/>
        <c:ser>
          <c:idx val="0"/>
          <c:order val="0"/>
          <c:tx>
            <c:strRef>
              <c:f>Sheet1!$B$1</c:f>
              <c:strCache>
                <c:ptCount val="1"/>
                <c:pt idx="0">
                  <c:v>PNEUMOVAX 23 (PNEUMO AD)</c:v>
                </c:pt>
              </c:strCache>
            </c:strRef>
          </c:tx>
          <c:spPr>
            <a:ln w="28575" cap="rnd">
              <a:solidFill>
                <a:schemeClr val="accent1">
                  <a:lumMod val="60000"/>
                  <a:lumOff val="40000"/>
                </a:schemeClr>
              </a:solidFill>
              <a:round/>
            </a:ln>
            <a:effectLst/>
          </c:spPr>
          <c:marker>
            <c:symbol val="none"/>
          </c:marker>
          <c:cat>
            <c:strRef>
              <c:f>Sheet1!$A$2:$A$33</c:f>
              <c:strCache>
                <c:ptCount val="15"/>
                <c:pt idx="0">
                  <c:v>2022/06</c:v>
                </c:pt>
                <c:pt idx="1">
                  <c:v>2022/07</c:v>
                </c:pt>
                <c:pt idx="2">
                  <c:v>2022/08</c:v>
                </c:pt>
                <c:pt idx="3">
                  <c:v>2022/09</c:v>
                </c:pt>
                <c:pt idx="4">
                  <c:v>2022/10</c:v>
                </c:pt>
                <c:pt idx="5">
                  <c:v>2022/11</c:v>
                </c:pt>
                <c:pt idx="6">
                  <c:v>2022/12</c:v>
                </c:pt>
                <c:pt idx="7">
                  <c:v>2023/01</c:v>
                </c:pt>
                <c:pt idx="8">
                  <c:v>2023/02</c:v>
                </c:pt>
                <c:pt idx="9">
                  <c:v>2023/03</c:v>
                </c:pt>
                <c:pt idx="10">
                  <c:v>2023/04</c:v>
                </c:pt>
                <c:pt idx="11">
                  <c:v>2023/05</c:v>
                </c:pt>
                <c:pt idx="12">
                  <c:v>2023/06</c:v>
                </c:pt>
                <c:pt idx="13">
                  <c:v>2023/07</c:v>
                </c:pt>
                <c:pt idx="14">
                  <c:v>2023/08</c:v>
                </c:pt>
              </c:strCache>
            </c:strRef>
          </c:cat>
          <c:val>
            <c:numRef>
              <c:f>Sheet1!$B$2:$B$33</c:f>
              <c:numCache>
                <c:formatCode>#,##0</c:formatCode>
                <c:ptCount val="15"/>
                <c:pt idx="0">
                  <c:v>218039</c:v>
                </c:pt>
                <c:pt idx="1">
                  <c:v>234288</c:v>
                </c:pt>
                <c:pt idx="2">
                  <c:v>186177</c:v>
                </c:pt>
                <c:pt idx="3">
                  <c:v>269730</c:v>
                </c:pt>
                <c:pt idx="4">
                  <c:v>257216</c:v>
                </c:pt>
                <c:pt idx="5">
                  <c:v>226235</c:v>
                </c:pt>
                <c:pt idx="6">
                  <c:v>204018</c:v>
                </c:pt>
                <c:pt idx="7">
                  <c:v>164928</c:v>
                </c:pt>
                <c:pt idx="8">
                  <c:v>141943</c:v>
                </c:pt>
                <c:pt idx="9">
                  <c:v>151737</c:v>
                </c:pt>
                <c:pt idx="10">
                  <c:v>104428</c:v>
                </c:pt>
                <c:pt idx="11">
                  <c:v>90690</c:v>
                </c:pt>
                <c:pt idx="12">
                  <c:v>98931</c:v>
                </c:pt>
                <c:pt idx="13">
                  <c:v>89876</c:v>
                </c:pt>
                <c:pt idx="14">
                  <c:v>117127</c:v>
                </c:pt>
              </c:numCache>
            </c:numRef>
          </c:val>
          <c:smooth val="0"/>
          <c:extLst>
            <c:ext xmlns:c16="http://schemas.microsoft.com/office/drawing/2014/chart" uri="{C3380CC4-5D6E-409C-BE32-E72D297353CC}">
              <c16:uniqueId val="{00000000-A835-4AE0-BCAB-2C058A329B23}"/>
            </c:ext>
          </c:extLst>
        </c:ser>
        <c:ser>
          <c:idx val="1"/>
          <c:order val="1"/>
          <c:tx>
            <c:strRef>
              <c:f>Sheet1!$C$1</c:f>
              <c:strCache>
                <c:ptCount val="1"/>
                <c:pt idx="0">
                  <c:v>PREVNAR 13 (PNEUMO AD)</c:v>
                </c:pt>
              </c:strCache>
            </c:strRef>
          </c:tx>
          <c:spPr>
            <a:ln w="28575" cap="rnd">
              <a:solidFill>
                <a:schemeClr val="accent4">
                  <a:lumMod val="75000"/>
                  <a:lumOff val="25000"/>
                </a:schemeClr>
              </a:solidFill>
              <a:round/>
            </a:ln>
            <a:effectLst/>
          </c:spPr>
          <c:marker>
            <c:symbol val="none"/>
          </c:marker>
          <c:cat>
            <c:strRef>
              <c:f>Sheet1!$A$2:$A$33</c:f>
              <c:strCache>
                <c:ptCount val="15"/>
                <c:pt idx="0">
                  <c:v>2022/06</c:v>
                </c:pt>
                <c:pt idx="1">
                  <c:v>2022/07</c:v>
                </c:pt>
                <c:pt idx="2">
                  <c:v>2022/08</c:v>
                </c:pt>
                <c:pt idx="3">
                  <c:v>2022/09</c:v>
                </c:pt>
                <c:pt idx="4">
                  <c:v>2022/10</c:v>
                </c:pt>
                <c:pt idx="5">
                  <c:v>2022/11</c:v>
                </c:pt>
                <c:pt idx="6">
                  <c:v>2022/12</c:v>
                </c:pt>
                <c:pt idx="7">
                  <c:v>2023/01</c:v>
                </c:pt>
                <c:pt idx="8">
                  <c:v>2023/02</c:v>
                </c:pt>
                <c:pt idx="9">
                  <c:v>2023/03</c:v>
                </c:pt>
                <c:pt idx="10">
                  <c:v>2023/04</c:v>
                </c:pt>
                <c:pt idx="11">
                  <c:v>2023/05</c:v>
                </c:pt>
                <c:pt idx="12">
                  <c:v>2023/06</c:v>
                </c:pt>
                <c:pt idx="13">
                  <c:v>2023/07</c:v>
                </c:pt>
                <c:pt idx="14">
                  <c:v>2023/08</c:v>
                </c:pt>
              </c:strCache>
            </c:strRef>
          </c:cat>
          <c:val>
            <c:numRef>
              <c:f>Sheet1!$C$2:$C$33</c:f>
              <c:numCache>
                <c:formatCode>#,##0</c:formatCode>
                <c:ptCount val="15"/>
                <c:pt idx="0">
                  <c:v>1071366</c:v>
                </c:pt>
                <c:pt idx="1">
                  <c:v>1166075</c:v>
                </c:pt>
                <c:pt idx="2">
                  <c:v>1124746</c:v>
                </c:pt>
                <c:pt idx="3">
                  <c:v>1126466</c:v>
                </c:pt>
                <c:pt idx="4">
                  <c:v>1136227</c:v>
                </c:pt>
                <c:pt idx="5">
                  <c:v>1063538</c:v>
                </c:pt>
                <c:pt idx="6">
                  <c:v>951624</c:v>
                </c:pt>
                <c:pt idx="7">
                  <c:v>1031790</c:v>
                </c:pt>
                <c:pt idx="8">
                  <c:v>928048</c:v>
                </c:pt>
                <c:pt idx="9">
                  <c:v>1001412</c:v>
                </c:pt>
                <c:pt idx="10">
                  <c:v>837577</c:v>
                </c:pt>
                <c:pt idx="11">
                  <c:v>823840</c:v>
                </c:pt>
                <c:pt idx="12">
                  <c:v>804421</c:v>
                </c:pt>
                <c:pt idx="13">
                  <c:v>756919</c:v>
                </c:pt>
                <c:pt idx="14">
                  <c:v>718626</c:v>
                </c:pt>
              </c:numCache>
            </c:numRef>
          </c:val>
          <c:smooth val="0"/>
          <c:extLst>
            <c:ext xmlns:c16="http://schemas.microsoft.com/office/drawing/2014/chart" uri="{C3380CC4-5D6E-409C-BE32-E72D297353CC}">
              <c16:uniqueId val="{00000001-A835-4AE0-BCAB-2C058A329B23}"/>
            </c:ext>
          </c:extLst>
        </c:ser>
        <c:ser>
          <c:idx val="2"/>
          <c:order val="2"/>
          <c:tx>
            <c:strRef>
              <c:f>Sheet1!$D$1</c:f>
              <c:strCache>
                <c:ptCount val="1"/>
                <c:pt idx="0">
                  <c:v>PREVNAR 20 (PNEUMO AD)</c:v>
                </c:pt>
              </c:strCache>
            </c:strRef>
          </c:tx>
          <c:spPr>
            <a:ln w="28575" cap="rnd">
              <a:solidFill>
                <a:schemeClr val="accent6"/>
              </a:solidFill>
              <a:round/>
            </a:ln>
            <a:effectLst/>
          </c:spPr>
          <c:marker>
            <c:symbol val="none"/>
          </c:marker>
          <c:cat>
            <c:strRef>
              <c:f>Sheet1!$A$2:$A$33</c:f>
              <c:strCache>
                <c:ptCount val="15"/>
                <c:pt idx="0">
                  <c:v>2022/06</c:v>
                </c:pt>
                <c:pt idx="1">
                  <c:v>2022/07</c:v>
                </c:pt>
                <c:pt idx="2">
                  <c:v>2022/08</c:v>
                </c:pt>
                <c:pt idx="3">
                  <c:v>2022/09</c:v>
                </c:pt>
                <c:pt idx="4">
                  <c:v>2022/10</c:v>
                </c:pt>
                <c:pt idx="5">
                  <c:v>2022/11</c:v>
                </c:pt>
                <c:pt idx="6">
                  <c:v>2022/12</c:v>
                </c:pt>
                <c:pt idx="7">
                  <c:v>2023/01</c:v>
                </c:pt>
                <c:pt idx="8">
                  <c:v>2023/02</c:v>
                </c:pt>
                <c:pt idx="9">
                  <c:v>2023/03</c:v>
                </c:pt>
                <c:pt idx="10">
                  <c:v>2023/04</c:v>
                </c:pt>
                <c:pt idx="11">
                  <c:v>2023/05</c:v>
                </c:pt>
                <c:pt idx="12">
                  <c:v>2023/06</c:v>
                </c:pt>
                <c:pt idx="13">
                  <c:v>2023/07</c:v>
                </c:pt>
                <c:pt idx="14">
                  <c:v>2023/08</c:v>
                </c:pt>
              </c:strCache>
            </c:strRef>
          </c:cat>
          <c:val>
            <c:numRef>
              <c:f>Sheet1!$D$2:$D$33</c:f>
              <c:numCache>
                <c:formatCode>#,##0</c:formatCode>
                <c:ptCount val="15"/>
                <c:pt idx="0">
                  <c:v>417561</c:v>
                </c:pt>
                <c:pt idx="1">
                  <c:v>477149</c:v>
                </c:pt>
                <c:pt idx="2">
                  <c:v>487773</c:v>
                </c:pt>
                <c:pt idx="3">
                  <c:v>784368</c:v>
                </c:pt>
                <c:pt idx="4">
                  <c:v>861865</c:v>
                </c:pt>
                <c:pt idx="5">
                  <c:v>743212</c:v>
                </c:pt>
                <c:pt idx="6">
                  <c:v>796756</c:v>
                </c:pt>
                <c:pt idx="7">
                  <c:v>535558</c:v>
                </c:pt>
                <c:pt idx="8">
                  <c:v>592514</c:v>
                </c:pt>
                <c:pt idx="9">
                  <c:v>707685</c:v>
                </c:pt>
                <c:pt idx="10">
                  <c:v>613584</c:v>
                </c:pt>
                <c:pt idx="11">
                  <c:v>623710</c:v>
                </c:pt>
                <c:pt idx="12">
                  <c:v>733493</c:v>
                </c:pt>
                <c:pt idx="13">
                  <c:v>590312</c:v>
                </c:pt>
                <c:pt idx="14">
                  <c:v>692358</c:v>
                </c:pt>
              </c:numCache>
            </c:numRef>
          </c:val>
          <c:smooth val="0"/>
          <c:extLst>
            <c:ext xmlns:c16="http://schemas.microsoft.com/office/drawing/2014/chart" uri="{C3380CC4-5D6E-409C-BE32-E72D297353CC}">
              <c16:uniqueId val="{00000002-A835-4AE0-BCAB-2C058A329B23}"/>
            </c:ext>
          </c:extLst>
        </c:ser>
        <c:ser>
          <c:idx val="3"/>
          <c:order val="3"/>
          <c:tx>
            <c:strRef>
              <c:f>Sheet1!$E$1</c:f>
              <c:strCache>
                <c:ptCount val="1"/>
                <c:pt idx="0">
                  <c:v>VAXNEUVANCE (PNEUMO AD)</c:v>
                </c:pt>
              </c:strCache>
            </c:strRef>
          </c:tx>
          <c:spPr>
            <a:ln w="28575" cap="rnd">
              <a:solidFill>
                <a:schemeClr val="accent1"/>
              </a:solidFill>
              <a:round/>
            </a:ln>
            <a:effectLst/>
          </c:spPr>
          <c:marker>
            <c:symbol val="none"/>
          </c:marker>
          <c:cat>
            <c:strRef>
              <c:f>Sheet1!$A$2:$A$33</c:f>
              <c:strCache>
                <c:ptCount val="15"/>
                <c:pt idx="0">
                  <c:v>2022/06</c:v>
                </c:pt>
                <c:pt idx="1">
                  <c:v>2022/07</c:v>
                </c:pt>
                <c:pt idx="2">
                  <c:v>2022/08</c:v>
                </c:pt>
                <c:pt idx="3">
                  <c:v>2022/09</c:v>
                </c:pt>
                <c:pt idx="4">
                  <c:v>2022/10</c:v>
                </c:pt>
                <c:pt idx="5">
                  <c:v>2022/11</c:v>
                </c:pt>
                <c:pt idx="6">
                  <c:v>2022/12</c:v>
                </c:pt>
                <c:pt idx="7">
                  <c:v>2023/01</c:v>
                </c:pt>
                <c:pt idx="8">
                  <c:v>2023/02</c:v>
                </c:pt>
                <c:pt idx="9">
                  <c:v>2023/03</c:v>
                </c:pt>
                <c:pt idx="10">
                  <c:v>2023/04</c:v>
                </c:pt>
                <c:pt idx="11">
                  <c:v>2023/05</c:v>
                </c:pt>
                <c:pt idx="12">
                  <c:v>2023/06</c:v>
                </c:pt>
                <c:pt idx="13">
                  <c:v>2023/07</c:v>
                </c:pt>
                <c:pt idx="14">
                  <c:v>2023/08</c:v>
                </c:pt>
              </c:strCache>
            </c:strRef>
          </c:cat>
          <c:val>
            <c:numRef>
              <c:f>Sheet1!$E$2:$E$33</c:f>
              <c:numCache>
                <c:formatCode>#,##0</c:formatCode>
                <c:ptCount val="15"/>
                <c:pt idx="0">
                  <c:v>16122</c:v>
                </c:pt>
                <c:pt idx="1">
                  <c:v>21406</c:v>
                </c:pt>
                <c:pt idx="2">
                  <c:v>26247</c:v>
                </c:pt>
                <c:pt idx="3">
                  <c:v>34048</c:v>
                </c:pt>
                <c:pt idx="4">
                  <c:v>33391</c:v>
                </c:pt>
                <c:pt idx="5">
                  <c:v>38802</c:v>
                </c:pt>
                <c:pt idx="6">
                  <c:v>88264</c:v>
                </c:pt>
                <c:pt idx="7">
                  <c:v>158856</c:v>
                </c:pt>
                <c:pt idx="8">
                  <c:v>206496</c:v>
                </c:pt>
                <c:pt idx="9">
                  <c:v>286664</c:v>
                </c:pt>
                <c:pt idx="10">
                  <c:v>282365</c:v>
                </c:pt>
                <c:pt idx="11">
                  <c:v>302378</c:v>
                </c:pt>
                <c:pt idx="12">
                  <c:v>338965</c:v>
                </c:pt>
                <c:pt idx="13">
                  <c:v>331403</c:v>
                </c:pt>
                <c:pt idx="14">
                  <c:v>339590</c:v>
                </c:pt>
              </c:numCache>
            </c:numRef>
          </c:val>
          <c:smooth val="0"/>
          <c:extLst>
            <c:ext xmlns:c16="http://schemas.microsoft.com/office/drawing/2014/chart" uri="{C3380CC4-5D6E-409C-BE32-E72D297353CC}">
              <c16:uniqueId val="{00000000-D78B-4BEC-B118-3F3D871BBE9D}"/>
            </c:ext>
          </c:extLst>
        </c:ser>
        <c:ser>
          <c:idx val="4"/>
          <c:order val="4"/>
          <c:tx>
            <c:strRef>
              <c:f>Sheet1!$F$1</c:f>
              <c:strCache>
                <c:ptCount val="1"/>
                <c:pt idx="0">
                  <c:v>VAXNEUVANCE/PNEUMOVAX23 (PNEUMO AD)</c:v>
                </c:pt>
              </c:strCache>
            </c:strRef>
          </c:tx>
          <c:spPr>
            <a:ln w="28575" cap="rnd">
              <a:solidFill>
                <a:schemeClr val="accent2"/>
              </a:solidFill>
              <a:round/>
            </a:ln>
            <a:effectLst/>
          </c:spPr>
          <c:marker>
            <c:symbol val="none"/>
          </c:marker>
          <c:cat>
            <c:strRef>
              <c:f>Sheet1!$A$2:$A$33</c:f>
              <c:strCache>
                <c:ptCount val="15"/>
                <c:pt idx="0">
                  <c:v>2022/06</c:v>
                </c:pt>
                <c:pt idx="1">
                  <c:v>2022/07</c:v>
                </c:pt>
                <c:pt idx="2">
                  <c:v>2022/08</c:v>
                </c:pt>
                <c:pt idx="3">
                  <c:v>2022/09</c:v>
                </c:pt>
                <c:pt idx="4">
                  <c:v>2022/10</c:v>
                </c:pt>
                <c:pt idx="5">
                  <c:v>2022/11</c:v>
                </c:pt>
                <c:pt idx="6">
                  <c:v>2022/12</c:v>
                </c:pt>
                <c:pt idx="7">
                  <c:v>2023/01</c:v>
                </c:pt>
                <c:pt idx="8">
                  <c:v>2023/02</c:v>
                </c:pt>
                <c:pt idx="9">
                  <c:v>2023/03</c:v>
                </c:pt>
                <c:pt idx="10">
                  <c:v>2023/04</c:v>
                </c:pt>
                <c:pt idx="11">
                  <c:v>2023/05</c:v>
                </c:pt>
                <c:pt idx="12">
                  <c:v>2023/06</c:v>
                </c:pt>
                <c:pt idx="13">
                  <c:v>2023/07</c:v>
                </c:pt>
                <c:pt idx="14">
                  <c:v>2023/08</c:v>
                </c:pt>
              </c:strCache>
            </c:strRef>
          </c:cat>
          <c:val>
            <c:numRef>
              <c:f>Sheet1!$F$2:$F$33</c:f>
              <c:numCache>
                <c:formatCode>#,##0</c:formatCode>
                <c:ptCount val="15"/>
                <c:pt idx="0">
                  <c:v>234161</c:v>
                </c:pt>
                <c:pt idx="1">
                  <c:v>255694</c:v>
                </c:pt>
                <c:pt idx="2">
                  <c:v>212424</c:v>
                </c:pt>
                <c:pt idx="3">
                  <c:v>303778</c:v>
                </c:pt>
                <c:pt idx="4">
                  <c:v>290607</c:v>
                </c:pt>
                <c:pt idx="5">
                  <c:v>265037</c:v>
                </c:pt>
                <c:pt idx="6">
                  <c:v>292282</c:v>
                </c:pt>
                <c:pt idx="7">
                  <c:v>323784</c:v>
                </c:pt>
                <c:pt idx="8">
                  <c:v>348439</c:v>
                </c:pt>
                <c:pt idx="9">
                  <c:v>438401</c:v>
                </c:pt>
                <c:pt idx="10">
                  <c:v>386793</c:v>
                </c:pt>
                <c:pt idx="11">
                  <c:v>393068</c:v>
                </c:pt>
                <c:pt idx="12">
                  <c:v>437896</c:v>
                </c:pt>
                <c:pt idx="13">
                  <c:v>421279</c:v>
                </c:pt>
                <c:pt idx="14">
                  <c:v>456717</c:v>
                </c:pt>
              </c:numCache>
            </c:numRef>
          </c:val>
          <c:smooth val="0"/>
          <c:extLst>
            <c:ext xmlns:c16="http://schemas.microsoft.com/office/drawing/2014/chart" uri="{C3380CC4-5D6E-409C-BE32-E72D297353CC}">
              <c16:uniqueId val="{00000001-D78B-4BEC-B118-3F3D871BBE9D}"/>
            </c:ext>
          </c:extLst>
        </c:ser>
        <c:dLbls>
          <c:showLegendKey val="0"/>
          <c:showVal val="0"/>
          <c:showCatName val="0"/>
          <c:showSerName val="0"/>
          <c:showPercent val="0"/>
          <c:showBubbleSize val="0"/>
        </c:dLbls>
        <c:smooth val="0"/>
        <c:axId val="865936048"/>
        <c:axId val="865938928"/>
      </c:lineChart>
      <c:catAx>
        <c:axId val="8659360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865938928"/>
        <c:crosses val="autoZero"/>
        <c:auto val="1"/>
        <c:lblAlgn val="ctr"/>
        <c:lblOffset val="100"/>
        <c:noMultiLvlLbl val="0"/>
      </c:catAx>
      <c:valAx>
        <c:axId val="865938928"/>
        <c:scaling>
          <c:orientation val="minMax"/>
          <c:max val="1200000"/>
          <c:min val="0"/>
        </c:scaling>
        <c:delete val="0"/>
        <c:axPos val="l"/>
        <c:numFmt formatCode="#,##0.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865936048"/>
        <c:crosses val="autoZero"/>
        <c:crossBetween val="midCat"/>
        <c:majorUnit val="200000"/>
        <c:dispUnits>
          <c:builtInUnit val="million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876507754164268E-2"/>
          <c:y val="3.5829528158295279E-2"/>
          <c:w val="0.89985066053991958"/>
          <c:h val="0.79470319634703201"/>
        </c:manualLayout>
      </c:layout>
      <c:lineChart>
        <c:grouping val="standard"/>
        <c:varyColors val="0"/>
        <c:ser>
          <c:idx val="0"/>
          <c:order val="0"/>
          <c:tx>
            <c:strRef>
              <c:f>Sheet1!$B$1</c:f>
              <c:strCache>
                <c:ptCount val="1"/>
                <c:pt idx="0">
                  <c:v>Merck doses</c:v>
                </c:pt>
              </c:strCache>
            </c:strRef>
          </c:tx>
          <c:spPr>
            <a:ln w="28575" cap="rnd">
              <a:solidFill>
                <a:schemeClr val="accent1"/>
              </a:solidFill>
              <a:round/>
            </a:ln>
            <a:effectLst/>
          </c:spPr>
          <c:marker>
            <c:symbol val="none"/>
          </c:marker>
          <c:cat>
            <c:strRef>
              <c:f>Sheet1!$A$2:$A$33</c:f>
              <c:strCache>
                <c:ptCount val="15"/>
                <c:pt idx="0">
                  <c:v>2022/06</c:v>
                </c:pt>
                <c:pt idx="1">
                  <c:v>2022/07</c:v>
                </c:pt>
                <c:pt idx="2">
                  <c:v>2022/08</c:v>
                </c:pt>
                <c:pt idx="3">
                  <c:v>2022/09</c:v>
                </c:pt>
                <c:pt idx="4">
                  <c:v>2022/10</c:v>
                </c:pt>
                <c:pt idx="5">
                  <c:v>2022/11</c:v>
                </c:pt>
                <c:pt idx="6">
                  <c:v>2022/12</c:v>
                </c:pt>
                <c:pt idx="7">
                  <c:v>2023/01</c:v>
                </c:pt>
                <c:pt idx="8">
                  <c:v>2023/02</c:v>
                </c:pt>
                <c:pt idx="9">
                  <c:v>2023/03</c:v>
                </c:pt>
                <c:pt idx="10">
                  <c:v>2023/04</c:v>
                </c:pt>
                <c:pt idx="11">
                  <c:v>2023/05</c:v>
                </c:pt>
                <c:pt idx="12">
                  <c:v>2023/06</c:v>
                </c:pt>
                <c:pt idx="13">
                  <c:v>2023/07</c:v>
                </c:pt>
                <c:pt idx="14">
                  <c:v>2023/08</c:v>
                </c:pt>
              </c:strCache>
            </c:strRef>
          </c:cat>
          <c:val>
            <c:numRef>
              <c:f>Sheet1!$B$2:$B$33</c:f>
              <c:numCache>
                <c:formatCode>#,##0</c:formatCode>
                <c:ptCount val="15"/>
                <c:pt idx="0">
                  <c:v>286000</c:v>
                </c:pt>
                <c:pt idx="1">
                  <c:v>206000</c:v>
                </c:pt>
                <c:pt idx="2">
                  <c:v>216000</c:v>
                </c:pt>
                <c:pt idx="3">
                  <c:v>300000</c:v>
                </c:pt>
                <c:pt idx="4">
                  <c:v>280000</c:v>
                </c:pt>
                <c:pt idx="5">
                  <c:v>250000</c:v>
                </c:pt>
                <c:pt idx="6">
                  <c:v>291000</c:v>
                </c:pt>
                <c:pt idx="7">
                  <c:v>321000</c:v>
                </c:pt>
                <c:pt idx="8">
                  <c:v>348000</c:v>
                </c:pt>
                <c:pt idx="9">
                  <c:v>436000</c:v>
                </c:pt>
                <c:pt idx="10">
                  <c:v>380000</c:v>
                </c:pt>
                <c:pt idx="11">
                  <c:v>385000</c:v>
                </c:pt>
                <c:pt idx="12">
                  <c:v>422000</c:v>
                </c:pt>
                <c:pt idx="13">
                  <c:v>415000</c:v>
                </c:pt>
                <c:pt idx="14">
                  <c:v>450000</c:v>
                </c:pt>
              </c:numCache>
            </c:numRef>
          </c:val>
          <c:smooth val="0"/>
          <c:extLst>
            <c:ext xmlns:c16="http://schemas.microsoft.com/office/drawing/2014/chart" uri="{C3380CC4-5D6E-409C-BE32-E72D297353CC}">
              <c16:uniqueId val="{00000000-A835-4AE0-BCAB-2C058A329B23}"/>
            </c:ext>
          </c:extLst>
        </c:ser>
        <c:ser>
          <c:idx val="1"/>
          <c:order val="1"/>
          <c:tx>
            <c:strRef>
              <c:f>Sheet1!$C$1</c:f>
              <c:strCache>
                <c:ptCount val="1"/>
                <c:pt idx="0">
                  <c:v>Competitor doses</c:v>
                </c:pt>
              </c:strCache>
            </c:strRef>
          </c:tx>
          <c:spPr>
            <a:ln w="28575" cap="rnd">
              <a:solidFill>
                <a:schemeClr val="tx2"/>
              </a:solidFill>
              <a:round/>
            </a:ln>
            <a:effectLst/>
          </c:spPr>
          <c:marker>
            <c:symbol val="none"/>
          </c:marker>
          <c:cat>
            <c:strRef>
              <c:f>Sheet1!$A$2:$A$33</c:f>
              <c:strCache>
                <c:ptCount val="15"/>
                <c:pt idx="0">
                  <c:v>2022/06</c:v>
                </c:pt>
                <c:pt idx="1">
                  <c:v>2022/07</c:v>
                </c:pt>
                <c:pt idx="2">
                  <c:v>2022/08</c:v>
                </c:pt>
                <c:pt idx="3">
                  <c:v>2022/09</c:v>
                </c:pt>
                <c:pt idx="4">
                  <c:v>2022/10</c:v>
                </c:pt>
                <c:pt idx="5">
                  <c:v>2022/11</c:v>
                </c:pt>
                <c:pt idx="6">
                  <c:v>2022/12</c:v>
                </c:pt>
                <c:pt idx="7">
                  <c:v>2023/01</c:v>
                </c:pt>
                <c:pt idx="8">
                  <c:v>2023/02</c:v>
                </c:pt>
                <c:pt idx="9">
                  <c:v>2023/03</c:v>
                </c:pt>
                <c:pt idx="10">
                  <c:v>2023/04</c:v>
                </c:pt>
                <c:pt idx="11">
                  <c:v>2023/05</c:v>
                </c:pt>
                <c:pt idx="12">
                  <c:v>2023/06</c:v>
                </c:pt>
                <c:pt idx="13">
                  <c:v>2023/07</c:v>
                </c:pt>
                <c:pt idx="14">
                  <c:v>2023/08</c:v>
                </c:pt>
              </c:strCache>
            </c:strRef>
          </c:cat>
          <c:val>
            <c:numRef>
              <c:f>Sheet1!$C$2:$C$33</c:f>
              <c:numCache>
                <c:formatCode>#,##0</c:formatCode>
                <c:ptCount val="15"/>
                <c:pt idx="0">
                  <c:v>1705500</c:v>
                </c:pt>
                <c:pt idx="1">
                  <c:v>1429881</c:v>
                </c:pt>
                <c:pt idx="2">
                  <c:v>1625500</c:v>
                </c:pt>
                <c:pt idx="3">
                  <c:v>1910000</c:v>
                </c:pt>
                <c:pt idx="4">
                  <c:v>2000000</c:v>
                </c:pt>
                <c:pt idx="5">
                  <c:v>1810000</c:v>
                </c:pt>
                <c:pt idx="6">
                  <c:v>1750000</c:v>
                </c:pt>
                <c:pt idx="7">
                  <c:v>1559000</c:v>
                </c:pt>
                <c:pt idx="8">
                  <c:v>1519000</c:v>
                </c:pt>
                <c:pt idx="9">
                  <c:v>1715000</c:v>
                </c:pt>
                <c:pt idx="10">
                  <c:v>1443000</c:v>
                </c:pt>
                <c:pt idx="11">
                  <c:v>1440000</c:v>
                </c:pt>
                <c:pt idx="12">
                  <c:v>1530000</c:v>
                </c:pt>
                <c:pt idx="13">
                  <c:v>1340000</c:v>
                </c:pt>
                <c:pt idx="14">
                  <c:v>1410000</c:v>
                </c:pt>
              </c:numCache>
            </c:numRef>
          </c:val>
          <c:smooth val="0"/>
          <c:extLst>
            <c:ext xmlns:c16="http://schemas.microsoft.com/office/drawing/2014/chart" uri="{C3380CC4-5D6E-409C-BE32-E72D297353CC}">
              <c16:uniqueId val="{00000001-A835-4AE0-BCAB-2C058A329B23}"/>
            </c:ext>
          </c:extLst>
        </c:ser>
        <c:dLbls>
          <c:showLegendKey val="0"/>
          <c:showVal val="0"/>
          <c:showCatName val="0"/>
          <c:showSerName val="0"/>
          <c:showPercent val="0"/>
          <c:showBubbleSize val="0"/>
        </c:dLbls>
        <c:smooth val="0"/>
        <c:axId val="865936048"/>
        <c:axId val="865938928"/>
      </c:lineChart>
      <c:catAx>
        <c:axId val="8659360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865938928"/>
        <c:crosses val="autoZero"/>
        <c:auto val="1"/>
        <c:lblAlgn val="ctr"/>
        <c:lblOffset val="100"/>
        <c:noMultiLvlLbl val="0"/>
      </c:catAx>
      <c:valAx>
        <c:axId val="865938928"/>
        <c:scaling>
          <c:orientation val="minMax"/>
          <c:max val="2000000"/>
          <c:min val="0"/>
        </c:scaling>
        <c:delete val="0"/>
        <c:axPos val="l"/>
        <c:numFmt formatCode="#,##0.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865936048"/>
        <c:crosses val="autoZero"/>
        <c:crossBetween val="midCat"/>
        <c:majorUnit val="500000"/>
        <c:dispUnits>
          <c:builtInUnit val="million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7FFFF7E7_5AE422F5.xml><?xml version="1.0" encoding="utf-8"?>
<p188:cmLst xmlns:a="http://schemas.openxmlformats.org/drawingml/2006/main" xmlns:r="http://schemas.openxmlformats.org/officeDocument/2006/relationships" xmlns:p188="http://schemas.microsoft.com/office/powerpoint/2018/8/main">
  <p188:cm id="{0DA7192D-CE72-4ECD-85F1-93C87001D8A8}" authorId="{515C4D13-23DD-F2C7-57C8-2627D70B434D}" created="2023-10-03T19:45:11.410">
    <ac:txMkLst xmlns:ac="http://schemas.microsoft.com/office/drawing/2013/main/command">
      <pc:docMk xmlns:pc="http://schemas.microsoft.com/office/powerpoint/2013/main/command"/>
      <pc:sldMk xmlns:pc="http://schemas.microsoft.com/office/powerpoint/2013/main/command" cId="1524900597" sldId="2147481575"/>
      <ac:spMk id="9" creationId="{A8177D19-CAA6-1AFB-FA5F-6D154CFCF3DD}"/>
      <ac:txMk cp="0" len="36">
        <ac:context len="37" hash="1654712333"/>
      </ac:txMk>
    </ac:txMkLst>
    <p188:pos x="1999321" y="362746"/>
    <p188:txBody>
      <a:bodyPr/>
      <a:lstStyle/>
      <a:p>
        <a:r>
          <a:rPr lang="en-US"/>
          <a:t>We will use V2. Please place V1 in back-up.</a:t>
        </a:r>
      </a:p>
    </p188:txBody>
  </p188:cm>
</p188:cmLst>
</file>

<file path=ppt/comments/modernComment_7FFFF7EA_772D7692.xml><?xml version="1.0" encoding="utf-8"?>
<p188:cmLst xmlns:a="http://schemas.openxmlformats.org/drawingml/2006/main" xmlns:r="http://schemas.openxmlformats.org/officeDocument/2006/relationships" xmlns:p188="http://schemas.microsoft.com/office/powerpoint/2018/8/main">
  <p188:cm id="{FDD20ADB-0B72-41AB-ACDE-9DCBBB137B16}" authorId="{515C4D13-23DD-F2C7-57C8-2627D70B434D}" created="2023-10-03T19:48:22.519">
    <ac:txMkLst xmlns:ac="http://schemas.microsoft.com/office/drawing/2013/main/command">
      <pc:docMk xmlns:pc="http://schemas.microsoft.com/office/powerpoint/2013/main/command"/>
      <pc:sldMk xmlns:pc="http://schemas.microsoft.com/office/powerpoint/2013/main/command" cId="1999468178" sldId="2147481578"/>
      <ac:spMk id="3" creationId="{CD0930FF-AF10-7B29-C9BE-5969C56E5FE5}"/>
      <ac:txMk cp="0" len="59">
        <ac:context len="60" hash="3340124681"/>
      </ac:txMk>
    </ac:txMkLst>
    <p188:pos x="2192030" y="362747"/>
    <p188:txBody>
      <a:bodyPr/>
      <a:lstStyle/>
      <a:p>
        <a:r>
          <a:rPr lang="en-US"/>
          <a:t>We would like to use V1 and place V2 in back-up.</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b="0" i="0">
                <a:latin typeface="Invention" panose="020B0503020008020204" pitchFamily="34" charset="0"/>
              </a:defRPr>
            </a:lvl1pPr>
          </a:lstStyle>
          <a:p>
            <a:endParaRPr lang="en-GB"/>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b="0" i="0">
                <a:latin typeface="Invention" panose="020B0503020008020204" pitchFamily="34" charset="0"/>
              </a:defRPr>
            </a:lvl1pPr>
          </a:lstStyle>
          <a:p>
            <a:fld id="{9666AB04-16FE-4906-B5AE-BFF797B8155A}" type="datetimeFigureOut">
              <a:rPr lang="en-GB" smtClean="0"/>
              <a:pPr/>
              <a:t>04/03/2024</a:t>
            </a:fld>
            <a:endParaRPr lang="en-GB"/>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GB"/>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b="0" i="0">
                <a:latin typeface="Invention" panose="020B0503020008020204" pitchFamily="34" charset="0"/>
              </a:defRPr>
            </a:lvl1pPr>
          </a:lstStyle>
          <a:p>
            <a:endParaRPr lang="en-GB"/>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A2DD403B-0F6A-4C1F-AE63-FA1FF361F76A}" type="slidenum">
              <a:rPr lang="en-GB" smtClean="0"/>
              <a:pPr/>
              <a:t>1</a:t>
            </a:fld>
            <a:endParaRPr lang="en-GB"/>
          </a:p>
        </p:txBody>
      </p:sp>
      <p:sp>
        <p:nvSpPr>
          <p:cNvPr id="6" name="Slide Image Placeholder 5">
            <a:extLst>
              <a:ext uri="{FF2B5EF4-FFF2-40B4-BE49-F238E27FC236}">
                <a16:creationId xmlns:a16="http://schemas.microsoft.com/office/drawing/2014/main" id="{19EB66A3-7D91-BE8D-D679-E87CB9C47E83}"/>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5968064E-0790-59A9-1D42-B5FCB2DF3B4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2995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10</a:t>
            </a:fld>
            <a:endParaRPr lang="en-GB"/>
          </a:p>
        </p:txBody>
      </p:sp>
    </p:spTree>
    <p:extLst>
      <p:ext uri="{BB962C8B-B14F-4D97-AF65-F5344CB8AC3E}">
        <p14:creationId xmlns:p14="http://schemas.microsoft.com/office/powerpoint/2010/main" val="61430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lvl="0"/>
            <a:fld id="{8C2F8B7C-F433-304A-828F-9D4CD3E44A5D}" type="slidenum">
              <a:rPr lang="en-US" noProof="0" smtClean="0"/>
              <a:pPr lvl="0"/>
              <a:t>11</a:t>
            </a:fld>
            <a:endParaRPr lang="en-US" noProof="0"/>
          </a:p>
        </p:txBody>
      </p:sp>
      <p:sp>
        <p:nvSpPr>
          <p:cNvPr id="10" name="Slide Image Placeholder 9">
            <a:extLst>
              <a:ext uri="{FF2B5EF4-FFF2-40B4-BE49-F238E27FC236}">
                <a16:creationId xmlns:a16="http://schemas.microsoft.com/office/drawing/2014/main" id="{DE285D12-618E-4BFB-20C3-DBF2D777DF1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2A1438AE-5D39-1262-7DF4-ACAA5E560F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9181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Per V116 DSA Messaging report = satisfaction with currently available vaccine for IPD are high but do see room for improvement</a:t>
            </a:r>
          </a:p>
        </p:txBody>
      </p:sp>
      <p:sp>
        <p:nvSpPr>
          <p:cNvPr id="6" name="Slide Number Placeholder 5"/>
          <p:cNvSpPr>
            <a:spLocks noGrp="1"/>
          </p:cNvSpPr>
          <p:nvPr>
            <p:ph type="sldNum" sz="quarter" idx="12"/>
          </p:nvPr>
        </p:nvSpPr>
        <p:spPr/>
        <p:txBody>
          <a:bodyPr/>
          <a:lstStyle/>
          <a:p>
            <a:pPr lvl="0"/>
            <a:fld id="{2FA0FFF8-A2E0-4585-A4EB-82E2268FBA79}" type="slidenum">
              <a:rPr lang="en-US" noProof="0" smtClean="0">
                <a:sym typeface="Arial"/>
              </a:rPr>
              <a:pPr lvl="0"/>
              <a:t>12</a:t>
            </a:fld>
            <a:endParaRPr lang="en-US" noProof="0">
              <a:sym typeface="Arial"/>
            </a:endParaRPr>
          </a:p>
        </p:txBody>
      </p:sp>
      <p:sp>
        <p:nvSpPr>
          <p:cNvPr id="11" name="Slide Image Placeholder 10">
            <a:extLst>
              <a:ext uri="{FF2B5EF4-FFF2-40B4-BE49-F238E27FC236}">
                <a16:creationId xmlns:a16="http://schemas.microsoft.com/office/drawing/2014/main" id="{79927A02-641D-3F76-C8AC-87EA99D1D3FD}"/>
              </a:ext>
            </a:extLst>
          </p:cNvPr>
          <p:cNvSpPr>
            <a:spLocks noGrp="1" noRot="1" noChangeAspect="1"/>
          </p:cNvSpPr>
          <p:nvPr>
            <p:ph type="sldImg"/>
          </p:nvPr>
        </p:nvSpPr>
        <p:spPr/>
      </p:sp>
    </p:spTree>
    <p:extLst>
      <p:ext uri="{BB962C8B-B14F-4D97-AF65-F5344CB8AC3E}">
        <p14:creationId xmlns:p14="http://schemas.microsoft.com/office/powerpoint/2010/main" val="340758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market is V116 entering within Pharmacy?</a:t>
            </a:r>
          </a:p>
          <a:p>
            <a:r>
              <a:rPr lang="en-US"/>
              <a:t>Tailwinds = factors increasing growth/positive effects</a:t>
            </a:r>
          </a:p>
          <a:p>
            <a:r>
              <a:rPr lang="en-US"/>
              <a:t>Headwinds = factors slowing growth/negative effects</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13</a:t>
            </a:fld>
            <a:endParaRPr lang="en-GB"/>
          </a:p>
        </p:txBody>
      </p:sp>
    </p:spTree>
    <p:extLst>
      <p:ext uri="{BB962C8B-B14F-4D97-AF65-F5344CB8AC3E}">
        <p14:creationId xmlns:p14="http://schemas.microsoft.com/office/powerpoint/2010/main" val="3108887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14</a:t>
            </a:fld>
            <a:endParaRPr lang="en-GB"/>
          </a:p>
        </p:txBody>
      </p:sp>
    </p:spTree>
    <p:extLst>
      <p:ext uri="{BB962C8B-B14F-4D97-AF65-F5344CB8AC3E}">
        <p14:creationId xmlns:p14="http://schemas.microsoft.com/office/powerpoint/2010/main" val="263278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pPr defTabSz="232075">
              <a:defRPr/>
            </a:pPr>
            <a:fld id="{70FB4853-25DE-40ED-9B63-A596B56E0874}" type="slidenum">
              <a:rPr lang="en-US">
                <a:solidFill>
                  <a:prstClr val="black"/>
                </a:solidFill>
                <a:latin typeface="Calibri" panose="020F0502020204030204"/>
              </a:rPr>
              <a:pPr defTabSz="232075">
                <a:defRPr/>
              </a:pPr>
              <a:t>15</a:t>
            </a:fld>
            <a:endParaRPr lang="en-US">
              <a:solidFill>
                <a:prstClr val="black"/>
              </a:solidFill>
              <a:latin typeface="Calibri" panose="020F0502020204030204"/>
            </a:endParaRPr>
          </a:p>
        </p:txBody>
      </p:sp>
      <p:sp>
        <p:nvSpPr>
          <p:cNvPr id="8" name="Slide Image Placeholder 7">
            <a:extLst>
              <a:ext uri="{FF2B5EF4-FFF2-40B4-BE49-F238E27FC236}">
                <a16:creationId xmlns:a16="http://schemas.microsoft.com/office/drawing/2014/main" id="{C81E687D-6F24-E742-0AC2-1CA9F355A9B1}"/>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81EB300-2EFE-F328-4E73-567212E5D2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868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noProof="0"/>
              <a:t>Pursuit of establishing the [Franchise Vision] Merck franchise as the foundation for pneumococcal disease prevention begins with defining and prioritizing the most relevant customer segments for each of the supporting Opportunity Spaces</a:t>
            </a:r>
          </a:p>
          <a:p>
            <a:pPr lvl="0"/>
            <a:endParaRPr lang="en-US" noProof="0"/>
          </a:p>
          <a:p>
            <a:pPr lvl="0"/>
            <a:r>
              <a:rPr lang="en-US" noProof="0"/>
              <a:t>For OS #4 = financial refers to contract considerations…Pharmacy requires address 3 parts: clinical, financial, and operations</a:t>
            </a:r>
          </a:p>
          <a:p>
            <a:pPr lvl="0"/>
            <a:endParaRPr lang="en-US" noProof="0"/>
          </a:p>
          <a:p>
            <a:pPr lvl="0"/>
            <a:r>
              <a:rPr lang="en-US" noProof="0"/>
              <a:t>Segment size could be relevant for rationalizing impact of various tactics in future…impressions etc.</a:t>
            </a:r>
          </a:p>
          <a:p>
            <a:endParaRPr lang="en-US"/>
          </a:p>
        </p:txBody>
      </p:sp>
      <p:sp>
        <p:nvSpPr>
          <p:cNvPr id="4" name="Slide Number Placeholder 3"/>
          <p:cNvSpPr>
            <a:spLocks noGrp="1"/>
          </p:cNvSpPr>
          <p:nvPr>
            <p:ph type="sldNum" sz="quarter" idx="5"/>
          </p:nvPr>
        </p:nvSpPr>
        <p:spPr/>
        <p:txBody>
          <a:bodyPr/>
          <a:lstStyle/>
          <a:p>
            <a:pPr lvl="0"/>
            <a:fld id="{ACAA4EE3-7805-5D45-A6E1-1DC37E876E74}" type="slidenum">
              <a:rPr lang="en-US" noProof="0" smtClean="0"/>
              <a:pPr lvl="0"/>
              <a:t>16</a:t>
            </a:fld>
            <a:endParaRPr lang="en-US" noProof="0"/>
          </a:p>
        </p:txBody>
      </p:sp>
      <p:sp>
        <p:nvSpPr>
          <p:cNvPr id="7" name="Slide Image Placeholder 6">
            <a:extLst>
              <a:ext uri="{FF2B5EF4-FFF2-40B4-BE49-F238E27FC236}">
                <a16:creationId xmlns:a16="http://schemas.microsoft.com/office/drawing/2014/main" id="{F22463E6-8BF6-22A6-F088-00091CEBD6B6}"/>
              </a:ext>
            </a:extLst>
          </p:cNvPr>
          <p:cNvSpPr>
            <a:spLocks noGrp="1" noRot="1" noChangeAspect="1"/>
          </p:cNvSpPr>
          <p:nvPr>
            <p:ph type="sldImg"/>
          </p:nvPr>
        </p:nvSpPr>
        <p:spPr/>
      </p:sp>
    </p:spTree>
    <p:extLst>
      <p:ext uri="{BB962C8B-B14F-4D97-AF65-F5344CB8AC3E}">
        <p14:creationId xmlns:p14="http://schemas.microsoft.com/office/powerpoint/2010/main" val="2674079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Note: Explain why Pharmacists are not he prioritized segment. </a:t>
            </a:r>
          </a:p>
          <a:p>
            <a:endParaRPr lang="en-US"/>
          </a:p>
        </p:txBody>
      </p:sp>
      <p:sp>
        <p:nvSpPr>
          <p:cNvPr id="4" name="Slide Number Placeholder 3"/>
          <p:cNvSpPr>
            <a:spLocks noGrp="1"/>
          </p:cNvSpPr>
          <p:nvPr>
            <p:ph type="sldNum" sz="quarter" idx="5"/>
          </p:nvPr>
        </p:nvSpPr>
        <p:spPr/>
        <p:txBody>
          <a:bodyPr/>
          <a:lstStyle/>
          <a:p>
            <a:pPr lvl="0"/>
            <a:fld id="{A63D816A-EFE4-0143-8690-2D7CDF975AAE}" type="slidenum">
              <a:rPr lang="en-US" noProof="0" smtClean="0"/>
              <a:pPr lvl="0"/>
              <a:t>17</a:t>
            </a:fld>
            <a:endParaRPr lang="en-US" noProof="0"/>
          </a:p>
        </p:txBody>
      </p:sp>
      <p:sp>
        <p:nvSpPr>
          <p:cNvPr id="7" name="Slide Image Placeholder 6">
            <a:extLst>
              <a:ext uri="{FF2B5EF4-FFF2-40B4-BE49-F238E27FC236}">
                <a16:creationId xmlns:a16="http://schemas.microsoft.com/office/drawing/2014/main" id="{393F41BA-CB5E-2C98-52B7-525151E8A7F7}"/>
              </a:ext>
            </a:extLst>
          </p:cNvPr>
          <p:cNvSpPr>
            <a:spLocks noGrp="1" noRot="1" noChangeAspect="1"/>
          </p:cNvSpPr>
          <p:nvPr>
            <p:ph type="sldImg"/>
          </p:nvPr>
        </p:nvSpPr>
        <p:spPr/>
      </p:sp>
    </p:spTree>
    <p:extLst>
      <p:ext uri="{BB962C8B-B14F-4D97-AF65-F5344CB8AC3E}">
        <p14:creationId xmlns:p14="http://schemas.microsoft.com/office/powerpoint/2010/main" val="58680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Note: Per compliance guidance, the Pharmacy Tech can receive information on the following: product indications and limitations of use; approved messages concerning patient identification and vaccination schedules; product safety information; product ordering; product coverage; product dosing and administration; product storage and handling; *the specific role of Pharmacy Tech is determined by the pharmacy.</a:t>
            </a:r>
          </a:p>
        </p:txBody>
      </p:sp>
      <p:sp>
        <p:nvSpPr>
          <p:cNvPr id="4" name="Slide Number Placeholder 3"/>
          <p:cNvSpPr>
            <a:spLocks noGrp="1"/>
          </p:cNvSpPr>
          <p:nvPr>
            <p:ph type="sldNum" sz="quarter" idx="5"/>
          </p:nvPr>
        </p:nvSpPr>
        <p:spPr/>
        <p:txBody>
          <a:bodyPr/>
          <a:lstStyle/>
          <a:p>
            <a:pPr lvl="0"/>
            <a:fld id="{A63D816A-EFE4-0143-8690-2D7CDF975AAE}" type="slidenum">
              <a:rPr lang="en-US" noProof="0" smtClean="0"/>
              <a:pPr lvl="0"/>
              <a:t>18</a:t>
            </a:fld>
            <a:endParaRPr lang="en-US" noProof="0"/>
          </a:p>
        </p:txBody>
      </p:sp>
      <p:sp>
        <p:nvSpPr>
          <p:cNvPr id="7" name="Slide Image Placeholder 6">
            <a:extLst>
              <a:ext uri="{FF2B5EF4-FFF2-40B4-BE49-F238E27FC236}">
                <a16:creationId xmlns:a16="http://schemas.microsoft.com/office/drawing/2014/main" id="{E130A501-2A4E-0951-AE93-55CADBFC6589}"/>
              </a:ext>
            </a:extLst>
          </p:cNvPr>
          <p:cNvSpPr>
            <a:spLocks noGrp="1" noRot="1" noChangeAspect="1"/>
          </p:cNvSpPr>
          <p:nvPr>
            <p:ph type="sldImg"/>
          </p:nvPr>
        </p:nvSpPr>
        <p:spPr/>
      </p:sp>
    </p:spTree>
    <p:extLst>
      <p:ext uri="{BB962C8B-B14F-4D97-AF65-F5344CB8AC3E}">
        <p14:creationId xmlns:p14="http://schemas.microsoft.com/office/powerpoint/2010/main" val="664607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Notes: </a:t>
            </a:r>
          </a:p>
          <a:p>
            <a:pPr marL="288482" lvl="1" indent="-174056">
              <a:buFont typeface="Arial" panose="020B0604020202020204" pitchFamily="34" charset="0"/>
              <a:buChar char="•"/>
            </a:pPr>
            <a:r>
              <a:rPr lang="en-US"/>
              <a:t>Explain why Pharmacists are not he prioritized segment. </a:t>
            </a:r>
          </a:p>
          <a:p>
            <a:pPr marL="288482" lvl="1" indent="-174056">
              <a:buFont typeface="Arial" panose="020B0604020202020204" pitchFamily="34" charset="0"/>
              <a:buChar char="•"/>
            </a:pPr>
            <a:r>
              <a:rPr lang="en-US"/>
              <a:t>Feedback from field is that Retailers will wait to follow MMWR due to its influence on state protocols even if Payers adopt quickly after ACIP decision. </a:t>
            </a:r>
          </a:p>
          <a:p>
            <a:endParaRPr lang="en-US"/>
          </a:p>
        </p:txBody>
      </p:sp>
      <p:sp>
        <p:nvSpPr>
          <p:cNvPr id="4" name="Slide Number Placeholder 3"/>
          <p:cNvSpPr>
            <a:spLocks noGrp="1"/>
          </p:cNvSpPr>
          <p:nvPr>
            <p:ph type="sldNum" sz="quarter" idx="5"/>
          </p:nvPr>
        </p:nvSpPr>
        <p:spPr/>
        <p:txBody>
          <a:bodyPr/>
          <a:lstStyle/>
          <a:p>
            <a:pPr lvl="0"/>
            <a:fld id="{A63D816A-EFE4-0143-8690-2D7CDF975AAE}" type="slidenum">
              <a:rPr lang="en-US" noProof="0" smtClean="0"/>
              <a:pPr lvl="0"/>
              <a:t>19</a:t>
            </a:fld>
            <a:endParaRPr lang="en-US" noProof="0"/>
          </a:p>
        </p:txBody>
      </p:sp>
      <p:sp>
        <p:nvSpPr>
          <p:cNvPr id="7" name="Slide Image Placeholder 6">
            <a:extLst>
              <a:ext uri="{FF2B5EF4-FFF2-40B4-BE49-F238E27FC236}">
                <a16:creationId xmlns:a16="http://schemas.microsoft.com/office/drawing/2014/main" id="{47F8EF92-4F93-824D-19A3-F93CFA52F317}"/>
              </a:ext>
            </a:extLst>
          </p:cNvPr>
          <p:cNvSpPr>
            <a:spLocks noGrp="1" noRot="1" noChangeAspect="1"/>
          </p:cNvSpPr>
          <p:nvPr>
            <p:ph type="sldImg"/>
          </p:nvPr>
        </p:nvSpPr>
        <p:spPr/>
      </p:sp>
    </p:spTree>
    <p:extLst>
      <p:ext uri="{BB962C8B-B14F-4D97-AF65-F5344CB8AC3E}">
        <p14:creationId xmlns:p14="http://schemas.microsoft.com/office/powerpoint/2010/main" val="202256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2</a:t>
            </a:fld>
            <a:endParaRPr lang="en-GB"/>
          </a:p>
        </p:txBody>
      </p:sp>
    </p:spTree>
    <p:extLst>
      <p:ext uri="{BB962C8B-B14F-4D97-AF65-F5344CB8AC3E}">
        <p14:creationId xmlns:p14="http://schemas.microsoft.com/office/powerpoint/2010/main" val="270650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Notes: </a:t>
            </a:r>
          </a:p>
          <a:p>
            <a:pPr marL="288482" lvl="1" indent="-174056">
              <a:buFont typeface="Arial" panose="020B0604020202020204" pitchFamily="34" charset="0"/>
              <a:buChar char="•"/>
            </a:pPr>
            <a:r>
              <a:rPr lang="en-US"/>
              <a:t>Feedback from field is that Retailers will wait to follow MMWR due to its influence on state protocols even if Payers adopt quickly after ACIP decision. </a:t>
            </a:r>
          </a:p>
          <a:p>
            <a:pPr marL="288482" lvl="1" indent="-174056">
              <a:buFont typeface="Arial" panose="020B0604020202020204" pitchFamily="34" charset="0"/>
              <a:buChar char="•"/>
            </a:pPr>
            <a:r>
              <a:rPr lang="en-US"/>
              <a:t>Per compliance guidance, the Pharmacy Tech can receive information on the following: product indications and limitations of use; approved messages concerning patient identification and vaccination schedules; product safety information; product ordering; product coverage; product dosing and administration; product storage and handling; *the specific role of Pharmacy Tech is determined by the pharmacy.</a:t>
            </a:r>
          </a:p>
          <a:p>
            <a:pPr marL="288482" lvl="1" indent="-174056">
              <a:buFont typeface="Arial" panose="020B0604020202020204" pitchFamily="34" charset="0"/>
              <a:buChar char="•"/>
            </a:pPr>
            <a:endParaRPr lang="en-US"/>
          </a:p>
          <a:p>
            <a:pPr marL="288482" lvl="1" indent="-174056">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pPr lvl="0"/>
            <a:fld id="{A63D816A-EFE4-0143-8690-2D7CDF975AAE}" type="slidenum">
              <a:rPr lang="en-US" noProof="0" smtClean="0"/>
              <a:pPr lvl="0"/>
              <a:t>20</a:t>
            </a:fld>
            <a:endParaRPr lang="en-US" noProof="0"/>
          </a:p>
        </p:txBody>
      </p:sp>
      <p:sp>
        <p:nvSpPr>
          <p:cNvPr id="7" name="Slide Image Placeholder 6">
            <a:extLst>
              <a:ext uri="{FF2B5EF4-FFF2-40B4-BE49-F238E27FC236}">
                <a16:creationId xmlns:a16="http://schemas.microsoft.com/office/drawing/2014/main" id="{25DC7C17-37BA-7712-803C-3FB01B362F2E}"/>
              </a:ext>
            </a:extLst>
          </p:cNvPr>
          <p:cNvSpPr>
            <a:spLocks noGrp="1" noRot="1" noChangeAspect="1"/>
          </p:cNvSpPr>
          <p:nvPr>
            <p:ph type="sldImg"/>
          </p:nvPr>
        </p:nvSpPr>
        <p:spPr/>
      </p:sp>
    </p:spTree>
    <p:extLst>
      <p:ext uri="{BB962C8B-B14F-4D97-AF65-F5344CB8AC3E}">
        <p14:creationId xmlns:p14="http://schemas.microsoft.com/office/powerpoint/2010/main" val="1171240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Note: Explain why Pharmacists are not he prioritized segment. </a:t>
            </a:r>
          </a:p>
          <a:p>
            <a:endParaRPr lang="en-US"/>
          </a:p>
        </p:txBody>
      </p:sp>
      <p:sp>
        <p:nvSpPr>
          <p:cNvPr id="4" name="Slide Number Placeholder 3"/>
          <p:cNvSpPr>
            <a:spLocks noGrp="1"/>
          </p:cNvSpPr>
          <p:nvPr>
            <p:ph type="sldNum" sz="quarter" idx="5"/>
          </p:nvPr>
        </p:nvSpPr>
        <p:spPr/>
        <p:txBody>
          <a:bodyPr/>
          <a:lstStyle/>
          <a:p>
            <a:pPr lvl="0"/>
            <a:fld id="{A63D816A-EFE4-0143-8690-2D7CDF975AAE}" type="slidenum">
              <a:rPr lang="en-US" noProof="0" smtClean="0"/>
              <a:pPr lvl="0"/>
              <a:t>21</a:t>
            </a:fld>
            <a:endParaRPr lang="en-US" noProof="0"/>
          </a:p>
        </p:txBody>
      </p:sp>
      <p:sp>
        <p:nvSpPr>
          <p:cNvPr id="7" name="Slide Image Placeholder 6">
            <a:extLst>
              <a:ext uri="{FF2B5EF4-FFF2-40B4-BE49-F238E27FC236}">
                <a16:creationId xmlns:a16="http://schemas.microsoft.com/office/drawing/2014/main" id="{B6FA4552-D2ED-6429-C034-E9EAE82BD642}"/>
              </a:ext>
            </a:extLst>
          </p:cNvPr>
          <p:cNvSpPr>
            <a:spLocks noGrp="1" noRot="1" noChangeAspect="1"/>
          </p:cNvSpPr>
          <p:nvPr>
            <p:ph type="sldImg"/>
          </p:nvPr>
        </p:nvSpPr>
        <p:spPr/>
      </p:sp>
    </p:spTree>
    <p:extLst>
      <p:ext uri="{BB962C8B-B14F-4D97-AF65-F5344CB8AC3E}">
        <p14:creationId xmlns:p14="http://schemas.microsoft.com/office/powerpoint/2010/main" val="413209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Note: Per compliance guidance, the Pharmacy Tech can receive information on the following: product indications and limitations of use; approved messages concerning patient identification and vaccination schedules; product safety information; product ordering; product coverage; product dosing and administration; product storage and handling; *the specific role of Pharmacy Tech is determined by the pharmacy.</a:t>
            </a:r>
          </a:p>
          <a:p>
            <a:endParaRPr lang="en-US"/>
          </a:p>
        </p:txBody>
      </p:sp>
      <p:sp>
        <p:nvSpPr>
          <p:cNvPr id="4" name="Slide Number Placeholder 3"/>
          <p:cNvSpPr>
            <a:spLocks noGrp="1"/>
          </p:cNvSpPr>
          <p:nvPr>
            <p:ph type="sldNum" sz="quarter" idx="5"/>
          </p:nvPr>
        </p:nvSpPr>
        <p:spPr/>
        <p:txBody>
          <a:bodyPr/>
          <a:lstStyle/>
          <a:p>
            <a:pPr lvl="0"/>
            <a:fld id="{A63D816A-EFE4-0143-8690-2D7CDF975AAE}" type="slidenum">
              <a:rPr lang="en-US" noProof="0" smtClean="0"/>
              <a:pPr lvl="0"/>
              <a:t>22</a:t>
            </a:fld>
            <a:endParaRPr lang="en-US" noProof="0"/>
          </a:p>
        </p:txBody>
      </p:sp>
      <p:sp>
        <p:nvSpPr>
          <p:cNvPr id="7" name="Slide Image Placeholder 6">
            <a:extLst>
              <a:ext uri="{FF2B5EF4-FFF2-40B4-BE49-F238E27FC236}">
                <a16:creationId xmlns:a16="http://schemas.microsoft.com/office/drawing/2014/main" id="{8A430FBF-7D7A-98FD-1E65-BD638AA3295E}"/>
              </a:ext>
            </a:extLst>
          </p:cNvPr>
          <p:cNvSpPr>
            <a:spLocks noGrp="1" noRot="1" noChangeAspect="1"/>
          </p:cNvSpPr>
          <p:nvPr>
            <p:ph type="sldImg"/>
          </p:nvPr>
        </p:nvSpPr>
        <p:spPr/>
      </p:sp>
    </p:spTree>
    <p:extLst>
      <p:ext uri="{BB962C8B-B14F-4D97-AF65-F5344CB8AC3E}">
        <p14:creationId xmlns:p14="http://schemas.microsoft.com/office/powerpoint/2010/main" val="1751777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Note: Catch-up with V116 for all previously vaccinated eligible adults is the most urgent opportunity.</a:t>
            </a:r>
          </a:p>
          <a:p>
            <a:endParaRPr lang="en-US"/>
          </a:p>
        </p:txBody>
      </p:sp>
      <p:sp>
        <p:nvSpPr>
          <p:cNvPr id="4" name="Slide Number Placeholder 3"/>
          <p:cNvSpPr>
            <a:spLocks noGrp="1"/>
          </p:cNvSpPr>
          <p:nvPr>
            <p:ph type="sldNum" sz="quarter" idx="5"/>
          </p:nvPr>
        </p:nvSpPr>
        <p:spPr/>
        <p:txBody>
          <a:bodyPr/>
          <a:lstStyle/>
          <a:p>
            <a:pPr lvl="0"/>
            <a:fld id="{A63D816A-EFE4-0143-8690-2D7CDF975AAE}" type="slidenum">
              <a:rPr lang="en-US" noProof="0" smtClean="0"/>
              <a:pPr lvl="0"/>
              <a:t>23</a:t>
            </a:fld>
            <a:endParaRPr lang="en-US" noProof="0"/>
          </a:p>
        </p:txBody>
      </p:sp>
      <p:sp>
        <p:nvSpPr>
          <p:cNvPr id="7" name="Slide Image Placeholder 6">
            <a:extLst>
              <a:ext uri="{FF2B5EF4-FFF2-40B4-BE49-F238E27FC236}">
                <a16:creationId xmlns:a16="http://schemas.microsoft.com/office/drawing/2014/main" id="{F881F963-D93F-0AB5-1DC1-FFF833D536F5}"/>
              </a:ext>
            </a:extLst>
          </p:cNvPr>
          <p:cNvSpPr>
            <a:spLocks noGrp="1" noRot="1" noChangeAspect="1"/>
          </p:cNvSpPr>
          <p:nvPr>
            <p:ph type="sldImg"/>
          </p:nvPr>
        </p:nvSpPr>
        <p:spPr/>
      </p:sp>
    </p:spTree>
    <p:extLst>
      <p:ext uri="{BB962C8B-B14F-4D97-AF65-F5344CB8AC3E}">
        <p14:creationId xmlns:p14="http://schemas.microsoft.com/office/powerpoint/2010/main" val="3666588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Notes:</a:t>
            </a:r>
          </a:p>
          <a:p>
            <a:pPr marL="288482" lvl="1" indent="-174056">
              <a:buFont typeface="Arial" panose="020B0604020202020204" pitchFamily="34" charset="0"/>
              <a:buChar char="•"/>
            </a:pPr>
            <a:r>
              <a:rPr lang="en-US"/>
              <a:t>Catch-up with V116 for all previously vaccinated eligible adults is the most urgent opportunity.</a:t>
            </a:r>
          </a:p>
          <a:p>
            <a:pPr marL="288482" lvl="1" indent="-174056">
              <a:buFont typeface="Arial" panose="020B0604020202020204" pitchFamily="34" charset="0"/>
              <a:buChar char="•"/>
            </a:pPr>
            <a:r>
              <a:rPr lang="en-US"/>
              <a:t>Per compliance guidance, the Pharmacy Tech can receive information on the following: product indications and limitations of use; approved messages concerning patient identification and vaccination schedules; product safety information; product ordering; product coverage; product dosing and administration; product storage and handling; *the specific role of Pharmacy Tech is determined by the pharmacy.</a:t>
            </a:r>
          </a:p>
        </p:txBody>
      </p:sp>
      <p:sp>
        <p:nvSpPr>
          <p:cNvPr id="4" name="Slide Number Placeholder 3"/>
          <p:cNvSpPr>
            <a:spLocks noGrp="1"/>
          </p:cNvSpPr>
          <p:nvPr>
            <p:ph type="sldNum" sz="quarter" idx="5"/>
          </p:nvPr>
        </p:nvSpPr>
        <p:spPr/>
        <p:txBody>
          <a:bodyPr/>
          <a:lstStyle/>
          <a:p>
            <a:pPr lvl="0"/>
            <a:fld id="{A63D816A-EFE4-0143-8690-2D7CDF975AAE}" type="slidenum">
              <a:rPr lang="en-US" noProof="0" smtClean="0"/>
              <a:pPr lvl="0"/>
              <a:t>24</a:t>
            </a:fld>
            <a:endParaRPr lang="en-US" noProof="0"/>
          </a:p>
        </p:txBody>
      </p:sp>
      <p:sp>
        <p:nvSpPr>
          <p:cNvPr id="7" name="Slide Image Placeholder 6">
            <a:extLst>
              <a:ext uri="{FF2B5EF4-FFF2-40B4-BE49-F238E27FC236}">
                <a16:creationId xmlns:a16="http://schemas.microsoft.com/office/drawing/2014/main" id="{78020EEC-CC10-784C-5D8F-CBE73493B0AF}"/>
              </a:ext>
            </a:extLst>
          </p:cNvPr>
          <p:cNvSpPr>
            <a:spLocks noGrp="1" noRot="1" noChangeAspect="1"/>
          </p:cNvSpPr>
          <p:nvPr>
            <p:ph type="sldImg"/>
          </p:nvPr>
        </p:nvSpPr>
        <p:spPr/>
      </p:sp>
    </p:spTree>
    <p:extLst>
      <p:ext uri="{BB962C8B-B14F-4D97-AF65-F5344CB8AC3E}">
        <p14:creationId xmlns:p14="http://schemas.microsoft.com/office/powerpoint/2010/main" val="3096280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A2DD403B-0F6A-4C1F-AE63-FA1FF361F76A}" type="slidenum">
              <a:rPr lang="en-GB" smtClean="0"/>
              <a:pPr/>
              <a:t>25</a:t>
            </a:fld>
            <a:endParaRPr lang="en-GB"/>
          </a:p>
        </p:txBody>
      </p:sp>
      <p:sp>
        <p:nvSpPr>
          <p:cNvPr id="6" name="Slide Image Placeholder 5">
            <a:extLst>
              <a:ext uri="{FF2B5EF4-FFF2-40B4-BE49-F238E27FC236}">
                <a16:creationId xmlns:a16="http://schemas.microsoft.com/office/drawing/2014/main" id="{6469403A-62F7-6EE5-2E56-4AEDB57A88AF}"/>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640F3F7B-F3F4-F41E-E9A6-D940D3EEDC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2733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DSA Launch = 10/2/23</a:t>
            </a:r>
          </a:p>
          <a:p>
            <a:r>
              <a:rPr lang="en-US"/>
              <a:t>PP DSA Launch = 1/1/24</a:t>
            </a:r>
          </a:p>
        </p:txBody>
      </p:sp>
      <p:sp>
        <p:nvSpPr>
          <p:cNvPr id="4" name="Slide Number Placeholder 3"/>
          <p:cNvSpPr>
            <a:spLocks noGrp="1"/>
          </p:cNvSpPr>
          <p:nvPr>
            <p:ph type="sldNum" sz="quarter" idx="5"/>
          </p:nvPr>
        </p:nvSpPr>
        <p:spPr/>
        <p:txBody>
          <a:bodyPr/>
          <a:lstStyle/>
          <a:p>
            <a:fld id="{BFF6344A-FA05-4F9C-BD4B-611413B14260}" type="slidenum">
              <a:rPr lang="en-US" smtClean="0"/>
              <a:pPr/>
              <a:t>26</a:t>
            </a:fld>
            <a:endParaRPr lang="en-US"/>
          </a:p>
        </p:txBody>
      </p:sp>
      <p:sp>
        <p:nvSpPr>
          <p:cNvPr id="7" name="Slide Image Placeholder 6">
            <a:extLst>
              <a:ext uri="{FF2B5EF4-FFF2-40B4-BE49-F238E27FC236}">
                <a16:creationId xmlns:a16="http://schemas.microsoft.com/office/drawing/2014/main" id="{6C5F73FF-7107-084A-F379-070A0FFF8FA5}"/>
              </a:ext>
            </a:extLst>
          </p:cNvPr>
          <p:cNvSpPr>
            <a:spLocks noGrp="1" noRot="1" noChangeAspect="1"/>
          </p:cNvSpPr>
          <p:nvPr>
            <p:ph type="sldImg"/>
          </p:nvPr>
        </p:nvSpPr>
        <p:spPr/>
      </p:sp>
    </p:spTree>
    <p:extLst>
      <p:ext uri="{BB962C8B-B14F-4D97-AF65-F5344CB8AC3E}">
        <p14:creationId xmlns:p14="http://schemas.microsoft.com/office/powerpoint/2010/main" val="3807426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Note: We will have a RMD DSA deck and a branded deck.</a:t>
            </a:r>
          </a:p>
        </p:txBody>
      </p:sp>
      <p:sp>
        <p:nvSpPr>
          <p:cNvPr id="4" name="Slide Number Placeholder 3"/>
          <p:cNvSpPr>
            <a:spLocks noGrp="1"/>
          </p:cNvSpPr>
          <p:nvPr>
            <p:ph type="sldNum" sz="quarter" idx="5"/>
          </p:nvPr>
        </p:nvSpPr>
        <p:spPr/>
        <p:txBody>
          <a:bodyPr/>
          <a:lstStyle/>
          <a:p>
            <a:fld id="{BFF6344A-FA05-4F9C-BD4B-611413B14260}" type="slidenum">
              <a:rPr lang="en-US" smtClean="0"/>
              <a:pPr/>
              <a:t>27</a:t>
            </a:fld>
            <a:endParaRPr lang="en-US"/>
          </a:p>
        </p:txBody>
      </p:sp>
      <p:sp>
        <p:nvSpPr>
          <p:cNvPr id="7" name="Slide Image Placeholder 6">
            <a:extLst>
              <a:ext uri="{FF2B5EF4-FFF2-40B4-BE49-F238E27FC236}">
                <a16:creationId xmlns:a16="http://schemas.microsoft.com/office/drawing/2014/main" id="{B597DEEB-71E2-5E73-2BE6-830C7BD27692}"/>
              </a:ext>
            </a:extLst>
          </p:cNvPr>
          <p:cNvSpPr>
            <a:spLocks noGrp="1" noRot="1" noChangeAspect="1"/>
          </p:cNvSpPr>
          <p:nvPr>
            <p:ph type="sldImg"/>
          </p:nvPr>
        </p:nvSpPr>
        <p:spPr/>
      </p:sp>
    </p:spTree>
    <p:extLst>
      <p:ext uri="{BB962C8B-B14F-4D97-AF65-F5344CB8AC3E}">
        <p14:creationId xmlns:p14="http://schemas.microsoft.com/office/powerpoint/2010/main" val="2233496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A2DD403B-0F6A-4C1F-AE63-FA1FF361F76A}" type="slidenum">
              <a:rPr lang="en-GB" smtClean="0"/>
              <a:pPr/>
              <a:t>28</a:t>
            </a:fld>
            <a:endParaRPr lang="en-GB"/>
          </a:p>
        </p:txBody>
      </p:sp>
      <p:sp>
        <p:nvSpPr>
          <p:cNvPr id="6" name="Slide Image Placeholder 5">
            <a:extLst>
              <a:ext uri="{FF2B5EF4-FFF2-40B4-BE49-F238E27FC236}">
                <a16:creationId xmlns:a16="http://schemas.microsoft.com/office/drawing/2014/main" id="{AE635CF8-D54A-FB9C-54A3-8BA38EF33A85}"/>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F0F22B42-EDFA-9F59-5266-2FB2480E37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8498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Notes: </a:t>
            </a:r>
          </a:p>
          <a:p>
            <a:pPr marL="288482" lvl="1" indent="-174056">
              <a:buFont typeface="Arial" panose="020B0604020202020204" pitchFamily="34" charset="0"/>
              <a:buChar char="•"/>
            </a:pPr>
            <a:r>
              <a:rPr lang="en-US"/>
              <a:t>The brand team will have a Branded Why Deck that will be applicable to Pharmacy discussions.</a:t>
            </a:r>
          </a:p>
          <a:p>
            <a:pPr marL="288482" lvl="1" indent="-174056">
              <a:buFont typeface="Arial" panose="020B0604020202020204" pitchFamily="34" charset="0"/>
              <a:buChar char="•"/>
            </a:pPr>
            <a:r>
              <a:rPr lang="en-US"/>
              <a:t>The brand team is planning 2 Med Ed decks...1 unbranded to explain ACIP pneumo recommendations for use in summer; 1 branded deck to be delivered starting in October</a:t>
            </a:r>
          </a:p>
          <a:p>
            <a:pPr marL="288482" lvl="1" indent="-174056">
              <a:buFont typeface="Arial" panose="020B0604020202020204" pitchFamily="34" charset="0"/>
              <a:buChar char="•"/>
            </a:pPr>
            <a:r>
              <a:rPr lang="en-US"/>
              <a:t>There will be an RMD Branded Deck</a:t>
            </a:r>
          </a:p>
          <a:p>
            <a:pPr marL="288482" lvl="1" indent="-174056">
              <a:buFont typeface="Arial" panose="020B0604020202020204" pitchFamily="34" charset="0"/>
              <a:buChar char="•"/>
            </a:pPr>
            <a:r>
              <a:rPr lang="en-US"/>
              <a:t>Branded Med Ed will not be available for placement until October</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BFF6344A-FA05-4F9C-BD4B-611413B14260}" type="slidenum">
              <a:rPr lang="en-US" smtClean="0"/>
              <a:pPr/>
              <a:t>29</a:t>
            </a:fld>
            <a:endParaRPr lang="en-US"/>
          </a:p>
        </p:txBody>
      </p:sp>
      <p:sp>
        <p:nvSpPr>
          <p:cNvPr id="13" name="Slide Image Placeholder 12">
            <a:extLst>
              <a:ext uri="{FF2B5EF4-FFF2-40B4-BE49-F238E27FC236}">
                <a16:creationId xmlns:a16="http://schemas.microsoft.com/office/drawing/2014/main" id="{ABE8DDEA-1E1C-1EA0-518A-98C5455C07F8}"/>
              </a:ext>
            </a:extLst>
          </p:cNvPr>
          <p:cNvSpPr>
            <a:spLocks noGrp="1" noRot="1" noChangeAspect="1"/>
          </p:cNvSpPr>
          <p:nvPr>
            <p:ph type="sldImg"/>
          </p:nvPr>
        </p:nvSpPr>
        <p:spPr/>
      </p:sp>
    </p:spTree>
    <p:extLst>
      <p:ext uri="{BB962C8B-B14F-4D97-AF65-F5344CB8AC3E}">
        <p14:creationId xmlns:p14="http://schemas.microsoft.com/office/powerpoint/2010/main" val="340084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3</a:t>
            </a:fld>
            <a:endParaRPr lang="en-GB"/>
          </a:p>
        </p:txBody>
      </p:sp>
    </p:spTree>
    <p:extLst>
      <p:ext uri="{BB962C8B-B14F-4D97-AF65-F5344CB8AC3E}">
        <p14:creationId xmlns:p14="http://schemas.microsoft.com/office/powerpoint/2010/main" val="3628524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F6344A-FA05-4F9C-BD4B-611413B14260}" type="slidenum">
              <a:rPr lang="en-US" smtClean="0"/>
              <a:t>30</a:t>
            </a:fld>
            <a:endParaRPr lang="en-US"/>
          </a:p>
        </p:txBody>
      </p:sp>
    </p:spTree>
    <p:extLst>
      <p:ext uri="{BB962C8B-B14F-4D97-AF65-F5344CB8AC3E}">
        <p14:creationId xmlns:p14="http://schemas.microsoft.com/office/powerpoint/2010/main" val="29211470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Share rationale for HCC POC starting in 2025 (MHC, Stocking decisions, busy flu season, full weight in 2025; supports making IPD an all year long vaccination opp</a:t>
            </a:r>
          </a:p>
          <a:p>
            <a:pPr marL="171450" lvl="0" indent="-171450">
              <a:buFont typeface="Arial" panose="020B0604020202020204" pitchFamily="34" charset="0"/>
              <a:buChar char="•"/>
            </a:pPr>
            <a:r>
              <a:rPr lang="en-US"/>
              <a:t>HCC Branded Campaign 10/1/24 start if stocking otherwise push to 2025 start</a:t>
            </a:r>
          </a:p>
          <a:p>
            <a:pPr marL="171450" lvl="0" indent="-171450">
              <a:buFont typeface="Arial" panose="020B0604020202020204" pitchFamily="34" charset="0"/>
              <a:buChar char="•"/>
            </a:pPr>
            <a:r>
              <a:rPr lang="en-US"/>
              <a:t>HCC POC in Pharmacy will be digital in 2024; both digital and print in 2025</a:t>
            </a:r>
          </a:p>
          <a:p>
            <a:pPr marL="171450" lvl="0" indent="-171450">
              <a:buFont typeface="Arial" panose="020B0604020202020204" pitchFamily="34" charset="0"/>
              <a:buChar char="•"/>
            </a:pPr>
            <a:r>
              <a:rPr lang="en-US"/>
              <a:t>HCC outreach via retail partnerships planned for 2025 (2024 if early adopter)</a:t>
            </a:r>
          </a:p>
          <a:p>
            <a:pPr marL="171450" lvl="0" indent="-171450">
              <a:buFont typeface="Arial" panose="020B0604020202020204" pitchFamily="34" charset="0"/>
              <a:buChar char="•"/>
            </a:pPr>
            <a:r>
              <a:rPr lang="en-US"/>
              <a:t>Note: Remember to include PR team/stores</a:t>
            </a:r>
          </a:p>
        </p:txBody>
      </p:sp>
      <p:sp>
        <p:nvSpPr>
          <p:cNvPr id="4" name="Slide Number Placeholder 3"/>
          <p:cNvSpPr>
            <a:spLocks noGrp="1"/>
          </p:cNvSpPr>
          <p:nvPr>
            <p:ph type="sldNum" sz="quarter" idx="5"/>
          </p:nvPr>
        </p:nvSpPr>
        <p:spPr/>
        <p:txBody>
          <a:bodyPr/>
          <a:lstStyle/>
          <a:p>
            <a:fld id="{BFF6344A-FA05-4F9C-BD4B-611413B14260}" type="slidenum">
              <a:rPr lang="en-US" smtClean="0"/>
              <a:pPr/>
              <a:t>31</a:t>
            </a:fld>
            <a:endParaRPr lang="en-US"/>
          </a:p>
        </p:txBody>
      </p:sp>
      <p:sp>
        <p:nvSpPr>
          <p:cNvPr id="7" name="Slide Image Placeholder 6">
            <a:extLst>
              <a:ext uri="{FF2B5EF4-FFF2-40B4-BE49-F238E27FC236}">
                <a16:creationId xmlns:a16="http://schemas.microsoft.com/office/drawing/2014/main" id="{98E66C3C-03AD-EF4F-6AC9-9FBC1FE7D389}"/>
              </a:ext>
            </a:extLst>
          </p:cNvPr>
          <p:cNvSpPr>
            <a:spLocks noGrp="1" noRot="1" noChangeAspect="1"/>
          </p:cNvSpPr>
          <p:nvPr>
            <p:ph type="sldImg"/>
          </p:nvPr>
        </p:nvSpPr>
        <p:spPr/>
      </p:sp>
    </p:spTree>
    <p:extLst>
      <p:ext uri="{BB962C8B-B14F-4D97-AF65-F5344CB8AC3E}">
        <p14:creationId xmlns:p14="http://schemas.microsoft.com/office/powerpoint/2010/main" val="257614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F6344A-FA05-4F9C-BD4B-611413B14260}" type="slidenum">
              <a:rPr lang="en-US" smtClean="0"/>
              <a:pPr/>
              <a:t>32</a:t>
            </a:fld>
            <a:endParaRPr lang="en-US"/>
          </a:p>
        </p:txBody>
      </p:sp>
      <p:sp>
        <p:nvSpPr>
          <p:cNvPr id="7" name="Slide Image Placeholder 6">
            <a:extLst>
              <a:ext uri="{FF2B5EF4-FFF2-40B4-BE49-F238E27FC236}">
                <a16:creationId xmlns:a16="http://schemas.microsoft.com/office/drawing/2014/main" id="{F36336D4-5BBE-BB20-CE0A-B75343DA90C1}"/>
              </a:ext>
            </a:extLst>
          </p:cNvPr>
          <p:cNvSpPr>
            <a:spLocks noGrp="1" noRot="1" noChangeAspect="1"/>
          </p:cNvSpPr>
          <p:nvPr>
            <p:ph type="sldImg"/>
          </p:nvPr>
        </p:nvSpPr>
        <p:spPr/>
      </p:sp>
    </p:spTree>
    <p:extLst>
      <p:ext uri="{BB962C8B-B14F-4D97-AF65-F5344CB8AC3E}">
        <p14:creationId xmlns:p14="http://schemas.microsoft.com/office/powerpoint/2010/main" val="3133394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A2DD403B-0F6A-4C1F-AE63-FA1FF361F76A}" type="slidenum">
              <a:rPr lang="en-GB" smtClean="0"/>
              <a:pPr/>
              <a:t>33</a:t>
            </a:fld>
            <a:endParaRPr lang="en-GB"/>
          </a:p>
        </p:txBody>
      </p:sp>
      <p:sp>
        <p:nvSpPr>
          <p:cNvPr id="6" name="Slide Image Placeholder 5">
            <a:extLst>
              <a:ext uri="{FF2B5EF4-FFF2-40B4-BE49-F238E27FC236}">
                <a16:creationId xmlns:a16="http://schemas.microsoft.com/office/drawing/2014/main" id="{14A6B233-9A97-B4B0-428B-960C2D905C56}"/>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8CAC231F-EDD2-2FCE-84E6-77AB5B5B2B9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6294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BFF6344A-FA05-4F9C-BD4B-611413B14260}" type="slidenum">
              <a:rPr lang="en-US" smtClean="0"/>
              <a:pPr/>
              <a:t>34</a:t>
            </a:fld>
            <a:endParaRPr lang="en-US"/>
          </a:p>
        </p:txBody>
      </p:sp>
      <p:sp>
        <p:nvSpPr>
          <p:cNvPr id="6" name="Slide Image Placeholder 5">
            <a:extLst>
              <a:ext uri="{FF2B5EF4-FFF2-40B4-BE49-F238E27FC236}">
                <a16:creationId xmlns:a16="http://schemas.microsoft.com/office/drawing/2014/main" id="{60051C27-38DE-639D-36D8-55112C4CDB53}"/>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D271C22E-DA76-8EF0-4B2A-D5DE377DEF3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9759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1/8 Strong Start &amp; DSA webcast</a:t>
            </a:r>
          </a:p>
          <a:p>
            <a:r>
              <a:rPr lang="en-US"/>
              <a:t>1/12 Rep Certification</a:t>
            </a:r>
          </a:p>
          <a:p>
            <a:r>
              <a:rPr lang="en-US"/>
              <a:t>2/26-2/29 1S meeting</a:t>
            </a:r>
          </a:p>
          <a:p>
            <a:r>
              <a:rPr lang="en-US"/>
              <a:t>5/17 DSA ends</a:t>
            </a:r>
          </a:p>
          <a:p>
            <a:r>
              <a:rPr lang="en-US">
                <a:latin typeface="Invention"/>
              </a:rPr>
              <a:t>Brand team is making a Pharmacy one-page branded Med Ed summary  for an easy overview piece since Pharmacy will not have their own MMF talk until 2025 ( potential leave behind, field email, etc.) &amp; can leave after program or at booth</a:t>
            </a:r>
          </a:p>
          <a:p>
            <a:endParaRPr lang="en-US">
              <a:latin typeface="Invention"/>
            </a:endParaRPr>
          </a:p>
          <a:p>
            <a:r>
              <a:rPr lang="en-US">
                <a:latin typeface="Invention"/>
              </a:rPr>
              <a:t>DSA PVAR: Clinical Execution with Pharmacists and PDM (who are Pharmacists)</a:t>
            </a:r>
          </a:p>
          <a:p>
            <a:r>
              <a:rPr lang="en-US">
                <a:latin typeface="Invention"/>
              </a:rPr>
              <a:t>DSA VPAE, IPN AE, &amp; LTC AE; Clinical execution with Pharmacy leadership with clinical credentials; Operational execution with Pharmacy leadership with business credentials and connect for B2B with IPP through HSMAD</a:t>
            </a:r>
          </a:p>
        </p:txBody>
      </p:sp>
      <p:sp>
        <p:nvSpPr>
          <p:cNvPr id="4" name="Slide Number Placeholder 3"/>
          <p:cNvSpPr>
            <a:spLocks noGrp="1"/>
          </p:cNvSpPr>
          <p:nvPr>
            <p:ph type="sldNum" sz="quarter" idx="5"/>
          </p:nvPr>
        </p:nvSpPr>
        <p:spPr/>
        <p:txBody>
          <a:bodyPr/>
          <a:lstStyle/>
          <a:p>
            <a:fld id="{BFF6344A-FA05-4F9C-BD4B-611413B14260}" type="slidenum">
              <a:rPr lang="en-US" smtClean="0"/>
              <a:pPr/>
              <a:t>35</a:t>
            </a:fld>
            <a:endParaRPr lang="en-US"/>
          </a:p>
        </p:txBody>
      </p:sp>
      <p:sp>
        <p:nvSpPr>
          <p:cNvPr id="7" name="Slide Image Placeholder 6">
            <a:extLst>
              <a:ext uri="{FF2B5EF4-FFF2-40B4-BE49-F238E27FC236}">
                <a16:creationId xmlns:a16="http://schemas.microsoft.com/office/drawing/2014/main" id="{BE8288FD-0FC2-9C7D-625C-C597D9E0FE55}"/>
              </a:ext>
            </a:extLst>
          </p:cNvPr>
          <p:cNvSpPr>
            <a:spLocks noGrp="1" noRot="1" noChangeAspect="1"/>
          </p:cNvSpPr>
          <p:nvPr>
            <p:ph type="sldImg"/>
          </p:nvPr>
        </p:nvSpPr>
        <p:spPr/>
      </p:sp>
    </p:spTree>
    <p:extLst>
      <p:ext uri="{BB962C8B-B14F-4D97-AF65-F5344CB8AC3E}">
        <p14:creationId xmlns:p14="http://schemas.microsoft.com/office/powerpoint/2010/main" val="10797394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A2DD403B-0F6A-4C1F-AE63-FA1FF361F76A}" type="slidenum">
              <a:rPr lang="en-GB" smtClean="0"/>
              <a:pPr/>
              <a:t>36</a:t>
            </a:fld>
            <a:endParaRPr lang="en-GB"/>
          </a:p>
        </p:txBody>
      </p:sp>
      <p:sp>
        <p:nvSpPr>
          <p:cNvPr id="6" name="Slide Image Placeholder 5">
            <a:extLst>
              <a:ext uri="{FF2B5EF4-FFF2-40B4-BE49-F238E27FC236}">
                <a16:creationId xmlns:a16="http://schemas.microsoft.com/office/drawing/2014/main" id="{270AE577-B10C-3879-57C4-025BE452E553}"/>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B5EE8780-93DA-412D-86EE-BB32CD0D0C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87407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37</a:t>
            </a:fld>
            <a:endParaRPr lang="en-GB"/>
          </a:p>
        </p:txBody>
      </p:sp>
    </p:spTree>
    <p:extLst>
      <p:ext uri="{BB962C8B-B14F-4D97-AF65-F5344CB8AC3E}">
        <p14:creationId xmlns:p14="http://schemas.microsoft.com/office/powerpoint/2010/main" val="3905971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38</a:t>
            </a:fld>
            <a:endParaRPr lang="en-GB"/>
          </a:p>
        </p:txBody>
      </p:sp>
    </p:spTree>
    <p:extLst>
      <p:ext uri="{BB962C8B-B14F-4D97-AF65-F5344CB8AC3E}">
        <p14:creationId xmlns:p14="http://schemas.microsoft.com/office/powerpoint/2010/main" val="1014029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50-64 = private/commercial coverage either through med benefit or pharmacy benefit; Medicaid; military? No insurance %?</a:t>
            </a:r>
          </a:p>
          <a:p>
            <a:r>
              <a:rPr lang="en-US"/>
              <a:t>65+ = Medicare Part B pays for the vaccine </a:t>
            </a:r>
          </a:p>
          <a:p>
            <a:endParaRPr lang="en-US"/>
          </a:p>
        </p:txBody>
      </p:sp>
      <p:sp>
        <p:nvSpPr>
          <p:cNvPr id="4" name="Slide Number Placeholder 3"/>
          <p:cNvSpPr>
            <a:spLocks noGrp="1"/>
          </p:cNvSpPr>
          <p:nvPr>
            <p:ph type="sldNum" sz="quarter" idx="5"/>
          </p:nvPr>
        </p:nvSpPr>
        <p:spPr/>
        <p:txBody>
          <a:bodyPr/>
          <a:lstStyle/>
          <a:p>
            <a:fld id="{BFF6344A-FA05-4F9C-BD4B-611413B14260}" type="slidenum">
              <a:rPr lang="en-US" smtClean="0"/>
              <a:pPr/>
              <a:t>39</a:t>
            </a:fld>
            <a:endParaRPr lang="en-US"/>
          </a:p>
        </p:txBody>
      </p:sp>
      <p:sp>
        <p:nvSpPr>
          <p:cNvPr id="7" name="Slide Image Placeholder 6">
            <a:extLst>
              <a:ext uri="{FF2B5EF4-FFF2-40B4-BE49-F238E27FC236}">
                <a16:creationId xmlns:a16="http://schemas.microsoft.com/office/drawing/2014/main" id="{CF0AF4F7-0EE2-8AA7-0B24-05972982418D}"/>
              </a:ext>
            </a:extLst>
          </p:cNvPr>
          <p:cNvSpPr>
            <a:spLocks noGrp="1" noRot="1" noChangeAspect="1"/>
          </p:cNvSpPr>
          <p:nvPr>
            <p:ph type="sldImg"/>
          </p:nvPr>
        </p:nvSpPr>
        <p:spPr/>
      </p:sp>
    </p:spTree>
    <p:extLst>
      <p:ext uri="{BB962C8B-B14F-4D97-AF65-F5344CB8AC3E}">
        <p14:creationId xmlns:p14="http://schemas.microsoft.com/office/powerpoint/2010/main" val="1224878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1714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b="0"/>
              <a:t>eSlide Note: eSlide ran the calculations with the embedded slide data. Their calculations for 9/2021 – 2/2023 are </a:t>
            </a:r>
            <a:r>
              <a:rPr lang="en-US" sz="1200" b="0"/>
              <a:t>Clinic / Office = 50.62%; Pharmacy = 45.53%; Hospital = 3.85%. The original Merck slide sourced had the following call out that was incorrect, “</a:t>
            </a:r>
            <a:r>
              <a:rPr lang="en-US" sz="1200" b="1" i="1">
                <a:solidFill>
                  <a:srgbClr val="0C2340"/>
                </a:solidFill>
                <a:latin typeface="Invention Light"/>
              </a:rPr>
              <a:t>Pharmacies</a:t>
            </a:r>
            <a:r>
              <a:rPr lang="en-US" sz="1200" i="1">
                <a:solidFill>
                  <a:srgbClr val="0C2340"/>
                </a:solidFill>
                <a:latin typeface="Invention Light"/>
              </a:rPr>
              <a:t> have an average share of </a:t>
            </a:r>
            <a:r>
              <a:rPr lang="en-US" sz="1200" b="1" i="1">
                <a:solidFill>
                  <a:srgbClr val="0C2340"/>
                </a:solidFill>
                <a:latin typeface="Invention Light"/>
              </a:rPr>
              <a:t>50%</a:t>
            </a:r>
            <a:r>
              <a:rPr lang="en-US" sz="1200" i="1">
                <a:solidFill>
                  <a:srgbClr val="0C2340"/>
                </a:solidFill>
                <a:latin typeface="Invention Light"/>
              </a:rPr>
              <a:t> followed by Clinic/Office with 47% and Hospital with 3% for </a:t>
            </a:r>
            <a:r>
              <a:rPr lang="en-US" sz="1200" b="1" i="1">
                <a:solidFill>
                  <a:srgbClr val="0C2340"/>
                </a:solidFill>
                <a:latin typeface="Invention Light"/>
              </a:rPr>
              <a:t>Prevnar 20</a:t>
            </a:r>
            <a:r>
              <a:rPr lang="en-US" sz="1200" i="1">
                <a:solidFill>
                  <a:srgbClr val="0C2340"/>
                </a:solidFill>
                <a:latin typeface="Invention Light"/>
              </a:rPr>
              <a:t> vaccine in Adults”</a:t>
            </a:r>
            <a:endParaRPr lang="en-US" sz="2000" b="1">
              <a:solidFill>
                <a:srgbClr val="0C2340"/>
              </a:solidFill>
              <a:latin typeface="Invention Light"/>
            </a:endParaRPr>
          </a:p>
          <a:p>
            <a:pPr marL="342900" indent="-171450">
              <a:lnSpc>
                <a:spcPct val="90000"/>
              </a:lnSpc>
              <a:buFont typeface="Arial" panose="020B0604020202020204" pitchFamily="34" charset="0"/>
              <a:buChar char="•"/>
            </a:pPr>
            <a:endParaRPr lang="en-US" sz="1200" b="0"/>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4</a:t>
            </a:fld>
            <a:endParaRPr lang="en-GB"/>
          </a:p>
        </p:txBody>
      </p:sp>
    </p:spTree>
    <p:extLst>
      <p:ext uri="{BB962C8B-B14F-4D97-AF65-F5344CB8AC3E}">
        <p14:creationId xmlns:p14="http://schemas.microsoft.com/office/powerpoint/2010/main" val="39262018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40</a:t>
            </a:fld>
            <a:endParaRPr lang="en-GB"/>
          </a:p>
        </p:txBody>
      </p:sp>
    </p:spTree>
    <p:extLst>
      <p:ext uri="{BB962C8B-B14F-4D97-AF65-F5344CB8AC3E}">
        <p14:creationId xmlns:p14="http://schemas.microsoft.com/office/powerpoint/2010/main" val="1015891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41</a:t>
            </a:fld>
            <a:endParaRPr lang="en-GB"/>
          </a:p>
        </p:txBody>
      </p:sp>
    </p:spTree>
    <p:extLst>
      <p:ext uri="{BB962C8B-B14F-4D97-AF65-F5344CB8AC3E}">
        <p14:creationId xmlns:p14="http://schemas.microsoft.com/office/powerpoint/2010/main" val="4277605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42</a:t>
            </a:fld>
            <a:endParaRPr lang="en-GB"/>
          </a:p>
        </p:txBody>
      </p:sp>
    </p:spTree>
    <p:extLst>
      <p:ext uri="{BB962C8B-B14F-4D97-AF65-F5344CB8AC3E}">
        <p14:creationId xmlns:p14="http://schemas.microsoft.com/office/powerpoint/2010/main" val="207624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eSlide note: For pharmacy share graph on the right, the source data allowed for a graph with longer time period. See back-up slides for original time period graph. </a:t>
            </a:r>
          </a:p>
        </p:txBody>
      </p:sp>
      <p:sp>
        <p:nvSpPr>
          <p:cNvPr id="4" name="Slide Number Placeholder 3"/>
          <p:cNvSpPr>
            <a:spLocks noGrp="1"/>
          </p:cNvSpPr>
          <p:nvPr>
            <p:ph type="sldNum" sz="quarter" idx="5"/>
          </p:nvPr>
        </p:nvSpPr>
        <p:spPr/>
        <p:txBody>
          <a:bodyPr/>
          <a:lstStyle/>
          <a:p>
            <a:fld id="{A2DD403B-0F6A-4C1F-AE63-FA1FF361F76A}" type="slidenum">
              <a:rPr lang="en-GB" smtClean="0"/>
              <a:pPr/>
              <a:t>5</a:t>
            </a:fld>
            <a:endParaRPr lang="en-GB"/>
          </a:p>
        </p:txBody>
      </p:sp>
    </p:spTree>
    <p:extLst>
      <p:ext uri="{BB962C8B-B14F-4D97-AF65-F5344CB8AC3E}">
        <p14:creationId xmlns:p14="http://schemas.microsoft.com/office/powerpoint/2010/main" val="56157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6</a:t>
            </a:fld>
            <a:endParaRPr lang="en-GB"/>
          </a:p>
        </p:txBody>
      </p:sp>
    </p:spTree>
    <p:extLst>
      <p:ext uri="{BB962C8B-B14F-4D97-AF65-F5344CB8AC3E}">
        <p14:creationId xmlns:p14="http://schemas.microsoft.com/office/powerpoint/2010/main" val="117201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7</a:t>
            </a:fld>
            <a:endParaRPr lang="en-GB"/>
          </a:p>
        </p:txBody>
      </p:sp>
    </p:spTree>
    <p:extLst>
      <p:ext uri="{BB962C8B-B14F-4D97-AF65-F5344CB8AC3E}">
        <p14:creationId xmlns:p14="http://schemas.microsoft.com/office/powerpoint/2010/main" val="180339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8</a:t>
            </a:fld>
            <a:endParaRPr lang="en-GB"/>
          </a:p>
        </p:txBody>
      </p:sp>
    </p:spTree>
    <p:extLst>
      <p:ext uri="{BB962C8B-B14F-4D97-AF65-F5344CB8AC3E}">
        <p14:creationId xmlns:p14="http://schemas.microsoft.com/office/powerpoint/2010/main" val="104596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spcBef>
                <a:spcPts val="0"/>
              </a:spcBef>
              <a:spcAft>
                <a:spcPts val="0"/>
              </a:spcAft>
              <a:buFont typeface="Courier New" panose="02070309020205020404" pitchFamily="49" charset="0"/>
              <a:buNone/>
            </a:pPr>
            <a:r>
              <a:rPr lang="en-US" sz="1200" dirty="0">
                <a:latin typeface="Calibri Light" panose="020F0302020204030204" pitchFamily="34" charset="0"/>
                <a:ea typeface="Calibri" panose="020F0502020204030204" pitchFamily="34" charset="0"/>
              </a:rPr>
              <a:t>Important Notes: </a:t>
            </a:r>
          </a:p>
          <a:p>
            <a:pPr marL="628650" marR="0" lvl="1" indent="-171450">
              <a:spcBef>
                <a:spcPts val="0"/>
              </a:spcBef>
              <a:spcAft>
                <a:spcPts val="0"/>
              </a:spcAft>
              <a:buFontTx/>
              <a:buChar char="-"/>
            </a:pPr>
            <a:r>
              <a:rPr lang="en-US" sz="1200" dirty="0">
                <a:latin typeface="Calibri Light" panose="020F0302020204030204" pitchFamily="34" charset="0"/>
                <a:ea typeface="Calibri" panose="020F0502020204030204" pitchFamily="34" charset="0"/>
              </a:rPr>
              <a:t>There is a </a:t>
            </a:r>
            <a:r>
              <a:rPr lang="en-US" sz="1200" dirty="0">
                <a:effectLst/>
                <a:latin typeface="Calibri Light" panose="020F0302020204030204" pitchFamily="34" charset="0"/>
                <a:ea typeface="Calibri" panose="020F0502020204030204" pitchFamily="34" charset="0"/>
              </a:rPr>
              <a:t>difference between coverage and actual reimbursement in pharmacy </a:t>
            </a:r>
          </a:p>
          <a:p>
            <a:pPr marL="628650" marR="0" lvl="1" indent="-171450">
              <a:spcBef>
                <a:spcPts val="0"/>
              </a:spcBef>
              <a:spcAft>
                <a:spcPts val="0"/>
              </a:spcAft>
              <a:buFontTx/>
              <a:buChar char="-"/>
            </a:pPr>
            <a:r>
              <a:rPr lang="en-US" sz="1200" dirty="0">
                <a:latin typeface="Calibri Light" panose="020F0302020204030204" pitchFamily="34" charset="0"/>
                <a:ea typeface="Calibri" panose="020F0502020204030204" pitchFamily="34" charset="0"/>
              </a:rPr>
              <a:t>Pharmacy will need NPI to administer (pharmacy or pharmacist) and then capabilities to get reimbursed = CPT code and 3</a:t>
            </a:r>
            <a:r>
              <a:rPr lang="en-US" sz="1200" baseline="30000" dirty="0">
                <a:latin typeface="Calibri Light" panose="020F0302020204030204" pitchFamily="34" charset="0"/>
                <a:ea typeface="Calibri" panose="020F0502020204030204" pitchFamily="34" charset="0"/>
              </a:rPr>
              <a:t>rd</a:t>
            </a:r>
            <a:r>
              <a:rPr lang="en-US" sz="1200" dirty="0">
                <a:latin typeface="Calibri Light" panose="020F0302020204030204" pitchFamily="34" charset="0"/>
                <a:ea typeface="Calibri" panose="020F0502020204030204" pitchFamily="34" charset="0"/>
              </a:rPr>
              <a:t> party adjudication run through health plan</a:t>
            </a:r>
          </a:p>
          <a:p>
            <a:pPr marL="628650" marR="0" lvl="1" indent="-171450">
              <a:spcBef>
                <a:spcPts val="0"/>
              </a:spcBef>
              <a:spcAft>
                <a:spcPts val="0"/>
              </a:spcAft>
              <a:buFontTx/>
              <a:buChar char="-"/>
            </a:pPr>
            <a:r>
              <a:rPr lang="en-US" sz="1200" dirty="0">
                <a:latin typeface="Calibri Light" panose="020F0302020204030204" pitchFamily="34" charset="0"/>
                <a:ea typeface="Calibri" panose="020F0502020204030204" pitchFamily="34" charset="0"/>
              </a:rPr>
              <a:t>If pharmacy is out of network = they will administer but will check coverage and tell patient if copay/coinsurance required</a:t>
            </a:r>
          </a:p>
          <a:p>
            <a:pPr marL="628650" marR="0" lvl="1" indent="-171450">
              <a:spcBef>
                <a:spcPts val="0"/>
              </a:spcBef>
              <a:spcAft>
                <a:spcPts val="0"/>
              </a:spcAft>
              <a:buFontTx/>
              <a:buChar char="-"/>
            </a:pPr>
            <a:r>
              <a:rPr lang="en-US" sz="1200" dirty="0">
                <a:latin typeface="Calibri Light" panose="020F0302020204030204" pitchFamily="34" charset="0"/>
                <a:ea typeface="Calibri" panose="020F0502020204030204" pitchFamily="34" charset="0"/>
              </a:rPr>
              <a:t>The field will use Fingertip Formulary for coverage resources.</a:t>
            </a:r>
          </a:p>
          <a:p>
            <a:endParaRPr lang="en-US" dirty="0"/>
          </a:p>
        </p:txBody>
      </p:sp>
      <p:sp>
        <p:nvSpPr>
          <p:cNvPr id="4" name="Slide Number Placeholder 3"/>
          <p:cNvSpPr>
            <a:spLocks noGrp="1"/>
          </p:cNvSpPr>
          <p:nvPr>
            <p:ph type="sldNum" sz="quarter" idx="5"/>
          </p:nvPr>
        </p:nvSpPr>
        <p:spPr/>
        <p:txBody>
          <a:bodyPr/>
          <a:lstStyle/>
          <a:p>
            <a:fld id="{858BADCD-9006-4545-9AEC-8438ED6A7B3B}" type="slidenum">
              <a:rPr lang="en-US" smtClean="0"/>
              <a:t>9</a:t>
            </a:fld>
            <a:endParaRPr lang="en-US"/>
          </a:p>
        </p:txBody>
      </p:sp>
    </p:spTree>
    <p:extLst>
      <p:ext uri="{BB962C8B-B14F-4D97-AF65-F5344CB8AC3E}">
        <p14:creationId xmlns:p14="http://schemas.microsoft.com/office/powerpoint/2010/main" val="3690312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up Content Arrow_Vacc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0F27-F22F-40CF-A18C-FA3BF59509B4}"/>
              </a:ext>
            </a:extLst>
          </p:cNvPr>
          <p:cNvSpPr>
            <a:spLocks noGrp="1"/>
          </p:cNvSpPr>
          <p:nvPr>
            <p:ph type="title"/>
          </p:nvPr>
        </p:nvSpPr>
        <p:spPr>
          <a:xfrm>
            <a:off x="377825" y="377825"/>
            <a:ext cx="11436349" cy="850107"/>
          </a:xfrm>
        </p:spPr>
        <p:txBody>
          <a:bodyPr/>
          <a:lstStyle/>
          <a:p>
            <a:r>
              <a:rPr lang="en-US"/>
              <a:t>Click to edit Master title style</a:t>
            </a:r>
          </a:p>
        </p:txBody>
      </p:sp>
      <p:sp>
        <p:nvSpPr>
          <p:cNvPr id="3" name="Date Placeholder 2">
            <a:extLst>
              <a:ext uri="{FF2B5EF4-FFF2-40B4-BE49-F238E27FC236}">
                <a16:creationId xmlns:a16="http://schemas.microsoft.com/office/drawing/2014/main" id="{3E69CDBD-24CF-4DC2-9B10-302EF8248058}"/>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78DB8EB0-A32D-4D41-972C-DEED891CDC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2C1A7E-D0C8-49DE-A517-F388064FE179}"/>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7" name="Text Placeholder 9">
            <a:extLst>
              <a:ext uri="{FF2B5EF4-FFF2-40B4-BE49-F238E27FC236}">
                <a16:creationId xmlns:a16="http://schemas.microsoft.com/office/drawing/2014/main" id="{3BD9B422-FAD8-44BD-8746-3AD6537E78A8}"/>
              </a:ext>
            </a:extLst>
          </p:cNvPr>
          <p:cNvSpPr>
            <a:spLocks noGrp="1"/>
          </p:cNvSpPr>
          <p:nvPr>
            <p:ph type="body" sz="quarter" idx="15" hasCustomPrompt="1"/>
          </p:nvPr>
        </p:nvSpPr>
        <p:spPr bwMode="gray">
          <a:xfrm>
            <a:off x="377824" y="1335508"/>
            <a:ext cx="11436343" cy="396947"/>
          </a:xfrm>
          <a:prstGeom prst="rect">
            <a:avLst/>
          </a:prstGeom>
          <a:noFill/>
        </p:spPr>
        <p:txBody>
          <a:bodyPr wrap="square" rtlCol="0">
            <a:noAutofit/>
          </a:bodyPr>
          <a:lstStyle>
            <a:lvl1pPr marL="0" indent="0" algn="l" rtl="0" fontAlgn="base">
              <a:lnSpc>
                <a:spcPct val="85000"/>
              </a:lnSpc>
              <a:spcBef>
                <a:spcPct val="0"/>
              </a:spcBef>
              <a:spcAft>
                <a:spcPct val="0"/>
              </a:spcAft>
              <a:buNone/>
              <a:defRPr lang="en-US" sz="2000" b="0"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18" name="Text Placeholder 2">
            <a:extLst>
              <a:ext uri="{FF2B5EF4-FFF2-40B4-BE49-F238E27FC236}">
                <a16:creationId xmlns:a16="http://schemas.microsoft.com/office/drawing/2014/main" id="{01157652-85CE-4858-A482-6B80911ACA65}"/>
              </a:ext>
            </a:extLst>
          </p:cNvPr>
          <p:cNvSpPr>
            <a:spLocks noGrp="1"/>
          </p:cNvSpPr>
          <p:nvPr>
            <p:ph type="body" sz="quarter" idx="16" hasCustomPrompt="1"/>
          </p:nvPr>
        </p:nvSpPr>
        <p:spPr>
          <a:xfrm>
            <a:off x="377824" y="6031339"/>
            <a:ext cx="10008821" cy="426611"/>
          </a:xfrm>
        </p:spPr>
        <p:txBody>
          <a:bodyPr tIns="0" bIns="0" anchor="b"/>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kern="1200" dirty="0">
                <a:solidFill>
                  <a:schemeClr val="tx1"/>
                </a:solidFill>
                <a:latin typeface="+mn-lt"/>
                <a:ea typeface="+mn-ea"/>
                <a:cs typeface="Arial" pitchFamily="34" charset="0"/>
              </a:defRPr>
            </a:lvl1pPr>
          </a:lstStyle>
          <a:p>
            <a:pPr lvl="0"/>
            <a:r>
              <a:rPr lang="en-US"/>
              <a:t>Click to edit source</a:t>
            </a:r>
          </a:p>
        </p:txBody>
      </p:sp>
      <p:cxnSp>
        <p:nvCxnSpPr>
          <p:cNvPr id="22" name="Straight Connector 21">
            <a:extLst>
              <a:ext uri="{FF2B5EF4-FFF2-40B4-BE49-F238E27FC236}">
                <a16:creationId xmlns:a16="http://schemas.microsoft.com/office/drawing/2014/main" id="{73F627A8-6516-410B-AFE5-503DB000B94C}"/>
              </a:ext>
            </a:extLst>
          </p:cNvPr>
          <p:cNvCxnSpPr>
            <a:cxnSpLocks/>
          </p:cNvCxnSpPr>
          <p:nvPr userDrawn="1"/>
        </p:nvCxnSpPr>
        <p:spPr bwMode="gray">
          <a:xfrm>
            <a:off x="363309" y="1930264"/>
            <a:ext cx="5157216" cy="0"/>
          </a:xfrm>
          <a:prstGeom prst="line">
            <a:avLst/>
          </a:prstGeom>
          <a:ln w="28575" cap="flat">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75E2970-D454-4224-BDF9-A3C9DDE9CA23}"/>
              </a:ext>
            </a:extLst>
          </p:cNvPr>
          <p:cNvCxnSpPr>
            <a:cxnSpLocks/>
          </p:cNvCxnSpPr>
          <p:nvPr userDrawn="1"/>
        </p:nvCxnSpPr>
        <p:spPr bwMode="gray">
          <a:xfrm>
            <a:off x="6659514" y="1930264"/>
            <a:ext cx="5157216" cy="0"/>
          </a:xfrm>
          <a:prstGeom prst="line">
            <a:avLst/>
          </a:prstGeom>
          <a:ln w="28575"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3" name="Text Placeholder 62">
            <a:extLst>
              <a:ext uri="{FF2B5EF4-FFF2-40B4-BE49-F238E27FC236}">
                <a16:creationId xmlns:a16="http://schemas.microsoft.com/office/drawing/2014/main" id="{2983BE2A-95FA-41EB-B115-5D5351B01A47}"/>
              </a:ext>
            </a:extLst>
          </p:cNvPr>
          <p:cNvSpPr>
            <a:spLocks noGrp="1"/>
          </p:cNvSpPr>
          <p:nvPr userDrawn="1">
            <p:ph type="body" sz="quarter" idx="17"/>
          </p:nvPr>
        </p:nvSpPr>
        <p:spPr bwMode="gray">
          <a:xfrm>
            <a:off x="921095" y="2092368"/>
            <a:ext cx="4596852" cy="433965"/>
          </a:xfrm>
        </p:spPr>
        <p:txBody>
          <a:bodyPr wrap="square" lIns="91440" tIns="91440" rIns="91440" bIns="91440" anchor="ctr" anchorCtr="0">
            <a:spAutoFit/>
          </a:bodyPr>
          <a:lstStyle>
            <a:lvl1pPr>
              <a:lnSpc>
                <a:spcPct val="90000"/>
              </a:lnSpc>
              <a:defRPr sz="1800" b="0">
                <a:solidFill>
                  <a:schemeClr val="accent1"/>
                </a:solidFill>
              </a:defRPr>
            </a:lvl1pPr>
          </a:lstStyle>
          <a:p>
            <a:pPr lvl="0"/>
            <a:r>
              <a:rPr lang="en-US"/>
              <a:t>Click to edit Master text styles</a:t>
            </a:r>
          </a:p>
        </p:txBody>
      </p:sp>
      <p:sp>
        <p:nvSpPr>
          <p:cNvPr id="65" name="Content Placeholder 64">
            <a:extLst>
              <a:ext uri="{FF2B5EF4-FFF2-40B4-BE49-F238E27FC236}">
                <a16:creationId xmlns:a16="http://schemas.microsoft.com/office/drawing/2014/main" id="{BB2528E9-1E08-40BE-BBFA-252DEC170212}"/>
              </a:ext>
            </a:extLst>
          </p:cNvPr>
          <p:cNvSpPr>
            <a:spLocks noGrp="1"/>
          </p:cNvSpPr>
          <p:nvPr userDrawn="1">
            <p:ph sz="quarter" idx="18"/>
          </p:nvPr>
        </p:nvSpPr>
        <p:spPr bwMode="gray">
          <a:xfrm>
            <a:off x="921094" y="2630443"/>
            <a:ext cx="4596851" cy="3281501"/>
          </a:xfrm>
        </p:spPr>
        <p:txBody>
          <a:bodyPr lIns="91440" tIns="91440" rIns="91440" bIns="91440"/>
          <a:lstStyle>
            <a:lvl1pPr marL="176213" indent="-176213">
              <a:lnSpc>
                <a:spcPct val="90000"/>
              </a:lnSpc>
              <a:spcBef>
                <a:spcPts val="1200"/>
              </a:spcBef>
              <a:spcAft>
                <a:spcPts val="0"/>
              </a:spcAft>
              <a:buFont typeface="Arial" panose="020B0604020202020204" pitchFamily="34" charset="0"/>
              <a:buChar char="•"/>
              <a:defRPr sz="1400">
                <a:solidFill>
                  <a:schemeClr val="tx1"/>
                </a:solidFill>
              </a:defRPr>
            </a:lvl1pPr>
            <a:lvl2pPr marL="404813" indent="-169863">
              <a:lnSpc>
                <a:spcPct val="90000"/>
              </a:lnSpc>
              <a:spcBef>
                <a:spcPts val="600"/>
              </a:spcBef>
              <a:spcAft>
                <a:spcPts val="0"/>
              </a:spcAft>
              <a:buFont typeface="Arial Narrow" panose="020B0606020202030204" pitchFamily="34" charset="0"/>
              <a:buChar char="–"/>
              <a:defRPr>
                <a:solidFill>
                  <a:schemeClr val="tx1"/>
                </a:solidFill>
              </a:defRPr>
            </a:lvl2pPr>
            <a:lvl3pPr marL="633413" indent="-147638">
              <a:lnSpc>
                <a:spcPct val="90000"/>
              </a:lnSpc>
              <a:spcBef>
                <a:spcPts val="300"/>
              </a:spcBef>
              <a:spcAft>
                <a:spcPts val="0"/>
              </a:spcAft>
              <a:buFont typeface="Arial" panose="020B0604020202020204" pitchFamily="34" charset="0"/>
              <a:buChar char="•"/>
              <a:defRPr sz="1100">
                <a:solidFill>
                  <a:schemeClr val="tx1"/>
                </a:solidFill>
              </a:defRPr>
            </a:lvl3pPr>
            <a:lvl4pPr marL="800100" indent="-114300">
              <a:lnSpc>
                <a:spcPct val="90000"/>
              </a:lnSpc>
              <a:spcBef>
                <a:spcPts val="100"/>
              </a:spcBef>
              <a:spcAft>
                <a:spcPts val="0"/>
              </a:spcAft>
              <a:buFont typeface="Arial Narrow" panose="020B0606020202030204" pitchFamily="34" charset="0"/>
              <a:buChar char="–"/>
              <a:defRPr sz="1000">
                <a:solidFill>
                  <a:schemeClr val="tx1"/>
                </a:solidFill>
              </a:defRPr>
            </a:lvl4pPr>
            <a:lvl5pPr marL="971550" indent="-114300">
              <a:lnSpc>
                <a:spcPct val="90000"/>
              </a:lnSpc>
              <a:spcBef>
                <a:spcPts val="100"/>
              </a:spcBef>
              <a:spcAft>
                <a:spcPts val="0"/>
              </a:spcAft>
              <a:buFont typeface="Arial" panose="020B0604020202020204" pitchFamily="34" charset="0"/>
              <a:buChar cha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6" name="Text Placeholder 62">
            <a:extLst>
              <a:ext uri="{FF2B5EF4-FFF2-40B4-BE49-F238E27FC236}">
                <a16:creationId xmlns:a16="http://schemas.microsoft.com/office/drawing/2014/main" id="{A5772F7F-73DF-4201-ABEB-316C80A5E15A}"/>
              </a:ext>
            </a:extLst>
          </p:cNvPr>
          <p:cNvSpPr>
            <a:spLocks noGrp="1"/>
          </p:cNvSpPr>
          <p:nvPr userDrawn="1">
            <p:ph type="body" sz="quarter" idx="19"/>
          </p:nvPr>
        </p:nvSpPr>
        <p:spPr bwMode="gray">
          <a:xfrm>
            <a:off x="7217312" y="2092368"/>
            <a:ext cx="4596852" cy="433965"/>
          </a:xfrm>
        </p:spPr>
        <p:txBody>
          <a:bodyPr wrap="square" lIns="91440" tIns="91440" rIns="91440" bIns="91440" anchor="ctr" anchorCtr="0">
            <a:spAutoFit/>
          </a:bodyPr>
          <a:lstStyle>
            <a:lvl1pPr>
              <a:lnSpc>
                <a:spcPct val="90000"/>
              </a:lnSpc>
              <a:defRPr sz="1800" b="0">
                <a:solidFill>
                  <a:schemeClr val="accent1"/>
                </a:solidFill>
              </a:defRPr>
            </a:lvl1pPr>
          </a:lstStyle>
          <a:p>
            <a:pPr lvl="0"/>
            <a:r>
              <a:rPr lang="en-US"/>
              <a:t>Click to edit Master text styles</a:t>
            </a:r>
          </a:p>
        </p:txBody>
      </p:sp>
      <p:sp>
        <p:nvSpPr>
          <p:cNvPr id="67" name="Content Placeholder 64">
            <a:extLst>
              <a:ext uri="{FF2B5EF4-FFF2-40B4-BE49-F238E27FC236}">
                <a16:creationId xmlns:a16="http://schemas.microsoft.com/office/drawing/2014/main" id="{8E6FEDA3-4CA1-4D72-9A3D-F1D5B5C2E475}"/>
              </a:ext>
            </a:extLst>
          </p:cNvPr>
          <p:cNvSpPr>
            <a:spLocks noGrp="1"/>
          </p:cNvSpPr>
          <p:nvPr userDrawn="1">
            <p:ph sz="quarter" idx="20"/>
          </p:nvPr>
        </p:nvSpPr>
        <p:spPr bwMode="gray">
          <a:xfrm>
            <a:off x="7217312" y="2630443"/>
            <a:ext cx="4596851" cy="3281501"/>
          </a:xfrm>
        </p:spPr>
        <p:txBody>
          <a:bodyPr lIns="91440" tIns="91440" rIns="91440" bIns="91440"/>
          <a:lstStyle>
            <a:lvl1pPr marL="176213" indent="-176213">
              <a:lnSpc>
                <a:spcPct val="90000"/>
              </a:lnSpc>
              <a:spcBef>
                <a:spcPts val="1200"/>
              </a:spcBef>
              <a:spcAft>
                <a:spcPts val="0"/>
              </a:spcAft>
              <a:buFont typeface="Arial" panose="020B0604020202020204" pitchFamily="34" charset="0"/>
              <a:buChar char="•"/>
              <a:defRPr sz="1400">
                <a:solidFill>
                  <a:schemeClr val="tx1"/>
                </a:solidFill>
              </a:defRPr>
            </a:lvl1pPr>
            <a:lvl2pPr marL="404813" indent="-169863">
              <a:lnSpc>
                <a:spcPct val="90000"/>
              </a:lnSpc>
              <a:spcBef>
                <a:spcPts val="600"/>
              </a:spcBef>
              <a:spcAft>
                <a:spcPts val="0"/>
              </a:spcAft>
              <a:buFont typeface="Arial Narrow" panose="020B0606020202030204" pitchFamily="34" charset="0"/>
              <a:buChar char="–"/>
              <a:defRPr>
                <a:solidFill>
                  <a:schemeClr val="tx1"/>
                </a:solidFill>
              </a:defRPr>
            </a:lvl2pPr>
            <a:lvl3pPr marL="633413" indent="-147638">
              <a:lnSpc>
                <a:spcPct val="90000"/>
              </a:lnSpc>
              <a:spcBef>
                <a:spcPts val="300"/>
              </a:spcBef>
              <a:spcAft>
                <a:spcPts val="0"/>
              </a:spcAft>
              <a:buFont typeface="Arial" panose="020B0604020202020204" pitchFamily="34" charset="0"/>
              <a:buChar char="•"/>
              <a:defRPr sz="1100">
                <a:solidFill>
                  <a:schemeClr val="tx1"/>
                </a:solidFill>
              </a:defRPr>
            </a:lvl3pPr>
            <a:lvl4pPr marL="800100" indent="-114300">
              <a:lnSpc>
                <a:spcPct val="90000"/>
              </a:lnSpc>
              <a:spcBef>
                <a:spcPts val="100"/>
              </a:spcBef>
              <a:spcAft>
                <a:spcPts val="0"/>
              </a:spcAft>
              <a:buFont typeface="Arial Narrow" panose="020B0606020202030204" pitchFamily="34" charset="0"/>
              <a:buChar char="–"/>
              <a:defRPr sz="1000">
                <a:solidFill>
                  <a:schemeClr val="tx1"/>
                </a:solidFill>
              </a:defRPr>
            </a:lvl4pPr>
            <a:lvl5pPr marL="971550" indent="-114300">
              <a:lnSpc>
                <a:spcPct val="90000"/>
              </a:lnSpc>
              <a:spcBef>
                <a:spcPts val="100"/>
              </a:spcBef>
              <a:spcAft>
                <a:spcPts val="0"/>
              </a:spcAft>
              <a:buFont typeface="Arial" panose="020B0604020202020204" pitchFamily="34" charset="0"/>
              <a:buChar cha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76990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up Content_Vacc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0F27-F22F-40CF-A18C-FA3BF59509B4}"/>
              </a:ext>
            </a:extLst>
          </p:cNvPr>
          <p:cNvSpPr>
            <a:spLocks noGrp="1"/>
          </p:cNvSpPr>
          <p:nvPr>
            <p:ph type="title"/>
          </p:nvPr>
        </p:nvSpPr>
        <p:spPr>
          <a:xfrm>
            <a:off x="377825" y="377825"/>
            <a:ext cx="11436349" cy="850107"/>
          </a:xfrm>
        </p:spPr>
        <p:txBody>
          <a:bodyPr/>
          <a:lstStyle/>
          <a:p>
            <a:r>
              <a:rPr lang="en-US"/>
              <a:t>Click to edit Master title style</a:t>
            </a:r>
          </a:p>
        </p:txBody>
      </p:sp>
      <p:sp>
        <p:nvSpPr>
          <p:cNvPr id="3" name="Date Placeholder 2">
            <a:extLst>
              <a:ext uri="{FF2B5EF4-FFF2-40B4-BE49-F238E27FC236}">
                <a16:creationId xmlns:a16="http://schemas.microsoft.com/office/drawing/2014/main" id="{3E69CDBD-24CF-4DC2-9B10-302EF8248058}"/>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78DB8EB0-A32D-4D41-972C-DEED891CDC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2C1A7E-D0C8-49DE-A517-F388064FE179}"/>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7" name="Text Placeholder 9">
            <a:extLst>
              <a:ext uri="{FF2B5EF4-FFF2-40B4-BE49-F238E27FC236}">
                <a16:creationId xmlns:a16="http://schemas.microsoft.com/office/drawing/2014/main" id="{3BD9B422-FAD8-44BD-8746-3AD6537E78A8}"/>
              </a:ext>
            </a:extLst>
          </p:cNvPr>
          <p:cNvSpPr>
            <a:spLocks noGrp="1"/>
          </p:cNvSpPr>
          <p:nvPr>
            <p:ph type="body" sz="quarter" idx="15" hasCustomPrompt="1"/>
          </p:nvPr>
        </p:nvSpPr>
        <p:spPr bwMode="gray">
          <a:xfrm>
            <a:off x="377824" y="1335508"/>
            <a:ext cx="11436343" cy="396947"/>
          </a:xfrm>
          <a:prstGeom prst="rect">
            <a:avLst/>
          </a:prstGeom>
          <a:noFill/>
        </p:spPr>
        <p:txBody>
          <a:bodyPr wrap="square" rtlCol="0">
            <a:noAutofit/>
          </a:bodyPr>
          <a:lstStyle>
            <a:lvl1pPr marL="0" indent="0" algn="l" rtl="0" fontAlgn="base">
              <a:lnSpc>
                <a:spcPct val="85000"/>
              </a:lnSpc>
              <a:spcBef>
                <a:spcPct val="0"/>
              </a:spcBef>
              <a:spcAft>
                <a:spcPct val="0"/>
              </a:spcAft>
              <a:buNone/>
              <a:defRPr lang="en-US" sz="2000" b="0"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18" name="Text Placeholder 2">
            <a:extLst>
              <a:ext uri="{FF2B5EF4-FFF2-40B4-BE49-F238E27FC236}">
                <a16:creationId xmlns:a16="http://schemas.microsoft.com/office/drawing/2014/main" id="{01157652-85CE-4858-A482-6B80911ACA65}"/>
              </a:ext>
            </a:extLst>
          </p:cNvPr>
          <p:cNvSpPr>
            <a:spLocks noGrp="1"/>
          </p:cNvSpPr>
          <p:nvPr>
            <p:ph type="body" sz="quarter" idx="16" hasCustomPrompt="1"/>
          </p:nvPr>
        </p:nvSpPr>
        <p:spPr>
          <a:xfrm>
            <a:off x="377824" y="6031339"/>
            <a:ext cx="10008821" cy="426611"/>
          </a:xfrm>
        </p:spPr>
        <p:txBody>
          <a:bodyPr tIns="0" bIns="0" anchor="b"/>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kern="1200" dirty="0">
                <a:solidFill>
                  <a:schemeClr val="tx1"/>
                </a:solidFill>
                <a:latin typeface="+mn-lt"/>
                <a:ea typeface="+mn-ea"/>
                <a:cs typeface="Arial" pitchFamily="34" charset="0"/>
              </a:defRPr>
            </a:lvl1pPr>
          </a:lstStyle>
          <a:p>
            <a:pPr lvl="0"/>
            <a:r>
              <a:rPr lang="en-US"/>
              <a:t>Click to edit source</a:t>
            </a:r>
          </a:p>
        </p:txBody>
      </p:sp>
      <p:cxnSp>
        <p:nvCxnSpPr>
          <p:cNvPr id="22" name="Straight Connector 21">
            <a:extLst>
              <a:ext uri="{FF2B5EF4-FFF2-40B4-BE49-F238E27FC236}">
                <a16:creationId xmlns:a16="http://schemas.microsoft.com/office/drawing/2014/main" id="{73F627A8-6516-410B-AFE5-503DB000B94C}"/>
              </a:ext>
            </a:extLst>
          </p:cNvPr>
          <p:cNvCxnSpPr>
            <a:cxnSpLocks/>
          </p:cNvCxnSpPr>
          <p:nvPr userDrawn="1"/>
        </p:nvCxnSpPr>
        <p:spPr bwMode="gray">
          <a:xfrm>
            <a:off x="363309" y="1930264"/>
            <a:ext cx="5435594" cy="0"/>
          </a:xfrm>
          <a:prstGeom prst="line">
            <a:avLst/>
          </a:prstGeom>
          <a:ln w="28575" cap="flat">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75E2970-D454-4224-BDF9-A3C9DDE9CA23}"/>
              </a:ext>
            </a:extLst>
          </p:cNvPr>
          <p:cNvCxnSpPr>
            <a:cxnSpLocks/>
          </p:cNvCxnSpPr>
          <p:nvPr userDrawn="1"/>
        </p:nvCxnSpPr>
        <p:spPr bwMode="gray">
          <a:xfrm>
            <a:off x="6378570" y="1930264"/>
            <a:ext cx="5435594" cy="0"/>
          </a:xfrm>
          <a:prstGeom prst="line">
            <a:avLst/>
          </a:prstGeom>
          <a:ln w="28575"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C64F-E927-4B8E-A569-58A0D15B8B0F}"/>
              </a:ext>
            </a:extLst>
          </p:cNvPr>
          <p:cNvCxnSpPr>
            <a:cxnSpLocks/>
          </p:cNvCxnSpPr>
          <p:nvPr userDrawn="1"/>
        </p:nvCxnSpPr>
        <p:spPr bwMode="gray">
          <a:xfrm>
            <a:off x="363309" y="3966711"/>
            <a:ext cx="5435594" cy="0"/>
          </a:xfrm>
          <a:prstGeom prst="line">
            <a:avLst/>
          </a:prstGeom>
          <a:ln w="28575" cap="flat">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B680973-50C1-4231-BB7E-754D5DB01D08}"/>
              </a:ext>
            </a:extLst>
          </p:cNvPr>
          <p:cNvCxnSpPr>
            <a:cxnSpLocks/>
          </p:cNvCxnSpPr>
          <p:nvPr userDrawn="1"/>
        </p:nvCxnSpPr>
        <p:spPr bwMode="gray">
          <a:xfrm>
            <a:off x="6378570" y="3966711"/>
            <a:ext cx="5435594" cy="0"/>
          </a:xfrm>
          <a:prstGeom prst="line">
            <a:avLst/>
          </a:prstGeom>
          <a:ln w="28575"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3" name="Text Placeholder 62">
            <a:extLst>
              <a:ext uri="{FF2B5EF4-FFF2-40B4-BE49-F238E27FC236}">
                <a16:creationId xmlns:a16="http://schemas.microsoft.com/office/drawing/2014/main" id="{2983BE2A-95FA-41EB-B115-5D5351B01A47}"/>
              </a:ext>
            </a:extLst>
          </p:cNvPr>
          <p:cNvSpPr>
            <a:spLocks noGrp="1"/>
          </p:cNvSpPr>
          <p:nvPr userDrawn="1">
            <p:ph type="body" sz="quarter" idx="17"/>
          </p:nvPr>
        </p:nvSpPr>
        <p:spPr bwMode="gray">
          <a:xfrm>
            <a:off x="921094" y="2092368"/>
            <a:ext cx="4877797" cy="433965"/>
          </a:xfrm>
        </p:spPr>
        <p:txBody>
          <a:bodyPr lIns="91440" tIns="91440" rIns="91440" bIns="91440" anchor="ctr" anchorCtr="0">
            <a:spAutoFit/>
          </a:bodyPr>
          <a:lstStyle>
            <a:lvl1pPr>
              <a:lnSpc>
                <a:spcPct val="90000"/>
              </a:lnSpc>
              <a:defRPr sz="1800" b="0">
                <a:solidFill>
                  <a:schemeClr val="accent1"/>
                </a:solidFill>
              </a:defRPr>
            </a:lvl1pPr>
          </a:lstStyle>
          <a:p>
            <a:pPr lvl="0"/>
            <a:r>
              <a:rPr lang="en-US"/>
              <a:t>Click to edit Master text styles</a:t>
            </a:r>
          </a:p>
        </p:txBody>
      </p:sp>
      <p:sp>
        <p:nvSpPr>
          <p:cNvPr id="65" name="Content Placeholder 64">
            <a:extLst>
              <a:ext uri="{FF2B5EF4-FFF2-40B4-BE49-F238E27FC236}">
                <a16:creationId xmlns:a16="http://schemas.microsoft.com/office/drawing/2014/main" id="{BB2528E9-1E08-40BE-BBFA-252DEC170212}"/>
              </a:ext>
            </a:extLst>
          </p:cNvPr>
          <p:cNvSpPr>
            <a:spLocks noGrp="1"/>
          </p:cNvSpPr>
          <p:nvPr userDrawn="1">
            <p:ph sz="quarter" idx="18"/>
          </p:nvPr>
        </p:nvSpPr>
        <p:spPr bwMode="gray">
          <a:xfrm>
            <a:off x="921094" y="2630444"/>
            <a:ext cx="4877796" cy="1240874"/>
          </a:xfrm>
        </p:spPr>
        <p:txBody>
          <a:bodyPr lIns="91440" tIns="91440" rIns="91440" bIns="91440"/>
          <a:lstStyle>
            <a:lvl1pPr marL="176213" indent="-176213">
              <a:lnSpc>
                <a:spcPct val="90000"/>
              </a:lnSpc>
              <a:spcBef>
                <a:spcPts val="1200"/>
              </a:spcBef>
              <a:spcAft>
                <a:spcPts val="0"/>
              </a:spcAft>
              <a:buFont typeface="Arial" panose="020B0604020202020204" pitchFamily="34" charset="0"/>
              <a:buChar char="•"/>
              <a:defRPr sz="1400">
                <a:solidFill>
                  <a:schemeClr val="tx1"/>
                </a:solidFill>
              </a:defRPr>
            </a:lvl1pPr>
            <a:lvl2pPr marL="404813" indent="-169863">
              <a:lnSpc>
                <a:spcPct val="90000"/>
              </a:lnSpc>
              <a:spcBef>
                <a:spcPts val="600"/>
              </a:spcBef>
              <a:spcAft>
                <a:spcPts val="0"/>
              </a:spcAft>
              <a:buFont typeface="Arial Narrow" panose="020B0606020202030204" pitchFamily="34" charset="0"/>
              <a:buChar char="–"/>
              <a:defRPr>
                <a:solidFill>
                  <a:schemeClr val="tx1"/>
                </a:solidFill>
              </a:defRPr>
            </a:lvl2pPr>
            <a:lvl3pPr marL="633413" indent="-147638">
              <a:lnSpc>
                <a:spcPct val="90000"/>
              </a:lnSpc>
              <a:spcBef>
                <a:spcPts val="300"/>
              </a:spcBef>
              <a:spcAft>
                <a:spcPts val="0"/>
              </a:spcAft>
              <a:buFont typeface="Arial" panose="020B0604020202020204" pitchFamily="34" charset="0"/>
              <a:buChar char="•"/>
              <a:defRPr sz="1100">
                <a:solidFill>
                  <a:schemeClr val="tx1"/>
                </a:solidFill>
              </a:defRPr>
            </a:lvl3pPr>
            <a:lvl4pPr marL="800100" indent="-114300">
              <a:lnSpc>
                <a:spcPct val="90000"/>
              </a:lnSpc>
              <a:spcBef>
                <a:spcPts val="100"/>
              </a:spcBef>
              <a:spcAft>
                <a:spcPts val="0"/>
              </a:spcAft>
              <a:buFont typeface="Arial Narrow" panose="020B0606020202030204" pitchFamily="34" charset="0"/>
              <a:buChar char="–"/>
              <a:defRPr sz="1000">
                <a:solidFill>
                  <a:schemeClr val="tx1"/>
                </a:solidFill>
              </a:defRPr>
            </a:lvl4pPr>
            <a:lvl5pPr marL="971550" indent="-114300">
              <a:lnSpc>
                <a:spcPct val="90000"/>
              </a:lnSpc>
              <a:spcBef>
                <a:spcPts val="100"/>
              </a:spcBef>
              <a:spcAft>
                <a:spcPts val="0"/>
              </a:spcAft>
              <a:buFont typeface="Arial" panose="020B0604020202020204" pitchFamily="34" charset="0"/>
              <a:buChar cha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6" name="Text Placeholder 62">
            <a:extLst>
              <a:ext uri="{FF2B5EF4-FFF2-40B4-BE49-F238E27FC236}">
                <a16:creationId xmlns:a16="http://schemas.microsoft.com/office/drawing/2014/main" id="{A5772F7F-73DF-4201-ABEB-316C80A5E15A}"/>
              </a:ext>
            </a:extLst>
          </p:cNvPr>
          <p:cNvSpPr>
            <a:spLocks noGrp="1"/>
          </p:cNvSpPr>
          <p:nvPr userDrawn="1">
            <p:ph type="body" sz="quarter" idx="19"/>
          </p:nvPr>
        </p:nvSpPr>
        <p:spPr bwMode="gray">
          <a:xfrm>
            <a:off x="6936367" y="2092368"/>
            <a:ext cx="4877797" cy="433965"/>
          </a:xfrm>
        </p:spPr>
        <p:txBody>
          <a:bodyPr lIns="91440" tIns="91440" rIns="91440" bIns="91440" anchor="ctr" anchorCtr="0">
            <a:spAutoFit/>
          </a:bodyPr>
          <a:lstStyle>
            <a:lvl1pPr>
              <a:lnSpc>
                <a:spcPct val="90000"/>
              </a:lnSpc>
              <a:defRPr sz="1800" b="0">
                <a:solidFill>
                  <a:schemeClr val="accent1"/>
                </a:solidFill>
              </a:defRPr>
            </a:lvl1pPr>
          </a:lstStyle>
          <a:p>
            <a:pPr lvl="0"/>
            <a:r>
              <a:rPr lang="en-US"/>
              <a:t>Click to edit Master text styles</a:t>
            </a:r>
          </a:p>
        </p:txBody>
      </p:sp>
      <p:sp>
        <p:nvSpPr>
          <p:cNvPr id="67" name="Content Placeholder 64">
            <a:extLst>
              <a:ext uri="{FF2B5EF4-FFF2-40B4-BE49-F238E27FC236}">
                <a16:creationId xmlns:a16="http://schemas.microsoft.com/office/drawing/2014/main" id="{8E6FEDA3-4CA1-4D72-9A3D-F1D5B5C2E475}"/>
              </a:ext>
            </a:extLst>
          </p:cNvPr>
          <p:cNvSpPr>
            <a:spLocks noGrp="1"/>
          </p:cNvSpPr>
          <p:nvPr userDrawn="1">
            <p:ph sz="quarter" idx="20"/>
          </p:nvPr>
        </p:nvSpPr>
        <p:spPr bwMode="gray">
          <a:xfrm>
            <a:off x="6936368" y="2630444"/>
            <a:ext cx="4877796" cy="1240874"/>
          </a:xfrm>
        </p:spPr>
        <p:txBody>
          <a:bodyPr lIns="91440" tIns="91440" rIns="91440" bIns="91440"/>
          <a:lstStyle>
            <a:lvl1pPr marL="176213" indent="-176213">
              <a:lnSpc>
                <a:spcPct val="90000"/>
              </a:lnSpc>
              <a:spcBef>
                <a:spcPts val="1200"/>
              </a:spcBef>
              <a:spcAft>
                <a:spcPts val="0"/>
              </a:spcAft>
              <a:buFont typeface="Arial" panose="020B0604020202020204" pitchFamily="34" charset="0"/>
              <a:buChar char="•"/>
              <a:defRPr sz="1400">
                <a:solidFill>
                  <a:schemeClr val="tx1"/>
                </a:solidFill>
              </a:defRPr>
            </a:lvl1pPr>
            <a:lvl2pPr marL="404813" indent="-169863">
              <a:lnSpc>
                <a:spcPct val="90000"/>
              </a:lnSpc>
              <a:spcBef>
                <a:spcPts val="600"/>
              </a:spcBef>
              <a:spcAft>
                <a:spcPts val="0"/>
              </a:spcAft>
              <a:buFont typeface="Arial Narrow" panose="020B0606020202030204" pitchFamily="34" charset="0"/>
              <a:buChar char="–"/>
              <a:defRPr>
                <a:solidFill>
                  <a:schemeClr val="tx1"/>
                </a:solidFill>
              </a:defRPr>
            </a:lvl2pPr>
            <a:lvl3pPr marL="633413" indent="-147638">
              <a:lnSpc>
                <a:spcPct val="90000"/>
              </a:lnSpc>
              <a:spcBef>
                <a:spcPts val="300"/>
              </a:spcBef>
              <a:spcAft>
                <a:spcPts val="0"/>
              </a:spcAft>
              <a:buFont typeface="Arial" panose="020B0604020202020204" pitchFamily="34" charset="0"/>
              <a:buChar char="•"/>
              <a:defRPr sz="1100">
                <a:solidFill>
                  <a:schemeClr val="tx1"/>
                </a:solidFill>
              </a:defRPr>
            </a:lvl3pPr>
            <a:lvl4pPr marL="800100" indent="-114300">
              <a:lnSpc>
                <a:spcPct val="90000"/>
              </a:lnSpc>
              <a:spcBef>
                <a:spcPts val="100"/>
              </a:spcBef>
              <a:spcAft>
                <a:spcPts val="0"/>
              </a:spcAft>
              <a:buFont typeface="Arial Narrow" panose="020B0606020202030204" pitchFamily="34" charset="0"/>
              <a:buChar char="–"/>
              <a:defRPr sz="1000">
                <a:solidFill>
                  <a:schemeClr val="tx1"/>
                </a:solidFill>
              </a:defRPr>
            </a:lvl4pPr>
            <a:lvl5pPr marL="971550" indent="-114300">
              <a:lnSpc>
                <a:spcPct val="90000"/>
              </a:lnSpc>
              <a:spcBef>
                <a:spcPts val="100"/>
              </a:spcBef>
              <a:spcAft>
                <a:spcPts val="0"/>
              </a:spcAft>
              <a:buFont typeface="Arial" panose="020B0604020202020204" pitchFamily="34" charset="0"/>
              <a:buChar cha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 name="Text Placeholder 62">
            <a:extLst>
              <a:ext uri="{FF2B5EF4-FFF2-40B4-BE49-F238E27FC236}">
                <a16:creationId xmlns:a16="http://schemas.microsoft.com/office/drawing/2014/main" id="{60A73B1D-EB1E-4F51-9F20-F5C5685CD42A}"/>
              </a:ext>
            </a:extLst>
          </p:cNvPr>
          <p:cNvSpPr>
            <a:spLocks noGrp="1"/>
          </p:cNvSpPr>
          <p:nvPr>
            <p:ph type="body" sz="quarter" idx="21"/>
          </p:nvPr>
        </p:nvSpPr>
        <p:spPr bwMode="gray">
          <a:xfrm>
            <a:off x="921094" y="4132996"/>
            <a:ext cx="4877797" cy="433965"/>
          </a:xfrm>
        </p:spPr>
        <p:txBody>
          <a:bodyPr lIns="91440" tIns="91440" rIns="91440" bIns="91440" anchor="ctr" anchorCtr="0">
            <a:spAutoFit/>
          </a:bodyPr>
          <a:lstStyle>
            <a:lvl1pPr>
              <a:lnSpc>
                <a:spcPct val="90000"/>
              </a:lnSpc>
              <a:defRPr sz="1800" b="0">
                <a:solidFill>
                  <a:schemeClr val="accent1"/>
                </a:solidFill>
              </a:defRPr>
            </a:lvl1pPr>
          </a:lstStyle>
          <a:p>
            <a:pPr lvl="0"/>
            <a:r>
              <a:rPr lang="en-US"/>
              <a:t>Click to edit Master text styles</a:t>
            </a:r>
          </a:p>
        </p:txBody>
      </p:sp>
      <p:sp>
        <p:nvSpPr>
          <p:cNvPr id="72" name="Content Placeholder 64">
            <a:extLst>
              <a:ext uri="{FF2B5EF4-FFF2-40B4-BE49-F238E27FC236}">
                <a16:creationId xmlns:a16="http://schemas.microsoft.com/office/drawing/2014/main" id="{A59C0008-F6E6-4342-98D0-407B09B918F6}"/>
              </a:ext>
            </a:extLst>
          </p:cNvPr>
          <p:cNvSpPr>
            <a:spLocks noGrp="1"/>
          </p:cNvSpPr>
          <p:nvPr>
            <p:ph sz="quarter" idx="22"/>
          </p:nvPr>
        </p:nvSpPr>
        <p:spPr bwMode="gray">
          <a:xfrm>
            <a:off x="921094" y="4671072"/>
            <a:ext cx="4877796" cy="1240874"/>
          </a:xfrm>
        </p:spPr>
        <p:txBody>
          <a:bodyPr lIns="91440" tIns="91440" rIns="91440" bIns="91440"/>
          <a:lstStyle>
            <a:lvl1pPr marL="176213" indent="-176213">
              <a:lnSpc>
                <a:spcPct val="90000"/>
              </a:lnSpc>
              <a:spcBef>
                <a:spcPts val="1200"/>
              </a:spcBef>
              <a:spcAft>
                <a:spcPts val="0"/>
              </a:spcAft>
              <a:buFont typeface="Arial" panose="020B0604020202020204" pitchFamily="34" charset="0"/>
              <a:buChar char="•"/>
              <a:defRPr sz="1400">
                <a:solidFill>
                  <a:schemeClr val="tx1"/>
                </a:solidFill>
              </a:defRPr>
            </a:lvl1pPr>
            <a:lvl2pPr marL="404813" indent="-169863">
              <a:lnSpc>
                <a:spcPct val="90000"/>
              </a:lnSpc>
              <a:spcBef>
                <a:spcPts val="600"/>
              </a:spcBef>
              <a:spcAft>
                <a:spcPts val="0"/>
              </a:spcAft>
              <a:buFont typeface="Arial Narrow" panose="020B0606020202030204" pitchFamily="34" charset="0"/>
              <a:buChar char="–"/>
              <a:defRPr>
                <a:solidFill>
                  <a:schemeClr val="tx1"/>
                </a:solidFill>
              </a:defRPr>
            </a:lvl2pPr>
            <a:lvl3pPr marL="633413" indent="-147638">
              <a:lnSpc>
                <a:spcPct val="90000"/>
              </a:lnSpc>
              <a:spcBef>
                <a:spcPts val="300"/>
              </a:spcBef>
              <a:spcAft>
                <a:spcPts val="0"/>
              </a:spcAft>
              <a:buFont typeface="Arial" panose="020B0604020202020204" pitchFamily="34" charset="0"/>
              <a:buChar char="•"/>
              <a:defRPr sz="1100">
                <a:solidFill>
                  <a:schemeClr val="tx1"/>
                </a:solidFill>
              </a:defRPr>
            </a:lvl3pPr>
            <a:lvl4pPr marL="800100" indent="-114300">
              <a:lnSpc>
                <a:spcPct val="90000"/>
              </a:lnSpc>
              <a:spcBef>
                <a:spcPts val="100"/>
              </a:spcBef>
              <a:spcAft>
                <a:spcPts val="0"/>
              </a:spcAft>
              <a:buFont typeface="Arial Narrow" panose="020B0606020202030204" pitchFamily="34" charset="0"/>
              <a:buChar char="–"/>
              <a:defRPr sz="1000">
                <a:solidFill>
                  <a:schemeClr val="tx1"/>
                </a:solidFill>
              </a:defRPr>
            </a:lvl4pPr>
            <a:lvl5pPr marL="971550" indent="-114300">
              <a:lnSpc>
                <a:spcPct val="90000"/>
              </a:lnSpc>
              <a:spcBef>
                <a:spcPts val="100"/>
              </a:spcBef>
              <a:spcAft>
                <a:spcPts val="0"/>
              </a:spcAft>
              <a:buFont typeface="Arial" panose="020B0604020202020204" pitchFamily="34" charset="0"/>
              <a:buChar cha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3" name="Text Placeholder 62">
            <a:extLst>
              <a:ext uri="{FF2B5EF4-FFF2-40B4-BE49-F238E27FC236}">
                <a16:creationId xmlns:a16="http://schemas.microsoft.com/office/drawing/2014/main" id="{EF1ED100-FC0C-4769-8F6C-5C4B5EECD2A1}"/>
              </a:ext>
            </a:extLst>
          </p:cNvPr>
          <p:cNvSpPr>
            <a:spLocks noGrp="1"/>
          </p:cNvSpPr>
          <p:nvPr>
            <p:ph type="body" sz="quarter" idx="23"/>
          </p:nvPr>
        </p:nvSpPr>
        <p:spPr bwMode="gray">
          <a:xfrm>
            <a:off x="6936367" y="4132996"/>
            <a:ext cx="4877797" cy="433965"/>
          </a:xfrm>
        </p:spPr>
        <p:txBody>
          <a:bodyPr lIns="91440" tIns="91440" rIns="91440" bIns="91440" anchor="ctr" anchorCtr="0">
            <a:spAutoFit/>
          </a:bodyPr>
          <a:lstStyle>
            <a:lvl1pPr>
              <a:lnSpc>
                <a:spcPct val="90000"/>
              </a:lnSpc>
              <a:defRPr sz="1800" b="0">
                <a:solidFill>
                  <a:schemeClr val="accent1"/>
                </a:solidFill>
              </a:defRPr>
            </a:lvl1pPr>
          </a:lstStyle>
          <a:p>
            <a:pPr lvl="0"/>
            <a:r>
              <a:rPr lang="en-US"/>
              <a:t>Click to edit Master text styles</a:t>
            </a:r>
          </a:p>
        </p:txBody>
      </p:sp>
      <p:sp>
        <p:nvSpPr>
          <p:cNvPr id="74" name="Content Placeholder 64">
            <a:extLst>
              <a:ext uri="{FF2B5EF4-FFF2-40B4-BE49-F238E27FC236}">
                <a16:creationId xmlns:a16="http://schemas.microsoft.com/office/drawing/2014/main" id="{542029C0-34B9-4FDD-AE81-9EB77D33CB88}"/>
              </a:ext>
            </a:extLst>
          </p:cNvPr>
          <p:cNvSpPr>
            <a:spLocks noGrp="1"/>
          </p:cNvSpPr>
          <p:nvPr>
            <p:ph sz="quarter" idx="24"/>
          </p:nvPr>
        </p:nvSpPr>
        <p:spPr bwMode="gray">
          <a:xfrm>
            <a:off x="6936368" y="4671072"/>
            <a:ext cx="4877796" cy="1240874"/>
          </a:xfrm>
        </p:spPr>
        <p:txBody>
          <a:bodyPr lIns="91440" tIns="91440" rIns="91440" bIns="91440"/>
          <a:lstStyle>
            <a:lvl1pPr marL="176213" indent="-176213">
              <a:lnSpc>
                <a:spcPct val="90000"/>
              </a:lnSpc>
              <a:spcBef>
                <a:spcPts val="1200"/>
              </a:spcBef>
              <a:spcAft>
                <a:spcPts val="0"/>
              </a:spcAft>
              <a:buFont typeface="Arial" panose="020B0604020202020204" pitchFamily="34" charset="0"/>
              <a:buChar char="•"/>
              <a:defRPr sz="1400">
                <a:solidFill>
                  <a:schemeClr val="tx1"/>
                </a:solidFill>
              </a:defRPr>
            </a:lvl1pPr>
            <a:lvl2pPr marL="404813" indent="-169863">
              <a:lnSpc>
                <a:spcPct val="90000"/>
              </a:lnSpc>
              <a:spcBef>
                <a:spcPts val="600"/>
              </a:spcBef>
              <a:spcAft>
                <a:spcPts val="0"/>
              </a:spcAft>
              <a:buFont typeface="Arial Narrow" panose="020B0606020202030204" pitchFamily="34" charset="0"/>
              <a:buChar char="–"/>
              <a:defRPr>
                <a:solidFill>
                  <a:schemeClr val="tx1"/>
                </a:solidFill>
              </a:defRPr>
            </a:lvl2pPr>
            <a:lvl3pPr marL="633413" indent="-147638">
              <a:lnSpc>
                <a:spcPct val="90000"/>
              </a:lnSpc>
              <a:spcBef>
                <a:spcPts val="300"/>
              </a:spcBef>
              <a:spcAft>
                <a:spcPts val="0"/>
              </a:spcAft>
              <a:buFont typeface="Arial" panose="020B0604020202020204" pitchFamily="34" charset="0"/>
              <a:buChar char="•"/>
              <a:defRPr sz="1100">
                <a:solidFill>
                  <a:schemeClr val="tx1"/>
                </a:solidFill>
              </a:defRPr>
            </a:lvl3pPr>
            <a:lvl4pPr marL="800100" indent="-114300">
              <a:lnSpc>
                <a:spcPct val="90000"/>
              </a:lnSpc>
              <a:spcBef>
                <a:spcPts val="100"/>
              </a:spcBef>
              <a:spcAft>
                <a:spcPts val="0"/>
              </a:spcAft>
              <a:buFont typeface="Arial Narrow" panose="020B0606020202030204" pitchFamily="34" charset="0"/>
              <a:buChar char="–"/>
              <a:defRPr sz="1000">
                <a:solidFill>
                  <a:schemeClr val="tx1"/>
                </a:solidFill>
              </a:defRPr>
            </a:lvl4pPr>
            <a:lvl5pPr marL="971550" indent="-114300">
              <a:lnSpc>
                <a:spcPct val="90000"/>
              </a:lnSpc>
              <a:spcBef>
                <a:spcPts val="100"/>
              </a:spcBef>
              <a:spcAft>
                <a:spcPts val="0"/>
              </a:spcAft>
              <a:buFont typeface="Arial" panose="020B0604020202020204" pitchFamily="34" charset="0"/>
              <a:buChar cha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900725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2730597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Vaccin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63309" y="1930264"/>
            <a:ext cx="11450855" cy="3980679"/>
          </a:xfrm>
        </p:spPr>
        <p:txBody>
          <a:bodyPr lIns="91440" tIns="91440" rIns="91440" bIns="91440"/>
          <a:lstStyle>
            <a:lvl1pPr marL="174625" indent="-174625">
              <a:lnSpc>
                <a:spcPct val="90000"/>
              </a:lnSpc>
              <a:spcBef>
                <a:spcPts val="1200"/>
              </a:spcBef>
              <a:spcAft>
                <a:spcPts val="0"/>
              </a:spcAft>
              <a:buFont typeface="Arial" panose="020B0604020202020204" pitchFamily="34" charset="0"/>
              <a:buChar char="•"/>
              <a:defRPr sz="1800" b="0">
                <a:solidFill>
                  <a:schemeClr val="tx1"/>
                </a:solidFill>
                <a:latin typeface="+mn-lt"/>
              </a:defRPr>
            </a:lvl1pPr>
            <a:lvl2pPr marL="403225" indent="-174625">
              <a:lnSpc>
                <a:spcPct val="90000"/>
              </a:lnSpc>
              <a:spcBef>
                <a:spcPts val="600"/>
              </a:spcBef>
              <a:spcAft>
                <a:spcPts val="0"/>
              </a:spcAft>
              <a:buFont typeface="Arial Narrow" panose="020B0606020202030204" pitchFamily="34" charset="0"/>
              <a:buChar char="–"/>
              <a:defRPr sz="1600" b="0">
                <a:solidFill>
                  <a:schemeClr val="tx1"/>
                </a:solidFill>
                <a:latin typeface="+mn-lt"/>
              </a:defRPr>
            </a:lvl2pPr>
            <a:lvl3pPr marL="631825" indent="-152400">
              <a:lnSpc>
                <a:spcPct val="90000"/>
              </a:lnSpc>
              <a:spcBef>
                <a:spcPts val="300"/>
              </a:spcBef>
              <a:spcAft>
                <a:spcPts val="0"/>
              </a:spcAft>
              <a:buFont typeface="Arial" panose="020B0604020202020204" pitchFamily="34" charset="0"/>
              <a:buChar char="•"/>
              <a:defRPr sz="1400" b="0">
                <a:solidFill>
                  <a:schemeClr val="tx1"/>
                </a:solidFill>
                <a:latin typeface="+mn-lt"/>
              </a:defRPr>
            </a:lvl3pPr>
            <a:lvl4pPr marL="831850" indent="-146050">
              <a:lnSpc>
                <a:spcPct val="90000"/>
              </a:lnSpc>
              <a:spcBef>
                <a:spcPts val="100"/>
              </a:spcBef>
              <a:spcAft>
                <a:spcPts val="0"/>
              </a:spcAft>
              <a:buFont typeface="Arial Narrow" panose="020B0606020202030204" pitchFamily="34" charset="0"/>
              <a:buChar char="–"/>
              <a:defRPr sz="1200">
                <a:solidFill>
                  <a:schemeClr val="tx1"/>
                </a:solidFill>
              </a:defRPr>
            </a:lvl4pPr>
          </a:lstStyle>
          <a:p>
            <a:pPr lvl="0"/>
            <a:r>
              <a:rPr lang="en-US"/>
              <a:t>First level</a:t>
            </a:r>
          </a:p>
          <a:p>
            <a:pPr lvl="1"/>
            <a:r>
              <a:rPr lang="en-US"/>
              <a:t>Second level</a:t>
            </a:r>
          </a:p>
          <a:p>
            <a:pPr lvl="2"/>
            <a:r>
              <a:rPr lang="en-US"/>
              <a:t>Third level</a:t>
            </a:r>
          </a:p>
          <a:p>
            <a:pPr lvl="3"/>
            <a:r>
              <a:rPr lang="en-US"/>
              <a:t>Fourth level</a:t>
            </a:r>
          </a:p>
        </p:txBody>
      </p:sp>
      <p:sp>
        <p:nvSpPr>
          <p:cNvPr id="12" name="Text Placeholder 2"/>
          <p:cNvSpPr>
            <a:spLocks noGrp="1"/>
          </p:cNvSpPr>
          <p:nvPr>
            <p:ph type="body" sz="quarter" idx="16" hasCustomPrompt="1"/>
          </p:nvPr>
        </p:nvSpPr>
        <p:spPr>
          <a:xfrm>
            <a:off x="377824" y="6031339"/>
            <a:ext cx="10008821" cy="426611"/>
          </a:xfrm>
        </p:spPr>
        <p:txBody>
          <a:bodyPr tIns="0" bIns="0" anchor="b"/>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kern="1200" dirty="0">
                <a:solidFill>
                  <a:schemeClr val="tx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377824" y="1335508"/>
            <a:ext cx="11436343" cy="396947"/>
          </a:xfrm>
          <a:prstGeom prst="rect">
            <a:avLst/>
          </a:prstGeom>
          <a:noFill/>
        </p:spPr>
        <p:txBody>
          <a:bodyPr wrap="square" rtlCol="0">
            <a:noAutofit/>
          </a:bodyPr>
          <a:lstStyle>
            <a:lvl1pPr marL="0" indent="0" algn="l" rtl="0" fontAlgn="base">
              <a:lnSpc>
                <a:spcPct val="85000"/>
              </a:lnSpc>
              <a:spcBef>
                <a:spcPct val="0"/>
              </a:spcBef>
              <a:spcAft>
                <a:spcPct val="0"/>
              </a:spcAft>
              <a:buNone/>
              <a:defRPr lang="en-US" sz="2000" b="0"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4" name="Title 3"/>
          <p:cNvSpPr>
            <a:spLocks noGrp="1"/>
          </p:cNvSpPr>
          <p:nvPr>
            <p:ph type="title"/>
          </p:nvPr>
        </p:nvSpPr>
        <p:spPr>
          <a:xfrm>
            <a:off x="377824" y="377825"/>
            <a:ext cx="11436345" cy="850107"/>
          </a:xfrm>
        </p:spPr>
        <p:txBody>
          <a:bodyPr/>
          <a:lstStyle/>
          <a:p>
            <a:r>
              <a:rPr lang="en-US"/>
              <a:t>Click to edit Master title style</a:t>
            </a:r>
          </a:p>
        </p:txBody>
      </p:sp>
      <p:sp>
        <p:nvSpPr>
          <p:cNvPr id="9" name="Date Placeholder 2">
            <a:extLst>
              <a:ext uri="{FF2B5EF4-FFF2-40B4-BE49-F238E27FC236}">
                <a16:creationId xmlns:a16="http://schemas.microsoft.com/office/drawing/2014/main" id="{BE50C69F-E416-42A4-9498-FA28B5A3F323}"/>
              </a:ext>
            </a:extLst>
          </p:cNvPr>
          <p:cNvSpPr>
            <a:spLocks noGrp="1"/>
          </p:cNvSpPr>
          <p:nvPr>
            <p:ph type="dt" sz="half" idx="10"/>
          </p:nvPr>
        </p:nvSpPr>
        <p:spPr>
          <a:xfrm>
            <a:off x="8217755" y="6480175"/>
            <a:ext cx="722264" cy="216000"/>
          </a:xfrm>
        </p:spPr>
        <p:txBody>
          <a:bodyPr/>
          <a:lstStyle/>
          <a:p>
            <a:endParaRPr lang="en-GB"/>
          </a:p>
        </p:txBody>
      </p:sp>
      <p:sp>
        <p:nvSpPr>
          <p:cNvPr id="10" name="Footer Placeholder 3">
            <a:extLst>
              <a:ext uri="{FF2B5EF4-FFF2-40B4-BE49-F238E27FC236}">
                <a16:creationId xmlns:a16="http://schemas.microsoft.com/office/drawing/2014/main" id="{105669C6-CA7E-40A4-A1F2-269482ACE458}"/>
              </a:ext>
            </a:extLst>
          </p:cNvPr>
          <p:cNvSpPr>
            <a:spLocks noGrp="1"/>
          </p:cNvSpPr>
          <p:nvPr>
            <p:ph type="ftr" sz="quarter" idx="11"/>
          </p:nvPr>
        </p:nvSpPr>
        <p:spPr>
          <a:xfrm>
            <a:off x="378619" y="6480175"/>
            <a:ext cx="4114844" cy="214158"/>
          </a:xfrm>
        </p:spPr>
        <p:txBody>
          <a:bodyPr/>
          <a:lstStyle/>
          <a:p>
            <a:endParaRPr lang="en-GB"/>
          </a:p>
        </p:txBody>
      </p:sp>
      <p:sp>
        <p:nvSpPr>
          <p:cNvPr id="11" name="Slide Number Placeholder 4">
            <a:extLst>
              <a:ext uri="{FF2B5EF4-FFF2-40B4-BE49-F238E27FC236}">
                <a16:creationId xmlns:a16="http://schemas.microsoft.com/office/drawing/2014/main" id="{C5966F34-6184-4E58-82B9-8EAE465DBF60}"/>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custDataLst>
      <p:tags r:id="rId1"/>
    </p:custDataLst>
    <p:extLst>
      <p:ext uri="{BB962C8B-B14F-4D97-AF65-F5344CB8AC3E}">
        <p14:creationId xmlns:p14="http://schemas.microsoft.com/office/powerpoint/2010/main" val="177707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up Content_Vacc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0F27-F22F-40CF-A18C-FA3BF59509B4}"/>
              </a:ext>
            </a:extLst>
          </p:cNvPr>
          <p:cNvSpPr>
            <a:spLocks noGrp="1"/>
          </p:cNvSpPr>
          <p:nvPr>
            <p:ph type="title"/>
          </p:nvPr>
        </p:nvSpPr>
        <p:spPr>
          <a:xfrm>
            <a:off x="377825" y="377825"/>
            <a:ext cx="11436349" cy="850107"/>
          </a:xfrm>
        </p:spPr>
        <p:txBody>
          <a:bodyPr/>
          <a:lstStyle/>
          <a:p>
            <a:r>
              <a:rPr lang="en-US"/>
              <a:t>Click to edit Master title style</a:t>
            </a:r>
          </a:p>
        </p:txBody>
      </p:sp>
      <p:sp>
        <p:nvSpPr>
          <p:cNvPr id="3" name="Date Placeholder 2">
            <a:extLst>
              <a:ext uri="{FF2B5EF4-FFF2-40B4-BE49-F238E27FC236}">
                <a16:creationId xmlns:a16="http://schemas.microsoft.com/office/drawing/2014/main" id="{3E69CDBD-24CF-4DC2-9B10-302EF8248058}"/>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78DB8EB0-A32D-4D41-972C-DEED891CDC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2C1A7E-D0C8-49DE-A517-F388064FE179}"/>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7" name="Text Placeholder 9">
            <a:extLst>
              <a:ext uri="{FF2B5EF4-FFF2-40B4-BE49-F238E27FC236}">
                <a16:creationId xmlns:a16="http://schemas.microsoft.com/office/drawing/2014/main" id="{3BD9B422-FAD8-44BD-8746-3AD6537E78A8}"/>
              </a:ext>
            </a:extLst>
          </p:cNvPr>
          <p:cNvSpPr>
            <a:spLocks noGrp="1"/>
          </p:cNvSpPr>
          <p:nvPr>
            <p:ph type="body" sz="quarter" idx="15" hasCustomPrompt="1"/>
          </p:nvPr>
        </p:nvSpPr>
        <p:spPr bwMode="gray">
          <a:xfrm>
            <a:off x="377824" y="1335508"/>
            <a:ext cx="11436343" cy="396947"/>
          </a:xfrm>
          <a:prstGeom prst="rect">
            <a:avLst/>
          </a:prstGeom>
          <a:noFill/>
        </p:spPr>
        <p:txBody>
          <a:bodyPr wrap="square" rtlCol="0">
            <a:noAutofit/>
          </a:bodyPr>
          <a:lstStyle>
            <a:lvl1pPr marL="0" indent="0" algn="l" rtl="0" fontAlgn="base">
              <a:lnSpc>
                <a:spcPct val="85000"/>
              </a:lnSpc>
              <a:spcBef>
                <a:spcPct val="0"/>
              </a:spcBef>
              <a:spcAft>
                <a:spcPct val="0"/>
              </a:spcAft>
              <a:buNone/>
              <a:defRPr lang="en-US" sz="2000" b="0"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18" name="Text Placeholder 2">
            <a:extLst>
              <a:ext uri="{FF2B5EF4-FFF2-40B4-BE49-F238E27FC236}">
                <a16:creationId xmlns:a16="http://schemas.microsoft.com/office/drawing/2014/main" id="{01157652-85CE-4858-A482-6B80911ACA65}"/>
              </a:ext>
            </a:extLst>
          </p:cNvPr>
          <p:cNvSpPr>
            <a:spLocks noGrp="1"/>
          </p:cNvSpPr>
          <p:nvPr>
            <p:ph type="body" sz="quarter" idx="16" hasCustomPrompt="1"/>
          </p:nvPr>
        </p:nvSpPr>
        <p:spPr>
          <a:xfrm>
            <a:off x="377824" y="6031339"/>
            <a:ext cx="10008821" cy="426611"/>
          </a:xfrm>
        </p:spPr>
        <p:txBody>
          <a:bodyPr tIns="0" bIns="0" anchor="b"/>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kern="1200" dirty="0">
                <a:solidFill>
                  <a:schemeClr val="tx1"/>
                </a:solidFill>
                <a:latin typeface="+mn-lt"/>
                <a:ea typeface="+mn-ea"/>
                <a:cs typeface="Arial" pitchFamily="34" charset="0"/>
              </a:defRPr>
            </a:lvl1pPr>
          </a:lstStyle>
          <a:p>
            <a:pPr lvl="0"/>
            <a:r>
              <a:rPr lang="en-US"/>
              <a:t>Click to edit source</a:t>
            </a:r>
          </a:p>
        </p:txBody>
      </p:sp>
      <p:cxnSp>
        <p:nvCxnSpPr>
          <p:cNvPr id="22" name="Straight Connector 21">
            <a:extLst>
              <a:ext uri="{FF2B5EF4-FFF2-40B4-BE49-F238E27FC236}">
                <a16:creationId xmlns:a16="http://schemas.microsoft.com/office/drawing/2014/main" id="{73F627A8-6516-410B-AFE5-503DB000B94C}"/>
              </a:ext>
            </a:extLst>
          </p:cNvPr>
          <p:cNvCxnSpPr>
            <a:cxnSpLocks/>
          </p:cNvCxnSpPr>
          <p:nvPr userDrawn="1"/>
        </p:nvCxnSpPr>
        <p:spPr bwMode="gray">
          <a:xfrm>
            <a:off x="363309" y="1930264"/>
            <a:ext cx="11450836" cy="0"/>
          </a:xfrm>
          <a:prstGeom prst="line">
            <a:avLst/>
          </a:prstGeom>
          <a:ln w="28575" cap="flat">
            <a:miter lim="800000"/>
            <a:tailEnd type="none"/>
          </a:ln>
        </p:spPr>
        <p:style>
          <a:lnRef idx="1">
            <a:schemeClr val="accent1"/>
          </a:lnRef>
          <a:fillRef idx="0">
            <a:schemeClr val="accent1"/>
          </a:fillRef>
          <a:effectRef idx="0">
            <a:schemeClr val="accent1"/>
          </a:effectRef>
          <a:fontRef idx="minor">
            <a:schemeClr val="tx1"/>
          </a:fontRef>
        </p:style>
      </p:cxnSp>
      <p:sp>
        <p:nvSpPr>
          <p:cNvPr id="63" name="Text Placeholder 62">
            <a:extLst>
              <a:ext uri="{FF2B5EF4-FFF2-40B4-BE49-F238E27FC236}">
                <a16:creationId xmlns:a16="http://schemas.microsoft.com/office/drawing/2014/main" id="{2983BE2A-95FA-41EB-B115-5D5351B01A47}"/>
              </a:ext>
            </a:extLst>
          </p:cNvPr>
          <p:cNvSpPr>
            <a:spLocks noGrp="1"/>
          </p:cNvSpPr>
          <p:nvPr userDrawn="1">
            <p:ph type="body" sz="quarter" idx="17"/>
          </p:nvPr>
        </p:nvSpPr>
        <p:spPr bwMode="gray">
          <a:xfrm>
            <a:off x="921094" y="2092368"/>
            <a:ext cx="10893051" cy="433965"/>
          </a:xfrm>
        </p:spPr>
        <p:txBody>
          <a:bodyPr wrap="square" lIns="91440" tIns="91440" rIns="91440" bIns="91440" anchor="ctr" anchorCtr="0">
            <a:spAutoFit/>
          </a:bodyPr>
          <a:lstStyle>
            <a:lvl1pPr>
              <a:lnSpc>
                <a:spcPct val="90000"/>
              </a:lnSpc>
              <a:defRPr sz="1800" b="0">
                <a:solidFill>
                  <a:schemeClr val="accent1"/>
                </a:solidFill>
              </a:defRPr>
            </a:lvl1pPr>
          </a:lstStyle>
          <a:p>
            <a:pPr lvl="0"/>
            <a:r>
              <a:rPr lang="en-US"/>
              <a:t>Click to edit Master text styles</a:t>
            </a:r>
          </a:p>
        </p:txBody>
      </p:sp>
      <p:sp>
        <p:nvSpPr>
          <p:cNvPr id="65" name="Content Placeholder 64">
            <a:extLst>
              <a:ext uri="{FF2B5EF4-FFF2-40B4-BE49-F238E27FC236}">
                <a16:creationId xmlns:a16="http://schemas.microsoft.com/office/drawing/2014/main" id="{BB2528E9-1E08-40BE-BBFA-252DEC170212}"/>
              </a:ext>
            </a:extLst>
          </p:cNvPr>
          <p:cNvSpPr>
            <a:spLocks noGrp="1"/>
          </p:cNvSpPr>
          <p:nvPr userDrawn="1">
            <p:ph sz="quarter" idx="18"/>
          </p:nvPr>
        </p:nvSpPr>
        <p:spPr bwMode="gray">
          <a:xfrm>
            <a:off x="921093" y="2630443"/>
            <a:ext cx="10893053" cy="3277391"/>
          </a:xfrm>
        </p:spPr>
        <p:txBody>
          <a:bodyPr lIns="91440" tIns="91440" rIns="91440" bIns="91440"/>
          <a:lstStyle>
            <a:lvl1pPr marL="176213" indent="-176213">
              <a:lnSpc>
                <a:spcPct val="90000"/>
              </a:lnSpc>
              <a:spcBef>
                <a:spcPts val="1200"/>
              </a:spcBef>
              <a:spcAft>
                <a:spcPts val="0"/>
              </a:spcAft>
              <a:buFont typeface="Arial" panose="020B0604020202020204" pitchFamily="34" charset="0"/>
              <a:buChar char="•"/>
              <a:defRPr sz="1400">
                <a:solidFill>
                  <a:schemeClr val="tx1"/>
                </a:solidFill>
              </a:defRPr>
            </a:lvl1pPr>
            <a:lvl2pPr marL="404813" indent="-169863">
              <a:lnSpc>
                <a:spcPct val="90000"/>
              </a:lnSpc>
              <a:spcBef>
                <a:spcPts val="600"/>
              </a:spcBef>
              <a:spcAft>
                <a:spcPts val="0"/>
              </a:spcAft>
              <a:buFont typeface="Arial Narrow" panose="020B0606020202030204" pitchFamily="34" charset="0"/>
              <a:buChar char="–"/>
              <a:defRPr>
                <a:solidFill>
                  <a:schemeClr val="tx1"/>
                </a:solidFill>
              </a:defRPr>
            </a:lvl2pPr>
            <a:lvl3pPr marL="633413" indent="-147638">
              <a:lnSpc>
                <a:spcPct val="90000"/>
              </a:lnSpc>
              <a:spcBef>
                <a:spcPts val="300"/>
              </a:spcBef>
              <a:spcAft>
                <a:spcPts val="0"/>
              </a:spcAft>
              <a:buFont typeface="Arial" panose="020B0604020202020204" pitchFamily="34" charset="0"/>
              <a:buChar char="•"/>
              <a:defRPr sz="1100">
                <a:solidFill>
                  <a:schemeClr val="tx1"/>
                </a:solidFill>
              </a:defRPr>
            </a:lvl3pPr>
            <a:lvl4pPr marL="800100" indent="-114300">
              <a:lnSpc>
                <a:spcPct val="90000"/>
              </a:lnSpc>
              <a:spcBef>
                <a:spcPts val="100"/>
              </a:spcBef>
              <a:spcAft>
                <a:spcPts val="0"/>
              </a:spcAft>
              <a:buFont typeface="Arial Narrow" panose="020B0606020202030204" pitchFamily="34" charset="0"/>
              <a:buChar char="–"/>
              <a:defRPr sz="1000">
                <a:solidFill>
                  <a:schemeClr val="tx1"/>
                </a:solidFill>
              </a:defRPr>
            </a:lvl4pPr>
            <a:lvl5pPr marL="971550" indent="-114300">
              <a:lnSpc>
                <a:spcPct val="90000"/>
              </a:lnSpc>
              <a:spcBef>
                <a:spcPts val="100"/>
              </a:spcBef>
              <a:spcAft>
                <a:spcPts val="0"/>
              </a:spcAft>
              <a:buFont typeface="Arial" panose="020B0604020202020204" pitchFamily="34" charset="0"/>
              <a:buChar cha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50466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up Content_Vacc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0F27-F22F-40CF-A18C-FA3BF59509B4}"/>
              </a:ext>
            </a:extLst>
          </p:cNvPr>
          <p:cNvSpPr>
            <a:spLocks noGrp="1"/>
          </p:cNvSpPr>
          <p:nvPr>
            <p:ph type="title"/>
          </p:nvPr>
        </p:nvSpPr>
        <p:spPr>
          <a:xfrm>
            <a:off x="377825" y="377825"/>
            <a:ext cx="11436349" cy="850107"/>
          </a:xfrm>
        </p:spPr>
        <p:txBody>
          <a:bodyPr/>
          <a:lstStyle/>
          <a:p>
            <a:r>
              <a:rPr lang="en-US"/>
              <a:t>Click to edit Master title style</a:t>
            </a:r>
          </a:p>
        </p:txBody>
      </p:sp>
      <p:sp>
        <p:nvSpPr>
          <p:cNvPr id="3" name="Date Placeholder 2">
            <a:extLst>
              <a:ext uri="{FF2B5EF4-FFF2-40B4-BE49-F238E27FC236}">
                <a16:creationId xmlns:a16="http://schemas.microsoft.com/office/drawing/2014/main" id="{3E69CDBD-24CF-4DC2-9B10-302EF8248058}"/>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78DB8EB0-A32D-4D41-972C-DEED891CDC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2C1A7E-D0C8-49DE-A517-F388064FE179}"/>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7" name="Text Placeholder 9">
            <a:extLst>
              <a:ext uri="{FF2B5EF4-FFF2-40B4-BE49-F238E27FC236}">
                <a16:creationId xmlns:a16="http://schemas.microsoft.com/office/drawing/2014/main" id="{3BD9B422-FAD8-44BD-8746-3AD6537E78A8}"/>
              </a:ext>
            </a:extLst>
          </p:cNvPr>
          <p:cNvSpPr>
            <a:spLocks noGrp="1"/>
          </p:cNvSpPr>
          <p:nvPr>
            <p:ph type="body" sz="quarter" idx="15" hasCustomPrompt="1"/>
          </p:nvPr>
        </p:nvSpPr>
        <p:spPr bwMode="gray">
          <a:xfrm>
            <a:off x="377824" y="1335508"/>
            <a:ext cx="11436343" cy="396947"/>
          </a:xfrm>
          <a:prstGeom prst="rect">
            <a:avLst/>
          </a:prstGeom>
          <a:noFill/>
        </p:spPr>
        <p:txBody>
          <a:bodyPr wrap="square" rtlCol="0">
            <a:noAutofit/>
          </a:bodyPr>
          <a:lstStyle>
            <a:lvl1pPr marL="0" indent="0" algn="l" rtl="0" fontAlgn="base">
              <a:lnSpc>
                <a:spcPct val="85000"/>
              </a:lnSpc>
              <a:spcBef>
                <a:spcPct val="0"/>
              </a:spcBef>
              <a:spcAft>
                <a:spcPct val="0"/>
              </a:spcAft>
              <a:buNone/>
              <a:defRPr lang="en-US" sz="2000" b="0"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18" name="Text Placeholder 2">
            <a:extLst>
              <a:ext uri="{FF2B5EF4-FFF2-40B4-BE49-F238E27FC236}">
                <a16:creationId xmlns:a16="http://schemas.microsoft.com/office/drawing/2014/main" id="{01157652-85CE-4858-A482-6B80911ACA65}"/>
              </a:ext>
            </a:extLst>
          </p:cNvPr>
          <p:cNvSpPr>
            <a:spLocks noGrp="1"/>
          </p:cNvSpPr>
          <p:nvPr>
            <p:ph type="body" sz="quarter" idx="16" hasCustomPrompt="1"/>
          </p:nvPr>
        </p:nvSpPr>
        <p:spPr>
          <a:xfrm>
            <a:off x="377824" y="6031339"/>
            <a:ext cx="10008821" cy="426611"/>
          </a:xfrm>
        </p:spPr>
        <p:txBody>
          <a:bodyPr tIns="0" bIns="0" anchor="b"/>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kern="1200" dirty="0">
                <a:solidFill>
                  <a:schemeClr val="tx1"/>
                </a:solidFill>
                <a:latin typeface="+mn-lt"/>
                <a:ea typeface="+mn-ea"/>
                <a:cs typeface="Arial" pitchFamily="34" charset="0"/>
              </a:defRPr>
            </a:lvl1pPr>
          </a:lstStyle>
          <a:p>
            <a:pPr lvl="0"/>
            <a:r>
              <a:rPr lang="en-US"/>
              <a:t>Click to edit source</a:t>
            </a:r>
          </a:p>
        </p:txBody>
      </p:sp>
      <p:cxnSp>
        <p:nvCxnSpPr>
          <p:cNvPr id="22" name="Straight Connector 21">
            <a:extLst>
              <a:ext uri="{FF2B5EF4-FFF2-40B4-BE49-F238E27FC236}">
                <a16:creationId xmlns:a16="http://schemas.microsoft.com/office/drawing/2014/main" id="{73F627A8-6516-410B-AFE5-503DB000B94C}"/>
              </a:ext>
            </a:extLst>
          </p:cNvPr>
          <p:cNvCxnSpPr>
            <a:cxnSpLocks/>
          </p:cNvCxnSpPr>
          <p:nvPr userDrawn="1"/>
        </p:nvCxnSpPr>
        <p:spPr bwMode="gray">
          <a:xfrm>
            <a:off x="363309" y="1930264"/>
            <a:ext cx="5435594" cy="0"/>
          </a:xfrm>
          <a:prstGeom prst="line">
            <a:avLst/>
          </a:prstGeom>
          <a:ln w="28575" cap="flat">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75E2970-D454-4224-BDF9-A3C9DDE9CA23}"/>
              </a:ext>
            </a:extLst>
          </p:cNvPr>
          <p:cNvCxnSpPr>
            <a:cxnSpLocks/>
          </p:cNvCxnSpPr>
          <p:nvPr userDrawn="1"/>
        </p:nvCxnSpPr>
        <p:spPr bwMode="gray">
          <a:xfrm>
            <a:off x="6378570" y="1930264"/>
            <a:ext cx="5435594" cy="0"/>
          </a:xfrm>
          <a:prstGeom prst="line">
            <a:avLst/>
          </a:prstGeom>
          <a:ln w="28575"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3" name="Text Placeholder 62">
            <a:extLst>
              <a:ext uri="{FF2B5EF4-FFF2-40B4-BE49-F238E27FC236}">
                <a16:creationId xmlns:a16="http://schemas.microsoft.com/office/drawing/2014/main" id="{2983BE2A-95FA-41EB-B115-5D5351B01A47}"/>
              </a:ext>
            </a:extLst>
          </p:cNvPr>
          <p:cNvSpPr>
            <a:spLocks noGrp="1"/>
          </p:cNvSpPr>
          <p:nvPr userDrawn="1">
            <p:ph type="body" sz="quarter" idx="17"/>
          </p:nvPr>
        </p:nvSpPr>
        <p:spPr bwMode="gray">
          <a:xfrm>
            <a:off x="921094" y="2092368"/>
            <a:ext cx="4877797" cy="433965"/>
          </a:xfrm>
        </p:spPr>
        <p:txBody>
          <a:bodyPr lIns="91440" tIns="91440" rIns="91440" bIns="91440" anchor="ctr" anchorCtr="0">
            <a:spAutoFit/>
          </a:bodyPr>
          <a:lstStyle>
            <a:lvl1pPr>
              <a:lnSpc>
                <a:spcPct val="90000"/>
              </a:lnSpc>
              <a:defRPr sz="1800" b="0">
                <a:solidFill>
                  <a:schemeClr val="accent1"/>
                </a:solidFill>
              </a:defRPr>
            </a:lvl1pPr>
          </a:lstStyle>
          <a:p>
            <a:pPr lvl="0"/>
            <a:r>
              <a:rPr lang="en-US"/>
              <a:t>Click to edit Master text styles</a:t>
            </a:r>
          </a:p>
        </p:txBody>
      </p:sp>
      <p:sp>
        <p:nvSpPr>
          <p:cNvPr id="65" name="Content Placeholder 64">
            <a:extLst>
              <a:ext uri="{FF2B5EF4-FFF2-40B4-BE49-F238E27FC236}">
                <a16:creationId xmlns:a16="http://schemas.microsoft.com/office/drawing/2014/main" id="{BB2528E9-1E08-40BE-BBFA-252DEC170212}"/>
              </a:ext>
            </a:extLst>
          </p:cNvPr>
          <p:cNvSpPr>
            <a:spLocks noGrp="1"/>
          </p:cNvSpPr>
          <p:nvPr userDrawn="1">
            <p:ph sz="quarter" idx="18"/>
          </p:nvPr>
        </p:nvSpPr>
        <p:spPr bwMode="gray">
          <a:xfrm>
            <a:off x="921094" y="2630443"/>
            <a:ext cx="4877796" cy="3281501"/>
          </a:xfrm>
        </p:spPr>
        <p:txBody>
          <a:bodyPr lIns="91440" tIns="91440" rIns="91440" bIns="91440"/>
          <a:lstStyle>
            <a:lvl1pPr marL="176213" indent="-176213">
              <a:lnSpc>
                <a:spcPct val="90000"/>
              </a:lnSpc>
              <a:spcBef>
                <a:spcPts val="1200"/>
              </a:spcBef>
              <a:spcAft>
                <a:spcPts val="0"/>
              </a:spcAft>
              <a:buFont typeface="Arial" panose="020B0604020202020204" pitchFamily="34" charset="0"/>
              <a:buChar char="•"/>
              <a:defRPr sz="1400">
                <a:solidFill>
                  <a:schemeClr val="tx1"/>
                </a:solidFill>
              </a:defRPr>
            </a:lvl1pPr>
            <a:lvl2pPr marL="404813" indent="-169863">
              <a:lnSpc>
                <a:spcPct val="90000"/>
              </a:lnSpc>
              <a:spcBef>
                <a:spcPts val="600"/>
              </a:spcBef>
              <a:spcAft>
                <a:spcPts val="0"/>
              </a:spcAft>
              <a:buFont typeface="Arial Narrow" panose="020B0606020202030204" pitchFamily="34" charset="0"/>
              <a:buChar char="–"/>
              <a:defRPr>
                <a:solidFill>
                  <a:schemeClr val="tx1"/>
                </a:solidFill>
              </a:defRPr>
            </a:lvl2pPr>
            <a:lvl3pPr marL="633413" indent="-147638">
              <a:lnSpc>
                <a:spcPct val="90000"/>
              </a:lnSpc>
              <a:spcBef>
                <a:spcPts val="300"/>
              </a:spcBef>
              <a:spcAft>
                <a:spcPts val="0"/>
              </a:spcAft>
              <a:buFont typeface="Arial" panose="020B0604020202020204" pitchFamily="34" charset="0"/>
              <a:buChar char="•"/>
              <a:defRPr sz="1100">
                <a:solidFill>
                  <a:schemeClr val="tx1"/>
                </a:solidFill>
              </a:defRPr>
            </a:lvl3pPr>
            <a:lvl4pPr marL="800100" indent="-114300">
              <a:lnSpc>
                <a:spcPct val="90000"/>
              </a:lnSpc>
              <a:spcBef>
                <a:spcPts val="100"/>
              </a:spcBef>
              <a:spcAft>
                <a:spcPts val="0"/>
              </a:spcAft>
              <a:buFont typeface="Arial Narrow" panose="020B0606020202030204" pitchFamily="34" charset="0"/>
              <a:buChar char="–"/>
              <a:defRPr sz="1000">
                <a:solidFill>
                  <a:schemeClr val="tx1"/>
                </a:solidFill>
              </a:defRPr>
            </a:lvl4pPr>
            <a:lvl5pPr marL="971550" indent="-114300">
              <a:lnSpc>
                <a:spcPct val="90000"/>
              </a:lnSpc>
              <a:spcBef>
                <a:spcPts val="100"/>
              </a:spcBef>
              <a:spcAft>
                <a:spcPts val="0"/>
              </a:spcAft>
              <a:buFont typeface="Arial" panose="020B0604020202020204" pitchFamily="34" charset="0"/>
              <a:buChar cha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6" name="Text Placeholder 62">
            <a:extLst>
              <a:ext uri="{FF2B5EF4-FFF2-40B4-BE49-F238E27FC236}">
                <a16:creationId xmlns:a16="http://schemas.microsoft.com/office/drawing/2014/main" id="{A5772F7F-73DF-4201-ABEB-316C80A5E15A}"/>
              </a:ext>
            </a:extLst>
          </p:cNvPr>
          <p:cNvSpPr>
            <a:spLocks noGrp="1"/>
          </p:cNvSpPr>
          <p:nvPr userDrawn="1">
            <p:ph type="body" sz="quarter" idx="19"/>
          </p:nvPr>
        </p:nvSpPr>
        <p:spPr bwMode="gray">
          <a:xfrm>
            <a:off x="6936367" y="2092368"/>
            <a:ext cx="4877797" cy="433965"/>
          </a:xfrm>
        </p:spPr>
        <p:txBody>
          <a:bodyPr lIns="91440" tIns="91440" rIns="91440" bIns="91440" anchor="ctr" anchorCtr="0">
            <a:spAutoFit/>
          </a:bodyPr>
          <a:lstStyle>
            <a:lvl1pPr>
              <a:lnSpc>
                <a:spcPct val="90000"/>
              </a:lnSpc>
              <a:defRPr sz="1800" b="0">
                <a:solidFill>
                  <a:schemeClr val="accent1"/>
                </a:solidFill>
              </a:defRPr>
            </a:lvl1pPr>
          </a:lstStyle>
          <a:p>
            <a:pPr lvl="0"/>
            <a:r>
              <a:rPr lang="en-US"/>
              <a:t>Click to edit Master text styles</a:t>
            </a:r>
          </a:p>
        </p:txBody>
      </p:sp>
      <p:sp>
        <p:nvSpPr>
          <p:cNvPr id="67" name="Content Placeholder 64">
            <a:extLst>
              <a:ext uri="{FF2B5EF4-FFF2-40B4-BE49-F238E27FC236}">
                <a16:creationId xmlns:a16="http://schemas.microsoft.com/office/drawing/2014/main" id="{8E6FEDA3-4CA1-4D72-9A3D-F1D5B5C2E475}"/>
              </a:ext>
            </a:extLst>
          </p:cNvPr>
          <p:cNvSpPr>
            <a:spLocks noGrp="1"/>
          </p:cNvSpPr>
          <p:nvPr userDrawn="1">
            <p:ph sz="quarter" idx="20"/>
          </p:nvPr>
        </p:nvSpPr>
        <p:spPr bwMode="gray">
          <a:xfrm>
            <a:off x="6936368" y="2630443"/>
            <a:ext cx="4877796" cy="3281501"/>
          </a:xfrm>
        </p:spPr>
        <p:txBody>
          <a:bodyPr lIns="91440" tIns="91440" rIns="91440" bIns="91440"/>
          <a:lstStyle>
            <a:lvl1pPr marL="176213" indent="-176213">
              <a:lnSpc>
                <a:spcPct val="90000"/>
              </a:lnSpc>
              <a:spcBef>
                <a:spcPts val="1200"/>
              </a:spcBef>
              <a:spcAft>
                <a:spcPts val="0"/>
              </a:spcAft>
              <a:buFont typeface="Arial" panose="020B0604020202020204" pitchFamily="34" charset="0"/>
              <a:buChar char="•"/>
              <a:defRPr sz="1400">
                <a:solidFill>
                  <a:schemeClr val="tx1"/>
                </a:solidFill>
              </a:defRPr>
            </a:lvl1pPr>
            <a:lvl2pPr marL="404813" indent="-169863">
              <a:lnSpc>
                <a:spcPct val="90000"/>
              </a:lnSpc>
              <a:spcBef>
                <a:spcPts val="600"/>
              </a:spcBef>
              <a:spcAft>
                <a:spcPts val="0"/>
              </a:spcAft>
              <a:buFont typeface="Arial Narrow" panose="020B0606020202030204" pitchFamily="34" charset="0"/>
              <a:buChar char="–"/>
              <a:defRPr>
                <a:solidFill>
                  <a:schemeClr val="tx1"/>
                </a:solidFill>
              </a:defRPr>
            </a:lvl2pPr>
            <a:lvl3pPr marL="633413" indent="-147638">
              <a:lnSpc>
                <a:spcPct val="90000"/>
              </a:lnSpc>
              <a:spcBef>
                <a:spcPts val="300"/>
              </a:spcBef>
              <a:spcAft>
                <a:spcPts val="0"/>
              </a:spcAft>
              <a:buFont typeface="Arial" panose="020B0604020202020204" pitchFamily="34" charset="0"/>
              <a:buChar char="•"/>
              <a:defRPr sz="1100">
                <a:solidFill>
                  <a:schemeClr val="tx1"/>
                </a:solidFill>
              </a:defRPr>
            </a:lvl3pPr>
            <a:lvl4pPr marL="800100" indent="-114300">
              <a:lnSpc>
                <a:spcPct val="90000"/>
              </a:lnSpc>
              <a:spcBef>
                <a:spcPts val="100"/>
              </a:spcBef>
              <a:spcAft>
                <a:spcPts val="0"/>
              </a:spcAft>
              <a:buFont typeface="Arial Narrow" panose="020B0606020202030204" pitchFamily="34" charset="0"/>
              <a:buChar char="–"/>
              <a:defRPr sz="1000">
                <a:solidFill>
                  <a:schemeClr val="tx1"/>
                </a:solidFill>
              </a:defRPr>
            </a:lvl4pPr>
            <a:lvl5pPr marL="971550" indent="-114300">
              <a:lnSpc>
                <a:spcPct val="90000"/>
              </a:lnSpc>
              <a:spcBef>
                <a:spcPts val="100"/>
              </a:spcBef>
              <a:spcAft>
                <a:spcPts val="0"/>
              </a:spcAft>
              <a:buFont typeface="Arial" panose="020B0604020202020204" pitchFamily="34" charset="0"/>
              <a:buChar cha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96708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14">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97" r:id="rId2"/>
    <p:sldLayoutId id="2147483678" r:id="rId3"/>
    <p:sldLayoutId id="2147483718" r:id="rId4"/>
    <p:sldLayoutId id="2147483716" r:id="rId5"/>
    <p:sldLayoutId id="2147483717" r:id="rId6"/>
    <p:sldLayoutId id="2147483800" r:id="rId7"/>
    <p:sldLayoutId id="2147483801" r:id="rId8"/>
    <p:sldLayoutId id="2147483802" r:id="rId9"/>
    <p:sldLayoutId id="2147483803" r:id="rId10"/>
    <p:sldLayoutId id="2147483804" r:id="rId11"/>
    <p:sldLayoutId id="2147483805" r:id="rId12"/>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svg"/><Relationship Id="rId2" Type="http://schemas.openxmlformats.org/officeDocument/2006/relationships/notesSlide" Target="../notesSlides/notesSlide10.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sv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30.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slide" Target="slide40.xml"/><Relationship Id="rId4" Type="http://schemas.openxmlformats.org/officeDocument/2006/relationships/image" Target="../media/image32.png"/><Relationship Id="rId9" Type="http://schemas.openxmlformats.org/officeDocument/2006/relationships/image" Target="../media/image35.sv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slide" Target="slide40.xml"/><Relationship Id="rId4" Type="http://schemas.openxmlformats.org/officeDocument/2006/relationships/image" Target="../media/image32.png"/><Relationship Id="rId9" Type="http://schemas.openxmlformats.org/officeDocument/2006/relationships/image" Target="../media/image35.sv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slide" Target="slide40.xml"/><Relationship Id="rId4" Type="http://schemas.openxmlformats.org/officeDocument/2006/relationships/image" Target="../media/image32.png"/><Relationship Id="rId9" Type="http://schemas.openxmlformats.org/officeDocument/2006/relationships/image" Target="../media/image3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slide" Target="slide2.xml"/><Relationship Id="rId5" Type="http://schemas.openxmlformats.org/officeDocument/2006/relationships/image" Target="../media/image33.png"/><Relationship Id="rId4" Type="http://schemas.openxmlformats.org/officeDocument/2006/relationships/slide" Target="slide40.xml"/><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slide" Target="slide40.xml"/><Relationship Id="rId4" Type="http://schemas.openxmlformats.org/officeDocument/2006/relationships/image" Target="../media/image32.png"/><Relationship Id="rId9" Type="http://schemas.openxmlformats.org/officeDocument/2006/relationships/image" Target="../media/image35.sv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slide" Target="slide40.xml"/><Relationship Id="rId4" Type="http://schemas.openxmlformats.org/officeDocument/2006/relationships/image" Target="../media/image32.png"/><Relationship Id="rId9" Type="http://schemas.openxmlformats.org/officeDocument/2006/relationships/image" Target="../media/image35.sv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slide" Target="slide40.xml"/><Relationship Id="rId4" Type="http://schemas.openxmlformats.org/officeDocument/2006/relationships/image" Target="../media/image32.png"/><Relationship Id="rId9" Type="http://schemas.openxmlformats.org/officeDocument/2006/relationships/image" Target="../media/image35.sv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slide" Target="slide40.xml"/><Relationship Id="rId4" Type="http://schemas.openxmlformats.org/officeDocument/2006/relationships/image" Target="../media/image32.png"/><Relationship Id="rId9" Type="http://schemas.openxmlformats.org/officeDocument/2006/relationships/image" Target="../media/image35.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3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microsoft.com/office/2018/10/relationships/comments" Target="../comments/modernComment_7FFFF7E7_5AE422F5.xm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41.xml.rels><?xml version="1.0" encoding="UTF-8" standalone="yes"?>
<Relationships xmlns="http://schemas.openxmlformats.org/package/2006/relationships"><Relationship Id="rId3" Type="http://schemas.microsoft.com/office/2018/10/relationships/comments" Target="../comments/modernComment_7FFFF7EA_772D7692.xml"/><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chart" Target="../charts/chart12.xml"/></Relationships>
</file>

<file path=ppt/slides/_rels/slide4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chart" Target="../charts/chart1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5FAD-8792-9273-6D6A-895C8A918807}"/>
              </a:ext>
            </a:extLst>
          </p:cNvPr>
          <p:cNvSpPr>
            <a:spLocks noGrp="1"/>
          </p:cNvSpPr>
          <p:nvPr>
            <p:ph type="ctrTitle"/>
          </p:nvPr>
        </p:nvSpPr>
        <p:spPr>
          <a:xfrm>
            <a:off x="377825" y="1228725"/>
            <a:ext cx="11439144" cy="2200275"/>
          </a:xfrm>
        </p:spPr>
        <p:txBody>
          <a:bodyPr anchor="b">
            <a:normAutofit/>
          </a:bodyPr>
          <a:lstStyle/>
          <a:p>
            <a:r>
              <a:rPr lang="en-US"/>
              <a:t>V116 Pharmacy </a:t>
            </a:r>
          </a:p>
        </p:txBody>
      </p:sp>
      <p:sp>
        <p:nvSpPr>
          <p:cNvPr id="3" name="Subtitle 2">
            <a:extLst>
              <a:ext uri="{FF2B5EF4-FFF2-40B4-BE49-F238E27FC236}">
                <a16:creationId xmlns:a16="http://schemas.microsoft.com/office/drawing/2014/main" id="{78FE4AF0-49BD-28E1-8F68-25ECBC1B751F}"/>
              </a:ext>
            </a:extLst>
          </p:cNvPr>
          <p:cNvSpPr>
            <a:spLocks noGrp="1"/>
          </p:cNvSpPr>
          <p:nvPr>
            <p:ph type="subTitle" idx="1"/>
          </p:nvPr>
        </p:nvSpPr>
        <p:spPr>
          <a:xfrm>
            <a:off x="377825" y="3682800"/>
            <a:ext cx="11439144" cy="2200275"/>
          </a:xfrm>
        </p:spPr>
        <p:txBody>
          <a:bodyPr anchor="t">
            <a:normAutofit/>
          </a:bodyPr>
          <a:lstStyle/>
          <a:p>
            <a:r>
              <a:rPr lang="en-US" sz="2400"/>
              <a:t>Market overview</a:t>
            </a:r>
          </a:p>
          <a:p>
            <a:r>
              <a:rPr lang="en-US" sz="2400"/>
              <a:t>Strategy</a:t>
            </a:r>
          </a:p>
          <a:p>
            <a:r>
              <a:rPr lang="en-US" sz="2400"/>
              <a:t>Execution plan</a:t>
            </a:r>
          </a:p>
        </p:txBody>
      </p:sp>
      <p:sp>
        <p:nvSpPr>
          <p:cNvPr id="4" name="Text Placeholder 3">
            <a:extLst>
              <a:ext uri="{FF2B5EF4-FFF2-40B4-BE49-F238E27FC236}">
                <a16:creationId xmlns:a16="http://schemas.microsoft.com/office/drawing/2014/main" id="{0C05538B-8B8B-E7A3-8A2C-6AEC7B315C71}"/>
              </a:ext>
            </a:extLst>
          </p:cNvPr>
          <p:cNvSpPr>
            <a:spLocks noGrp="1"/>
          </p:cNvSpPr>
          <p:nvPr>
            <p:ph type="body" sz="quarter" idx="10"/>
          </p:nvPr>
        </p:nvSpPr>
        <p:spPr>
          <a:xfrm>
            <a:off x="377825" y="6174001"/>
            <a:ext cx="3607594" cy="252200"/>
          </a:xfrm>
        </p:spPr>
        <p:txBody>
          <a:bodyPr anchor="t">
            <a:normAutofit/>
          </a:bodyPr>
          <a:lstStyle/>
          <a:p>
            <a:r>
              <a:rPr lang="en-US" dirty="0"/>
              <a:t>Jan. 2024</a:t>
            </a:r>
          </a:p>
        </p:txBody>
      </p:sp>
    </p:spTree>
    <p:extLst>
      <p:ext uri="{BB962C8B-B14F-4D97-AF65-F5344CB8AC3E}">
        <p14:creationId xmlns:p14="http://schemas.microsoft.com/office/powerpoint/2010/main" val="385219157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 name="Table 259">
            <a:extLst>
              <a:ext uri="{FF2B5EF4-FFF2-40B4-BE49-F238E27FC236}">
                <a16:creationId xmlns:a16="http://schemas.microsoft.com/office/drawing/2014/main" id="{5413B318-47B3-4601-C7C7-FD08F10D0B93}"/>
              </a:ext>
            </a:extLst>
          </p:cNvPr>
          <p:cNvGraphicFramePr>
            <a:graphicFrameLocks noGrp="1"/>
          </p:cNvGraphicFramePr>
          <p:nvPr>
            <p:extLst>
              <p:ext uri="{D42A27DB-BD31-4B8C-83A1-F6EECF244321}">
                <p14:modId xmlns:p14="http://schemas.microsoft.com/office/powerpoint/2010/main" val="955710683"/>
              </p:ext>
            </p:extLst>
          </p:nvPr>
        </p:nvGraphicFramePr>
        <p:xfrm>
          <a:off x="8705215" y="1371600"/>
          <a:ext cx="3108960" cy="48463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397986910"/>
                    </a:ext>
                  </a:extLst>
                </a:gridCol>
                <a:gridCol w="868680">
                  <a:extLst>
                    <a:ext uri="{9D8B030D-6E8A-4147-A177-3AD203B41FA5}">
                      <a16:colId xmlns:a16="http://schemas.microsoft.com/office/drawing/2014/main" val="1440786827"/>
                    </a:ext>
                  </a:extLst>
                </a:gridCol>
                <a:gridCol w="868680">
                  <a:extLst>
                    <a:ext uri="{9D8B030D-6E8A-4147-A177-3AD203B41FA5}">
                      <a16:colId xmlns:a16="http://schemas.microsoft.com/office/drawing/2014/main" val="1374358242"/>
                    </a:ext>
                  </a:extLst>
                </a:gridCol>
              </a:tblGrid>
              <a:tr h="274320">
                <a:tc>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PDMs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lnSpc>
                          <a:spcPct val="90000"/>
                        </a:lnSpc>
                      </a:pPr>
                      <a:r>
                        <a:rPr lang="en-US" sz="1400" b="0">
                          <a:solidFill>
                            <a:schemeClr val="tx1"/>
                          </a:solidFill>
                        </a:rPr>
                        <a:t>443</a:t>
                      </a:r>
                    </a:p>
                  </a:txBody>
                  <a:tcPr marR="137160" marT="36576" marB="36576" anchor="ct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409806502"/>
                  </a:ext>
                </a:extLst>
              </a:tr>
              <a:tr h="274320">
                <a:tc>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Stores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lnSpc>
                          <a:spcPct val="90000"/>
                        </a:lnSpc>
                      </a:pPr>
                      <a:r>
                        <a:rPr lang="en-US" sz="1400">
                          <a:solidFill>
                            <a:schemeClr val="tx1"/>
                          </a:solidFill>
                        </a:rPr>
                        <a:t>10,200</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365305341"/>
                  </a:ext>
                </a:extLst>
              </a:tr>
              <a:tr h="274320">
                <a:tc rowSpan="2">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PDMs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lnSpc>
                          <a:spcPct val="90000"/>
                        </a:lnSpc>
                      </a:pPr>
                      <a:r>
                        <a:rPr lang="en-US" sz="1400" b="0">
                          <a:solidFill>
                            <a:schemeClr val="tx1"/>
                          </a:solidFill>
                        </a:rPr>
                        <a:t>641</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816188400"/>
                  </a:ext>
                </a:extLst>
              </a:tr>
              <a:tr h="274320">
                <a:tc vMerge="1">
                  <a:txBody>
                    <a:bodyPr/>
                    <a:lstStyle/>
                    <a:p>
                      <a:endParaRPr lang="en-US"/>
                    </a:p>
                  </a:txBody>
                  <a:tcPr/>
                </a:tc>
                <a:tc>
                  <a:txBody>
                    <a:bodyPr/>
                    <a:lstStyle/>
                    <a:p>
                      <a:pPr>
                        <a:lnSpc>
                          <a:spcPct val="90000"/>
                        </a:lnSpc>
                      </a:pPr>
                      <a:r>
                        <a:rPr lang="en-US" sz="1400" b="1">
                          <a:solidFill>
                            <a:schemeClr val="bg1"/>
                          </a:solidFill>
                        </a:rPr>
                        <a:t>Stores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lnSpc>
                          <a:spcPct val="90000"/>
                        </a:lnSpc>
                      </a:pPr>
                      <a:r>
                        <a:rPr lang="en-US" sz="1400">
                          <a:solidFill>
                            <a:schemeClr val="tx1"/>
                          </a:solidFill>
                        </a:rPr>
                        <a:t>9,200</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384398442"/>
                  </a:ext>
                </a:extLst>
              </a:tr>
              <a:tr h="274320">
                <a:tc rowSpan="2">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PDMs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lnSpc>
                          <a:spcPct val="90000"/>
                        </a:lnSpc>
                      </a:pPr>
                      <a:r>
                        <a:rPr lang="en-US" sz="1400">
                          <a:solidFill>
                            <a:schemeClr val="tx1"/>
                          </a:solidFill>
                        </a:rPr>
                        <a:t>428</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714373722"/>
                  </a:ext>
                </a:extLst>
              </a:tr>
              <a:tr h="274320">
                <a:tc vMerge="1">
                  <a:txBody>
                    <a:bodyPr/>
                    <a:lstStyle/>
                    <a:p>
                      <a:endParaRPr lang="en-US"/>
                    </a:p>
                  </a:txBody>
                  <a:tcPr/>
                </a:tc>
                <a:tc>
                  <a:txBody>
                    <a:bodyPr/>
                    <a:lstStyle/>
                    <a:p>
                      <a:pPr>
                        <a:lnSpc>
                          <a:spcPct val="90000"/>
                        </a:lnSpc>
                      </a:pPr>
                      <a:r>
                        <a:rPr lang="en-US" sz="1400" b="1">
                          <a:solidFill>
                            <a:schemeClr val="bg1"/>
                          </a:solidFill>
                        </a:rPr>
                        <a:t>Stores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lnSpc>
                          <a:spcPct val="90000"/>
                        </a:lnSpc>
                      </a:pPr>
                      <a:r>
                        <a:rPr lang="en-US" sz="1400">
                          <a:solidFill>
                            <a:schemeClr val="tx1"/>
                          </a:solidFill>
                        </a:rPr>
                        <a:t>4,800</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392239484"/>
                  </a:ext>
                </a:extLst>
              </a:tr>
              <a:tr h="274320">
                <a:tc rowSpan="2">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PDMs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lnSpc>
                          <a:spcPct val="90000"/>
                        </a:lnSpc>
                      </a:pPr>
                      <a:r>
                        <a:rPr lang="en-US" sz="1400">
                          <a:solidFill>
                            <a:schemeClr val="tx1"/>
                          </a:solidFill>
                        </a:rPr>
                        <a:t>119</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012520439"/>
                  </a:ext>
                </a:extLst>
              </a:tr>
              <a:tr h="274320">
                <a:tc vMerge="1">
                  <a:txBody>
                    <a:bodyPr/>
                    <a:lstStyle/>
                    <a:p>
                      <a:endParaRPr lang="en-US"/>
                    </a:p>
                  </a:txBody>
                  <a:tcPr/>
                </a:tc>
                <a:tc>
                  <a:txBody>
                    <a:bodyPr/>
                    <a:lstStyle/>
                    <a:p>
                      <a:pPr>
                        <a:lnSpc>
                          <a:spcPct val="90000"/>
                        </a:lnSpc>
                      </a:pPr>
                      <a:r>
                        <a:rPr lang="en-US" sz="1400" b="1">
                          <a:solidFill>
                            <a:schemeClr val="bg1"/>
                          </a:solidFill>
                        </a:rPr>
                        <a:t>Stores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lnSpc>
                          <a:spcPct val="90000"/>
                        </a:lnSpc>
                      </a:pPr>
                      <a:r>
                        <a:rPr lang="en-US" sz="1400">
                          <a:solidFill>
                            <a:schemeClr val="tx1"/>
                          </a:solidFill>
                        </a:rPr>
                        <a:t>2,500</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626073704"/>
                  </a:ext>
                </a:extLst>
              </a:tr>
              <a:tr h="274320">
                <a:tc rowSpan="2">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PDMs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lnSpc>
                          <a:spcPct val="90000"/>
                        </a:lnSpc>
                      </a:pPr>
                      <a:r>
                        <a:rPr lang="en-US" sz="1400">
                          <a:solidFill>
                            <a:schemeClr val="tx1"/>
                          </a:solidFill>
                        </a:rPr>
                        <a:t>101</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657709331"/>
                  </a:ext>
                </a:extLst>
              </a:tr>
              <a:tr h="274320">
                <a:tc vMerge="1">
                  <a:txBody>
                    <a:bodyPr/>
                    <a:lstStyle/>
                    <a:p>
                      <a:endParaRPr lang="en-US"/>
                    </a:p>
                  </a:txBody>
                  <a:tcPr/>
                </a:tc>
                <a:tc>
                  <a:txBody>
                    <a:bodyPr/>
                    <a:lstStyle/>
                    <a:p>
                      <a:pPr>
                        <a:lnSpc>
                          <a:spcPct val="90000"/>
                        </a:lnSpc>
                      </a:pPr>
                      <a:r>
                        <a:rPr lang="en-US" sz="1400" b="1">
                          <a:solidFill>
                            <a:schemeClr val="bg1"/>
                          </a:solidFill>
                        </a:rPr>
                        <a:t>Stores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lnSpc>
                          <a:spcPct val="90000"/>
                        </a:lnSpc>
                      </a:pPr>
                      <a:r>
                        <a:rPr lang="en-US" sz="1400">
                          <a:solidFill>
                            <a:schemeClr val="tx1"/>
                          </a:solidFill>
                        </a:rPr>
                        <a:t>2,300</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556173981"/>
                  </a:ext>
                </a:extLst>
              </a:tr>
              <a:tr h="274320">
                <a:tc>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PDMs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lnSpc>
                          <a:spcPct val="90000"/>
                        </a:lnSpc>
                      </a:pPr>
                      <a:r>
                        <a:rPr lang="en-US" sz="1400">
                          <a:solidFill>
                            <a:schemeClr val="tx1"/>
                          </a:solidFill>
                        </a:rPr>
                        <a:t>54</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614844538"/>
                  </a:ext>
                </a:extLst>
              </a:tr>
              <a:tr h="274320">
                <a:tc>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Stores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lnSpc>
                          <a:spcPct val="90000"/>
                        </a:lnSpc>
                      </a:pPr>
                      <a:r>
                        <a:rPr lang="en-US" sz="1400">
                          <a:solidFill>
                            <a:schemeClr val="tx1"/>
                          </a:solidFill>
                        </a:rPr>
                        <a:t>1,700</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3512340178"/>
                  </a:ext>
                </a:extLst>
              </a:tr>
              <a:tr h="274320">
                <a:tc rowSpan="2">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PDMs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lnSpc>
                          <a:spcPct val="90000"/>
                        </a:lnSpc>
                      </a:pPr>
                      <a:r>
                        <a:rPr lang="en-US" sz="1400">
                          <a:solidFill>
                            <a:schemeClr val="tx1"/>
                          </a:solidFill>
                        </a:rPr>
                        <a:t>33</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3272658569"/>
                  </a:ext>
                </a:extLst>
              </a:tr>
              <a:tr h="274320">
                <a:tc vMerge="1">
                  <a:txBody>
                    <a:bodyPr/>
                    <a:lstStyle/>
                    <a:p>
                      <a:endParaRPr lang="en-US"/>
                    </a:p>
                  </a:txBody>
                  <a:tcPr/>
                </a:tc>
                <a:tc>
                  <a:txBody>
                    <a:bodyPr/>
                    <a:lstStyle/>
                    <a:p>
                      <a:pPr>
                        <a:lnSpc>
                          <a:spcPct val="90000"/>
                        </a:lnSpc>
                      </a:pPr>
                      <a:r>
                        <a:rPr lang="en-US" sz="1400" b="1">
                          <a:solidFill>
                            <a:schemeClr val="bg1"/>
                          </a:solidFill>
                        </a:rPr>
                        <a:t>Stores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lnSpc>
                          <a:spcPct val="90000"/>
                        </a:lnSpc>
                      </a:pPr>
                      <a:r>
                        <a:rPr lang="en-US" sz="1400">
                          <a:solidFill>
                            <a:schemeClr val="tx1"/>
                          </a:solidFill>
                        </a:rPr>
                        <a:t>570</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986756090"/>
                  </a:ext>
                </a:extLst>
              </a:tr>
              <a:tr h="274320">
                <a:tc rowSpan="2">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PDMs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lnSpc>
                          <a:spcPct val="90000"/>
                        </a:lnSpc>
                      </a:pPr>
                      <a:r>
                        <a:rPr lang="en-US" sz="1400">
                          <a:solidFill>
                            <a:schemeClr val="tx1"/>
                          </a:solidFill>
                        </a:rPr>
                        <a:t>22</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278942883"/>
                  </a:ext>
                </a:extLst>
              </a:tr>
              <a:tr h="274320">
                <a:tc vMerge="1">
                  <a:txBody>
                    <a:bodyPr/>
                    <a:lstStyle/>
                    <a:p>
                      <a:endParaRPr lang="en-US"/>
                    </a:p>
                  </a:txBody>
                  <a:tcPr/>
                </a:tc>
                <a:tc>
                  <a:txBody>
                    <a:bodyPr/>
                    <a:lstStyle/>
                    <a:p>
                      <a:pPr>
                        <a:lnSpc>
                          <a:spcPct val="90000"/>
                        </a:lnSpc>
                      </a:pPr>
                      <a:r>
                        <a:rPr lang="en-US" sz="1400" b="1">
                          <a:solidFill>
                            <a:schemeClr val="bg1"/>
                          </a:solidFill>
                        </a:rPr>
                        <a:t>Stores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lnSpc>
                          <a:spcPct val="90000"/>
                        </a:lnSpc>
                      </a:pPr>
                      <a:r>
                        <a:rPr lang="en-US" sz="1400">
                          <a:solidFill>
                            <a:schemeClr val="tx1"/>
                          </a:solidFill>
                        </a:rPr>
                        <a:t>560</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927336995"/>
                  </a:ext>
                </a:extLst>
              </a:tr>
              <a:tr h="457200">
                <a:tc>
                  <a:txBody>
                    <a:bodyPr/>
                    <a:lstStyle/>
                    <a:p>
                      <a:pPr>
                        <a:lnSpc>
                          <a:spcPct val="90000"/>
                        </a:lnSpc>
                      </a:pPr>
                      <a:endParaRPr lang="en-US" sz="1400"/>
                    </a:p>
                  </a:txBody>
                  <a:tcPr marT="36576" marB="36576"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7F7F7"/>
                    </a:solidFill>
                  </a:tcPr>
                </a:tc>
                <a:tc>
                  <a:txBody>
                    <a:bodyPr/>
                    <a:lstStyle/>
                    <a:p>
                      <a:pPr>
                        <a:lnSpc>
                          <a:spcPct val="90000"/>
                        </a:lnSpc>
                      </a:pPr>
                      <a:r>
                        <a:rPr lang="en-US" sz="1400" b="1">
                          <a:solidFill>
                            <a:schemeClr val="bg1"/>
                          </a:solidFill>
                        </a:rPr>
                        <a:t>Stores</a:t>
                      </a:r>
                    </a:p>
                  </a:txBody>
                  <a:tcPr marT="36576" marB="36576"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a:txBody>
                    <a:bodyPr/>
                    <a:lstStyle/>
                    <a:p>
                      <a:pPr algn="r">
                        <a:lnSpc>
                          <a:spcPct val="90000"/>
                        </a:lnSpc>
                      </a:pPr>
                      <a:r>
                        <a:rPr lang="en-US" sz="1400">
                          <a:solidFill>
                            <a:schemeClr val="tx1"/>
                          </a:solidFill>
                        </a:rPr>
                        <a:t>14,000</a:t>
                      </a:r>
                    </a:p>
                  </a:txBody>
                  <a:tcPr marR="137160" marT="36576" marB="36576"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407763413"/>
                  </a:ext>
                </a:extLst>
              </a:tr>
            </a:tbl>
          </a:graphicData>
        </a:graphic>
      </p:graphicFrame>
      <p:sp>
        <p:nvSpPr>
          <p:cNvPr id="52" name="Text Placeholder 51">
            <a:extLst>
              <a:ext uri="{FF2B5EF4-FFF2-40B4-BE49-F238E27FC236}">
                <a16:creationId xmlns:a16="http://schemas.microsoft.com/office/drawing/2014/main" id="{13F880E5-0CC1-C2DD-CA76-C39DA3A2FF64}"/>
              </a:ext>
            </a:extLst>
          </p:cNvPr>
          <p:cNvSpPr>
            <a:spLocks noGrp="1"/>
          </p:cNvSpPr>
          <p:nvPr>
            <p:ph type="body" sz="quarter" idx="16"/>
          </p:nvPr>
        </p:nvSpPr>
        <p:spPr>
          <a:xfrm>
            <a:off x="374904" y="6240097"/>
            <a:ext cx="10008821" cy="426611"/>
          </a:xfrm>
        </p:spPr>
        <p:txBody>
          <a:bodyPr/>
          <a:lstStyle/>
          <a:p>
            <a:r>
              <a:rPr lang="en-US" noProof="0" dirty="0">
                <a:cs typeface="Arial"/>
                <a:sym typeface="Arial"/>
              </a:rPr>
              <a:t>Graph Source: VPAE Team 08.2023; Business Note: </a:t>
            </a:r>
            <a:r>
              <a:rPr lang="en-US" b="1" noProof="0" dirty="0">
                <a:cs typeface="Arial"/>
                <a:sym typeface="Arial"/>
              </a:rPr>
              <a:t>*</a:t>
            </a:r>
            <a:r>
              <a:rPr lang="en-US" noProof="0">
                <a:cs typeface="Arial"/>
                <a:sym typeface="Arial"/>
              </a:rPr>
              <a:t> =% contribution to </a:t>
            </a:r>
            <a:r>
              <a:rPr lang="en-US">
                <a:cs typeface="Arial"/>
                <a:sym typeface="Arial"/>
              </a:rPr>
              <a:t>adult vaccine portfolio</a:t>
            </a:r>
            <a:r>
              <a:rPr lang="en-US" noProof="0">
                <a:cs typeface="Arial"/>
                <a:sym typeface="Arial"/>
              </a:rPr>
              <a:t> market</a:t>
            </a:r>
            <a:r>
              <a:rPr lang="en-US">
                <a:cs typeface="Arial"/>
                <a:sym typeface="Arial"/>
              </a:rPr>
              <a:t>; VIQ Jan-Aug 2023 </a:t>
            </a:r>
            <a:endParaRPr lang="en-US" noProof="0">
              <a:cs typeface="Arial"/>
              <a:sym typeface="Arial"/>
            </a:endParaRPr>
          </a:p>
        </p:txBody>
      </p:sp>
      <p:sp>
        <p:nvSpPr>
          <p:cNvPr id="2" name="Title 1">
            <a:extLst>
              <a:ext uri="{FF2B5EF4-FFF2-40B4-BE49-F238E27FC236}">
                <a16:creationId xmlns:a16="http://schemas.microsoft.com/office/drawing/2014/main" id="{B24410CD-AFA8-18B4-01A4-35E6B3B0835A}"/>
              </a:ext>
            </a:extLst>
          </p:cNvPr>
          <p:cNvSpPr>
            <a:spLocks noGrp="1"/>
          </p:cNvSpPr>
          <p:nvPr>
            <p:ph type="title"/>
          </p:nvPr>
        </p:nvSpPr>
        <p:spPr>
          <a:xfrm>
            <a:off x="377826" y="377825"/>
            <a:ext cx="10750422" cy="850900"/>
          </a:xfrm>
        </p:spPr>
        <p:txBody>
          <a:bodyPr/>
          <a:lstStyle/>
          <a:p>
            <a:r>
              <a:rPr lang="en-US"/>
              <a:t>The</a:t>
            </a:r>
            <a:r>
              <a:rPr lang="en-US" b="1"/>
              <a:t> </a:t>
            </a:r>
            <a:r>
              <a:rPr lang="en-US"/>
              <a:t>top </a:t>
            </a:r>
            <a:r>
              <a:rPr lang="en-US" b="1"/>
              <a:t>3</a:t>
            </a:r>
            <a:r>
              <a:rPr lang="en-US"/>
              <a:t> pharmacy retailers account for </a:t>
            </a:r>
            <a:r>
              <a:rPr lang="en-US" b="1"/>
              <a:t>highest opportunity </a:t>
            </a:r>
            <a:r>
              <a:rPr lang="en-US"/>
              <a:t>and </a:t>
            </a:r>
            <a:r>
              <a:rPr lang="en-US" b="1"/>
              <a:t>level of strategic engagement</a:t>
            </a:r>
            <a:endParaRPr lang="en-US"/>
          </a:p>
        </p:txBody>
      </p:sp>
      <p:sp>
        <p:nvSpPr>
          <p:cNvPr id="5" name="Slide Number Placeholder 4">
            <a:extLst>
              <a:ext uri="{FF2B5EF4-FFF2-40B4-BE49-F238E27FC236}">
                <a16:creationId xmlns:a16="http://schemas.microsoft.com/office/drawing/2014/main" id="{AC092238-00A4-887F-AA08-C8E41AB1B513}"/>
              </a:ext>
            </a:extLst>
          </p:cNvPr>
          <p:cNvSpPr>
            <a:spLocks noGrp="1"/>
          </p:cNvSpPr>
          <p:nvPr>
            <p:ph type="sldNum" sz="quarter" idx="12"/>
          </p:nvPr>
        </p:nvSpPr>
        <p:spPr>
          <a:xfrm>
            <a:off x="11584744" y="6480175"/>
            <a:ext cx="229431" cy="216000"/>
          </a:xfrm>
        </p:spPr>
        <p:txBody>
          <a:bodyPr/>
          <a:lstStyle/>
          <a:p>
            <a:pPr lvl="0"/>
            <a:fld id="{29CC380D-5F44-41E8-971E-CDD19ED6F8E3}" type="slidenum">
              <a:rPr lang="en-GB" noProof="0" smtClean="0"/>
              <a:pPr lvl="0"/>
              <a:t>10</a:t>
            </a:fld>
            <a:endParaRPr lang="en-GB" noProof="0"/>
          </a:p>
        </p:txBody>
      </p:sp>
      <p:sp>
        <p:nvSpPr>
          <p:cNvPr id="12" name="Rectangle 11">
            <a:extLst>
              <a:ext uri="{FF2B5EF4-FFF2-40B4-BE49-F238E27FC236}">
                <a16:creationId xmlns:a16="http://schemas.microsoft.com/office/drawing/2014/main" id="{26A3D53D-9469-A557-ED1B-25F7CAE46204}"/>
              </a:ext>
            </a:extLst>
          </p:cNvPr>
          <p:cNvSpPr/>
          <p:nvPr/>
        </p:nvSpPr>
        <p:spPr bwMode="gray">
          <a:xfrm>
            <a:off x="3607615" y="6118149"/>
            <a:ext cx="2194832" cy="3385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solidFill>
                <a:effectLst/>
                <a:uLnTx/>
                <a:uFillTx/>
                <a:ea typeface="+mn-ea"/>
                <a:cs typeface="+mn-cs"/>
              </a:rPr>
              <a:t>Level of Engagement</a:t>
            </a:r>
          </a:p>
        </p:txBody>
      </p:sp>
      <p:sp>
        <p:nvSpPr>
          <p:cNvPr id="14" name="Rectangle 13">
            <a:extLst>
              <a:ext uri="{FF2B5EF4-FFF2-40B4-BE49-F238E27FC236}">
                <a16:creationId xmlns:a16="http://schemas.microsoft.com/office/drawing/2014/main" id="{7D39CE61-E914-8F50-0E83-486454AAA51A}"/>
              </a:ext>
            </a:extLst>
          </p:cNvPr>
          <p:cNvSpPr/>
          <p:nvPr/>
        </p:nvSpPr>
        <p:spPr bwMode="gray">
          <a:xfrm>
            <a:off x="468366" y="1615172"/>
            <a:ext cx="583814" cy="307777"/>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ea typeface="+mn-ea"/>
                <a:cs typeface="+mn-cs"/>
              </a:rPr>
              <a:t>High</a:t>
            </a:r>
          </a:p>
        </p:txBody>
      </p:sp>
      <p:sp>
        <p:nvSpPr>
          <p:cNvPr id="15" name="Rectangle 14">
            <a:extLst>
              <a:ext uri="{FF2B5EF4-FFF2-40B4-BE49-F238E27FC236}">
                <a16:creationId xmlns:a16="http://schemas.microsoft.com/office/drawing/2014/main" id="{B26888A3-0C62-0ACA-E414-8185A6F8A601}"/>
              </a:ext>
            </a:extLst>
          </p:cNvPr>
          <p:cNvSpPr/>
          <p:nvPr/>
        </p:nvSpPr>
        <p:spPr bwMode="gray">
          <a:xfrm rot="16200000">
            <a:off x="-390908" y="3492268"/>
            <a:ext cx="2308644" cy="338554"/>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solidFill>
                <a:effectLst/>
                <a:uLnTx/>
                <a:uFillTx/>
                <a:ea typeface="+mn-ea"/>
                <a:cs typeface="+mn-cs"/>
              </a:rPr>
              <a:t>Opportunity (Volume)</a:t>
            </a:r>
          </a:p>
        </p:txBody>
      </p:sp>
      <p:pic>
        <p:nvPicPr>
          <p:cNvPr id="51" name="Picture 50">
            <a:extLst>
              <a:ext uri="{FF2B5EF4-FFF2-40B4-BE49-F238E27FC236}">
                <a16:creationId xmlns:a16="http://schemas.microsoft.com/office/drawing/2014/main" id="{523101C2-D606-9293-5317-4AC29E06727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03726" y="5861342"/>
            <a:ext cx="1017083" cy="272475"/>
          </a:xfrm>
          <a:prstGeom prst="rect">
            <a:avLst/>
          </a:prstGeom>
        </p:spPr>
      </p:pic>
      <p:pic>
        <p:nvPicPr>
          <p:cNvPr id="65" name="Graphic 64">
            <a:extLst>
              <a:ext uri="{FF2B5EF4-FFF2-40B4-BE49-F238E27FC236}">
                <a16:creationId xmlns:a16="http://schemas.microsoft.com/office/drawing/2014/main" id="{04E5FF01-6288-7A73-18DE-6016EDA698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7091" y="3073935"/>
            <a:ext cx="530352" cy="458224"/>
          </a:xfrm>
          <a:prstGeom prst="rect">
            <a:avLst/>
          </a:prstGeom>
        </p:spPr>
      </p:pic>
      <p:pic>
        <p:nvPicPr>
          <p:cNvPr id="67" name="Graphic 66">
            <a:extLst>
              <a:ext uri="{FF2B5EF4-FFF2-40B4-BE49-F238E27FC236}">
                <a16:creationId xmlns:a16="http://schemas.microsoft.com/office/drawing/2014/main" id="{0E2720A1-6ADB-7AA2-26C5-D70857765E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0742" y="4676235"/>
            <a:ext cx="523050" cy="523050"/>
          </a:xfrm>
          <a:prstGeom prst="rect">
            <a:avLst/>
          </a:prstGeom>
        </p:spPr>
      </p:pic>
      <p:pic>
        <p:nvPicPr>
          <p:cNvPr id="69" name="Graphic 68">
            <a:extLst>
              <a:ext uri="{FF2B5EF4-FFF2-40B4-BE49-F238E27FC236}">
                <a16:creationId xmlns:a16="http://schemas.microsoft.com/office/drawing/2014/main" id="{3CAC4039-04CC-2D30-AE72-DC648E9719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59384" y="2088077"/>
            <a:ext cx="1105766" cy="229216"/>
          </a:xfrm>
          <a:prstGeom prst="rect">
            <a:avLst/>
          </a:prstGeom>
        </p:spPr>
      </p:pic>
      <p:pic>
        <p:nvPicPr>
          <p:cNvPr id="234" name="Picture 233">
            <a:extLst>
              <a:ext uri="{FF2B5EF4-FFF2-40B4-BE49-F238E27FC236}">
                <a16:creationId xmlns:a16="http://schemas.microsoft.com/office/drawing/2014/main" id="{C2C3275C-B2F4-442D-5732-6331E49A3AE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82905" y="1405636"/>
            <a:ext cx="458724" cy="457200"/>
          </a:xfrm>
          <a:prstGeom prst="rect">
            <a:avLst/>
          </a:prstGeom>
        </p:spPr>
      </p:pic>
      <p:pic>
        <p:nvPicPr>
          <p:cNvPr id="243" name="Graphic 242">
            <a:extLst>
              <a:ext uri="{FF2B5EF4-FFF2-40B4-BE49-F238E27FC236}">
                <a16:creationId xmlns:a16="http://schemas.microsoft.com/office/drawing/2014/main" id="{8918EE4A-548D-4CAD-6127-9F76338B3B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62253" y="5324171"/>
            <a:ext cx="900028" cy="322398"/>
          </a:xfrm>
          <a:prstGeom prst="rect">
            <a:avLst/>
          </a:prstGeom>
        </p:spPr>
      </p:pic>
      <p:pic>
        <p:nvPicPr>
          <p:cNvPr id="247" name="Graphic 246">
            <a:extLst>
              <a:ext uri="{FF2B5EF4-FFF2-40B4-BE49-F238E27FC236}">
                <a16:creationId xmlns:a16="http://schemas.microsoft.com/office/drawing/2014/main" id="{3B19B159-74F3-4AA5-F6A0-12B71525E3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69342" y="2613206"/>
            <a:ext cx="1085850" cy="259862"/>
          </a:xfrm>
          <a:prstGeom prst="rect">
            <a:avLst/>
          </a:prstGeom>
        </p:spPr>
      </p:pic>
      <p:cxnSp>
        <p:nvCxnSpPr>
          <p:cNvPr id="253" name="Straight Connector 252">
            <a:extLst>
              <a:ext uri="{FF2B5EF4-FFF2-40B4-BE49-F238E27FC236}">
                <a16:creationId xmlns:a16="http://schemas.microsoft.com/office/drawing/2014/main" id="{C8CD4C6B-F060-7F12-7191-633C31435591}"/>
              </a:ext>
            </a:extLst>
          </p:cNvPr>
          <p:cNvCxnSpPr>
            <a:cxnSpLocks/>
          </p:cNvCxnSpPr>
          <p:nvPr/>
        </p:nvCxnSpPr>
        <p:spPr bwMode="gray">
          <a:xfrm>
            <a:off x="6524146" y="1512705"/>
            <a:ext cx="0" cy="4297680"/>
          </a:xfrm>
          <a:prstGeom prst="line">
            <a:avLst/>
          </a:prstGeom>
          <a:ln w="28575" cap="rnd">
            <a:solidFill>
              <a:schemeClr val="bg1">
                <a:lumMod val="75000"/>
              </a:schemeClr>
            </a:solidFill>
            <a:prstDash val="sysDot"/>
            <a:round/>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E21FFDA-189F-8045-AB1C-BAC4A861D303}"/>
              </a:ext>
            </a:extLst>
          </p:cNvPr>
          <p:cNvCxnSpPr>
            <a:cxnSpLocks/>
          </p:cNvCxnSpPr>
          <p:nvPr/>
        </p:nvCxnSpPr>
        <p:spPr bwMode="gray">
          <a:xfrm>
            <a:off x="1066800" y="5810385"/>
            <a:ext cx="7382256" cy="0"/>
          </a:xfrm>
          <a:prstGeom prst="straightConnector1">
            <a:avLst/>
          </a:prstGeom>
          <a:ln w="28575" cap="rnd">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94D18F-E22A-60A4-5F39-A2C711A9A3AC}"/>
              </a:ext>
            </a:extLst>
          </p:cNvPr>
          <p:cNvCxnSpPr>
            <a:cxnSpLocks/>
          </p:cNvCxnSpPr>
          <p:nvPr/>
        </p:nvCxnSpPr>
        <p:spPr bwMode="gray">
          <a:xfrm flipV="1">
            <a:off x="1066800" y="1512705"/>
            <a:ext cx="0" cy="4297680"/>
          </a:xfrm>
          <a:prstGeom prst="straightConnector1">
            <a:avLst/>
          </a:prstGeom>
          <a:ln w="28575" cap="rnd">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463BE6D-5085-1D57-8DBB-297FA6366703}"/>
              </a:ext>
            </a:extLst>
          </p:cNvPr>
          <p:cNvCxnSpPr>
            <a:cxnSpLocks/>
          </p:cNvCxnSpPr>
          <p:nvPr/>
        </p:nvCxnSpPr>
        <p:spPr bwMode="gray">
          <a:xfrm>
            <a:off x="1066800" y="3883488"/>
            <a:ext cx="7315200" cy="0"/>
          </a:xfrm>
          <a:prstGeom prst="line">
            <a:avLst/>
          </a:prstGeom>
          <a:ln w="28575" cap="rnd">
            <a:solidFill>
              <a:schemeClr val="bg1">
                <a:lumMod val="75000"/>
              </a:schemeClr>
            </a:solidFill>
            <a:prstDash val="sysDot"/>
            <a:round/>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C340C83-FF61-981F-EB8D-BF2A17AC1C76}"/>
              </a:ext>
            </a:extLst>
          </p:cNvPr>
          <p:cNvCxnSpPr>
            <a:cxnSpLocks/>
          </p:cNvCxnSpPr>
          <p:nvPr/>
        </p:nvCxnSpPr>
        <p:spPr bwMode="gray">
          <a:xfrm>
            <a:off x="2885915" y="1512705"/>
            <a:ext cx="0" cy="4297680"/>
          </a:xfrm>
          <a:prstGeom prst="line">
            <a:avLst/>
          </a:prstGeom>
          <a:ln w="28575" cap="rnd">
            <a:solidFill>
              <a:schemeClr val="bg1">
                <a:lumMod val="75000"/>
              </a:schemeClr>
            </a:solidFill>
            <a:prstDash val="sysDot"/>
            <a:round/>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3750BE9-105C-13B6-0931-FC4012D59588}"/>
              </a:ext>
            </a:extLst>
          </p:cNvPr>
          <p:cNvSpPr/>
          <p:nvPr/>
        </p:nvSpPr>
        <p:spPr bwMode="gray">
          <a:xfrm>
            <a:off x="1560218" y="5816476"/>
            <a:ext cx="832280" cy="307777"/>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ea typeface="+mn-ea"/>
                <a:cs typeface="+mn-cs"/>
              </a:rPr>
              <a:t>Limited</a:t>
            </a:r>
          </a:p>
        </p:txBody>
      </p:sp>
      <p:pic>
        <p:nvPicPr>
          <p:cNvPr id="20" name="Picture 21">
            <a:extLst>
              <a:ext uri="{FF2B5EF4-FFF2-40B4-BE49-F238E27FC236}">
                <a16:creationId xmlns:a16="http://schemas.microsoft.com/office/drawing/2014/main" id="{99F9C3C1-E2B7-3837-36B7-C61678A949A4}"/>
              </a:ext>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1107" b="28214"/>
          <a:stretch/>
        </p:blipFill>
        <p:spPr bwMode="gray">
          <a:xfrm>
            <a:off x="5869343" y="1371600"/>
            <a:ext cx="1560841" cy="333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a:extLst>
              <a:ext uri="{FF2B5EF4-FFF2-40B4-BE49-F238E27FC236}">
                <a16:creationId xmlns:a16="http://schemas.microsoft.com/office/drawing/2014/main" id="{8BFCB2DB-B2CC-D7E5-13DA-8879277799F7}"/>
              </a:ext>
            </a:extLst>
          </p:cNvPr>
          <p:cNvSpPr/>
          <p:nvPr/>
        </p:nvSpPr>
        <p:spPr bwMode="gray">
          <a:xfrm>
            <a:off x="3420211" y="5816476"/>
            <a:ext cx="750526" cy="307777"/>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ea typeface="+mn-ea"/>
                <a:cs typeface="+mn-cs"/>
              </a:rPr>
              <a:t>Partial</a:t>
            </a:r>
          </a:p>
        </p:txBody>
      </p:sp>
      <p:cxnSp>
        <p:nvCxnSpPr>
          <p:cNvPr id="26" name="Straight Connector 25">
            <a:extLst>
              <a:ext uri="{FF2B5EF4-FFF2-40B4-BE49-F238E27FC236}">
                <a16:creationId xmlns:a16="http://schemas.microsoft.com/office/drawing/2014/main" id="{13A6067E-AF7A-5802-B74F-2D5AB6DF1F16}"/>
              </a:ext>
            </a:extLst>
          </p:cNvPr>
          <p:cNvCxnSpPr>
            <a:cxnSpLocks/>
          </p:cNvCxnSpPr>
          <p:nvPr/>
        </p:nvCxnSpPr>
        <p:spPr bwMode="gray">
          <a:xfrm>
            <a:off x="4705031" y="1512705"/>
            <a:ext cx="0" cy="4297680"/>
          </a:xfrm>
          <a:prstGeom prst="line">
            <a:avLst/>
          </a:prstGeom>
          <a:ln w="28575" cap="rnd">
            <a:solidFill>
              <a:schemeClr val="bg1">
                <a:lumMod val="75000"/>
              </a:schemeClr>
            </a:solidFill>
            <a:prstDash val="sysDot"/>
            <a:round/>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31FC571-C90E-C640-BB51-7AD964544C38}"/>
              </a:ext>
            </a:extLst>
          </p:cNvPr>
          <p:cNvSpPr/>
          <p:nvPr/>
        </p:nvSpPr>
        <p:spPr bwMode="gray">
          <a:xfrm>
            <a:off x="5076620" y="5816476"/>
            <a:ext cx="1075936" cy="307777"/>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ea typeface="+mn-ea"/>
                <a:cs typeface="+mn-cs"/>
              </a:rPr>
              <a:t>Prioritized</a:t>
            </a:r>
          </a:p>
        </p:txBody>
      </p:sp>
      <p:sp>
        <p:nvSpPr>
          <p:cNvPr id="28" name="Rectangle 27">
            <a:extLst>
              <a:ext uri="{FF2B5EF4-FFF2-40B4-BE49-F238E27FC236}">
                <a16:creationId xmlns:a16="http://schemas.microsoft.com/office/drawing/2014/main" id="{9506A4EE-D07A-AA98-2D3F-C343579F920A}"/>
              </a:ext>
            </a:extLst>
          </p:cNvPr>
          <p:cNvSpPr/>
          <p:nvPr/>
        </p:nvSpPr>
        <p:spPr bwMode="gray">
          <a:xfrm>
            <a:off x="6951039" y="5816476"/>
            <a:ext cx="965329" cy="307777"/>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ea typeface="+mn-ea"/>
                <a:cs typeface="+mn-cs"/>
              </a:rPr>
              <a:t>Strategic</a:t>
            </a:r>
          </a:p>
        </p:txBody>
      </p:sp>
      <p:pic>
        <p:nvPicPr>
          <p:cNvPr id="57" name="Graphic 56">
            <a:extLst>
              <a:ext uri="{FF2B5EF4-FFF2-40B4-BE49-F238E27FC236}">
                <a16:creationId xmlns:a16="http://schemas.microsoft.com/office/drawing/2014/main" id="{05390BC4-EC9F-E91E-E4DE-2D945C76058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bwMode="gray">
          <a:xfrm>
            <a:off x="3786019" y="4686250"/>
            <a:ext cx="911627" cy="304430"/>
          </a:xfrm>
          <a:prstGeom prst="rect">
            <a:avLst/>
          </a:prstGeom>
        </p:spPr>
      </p:pic>
      <p:pic>
        <p:nvPicPr>
          <p:cNvPr id="59" name="Graphic 58">
            <a:extLst>
              <a:ext uri="{FF2B5EF4-FFF2-40B4-BE49-F238E27FC236}">
                <a16:creationId xmlns:a16="http://schemas.microsoft.com/office/drawing/2014/main" id="{8000E62F-A083-AEBF-50B5-F053A38014F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bwMode="gray">
          <a:xfrm>
            <a:off x="7218050" y="3429000"/>
            <a:ext cx="682938" cy="562742"/>
          </a:xfrm>
          <a:prstGeom prst="rect">
            <a:avLst/>
          </a:prstGeom>
        </p:spPr>
      </p:pic>
      <p:pic>
        <p:nvPicPr>
          <p:cNvPr id="63" name="Picture 62">
            <a:extLst>
              <a:ext uri="{FF2B5EF4-FFF2-40B4-BE49-F238E27FC236}">
                <a16:creationId xmlns:a16="http://schemas.microsoft.com/office/drawing/2014/main" id="{61A5BBB7-2C67-1892-BAF3-91214988830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bwMode="gray">
          <a:xfrm>
            <a:off x="3565193" y="3590074"/>
            <a:ext cx="600928" cy="428161"/>
          </a:xfrm>
          <a:prstGeom prst="rect">
            <a:avLst/>
          </a:prstGeom>
        </p:spPr>
      </p:pic>
      <p:pic>
        <p:nvPicPr>
          <p:cNvPr id="242" name="Graphic 241">
            <a:extLst>
              <a:ext uri="{FF2B5EF4-FFF2-40B4-BE49-F238E27FC236}">
                <a16:creationId xmlns:a16="http://schemas.microsoft.com/office/drawing/2014/main" id="{F3A20746-A13F-C872-129C-513C3D8068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6595921" y="2895390"/>
            <a:ext cx="669264" cy="578245"/>
          </a:xfrm>
          <a:prstGeom prst="rect">
            <a:avLst/>
          </a:prstGeom>
        </p:spPr>
      </p:pic>
      <p:pic>
        <p:nvPicPr>
          <p:cNvPr id="53" name="Graphic 52">
            <a:extLst>
              <a:ext uri="{FF2B5EF4-FFF2-40B4-BE49-F238E27FC236}">
                <a16:creationId xmlns:a16="http://schemas.microsoft.com/office/drawing/2014/main" id="{73FD9A19-F52E-2FDE-37FE-F658C266FE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bwMode="gray">
          <a:xfrm>
            <a:off x="2167666" y="5180827"/>
            <a:ext cx="1221429" cy="437527"/>
          </a:xfrm>
          <a:prstGeom prst="rect">
            <a:avLst/>
          </a:prstGeom>
        </p:spPr>
      </p:pic>
      <p:grpSp>
        <p:nvGrpSpPr>
          <p:cNvPr id="248" name="Group 247">
            <a:extLst>
              <a:ext uri="{FF2B5EF4-FFF2-40B4-BE49-F238E27FC236}">
                <a16:creationId xmlns:a16="http://schemas.microsoft.com/office/drawing/2014/main" id="{F5771F72-C37E-41DA-541E-929AB8175B87}"/>
              </a:ext>
            </a:extLst>
          </p:cNvPr>
          <p:cNvGrpSpPr>
            <a:grpSpLocks noChangeAspect="1"/>
          </p:cNvGrpSpPr>
          <p:nvPr/>
        </p:nvGrpSpPr>
        <p:grpSpPr bwMode="gray">
          <a:xfrm>
            <a:off x="6506766" y="2101240"/>
            <a:ext cx="1818741" cy="445429"/>
            <a:chOff x="6982763" y="2062307"/>
            <a:chExt cx="1977881" cy="484404"/>
          </a:xfrm>
        </p:grpSpPr>
        <p:pic>
          <p:nvPicPr>
            <p:cNvPr id="71" name="Graphic 70">
              <a:extLst>
                <a:ext uri="{FF2B5EF4-FFF2-40B4-BE49-F238E27FC236}">
                  <a16:creationId xmlns:a16="http://schemas.microsoft.com/office/drawing/2014/main" id="{F0722AC6-6C95-22ED-BD30-7A37A8DD0F9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bwMode="gray">
            <a:xfrm>
              <a:off x="6982763" y="2150471"/>
              <a:ext cx="1287318" cy="308077"/>
            </a:xfrm>
            <a:prstGeom prst="rect">
              <a:avLst/>
            </a:prstGeom>
          </p:spPr>
        </p:pic>
        <p:pic>
          <p:nvPicPr>
            <p:cNvPr id="244" name="Graphic 243">
              <a:extLst>
                <a:ext uri="{FF2B5EF4-FFF2-40B4-BE49-F238E27FC236}">
                  <a16:creationId xmlns:a16="http://schemas.microsoft.com/office/drawing/2014/main" id="{990878DC-87D1-239D-C0C4-E8236D7A58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gray">
            <a:xfrm>
              <a:off x="8476240" y="2062307"/>
              <a:ext cx="484404" cy="484404"/>
            </a:xfrm>
            <a:prstGeom prst="rect">
              <a:avLst/>
            </a:prstGeom>
          </p:spPr>
        </p:pic>
        <p:cxnSp>
          <p:nvCxnSpPr>
            <p:cNvPr id="246" name="Straight Connector 245">
              <a:extLst>
                <a:ext uri="{FF2B5EF4-FFF2-40B4-BE49-F238E27FC236}">
                  <a16:creationId xmlns:a16="http://schemas.microsoft.com/office/drawing/2014/main" id="{1685CA2F-8608-54AC-8DC9-15F07049B9D5}"/>
                </a:ext>
              </a:extLst>
            </p:cNvPr>
            <p:cNvCxnSpPr>
              <a:cxnSpLocks/>
            </p:cNvCxnSpPr>
            <p:nvPr/>
          </p:nvCxnSpPr>
          <p:spPr bwMode="gray">
            <a:xfrm>
              <a:off x="8373161" y="2089006"/>
              <a:ext cx="0" cy="431006"/>
            </a:xfrm>
            <a:prstGeom prst="line">
              <a:avLst/>
            </a:prstGeom>
            <a:ln w="9525" cap="rnd">
              <a:solidFill>
                <a:srgbClr val="007DC3"/>
              </a:solidFill>
              <a:prstDash val="solid"/>
              <a:round/>
            </a:ln>
          </p:spPr>
          <p:style>
            <a:lnRef idx="1">
              <a:schemeClr val="accent1"/>
            </a:lnRef>
            <a:fillRef idx="0">
              <a:schemeClr val="accent1"/>
            </a:fillRef>
            <a:effectRef idx="0">
              <a:schemeClr val="accent1"/>
            </a:effectRef>
            <a:fontRef idx="minor">
              <a:schemeClr val="tx1"/>
            </a:fontRef>
          </p:style>
        </p:cxnSp>
      </p:grpSp>
      <p:pic>
        <p:nvPicPr>
          <p:cNvPr id="249" name="Graphic 248">
            <a:extLst>
              <a:ext uri="{FF2B5EF4-FFF2-40B4-BE49-F238E27FC236}">
                <a16:creationId xmlns:a16="http://schemas.microsoft.com/office/drawing/2014/main" id="{7A4F3144-9376-DE60-52C7-B6DA106FE6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gray">
          <a:xfrm>
            <a:off x="6568010" y="1742943"/>
            <a:ext cx="1439095" cy="298313"/>
          </a:xfrm>
          <a:prstGeom prst="rect">
            <a:avLst/>
          </a:prstGeom>
        </p:spPr>
      </p:pic>
      <p:pic>
        <p:nvPicPr>
          <p:cNvPr id="19" name="Picture 5" descr="Image result for Albertsons">
            <a:extLst>
              <a:ext uri="{FF2B5EF4-FFF2-40B4-BE49-F238E27FC236}">
                <a16:creationId xmlns:a16="http://schemas.microsoft.com/office/drawing/2014/main" id="{504AB843-EFF9-843B-F40A-CE1F1624726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gray">
          <a:xfrm>
            <a:off x="4476257" y="3907427"/>
            <a:ext cx="1392338" cy="482147"/>
          </a:xfrm>
          <a:prstGeom prst="rect">
            <a:avLst/>
          </a:prstGeom>
          <a:noFill/>
          <a:extLst>
            <a:ext uri="{909E8E84-426E-40DD-AFC4-6F175D3DCCD1}">
              <a14:hiddenFill xmlns:a14="http://schemas.microsoft.com/office/drawing/2010/main">
                <a:solidFill>
                  <a:srgbClr val="FFFFFF"/>
                </a:solidFill>
              </a14:hiddenFill>
            </a:ext>
          </a:extLst>
        </p:spPr>
      </p:pic>
      <p:grpSp>
        <p:nvGrpSpPr>
          <p:cNvPr id="232" name="Group 231">
            <a:extLst>
              <a:ext uri="{FF2B5EF4-FFF2-40B4-BE49-F238E27FC236}">
                <a16:creationId xmlns:a16="http://schemas.microsoft.com/office/drawing/2014/main" id="{96651E3A-FFC6-A9FC-E146-6372C33297BF}"/>
              </a:ext>
            </a:extLst>
          </p:cNvPr>
          <p:cNvGrpSpPr>
            <a:grpSpLocks noChangeAspect="1"/>
          </p:cNvGrpSpPr>
          <p:nvPr/>
        </p:nvGrpSpPr>
        <p:grpSpPr>
          <a:xfrm>
            <a:off x="9119770" y="4165828"/>
            <a:ext cx="584994" cy="443224"/>
            <a:chOff x="13789818" y="2001038"/>
            <a:chExt cx="1950586" cy="1477870"/>
          </a:xfrm>
        </p:grpSpPr>
        <p:sp>
          <p:nvSpPr>
            <p:cNvPr id="154" name="Freeform: Shape 153">
              <a:extLst>
                <a:ext uri="{FF2B5EF4-FFF2-40B4-BE49-F238E27FC236}">
                  <a16:creationId xmlns:a16="http://schemas.microsoft.com/office/drawing/2014/main" id="{3D5DE385-5B14-E0BA-B910-746B3B5B6F1F}"/>
                </a:ext>
              </a:extLst>
            </p:cNvPr>
            <p:cNvSpPr/>
            <p:nvPr/>
          </p:nvSpPr>
          <p:spPr>
            <a:xfrm flipV="1">
              <a:off x="13789818" y="2001038"/>
              <a:ext cx="1137815" cy="1114688"/>
            </a:xfrm>
            <a:custGeom>
              <a:avLst/>
              <a:gdLst>
                <a:gd name="connsiteX0" fmla="*/ 1134019 w 1137815"/>
                <a:gd name="connsiteY0" fmla="*/ 1111461 h 1114688"/>
                <a:gd name="connsiteX1" fmla="*/ 1134102 w 1137815"/>
                <a:gd name="connsiteY1" fmla="*/ 1098709 h 1114688"/>
                <a:gd name="connsiteX2" fmla="*/ 440492 w 1137815"/>
                <a:gd name="connsiteY2" fmla="*/ 271141 h 1114688"/>
                <a:gd name="connsiteX3" fmla="*/ 443826 w 1137815"/>
                <a:gd name="connsiteY3" fmla="*/ 31659 h 1114688"/>
                <a:gd name="connsiteX4" fmla="*/ 461042 w 1137815"/>
                <a:gd name="connsiteY4" fmla="*/ 3477 h 1114688"/>
                <a:gd name="connsiteX5" fmla="*/ 75518 w 1137815"/>
                <a:gd name="connsiteY5" fmla="*/ 3227 h 1114688"/>
                <a:gd name="connsiteX6" fmla="*/ 15391 w 1137815"/>
                <a:gd name="connsiteY6" fmla="*/ 256497 h 1114688"/>
                <a:gd name="connsiteX7" fmla="*/ 44752 w 1137815"/>
                <a:gd name="connsiteY7" fmla="*/ 309111 h 1114688"/>
                <a:gd name="connsiteX8" fmla="*/ 725777 w 1137815"/>
                <a:gd name="connsiteY8" fmla="*/ 1112485 h 1114688"/>
                <a:gd name="connsiteX9" fmla="*/ 1134019 w 1137815"/>
                <a:gd name="connsiteY9" fmla="*/ 1111461 h 11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815" h="1114688">
                  <a:moveTo>
                    <a:pt x="1134019" y="1111461"/>
                  </a:moveTo>
                  <a:cubicBezTo>
                    <a:pt x="1141115" y="1108687"/>
                    <a:pt x="1136912" y="1101579"/>
                    <a:pt x="1134102" y="1098709"/>
                  </a:cubicBezTo>
                  <a:cubicBezTo>
                    <a:pt x="898192" y="820460"/>
                    <a:pt x="666461" y="549343"/>
                    <a:pt x="440492" y="271141"/>
                  </a:cubicBezTo>
                  <a:cubicBezTo>
                    <a:pt x="397093" y="201371"/>
                    <a:pt x="397903" y="100715"/>
                    <a:pt x="443826" y="31659"/>
                  </a:cubicBezTo>
                  <a:cubicBezTo>
                    <a:pt x="449541" y="21765"/>
                    <a:pt x="459494" y="14776"/>
                    <a:pt x="461042" y="3477"/>
                  </a:cubicBezTo>
                  <a:cubicBezTo>
                    <a:pt x="327835" y="-1857"/>
                    <a:pt x="203093" y="-23"/>
                    <a:pt x="75518" y="3227"/>
                  </a:cubicBezTo>
                  <a:cubicBezTo>
                    <a:pt x="7009" y="62211"/>
                    <a:pt x="-19351" y="168283"/>
                    <a:pt x="15391" y="256497"/>
                  </a:cubicBezTo>
                  <a:cubicBezTo>
                    <a:pt x="25190" y="273547"/>
                    <a:pt x="32107" y="293442"/>
                    <a:pt x="44752" y="309111"/>
                  </a:cubicBezTo>
                  <a:cubicBezTo>
                    <a:pt x="268030" y="573096"/>
                    <a:pt x="496832" y="852726"/>
                    <a:pt x="725777" y="1112485"/>
                  </a:cubicBezTo>
                  <a:cubicBezTo>
                    <a:pt x="856151" y="1119176"/>
                    <a:pt x="996526" y="1108949"/>
                    <a:pt x="1134019" y="1111461"/>
                  </a:cubicBezTo>
                </a:path>
              </a:pathLst>
            </a:custGeom>
            <a:solidFill>
              <a:srgbClr val="2151A8"/>
            </a:solidFill>
            <a:ln w="11906" cap="flat">
              <a:noFill/>
              <a:prstDash val="solid"/>
              <a:miter/>
            </a:ln>
          </p:spPr>
          <p:txBody>
            <a:bodyPr rtlCol="0" anchor="ctr"/>
            <a:lstStyle/>
            <a:p>
              <a:endParaRPr lang="en-US"/>
            </a:p>
          </p:txBody>
        </p:sp>
        <p:grpSp>
          <p:nvGrpSpPr>
            <p:cNvPr id="155" name="Content Placeholder 5">
              <a:extLst>
                <a:ext uri="{FF2B5EF4-FFF2-40B4-BE49-F238E27FC236}">
                  <a16:creationId xmlns:a16="http://schemas.microsoft.com/office/drawing/2014/main" id="{BBA6E70A-07F4-6AEF-C3F0-C24B0A17799C}"/>
                </a:ext>
              </a:extLst>
            </p:cNvPr>
            <p:cNvGrpSpPr/>
            <p:nvPr/>
          </p:nvGrpSpPr>
          <p:grpSpPr>
            <a:xfrm>
              <a:off x="13793239" y="2013964"/>
              <a:ext cx="1880455" cy="1464944"/>
              <a:chOff x="6458989" y="4357114"/>
              <a:chExt cx="1880455" cy="1464944"/>
            </a:xfrm>
          </p:grpSpPr>
          <p:sp>
            <p:nvSpPr>
              <p:cNvPr id="156" name="Freeform: Shape 155">
                <a:extLst>
                  <a:ext uri="{FF2B5EF4-FFF2-40B4-BE49-F238E27FC236}">
                    <a16:creationId xmlns:a16="http://schemas.microsoft.com/office/drawing/2014/main" id="{1A1B7908-8681-D0CC-52EB-970F12662AE6}"/>
                  </a:ext>
                </a:extLst>
              </p:cNvPr>
              <p:cNvSpPr/>
              <p:nvPr/>
            </p:nvSpPr>
            <p:spPr>
              <a:xfrm flipV="1">
                <a:off x="7428511" y="4357114"/>
                <a:ext cx="910933" cy="1104947"/>
              </a:xfrm>
              <a:custGeom>
                <a:avLst/>
                <a:gdLst>
                  <a:gd name="connsiteX0" fmla="*/ 212181 w 910933"/>
                  <a:gd name="connsiteY0" fmla="*/ 1103721 h 1104947"/>
                  <a:gd name="connsiteX1" fmla="*/ 877693 w 910933"/>
                  <a:gd name="connsiteY1" fmla="*/ 292572 h 1104947"/>
                  <a:gd name="connsiteX2" fmla="*/ 879610 w 910933"/>
                  <a:gd name="connsiteY2" fmla="*/ 47398 h 1104947"/>
                  <a:gd name="connsiteX3" fmla="*/ 826139 w 910933"/>
                  <a:gd name="connsiteY3" fmla="*/ 250 h 1104947"/>
                  <a:gd name="connsiteX4" fmla="*/ 450544 w 910933"/>
                  <a:gd name="connsiteY4" fmla="*/ 107 h 1104947"/>
                  <a:gd name="connsiteX5" fmla="*/ 449091 w 910933"/>
                  <a:gd name="connsiteY5" fmla="*/ 5762 h 1104947"/>
                  <a:gd name="connsiteX6" fmla="*/ 481072 w 910933"/>
                  <a:gd name="connsiteY6" fmla="*/ 261127 h 1104947"/>
                  <a:gd name="connsiteX7" fmla="*/ 302109 w 910933"/>
                  <a:gd name="connsiteY7" fmla="*/ 486489 h 1104947"/>
                  <a:gd name="connsiteX8" fmla="*/ 131 w 910933"/>
                  <a:gd name="connsiteY8" fmla="*/ 855416 h 1104947"/>
                  <a:gd name="connsiteX9" fmla="*/ 1452 w 910933"/>
                  <a:gd name="connsiteY9" fmla="*/ 869596 h 1104947"/>
                  <a:gd name="connsiteX10" fmla="*/ 202251 w 910933"/>
                  <a:gd name="connsiteY10" fmla="*/ 1105054 h 1104947"/>
                  <a:gd name="connsiteX11" fmla="*/ 212181 w 910933"/>
                  <a:gd name="connsiteY11" fmla="*/ 1103721 h 1104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0933" h="1104947">
                    <a:moveTo>
                      <a:pt x="212181" y="1103721"/>
                    </a:moveTo>
                    <a:cubicBezTo>
                      <a:pt x="434006" y="836164"/>
                      <a:pt x="658689" y="562987"/>
                      <a:pt x="877693" y="292572"/>
                    </a:cubicBezTo>
                    <a:cubicBezTo>
                      <a:pt x="923591" y="222099"/>
                      <a:pt x="920138" y="120026"/>
                      <a:pt x="879610" y="47398"/>
                    </a:cubicBezTo>
                    <a:cubicBezTo>
                      <a:pt x="862750" y="30265"/>
                      <a:pt x="850189" y="4655"/>
                      <a:pt x="826139" y="250"/>
                    </a:cubicBezTo>
                    <a:lnTo>
                      <a:pt x="450544" y="107"/>
                    </a:lnTo>
                    <a:lnTo>
                      <a:pt x="449091" y="5762"/>
                    </a:lnTo>
                    <a:cubicBezTo>
                      <a:pt x="505229" y="74211"/>
                      <a:pt x="518564" y="180617"/>
                      <a:pt x="481072" y="261127"/>
                    </a:cubicBezTo>
                    <a:cubicBezTo>
                      <a:pt x="428017" y="341507"/>
                      <a:pt x="360818" y="410396"/>
                      <a:pt x="302109" y="486489"/>
                    </a:cubicBezTo>
                    <a:lnTo>
                      <a:pt x="131" y="855416"/>
                    </a:lnTo>
                    <a:lnTo>
                      <a:pt x="1452" y="869596"/>
                    </a:lnTo>
                    <a:lnTo>
                      <a:pt x="202251" y="1105054"/>
                    </a:lnTo>
                    <a:lnTo>
                      <a:pt x="212181" y="1103721"/>
                    </a:lnTo>
                    <a:close/>
                  </a:path>
                </a:pathLst>
              </a:custGeom>
              <a:solidFill>
                <a:srgbClr val="0492D2"/>
              </a:solidFill>
              <a:ln w="1190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592915F-42AB-AF0E-41FD-37CA7B0FD97E}"/>
                  </a:ext>
                </a:extLst>
              </p:cNvPr>
              <p:cNvSpPr/>
              <p:nvPr/>
            </p:nvSpPr>
            <p:spPr>
              <a:xfrm flipV="1">
                <a:off x="7273303" y="4699110"/>
                <a:ext cx="254282" cy="517350"/>
              </a:xfrm>
              <a:custGeom>
                <a:avLst/>
                <a:gdLst>
                  <a:gd name="connsiteX0" fmla="*/ 244945 w 254282"/>
                  <a:gd name="connsiteY0" fmla="*/ 209397 h 517350"/>
                  <a:gd name="connsiteX1" fmla="*/ 124715 w 254282"/>
                  <a:gd name="connsiteY1" fmla="*/ 61 h 517350"/>
                  <a:gd name="connsiteX2" fmla="*/ 15678 w 254282"/>
                  <a:gd name="connsiteY2" fmla="*/ 345033 h 517350"/>
                  <a:gd name="connsiteX3" fmla="*/ 129121 w 254282"/>
                  <a:gd name="connsiteY3" fmla="*/ 517412 h 517350"/>
                  <a:gd name="connsiteX4" fmla="*/ 244945 w 254282"/>
                  <a:gd name="connsiteY4" fmla="*/ 209397 h 51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282" h="517350">
                    <a:moveTo>
                      <a:pt x="244945" y="209397"/>
                    </a:moveTo>
                    <a:cubicBezTo>
                      <a:pt x="224311" y="131280"/>
                      <a:pt x="156755" y="69784"/>
                      <a:pt x="124715" y="61"/>
                    </a:cubicBezTo>
                    <a:cubicBezTo>
                      <a:pt x="72828" y="110218"/>
                      <a:pt x="-41353" y="209957"/>
                      <a:pt x="15678" y="345033"/>
                    </a:cubicBezTo>
                    <a:cubicBezTo>
                      <a:pt x="44967" y="406219"/>
                      <a:pt x="89866" y="461857"/>
                      <a:pt x="129121" y="517412"/>
                    </a:cubicBezTo>
                    <a:cubicBezTo>
                      <a:pt x="187985" y="424376"/>
                      <a:pt x="285081" y="328757"/>
                      <a:pt x="244945" y="209397"/>
                    </a:cubicBezTo>
                  </a:path>
                </a:pathLst>
              </a:custGeom>
              <a:solidFill>
                <a:srgbClr val="2151A8"/>
              </a:solidFill>
              <a:ln w="11906"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DF61A70-7511-12A8-055C-9A24ED5B4BED}"/>
                  </a:ext>
                </a:extLst>
              </p:cNvPr>
              <p:cNvSpPr/>
              <p:nvPr/>
            </p:nvSpPr>
            <p:spPr>
              <a:xfrm flipV="1">
                <a:off x="7003412" y="5075498"/>
                <a:ext cx="792369" cy="370588"/>
              </a:xfrm>
              <a:custGeom>
                <a:avLst/>
                <a:gdLst>
                  <a:gd name="connsiteX0" fmla="*/ 286142 w 792369"/>
                  <a:gd name="connsiteY0" fmla="*/ 322459 h 370588"/>
                  <a:gd name="connsiteX1" fmla="*/ 395048 w 792369"/>
                  <a:gd name="connsiteY1" fmla="*/ 168796 h 370588"/>
                  <a:gd name="connsiteX2" fmla="*/ 521350 w 792369"/>
                  <a:gd name="connsiteY2" fmla="*/ 332769 h 370588"/>
                  <a:gd name="connsiteX3" fmla="*/ 787538 w 792369"/>
                  <a:gd name="connsiteY3" fmla="*/ 366107 h 370588"/>
                  <a:gd name="connsiteX4" fmla="*/ 692931 w 792369"/>
                  <a:gd name="connsiteY4" fmla="*/ 141400 h 370588"/>
                  <a:gd name="connsiteX5" fmla="*/ 465164 w 792369"/>
                  <a:gd name="connsiteY5" fmla="*/ 88572 h 370588"/>
                  <a:gd name="connsiteX6" fmla="*/ 390750 w 792369"/>
                  <a:gd name="connsiteY6" fmla="*/ 109 h 370588"/>
                  <a:gd name="connsiteX7" fmla="*/ 272271 w 792369"/>
                  <a:gd name="connsiteY7" fmla="*/ 104050 h 370588"/>
                  <a:gd name="connsiteX8" fmla="*/ 21823 w 792369"/>
                  <a:gd name="connsiteY8" fmla="*/ 229673 h 370588"/>
                  <a:gd name="connsiteX9" fmla="*/ 2344 w 792369"/>
                  <a:gd name="connsiteY9" fmla="*/ 366964 h 370588"/>
                  <a:gd name="connsiteX10" fmla="*/ 6524 w 792369"/>
                  <a:gd name="connsiteY10" fmla="*/ 369834 h 370588"/>
                  <a:gd name="connsiteX11" fmla="*/ 286142 w 792369"/>
                  <a:gd name="connsiteY11" fmla="*/ 322459 h 37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2369" h="370588">
                    <a:moveTo>
                      <a:pt x="286142" y="322459"/>
                    </a:moveTo>
                    <a:cubicBezTo>
                      <a:pt x="338875" y="287418"/>
                      <a:pt x="373367" y="226744"/>
                      <a:pt x="395048" y="168796"/>
                    </a:cubicBezTo>
                    <a:cubicBezTo>
                      <a:pt x="417218" y="234174"/>
                      <a:pt x="457854" y="296872"/>
                      <a:pt x="521350" y="332769"/>
                    </a:cubicBezTo>
                    <a:cubicBezTo>
                      <a:pt x="593192" y="384419"/>
                      <a:pt x="696824" y="365357"/>
                      <a:pt x="787538" y="366107"/>
                    </a:cubicBezTo>
                    <a:cubicBezTo>
                      <a:pt x="806647" y="281191"/>
                      <a:pt x="769071" y="188823"/>
                      <a:pt x="692931" y="141400"/>
                    </a:cubicBezTo>
                    <a:cubicBezTo>
                      <a:pt x="632411" y="89870"/>
                      <a:pt x="537197" y="118897"/>
                      <a:pt x="465164" y="88572"/>
                    </a:cubicBezTo>
                    <a:cubicBezTo>
                      <a:pt x="427005" y="72689"/>
                      <a:pt x="407502" y="29993"/>
                      <a:pt x="390750" y="109"/>
                    </a:cubicBezTo>
                    <a:cubicBezTo>
                      <a:pt x="377558" y="55270"/>
                      <a:pt x="329040" y="96002"/>
                      <a:pt x="272271" y="104050"/>
                    </a:cubicBezTo>
                    <a:cubicBezTo>
                      <a:pt x="167496" y="93287"/>
                      <a:pt x="69341" y="135042"/>
                      <a:pt x="21823" y="229673"/>
                    </a:cubicBezTo>
                    <a:cubicBezTo>
                      <a:pt x="249" y="270571"/>
                      <a:pt x="-2990" y="320149"/>
                      <a:pt x="2344" y="366964"/>
                    </a:cubicBezTo>
                    <a:lnTo>
                      <a:pt x="6524" y="369834"/>
                    </a:lnTo>
                    <a:cubicBezTo>
                      <a:pt x="101512" y="369155"/>
                      <a:pt x="209108" y="382752"/>
                      <a:pt x="286142" y="322459"/>
                    </a:cubicBezTo>
                  </a:path>
                </a:pathLst>
              </a:custGeom>
              <a:solidFill>
                <a:srgbClr val="2151A8"/>
              </a:solidFill>
              <a:ln w="11906"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8809915-4E7E-5B6F-BE42-60804C5967A0}"/>
                  </a:ext>
                </a:extLst>
              </p:cNvPr>
              <p:cNvSpPr/>
              <p:nvPr/>
            </p:nvSpPr>
            <p:spPr>
              <a:xfrm flipV="1">
                <a:off x="7237994" y="5551019"/>
                <a:ext cx="294454" cy="265530"/>
              </a:xfrm>
              <a:custGeom>
                <a:avLst/>
                <a:gdLst>
                  <a:gd name="connsiteX0" fmla="*/ 258441 w 294454"/>
                  <a:gd name="connsiteY0" fmla="*/ 258514 h 265530"/>
                  <a:gd name="connsiteX1" fmla="*/ 259798 w 294454"/>
                  <a:gd name="connsiteY1" fmla="*/ 216473 h 265530"/>
                  <a:gd name="connsiteX2" fmla="*/ 294255 w 294454"/>
                  <a:gd name="connsiteY2" fmla="*/ 204447 h 265530"/>
                  <a:gd name="connsiteX3" fmla="*/ 290897 w 294454"/>
                  <a:gd name="connsiteY3" fmla="*/ 176229 h 265530"/>
                  <a:gd name="connsiteX4" fmla="*/ 254595 w 294454"/>
                  <a:gd name="connsiteY4" fmla="*/ 163109 h 265530"/>
                  <a:gd name="connsiteX5" fmla="*/ 253964 w 294454"/>
                  <a:gd name="connsiteY5" fmla="*/ 48785 h 265530"/>
                  <a:gd name="connsiteX6" fmla="*/ 272252 w 294454"/>
                  <a:gd name="connsiteY6" fmla="*/ 3803 h 265530"/>
                  <a:gd name="connsiteX7" fmla="*/ 186063 w 294454"/>
                  <a:gd name="connsiteY7" fmla="*/ 12352 h 265530"/>
                  <a:gd name="connsiteX8" fmla="*/ 178216 w 294454"/>
                  <a:gd name="connsiteY8" fmla="*/ 94314 h 265530"/>
                  <a:gd name="connsiteX9" fmla="*/ 177716 w 294454"/>
                  <a:gd name="connsiteY9" fmla="*/ 158906 h 265530"/>
                  <a:gd name="connsiteX10" fmla="*/ 154070 w 294454"/>
                  <a:gd name="connsiteY10" fmla="*/ 166431 h 265530"/>
                  <a:gd name="connsiteX11" fmla="*/ 94230 w 294454"/>
                  <a:gd name="connsiteY11" fmla="*/ 146988 h 265530"/>
                  <a:gd name="connsiteX12" fmla="*/ 91217 w 294454"/>
                  <a:gd name="connsiteY12" fmla="*/ 139784 h 265530"/>
                  <a:gd name="connsiteX13" fmla="*/ 91503 w 294454"/>
                  <a:gd name="connsiteY13" fmla="*/ 39284 h 265530"/>
                  <a:gd name="connsiteX14" fmla="*/ 101481 w 294454"/>
                  <a:gd name="connsiteY14" fmla="*/ 10149 h 265530"/>
                  <a:gd name="connsiteX15" fmla="*/ 73358 w 294454"/>
                  <a:gd name="connsiteY15" fmla="*/ 684 h 265530"/>
                  <a:gd name="connsiteX16" fmla="*/ 14386 w 294454"/>
                  <a:gd name="connsiteY16" fmla="*/ 2279 h 265530"/>
                  <a:gd name="connsiteX17" fmla="*/ 2504 w 294454"/>
                  <a:gd name="connsiteY17" fmla="*/ 10887 h 265530"/>
                  <a:gd name="connsiteX18" fmla="*/ 14089 w 294454"/>
                  <a:gd name="connsiteY18" fmla="*/ 38165 h 265530"/>
                  <a:gd name="connsiteX19" fmla="*/ 15577 w 294454"/>
                  <a:gd name="connsiteY19" fmla="*/ 174563 h 265530"/>
                  <a:gd name="connsiteX20" fmla="*/ 1992 w 294454"/>
                  <a:gd name="connsiteY20" fmla="*/ 205209 h 265530"/>
                  <a:gd name="connsiteX21" fmla="*/ 22423 w 294454"/>
                  <a:gd name="connsiteY21" fmla="*/ 213579 h 265530"/>
                  <a:gd name="connsiteX22" fmla="*/ 75763 w 294454"/>
                  <a:gd name="connsiteY22" fmla="*/ 215008 h 265530"/>
                  <a:gd name="connsiteX23" fmla="*/ 85228 w 294454"/>
                  <a:gd name="connsiteY23" fmla="*/ 185885 h 265530"/>
                  <a:gd name="connsiteX24" fmla="*/ 100516 w 294454"/>
                  <a:gd name="connsiteY24" fmla="*/ 196244 h 265530"/>
                  <a:gd name="connsiteX25" fmla="*/ 194611 w 294454"/>
                  <a:gd name="connsiteY25" fmla="*/ 225188 h 265530"/>
                  <a:gd name="connsiteX26" fmla="*/ 246606 w 294454"/>
                  <a:gd name="connsiteY26" fmla="*/ 265610 h 265530"/>
                  <a:gd name="connsiteX27" fmla="*/ 258441 w 294454"/>
                  <a:gd name="connsiteY27" fmla="*/ 258514 h 2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4454" h="265530">
                    <a:moveTo>
                      <a:pt x="258441" y="258514"/>
                    </a:moveTo>
                    <a:cubicBezTo>
                      <a:pt x="262667" y="245214"/>
                      <a:pt x="255595" y="230808"/>
                      <a:pt x="259798" y="216473"/>
                    </a:cubicBezTo>
                    <a:cubicBezTo>
                      <a:pt x="269609" y="207852"/>
                      <a:pt x="289516" y="219806"/>
                      <a:pt x="294255" y="204447"/>
                    </a:cubicBezTo>
                    <a:cubicBezTo>
                      <a:pt x="294338" y="194720"/>
                      <a:pt x="295945" y="184457"/>
                      <a:pt x="290897" y="176229"/>
                    </a:cubicBezTo>
                    <a:cubicBezTo>
                      <a:pt x="280705" y="166395"/>
                      <a:pt x="263715" y="175491"/>
                      <a:pt x="254595" y="163109"/>
                    </a:cubicBezTo>
                    <a:cubicBezTo>
                      <a:pt x="251821" y="122604"/>
                      <a:pt x="251071" y="88218"/>
                      <a:pt x="253964" y="48785"/>
                    </a:cubicBezTo>
                    <a:cubicBezTo>
                      <a:pt x="257167" y="31878"/>
                      <a:pt x="298255" y="22972"/>
                      <a:pt x="272252" y="3803"/>
                    </a:cubicBezTo>
                    <a:cubicBezTo>
                      <a:pt x="243570" y="517"/>
                      <a:pt x="210292" y="-5412"/>
                      <a:pt x="186063" y="12352"/>
                    </a:cubicBezTo>
                    <a:cubicBezTo>
                      <a:pt x="168441" y="35807"/>
                      <a:pt x="179478" y="66144"/>
                      <a:pt x="178216" y="94314"/>
                    </a:cubicBezTo>
                    <a:cubicBezTo>
                      <a:pt x="179097" y="113793"/>
                      <a:pt x="182002" y="137939"/>
                      <a:pt x="177716" y="158906"/>
                    </a:cubicBezTo>
                    <a:cubicBezTo>
                      <a:pt x="173037" y="167597"/>
                      <a:pt x="161786" y="164430"/>
                      <a:pt x="154070" y="166431"/>
                    </a:cubicBezTo>
                    <a:cubicBezTo>
                      <a:pt x="133044" y="165728"/>
                      <a:pt x="105862" y="168609"/>
                      <a:pt x="94230" y="146988"/>
                    </a:cubicBezTo>
                    <a:lnTo>
                      <a:pt x="91217" y="139784"/>
                    </a:lnTo>
                    <a:cubicBezTo>
                      <a:pt x="91491" y="106959"/>
                      <a:pt x="86633" y="70026"/>
                      <a:pt x="91503" y="39284"/>
                    </a:cubicBezTo>
                    <a:cubicBezTo>
                      <a:pt x="94670" y="29068"/>
                      <a:pt x="108041" y="21984"/>
                      <a:pt x="101481" y="10149"/>
                    </a:cubicBezTo>
                    <a:cubicBezTo>
                      <a:pt x="95908" y="874"/>
                      <a:pt x="83597" y="1291"/>
                      <a:pt x="73358" y="684"/>
                    </a:cubicBezTo>
                    <a:cubicBezTo>
                      <a:pt x="52843" y="-495"/>
                      <a:pt x="33853" y="1910"/>
                      <a:pt x="14386" y="2279"/>
                    </a:cubicBezTo>
                    <a:cubicBezTo>
                      <a:pt x="9743" y="4279"/>
                      <a:pt x="3564" y="5291"/>
                      <a:pt x="2504" y="10887"/>
                    </a:cubicBezTo>
                    <a:cubicBezTo>
                      <a:pt x="-1687" y="22674"/>
                      <a:pt x="11600" y="28390"/>
                      <a:pt x="14089" y="38165"/>
                    </a:cubicBezTo>
                    <a:cubicBezTo>
                      <a:pt x="19887" y="82301"/>
                      <a:pt x="19530" y="127926"/>
                      <a:pt x="15577" y="174563"/>
                    </a:cubicBezTo>
                    <a:cubicBezTo>
                      <a:pt x="14446" y="187374"/>
                      <a:pt x="-6104" y="190803"/>
                      <a:pt x="1992" y="205209"/>
                    </a:cubicBezTo>
                    <a:cubicBezTo>
                      <a:pt x="7076" y="210900"/>
                      <a:pt x="14767" y="212508"/>
                      <a:pt x="22423" y="213579"/>
                    </a:cubicBezTo>
                    <a:cubicBezTo>
                      <a:pt x="39330" y="215746"/>
                      <a:pt x="58297" y="217449"/>
                      <a:pt x="75763" y="215008"/>
                    </a:cubicBezTo>
                    <a:cubicBezTo>
                      <a:pt x="87574" y="210519"/>
                      <a:pt x="85121" y="196649"/>
                      <a:pt x="85228" y="185885"/>
                    </a:cubicBezTo>
                    <a:cubicBezTo>
                      <a:pt x="91920" y="181313"/>
                      <a:pt x="95920" y="193660"/>
                      <a:pt x="100516" y="196244"/>
                    </a:cubicBezTo>
                    <a:cubicBezTo>
                      <a:pt x="124388" y="225152"/>
                      <a:pt x="169727" y="198339"/>
                      <a:pt x="194611" y="225188"/>
                    </a:cubicBezTo>
                    <a:cubicBezTo>
                      <a:pt x="211959" y="237654"/>
                      <a:pt x="228746" y="255215"/>
                      <a:pt x="246606" y="265610"/>
                    </a:cubicBezTo>
                    <a:cubicBezTo>
                      <a:pt x="251714" y="266157"/>
                      <a:pt x="257369" y="263621"/>
                      <a:pt x="258441" y="258514"/>
                    </a:cubicBezTo>
                  </a:path>
                </a:pathLst>
              </a:custGeom>
              <a:solidFill>
                <a:srgbClr val="0492D2"/>
              </a:solidFill>
              <a:ln w="11906"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F1EAF1C-E8B0-7AFC-FF46-6294C67BF433}"/>
                  </a:ext>
                </a:extLst>
              </p:cNvPr>
              <p:cNvSpPr/>
              <p:nvPr/>
            </p:nvSpPr>
            <p:spPr>
              <a:xfrm flipV="1">
                <a:off x="6458989" y="5521139"/>
                <a:ext cx="371004" cy="298013"/>
              </a:xfrm>
              <a:custGeom>
                <a:avLst/>
                <a:gdLst>
                  <a:gd name="connsiteX0" fmla="*/ 126544 w 371004"/>
                  <a:gd name="connsiteY0" fmla="*/ 226723 h 298013"/>
                  <a:gd name="connsiteX1" fmla="*/ 114316 w 371004"/>
                  <a:gd name="connsiteY1" fmla="*/ 216376 h 298013"/>
                  <a:gd name="connsiteX2" fmla="*/ 94873 w 371004"/>
                  <a:gd name="connsiteY2" fmla="*/ 146498 h 298013"/>
                  <a:gd name="connsiteX3" fmla="*/ 130294 w 371004"/>
                  <a:gd name="connsiteY3" fmla="*/ 142153 h 298013"/>
                  <a:gd name="connsiteX4" fmla="*/ 153309 w 371004"/>
                  <a:gd name="connsiteY4" fmla="*/ 148499 h 298013"/>
                  <a:gd name="connsiteX5" fmla="*/ 145260 w 371004"/>
                  <a:gd name="connsiteY5" fmla="*/ 193552 h 298013"/>
                  <a:gd name="connsiteX6" fmla="*/ 126544 w 371004"/>
                  <a:gd name="connsiteY6" fmla="*/ 226723 h 298013"/>
                  <a:gd name="connsiteX7" fmla="*/ 178312 w 371004"/>
                  <a:gd name="connsiteY7" fmla="*/ 291231 h 298013"/>
                  <a:gd name="connsiteX8" fmla="*/ 191254 w 371004"/>
                  <a:gd name="connsiteY8" fmla="*/ 276955 h 298013"/>
                  <a:gd name="connsiteX9" fmla="*/ 252024 w 371004"/>
                  <a:gd name="connsiteY9" fmla="*/ 48772 h 298013"/>
                  <a:gd name="connsiteX10" fmla="*/ 264989 w 371004"/>
                  <a:gd name="connsiteY10" fmla="*/ 30424 h 298013"/>
                  <a:gd name="connsiteX11" fmla="*/ 275729 w 371004"/>
                  <a:gd name="connsiteY11" fmla="*/ 33068 h 298013"/>
                  <a:gd name="connsiteX12" fmla="*/ 283182 w 371004"/>
                  <a:gd name="connsiteY12" fmla="*/ 64429 h 298013"/>
                  <a:gd name="connsiteX13" fmla="*/ 281396 w 371004"/>
                  <a:gd name="connsiteY13" fmla="*/ 224877 h 298013"/>
                  <a:gd name="connsiteX14" fmla="*/ 276908 w 371004"/>
                  <a:gd name="connsiteY14" fmla="*/ 272526 h 298013"/>
                  <a:gd name="connsiteX15" fmla="*/ 341320 w 371004"/>
                  <a:gd name="connsiteY15" fmla="*/ 298160 h 298013"/>
                  <a:gd name="connsiteX16" fmla="*/ 357263 w 371004"/>
                  <a:gd name="connsiteY16" fmla="*/ 290576 h 298013"/>
                  <a:gd name="connsiteX17" fmla="*/ 358882 w 371004"/>
                  <a:gd name="connsiteY17" fmla="*/ 282396 h 298013"/>
                  <a:gd name="connsiteX18" fmla="*/ 355584 w 371004"/>
                  <a:gd name="connsiteY18" fmla="*/ 49605 h 298013"/>
                  <a:gd name="connsiteX19" fmla="*/ 367205 w 371004"/>
                  <a:gd name="connsiteY19" fmla="*/ 7148 h 298013"/>
                  <a:gd name="connsiteX20" fmla="*/ 311864 w 371004"/>
                  <a:gd name="connsiteY20" fmla="*/ 1064 h 298013"/>
                  <a:gd name="connsiteX21" fmla="*/ 194481 w 371004"/>
                  <a:gd name="connsiteY21" fmla="*/ 147 h 298013"/>
                  <a:gd name="connsiteX22" fmla="*/ 169799 w 371004"/>
                  <a:gd name="connsiteY22" fmla="*/ 9160 h 298013"/>
                  <a:gd name="connsiteX23" fmla="*/ 175562 w 371004"/>
                  <a:gd name="connsiteY23" fmla="*/ 57392 h 298013"/>
                  <a:gd name="connsiteX24" fmla="*/ 164477 w 371004"/>
                  <a:gd name="connsiteY24" fmla="*/ 97826 h 298013"/>
                  <a:gd name="connsiteX25" fmla="*/ 106482 w 371004"/>
                  <a:gd name="connsiteY25" fmla="*/ 104029 h 298013"/>
                  <a:gd name="connsiteX26" fmla="*/ 87372 w 371004"/>
                  <a:gd name="connsiteY26" fmla="*/ 121829 h 298013"/>
                  <a:gd name="connsiteX27" fmla="*/ 83276 w 371004"/>
                  <a:gd name="connsiteY27" fmla="*/ 121281 h 298013"/>
                  <a:gd name="connsiteX28" fmla="*/ 60273 w 371004"/>
                  <a:gd name="connsiteY28" fmla="*/ 47784 h 298013"/>
                  <a:gd name="connsiteX29" fmla="*/ 68274 w 371004"/>
                  <a:gd name="connsiteY29" fmla="*/ 9386 h 298013"/>
                  <a:gd name="connsiteX30" fmla="*/ 42712 w 371004"/>
                  <a:gd name="connsiteY30" fmla="*/ 980 h 298013"/>
                  <a:gd name="connsiteX31" fmla="*/ 16 w 371004"/>
                  <a:gd name="connsiteY31" fmla="*/ 17042 h 298013"/>
                  <a:gd name="connsiteX32" fmla="*/ 23578 w 371004"/>
                  <a:gd name="connsiteY32" fmla="*/ 86967 h 298013"/>
                  <a:gd name="connsiteX33" fmla="*/ 78299 w 371004"/>
                  <a:gd name="connsiteY33" fmla="*/ 231985 h 298013"/>
                  <a:gd name="connsiteX34" fmla="*/ 80526 w 371004"/>
                  <a:gd name="connsiteY34" fmla="*/ 275574 h 298013"/>
                  <a:gd name="connsiteX35" fmla="*/ 84503 w 371004"/>
                  <a:gd name="connsiteY35" fmla="*/ 291005 h 298013"/>
                  <a:gd name="connsiteX36" fmla="*/ 152666 w 371004"/>
                  <a:gd name="connsiteY36" fmla="*/ 294624 h 298013"/>
                  <a:gd name="connsiteX37" fmla="*/ 178312 w 371004"/>
                  <a:gd name="connsiteY37" fmla="*/ 291231 h 29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71004" h="298013">
                    <a:moveTo>
                      <a:pt x="126544" y="226723"/>
                    </a:moveTo>
                    <a:cubicBezTo>
                      <a:pt x="120912" y="225639"/>
                      <a:pt x="115816" y="220996"/>
                      <a:pt x="114316" y="216376"/>
                    </a:cubicBezTo>
                    <a:cubicBezTo>
                      <a:pt x="106291" y="193754"/>
                      <a:pt x="95706" y="171621"/>
                      <a:pt x="94873" y="146498"/>
                    </a:cubicBezTo>
                    <a:cubicBezTo>
                      <a:pt x="106172" y="142474"/>
                      <a:pt x="117447" y="142581"/>
                      <a:pt x="130294" y="142153"/>
                    </a:cubicBezTo>
                    <a:cubicBezTo>
                      <a:pt x="137450" y="143236"/>
                      <a:pt x="148225" y="141783"/>
                      <a:pt x="153309" y="148499"/>
                    </a:cubicBezTo>
                    <a:cubicBezTo>
                      <a:pt x="154214" y="163381"/>
                      <a:pt x="146927" y="178193"/>
                      <a:pt x="145260" y="193552"/>
                    </a:cubicBezTo>
                    <a:cubicBezTo>
                      <a:pt x="141569" y="205827"/>
                      <a:pt x="143462" y="225306"/>
                      <a:pt x="126544" y="226723"/>
                    </a:cubicBezTo>
                    <a:moveTo>
                      <a:pt x="178312" y="291231"/>
                    </a:moveTo>
                    <a:cubicBezTo>
                      <a:pt x="183991" y="288695"/>
                      <a:pt x="188647" y="282587"/>
                      <a:pt x="191254" y="276955"/>
                    </a:cubicBezTo>
                    <a:cubicBezTo>
                      <a:pt x="213388" y="201767"/>
                      <a:pt x="230914" y="124496"/>
                      <a:pt x="252024" y="48772"/>
                    </a:cubicBezTo>
                    <a:cubicBezTo>
                      <a:pt x="255143" y="42164"/>
                      <a:pt x="257786" y="33449"/>
                      <a:pt x="264989" y="30424"/>
                    </a:cubicBezTo>
                    <a:cubicBezTo>
                      <a:pt x="269109" y="28912"/>
                      <a:pt x="272669" y="30996"/>
                      <a:pt x="275729" y="33068"/>
                    </a:cubicBezTo>
                    <a:cubicBezTo>
                      <a:pt x="282849" y="41354"/>
                      <a:pt x="281730" y="53630"/>
                      <a:pt x="283182" y="64429"/>
                    </a:cubicBezTo>
                    <a:cubicBezTo>
                      <a:pt x="285349" y="113637"/>
                      <a:pt x="285897" y="173645"/>
                      <a:pt x="281396" y="224877"/>
                    </a:cubicBezTo>
                    <a:cubicBezTo>
                      <a:pt x="285349" y="243368"/>
                      <a:pt x="247285" y="259477"/>
                      <a:pt x="276908" y="272526"/>
                    </a:cubicBezTo>
                    <a:cubicBezTo>
                      <a:pt x="297851" y="280884"/>
                      <a:pt x="318806" y="291826"/>
                      <a:pt x="341320" y="298160"/>
                    </a:cubicBezTo>
                    <a:cubicBezTo>
                      <a:pt x="346940" y="297684"/>
                      <a:pt x="354655" y="297732"/>
                      <a:pt x="357263" y="290576"/>
                    </a:cubicBezTo>
                    <a:lnTo>
                      <a:pt x="358882" y="282396"/>
                    </a:lnTo>
                    <a:cubicBezTo>
                      <a:pt x="355906" y="204434"/>
                      <a:pt x="351929" y="122900"/>
                      <a:pt x="355584" y="49605"/>
                    </a:cubicBezTo>
                    <a:cubicBezTo>
                      <a:pt x="353155" y="32663"/>
                      <a:pt x="380897" y="24674"/>
                      <a:pt x="367205" y="7148"/>
                    </a:cubicBezTo>
                    <a:cubicBezTo>
                      <a:pt x="351357" y="-163"/>
                      <a:pt x="330843" y="1742"/>
                      <a:pt x="311864" y="1064"/>
                    </a:cubicBezTo>
                    <a:lnTo>
                      <a:pt x="194481" y="147"/>
                    </a:lnTo>
                    <a:cubicBezTo>
                      <a:pt x="185753" y="1611"/>
                      <a:pt x="174966" y="1528"/>
                      <a:pt x="169799" y="9160"/>
                    </a:cubicBezTo>
                    <a:cubicBezTo>
                      <a:pt x="163489" y="27055"/>
                      <a:pt x="188016" y="38544"/>
                      <a:pt x="175562" y="57392"/>
                    </a:cubicBezTo>
                    <a:cubicBezTo>
                      <a:pt x="171347" y="70727"/>
                      <a:pt x="171752" y="86598"/>
                      <a:pt x="164477" y="97826"/>
                    </a:cubicBezTo>
                    <a:cubicBezTo>
                      <a:pt x="145987" y="102279"/>
                      <a:pt x="122972" y="95444"/>
                      <a:pt x="106482" y="104029"/>
                    </a:cubicBezTo>
                    <a:lnTo>
                      <a:pt x="87372" y="121829"/>
                    </a:lnTo>
                    <a:lnTo>
                      <a:pt x="83276" y="121281"/>
                    </a:lnTo>
                    <a:cubicBezTo>
                      <a:pt x="74228" y="97123"/>
                      <a:pt x="67262" y="72453"/>
                      <a:pt x="60273" y="47784"/>
                    </a:cubicBezTo>
                    <a:cubicBezTo>
                      <a:pt x="51177" y="30782"/>
                      <a:pt x="74311" y="24305"/>
                      <a:pt x="68274" y="9386"/>
                    </a:cubicBezTo>
                    <a:cubicBezTo>
                      <a:pt x="63214" y="635"/>
                      <a:pt x="51927" y="2064"/>
                      <a:pt x="42712" y="980"/>
                    </a:cubicBezTo>
                    <a:cubicBezTo>
                      <a:pt x="26805" y="2909"/>
                      <a:pt x="4266" y="-1889"/>
                      <a:pt x="16" y="17042"/>
                    </a:cubicBezTo>
                    <a:cubicBezTo>
                      <a:pt x="4433" y="41688"/>
                      <a:pt x="16566" y="63321"/>
                      <a:pt x="23578" y="86967"/>
                    </a:cubicBezTo>
                    <a:cubicBezTo>
                      <a:pt x="43176" y="134806"/>
                      <a:pt x="59202" y="183634"/>
                      <a:pt x="78299" y="231985"/>
                    </a:cubicBezTo>
                    <a:cubicBezTo>
                      <a:pt x="81788" y="245344"/>
                      <a:pt x="92420" y="262858"/>
                      <a:pt x="80526" y="275574"/>
                    </a:cubicBezTo>
                    <a:cubicBezTo>
                      <a:pt x="79954" y="281718"/>
                      <a:pt x="79919" y="287361"/>
                      <a:pt x="84503" y="291005"/>
                    </a:cubicBezTo>
                    <a:cubicBezTo>
                      <a:pt x="104434" y="300363"/>
                      <a:pt x="130616" y="294422"/>
                      <a:pt x="152666" y="294624"/>
                    </a:cubicBezTo>
                    <a:lnTo>
                      <a:pt x="178312" y="291231"/>
                    </a:lnTo>
                    <a:close/>
                  </a:path>
                </a:pathLst>
              </a:custGeom>
              <a:solidFill>
                <a:srgbClr val="0492D2"/>
              </a:solidFill>
              <a:ln w="11906"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64AA2A6-C2FE-7E94-93FA-44F8F0921DB2}"/>
                  </a:ext>
                </a:extLst>
              </p:cNvPr>
              <p:cNvSpPr/>
              <p:nvPr/>
            </p:nvSpPr>
            <p:spPr>
              <a:xfrm flipV="1">
                <a:off x="7526160" y="5595405"/>
                <a:ext cx="171764" cy="224683"/>
              </a:xfrm>
              <a:custGeom>
                <a:avLst/>
                <a:gdLst>
                  <a:gd name="connsiteX0" fmla="*/ 161963 w 171764"/>
                  <a:gd name="connsiteY0" fmla="*/ 207689 h 224683"/>
                  <a:gd name="connsiteX1" fmla="*/ 155665 w 171764"/>
                  <a:gd name="connsiteY1" fmla="*/ 160969 h 224683"/>
                  <a:gd name="connsiteX2" fmla="*/ 124566 w 171764"/>
                  <a:gd name="connsiteY2" fmla="*/ 141252 h 224683"/>
                  <a:gd name="connsiteX3" fmla="*/ 111159 w 171764"/>
                  <a:gd name="connsiteY3" fmla="*/ 149849 h 224683"/>
                  <a:gd name="connsiteX4" fmla="*/ 117077 w 171764"/>
                  <a:gd name="connsiteY4" fmla="*/ 182734 h 224683"/>
                  <a:gd name="connsiteX5" fmla="*/ 103146 w 171764"/>
                  <a:gd name="connsiteY5" fmla="*/ 190294 h 224683"/>
                  <a:gd name="connsiteX6" fmla="*/ 69916 w 171764"/>
                  <a:gd name="connsiteY6" fmla="*/ 179269 h 224683"/>
                  <a:gd name="connsiteX7" fmla="*/ 75226 w 171764"/>
                  <a:gd name="connsiteY7" fmla="*/ 156231 h 224683"/>
                  <a:gd name="connsiteX8" fmla="*/ 171679 w 171764"/>
                  <a:gd name="connsiteY8" fmla="*/ 83186 h 224683"/>
                  <a:gd name="connsiteX9" fmla="*/ 154224 w 171764"/>
                  <a:gd name="connsiteY9" fmla="*/ 19963 h 224683"/>
                  <a:gd name="connsiteX10" fmla="*/ 52354 w 171764"/>
                  <a:gd name="connsiteY10" fmla="*/ 1723 h 224683"/>
                  <a:gd name="connsiteX11" fmla="*/ 2908 w 171764"/>
                  <a:gd name="connsiteY11" fmla="*/ 29024 h 224683"/>
                  <a:gd name="connsiteX12" fmla="*/ 9694 w 171764"/>
                  <a:gd name="connsiteY12" fmla="*/ 78304 h 224683"/>
                  <a:gd name="connsiteX13" fmla="*/ 45842 w 171764"/>
                  <a:gd name="connsiteY13" fmla="*/ 47312 h 224683"/>
                  <a:gd name="connsiteX14" fmla="*/ 104873 w 171764"/>
                  <a:gd name="connsiteY14" fmla="*/ 39573 h 224683"/>
                  <a:gd name="connsiteX15" fmla="*/ 110886 w 171764"/>
                  <a:gd name="connsiteY15" fmla="*/ 56039 h 224683"/>
                  <a:gd name="connsiteX16" fmla="*/ 58308 w 171764"/>
                  <a:gd name="connsiteY16" fmla="*/ 89460 h 224683"/>
                  <a:gd name="connsiteX17" fmla="*/ 5634 w 171764"/>
                  <a:gd name="connsiteY17" fmla="*/ 139800 h 224683"/>
                  <a:gd name="connsiteX18" fmla="*/ 29149 w 171764"/>
                  <a:gd name="connsiteY18" fmla="*/ 212273 h 224683"/>
                  <a:gd name="connsiteX19" fmla="*/ 156832 w 171764"/>
                  <a:gd name="connsiteY19" fmla="*/ 211237 h 224683"/>
                  <a:gd name="connsiteX20" fmla="*/ 161963 w 171764"/>
                  <a:gd name="connsiteY20" fmla="*/ 207689 h 22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1764" h="224683">
                    <a:moveTo>
                      <a:pt x="161963" y="207689"/>
                    </a:moveTo>
                    <a:cubicBezTo>
                      <a:pt x="171834" y="193402"/>
                      <a:pt x="163261" y="174376"/>
                      <a:pt x="155665" y="160969"/>
                    </a:cubicBezTo>
                    <a:cubicBezTo>
                      <a:pt x="148069" y="151182"/>
                      <a:pt x="139461" y="138288"/>
                      <a:pt x="124566" y="141252"/>
                    </a:cubicBezTo>
                    <a:cubicBezTo>
                      <a:pt x="118910" y="142241"/>
                      <a:pt x="112743" y="144229"/>
                      <a:pt x="111159" y="149849"/>
                    </a:cubicBezTo>
                    <a:cubicBezTo>
                      <a:pt x="111588" y="161660"/>
                      <a:pt x="126364" y="170994"/>
                      <a:pt x="117077" y="182734"/>
                    </a:cubicBezTo>
                    <a:cubicBezTo>
                      <a:pt x="113433" y="187818"/>
                      <a:pt x="106766" y="185710"/>
                      <a:pt x="103146" y="190294"/>
                    </a:cubicBezTo>
                    <a:cubicBezTo>
                      <a:pt x="90835" y="190187"/>
                      <a:pt x="76476" y="191116"/>
                      <a:pt x="69916" y="179269"/>
                    </a:cubicBezTo>
                    <a:cubicBezTo>
                      <a:pt x="65368" y="171042"/>
                      <a:pt x="70035" y="162874"/>
                      <a:pt x="75226" y="156231"/>
                    </a:cubicBezTo>
                    <a:cubicBezTo>
                      <a:pt x="106206" y="128287"/>
                      <a:pt x="166119" y="137466"/>
                      <a:pt x="171679" y="83186"/>
                    </a:cubicBezTo>
                    <a:cubicBezTo>
                      <a:pt x="172858" y="61647"/>
                      <a:pt x="169476" y="35489"/>
                      <a:pt x="154224" y="19963"/>
                    </a:cubicBezTo>
                    <a:cubicBezTo>
                      <a:pt x="128269" y="-3825"/>
                      <a:pt x="86728" y="-551"/>
                      <a:pt x="52354" y="1723"/>
                    </a:cubicBezTo>
                    <a:cubicBezTo>
                      <a:pt x="34352" y="7748"/>
                      <a:pt x="4146" y="1866"/>
                      <a:pt x="2908" y="29024"/>
                    </a:cubicBezTo>
                    <a:cubicBezTo>
                      <a:pt x="1753" y="44919"/>
                      <a:pt x="-5605" y="69470"/>
                      <a:pt x="9694" y="78304"/>
                    </a:cubicBezTo>
                    <a:cubicBezTo>
                      <a:pt x="31709" y="81031"/>
                      <a:pt x="28851" y="53837"/>
                      <a:pt x="45842" y="47312"/>
                    </a:cubicBezTo>
                    <a:cubicBezTo>
                      <a:pt x="62332" y="36680"/>
                      <a:pt x="85418" y="31727"/>
                      <a:pt x="104873" y="39573"/>
                    </a:cubicBezTo>
                    <a:cubicBezTo>
                      <a:pt x="109945" y="43740"/>
                      <a:pt x="110921" y="49872"/>
                      <a:pt x="110886" y="56039"/>
                    </a:cubicBezTo>
                    <a:cubicBezTo>
                      <a:pt x="103527" y="77506"/>
                      <a:pt x="76846" y="80376"/>
                      <a:pt x="58308" y="89460"/>
                    </a:cubicBezTo>
                    <a:cubicBezTo>
                      <a:pt x="34686" y="96949"/>
                      <a:pt x="7885" y="111618"/>
                      <a:pt x="5634" y="139800"/>
                    </a:cubicBezTo>
                    <a:cubicBezTo>
                      <a:pt x="4884" y="165934"/>
                      <a:pt x="1562" y="198200"/>
                      <a:pt x="29149" y="212273"/>
                    </a:cubicBezTo>
                    <a:cubicBezTo>
                      <a:pt x="69011" y="229513"/>
                      <a:pt x="117708" y="228859"/>
                      <a:pt x="156832" y="211237"/>
                    </a:cubicBezTo>
                    <a:lnTo>
                      <a:pt x="161963" y="207689"/>
                    </a:lnTo>
                    <a:close/>
                  </a:path>
                </a:pathLst>
              </a:custGeom>
              <a:solidFill>
                <a:srgbClr val="0492D2"/>
              </a:solidFill>
              <a:ln w="11906"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6CA1A8A-9CB9-05F0-E670-09A644D65D85}"/>
                  </a:ext>
                </a:extLst>
              </p:cNvPr>
              <p:cNvSpPr/>
              <p:nvPr/>
            </p:nvSpPr>
            <p:spPr>
              <a:xfrm flipV="1">
                <a:off x="7917233" y="5593887"/>
                <a:ext cx="421694" cy="223085"/>
              </a:xfrm>
              <a:custGeom>
                <a:avLst/>
                <a:gdLst>
                  <a:gd name="connsiteX0" fmla="*/ 174377 w 421694"/>
                  <a:gd name="connsiteY0" fmla="*/ 214447 h 223085"/>
                  <a:gd name="connsiteX1" fmla="*/ 190034 w 421694"/>
                  <a:gd name="connsiteY1" fmla="*/ 179693 h 223085"/>
                  <a:gd name="connsiteX2" fmla="*/ 229587 w 421694"/>
                  <a:gd name="connsiteY2" fmla="*/ 39521 h 223085"/>
                  <a:gd name="connsiteX3" fmla="*/ 243517 w 421694"/>
                  <a:gd name="connsiteY3" fmla="*/ 29377 h 223085"/>
                  <a:gd name="connsiteX4" fmla="*/ 245041 w 421694"/>
                  <a:gd name="connsiteY4" fmla="*/ 30913 h 223085"/>
                  <a:gd name="connsiteX5" fmla="*/ 252387 w 421694"/>
                  <a:gd name="connsiteY5" fmla="*/ 72525 h 223085"/>
                  <a:gd name="connsiteX6" fmla="*/ 263162 w 421694"/>
                  <a:gd name="connsiteY6" fmla="*/ 72596 h 223085"/>
                  <a:gd name="connsiteX7" fmla="*/ 298809 w 421694"/>
                  <a:gd name="connsiteY7" fmla="*/ 40069 h 223085"/>
                  <a:gd name="connsiteX8" fmla="*/ 348542 w 421694"/>
                  <a:gd name="connsiteY8" fmla="*/ 39437 h 223085"/>
                  <a:gd name="connsiteX9" fmla="*/ 357126 w 421694"/>
                  <a:gd name="connsiteY9" fmla="*/ 55392 h 223085"/>
                  <a:gd name="connsiteX10" fmla="*/ 322574 w 421694"/>
                  <a:gd name="connsiteY10" fmla="*/ 79228 h 223085"/>
                  <a:gd name="connsiteX11" fmla="*/ 252530 w 421694"/>
                  <a:gd name="connsiteY11" fmla="*/ 118650 h 223085"/>
                  <a:gd name="connsiteX12" fmla="*/ 260590 w 421694"/>
                  <a:gd name="connsiteY12" fmla="*/ 203327 h 223085"/>
                  <a:gd name="connsiteX13" fmla="*/ 348625 w 421694"/>
                  <a:gd name="connsiteY13" fmla="*/ 222984 h 223085"/>
                  <a:gd name="connsiteX14" fmla="*/ 406740 w 421694"/>
                  <a:gd name="connsiteY14" fmla="*/ 200386 h 223085"/>
                  <a:gd name="connsiteX15" fmla="*/ 393833 w 421694"/>
                  <a:gd name="connsiteY15" fmla="*/ 148999 h 223085"/>
                  <a:gd name="connsiteX16" fmla="*/ 359543 w 421694"/>
                  <a:gd name="connsiteY16" fmla="*/ 139486 h 223085"/>
                  <a:gd name="connsiteX17" fmla="*/ 353852 w 421694"/>
                  <a:gd name="connsiteY17" fmla="*/ 146117 h 223085"/>
                  <a:gd name="connsiteX18" fmla="*/ 360805 w 421694"/>
                  <a:gd name="connsiteY18" fmla="*/ 173859 h 223085"/>
                  <a:gd name="connsiteX19" fmla="*/ 352495 w 421694"/>
                  <a:gd name="connsiteY19" fmla="*/ 187635 h 223085"/>
                  <a:gd name="connsiteX20" fmla="*/ 321753 w 421694"/>
                  <a:gd name="connsiteY20" fmla="*/ 184337 h 223085"/>
                  <a:gd name="connsiteX21" fmla="*/ 315728 w 421694"/>
                  <a:gd name="connsiteY21" fmla="*/ 170430 h 223085"/>
                  <a:gd name="connsiteX22" fmla="*/ 336981 w 421694"/>
                  <a:gd name="connsiteY22" fmla="*/ 142915 h 223085"/>
                  <a:gd name="connsiteX23" fmla="*/ 421503 w 421694"/>
                  <a:gd name="connsiteY23" fmla="*/ 83610 h 223085"/>
                  <a:gd name="connsiteX24" fmla="*/ 394905 w 421694"/>
                  <a:gd name="connsiteY24" fmla="*/ 13148 h 223085"/>
                  <a:gd name="connsiteX25" fmla="*/ 345280 w 421694"/>
                  <a:gd name="connsiteY25" fmla="*/ 445 h 223085"/>
                  <a:gd name="connsiteX26" fmla="*/ 250280 w 421694"/>
                  <a:gd name="connsiteY26" fmla="*/ 15065 h 223085"/>
                  <a:gd name="connsiteX27" fmla="*/ 241112 w 421694"/>
                  <a:gd name="connsiteY27" fmla="*/ 7838 h 223085"/>
                  <a:gd name="connsiteX28" fmla="*/ 171436 w 421694"/>
                  <a:gd name="connsiteY28" fmla="*/ 3171 h 223085"/>
                  <a:gd name="connsiteX29" fmla="*/ 152851 w 421694"/>
                  <a:gd name="connsiteY29" fmla="*/ 17875 h 223085"/>
                  <a:gd name="connsiteX30" fmla="*/ 119513 w 421694"/>
                  <a:gd name="connsiteY30" fmla="*/ 148380 h 223085"/>
                  <a:gd name="connsiteX31" fmla="*/ 104535 w 421694"/>
                  <a:gd name="connsiteY31" fmla="*/ 163620 h 223085"/>
                  <a:gd name="connsiteX32" fmla="*/ 88664 w 421694"/>
                  <a:gd name="connsiteY32" fmla="*/ 159393 h 223085"/>
                  <a:gd name="connsiteX33" fmla="*/ 84211 w 421694"/>
                  <a:gd name="connsiteY33" fmla="*/ 140402 h 223085"/>
                  <a:gd name="connsiteX34" fmla="*/ 88069 w 421694"/>
                  <a:gd name="connsiteY34" fmla="*/ 40450 h 223085"/>
                  <a:gd name="connsiteX35" fmla="*/ 99058 w 421694"/>
                  <a:gd name="connsiteY35" fmla="*/ 13375 h 223085"/>
                  <a:gd name="connsiteX36" fmla="*/ 28907 w 421694"/>
                  <a:gd name="connsiteY36" fmla="*/ 2016 h 223085"/>
                  <a:gd name="connsiteX37" fmla="*/ 4177 w 421694"/>
                  <a:gd name="connsiteY37" fmla="*/ 16208 h 223085"/>
                  <a:gd name="connsiteX38" fmla="*/ 15774 w 421694"/>
                  <a:gd name="connsiteY38" fmla="*/ 42962 h 223085"/>
                  <a:gd name="connsiteX39" fmla="*/ 13714 w 421694"/>
                  <a:gd name="connsiteY39" fmla="*/ 170609 h 223085"/>
                  <a:gd name="connsiteX40" fmla="*/ 2177 w 421694"/>
                  <a:gd name="connsiteY40" fmla="*/ 204863 h 223085"/>
                  <a:gd name="connsiteX41" fmla="*/ 38479 w 421694"/>
                  <a:gd name="connsiteY41" fmla="*/ 217460 h 223085"/>
                  <a:gd name="connsiteX42" fmla="*/ 81568 w 421694"/>
                  <a:gd name="connsiteY42" fmla="*/ 212650 h 223085"/>
                  <a:gd name="connsiteX43" fmla="*/ 86819 w 421694"/>
                  <a:gd name="connsiteY43" fmla="*/ 197338 h 223085"/>
                  <a:gd name="connsiteX44" fmla="*/ 128729 w 421694"/>
                  <a:gd name="connsiteY44" fmla="*/ 217662 h 223085"/>
                  <a:gd name="connsiteX45" fmla="*/ 174377 w 421694"/>
                  <a:gd name="connsiteY45" fmla="*/ 214447 h 22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21694" h="223085">
                    <a:moveTo>
                      <a:pt x="174377" y="214447"/>
                    </a:moveTo>
                    <a:cubicBezTo>
                      <a:pt x="182676" y="203732"/>
                      <a:pt x="186855" y="191968"/>
                      <a:pt x="190034" y="179693"/>
                    </a:cubicBezTo>
                    <a:cubicBezTo>
                      <a:pt x="204250" y="133128"/>
                      <a:pt x="212834" y="84515"/>
                      <a:pt x="229587" y="39521"/>
                    </a:cubicBezTo>
                    <a:cubicBezTo>
                      <a:pt x="233718" y="34937"/>
                      <a:pt x="237849" y="31901"/>
                      <a:pt x="243517" y="29377"/>
                    </a:cubicBezTo>
                    <a:lnTo>
                      <a:pt x="245041" y="30913"/>
                    </a:lnTo>
                    <a:cubicBezTo>
                      <a:pt x="247494" y="45307"/>
                      <a:pt x="238123" y="63691"/>
                      <a:pt x="252387" y="72525"/>
                    </a:cubicBezTo>
                    <a:cubicBezTo>
                      <a:pt x="256495" y="73061"/>
                      <a:pt x="259043" y="73096"/>
                      <a:pt x="263162" y="72596"/>
                    </a:cubicBezTo>
                    <a:cubicBezTo>
                      <a:pt x="274533" y="61928"/>
                      <a:pt x="282355" y="45081"/>
                      <a:pt x="298809" y="40069"/>
                    </a:cubicBezTo>
                    <a:cubicBezTo>
                      <a:pt x="314216" y="36092"/>
                      <a:pt x="333719" y="32139"/>
                      <a:pt x="348542" y="39437"/>
                    </a:cubicBezTo>
                    <a:cubicBezTo>
                      <a:pt x="355186" y="42581"/>
                      <a:pt x="356138" y="49248"/>
                      <a:pt x="357126" y="55392"/>
                    </a:cubicBezTo>
                    <a:cubicBezTo>
                      <a:pt x="353924" y="71775"/>
                      <a:pt x="335457" y="73692"/>
                      <a:pt x="322574" y="79228"/>
                    </a:cubicBezTo>
                    <a:cubicBezTo>
                      <a:pt x="297405" y="87729"/>
                      <a:pt x="268127" y="93147"/>
                      <a:pt x="252530" y="118650"/>
                    </a:cubicBezTo>
                    <a:cubicBezTo>
                      <a:pt x="247208" y="144760"/>
                      <a:pt x="239743" y="181622"/>
                      <a:pt x="260590" y="203327"/>
                    </a:cubicBezTo>
                    <a:cubicBezTo>
                      <a:pt x="284022" y="224020"/>
                      <a:pt x="317859" y="223770"/>
                      <a:pt x="348625" y="222984"/>
                    </a:cubicBezTo>
                    <a:cubicBezTo>
                      <a:pt x="369675" y="220079"/>
                      <a:pt x="394286" y="220782"/>
                      <a:pt x="406740" y="200386"/>
                    </a:cubicBezTo>
                    <a:cubicBezTo>
                      <a:pt x="409954" y="181943"/>
                      <a:pt x="405501" y="162417"/>
                      <a:pt x="393833" y="148999"/>
                    </a:cubicBezTo>
                    <a:cubicBezTo>
                      <a:pt x="384142" y="141748"/>
                      <a:pt x="372914" y="134973"/>
                      <a:pt x="359543" y="139486"/>
                    </a:cubicBezTo>
                    <a:cubicBezTo>
                      <a:pt x="357472" y="141034"/>
                      <a:pt x="353888" y="143046"/>
                      <a:pt x="353852" y="146117"/>
                    </a:cubicBezTo>
                    <a:cubicBezTo>
                      <a:pt x="351709" y="157381"/>
                      <a:pt x="362948" y="163620"/>
                      <a:pt x="360805" y="173859"/>
                    </a:cubicBezTo>
                    <a:cubicBezTo>
                      <a:pt x="359746" y="179491"/>
                      <a:pt x="357650" y="184622"/>
                      <a:pt x="352495" y="187635"/>
                    </a:cubicBezTo>
                    <a:cubicBezTo>
                      <a:pt x="342720" y="190647"/>
                      <a:pt x="329921" y="191052"/>
                      <a:pt x="321753" y="184337"/>
                    </a:cubicBezTo>
                    <a:cubicBezTo>
                      <a:pt x="317181" y="180705"/>
                      <a:pt x="317205" y="175562"/>
                      <a:pt x="315728" y="170430"/>
                    </a:cubicBezTo>
                    <a:cubicBezTo>
                      <a:pt x="314288" y="157071"/>
                      <a:pt x="326646" y="148475"/>
                      <a:pt x="336981" y="142915"/>
                    </a:cubicBezTo>
                    <a:cubicBezTo>
                      <a:pt x="367306" y="129318"/>
                      <a:pt x="416562" y="127151"/>
                      <a:pt x="421503" y="83610"/>
                    </a:cubicBezTo>
                    <a:cubicBezTo>
                      <a:pt x="423254" y="56440"/>
                      <a:pt x="419384" y="28222"/>
                      <a:pt x="394905" y="13148"/>
                    </a:cubicBezTo>
                    <a:cubicBezTo>
                      <a:pt x="381129" y="2266"/>
                      <a:pt x="362675" y="2635"/>
                      <a:pt x="345280" y="445"/>
                    </a:cubicBezTo>
                    <a:cubicBezTo>
                      <a:pt x="313978" y="1742"/>
                      <a:pt x="276592" y="-5747"/>
                      <a:pt x="250280" y="15065"/>
                    </a:cubicBezTo>
                    <a:cubicBezTo>
                      <a:pt x="246184" y="15030"/>
                      <a:pt x="245208" y="9386"/>
                      <a:pt x="241112" y="7838"/>
                    </a:cubicBezTo>
                    <a:cubicBezTo>
                      <a:pt x="218621" y="480"/>
                      <a:pt x="195523" y="1814"/>
                      <a:pt x="171436" y="3171"/>
                    </a:cubicBezTo>
                    <a:cubicBezTo>
                      <a:pt x="163709" y="5659"/>
                      <a:pt x="155494" y="10196"/>
                      <a:pt x="152851" y="17875"/>
                    </a:cubicBezTo>
                    <a:cubicBezTo>
                      <a:pt x="141230" y="60857"/>
                      <a:pt x="132693" y="106422"/>
                      <a:pt x="119513" y="148380"/>
                    </a:cubicBezTo>
                    <a:cubicBezTo>
                      <a:pt x="116906" y="155023"/>
                      <a:pt x="111738" y="160619"/>
                      <a:pt x="104535" y="163620"/>
                    </a:cubicBezTo>
                    <a:cubicBezTo>
                      <a:pt x="98904" y="163584"/>
                      <a:pt x="92712" y="164036"/>
                      <a:pt x="88664" y="159393"/>
                    </a:cubicBezTo>
                    <a:cubicBezTo>
                      <a:pt x="84616" y="154238"/>
                      <a:pt x="83116" y="148094"/>
                      <a:pt x="84211" y="140402"/>
                    </a:cubicBezTo>
                    <a:cubicBezTo>
                      <a:pt x="83425" y="108601"/>
                      <a:pt x="82687" y="72715"/>
                      <a:pt x="88069" y="40450"/>
                    </a:cubicBezTo>
                    <a:cubicBezTo>
                      <a:pt x="91748" y="31246"/>
                      <a:pt x="103583" y="25186"/>
                      <a:pt x="99058" y="13375"/>
                    </a:cubicBezTo>
                    <a:cubicBezTo>
                      <a:pt x="82259" y="-3175"/>
                      <a:pt x="51957" y="3242"/>
                      <a:pt x="28907" y="2016"/>
                    </a:cubicBezTo>
                    <a:cubicBezTo>
                      <a:pt x="19679" y="4016"/>
                      <a:pt x="6309" y="3921"/>
                      <a:pt x="4177" y="16208"/>
                    </a:cubicBezTo>
                    <a:cubicBezTo>
                      <a:pt x="3058" y="26460"/>
                      <a:pt x="13262" y="33187"/>
                      <a:pt x="15774" y="42962"/>
                    </a:cubicBezTo>
                    <a:cubicBezTo>
                      <a:pt x="19013" y="84515"/>
                      <a:pt x="17108" y="131663"/>
                      <a:pt x="13714" y="170609"/>
                    </a:cubicBezTo>
                    <a:cubicBezTo>
                      <a:pt x="13095" y="183420"/>
                      <a:pt x="-5919" y="191468"/>
                      <a:pt x="2177" y="204863"/>
                    </a:cubicBezTo>
                    <a:cubicBezTo>
                      <a:pt x="11833" y="214674"/>
                      <a:pt x="25680" y="214781"/>
                      <a:pt x="38479" y="217460"/>
                    </a:cubicBezTo>
                    <a:cubicBezTo>
                      <a:pt x="52838" y="217567"/>
                      <a:pt x="71222" y="224389"/>
                      <a:pt x="81568" y="212650"/>
                    </a:cubicBezTo>
                    <a:cubicBezTo>
                      <a:pt x="84175" y="207554"/>
                      <a:pt x="81187" y="200362"/>
                      <a:pt x="86819" y="197338"/>
                    </a:cubicBezTo>
                    <a:cubicBezTo>
                      <a:pt x="101666" y="202053"/>
                      <a:pt x="114394" y="211911"/>
                      <a:pt x="128729" y="217662"/>
                    </a:cubicBezTo>
                    <a:cubicBezTo>
                      <a:pt x="142516" y="222389"/>
                      <a:pt x="162995" y="226639"/>
                      <a:pt x="174377" y="214447"/>
                    </a:cubicBezTo>
                  </a:path>
                </a:pathLst>
              </a:custGeom>
              <a:solidFill>
                <a:srgbClr val="0492D2"/>
              </a:solidFill>
              <a:ln w="11906"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709202D-6425-2382-06A6-85B542A72AAB}"/>
                  </a:ext>
                </a:extLst>
              </p:cNvPr>
              <p:cNvSpPr/>
              <p:nvPr/>
            </p:nvSpPr>
            <p:spPr>
              <a:xfrm flipV="1">
                <a:off x="7708072" y="5595240"/>
                <a:ext cx="202324" cy="226818"/>
              </a:xfrm>
              <a:custGeom>
                <a:avLst/>
                <a:gdLst>
                  <a:gd name="connsiteX0" fmla="*/ 78191 w 202324"/>
                  <a:gd name="connsiteY0" fmla="*/ 186348 h 226818"/>
                  <a:gd name="connsiteX1" fmla="*/ 72250 w 202324"/>
                  <a:gd name="connsiteY1" fmla="*/ 94004 h 226818"/>
                  <a:gd name="connsiteX2" fmla="*/ 88537 w 202324"/>
                  <a:gd name="connsiteY2" fmla="*/ 43866 h 226818"/>
                  <a:gd name="connsiteX3" fmla="*/ 123446 w 202324"/>
                  <a:gd name="connsiteY3" fmla="*/ 41080 h 226818"/>
                  <a:gd name="connsiteX4" fmla="*/ 123446 w 202324"/>
                  <a:gd name="connsiteY4" fmla="*/ 40044 h 226818"/>
                  <a:gd name="connsiteX5" fmla="*/ 130031 w 202324"/>
                  <a:gd name="connsiteY5" fmla="*/ 47283 h 226818"/>
                  <a:gd name="connsiteX6" fmla="*/ 133602 w 202324"/>
                  <a:gd name="connsiteY6" fmla="*/ 117054 h 226818"/>
                  <a:gd name="connsiteX7" fmla="*/ 115588 w 202324"/>
                  <a:gd name="connsiteY7" fmla="*/ 188670 h 226818"/>
                  <a:gd name="connsiteX8" fmla="*/ 78191 w 202324"/>
                  <a:gd name="connsiteY8" fmla="*/ 186348 h 226818"/>
                  <a:gd name="connsiteX9" fmla="*/ 187383 w 202324"/>
                  <a:gd name="connsiteY9" fmla="*/ 187194 h 226818"/>
                  <a:gd name="connsiteX10" fmla="*/ 201742 w 202324"/>
                  <a:gd name="connsiteY10" fmla="*/ 57606 h 226818"/>
                  <a:gd name="connsiteX11" fmla="*/ 162666 w 202324"/>
                  <a:gd name="connsiteY11" fmla="*/ 8076 h 226818"/>
                  <a:gd name="connsiteX12" fmla="*/ 45746 w 202324"/>
                  <a:gd name="connsiteY12" fmla="*/ 7659 h 226818"/>
                  <a:gd name="connsiteX13" fmla="*/ 181 w 202324"/>
                  <a:gd name="connsiteY13" fmla="*/ 129818 h 226818"/>
                  <a:gd name="connsiteX14" fmla="*/ 35388 w 202324"/>
                  <a:gd name="connsiteY14" fmla="*/ 216745 h 226818"/>
                  <a:gd name="connsiteX15" fmla="*/ 153283 w 202324"/>
                  <a:gd name="connsiteY15" fmla="*/ 220246 h 226818"/>
                  <a:gd name="connsiteX16" fmla="*/ 187383 w 202324"/>
                  <a:gd name="connsiteY16" fmla="*/ 187194 h 226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324" h="226818">
                    <a:moveTo>
                      <a:pt x="78191" y="186348"/>
                    </a:moveTo>
                    <a:cubicBezTo>
                      <a:pt x="64034" y="159547"/>
                      <a:pt x="72035" y="122698"/>
                      <a:pt x="72250" y="94004"/>
                    </a:cubicBezTo>
                    <a:cubicBezTo>
                      <a:pt x="73940" y="75549"/>
                      <a:pt x="76131" y="57630"/>
                      <a:pt x="88537" y="43866"/>
                    </a:cubicBezTo>
                    <a:cubicBezTo>
                      <a:pt x="97836" y="35258"/>
                      <a:pt x="113183" y="38949"/>
                      <a:pt x="123446" y="41080"/>
                    </a:cubicBezTo>
                    <a:lnTo>
                      <a:pt x="123446" y="40044"/>
                    </a:lnTo>
                    <a:cubicBezTo>
                      <a:pt x="124435" y="43652"/>
                      <a:pt x="128007" y="44724"/>
                      <a:pt x="130031" y="47283"/>
                    </a:cubicBezTo>
                    <a:cubicBezTo>
                      <a:pt x="140663" y="68405"/>
                      <a:pt x="133281" y="94480"/>
                      <a:pt x="133602" y="117054"/>
                    </a:cubicBezTo>
                    <a:cubicBezTo>
                      <a:pt x="129816" y="140593"/>
                      <a:pt x="131638" y="169334"/>
                      <a:pt x="115588" y="188670"/>
                    </a:cubicBezTo>
                    <a:cubicBezTo>
                      <a:pt x="104801" y="194230"/>
                      <a:pt x="87347" y="193587"/>
                      <a:pt x="78191" y="186348"/>
                    </a:cubicBezTo>
                    <a:moveTo>
                      <a:pt x="187383" y="187194"/>
                    </a:moveTo>
                    <a:cubicBezTo>
                      <a:pt x="199504" y="146272"/>
                      <a:pt x="204457" y="101707"/>
                      <a:pt x="201742" y="57606"/>
                    </a:cubicBezTo>
                    <a:cubicBezTo>
                      <a:pt x="198849" y="36044"/>
                      <a:pt x="184121" y="13886"/>
                      <a:pt x="162666" y="8076"/>
                    </a:cubicBezTo>
                    <a:cubicBezTo>
                      <a:pt x="126340" y="-1437"/>
                      <a:pt x="81751" y="-3342"/>
                      <a:pt x="45746" y="7659"/>
                    </a:cubicBezTo>
                    <a:cubicBezTo>
                      <a:pt x="-1557" y="27269"/>
                      <a:pt x="26" y="85229"/>
                      <a:pt x="181" y="129818"/>
                    </a:cubicBezTo>
                    <a:cubicBezTo>
                      <a:pt x="3003" y="162667"/>
                      <a:pt x="5301" y="198576"/>
                      <a:pt x="35388" y="216745"/>
                    </a:cubicBezTo>
                    <a:cubicBezTo>
                      <a:pt x="70142" y="232414"/>
                      <a:pt x="116838" y="227139"/>
                      <a:pt x="153283" y="220246"/>
                    </a:cubicBezTo>
                    <a:cubicBezTo>
                      <a:pt x="169238" y="215769"/>
                      <a:pt x="182144" y="202553"/>
                      <a:pt x="187383" y="187194"/>
                    </a:cubicBezTo>
                  </a:path>
                </a:pathLst>
              </a:custGeom>
              <a:solidFill>
                <a:srgbClr val="0492D2"/>
              </a:solidFill>
              <a:ln w="11906"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FF1808F-5CEF-13E1-D7B1-21E11C321151}"/>
                  </a:ext>
                </a:extLst>
              </p:cNvPr>
              <p:cNvSpPr/>
              <p:nvPr/>
            </p:nvSpPr>
            <p:spPr>
              <a:xfrm flipV="1">
                <a:off x="6836636" y="5528342"/>
                <a:ext cx="199603" cy="290312"/>
              </a:xfrm>
              <a:custGeom>
                <a:avLst/>
                <a:gdLst>
                  <a:gd name="connsiteX0" fmla="*/ 100618 w 199603"/>
                  <a:gd name="connsiteY0" fmla="*/ 165936 h 290312"/>
                  <a:gd name="connsiteX1" fmla="*/ 84783 w 199603"/>
                  <a:gd name="connsiteY1" fmla="*/ 157614 h 290312"/>
                  <a:gd name="connsiteX2" fmla="*/ 80151 w 199603"/>
                  <a:gd name="connsiteY2" fmla="*/ 95547 h 290312"/>
                  <a:gd name="connsiteX3" fmla="*/ 87783 w 199603"/>
                  <a:gd name="connsiteY3" fmla="*/ 38182 h 290312"/>
                  <a:gd name="connsiteX4" fmla="*/ 111405 w 199603"/>
                  <a:gd name="connsiteY4" fmla="*/ 33753 h 290312"/>
                  <a:gd name="connsiteX5" fmla="*/ 130276 w 199603"/>
                  <a:gd name="connsiteY5" fmla="*/ 48243 h 290312"/>
                  <a:gd name="connsiteX6" fmla="*/ 125573 w 199603"/>
                  <a:gd name="connsiteY6" fmla="*/ 122038 h 290312"/>
                  <a:gd name="connsiteX7" fmla="*/ 100618 w 199603"/>
                  <a:gd name="connsiteY7" fmla="*/ 165936 h 290312"/>
                  <a:gd name="connsiteX8" fmla="*/ 83770 w 199603"/>
                  <a:gd name="connsiteY8" fmla="*/ 286809 h 290312"/>
                  <a:gd name="connsiteX9" fmla="*/ 83401 w 199603"/>
                  <a:gd name="connsiteY9" fmla="*/ 202715 h 290312"/>
                  <a:gd name="connsiteX10" fmla="*/ 86509 w 199603"/>
                  <a:gd name="connsiteY10" fmla="*/ 199679 h 290312"/>
                  <a:gd name="connsiteX11" fmla="*/ 156649 w 199603"/>
                  <a:gd name="connsiteY11" fmla="*/ 212538 h 290312"/>
                  <a:gd name="connsiteX12" fmla="*/ 194761 w 199603"/>
                  <a:gd name="connsiteY12" fmla="*/ 126693 h 290312"/>
                  <a:gd name="connsiteX13" fmla="*/ 175127 w 199603"/>
                  <a:gd name="connsiteY13" fmla="*/ 14775 h 290312"/>
                  <a:gd name="connsiteX14" fmla="*/ 128050 w 199603"/>
                  <a:gd name="connsiteY14" fmla="*/ 1583 h 290312"/>
                  <a:gd name="connsiteX15" fmla="*/ 19358 w 199603"/>
                  <a:gd name="connsiteY15" fmla="*/ 2273 h 290312"/>
                  <a:gd name="connsiteX16" fmla="*/ 4927 w 199603"/>
                  <a:gd name="connsiteY16" fmla="*/ 13429 h 290312"/>
                  <a:gd name="connsiteX17" fmla="*/ 12928 w 199603"/>
                  <a:gd name="connsiteY17" fmla="*/ 37087 h 290312"/>
                  <a:gd name="connsiteX18" fmla="*/ 14548 w 199603"/>
                  <a:gd name="connsiteY18" fmla="*/ 219610 h 290312"/>
                  <a:gd name="connsiteX19" fmla="*/ 5570 w 199603"/>
                  <a:gd name="connsiteY19" fmla="*/ 255436 h 290312"/>
                  <a:gd name="connsiteX20" fmla="*/ 71436 w 199603"/>
                  <a:gd name="connsiteY20" fmla="*/ 290309 h 290312"/>
                  <a:gd name="connsiteX21" fmla="*/ 83770 w 199603"/>
                  <a:gd name="connsiteY21" fmla="*/ 286809 h 29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9603" h="290312">
                    <a:moveTo>
                      <a:pt x="100618" y="165936"/>
                    </a:moveTo>
                    <a:cubicBezTo>
                      <a:pt x="94462" y="164877"/>
                      <a:pt x="88331" y="163293"/>
                      <a:pt x="84783" y="157614"/>
                    </a:cubicBezTo>
                    <a:cubicBezTo>
                      <a:pt x="78282" y="136528"/>
                      <a:pt x="81520" y="115537"/>
                      <a:pt x="80151" y="95547"/>
                    </a:cubicBezTo>
                    <a:cubicBezTo>
                      <a:pt x="81318" y="76580"/>
                      <a:pt x="76901" y="53982"/>
                      <a:pt x="87783" y="38182"/>
                    </a:cubicBezTo>
                    <a:cubicBezTo>
                      <a:pt x="94486" y="34122"/>
                      <a:pt x="102690" y="31634"/>
                      <a:pt x="111405" y="33753"/>
                    </a:cubicBezTo>
                    <a:cubicBezTo>
                      <a:pt x="119596" y="36373"/>
                      <a:pt x="126204" y="41040"/>
                      <a:pt x="130276" y="48243"/>
                    </a:cubicBezTo>
                    <a:cubicBezTo>
                      <a:pt x="137765" y="72425"/>
                      <a:pt x="129360" y="97976"/>
                      <a:pt x="125573" y="122038"/>
                    </a:cubicBezTo>
                    <a:cubicBezTo>
                      <a:pt x="119799" y="137897"/>
                      <a:pt x="119620" y="159936"/>
                      <a:pt x="100618" y="165936"/>
                    </a:cubicBezTo>
                    <a:moveTo>
                      <a:pt x="83770" y="286809"/>
                    </a:moveTo>
                    <a:cubicBezTo>
                      <a:pt x="88081" y="259662"/>
                      <a:pt x="83699" y="229897"/>
                      <a:pt x="83401" y="202715"/>
                    </a:cubicBezTo>
                    <a:cubicBezTo>
                      <a:pt x="83937" y="201191"/>
                      <a:pt x="85473" y="199679"/>
                      <a:pt x="86509" y="199679"/>
                    </a:cubicBezTo>
                    <a:cubicBezTo>
                      <a:pt x="108476" y="207525"/>
                      <a:pt x="131896" y="229254"/>
                      <a:pt x="156649" y="212538"/>
                    </a:cubicBezTo>
                    <a:cubicBezTo>
                      <a:pt x="180925" y="189130"/>
                      <a:pt x="185795" y="156364"/>
                      <a:pt x="194761" y="126693"/>
                    </a:cubicBezTo>
                    <a:cubicBezTo>
                      <a:pt x="200702" y="88820"/>
                      <a:pt x="207203" y="43231"/>
                      <a:pt x="175127" y="14775"/>
                    </a:cubicBezTo>
                    <a:cubicBezTo>
                      <a:pt x="161875" y="3904"/>
                      <a:pt x="144445" y="5297"/>
                      <a:pt x="128050" y="1583"/>
                    </a:cubicBezTo>
                    <a:cubicBezTo>
                      <a:pt x="92200" y="-763"/>
                      <a:pt x="54243" y="-37"/>
                      <a:pt x="19358" y="2273"/>
                    </a:cubicBezTo>
                    <a:cubicBezTo>
                      <a:pt x="13178" y="3726"/>
                      <a:pt x="7023" y="6762"/>
                      <a:pt x="4927" y="13429"/>
                    </a:cubicBezTo>
                    <a:cubicBezTo>
                      <a:pt x="4844" y="22657"/>
                      <a:pt x="9404" y="29860"/>
                      <a:pt x="12928" y="37087"/>
                    </a:cubicBezTo>
                    <a:cubicBezTo>
                      <a:pt x="18084" y="99166"/>
                      <a:pt x="18119" y="158114"/>
                      <a:pt x="14548" y="219610"/>
                    </a:cubicBezTo>
                    <a:cubicBezTo>
                      <a:pt x="17512" y="235017"/>
                      <a:pt x="-11753" y="240422"/>
                      <a:pt x="5570" y="255436"/>
                    </a:cubicBezTo>
                    <a:cubicBezTo>
                      <a:pt x="26478" y="269949"/>
                      <a:pt x="48433" y="280891"/>
                      <a:pt x="71436" y="290309"/>
                    </a:cubicBezTo>
                    <a:cubicBezTo>
                      <a:pt x="76031" y="290869"/>
                      <a:pt x="80151" y="289845"/>
                      <a:pt x="83770" y="286809"/>
                    </a:cubicBezTo>
                  </a:path>
                </a:pathLst>
              </a:custGeom>
              <a:solidFill>
                <a:srgbClr val="0492D2"/>
              </a:solidFill>
              <a:ln w="11906"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8C31237-7BC2-74E7-78CC-E6A01B6C8076}"/>
                  </a:ext>
                </a:extLst>
              </p:cNvPr>
              <p:cNvSpPr/>
              <p:nvPr/>
            </p:nvSpPr>
            <p:spPr>
              <a:xfrm flipV="1">
                <a:off x="7051534" y="5597252"/>
                <a:ext cx="179218" cy="221801"/>
              </a:xfrm>
              <a:custGeom>
                <a:avLst/>
                <a:gdLst>
                  <a:gd name="connsiteX0" fmla="*/ 120664 w 179218"/>
                  <a:gd name="connsiteY0" fmla="*/ 89749 h 221801"/>
                  <a:gd name="connsiteX1" fmla="*/ 69503 w 179218"/>
                  <a:gd name="connsiteY1" fmla="*/ 73461 h 221801"/>
                  <a:gd name="connsiteX2" fmla="*/ 84695 w 179218"/>
                  <a:gd name="connsiteY2" fmla="*/ 35635 h 221801"/>
                  <a:gd name="connsiteX3" fmla="*/ 118009 w 179218"/>
                  <a:gd name="connsiteY3" fmla="*/ 34361 h 221801"/>
                  <a:gd name="connsiteX4" fmla="*/ 138178 w 179218"/>
                  <a:gd name="connsiteY4" fmla="*/ 81176 h 221801"/>
                  <a:gd name="connsiteX5" fmla="*/ 120664 w 179218"/>
                  <a:gd name="connsiteY5" fmla="*/ 89749 h 221801"/>
                  <a:gd name="connsiteX6" fmla="*/ 83981 w 179218"/>
                  <a:gd name="connsiteY6" fmla="*/ 187904 h 221801"/>
                  <a:gd name="connsiteX7" fmla="*/ 67408 w 179218"/>
                  <a:gd name="connsiteY7" fmla="*/ 144184 h 221801"/>
                  <a:gd name="connsiteX8" fmla="*/ 74837 w 179218"/>
                  <a:gd name="connsiteY8" fmla="*/ 112978 h 221801"/>
                  <a:gd name="connsiteX9" fmla="*/ 115235 w 179218"/>
                  <a:gd name="connsiteY9" fmla="*/ 127146 h 221801"/>
                  <a:gd name="connsiteX10" fmla="*/ 107603 w 179218"/>
                  <a:gd name="connsiteY10" fmla="*/ 184499 h 221801"/>
                  <a:gd name="connsiteX11" fmla="*/ 83981 w 179218"/>
                  <a:gd name="connsiteY11" fmla="*/ 187904 h 221801"/>
                  <a:gd name="connsiteX12" fmla="*/ 163420 w 179218"/>
                  <a:gd name="connsiteY12" fmla="*/ 193678 h 221801"/>
                  <a:gd name="connsiteX13" fmla="*/ 176838 w 179218"/>
                  <a:gd name="connsiteY13" fmla="*/ 115323 h 221801"/>
                  <a:gd name="connsiteX14" fmla="*/ 150835 w 179218"/>
                  <a:gd name="connsiteY14" fmla="*/ 98202 h 221801"/>
                  <a:gd name="connsiteX15" fmla="*/ 150858 w 179218"/>
                  <a:gd name="connsiteY15" fmla="*/ 96166 h 221801"/>
                  <a:gd name="connsiteX16" fmla="*/ 177207 w 179218"/>
                  <a:gd name="connsiteY16" fmla="*/ 69187 h 221801"/>
                  <a:gd name="connsiteX17" fmla="*/ 142834 w 179218"/>
                  <a:gd name="connsiteY17" fmla="*/ 9953 h 221801"/>
                  <a:gd name="connsiteX18" fmla="*/ 43381 w 179218"/>
                  <a:gd name="connsiteY18" fmla="*/ 6095 h 221801"/>
                  <a:gd name="connsiteX19" fmla="*/ 10889 w 179218"/>
                  <a:gd name="connsiteY19" fmla="*/ 30956 h 221801"/>
                  <a:gd name="connsiteX20" fmla="*/ 14746 w 179218"/>
                  <a:gd name="connsiteY20" fmla="*/ 190440 h 221801"/>
                  <a:gd name="connsiteX21" fmla="*/ 135023 w 179218"/>
                  <a:gd name="connsiteY21" fmla="*/ 216515 h 221801"/>
                  <a:gd name="connsiteX22" fmla="*/ 163420 w 179218"/>
                  <a:gd name="connsiteY22" fmla="*/ 193678 h 22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9218" h="221801">
                    <a:moveTo>
                      <a:pt x="120664" y="89749"/>
                    </a:moveTo>
                    <a:cubicBezTo>
                      <a:pt x="103781" y="84486"/>
                      <a:pt x="84814" y="83319"/>
                      <a:pt x="69503" y="73461"/>
                    </a:cubicBezTo>
                    <a:cubicBezTo>
                      <a:pt x="68086" y="58566"/>
                      <a:pt x="73849" y="44791"/>
                      <a:pt x="84695" y="35635"/>
                    </a:cubicBezTo>
                    <a:cubicBezTo>
                      <a:pt x="94970" y="29563"/>
                      <a:pt x="106770" y="31218"/>
                      <a:pt x="118009" y="34361"/>
                    </a:cubicBezTo>
                    <a:cubicBezTo>
                      <a:pt x="133844" y="44243"/>
                      <a:pt x="140357" y="62757"/>
                      <a:pt x="138178" y="81176"/>
                    </a:cubicBezTo>
                    <a:cubicBezTo>
                      <a:pt x="136571" y="89392"/>
                      <a:pt x="127320" y="90844"/>
                      <a:pt x="120664" y="89749"/>
                    </a:cubicBezTo>
                    <a:moveTo>
                      <a:pt x="83981" y="187904"/>
                    </a:moveTo>
                    <a:cubicBezTo>
                      <a:pt x="68158" y="180105"/>
                      <a:pt x="69348" y="160115"/>
                      <a:pt x="67408" y="144184"/>
                    </a:cubicBezTo>
                    <a:cubicBezTo>
                      <a:pt x="68515" y="133421"/>
                      <a:pt x="63514" y="119038"/>
                      <a:pt x="74837" y="112978"/>
                    </a:cubicBezTo>
                    <a:cubicBezTo>
                      <a:pt x="89184" y="114109"/>
                      <a:pt x="107115" y="114264"/>
                      <a:pt x="115235" y="127146"/>
                    </a:cubicBezTo>
                    <a:cubicBezTo>
                      <a:pt x="120212" y="146673"/>
                      <a:pt x="117461" y="168687"/>
                      <a:pt x="107603" y="184499"/>
                    </a:cubicBezTo>
                    <a:cubicBezTo>
                      <a:pt x="101412" y="190107"/>
                      <a:pt x="91649" y="190011"/>
                      <a:pt x="83981" y="187904"/>
                    </a:cubicBezTo>
                    <a:moveTo>
                      <a:pt x="163420" y="193678"/>
                    </a:moveTo>
                    <a:cubicBezTo>
                      <a:pt x="176409" y="170175"/>
                      <a:pt x="183291" y="142553"/>
                      <a:pt x="176838" y="115323"/>
                    </a:cubicBezTo>
                    <a:cubicBezTo>
                      <a:pt x="172325" y="104524"/>
                      <a:pt x="160014" y="103393"/>
                      <a:pt x="150835" y="98202"/>
                    </a:cubicBezTo>
                    <a:lnTo>
                      <a:pt x="150858" y="96166"/>
                    </a:lnTo>
                    <a:cubicBezTo>
                      <a:pt x="161169" y="88546"/>
                      <a:pt x="176576" y="85093"/>
                      <a:pt x="177207" y="69187"/>
                    </a:cubicBezTo>
                    <a:cubicBezTo>
                      <a:pt x="178933" y="45100"/>
                      <a:pt x="164777" y="21395"/>
                      <a:pt x="142834" y="9953"/>
                    </a:cubicBezTo>
                    <a:cubicBezTo>
                      <a:pt x="112163" y="-4132"/>
                      <a:pt x="76242" y="-834"/>
                      <a:pt x="43381" y="6095"/>
                    </a:cubicBezTo>
                    <a:cubicBezTo>
                      <a:pt x="31046" y="11096"/>
                      <a:pt x="16639" y="17144"/>
                      <a:pt x="10889" y="30956"/>
                    </a:cubicBezTo>
                    <a:cubicBezTo>
                      <a:pt x="-4351" y="79021"/>
                      <a:pt x="-3851" y="142601"/>
                      <a:pt x="14746" y="190440"/>
                    </a:cubicBezTo>
                    <a:cubicBezTo>
                      <a:pt x="37999" y="231624"/>
                      <a:pt x="95506" y="222873"/>
                      <a:pt x="135023" y="216515"/>
                    </a:cubicBezTo>
                    <a:cubicBezTo>
                      <a:pt x="147358" y="213026"/>
                      <a:pt x="155645" y="204394"/>
                      <a:pt x="163420" y="193678"/>
                    </a:cubicBezTo>
                  </a:path>
                </a:pathLst>
              </a:custGeom>
              <a:solidFill>
                <a:srgbClr val="0492D2"/>
              </a:solidFill>
              <a:ln w="11906" cap="flat">
                <a:noFill/>
                <a:prstDash val="solid"/>
                <a:miter/>
              </a:ln>
            </p:spPr>
            <p:txBody>
              <a:bodyPr rtlCol="0" anchor="ctr"/>
              <a:lstStyle/>
              <a:p>
                <a:endParaRPr lang="en-US"/>
              </a:p>
            </p:txBody>
          </p:sp>
        </p:grpSp>
        <p:sp>
          <p:nvSpPr>
            <p:cNvPr id="166" name="Freeform: Shape 165">
              <a:extLst>
                <a:ext uri="{FF2B5EF4-FFF2-40B4-BE49-F238E27FC236}">
                  <a16:creationId xmlns:a16="http://schemas.microsoft.com/office/drawing/2014/main" id="{A42A3EDB-9336-1936-F059-3E506BA8AB57}"/>
                </a:ext>
              </a:extLst>
            </p:cNvPr>
            <p:cNvSpPr/>
            <p:nvPr/>
          </p:nvSpPr>
          <p:spPr>
            <a:xfrm flipV="1">
              <a:off x="15672882" y="3204677"/>
              <a:ext cx="67522" cy="67534"/>
            </a:xfrm>
            <a:custGeom>
              <a:avLst/>
              <a:gdLst>
                <a:gd name="connsiteX0" fmla="*/ 33112 w 67522"/>
                <a:gd name="connsiteY0" fmla="*/ 36101 h 67534"/>
                <a:gd name="connsiteX1" fmla="*/ 46626 w 67522"/>
                <a:gd name="connsiteY1" fmla="*/ 43019 h 67534"/>
                <a:gd name="connsiteX2" fmla="*/ 36732 w 67522"/>
                <a:gd name="connsiteY2" fmla="*/ 49472 h 67534"/>
                <a:gd name="connsiteX3" fmla="*/ 25968 w 67522"/>
                <a:gd name="connsiteY3" fmla="*/ 49389 h 67534"/>
                <a:gd name="connsiteX4" fmla="*/ 26111 w 67522"/>
                <a:gd name="connsiteY4" fmla="*/ 36042 h 67534"/>
                <a:gd name="connsiteX5" fmla="*/ 33112 w 67522"/>
                <a:gd name="connsiteY5" fmla="*/ 36101 h 67534"/>
                <a:gd name="connsiteX6" fmla="*/ 51007 w 67522"/>
                <a:gd name="connsiteY6" fmla="*/ 15194 h 67534"/>
                <a:gd name="connsiteX7" fmla="*/ 45542 w 67522"/>
                <a:gd name="connsiteY7" fmla="*/ 15170 h 67534"/>
                <a:gd name="connsiteX8" fmla="*/ 34565 w 67522"/>
                <a:gd name="connsiteY8" fmla="*/ 32470 h 67534"/>
                <a:gd name="connsiteX9" fmla="*/ 26123 w 67522"/>
                <a:gd name="connsiteY9" fmla="*/ 32422 h 67534"/>
                <a:gd name="connsiteX10" fmla="*/ 26242 w 67522"/>
                <a:gd name="connsiteY10" fmla="*/ 15015 h 67534"/>
                <a:gd name="connsiteX11" fmla="*/ 21647 w 67522"/>
                <a:gd name="connsiteY11" fmla="*/ 14956 h 67534"/>
                <a:gd name="connsiteX12" fmla="*/ 21349 w 67522"/>
                <a:gd name="connsiteY12" fmla="*/ 52687 h 67534"/>
                <a:gd name="connsiteX13" fmla="*/ 37791 w 67522"/>
                <a:gd name="connsiteY13" fmla="*/ 52830 h 67534"/>
                <a:gd name="connsiteX14" fmla="*/ 46983 w 67522"/>
                <a:gd name="connsiteY14" fmla="*/ 51044 h 67534"/>
                <a:gd name="connsiteX15" fmla="*/ 51329 w 67522"/>
                <a:gd name="connsiteY15" fmla="*/ 42971 h 67534"/>
                <a:gd name="connsiteX16" fmla="*/ 39434 w 67522"/>
                <a:gd name="connsiteY16" fmla="*/ 32529 h 67534"/>
                <a:gd name="connsiteX17" fmla="*/ 51007 w 67522"/>
                <a:gd name="connsiteY17" fmla="*/ 15194 h 67534"/>
                <a:gd name="connsiteX18" fmla="*/ 63652 w 67522"/>
                <a:gd name="connsiteY18" fmla="*/ 34208 h 67534"/>
                <a:gd name="connsiteX19" fmla="*/ 33803 w 67522"/>
                <a:gd name="connsiteY19" fmla="*/ 63593 h 67534"/>
                <a:gd name="connsiteX20" fmla="*/ 4335 w 67522"/>
                <a:gd name="connsiteY20" fmla="*/ 33720 h 67534"/>
                <a:gd name="connsiteX21" fmla="*/ 34267 w 67522"/>
                <a:gd name="connsiteY21" fmla="*/ 4204 h 67534"/>
                <a:gd name="connsiteX22" fmla="*/ 63652 w 67522"/>
                <a:gd name="connsiteY22" fmla="*/ 34208 h 67534"/>
                <a:gd name="connsiteX23" fmla="*/ 203 w 67522"/>
                <a:gd name="connsiteY23" fmla="*/ 33696 h 67534"/>
                <a:gd name="connsiteX24" fmla="*/ 33767 w 67522"/>
                <a:gd name="connsiteY24" fmla="*/ 67665 h 67534"/>
                <a:gd name="connsiteX25" fmla="*/ 67724 w 67522"/>
                <a:gd name="connsiteY25" fmla="*/ 34220 h 67534"/>
                <a:gd name="connsiteX26" fmla="*/ 34303 w 67522"/>
                <a:gd name="connsiteY26" fmla="*/ 132 h 67534"/>
                <a:gd name="connsiteX27" fmla="*/ 203 w 67522"/>
                <a:gd name="connsiteY27" fmla="*/ 33696 h 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7522" h="67534">
                  <a:moveTo>
                    <a:pt x="33112" y="36101"/>
                  </a:moveTo>
                  <a:cubicBezTo>
                    <a:pt x="38434" y="36137"/>
                    <a:pt x="46673" y="35315"/>
                    <a:pt x="46626" y="43019"/>
                  </a:cubicBezTo>
                  <a:cubicBezTo>
                    <a:pt x="46566" y="48853"/>
                    <a:pt x="41447" y="49496"/>
                    <a:pt x="36732" y="49472"/>
                  </a:cubicBezTo>
                  <a:lnTo>
                    <a:pt x="25968" y="49389"/>
                  </a:lnTo>
                  <a:lnTo>
                    <a:pt x="26111" y="36042"/>
                  </a:lnTo>
                  <a:lnTo>
                    <a:pt x="33112" y="36101"/>
                  </a:lnTo>
                  <a:close/>
                  <a:moveTo>
                    <a:pt x="51007" y="15194"/>
                  </a:moveTo>
                  <a:lnTo>
                    <a:pt x="45542" y="15170"/>
                  </a:lnTo>
                  <a:lnTo>
                    <a:pt x="34565" y="32470"/>
                  </a:lnTo>
                  <a:lnTo>
                    <a:pt x="26123" y="32422"/>
                  </a:lnTo>
                  <a:lnTo>
                    <a:pt x="26242" y="15015"/>
                  </a:lnTo>
                  <a:lnTo>
                    <a:pt x="21647" y="14956"/>
                  </a:lnTo>
                  <a:lnTo>
                    <a:pt x="21349" y="52687"/>
                  </a:lnTo>
                  <a:lnTo>
                    <a:pt x="37791" y="52830"/>
                  </a:lnTo>
                  <a:cubicBezTo>
                    <a:pt x="40994" y="52841"/>
                    <a:pt x="44185" y="52710"/>
                    <a:pt x="46983" y="51044"/>
                  </a:cubicBezTo>
                  <a:cubicBezTo>
                    <a:pt x="49817" y="49496"/>
                    <a:pt x="51281" y="46138"/>
                    <a:pt x="51329" y="42971"/>
                  </a:cubicBezTo>
                  <a:cubicBezTo>
                    <a:pt x="51376" y="35542"/>
                    <a:pt x="46150" y="32744"/>
                    <a:pt x="39434" y="32529"/>
                  </a:cubicBezTo>
                  <a:lnTo>
                    <a:pt x="51007" y="15194"/>
                  </a:lnTo>
                  <a:close/>
                  <a:moveTo>
                    <a:pt x="63652" y="34208"/>
                  </a:moveTo>
                  <a:cubicBezTo>
                    <a:pt x="63521" y="50532"/>
                    <a:pt x="50162" y="63712"/>
                    <a:pt x="33803" y="63593"/>
                  </a:cubicBezTo>
                  <a:cubicBezTo>
                    <a:pt x="17360" y="63462"/>
                    <a:pt x="4192" y="50103"/>
                    <a:pt x="4335" y="33720"/>
                  </a:cubicBezTo>
                  <a:cubicBezTo>
                    <a:pt x="4454" y="17218"/>
                    <a:pt x="17860" y="4085"/>
                    <a:pt x="34267" y="4204"/>
                  </a:cubicBezTo>
                  <a:cubicBezTo>
                    <a:pt x="50614" y="4335"/>
                    <a:pt x="63818" y="17682"/>
                    <a:pt x="63652" y="34208"/>
                  </a:cubicBezTo>
                  <a:moveTo>
                    <a:pt x="203" y="33696"/>
                  </a:moveTo>
                  <a:cubicBezTo>
                    <a:pt x="49" y="52282"/>
                    <a:pt x="15039" y="67510"/>
                    <a:pt x="33767" y="67665"/>
                  </a:cubicBezTo>
                  <a:cubicBezTo>
                    <a:pt x="52448" y="67784"/>
                    <a:pt x="67581" y="52818"/>
                    <a:pt x="67724" y="34220"/>
                  </a:cubicBezTo>
                  <a:cubicBezTo>
                    <a:pt x="67855" y="15492"/>
                    <a:pt x="52972" y="275"/>
                    <a:pt x="34303" y="132"/>
                  </a:cubicBezTo>
                  <a:cubicBezTo>
                    <a:pt x="15562" y="-34"/>
                    <a:pt x="358" y="14956"/>
                    <a:pt x="203" y="33696"/>
                  </a:cubicBezTo>
                </a:path>
              </a:pathLst>
            </a:custGeom>
            <a:solidFill>
              <a:srgbClr val="0492D2"/>
            </a:solidFill>
            <a:ln w="11906" cap="flat">
              <a:noFill/>
              <a:prstDash val="solid"/>
              <a:miter/>
            </a:ln>
          </p:spPr>
          <p:txBody>
            <a:bodyPr rtlCol="0" anchor="ctr"/>
            <a:lstStyle/>
            <a:p>
              <a:endParaRPr lang="en-US"/>
            </a:p>
          </p:txBody>
        </p:sp>
      </p:grpSp>
      <p:pic>
        <p:nvPicPr>
          <p:cNvPr id="250" name="Graphic 249">
            <a:extLst>
              <a:ext uri="{FF2B5EF4-FFF2-40B4-BE49-F238E27FC236}">
                <a16:creationId xmlns:a16="http://schemas.microsoft.com/office/drawing/2014/main" id="{C7D4DDAC-1139-6B3D-BB5F-DC1F0AF5DA6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143583" y="3616373"/>
            <a:ext cx="537369" cy="442792"/>
          </a:xfrm>
          <a:prstGeom prst="rect">
            <a:avLst/>
          </a:prstGeom>
        </p:spPr>
      </p:pic>
      <p:sp>
        <p:nvSpPr>
          <p:cNvPr id="6" name="Rectangle 5">
            <a:extLst>
              <a:ext uri="{FF2B5EF4-FFF2-40B4-BE49-F238E27FC236}">
                <a16:creationId xmlns:a16="http://schemas.microsoft.com/office/drawing/2014/main" id="{E0FB319E-B9EB-066C-9CD0-47382A5BC441}"/>
              </a:ext>
            </a:extLst>
          </p:cNvPr>
          <p:cNvSpPr/>
          <p:nvPr/>
        </p:nvSpPr>
        <p:spPr>
          <a:xfrm>
            <a:off x="4520070" y="1497397"/>
            <a:ext cx="1346968" cy="181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i="1" dirty="0">
                <a:solidFill>
                  <a:schemeClr val="bg1"/>
                </a:solidFill>
              </a:rPr>
              <a:t>Top retailers account for </a:t>
            </a:r>
          </a:p>
          <a:p>
            <a:pPr algn="ctr"/>
            <a:r>
              <a:rPr lang="en-US" sz="1400" b="1" i="1" dirty="0">
                <a:solidFill>
                  <a:schemeClr val="accent5"/>
                </a:solidFill>
              </a:rPr>
              <a:t>~80% </a:t>
            </a:r>
            <a:r>
              <a:rPr lang="en-US" sz="1400" b="1" i="1" dirty="0">
                <a:solidFill>
                  <a:schemeClr val="bg1"/>
                </a:solidFill>
              </a:rPr>
              <a:t>of  the</a:t>
            </a:r>
            <a:br>
              <a:rPr lang="en-US" sz="1400" b="1" i="1" dirty="0"/>
            </a:br>
            <a:r>
              <a:rPr lang="en-US" sz="1400" b="1" i="1" dirty="0">
                <a:solidFill>
                  <a:schemeClr val="bg1"/>
                </a:solidFill>
              </a:rPr>
              <a:t>pneumococcal market in pharmacy *</a:t>
            </a:r>
          </a:p>
        </p:txBody>
      </p:sp>
    </p:spTree>
    <p:extLst>
      <p:ext uri="{BB962C8B-B14F-4D97-AF65-F5344CB8AC3E}">
        <p14:creationId xmlns:p14="http://schemas.microsoft.com/office/powerpoint/2010/main" val="10987812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2E39C79-C6B2-DC15-31E4-680692922778}"/>
              </a:ext>
            </a:extLst>
          </p:cNvPr>
          <p:cNvSpPr>
            <a:spLocks noGrp="1"/>
          </p:cNvSpPr>
          <p:nvPr>
            <p:ph type="body" sz="quarter" idx="16"/>
          </p:nvPr>
        </p:nvSpPr>
        <p:spPr>
          <a:xfrm>
            <a:off x="377824" y="6031339"/>
            <a:ext cx="10008821" cy="426611"/>
          </a:xfrm>
        </p:spPr>
        <p:txBody>
          <a:bodyPr/>
          <a:lstStyle/>
          <a:p>
            <a:pPr lvl="0"/>
            <a:r>
              <a:rPr lang="en-US" noProof="0">
                <a:sym typeface="Arial"/>
              </a:rPr>
              <a:t>Source: VPAE Team 08.2023; updated from NACDS Annual 2023 insights</a:t>
            </a:r>
          </a:p>
        </p:txBody>
      </p:sp>
      <p:sp>
        <p:nvSpPr>
          <p:cNvPr id="2" name="Title 1"/>
          <p:cNvSpPr>
            <a:spLocks noGrp="1"/>
          </p:cNvSpPr>
          <p:nvPr>
            <p:ph type="title"/>
          </p:nvPr>
        </p:nvSpPr>
        <p:spPr>
          <a:xfrm>
            <a:off x="377824" y="377825"/>
            <a:ext cx="11436345" cy="850107"/>
          </a:xfrm>
        </p:spPr>
        <p:txBody>
          <a:bodyPr/>
          <a:lstStyle/>
          <a:p>
            <a:r>
              <a:rPr lang="en-US"/>
              <a:t>High-level assessment of top 3 retail pharmacy accounts</a:t>
            </a:r>
          </a:p>
        </p:txBody>
      </p:sp>
      <p:pic>
        <p:nvPicPr>
          <p:cNvPr id="7" name="Picture 2"/>
          <p:cNvPicPr preferRelativeResize="0">
            <a:picLocks noChangeArrowheads="1"/>
          </p:cNvPicPr>
          <p:nvPr/>
        </p:nvPicPr>
        <p:blipFill rotWithShape="1">
          <a:blip r:embed="rId3">
            <a:extLst>
              <a:ext uri="{28A0092B-C50C-407E-A947-70E740481C1C}">
                <a14:useLocalDpi xmlns:a14="http://schemas.microsoft.com/office/drawing/2010/main" val="0"/>
              </a:ext>
            </a:extLst>
          </a:blip>
          <a:srcRect l="8698" t="29067" r="15495" b="26407"/>
          <a:stretch/>
        </p:blipFill>
        <p:spPr bwMode="gray">
          <a:xfrm>
            <a:off x="4456041" y="1446934"/>
            <a:ext cx="2038350" cy="529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8"/>
          <p:cNvPicPr preferRelativeResize="0">
            <a:picLocks noChangeArrowheads="1"/>
          </p:cNvPicPr>
          <p:nvPr/>
        </p:nvPicPr>
        <p:blipFill>
          <a:blip r:embed="rId4">
            <a:extLst>
              <a:ext uri="{28A0092B-C50C-407E-A947-70E740481C1C}">
                <a14:useLocalDpi xmlns:a14="http://schemas.microsoft.com/office/drawing/2010/main" val="0"/>
              </a:ext>
            </a:extLst>
          </a:blip>
          <a:stretch>
            <a:fillRect/>
          </a:stretch>
        </p:blipFill>
        <p:spPr bwMode="gray">
          <a:xfrm>
            <a:off x="8330788" y="1344930"/>
            <a:ext cx="2519828" cy="618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1"/>
          <p:cNvPicPr preferRelativeResize="0">
            <a:picLocks noChangeArrowheads="1"/>
          </p:cNvPicPr>
          <p:nvPr/>
        </p:nvPicPr>
        <p:blipFill rotWithShape="1">
          <a:blip r:embed="rId5">
            <a:extLst>
              <a:ext uri="{28A0092B-C50C-407E-A947-70E740481C1C}">
                <a14:useLocalDpi xmlns:a14="http://schemas.microsoft.com/office/drawing/2010/main" val="0"/>
              </a:ext>
            </a:extLst>
          </a:blip>
          <a:srcRect l="1125" t="35862" r="1375" b="35249"/>
          <a:stretch/>
        </p:blipFill>
        <p:spPr bwMode="gray">
          <a:xfrm>
            <a:off x="888366" y="1495877"/>
            <a:ext cx="2159784" cy="335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Straight Connector 29">
            <a:extLst>
              <a:ext uri="{FF2B5EF4-FFF2-40B4-BE49-F238E27FC236}">
                <a16:creationId xmlns:a16="http://schemas.microsoft.com/office/drawing/2014/main" id="{1203BC5E-D9E7-6453-6AE8-7194AC94CF26}"/>
              </a:ext>
            </a:extLst>
          </p:cNvPr>
          <p:cNvCxnSpPr/>
          <p:nvPr/>
        </p:nvCxnSpPr>
        <p:spPr bwMode="gray">
          <a:xfrm>
            <a:off x="7391042" y="2019300"/>
            <a:ext cx="4399321"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32" name="Content Placeholder 24">
            <a:extLst>
              <a:ext uri="{FF2B5EF4-FFF2-40B4-BE49-F238E27FC236}">
                <a16:creationId xmlns:a16="http://schemas.microsoft.com/office/drawing/2014/main" id="{EBA3F272-83A1-CD63-616A-D75BC5B3CFE3}"/>
              </a:ext>
            </a:extLst>
          </p:cNvPr>
          <p:cNvSpPr txBox="1">
            <a:spLocks/>
          </p:cNvSpPr>
          <p:nvPr/>
        </p:nvSpPr>
        <p:spPr bwMode="gray">
          <a:xfrm>
            <a:off x="7391042" y="2071778"/>
            <a:ext cx="4399320" cy="4127284"/>
          </a:xfrm>
          <a:prstGeom prst="rect">
            <a:avLst/>
          </a:prstGeom>
        </p:spPr>
        <p:txBody>
          <a:bodyPr vert="horz" lIns="54864" tIns="91440" rIns="54864" bIns="91440" rtlCol="0" anchor="t">
            <a:spAutoFit/>
          </a:bodyPr>
          <a:lstStyle>
            <a:lvl1pPr marL="174625" indent="-174625" algn="l" defTabSz="914400" rtl="0" eaLnBrk="1" latinLnBrk="0" hangingPunct="1">
              <a:lnSpc>
                <a:spcPct val="90000"/>
              </a:lnSpc>
              <a:spcBef>
                <a:spcPts val="1200"/>
              </a:spcBef>
              <a:spcAft>
                <a:spcPts val="0"/>
              </a:spcAft>
              <a:buFont typeface="Arial" panose="020B0604020202020204" pitchFamily="34" charset="0"/>
              <a:buChar char="•"/>
              <a:defRPr lang="en-US" sz="1800" b="0" kern="1200">
                <a:solidFill>
                  <a:schemeClr val="tx1"/>
                </a:solidFill>
                <a:latin typeface="+mn-lt"/>
                <a:ea typeface="+mn-ea"/>
                <a:cs typeface="+mn-cs"/>
              </a:defRPr>
            </a:lvl1pPr>
            <a:lvl2pPr marL="403225" indent="-174625" algn="l" defTabSz="914400" rtl="0" eaLnBrk="1" latinLnBrk="0" hangingPunct="1">
              <a:lnSpc>
                <a:spcPct val="90000"/>
              </a:lnSpc>
              <a:spcBef>
                <a:spcPts val="600"/>
              </a:spcBef>
              <a:spcAft>
                <a:spcPts val="0"/>
              </a:spcAft>
              <a:buFont typeface="Arial Narrow" panose="020B0606020202030204" pitchFamily="34" charset="0"/>
              <a:buChar char="–"/>
              <a:tabLst/>
              <a:defRPr lang="en-US" sz="1600" b="0" kern="1200">
                <a:solidFill>
                  <a:schemeClr val="tx1"/>
                </a:solidFill>
                <a:latin typeface="+mn-lt"/>
                <a:ea typeface="+mn-ea"/>
                <a:cs typeface="+mn-cs"/>
              </a:defRPr>
            </a:lvl2pPr>
            <a:lvl3pPr marL="631825" indent="-152400" algn="l" defTabSz="914400" rtl="0" eaLnBrk="1" latinLnBrk="0" hangingPunct="1">
              <a:lnSpc>
                <a:spcPct val="90000"/>
              </a:lnSpc>
              <a:spcBef>
                <a:spcPts val="300"/>
              </a:spcBef>
              <a:spcAft>
                <a:spcPts val="0"/>
              </a:spcAft>
              <a:buFont typeface="Arial" panose="020B0604020202020204" pitchFamily="34" charset="0"/>
              <a:buChar char="•"/>
              <a:tabLst/>
              <a:defRPr lang="en-US" sz="1400" b="0" kern="1200">
                <a:solidFill>
                  <a:schemeClr val="tx1"/>
                </a:solidFill>
                <a:latin typeface="+mn-lt"/>
                <a:ea typeface="+mn-ea"/>
                <a:cs typeface="+mn-cs"/>
              </a:defRPr>
            </a:lvl3pPr>
            <a:lvl4pPr marL="831850" indent="-146050" algn="l" defTabSz="914400" rtl="0" eaLnBrk="1" latinLnBrk="0" hangingPunct="1">
              <a:lnSpc>
                <a:spcPct val="90000"/>
              </a:lnSpc>
              <a:spcBef>
                <a:spcPts val="100"/>
              </a:spcBef>
              <a:spcAft>
                <a:spcPts val="0"/>
              </a:spcAft>
              <a:buFont typeface="Arial Narrow" panose="020B0606020202030204" pitchFamily="34" charset="0"/>
              <a:buChar char="–"/>
              <a:tabLst/>
              <a:defRPr lang="en-US" sz="1200" b="0" kern="120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114300" indent="-114300">
              <a:spcBef>
                <a:spcPts val="500"/>
              </a:spcBef>
            </a:pPr>
            <a:r>
              <a:rPr lang="en-US" sz="1200"/>
              <a:t>Largest retailer in the world; 4,800 U.S. locations</a:t>
            </a:r>
          </a:p>
          <a:p>
            <a:pPr marL="114300" indent="-114300">
              <a:spcBef>
                <a:spcPts val="500"/>
              </a:spcBef>
            </a:pPr>
            <a:r>
              <a:rPr lang="en-US" sz="1200"/>
              <a:t>Capacity to immunize 13M Americans a month.</a:t>
            </a:r>
          </a:p>
          <a:p>
            <a:pPr marL="114300" indent="-114300">
              <a:spcBef>
                <a:spcPts val="500"/>
              </a:spcBef>
            </a:pPr>
            <a:r>
              <a:rPr lang="en-US" sz="1200"/>
              <a:t>Employ 1.6M associates</a:t>
            </a:r>
          </a:p>
          <a:p>
            <a:pPr marL="114300" indent="-114300">
              <a:spcBef>
                <a:spcPts val="500"/>
              </a:spcBef>
            </a:pPr>
            <a:r>
              <a:rPr lang="en-US" sz="1200"/>
              <a:t>Strong vaccine performance</a:t>
            </a:r>
          </a:p>
          <a:p>
            <a:pPr marL="114300" indent="-114300">
              <a:spcBef>
                <a:spcPts val="500"/>
              </a:spcBef>
            </a:pPr>
            <a:r>
              <a:rPr lang="en-US" sz="1200"/>
              <a:t>High HQ Interest and strong engagement</a:t>
            </a:r>
          </a:p>
          <a:p>
            <a:pPr marL="114300" indent="-114300">
              <a:spcBef>
                <a:spcPts val="500"/>
              </a:spcBef>
            </a:pPr>
            <a:r>
              <a:rPr lang="en-US" sz="1200"/>
              <a:t>Merck led national Clinical Leader educational Program for Sam’s Club </a:t>
            </a:r>
          </a:p>
          <a:p>
            <a:pPr marL="114300" indent="-114300">
              <a:spcBef>
                <a:spcPts val="500"/>
              </a:spcBef>
            </a:pPr>
            <a:r>
              <a:rPr lang="en-US" sz="1200"/>
              <a:t>Merck led national Clinical Leader educational program</a:t>
            </a:r>
            <a:br>
              <a:rPr lang="en-US" sz="1200"/>
            </a:br>
            <a:r>
              <a:rPr lang="en-US" sz="1200"/>
              <a:t>for Walmart</a:t>
            </a:r>
          </a:p>
          <a:p>
            <a:pPr marL="114300" indent="-114300">
              <a:spcBef>
                <a:spcPts val="500"/>
              </a:spcBef>
            </a:pPr>
            <a:r>
              <a:rPr lang="en-US" sz="1200"/>
              <a:t>Good engagement with patient identification alerts (OmniSYS &amp; Relay) </a:t>
            </a:r>
          </a:p>
          <a:p>
            <a:pPr marL="114300" indent="-114300">
              <a:spcBef>
                <a:spcPts val="500"/>
              </a:spcBef>
            </a:pPr>
            <a:r>
              <a:rPr lang="en-US" sz="1200"/>
              <a:t>Approval of broad In-store solutions (StoreBoard)</a:t>
            </a:r>
          </a:p>
          <a:p>
            <a:pPr marL="114300" indent="-114300">
              <a:spcBef>
                <a:spcPts val="500"/>
              </a:spcBef>
            </a:pPr>
            <a:r>
              <a:rPr lang="en-US" sz="1200"/>
              <a:t>Exploring innovative patient outreach</a:t>
            </a:r>
          </a:p>
          <a:p>
            <a:pPr marL="0" indent="0">
              <a:buNone/>
            </a:pPr>
            <a:r>
              <a:rPr lang="en-US" sz="1400" b="1">
                <a:solidFill>
                  <a:schemeClr val="accent1"/>
                </a:solidFill>
              </a:rPr>
              <a:t>Walmart Health Clinics</a:t>
            </a:r>
          </a:p>
          <a:p>
            <a:pPr marL="114300" indent="-114300">
              <a:spcBef>
                <a:spcPts val="500"/>
              </a:spcBef>
            </a:pPr>
            <a:r>
              <a:rPr lang="en-US" sz="1200"/>
              <a:t>Opening 28 new in 2024 to reach total of 75 (TX, FL, KS, AZ)</a:t>
            </a:r>
          </a:p>
          <a:p>
            <a:pPr marL="114300" indent="-114300">
              <a:spcBef>
                <a:spcPts val="500"/>
              </a:spcBef>
            </a:pPr>
            <a:r>
              <a:rPr lang="en-US" sz="1200"/>
              <a:t>New specialty pharmacy locations; center for excellence</a:t>
            </a:r>
            <a:br>
              <a:rPr lang="en-US" sz="1200"/>
            </a:br>
            <a:r>
              <a:rPr lang="en-US" sz="1200"/>
              <a:t>in HIV (FL)</a:t>
            </a:r>
          </a:p>
          <a:p>
            <a:pPr marL="114300" indent="-114300">
              <a:spcBef>
                <a:spcPts val="500"/>
              </a:spcBef>
            </a:pPr>
            <a:r>
              <a:rPr lang="en-US" sz="1200"/>
              <a:t>Focus on access for patients in rural/underserved</a:t>
            </a:r>
          </a:p>
        </p:txBody>
      </p:sp>
      <p:cxnSp>
        <p:nvCxnSpPr>
          <p:cNvPr id="28" name="Straight Connector 27">
            <a:extLst>
              <a:ext uri="{FF2B5EF4-FFF2-40B4-BE49-F238E27FC236}">
                <a16:creationId xmlns:a16="http://schemas.microsoft.com/office/drawing/2014/main" id="{F0251265-94D5-034C-9051-DA30E9237C37}"/>
              </a:ext>
            </a:extLst>
          </p:cNvPr>
          <p:cNvCxnSpPr/>
          <p:nvPr/>
        </p:nvCxnSpPr>
        <p:spPr bwMode="gray">
          <a:xfrm>
            <a:off x="377825" y="2019300"/>
            <a:ext cx="3180866"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33" name="Content Placeholder 24">
            <a:extLst>
              <a:ext uri="{FF2B5EF4-FFF2-40B4-BE49-F238E27FC236}">
                <a16:creationId xmlns:a16="http://schemas.microsoft.com/office/drawing/2014/main" id="{8A294846-EE17-78A6-0D9F-C93B88C60048}"/>
              </a:ext>
            </a:extLst>
          </p:cNvPr>
          <p:cNvSpPr txBox="1">
            <a:spLocks/>
          </p:cNvSpPr>
          <p:nvPr/>
        </p:nvSpPr>
        <p:spPr bwMode="gray">
          <a:xfrm>
            <a:off x="377825" y="2071778"/>
            <a:ext cx="3180866" cy="3538405"/>
          </a:xfrm>
          <a:prstGeom prst="rect">
            <a:avLst/>
          </a:prstGeom>
        </p:spPr>
        <p:txBody>
          <a:bodyPr vert="horz" lIns="54864" tIns="91440" rIns="54864" bIns="91440" rtlCol="0" anchor="t">
            <a:spAutoFit/>
          </a:bodyPr>
          <a:lstStyle>
            <a:lvl1pPr marL="174625" indent="-174625" algn="l" defTabSz="914400" rtl="0" eaLnBrk="1" latinLnBrk="0" hangingPunct="1">
              <a:lnSpc>
                <a:spcPct val="90000"/>
              </a:lnSpc>
              <a:spcBef>
                <a:spcPts val="1200"/>
              </a:spcBef>
              <a:spcAft>
                <a:spcPts val="0"/>
              </a:spcAft>
              <a:buFont typeface="Arial" panose="020B0604020202020204" pitchFamily="34" charset="0"/>
              <a:buChar char="•"/>
              <a:defRPr lang="en-US" sz="1800" b="0" kern="1200">
                <a:solidFill>
                  <a:schemeClr val="tx1"/>
                </a:solidFill>
                <a:latin typeface="+mn-lt"/>
                <a:ea typeface="+mn-ea"/>
                <a:cs typeface="+mn-cs"/>
              </a:defRPr>
            </a:lvl1pPr>
            <a:lvl2pPr marL="403225" indent="-174625" algn="l" defTabSz="914400" rtl="0" eaLnBrk="1" latinLnBrk="0" hangingPunct="1">
              <a:lnSpc>
                <a:spcPct val="90000"/>
              </a:lnSpc>
              <a:spcBef>
                <a:spcPts val="600"/>
              </a:spcBef>
              <a:spcAft>
                <a:spcPts val="0"/>
              </a:spcAft>
              <a:buFont typeface="Arial Narrow" panose="020B0606020202030204" pitchFamily="34" charset="0"/>
              <a:buChar char="–"/>
              <a:tabLst/>
              <a:defRPr lang="en-US" sz="1600" b="0" kern="1200">
                <a:solidFill>
                  <a:schemeClr val="tx1"/>
                </a:solidFill>
                <a:latin typeface="+mn-lt"/>
                <a:ea typeface="+mn-ea"/>
                <a:cs typeface="+mn-cs"/>
              </a:defRPr>
            </a:lvl2pPr>
            <a:lvl3pPr marL="631825" indent="-152400" algn="l" defTabSz="914400" rtl="0" eaLnBrk="1" latinLnBrk="0" hangingPunct="1">
              <a:lnSpc>
                <a:spcPct val="90000"/>
              </a:lnSpc>
              <a:spcBef>
                <a:spcPts val="300"/>
              </a:spcBef>
              <a:spcAft>
                <a:spcPts val="0"/>
              </a:spcAft>
              <a:buFont typeface="Arial" panose="020B0604020202020204" pitchFamily="34" charset="0"/>
              <a:buChar char="•"/>
              <a:tabLst/>
              <a:defRPr lang="en-US" sz="1400" b="0" kern="1200">
                <a:solidFill>
                  <a:schemeClr val="tx1"/>
                </a:solidFill>
                <a:latin typeface="+mn-lt"/>
                <a:ea typeface="+mn-ea"/>
                <a:cs typeface="+mn-cs"/>
              </a:defRPr>
            </a:lvl3pPr>
            <a:lvl4pPr marL="831850" indent="-146050" algn="l" defTabSz="914400" rtl="0" eaLnBrk="1" latinLnBrk="0" hangingPunct="1">
              <a:lnSpc>
                <a:spcPct val="90000"/>
              </a:lnSpc>
              <a:spcBef>
                <a:spcPts val="100"/>
              </a:spcBef>
              <a:spcAft>
                <a:spcPts val="0"/>
              </a:spcAft>
              <a:buFont typeface="Arial Narrow" panose="020B0606020202030204" pitchFamily="34" charset="0"/>
              <a:buChar char="–"/>
              <a:tabLst/>
              <a:defRPr lang="en-US" sz="1200" b="0" kern="120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114300" indent="-114300">
              <a:spcBef>
                <a:spcPts val="500"/>
              </a:spcBef>
            </a:pPr>
            <a:r>
              <a:rPr lang="en-US" sz="1200" dirty="0"/>
              <a:t>9,500 locations in the U.S (12% in CA)</a:t>
            </a:r>
          </a:p>
          <a:p>
            <a:pPr marL="114300" indent="-114300">
              <a:spcBef>
                <a:spcPts val="500"/>
              </a:spcBef>
            </a:pPr>
            <a:r>
              <a:rPr lang="en-US" sz="1200" dirty="0"/>
              <a:t>High HQ Interest with high regionalized local engagement</a:t>
            </a:r>
          </a:p>
          <a:p>
            <a:pPr marL="114300" indent="-114300">
              <a:spcBef>
                <a:spcPts val="500"/>
              </a:spcBef>
            </a:pPr>
            <a:r>
              <a:rPr lang="en-US" sz="1200" dirty="0"/>
              <a:t>Multiple pilots deployed, especially in states with OC prescribing ability</a:t>
            </a:r>
          </a:p>
          <a:p>
            <a:pPr marL="114300" indent="-114300">
              <a:spcBef>
                <a:spcPts val="500"/>
              </a:spcBef>
            </a:pPr>
            <a:r>
              <a:rPr lang="en-US" sz="1200" dirty="0"/>
              <a:t>Merck led national pharmacist </a:t>
            </a:r>
            <a:br>
              <a:rPr lang="en-US" sz="1200" dirty="0"/>
            </a:br>
            <a:r>
              <a:rPr lang="en-US" sz="1200" dirty="0"/>
              <a:t>educational programs</a:t>
            </a:r>
          </a:p>
          <a:p>
            <a:pPr marL="114300" indent="-114300">
              <a:spcBef>
                <a:spcPts val="500"/>
              </a:spcBef>
            </a:pPr>
            <a:r>
              <a:rPr lang="en-US" sz="1200" dirty="0"/>
              <a:t>Slow adoption of alerts (</a:t>
            </a:r>
            <a:r>
              <a:rPr lang="en-US" sz="1200" dirty="0" err="1"/>
              <a:t>OmniSYS</a:t>
            </a:r>
            <a:r>
              <a:rPr lang="en-US" sz="1200" dirty="0"/>
              <a:t>) for </a:t>
            </a:r>
            <a:br>
              <a:rPr lang="en-US" sz="1200" dirty="0"/>
            </a:br>
            <a:r>
              <a:rPr lang="en-US" sz="1200" dirty="0"/>
              <a:t>19–26</a:t>
            </a:r>
          </a:p>
          <a:p>
            <a:pPr marL="114300" indent="-114300">
              <a:spcBef>
                <a:spcPts val="500"/>
              </a:spcBef>
            </a:pPr>
            <a:r>
              <a:rPr lang="en-US" sz="1200" dirty="0"/>
              <a:t>Approval of broad in-store solutions (</a:t>
            </a:r>
            <a:r>
              <a:rPr lang="en-US" sz="1200" dirty="0" err="1"/>
              <a:t>RxEdge</a:t>
            </a:r>
            <a:r>
              <a:rPr lang="en-US" sz="1200" dirty="0"/>
              <a:t> and possibly </a:t>
            </a:r>
            <a:r>
              <a:rPr lang="en-US" sz="1200" dirty="0" err="1"/>
              <a:t>StoreBoard</a:t>
            </a:r>
            <a:r>
              <a:rPr lang="en-US" sz="1200" dirty="0"/>
              <a:t> for 1100 stores with Minute Clinics)</a:t>
            </a:r>
          </a:p>
          <a:p>
            <a:pPr marL="114300" indent="-114300">
              <a:spcBef>
                <a:spcPts val="500"/>
              </a:spcBef>
            </a:pPr>
            <a:r>
              <a:rPr lang="en-US" sz="1200" dirty="0"/>
              <a:t>Exploring innovative patient outreach</a:t>
            </a:r>
          </a:p>
          <a:p>
            <a:pPr marL="0" indent="0">
              <a:buNone/>
            </a:pPr>
            <a:r>
              <a:rPr lang="en-US" sz="1400" b="1" dirty="0">
                <a:solidFill>
                  <a:schemeClr val="accent1"/>
                </a:solidFill>
              </a:rPr>
              <a:t>Minute Clinic</a:t>
            </a:r>
          </a:p>
          <a:p>
            <a:pPr marL="114300" indent="-114300">
              <a:spcBef>
                <a:spcPts val="500"/>
              </a:spcBef>
            </a:pPr>
            <a:r>
              <a:rPr lang="en-US" sz="1200" dirty="0"/>
              <a:t>Clinic in scope but different management</a:t>
            </a:r>
          </a:p>
          <a:p>
            <a:pPr marL="114300" indent="-114300">
              <a:spcBef>
                <a:spcPts val="500"/>
              </a:spcBef>
            </a:pPr>
            <a:r>
              <a:rPr lang="en-US" sz="1200" dirty="0"/>
              <a:t>Initial engagement through SAL</a:t>
            </a:r>
          </a:p>
        </p:txBody>
      </p:sp>
      <p:cxnSp>
        <p:nvCxnSpPr>
          <p:cNvPr id="29" name="Straight Connector 28">
            <a:extLst>
              <a:ext uri="{FF2B5EF4-FFF2-40B4-BE49-F238E27FC236}">
                <a16:creationId xmlns:a16="http://schemas.microsoft.com/office/drawing/2014/main" id="{A9F31625-50B8-CA29-5B76-B5AD8A62B071}"/>
              </a:ext>
            </a:extLst>
          </p:cNvPr>
          <p:cNvCxnSpPr/>
          <p:nvPr/>
        </p:nvCxnSpPr>
        <p:spPr bwMode="gray">
          <a:xfrm>
            <a:off x="3884084" y="2019300"/>
            <a:ext cx="3180865"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35" name="Content Placeholder 24">
            <a:extLst>
              <a:ext uri="{FF2B5EF4-FFF2-40B4-BE49-F238E27FC236}">
                <a16:creationId xmlns:a16="http://schemas.microsoft.com/office/drawing/2014/main" id="{DBBE7AF8-C318-2168-D0EE-CB7C92FB6224}"/>
              </a:ext>
            </a:extLst>
          </p:cNvPr>
          <p:cNvSpPr txBox="1">
            <a:spLocks/>
          </p:cNvSpPr>
          <p:nvPr/>
        </p:nvSpPr>
        <p:spPr bwMode="gray">
          <a:xfrm>
            <a:off x="3884434" y="2071778"/>
            <a:ext cx="3180865" cy="3870803"/>
          </a:xfrm>
          <a:prstGeom prst="rect">
            <a:avLst/>
          </a:prstGeom>
        </p:spPr>
        <p:txBody>
          <a:bodyPr vert="horz" lIns="54864" tIns="91440" rIns="54864" bIns="91440" rtlCol="0" anchor="t">
            <a:spAutoFit/>
          </a:bodyPr>
          <a:lstStyle>
            <a:lvl1pPr marL="174625" indent="-174625" algn="l" defTabSz="914400" rtl="0" eaLnBrk="1" latinLnBrk="0" hangingPunct="1">
              <a:lnSpc>
                <a:spcPct val="90000"/>
              </a:lnSpc>
              <a:spcBef>
                <a:spcPts val="1200"/>
              </a:spcBef>
              <a:spcAft>
                <a:spcPts val="0"/>
              </a:spcAft>
              <a:buFont typeface="Arial" panose="020B0604020202020204" pitchFamily="34" charset="0"/>
              <a:buChar char="•"/>
              <a:defRPr lang="en-US" sz="1800" b="0" kern="1200">
                <a:solidFill>
                  <a:schemeClr val="tx1"/>
                </a:solidFill>
                <a:latin typeface="+mn-lt"/>
                <a:ea typeface="+mn-ea"/>
                <a:cs typeface="+mn-cs"/>
              </a:defRPr>
            </a:lvl1pPr>
            <a:lvl2pPr marL="403225" indent="-174625" algn="l" defTabSz="914400" rtl="0" eaLnBrk="1" latinLnBrk="0" hangingPunct="1">
              <a:lnSpc>
                <a:spcPct val="90000"/>
              </a:lnSpc>
              <a:spcBef>
                <a:spcPts val="600"/>
              </a:spcBef>
              <a:spcAft>
                <a:spcPts val="0"/>
              </a:spcAft>
              <a:buFont typeface="Arial Narrow" panose="020B0606020202030204" pitchFamily="34" charset="0"/>
              <a:buChar char="–"/>
              <a:tabLst/>
              <a:defRPr lang="en-US" sz="1600" b="0" kern="1200">
                <a:solidFill>
                  <a:schemeClr val="tx1"/>
                </a:solidFill>
                <a:latin typeface="+mn-lt"/>
                <a:ea typeface="+mn-ea"/>
                <a:cs typeface="+mn-cs"/>
              </a:defRPr>
            </a:lvl2pPr>
            <a:lvl3pPr marL="631825" indent="-152400" algn="l" defTabSz="914400" rtl="0" eaLnBrk="1" latinLnBrk="0" hangingPunct="1">
              <a:lnSpc>
                <a:spcPct val="90000"/>
              </a:lnSpc>
              <a:spcBef>
                <a:spcPts val="300"/>
              </a:spcBef>
              <a:spcAft>
                <a:spcPts val="0"/>
              </a:spcAft>
              <a:buFont typeface="Arial" panose="020B0604020202020204" pitchFamily="34" charset="0"/>
              <a:buChar char="•"/>
              <a:tabLst/>
              <a:defRPr lang="en-US" sz="1400" b="0" kern="1200">
                <a:solidFill>
                  <a:schemeClr val="tx1"/>
                </a:solidFill>
                <a:latin typeface="+mn-lt"/>
                <a:ea typeface="+mn-ea"/>
                <a:cs typeface="+mn-cs"/>
              </a:defRPr>
            </a:lvl3pPr>
            <a:lvl4pPr marL="831850" indent="-146050" algn="l" defTabSz="914400" rtl="0" eaLnBrk="1" latinLnBrk="0" hangingPunct="1">
              <a:lnSpc>
                <a:spcPct val="90000"/>
              </a:lnSpc>
              <a:spcBef>
                <a:spcPts val="100"/>
              </a:spcBef>
              <a:spcAft>
                <a:spcPts val="0"/>
              </a:spcAft>
              <a:buFont typeface="Arial Narrow" panose="020B0606020202030204" pitchFamily="34" charset="0"/>
              <a:buChar char="–"/>
              <a:tabLst/>
              <a:defRPr lang="en-US" sz="1200" b="0" kern="120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114300" indent="-114300">
              <a:spcBef>
                <a:spcPts val="500"/>
              </a:spcBef>
            </a:pPr>
            <a:r>
              <a:rPr lang="en-US" sz="1200"/>
              <a:t>9,200 locations in the U.S.</a:t>
            </a:r>
          </a:p>
          <a:p>
            <a:pPr marL="114300" indent="-114300">
              <a:spcBef>
                <a:spcPts val="500"/>
              </a:spcBef>
            </a:pPr>
            <a:r>
              <a:rPr lang="en-US" sz="1200"/>
              <a:t>Investments in Walgreens Health Division</a:t>
            </a:r>
          </a:p>
          <a:p>
            <a:pPr marL="114300" indent="-114300">
              <a:spcBef>
                <a:spcPts val="500"/>
              </a:spcBef>
            </a:pPr>
            <a:r>
              <a:rPr lang="en-US" sz="1200"/>
              <a:t>Chain initiatives to be a vaccine destination </a:t>
            </a:r>
          </a:p>
          <a:p>
            <a:pPr marL="114300" indent="-114300">
              <a:spcBef>
                <a:spcPts val="500"/>
              </a:spcBef>
            </a:pPr>
            <a:r>
              <a:rPr lang="en-US" sz="1200"/>
              <a:t>HQ concerns with reimbursement &amp; reluctance to invest nationally; high localized interest (TX, MA, FL, CA)</a:t>
            </a:r>
          </a:p>
          <a:p>
            <a:pPr marL="114300" indent="-114300">
              <a:spcBef>
                <a:spcPts val="500"/>
              </a:spcBef>
            </a:pPr>
            <a:r>
              <a:rPr lang="en-US" sz="1200"/>
              <a:t>Discussions in CA to open access to </a:t>
            </a:r>
            <a:br>
              <a:rPr lang="en-US" sz="1200"/>
            </a:br>
            <a:r>
              <a:rPr lang="en-US" sz="1200"/>
              <a:t>Field personnel at pharmacy for </a:t>
            </a:r>
            <a:br>
              <a:rPr lang="en-US" sz="1200"/>
            </a:br>
            <a:r>
              <a:rPr lang="en-US" sz="1200"/>
              <a:t>pull-through of education</a:t>
            </a:r>
          </a:p>
          <a:p>
            <a:pPr marL="114300" indent="-114300">
              <a:spcBef>
                <a:spcPts val="500"/>
              </a:spcBef>
            </a:pPr>
            <a:r>
              <a:rPr lang="en-US" sz="1200"/>
              <a:t>Slow adoption of alerts (Relay Health)</a:t>
            </a:r>
            <a:br>
              <a:rPr lang="en-US" sz="1200"/>
            </a:br>
            <a:r>
              <a:rPr lang="en-US" sz="1200"/>
              <a:t>for 19–26</a:t>
            </a:r>
          </a:p>
          <a:p>
            <a:pPr marL="114300" indent="-114300">
              <a:spcBef>
                <a:spcPts val="500"/>
              </a:spcBef>
            </a:pPr>
            <a:r>
              <a:rPr lang="en-US" sz="1200"/>
              <a:t>Approval of targeted in-store solutions (Adheris and RxEdge)</a:t>
            </a:r>
          </a:p>
          <a:p>
            <a:pPr marL="114300" indent="-114300">
              <a:spcBef>
                <a:spcPts val="500"/>
              </a:spcBef>
            </a:pPr>
            <a:r>
              <a:rPr lang="en-US" sz="1200"/>
              <a:t>Innovative co-branded patient outreach for targeted states (predictive mailer and online activation using WAG analytics)</a:t>
            </a:r>
          </a:p>
          <a:p>
            <a:pPr marL="0" indent="0">
              <a:buNone/>
            </a:pPr>
            <a:r>
              <a:rPr lang="en-US" sz="1400" b="1">
                <a:solidFill>
                  <a:schemeClr val="accent1"/>
                </a:solidFill>
              </a:rPr>
              <a:t>Healthcare Clinic</a:t>
            </a:r>
          </a:p>
          <a:p>
            <a:pPr marL="114300" indent="-114300">
              <a:spcBef>
                <a:spcPts val="500"/>
              </a:spcBef>
            </a:pPr>
            <a:r>
              <a:rPr lang="en-US" sz="1200"/>
              <a:t>In scope, though ownership model is mixed</a:t>
            </a:r>
          </a:p>
        </p:txBody>
      </p:sp>
      <p:grpSp>
        <p:nvGrpSpPr>
          <p:cNvPr id="48" name="Group 47">
            <a:extLst>
              <a:ext uri="{FF2B5EF4-FFF2-40B4-BE49-F238E27FC236}">
                <a16:creationId xmlns:a16="http://schemas.microsoft.com/office/drawing/2014/main" id="{2BA9E648-29D4-FC0E-3493-15C2D41D85C6}"/>
              </a:ext>
            </a:extLst>
          </p:cNvPr>
          <p:cNvGrpSpPr/>
          <p:nvPr/>
        </p:nvGrpSpPr>
        <p:grpSpPr bwMode="gray">
          <a:xfrm>
            <a:off x="3721563" y="1428750"/>
            <a:ext cx="3506607" cy="4676775"/>
            <a:chOff x="3721563" y="1400175"/>
            <a:chExt cx="3506607" cy="4686300"/>
          </a:xfrm>
        </p:grpSpPr>
        <p:cxnSp>
          <p:nvCxnSpPr>
            <p:cNvPr id="46" name="Straight Connector 45">
              <a:extLst>
                <a:ext uri="{FF2B5EF4-FFF2-40B4-BE49-F238E27FC236}">
                  <a16:creationId xmlns:a16="http://schemas.microsoft.com/office/drawing/2014/main" id="{5AEF8BAC-C208-A691-5793-D4B92F94315B}"/>
                </a:ext>
              </a:extLst>
            </p:cNvPr>
            <p:cNvCxnSpPr/>
            <p:nvPr/>
          </p:nvCxnSpPr>
          <p:spPr bwMode="gray">
            <a:xfrm>
              <a:off x="7228170" y="1400175"/>
              <a:ext cx="0" cy="468630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6A1E9DC-847A-6A9D-BBB8-47BA14687FB0}"/>
                </a:ext>
              </a:extLst>
            </p:cNvPr>
            <p:cNvCxnSpPr/>
            <p:nvPr/>
          </p:nvCxnSpPr>
          <p:spPr bwMode="gray">
            <a:xfrm>
              <a:off x="3721563" y="1400175"/>
              <a:ext cx="0" cy="468630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D0CE1F56-F81D-B6B4-987E-3DAF647D777F}"/>
              </a:ext>
            </a:extLst>
          </p:cNvPr>
          <p:cNvSpPr>
            <a:spLocks noGrp="1"/>
          </p:cNvSpPr>
          <p:nvPr>
            <p:ph type="sldNum" sz="quarter" idx="12"/>
          </p:nvPr>
        </p:nvSpPr>
        <p:spPr/>
        <p:txBody>
          <a:bodyPr/>
          <a:lstStyle/>
          <a:p>
            <a:fld id="{29CC380D-5F44-41E8-971E-CDD19ED6F8E3}" type="slidenum">
              <a:rPr lang="en-GB" smtClean="0"/>
              <a:t>11</a:t>
            </a:fld>
            <a:endParaRPr lang="en-GB"/>
          </a:p>
        </p:txBody>
      </p:sp>
    </p:spTree>
    <p:extLst>
      <p:ext uri="{BB962C8B-B14F-4D97-AF65-F5344CB8AC3E}">
        <p14:creationId xmlns:p14="http://schemas.microsoft.com/office/powerpoint/2010/main" val="378858289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49DF68E-8C44-F20F-C3C2-20D94619E05C}"/>
              </a:ext>
            </a:extLst>
          </p:cNvPr>
          <p:cNvSpPr/>
          <p:nvPr/>
        </p:nvSpPr>
        <p:spPr bwMode="gray">
          <a:xfrm>
            <a:off x="377825" y="1371600"/>
            <a:ext cx="3608388" cy="20574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0" rtlCol="0" anchor="t" anchorCtr="0"/>
          <a:lstStyle/>
          <a:p>
            <a:pPr algn="ctr">
              <a:lnSpc>
                <a:spcPct val="92000"/>
              </a:lnSpc>
              <a:spcBef>
                <a:spcPts val="600"/>
              </a:spcBef>
            </a:pPr>
            <a:r>
              <a:rPr lang="en-US" sz="1700">
                <a:solidFill>
                  <a:schemeClr val="tx1"/>
                </a:solidFill>
              </a:rPr>
              <a:t>High Pharmacist awareness</a:t>
            </a:r>
            <a:br>
              <a:rPr lang="en-US" sz="1700">
                <a:solidFill>
                  <a:schemeClr val="tx1"/>
                </a:solidFill>
              </a:rPr>
            </a:br>
            <a:r>
              <a:rPr lang="en-US" sz="1700">
                <a:solidFill>
                  <a:schemeClr val="tx1"/>
                </a:solidFill>
              </a:rPr>
              <a:t>of PCV20</a:t>
            </a:r>
          </a:p>
        </p:txBody>
      </p:sp>
      <p:sp>
        <p:nvSpPr>
          <p:cNvPr id="11" name="Text Placeholder 10">
            <a:extLst>
              <a:ext uri="{FF2B5EF4-FFF2-40B4-BE49-F238E27FC236}">
                <a16:creationId xmlns:a16="http://schemas.microsoft.com/office/drawing/2014/main" id="{70216E5F-1890-F3CD-23D9-F19429CD3EE1}"/>
              </a:ext>
            </a:extLst>
          </p:cNvPr>
          <p:cNvSpPr>
            <a:spLocks noGrp="1"/>
          </p:cNvSpPr>
          <p:nvPr>
            <p:ph type="body" sz="quarter" idx="16"/>
          </p:nvPr>
        </p:nvSpPr>
        <p:spPr>
          <a:xfrm>
            <a:off x="377824" y="6031339"/>
            <a:ext cx="10008821" cy="426611"/>
          </a:xfrm>
        </p:spPr>
        <p:txBody>
          <a:bodyPr/>
          <a:lstStyle/>
          <a:p>
            <a:pPr lvl="0"/>
            <a:r>
              <a:rPr lang="en-US" noProof="0">
                <a:sym typeface="Arial"/>
              </a:rPr>
              <a:t>Source: Merck Market Research: 2022 Q4 ATU Adult Pneumo Integrated Report; 2023 Q1 ATU Adult Pneumo Integrated Report</a:t>
            </a:r>
          </a:p>
        </p:txBody>
      </p:sp>
      <p:sp>
        <p:nvSpPr>
          <p:cNvPr id="2" name="Title 1"/>
          <p:cNvSpPr>
            <a:spLocks noGrp="1"/>
          </p:cNvSpPr>
          <p:nvPr>
            <p:ph type="title"/>
          </p:nvPr>
        </p:nvSpPr>
        <p:spPr>
          <a:xfrm>
            <a:off x="377824" y="377825"/>
            <a:ext cx="11436345" cy="850107"/>
          </a:xfrm>
        </p:spPr>
        <p:txBody>
          <a:bodyPr>
            <a:noAutofit/>
          </a:bodyPr>
          <a:lstStyle/>
          <a:p>
            <a:r>
              <a:rPr lang="en-US"/>
              <a:t>Pharmacy pneumococcal market: Customer insights</a:t>
            </a:r>
          </a:p>
        </p:txBody>
      </p:sp>
      <p:sp>
        <p:nvSpPr>
          <p:cNvPr id="33" name="Rectangle 32">
            <a:extLst>
              <a:ext uri="{FF2B5EF4-FFF2-40B4-BE49-F238E27FC236}">
                <a16:creationId xmlns:a16="http://schemas.microsoft.com/office/drawing/2014/main" id="{6059824F-9C5E-2FCC-2908-3BC79DEC7AA0}"/>
              </a:ext>
            </a:extLst>
          </p:cNvPr>
          <p:cNvSpPr/>
          <p:nvPr/>
        </p:nvSpPr>
        <p:spPr bwMode="gray">
          <a:xfrm>
            <a:off x="4291806" y="1371600"/>
            <a:ext cx="3608388" cy="20574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0" rtlCol="0" anchor="t" anchorCtr="0"/>
          <a:lstStyle/>
          <a:p>
            <a:pPr algn="ctr">
              <a:lnSpc>
                <a:spcPct val="92000"/>
              </a:lnSpc>
              <a:spcBef>
                <a:spcPts val="600"/>
              </a:spcBef>
            </a:pPr>
            <a:r>
              <a:rPr lang="en-US" sz="1700">
                <a:solidFill>
                  <a:schemeClr val="tx1"/>
                </a:solidFill>
              </a:rPr>
              <a:t>Pharmacists have high </a:t>
            </a:r>
            <a:br>
              <a:rPr lang="en-US" sz="1700">
                <a:solidFill>
                  <a:schemeClr val="tx1"/>
                </a:solidFill>
              </a:rPr>
            </a:br>
            <a:r>
              <a:rPr lang="en-US" sz="1700">
                <a:solidFill>
                  <a:schemeClr val="tx1"/>
                </a:solidFill>
              </a:rPr>
              <a:t>comfort level recommending </a:t>
            </a:r>
            <a:br>
              <a:rPr lang="en-US" sz="1700">
                <a:solidFill>
                  <a:schemeClr val="tx1"/>
                </a:solidFill>
              </a:rPr>
            </a:br>
            <a:r>
              <a:rPr lang="en-US" sz="1700">
                <a:solidFill>
                  <a:schemeClr val="tx1"/>
                </a:solidFill>
              </a:rPr>
              <a:t>and administering </a:t>
            </a:r>
            <a:br>
              <a:rPr lang="en-US" sz="1700">
                <a:solidFill>
                  <a:schemeClr val="tx1"/>
                </a:solidFill>
              </a:rPr>
            </a:br>
            <a:r>
              <a:rPr lang="en-US" sz="1700">
                <a:solidFill>
                  <a:schemeClr val="tx1"/>
                </a:solidFill>
              </a:rPr>
              <a:t>pneumococcal vaccinations</a:t>
            </a:r>
          </a:p>
        </p:txBody>
      </p:sp>
      <p:sp>
        <p:nvSpPr>
          <p:cNvPr id="35" name="Rectangle 34">
            <a:extLst>
              <a:ext uri="{FF2B5EF4-FFF2-40B4-BE49-F238E27FC236}">
                <a16:creationId xmlns:a16="http://schemas.microsoft.com/office/drawing/2014/main" id="{E58A386D-FA9C-2F56-D433-4443F01C9213}"/>
              </a:ext>
            </a:extLst>
          </p:cNvPr>
          <p:cNvSpPr/>
          <p:nvPr/>
        </p:nvSpPr>
        <p:spPr bwMode="gray">
          <a:xfrm>
            <a:off x="8205788" y="1371600"/>
            <a:ext cx="3608388" cy="20574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0" rtlCol="0" anchor="t" anchorCtr="0"/>
          <a:lstStyle/>
          <a:p>
            <a:pPr algn="ctr">
              <a:lnSpc>
                <a:spcPct val="92000"/>
              </a:lnSpc>
              <a:spcBef>
                <a:spcPts val="600"/>
              </a:spcBef>
            </a:pPr>
            <a:r>
              <a:rPr lang="en-US" sz="1700">
                <a:solidFill>
                  <a:schemeClr val="tx1"/>
                </a:solidFill>
              </a:rPr>
              <a:t>Pharmacists are confused about ACIP pneumococcal vaccine recommendations based on multiple recent updates</a:t>
            </a:r>
          </a:p>
        </p:txBody>
      </p:sp>
      <p:sp>
        <p:nvSpPr>
          <p:cNvPr id="37" name="Rectangle 36">
            <a:extLst>
              <a:ext uri="{FF2B5EF4-FFF2-40B4-BE49-F238E27FC236}">
                <a16:creationId xmlns:a16="http://schemas.microsoft.com/office/drawing/2014/main" id="{327B2202-A04E-4568-C6B4-3E43029D5D41}"/>
              </a:ext>
            </a:extLst>
          </p:cNvPr>
          <p:cNvSpPr/>
          <p:nvPr/>
        </p:nvSpPr>
        <p:spPr bwMode="gray">
          <a:xfrm>
            <a:off x="377825" y="3611880"/>
            <a:ext cx="3608388" cy="256032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tIns="868680" rtlCol="0" anchor="t" anchorCtr="0"/>
          <a:lstStyle/>
          <a:p>
            <a:pPr algn="ctr">
              <a:lnSpc>
                <a:spcPct val="92000"/>
              </a:lnSpc>
              <a:spcBef>
                <a:spcPts val="600"/>
              </a:spcBef>
            </a:pPr>
            <a:r>
              <a:rPr lang="en-US" sz="1700">
                <a:solidFill>
                  <a:schemeClr val="tx1"/>
                </a:solidFill>
              </a:rPr>
              <a:t>Pharmacists are unsure of</a:t>
            </a:r>
            <a:br>
              <a:rPr lang="en-US" sz="1700">
                <a:solidFill>
                  <a:schemeClr val="tx1"/>
                </a:solidFill>
              </a:rPr>
            </a:br>
            <a:r>
              <a:rPr lang="en-US" sz="1700">
                <a:solidFill>
                  <a:schemeClr val="tx1"/>
                </a:solidFill>
              </a:rPr>
              <a:t>which serotypes to prioritize and were trained to think about the number of serotypes</a:t>
            </a:r>
          </a:p>
          <a:p>
            <a:pPr algn="ctr">
              <a:lnSpc>
                <a:spcPct val="92000"/>
              </a:lnSpc>
              <a:spcBef>
                <a:spcPts val="600"/>
              </a:spcBef>
            </a:pPr>
            <a:r>
              <a:rPr lang="en-US" sz="1700">
                <a:solidFill>
                  <a:schemeClr val="tx1"/>
                </a:solidFill>
              </a:rPr>
              <a:t>Pharmacists want to learn more about serotypes</a:t>
            </a:r>
          </a:p>
        </p:txBody>
      </p:sp>
      <p:sp>
        <p:nvSpPr>
          <p:cNvPr id="39" name="Rectangle 38">
            <a:extLst>
              <a:ext uri="{FF2B5EF4-FFF2-40B4-BE49-F238E27FC236}">
                <a16:creationId xmlns:a16="http://schemas.microsoft.com/office/drawing/2014/main" id="{F5671812-7649-4A24-BFF7-AA8DA2594A0F}"/>
              </a:ext>
            </a:extLst>
          </p:cNvPr>
          <p:cNvSpPr/>
          <p:nvPr/>
        </p:nvSpPr>
        <p:spPr bwMode="gray">
          <a:xfrm>
            <a:off x="4291806" y="3611880"/>
            <a:ext cx="3608388" cy="256032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tIns="868680" rtlCol="0" anchor="t" anchorCtr="0"/>
          <a:lstStyle/>
          <a:p>
            <a:pPr algn="ctr">
              <a:lnSpc>
                <a:spcPct val="92000"/>
              </a:lnSpc>
              <a:spcBef>
                <a:spcPts val="600"/>
              </a:spcBef>
            </a:pPr>
            <a:r>
              <a:rPr lang="en-US" sz="1700">
                <a:solidFill>
                  <a:schemeClr val="tx1"/>
                </a:solidFill>
              </a:rPr>
              <a:t>Pharmacists prefer a single</a:t>
            </a:r>
            <a:br>
              <a:rPr lang="en-US" sz="1700">
                <a:solidFill>
                  <a:schemeClr val="tx1"/>
                </a:solidFill>
              </a:rPr>
            </a:br>
            <a:r>
              <a:rPr lang="en-US" sz="1700">
                <a:solidFill>
                  <a:schemeClr val="tx1"/>
                </a:solidFill>
              </a:rPr>
              <a:t>dose to a vaccine series for pneumococcal vaccination</a:t>
            </a:r>
          </a:p>
        </p:txBody>
      </p:sp>
      <p:sp>
        <p:nvSpPr>
          <p:cNvPr id="41" name="Rectangle 40">
            <a:extLst>
              <a:ext uri="{FF2B5EF4-FFF2-40B4-BE49-F238E27FC236}">
                <a16:creationId xmlns:a16="http://schemas.microsoft.com/office/drawing/2014/main" id="{8796D588-D164-0110-7390-5FAE34F961F1}"/>
              </a:ext>
            </a:extLst>
          </p:cNvPr>
          <p:cNvSpPr/>
          <p:nvPr/>
        </p:nvSpPr>
        <p:spPr bwMode="gray">
          <a:xfrm>
            <a:off x="8205788" y="3611880"/>
            <a:ext cx="3608388" cy="256032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tIns="868680" rtlCol="0" anchor="t" anchorCtr="0"/>
          <a:lstStyle/>
          <a:p>
            <a:pPr algn="ctr">
              <a:lnSpc>
                <a:spcPct val="92000"/>
              </a:lnSpc>
              <a:spcBef>
                <a:spcPts val="600"/>
              </a:spcBef>
            </a:pPr>
            <a:r>
              <a:rPr lang="en-US" sz="1700">
                <a:solidFill>
                  <a:schemeClr val="tx1"/>
                </a:solidFill>
              </a:rPr>
              <a:t>50% of Pharmacist/Patient vaccination encounters are referred by PCP</a:t>
            </a:r>
          </a:p>
          <a:p>
            <a:pPr algn="ctr">
              <a:lnSpc>
                <a:spcPct val="92000"/>
              </a:lnSpc>
              <a:spcBef>
                <a:spcPts val="600"/>
              </a:spcBef>
            </a:pPr>
            <a:r>
              <a:rPr lang="en-US" sz="1700">
                <a:solidFill>
                  <a:schemeClr val="tx1"/>
                </a:solidFill>
              </a:rPr>
              <a:t>A top barrier to administration</a:t>
            </a:r>
            <a:br>
              <a:rPr lang="en-US" sz="1700">
                <a:solidFill>
                  <a:schemeClr val="tx1"/>
                </a:solidFill>
              </a:rPr>
            </a:br>
            <a:r>
              <a:rPr lang="en-US" sz="1700">
                <a:solidFill>
                  <a:schemeClr val="tx1"/>
                </a:solidFill>
              </a:rPr>
              <a:t>in Pharmacy is patient desire</a:t>
            </a:r>
            <a:br>
              <a:rPr lang="en-US" sz="1700">
                <a:solidFill>
                  <a:schemeClr val="tx1"/>
                </a:solidFill>
              </a:rPr>
            </a:br>
            <a:r>
              <a:rPr lang="en-US" sz="1700">
                <a:solidFill>
                  <a:schemeClr val="tx1"/>
                </a:solidFill>
              </a:rPr>
              <a:t>to consult with PCP</a:t>
            </a:r>
          </a:p>
        </p:txBody>
      </p:sp>
      <p:grpSp>
        <p:nvGrpSpPr>
          <p:cNvPr id="3" name="Group 2">
            <a:extLst>
              <a:ext uri="{FF2B5EF4-FFF2-40B4-BE49-F238E27FC236}">
                <a16:creationId xmlns:a16="http://schemas.microsoft.com/office/drawing/2014/main" id="{AA84483C-CD50-5178-638E-1D66D0EA68A3}"/>
              </a:ext>
            </a:extLst>
          </p:cNvPr>
          <p:cNvGrpSpPr>
            <a:grpSpLocks noChangeAspect="1"/>
          </p:cNvGrpSpPr>
          <p:nvPr/>
        </p:nvGrpSpPr>
        <p:grpSpPr bwMode="gray">
          <a:xfrm>
            <a:off x="5774969" y="3749040"/>
            <a:ext cx="642062" cy="640080"/>
            <a:chOff x="-1384300" y="2598737"/>
            <a:chExt cx="1543050" cy="1538288"/>
          </a:xfrm>
          <a:solidFill>
            <a:schemeClr val="accent1"/>
          </a:solidFill>
        </p:grpSpPr>
        <p:sp>
          <p:nvSpPr>
            <p:cNvPr id="4" name="Freeform 10">
              <a:extLst>
                <a:ext uri="{FF2B5EF4-FFF2-40B4-BE49-F238E27FC236}">
                  <a16:creationId xmlns:a16="http://schemas.microsoft.com/office/drawing/2014/main" id="{30FB5829-FDAB-E0A6-9397-6174094AAC9C}"/>
                </a:ext>
              </a:extLst>
            </p:cNvPr>
            <p:cNvSpPr>
              <a:spLocks noEditPoints="1"/>
            </p:cNvSpPr>
            <p:nvPr/>
          </p:nvSpPr>
          <p:spPr bwMode="gray">
            <a:xfrm>
              <a:off x="-304800" y="2598737"/>
              <a:ext cx="463550" cy="466725"/>
            </a:xfrm>
            <a:custGeom>
              <a:avLst/>
              <a:gdLst>
                <a:gd name="T0" fmla="*/ 119 w 122"/>
                <a:gd name="T1" fmla="*/ 82 h 123"/>
                <a:gd name="T2" fmla="*/ 40 w 122"/>
                <a:gd name="T3" fmla="*/ 3 h 123"/>
                <a:gd name="T4" fmla="*/ 29 w 122"/>
                <a:gd name="T5" fmla="*/ 3 h 123"/>
                <a:gd name="T6" fmla="*/ 9 w 122"/>
                <a:gd name="T7" fmla="*/ 23 h 123"/>
                <a:gd name="T8" fmla="*/ 7 w 122"/>
                <a:gd name="T9" fmla="*/ 28 h 123"/>
                <a:gd name="T10" fmla="*/ 9 w 122"/>
                <a:gd name="T11" fmla="*/ 34 h 123"/>
                <a:gd name="T12" fmla="*/ 24 w 122"/>
                <a:gd name="T13" fmla="*/ 49 h 123"/>
                <a:gd name="T14" fmla="*/ 3 w 122"/>
                <a:gd name="T15" fmla="*/ 70 h 123"/>
                <a:gd name="T16" fmla="*/ 3 w 122"/>
                <a:gd name="T17" fmla="*/ 81 h 123"/>
                <a:gd name="T18" fmla="*/ 14 w 122"/>
                <a:gd name="T19" fmla="*/ 81 h 123"/>
                <a:gd name="T20" fmla="*/ 35 w 122"/>
                <a:gd name="T21" fmla="*/ 60 h 123"/>
                <a:gd name="T22" fmla="*/ 64 w 122"/>
                <a:gd name="T23" fmla="*/ 88 h 123"/>
                <a:gd name="T24" fmla="*/ 42 w 122"/>
                <a:gd name="T25" fmla="*/ 110 h 123"/>
                <a:gd name="T26" fmla="*/ 42 w 122"/>
                <a:gd name="T27" fmla="*/ 120 h 123"/>
                <a:gd name="T28" fmla="*/ 47 w 122"/>
                <a:gd name="T29" fmla="*/ 123 h 123"/>
                <a:gd name="T30" fmla="*/ 53 w 122"/>
                <a:gd name="T31" fmla="*/ 120 h 123"/>
                <a:gd name="T32" fmla="*/ 74 w 122"/>
                <a:gd name="T33" fmla="*/ 99 h 123"/>
                <a:gd name="T34" fmla="*/ 89 w 122"/>
                <a:gd name="T35" fmla="*/ 113 h 123"/>
                <a:gd name="T36" fmla="*/ 94 w 122"/>
                <a:gd name="T37" fmla="*/ 115 h 123"/>
                <a:gd name="T38" fmla="*/ 99 w 122"/>
                <a:gd name="T39" fmla="*/ 113 h 123"/>
                <a:gd name="T40" fmla="*/ 119 w 122"/>
                <a:gd name="T41" fmla="*/ 93 h 123"/>
                <a:gd name="T42" fmla="*/ 119 w 122"/>
                <a:gd name="T43" fmla="*/ 82 h 123"/>
                <a:gd name="T44" fmla="*/ 94 w 122"/>
                <a:gd name="T45" fmla="*/ 97 h 123"/>
                <a:gd name="T46" fmla="*/ 80 w 122"/>
                <a:gd name="T47" fmla="*/ 83 h 123"/>
                <a:gd name="T48" fmla="*/ 80 w 122"/>
                <a:gd name="T49" fmla="*/ 83 h 123"/>
                <a:gd name="T50" fmla="*/ 64 w 122"/>
                <a:gd name="T51" fmla="*/ 67 h 123"/>
                <a:gd name="T52" fmla="*/ 26 w 122"/>
                <a:gd name="T53" fmla="*/ 28 h 123"/>
                <a:gd name="T54" fmla="*/ 35 w 122"/>
                <a:gd name="T55" fmla="*/ 19 h 123"/>
                <a:gd name="T56" fmla="*/ 103 w 122"/>
                <a:gd name="T57" fmla="*/ 88 h 123"/>
                <a:gd name="T58" fmla="*/ 94 w 122"/>
                <a:gd name="T59"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123">
                  <a:moveTo>
                    <a:pt x="119" y="82"/>
                  </a:moveTo>
                  <a:cubicBezTo>
                    <a:pt x="40" y="3"/>
                    <a:pt x="40" y="3"/>
                    <a:pt x="40" y="3"/>
                  </a:cubicBezTo>
                  <a:cubicBezTo>
                    <a:pt x="37" y="0"/>
                    <a:pt x="32" y="0"/>
                    <a:pt x="29" y="3"/>
                  </a:cubicBezTo>
                  <a:cubicBezTo>
                    <a:pt x="9" y="23"/>
                    <a:pt x="9" y="23"/>
                    <a:pt x="9" y="23"/>
                  </a:cubicBezTo>
                  <a:cubicBezTo>
                    <a:pt x="8" y="24"/>
                    <a:pt x="7" y="26"/>
                    <a:pt x="7" y="28"/>
                  </a:cubicBezTo>
                  <a:cubicBezTo>
                    <a:pt x="7" y="30"/>
                    <a:pt x="8" y="32"/>
                    <a:pt x="9" y="34"/>
                  </a:cubicBezTo>
                  <a:cubicBezTo>
                    <a:pt x="24" y="49"/>
                    <a:pt x="24" y="49"/>
                    <a:pt x="24" y="49"/>
                  </a:cubicBezTo>
                  <a:cubicBezTo>
                    <a:pt x="3" y="70"/>
                    <a:pt x="3" y="70"/>
                    <a:pt x="3" y="70"/>
                  </a:cubicBezTo>
                  <a:cubicBezTo>
                    <a:pt x="0" y="73"/>
                    <a:pt x="0" y="78"/>
                    <a:pt x="3" y="81"/>
                  </a:cubicBezTo>
                  <a:cubicBezTo>
                    <a:pt x="6" y="84"/>
                    <a:pt x="11" y="84"/>
                    <a:pt x="14" y="81"/>
                  </a:cubicBezTo>
                  <a:cubicBezTo>
                    <a:pt x="35" y="60"/>
                    <a:pt x="35" y="60"/>
                    <a:pt x="35" y="60"/>
                  </a:cubicBezTo>
                  <a:cubicBezTo>
                    <a:pt x="64" y="88"/>
                    <a:pt x="64" y="88"/>
                    <a:pt x="64" y="88"/>
                  </a:cubicBezTo>
                  <a:cubicBezTo>
                    <a:pt x="42" y="110"/>
                    <a:pt x="42" y="110"/>
                    <a:pt x="42" y="110"/>
                  </a:cubicBezTo>
                  <a:cubicBezTo>
                    <a:pt x="39" y="113"/>
                    <a:pt x="39" y="117"/>
                    <a:pt x="42" y="120"/>
                  </a:cubicBezTo>
                  <a:cubicBezTo>
                    <a:pt x="44" y="122"/>
                    <a:pt x="45" y="123"/>
                    <a:pt x="47" y="123"/>
                  </a:cubicBezTo>
                  <a:cubicBezTo>
                    <a:pt x="49" y="123"/>
                    <a:pt x="51" y="122"/>
                    <a:pt x="53" y="120"/>
                  </a:cubicBezTo>
                  <a:cubicBezTo>
                    <a:pt x="74" y="99"/>
                    <a:pt x="74" y="99"/>
                    <a:pt x="74" y="99"/>
                  </a:cubicBezTo>
                  <a:cubicBezTo>
                    <a:pt x="89" y="113"/>
                    <a:pt x="89" y="113"/>
                    <a:pt x="89" y="113"/>
                  </a:cubicBezTo>
                  <a:cubicBezTo>
                    <a:pt x="90" y="115"/>
                    <a:pt x="92" y="115"/>
                    <a:pt x="94" y="115"/>
                  </a:cubicBezTo>
                  <a:cubicBezTo>
                    <a:pt x="96" y="115"/>
                    <a:pt x="98" y="115"/>
                    <a:pt x="99" y="113"/>
                  </a:cubicBezTo>
                  <a:cubicBezTo>
                    <a:pt x="119" y="93"/>
                    <a:pt x="119" y="93"/>
                    <a:pt x="119" y="93"/>
                  </a:cubicBezTo>
                  <a:cubicBezTo>
                    <a:pt x="122" y="90"/>
                    <a:pt x="122" y="85"/>
                    <a:pt x="119" y="82"/>
                  </a:cubicBezTo>
                  <a:close/>
                  <a:moveTo>
                    <a:pt x="94" y="97"/>
                  </a:moveTo>
                  <a:cubicBezTo>
                    <a:pt x="80" y="83"/>
                    <a:pt x="80" y="83"/>
                    <a:pt x="80" y="83"/>
                  </a:cubicBezTo>
                  <a:cubicBezTo>
                    <a:pt x="80" y="83"/>
                    <a:pt x="80" y="83"/>
                    <a:pt x="80" y="83"/>
                  </a:cubicBezTo>
                  <a:cubicBezTo>
                    <a:pt x="64" y="67"/>
                    <a:pt x="64" y="67"/>
                    <a:pt x="64" y="67"/>
                  </a:cubicBezTo>
                  <a:cubicBezTo>
                    <a:pt x="26" y="28"/>
                    <a:pt x="26" y="28"/>
                    <a:pt x="26" y="28"/>
                  </a:cubicBezTo>
                  <a:cubicBezTo>
                    <a:pt x="35" y="19"/>
                    <a:pt x="35" y="19"/>
                    <a:pt x="35" y="19"/>
                  </a:cubicBezTo>
                  <a:cubicBezTo>
                    <a:pt x="103" y="88"/>
                    <a:pt x="103" y="88"/>
                    <a:pt x="103" y="88"/>
                  </a:cubicBez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
              <a:extLst>
                <a:ext uri="{FF2B5EF4-FFF2-40B4-BE49-F238E27FC236}">
                  <a16:creationId xmlns:a16="http://schemas.microsoft.com/office/drawing/2014/main" id="{7F562D0A-BF39-A41A-2CE0-6B468C26620D}"/>
                </a:ext>
              </a:extLst>
            </p:cNvPr>
            <p:cNvSpPr>
              <a:spLocks noEditPoints="1"/>
            </p:cNvSpPr>
            <p:nvPr/>
          </p:nvSpPr>
          <p:spPr bwMode="gray">
            <a:xfrm>
              <a:off x="-1100137" y="2803525"/>
              <a:ext cx="1062038" cy="1042988"/>
            </a:xfrm>
            <a:custGeom>
              <a:avLst/>
              <a:gdLst>
                <a:gd name="T0" fmla="*/ 261 w 280"/>
                <a:gd name="T1" fmla="*/ 87 h 275"/>
                <a:gd name="T2" fmla="*/ 192 w 280"/>
                <a:gd name="T3" fmla="*/ 17 h 275"/>
                <a:gd name="T4" fmla="*/ 177 w 280"/>
                <a:gd name="T5" fmla="*/ 2 h 275"/>
                <a:gd name="T6" fmla="*/ 166 w 280"/>
                <a:gd name="T7" fmla="*/ 2 h 275"/>
                <a:gd name="T8" fmla="*/ 166 w 280"/>
                <a:gd name="T9" fmla="*/ 13 h 275"/>
                <a:gd name="T10" fmla="*/ 176 w 280"/>
                <a:gd name="T11" fmla="*/ 23 h 275"/>
                <a:gd name="T12" fmla="*/ 18 w 280"/>
                <a:gd name="T13" fmla="*/ 180 h 275"/>
                <a:gd name="T14" fmla="*/ 17 w 280"/>
                <a:gd name="T15" fmla="*/ 189 h 275"/>
                <a:gd name="T16" fmla="*/ 8 w 280"/>
                <a:gd name="T17" fmla="*/ 204 h 275"/>
                <a:gd name="T18" fmla="*/ 12 w 280"/>
                <a:gd name="T19" fmla="*/ 241 h 275"/>
                <a:gd name="T20" fmla="*/ 36 w 280"/>
                <a:gd name="T21" fmla="*/ 266 h 275"/>
                <a:gd name="T22" fmla="*/ 58 w 280"/>
                <a:gd name="T23" fmla="*/ 275 h 275"/>
                <a:gd name="T24" fmla="*/ 74 w 280"/>
                <a:gd name="T25" fmla="*/ 270 h 275"/>
                <a:gd name="T26" fmla="*/ 88 w 280"/>
                <a:gd name="T27" fmla="*/ 260 h 275"/>
                <a:gd name="T28" fmla="*/ 93 w 280"/>
                <a:gd name="T29" fmla="*/ 262 h 275"/>
                <a:gd name="T30" fmla="*/ 99 w 280"/>
                <a:gd name="T31" fmla="*/ 260 h 275"/>
                <a:gd name="T32" fmla="*/ 256 w 280"/>
                <a:gd name="T33" fmla="*/ 103 h 275"/>
                <a:gd name="T34" fmla="*/ 266 w 280"/>
                <a:gd name="T35" fmla="*/ 113 h 275"/>
                <a:gd name="T36" fmla="*/ 271 w 280"/>
                <a:gd name="T37" fmla="*/ 115 h 275"/>
                <a:gd name="T38" fmla="*/ 277 w 280"/>
                <a:gd name="T39" fmla="*/ 113 h 275"/>
                <a:gd name="T40" fmla="*/ 277 w 280"/>
                <a:gd name="T41" fmla="*/ 102 h 275"/>
                <a:gd name="T42" fmla="*/ 261 w 280"/>
                <a:gd name="T43" fmla="*/ 87 h 275"/>
                <a:gd name="T44" fmla="*/ 66 w 280"/>
                <a:gd name="T45" fmla="*/ 257 h 275"/>
                <a:gd name="T46" fmla="*/ 47 w 280"/>
                <a:gd name="T47" fmla="*/ 255 h 275"/>
                <a:gd name="T48" fmla="*/ 47 w 280"/>
                <a:gd name="T49" fmla="*/ 255 h 275"/>
                <a:gd name="T50" fmla="*/ 22 w 280"/>
                <a:gd name="T51" fmla="*/ 230 h 275"/>
                <a:gd name="T52" fmla="*/ 20 w 280"/>
                <a:gd name="T53" fmla="*/ 212 h 275"/>
                <a:gd name="T54" fmla="*/ 28 w 280"/>
                <a:gd name="T55" fmla="*/ 200 h 275"/>
                <a:gd name="T56" fmla="*/ 77 w 280"/>
                <a:gd name="T57" fmla="*/ 249 h 275"/>
                <a:gd name="T58" fmla="*/ 66 w 280"/>
                <a:gd name="T59" fmla="*/ 257 h 275"/>
                <a:gd name="T60" fmla="*/ 245 w 280"/>
                <a:gd name="T61" fmla="*/ 92 h 275"/>
                <a:gd name="T62" fmla="*/ 93 w 280"/>
                <a:gd name="T63" fmla="*/ 244 h 275"/>
                <a:gd name="T64" fmla="*/ 93 w 280"/>
                <a:gd name="T65" fmla="*/ 244 h 275"/>
                <a:gd name="T66" fmla="*/ 34 w 280"/>
                <a:gd name="T67" fmla="*/ 185 h 275"/>
                <a:gd name="T68" fmla="*/ 186 w 280"/>
                <a:gd name="T69" fmla="*/ 33 h 275"/>
                <a:gd name="T70" fmla="*/ 218 w 280"/>
                <a:gd name="T71" fmla="*/ 65 h 275"/>
                <a:gd name="T72" fmla="*/ 245 w 280"/>
                <a:gd name="T73" fmla="*/ 92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0" h="275">
                  <a:moveTo>
                    <a:pt x="261" y="87"/>
                  </a:moveTo>
                  <a:cubicBezTo>
                    <a:pt x="192" y="17"/>
                    <a:pt x="192" y="17"/>
                    <a:pt x="192" y="17"/>
                  </a:cubicBezTo>
                  <a:cubicBezTo>
                    <a:pt x="177" y="2"/>
                    <a:pt x="177" y="2"/>
                    <a:pt x="177" y="2"/>
                  </a:cubicBezTo>
                  <a:cubicBezTo>
                    <a:pt x="174" y="0"/>
                    <a:pt x="169" y="0"/>
                    <a:pt x="166" y="2"/>
                  </a:cubicBezTo>
                  <a:cubicBezTo>
                    <a:pt x="163" y="5"/>
                    <a:pt x="163" y="10"/>
                    <a:pt x="166" y="13"/>
                  </a:cubicBezTo>
                  <a:cubicBezTo>
                    <a:pt x="176" y="23"/>
                    <a:pt x="176" y="23"/>
                    <a:pt x="176" y="23"/>
                  </a:cubicBezTo>
                  <a:cubicBezTo>
                    <a:pt x="18" y="180"/>
                    <a:pt x="18" y="180"/>
                    <a:pt x="18" y="180"/>
                  </a:cubicBezTo>
                  <a:cubicBezTo>
                    <a:pt x="16" y="182"/>
                    <a:pt x="15" y="186"/>
                    <a:pt x="17" y="189"/>
                  </a:cubicBezTo>
                  <a:cubicBezTo>
                    <a:pt x="8" y="204"/>
                    <a:pt x="8" y="204"/>
                    <a:pt x="8" y="204"/>
                  </a:cubicBezTo>
                  <a:cubicBezTo>
                    <a:pt x="0" y="215"/>
                    <a:pt x="2" y="231"/>
                    <a:pt x="12" y="241"/>
                  </a:cubicBezTo>
                  <a:cubicBezTo>
                    <a:pt x="36" y="266"/>
                    <a:pt x="36" y="266"/>
                    <a:pt x="36" y="266"/>
                  </a:cubicBezTo>
                  <a:cubicBezTo>
                    <a:pt x="42" y="272"/>
                    <a:pt x="50" y="275"/>
                    <a:pt x="58" y="275"/>
                  </a:cubicBezTo>
                  <a:cubicBezTo>
                    <a:pt x="63" y="275"/>
                    <a:pt x="69" y="273"/>
                    <a:pt x="74" y="270"/>
                  </a:cubicBezTo>
                  <a:cubicBezTo>
                    <a:pt x="88" y="260"/>
                    <a:pt x="88" y="260"/>
                    <a:pt x="88" y="260"/>
                  </a:cubicBezTo>
                  <a:cubicBezTo>
                    <a:pt x="89" y="262"/>
                    <a:pt x="91" y="262"/>
                    <a:pt x="93" y="262"/>
                  </a:cubicBezTo>
                  <a:cubicBezTo>
                    <a:pt x="95" y="262"/>
                    <a:pt x="97" y="261"/>
                    <a:pt x="99" y="260"/>
                  </a:cubicBezTo>
                  <a:cubicBezTo>
                    <a:pt x="256" y="103"/>
                    <a:pt x="256" y="103"/>
                    <a:pt x="256" y="103"/>
                  </a:cubicBezTo>
                  <a:cubicBezTo>
                    <a:pt x="266" y="113"/>
                    <a:pt x="266" y="113"/>
                    <a:pt x="266" y="113"/>
                  </a:cubicBezTo>
                  <a:cubicBezTo>
                    <a:pt x="267" y="114"/>
                    <a:pt x="269" y="115"/>
                    <a:pt x="271" y="115"/>
                  </a:cubicBezTo>
                  <a:cubicBezTo>
                    <a:pt x="273" y="115"/>
                    <a:pt x="275" y="114"/>
                    <a:pt x="277" y="113"/>
                  </a:cubicBezTo>
                  <a:cubicBezTo>
                    <a:pt x="280" y="110"/>
                    <a:pt x="280" y="105"/>
                    <a:pt x="277" y="102"/>
                  </a:cubicBezTo>
                  <a:lnTo>
                    <a:pt x="261" y="87"/>
                  </a:lnTo>
                  <a:close/>
                  <a:moveTo>
                    <a:pt x="66" y="257"/>
                  </a:moveTo>
                  <a:cubicBezTo>
                    <a:pt x="60" y="261"/>
                    <a:pt x="52" y="260"/>
                    <a:pt x="47" y="255"/>
                  </a:cubicBezTo>
                  <a:cubicBezTo>
                    <a:pt x="47" y="255"/>
                    <a:pt x="47" y="255"/>
                    <a:pt x="47" y="255"/>
                  </a:cubicBezTo>
                  <a:cubicBezTo>
                    <a:pt x="22" y="230"/>
                    <a:pt x="22" y="230"/>
                    <a:pt x="22" y="230"/>
                  </a:cubicBezTo>
                  <a:cubicBezTo>
                    <a:pt x="17" y="225"/>
                    <a:pt x="17" y="218"/>
                    <a:pt x="20" y="212"/>
                  </a:cubicBezTo>
                  <a:cubicBezTo>
                    <a:pt x="28" y="200"/>
                    <a:pt x="28" y="200"/>
                    <a:pt x="28" y="200"/>
                  </a:cubicBezTo>
                  <a:cubicBezTo>
                    <a:pt x="77" y="249"/>
                    <a:pt x="77" y="249"/>
                    <a:pt x="77" y="249"/>
                  </a:cubicBezTo>
                  <a:lnTo>
                    <a:pt x="66" y="257"/>
                  </a:lnTo>
                  <a:close/>
                  <a:moveTo>
                    <a:pt x="245" y="92"/>
                  </a:moveTo>
                  <a:cubicBezTo>
                    <a:pt x="93" y="244"/>
                    <a:pt x="93" y="244"/>
                    <a:pt x="93" y="244"/>
                  </a:cubicBezTo>
                  <a:cubicBezTo>
                    <a:pt x="93" y="244"/>
                    <a:pt x="93" y="244"/>
                    <a:pt x="93" y="244"/>
                  </a:cubicBezTo>
                  <a:cubicBezTo>
                    <a:pt x="34" y="185"/>
                    <a:pt x="34" y="185"/>
                    <a:pt x="34" y="185"/>
                  </a:cubicBezTo>
                  <a:cubicBezTo>
                    <a:pt x="186" y="33"/>
                    <a:pt x="186" y="33"/>
                    <a:pt x="186" y="33"/>
                  </a:cubicBezTo>
                  <a:cubicBezTo>
                    <a:pt x="218" y="65"/>
                    <a:pt x="218" y="65"/>
                    <a:pt x="218" y="65"/>
                  </a:cubicBezTo>
                  <a:lnTo>
                    <a:pt x="2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2">
              <a:extLst>
                <a:ext uri="{FF2B5EF4-FFF2-40B4-BE49-F238E27FC236}">
                  <a16:creationId xmlns:a16="http://schemas.microsoft.com/office/drawing/2014/main" id="{B36DE624-8973-FD8D-4790-611AC16A059D}"/>
                </a:ext>
              </a:extLst>
            </p:cNvPr>
            <p:cNvSpPr>
              <a:spLocks/>
            </p:cNvSpPr>
            <p:nvPr/>
          </p:nvSpPr>
          <p:spPr bwMode="gray">
            <a:xfrm>
              <a:off x="-1384300" y="3702050"/>
              <a:ext cx="436563" cy="434975"/>
            </a:xfrm>
            <a:custGeom>
              <a:avLst/>
              <a:gdLst>
                <a:gd name="T0" fmla="*/ 101 w 115"/>
                <a:gd name="T1" fmla="*/ 33 h 115"/>
                <a:gd name="T2" fmla="*/ 79 w 115"/>
                <a:gd name="T3" fmla="*/ 56 h 115"/>
                <a:gd name="T4" fmla="*/ 60 w 115"/>
                <a:gd name="T5" fmla="*/ 56 h 115"/>
                <a:gd name="T6" fmla="*/ 60 w 115"/>
                <a:gd name="T7" fmla="*/ 37 h 115"/>
                <a:gd name="T8" fmla="*/ 83 w 115"/>
                <a:gd name="T9" fmla="*/ 14 h 115"/>
                <a:gd name="T10" fmla="*/ 83 w 115"/>
                <a:gd name="T11" fmla="*/ 3 h 115"/>
                <a:gd name="T12" fmla="*/ 72 w 115"/>
                <a:gd name="T13" fmla="*/ 3 h 115"/>
                <a:gd name="T14" fmla="*/ 49 w 115"/>
                <a:gd name="T15" fmla="*/ 26 h 115"/>
                <a:gd name="T16" fmla="*/ 45 w 115"/>
                <a:gd name="T17" fmla="*/ 60 h 115"/>
                <a:gd name="T18" fmla="*/ 3 w 115"/>
                <a:gd name="T19" fmla="*/ 102 h 115"/>
                <a:gd name="T20" fmla="*/ 3 w 115"/>
                <a:gd name="T21" fmla="*/ 113 h 115"/>
                <a:gd name="T22" fmla="*/ 8 w 115"/>
                <a:gd name="T23" fmla="*/ 115 h 115"/>
                <a:gd name="T24" fmla="*/ 13 w 115"/>
                <a:gd name="T25" fmla="*/ 113 h 115"/>
                <a:gd name="T26" fmla="*/ 55 w 115"/>
                <a:gd name="T27" fmla="*/ 71 h 115"/>
                <a:gd name="T28" fmla="*/ 69 w 115"/>
                <a:gd name="T29" fmla="*/ 75 h 115"/>
                <a:gd name="T30" fmla="*/ 89 w 115"/>
                <a:gd name="T31" fmla="*/ 66 h 115"/>
                <a:gd name="T32" fmla="*/ 112 w 115"/>
                <a:gd name="T33" fmla="*/ 43 h 115"/>
                <a:gd name="T34" fmla="*/ 112 w 115"/>
                <a:gd name="T35" fmla="*/ 33 h 115"/>
                <a:gd name="T36" fmla="*/ 101 w 115"/>
                <a:gd name="T37" fmla="*/ 3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115">
                  <a:moveTo>
                    <a:pt x="101" y="33"/>
                  </a:moveTo>
                  <a:cubicBezTo>
                    <a:pt x="79" y="56"/>
                    <a:pt x="79" y="56"/>
                    <a:pt x="79" y="56"/>
                  </a:cubicBezTo>
                  <a:cubicBezTo>
                    <a:pt x="73" y="61"/>
                    <a:pt x="65" y="61"/>
                    <a:pt x="60" y="56"/>
                  </a:cubicBezTo>
                  <a:cubicBezTo>
                    <a:pt x="55" y="50"/>
                    <a:pt x="55" y="42"/>
                    <a:pt x="60" y="37"/>
                  </a:cubicBezTo>
                  <a:cubicBezTo>
                    <a:pt x="83" y="14"/>
                    <a:pt x="83" y="14"/>
                    <a:pt x="83" y="14"/>
                  </a:cubicBezTo>
                  <a:cubicBezTo>
                    <a:pt x="86" y="11"/>
                    <a:pt x="86" y="6"/>
                    <a:pt x="83" y="3"/>
                  </a:cubicBezTo>
                  <a:cubicBezTo>
                    <a:pt x="80" y="0"/>
                    <a:pt x="75" y="0"/>
                    <a:pt x="72" y="3"/>
                  </a:cubicBezTo>
                  <a:cubicBezTo>
                    <a:pt x="49" y="26"/>
                    <a:pt x="49" y="26"/>
                    <a:pt x="49" y="26"/>
                  </a:cubicBezTo>
                  <a:cubicBezTo>
                    <a:pt x="40" y="35"/>
                    <a:pt x="38" y="49"/>
                    <a:pt x="45" y="60"/>
                  </a:cubicBezTo>
                  <a:cubicBezTo>
                    <a:pt x="3" y="102"/>
                    <a:pt x="3" y="102"/>
                    <a:pt x="3" y="102"/>
                  </a:cubicBezTo>
                  <a:cubicBezTo>
                    <a:pt x="0" y="105"/>
                    <a:pt x="0" y="110"/>
                    <a:pt x="3" y="113"/>
                  </a:cubicBezTo>
                  <a:cubicBezTo>
                    <a:pt x="4" y="114"/>
                    <a:pt x="6" y="115"/>
                    <a:pt x="8" y="115"/>
                  </a:cubicBezTo>
                  <a:cubicBezTo>
                    <a:pt x="10" y="115"/>
                    <a:pt x="12" y="114"/>
                    <a:pt x="13" y="113"/>
                  </a:cubicBezTo>
                  <a:cubicBezTo>
                    <a:pt x="55" y="71"/>
                    <a:pt x="55" y="71"/>
                    <a:pt x="55" y="71"/>
                  </a:cubicBezTo>
                  <a:cubicBezTo>
                    <a:pt x="60" y="73"/>
                    <a:pt x="64" y="75"/>
                    <a:pt x="69" y="75"/>
                  </a:cubicBezTo>
                  <a:cubicBezTo>
                    <a:pt x="77" y="75"/>
                    <a:pt x="84" y="72"/>
                    <a:pt x="89" y="66"/>
                  </a:cubicBezTo>
                  <a:cubicBezTo>
                    <a:pt x="112" y="43"/>
                    <a:pt x="112" y="43"/>
                    <a:pt x="112" y="43"/>
                  </a:cubicBezTo>
                  <a:cubicBezTo>
                    <a:pt x="115" y="41"/>
                    <a:pt x="115" y="36"/>
                    <a:pt x="112" y="33"/>
                  </a:cubicBezTo>
                  <a:cubicBezTo>
                    <a:pt x="109" y="30"/>
                    <a:pt x="104" y="30"/>
                    <a:pt x="10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aphic 9">
            <a:extLst>
              <a:ext uri="{FF2B5EF4-FFF2-40B4-BE49-F238E27FC236}">
                <a16:creationId xmlns:a16="http://schemas.microsoft.com/office/drawing/2014/main" id="{3F3FC7BA-9508-3885-67D6-B987F707B1B5}"/>
              </a:ext>
            </a:extLst>
          </p:cNvPr>
          <p:cNvGrpSpPr>
            <a:grpSpLocks noChangeAspect="1"/>
          </p:cNvGrpSpPr>
          <p:nvPr/>
        </p:nvGrpSpPr>
        <p:grpSpPr>
          <a:xfrm>
            <a:off x="9644222" y="3749040"/>
            <a:ext cx="731520" cy="640080"/>
            <a:chOff x="5791200" y="3086100"/>
            <a:chExt cx="609600" cy="533400"/>
          </a:xfrm>
          <a:solidFill>
            <a:schemeClr val="accent1"/>
          </a:solidFill>
        </p:grpSpPr>
        <p:sp>
          <p:nvSpPr>
            <p:cNvPr id="14" name="Freeform: Shape 13">
              <a:extLst>
                <a:ext uri="{FF2B5EF4-FFF2-40B4-BE49-F238E27FC236}">
                  <a16:creationId xmlns:a16="http://schemas.microsoft.com/office/drawing/2014/main" id="{618159D2-D92C-589F-E938-0ED66F87FCED}"/>
                </a:ext>
              </a:extLst>
            </p:cNvPr>
            <p:cNvSpPr/>
            <p:nvPr/>
          </p:nvSpPr>
          <p:spPr>
            <a:xfrm>
              <a:off x="5867400" y="3143250"/>
              <a:ext cx="95250" cy="114300"/>
            </a:xfrm>
            <a:custGeom>
              <a:avLst/>
              <a:gdLst>
                <a:gd name="connsiteX0" fmla="*/ 47625 w 95250"/>
                <a:gd name="connsiteY0" fmla="*/ 0 h 114300"/>
                <a:gd name="connsiteX1" fmla="*/ 0 w 95250"/>
                <a:gd name="connsiteY1" fmla="*/ 47625 h 114300"/>
                <a:gd name="connsiteX2" fmla="*/ 0 w 95250"/>
                <a:gd name="connsiteY2" fmla="*/ 66675 h 114300"/>
                <a:gd name="connsiteX3" fmla="*/ 47625 w 95250"/>
                <a:gd name="connsiteY3" fmla="*/ 114300 h 114300"/>
                <a:gd name="connsiteX4" fmla="*/ 95250 w 95250"/>
                <a:gd name="connsiteY4" fmla="*/ 66675 h 114300"/>
                <a:gd name="connsiteX5" fmla="*/ 95250 w 95250"/>
                <a:gd name="connsiteY5" fmla="*/ 47625 h 114300"/>
                <a:gd name="connsiteX6" fmla="*/ 47625 w 95250"/>
                <a:gd name="connsiteY6" fmla="*/ 0 h 114300"/>
                <a:gd name="connsiteX7" fmla="*/ 76200 w 95250"/>
                <a:gd name="connsiteY7" fmla="*/ 66675 h 114300"/>
                <a:gd name="connsiteX8" fmla="*/ 47625 w 95250"/>
                <a:gd name="connsiteY8" fmla="*/ 95250 h 114300"/>
                <a:gd name="connsiteX9" fmla="*/ 19050 w 95250"/>
                <a:gd name="connsiteY9" fmla="*/ 66675 h 114300"/>
                <a:gd name="connsiteX10" fmla="*/ 19050 w 95250"/>
                <a:gd name="connsiteY10" fmla="*/ 47625 h 114300"/>
                <a:gd name="connsiteX11" fmla="*/ 47625 w 95250"/>
                <a:gd name="connsiteY11" fmla="*/ 19050 h 114300"/>
                <a:gd name="connsiteX12" fmla="*/ 76200 w 95250"/>
                <a:gd name="connsiteY12" fmla="*/ 476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47625" y="0"/>
                  </a:moveTo>
                  <a:cubicBezTo>
                    <a:pt x="21335" y="31"/>
                    <a:pt x="31" y="21335"/>
                    <a:pt x="0" y="47625"/>
                  </a:cubicBezTo>
                  <a:lnTo>
                    <a:pt x="0" y="66675"/>
                  </a:lnTo>
                  <a:cubicBezTo>
                    <a:pt x="0" y="92978"/>
                    <a:pt x="21322" y="114300"/>
                    <a:pt x="47625" y="114300"/>
                  </a:cubicBezTo>
                  <a:cubicBezTo>
                    <a:pt x="73928" y="114300"/>
                    <a:pt x="95250" y="92978"/>
                    <a:pt x="95250" y="66675"/>
                  </a:cubicBezTo>
                  <a:lnTo>
                    <a:pt x="95250" y="47625"/>
                  </a:lnTo>
                  <a:cubicBezTo>
                    <a:pt x="95219" y="21335"/>
                    <a:pt x="73915" y="31"/>
                    <a:pt x="47625" y="0"/>
                  </a:cubicBezTo>
                  <a:close/>
                  <a:moveTo>
                    <a:pt x="76200" y="66675"/>
                  </a:moveTo>
                  <a:cubicBezTo>
                    <a:pt x="76200" y="82457"/>
                    <a:pt x="63407" y="95250"/>
                    <a:pt x="47625" y="95250"/>
                  </a:cubicBezTo>
                  <a:cubicBezTo>
                    <a:pt x="31843" y="95250"/>
                    <a:pt x="19050" y="82457"/>
                    <a:pt x="19050" y="66675"/>
                  </a:cubicBezTo>
                  <a:lnTo>
                    <a:pt x="19050" y="47625"/>
                  </a:lnTo>
                  <a:cubicBezTo>
                    <a:pt x="19050" y="31843"/>
                    <a:pt x="31843" y="19050"/>
                    <a:pt x="47625" y="19050"/>
                  </a:cubicBezTo>
                  <a:cubicBezTo>
                    <a:pt x="63407" y="19050"/>
                    <a:pt x="76200" y="31843"/>
                    <a:pt x="76200" y="4762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70EA6E2-12DF-F93B-62E9-8E4AD2515484}"/>
                </a:ext>
              </a:extLst>
            </p:cNvPr>
            <p:cNvSpPr/>
            <p:nvPr/>
          </p:nvSpPr>
          <p:spPr>
            <a:xfrm>
              <a:off x="5791200" y="3238500"/>
              <a:ext cx="552450" cy="381000"/>
            </a:xfrm>
            <a:custGeom>
              <a:avLst/>
              <a:gdLst>
                <a:gd name="connsiteX0" fmla="*/ 28575 w 552450"/>
                <a:gd name="connsiteY0" fmla="*/ 285750 h 381000"/>
                <a:gd name="connsiteX1" fmla="*/ 85725 w 552450"/>
                <a:gd name="connsiteY1" fmla="*/ 285750 h 381000"/>
                <a:gd name="connsiteX2" fmla="*/ 85725 w 552450"/>
                <a:gd name="connsiteY2" fmla="*/ 361950 h 381000"/>
                <a:gd name="connsiteX3" fmla="*/ 66675 w 552450"/>
                <a:gd name="connsiteY3" fmla="*/ 361950 h 381000"/>
                <a:gd name="connsiteX4" fmla="*/ 57150 w 552450"/>
                <a:gd name="connsiteY4" fmla="*/ 371475 h 381000"/>
                <a:gd name="connsiteX5" fmla="*/ 66675 w 552450"/>
                <a:gd name="connsiteY5" fmla="*/ 381000 h 381000"/>
                <a:gd name="connsiteX6" fmla="*/ 123825 w 552450"/>
                <a:gd name="connsiteY6" fmla="*/ 381000 h 381000"/>
                <a:gd name="connsiteX7" fmla="*/ 133350 w 552450"/>
                <a:gd name="connsiteY7" fmla="*/ 371475 h 381000"/>
                <a:gd name="connsiteX8" fmla="*/ 123825 w 552450"/>
                <a:gd name="connsiteY8" fmla="*/ 361950 h 381000"/>
                <a:gd name="connsiteX9" fmla="*/ 104775 w 552450"/>
                <a:gd name="connsiteY9" fmla="*/ 361950 h 381000"/>
                <a:gd name="connsiteX10" fmla="*/ 104775 w 552450"/>
                <a:gd name="connsiteY10" fmla="*/ 285750 h 381000"/>
                <a:gd name="connsiteX11" fmla="*/ 152400 w 552450"/>
                <a:gd name="connsiteY11" fmla="*/ 285750 h 381000"/>
                <a:gd name="connsiteX12" fmla="*/ 152400 w 552450"/>
                <a:gd name="connsiteY12" fmla="*/ 371475 h 381000"/>
                <a:gd name="connsiteX13" fmla="*/ 161925 w 552450"/>
                <a:gd name="connsiteY13" fmla="*/ 381000 h 381000"/>
                <a:gd name="connsiteX14" fmla="*/ 171450 w 552450"/>
                <a:gd name="connsiteY14" fmla="*/ 371475 h 381000"/>
                <a:gd name="connsiteX15" fmla="*/ 171450 w 552450"/>
                <a:gd name="connsiteY15" fmla="*/ 285750 h 381000"/>
                <a:gd name="connsiteX16" fmla="*/ 200025 w 552450"/>
                <a:gd name="connsiteY16" fmla="*/ 285750 h 381000"/>
                <a:gd name="connsiteX17" fmla="*/ 200025 w 552450"/>
                <a:gd name="connsiteY17" fmla="*/ 371475 h 381000"/>
                <a:gd name="connsiteX18" fmla="*/ 209550 w 552450"/>
                <a:gd name="connsiteY18" fmla="*/ 381000 h 381000"/>
                <a:gd name="connsiteX19" fmla="*/ 219075 w 552450"/>
                <a:gd name="connsiteY19" fmla="*/ 371475 h 381000"/>
                <a:gd name="connsiteX20" fmla="*/ 219075 w 552450"/>
                <a:gd name="connsiteY20" fmla="*/ 285750 h 381000"/>
                <a:gd name="connsiteX21" fmla="*/ 228600 w 552450"/>
                <a:gd name="connsiteY21" fmla="*/ 276225 h 381000"/>
                <a:gd name="connsiteX22" fmla="*/ 219075 w 552450"/>
                <a:gd name="connsiteY22" fmla="*/ 266700 h 381000"/>
                <a:gd name="connsiteX23" fmla="*/ 188747 w 552450"/>
                <a:gd name="connsiteY23" fmla="*/ 266700 h 381000"/>
                <a:gd name="connsiteX24" fmla="*/ 190500 w 552450"/>
                <a:gd name="connsiteY24" fmla="*/ 257175 h 381000"/>
                <a:gd name="connsiteX25" fmla="*/ 190500 w 552450"/>
                <a:gd name="connsiteY25" fmla="*/ 104775 h 381000"/>
                <a:gd name="connsiteX26" fmla="*/ 161925 w 552450"/>
                <a:gd name="connsiteY26" fmla="*/ 76200 h 381000"/>
                <a:gd name="connsiteX27" fmla="*/ 58207 w 552450"/>
                <a:gd name="connsiteY27" fmla="*/ 76200 h 381000"/>
                <a:gd name="connsiteX28" fmla="*/ 104775 w 552450"/>
                <a:gd name="connsiteY28" fmla="*/ 57150 h 381000"/>
                <a:gd name="connsiteX29" fmla="*/ 142875 w 552450"/>
                <a:gd name="connsiteY29" fmla="*/ 57150 h 381000"/>
                <a:gd name="connsiteX30" fmla="*/ 209550 w 552450"/>
                <a:gd name="connsiteY30" fmla="*/ 123825 h 381000"/>
                <a:gd name="connsiteX31" fmla="*/ 209550 w 552450"/>
                <a:gd name="connsiteY31" fmla="*/ 219075 h 381000"/>
                <a:gd name="connsiteX32" fmla="*/ 219075 w 552450"/>
                <a:gd name="connsiteY32" fmla="*/ 228600 h 381000"/>
                <a:gd name="connsiteX33" fmla="*/ 238125 w 552450"/>
                <a:gd name="connsiteY33" fmla="*/ 228600 h 381000"/>
                <a:gd name="connsiteX34" fmla="*/ 247650 w 552450"/>
                <a:gd name="connsiteY34" fmla="*/ 238125 h 381000"/>
                <a:gd name="connsiteX35" fmla="*/ 247650 w 552450"/>
                <a:gd name="connsiteY35" fmla="*/ 371475 h 381000"/>
                <a:gd name="connsiteX36" fmla="*/ 257175 w 552450"/>
                <a:gd name="connsiteY36" fmla="*/ 381000 h 381000"/>
                <a:gd name="connsiteX37" fmla="*/ 266700 w 552450"/>
                <a:gd name="connsiteY37" fmla="*/ 371475 h 381000"/>
                <a:gd name="connsiteX38" fmla="*/ 266700 w 552450"/>
                <a:gd name="connsiteY38" fmla="*/ 342900 h 381000"/>
                <a:gd name="connsiteX39" fmla="*/ 504825 w 552450"/>
                <a:gd name="connsiteY39" fmla="*/ 342900 h 381000"/>
                <a:gd name="connsiteX40" fmla="*/ 533400 w 552450"/>
                <a:gd name="connsiteY40" fmla="*/ 314325 h 381000"/>
                <a:gd name="connsiteX41" fmla="*/ 533400 w 552450"/>
                <a:gd name="connsiteY41" fmla="*/ 190500 h 381000"/>
                <a:gd name="connsiteX42" fmla="*/ 542925 w 552450"/>
                <a:gd name="connsiteY42" fmla="*/ 190500 h 381000"/>
                <a:gd name="connsiteX43" fmla="*/ 552450 w 552450"/>
                <a:gd name="connsiteY43" fmla="*/ 180975 h 381000"/>
                <a:gd name="connsiteX44" fmla="*/ 552450 w 552450"/>
                <a:gd name="connsiteY44" fmla="*/ 142875 h 381000"/>
                <a:gd name="connsiteX45" fmla="*/ 542925 w 552450"/>
                <a:gd name="connsiteY45" fmla="*/ 133350 h 381000"/>
                <a:gd name="connsiteX46" fmla="*/ 514350 w 552450"/>
                <a:gd name="connsiteY46" fmla="*/ 133350 h 381000"/>
                <a:gd name="connsiteX47" fmla="*/ 514350 w 552450"/>
                <a:gd name="connsiteY47" fmla="*/ 66675 h 381000"/>
                <a:gd name="connsiteX48" fmla="*/ 485775 w 552450"/>
                <a:gd name="connsiteY48" fmla="*/ 38100 h 381000"/>
                <a:gd name="connsiteX49" fmla="*/ 461505 w 552450"/>
                <a:gd name="connsiteY49" fmla="*/ 38100 h 381000"/>
                <a:gd name="connsiteX50" fmla="*/ 390525 w 552450"/>
                <a:gd name="connsiteY50" fmla="*/ 0 h 381000"/>
                <a:gd name="connsiteX51" fmla="*/ 352425 w 552450"/>
                <a:gd name="connsiteY51" fmla="*/ 0 h 381000"/>
                <a:gd name="connsiteX52" fmla="*/ 278311 w 552450"/>
                <a:gd name="connsiteY52" fmla="*/ 42786 h 381000"/>
                <a:gd name="connsiteX53" fmla="*/ 266700 w 552450"/>
                <a:gd name="connsiteY53" fmla="*/ 85725 h 381000"/>
                <a:gd name="connsiteX54" fmla="*/ 266700 w 552450"/>
                <a:gd name="connsiteY54" fmla="*/ 133350 h 381000"/>
                <a:gd name="connsiteX55" fmla="*/ 228600 w 552450"/>
                <a:gd name="connsiteY55" fmla="*/ 133350 h 381000"/>
                <a:gd name="connsiteX56" fmla="*/ 228600 w 552450"/>
                <a:gd name="connsiteY56" fmla="*/ 123825 h 381000"/>
                <a:gd name="connsiteX57" fmla="*/ 142875 w 552450"/>
                <a:gd name="connsiteY57" fmla="*/ 38100 h 381000"/>
                <a:gd name="connsiteX58" fmla="*/ 104775 w 552450"/>
                <a:gd name="connsiteY58" fmla="*/ 38100 h 381000"/>
                <a:gd name="connsiteX59" fmla="*/ 33795 w 552450"/>
                <a:gd name="connsiteY59" fmla="*/ 76200 h 381000"/>
                <a:gd name="connsiteX60" fmla="*/ 28575 w 552450"/>
                <a:gd name="connsiteY60" fmla="*/ 76200 h 381000"/>
                <a:gd name="connsiteX61" fmla="*/ 0 w 552450"/>
                <a:gd name="connsiteY61" fmla="*/ 104775 h 381000"/>
                <a:gd name="connsiteX62" fmla="*/ 0 w 552450"/>
                <a:gd name="connsiteY62" fmla="*/ 257175 h 381000"/>
                <a:gd name="connsiteX63" fmla="*/ 28575 w 552450"/>
                <a:gd name="connsiteY63" fmla="*/ 285750 h 381000"/>
                <a:gd name="connsiteX64" fmla="*/ 485775 w 552450"/>
                <a:gd name="connsiteY64" fmla="*/ 57150 h 381000"/>
                <a:gd name="connsiteX65" fmla="*/ 495300 w 552450"/>
                <a:gd name="connsiteY65" fmla="*/ 66675 h 381000"/>
                <a:gd name="connsiteX66" fmla="*/ 495300 w 552450"/>
                <a:gd name="connsiteY66" fmla="*/ 133350 h 381000"/>
                <a:gd name="connsiteX67" fmla="*/ 476250 w 552450"/>
                <a:gd name="connsiteY67" fmla="*/ 133350 h 381000"/>
                <a:gd name="connsiteX68" fmla="*/ 476250 w 552450"/>
                <a:gd name="connsiteY68" fmla="*/ 85725 h 381000"/>
                <a:gd name="connsiteX69" fmla="*/ 471164 w 552450"/>
                <a:gd name="connsiteY69" fmla="*/ 57150 h 381000"/>
                <a:gd name="connsiteX70" fmla="*/ 285750 w 552450"/>
                <a:gd name="connsiteY70" fmla="*/ 85725 h 381000"/>
                <a:gd name="connsiteX71" fmla="*/ 294770 w 552450"/>
                <a:gd name="connsiteY71" fmla="*/ 52388 h 381000"/>
                <a:gd name="connsiteX72" fmla="*/ 352425 w 552450"/>
                <a:gd name="connsiteY72" fmla="*/ 19050 h 381000"/>
                <a:gd name="connsiteX73" fmla="*/ 390525 w 552450"/>
                <a:gd name="connsiteY73" fmla="*/ 19050 h 381000"/>
                <a:gd name="connsiteX74" fmla="*/ 448237 w 552450"/>
                <a:gd name="connsiteY74" fmla="*/ 52464 h 381000"/>
                <a:gd name="connsiteX75" fmla="*/ 457200 w 552450"/>
                <a:gd name="connsiteY75" fmla="*/ 85725 h 381000"/>
                <a:gd name="connsiteX76" fmla="*/ 457200 w 552450"/>
                <a:gd name="connsiteY76" fmla="*/ 133350 h 381000"/>
                <a:gd name="connsiteX77" fmla="*/ 438150 w 552450"/>
                <a:gd name="connsiteY77" fmla="*/ 133350 h 381000"/>
                <a:gd name="connsiteX78" fmla="*/ 438150 w 552450"/>
                <a:gd name="connsiteY78" fmla="*/ 104775 h 381000"/>
                <a:gd name="connsiteX79" fmla="*/ 428625 w 552450"/>
                <a:gd name="connsiteY79" fmla="*/ 95250 h 381000"/>
                <a:gd name="connsiteX80" fmla="*/ 419100 w 552450"/>
                <a:gd name="connsiteY80" fmla="*/ 104775 h 381000"/>
                <a:gd name="connsiteX81" fmla="*/ 419100 w 552450"/>
                <a:gd name="connsiteY81" fmla="*/ 133350 h 381000"/>
                <a:gd name="connsiteX82" fmla="*/ 323850 w 552450"/>
                <a:gd name="connsiteY82" fmla="*/ 133350 h 381000"/>
                <a:gd name="connsiteX83" fmla="*/ 323850 w 552450"/>
                <a:gd name="connsiteY83" fmla="*/ 104775 h 381000"/>
                <a:gd name="connsiteX84" fmla="*/ 314325 w 552450"/>
                <a:gd name="connsiteY84" fmla="*/ 95250 h 381000"/>
                <a:gd name="connsiteX85" fmla="*/ 304800 w 552450"/>
                <a:gd name="connsiteY85" fmla="*/ 104775 h 381000"/>
                <a:gd name="connsiteX86" fmla="*/ 304800 w 552450"/>
                <a:gd name="connsiteY86" fmla="*/ 133350 h 381000"/>
                <a:gd name="connsiteX87" fmla="*/ 285750 w 552450"/>
                <a:gd name="connsiteY87" fmla="*/ 133350 h 381000"/>
                <a:gd name="connsiteX88" fmla="*/ 228600 w 552450"/>
                <a:gd name="connsiteY88" fmla="*/ 152400 h 381000"/>
                <a:gd name="connsiteX89" fmla="*/ 533400 w 552450"/>
                <a:gd name="connsiteY89" fmla="*/ 152400 h 381000"/>
                <a:gd name="connsiteX90" fmla="*/ 533400 w 552450"/>
                <a:gd name="connsiteY90" fmla="*/ 171450 h 381000"/>
                <a:gd name="connsiteX91" fmla="*/ 228600 w 552450"/>
                <a:gd name="connsiteY91" fmla="*/ 171450 h 381000"/>
                <a:gd name="connsiteX92" fmla="*/ 228600 w 552450"/>
                <a:gd name="connsiteY92" fmla="*/ 190500 h 381000"/>
                <a:gd name="connsiteX93" fmla="*/ 514350 w 552450"/>
                <a:gd name="connsiteY93" fmla="*/ 190500 h 381000"/>
                <a:gd name="connsiteX94" fmla="*/ 514350 w 552450"/>
                <a:gd name="connsiteY94" fmla="*/ 314325 h 381000"/>
                <a:gd name="connsiteX95" fmla="*/ 504825 w 552450"/>
                <a:gd name="connsiteY95" fmla="*/ 323850 h 381000"/>
                <a:gd name="connsiteX96" fmla="*/ 266700 w 552450"/>
                <a:gd name="connsiteY96" fmla="*/ 323850 h 381000"/>
                <a:gd name="connsiteX97" fmla="*/ 266700 w 552450"/>
                <a:gd name="connsiteY97" fmla="*/ 238125 h 381000"/>
                <a:gd name="connsiteX98" fmla="*/ 238125 w 552450"/>
                <a:gd name="connsiteY98" fmla="*/ 209550 h 381000"/>
                <a:gd name="connsiteX99" fmla="*/ 228600 w 552450"/>
                <a:gd name="connsiteY99" fmla="*/ 209550 h 381000"/>
                <a:gd name="connsiteX100" fmla="*/ 19050 w 552450"/>
                <a:gd name="connsiteY100" fmla="*/ 104775 h 381000"/>
                <a:gd name="connsiteX101" fmla="*/ 28575 w 552450"/>
                <a:gd name="connsiteY101" fmla="*/ 95250 h 381000"/>
                <a:gd name="connsiteX102" fmla="*/ 161925 w 552450"/>
                <a:gd name="connsiteY102" fmla="*/ 95250 h 381000"/>
                <a:gd name="connsiteX103" fmla="*/ 171450 w 552450"/>
                <a:gd name="connsiteY103" fmla="*/ 104775 h 381000"/>
                <a:gd name="connsiteX104" fmla="*/ 171450 w 552450"/>
                <a:gd name="connsiteY104" fmla="*/ 257175 h 381000"/>
                <a:gd name="connsiteX105" fmla="*/ 161925 w 552450"/>
                <a:gd name="connsiteY105" fmla="*/ 266700 h 381000"/>
                <a:gd name="connsiteX106" fmla="*/ 28575 w 552450"/>
                <a:gd name="connsiteY106" fmla="*/ 266700 h 381000"/>
                <a:gd name="connsiteX107" fmla="*/ 19050 w 552450"/>
                <a:gd name="connsiteY107" fmla="*/ 25717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52450" h="381000">
                  <a:moveTo>
                    <a:pt x="28575" y="285750"/>
                  </a:moveTo>
                  <a:lnTo>
                    <a:pt x="85725" y="285750"/>
                  </a:lnTo>
                  <a:lnTo>
                    <a:pt x="85725" y="361950"/>
                  </a:lnTo>
                  <a:lnTo>
                    <a:pt x="66675" y="361950"/>
                  </a:lnTo>
                  <a:cubicBezTo>
                    <a:pt x="61414" y="361950"/>
                    <a:pt x="57150" y="366215"/>
                    <a:pt x="57150" y="371475"/>
                  </a:cubicBezTo>
                  <a:cubicBezTo>
                    <a:pt x="57150" y="376736"/>
                    <a:pt x="61414" y="381000"/>
                    <a:pt x="66675" y="381000"/>
                  </a:cubicBezTo>
                  <a:lnTo>
                    <a:pt x="123825" y="381000"/>
                  </a:lnTo>
                  <a:cubicBezTo>
                    <a:pt x="129086" y="381000"/>
                    <a:pt x="133350" y="376736"/>
                    <a:pt x="133350" y="371475"/>
                  </a:cubicBezTo>
                  <a:cubicBezTo>
                    <a:pt x="133350" y="366215"/>
                    <a:pt x="129086" y="361950"/>
                    <a:pt x="123825" y="361950"/>
                  </a:cubicBezTo>
                  <a:lnTo>
                    <a:pt x="104775" y="361950"/>
                  </a:lnTo>
                  <a:lnTo>
                    <a:pt x="104775" y="285750"/>
                  </a:lnTo>
                  <a:lnTo>
                    <a:pt x="152400" y="285750"/>
                  </a:lnTo>
                  <a:lnTo>
                    <a:pt x="152400" y="371475"/>
                  </a:lnTo>
                  <a:cubicBezTo>
                    <a:pt x="152400" y="376736"/>
                    <a:pt x="156665" y="381000"/>
                    <a:pt x="161925" y="381000"/>
                  </a:cubicBezTo>
                  <a:cubicBezTo>
                    <a:pt x="167186" y="381000"/>
                    <a:pt x="171450" y="376736"/>
                    <a:pt x="171450" y="371475"/>
                  </a:cubicBezTo>
                  <a:lnTo>
                    <a:pt x="171450" y="285750"/>
                  </a:lnTo>
                  <a:lnTo>
                    <a:pt x="200025" y="285750"/>
                  </a:lnTo>
                  <a:lnTo>
                    <a:pt x="200025" y="371475"/>
                  </a:lnTo>
                  <a:cubicBezTo>
                    <a:pt x="200025" y="376736"/>
                    <a:pt x="204290" y="381000"/>
                    <a:pt x="209550" y="381000"/>
                  </a:cubicBezTo>
                  <a:cubicBezTo>
                    <a:pt x="214811" y="381000"/>
                    <a:pt x="219075" y="376736"/>
                    <a:pt x="219075" y="371475"/>
                  </a:cubicBezTo>
                  <a:lnTo>
                    <a:pt x="219075" y="285750"/>
                  </a:lnTo>
                  <a:cubicBezTo>
                    <a:pt x="224336" y="285750"/>
                    <a:pt x="228600" y="281486"/>
                    <a:pt x="228600" y="276225"/>
                  </a:cubicBezTo>
                  <a:cubicBezTo>
                    <a:pt x="228600" y="270965"/>
                    <a:pt x="224336" y="266700"/>
                    <a:pt x="219075" y="266700"/>
                  </a:cubicBezTo>
                  <a:lnTo>
                    <a:pt x="188747" y="266700"/>
                  </a:lnTo>
                  <a:cubicBezTo>
                    <a:pt x="189876" y="263650"/>
                    <a:pt x="190468" y="260427"/>
                    <a:pt x="190500" y="257175"/>
                  </a:cubicBezTo>
                  <a:lnTo>
                    <a:pt x="190500" y="104775"/>
                  </a:lnTo>
                  <a:cubicBezTo>
                    <a:pt x="190500" y="88993"/>
                    <a:pt x="177707" y="76200"/>
                    <a:pt x="161925" y="76200"/>
                  </a:cubicBezTo>
                  <a:lnTo>
                    <a:pt x="58207" y="76200"/>
                  </a:lnTo>
                  <a:cubicBezTo>
                    <a:pt x="70646" y="64012"/>
                    <a:pt x="87360" y="57175"/>
                    <a:pt x="104775" y="57150"/>
                  </a:cubicBezTo>
                  <a:lnTo>
                    <a:pt x="142875" y="57150"/>
                  </a:lnTo>
                  <a:cubicBezTo>
                    <a:pt x="179681" y="57192"/>
                    <a:pt x="209508" y="87019"/>
                    <a:pt x="209550" y="123825"/>
                  </a:cubicBezTo>
                  <a:lnTo>
                    <a:pt x="209550" y="219075"/>
                  </a:lnTo>
                  <a:cubicBezTo>
                    <a:pt x="209550" y="224336"/>
                    <a:pt x="213815" y="228600"/>
                    <a:pt x="219075" y="228600"/>
                  </a:cubicBezTo>
                  <a:lnTo>
                    <a:pt x="238125" y="228600"/>
                  </a:lnTo>
                  <a:cubicBezTo>
                    <a:pt x="243386" y="228600"/>
                    <a:pt x="247650" y="232865"/>
                    <a:pt x="247650" y="238125"/>
                  </a:cubicBezTo>
                  <a:lnTo>
                    <a:pt x="247650" y="371475"/>
                  </a:lnTo>
                  <a:cubicBezTo>
                    <a:pt x="247650" y="376736"/>
                    <a:pt x="251915" y="381000"/>
                    <a:pt x="257175" y="381000"/>
                  </a:cubicBezTo>
                  <a:cubicBezTo>
                    <a:pt x="262436" y="381000"/>
                    <a:pt x="266700" y="376736"/>
                    <a:pt x="266700" y="371475"/>
                  </a:cubicBezTo>
                  <a:lnTo>
                    <a:pt x="266700" y="342900"/>
                  </a:lnTo>
                  <a:lnTo>
                    <a:pt x="504825" y="342900"/>
                  </a:lnTo>
                  <a:cubicBezTo>
                    <a:pt x="520607" y="342900"/>
                    <a:pt x="533400" y="330107"/>
                    <a:pt x="533400" y="314325"/>
                  </a:cubicBezTo>
                  <a:lnTo>
                    <a:pt x="533400" y="190500"/>
                  </a:lnTo>
                  <a:lnTo>
                    <a:pt x="542925" y="190500"/>
                  </a:lnTo>
                  <a:cubicBezTo>
                    <a:pt x="548186" y="190500"/>
                    <a:pt x="552450" y="186236"/>
                    <a:pt x="552450" y="180975"/>
                  </a:cubicBezTo>
                  <a:lnTo>
                    <a:pt x="552450" y="142875"/>
                  </a:lnTo>
                  <a:cubicBezTo>
                    <a:pt x="552450" y="137615"/>
                    <a:pt x="548186" y="133350"/>
                    <a:pt x="542925" y="133350"/>
                  </a:cubicBezTo>
                  <a:lnTo>
                    <a:pt x="514350" y="133350"/>
                  </a:lnTo>
                  <a:lnTo>
                    <a:pt x="514350" y="66675"/>
                  </a:lnTo>
                  <a:cubicBezTo>
                    <a:pt x="514350" y="50893"/>
                    <a:pt x="501557" y="38100"/>
                    <a:pt x="485775" y="38100"/>
                  </a:cubicBezTo>
                  <a:lnTo>
                    <a:pt x="461505" y="38100"/>
                  </a:lnTo>
                  <a:cubicBezTo>
                    <a:pt x="445680" y="14357"/>
                    <a:pt x="419059" y="67"/>
                    <a:pt x="390525" y="0"/>
                  </a:cubicBezTo>
                  <a:lnTo>
                    <a:pt x="352425" y="0"/>
                  </a:lnTo>
                  <a:cubicBezTo>
                    <a:pt x="321852" y="4"/>
                    <a:pt x="293602" y="16313"/>
                    <a:pt x="278311" y="42786"/>
                  </a:cubicBezTo>
                  <a:cubicBezTo>
                    <a:pt x="270676" y="55806"/>
                    <a:pt x="266667" y="70632"/>
                    <a:pt x="266700" y="85725"/>
                  </a:cubicBezTo>
                  <a:lnTo>
                    <a:pt x="266700" y="133350"/>
                  </a:lnTo>
                  <a:lnTo>
                    <a:pt x="228600" y="133350"/>
                  </a:lnTo>
                  <a:lnTo>
                    <a:pt x="228600" y="123825"/>
                  </a:lnTo>
                  <a:cubicBezTo>
                    <a:pt x="228548" y="76502"/>
                    <a:pt x="190198" y="38152"/>
                    <a:pt x="142875" y="38100"/>
                  </a:cubicBezTo>
                  <a:lnTo>
                    <a:pt x="104775" y="38100"/>
                  </a:lnTo>
                  <a:cubicBezTo>
                    <a:pt x="76241" y="38167"/>
                    <a:pt x="49620" y="52457"/>
                    <a:pt x="33795" y="76200"/>
                  </a:cubicBezTo>
                  <a:lnTo>
                    <a:pt x="28575" y="76200"/>
                  </a:lnTo>
                  <a:cubicBezTo>
                    <a:pt x="12793" y="76200"/>
                    <a:pt x="0" y="88993"/>
                    <a:pt x="0" y="104775"/>
                  </a:cubicBezTo>
                  <a:lnTo>
                    <a:pt x="0" y="257175"/>
                  </a:lnTo>
                  <a:cubicBezTo>
                    <a:pt x="0" y="272957"/>
                    <a:pt x="12793" y="285750"/>
                    <a:pt x="28575" y="285750"/>
                  </a:cubicBezTo>
                  <a:close/>
                  <a:moveTo>
                    <a:pt x="485775" y="57150"/>
                  </a:moveTo>
                  <a:cubicBezTo>
                    <a:pt x="491036" y="57150"/>
                    <a:pt x="495300" y="61414"/>
                    <a:pt x="495300" y="66675"/>
                  </a:cubicBezTo>
                  <a:lnTo>
                    <a:pt x="495300" y="133350"/>
                  </a:lnTo>
                  <a:lnTo>
                    <a:pt x="476250" y="133350"/>
                  </a:lnTo>
                  <a:lnTo>
                    <a:pt x="476250" y="85725"/>
                  </a:lnTo>
                  <a:cubicBezTo>
                    <a:pt x="476199" y="75979"/>
                    <a:pt x="474479" y="66315"/>
                    <a:pt x="471164" y="57150"/>
                  </a:cubicBezTo>
                  <a:close/>
                  <a:moveTo>
                    <a:pt x="285750" y="85725"/>
                  </a:moveTo>
                  <a:cubicBezTo>
                    <a:pt x="285721" y="74006"/>
                    <a:pt x="288836" y="62493"/>
                    <a:pt x="294770" y="52388"/>
                  </a:cubicBezTo>
                  <a:cubicBezTo>
                    <a:pt x="306649" y="31769"/>
                    <a:pt x="328630" y="19060"/>
                    <a:pt x="352425" y="19050"/>
                  </a:cubicBezTo>
                  <a:lnTo>
                    <a:pt x="390525" y="19050"/>
                  </a:lnTo>
                  <a:cubicBezTo>
                    <a:pt x="414351" y="19077"/>
                    <a:pt x="436351" y="31814"/>
                    <a:pt x="448237" y="52464"/>
                  </a:cubicBezTo>
                  <a:cubicBezTo>
                    <a:pt x="454142" y="62551"/>
                    <a:pt x="457237" y="74036"/>
                    <a:pt x="457200" y="85725"/>
                  </a:cubicBezTo>
                  <a:lnTo>
                    <a:pt x="457200" y="133350"/>
                  </a:lnTo>
                  <a:lnTo>
                    <a:pt x="438150" y="133350"/>
                  </a:lnTo>
                  <a:lnTo>
                    <a:pt x="438150" y="104775"/>
                  </a:lnTo>
                  <a:cubicBezTo>
                    <a:pt x="438150" y="99514"/>
                    <a:pt x="433886" y="95250"/>
                    <a:pt x="428625" y="95250"/>
                  </a:cubicBezTo>
                  <a:cubicBezTo>
                    <a:pt x="423365" y="95250"/>
                    <a:pt x="419100" y="99514"/>
                    <a:pt x="419100" y="104775"/>
                  </a:cubicBezTo>
                  <a:lnTo>
                    <a:pt x="419100" y="133350"/>
                  </a:lnTo>
                  <a:lnTo>
                    <a:pt x="323850" y="133350"/>
                  </a:lnTo>
                  <a:lnTo>
                    <a:pt x="323850" y="104775"/>
                  </a:lnTo>
                  <a:cubicBezTo>
                    <a:pt x="323850" y="99514"/>
                    <a:pt x="319586" y="95250"/>
                    <a:pt x="314325" y="95250"/>
                  </a:cubicBezTo>
                  <a:cubicBezTo>
                    <a:pt x="309065" y="95250"/>
                    <a:pt x="304800" y="99514"/>
                    <a:pt x="304800" y="104775"/>
                  </a:cubicBezTo>
                  <a:lnTo>
                    <a:pt x="304800" y="133350"/>
                  </a:lnTo>
                  <a:lnTo>
                    <a:pt x="285750" y="133350"/>
                  </a:lnTo>
                  <a:close/>
                  <a:moveTo>
                    <a:pt x="228600" y="152400"/>
                  </a:moveTo>
                  <a:lnTo>
                    <a:pt x="533400" y="152400"/>
                  </a:lnTo>
                  <a:lnTo>
                    <a:pt x="533400" y="171450"/>
                  </a:lnTo>
                  <a:lnTo>
                    <a:pt x="228600" y="171450"/>
                  </a:lnTo>
                  <a:close/>
                  <a:moveTo>
                    <a:pt x="228600" y="190500"/>
                  </a:moveTo>
                  <a:lnTo>
                    <a:pt x="514350" y="190500"/>
                  </a:lnTo>
                  <a:lnTo>
                    <a:pt x="514350" y="314325"/>
                  </a:lnTo>
                  <a:cubicBezTo>
                    <a:pt x="514350" y="319586"/>
                    <a:pt x="510086" y="323850"/>
                    <a:pt x="504825" y="323850"/>
                  </a:cubicBezTo>
                  <a:lnTo>
                    <a:pt x="266700" y="323850"/>
                  </a:lnTo>
                  <a:lnTo>
                    <a:pt x="266700" y="238125"/>
                  </a:lnTo>
                  <a:cubicBezTo>
                    <a:pt x="266700" y="222343"/>
                    <a:pt x="253907" y="209550"/>
                    <a:pt x="238125" y="209550"/>
                  </a:cubicBezTo>
                  <a:lnTo>
                    <a:pt x="228600" y="209550"/>
                  </a:lnTo>
                  <a:close/>
                  <a:moveTo>
                    <a:pt x="19050" y="104775"/>
                  </a:moveTo>
                  <a:cubicBezTo>
                    <a:pt x="19050" y="99514"/>
                    <a:pt x="23314" y="95250"/>
                    <a:pt x="28575" y="95250"/>
                  </a:cubicBezTo>
                  <a:lnTo>
                    <a:pt x="161925" y="95250"/>
                  </a:lnTo>
                  <a:cubicBezTo>
                    <a:pt x="167186" y="95250"/>
                    <a:pt x="171450" y="99514"/>
                    <a:pt x="171450" y="104775"/>
                  </a:cubicBezTo>
                  <a:lnTo>
                    <a:pt x="171450" y="257175"/>
                  </a:lnTo>
                  <a:cubicBezTo>
                    <a:pt x="171450" y="262436"/>
                    <a:pt x="167186" y="266700"/>
                    <a:pt x="161925" y="266700"/>
                  </a:cubicBezTo>
                  <a:lnTo>
                    <a:pt x="28575" y="266700"/>
                  </a:lnTo>
                  <a:cubicBezTo>
                    <a:pt x="23314" y="266700"/>
                    <a:pt x="19050" y="262436"/>
                    <a:pt x="19050" y="257175"/>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7991660-E5C4-CBFF-D696-8B9A298B16E6}"/>
                </a:ext>
              </a:extLst>
            </p:cNvPr>
            <p:cNvSpPr/>
            <p:nvPr/>
          </p:nvSpPr>
          <p:spPr>
            <a:xfrm>
              <a:off x="6248400" y="3086100"/>
              <a:ext cx="152400" cy="152400"/>
            </a:xfrm>
            <a:custGeom>
              <a:avLst/>
              <a:gdLst>
                <a:gd name="connsiteX0" fmla="*/ 142875 w 152400"/>
                <a:gd name="connsiteY0" fmla="*/ 38100 h 152400"/>
                <a:gd name="connsiteX1" fmla="*/ 114300 w 152400"/>
                <a:gd name="connsiteY1" fmla="*/ 38100 h 152400"/>
                <a:gd name="connsiteX2" fmla="*/ 114300 w 152400"/>
                <a:gd name="connsiteY2" fmla="*/ 9525 h 152400"/>
                <a:gd name="connsiteX3" fmla="*/ 104775 w 152400"/>
                <a:gd name="connsiteY3" fmla="*/ 0 h 152400"/>
                <a:gd name="connsiteX4" fmla="*/ 47625 w 152400"/>
                <a:gd name="connsiteY4" fmla="*/ 0 h 152400"/>
                <a:gd name="connsiteX5" fmla="*/ 38100 w 152400"/>
                <a:gd name="connsiteY5" fmla="*/ 9525 h 152400"/>
                <a:gd name="connsiteX6" fmla="*/ 38100 w 152400"/>
                <a:gd name="connsiteY6" fmla="*/ 38100 h 152400"/>
                <a:gd name="connsiteX7" fmla="*/ 9525 w 152400"/>
                <a:gd name="connsiteY7" fmla="*/ 38100 h 152400"/>
                <a:gd name="connsiteX8" fmla="*/ 0 w 152400"/>
                <a:gd name="connsiteY8" fmla="*/ 47625 h 152400"/>
                <a:gd name="connsiteX9" fmla="*/ 0 w 152400"/>
                <a:gd name="connsiteY9" fmla="*/ 104775 h 152400"/>
                <a:gd name="connsiteX10" fmla="*/ 9525 w 152400"/>
                <a:gd name="connsiteY10" fmla="*/ 114300 h 152400"/>
                <a:gd name="connsiteX11" fmla="*/ 38100 w 152400"/>
                <a:gd name="connsiteY11" fmla="*/ 114300 h 152400"/>
                <a:gd name="connsiteX12" fmla="*/ 38100 w 152400"/>
                <a:gd name="connsiteY12" fmla="*/ 142875 h 152400"/>
                <a:gd name="connsiteX13" fmla="*/ 47625 w 152400"/>
                <a:gd name="connsiteY13" fmla="*/ 152400 h 152400"/>
                <a:gd name="connsiteX14" fmla="*/ 104775 w 152400"/>
                <a:gd name="connsiteY14" fmla="*/ 152400 h 152400"/>
                <a:gd name="connsiteX15" fmla="*/ 114300 w 152400"/>
                <a:gd name="connsiteY15" fmla="*/ 142875 h 152400"/>
                <a:gd name="connsiteX16" fmla="*/ 114300 w 152400"/>
                <a:gd name="connsiteY16" fmla="*/ 114300 h 152400"/>
                <a:gd name="connsiteX17" fmla="*/ 142875 w 152400"/>
                <a:gd name="connsiteY17" fmla="*/ 114300 h 152400"/>
                <a:gd name="connsiteX18" fmla="*/ 152400 w 152400"/>
                <a:gd name="connsiteY18" fmla="*/ 104775 h 152400"/>
                <a:gd name="connsiteX19" fmla="*/ 152400 w 152400"/>
                <a:gd name="connsiteY19" fmla="*/ 47625 h 152400"/>
                <a:gd name="connsiteX20" fmla="*/ 142875 w 152400"/>
                <a:gd name="connsiteY20" fmla="*/ 38100 h 152400"/>
                <a:gd name="connsiteX21" fmla="*/ 133350 w 152400"/>
                <a:gd name="connsiteY21" fmla="*/ 95250 h 152400"/>
                <a:gd name="connsiteX22" fmla="*/ 104775 w 152400"/>
                <a:gd name="connsiteY22" fmla="*/ 95250 h 152400"/>
                <a:gd name="connsiteX23" fmla="*/ 95250 w 152400"/>
                <a:gd name="connsiteY23" fmla="*/ 104775 h 152400"/>
                <a:gd name="connsiteX24" fmla="*/ 95250 w 152400"/>
                <a:gd name="connsiteY24" fmla="*/ 133350 h 152400"/>
                <a:gd name="connsiteX25" fmla="*/ 57150 w 152400"/>
                <a:gd name="connsiteY25" fmla="*/ 133350 h 152400"/>
                <a:gd name="connsiteX26" fmla="*/ 57150 w 152400"/>
                <a:gd name="connsiteY26" fmla="*/ 104775 h 152400"/>
                <a:gd name="connsiteX27" fmla="*/ 47625 w 152400"/>
                <a:gd name="connsiteY27" fmla="*/ 95250 h 152400"/>
                <a:gd name="connsiteX28" fmla="*/ 19050 w 152400"/>
                <a:gd name="connsiteY28" fmla="*/ 95250 h 152400"/>
                <a:gd name="connsiteX29" fmla="*/ 19050 w 152400"/>
                <a:gd name="connsiteY29" fmla="*/ 57150 h 152400"/>
                <a:gd name="connsiteX30" fmla="*/ 47625 w 152400"/>
                <a:gd name="connsiteY30" fmla="*/ 57150 h 152400"/>
                <a:gd name="connsiteX31" fmla="*/ 57150 w 152400"/>
                <a:gd name="connsiteY31" fmla="*/ 47625 h 152400"/>
                <a:gd name="connsiteX32" fmla="*/ 57150 w 152400"/>
                <a:gd name="connsiteY32" fmla="*/ 19050 h 152400"/>
                <a:gd name="connsiteX33" fmla="*/ 95250 w 152400"/>
                <a:gd name="connsiteY33" fmla="*/ 19050 h 152400"/>
                <a:gd name="connsiteX34" fmla="*/ 95250 w 152400"/>
                <a:gd name="connsiteY34" fmla="*/ 47625 h 152400"/>
                <a:gd name="connsiteX35" fmla="*/ 104775 w 152400"/>
                <a:gd name="connsiteY35" fmla="*/ 57150 h 152400"/>
                <a:gd name="connsiteX36" fmla="*/ 133350 w 152400"/>
                <a:gd name="connsiteY36" fmla="*/ 5715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2400" h="152400">
                  <a:moveTo>
                    <a:pt x="142875" y="38100"/>
                  </a:moveTo>
                  <a:lnTo>
                    <a:pt x="114300" y="38100"/>
                  </a:lnTo>
                  <a:lnTo>
                    <a:pt x="114300" y="9525"/>
                  </a:lnTo>
                  <a:cubicBezTo>
                    <a:pt x="114300" y="4264"/>
                    <a:pt x="110036" y="0"/>
                    <a:pt x="104775" y="0"/>
                  </a:cubicBezTo>
                  <a:lnTo>
                    <a:pt x="47625" y="0"/>
                  </a:lnTo>
                  <a:cubicBezTo>
                    <a:pt x="42364" y="0"/>
                    <a:pt x="38100" y="4264"/>
                    <a:pt x="38100" y="9525"/>
                  </a:cubicBezTo>
                  <a:lnTo>
                    <a:pt x="38100" y="38100"/>
                  </a:lnTo>
                  <a:lnTo>
                    <a:pt x="9525" y="38100"/>
                  </a:lnTo>
                  <a:cubicBezTo>
                    <a:pt x="4264" y="38100"/>
                    <a:pt x="0" y="42364"/>
                    <a:pt x="0" y="47625"/>
                  </a:cubicBezTo>
                  <a:lnTo>
                    <a:pt x="0" y="104775"/>
                  </a:lnTo>
                  <a:cubicBezTo>
                    <a:pt x="0" y="110036"/>
                    <a:pt x="4264" y="114300"/>
                    <a:pt x="9525" y="114300"/>
                  </a:cubicBezTo>
                  <a:lnTo>
                    <a:pt x="38100" y="114300"/>
                  </a:lnTo>
                  <a:lnTo>
                    <a:pt x="38100" y="142875"/>
                  </a:lnTo>
                  <a:cubicBezTo>
                    <a:pt x="38100" y="148136"/>
                    <a:pt x="42364" y="152400"/>
                    <a:pt x="47625" y="152400"/>
                  </a:cubicBezTo>
                  <a:lnTo>
                    <a:pt x="104775" y="152400"/>
                  </a:lnTo>
                  <a:cubicBezTo>
                    <a:pt x="110036" y="152400"/>
                    <a:pt x="114300" y="148136"/>
                    <a:pt x="114300" y="142875"/>
                  </a:cubicBezTo>
                  <a:lnTo>
                    <a:pt x="114300" y="114300"/>
                  </a:lnTo>
                  <a:lnTo>
                    <a:pt x="142875" y="114300"/>
                  </a:lnTo>
                  <a:cubicBezTo>
                    <a:pt x="148136" y="114300"/>
                    <a:pt x="152400" y="110036"/>
                    <a:pt x="152400" y="104775"/>
                  </a:cubicBezTo>
                  <a:lnTo>
                    <a:pt x="152400" y="47625"/>
                  </a:lnTo>
                  <a:cubicBezTo>
                    <a:pt x="152400" y="42364"/>
                    <a:pt x="148136" y="38100"/>
                    <a:pt x="142875" y="38100"/>
                  </a:cubicBezTo>
                  <a:close/>
                  <a:moveTo>
                    <a:pt x="133350" y="95250"/>
                  </a:moveTo>
                  <a:lnTo>
                    <a:pt x="104775" y="95250"/>
                  </a:lnTo>
                  <a:cubicBezTo>
                    <a:pt x="99514" y="95250"/>
                    <a:pt x="95250" y="99514"/>
                    <a:pt x="95250" y="104775"/>
                  </a:cubicBezTo>
                  <a:lnTo>
                    <a:pt x="95250" y="133350"/>
                  </a:lnTo>
                  <a:lnTo>
                    <a:pt x="57150" y="133350"/>
                  </a:lnTo>
                  <a:lnTo>
                    <a:pt x="57150" y="104775"/>
                  </a:lnTo>
                  <a:cubicBezTo>
                    <a:pt x="57150" y="99514"/>
                    <a:pt x="52886" y="95250"/>
                    <a:pt x="47625" y="95250"/>
                  </a:cubicBezTo>
                  <a:lnTo>
                    <a:pt x="19050" y="95250"/>
                  </a:lnTo>
                  <a:lnTo>
                    <a:pt x="19050" y="57150"/>
                  </a:lnTo>
                  <a:lnTo>
                    <a:pt x="47625" y="57150"/>
                  </a:lnTo>
                  <a:cubicBezTo>
                    <a:pt x="52886" y="57150"/>
                    <a:pt x="57150" y="52886"/>
                    <a:pt x="57150" y="47625"/>
                  </a:cubicBezTo>
                  <a:lnTo>
                    <a:pt x="57150" y="19050"/>
                  </a:lnTo>
                  <a:lnTo>
                    <a:pt x="95250" y="19050"/>
                  </a:lnTo>
                  <a:lnTo>
                    <a:pt x="95250" y="47625"/>
                  </a:lnTo>
                  <a:cubicBezTo>
                    <a:pt x="95250" y="52886"/>
                    <a:pt x="99514" y="57150"/>
                    <a:pt x="104775" y="57150"/>
                  </a:cubicBezTo>
                  <a:lnTo>
                    <a:pt x="133350" y="5715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E1556BC-6628-D3C1-CC06-5B06E77AF05B}"/>
                </a:ext>
              </a:extLst>
            </p:cNvPr>
            <p:cNvSpPr/>
            <p:nvPr/>
          </p:nvSpPr>
          <p:spPr>
            <a:xfrm>
              <a:off x="6115050" y="3105150"/>
              <a:ext cx="95250" cy="114300"/>
            </a:xfrm>
            <a:custGeom>
              <a:avLst/>
              <a:gdLst>
                <a:gd name="connsiteX0" fmla="*/ 95250 w 95250"/>
                <a:gd name="connsiteY0" fmla="*/ 66675 h 114300"/>
                <a:gd name="connsiteX1" fmla="*/ 95250 w 95250"/>
                <a:gd name="connsiteY1" fmla="*/ 47625 h 114300"/>
                <a:gd name="connsiteX2" fmla="*/ 47625 w 95250"/>
                <a:gd name="connsiteY2" fmla="*/ 0 h 114300"/>
                <a:gd name="connsiteX3" fmla="*/ 0 w 95250"/>
                <a:gd name="connsiteY3" fmla="*/ 47625 h 114300"/>
                <a:gd name="connsiteX4" fmla="*/ 0 w 95250"/>
                <a:gd name="connsiteY4" fmla="*/ 66675 h 114300"/>
                <a:gd name="connsiteX5" fmla="*/ 47625 w 95250"/>
                <a:gd name="connsiteY5" fmla="*/ 114300 h 114300"/>
                <a:gd name="connsiteX6" fmla="*/ 95250 w 95250"/>
                <a:gd name="connsiteY6" fmla="*/ 66675 h 114300"/>
                <a:gd name="connsiteX7" fmla="*/ 19050 w 95250"/>
                <a:gd name="connsiteY7" fmla="*/ 66675 h 114300"/>
                <a:gd name="connsiteX8" fmla="*/ 19050 w 95250"/>
                <a:gd name="connsiteY8" fmla="*/ 47625 h 114300"/>
                <a:gd name="connsiteX9" fmla="*/ 47625 w 95250"/>
                <a:gd name="connsiteY9" fmla="*/ 19050 h 114300"/>
                <a:gd name="connsiteX10" fmla="*/ 76200 w 95250"/>
                <a:gd name="connsiteY10" fmla="*/ 47625 h 114300"/>
                <a:gd name="connsiteX11" fmla="*/ 76200 w 95250"/>
                <a:gd name="connsiteY11" fmla="*/ 66675 h 114300"/>
                <a:gd name="connsiteX12" fmla="*/ 47625 w 95250"/>
                <a:gd name="connsiteY12" fmla="*/ 95250 h 114300"/>
                <a:gd name="connsiteX13" fmla="*/ 19050 w 95250"/>
                <a:gd name="connsiteY13" fmla="*/ 6667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14300">
                  <a:moveTo>
                    <a:pt x="95250" y="66675"/>
                  </a:moveTo>
                  <a:lnTo>
                    <a:pt x="95250" y="47625"/>
                  </a:lnTo>
                  <a:cubicBezTo>
                    <a:pt x="95250" y="21322"/>
                    <a:pt x="73928" y="0"/>
                    <a:pt x="47625" y="0"/>
                  </a:cubicBezTo>
                  <a:cubicBezTo>
                    <a:pt x="21322" y="0"/>
                    <a:pt x="0" y="21322"/>
                    <a:pt x="0" y="47625"/>
                  </a:cubicBezTo>
                  <a:lnTo>
                    <a:pt x="0" y="66675"/>
                  </a:lnTo>
                  <a:cubicBezTo>
                    <a:pt x="0" y="92978"/>
                    <a:pt x="21322" y="114300"/>
                    <a:pt x="47625" y="114300"/>
                  </a:cubicBezTo>
                  <a:cubicBezTo>
                    <a:pt x="73928" y="114300"/>
                    <a:pt x="95250" y="92978"/>
                    <a:pt x="95250" y="66675"/>
                  </a:cubicBezTo>
                  <a:close/>
                  <a:moveTo>
                    <a:pt x="19050" y="66675"/>
                  </a:moveTo>
                  <a:lnTo>
                    <a:pt x="19050" y="47625"/>
                  </a:lnTo>
                  <a:cubicBezTo>
                    <a:pt x="19050" y="31843"/>
                    <a:pt x="31843" y="19050"/>
                    <a:pt x="47625" y="19050"/>
                  </a:cubicBezTo>
                  <a:cubicBezTo>
                    <a:pt x="63407" y="19050"/>
                    <a:pt x="76200" y="31843"/>
                    <a:pt x="76200" y="47625"/>
                  </a:cubicBezTo>
                  <a:lnTo>
                    <a:pt x="76200" y="66675"/>
                  </a:lnTo>
                  <a:cubicBezTo>
                    <a:pt x="76200" y="82457"/>
                    <a:pt x="63407" y="95250"/>
                    <a:pt x="47625" y="95250"/>
                  </a:cubicBezTo>
                  <a:cubicBezTo>
                    <a:pt x="31843" y="95250"/>
                    <a:pt x="19050" y="82457"/>
                    <a:pt x="19050" y="66675"/>
                  </a:cubicBez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7A508B93-EC68-E6B9-818C-95DBD0EDBA22}"/>
              </a:ext>
            </a:extLst>
          </p:cNvPr>
          <p:cNvGrpSpPr>
            <a:grpSpLocks noChangeAspect="1"/>
          </p:cNvGrpSpPr>
          <p:nvPr/>
        </p:nvGrpSpPr>
        <p:grpSpPr>
          <a:xfrm>
            <a:off x="5791241" y="1508760"/>
            <a:ext cx="609518" cy="731520"/>
            <a:chOff x="5838443" y="3048000"/>
            <a:chExt cx="508001" cy="609684"/>
          </a:xfrm>
        </p:grpSpPr>
        <p:sp>
          <p:nvSpPr>
            <p:cNvPr id="23" name="Freeform: Shape 22">
              <a:extLst>
                <a:ext uri="{FF2B5EF4-FFF2-40B4-BE49-F238E27FC236}">
                  <a16:creationId xmlns:a16="http://schemas.microsoft.com/office/drawing/2014/main" id="{36BB9A71-A23F-3DD4-958F-94DA390E914D}"/>
                </a:ext>
              </a:extLst>
            </p:cNvPr>
            <p:cNvSpPr/>
            <p:nvPr/>
          </p:nvSpPr>
          <p:spPr>
            <a:xfrm>
              <a:off x="5838443" y="3333749"/>
              <a:ext cx="329260" cy="323850"/>
            </a:xfrm>
            <a:custGeom>
              <a:avLst/>
              <a:gdLst>
                <a:gd name="connsiteX0" fmla="*/ 163544 w 329260"/>
                <a:gd name="connsiteY0" fmla="*/ 19051 h 323850"/>
                <a:gd name="connsiteX1" fmla="*/ 236506 w 329260"/>
                <a:gd name="connsiteY1" fmla="*/ 19051 h 323850"/>
                <a:gd name="connsiteX2" fmla="*/ 318421 w 329260"/>
                <a:gd name="connsiteY2" fmla="*/ 44501 h 323850"/>
                <a:gd name="connsiteX3" fmla="*/ 329260 w 329260"/>
                <a:gd name="connsiteY3" fmla="*/ 28833 h 323850"/>
                <a:gd name="connsiteX4" fmla="*/ 236506 w 329260"/>
                <a:gd name="connsiteY4" fmla="*/ 1 h 323850"/>
                <a:gd name="connsiteX5" fmla="*/ 163544 w 329260"/>
                <a:gd name="connsiteY5" fmla="*/ 1 h 323850"/>
                <a:gd name="connsiteX6" fmla="*/ 0 w 329260"/>
                <a:gd name="connsiteY6" fmla="*/ 163545 h 323850"/>
                <a:gd name="connsiteX7" fmla="*/ 0 w 329260"/>
                <a:gd name="connsiteY7" fmla="*/ 290704 h 323850"/>
                <a:gd name="connsiteX8" fmla="*/ 33147 w 329260"/>
                <a:gd name="connsiteY8" fmla="*/ 323851 h 323850"/>
                <a:gd name="connsiteX9" fmla="*/ 161925 w 329260"/>
                <a:gd name="connsiteY9" fmla="*/ 323851 h 323850"/>
                <a:gd name="connsiteX10" fmla="*/ 161925 w 329260"/>
                <a:gd name="connsiteY10" fmla="*/ 304801 h 323850"/>
                <a:gd name="connsiteX11" fmla="*/ 33147 w 329260"/>
                <a:gd name="connsiteY11" fmla="*/ 304801 h 323850"/>
                <a:gd name="connsiteX12" fmla="*/ 19050 w 329260"/>
                <a:gd name="connsiteY12" fmla="*/ 290704 h 323850"/>
                <a:gd name="connsiteX13" fmla="*/ 19050 w 329260"/>
                <a:gd name="connsiteY13" fmla="*/ 163545 h 323850"/>
                <a:gd name="connsiteX14" fmla="*/ 163544 w 329260"/>
                <a:gd name="connsiteY14" fmla="*/ 1905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9260" h="323850">
                  <a:moveTo>
                    <a:pt x="163544" y="19051"/>
                  </a:moveTo>
                  <a:lnTo>
                    <a:pt x="236506" y="19051"/>
                  </a:lnTo>
                  <a:cubicBezTo>
                    <a:pt x="265770" y="18966"/>
                    <a:pt x="294357" y="27848"/>
                    <a:pt x="318421" y="44501"/>
                  </a:cubicBezTo>
                  <a:lnTo>
                    <a:pt x="329260" y="28833"/>
                  </a:lnTo>
                  <a:cubicBezTo>
                    <a:pt x="302012" y="9975"/>
                    <a:pt x="269643" y="-87"/>
                    <a:pt x="236506" y="1"/>
                  </a:cubicBezTo>
                  <a:lnTo>
                    <a:pt x="163544" y="1"/>
                  </a:lnTo>
                  <a:cubicBezTo>
                    <a:pt x="73263" y="100"/>
                    <a:pt x="100" y="73263"/>
                    <a:pt x="0" y="163545"/>
                  </a:cubicBezTo>
                  <a:lnTo>
                    <a:pt x="0" y="290704"/>
                  </a:lnTo>
                  <a:cubicBezTo>
                    <a:pt x="21" y="309001"/>
                    <a:pt x="14849" y="323830"/>
                    <a:pt x="33147" y="323851"/>
                  </a:cubicBezTo>
                  <a:lnTo>
                    <a:pt x="161925" y="323851"/>
                  </a:lnTo>
                  <a:lnTo>
                    <a:pt x="161925" y="304801"/>
                  </a:lnTo>
                  <a:lnTo>
                    <a:pt x="33147" y="304801"/>
                  </a:lnTo>
                  <a:cubicBezTo>
                    <a:pt x="25366" y="304790"/>
                    <a:pt x="19061" y="298485"/>
                    <a:pt x="19050" y="290704"/>
                  </a:cubicBezTo>
                  <a:lnTo>
                    <a:pt x="19050" y="163545"/>
                  </a:lnTo>
                  <a:cubicBezTo>
                    <a:pt x="19144" y="83782"/>
                    <a:pt x="83781" y="19145"/>
                    <a:pt x="163544" y="19051"/>
                  </a:cubicBezTo>
                  <a:close/>
                </a:path>
              </a:pathLst>
            </a:custGeom>
            <a:solidFill>
              <a:schemeClr val="accent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9177248-4ACA-8124-8B7F-AD9CEACB335E}"/>
                </a:ext>
              </a:extLst>
            </p:cNvPr>
            <p:cNvSpPr/>
            <p:nvPr/>
          </p:nvSpPr>
          <p:spPr>
            <a:xfrm>
              <a:off x="5933693" y="3048000"/>
              <a:ext cx="209550" cy="228600"/>
            </a:xfrm>
            <a:custGeom>
              <a:avLst/>
              <a:gdLst>
                <a:gd name="connsiteX0" fmla="*/ 95250 w 209550"/>
                <a:gd name="connsiteY0" fmla="*/ 0 h 228600"/>
                <a:gd name="connsiteX1" fmla="*/ 0 w 209550"/>
                <a:gd name="connsiteY1" fmla="*/ 95250 h 228600"/>
                <a:gd name="connsiteX2" fmla="*/ 0 w 209550"/>
                <a:gd name="connsiteY2" fmla="*/ 133350 h 228600"/>
                <a:gd name="connsiteX3" fmla="*/ 95250 w 209550"/>
                <a:gd name="connsiteY3" fmla="*/ 228600 h 228600"/>
                <a:gd name="connsiteX4" fmla="*/ 114300 w 209550"/>
                <a:gd name="connsiteY4" fmla="*/ 228600 h 228600"/>
                <a:gd name="connsiteX5" fmla="*/ 209550 w 209550"/>
                <a:gd name="connsiteY5" fmla="*/ 133350 h 228600"/>
                <a:gd name="connsiteX6" fmla="*/ 209550 w 209550"/>
                <a:gd name="connsiteY6" fmla="*/ 95250 h 228600"/>
                <a:gd name="connsiteX7" fmla="*/ 114300 w 209550"/>
                <a:gd name="connsiteY7" fmla="*/ 0 h 228600"/>
                <a:gd name="connsiteX8" fmla="*/ 190500 w 209550"/>
                <a:gd name="connsiteY8" fmla="*/ 95250 h 228600"/>
                <a:gd name="connsiteX9" fmla="*/ 190500 w 209550"/>
                <a:gd name="connsiteY9" fmla="*/ 133350 h 228600"/>
                <a:gd name="connsiteX10" fmla="*/ 114300 w 209550"/>
                <a:gd name="connsiteY10" fmla="*/ 209550 h 228600"/>
                <a:gd name="connsiteX11" fmla="*/ 95250 w 209550"/>
                <a:gd name="connsiteY11" fmla="*/ 209550 h 228600"/>
                <a:gd name="connsiteX12" fmla="*/ 19050 w 209550"/>
                <a:gd name="connsiteY12" fmla="*/ 133350 h 228600"/>
                <a:gd name="connsiteX13" fmla="*/ 19050 w 209550"/>
                <a:gd name="connsiteY13" fmla="*/ 95250 h 228600"/>
                <a:gd name="connsiteX14" fmla="*/ 95250 w 209550"/>
                <a:gd name="connsiteY14" fmla="*/ 19050 h 228600"/>
                <a:gd name="connsiteX15" fmla="*/ 114300 w 209550"/>
                <a:gd name="connsiteY15" fmla="*/ 19050 h 228600"/>
                <a:gd name="connsiteX16" fmla="*/ 190500 w 209550"/>
                <a:gd name="connsiteY16" fmla="*/ 9525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9550" h="228600">
                  <a:moveTo>
                    <a:pt x="95250" y="0"/>
                  </a:moveTo>
                  <a:cubicBezTo>
                    <a:pt x="42669" y="58"/>
                    <a:pt x="58" y="42669"/>
                    <a:pt x="0" y="95250"/>
                  </a:cubicBezTo>
                  <a:lnTo>
                    <a:pt x="0" y="133350"/>
                  </a:lnTo>
                  <a:cubicBezTo>
                    <a:pt x="58" y="185931"/>
                    <a:pt x="42669" y="228542"/>
                    <a:pt x="95250" y="228600"/>
                  </a:cubicBezTo>
                  <a:lnTo>
                    <a:pt x="114300" y="228600"/>
                  </a:lnTo>
                  <a:cubicBezTo>
                    <a:pt x="166881" y="228542"/>
                    <a:pt x="209492" y="185931"/>
                    <a:pt x="209550" y="133350"/>
                  </a:cubicBezTo>
                  <a:lnTo>
                    <a:pt x="209550" y="95250"/>
                  </a:lnTo>
                  <a:cubicBezTo>
                    <a:pt x="209492" y="42669"/>
                    <a:pt x="166881" y="58"/>
                    <a:pt x="114300" y="0"/>
                  </a:cubicBezTo>
                  <a:close/>
                  <a:moveTo>
                    <a:pt x="190500" y="95250"/>
                  </a:moveTo>
                  <a:lnTo>
                    <a:pt x="190500" y="133350"/>
                  </a:lnTo>
                  <a:cubicBezTo>
                    <a:pt x="190453" y="175415"/>
                    <a:pt x="156365" y="209503"/>
                    <a:pt x="114300" y="209550"/>
                  </a:cubicBezTo>
                  <a:lnTo>
                    <a:pt x="95250" y="209550"/>
                  </a:lnTo>
                  <a:cubicBezTo>
                    <a:pt x="53185" y="209503"/>
                    <a:pt x="19097" y="175415"/>
                    <a:pt x="19050" y="133350"/>
                  </a:cubicBezTo>
                  <a:lnTo>
                    <a:pt x="19050" y="95250"/>
                  </a:lnTo>
                  <a:cubicBezTo>
                    <a:pt x="19097" y="53185"/>
                    <a:pt x="53185" y="19097"/>
                    <a:pt x="95250" y="19050"/>
                  </a:cubicBezTo>
                  <a:lnTo>
                    <a:pt x="114300" y="19050"/>
                  </a:lnTo>
                  <a:cubicBezTo>
                    <a:pt x="156365" y="19097"/>
                    <a:pt x="190453" y="53185"/>
                    <a:pt x="190500" y="95250"/>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9A73DF7-42B3-22F7-9FC9-3BA9B57FCEC1}"/>
                </a:ext>
              </a:extLst>
            </p:cNvPr>
            <p:cNvSpPr/>
            <p:nvPr/>
          </p:nvSpPr>
          <p:spPr>
            <a:xfrm>
              <a:off x="6038468" y="3476625"/>
              <a:ext cx="66675" cy="180975"/>
            </a:xfrm>
            <a:custGeom>
              <a:avLst/>
              <a:gdLst>
                <a:gd name="connsiteX0" fmla="*/ 57150 w 66675"/>
                <a:gd name="connsiteY0" fmla="*/ 0 h 180975"/>
                <a:gd name="connsiteX1" fmla="*/ 9525 w 66675"/>
                <a:gd name="connsiteY1" fmla="*/ 0 h 180975"/>
                <a:gd name="connsiteX2" fmla="*/ 0 w 66675"/>
                <a:gd name="connsiteY2" fmla="*/ 9525 h 180975"/>
                <a:gd name="connsiteX3" fmla="*/ 0 w 66675"/>
                <a:gd name="connsiteY3" fmla="*/ 171450 h 180975"/>
                <a:gd name="connsiteX4" fmla="*/ 9525 w 66675"/>
                <a:gd name="connsiteY4" fmla="*/ 180975 h 180975"/>
                <a:gd name="connsiteX5" fmla="*/ 57150 w 66675"/>
                <a:gd name="connsiteY5" fmla="*/ 180975 h 180975"/>
                <a:gd name="connsiteX6" fmla="*/ 66675 w 66675"/>
                <a:gd name="connsiteY6" fmla="*/ 171450 h 180975"/>
                <a:gd name="connsiteX7" fmla="*/ 66675 w 66675"/>
                <a:gd name="connsiteY7" fmla="*/ 9525 h 180975"/>
                <a:gd name="connsiteX8" fmla="*/ 57150 w 66675"/>
                <a:gd name="connsiteY8" fmla="*/ 0 h 180975"/>
                <a:gd name="connsiteX9" fmla="*/ 47625 w 66675"/>
                <a:gd name="connsiteY9" fmla="*/ 161925 h 180975"/>
                <a:gd name="connsiteX10" fmla="*/ 19050 w 66675"/>
                <a:gd name="connsiteY10" fmla="*/ 161925 h 180975"/>
                <a:gd name="connsiteX11" fmla="*/ 19050 w 66675"/>
                <a:gd name="connsiteY11" fmla="*/ 19050 h 180975"/>
                <a:gd name="connsiteX12" fmla="*/ 47625 w 66675"/>
                <a:gd name="connsiteY12" fmla="*/ 1905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75" h="180975">
                  <a:moveTo>
                    <a:pt x="57150" y="0"/>
                  </a:moveTo>
                  <a:lnTo>
                    <a:pt x="9525" y="0"/>
                  </a:lnTo>
                  <a:cubicBezTo>
                    <a:pt x="4264" y="0"/>
                    <a:pt x="0" y="4264"/>
                    <a:pt x="0" y="9525"/>
                  </a:cubicBezTo>
                  <a:lnTo>
                    <a:pt x="0" y="171450"/>
                  </a:lnTo>
                  <a:cubicBezTo>
                    <a:pt x="0" y="176711"/>
                    <a:pt x="4264" y="180975"/>
                    <a:pt x="9525" y="180975"/>
                  </a:cubicBezTo>
                  <a:lnTo>
                    <a:pt x="57150" y="180975"/>
                  </a:lnTo>
                  <a:cubicBezTo>
                    <a:pt x="62411" y="180975"/>
                    <a:pt x="66675" y="176711"/>
                    <a:pt x="66675" y="171450"/>
                  </a:cubicBezTo>
                  <a:lnTo>
                    <a:pt x="66675" y="9525"/>
                  </a:lnTo>
                  <a:cubicBezTo>
                    <a:pt x="66675" y="4264"/>
                    <a:pt x="62411" y="0"/>
                    <a:pt x="57150" y="0"/>
                  </a:cubicBezTo>
                  <a:close/>
                  <a:moveTo>
                    <a:pt x="47625" y="161925"/>
                  </a:moveTo>
                  <a:lnTo>
                    <a:pt x="19050" y="161925"/>
                  </a:lnTo>
                  <a:lnTo>
                    <a:pt x="19050" y="19050"/>
                  </a:lnTo>
                  <a:lnTo>
                    <a:pt x="47625" y="19050"/>
                  </a:lnTo>
                  <a:close/>
                </a:path>
              </a:pathLst>
            </a:custGeom>
            <a:solidFill>
              <a:schemeClr val="accent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141A527-9CF5-330D-8260-A87E32AFB185}"/>
                </a:ext>
              </a:extLst>
            </p:cNvPr>
            <p:cNvSpPr/>
            <p:nvPr/>
          </p:nvSpPr>
          <p:spPr>
            <a:xfrm>
              <a:off x="6124193" y="3390900"/>
              <a:ext cx="222251" cy="266784"/>
            </a:xfrm>
            <a:custGeom>
              <a:avLst/>
              <a:gdLst>
                <a:gd name="connsiteX0" fmla="*/ 212722 w 222251"/>
                <a:gd name="connsiteY0" fmla="*/ 85725 h 266784"/>
                <a:gd name="connsiteX1" fmla="*/ 152400 w 222251"/>
                <a:gd name="connsiteY1" fmla="*/ 85725 h 266784"/>
                <a:gd name="connsiteX2" fmla="*/ 152400 w 222251"/>
                <a:gd name="connsiteY2" fmla="*/ 45720 h 266784"/>
                <a:gd name="connsiteX3" fmla="*/ 106680 w 222251"/>
                <a:gd name="connsiteY3" fmla="*/ 0 h 266784"/>
                <a:gd name="connsiteX4" fmla="*/ 76200 w 222251"/>
                <a:gd name="connsiteY4" fmla="*/ 0 h 266784"/>
                <a:gd name="connsiteX5" fmla="*/ 66675 w 222251"/>
                <a:gd name="connsiteY5" fmla="*/ 9525 h 266784"/>
                <a:gd name="connsiteX6" fmla="*/ 66675 w 222251"/>
                <a:gd name="connsiteY6" fmla="*/ 85725 h 266784"/>
                <a:gd name="connsiteX7" fmla="*/ 9525 w 222251"/>
                <a:gd name="connsiteY7" fmla="*/ 85725 h 266784"/>
                <a:gd name="connsiteX8" fmla="*/ 0 w 222251"/>
                <a:gd name="connsiteY8" fmla="*/ 95250 h 266784"/>
                <a:gd name="connsiteX9" fmla="*/ 0 w 222251"/>
                <a:gd name="connsiteY9" fmla="*/ 257175 h 266784"/>
                <a:gd name="connsiteX10" fmla="*/ 9525 w 222251"/>
                <a:gd name="connsiteY10" fmla="*/ 266700 h 266784"/>
                <a:gd name="connsiteX11" fmla="*/ 157410 w 222251"/>
                <a:gd name="connsiteY11" fmla="*/ 266700 h 266784"/>
                <a:gd name="connsiteX12" fmla="*/ 195129 w 222251"/>
                <a:gd name="connsiteY12" fmla="*/ 253365 h 266784"/>
                <a:gd name="connsiteX13" fmla="*/ 206931 w 222251"/>
                <a:gd name="connsiteY13" fmla="*/ 231991 h 266784"/>
                <a:gd name="connsiteX14" fmla="*/ 222237 w 222251"/>
                <a:gd name="connsiteY14" fmla="*/ 95783 h 266784"/>
                <a:gd name="connsiteX15" fmla="*/ 213251 w 222251"/>
                <a:gd name="connsiteY15" fmla="*/ 85749 h 266784"/>
                <a:gd name="connsiteX16" fmla="*/ 212712 w 222251"/>
                <a:gd name="connsiteY16" fmla="*/ 85735 h 266784"/>
                <a:gd name="connsiteX17" fmla="*/ 188547 w 222251"/>
                <a:gd name="connsiteY17" fmla="*/ 227009 h 266784"/>
                <a:gd name="connsiteX18" fmla="*/ 181775 w 222251"/>
                <a:gd name="connsiteY18" fmla="*/ 239792 h 266784"/>
                <a:gd name="connsiteX19" fmla="*/ 157410 w 222251"/>
                <a:gd name="connsiteY19" fmla="*/ 247650 h 266784"/>
                <a:gd name="connsiteX20" fmla="*/ 19050 w 222251"/>
                <a:gd name="connsiteY20" fmla="*/ 247650 h 266784"/>
                <a:gd name="connsiteX21" fmla="*/ 19050 w 222251"/>
                <a:gd name="connsiteY21" fmla="*/ 104775 h 266784"/>
                <a:gd name="connsiteX22" fmla="*/ 76200 w 222251"/>
                <a:gd name="connsiteY22" fmla="*/ 104775 h 266784"/>
                <a:gd name="connsiteX23" fmla="*/ 85725 w 222251"/>
                <a:gd name="connsiteY23" fmla="*/ 95250 h 266784"/>
                <a:gd name="connsiteX24" fmla="*/ 85725 w 222251"/>
                <a:gd name="connsiteY24" fmla="*/ 19050 h 266784"/>
                <a:gd name="connsiteX25" fmla="*/ 106680 w 222251"/>
                <a:gd name="connsiteY25" fmla="*/ 19050 h 266784"/>
                <a:gd name="connsiteX26" fmla="*/ 133350 w 222251"/>
                <a:gd name="connsiteY26" fmla="*/ 45720 h 266784"/>
                <a:gd name="connsiteX27" fmla="*/ 133350 w 222251"/>
                <a:gd name="connsiteY27" fmla="*/ 95250 h 266784"/>
                <a:gd name="connsiteX28" fmla="*/ 142875 w 222251"/>
                <a:gd name="connsiteY28" fmla="*/ 104775 h 266784"/>
                <a:gd name="connsiteX29" fmla="*/ 202606 w 222251"/>
                <a:gd name="connsiteY29" fmla="*/ 104775 h 266784"/>
                <a:gd name="connsiteX30" fmla="*/ 188547 w 222251"/>
                <a:gd name="connsiteY30" fmla="*/ 227009 h 2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2251" h="266784">
                  <a:moveTo>
                    <a:pt x="212722" y="85725"/>
                  </a:moveTo>
                  <a:lnTo>
                    <a:pt x="152400" y="85725"/>
                  </a:lnTo>
                  <a:lnTo>
                    <a:pt x="152400" y="45720"/>
                  </a:lnTo>
                  <a:cubicBezTo>
                    <a:pt x="152353" y="20489"/>
                    <a:pt x="131911" y="47"/>
                    <a:pt x="106680" y="0"/>
                  </a:cubicBezTo>
                  <a:lnTo>
                    <a:pt x="76200" y="0"/>
                  </a:lnTo>
                  <a:cubicBezTo>
                    <a:pt x="70939" y="0"/>
                    <a:pt x="66675" y="4264"/>
                    <a:pt x="66675" y="9525"/>
                  </a:cubicBezTo>
                  <a:lnTo>
                    <a:pt x="66675" y="85725"/>
                  </a:lnTo>
                  <a:lnTo>
                    <a:pt x="9525" y="85725"/>
                  </a:lnTo>
                  <a:cubicBezTo>
                    <a:pt x="4264" y="85725"/>
                    <a:pt x="0" y="89989"/>
                    <a:pt x="0" y="95250"/>
                  </a:cubicBezTo>
                  <a:lnTo>
                    <a:pt x="0" y="257175"/>
                  </a:lnTo>
                  <a:cubicBezTo>
                    <a:pt x="0" y="262436"/>
                    <a:pt x="4264" y="266700"/>
                    <a:pt x="9525" y="266700"/>
                  </a:cubicBezTo>
                  <a:lnTo>
                    <a:pt x="157410" y="266700"/>
                  </a:lnTo>
                  <a:cubicBezTo>
                    <a:pt x="171263" y="267492"/>
                    <a:pt x="184853" y="262688"/>
                    <a:pt x="195129" y="253365"/>
                  </a:cubicBezTo>
                  <a:cubicBezTo>
                    <a:pt x="200936" y="247448"/>
                    <a:pt x="205017" y="240058"/>
                    <a:pt x="206931" y="231991"/>
                  </a:cubicBezTo>
                  <a:cubicBezTo>
                    <a:pt x="216646" y="196301"/>
                    <a:pt x="222018" y="99851"/>
                    <a:pt x="222237" y="95783"/>
                  </a:cubicBezTo>
                  <a:cubicBezTo>
                    <a:pt x="222527" y="90531"/>
                    <a:pt x="218503" y="86038"/>
                    <a:pt x="213251" y="85749"/>
                  </a:cubicBezTo>
                  <a:cubicBezTo>
                    <a:pt x="213071" y="85739"/>
                    <a:pt x="212892" y="85734"/>
                    <a:pt x="212712" y="85735"/>
                  </a:cubicBezTo>
                  <a:close/>
                  <a:moveTo>
                    <a:pt x="188547" y="227009"/>
                  </a:moveTo>
                  <a:cubicBezTo>
                    <a:pt x="187494" y="231807"/>
                    <a:pt x="185153" y="236226"/>
                    <a:pt x="181775" y="239792"/>
                  </a:cubicBezTo>
                  <a:cubicBezTo>
                    <a:pt x="175005" y="245517"/>
                    <a:pt x="166250" y="248341"/>
                    <a:pt x="157410" y="247650"/>
                  </a:cubicBezTo>
                  <a:lnTo>
                    <a:pt x="19050" y="247650"/>
                  </a:lnTo>
                  <a:lnTo>
                    <a:pt x="19050" y="104775"/>
                  </a:lnTo>
                  <a:lnTo>
                    <a:pt x="76200" y="104775"/>
                  </a:lnTo>
                  <a:cubicBezTo>
                    <a:pt x="81461" y="104775"/>
                    <a:pt x="85725" y="100511"/>
                    <a:pt x="85725" y="95250"/>
                  </a:cubicBezTo>
                  <a:lnTo>
                    <a:pt x="85725" y="19050"/>
                  </a:lnTo>
                  <a:lnTo>
                    <a:pt x="106680" y="19050"/>
                  </a:lnTo>
                  <a:cubicBezTo>
                    <a:pt x="121394" y="19087"/>
                    <a:pt x="133313" y="31006"/>
                    <a:pt x="133350" y="45720"/>
                  </a:cubicBezTo>
                  <a:lnTo>
                    <a:pt x="133350" y="95250"/>
                  </a:lnTo>
                  <a:cubicBezTo>
                    <a:pt x="133350" y="100511"/>
                    <a:pt x="137615" y="104775"/>
                    <a:pt x="142875" y="104775"/>
                  </a:cubicBezTo>
                  <a:lnTo>
                    <a:pt x="202606" y="104775"/>
                  </a:lnTo>
                  <a:cubicBezTo>
                    <a:pt x="200949" y="130712"/>
                    <a:pt x="195986" y="199701"/>
                    <a:pt x="188547" y="227009"/>
                  </a:cubicBezTo>
                  <a:close/>
                </a:path>
              </a:pathLst>
            </a:custGeom>
            <a:solidFill>
              <a:schemeClr val="accent1"/>
            </a:solidFill>
            <a:ln w="9525" cap="flat">
              <a:noFill/>
              <a:prstDash val="solid"/>
              <a:miter/>
            </a:ln>
          </p:spPr>
          <p:txBody>
            <a:bodyPr rtlCol="0" anchor="ctr"/>
            <a:lstStyle/>
            <a:p>
              <a:endParaRPr lang="en-US"/>
            </a:p>
          </p:txBody>
        </p:sp>
      </p:grpSp>
      <p:grpSp>
        <p:nvGrpSpPr>
          <p:cNvPr id="88" name="Group 87">
            <a:extLst>
              <a:ext uri="{FF2B5EF4-FFF2-40B4-BE49-F238E27FC236}">
                <a16:creationId xmlns:a16="http://schemas.microsoft.com/office/drawing/2014/main" id="{56D87515-22B5-671A-9AF1-22992220B6AC}"/>
              </a:ext>
            </a:extLst>
          </p:cNvPr>
          <p:cNvGrpSpPr>
            <a:grpSpLocks noChangeAspect="1"/>
          </p:cNvGrpSpPr>
          <p:nvPr/>
        </p:nvGrpSpPr>
        <p:grpSpPr>
          <a:xfrm>
            <a:off x="9665649" y="1508760"/>
            <a:ext cx="688666" cy="731520"/>
            <a:chOff x="9665649" y="1517904"/>
            <a:chExt cx="688666" cy="731520"/>
          </a:xfrm>
        </p:grpSpPr>
        <p:sp>
          <p:nvSpPr>
            <p:cNvPr id="81" name="Freeform: Shape 80">
              <a:extLst>
                <a:ext uri="{FF2B5EF4-FFF2-40B4-BE49-F238E27FC236}">
                  <a16:creationId xmlns:a16="http://schemas.microsoft.com/office/drawing/2014/main" id="{4767BA41-557A-A356-0425-0D47407C8A5C}"/>
                </a:ext>
              </a:extLst>
            </p:cNvPr>
            <p:cNvSpPr/>
            <p:nvPr/>
          </p:nvSpPr>
          <p:spPr>
            <a:xfrm>
              <a:off x="10187487" y="1527444"/>
              <a:ext cx="105067" cy="191954"/>
            </a:xfrm>
            <a:custGeom>
              <a:avLst/>
              <a:gdLst>
                <a:gd name="connsiteX0" fmla="*/ 93762 w 864831"/>
                <a:gd name="connsiteY0" fmla="*/ 1392494 h 1580017"/>
                <a:gd name="connsiteX1" fmla="*/ 187523 w 864831"/>
                <a:gd name="connsiteY1" fmla="*/ 1486256 h 1580017"/>
                <a:gd name="connsiteX2" fmla="*/ 93762 w 864831"/>
                <a:gd name="connsiteY2" fmla="*/ 1580017 h 1580017"/>
                <a:gd name="connsiteX3" fmla="*/ 0 w 864831"/>
                <a:gd name="connsiteY3" fmla="*/ 1486256 h 1580017"/>
                <a:gd name="connsiteX4" fmla="*/ 93762 w 864831"/>
                <a:gd name="connsiteY4" fmla="*/ 1392494 h 1580017"/>
                <a:gd name="connsiteX5" fmla="*/ 407538 w 864831"/>
                <a:gd name="connsiteY5" fmla="*/ 938 h 1580017"/>
                <a:gd name="connsiteX6" fmla="*/ 635822 w 864831"/>
                <a:gd name="connsiteY6" fmla="*/ 75130 h 1580017"/>
                <a:gd name="connsiteX7" fmla="*/ 857823 w 864831"/>
                <a:gd name="connsiteY7" fmla="*/ 402519 h 1580017"/>
                <a:gd name="connsiteX8" fmla="*/ 747308 w 864831"/>
                <a:gd name="connsiteY8" fmla="*/ 815258 h 1580017"/>
                <a:gd name="connsiteX9" fmla="*/ 379789 w 864831"/>
                <a:gd name="connsiteY9" fmla="*/ 988177 h 1580017"/>
                <a:gd name="connsiteX10" fmla="*/ 378392 w 864831"/>
                <a:gd name="connsiteY10" fmla="*/ 987907 h 1580017"/>
                <a:gd name="connsiteX11" fmla="*/ 369177 w 864831"/>
                <a:gd name="connsiteY11" fmla="*/ 989271 h 1580017"/>
                <a:gd name="connsiteX12" fmla="*/ 376143 w 864831"/>
                <a:gd name="connsiteY12" fmla="*/ 987472 h 1580017"/>
                <a:gd name="connsiteX13" fmla="*/ 376142 w 864831"/>
                <a:gd name="connsiteY13" fmla="*/ 987472 h 1580017"/>
                <a:gd name="connsiteX14" fmla="*/ 366142 w 864831"/>
                <a:gd name="connsiteY14" fmla="*/ 989661 h 1580017"/>
                <a:gd name="connsiteX15" fmla="*/ 367398 w 864831"/>
                <a:gd name="connsiteY15" fmla="*/ 989535 h 1580017"/>
                <a:gd name="connsiteX16" fmla="*/ 369177 w 864831"/>
                <a:gd name="connsiteY16" fmla="*/ 989271 h 1580017"/>
                <a:gd name="connsiteX17" fmla="*/ 355035 w 864831"/>
                <a:gd name="connsiteY17" fmla="*/ 992924 h 1580017"/>
                <a:gd name="connsiteX18" fmla="*/ 352108 w 864831"/>
                <a:gd name="connsiteY18" fmla="*/ 993719 h 1580017"/>
                <a:gd name="connsiteX19" fmla="*/ 357139 w 864831"/>
                <a:gd name="connsiteY19" fmla="*/ 990609 h 1580017"/>
                <a:gd name="connsiteX20" fmla="*/ 347743 w 864831"/>
                <a:gd name="connsiteY20" fmla="*/ 994905 h 1580017"/>
                <a:gd name="connsiteX21" fmla="*/ 352108 w 864831"/>
                <a:gd name="connsiteY21" fmla="*/ 993719 h 1580017"/>
                <a:gd name="connsiteX22" fmla="*/ 350733 w 864831"/>
                <a:gd name="connsiteY22" fmla="*/ 994569 h 1580017"/>
                <a:gd name="connsiteX23" fmla="*/ 338153 w 864831"/>
                <a:gd name="connsiteY23" fmla="*/ 1001673 h 1580017"/>
                <a:gd name="connsiteX24" fmla="*/ 328269 w 864831"/>
                <a:gd name="connsiteY24" fmla="*/ 1009500 h 1580017"/>
                <a:gd name="connsiteX25" fmla="*/ 327773 w 864831"/>
                <a:gd name="connsiteY25" fmla="*/ 1009855 h 1580017"/>
                <a:gd name="connsiteX26" fmla="*/ 333834 w 864831"/>
                <a:gd name="connsiteY26" fmla="*/ 1004149 h 1580017"/>
                <a:gd name="connsiteX27" fmla="*/ 326972 w 864831"/>
                <a:gd name="connsiteY27" fmla="*/ 1010428 h 1580017"/>
                <a:gd name="connsiteX28" fmla="*/ 327773 w 864831"/>
                <a:gd name="connsiteY28" fmla="*/ 1009855 h 1580017"/>
                <a:gd name="connsiteX29" fmla="*/ 323253 w 864831"/>
                <a:gd name="connsiteY29" fmla="*/ 1014109 h 1580017"/>
                <a:gd name="connsiteX30" fmla="*/ 315439 w 864831"/>
                <a:gd name="connsiteY30" fmla="*/ 1024023 h 1580017"/>
                <a:gd name="connsiteX31" fmla="*/ 314509 w 864831"/>
                <a:gd name="connsiteY31" fmla="*/ 1025002 h 1580017"/>
                <a:gd name="connsiteX32" fmla="*/ 319213 w 864831"/>
                <a:gd name="connsiteY32" fmla="*/ 1017651 h 1580017"/>
                <a:gd name="connsiteX33" fmla="*/ 314218 w 864831"/>
                <a:gd name="connsiteY33" fmla="*/ 1025309 h 1580017"/>
                <a:gd name="connsiteX34" fmla="*/ 314509 w 864831"/>
                <a:gd name="connsiteY34" fmla="*/ 1025002 h 1580017"/>
                <a:gd name="connsiteX35" fmla="*/ 311225 w 864831"/>
                <a:gd name="connsiteY35" fmla="*/ 1030134 h 1580017"/>
                <a:gd name="connsiteX36" fmla="*/ 305945 w 864831"/>
                <a:gd name="connsiteY36" fmla="*/ 1041795 h 1580017"/>
                <a:gd name="connsiteX37" fmla="*/ 305003 w 864831"/>
                <a:gd name="connsiteY37" fmla="*/ 1043371 h 1580017"/>
                <a:gd name="connsiteX38" fmla="*/ 307753 w 864831"/>
                <a:gd name="connsiteY38" fmla="*/ 1034967 h 1580017"/>
                <a:gd name="connsiteX39" fmla="*/ 304911 w 864831"/>
                <a:gd name="connsiteY39" fmla="*/ 1043525 h 1580017"/>
                <a:gd name="connsiteX40" fmla="*/ 305003 w 864831"/>
                <a:gd name="connsiteY40" fmla="*/ 1043371 h 1580017"/>
                <a:gd name="connsiteX41" fmla="*/ 302893 w 864831"/>
                <a:gd name="connsiteY41" fmla="*/ 1049819 h 1580017"/>
                <a:gd name="connsiteX42" fmla="*/ 301243 w 864831"/>
                <a:gd name="connsiteY42" fmla="*/ 1055686 h 1580017"/>
                <a:gd name="connsiteX43" fmla="*/ 292365 w 864831"/>
                <a:gd name="connsiteY43" fmla="*/ 1087222 h 1580017"/>
                <a:gd name="connsiteX44" fmla="*/ 247895 w 864831"/>
                <a:gd name="connsiteY44" fmla="*/ 1245229 h 1580017"/>
                <a:gd name="connsiteX45" fmla="*/ 132557 w 864831"/>
                <a:gd name="connsiteY45" fmla="*/ 1310712 h 1580017"/>
                <a:gd name="connsiteX46" fmla="*/ 67069 w 864831"/>
                <a:gd name="connsiteY46" fmla="*/ 1195375 h 1580017"/>
                <a:gd name="connsiteX47" fmla="*/ 117630 w 864831"/>
                <a:gd name="connsiteY47" fmla="*/ 1015738 h 1580017"/>
                <a:gd name="connsiteX48" fmla="*/ 380405 w 864831"/>
                <a:gd name="connsiteY48" fmla="*/ 800086 h 1580017"/>
                <a:gd name="connsiteX49" fmla="*/ 382720 w 864831"/>
                <a:gd name="connsiteY49" fmla="*/ 800514 h 1580017"/>
                <a:gd name="connsiteX50" fmla="*/ 402141 w 864831"/>
                <a:gd name="connsiteY50" fmla="*/ 799592 h 1580017"/>
                <a:gd name="connsiteX51" fmla="*/ 408174 w 864831"/>
                <a:gd name="connsiteY51" fmla="*/ 798882 h 1580017"/>
                <a:gd name="connsiteX52" fmla="*/ 413252 w 864831"/>
                <a:gd name="connsiteY52" fmla="*/ 798238 h 1580017"/>
                <a:gd name="connsiteX53" fmla="*/ 406669 w 864831"/>
                <a:gd name="connsiteY53" fmla="*/ 799608 h 1580017"/>
                <a:gd name="connsiteX54" fmla="*/ 415279 w 864831"/>
                <a:gd name="connsiteY54" fmla="*/ 797981 h 1580017"/>
                <a:gd name="connsiteX55" fmla="*/ 413252 w 864831"/>
                <a:gd name="connsiteY55" fmla="*/ 798238 h 1580017"/>
                <a:gd name="connsiteX56" fmla="*/ 449885 w 864831"/>
                <a:gd name="connsiteY56" fmla="*/ 790613 h 1580017"/>
                <a:gd name="connsiteX57" fmla="*/ 491622 w 864831"/>
                <a:gd name="connsiteY57" fmla="*/ 777004 h 1580017"/>
                <a:gd name="connsiteX58" fmla="*/ 493132 w 864831"/>
                <a:gd name="connsiteY58" fmla="*/ 776448 h 1580017"/>
                <a:gd name="connsiteX59" fmla="*/ 489218 w 864831"/>
                <a:gd name="connsiteY59" fmla="*/ 778500 h 1580017"/>
                <a:gd name="connsiteX60" fmla="*/ 498867 w 864831"/>
                <a:gd name="connsiteY60" fmla="*/ 774339 h 1580017"/>
                <a:gd name="connsiteX61" fmla="*/ 493132 w 864831"/>
                <a:gd name="connsiteY61" fmla="*/ 776448 h 1580017"/>
                <a:gd name="connsiteX62" fmla="*/ 496048 w 864831"/>
                <a:gd name="connsiteY62" fmla="*/ 774920 h 1580017"/>
                <a:gd name="connsiteX63" fmla="*/ 509116 w 864831"/>
                <a:gd name="connsiteY63" fmla="*/ 768437 h 1580017"/>
                <a:gd name="connsiteX64" fmla="*/ 546797 w 864831"/>
                <a:gd name="connsiteY64" fmla="*/ 746223 h 1580017"/>
                <a:gd name="connsiteX65" fmla="*/ 559362 w 864831"/>
                <a:gd name="connsiteY65" fmla="*/ 737363 h 1580017"/>
                <a:gd name="connsiteX66" fmla="*/ 558619 w 864831"/>
                <a:gd name="connsiteY66" fmla="*/ 737968 h 1580017"/>
                <a:gd name="connsiteX67" fmla="*/ 564692 w 864831"/>
                <a:gd name="connsiteY67" fmla="*/ 733605 h 1580017"/>
                <a:gd name="connsiteX68" fmla="*/ 559362 w 864831"/>
                <a:gd name="connsiteY68" fmla="*/ 737363 h 1580017"/>
                <a:gd name="connsiteX69" fmla="*/ 568496 w 864831"/>
                <a:gd name="connsiteY69" fmla="*/ 729930 h 1580017"/>
                <a:gd name="connsiteX70" fmla="*/ 600129 w 864831"/>
                <a:gd name="connsiteY70" fmla="*/ 699315 h 1580017"/>
                <a:gd name="connsiteX71" fmla="*/ 613389 w 864831"/>
                <a:gd name="connsiteY71" fmla="*/ 683183 h 1580017"/>
                <a:gd name="connsiteX72" fmla="*/ 617310 w 864831"/>
                <a:gd name="connsiteY72" fmla="*/ 678640 h 1580017"/>
                <a:gd name="connsiteX73" fmla="*/ 613727 w 864831"/>
                <a:gd name="connsiteY73" fmla="*/ 684121 h 1580017"/>
                <a:gd name="connsiteX74" fmla="*/ 617801 w 864831"/>
                <a:gd name="connsiteY74" fmla="*/ 678071 h 1580017"/>
                <a:gd name="connsiteX75" fmla="*/ 617310 w 864831"/>
                <a:gd name="connsiteY75" fmla="*/ 678640 h 1580017"/>
                <a:gd name="connsiteX76" fmla="*/ 638255 w 864831"/>
                <a:gd name="connsiteY76" fmla="*/ 646605 h 1580017"/>
                <a:gd name="connsiteX77" fmla="*/ 649002 w 864831"/>
                <a:gd name="connsiteY77" fmla="*/ 626658 h 1580017"/>
                <a:gd name="connsiteX78" fmla="*/ 653612 w 864831"/>
                <a:gd name="connsiteY78" fmla="*/ 616488 h 1580017"/>
                <a:gd name="connsiteX79" fmla="*/ 652207 w 864831"/>
                <a:gd name="connsiteY79" fmla="*/ 621279 h 1580017"/>
                <a:gd name="connsiteX80" fmla="*/ 654346 w 864831"/>
                <a:gd name="connsiteY80" fmla="*/ 614871 h 1580017"/>
                <a:gd name="connsiteX81" fmla="*/ 653612 w 864831"/>
                <a:gd name="connsiteY81" fmla="*/ 616488 h 1580017"/>
                <a:gd name="connsiteX82" fmla="*/ 675926 w 864831"/>
                <a:gd name="connsiteY82" fmla="*/ 540424 h 1580017"/>
                <a:gd name="connsiteX83" fmla="*/ 677454 w 864831"/>
                <a:gd name="connsiteY83" fmla="*/ 528305 h 1580017"/>
                <a:gd name="connsiteX84" fmla="*/ 676847 w 864831"/>
                <a:gd name="connsiteY84" fmla="*/ 535929 h 1580017"/>
                <a:gd name="connsiteX85" fmla="*/ 677586 w 864831"/>
                <a:gd name="connsiteY85" fmla="*/ 527263 h 1580017"/>
                <a:gd name="connsiteX86" fmla="*/ 677454 w 864831"/>
                <a:gd name="connsiteY86" fmla="*/ 528305 h 1580017"/>
                <a:gd name="connsiteX87" fmla="*/ 678599 w 864831"/>
                <a:gd name="connsiteY87" fmla="*/ 513935 h 1580017"/>
                <a:gd name="connsiteX88" fmla="*/ 678470 w 864831"/>
                <a:gd name="connsiteY88" fmla="*/ 470312 h 1580017"/>
                <a:gd name="connsiteX89" fmla="*/ 677124 w 864831"/>
                <a:gd name="connsiteY89" fmla="*/ 454521 h 1580017"/>
                <a:gd name="connsiteX90" fmla="*/ 677684 w 864831"/>
                <a:gd name="connsiteY90" fmla="*/ 458266 h 1580017"/>
                <a:gd name="connsiteX91" fmla="*/ 676633 w 864831"/>
                <a:gd name="connsiteY91" fmla="*/ 448768 h 1580017"/>
                <a:gd name="connsiteX92" fmla="*/ 677124 w 864831"/>
                <a:gd name="connsiteY92" fmla="*/ 454521 h 1580017"/>
                <a:gd name="connsiteX93" fmla="*/ 675749 w 864831"/>
                <a:gd name="connsiteY93" fmla="*/ 445334 h 1580017"/>
                <a:gd name="connsiteX94" fmla="*/ 667664 w 864831"/>
                <a:gd name="connsiteY94" fmla="*/ 410620 h 1580017"/>
                <a:gd name="connsiteX95" fmla="*/ 655315 w 864831"/>
                <a:gd name="connsiteY95" fmla="*/ 374145 h 1580017"/>
                <a:gd name="connsiteX96" fmla="*/ 657202 w 864831"/>
                <a:gd name="connsiteY96" fmla="*/ 378424 h 1580017"/>
                <a:gd name="connsiteX97" fmla="*/ 654012 w 864831"/>
                <a:gd name="connsiteY97" fmla="*/ 370298 h 1580017"/>
                <a:gd name="connsiteX98" fmla="*/ 655315 w 864831"/>
                <a:gd name="connsiteY98" fmla="*/ 374145 h 1580017"/>
                <a:gd name="connsiteX99" fmla="*/ 652062 w 864831"/>
                <a:gd name="connsiteY99" fmla="*/ 366772 h 1580017"/>
                <a:gd name="connsiteX100" fmla="*/ 642338 w 864831"/>
                <a:gd name="connsiteY100" fmla="*/ 347907 h 1580017"/>
                <a:gd name="connsiteX101" fmla="*/ 619974 w 864831"/>
                <a:gd name="connsiteY101" fmla="*/ 311833 h 1580017"/>
                <a:gd name="connsiteX102" fmla="*/ 612285 w 864831"/>
                <a:gd name="connsiteY102" fmla="*/ 301848 h 1580017"/>
                <a:gd name="connsiteX103" fmla="*/ 611639 w 864831"/>
                <a:gd name="connsiteY103" fmla="*/ 300928 h 1580017"/>
                <a:gd name="connsiteX104" fmla="*/ 617643 w 864831"/>
                <a:gd name="connsiteY104" fmla="*/ 308125 h 1580017"/>
                <a:gd name="connsiteX105" fmla="*/ 611355 w 864831"/>
                <a:gd name="connsiteY105" fmla="*/ 300526 h 1580017"/>
                <a:gd name="connsiteX106" fmla="*/ 611639 w 864831"/>
                <a:gd name="connsiteY106" fmla="*/ 300928 h 1580017"/>
                <a:gd name="connsiteX107" fmla="*/ 608551 w 864831"/>
                <a:gd name="connsiteY107" fmla="*/ 297228 h 1580017"/>
                <a:gd name="connsiteX108" fmla="*/ 578928 w 864831"/>
                <a:gd name="connsiteY108" fmla="*/ 266468 h 1580017"/>
                <a:gd name="connsiteX109" fmla="*/ 562843 w 864831"/>
                <a:gd name="connsiteY109" fmla="*/ 252254 h 1580017"/>
                <a:gd name="connsiteX110" fmla="*/ 560417 w 864831"/>
                <a:gd name="connsiteY110" fmla="*/ 250125 h 1580017"/>
                <a:gd name="connsiteX111" fmla="*/ 565454 w 864831"/>
                <a:gd name="connsiteY111" fmla="*/ 253492 h 1580017"/>
                <a:gd name="connsiteX112" fmla="*/ 557151 w 864831"/>
                <a:gd name="connsiteY112" fmla="*/ 247261 h 1580017"/>
                <a:gd name="connsiteX113" fmla="*/ 560417 w 864831"/>
                <a:gd name="connsiteY113" fmla="*/ 250125 h 1580017"/>
                <a:gd name="connsiteX114" fmla="*/ 559120 w 864831"/>
                <a:gd name="connsiteY114" fmla="*/ 249259 h 1580017"/>
                <a:gd name="connsiteX115" fmla="*/ 491767 w 864831"/>
                <a:gd name="connsiteY115" fmla="*/ 210352 h 1580017"/>
                <a:gd name="connsiteX116" fmla="*/ 496450 w 864831"/>
                <a:gd name="connsiteY116" fmla="*/ 212260 h 1580017"/>
                <a:gd name="connsiteX117" fmla="*/ 489677 w 864831"/>
                <a:gd name="connsiteY117" fmla="*/ 209145 h 1580017"/>
                <a:gd name="connsiteX118" fmla="*/ 491767 w 864831"/>
                <a:gd name="connsiteY118" fmla="*/ 210352 h 1580017"/>
                <a:gd name="connsiteX119" fmla="*/ 484437 w 864831"/>
                <a:gd name="connsiteY119" fmla="*/ 207366 h 1580017"/>
                <a:gd name="connsiteX120" fmla="*/ 462931 w 864831"/>
                <a:gd name="connsiteY120" fmla="*/ 200219 h 1580017"/>
                <a:gd name="connsiteX121" fmla="*/ 414125 w 864831"/>
                <a:gd name="connsiteY121" fmla="*/ 188959 h 1580017"/>
                <a:gd name="connsiteX122" fmla="*/ 417267 w 864831"/>
                <a:gd name="connsiteY122" fmla="*/ 189242 h 1580017"/>
                <a:gd name="connsiteX123" fmla="*/ 410424 w 864831"/>
                <a:gd name="connsiteY123" fmla="*/ 188105 h 1580017"/>
                <a:gd name="connsiteX124" fmla="*/ 414125 w 864831"/>
                <a:gd name="connsiteY124" fmla="*/ 188959 h 1580017"/>
                <a:gd name="connsiteX125" fmla="*/ 412892 w 864831"/>
                <a:gd name="connsiteY125" fmla="*/ 188847 h 1580017"/>
                <a:gd name="connsiteX126" fmla="*/ 399254 w 864831"/>
                <a:gd name="connsiteY126" fmla="*/ 187296 h 1580017"/>
                <a:gd name="connsiteX127" fmla="*/ 372346 w 864831"/>
                <a:gd name="connsiteY127" fmla="*/ 186342 h 1580017"/>
                <a:gd name="connsiteX128" fmla="*/ 332525 w 864831"/>
                <a:gd name="connsiteY128" fmla="*/ 188508 h 1580017"/>
                <a:gd name="connsiteX129" fmla="*/ 335564 w 864831"/>
                <a:gd name="connsiteY129" fmla="*/ 187941 h 1580017"/>
                <a:gd name="connsiteX130" fmla="*/ 328021 w 864831"/>
                <a:gd name="connsiteY130" fmla="*/ 188753 h 1580017"/>
                <a:gd name="connsiteX131" fmla="*/ 332525 w 864831"/>
                <a:gd name="connsiteY131" fmla="*/ 188508 h 1580017"/>
                <a:gd name="connsiteX132" fmla="*/ 331706 w 864831"/>
                <a:gd name="connsiteY132" fmla="*/ 188661 h 1580017"/>
                <a:gd name="connsiteX133" fmla="*/ 318168 w 864831"/>
                <a:gd name="connsiteY133" fmla="*/ 190811 h 1580017"/>
                <a:gd name="connsiteX134" fmla="*/ 292606 w 864831"/>
                <a:gd name="connsiteY134" fmla="*/ 196833 h 1580017"/>
                <a:gd name="connsiteX135" fmla="*/ 267569 w 864831"/>
                <a:gd name="connsiteY135" fmla="*/ 204484 h 1580017"/>
                <a:gd name="connsiteX136" fmla="*/ 255181 w 864831"/>
                <a:gd name="connsiteY136" fmla="*/ 209385 h 1580017"/>
                <a:gd name="connsiteX137" fmla="*/ 254048 w 864831"/>
                <a:gd name="connsiteY137" fmla="*/ 209779 h 1580017"/>
                <a:gd name="connsiteX138" fmla="*/ 257545 w 864831"/>
                <a:gd name="connsiteY138" fmla="*/ 207709 h 1580017"/>
                <a:gd name="connsiteX139" fmla="*/ 251290 w 864831"/>
                <a:gd name="connsiteY139" fmla="*/ 210736 h 1580017"/>
                <a:gd name="connsiteX140" fmla="*/ 254048 w 864831"/>
                <a:gd name="connsiteY140" fmla="*/ 209779 h 1580017"/>
                <a:gd name="connsiteX141" fmla="*/ 175442 w 864831"/>
                <a:gd name="connsiteY141" fmla="*/ 256310 h 1580017"/>
                <a:gd name="connsiteX142" fmla="*/ 47160 w 864831"/>
                <a:gd name="connsiteY142" fmla="*/ 222674 h 1580017"/>
                <a:gd name="connsiteX143" fmla="*/ 80790 w 864831"/>
                <a:gd name="connsiteY143" fmla="*/ 94392 h 1580017"/>
                <a:gd name="connsiteX144" fmla="*/ 170887 w 864831"/>
                <a:gd name="connsiteY144" fmla="*/ 42367 h 1580017"/>
                <a:gd name="connsiteX145" fmla="*/ 407538 w 864831"/>
                <a:gd name="connsiteY145" fmla="*/ 938 h 158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864831" h="1580017">
                  <a:moveTo>
                    <a:pt x="93762" y="1392494"/>
                  </a:moveTo>
                  <a:cubicBezTo>
                    <a:pt x="144875" y="1392494"/>
                    <a:pt x="187523" y="1435142"/>
                    <a:pt x="187523" y="1486256"/>
                  </a:cubicBezTo>
                  <a:cubicBezTo>
                    <a:pt x="187523" y="1537369"/>
                    <a:pt x="144875" y="1580017"/>
                    <a:pt x="93762" y="1580017"/>
                  </a:cubicBezTo>
                  <a:cubicBezTo>
                    <a:pt x="42648" y="1580017"/>
                    <a:pt x="0" y="1537369"/>
                    <a:pt x="0" y="1486256"/>
                  </a:cubicBezTo>
                  <a:cubicBezTo>
                    <a:pt x="0" y="1435142"/>
                    <a:pt x="42648" y="1392494"/>
                    <a:pt x="93762" y="1392494"/>
                  </a:cubicBezTo>
                  <a:close/>
                  <a:moveTo>
                    <a:pt x="407538" y="938"/>
                  </a:moveTo>
                  <a:cubicBezTo>
                    <a:pt x="487893" y="5840"/>
                    <a:pt x="566854" y="30012"/>
                    <a:pt x="635822" y="75130"/>
                  </a:cubicBezTo>
                  <a:cubicBezTo>
                    <a:pt x="748390" y="148768"/>
                    <a:pt x="836435" y="267669"/>
                    <a:pt x="857823" y="402519"/>
                  </a:cubicBezTo>
                  <a:cubicBezTo>
                    <a:pt x="881473" y="551643"/>
                    <a:pt x="845425" y="698881"/>
                    <a:pt x="747308" y="815258"/>
                  </a:cubicBezTo>
                  <a:cubicBezTo>
                    <a:pt x="656337" y="923154"/>
                    <a:pt x="519949" y="984164"/>
                    <a:pt x="379789" y="988177"/>
                  </a:cubicBezTo>
                  <a:lnTo>
                    <a:pt x="378392" y="987907"/>
                  </a:lnTo>
                  <a:lnTo>
                    <a:pt x="369177" y="989271"/>
                  </a:lnTo>
                  <a:lnTo>
                    <a:pt x="376143" y="987472"/>
                  </a:lnTo>
                  <a:lnTo>
                    <a:pt x="376142" y="987472"/>
                  </a:lnTo>
                  <a:lnTo>
                    <a:pt x="366142" y="989661"/>
                  </a:lnTo>
                  <a:cubicBezTo>
                    <a:pt x="365007" y="989932"/>
                    <a:pt x="365749" y="989816"/>
                    <a:pt x="367398" y="989535"/>
                  </a:cubicBezTo>
                  <a:lnTo>
                    <a:pt x="369177" y="989271"/>
                  </a:lnTo>
                  <a:lnTo>
                    <a:pt x="355035" y="992924"/>
                  </a:lnTo>
                  <a:lnTo>
                    <a:pt x="352108" y="993719"/>
                  </a:lnTo>
                  <a:lnTo>
                    <a:pt x="357139" y="990609"/>
                  </a:lnTo>
                  <a:cubicBezTo>
                    <a:pt x="356376" y="990463"/>
                    <a:pt x="348112" y="994170"/>
                    <a:pt x="347743" y="994905"/>
                  </a:cubicBezTo>
                  <a:lnTo>
                    <a:pt x="352108" y="993719"/>
                  </a:lnTo>
                  <a:lnTo>
                    <a:pt x="350733" y="994569"/>
                  </a:lnTo>
                  <a:cubicBezTo>
                    <a:pt x="346447" y="996771"/>
                    <a:pt x="342251" y="999139"/>
                    <a:pt x="338153" y="1001673"/>
                  </a:cubicBezTo>
                  <a:cubicBezTo>
                    <a:pt x="336101" y="1003000"/>
                    <a:pt x="330897" y="1007348"/>
                    <a:pt x="328269" y="1009500"/>
                  </a:cubicBezTo>
                  <a:lnTo>
                    <a:pt x="327773" y="1009855"/>
                  </a:lnTo>
                  <a:lnTo>
                    <a:pt x="333834" y="1004149"/>
                  </a:lnTo>
                  <a:cubicBezTo>
                    <a:pt x="329710" y="1007878"/>
                    <a:pt x="327661" y="1009754"/>
                    <a:pt x="326972" y="1010428"/>
                  </a:cubicBezTo>
                  <a:lnTo>
                    <a:pt x="327773" y="1009855"/>
                  </a:lnTo>
                  <a:lnTo>
                    <a:pt x="323253" y="1014109"/>
                  </a:lnTo>
                  <a:cubicBezTo>
                    <a:pt x="321667" y="1015797"/>
                    <a:pt x="317587" y="1021267"/>
                    <a:pt x="315439" y="1024023"/>
                  </a:cubicBezTo>
                  <a:lnTo>
                    <a:pt x="314509" y="1025002"/>
                  </a:lnTo>
                  <a:lnTo>
                    <a:pt x="319213" y="1017651"/>
                  </a:lnTo>
                  <a:cubicBezTo>
                    <a:pt x="316143" y="1022236"/>
                    <a:pt x="314662" y="1024518"/>
                    <a:pt x="314218" y="1025309"/>
                  </a:cubicBezTo>
                  <a:lnTo>
                    <a:pt x="314509" y="1025002"/>
                  </a:lnTo>
                  <a:lnTo>
                    <a:pt x="311225" y="1030134"/>
                  </a:lnTo>
                  <a:cubicBezTo>
                    <a:pt x="310153" y="1032066"/>
                    <a:pt x="307458" y="1038471"/>
                    <a:pt x="305945" y="1041795"/>
                  </a:cubicBezTo>
                  <a:lnTo>
                    <a:pt x="305003" y="1043371"/>
                  </a:lnTo>
                  <a:lnTo>
                    <a:pt x="307753" y="1034967"/>
                  </a:lnTo>
                  <a:cubicBezTo>
                    <a:pt x="305926" y="1040164"/>
                    <a:pt x="305096" y="1042702"/>
                    <a:pt x="304911" y="1043525"/>
                  </a:cubicBezTo>
                  <a:lnTo>
                    <a:pt x="305003" y="1043371"/>
                  </a:lnTo>
                  <a:lnTo>
                    <a:pt x="302893" y="1049819"/>
                  </a:lnTo>
                  <a:cubicBezTo>
                    <a:pt x="302341" y="1051774"/>
                    <a:pt x="301795" y="1053730"/>
                    <a:pt x="301243" y="1055686"/>
                  </a:cubicBezTo>
                  <a:cubicBezTo>
                    <a:pt x="298280" y="1066198"/>
                    <a:pt x="295328" y="1076710"/>
                    <a:pt x="292365" y="1087222"/>
                  </a:cubicBezTo>
                  <a:cubicBezTo>
                    <a:pt x="277540" y="1139889"/>
                    <a:pt x="262720" y="1192556"/>
                    <a:pt x="247895" y="1245229"/>
                  </a:cubicBezTo>
                  <a:cubicBezTo>
                    <a:pt x="234056" y="1294392"/>
                    <a:pt x="182031" y="1324321"/>
                    <a:pt x="132557" y="1310712"/>
                  </a:cubicBezTo>
                  <a:cubicBezTo>
                    <a:pt x="83523" y="1297226"/>
                    <a:pt x="53230" y="1244548"/>
                    <a:pt x="67069" y="1195375"/>
                  </a:cubicBezTo>
                  <a:cubicBezTo>
                    <a:pt x="83925" y="1135501"/>
                    <a:pt x="100775" y="1075617"/>
                    <a:pt x="117630" y="1015738"/>
                  </a:cubicBezTo>
                  <a:cubicBezTo>
                    <a:pt x="152526" y="891774"/>
                    <a:pt x="249599" y="806354"/>
                    <a:pt x="380405" y="800086"/>
                  </a:cubicBezTo>
                  <a:lnTo>
                    <a:pt x="382720" y="800514"/>
                  </a:lnTo>
                  <a:lnTo>
                    <a:pt x="402141" y="799592"/>
                  </a:lnTo>
                  <a:cubicBezTo>
                    <a:pt x="403250" y="799498"/>
                    <a:pt x="405623" y="799206"/>
                    <a:pt x="408174" y="798882"/>
                  </a:cubicBezTo>
                  <a:lnTo>
                    <a:pt x="413252" y="798238"/>
                  </a:lnTo>
                  <a:lnTo>
                    <a:pt x="406669" y="799608"/>
                  </a:lnTo>
                  <a:cubicBezTo>
                    <a:pt x="418949" y="797636"/>
                    <a:pt x="418926" y="797539"/>
                    <a:pt x="415279" y="797981"/>
                  </a:cubicBezTo>
                  <a:lnTo>
                    <a:pt x="413252" y="798238"/>
                  </a:lnTo>
                  <a:lnTo>
                    <a:pt x="449885" y="790613"/>
                  </a:lnTo>
                  <a:cubicBezTo>
                    <a:pt x="463992" y="786712"/>
                    <a:pt x="478019" y="782420"/>
                    <a:pt x="491622" y="777004"/>
                  </a:cubicBezTo>
                  <a:lnTo>
                    <a:pt x="493132" y="776448"/>
                  </a:lnTo>
                  <a:lnTo>
                    <a:pt x="489218" y="778500"/>
                  </a:lnTo>
                  <a:cubicBezTo>
                    <a:pt x="489891" y="778473"/>
                    <a:pt x="498379" y="774774"/>
                    <a:pt x="498867" y="774339"/>
                  </a:cubicBezTo>
                  <a:lnTo>
                    <a:pt x="493132" y="776448"/>
                  </a:lnTo>
                  <a:lnTo>
                    <a:pt x="496048" y="774920"/>
                  </a:lnTo>
                  <a:cubicBezTo>
                    <a:pt x="500441" y="772835"/>
                    <a:pt x="504797" y="770676"/>
                    <a:pt x="509116" y="768437"/>
                  </a:cubicBezTo>
                  <a:cubicBezTo>
                    <a:pt x="521996" y="761611"/>
                    <a:pt x="534715" y="754415"/>
                    <a:pt x="546797" y="746223"/>
                  </a:cubicBezTo>
                  <a:lnTo>
                    <a:pt x="559362" y="737363"/>
                  </a:lnTo>
                  <a:lnTo>
                    <a:pt x="558619" y="737968"/>
                  </a:lnTo>
                  <a:cubicBezTo>
                    <a:pt x="555724" y="740322"/>
                    <a:pt x="555487" y="740610"/>
                    <a:pt x="564692" y="733605"/>
                  </a:cubicBezTo>
                  <a:lnTo>
                    <a:pt x="559362" y="737363"/>
                  </a:lnTo>
                  <a:lnTo>
                    <a:pt x="568496" y="729930"/>
                  </a:lnTo>
                  <a:cubicBezTo>
                    <a:pt x="579496" y="720222"/>
                    <a:pt x="590249" y="710186"/>
                    <a:pt x="600129" y="699315"/>
                  </a:cubicBezTo>
                  <a:cubicBezTo>
                    <a:pt x="602031" y="697220"/>
                    <a:pt x="608787" y="688779"/>
                    <a:pt x="613389" y="683183"/>
                  </a:cubicBezTo>
                  <a:lnTo>
                    <a:pt x="617310" y="678640"/>
                  </a:lnTo>
                  <a:lnTo>
                    <a:pt x="613727" y="684121"/>
                  </a:lnTo>
                  <a:cubicBezTo>
                    <a:pt x="617083" y="679478"/>
                    <a:pt x="618150" y="677844"/>
                    <a:pt x="617801" y="678071"/>
                  </a:cubicBezTo>
                  <a:lnTo>
                    <a:pt x="617310" y="678640"/>
                  </a:lnTo>
                  <a:lnTo>
                    <a:pt x="638255" y="646605"/>
                  </a:lnTo>
                  <a:cubicBezTo>
                    <a:pt x="641962" y="640026"/>
                    <a:pt x="645675" y="633441"/>
                    <a:pt x="649002" y="626658"/>
                  </a:cubicBezTo>
                  <a:lnTo>
                    <a:pt x="653612" y="616488"/>
                  </a:lnTo>
                  <a:lnTo>
                    <a:pt x="652207" y="621279"/>
                  </a:lnTo>
                  <a:cubicBezTo>
                    <a:pt x="656410" y="610751"/>
                    <a:pt x="656001" y="611295"/>
                    <a:pt x="654346" y="614871"/>
                  </a:cubicBezTo>
                  <a:lnTo>
                    <a:pt x="653612" y="616488"/>
                  </a:lnTo>
                  <a:lnTo>
                    <a:pt x="675926" y="540424"/>
                  </a:lnTo>
                  <a:lnTo>
                    <a:pt x="677454" y="528305"/>
                  </a:lnTo>
                  <a:lnTo>
                    <a:pt x="676847" y="535929"/>
                  </a:lnTo>
                  <a:cubicBezTo>
                    <a:pt x="678061" y="523590"/>
                    <a:pt x="678023" y="523607"/>
                    <a:pt x="677586" y="527263"/>
                  </a:cubicBezTo>
                  <a:lnTo>
                    <a:pt x="677454" y="528305"/>
                  </a:lnTo>
                  <a:lnTo>
                    <a:pt x="678599" y="513935"/>
                  </a:lnTo>
                  <a:cubicBezTo>
                    <a:pt x="679226" y="499405"/>
                    <a:pt x="679446" y="484831"/>
                    <a:pt x="678470" y="470312"/>
                  </a:cubicBezTo>
                  <a:lnTo>
                    <a:pt x="677124" y="454521"/>
                  </a:lnTo>
                  <a:lnTo>
                    <a:pt x="677684" y="458266"/>
                  </a:lnTo>
                  <a:cubicBezTo>
                    <a:pt x="678178" y="461711"/>
                    <a:pt x="678174" y="461418"/>
                    <a:pt x="676633" y="448768"/>
                  </a:cubicBezTo>
                  <a:lnTo>
                    <a:pt x="677124" y="454521"/>
                  </a:lnTo>
                  <a:lnTo>
                    <a:pt x="675749" y="445334"/>
                  </a:lnTo>
                  <a:cubicBezTo>
                    <a:pt x="673466" y="433675"/>
                    <a:pt x="670970" y="422038"/>
                    <a:pt x="667664" y="410620"/>
                  </a:cubicBezTo>
                  <a:lnTo>
                    <a:pt x="655315" y="374145"/>
                  </a:lnTo>
                  <a:lnTo>
                    <a:pt x="657202" y="378424"/>
                  </a:lnTo>
                  <a:cubicBezTo>
                    <a:pt x="658600" y="381629"/>
                    <a:pt x="658609" y="381538"/>
                    <a:pt x="654012" y="370298"/>
                  </a:cubicBezTo>
                  <a:lnTo>
                    <a:pt x="655315" y="374145"/>
                  </a:lnTo>
                  <a:lnTo>
                    <a:pt x="652062" y="366772"/>
                  </a:lnTo>
                  <a:cubicBezTo>
                    <a:pt x="648933" y="360428"/>
                    <a:pt x="645799" y="354079"/>
                    <a:pt x="642338" y="347907"/>
                  </a:cubicBezTo>
                  <a:cubicBezTo>
                    <a:pt x="635421" y="335568"/>
                    <a:pt x="628161" y="323390"/>
                    <a:pt x="619974" y="311833"/>
                  </a:cubicBezTo>
                  <a:cubicBezTo>
                    <a:pt x="618753" y="310110"/>
                    <a:pt x="614432" y="304624"/>
                    <a:pt x="612285" y="301848"/>
                  </a:cubicBezTo>
                  <a:lnTo>
                    <a:pt x="611639" y="300928"/>
                  </a:lnTo>
                  <a:lnTo>
                    <a:pt x="617643" y="308125"/>
                  </a:lnTo>
                  <a:cubicBezTo>
                    <a:pt x="613905" y="303565"/>
                    <a:pt x="612029" y="301302"/>
                    <a:pt x="611355" y="300526"/>
                  </a:cubicBezTo>
                  <a:lnTo>
                    <a:pt x="611639" y="300928"/>
                  </a:lnTo>
                  <a:lnTo>
                    <a:pt x="608551" y="297228"/>
                  </a:lnTo>
                  <a:cubicBezTo>
                    <a:pt x="599138" y="286544"/>
                    <a:pt x="589429" y="276091"/>
                    <a:pt x="578928" y="266468"/>
                  </a:cubicBezTo>
                  <a:cubicBezTo>
                    <a:pt x="573656" y="261636"/>
                    <a:pt x="568373" y="256798"/>
                    <a:pt x="562843" y="252254"/>
                  </a:cubicBezTo>
                  <a:lnTo>
                    <a:pt x="560417" y="250125"/>
                  </a:lnTo>
                  <a:lnTo>
                    <a:pt x="565454" y="253492"/>
                  </a:lnTo>
                  <a:cubicBezTo>
                    <a:pt x="565088" y="252964"/>
                    <a:pt x="557803" y="247452"/>
                    <a:pt x="557151" y="247261"/>
                  </a:cubicBezTo>
                  <a:lnTo>
                    <a:pt x="560417" y="250125"/>
                  </a:lnTo>
                  <a:lnTo>
                    <a:pt x="559120" y="249259"/>
                  </a:lnTo>
                  <a:lnTo>
                    <a:pt x="491767" y="210352"/>
                  </a:lnTo>
                  <a:lnTo>
                    <a:pt x="496450" y="212260"/>
                  </a:lnTo>
                  <a:cubicBezTo>
                    <a:pt x="499983" y="213719"/>
                    <a:pt x="500385" y="213844"/>
                    <a:pt x="489677" y="209145"/>
                  </a:cubicBezTo>
                  <a:lnTo>
                    <a:pt x="491767" y="210352"/>
                  </a:lnTo>
                  <a:lnTo>
                    <a:pt x="484437" y="207366"/>
                  </a:lnTo>
                  <a:cubicBezTo>
                    <a:pt x="477317" y="204848"/>
                    <a:pt x="470185" y="202335"/>
                    <a:pt x="462931" y="200219"/>
                  </a:cubicBezTo>
                  <a:lnTo>
                    <a:pt x="414125" y="188959"/>
                  </a:lnTo>
                  <a:lnTo>
                    <a:pt x="417267" y="189242"/>
                  </a:lnTo>
                  <a:cubicBezTo>
                    <a:pt x="417255" y="189171"/>
                    <a:pt x="415374" y="188846"/>
                    <a:pt x="410424" y="188105"/>
                  </a:cubicBezTo>
                  <a:lnTo>
                    <a:pt x="414125" y="188959"/>
                  </a:lnTo>
                  <a:lnTo>
                    <a:pt x="412892" y="188847"/>
                  </a:lnTo>
                  <a:cubicBezTo>
                    <a:pt x="407835" y="188287"/>
                    <a:pt x="400093" y="187344"/>
                    <a:pt x="399254" y="187296"/>
                  </a:cubicBezTo>
                  <a:cubicBezTo>
                    <a:pt x="390301" y="186776"/>
                    <a:pt x="381326" y="186257"/>
                    <a:pt x="372346" y="186342"/>
                  </a:cubicBezTo>
                  <a:lnTo>
                    <a:pt x="332525" y="188508"/>
                  </a:lnTo>
                  <a:lnTo>
                    <a:pt x="335564" y="187941"/>
                  </a:lnTo>
                  <a:cubicBezTo>
                    <a:pt x="335344" y="187903"/>
                    <a:pt x="333224" y="188119"/>
                    <a:pt x="328021" y="188753"/>
                  </a:cubicBezTo>
                  <a:lnTo>
                    <a:pt x="332525" y="188508"/>
                  </a:lnTo>
                  <a:lnTo>
                    <a:pt x="331706" y="188661"/>
                  </a:lnTo>
                  <a:cubicBezTo>
                    <a:pt x="326911" y="189435"/>
                    <a:pt x="319245" y="190583"/>
                    <a:pt x="318168" y="190811"/>
                  </a:cubicBezTo>
                  <a:cubicBezTo>
                    <a:pt x="309612" y="192632"/>
                    <a:pt x="301034" y="194454"/>
                    <a:pt x="292606" y="196833"/>
                  </a:cubicBezTo>
                  <a:cubicBezTo>
                    <a:pt x="284205" y="199201"/>
                    <a:pt x="275799" y="201575"/>
                    <a:pt x="267569" y="204484"/>
                  </a:cubicBezTo>
                  <a:cubicBezTo>
                    <a:pt x="266723" y="204784"/>
                    <a:pt x="259723" y="207633"/>
                    <a:pt x="255181" y="209385"/>
                  </a:cubicBezTo>
                  <a:lnTo>
                    <a:pt x="254048" y="209779"/>
                  </a:lnTo>
                  <a:lnTo>
                    <a:pt x="257545" y="207709"/>
                  </a:lnTo>
                  <a:cubicBezTo>
                    <a:pt x="253051" y="209752"/>
                    <a:pt x="251325" y="210609"/>
                    <a:pt x="251290" y="210736"/>
                  </a:cubicBezTo>
                  <a:lnTo>
                    <a:pt x="254048" y="209779"/>
                  </a:lnTo>
                  <a:lnTo>
                    <a:pt x="175442" y="256310"/>
                  </a:lnTo>
                  <a:cubicBezTo>
                    <a:pt x="134417" y="287000"/>
                    <a:pt x="70787" y="263013"/>
                    <a:pt x="47160" y="222674"/>
                  </a:cubicBezTo>
                  <a:cubicBezTo>
                    <a:pt x="19111" y="174802"/>
                    <a:pt x="39959" y="124942"/>
                    <a:pt x="80790" y="94392"/>
                  </a:cubicBezTo>
                  <a:cubicBezTo>
                    <a:pt x="108833" y="73410"/>
                    <a:pt x="138698" y="56169"/>
                    <a:pt x="170887" y="42367"/>
                  </a:cubicBezTo>
                  <a:cubicBezTo>
                    <a:pt x="245433" y="10405"/>
                    <a:pt x="327183" y="-3963"/>
                    <a:pt x="407538" y="938"/>
                  </a:cubicBezTo>
                  <a:close/>
                </a:path>
              </a:pathLst>
            </a:custGeom>
            <a:solidFill>
              <a:schemeClr val="accent1"/>
            </a:solidFill>
            <a:ln w="5358"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3FB4963-8005-9C02-8C8F-68F50288A015}"/>
                </a:ext>
              </a:extLst>
            </p:cNvPr>
            <p:cNvSpPr/>
            <p:nvPr/>
          </p:nvSpPr>
          <p:spPr>
            <a:xfrm>
              <a:off x="10237071" y="1685575"/>
              <a:ext cx="117244" cy="95188"/>
            </a:xfrm>
            <a:custGeom>
              <a:avLst/>
              <a:gdLst>
                <a:gd name="connsiteX0" fmla="*/ 93762 w 965066"/>
                <a:gd name="connsiteY0" fmla="*/ 595988 h 783511"/>
                <a:gd name="connsiteX1" fmla="*/ 187523 w 965066"/>
                <a:gd name="connsiteY1" fmla="*/ 689750 h 783511"/>
                <a:gd name="connsiteX2" fmla="*/ 93762 w 965066"/>
                <a:gd name="connsiteY2" fmla="*/ 783511 h 783511"/>
                <a:gd name="connsiteX3" fmla="*/ 0 w 965066"/>
                <a:gd name="connsiteY3" fmla="*/ 689750 h 783511"/>
                <a:gd name="connsiteX4" fmla="*/ 93762 w 965066"/>
                <a:gd name="connsiteY4" fmla="*/ 595988 h 783511"/>
                <a:gd name="connsiteX5" fmla="*/ 439358 w 965066"/>
                <a:gd name="connsiteY5" fmla="*/ 545284 h 783511"/>
                <a:gd name="connsiteX6" fmla="*/ 442813 w 965066"/>
                <a:gd name="connsiteY6" fmla="*/ 545741 h 783511"/>
                <a:gd name="connsiteX7" fmla="*/ 444425 w 965066"/>
                <a:gd name="connsiteY7" fmla="*/ 547466 h 783511"/>
                <a:gd name="connsiteX8" fmla="*/ 441029 w 965066"/>
                <a:gd name="connsiteY8" fmla="*/ 546763 h 783511"/>
                <a:gd name="connsiteX9" fmla="*/ 437908 w 965066"/>
                <a:gd name="connsiteY9" fmla="*/ 544334 h 783511"/>
                <a:gd name="connsiteX10" fmla="*/ 437934 w 965066"/>
                <a:gd name="connsiteY10" fmla="*/ 544334 h 783511"/>
                <a:gd name="connsiteX11" fmla="*/ 436674 w 965066"/>
                <a:gd name="connsiteY11" fmla="*/ 544929 h 783511"/>
                <a:gd name="connsiteX12" fmla="*/ 436669 w 965066"/>
                <a:gd name="connsiteY12" fmla="*/ 544928 h 783511"/>
                <a:gd name="connsiteX13" fmla="*/ 441439 w 965066"/>
                <a:gd name="connsiteY13" fmla="*/ 544270 h 783511"/>
                <a:gd name="connsiteX14" fmla="*/ 442507 w 965066"/>
                <a:gd name="connsiteY14" fmla="*/ 545413 h 783511"/>
                <a:gd name="connsiteX15" fmla="*/ 438663 w 965066"/>
                <a:gd name="connsiteY15" fmla="*/ 544668 h 783511"/>
                <a:gd name="connsiteX16" fmla="*/ 439358 w 965066"/>
                <a:gd name="connsiteY16" fmla="*/ 545284 h 783511"/>
                <a:gd name="connsiteX17" fmla="*/ 437457 w 965066"/>
                <a:gd name="connsiteY17" fmla="*/ 545032 h 783511"/>
                <a:gd name="connsiteX18" fmla="*/ 438762 w 965066"/>
                <a:gd name="connsiteY18" fmla="*/ 544319 h 783511"/>
                <a:gd name="connsiteX19" fmla="*/ 441362 w 965066"/>
                <a:gd name="connsiteY19" fmla="*/ 544187 h 783511"/>
                <a:gd name="connsiteX20" fmla="*/ 442041 w 965066"/>
                <a:gd name="connsiteY20" fmla="*/ 544259 h 783511"/>
                <a:gd name="connsiteX21" fmla="*/ 441439 w 965066"/>
                <a:gd name="connsiteY21" fmla="*/ 544270 h 783511"/>
                <a:gd name="connsiteX22" fmla="*/ 438817 w 965066"/>
                <a:gd name="connsiteY22" fmla="*/ 543917 h 783511"/>
                <a:gd name="connsiteX23" fmla="*/ 439386 w 965066"/>
                <a:gd name="connsiteY23" fmla="*/ 543977 h 783511"/>
                <a:gd name="connsiteX24" fmla="*/ 438762 w 965066"/>
                <a:gd name="connsiteY24" fmla="*/ 544319 h 783511"/>
                <a:gd name="connsiteX25" fmla="*/ 437934 w 965066"/>
                <a:gd name="connsiteY25" fmla="*/ 544334 h 783511"/>
                <a:gd name="connsiteX26" fmla="*/ 440564 w 965066"/>
                <a:gd name="connsiteY26" fmla="*/ 543333 h 783511"/>
                <a:gd name="connsiteX27" fmla="*/ 441362 w 965066"/>
                <a:gd name="connsiteY27" fmla="*/ 544187 h 783511"/>
                <a:gd name="connsiteX28" fmla="*/ 439386 w 965066"/>
                <a:gd name="connsiteY28" fmla="*/ 543977 h 783511"/>
                <a:gd name="connsiteX29" fmla="*/ 440389 w 965066"/>
                <a:gd name="connsiteY29" fmla="*/ 543145 h 783511"/>
                <a:gd name="connsiteX30" fmla="*/ 440408 w 965066"/>
                <a:gd name="connsiteY30" fmla="*/ 543166 h 783511"/>
                <a:gd name="connsiteX31" fmla="*/ 438817 w 965066"/>
                <a:gd name="connsiteY31" fmla="*/ 543917 h 783511"/>
                <a:gd name="connsiteX32" fmla="*/ 438786 w 965066"/>
                <a:gd name="connsiteY32" fmla="*/ 543914 h 783511"/>
                <a:gd name="connsiteX33" fmla="*/ 674216 w 965066"/>
                <a:gd name="connsiteY33" fmla="*/ 478 h 783511"/>
                <a:gd name="connsiteX34" fmla="*/ 924854 w 965066"/>
                <a:gd name="connsiteY34" fmla="*/ 158668 h 783511"/>
                <a:gd name="connsiteX35" fmla="*/ 944282 w 965066"/>
                <a:gd name="connsiteY35" fmla="*/ 423756 h 783511"/>
                <a:gd name="connsiteX36" fmla="*/ 729331 w 965066"/>
                <a:gd name="connsiteY36" fmla="*/ 616166 h 783511"/>
                <a:gd name="connsiteX37" fmla="*/ 503512 w 965066"/>
                <a:gd name="connsiteY37" fmla="*/ 586733 h 783511"/>
                <a:gd name="connsiteX38" fmla="*/ 444798 w 965066"/>
                <a:gd name="connsiteY38" fmla="*/ 546004 h 783511"/>
                <a:gd name="connsiteX39" fmla="*/ 442813 w 965066"/>
                <a:gd name="connsiteY39" fmla="*/ 545741 h 783511"/>
                <a:gd name="connsiteX40" fmla="*/ 442507 w 965066"/>
                <a:gd name="connsiteY40" fmla="*/ 545413 h 783511"/>
                <a:gd name="connsiteX41" fmla="*/ 444503 w 965066"/>
                <a:gd name="connsiteY41" fmla="*/ 545799 h 783511"/>
                <a:gd name="connsiteX42" fmla="*/ 440778 w 965066"/>
                <a:gd name="connsiteY42" fmla="*/ 543216 h 783511"/>
                <a:gd name="connsiteX43" fmla="*/ 440564 w 965066"/>
                <a:gd name="connsiteY43" fmla="*/ 543333 h 783511"/>
                <a:gd name="connsiteX44" fmla="*/ 440408 w 965066"/>
                <a:gd name="connsiteY44" fmla="*/ 543166 h 783511"/>
                <a:gd name="connsiteX45" fmla="*/ 440586 w 965066"/>
                <a:gd name="connsiteY45" fmla="*/ 543082 h 783511"/>
                <a:gd name="connsiteX46" fmla="*/ 440559 w 965066"/>
                <a:gd name="connsiteY46" fmla="*/ 543064 h 783511"/>
                <a:gd name="connsiteX47" fmla="*/ 440389 w 965066"/>
                <a:gd name="connsiteY47" fmla="*/ 543145 h 783511"/>
                <a:gd name="connsiteX48" fmla="*/ 439859 w 965066"/>
                <a:gd name="connsiteY48" fmla="*/ 542578 h 783511"/>
                <a:gd name="connsiteX49" fmla="*/ 438826 w 965066"/>
                <a:gd name="connsiteY49" fmla="*/ 541861 h 783511"/>
                <a:gd name="connsiteX50" fmla="*/ 438803 w 965066"/>
                <a:gd name="connsiteY50" fmla="*/ 541862 h 783511"/>
                <a:gd name="connsiteX51" fmla="*/ 434364 w 965066"/>
                <a:gd name="connsiteY51" fmla="*/ 543444 h 783511"/>
                <a:gd name="connsiteX52" fmla="*/ 438786 w 965066"/>
                <a:gd name="connsiteY52" fmla="*/ 543914 h 783511"/>
                <a:gd name="connsiteX53" fmla="*/ 437908 w 965066"/>
                <a:gd name="connsiteY53" fmla="*/ 544334 h 783511"/>
                <a:gd name="connsiteX54" fmla="*/ 433168 w 965066"/>
                <a:gd name="connsiteY54" fmla="*/ 544421 h 783511"/>
                <a:gd name="connsiteX55" fmla="*/ 434226 w 965066"/>
                <a:gd name="connsiteY55" fmla="*/ 544605 h 783511"/>
                <a:gd name="connsiteX56" fmla="*/ 436669 w 965066"/>
                <a:gd name="connsiteY56" fmla="*/ 544928 h 783511"/>
                <a:gd name="connsiteX57" fmla="*/ 436244 w 965066"/>
                <a:gd name="connsiteY57" fmla="*/ 545132 h 783511"/>
                <a:gd name="connsiteX58" fmla="*/ 436674 w 965066"/>
                <a:gd name="connsiteY58" fmla="*/ 544929 h 783511"/>
                <a:gd name="connsiteX59" fmla="*/ 437457 w 965066"/>
                <a:gd name="connsiteY59" fmla="*/ 545032 h 783511"/>
                <a:gd name="connsiteX60" fmla="*/ 436581 w 965066"/>
                <a:gd name="connsiteY60" fmla="*/ 545512 h 783511"/>
                <a:gd name="connsiteX61" fmla="*/ 410537 w 965066"/>
                <a:gd name="connsiteY61" fmla="*/ 561179 h 783511"/>
                <a:gd name="connsiteX62" fmla="*/ 341271 w 965066"/>
                <a:gd name="connsiteY62" fmla="*/ 602846 h 783511"/>
                <a:gd name="connsiteX63" fmla="*/ 212989 w 965066"/>
                <a:gd name="connsiteY63" fmla="*/ 569205 h 783511"/>
                <a:gd name="connsiteX64" fmla="*/ 246620 w 965066"/>
                <a:gd name="connsiteY64" fmla="*/ 440922 h 783511"/>
                <a:gd name="connsiteX65" fmla="*/ 335678 w 965066"/>
                <a:gd name="connsiteY65" fmla="*/ 387350 h 783511"/>
                <a:gd name="connsiteX66" fmla="*/ 457167 w 965066"/>
                <a:gd name="connsiteY66" fmla="*/ 359043 h 783511"/>
                <a:gd name="connsiteX67" fmla="*/ 571577 w 965066"/>
                <a:gd name="connsiteY67" fmla="*/ 409038 h 783511"/>
                <a:gd name="connsiteX68" fmla="*/ 572677 w 965066"/>
                <a:gd name="connsiteY68" fmla="*/ 410566 h 783511"/>
                <a:gd name="connsiteX69" fmla="*/ 574664 w 965066"/>
                <a:gd name="connsiteY69" fmla="*/ 412501 h 783511"/>
                <a:gd name="connsiteX70" fmla="*/ 573649 w 965066"/>
                <a:gd name="connsiteY70" fmla="*/ 411916 h 783511"/>
                <a:gd name="connsiteX71" fmla="*/ 574859 w 965066"/>
                <a:gd name="connsiteY71" fmla="*/ 413597 h 783511"/>
                <a:gd name="connsiteX72" fmla="*/ 577329 w 965066"/>
                <a:gd name="connsiteY72" fmla="*/ 415098 h 783511"/>
                <a:gd name="connsiteX73" fmla="*/ 574664 w 965066"/>
                <a:gd name="connsiteY73" fmla="*/ 412501 h 783511"/>
                <a:gd name="connsiteX74" fmla="*/ 577421 w 965066"/>
                <a:gd name="connsiteY74" fmla="*/ 414091 h 783511"/>
                <a:gd name="connsiteX75" fmla="*/ 597904 w 965066"/>
                <a:gd name="connsiteY75" fmla="*/ 426210 h 783511"/>
                <a:gd name="connsiteX76" fmla="*/ 602113 w 965066"/>
                <a:gd name="connsiteY76" fmla="*/ 428618 h 783511"/>
                <a:gd name="connsiteX77" fmla="*/ 596372 w 965066"/>
                <a:gd name="connsiteY77" fmla="*/ 427012 h 783511"/>
                <a:gd name="connsiteX78" fmla="*/ 605231 w 965066"/>
                <a:gd name="connsiteY78" fmla="*/ 430402 h 783511"/>
                <a:gd name="connsiteX79" fmla="*/ 602113 w 965066"/>
                <a:gd name="connsiteY79" fmla="*/ 428618 h 783511"/>
                <a:gd name="connsiteX80" fmla="*/ 604462 w 965066"/>
                <a:gd name="connsiteY80" fmla="*/ 429275 h 783511"/>
                <a:gd name="connsiteX81" fmla="*/ 627131 w 965066"/>
                <a:gd name="connsiteY81" fmla="*/ 435865 h 783511"/>
                <a:gd name="connsiteX82" fmla="*/ 640401 w 965066"/>
                <a:gd name="connsiteY82" fmla="*/ 437600 h 783511"/>
                <a:gd name="connsiteX83" fmla="*/ 641036 w 965066"/>
                <a:gd name="connsiteY83" fmla="*/ 437719 h 783511"/>
                <a:gd name="connsiteX84" fmla="*/ 633293 w 965066"/>
                <a:gd name="connsiteY84" fmla="*/ 437467 h 783511"/>
                <a:gd name="connsiteX85" fmla="*/ 642582 w 965066"/>
                <a:gd name="connsiteY85" fmla="*/ 438009 h 783511"/>
                <a:gd name="connsiteX86" fmla="*/ 641036 w 965066"/>
                <a:gd name="connsiteY86" fmla="*/ 437719 h 783511"/>
                <a:gd name="connsiteX87" fmla="*/ 656985 w 965066"/>
                <a:gd name="connsiteY87" fmla="*/ 438238 h 783511"/>
                <a:gd name="connsiteX88" fmla="*/ 670300 w 965066"/>
                <a:gd name="connsiteY88" fmla="*/ 436775 h 783511"/>
                <a:gd name="connsiteX89" fmla="*/ 671872 w 965066"/>
                <a:gd name="connsiteY89" fmla="*/ 436752 h 783511"/>
                <a:gd name="connsiteX90" fmla="*/ 663741 w 965066"/>
                <a:gd name="connsiteY90" fmla="*/ 438592 h 783511"/>
                <a:gd name="connsiteX91" fmla="*/ 672709 w 965066"/>
                <a:gd name="connsiteY91" fmla="*/ 436739 h 783511"/>
                <a:gd name="connsiteX92" fmla="*/ 671872 w 965066"/>
                <a:gd name="connsiteY92" fmla="*/ 436752 h 783511"/>
                <a:gd name="connsiteX93" fmla="*/ 687294 w 965066"/>
                <a:gd name="connsiteY93" fmla="*/ 433261 h 783511"/>
                <a:gd name="connsiteX94" fmla="*/ 699532 w 965066"/>
                <a:gd name="connsiteY94" fmla="*/ 428640 h 783511"/>
                <a:gd name="connsiteX95" fmla="*/ 702279 w 965066"/>
                <a:gd name="connsiteY95" fmla="*/ 427870 h 783511"/>
                <a:gd name="connsiteX96" fmla="*/ 695620 w 965066"/>
                <a:gd name="connsiteY96" fmla="*/ 431380 h 783511"/>
                <a:gd name="connsiteX97" fmla="*/ 702581 w 965066"/>
                <a:gd name="connsiteY97" fmla="*/ 427785 h 783511"/>
                <a:gd name="connsiteX98" fmla="*/ 702279 w 965066"/>
                <a:gd name="connsiteY98" fmla="*/ 427870 h 783511"/>
                <a:gd name="connsiteX99" fmla="*/ 717866 w 965066"/>
                <a:gd name="connsiteY99" fmla="*/ 419652 h 783511"/>
                <a:gd name="connsiteX100" fmla="*/ 728391 w 965066"/>
                <a:gd name="connsiteY100" fmla="*/ 412253 h 783511"/>
                <a:gd name="connsiteX101" fmla="*/ 729867 w 965066"/>
                <a:gd name="connsiteY101" fmla="*/ 411475 h 783511"/>
                <a:gd name="connsiteX102" fmla="*/ 723373 w 965066"/>
                <a:gd name="connsiteY102" fmla="*/ 417246 h 783511"/>
                <a:gd name="connsiteX103" fmla="*/ 730311 w 965066"/>
                <a:gd name="connsiteY103" fmla="*/ 411241 h 783511"/>
                <a:gd name="connsiteX104" fmla="*/ 729867 w 965066"/>
                <a:gd name="connsiteY104" fmla="*/ 411475 h 783511"/>
                <a:gd name="connsiteX105" fmla="*/ 739758 w 965066"/>
                <a:gd name="connsiteY105" fmla="*/ 402684 h 783511"/>
                <a:gd name="connsiteX106" fmla="*/ 750609 w 965066"/>
                <a:gd name="connsiteY106" fmla="*/ 390900 h 783511"/>
                <a:gd name="connsiteX107" fmla="*/ 749149 w 965066"/>
                <a:gd name="connsiteY107" fmla="*/ 392922 h 783511"/>
                <a:gd name="connsiteX108" fmla="*/ 754406 w 965066"/>
                <a:gd name="connsiteY108" fmla="*/ 386777 h 783511"/>
                <a:gd name="connsiteX109" fmla="*/ 750609 w 965066"/>
                <a:gd name="connsiteY109" fmla="*/ 390900 h 783511"/>
                <a:gd name="connsiteX110" fmla="*/ 756517 w 965066"/>
                <a:gd name="connsiteY110" fmla="*/ 382721 h 783511"/>
                <a:gd name="connsiteX111" fmla="*/ 765820 w 965066"/>
                <a:gd name="connsiteY111" fmla="*/ 364252 h 783511"/>
                <a:gd name="connsiteX112" fmla="*/ 768142 w 965066"/>
                <a:gd name="connsiteY112" fmla="*/ 360211 h 783511"/>
                <a:gd name="connsiteX113" fmla="*/ 766113 w 965066"/>
                <a:gd name="connsiteY113" fmla="*/ 367381 h 783511"/>
                <a:gd name="connsiteX114" fmla="*/ 768724 w 965066"/>
                <a:gd name="connsiteY114" fmla="*/ 359198 h 783511"/>
                <a:gd name="connsiteX115" fmla="*/ 768142 w 965066"/>
                <a:gd name="connsiteY115" fmla="*/ 360211 h 783511"/>
                <a:gd name="connsiteX116" fmla="*/ 776757 w 965066"/>
                <a:gd name="connsiteY116" fmla="*/ 329765 h 783511"/>
                <a:gd name="connsiteX117" fmla="*/ 775886 w 965066"/>
                <a:gd name="connsiteY117" fmla="*/ 336807 h 783511"/>
                <a:gd name="connsiteX118" fmla="*/ 777568 w 965066"/>
                <a:gd name="connsiteY118" fmla="*/ 326898 h 783511"/>
                <a:gd name="connsiteX119" fmla="*/ 776757 w 965066"/>
                <a:gd name="connsiteY119" fmla="*/ 329765 h 783511"/>
                <a:gd name="connsiteX120" fmla="*/ 777482 w 965066"/>
                <a:gd name="connsiteY120" fmla="*/ 323903 h 783511"/>
                <a:gd name="connsiteX121" fmla="*/ 777578 w 965066"/>
                <a:gd name="connsiteY121" fmla="*/ 302734 h 783511"/>
                <a:gd name="connsiteX122" fmla="*/ 776043 w 965066"/>
                <a:gd name="connsiteY122" fmla="*/ 291534 h 783511"/>
                <a:gd name="connsiteX123" fmla="*/ 777836 w 965066"/>
                <a:gd name="connsiteY123" fmla="*/ 299412 h 783511"/>
                <a:gd name="connsiteX124" fmla="*/ 775819 w 965066"/>
                <a:gd name="connsiteY124" fmla="*/ 289892 h 783511"/>
                <a:gd name="connsiteX125" fmla="*/ 776043 w 965066"/>
                <a:gd name="connsiteY125" fmla="*/ 291534 h 783511"/>
                <a:gd name="connsiteX126" fmla="*/ 773056 w 965066"/>
                <a:gd name="connsiteY126" fmla="*/ 278404 h 783511"/>
                <a:gd name="connsiteX127" fmla="*/ 768377 w 965066"/>
                <a:gd name="connsiteY127" fmla="*/ 264433 h 783511"/>
                <a:gd name="connsiteX128" fmla="*/ 768638 w 965066"/>
                <a:gd name="connsiteY128" fmla="*/ 264968 h 783511"/>
                <a:gd name="connsiteX129" fmla="*/ 766129 w 965066"/>
                <a:gd name="connsiteY129" fmla="*/ 257723 h 783511"/>
                <a:gd name="connsiteX130" fmla="*/ 768377 w 965066"/>
                <a:gd name="connsiteY130" fmla="*/ 264433 h 783511"/>
                <a:gd name="connsiteX131" fmla="*/ 762930 w 965066"/>
                <a:gd name="connsiteY131" fmla="*/ 253303 h 783511"/>
                <a:gd name="connsiteX132" fmla="*/ 752962 w 965066"/>
                <a:gd name="connsiteY132" fmla="*/ 237453 h 783511"/>
                <a:gd name="connsiteX133" fmla="*/ 754683 w 965066"/>
                <a:gd name="connsiteY133" fmla="*/ 239364 h 783511"/>
                <a:gd name="connsiteX134" fmla="*/ 750162 w 965066"/>
                <a:gd name="connsiteY134" fmla="*/ 233002 h 783511"/>
                <a:gd name="connsiteX135" fmla="*/ 752962 w 965066"/>
                <a:gd name="connsiteY135" fmla="*/ 237453 h 783511"/>
                <a:gd name="connsiteX136" fmla="*/ 752609 w 965066"/>
                <a:gd name="connsiteY136" fmla="*/ 237062 h 783511"/>
                <a:gd name="connsiteX137" fmla="*/ 744371 w 965066"/>
                <a:gd name="connsiteY137" fmla="*/ 227130 h 783511"/>
                <a:gd name="connsiteX138" fmla="*/ 731009 w 965066"/>
                <a:gd name="connsiteY138" fmla="*/ 214580 h 783511"/>
                <a:gd name="connsiteX139" fmla="*/ 731282 w 965066"/>
                <a:gd name="connsiteY139" fmla="*/ 214777 h 783511"/>
                <a:gd name="connsiteX140" fmla="*/ 727097 w 965066"/>
                <a:gd name="connsiteY140" fmla="*/ 210906 h 783511"/>
                <a:gd name="connsiteX141" fmla="*/ 731009 w 965066"/>
                <a:gd name="connsiteY141" fmla="*/ 214580 h 783511"/>
                <a:gd name="connsiteX142" fmla="*/ 720839 w 965066"/>
                <a:gd name="connsiteY142" fmla="*/ 207247 h 783511"/>
                <a:gd name="connsiteX143" fmla="*/ 704234 w 965066"/>
                <a:gd name="connsiteY143" fmla="*/ 198098 h 783511"/>
                <a:gd name="connsiteX144" fmla="*/ 706394 w 965066"/>
                <a:gd name="connsiteY144" fmla="*/ 198979 h 783511"/>
                <a:gd name="connsiteX145" fmla="*/ 700523 w 965066"/>
                <a:gd name="connsiteY145" fmla="*/ 196054 h 783511"/>
                <a:gd name="connsiteX146" fmla="*/ 704234 w 965066"/>
                <a:gd name="connsiteY146" fmla="*/ 198098 h 783511"/>
                <a:gd name="connsiteX147" fmla="*/ 694356 w 965066"/>
                <a:gd name="connsiteY147" fmla="*/ 194072 h 783511"/>
                <a:gd name="connsiteX148" fmla="*/ 674210 w 965066"/>
                <a:gd name="connsiteY148" fmla="*/ 187986 h 783511"/>
                <a:gd name="connsiteX149" fmla="*/ 580454 w 965066"/>
                <a:gd name="connsiteY149" fmla="*/ 94240 h 783511"/>
                <a:gd name="connsiteX150" fmla="*/ 674216 w 965066"/>
                <a:gd name="connsiteY150" fmla="*/ 478 h 78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965066" h="783511">
                  <a:moveTo>
                    <a:pt x="93762" y="595988"/>
                  </a:moveTo>
                  <a:cubicBezTo>
                    <a:pt x="144875" y="595988"/>
                    <a:pt x="187523" y="638636"/>
                    <a:pt x="187523" y="689750"/>
                  </a:cubicBezTo>
                  <a:cubicBezTo>
                    <a:pt x="187523" y="740863"/>
                    <a:pt x="144875" y="783511"/>
                    <a:pt x="93762" y="783511"/>
                  </a:cubicBezTo>
                  <a:cubicBezTo>
                    <a:pt x="42648" y="783511"/>
                    <a:pt x="0" y="740863"/>
                    <a:pt x="0" y="689750"/>
                  </a:cubicBezTo>
                  <a:cubicBezTo>
                    <a:pt x="0" y="638636"/>
                    <a:pt x="42648" y="595988"/>
                    <a:pt x="93762" y="595988"/>
                  </a:cubicBezTo>
                  <a:close/>
                  <a:moveTo>
                    <a:pt x="439358" y="545284"/>
                  </a:moveTo>
                  <a:lnTo>
                    <a:pt x="442813" y="545741"/>
                  </a:lnTo>
                  <a:lnTo>
                    <a:pt x="444425" y="547466"/>
                  </a:lnTo>
                  <a:cubicBezTo>
                    <a:pt x="444217" y="548035"/>
                    <a:pt x="442537" y="547515"/>
                    <a:pt x="441029" y="546763"/>
                  </a:cubicBezTo>
                  <a:close/>
                  <a:moveTo>
                    <a:pt x="437908" y="544334"/>
                  </a:moveTo>
                  <a:lnTo>
                    <a:pt x="437934" y="544334"/>
                  </a:lnTo>
                  <a:lnTo>
                    <a:pt x="436674" y="544929"/>
                  </a:lnTo>
                  <a:lnTo>
                    <a:pt x="436669" y="544928"/>
                  </a:lnTo>
                  <a:close/>
                  <a:moveTo>
                    <a:pt x="441439" y="544270"/>
                  </a:moveTo>
                  <a:lnTo>
                    <a:pt x="442507" y="545413"/>
                  </a:lnTo>
                  <a:lnTo>
                    <a:pt x="438663" y="544668"/>
                  </a:lnTo>
                  <a:lnTo>
                    <a:pt x="439358" y="545284"/>
                  </a:lnTo>
                  <a:lnTo>
                    <a:pt x="437457" y="545032"/>
                  </a:lnTo>
                  <a:lnTo>
                    <a:pt x="438762" y="544319"/>
                  </a:lnTo>
                  <a:close/>
                  <a:moveTo>
                    <a:pt x="441362" y="544187"/>
                  </a:moveTo>
                  <a:lnTo>
                    <a:pt x="442041" y="544259"/>
                  </a:lnTo>
                  <a:lnTo>
                    <a:pt x="441439" y="544270"/>
                  </a:lnTo>
                  <a:close/>
                  <a:moveTo>
                    <a:pt x="438817" y="543917"/>
                  </a:moveTo>
                  <a:lnTo>
                    <a:pt x="439386" y="543977"/>
                  </a:lnTo>
                  <a:lnTo>
                    <a:pt x="438762" y="544319"/>
                  </a:lnTo>
                  <a:lnTo>
                    <a:pt x="437934" y="544334"/>
                  </a:lnTo>
                  <a:close/>
                  <a:moveTo>
                    <a:pt x="440564" y="543333"/>
                  </a:moveTo>
                  <a:lnTo>
                    <a:pt x="441362" y="544187"/>
                  </a:lnTo>
                  <a:lnTo>
                    <a:pt x="439386" y="543977"/>
                  </a:lnTo>
                  <a:close/>
                  <a:moveTo>
                    <a:pt x="440389" y="543145"/>
                  </a:moveTo>
                  <a:lnTo>
                    <a:pt x="440408" y="543166"/>
                  </a:lnTo>
                  <a:lnTo>
                    <a:pt x="438817" y="543917"/>
                  </a:lnTo>
                  <a:lnTo>
                    <a:pt x="438786" y="543914"/>
                  </a:lnTo>
                  <a:close/>
                  <a:moveTo>
                    <a:pt x="674216" y="478"/>
                  </a:moveTo>
                  <a:cubicBezTo>
                    <a:pt x="777187" y="12817"/>
                    <a:pt x="874292" y="64102"/>
                    <a:pt x="924854" y="158668"/>
                  </a:cubicBezTo>
                  <a:cubicBezTo>
                    <a:pt x="968075" y="239517"/>
                    <a:pt x="979407" y="337608"/>
                    <a:pt x="944282" y="423756"/>
                  </a:cubicBezTo>
                  <a:cubicBezTo>
                    <a:pt x="906643" y="516087"/>
                    <a:pt x="829121" y="593588"/>
                    <a:pt x="729331" y="616166"/>
                  </a:cubicBezTo>
                  <a:cubicBezTo>
                    <a:pt x="649748" y="634172"/>
                    <a:pt x="571915" y="623334"/>
                    <a:pt x="503512" y="586733"/>
                  </a:cubicBezTo>
                  <a:lnTo>
                    <a:pt x="444798" y="546004"/>
                  </a:lnTo>
                  <a:lnTo>
                    <a:pt x="442813" y="545741"/>
                  </a:lnTo>
                  <a:lnTo>
                    <a:pt x="442507" y="545413"/>
                  </a:lnTo>
                  <a:lnTo>
                    <a:pt x="444503" y="545799"/>
                  </a:lnTo>
                  <a:lnTo>
                    <a:pt x="440778" y="543216"/>
                  </a:lnTo>
                  <a:lnTo>
                    <a:pt x="440564" y="543333"/>
                  </a:lnTo>
                  <a:lnTo>
                    <a:pt x="440408" y="543166"/>
                  </a:lnTo>
                  <a:lnTo>
                    <a:pt x="440586" y="543082"/>
                  </a:lnTo>
                  <a:lnTo>
                    <a:pt x="440559" y="543064"/>
                  </a:lnTo>
                  <a:lnTo>
                    <a:pt x="440389" y="543145"/>
                  </a:lnTo>
                  <a:lnTo>
                    <a:pt x="439859" y="542578"/>
                  </a:lnTo>
                  <a:lnTo>
                    <a:pt x="438826" y="541861"/>
                  </a:lnTo>
                  <a:lnTo>
                    <a:pt x="438803" y="541862"/>
                  </a:lnTo>
                  <a:cubicBezTo>
                    <a:pt x="436631" y="542275"/>
                    <a:pt x="434488" y="542924"/>
                    <a:pt x="434364" y="543444"/>
                  </a:cubicBezTo>
                  <a:lnTo>
                    <a:pt x="438786" y="543914"/>
                  </a:lnTo>
                  <a:lnTo>
                    <a:pt x="437908" y="544334"/>
                  </a:lnTo>
                  <a:lnTo>
                    <a:pt x="433168" y="544421"/>
                  </a:lnTo>
                  <a:cubicBezTo>
                    <a:pt x="432128" y="544461"/>
                    <a:pt x="432744" y="544504"/>
                    <a:pt x="434226" y="544605"/>
                  </a:cubicBezTo>
                  <a:lnTo>
                    <a:pt x="436669" y="544928"/>
                  </a:lnTo>
                  <a:lnTo>
                    <a:pt x="436244" y="545132"/>
                  </a:lnTo>
                  <a:lnTo>
                    <a:pt x="436674" y="544929"/>
                  </a:lnTo>
                  <a:lnTo>
                    <a:pt x="437457" y="545032"/>
                  </a:lnTo>
                  <a:lnTo>
                    <a:pt x="436581" y="545512"/>
                  </a:lnTo>
                  <a:cubicBezTo>
                    <a:pt x="427896" y="550736"/>
                    <a:pt x="419217" y="555955"/>
                    <a:pt x="410537" y="561179"/>
                  </a:cubicBezTo>
                  <a:cubicBezTo>
                    <a:pt x="387445" y="575066"/>
                    <a:pt x="364358" y="588959"/>
                    <a:pt x="341271" y="602846"/>
                  </a:cubicBezTo>
                  <a:cubicBezTo>
                    <a:pt x="297444" y="629207"/>
                    <a:pt x="238551" y="612855"/>
                    <a:pt x="212989" y="569205"/>
                  </a:cubicBezTo>
                  <a:cubicBezTo>
                    <a:pt x="186907" y="524697"/>
                    <a:pt x="202906" y="467224"/>
                    <a:pt x="246620" y="440922"/>
                  </a:cubicBezTo>
                  <a:cubicBezTo>
                    <a:pt x="276308" y="423065"/>
                    <a:pt x="305995" y="405207"/>
                    <a:pt x="335678" y="387350"/>
                  </a:cubicBezTo>
                  <a:cubicBezTo>
                    <a:pt x="375087" y="363644"/>
                    <a:pt x="416717" y="354818"/>
                    <a:pt x="457167" y="359043"/>
                  </a:cubicBezTo>
                  <a:cubicBezTo>
                    <a:pt x="497617" y="363268"/>
                    <a:pt x="536888" y="380543"/>
                    <a:pt x="571577" y="409038"/>
                  </a:cubicBezTo>
                  <a:lnTo>
                    <a:pt x="572677" y="410566"/>
                  </a:lnTo>
                  <a:lnTo>
                    <a:pt x="574664" y="412501"/>
                  </a:lnTo>
                  <a:lnTo>
                    <a:pt x="573649" y="411916"/>
                  </a:lnTo>
                  <a:lnTo>
                    <a:pt x="574859" y="413597"/>
                  </a:lnTo>
                  <a:lnTo>
                    <a:pt x="577329" y="415098"/>
                  </a:lnTo>
                  <a:lnTo>
                    <a:pt x="574664" y="412501"/>
                  </a:lnTo>
                  <a:lnTo>
                    <a:pt x="577421" y="414091"/>
                  </a:lnTo>
                  <a:cubicBezTo>
                    <a:pt x="584097" y="418377"/>
                    <a:pt x="590794" y="422669"/>
                    <a:pt x="597904" y="426210"/>
                  </a:cubicBezTo>
                  <a:lnTo>
                    <a:pt x="602113" y="428618"/>
                  </a:lnTo>
                  <a:lnTo>
                    <a:pt x="596372" y="427012"/>
                  </a:lnTo>
                  <a:cubicBezTo>
                    <a:pt x="596459" y="427477"/>
                    <a:pt x="604806" y="430794"/>
                    <a:pt x="605231" y="430402"/>
                  </a:cubicBezTo>
                  <a:lnTo>
                    <a:pt x="602113" y="428618"/>
                  </a:lnTo>
                  <a:lnTo>
                    <a:pt x="604462" y="429275"/>
                  </a:lnTo>
                  <a:cubicBezTo>
                    <a:pt x="611931" y="431734"/>
                    <a:pt x="619427" y="434209"/>
                    <a:pt x="627131" y="435865"/>
                  </a:cubicBezTo>
                  <a:cubicBezTo>
                    <a:pt x="629282" y="436325"/>
                    <a:pt x="636540" y="437118"/>
                    <a:pt x="640401" y="437600"/>
                  </a:cubicBezTo>
                  <a:lnTo>
                    <a:pt x="641036" y="437719"/>
                  </a:lnTo>
                  <a:lnTo>
                    <a:pt x="633293" y="437467"/>
                  </a:lnTo>
                  <a:cubicBezTo>
                    <a:pt x="639010" y="437860"/>
                    <a:pt x="641752" y="438013"/>
                    <a:pt x="642582" y="438009"/>
                  </a:cubicBezTo>
                  <a:lnTo>
                    <a:pt x="641036" y="437719"/>
                  </a:lnTo>
                  <a:lnTo>
                    <a:pt x="656985" y="438238"/>
                  </a:lnTo>
                  <a:cubicBezTo>
                    <a:pt x="659039" y="438155"/>
                    <a:pt x="666326" y="437192"/>
                    <a:pt x="670300" y="436775"/>
                  </a:cubicBezTo>
                  <a:lnTo>
                    <a:pt x="671872" y="436752"/>
                  </a:lnTo>
                  <a:lnTo>
                    <a:pt x="663741" y="438592"/>
                  </a:lnTo>
                  <a:cubicBezTo>
                    <a:pt x="669339" y="437541"/>
                    <a:pt x="671972" y="436982"/>
                    <a:pt x="672709" y="436739"/>
                  </a:cubicBezTo>
                  <a:lnTo>
                    <a:pt x="671872" y="436752"/>
                  </a:lnTo>
                  <a:lnTo>
                    <a:pt x="687294" y="433261"/>
                  </a:lnTo>
                  <a:cubicBezTo>
                    <a:pt x="688757" y="432813"/>
                    <a:pt x="695490" y="430113"/>
                    <a:pt x="699532" y="428640"/>
                  </a:cubicBezTo>
                  <a:lnTo>
                    <a:pt x="702279" y="427870"/>
                  </a:lnTo>
                  <a:lnTo>
                    <a:pt x="695620" y="431380"/>
                  </a:lnTo>
                  <a:cubicBezTo>
                    <a:pt x="700272" y="429150"/>
                    <a:pt x="702260" y="428097"/>
                    <a:pt x="702581" y="427785"/>
                  </a:cubicBezTo>
                  <a:lnTo>
                    <a:pt x="702279" y="427870"/>
                  </a:lnTo>
                  <a:lnTo>
                    <a:pt x="717866" y="419652"/>
                  </a:lnTo>
                  <a:cubicBezTo>
                    <a:pt x="719546" y="418605"/>
                    <a:pt x="725264" y="414396"/>
                    <a:pt x="728391" y="412253"/>
                  </a:cubicBezTo>
                  <a:lnTo>
                    <a:pt x="729867" y="411475"/>
                  </a:lnTo>
                  <a:lnTo>
                    <a:pt x="723373" y="417246"/>
                  </a:lnTo>
                  <a:cubicBezTo>
                    <a:pt x="727714" y="413639"/>
                    <a:pt x="729751" y="411855"/>
                    <a:pt x="730311" y="411241"/>
                  </a:cubicBezTo>
                  <a:lnTo>
                    <a:pt x="729867" y="411475"/>
                  </a:lnTo>
                  <a:lnTo>
                    <a:pt x="739758" y="402684"/>
                  </a:lnTo>
                  <a:lnTo>
                    <a:pt x="750609" y="390900"/>
                  </a:lnTo>
                  <a:lnTo>
                    <a:pt x="749149" y="392922"/>
                  </a:lnTo>
                  <a:cubicBezTo>
                    <a:pt x="747079" y="395738"/>
                    <a:pt x="747114" y="395829"/>
                    <a:pt x="754406" y="386777"/>
                  </a:cubicBezTo>
                  <a:lnTo>
                    <a:pt x="750609" y="390900"/>
                  </a:lnTo>
                  <a:lnTo>
                    <a:pt x="756517" y="382721"/>
                  </a:lnTo>
                  <a:cubicBezTo>
                    <a:pt x="758218" y="379932"/>
                    <a:pt x="762769" y="370292"/>
                    <a:pt x="765820" y="364252"/>
                  </a:cubicBezTo>
                  <a:lnTo>
                    <a:pt x="768142" y="360211"/>
                  </a:lnTo>
                  <a:lnTo>
                    <a:pt x="766113" y="367381"/>
                  </a:lnTo>
                  <a:cubicBezTo>
                    <a:pt x="768266" y="361576"/>
                    <a:pt x="768955" y="359284"/>
                    <a:pt x="768724" y="359198"/>
                  </a:cubicBezTo>
                  <a:lnTo>
                    <a:pt x="768142" y="360211"/>
                  </a:lnTo>
                  <a:lnTo>
                    <a:pt x="776757" y="329765"/>
                  </a:lnTo>
                  <a:lnTo>
                    <a:pt x="775886" y="336807"/>
                  </a:lnTo>
                  <a:cubicBezTo>
                    <a:pt x="775409" y="340047"/>
                    <a:pt x="775478" y="339486"/>
                    <a:pt x="777568" y="326898"/>
                  </a:cubicBezTo>
                  <a:lnTo>
                    <a:pt x="776757" y="329765"/>
                  </a:lnTo>
                  <a:lnTo>
                    <a:pt x="777482" y="323903"/>
                  </a:lnTo>
                  <a:cubicBezTo>
                    <a:pt x="777739" y="316857"/>
                    <a:pt x="778002" y="309785"/>
                    <a:pt x="777578" y="302734"/>
                  </a:cubicBezTo>
                  <a:lnTo>
                    <a:pt x="776043" y="291534"/>
                  </a:lnTo>
                  <a:lnTo>
                    <a:pt x="777836" y="299412"/>
                  </a:lnTo>
                  <a:cubicBezTo>
                    <a:pt x="775479" y="287191"/>
                    <a:pt x="775334" y="286678"/>
                    <a:pt x="775819" y="289892"/>
                  </a:cubicBezTo>
                  <a:lnTo>
                    <a:pt x="776043" y="291534"/>
                  </a:lnTo>
                  <a:lnTo>
                    <a:pt x="773056" y="278404"/>
                  </a:lnTo>
                  <a:lnTo>
                    <a:pt x="768377" y="264433"/>
                  </a:lnTo>
                  <a:lnTo>
                    <a:pt x="768638" y="264968"/>
                  </a:lnTo>
                  <a:cubicBezTo>
                    <a:pt x="770300" y="268349"/>
                    <a:pt x="770592" y="268578"/>
                    <a:pt x="766129" y="257723"/>
                  </a:cubicBezTo>
                  <a:lnTo>
                    <a:pt x="768377" y="264433"/>
                  </a:lnTo>
                  <a:lnTo>
                    <a:pt x="762930" y="253303"/>
                  </a:lnTo>
                  <a:lnTo>
                    <a:pt x="752962" y="237453"/>
                  </a:lnTo>
                  <a:lnTo>
                    <a:pt x="754683" y="239364"/>
                  </a:lnTo>
                  <a:cubicBezTo>
                    <a:pt x="754493" y="238975"/>
                    <a:pt x="753204" y="237141"/>
                    <a:pt x="750162" y="233002"/>
                  </a:cubicBezTo>
                  <a:lnTo>
                    <a:pt x="752962" y="237453"/>
                  </a:lnTo>
                  <a:lnTo>
                    <a:pt x="752609" y="237062"/>
                  </a:lnTo>
                  <a:cubicBezTo>
                    <a:pt x="749900" y="233787"/>
                    <a:pt x="745411" y="228180"/>
                    <a:pt x="744371" y="227130"/>
                  </a:cubicBezTo>
                  <a:lnTo>
                    <a:pt x="731009" y="214580"/>
                  </a:lnTo>
                  <a:lnTo>
                    <a:pt x="731282" y="214777"/>
                  </a:lnTo>
                  <a:cubicBezTo>
                    <a:pt x="734558" y="217158"/>
                    <a:pt x="735396" y="217638"/>
                    <a:pt x="727097" y="210906"/>
                  </a:cubicBezTo>
                  <a:lnTo>
                    <a:pt x="731009" y="214580"/>
                  </a:lnTo>
                  <a:lnTo>
                    <a:pt x="720839" y="207247"/>
                  </a:lnTo>
                  <a:lnTo>
                    <a:pt x="704234" y="198098"/>
                  </a:lnTo>
                  <a:lnTo>
                    <a:pt x="706394" y="198979"/>
                  </a:lnTo>
                  <a:cubicBezTo>
                    <a:pt x="709994" y="200500"/>
                    <a:pt x="710609" y="200715"/>
                    <a:pt x="700523" y="196054"/>
                  </a:cubicBezTo>
                  <a:lnTo>
                    <a:pt x="704234" y="198098"/>
                  </a:lnTo>
                  <a:lnTo>
                    <a:pt x="694356" y="194072"/>
                  </a:lnTo>
                  <a:cubicBezTo>
                    <a:pt x="688366" y="192261"/>
                    <a:pt x="650245" y="185114"/>
                    <a:pt x="674210" y="187986"/>
                  </a:cubicBezTo>
                  <a:cubicBezTo>
                    <a:pt x="623482" y="181905"/>
                    <a:pt x="580449" y="149934"/>
                    <a:pt x="580454" y="94240"/>
                  </a:cubicBezTo>
                  <a:cubicBezTo>
                    <a:pt x="580454" y="47740"/>
                    <a:pt x="623348" y="-5619"/>
                    <a:pt x="674216" y="478"/>
                  </a:cubicBezTo>
                  <a:close/>
                </a:path>
              </a:pathLst>
            </a:custGeom>
            <a:solidFill>
              <a:schemeClr val="accent1"/>
            </a:solidFill>
            <a:ln w="5358"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F782071-0FFF-657F-79E2-2EDF158899AD}"/>
                </a:ext>
              </a:extLst>
            </p:cNvPr>
            <p:cNvSpPr/>
            <p:nvPr/>
          </p:nvSpPr>
          <p:spPr>
            <a:xfrm>
              <a:off x="9772624" y="1948329"/>
              <a:ext cx="474205" cy="301095"/>
            </a:xfrm>
            <a:custGeom>
              <a:avLst/>
              <a:gdLst>
                <a:gd name="connsiteX0" fmla="*/ 1597674 w 3903292"/>
                <a:gd name="connsiteY0" fmla="*/ 185712 h 2591167"/>
                <a:gd name="connsiteX1" fmla="*/ 1587100 w 3903292"/>
                <a:gd name="connsiteY1" fmla="*/ 186085 h 2591167"/>
                <a:gd name="connsiteX2" fmla="*/ 1465188 w 3903292"/>
                <a:gd name="connsiteY2" fmla="*/ 192376 h 2591167"/>
                <a:gd name="connsiteX3" fmla="*/ 1428865 w 3903292"/>
                <a:gd name="connsiteY3" fmla="*/ 196445 h 2591167"/>
                <a:gd name="connsiteX4" fmla="*/ 1335775 w 3903292"/>
                <a:gd name="connsiteY4" fmla="*/ 210742 h 2591167"/>
                <a:gd name="connsiteX5" fmla="*/ 1297231 w 3903292"/>
                <a:gd name="connsiteY5" fmla="*/ 218056 h 2591167"/>
                <a:gd name="connsiteX6" fmla="*/ 1189428 w 3903292"/>
                <a:gd name="connsiteY6" fmla="*/ 245865 h 2591167"/>
                <a:gd name="connsiteX7" fmla="*/ 1179383 w 3903292"/>
                <a:gd name="connsiteY7" fmla="*/ 248574 h 2591167"/>
                <a:gd name="connsiteX8" fmla="*/ 1142147 w 3903292"/>
                <a:gd name="connsiteY8" fmla="*/ 261708 h 2591167"/>
                <a:gd name="connsiteX9" fmla="*/ 1067811 w 3903292"/>
                <a:gd name="connsiteY9" fmla="*/ 288969 h 2591167"/>
                <a:gd name="connsiteX10" fmla="*/ 1008418 w 3903292"/>
                <a:gd name="connsiteY10" fmla="*/ 315131 h 2591167"/>
                <a:gd name="connsiteX11" fmla="*/ 972251 w 3903292"/>
                <a:gd name="connsiteY11" fmla="*/ 332575 h 2591167"/>
                <a:gd name="connsiteX12" fmla="*/ 799112 w 3903292"/>
                <a:gd name="connsiteY12" fmla="*/ 433815 h 2591167"/>
                <a:gd name="connsiteX13" fmla="*/ 798655 w 3903292"/>
                <a:gd name="connsiteY13" fmla="*/ 433154 h 2591167"/>
                <a:gd name="connsiteX14" fmla="*/ 698774 w 3903292"/>
                <a:gd name="connsiteY14" fmla="*/ 507875 h 2591167"/>
                <a:gd name="connsiteX15" fmla="*/ 185712 w 3903292"/>
                <a:gd name="connsiteY15" fmla="*/ 1594334 h 2591167"/>
                <a:gd name="connsiteX16" fmla="*/ 185713 w 3903292"/>
                <a:gd name="connsiteY16" fmla="*/ 2155243 h 2591167"/>
                <a:gd name="connsiteX17" fmla="*/ 323140 w 3903292"/>
                <a:gd name="connsiteY17" fmla="*/ 2292670 h 2591167"/>
                <a:gd name="connsiteX18" fmla="*/ 1532355 w 3903292"/>
                <a:gd name="connsiteY18" fmla="*/ 2292670 h 2591167"/>
                <a:gd name="connsiteX19" fmla="*/ 1532355 w 3903292"/>
                <a:gd name="connsiteY19" fmla="*/ 2226042 h 2591167"/>
                <a:gd name="connsiteX20" fmla="*/ 2395955 w 3903292"/>
                <a:gd name="connsiteY20" fmla="*/ 2226042 h 2591167"/>
                <a:gd name="connsiteX21" fmla="*/ 2395955 w 3903292"/>
                <a:gd name="connsiteY21" fmla="*/ 2292670 h 2591167"/>
                <a:gd name="connsiteX22" fmla="*/ 3580152 w 3903292"/>
                <a:gd name="connsiteY22" fmla="*/ 2292670 h 2591167"/>
                <a:gd name="connsiteX23" fmla="*/ 3717579 w 3903292"/>
                <a:gd name="connsiteY23" fmla="*/ 2155243 h 2591167"/>
                <a:gd name="connsiteX24" fmla="*/ 3717580 w 3903292"/>
                <a:gd name="connsiteY24" fmla="*/ 1594334 h 2591167"/>
                <a:gd name="connsiteX25" fmla="*/ 3204518 w 3903292"/>
                <a:gd name="connsiteY25" fmla="*/ 507875 h 2591167"/>
                <a:gd name="connsiteX26" fmla="*/ 3104637 w 3903292"/>
                <a:gd name="connsiteY26" fmla="*/ 433154 h 2591167"/>
                <a:gd name="connsiteX27" fmla="*/ 3104180 w 3903292"/>
                <a:gd name="connsiteY27" fmla="*/ 433815 h 2591167"/>
                <a:gd name="connsiteX28" fmla="*/ 2931041 w 3903292"/>
                <a:gd name="connsiteY28" fmla="*/ 332575 h 2591167"/>
                <a:gd name="connsiteX29" fmla="*/ 2894874 w 3903292"/>
                <a:gd name="connsiteY29" fmla="*/ 315131 h 2591167"/>
                <a:gd name="connsiteX30" fmla="*/ 2835481 w 3903292"/>
                <a:gd name="connsiteY30" fmla="*/ 288969 h 2591167"/>
                <a:gd name="connsiteX31" fmla="*/ 2761145 w 3903292"/>
                <a:gd name="connsiteY31" fmla="*/ 261708 h 2591167"/>
                <a:gd name="connsiteX32" fmla="*/ 2723909 w 3903292"/>
                <a:gd name="connsiteY32" fmla="*/ 248574 h 2591167"/>
                <a:gd name="connsiteX33" fmla="*/ 2713864 w 3903292"/>
                <a:gd name="connsiteY33" fmla="*/ 245865 h 2591167"/>
                <a:gd name="connsiteX34" fmla="*/ 2606061 w 3903292"/>
                <a:gd name="connsiteY34" fmla="*/ 218056 h 2591167"/>
                <a:gd name="connsiteX35" fmla="*/ 2567517 w 3903292"/>
                <a:gd name="connsiteY35" fmla="*/ 210742 h 2591167"/>
                <a:gd name="connsiteX36" fmla="*/ 2474427 w 3903292"/>
                <a:gd name="connsiteY36" fmla="*/ 196445 h 2591167"/>
                <a:gd name="connsiteX37" fmla="*/ 2438104 w 3903292"/>
                <a:gd name="connsiteY37" fmla="*/ 192376 h 2591167"/>
                <a:gd name="connsiteX38" fmla="*/ 2316192 w 3903292"/>
                <a:gd name="connsiteY38" fmla="*/ 186085 h 2591167"/>
                <a:gd name="connsiteX39" fmla="*/ 2305618 w 3903292"/>
                <a:gd name="connsiteY39" fmla="*/ 185712 h 2591167"/>
                <a:gd name="connsiteX40" fmla="*/ 1594336 w 3903292"/>
                <a:gd name="connsiteY40" fmla="*/ 0 h 2591167"/>
                <a:gd name="connsiteX41" fmla="*/ 1597674 w 3903292"/>
                <a:gd name="connsiteY41" fmla="*/ 0 h 2591167"/>
                <a:gd name="connsiteX42" fmla="*/ 2305618 w 3903292"/>
                <a:gd name="connsiteY42" fmla="*/ 0 h 2591167"/>
                <a:gd name="connsiteX43" fmla="*/ 2308956 w 3903292"/>
                <a:gd name="connsiteY43" fmla="*/ 0 h 2591167"/>
                <a:gd name="connsiteX44" fmla="*/ 2316383 w 3903292"/>
                <a:gd name="connsiteY44" fmla="*/ 383 h 2591167"/>
                <a:gd name="connsiteX45" fmla="*/ 2426325 w 3903292"/>
                <a:gd name="connsiteY45" fmla="*/ 4291 h 2591167"/>
                <a:gd name="connsiteX46" fmla="*/ 2455257 w 3903292"/>
                <a:gd name="connsiteY46" fmla="*/ 7538 h 2591167"/>
                <a:gd name="connsiteX47" fmla="*/ 2471890 w 3903292"/>
                <a:gd name="connsiteY47" fmla="*/ 8395 h 2591167"/>
                <a:gd name="connsiteX48" fmla="*/ 2496347 w 3903292"/>
                <a:gd name="connsiteY48" fmla="*/ 12149 h 2591167"/>
                <a:gd name="connsiteX49" fmla="*/ 2545832 w 3903292"/>
                <a:gd name="connsiteY49" fmla="*/ 17703 h 2591167"/>
                <a:gd name="connsiteX50" fmla="*/ 2601889 w 3903292"/>
                <a:gd name="connsiteY50" fmla="*/ 28352 h 2591167"/>
                <a:gd name="connsiteX51" fmla="*/ 2630113 w 3903292"/>
                <a:gd name="connsiteY51" fmla="*/ 32685 h 2591167"/>
                <a:gd name="connsiteX52" fmla="*/ 2645252 w 3903292"/>
                <a:gd name="connsiteY52" fmla="*/ 36589 h 2591167"/>
                <a:gd name="connsiteX53" fmla="*/ 2663644 w 3903292"/>
                <a:gd name="connsiteY53" fmla="*/ 40083 h 2591167"/>
                <a:gd name="connsiteX54" fmla="*/ 2768821 w 3903292"/>
                <a:gd name="connsiteY54" fmla="*/ 68458 h 2591167"/>
                <a:gd name="connsiteX55" fmla="*/ 2782828 w 3903292"/>
                <a:gd name="connsiteY55" fmla="*/ 72071 h 2591167"/>
                <a:gd name="connsiteX56" fmla="*/ 2816390 w 3903292"/>
                <a:gd name="connsiteY56" fmla="*/ 84377 h 2591167"/>
                <a:gd name="connsiteX57" fmla="*/ 2892187 w 3903292"/>
                <a:gd name="connsiteY57" fmla="*/ 111125 h 2591167"/>
                <a:gd name="connsiteX58" fmla="*/ 2906320 w 3903292"/>
                <a:gd name="connsiteY58" fmla="*/ 117352 h 2591167"/>
                <a:gd name="connsiteX59" fmla="*/ 2929234 w 3903292"/>
                <a:gd name="connsiteY59" fmla="*/ 125754 h 2591167"/>
                <a:gd name="connsiteX60" fmla="*/ 2969907 w 3903292"/>
                <a:gd name="connsiteY60" fmla="*/ 145369 h 2591167"/>
                <a:gd name="connsiteX61" fmla="*/ 3001925 w 3903292"/>
                <a:gd name="connsiteY61" fmla="*/ 159477 h 2591167"/>
                <a:gd name="connsiteX62" fmla="*/ 3027394 w 3903292"/>
                <a:gd name="connsiteY62" fmla="*/ 173094 h 2591167"/>
                <a:gd name="connsiteX63" fmla="*/ 3068534 w 3903292"/>
                <a:gd name="connsiteY63" fmla="*/ 192935 h 2591167"/>
                <a:gd name="connsiteX64" fmla="*/ 3097930 w 3903292"/>
                <a:gd name="connsiteY64" fmla="*/ 210807 h 2591167"/>
                <a:gd name="connsiteX65" fmla="*/ 3107977 w 3903292"/>
                <a:gd name="connsiteY65" fmla="*/ 216178 h 2591167"/>
                <a:gd name="connsiteX66" fmla="*/ 3133291 w 3903292"/>
                <a:gd name="connsiteY66" fmla="*/ 232305 h 2591167"/>
                <a:gd name="connsiteX67" fmla="*/ 3199928 w 3903292"/>
                <a:gd name="connsiteY67" fmla="*/ 272816 h 2591167"/>
                <a:gd name="connsiteX68" fmla="*/ 3903292 w 3903292"/>
                <a:gd name="connsiteY68" fmla="*/ 1594334 h 2591167"/>
                <a:gd name="connsiteX69" fmla="*/ 3903291 w 3903292"/>
                <a:gd name="connsiteY69" fmla="*/ 2155243 h 2591167"/>
                <a:gd name="connsiteX70" fmla="*/ 3580152 w 3903292"/>
                <a:gd name="connsiteY70" fmla="*/ 2478382 h 2591167"/>
                <a:gd name="connsiteX71" fmla="*/ 2395955 w 3903292"/>
                <a:gd name="connsiteY71" fmla="*/ 2478382 h 2591167"/>
                <a:gd name="connsiteX72" fmla="*/ 2395955 w 3903292"/>
                <a:gd name="connsiteY72" fmla="*/ 2591167 h 2591167"/>
                <a:gd name="connsiteX73" fmla="*/ 1532355 w 3903292"/>
                <a:gd name="connsiteY73" fmla="*/ 2591167 h 2591167"/>
                <a:gd name="connsiteX74" fmla="*/ 1532355 w 3903292"/>
                <a:gd name="connsiteY74" fmla="*/ 2478382 h 2591167"/>
                <a:gd name="connsiteX75" fmla="*/ 323140 w 3903292"/>
                <a:gd name="connsiteY75" fmla="*/ 2478382 h 2591167"/>
                <a:gd name="connsiteX76" fmla="*/ 1 w 3903292"/>
                <a:gd name="connsiteY76" fmla="*/ 2155243 h 2591167"/>
                <a:gd name="connsiteX77" fmla="*/ 0 w 3903292"/>
                <a:gd name="connsiteY77" fmla="*/ 1594334 h 2591167"/>
                <a:gd name="connsiteX78" fmla="*/ 703364 w 3903292"/>
                <a:gd name="connsiteY78" fmla="*/ 272816 h 2591167"/>
                <a:gd name="connsiteX79" fmla="*/ 770001 w 3903292"/>
                <a:gd name="connsiteY79" fmla="*/ 232305 h 2591167"/>
                <a:gd name="connsiteX80" fmla="*/ 795315 w 3903292"/>
                <a:gd name="connsiteY80" fmla="*/ 216178 h 2591167"/>
                <a:gd name="connsiteX81" fmla="*/ 805362 w 3903292"/>
                <a:gd name="connsiteY81" fmla="*/ 210807 h 2591167"/>
                <a:gd name="connsiteX82" fmla="*/ 834758 w 3903292"/>
                <a:gd name="connsiteY82" fmla="*/ 192935 h 2591167"/>
                <a:gd name="connsiteX83" fmla="*/ 875899 w 3903292"/>
                <a:gd name="connsiteY83" fmla="*/ 173094 h 2591167"/>
                <a:gd name="connsiteX84" fmla="*/ 901367 w 3903292"/>
                <a:gd name="connsiteY84" fmla="*/ 159477 h 2591167"/>
                <a:gd name="connsiteX85" fmla="*/ 933385 w 3903292"/>
                <a:gd name="connsiteY85" fmla="*/ 145369 h 2591167"/>
                <a:gd name="connsiteX86" fmla="*/ 974058 w 3903292"/>
                <a:gd name="connsiteY86" fmla="*/ 125754 h 2591167"/>
                <a:gd name="connsiteX87" fmla="*/ 996972 w 3903292"/>
                <a:gd name="connsiteY87" fmla="*/ 117352 h 2591167"/>
                <a:gd name="connsiteX88" fmla="*/ 1011105 w 3903292"/>
                <a:gd name="connsiteY88" fmla="*/ 111125 h 2591167"/>
                <a:gd name="connsiteX89" fmla="*/ 1086902 w 3903292"/>
                <a:gd name="connsiteY89" fmla="*/ 84377 h 2591167"/>
                <a:gd name="connsiteX90" fmla="*/ 1120465 w 3903292"/>
                <a:gd name="connsiteY90" fmla="*/ 72071 h 2591167"/>
                <a:gd name="connsiteX91" fmla="*/ 1134471 w 3903292"/>
                <a:gd name="connsiteY91" fmla="*/ 68458 h 2591167"/>
                <a:gd name="connsiteX92" fmla="*/ 1239649 w 3903292"/>
                <a:gd name="connsiteY92" fmla="*/ 40083 h 2591167"/>
                <a:gd name="connsiteX93" fmla="*/ 1258040 w 3903292"/>
                <a:gd name="connsiteY93" fmla="*/ 36589 h 2591167"/>
                <a:gd name="connsiteX94" fmla="*/ 1273179 w 3903292"/>
                <a:gd name="connsiteY94" fmla="*/ 32685 h 2591167"/>
                <a:gd name="connsiteX95" fmla="*/ 1301403 w 3903292"/>
                <a:gd name="connsiteY95" fmla="*/ 28352 h 2591167"/>
                <a:gd name="connsiteX96" fmla="*/ 1357460 w 3903292"/>
                <a:gd name="connsiteY96" fmla="*/ 17703 h 2591167"/>
                <a:gd name="connsiteX97" fmla="*/ 1406945 w 3903292"/>
                <a:gd name="connsiteY97" fmla="*/ 12149 h 2591167"/>
                <a:gd name="connsiteX98" fmla="*/ 1431402 w 3903292"/>
                <a:gd name="connsiteY98" fmla="*/ 8395 h 2591167"/>
                <a:gd name="connsiteX99" fmla="*/ 1448035 w 3903292"/>
                <a:gd name="connsiteY99" fmla="*/ 7538 h 2591167"/>
                <a:gd name="connsiteX100" fmla="*/ 1476967 w 3903292"/>
                <a:gd name="connsiteY100" fmla="*/ 4291 h 2591167"/>
                <a:gd name="connsiteX101" fmla="*/ 1586909 w 3903292"/>
                <a:gd name="connsiteY101" fmla="*/ 383 h 2591167"/>
                <a:gd name="connsiteX0" fmla="*/ 1597674 w 3903292"/>
                <a:gd name="connsiteY0" fmla="*/ 185712 h 2591167"/>
                <a:gd name="connsiteX1" fmla="*/ 1587100 w 3903292"/>
                <a:gd name="connsiteY1" fmla="*/ 186085 h 2591167"/>
                <a:gd name="connsiteX2" fmla="*/ 1465188 w 3903292"/>
                <a:gd name="connsiteY2" fmla="*/ 192376 h 2591167"/>
                <a:gd name="connsiteX3" fmla="*/ 1428865 w 3903292"/>
                <a:gd name="connsiteY3" fmla="*/ 196445 h 2591167"/>
                <a:gd name="connsiteX4" fmla="*/ 1335775 w 3903292"/>
                <a:gd name="connsiteY4" fmla="*/ 210742 h 2591167"/>
                <a:gd name="connsiteX5" fmla="*/ 1297231 w 3903292"/>
                <a:gd name="connsiteY5" fmla="*/ 218056 h 2591167"/>
                <a:gd name="connsiteX6" fmla="*/ 1189428 w 3903292"/>
                <a:gd name="connsiteY6" fmla="*/ 245865 h 2591167"/>
                <a:gd name="connsiteX7" fmla="*/ 1179383 w 3903292"/>
                <a:gd name="connsiteY7" fmla="*/ 248574 h 2591167"/>
                <a:gd name="connsiteX8" fmla="*/ 1142147 w 3903292"/>
                <a:gd name="connsiteY8" fmla="*/ 261708 h 2591167"/>
                <a:gd name="connsiteX9" fmla="*/ 1067811 w 3903292"/>
                <a:gd name="connsiteY9" fmla="*/ 288969 h 2591167"/>
                <a:gd name="connsiteX10" fmla="*/ 1008418 w 3903292"/>
                <a:gd name="connsiteY10" fmla="*/ 315131 h 2591167"/>
                <a:gd name="connsiteX11" fmla="*/ 972251 w 3903292"/>
                <a:gd name="connsiteY11" fmla="*/ 332575 h 2591167"/>
                <a:gd name="connsiteX12" fmla="*/ 799112 w 3903292"/>
                <a:gd name="connsiteY12" fmla="*/ 433815 h 2591167"/>
                <a:gd name="connsiteX13" fmla="*/ 798655 w 3903292"/>
                <a:gd name="connsiteY13" fmla="*/ 433154 h 2591167"/>
                <a:gd name="connsiteX14" fmla="*/ 698774 w 3903292"/>
                <a:gd name="connsiteY14" fmla="*/ 507875 h 2591167"/>
                <a:gd name="connsiteX15" fmla="*/ 185712 w 3903292"/>
                <a:gd name="connsiteY15" fmla="*/ 1594334 h 2591167"/>
                <a:gd name="connsiteX16" fmla="*/ 185713 w 3903292"/>
                <a:gd name="connsiteY16" fmla="*/ 2155243 h 2591167"/>
                <a:gd name="connsiteX17" fmla="*/ 323140 w 3903292"/>
                <a:gd name="connsiteY17" fmla="*/ 2292670 h 2591167"/>
                <a:gd name="connsiteX18" fmla="*/ 1532355 w 3903292"/>
                <a:gd name="connsiteY18" fmla="*/ 2292670 h 2591167"/>
                <a:gd name="connsiteX19" fmla="*/ 2395955 w 3903292"/>
                <a:gd name="connsiteY19" fmla="*/ 2226042 h 2591167"/>
                <a:gd name="connsiteX20" fmla="*/ 2395955 w 3903292"/>
                <a:gd name="connsiteY20" fmla="*/ 2292670 h 2591167"/>
                <a:gd name="connsiteX21" fmla="*/ 3580152 w 3903292"/>
                <a:gd name="connsiteY21" fmla="*/ 2292670 h 2591167"/>
                <a:gd name="connsiteX22" fmla="*/ 3717579 w 3903292"/>
                <a:gd name="connsiteY22" fmla="*/ 2155243 h 2591167"/>
                <a:gd name="connsiteX23" fmla="*/ 3717580 w 3903292"/>
                <a:gd name="connsiteY23" fmla="*/ 1594334 h 2591167"/>
                <a:gd name="connsiteX24" fmla="*/ 3204518 w 3903292"/>
                <a:gd name="connsiteY24" fmla="*/ 507875 h 2591167"/>
                <a:gd name="connsiteX25" fmla="*/ 3104637 w 3903292"/>
                <a:gd name="connsiteY25" fmla="*/ 433154 h 2591167"/>
                <a:gd name="connsiteX26" fmla="*/ 3104180 w 3903292"/>
                <a:gd name="connsiteY26" fmla="*/ 433815 h 2591167"/>
                <a:gd name="connsiteX27" fmla="*/ 2931041 w 3903292"/>
                <a:gd name="connsiteY27" fmla="*/ 332575 h 2591167"/>
                <a:gd name="connsiteX28" fmla="*/ 2894874 w 3903292"/>
                <a:gd name="connsiteY28" fmla="*/ 315131 h 2591167"/>
                <a:gd name="connsiteX29" fmla="*/ 2835481 w 3903292"/>
                <a:gd name="connsiteY29" fmla="*/ 288969 h 2591167"/>
                <a:gd name="connsiteX30" fmla="*/ 2761145 w 3903292"/>
                <a:gd name="connsiteY30" fmla="*/ 261708 h 2591167"/>
                <a:gd name="connsiteX31" fmla="*/ 2723909 w 3903292"/>
                <a:gd name="connsiteY31" fmla="*/ 248574 h 2591167"/>
                <a:gd name="connsiteX32" fmla="*/ 2713864 w 3903292"/>
                <a:gd name="connsiteY32" fmla="*/ 245865 h 2591167"/>
                <a:gd name="connsiteX33" fmla="*/ 2606061 w 3903292"/>
                <a:gd name="connsiteY33" fmla="*/ 218056 h 2591167"/>
                <a:gd name="connsiteX34" fmla="*/ 2567517 w 3903292"/>
                <a:gd name="connsiteY34" fmla="*/ 210742 h 2591167"/>
                <a:gd name="connsiteX35" fmla="*/ 2474427 w 3903292"/>
                <a:gd name="connsiteY35" fmla="*/ 196445 h 2591167"/>
                <a:gd name="connsiteX36" fmla="*/ 2438104 w 3903292"/>
                <a:gd name="connsiteY36" fmla="*/ 192376 h 2591167"/>
                <a:gd name="connsiteX37" fmla="*/ 2316192 w 3903292"/>
                <a:gd name="connsiteY37" fmla="*/ 186085 h 2591167"/>
                <a:gd name="connsiteX38" fmla="*/ 2305618 w 3903292"/>
                <a:gd name="connsiteY38" fmla="*/ 185712 h 2591167"/>
                <a:gd name="connsiteX39" fmla="*/ 1597674 w 3903292"/>
                <a:gd name="connsiteY39" fmla="*/ 185712 h 2591167"/>
                <a:gd name="connsiteX40" fmla="*/ 1594336 w 3903292"/>
                <a:gd name="connsiteY40" fmla="*/ 0 h 2591167"/>
                <a:gd name="connsiteX41" fmla="*/ 1597674 w 3903292"/>
                <a:gd name="connsiteY41" fmla="*/ 0 h 2591167"/>
                <a:gd name="connsiteX42" fmla="*/ 2305618 w 3903292"/>
                <a:gd name="connsiteY42" fmla="*/ 0 h 2591167"/>
                <a:gd name="connsiteX43" fmla="*/ 2308956 w 3903292"/>
                <a:gd name="connsiteY43" fmla="*/ 0 h 2591167"/>
                <a:gd name="connsiteX44" fmla="*/ 2316383 w 3903292"/>
                <a:gd name="connsiteY44" fmla="*/ 383 h 2591167"/>
                <a:gd name="connsiteX45" fmla="*/ 2426325 w 3903292"/>
                <a:gd name="connsiteY45" fmla="*/ 4291 h 2591167"/>
                <a:gd name="connsiteX46" fmla="*/ 2455257 w 3903292"/>
                <a:gd name="connsiteY46" fmla="*/ 7538 h 2591167"/>
                <a:gd name="connsiteX47" fmla="*/ 2471890 w 3903292"/>
                <a:gd name="connsiteY47" fmla="*/ 8395 h 2591167"/>
                <a:gd name="connsiteX48" fmla="*/ 2496347 w 3903292"/>
                <a:gd name="connsiteY48" fmla="*/ 12149 h 2591167"/>
                <a:gd name="connsiteX49" fmla="*/ 2545832 w 3903292"/>
                <a:gd name="connsiteY49" fmla="*/ 17703 h 2591167"/>
                <a:gd name="connsiteX50" fmla="*/ 2601889 w 3903292"/>
                <a:gd name="connsiteY50" fmla="*/ 28352 h 2591167"/>
                <a:gd name="connsiteX51" fmla="*/ 2630113 w 3903292"/>
                <a:gd name="connsiteY51" fmla="*/ 32685 h 2591167"/>
                <a:gd name="connsiteX52" fmla="*/ 2645252 w 3903292"/>
                <a:gd name="connsiteY52" fmla="*/ 36589 h 2591167"/>
                <a:gd name="connsiteX53" fmla="*/ 2663644 w 3903292"/>
                <a:gd name="connsiteY53" fmla="*/ 40083 h 2591167"/>
                <a:gd name="connsiteX54" fmla="*/ 2768821 w 3903292"/>
                <a:gd name="connsiteY54" fmla="*/ 68458 h 2591167"/>
                <a:gd name="connsiteX55" fmla="*/ 2782828 w 3903292"/>
                <a:gd name="connsiteY55" fmla="*/ 72071 h 2591167"/>
                <a:gd name="connsiteX56" fmla="*/ 2816390 w 3903292"/>
                <a:gd name="connsiteY56" fmla="*/ 84377 h 2591167"/>
                <a:gd name="connsiteX57" fmla="*/ 2892187 w 3903292"/>
                <a:gd name="connsiteY57" fmla="*/ 111125 h 2591167"/>
                <a:gd name="connsiteX58" fmla="*/ 2906320 w 3903292"/>
                <a:gd name="connsiteY58" fmla="*/ 117352 h 2591167"/>
                <a:gd name="connsiteX59" fmla="*/ 2929234 w 3903292"/>
                <a:gd name="connsiteY59" fmla="*/ 125754 h 2591167"/>
                <a:gd name="connsiteX60" fmla="*/ 2969907 w 3903292"/>
                <a:gd name="connsiteY60" fmla="*/ 145369 h 2591167"/>
                <a:gd name="connsiteX61" fmla="*/ 3001925 w 3903292"/>
                <a:gd name="connsiteY61" fmla="*/ 159477 h 2591167"/>
                <a:gd name="connsiteX62" fmla="*/ 3027394 w 3903292"/>
                <a:gd name="connsiteY62" fmla="*/ 173094 h 2591167"/>
                <a:gd name="connsiteX63" fmla="*/ 3068534 w 3903292"/>
                <a:gd name="connsiteY63" fmla="*/ 192935 h 2591167"/>
                <a:gd name="connsiteX64" fmla="*/ 3097930 w 3903292"/>
                <a:gd name="connsiteY64" fmla="*/ 210807 h 2591167"/>
                <a:gd name="connsiteX65" fmla="*/ 3107977 w 3903292"/>
                <a:gd name="connsiteY65" fmla="*/ 216178 h 2591167"/>
                <a:gd name="connsiteX66" fmla="*/ 3133291 w 3903292"/>
                <a:gd name="connsiteY66" fmla="*/ 232305 h 2591167"/>
                <a:gd name="connsiteX67" fmla="*/ 3199928 w 3903292"/>
                <a:gd name="connsiteY67" fmla="*/ 272816 h 2591167"/>
                <a:gd name="connsiteX68" fmla="*/ 3903292 w 3903292"/>
                <a:gd name="connsiteY68" fmla="*/ 1594334 h 2591167"/>
                <a:gd name="connsiteX69" fmla="*/ 3903291 w 3903292"/>
                <a:gd name="connsiteY69" fmla="*/ 2155243 h 2591167"/>
                <a:gd name="connsiteX70" fmla="*/ 3580152 w 3903292"/>
                <a:gd name="connsiteY70" fmla="*/ 2478382 h 2591167"/>
                <a:gd name="connsiteX71" fmla="*/ 2395955 w 3903292"/>
                <a:gd name="connsiteY71" fmla="*/ 2478382 h 2591167"/>
                <a:gd name="connsiteX72" fmla="*/ 2395955 w 3903292"/>
                <a:gd name="connsiteY72" fmla="*/ 2591167 h 2591167"/>
                <a:gd name="connsiteX73" fmla="*/ 1532355 w 3903292"/>
                <a:gd name="connsiteY73" fmla="*/ 2591167 h 2591167"/>
                <a:gd name="connsiteX74" fmla="*/ 1532355 w 3903292"/>
                <a:gd name="connsiteY74" fmla="*/ 2478382 h 2591167"/>
                <a:gd name="connsiteX75" fmla="*/ 323140 w 3903292"/>
                <a:gd name="connsiteY75" fmla="*/ 2478382 h 2591167"/>
                <a:gd name="connsiteX76" fmla="*/ 1 w 3903292"/>
                <a:gd name="connsiteY76" fmla="*/ 2155243 h 2591167"/>
                <a:gd name="connsiteX77" fmla="*/ 0 w 3903292"/>
                <a:gd name="connsiteY77" fmla="*/ 1594334 h 2591167"/>
                <a:gd name="connsiteX78" fmla="*/ 703364 w 3903292"/>
                <a:gd name="connsiteY78" fmla="*/ 272816 h 2591167"/>
                <a:gd name="connsiteX79" fmla="*/ 770001 w 3903292"/>
                <a:gd name="connsiteY79" fmla="*/ 232305 h 2591167"/>
                <a:gd name="connsiteX80" fmla="*/ 795315 w 3903292"/>
                <a:gd name="connsiteY80" fmla="*/ 216178 h 2591167"/>
                <a:gd name="connsiteX81" fmla="*/ 805362 w 3903292"/>
                <a:gd name="connsiteY81" fmla="*/ 210807 h 2591167"/>
                <a:gd name="connsiteX82" fmla="*/ 834758 w 3903292"/>
                <a:gd name="connsiteY82" fmla="*/ 192935 h 2591167"/>
                <a:gd name="connsiteX83" fmla="*/ 875899 w 3903292"/>
                <a:gd name="connsiteY83" fmla="*/ 173094 h 2591167"/>
                <a:gd name="connsiteX84" fmla="*/ 901367 w 3903292"/>
                <a:gd name="connsiteY84" fmla="*/ 159477 h 2591167"/>
                <a:gd name="connsiteX85" fmla="*/ 933385 w 3903292"/>
                <a:gd name="connsiteY85" fmla="*/ 145369 h 2591167"/>
                <a:gd name="connsiteX86" fmla="*/ 974058 w 3903292"/>
                <a:gd name="connsiteY86" fmla="*/ 125754 h 2591167"/>
                <a:gd name="connsiteX87" fmla="*/ 996972 w 3903292"/>
                <a:gd name="connsiteY87" fmla="*/ 117352 h 2591167"/>
                <a:gd name="connsiteX88" fmla="*/ 1011105 w 3903292"/>
                <a:gd name="connsiteY88" fmla="*/ 111125 h 2591167"/>
                <a:gd name="connsiteX89" fmla="*/ 1086902 w 3903292"/>
                <a:gd name="connsiteY89" fmla="*/ 84377 h 2591167"/>
                <a:gd name="connsiteX90" fmla="*/ 1120465 w 3903292"/>
                <a:gd name="connsiteY90" fmla="*/ 72071 h 2591167"/>
                <a:gd name="connsiteX91" fmla="*/ 1134471 w 3903292"/>
                <a:gd name="connsiteY91" fmla="*/ 68458 h 2591167"/>
                <a:gd name="connsiteX92" fmla="*/ 1239649 w 3903292"/>
                <a:gd name="connsiteY92" fmla="*/ 40083 h 2591167"/>
                <a:gd name="connsiteX93" fmla="*/ 1258040 w 3903292"/>
                <a:gd name="connsiteY93" fmla="*/ 36589 h 2591167"/>
                <a:gd name="connsiteX94" fmla="*/ 1273179 w 3903292"/>
                <a:gd name="connsiteY94" fmla="*/ 32685 h 2591167"/>
                <a:gd name="connsiteX95" fmla="*/ 1301403 w 3903292"/>
                <a:gd name="connsiteY95" fmla="*/ 28352 h 2591167"/>
                <a:gd name="connsiteX96" fmla="*/ 1357460 w 3903292"/>
                <a:gd name="connsiteY96" fmla="*/ 17703 h 2591167"/>
                <a:gd name="connsiteX97" fmla="*/ 1406945 w 3903292"/>
                <a:gd name="connsiteY97" fmla="*/ 12149 h 2591167"/>
                <a:gd name="connsiteX98" fmla="*/ 1431402 w 3903292"/>
                <a:gd name="connsiteY98" fmla="*/ 8395 h 2591167"/>
                <a:gd name="connsiteX99" fmla="*/ 1448035 w 3903292"/>
                <a:gd name="connsiteY99" fmla="*/ 7538 h 2591167"/>
                <a:gd name="connsiteX100" fmla="*/ 1476967 w 3903292"/>
                <a:gd name="connsiteY100" fmla="*/ 4291 h 2591167"/>
                <a:gd name="connsiteX101" fmla="*/ 1586909 w 3903292"/>
                <a:gd name="connsiteY101" fmla="*/ 383 h 2591167"/>
                <a:gd name="connsiteX102" fmla="*/ 1594336 w 3903292"/>
                <a:gd name="connsiteY102" fmla="*/ 0 h 2591167"/>
                <a:gd name="connsiteX0" fmla="*/ 1597674 w 3903292"/>
                <a:gd name="connsiteY0" fmla="*/ 185712 h 2591167"/>
                <a:gd name="connsiteX1" fmla="*/ 1587100 w 3903292"/>
                <a:gd name="connsiteY1" fmla="*/ 186085 h 2591167"/>
                <a:gd name="connsiteX2" fmla="*/ 1465188 w 3903292"/>
                <a:gd name="connsiteY2" fmla="*/ 192376 h 2591167"/>
                <a:gd name="connsiteX3" fmla="*/ 1428865 w 3903292"/>
                <a:gd name="connsiteY3" fmla="*/ 196445 h 2591167"/>
                <a:gd name="connsiteX4" fmla="*/ 1335775 w 3903292"/>
                <a:gd name="connsiteY4" fmla="*/ 210742 h 2591167"/>
                <a:gd name="connsiteX5" fmla="*/ 1297231 w 3903292"/>
                <a:gd name="connsiteY5" fmla="*/ 218056 h 2591167"/>
                <a:gd name="connsiteX6" fmla="*/ 1189428 w 3903292"/>
                <a:gd name="connsiteY6" fmla="*/ 245865 h 2591167"/>
                <a:gd name="connsiteX7" fmla="*/ 1179383 w 3903292"/>
                <a:gd name="connsiteY7" fmla="*/ 248574 h 2591167"/>
                <a:gd name="connsiteX8" fmla="*/ 1142147 w 3903292"/>
                <a:gd name="connsiteY8" fmla="*/ 261708 h 2591167"/>
                <a:gd name="connsiteX9" fmla="*/ 1067811 w 3903292"/>
                <a:gd name="connsiteY9" fmla="*/ 288969 h 2591167"/>
                <a:gd name="connsiteX10" fmla="*/ 1008418 w 3903292"/>
                <a:gd name="connsiteY10" fmla="*/ 315131 h 2591167"/>
                <a:gd name="connsiteX11" fmla="*/ 972251 w 3903292"/>
                <a:gd name="connsiteY11" fmla="*/ 332575 h 2591167"/>
                <a:gd name="connsiteX12" fmla="*/ 799112 w 3903292"/>
                <a:gd name="connsiteY12" fmla="*/ 433815 h 2591167"/>
                <a:gd name="connsiteX13" fmla="*/ 798655 w 3903292"/>
                <a:gd name="connsiteY13" fmla="*/ 433154 h 2591167"/>
                <a:gd name="connsiteX14" fmla="*/ 698774 w 3903292"/>
                <a:gd name="connsiteY14" fmla="*/ 507875 h 2591167"/>
                <a:gd name="connsiteX15" fmla="*/ 185712 w 3903292"/>
                <a:gd name="connsiteY15" fmla="*/ 1594334 h 2591167"/>
                <a:gd name="connsiteX16" fmla="*/ 185713 w 3903292"/>
                <a:gd name="connsiteY16" fmla="*/ 2155243 h 2591167"/>
                <a:gd name="connsiteX17" fmla="*/ 323140 w 3903292"/>
                <a:gd name="connsiteY17" fmla="*/ 2292670 h 2591167"/>
                <a:gd name="connsiteX18" fmla="*/ 1532355 w 3903292"/>
                <a:gd name="connsiteY18" fmla="*/ 2292670 h 2591167"/>
                <a:gd name="connsiteX19" fmla="*/ 2395955 w 3903292"/>
                <a:gd name="connsiteY19" fmla="*/ 2292670 h 2591167"/>
                <a:gd name="connsiteX20" fmla="*/ 3580152 w 3903292"/>
                <a:gd name="connsiteY20" fmla="*/ 2292670 h 2591167"/>
                <a:gd name="connsiteX21" fmla="*/ 3717579 w 3903292"/>
                <a:gd name="connsiteY21" fmla="*/ 2155243 h 2591167"/>
                <a:gd name="connsiteX22" fmla="*/ 3717580 w 3903292"/>
                <a:gd name="connsiteY22" fmla="*/ 1594334 h 2591167"/>
                <a:gd name="connsiteX23" fmla="*/ 3204518 w 3903292"/>
                <a:gd name="connsiteY23" fmla="*/ 507875 h 2591167"/>
                <a:gd name="connsiteX24" fmla="*/ 3104637 w 3903292"/>
                <a:gd name="connsiteY24" fmla="*/ 433154 h 2591167"/>
                <a:gd name="connsiteX25" fmla="*/ 3104180 w 3903292"/>
                <a:gd name="connsiteY25" fmla="*/ 433815 h 2591167"/>
                <a:gd name="connsiteX26" fmla="*/ 2931041 w 3903292"/>
                <a:gd name="connsiteY26" fmla="*/ 332575 h 2591167"/>
                <a:gd name="connsiteX27" fmla="*/ 2894874 w 3903292"/>
                <a:gd name="connsiteY27" fmla="*/ 315131 h 2591167"/>
                <a:gd name="connsiteX28" fmla="*/ 2835481 w 3903292"/>
                <a:gd name="connsiteY28" fmla="*/ 288969 h 2591167"/>
                <a:gd name="connsiteX29" fmla="*/ 2761145 w 3903292"/>
                <a:gd name="connsiteY29" fmla="*/ 261708 h 2591167"/>
                <a:gd name="connsiteX30" fmla="*/ 2723909 w 3903292"/>
                <a:gd name="connsiteY30" fmla="*/ 248574 h 2591167"/>
                <a:gd name="connsiteX31" fmla="*/ 2713864 w 3903292"/>
                <a:gd name="connsiteY31" fmla="*/ 245865 h 2591167"/>
                <a:gd name="connsiteX32" fmla="*/ 2606061 w 3903292"/>
                <a:gd name="connsiteY32" fmla="*/ 218056 h 2591167"/>
                <a:gd name="connsiteX33" fmla="*/ 2567517 w 3903292"/>
                <a:gd name="connsiteY33" fmla="*/ 210742 h 2591167"/>
                <a:gd name="connsiteX34" fmla="*/ 2474427 w 3903292"/>
                <a:gd name="connsiteY34" fmla="*/ 196445 h 2591167"/>
                <a:gd name="connsiteX35" fmla="*/ 2438104 w 3903292"/>
                <a:gd name="connsiteY35" fmla="*/ 192376 h 2591167"/>
                <a:gd name="connsiteX36" fmla="*/ 2316192 w 3903292"/>
                <a:gd name="connsiteY36" fmla="*/ 186085 h 2591167"/>
                <a:gd name="connsiteX37" fmla="*/ 2305618 w 3903292"/>
                <a:gd name="connsiteY37" fmla="*/ 185712 h 2591167"/>
                <a:gd name="connsiteX38" fmla="*/ 1597674 w 3903292"/>
                <a:gd name="connsiteY38" fmla="*/ 185712 h 2591167"/>
                <a:gd name="connsiteX39" fmla="*/ 1594336 w 3903292"/>
                <a:gd name="connsiteY39" fmla="*/ 0 h 2591167"/>
                <a:gd name="connsiteX40" fmla="*/ 1597674 w 3903292"/>
                <a:gd name="connsiteY40" fmla="*/ 0 h 2591167"/>
                <a:gd name="connsiteX41" fmla="*/ 2305618 w 3903292"/>
                <a:gd name="connsiteY41" fmla="*/ 0 h 2591167"/>
                <a:gd name="connsiteX42" fmla="*/ 2308956 w 3903292"/>
                <a:gd name="connsiteY42" fmla="*/ 0 h 2591167"/>
                <a:gd name="connsiteX43" fmla="*/ 2316383 w 3903292"/>
                <a:gd name="connsiteY43" fmla="*/ 383 h 2591167"/>
                <a:gd name="connsiteX44" fmla="*/ 2426325 w 3903292"/>
                <a:gd name="connsiteY44" fmla="*/ 4291 h 2591167"/>
                <a:gd name="connsiteX45" fmla="*/ 2455257 w 3903292"/>
                <a:gd name="connsiteY45" fmla="*/ 7538 h 2591167"/>
                <a:gd name="connsiteX46" fmla="*/ 2471890 w 3903292"/>
                <a:gd name="connsiteY46" fmla="*/ 8395 h 2591167"/>
                <a:gd name="connsiteX47" fmla="*/ 2496347 w 3903292"/>
                <a:gd name="connsiteY47" fmla="*/ 12149 h 2591167"/>
                <a:gd name="connsiteX48" fmla="*/ 2545832 w 3903292"/>
                <a:gd name="connsiteY48" fmla="*/ 17703 h 2591167"/>
                <a:gd name="connsiteX49" fmla="*/ 2601889 w 3903292"/>
                <a:gd name="connsiteY49" fmla="*/ 28352 h 2591167"/>
                <a:gd name="connsiteX50" fmla="*/ 2630113 w 3903292"/>
                <a:gd name="connsiteY50" fmla="*/ 32685 h 2591167"/>
                <a:gd name="connsiteX51" fmla="*/ 2645252 w 3903292"/>
                <a:gd name="connsiteY51" fmla="*/ 36589 h 2591167"/>
                <a:gd name="connsiteX52" fmla="*/ 2663644 w 3903292"/>
                <a:gd name="connsiteY52" fmla="*/ 40083 h 2591167"/>
                <a:gd name="connsiteX53" fmla="*/ 2768821 w 3903292"/>
                <a:gd name="connsiteY53" fmla="*/ 68458 h 2591167"/>
                <a:gd name="connsiteX54" fmla="*/ 2782828 w 3903292"/>
                <a:gd name="connsiteY54" fmla="*/ 72071 h 2591167"/>
                <a:gd name="connsiteX55" fmla="*/ 2816390 w 3903292"/>
                <a:gd name="connsiteY55" fmla="*/ 84377 h 2591167"/>
                <a:gd name="connsiteX56" fmla="*/ 2892187 w 3903292"/>
                <a:gd name="connsiteY56" fmla="*/ 111125 h 2591167"/>
                <a:gd name="connsiteX57" fmla="*/ 2906320 w 3903292"/>
                <a:gd name="connsiteY57" fmla="*/ 117352 h 2591167"/>
                <a:gd name="connsiteX58" fmla="*/ 2929234 w 3903292"/>
                <a:gd name="connsiteY58" fmla="*/ 125754 h 2591167"/>
                <a:gd name="connsiteX59" fmla="*/ 2969907 w 3903292"/>
                <a:gd name="connsiteY59" fmla="*/ 145369 h 2591167"/>
                <a:gd name="connsiteX60" fmla="*/ 3001925 w 3903292"/>
                <a:gd name="connsiteY60" fmla="*/ 159477 h 2591167"/>
                <a:gd name="connsiteX61" fmla="*/ 3027394 w 3903292"/>
                <a:gd name="connsiteY61" fmla="*/ 173094 h 2591167"/>
                <a:gd name="connsiteX62" fmla="*/ 3068534 w 3903292"/>
                <a:gd name="connsiteY62" fmla="*/ 192935 h 2591167"/>
                <a:gd name="connsiteX63" fmla="*/ 3097930 w 3903292"/>
                <a:gd name="connsiteY63" fmla="*/ 210807 h 2591167"/>
                <a:gd name="connsiteX64" fmla="*/ 3107977 w 3903292"/>
                <a:gd name="connsiteY64" fmla="*/ 216178 h 2591167"/>
                <a:gd name="connsiteX65" fmla="*/ 3133291 w 3903292"/>
                <a:gd name="connsiteY65" fmla="*/ 232305 h 2591167"/>
                <a:gd name="connsiteX66" fmla="*/ 3199928 w 3903292"/>
                <a:gd name="connsiteY66" fmla="*/ 272816 h 2591167"/>
                <a:gd name="connsiteX67" fmla="*/ 3903292 w 3903292"/>
                <a:gd name="connsiteY67" fmla="*/ 1594334 h 2591167"/>
                <a:gd name="connsiteX68" fmla="*/ 3903291 w 3903292"/>
                <a:gd name="connsiteY68" fmla="*/ 2155243 h 2591167"/>
                <a:gd name="connsiteX69" fmla="*/ 3580152 w 3903292"/>
                <a:gd name="connsiteY69" fmla="*/ 2478382 h 2591167"/>
                <a:gd name="connsiteX70" fmla="*/ 2395955 w 3903292"/>
                <a:gd name="connsiteY70" fmla="*/ 2478382 h 2591167"/>
                <a:gd name="connsiteX71" fmla="*/ 2395955 w 3903292"/>
                <a:gd name="connsiteY71" fmla="*/ 2591167 h 2591167"/>
                <a:gd name="connsiteX72" fmla="*/ 1532355 w 3903292"/>
                <a:gd name="connsiteY72" fmla="*/ 2591167 h 2591167"/>
                <a:gd name="connsiteX73" fmla="*/ 1532355 w 3903292"/>
                <a:gd name="connsiteY73" fmla="*/ 2478382 h 2591167"/>
                <a:gd name="connsiteX74" fmla="*/ 323140 w 3903292"/>
                <a:gd name="connsiteY74" fmla="*/ 2478382 h 2591167"/>
                <a:gd name="connsiteX75" fmla="*/ 1 w 3903292"/>
                <a:gd name="connsiteY75" fmla="*/ 2155243 h 2591167"/>
                <a:gd name="connsiteX76" fmla="*/ 0 w 3903292"/>
                <a:gd name="connsiteY76" fmla="*/ 1594334 h 2591167"/>
                <a:gd name="connsiteX77" fmla="*/ 703364 w 3903292"/>
                <a:gd name="connsiteY77" fmla="*/ 272816 h 2591167"/>
                <a:gd name="connsiteX78" fmla="*/ 770001 w 3903292"/>
                <a:gd name="connsiteY78" fmla="*/ 232305 h 2591167"/>
                <a:gd name="connsiteX79" fmla="*/ 795315 w 3903292"/>
                <a:gd name="connsiteY79" fmla="*/ 216178 h 2591167"/>
                <a:gd name="connsiteX80" fmla="*/ 805362 w 3903292"/>
                <a:gd name="connsiteY80" fmla="*/ 210807 h 2591167"/>
                <a:gd name="connsiteX81" fmla="*/ 834758 w 3903292"/>
                <a:gd name="connsiteY81" fmla="*/ 192935 h 2591167"/>
                <a:gd name="connsiteX82" fmla="*/ 875899 w 3903292"/>
                <a:gd name="connsiteY82" fmla="*/ 173094 h 2591167"/>
                <a:gd name="connsiteX83" fmla="*/ 901367 w 3903292"/>
                <a:gd name="connsiteY83" fmla="*/ 159477 h 2591167"/>
                <a:gd name="connsiteX84" fmla="*/ 933385 w 3903292"/>
                <a:gd name="connsiteY84" fmla="*/ 145369 h 2591167"/>
                <a:gd name="connsiteX85" fmla="*/ 974058 w 3903292"/>
                <a:gd name="connsiteY85" fmla="*/ 125754 h 2591167"/>
                <a:gd name="connsiteX86" fmla="*/ 996972 w 3903292"/>
                <a:gd name="connsiteY86" fmla="*/ 117352 h 2591167"/>
                <a:gd name="connsiteX87" fmla="*/ 1011105 w 3903292"/>
                <a:gd name="connsiteY87" fmla="*/ 111125 h 2591167"/>
                <a:gd name="connsiteX88" fmla="*/ 1086902 w 3903292"/>
                <a:gd name="connsiteY88" fmla="*/ 84377 h 2591167"/>
                <a:gd name="connsiteX89" fmla="*/ 1120465 w 3903292"/>
                <a:gd name="connsiteY89" fmla="*/ 72071 h 2591167"/>
                <a:gd name="connsiteX90" fmla="*/ 1134471 w 3903292"/>
                <a:gd name="connsiteY90" fmla="*/ 68458 h 2591167"/>
                <a:gd name="connsiteX91" fmla="*/ 1239649 w 3903292"/>
                <a:gd name="connsiteY91" fmla="*/ 40083 h 2591167"/>
                <a:gd name="connsiteX92" fmla="*/ 1258040 w 3903292"/>
                <a:gd name="connsiteY92" fmla="*/ 36589 h 2591167"/>
                <a:gd name="connsiteX93" fmla="*/ 1273179 w 3903292"/>
                <a:gd name="connsiteY93" fmla="*/ 32685 h 2591167"/>
                <a:gd name="connsiteX94" fmla="*/ 1301403 w 3903292"/>
                <a:gd name="connsiteY94" fmla="*/ 28352 h 2591167"/>
                <a:gd name="connsiteX95" fmla="*/ 1357460 w 3903292"/>
                <a:gd name="connsiteY95" fmla="*/ 17703 h 2591167"/>
                <a:gd name="connsiteX96" fmla="*/ 1406945 w 3903292"/>
                <a:gd name="connsiteY96" fmla="*/ 12149 h 2591167"/>
                <a:gd name="connsiteX97" fmla="*/ 1431402 w 3903292"/>
                <a:gd name="connsiteY97" fmla="*/ 8395 h 2591167"/>
                <a:gd name="connsiteX98" fmla="*/ 1448035 w 3903292"/>
                <a:gd name="connsiteY98" fmla="*/ 7538 h 2591167"/>
                <a:gd name="connsiteX99" fmla="*/ 1476967 w 3903292"/>
                <a:gd name="connsiteY99" fmla="*/ 4291 h 2591167"/>
                <a:gd name="connsiteX100" fmla="*/ 1586909 w 3903292"/>
                <a:gd name="connsiteY100" fmla="*/ 383 h 2591167"/>
                <a:gd name="connsiteX101" fmla="*/ 1594336 w 3903292"/>
                <a:gd name="connsiteY101" fmla="*/ 0 h 2591167"/>
                <a:gd name="connsiteX0" fmla="*/ 1597674 w 3903292"/>
                <a:gd name="connsiteY0" fmla="*/ 185712 h 2591167"/>
                <a:gd name="connsiteX1" fmla="*/ 1587100 w 3903292"/>
                <a:gd name="connsiteY1" fmla="*/ 186085 h 2591167"/>
                <a:gd name="connsiteX2" fmla="*/ 1465188 w 3903292"/>
                <a:gd name="connsiteY2" fmla="*/ 192376 h 2591167"/>
                <a:gd name="connsiteX3" fmla="*/ 1428865 w 3903292"/>
                <a:gd name="connsiteY3" fmla="*/ 196445 h 2591167"/>
                <a:gd name="connsiteX4" fmla="*/ 1335775 w 3903292"/>
                <a:gd name="connsiteY4" fmla="*/ 210742 h 2591167"/>
                <a:gd name="connsiteX5" fmla="*/ 1297231 w 3903292"/>
                <a:gd name="connsiteY5" fmla="*/ 218056 h 2591167"/>
                <a:gd name="connsiteX6" fmla="*/ 1189428 w 3903292"/>
                <a:gd name="connsiteY6" fmla="*/ 245865 h 2591167"/>
                <a:gd name="connsiteX7" fmla="*/ 1179383 w 3903292"/>
                <a:gd name="connsiteY7" fmla="*/ 248574 h 2591167"/>
                <a:gd name="connsiteX8" fmla="*/ 1142147 w 3903292"/>
                <a:gd name="connsiteY8" fmla="*/ 261708 h 2591167"/>
                <a:gd name="connsiteX9" fmla="*/ 1067811 w 3903292"/>
                <a:gd name="connsiteY9" fmla="*/ 288969 h 2591167"/>
                <a:gd name="connsiteX10" fmla="*/ 1008418 w 3903292"/>
                <a:gd name="connsiteY10" fmla="*/ 315131 h 2591167"/>
                <a:gd name="connsiteX11" fmla="*/ 972251 w 3903292"/>
                <a:gd name="connsiteY11" fmla="*/ 332575 h 2591167"/>
                <a:gd name="connsiteX12" fmla="*/ 799112 w 3903292"/>
                <a:gd name="connsiteY12" fmla="*/ 433815 h 2591167"/>
                <a:gd name="connsiteX13" fmla="*/ 798655 w 3903292"/>
                <a:gd name="connsiteY13" fmla="*/ 433154 h 2591167"/>
                <a:gd name="connsiteX14" fmla="*/ 698774 w 3903292"/>
                <a:gd name="connsiteY14" fmla="*/ 507875 h 2591167"/>
                <a:gd name="connsiteX15" fmla="*/ 185712 w 3903292"/>
                <a:gd name="connsiteY15" fmla="*/ 1594334 h 2591167"/>
                <a:gd name="connsiteX16" fmla="*/ 185713 w 3903292"/>
                <a:gd name="connsiteY16" fmla="*/ 2155243 h 2591167"/>
                <a:gd name="connsiteX17" fmla="*/ 323140 w 3903292"/>
                <a:gd name="connsiteY17" fmla="*/ 2292670 h 2591167"/>
                <a:gd name="connsiteX18" fmla="*/ 1532355 w 3903292"/>
                <a:gd name="connsiteY18" fmla="*/ 2292670 h 2591167"/>
                <a:gd name="connsiteX19" fmla="*/ 2395955 w 3903292"/>
                <a:gd name="connsiteY19" fmla="*/ 2292670 h 2591167"/>
                <a:gd name="connsiteX20" fmla="*/ 3580152 w 3903292"/>
                <a:gd name="connsiteY20" fmla="*/ 2292670 h 2591167"/>
                <a:gd name="connsiteX21" fmla="*/ 3717579 w 3903292"/>
                <a:gd name="connsiteY21" fmla="*/ 2155243 h 2591167"/>
                <a:gd name="connsiteX22" fmla="*/ 3717580 w 3903292"/>
                <a:gd name="connsiteY22" fmla="*/ 1594334 h 2591167"/>
                <a:gd name="connsiteX23" fmla="*/ 3204518 w 3903292"/>
                <a:gd name="connsiteY23" fmla="*/ 507875 h 2591167"/>
                <a:gd name="connsiteX24" fmla="*/ 3104637 w 3903292"/>
                <a:gd name="connsiteY24" fmla="*/ 433154 h 2591167"/>
                <a:gd name="connsiteX25" fmla="*/ 3104180 w 3903292"/>
                <a:gd name="connsiteY25" fmla="*/ 433815 h 2591167"/>
                <a:gd name="connsiteX26" fmla="*/ 2931041 w 3903292"/>
                <a:gd name="connsiteY26" fmla="*/ 332575 h 2591167"/>
                <a:gd name="connsiteX27" fmla="*/ 2894874 w 3903292"/>
                <a:gd name="connsiteY27" fmla="*/ 315131 h 2591167"/>
                <a:gd name="connsiteX28" fmla="*/ 2835481 w 3903292"/>
                <a:gd name="connsiteY28" fmla="*/ 288969 h 2591167"/>
                <a:gd name="connsiteX29" fmla="*/ 2761145 w 3903292"/>
                <a:gd name="connsiteY29" fmla="*/ 261708 h 2591167"/>
                <a:gd name="connsiteX30" fmla="*/ 2723909 w 3903292"/>
                <a:gd name="connsiteY30" fmla="*/ 248574 h 2591167"/>
                <a:gd name="connsiteX31" fmla="*/ 2713864 w 3903292"/>
                <a:gd name="connsiteY31" fmla="*/ 245865 h 2591167"/>
                <a:gd name="connsiteX32" fmla="*/ 2606061 w 3903292"/>
                <a:gd name="connsiteY32" fmla="*/ 218056 h 2591167"/>
                <a:gd name="connsiteX33" fmla="*/ 2567517 w 3903292"/>
                <a:gd name="connsiteY33" fmla="*/ 210742 h 2591167"/>
                <a:gd name="connsiteX34" fmla="*/ 2474427 w 3903292"/>
                <a:gd name="connsiteY34" fmla="*/ 196445 h 2591167"/>
                <a:gd name="connsiteX35" fmla="*/ 2438104 w 3903292"/>
                <a:gd name="connsiteY35" fmla="*/ 192376 h 2591167"/>
                <a:gd name="connsiteX36" fmla="*/ 2316192 w 3903292"/>
                <a:gd name="connsiteY36" fmla="*/ 186085 h 2591167"/>
                <a:gd name="connsiteX37" fmla="*/ 2305618 w 3903292"/>
                <a:gd name="connsiteY37" fmla="*/ 185712 h 2591167"/>
                <a:gd name="connsiteX38" fmla="*/ 1597674 w 3903292"/>
                <a:gd name="connsiteY38" fmla="*/ 185712 h 2591167"/>
                <a:gd name="connsiteX39" fmla="*/ 1594336 w 3903292"/>
                <a:gd name="connsiteY39" fmla="*/ 0 h 2591167"/>
                <a:gd name="connsiteX40" fmla="*/ 1597674 w 3903292"/>
                <a:gd name="connsiteY40" fmla="*/ 0 h 2591167"/>
                <a:gd name="connsiteX41" fmla="*/ 2305618 w 3903292"/>
                <a:gd name="connsiteY41" fmla="*/ 0 h 2591167"/>
                <a:gd name="connsiteX42" fmla="*/ 2308956 w 3903292"/>
                <a:gd name="connsiteY42" fmla="*/ 0 h 2591167"/>
                <a:gd name="connsiteX43" fmla="*/ 2316383 w 3903292"/>
                <a:gd name="connsiteY43" fmla="*/ 383 h 2591167"/>
                <a:gd name="connsiteX44" fmla="*/ 2426325 w 3903292"/>
                <a:gd name="connsiteY44" fmla="*/ 4291 h 2591167"/>
                <a:gd name="connsiteX45" fmla="*/ 2455257 w 3903292"/>
                <a:gd name="connsiteY45" fmla="*/ 7538 h 2591167"/>
                <a:gd name="connsiteX46" fmla="*/ 2471890 w 3903292"/>
                <a:gd name="connsiteY46" fmla="*/ 8395 h 2591167"/>
                <a:gd name="connsiteX47" fmla="*/ 2496347 w 3903292"/>
                <a:gd name="connsiteY47" fmla="*/ 12149 h 2591167"/>
                <a:gd name="connsiteX48" fmla="*/ 2545832 w 3903292"/>
                <a:gd name="connsiteY48" fmla="*/ 17703 h 2591167"/>
                <a:gd name="connsiteX49" fmla="*/ 2601889 w 3903292"/>
                <a:gd name="connsiteY49" fmla="*/ 28352 h 2591167"/>
                <a:gd name="connsiteX50" fmla="*/ 2630113 w 3903292"/>
                <a:gd name="connsiteY50" fmla="*/ 32685 h 2591167"/>
                <a:gd name="connsiteX51" fmla="*/ 2645252 w 3903292"/>
                <a:gd name="connsiteY51" fmla="*/ 36589 h 2591167"/>
                <a:gd name="connsiteX52" fmla="*/ 2663644 w 3903292"/>
                <a:gd name="connsiteY52" fmla="*/ 40083 h 2591167"/>
                <a:gd name="connsiteX53" fmla="*/ 2768821 w 3903292"/>
                <a:gd name="connsiteY53" fmla="*/ 68458 h 2591167"/>
                <a:gd name="connsiteX54" fmla="*/ 2782828 w 3903292"/>
                <a:gd name="connsiteY54" fmla="*/ 72071 h 2591167"/>
                <a:gd name="connsiteX55" fmla="*/ 2816390 w 3903292"/>
                <a:gd name="connsiteY55" fmla="*/ 84377 h 2591167"/>
                <a:gd name="connsiteX56" fmla="*/ 2892187 w 3903292"/>
                <a:gd name="connsiteY56" fmla="*/ 111125 h 2591167"/>
                <a:gd name="connsiteX57" fmla="*/ 2906320 w 3903292"/>
                <a:gd name="connsiteY57" fmla="*/ 117352 h 2591167"/>
                <a:gd name="connsiteX58" fmla="*/ 2929234 w 3903292"/>
                <a:gd name="connsiteY58" fmla="*/ 125754 h 2591167"/>
                <a:gd name="connsiteX59" fmla="*/ 2969907 w 3903292"/>
                <a:gd name="connsiteY59" fmla="*/ 145369 h 2591167"/>
                <a:gd name="connsiteX60" fmla="*/ 3001925 w 3903292"/>
                <a:gd name="connsiteY60" fmla="*/ 159477 h 2591167"/>
                <a:gd name="connsiteX61" fmla="*/ 3027394 w 3903292"/>
                <a:gd name="connsiteY61" fmla="*/ 173094 h 2591167"/>
                <a:gd name="connsiteX62" fmla="*/ 3068534 w 3903292"/>
                <a:gd name="connsiteY62" fmla="*/ 192935 h 2591167"/>
                <a:gd name="connsiteX63" fmla="*/ 3097930 w 3903292"/>
                <a:gd name="connsiteY63" fmla="*/ 210807 h 2591167"/>
                <a:gd name="connsiteX64" fmla="*/ 3107977 w 3903292"/>
                <a:gd name="connsiteY64" fmla="*/ 216178 h 2591167"/>
                <a:gd name="connsiteX65" fmla="*/ 3133291 w 3903292"/>
                <a:gd name="connsiteY65" fmla="*/ 232305 h 2591167"/>
                <a:gd name="connsiteX66" fmla="*/ 3199928 w 3903292"/>
                <a:gd name="connsiteY66" fmla="*/ 272816 h 2591167"/>
                <a:gd name="connsiteX67" fmla="*/ 3903292 w 3903292"/>
                <a:gd name="connsiteY67" fmla="*/ 1594334 h 2591167"/>
                <a:gd name="connsiteX68" fmla="*/ 3903291 w 3903292"/>
                <a:gd name="connsiteY68" fmla="*/ 2155243 h 2591167"/>
                <a:gd name="connsiteX69" fmla="*/ 3580152 w 3903292"/>
                <a:gd name="connsiteY69" fmla="*/ 2478382 h 2591167"/>
                <a:gd name="connsiteX70" fmla="*/ 2395955 w 3903292"/>
                <a:gd name="connsiteY70" fmla="*/ 2478382 h 2591167"/>
                <a:gd name="connsiteX71" fmla="*/ 1532355 w 3903292"/>
                <a:gd name="connsiteY71" fmla="*/ 2591167 h 2591167"/>
                <a:gd name="connsiteX72" fmla="*/ 1532355 w 3903292"/>
                <a:gd name="connsiteY72" fmla="*/ 2478382 h 2591167"/>
                <a:gd name="connsiteX73" fmla="*/ 323140 w 3903292"/>
                <a:gd name="connsiteY73" fmla="*/ 2478382 h 2591167"/>
                <a:gd name="connsiteX74" fmla="*/ 1 w 3903292"/>
                <a:gd name="connsiteY74" fmla="*/ 2155243 h 2591167"/>
                <a:gd name="connsiteX75" fmla="*/ 0 w 3903292"/>
                <a:gd name="connsiteY75" fmla="*/ 1594334 h 2591167"/>
                <a:gd name="connsiteX76" fmla="*/ 703364 w 3903292"/>
                <a:gd name="connsiteY76" fmla="*/ 272816 h 2591167"/>
                <a:gd name="connsiteX77" fmla="*/ 770001 w 3903292"/>
                <a:gd name="connsiteY77" fmla="*/ 232305 h 2591167"/>
                <a:gd name="connsiteX78" fmla="*/ 795315 w 3903292"/>
                <a:gd name="connsiteY78" fmla="*/ 216178 h 2591167"/>
                <a:gd name="connsiteX79" fmla="*/ 805362 w 3903292"/>
                <a:gd name="connsiteY79" fmla="*/ 210807 h 2591167"/>
                <a:gd name="connsiteX80" fmla="*/ 834758 w 3903292"/>
                <a:gd name="connsiteY80" fmla="*/ 192935 h 2591167"/>
                <a:gd name="connsiteX81" fmla="*/ 875899 w 3903292"/>
                <a:gd name="connsiteY81" fmla="*/ 173094 h 2591167"/>
                <a:gd name="connsiteX82" fmla="*/ 901367 w 3903292"/>
                <a:gd name="connsiteY82" fmla="*/ 159477 h 2591167"/>
                <a:gd name="connsiteX83" fmla="*/ 933385 w 3903292"/>
                <a:gd name="connsiteY83" fmla="*/ 145369 h 2591167"/>
                <a:gd name="connsiteX84" fmla="*/ 974058 w 3903292"/>
                <a:gd name="connsiteY84" fmla="*/ 125754 h 2591167"/>
                <a:gd name="connsiteX85" fmla="*/ 996972 w 3903292"/>
                <a:gd name="connsiteY85" fmla="*/ 117352 h 2591167"/>
                <a:gd name="connsiteX86" fmla="*/ 1011105 w 3903292"/>
                <a:gd name="connsiteY86" fmla="*/ 111125 h 2591167"/>
                <a:gd name="connsiteX87" fmla="*/ 1086902 w 3903292"/>
                <a:gd name="connsiteY87" fmla="*/ 84377 h 2591167"/>
                <a:gd name="connsiteX88" fmla="*/ 1120465 w 3903292"/>
                <a:gd name="connsiteY88" fmla="*/ 72071 h 2591167"/>
                <a:gd name="connsiteX89" fmla="*/ 1134471 w 3903292"/>
                <a:gd name="connsiteY89" fmla="*/ 68458 h 2591167"/>
                <a:gd name="connsiteX90" fmla="*/ 1239649 w 3903292"/>
                <a:gd name="connsiteY90" fmla="*/ 40083 h 2591167"/>
                <a:gd name="connsiteX91" fmla="*/ 1258040 w 3903292"/>
                <a:gd name="connsiteY91" fmla="*/ 36589 h 2591167"/>
                <a:gd name="connsiteX92" fmla="*/ 1273179 w 3903292"/>
                <a:gd name="connsiteY92" fmla="*/ 32685 h 2591167"/>
                <a:gd name="connsiteX93" fmla="*/ 1301403 w 3903292"/>
                <a:gd name="connsiteY93" fmla="*/ 28352 h 2591167"/>
                <a:gd name="connsiteX94" fmla="*/ 1357460 w 3903292"/>
                <a:gd name="connsiteY94" fmla="*/ 17703 h 2591167"/>
                <a:gd name="connsiteX95" fmla="*/ 1406945 w 3903292"/>
                <a:gd name="connsiteY95" fmla="*/ 12149 h 2591167"/>
                <a:gd name="connsiteX96" fmla="*/ 1431402 w 3903292"/>
                <a:gd name="connsiteY96" fmla="*/ 8395 h 2591167"/>
                <a:gd name="connsiteX97" fmla="*/ 1448035 w 3903292"/>
                <a:gd name="connsiteY97" fmla="*/ 7538 h 2591167"/>
                <a:gd name="connsiteX98" fmla="*/ 1476967 w 3903292"/>
                <a:gd name="connsiteY98" fmla="*/ 4291 h 2591167"/>
                <a:gd name="connsiteX99" fmla="*/ 1586909 w 3903292"/>
                <a:gd name="connsiteY99" fmla="*/ 383 h 2591167"/>
                <a:gd name="connsiteX100" fmla="*/ 1594336 w 3903292"/>
                <a:gd name="connsiteY100" fmla="*/ 0 h 2591167"/>
                <a:gd name="connsiteX0" fmla="*/ 1597674 w 3903292"/>
                <a:gd name="connsiteY0" fmla="*/ 185712 h 2478382"/>
                <a:gd name="connsiteX1" fmla="*/ 1587100 w 3903292"/>
                <a:gd name="connsiteY1" fmla="*/ 186085 h 2478382"/>
                <a:gd name="connsiteX2" fmla="*/ 1465188 w 3903292"/>
                <a:gd name="connsiteY2" fmla="*/ 192376 h 2478382"/>
                <a:gd name="connsiteX3" fmla="*/ 1428865 w 3903292"/>
                <a:gd name="connsiteY3" fmla="*/ 196445 h 2478382"/>
                <a:gd name="connsiteX4" fmla="*/ 1335775 w 3903292"/>
                <a:gd name="connsiteY4" fmla="*/ 210742 h 2478382"/>
                <a:gd name="connsiteX5" fmla="*/ 1297231 w 3903292"/>
                <a:gd name="connsiteY5" fmla="*/ 218056 h 2478382"/>
                <a:gd name="connsiteX6" fmla="*/ 1189428 w 3903292"/>
                <a:gd name="connsiteY6" fmla="*/ 245865 h 2478382"/>
                <a:gd name="connsiteX7" fmla="*/ 1179383 w 3903292"/>
                <a:gd name="connsiteY7" fmla="*/ 248574 h 2478382"/>
                <a:gd name="connsiteX8" fmla="*/ 1142147 w 3903292"/>
                <a:gd name="connsiteY8" fmla="*/ 261708 h 2478382"/>
                <a:gd name="connsiteX9" fmla="*/ 1067811 w 3903292"/>
                <a:gd name="connsiteY9" fmla="*/ 288969 h 2478382"/>
                <a:gd name="connsiteX10" fmla="*/ 1008418 w 3903292"/>
                <a:gd name="connsiteY10" fmla="*/ 315131 h 2478382"/>
                <a:gd name="connsiteX11" fmla="*/ 972251 w 3903292"/>
                <a:gd name="connsiteY11" fmla="*/ 332575 h 2478382"/>
                <a:gd name="connsiteX12" fmla="*/ 799112 w 3903292"/>
                <a:gd name="connsiteY12" fmla="*/ 433815 h 2478382"/>
                <a:gd name="connsiteX13" fmla="*/ 798655 w 3903292"/>
                <a:gd name="connsiteY13" fmla="*/ 433154 h 2478382"/>
                <a:gd name="connsiteX14" fmla="*/ 698774 w 3903292"/>
                <a:gd name="connsiteY14" fmla="*/ 507875 h 2478382"/>
                <a:gd name="connsiteX15" fmla="*/ 185712 w 3903292"/>
                <a:gd name="connsiteY15" fmla="*/ 1594334 h 2478382"/>
                <a:gd name="connsiteX16" fmla="*/ 185713 w 3903292"/>
                <a:gd name="connsiteY16" fmla="*/ 2155243 h 2478382"/>
                <a:gd name="connsiteX17" fmla="*/ 323140 w 3903292"/>
                <a:gd name="connsiteY17" fmla="*/ 2292670 h 2478382"/>
                <a:gd name="connsiteX18" fmla="*/ 1532355 w 3903292"/>
                <a:gd name="connsiteY18" fmla="*/ 2292670 h 2478382"/>
                <a:gd name="connsiteX19" fmla="*/ 2395955 w 3903292"/>
                <a:gd name="connsiteY19" fmla="*/ 2292670 h 2478382"/>
                <a:gd name="connsiteX20" fmla="*/ 3580152 w 3903292"/>
                <a:gd name="connsiteY20" fmla="*/ 2292670 h 2478382"/>
                <a:gd name="connsiteX21" fmla="*/ 3717579 w 3903292"/>
                <a:gd name="connsiteY21" fmla="*/ 2155243 h 2478382"/>
                <a:gd name="connsiteX22" fmla="*/ 3717580 w 3903292"/>
                <a:gd name="connsiteY22" fmla="*/ 1594334 h 2478382"/>
                <a:gd name="connsiteX23" fmla="*/ 3204518 w 3903292"/>
                <a:gd name="connsiteY23" fmla="*/ 507875 h 2478382"/>
                <a:gd name="connsiteX24" fmla="*/ 3104637 w 3903292"/>
                <a:gd name="connsiteY24" fmla="*/ 433154 h 2478382"/>
                <a:gd name="connsiteX25" fmla="*/ 3104180 w 3903292"/>
                <a:gd name="connsiteY25" fmla="*/ 433815 h 2478382"/>
                <a:gd name="connsiteX26" fmla="*/ 2931041 w 3903292"/>
                <a:gd name="connsiteY26" fmla="*/ 332575 h 2478382"/>
                <a:gd name="connsiteX27" fmla="*/ 2894874 w 3903292"/>
                <a:gd name="connsiteY27" fmla="*/ 315131 h 2478382"/>
                <a:gd name="connsiteX28" fmla="*/ 2835481 w 3903292"/>
                <a:gd name="connsiteY28" fmla="*/ 288969 h 2478382"/>
                <a:gd name="connsiteX29" fmla="*/ 2761145 w 3903292"/>
                <a:gd name="connsiteY29" fmla="*/ 261708 h 2478382"/>
                <a:gd name="connsiteX30" fmla="*/ 2723909 w 3903292"/>
                <a:gd name="connsiteY30" fmla="*/ 248574 h 2478382"/>
                <a:gd name="connsiteX31" fmla="*/ 2713864 w 3903292"/>
                <a:gd name="connsiteY31" fmla="*/ 245865 h 2478382"/>
                <a:gd name="connsiteX32" fmla="*/ 2606061 w 3903292"/>
                <a:gd name="connsiteY32" fmla="*/ 218056 h 2478382"/>
                <a:gd name="connsiteX33" fmla="*/ 2567517 w 3903292"/>
                <a:gd name="connsiteY33" fmla="*/ 210742 h 2478382"/>
                <a:gd name="connsiteX34" fmla="*/ 2474427 w 3903292"/>
                <a:gd name="connsiteY34" fmla="*/ 196445 h 2478382"/>
                <a:gd name="connsiteX35" fmla="*/ 2438104 w 3903292"/>
                <a:gd name="connsiteY35" fmla="*/ 192376 h 2478382"/>
                <a:gd name="connsiteX36" fmla="*/ 2316192 w 3903292"/>
                <a:gd name="connsiteY36" fmla="*/ 186085 h 2478382"/>
                <a:gd name="connsiteX37" fmla="*/ 2305618 w 3903292"/>
                <a:gd name="connsiteY37" fmla="*/ 185712 h 2478382"/>
                <a:gd name="connsiteX38" fmla="*/ 1597674 w 3903292"/>
                <a:gd name="connsiteY38" fmla="*/ 185712 h 2478382"/>
                <a:gd name="connsiteX39" fmla="*/ 1594336 w 3903292"/>
                <a:gd name="connsiteY39" fmla="*/ 0 h 2478382"/>
                <a:gd name="connsiteX40" fmla="*/ 1597674 w 3903292"/>
                <a:gd name="connsiteY40" fmla="*/ 0 h 2478382"/>
                <a:gd name="connsiteX41" fmla="*/ 2305618 w 3903292"/>
                <a:gd name="connsiteY41" fmla="*/ 0 h 2478382"/>
                <a:gd name="connsiteX42" fmla="*/ 2308956 w 3903292"/>
                <a:gd name="connsiteY42" fmla="*/ 0 h 2478382"/>
                <a:gd name="connsiteX43" fmla="*/ 2316383 w 3903292"/>
                <a:gd name="connsiteY43" fmla="*/ 383 h 2478382"/>
                <a:gd name="connsiteX44" fmla="*/ 2426325 w 3903292"/>
                <a:gd name="connsiteY44" fmla="*/ 4291 h 2478382"/>
                <a:gd name="connsiteX45" fmla="*/ 2455257 w 3903292"/>
                <a:gd name="connsiteY45" fmla="*/ 7538 h 2478382"/>
                <a:gd name="connsiteX46" fmla="*/ 2471890 w 3903292"/>
                <a:gd name="connsiteY46" fmla="*/ 8395 h 2478382"/>
                <a:gd name="connsiteX47" fmla="*/ 2496347 w 3903292"/>
                <a:gd name="connsiteY47" fmla="*/ 12149 h 2478382"/>
                <a:gd name="connsiteX48" fmla="*/ 2545832 w 3903292"/>
                <a:gd name="connsiteY48" fmla="*/ 17703 h 2478382"/>
                <a:gd name="connsiteX49" fmla="*/ 2601889 w 3903292"/>
                <a:gd name="connsiteY49" fmla="*/ 28352 h 2478382"/>
                <a:gd name="connsiteX50" fmla="*/ 2630113 w 3903292"/>
                <a:gd name="connsiteY50" fmla="*/ 32685 h 2478382"/>
                <a:gd name="connsiteX51" fmla="*/ 2645252 w 3903292"/>
                <a:gd name="connsiteY51" fmla="*/ 36589 h 2478382"/>
                <a:gd name="connsiteX52" fmla="*/ 2663644 w 3903292"/>
                <a:gd name="connsiteY52" fmla="*/ 40083 h 2478382"/>
                <a:gd name="connsiteX53" fmla="*/ 2768821 w 3903292"/>
                <a:gd name="connsiteY53" fmla="*/ 68458 h 2478382"/>
                <a:gd name="connsiteX54" fmla="*/ 2782828 w 3903292"/>
                <a:gd name="connsiteY54" fmla="*/ 72071 h 2478382"/>
                <a:gd name="connsiteX55" fmla="*/ 2816390 w 3903292"/>
                <a:gd name="connsiteY55" fmla="*/ 84377 h 2478382"/>
                <a:gd name="connsiteX56" fmla="*/ 2892187 w 3903292"/>
                <a:gd name="connsiteY56" fmla="*/ 111125 h 2478382"/>
                <a:gd name="connsiteX57" fmla="*/ 2906320 w 3903292"/>
                <a:gd name="connsiteY57" fmla="*/ 117352 h 2478382"/>
                <a:gd name="connsiteX58" fmla="*/ 2929234 w 3903292"/>
                <a:gd name="connsiteY58" fmla="*/ 125754 h 2478382"/>
                <a:gd name="connsiteX59" fmla="*/ 2969907 w 3903292"/>
                <a:gd name="connsiteY59" fmla="*/ 145369 h 2478382"/>
                <a:gd name="connsiteX60" fmla="*/ 3001925 w 3903292"/>
                <a:gd name="connsiteY60" fmla="*/ 159477 h 2478382"/>
                <a:gd name="connsiteX61" fmla="*/ 3027394 w 3903292"/>
                <a:gd name="connsiteY61" fmla="*/ 173094 h 2478382"/>
                <a:gd name="connsiteX62" fmla="*/ 3068534 w 3903292"/>
                <a:gd name="connsiteY62" fmla="*/ 192935 h 2478382"/>
                <a:gd name="connsiteX63" fmla="*/ 3097930 w 3903292"/>
                <a:gd name="connsiteY63" fmla="*/ 210807 h 2478382"/>
                <a:gd name="connsiteX64" fmla="*/ 3107977 w 3903292"/>
                <a:gd name="connsiteY64" fmla="*/ 216178 h 2478382"/>
                <a:gd name="connsiteX65" fmla="*/ 3133291 w 3903292"/>
                <a:gd name="connsiteY65" fmla="*/ 232305 h 2478382"/>
                <a:gd name="connsiteX66" fmla="*/ 3199928 w 3903292"/>
                <a:gd name="connsiteY66" fmla="*/ 272816 h 2478382"/>
                <a:gd name="connsiteX67" fmla="*/ 3903292 w 3903292"/>
                <a:gd name="connsiteY67" fmla="*/ 1594334 h 2478382"/>
                <a:gd name="connsiteX68" fmla="*/ 3903291 w 3903292"/>
                <a:gd name="connsiteY68" fmla="*/ 2155243 h 2478382"/>
                <a:gd name="connsiteX69" fmla="*/ 3580152 w 3903292"/>
                <a:gd name="connsiteY69" fmla="*/ 2478382 h 2478382"/>
                <a:gd name="connsiteX70" fmla="*/ 2395955 w 3903292"/>
                <a:gd name="connsiteY70" fmla="*/ 2478382 h 2478382"/>
                <a:gd name="connsiteX71" fmla="*/ 1532355 w 3903292"/>
                <a:gd name="connsiteY71" fmla="*/ 2478382 h 2478382"/>
                <a:gd name="connsiteX72" fmla="*/ 323140 w 3903292"/>
                <a:gd name="connsiteY72" fmla="*/ 2478382 h 2478382"/>
                <a:gd name="connsiteX73" fmla="*/ 1 w 3903292"/>
                <a:gd name="connsiteY73" fmla="*/ 2155243 h 2478382"/>
                <a:gd name="connsiteX74" fmla="*/ 0 w 3903292"/>
                <a:gd name="connsiteY74" fmla="*/ 1594334 h 2478382"/>
                <a:gd name="connsiteX75" fmla="*/ 703364 w 3903292"/>
                <a:gd name="connsiteY75" fmla="*/ 272816 h 2478382"/>
                <a:gd name="connsiteX76" fmla="*/ 770001 w 3903292"/>
                <a:gd name="connsiteY76" fmla="*/ 232305 h 2478382"/>
                <a:gd name="connsiteX77" fmla="*/ 795315 w 3903292"/>
                <a:gd name="connsiteY77" fmla="*/ 216178 h 2478382"/>
                <a:gd name="connsiteX78" fmla="*/ 805362 w 3903292"/>
                <a:gd name="connsiteY78" fmla="*/ 210807 h 2478382"/>
                <a:gd name="connsiteX79" fmla="*/ 834758 w 3903292"/>
                <a:gd name="connsiteY79" fmla="*/ 192935 h 2478382"/>
                <a:gd name="connsiteX80" fmla="*/ 875899 w 3903292"/>
                <a:gd name="connsiteY80" fmla="*/ 173094 h 2478382"/>
                <a:gd name="connsiteX81" fmla="*/ 901367 w 3903292"/>
                <a:gd name="connsiteY81" fmla="*/ 159477 h 2478382"/>
                <a:gd name="connsiteX82" fmla="*/ 933385 w 3903292"/>
                <a:gd name="connsiteY82" fmla="*/ 145369 h 2478382"/>
                <a:gd name="connsiteX83" fmla="*/ 974058 w 3903292"/>
                <a:gd name="connsiteY83" fmla="*/ 125754 h 2478382"/>
                <a:gd name="connsiteX84" fmla="*/ 996972 w 3903292"/>
                <a:gd name="connsiteY84" fmla="*/ 117352 h 2478382"/>
                <a:gd name="connsiteX85" fmla="*/ 1011105 w 3903292"/>
                <a:gd name="connsiteY85" fmla="*/ 111125 h 2478382"/>
                <a:gd name="connsiteX86" fmla="*/ 1086902 w 3903292"/>
                <a:gd name="connsiteY86" fmla="*/ 84377 h 2478382"/>
                <a:gd name="connsiteX87" fmla="*/ 1120465 w 3903292"/>
                <a:gd name="connsiteY87" fmla="*/ 72071 h 2478382"/>
                <a:gd name="connsiteX88" fmla="*/ 1134471 w 3903292"/>
                <a:gd name="connsiteY88" fmla="*/ 68458 h 2478382"/>
                <a:gd name="connsiteX89" fmla="*/ 1239649 w 3903292"/>
                <a:gd name="connsiteY89" fmla="*/ 40083 h 2478382"/>
                <a:gd name="connsiteX90" fmla="*/ 1258040 w 3903292"/>
                <a:gd name="connsiteY90" fmla="*/ 36589 h 2478382"/>
                <a:gd name="connsiteX91" fmla="*/ 1273179 w 3903292"/>
                <a:gd name="connsiteY91" fmla="*/ 32685 h 2478382"/>
                <a:gd name="connsiteX92" fmla="*/ 1301403 w 3903292"/>
                <a:gd name="connsiteY92" fmla="*/ 28352 h 2478382"/>
                <a:gd name="connsiteX93" fmla="*/ 1357460 w 3903292"/>
                <a:gd name="connsiteY93" fmla="*/ 17703 h 2478382"/>
                <a:gd name="connsiteX94" fmla="*/ 1406945 w 3903292"/>
                <a:gd name="connsiteY94" fmla="*/ 12149 h 2478382"/>
                <a:gd name="connsiteX95" fmla="*/ 1431402 w 3903292"/>
                <a:gd name="connsiteY95" fmla="*/ 8395 h 2478382"/>
                <a:gd name="connsiteX96" fmla="*/ 1448035 w 3903292"/>
                <a:gd name="connsiteY96" fmla="*/ 7538 h 2478382"/>
                <a:gd name="connsiteX97" fmla="*/ 1476967 w 3903292"/>
                <a:gd name="connsiteY97" fmla="*/ 4291 h 2478382"/>
                <a:gd name="connsiteX98" fmla="*/ 1586909 w 3903292"/>
                <a:gd name="connsiteY98" fmla="*/ 383 h 2478382"/>
                <a:gd name="connsiteX99" fmla="*/ 1594336 w 3903292"/>
                <a:gd name="connsiteY99" fmla="*/ 0 h 2478382"/>
                <a:gd name="connsiteX0" fmla="*/ 1597674 w 3903292"/>
                <a:gd name="connsiteY0" fmla="*/ 185712 h 2478382"/>
                <a:gd name="connsiteX1" fmla="*/ 1587100 w 3903292"/>
                <a:gd name="connsiteY1" fmla="*/ 186085 h 2478382"/>
                <a:gd name="connsiteX2" fmla="*/ 1465188 w 3903292"/>
                <a:gd name="connsiteY2" fmla="*/ 192376 h 2478382"/>
                <a:gd name="connsiteX3" fmla="*/ 1428865 w 3903292"/>
                <a:gd name="connsiteY3" fmla="*/ 196445 h 2478382"/>
                <a:gd name="connsiteX4" fmla="*/ 1335775 w 3903292"/>
                <a:gd name="connsiteY4" fmla="*/ 210742 h 2478382"/>
                <a:gd name="connsiteX5" fmla="*/ 1297231 w 3903292"/>
                <a:gd name="connsiteY5" fmla="*/ 218056 h 2478382"/>
                <a:gd name="connsiteX6" fmla="*/ 1189428 w 3903292"/>
                <a:gd name="connsiteY6" fmla="*/ 245865 h 2478382"/>
                <a:gd name="connsiteX7" fmla="*/ 1179383 w 3903292"/>
                <a:gd name="connsiteY7" fmla="*/ 248574 h 2478382"/>
                <a:gd name="connsiteX8" fmla="*/ 1142147 w 3903292"/>
                <a:gd name="connsiteY8" fmla="*/ 261708 h 2478382"/>
                <a:gd name="connsiteX9" fmla="*/ 1067811 w 3903292"/>
                <a:gd name="connsiteY9" fmla="*/ 288969 h 2478382"/>
                <a:gd name="connsiteX10" fmla="*/ 1008418 w 3903292"/>
                <a:gd name="connsiteY10" fmla="*/ 315131 h 2478382"/>
                <a:gd name="connsiteX11" fmla="*/ 972251 w 3903292"/>
                <a:gd name="connsiteY11" fmla="*/ 332575 h 2478382"/>
                <a:gd name="connsiteX12" fmla="*/ 799112 w 3903292"/>
                <a:gd name="connsiteY12" fmla="*/ 433815 h 2478382"/>
                <a:gd name="connsiteX13" fmla="*/ 798655 w 3903292"/>
                <a:gd name="connsiteY13" fmla="*/ 433154 h 2478382"/>
                <a:gd name="connsiteX14" fmla="*/ 698774 w 3903292"/>
                <a:gd name="connsiteY14" fmla="*/ 507875 h 2478382"/>
                <a:gd name="connsiteX15" fmla="*/ 185712 w 3903292"/>
                <a:gd name="connsiteY15" fmla="*/ 1594334 h 2478382"/>
                <a:gd name="connsiteX16" fmla="*/ 185713 w 3903292"/>
                <a:gd name="connsiteY16" fmla="*/ 2155243 h 2478382"/>
                <a:gd name="connsiteX17" fmla="*/ 323140 w 3903292"/>
                <a:gd name="connsiteY17" fmla="*/ 2292670 h 2478382"/>
                <a:gd name="connsiteX18" fmla="*/ 1532355 w 3903292"/>
                <a:gd name="connsiteY18" fmla="*/ 2292670 h 2478382"/>
                <a:gd name="connsiteX19" fmla="*/ 2395955 w 3903292"/>
                <a:gd name="connsiteY19" fmla="*/ 2292670 h 2478382"/>
                <a:gd name="connsiteX20" fmla="*/ 3580152 w 3903292"/>
                <a:gd name="connsiteY20" fmla="*/ 2292670 h 2478382"/>
                <a:gd name="connsiteX21" fmla="*/ 3717579 w 3903292"/>
                <a:gd name="connsiteY21" fmla="*/ 2155243 h 2478382"/>
                <a:gd name="connsiteX22" fmla="*/ 3717580 w 3903292"/>
                <a:gd name="connsiteY22" fmla="*/ 1594334 h 2478382"/>
                <a:gd name="connsiteX23" fmla="*/ 3204518 w 3903292"/>
                <a:gd name="connsiteY23" fmla="*/ 507875 h 2478382"/>
                <a:gd name="connsiteX24" fmla="*/ 3104637 w 3903292"/>
                <a:gd name="connsiteY24" fmla="*/ 433154 h 2478382"/>
                <a:gd name="connsiteX25" fmla="*/ 3104180 w 3903292"/>
                <a:gd name="connsiteY25" fmla="*/ 433815 h 2478382"/>
                <a:gd name="connsiteX26" fmla="*/ 2931041 w 3903292"/>
                <a:gd name="connsiteY26" fmla="*/ 332575 h 2478382"/>
                <a:gd name="connsiteX27" fmla="*/ 2894874 w 3903292"/>
                <a:gd name="connsiteY27" fmla="*/ 315131 h 2478382"/>
                <a:gd name="connsiteX28" fmla="*/ 2835481 w 3903292"/>
                <a:gd name="connsiteY28" fmla="*/ 288969 h 2478382"/>
                <a:gd name="connsiteX29" fmla="*/ 2761145 w 3903292"/>
                <a:gd name="connsiteY29" fmla="*/ 261708 h 2478382"/>
                <a:gd name="connsiteX30" fmla="*/ 2723909 w 3903292"/>
                <a:gd name="connsiteY30" fmla="*/ 248574 h 2478382"/>
                <a:gd name="connsiteX31" fmla="*/ 2713864 w 3903292"/>
                <a:gd name="connsiteY31" fmla="*/ 245865 h 2478382"/>
                <a:gd name="connsiteX32" fmla="*/ 2606061 w 3903292"/>
                <a:gd name="connsiteY32" fmla="*/ 218056 h 2478382"/>
                <a:gd name="connsiteX33" fmla="*/ 2567517 w 3903292"/>
                <a:gd name="connsiteY33" fmla="*/ 210742 h 2478382"/>
                <a:gd name="connsiteX34" fmla="*/ 2474427 w 3903292"/>
                <a:gd name="connsiteY34" fmla="*/ 196445 h 2478382"/>
                <a:gd name="connsiteX35" fmla="*/ 2438104 w 3903292"/>
                <a:gd name="connsiteY35" fmla="*/ 192376 h 2478382"/>
                <a:gd name="connsiteX36" fmla="*/ 2316192 w 3903292"/>
                <a:gd name="connsiteY36" fmla="*/ 186085 h 2478382"/>
                <a:gd name="connsiteX37" fmla="*/ 2305618 w 3903292"/>
                <a:gd name="connsiteY37" fmla="*/ 185712 h 2478382"/>
                <a:gd name="connsiteX38" fmla="*/ 1597674 w 3903292"/>
                <a:gd name="connsiteY38" fmla="*/ 185712 h 2478382"/>
                <a:gd name="connsiteX39" fmla="*/ 1594336 w 3903292"/>
                <a:gd name="connsiteY39" fmla="*/ 0 h 2478382"/>
                <a:gd name="connsiteX40" fmla="*/ 1597674 w 3903292"/>
                <a:gd name="connsiteY40" fmla="*/ 0 h 2478382"/>
                <a:gd name="connsiteX41" fmla="*/ 2305618 w 3903292"/>
                <a:gd name="connsiteY41" fmla="*/ 0 h 2478382"/>
                <a:gd name="connsiteX42" fmla="*/ 2308956 w 3903292"/>
                <a:gd name="connsiteY42" fmla="*/ 0 h 2478382"/>
                <a:gd name="connsiteX43" fmla="*/ 2316383 w 3903292"/>
                <a:gd name="connsiteY43" fmla="*/ 383 h 2478382"/>
                <a:gd name="connsiteX44" fmla="*/ 2426325 w 3903292"/>
                <a:gd name="connsiteY44" fmla="*/ 4291 h 2478382"/>
                <a:gd name="connsiteX45" fmla="*/ 2455257 w 3903292"/>
                <a:gd name="connsiteY45" fmla="*/ 7538 h 2478382"/>
                <a:gd name="connsiteX46" fmla="*/ 2471890 w 3903292"/>
                <a:gd name="connsiteY46" fmla="*/ 8395 h 2478382"/>
                <a:gd name="connsiteX47" fmla="*/ 2496347 w 3903292"/>
                <a:gd name="connsiteY47" fmla="*/ 12149 h 2478382"/>
                <a:gd name="connsiteX48" fmla="*/ 2545832 w 3903292"/>
                <a:gd name="connsiteY48" fmla="*/ 17703 h 2478382"/>
                <a:gd name="connsiteX49" fmla="*/ 2601889 w 3903292"/>
                <a:gd name="connsiteY49" fmla="*/ 28352 h 2478382"/>
                <a:gd name="connsiteX50" fmla="*/ 2630113 w 3903292"/>
                <a:gd name="connsiteY50" fmla="*/ 32685 h 2478382"/>
                <a:gd name="connsiteX51" fmla="*/ 2645252 w 3903292"/>
                <a:gd name="connsiteY51" fmla="*/ 36589 h 2478382"/>
                <a:gd name="connsiteX52" fmla="*/ 2663644 w 3903292"/>
                <a:gd name="connsiteY52" fmla="*/ 40083 h 2478382"/>
                <a:gd name="connsiteX53" fmla="*/ 2768821 w 3903292"/>
                <a:gd name="connsiteY53" fmla="*/ 68458 h 2478382"/>
                <a:gd name="connsiteX54" fmla="*/ 2782828 w 3903292"/>
                <a:gd name="connsiteY54" fmla="*/ 72071 h 2478382"/>
                <a:gd name="connsiteX55" fmla="*/ 2816390 w 3903292"/>
                <a:gd name="connsiteY55" fmla="*/ 84377 h 2478382"/>
                <a:gd name="connsiteX56" fmla="*/ 2892187 w 3903292"/>
                <a:gd name="connsiteY56" fmla="*/ 111125 h 2478382"/>
                <a:gd name="connsiteX57" fmla="*/ 2906320 w 3903292"/>
                <a:gd name="connsiteY57" fmla="*/ 117352 h 2478382"/>
                <a:gd name="connsiteX58" fmla="*/ 2929234 w 3903292"/>
                <a:gd name="connsiteY58" fmla="*/ 125754 h 2478382"/>
                <a:gd name="connsiteX59" fmla="*/ 2969907 w 3903292"/>
                <a:gd name="connsiteY59" fmla="*/ 145369 h 2478382"/>
                <a:gd name="connsiteX60" fmla="*/ 3001925 w 3903292"/>
                <a:gd name="connsiteY60" fmla="*/ 159477 h 2478382"/>
                <a:gd name="connsiteX61" fmla="*/ 3027394 w 3903292"/>
                <a:gd name="connsiteY61" fmla="*/ 173094 h 2478382"/>
                <a:gd name="connsiteX62" fmla="*/ 3068534 w 3903292"/>
                <a:gd name="connsiteY62" fmla="*/ 192935 h 2478382"/>
                <a:gd name="connsiteX63" fmla="*/ 3097930 w 3903292"/>
                <a:gd name="connsiteY63" fmla="*/ 210807 h 2478382"/>
                <a:gd name="connsiteX64" fmla="*/ 3107977 w 3903292"/>
                <a:gd name="connsiteY64" fmla="*/ 216178 h 2478382"/>
                <a:gd name="connsiteX65" fmla="*/ 3133291 w 3903292"/>
                <a:gd name="connsiteY65" fmla="*/ 232305 h 2478382"/>
                <a:gd name="connsiteX66" fmla="*/ 3199928 w 3903292"/>
                <a:gd name="connsiteY66" fmla="*/ 272816 h 2478382"/>
                <a:gd name="connsiteX67" fmla="*/ 3903292 w 3903292"/>
                <a:gd name="connsiteY67" fmla="*/ 1594334 h 2478382"/>
                <a:gd name="connsiteX68" fmla="*/ 3903291 w 3903292"/>
                <a:gd name="connsiteY68" fmla="*/ 2155243 h 2478382"/>
                <a:gd name="connsiteX69" fmla="*/ 3580152 w 3903292"/>
                <a:gd name="connsiteY69" fmla="*/ 2478382 h 2478382"/>
                <a:gd name="connsiteX70" fmla="*/ 2395955 w 3903292"/>
                <a:gd name="connsiteY70" fmla="*/ 2478382 h 2478382"/>
                <a:gd name="connsiteX71" fmla="*/ 323140 w 3903292"/>
                <a:gd name="connsiteY71" fmla="*/ 2478382 h 2478382"/>
                <a:gd name="connsiteX72" fmla="*/ 1 w 3903292"/>
                <a:gd name="connsiteY72" fmla="*/ 2155243 h 2478382"/>
                <a:gd name="connsiteX73" fmla="*/ 0 w 3903292"/>
                <a:gd name="connsiteY73" fmla="*/ 1594334 h 2478382"/>
                <a:gd name="connsiteX74" fmla="*/ 703364 w 3903292"/>
                <a:gd name="connsiteY74" fmla="*/ 272816 h 2478382"/>
                <a:gd name="connsiteX75" fmla="*/ 770001 w 3903292"/>
                <a:gd name="connsiteY75" fmla="*/ 232305 h 2478382"/>
                <a:gd name="connsiteX76" fmla="*/ 795315 w 3903292"/>
                <a:gd name="connsiteY76" fmla="*/ 216178 h 2478382"/>
                <a:gd name="connsiteX77" fmla="*/ 805362 w 3903292"/>
                <a:gd name="connsiteY77" fmla="*/ 210807 h 2478382"/>
                <a:gd name="connsiteX78" fmla="*/ 834758 w 3903292"/>
                <a:gd name="connsiteY78" fmla="*/ 192935 h 2478382"/>
                <a:gd name="connsiteX79" fmla="*/ 875899 w 3903292"/>
                <a:gd name="connsiteY79" fmla="*/ 173094 h 2478382"/>
                <a:gd name="connsiteX80" fmla="*/ 901367 w 3903292"/>
                <a:gd name="connsiteY80" fmla="*/ 159477 h 2478382"/>
                <a:gd name="connsiteX81" fmla="*/ 933385 w 3903292"/>
                <a:gd name="connsiteY81" fmla="*/ 145369 h 2478382"/>
                <a:gd name="connsiteX82" fmla="*/ 974058 w 3903292"/>
                <a:gd name="connsiteY82" fmla="*/ 125754 h 2478382"/>
                <a:gd name="connsiteX83" fmla="*/ 996972 w 3903292"/>
                <a:gd name="connsiteY83" fmla="*/ 117352 h 2478382"/>
                <a:gd name="connsiteX84" fmla="*/ 1011105 w 3903292"/>
                <a:gd name="connsiteY84" fmla="*/ 111125 h 2478382"/>
                <a:gd name="connsiteX85" fmla="*/ 1086902 w 3903292"/>
                <a:gd name="connsiteY85" fmla="*/ 84377 h 2478382"/>
                <a:gd name="connsiteX86" fmla="*/ 1120465 w 3903292"/>
                <a:gd name="connsiteY86" fmla="*/ 72071 h 2478382"/>
                <a:gd name="connsiteX87" fmla="*/ 1134471 w 3903292"/>
                <a:gd name="connsiteY87" fmla="*/ 68458 h 2478382"/>
                <a:gd name="connsiteX88" fmla="*/ 1239649 w 3903292"/>
                <a:gd name="connsiteY88" fmla="*/ 40083 h 2478382"/>
                <a:gd name="connsiteX89" fmla="*/ 1258040 w 3903292"/>
                <a:gd name="connsiteY89" fmla="*/ 36589 h 2478382"/>
                <a:gd name="connsiteX90" fmla="*/ 1273179 w 3903292"/>
                <a:gd name="connsiteY90" fmla="*/ 32685 h 2478382"/>
                <a:gd name="connsiteX91" fmla="*/ 1301403 w 3903292"/>
                <a:gd name="connsiteY91" fmla="*/ 28352 h 2478382"/>
                <a:gd name="connsiteX92" fmla="*/ 1357460 w 3903292"/>
                <a:gd name="connsiteY92" fmla="*/ 17703 h 2478382"/>
                <a:gd name="connsiteX93" fmla="*/ 1406945 w 3903292"/>
                <a:gd name="connsiteY93" fmla="*/ 12149 h 2478382"/>
                <a:gd name="connsiteX94" fmla="*/ 1431402 w 3903292"/>
                <a:gd name="connsiteY94" fmla="*/ 8395 h 2478382"/>
                <a:gd name="connsiteX95" fmla="*/ 1448035 w 3903292"/>
                <a:gd name="connsiteY95" fmla="*/ 7538 h 2478382"/>
                <a:gd name="connsiteX96" fmla="*/ 1476967 w 3903292"/>
                <a:gd name="connsiteY96" fmla="*/ 4291 h 2478382"/>
                <a:gd name="connsiteX97" fmla="*/ 1586909 w 3903292"/>
                <a:gd name="connsiteY97" fmla="*/ 383 h 2478382"/>
                <a:gd name="connsiteX98" fmla="*/ 1594336 w 3903292"/>
                <a:gd name="connsiteY98" fmla="*/ 0 h 2478382"/>
                <a:gd name="connsiteX0" fmla="*/ 1597674 w 3903292"/>
                <a:gd name="connsiteY0" fmla="*/ 185712 h 2478382"/>
                <a:gd name="connsiteX1" fmla="*/ 1587100 w 3903292"/>
                <a:gd name="connsiteY1" fmla="*/ 186085 h 2478382"/>
                <a:gd name="connsiteX2" fmla="*/ 1465188 w 3903292"/>
                <a:gd name="connsiteY2" fmla="*/ 192376 h 2478382"/>
                <a:gd name="connsiteX3" fmla="*/ 1428865 w 3903292"/>
                <a:gd name="connsiteY3" fmla="*/ 196445 h 2478382"/>
                <a:gd name="connsiteX4" fmla="*/ 1335775 w 3903292"/>
                <a:gd name="connsiteY4" fmla="*/ 210742 h 2478382"/>
                <a:gd name="connsiteX5" fmla="*/ 1297231 w 3903292"/>
                <a:gd name="connsiteY5" fmla="*/ 218056 h 2478382"/>
                <a:gd name="connsiteX6" fmla="*/ 1189428 w 3903292"/>
                <a:gd name="connsiteY6" fmla="*/ 245865 h 2478382"/>
                <a:gd name="connsiteX7" fmla="*/ 1179383 w 3903292"/>
                <a:gd name="connsiteY7" fmla="*/ 248574 h 2478382"/>
                <a:gd name="connsiteX8" fmla="*/ 1142147 w 3903292"/>
                <a:gd name="connsiteY8" fmla="*/ 261708 h 2478382"/>
                <a:gd name="connsiteX9" fmla="*/ 1067811 w 3903292"/>
                <a:gd name="connsiteY9" fmla="*/ 288969 h 2478382"/>
                <a:gd name="connsiteX10" fmla="*/ 1008418 w 3903292"/>
                <a:gd name="connsiteY10" fmla="*/ 315131 h 2478382"/>
                <a:gd name="connsiteX11" fmla="*/ 972251 w 3903292"/>
                <a:gd name="connsiteY11" fmla="*/ 332575 h 2478382"/>
                <a:gd name="connsiteX12" fmla="*/ 799112 w 3903292"/>
                <a:gd name="connsiteY12" fmla="*/ 433815 h 2478382"/>
                <a:gd name="connsiteX13" fmla="*/ 798655 w 3903292"/>
                <a:gd name="connsiteY13" fmla="*/ 433154 h 2478382"/>
                <a:gd name="connsiteX14" fmla="*/ 698774 w 3903292"/>
                <a:gd name="connsiteY14" fmla="*/ 507875 h 2478382"/>
                <a:gd name="connsiteX15" fmla="*/ 185712 w 3903292"/>
                <a:gd name="connsiteY15" fmla="*/ 1594334 h 2478382"/>
                <a:gd name="connsiteX16" fmla="*/ 185713 w 3903292"/>
                <a:gd name="connsiteY16" fmla="*/ 2155243 h 2478382"/>
                <a:gd name="connsiteX17" fmla="*/ 323140 w 3903292"/>
                <a:gd name="connsiteY17" fmla="*/ 2292670 h 2478382"/>
                <a:gd name="connsiteX18" fmla="*/ 1532355 w 3903292"/>
                <a:gd name="connsiteY18" fmla="*/ 2292670 h 2478382"/>
                <a:gd name="connsiteX19" fmla="*/ 2395955 w 3903292"/>
                <a:gd name="connsiteY19" fmla="*/ 2292670 h 2478382"/>
                <a:gd name="connsiteX20" fmla="*/ 3580152 w 3903292"/>
                <a:gd name="connsiteY20" fmla="*/ 2292670 h 2478382"/>
                <a:gd name="connsiteX21" fmla="*/ 3717579 w 3903292"/>
                <a:gd name="connsiteY21" fmla="*/ 2155243 h 2478382"/>
                <a:gd name="connsiteX22" fmla="*/ 3717580 w 3903292"/>
                <a:gd name="connsiteY22" fmla="*/ 1594334 h 2478382"/>
                <a:gd name="connsiteX23" fmla="*/ 3204518 w 3903292"/>
                <a:gd name="connsiteY23" fmla="*/ 507875 h 2478382"/>
                <a:gd name="connsiteX24" fmla="*/ 3104637 w 3903292"/>
                <a:gd name="connsiteY24" fmla="*/ 433154 h 2478382"/>
                <a:gd name="connsiteX25" fmla="*/ 3104180 w 3903292"/>
                <a:gd name="connsiteY25" fmla="*/ 433815 h 2478382"/>
                <a:gd name="connsiteX26" fmla="*/ 2931041 w 3903292"/>
                <a:gd name="connsiteY26" fmla="*/ 332575 h 2478382"/>
                <a:gd name="connsiteX27" fmla="*/ 2894874 w 3903292"/>
                <a:gd name="connsiteY27" fmla="*/ 315131 h 2478382"/>
                <a:gd name="connsiteX28" fmla="*/ 2835481 w 3903292"/>
                <a:gd name="connsiteY28" fmla="*/ 288969 h 2478382"/>
                <a:gd name="connsiteX29" fmla="*/ 2761145 w 3903292"/>
                <a:gd name="connsiteY29" fmla="*/ 261708 h 2478382"/>
                <a:gd name="connsiteX30" fmla="*/ 2723909 w 3903292"/>
                <a:gd name="connsiteY30" fmla="*/ 248574 h 2478382"/>
                <a:gd name="connsiteX31" fmla="*/ 2713864 w 3903292"/>
                <a:gd name="connsiteY31" fmla="*/ 245865 h 2478382"/>
                <a:gd name="connsiteX32" fmla="*/ 2606061 w 3903292"/>
                <a:gd name="connsiteY32" fmla="*/ 218056 h 2478382"/>
                <a:gd name="connsiteX33" fmla="*/ 2567517 w 3903292"/>
                <a:gd name="connsiteY33" fmla="*/ 210742 h 2478382"/>
                <a:gd name="connsiteX34" fmla="*/ 2474427 w 3903292"/>
                <a:gd name="connsiteY34" fmla="*/ 196445 h 2478382"/>
                <a:gd name="connsiteX35" fmla="*/ 2438104 w 3903292"/>
                <a:gd name="connsiteY35" fmla="*/ 192376 h 2478382"/>
                <a:gd name="connsiteX36" fmla="*/ 2316192 w 3903292"/>
                <a:gd name="connsiteY36" fmla="*/ 186085 h 2478382"/>
                <a:gd name="connsiteX37" fmla="*/ 2305618 w 3903292"/>
                <a:gd name="connsiteY37" fmla="*/ 185712 h 2478382"/>
                <a:gd name="connsiteX38" fmla="*/ 1597674 w 3903292"/>
                <a:gd name="connsiteY38" fmla="*/ 185712 h 2478382"/>
                <a:gd name="connsiteX39" fmla="*/ 1594336 w 3903292"/>
                <a:gd name="connsiteY39" fmla="*/ 0 h 2478382"/>
                <a:gd name="connsiteX40" fmla="*/ 1597674 w 3903292"/>
                <a:gd name="connsiteY40" fmla="*/ 0 h 2478382"/>
                <a:gd name="connsiteX41" fmla="*/ 2305618 w 3903292"/>
                <a:gd name="connsiteY41" fmla="*/ 0 h 2478382"/>
                <a:gd name="connsiteX42" fmla="*/ 2308956 w 3903292"/>
                <a:gd name="connsiteY42" fmla="*/ 0 h 2478382"/>
                <a:gd name="connsiteX43" fmla="*/ 2316383 w 3903292"/>
                <a:gd name="connsiteY43" fmla="*/ 383 h 2478382"/>
                <a:gd name="connsiteX44" fmla="*/ 2426325 w 3903292"/>
                <a:gd name="connsiteY44" fmla="*/ 4291 h 2478382"/>
                <a:gd name="connsiteX45" fmla="*/ 2455257 w 3903292"/>
                <a:gd name="connsiteY45" fmla="*/ 7538 h 2478382"/>
                <a:gd name="connsiteX46" fmla="*/ 2471890 w 3903292"/>
                <a:gd name="connsiteY46" fmla="*/ 8395 h 2478382"/>
                <a:gd name="connsiteX47" fmla="*/ 2496347 w 3903292"/>
                <a:gd name="connsiteY47" fmla="*/ 12149 h 2478382"/>
                <a:gd name="connsiteX48" fmla="*/ 2545832 w 3903292"/>
                <a:gd name="connsiteY48" fmla="*/ 17703 h 2478382"/>
                <a:gd name="connsiteX49" fmla="*/ 2601889 w 3903292"/>
                <a:gd name="connsiteY49" fmla="*/ 28352 h 2478382"/>
                <a:gd name="connsiteX50" fmla="*/ 2630113 w 3903292"/>
                <a:gd name="connsiteY50" fmla="*/ 32685 h 2478382"/>
                <a:gd name="connsiteX51" fmla="*/ 2645252 w 3903292"/>
                <a:gd name="connsiteY51" fmla="*/ 36589 h 2478382"/>
                <a:gd name="connsiteX52" fmla="*/ 2663644 w 3903292"/>
                <a:gd name="connsiteY52" fmla="*/ 40083 h 2478382"/>
                <a:gd name="connsiteX53" fmla="*/ 2768821 w 3903292"/>
                <a:gd name="connsiteY53" fmla="*/ 68458 h 2478382"/>
                <a:gd name="connsiteX54" fmla="*/ 2782828 w 3903292"/>
                <a:gd name="connsiteY54" fmla="*/ 72071 h 2478382"/>
                <a:gd name="connsiteX55" fmla="*/ 2816390 w 3903292"/>
                <a:gd name="connsiteY55" fmla="*/ 84377 h 2478382"/>
                <a:gd name="connsiteX56" fmla="*/ 2892187 w 3903292"/>
                <a:gd name="connsiteY56" fmla="*/ 111125 h 2478382"/>
                <a:gd name="connsiteX57" fmla="*/ 2906320 w 3903292"/>
                <a:gd name="connsiteY57" fmla="*/ 117352 h 2478382"/>
                <a:gd name="connsiteX58" fmla="*/ 2929234 w 3903292"/>
                <a:gd name="connsiteY58" fmla="*/ 125754 h 2478382"/>
                <a:gd name="connsiteX59" fmla="*/ 2969907 w 3903292"/>
                <a:gd name="connsiteY59" fmla="*/ 145369 h 2478382"/>
                <a:gd name="connsiteX60" fmla="*/ 3001925 w 3903292"/>
                <a:gd name="connsiteY60" fmla="*/ 159477 h 2478382"/>
                <a:gd name="connsiteX61" fmla="*/ 3027394 w 3903292"/>
                <a:gd name="connsiteY61" fmla="*/ 173094 h 2478382"/>
                <a:gd name="connsiteX62" fmla="*/ 3068534 w 3903292"/>
                <a:gd name="connsiteY62" fmla="*/ 192935 h 2478382"/>
                <a:gd name="connsiteX63" fmla="*/ 3097930 w 3903292"/>
                <a:gd name="connsiteY63" fmla="*/ 210807 h 2478382"/>
                <a:gd name="connsiteX64" fmla="*/ 3107977 w 3903292"/>
                <a:gd name="connsiteY64" fmla="*/ 216178 h 2478382"/>
                <a:gd name="connsiteX65" fmla="*/ 3133291 w 3903292"/>
                <a:gd name="connsiteY65" fmla="*/ 232305 h 2478382"/>
                <a:gd name="connsiteX66" fmla="*/ 3199928 w 3903292"/>
                <a:gd name="connsiteY66" fmla="*/ 272816 h 2478382"/>
                <a:gd name="connsiteX67" fmla="*/ 3903292 w 3903292"/>
                <a:gd name="connsiteY67" fmla="*/ 1594334 h 2478382"/>
                <a:gd name="connsiteX68" fmla="*/ 3903291 w 3903292"/>
                <a:gd name="connsiteY68" fmla="*/ 2155243 h 2478382"/>
                <a:gd name="connsiteX69" fmla="*/ 3580152 w 3903292"/>
                <a:gd name="connsiteY69" fmla="*/ 2478382 h 2478382"/>
                <a:gd name="connsiteX70" fmla="*/ 323140 w 3903292"/>
                <a:gd name="connsiteY70" fmla="*/ 2478382 h 2478382"/>
                <a:gd name="connsiteX71" fmla="*/ 1 w 3903292"/>
                <a:gd name="connsiteY71" fmla="*/ 2155243 h 2478382"/>
                <a:gd name="connsiteX72" fmla="*/ 0 w 3903292"/>
                <a:gd name="connsiteY72" fmla="*/ 1594334 h 2478382"/>
                <a:gd name="connsiteX73" fmla="*/ 703364 w 3903292"/>
                <a:gd name="connsiteY73" fmla="*/ 272816 h 2478382"/>
                <a:gd name="connsiteX74" fmla="*/ 770001 w 3903292"/>
                <a:gd name="connsiteY74" fmla="*/ 232305 h 2478382"/>
                <a:gd name="connsiteX75" fmla="*/ 795315 w 3903292"/>
                <a:gd name="connsiteY75" fmla="*/ 216178 h 2478382"/>
                <a:gd name="connsiteX76" fmla="*/ 805362 w 3903292"/>
                <a:gd name="connsiteY76" fmla="*/ 210807 h 2478382"/>
                <a:gd name="connsiteX77" fmla="*/ 834758 w 3903292"/>
                <a:gd name="connsiteY77" fmla="*/ 192935 h 2478382"/>
                <a:gd name="connsiteX78" fmla="*/ 875899 w 3903292"/>
                <a:gd name="connsiteY78" fmla="*/ 173094 h 2478382"/>
                <a:gd name="connsiteX79" fmla="*/ 901367 w 3903292"/>
                <a:gd name="connsiteY79" fmla="*/ 159477 h 2478382"/>
                <a:gd name="connsiteX80" fmla="*/ 933385 w 3903292"/>
                <a:gd name="connsiteY80" fmla="*/ 145369 h 2478382"/>
                <a:gd name="connsiteX81" fmla="*/ 974058 w 3903292"/>
                <a:gd name="connsiteY81" fmla="*/ 125754 h 2478382"/>
                <a:gd name="connsiteX82" fmla="*/ 996972 w 3903292"/>
                <a:gd name="connsiteY82" fmla="*/ 117352 h 2478382"/>
                <a:gd name="connsiteX83" fmla="*/ 1011105 w 3903292"/>
                <a:gd name="connsiteY83" fmla="*/ 111125 h 2478382"/>
                <a:gd name="connsiteX84" fmla="*/ 1086902 w 3903292"/>
                <a:gd name="connsiteY84" fmla="*/ 84377 h 2478382"/>
                <a:gd name="connsiteX85" fmla="*/ 1120465 w 3903292"/>
                <a:gd name="connsiteY85" fmla="*/ 72071 h 2478382"/>
                <a:gd name="connsiteX86" fmla="*/ 1134471 w 3903292"/>
                <a:gd name="connsiteY86" fmla="*/ 68458 h 2478382"/>
                <a:gd name="connsiteX87" fmla="*/ 1239649 w 3903292"/>
                <a:gd name="connsiteY87" fmla="*/ 40083 h 2478382"/>
                <a:gd name="connsiteX88" fmla="*/ 1258040 w 3903292"/>
                <a:gd name="connsiteY88" fmla="*/ 36589 h 2478382"/>
                <a:gd name="connsiteX89" fmla="*/ 1273179 w 3903292"/>
                <a:gd name="connsiteY89" fmla="*/ 32685 h 2478382"/>
                <a:gd name="connsiteX90" fmla="*/ 1301403 w 3903292"/>
                <a:gd name="connsiteY90" fmla="*/ 28352 h 2478382"/>
                <a:gd name="connsiteX91" fmla="*/ 1357460 w 3903292"/>
                <a:gd name="connsiteY91" fmla="*/ 17703 h 2478382"/>
                <a:gd name="connsiteX92" fmla="*/ 1406945 w 3903292"/>
                <a:gd name="connsiteY92" fmla="*/ 12149 h 2478382"/>
                <a:gd name="connsiteX93" fmla="*/ 1431402 w 3903292"/>
                <a:gd name="connsiteY93" fmla="*/ 8395 h 2478382"/>
                <a:gd name="connsiteX94" fmla="*/ 1448035 w 3903292"/>
                <a:gd name="connsiteY94" fmla="*/ 7538 h 2478382"/>
                <a:gd name="connsiteX95" fmla="*/ 1476967 w 3903292"/>
                <a:gd name="connsiteY95" fmla="*/ 4291 h 2478382"/>
                <a:gd name="connsiteX96" fmla="*/ 1586909 w 3903292"/>
                <a:gd name="connsiteY96" fmla="*/ 383 h 2478382"/>
                <a:gd name="connsiteX97" fmla="*/ 1594336 w 3903292"/>
                <a:gd name="connsiteY97" fmla="*/ 0 h 2478382"/>
                <a:gd name="connsiteX0" fmla="*/ 1597674 w 3903292"/>
                <a:gd name="connsiteY0" fmla="*/ 185712 h 2478382"/>
                <a:gd name="connsiteX1" fmla="*/ 1587100 w 3903292"/>
                <a:gd name="connsiteY1" fmla="*/ 186085 h 2478382"/>
                <a:gd name="connsiteX2" fmla="*/ 1465188 w 3903292"/>
                <a:gd name="connsiteY2" fmla="*/ 192376 h 2478382"/>
                <a:gd name="connsiteX3" fmla="*/ 1428865 w 3903292"/>
                <a:gd name="connsiteY3" fmla="*/ 196445 h 2478382"/>
                <a:gd name="connsiteX4" fmla="*/ 1335775 w 3903292"/>
                <a:gd name="connsiteY4" fmla="*/ 210742 h 2478382"/>
                <a:gd name="connsiteX5" fmla="*/ 1297231 w 3903292"/>
                <a:gd name="connsiteY5" fmla="*/ 218056 h 2478382"/>
                <a:gd name="connsiteX6" fmla="*/ 1189428 w 3903292"/>
                <a:gd name="connsiteY6" fmla="*/ 245865 h 2478382"/>
                <a:gd name="connsiteX7" fmla="*/ 1179383 w 3903292"/>
                <a:gd name="connsiteY7" fmla="*/ 248574 h 2478382"/>
                <a:gd name="connsiteX8" fmla="*/ 1142147 w 3903292"/>
                <a:gd name="connsiteY8" fmla="*/ 261708 h 2478382"/>
                <a:gd name="connsiteX9" fmla="*/ 1067811 w 3903292"/>
                <a:gd name="connsiteY9" fmla="*/ 288969 h 2478382"/>
                <a:gd name="connsiteX10" fmla="*/ 1008418 w 3903292"/>
                <a:gd name="connsiteY10" fmla="*/ 315131 h 2478382"/>
                <a:gd name="connsiteX11" fmla="*/ 972251 w 3903292"/>
                <a:gd name="connsiteY11" fmla="*/ 332575 h 2478382"/>
                <a:gd name="connsiteX12" fmla="*/ 799112 w 3903292"/>
                <a:gd name="connsiteY12" fmla="*/ 433815 h 2478382"/>
                <a:gd name="connsiteX13" fmla="*/ 798655 w 3903292"/>
                <a:gd name="connsiteY13" fmla="*/ 433154 h 2478382"/>
                <a:gd name="connsiteX14" fmla="*/ 698774 w 3903292"/>
                <a:gd name="connsiteY14" fmla="*/ 507875 h 2478382"/>
                <a:gd name="connsiteX15" fmla="*/ 185712 w 3903292"/>
                <a:gd name="connsiteY15" fmla="*/ 1594334 h 2478382"/>
                <a:gd name="connsiteX16" fmla="*/ 185713 w 3903292"/>
                <a:gd name="connsiteY16" fmla="*/ 2155243 h 2478382"/>
                <a:gd name="connsiteX17" fmla="*/ 323140 w 3903292"/>
                <a:gd name="connsiteY17" fmla="*/ 2292670 h 2478382"/>
                <a:gd name="connsiteX18" fmla="*/ 1532355 w 3903292"/>
                <a:gd name="connsiteY18" fmla="*/ 2292670 h 2478382"/>
                <a:gd name="connsiteX19" fmla="*/ 3580152 w 3903292"/>
                <a:gd name="connsiteY19" fmla="*/ 2292670 h 2478382"/>
                <a:gd name="connsiteX20" fmla="*/ 3717579 w 3903292"/>
                <a:gd name="connsiteY20" fmla="*/ 2155243 h 2478382"/>
                <a:gd name="connsiteX21" fmla="*/ 3717580 w 3903292"/>
                <a:gd name="connsiteY21" fmla="*/ 1594334 h 2478382"/>
                <a:gd name="connsiteX22" fmla="*/ 3204518 w 3903292"/>
                <a:gd name="connsiteY22" fmla="*/ 507875 h 2478382"/>
                <a:gd name="connsiteX23" fmla="*/ 3104637 w 3903292"/>
                <a:gd name="connsiteY23" fmla="*/ 433154 h 2478382"/>
                <a:gd name="connsiteX24" fmla="*/ 3104180 w 3903292"/>
                <a:gd name="connsiteY24" fmla="*/ 433815 h 2478382"/>
                <a:gd name="connsiteX25" fmla="*/ 2931041 w 3903292"/>
                <a:gd name="connsiteY25" fmla="*/ 332575 h 2478382"/>
                <a:gd name="connsiteX26" fmla="*/ 2894874 w 3903292"/>
                <a:gd name="connsiteY26" fmla="*/ 315131 h 2478382"/>
                <a:gd name="connsiteX27" fmla="*/ 2835481 w 3903292"/>
                <a:gd name="connsiteY27" fmla="*/ 288969 h 2478382"/>
                <a:gd name="connsiteX28" fmla="*/ 2761145 w 3903292"/>
                <a:gd name="connsiteY28" fmla="*/ 261708 h 2478382"/>
                <a:gd name="connsiteX29" fmla="*/ 2723909 w 3903292"/>
                <a:gd name="connsiteY29" fmla="*/ 248574 h 2478382"/>
                <a:gd name="connsiteX30" fmla="*/ 2713864 w 3903292"/>
                <a:gd name="connsiteY30" fmla="*/ 245865 h 2478382"/>
                <a:gd name="connsiteX31" fmla="*/ 2606061 w 3903292"/>
                <a:gd name="connsiteY31" fmla="*/ 218056 h 2478382"/>
                <a:gd name="connsiteX32" fmla="*/ 2567517 w 3903292"/>
                <a:gd name="connsiteY32" fmla="*/ 210742 h 2478382"/>
                <a:gd name="connsiteX33" fmla="*/ 2474427 w 3903292"/>
                <a:gd name="connsiteY33" fmla="*/ 196445 h 2478382"/>
                <a:gd name="connsiteX34" fmla="*/ 2438104 w 3903292"/>
                <a:gd name="connsiteY34" fmla="*/ 192376 h 2478382"/>
                <a:gd name="connsiteX35" fmla="*/ 2316192 w 3903292"/>
                <a:gd name="connsiteY35" fmla="*/ 186085 h 2478382"/>
                <a:gd name="connsiteX36" fmla="*/ 2305618 w 3903292"/>
                <a:gd name="connsiteY36" fmla="*/ 185712 h 2478382"/>
                <a:gd name="connsiteX37" fmla="*/ 1597674 w 3903292"/>
                <a:gd name="connsiteY37" fmla="*/ 185712 h 2478382"/>
                <a:gd name="connsiteX38" fmla="*/ 1594336 w 3903292"/>
                <a:gd name="connsiteY38" fmla="*/ 0 h 2478382"/>
                <a:gd name="connsiteX39" fmla="*/ 1597674 w 3903292"/>
                <a:gd name="connsiteY39" fmla="*/ 0 h 2478382"/>
                <a:gd name="connsiteX40" fmla="*/ 2305618 w 3903292"/>
                <a:gd name="connsiteY40" fmla="*/ 0 h 2478382"/>
                <a:gd name="connsiteX41" fmla="*/ 2308956 w 3903292"/>
                <a:gd name="connsiteY41" fmla="*/ 0 h 2478382"/>
                <a:gd name="connsiteX42" fmla="*/ 2316383 w 3903292"/>
                <a:gd name="connsiteY42" fmla="*/ 383 h 2478382"/>
                <a:gd name="connsiteX43" fmla="*/ 2426325 w 3903292"/>
                <a:gd name="connsiteY43" fmla="*/ 4291 h 2478382"/>
                <a:gd name="connsiteX44" fmla="*/ 2455257 w 3903292"/>
                <a:gd name="connsiteY44" fmla="*/ 7538 h 2478382"/>
                <a:gd name="connsiteX45" fmla="*/ 2471890 w 3903292"/>
                <a:gd name="connsiteY45" fmla="*/ 8395 h 2478382"/>
                <a:gd name="connsiteX46" fmla="*/ 2496347 w 3903292"/>
                <a:gd name="connsiteY46" fmla="*/ 12149 h 2478382"/>
                <a:gd name="connsiteX47" fmla="*/ 2545832 w 3903292"/>
                <a:gd name="connsiteY47" fmla="*/ 17703 h 2478382"/>
                <a:gd name="connsiteX48" fmla="*/ 2601889 w 3903292"/>
                <a:gd name="connsiteY48" fmla="*/ 28352 h 2478382"/>
                <a:gd name="connsiteX49" fmla="*/ 2630113 w 3903292"/>
                <a:gd name="connsiteY49" fmla="*/ 32685 h 2478382"/>
                <a:gd name="connsiteX50" fmla="*/ 2645252 w 3903292"/>
                <a:gd name="connsiteY50" fmla="*/ 36589 h 2478382"/>
                <a:gd name="connsiteX51" fmla="*/ 2663644 w 3903292"/>
                <a:gd name="connsiteY51" fmla="*/ 40083 h 2478382"/>
                <a:gd name="connsiteX52" fmla="*/ 2768821 w 3903292"/>
                <a:gd name="connsiteY52" fmla="*/ 68458 h 2478382"/>
                <a:gd name="connsiteX53" fmla="*/ 2782828 w 3903292"/>
                <a:gd name="connsiteY53" fmla="*/ 72071 h 2478382"/>
                <a:gd name="connsiteX54" fmla="*/ 2816390 w 3903292"/>
                <a:gd name="connsiteY54" fmla="*/ 84377 h 2478382"/>
                <a:gd name="connsiteX55" fmla="*/ 2892187 w 3903292"/>
                <a:gd name="connsiteY55" fmla="*/ 111125 h 2478382"/>
                <a:gd name="connsiteX56" fmla="*/ 2906320 w 3903292"/>
                <a:gd name="connsiteY56" fmla="*/ 117352 h 2478382"/>
                <a:gd name="connsiteX57" fmla="*/ 2929234 w 3903292"/>
                <a:gd name="connsiteY57" fmla="*/ 125754 h 2478382"/>
                <a:gd name="connsiteX58" fmla="*/ 2969907 w 3903292"/>
                <a:gd name="connsiteY58" fmla="*/ 145369 h 2478382"/>
                <a:gd name="connsiteX59" fmla="*/ 3001925 w 3903292"/>
                <a:gd name="connsiteY59" fmla="*/ 159477 h 2478382"/>
                <a:gd name="connsiteX60" fmla="*/ 3027394 w 3903292"/>
                <a:gd name="connsiteY60" fmla="*/ 173094 h 2478382"/>
                <a:gd name="connsiteX61" fmla="*/ 3068534 w 3903292"/>
                <a:gd name="connsiteY61" fmla="*/ 192935 h 2478382"/>
                <a:gd name="connsiteX62" fmla="*/ 3097930 w 3903292"/>
                <a:gd name="connsiteY62" fmla="*/ 210807 h 2478382"/>
                <a:gd name="connsiteX63" fmla="*/ 3107977 w 3903292"/>
                <a:gd name="connsiteY63" fmla="*/ 216178 h 2478382"/>
                <a:gd name="connsiteX64" fmla="*/ 3133291 w 3903292"/>
                <a:gd name="connsiteY64" fmla="*/ 232305 h 2478382"/>
                <a:gd name="connsiteX65" fmla="*/ 3199928 w 3903292"/>
                <a:gd name="connsiteY65" fmla="*/ 272816 h 2478382"/>
                <a:gd name="connsiteX66" fmla="*/ 3903292 w 3903292"/>
                <a:gd name="connsiteY66" fmla="*/ 1594334 h 2478382"/>
                <a:gd name="connsiteX67" fmla="*/ 3903291 w 3903292"/>
                <a:gd name="connsiteY67" fmla="*/ 2155243 h 2478382"/>
                <a:gd name="connsiteX68" fmla="*/ 3580152 w 3903292"/>
                <a:gd name="connsiteY68" fmla="*/ 2478382 h 2478382"/>
                <a:gd name="connsiteX69" fmla="*/ 323140 w 3903292"/>
                <a:gd name="connsiteY69" fmla="*/ 2478382 h 2478382"/>
                <a:gd name="connsiteX70" fmla="*/ 1 w 3903292"/>
                <a:gd name="connsiteY70" fmla="*/ 2155243 h 2478382"/>
                <a:gd name="connsiteX71" fmla="*/ 0 w 3903292"/>
                <a:gd name="connsiteY71" fmla="*/ 1594334 h 2478382"/>
                <a:gd name="connsiteX72" fmla="*/ 703364 w 3903292"/>
                <a:gd name="connsiteY72" fmla="*/ 272816 h 2478382"/>
                <a:gd name="connsiteX73" fmla="*/ 770001 w 3903292"/>
                <a:gd name="connsiteY73" fmla="*/ 232305 h 2478382"/>
                <a:gd name="connsiteX74" fmla="*/ 795315 w 3903292"/>
                <a:gd name="connsiteY74" fmla="*/ 216178 h 2478382"/>
                <a:gd name="connsiteX75" fmla="*/ 805362 w 3903292"/>
                <a:gd name="connsiteY75" fmla="*/ 210807 h 2478382"/>
                <a:gd name="connsiteX76" fmla="*/ 834758 w 3903292"/>
                <a:gd name="connsiteY76" fmla="*/ 192935 h 2478382"/>
                <a:gd name="connsiteX77" fmla="*/ 875899 w 3903292"/>
                <a:gd name="connsiteY77" fmla="*/ 173094 h 2478382"/>
                <a:gd name="connsiteX78" fmla="*/ 901367 w 3903292"/>
                <a:gd name="connsiteY78" fmla="*/ 159477 h 2478382"/>
                <a:gd name="connsiteX79" fmla="*/ 933385 w 3903292"/>
                <a:gd name="connsiteY79" fmla="*/ 145369 h 2478382"/>
                <a:gd name="connsiteX80" fmla="*/ 974058 w 3903292"/>
                <a:gd name="connsiteY80" fmla="*/ 125754 h 2478382"/>
                <a:gd name="connsiteX81" fmla="*/ 996972 w 3903292"/>
                <a:gd name="connsiteY81" fmla="*/ 117352 h 2478382"/>
                <a:gd name="connsiteX82" fmla="*/ 1011105 w 3903292"/>
                <a:gd name="connsiteY82" fmla="*/ 111125 h 2478382"/>
                <a:gd name="connsiteX83" fmla="*/ 1086902 w 3903292"/>
                <a:gd name="connsiteY83" fmla="*/ 84377 h 2478382"/>
                <a:gd name="connsiteX84" fmla="*/ 1120465 w 3903292"/>
                <a:gd name="connsiteY84" fmla="*/ 72071 h 2478382"/>
                <a:gd name="connsiteX85" fmla="*/ 1134471 w 3903292"/>
                <a:gd name="connsiteY85" fmla="*/ 68458 h 2478382"/>
                <a:gd name="connsiteX86" fmla="*/ 1239649 w 3903292"/>
                <a:gd name="connsiteY86" fmla="*/ 40083 h 2478382"/>
                <a:gd name="connsiteX87" fmla="*/ 1258040 w 3903292"/>
                <a:gd name="connsiteY87" fmla="*/ 36589 h 2478382"/>
                <a:gd name="connsiteX88" fmla="*/ 1273179 w 3903292"/>
                <a:gd name="connsiteY88" fmla="*/ 32685 h 2478382"/>
                <a:gd name="connsiteX89" fmla="*/ 1301403 w 3903292"/>
                <a:gd name="connsiteY89" fmla="*/ 28352 h 2478382"/>
                <a:gd name="connsiteX90" fmla="*/ 1357460 w 3903292"/>
                <a:gd name="connsiteY90" fmla="*/ 17703 h 2478382"/>
                <a:gd name="connsiteX91" fmla="*/ 1406945 w 3903292"/>
                <a:gd name="connsiteY91" fmla="*/ 12149 h 2478382"/>
                <a:gd name="connsiteX92" fmla="*/ 1431402 w 3903292"/>
                <a:gd name="connsiteY92" fmla="*/ 8395 h 2478382"/>
                <a:gd name="connsiteX93" fmla="*/ 1448035 w 3903292"/>
                <a:gd name="connsiteY93" fmla="*/ 7538 h 2478382"/>
                <a:gd name="connsiteX94" fmla="*/ 1476967 w 3903292"/>
                <a:gd name="connsiteY94" fmla="*/ 4291 h 2478382"/>
                <a:gd name="connsiteX95" fmla="*/ 1586909 w 3903292"/>
                <a:gd name="connsiteY95" fmla="*/ 383 h 2478382"/>
                <a:gd name="connsiteX96" fmla="*/ 1594336 w 3903292"/>
                <a:gd name="connsiteY96" fmla="*/ 0 h 2478382"/>
                <a:gd name="connsiteX0" fmla="*/ 1597674 w 3903292"/>
                <a:gd name="connsiteY0" fmla="*/ 185712 h 2478382"/>
                <a:gd name="connsiteX1" fmla="*/ 1587100 w 3903292"/>
                <a:gd name="connsiteY1" fmla="*/ 186085 h 2478382"/>
                <a:gd name="connsiteX2" fmla="*/ 1465188 w 3903292"/>
                <a:gd name="connsiteY2" fmla="*/ 192376 h 2478382"/>
                <a:gd name="connsiteX3" fmla="*/ 1428865 w 3903292"/>
                <a:gd name="connsiteY3" fmla="*/ 196445 h 2478382"/>
                <a:gd name="connsiteX4" fmla="*/ 1335775 w 3903292"/>
                <a:gd name="connsiteY4" fmla="*/ 210742 h 2478382"/>
                <a:gd name="connsiteX5" fmla="*/ 1297231 w 3903292"/>
                <a:gd name="connsiteY5" fmla="*/ 218056 h 2478382"/>
                <a:gd name="connsiteX6" fmla="*/ 1189428 w 3903292"/>
                <a:gd name="connsiteY6" fmla="*/ 245865 h 2478382"/>
                <a:gd name="connsiteX7" fmla="*/ 1179383 w 3903292"/>
                <a:gd name="connsiteY7" fmla="*/ 248574 h 2478382"/>
                <a:gd name="connsiteX8" fmla="*/ 1142147 w 3903292"/>
                <a:gd name="connsiteY8" fmla="*/ 261708 h 2478382"/>
                <a:gd name="connsiteX9" fmla="*/ 1067811 w 3903292"/>
                <a:gd name="connsiteY9" fmla="*/ 288969 h 2478382"/>
                <a:gd name="connsiteX10" fmla="*/ 1008418 w 3903292"/>
                <a:gd name="connsiteY10" fmla="*/ 315131 h 2478382"/>
                <a:gd name="connsiteX11" fmla="*/ 972251 w 3903292"/>
                <a:gd name="connsiteY11" fmla="*/ 332575 h 2478382"/>
                <a:gd name="connsiteX12" fmla="*/ 799112 w 3903292"/>
                <a:gd name="connsiteY12" fmla="*/ 433815 h 2478382"/>
                <a:gd name="connsiteX13" fmla="*/ 798655 w 3903292"/>
                <a:gd name="connsiteY13" fmla="*/ 433154 h 2478382"/>
                <a:gd name="connsiteX14" fmla="*/ 698774 w 3903292"/>
                <a:gd name="connsiteY14" fmla="*/ 507875 h 2478382"/>
                <a:gd name="connsiteX15" fmla="*/ 185712 w 3903292"/>
                <a:gd name="connsiteY15" fmla="*/ 1594334 h 2478382"/>
                <a:gd name="connsiteX16" fmla="*/ 185713 w 3903292"/>
                <a:gd name="connsiteY16" fmla="*/ 2155243 h 2478382"/>
                <a:gd name="connsiteX17" fmla="*/ 323140 w 3903292"/>
                <a:gd name="connsiteY17" fmla="*/ 2292670 h 2478382"/>
                <a:gd name="connsiteX18" fmla="*/ 3580152 w 3903292"/>
                <a:gd name="connsiteY18" fmla="*/ 2292670 h 2478382"/>
                <a:gd name="connsiteX19" fmla="*/ 3717579 w 3903292"/>
                <a:gd name="connsiteY19" fmla="*/ 2155243 h 2478382"/>
                <a:gd name="connsiteX20" fmla="*/ 3717580 w 3903292"/>
                <a:gd name="connsiteY20" fmla="*/ 1594334 h 2478382"/>
                <a:gd name="connsiteX21" fmla="*/ 3204518 w 3903292"/>
                <a:gd name="connsiteY21" fmla="*/ 507875 h 2478382"/>
                <a:gd name="connsiteX22" fmla="*/ 3104637 w 3903292"/>
                <a:gd name="connsiteY22" fmla="*/ 433154 h 2478382"/>
                <a:gd name="connsiteX23" fmla="*/ 3104180 w 3903292"/>
                <a:gd name="connsiteY23" fmla="*/ 433815 h 2478382"/>
                <a:gd name="connsiteX24" fmla="*/ 2931041 w 3903292"/>
                <a:gd name="connsiteY24" fmla="*/ 332575 h 2478382"/>
                <a:gd name="connsiteX25" fmla="*/ 2894874 w 3903292"/>
                <a:gd name="connsiteY25" fmla="*/ 315131 h 2478382"/>
                <a:gd name="connsiteX26" fmla="*/ 2835481 w 3903292"/>
                <a:gd name="connsiteY26" fmla="*/ 288969 h 2478382"/>
                <a:gd name="connsiteX27" fmla="*/ 2761145 w 3903292"/>
                <a:gd name="connsiteY27" fmla="*/ 261708 h 2478382"/>
                <a:gd name="connsiteX28" fmla="*/ 2723909 w 3903292"/>
                <a:gd name="connsiteY28" fmla="*/ 248574 h 2478382"/>
                <a:gd name="connsiteX29" fmla="*/ 2713864 w 3903292"/>
                <a:gd name="connsiteY29" fmla="*/ 245865 h 2478382"/>
                <a:gd name="connsiteX30" fmla="*/ 2606061 w 3903292"/>
                <a:gd name="connsiteY30" fmla="*/ 218056 h 2478382"/>
                <a:gd name="connsiteX31" fmla="*/ 2567517 w 3903292"/>
                <a:gd name="connsiteY31" fmla="*/ 210742 h 2478382"/>
                <a:gd name="connsiteX32" fmla="*/ 2474427 w 3903292"/>
                <a:gd name="connsiteY32" fmla="*/ 196445 h 2478382"/>
                <a:gd name="connsiteX33" fmla="*/ 2438104 w 3903292"/>
                <a:gd name="connsiteY33" fmla="*/ 192376 h 2478382"/>
                <a:gd name="connsiteX34" fmla="*/ 2316192 w 3903292"/>
                <a:gd name="connsiteY34" fmla="*/ 186085 h 2478382"/>
                <a:gd name="connsiteX35" fmla="*/ 2305618 w 3903292"/>
                <a:gd name="connsiteY35" fmla="*/ 185712 h 2478382"/>
                <a:gd name="connsiteX36" fmla="*/ 1597674 w 3903292"/>
                <a:gd name="connsiteY36" fmla="*/ 185712 h 2478382"/>
                <a:gd name="connsiteX37" fmla="*/ 1594336 w 3903292"/>
                <a:gd name="connsiteY37" fmla="*/ 0 h 2478382"/>
                <a:gd name="connsiteX38" fmla="*/ 1597674 w 3903292"/>
                <a:gd name="connsiteY38" fmla="*/ 0 h 2478382"/>
                <a:gd name="connsiteX39" fmla="*/ 2305618 w 3903292"/>
                <a:gd name="connsiteY39" fmla="*/ 0 h 2478382"/>
                <a:gd name="connsiteX40" fmla="*/ 2308956 w 3903292"/>
                <a:gd name="connsiteY40" fmla="*/ 0 h 2478382"/>
                <a:gd name="connsiteX41" fmla="*/ 2316383 w 3903292"/>
                <a:gd name="connsiteY41" fmla="*/ 383 h 2478382"/>
                <a:gd name="connsiteX42" fmla="*/ 2426325 w 3903292"/>
                <a:gd name="connsiteY42" fmla="*/ 4291 h 2478382"/>
                <a:gd name="connsiteX43" fmla="*/ 2455257 w 3903292"/>
                <a:gd name="connsiteY43" fmla="*/ 7538 h 2478382"/>
                <a:gd name="connsiteX44" fmla="*/ 2471890 w 3903292"/>
                <a:gd name="connsiteY44" fmla="*/ 8395 h 2478382"/>
                <a:gd name="connsiteX45" fmla="*/ 2496347 w 3903292"/>
                <a:gd name="connsiteY45" fmla="*/ 12149 h 2478382"/>
                <a:gd name="connsiteX46" fmla="*/ 2545832 w 3903292"/>
                <a:gd name="connsiteY46" fmla="*/ 17703 h 2478382"/>
                <a:gd name="connsiteX47" fmla="*/ 2601889 w 3903292"/>
                <a:gd name="connsiteY47" fmla="*/ 28352 h 2478382"/>
                <a:gd name="connsiteX48" fmla="*/ 2630113 w 3903292"/>
                <a:gd name="connsiteY48" fmla="*/ 32685 h 2478382"/>
                <a:gd name="connsiteX49" fmla="*/ 2645252 w 3903292"/>
                <a:gd name="connsiteY49" fmla="*/ 36589 h 2478382"/>
                <a:gd name="connsiteX50" fmla="*/ 2663644 w 3903292"/>
                <a:gd name="connsiteY50" fmla="*/ 40083 h 2478382"/>
                <a:gd name="connsiteX51" fmla="*/ 2768821 w 3903292"/>
                <a:gd name="connsiteY51" fmla="*/ 68458 h 2478382"/>
                <a:gd name="connsiteX52" fmla="*/ 2782828 w 3903292"/>
                <a:gd name="connsiteY52" fmla="*/ 72071 h 2478382"/>
                <a:gd name="connsiteX53" fmla="*/ 2816390 w 3903292"/>
                <a:gd name="connsiteY53" fmla="*/ 84377 h 2478382"/>
                <a:gd name="connsiteX54" fmla="*/ 2892187 w 3903292"/>
                <a:gd name="connsiteY54" fmla="*/ 111125 h 2478382"/>
                <a:gd name="connsiteX55" fmla="*/ 2906320 w 3903292"/>
                <a:gd name="connsiteY55" fmla="*/ 117352 h 2478382"/>
                <a:gd name="connsiteX56" fmla="*/ 2929234 w 3903292"/>
                <a:gd name="connsiteY56" fmla="*/ 125754 h 2478382"/>
                <a:gd name="connsiteX57" fmla="*/ 2969907 w 3903292"/>
                <a:gd name="connsiteY57" fmla="*/ 145369 h 2478382"/>
                <a:gd name="connsiteX58" fmla="*/ 3001925 w 3903292"/>
                <a:gd name="connsiteY58" fmla="*/ 159477 h 2478382"/>
                <a:gd name="connsiteX59" fmla="*/ 3027394 w 3903292"/>
                <a:gd name="connsiteY59" fmla="*/ 173094 h 2478382"/>
                <a:gd name="connsiteX60" fmla="*/ 3068534 w 3903292"/>
                <a:gd name="connsiteY60" fmla="*/ 192935 h 2478382"/>
                <a:gd name="connsiteX61" fmla="*/ 3097930 w 3903292"/>
                <a:gd name="connsiteY61" fmla="*/ 210807 h 2478382"/>
                <a:gd name="connsiteX62" fmla="*/ 3107977 w 3903292"/>
                <a:gd name="connsiteY62" fmla="*/ 216178 h 2478382"/>
                <a:gd name="connsiteX63" fmla="*/ 3133291 w 3903292"/>
                <a:gd name="connsiteY63" fmla="*/ 232305 h 2478382"/>
                <a:gd name="connsiteX64" fmla="*/ 3199928 w 3903292"/>
                <a:gd name="connsiteY64" fmla="*/ 272816 h 2478382"/>
                <a:gd name="connsiteX65" fmla="*/ 3903292 w 3903292"/>
                <a:gd name="connsiteY65" fmla="*/ 1594334 h 2478382"/>
                <a:gd name="connsiteX66" fmla="*/ 3903291 w 3903292"/>
                <a:gd name="connsiteY66" fmla="*/ 2155243 h 2478382"/>
                <a:gd name="connsiteX67" fmla="*/ 3580152 w 3903292"/>
                <a:gd name="connsiteY67" fmla="*/ 2478382 h 2478382"/>
                <a:gd name="connsiteX68" fmla="*/ 323140 w 3903292"/>
                <a:gd name="connsiteY68" fmla="*/ 2478382 h 2478382"/>
                <a:gd name="connsiteX69" fmla="*/ 1 w 3903292"/>
                <a:gd name="connsiteY69" fmla="*/ 2155243 h 2478382"/>
                <a:gd name="connsiteX70" fmla="*/ 0 w 3903292"/>
                <a:gd name="connsiteY70" fmla="*/ 1594334 h 2478382"/>
                <a:gd name="connsiteX71" fmla="*/ 703364 w 3903292"/>
                <a:gd name="connsiteY71" fmla="*/ 272816 h 2478382"/>
                <a:gd name="connsiteX72" fmla="*/ 770001 w 3903292"/>
                <a:gd name="connsiteY72" fmla="*/ 232305 h 2478382"/>
                <a:gd name="connsiteX73" fmla="*/ 795315 w 3903292"/>
                <a:gd name="connsiteY73" fmla="*/ 216178 h 2478382"/>
                <a:gd name="connsiteX74" fmla="*/ 805362 w 3903292"/>
                <a:gd name="connsiteY74" fmla="*/ 210807 h 2478382"/>
                <a:gd name="connsiteX75" fmla="*/ 834758 w 3903292"/>
                <a:gd name="connsiteY75" fmla="*/ 192935 h 2478382"/>
                <a:gd name="connsiteX76" fmla="*/ 875899 w 3903292"/>
                <a:gd name="connsiteY76" fmla="*/ 173094 h 2478382"/>
                <a:gd name="connsiteX77" fmla="*/ 901367 w 3903292"/>
                <a:gd name="connsiteY77" fmla="*/ 159477 h 2478382"/>
                <a:gd name="connsiteX78" fmla="*/ 933385 w 3903292"/>
                <a:gd name="connsiteY78" fmla="*/ 145369 h 2478382"/>
                <a:gd name="connsiteX79" fmla="*/ 974058 w 3903292"/>
                <a:gd name="connsiteY79" fmla="*/ 125754 h 2478382"/>
                <a:gd name="connsiteX80" fmla="*/ 996972 w 3903292"/>
                <a:gd name="connsiteY80" fmla="*/ 117352 h 2478382"/>
                <a:gd name="connsiteX81" fmla="*/ 1011105 w 3903292"/>
                <a:gd name="connsiteY81" fmla="*/ 111125 h 2478382"/>
                <a:gd name="connsiteX82" fmla="*/ 1086902 w 3903292"/>
                <a:gd name="connsiteY82" fmla="*/ 84377 h 2478382"/>
                <a:gd name="connsiteX83" fmla="*/ 1120465 w 3903292"/>
                <a:gd name="connsiteY83" fmla="*/ 72071 h 2478382"/>
                <a:gd name="connsiteX84" fmla="*/ 1134471 w 3903292"/>
                <a:gd name="connsiteY84" fmla="*/ 68458 h 2478382"/>
                <a:gd name="connsiteX85" fmla="*/ 1239649 w 3903292"/>
                <a:gd name="connsiteY85" fmla="*/ 40083 h 2478382"/>
                <a:gd name="connsiteX86" fmla="*/ 1258040 w 3903292"/>
                <a:gd name="connsiteY86" fmla="*/ 36589 h 2478382"/>
                <a:gd name="connsiteX87" fmla="*/ 1273179 w 3903292"/>
                <a:gd name="connsiteY87" fmla="*/ 32685 h 2478382"/>
                <a:gd name="connsiteX88" fmla="*/ 1301403 w 3903292"/>
                <a:gd name="connsiteY88" fmla="*/ 28352 h 2478382"/>
                <a:gd name="connsiteX89" fmla="*/ 1357460 w 3903292"/>
                <a:gd name="connsiteY89" fmla="*/ 17703 h 2478382"/>
                <a:gd name="connsiteX90" fmla="*/ 1406945 w 3903292"/>
                <a:gd name="connsiteY90" fmla="*/ 12149 h 2478382"/>
                <a:gd name="connsiteX91" fmla="*/ 1431402 w 3903292"/>
                <a:gd name="connsiteY91" fmla="*/ 8395 h 2478382"/>
                <a:gd name="connsiteX92" fmla="*/ 1448035 w 3903292"/>
                <a:gd name="connsiteY92" fmla="*/ 7538 h 2478382"/>
                <a:gd name="connsiteX93" fmla="*/ 1476967 w 3903292"/>
                <a:gd name="connsiteY93" fmla="*/ 4291 h 2478382"/>
                <a:gd name="connsiteX94" fmla="*/ 1586909 w 3903292"/>
                <a:gd name="connsiteY94" fmla="*/ 383 h 2478382"/>
                <a:gd name="connsiteX95" fmla="*/ 1594336 w 3903292"/>
                <a:gd name="connsiteY95" fmla="*/ 0 h 24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3903292" h="2478382">
                  <a:moveTo>
                    <a:pt x="1597674" y="185712"/>
                  </a:moveTo>
                  <a:lnTo>
                    <a:pt x="1587100" y="186085"/>
                  </a:lnTo>
                  <a:lnTo>
                    <a:pt x="1465188" y="192376"/>
                  </a:lnTo>
                  <a:lnTo>
                    <a:pt x="1428865" y="196445"/>
                  </a:lnTo>
                  <a:lnTo>
                    <a:pt x="1335775" y="210742"/>
                  </a:lnTo>
                  <a:lnTo>
                    <a:pt x="1297231" y="218056"/>
                  </a:lnTo>
                  <a:lnTo>
                    <a:pt x="1189428" y="245865"/>
                  </a:lnTo>
                  <a:lnTo>
                    <a:pt x="1179383" y="248574"/>
                  </a:lnTo>
                  <a:lnTo>
                    <a:pt x="1142147" y="261708"/>
                  </a:lnTo>
                  <a:lnTo>
                    <a:pt x="1067811" y="288969"/>
                  </a:lnTo>
                  <a:lnTo>
                    <a:pt x="1008418" y="315131"/>
                  </a:lnTo>
                  <a:lnTo>
                    <a:pt x="972251" y="332575"/>
                  </a:lnTo>
                  <a:lnTo>
                    <a:pt x="799112" y="433815"/>
                  </a:lnTo>
                  <a:lnTo>
                    <a:pt x="798655" y="433154"/>
                  </a:lnTo>
                  <a:lnTo>
                    <a:pt x="698774" y="507875"/>
                  </a:lnTo>
                  <a:cubicBezTo>
                    <a:pt x="385829" y="766211"/>
                    <a:pt x="186228" y="1156944"/>
                    <a:pt x="185712" y="1594334"/>
                  </a:cubicBezTo>
                  <a:cubicBezTo>
                    <a:pt x="185712" y="1781304"/>
                    <a:pt x="185713" y="1968273"/>
                    <a:pt x="185713" y="2155243"/>
                  </a:cubicBezTo>
                  <a:cubicBezTo>
                    <a:pt x="185821" y="2231097"/>
                    <a:pt x="247286" y="2292563"/>
                    <a:pt x="323140" y="2292670"/>
                  </a:cubicBezTo>
                  <a:lnTo>
                    <a:pt x="3580152" y="2292670"/>
                  </a:lnTo>
                  <a:cubicBezTo>
                    <a:pt x="3656006" y="2292563"/>
                    <a:pt x="3717471" y="2231097"/>
                    <a:pt x="3717579" y="2155243"/>
                  </a:cubicBezTo>
                  <a:cubicBezTo>
                    <a:pt x="3717579" y="1968273"/>
                    <a:pt x="3717580" y="1781304"/>
                    <a:pt x="3717580" y="1594334"/>
                  </a:cubicBezTo>
                  <a:cubicBezTo>
                    <a:pt x="3717064" y="1156944"/>
                    <a:pt x="3517463" y="766211"/>
                    <a:pt x="3204518" y="507875"/>
                  </a:cubicBezTo>
                  <a:lnTo>
                    <a:pt x="3104637" y="433154"/>
                  </a:lnTo>
                  <a:lnTo>
                    <a:pt x="3104180" y="433815"/>
                  </a:lnTo>
                  <a:lnTo>
                    <a:pt x="2931041" y="332575"/>
                  </a:lnTo>
                  <a:lnTo>
                    <a:pt x="2894874" y="315131"/>
                  </a:lnTo>
                  <a:lnTo>
                    <a:pt x="2835481" y="288969"/>
                  </a:lnTo>
                  <a:lnTo>
                    <a:pt x="2761145" y="261708"/>
                  </a:lnTo>
                  <a:lnTo>
                    <a:pt x="2723909" y="248574"/>
                  </a:lnTo>
                  <a:lnTo>
                    <a:pt x="2713864" y="245865"/>
                  </a:lnTo>
                  <a:lnTo>
                    <a:pt x="2606061" y="218056"/>
                  </a:lnTo>
                  <a:lnTo>
                    <a:pt x="2567517" y="210742"/>
                  </a:lnTo>
                  <a:lnTo>
                    <a:pt x="2474427" y="196445"/>
                  </a:lnTo>
                  <a:lnTo>
                    <a:pt x="2438104" y="192376"/>
                  </a:lnTo>
                  <a:lnTo>
                    <a:pt x="2316192" y="186085"/>
                  </a:lnTo>
                  <a:lnTo>
                    <a:pt x="2305618" y="185712"/>
                  </a:lnTo>
                  <a:lnTo>
                    <a:pt x="1597674" y="185712"/>
                  </a:lnTo>
                  <a:close/>
                  <a:moveTo>
                    <a:pt x="1594336" y="0"/>
                  </a:moveTo>
                  <a:lnTo>
                    <a:pt x="1597674" y="0"/>
                  </a:lnTo>
                  <a:lnTo>
                    <a:pt x="2305618" y="0"/>
                  </a:lnTo>
                  <a:lnTo>
                    <a:pt x="2308956" y="0"/>
                  </a:lnTo>
                  <a:lnTo>
                    <a:pt x="2316383" y="383"/>
                  </a:lnTo>
                  <a:lnTo>
                    <a:pt x="2426325" y="4291"/>
                  </a:lnTo>
                  <a:lnTo>
                    <a:pt x="2455257" y="7538"/>
                  </a:lnTo>
                  <a:lnTo>
                    <a:pt x="2471890" y="8395"/>
                  </a:lnTo>
                  <a:lnTo>
                    <a:pt x="2496347" y="12149"/>
                  </a:lnTo>
                  <a:lnTo>
                    <a:pt x="2545832" y="17703"/>
                  </a:lnTo>
                  <a:lnTo>
                    <a:pt x="2601889" y="28352"/>
                  </a:lnTo>
                  <a:lnTo>
                    <a:pt x="2630113" y="32685"/>
                  </a:lnTo>
                  <a:lnTo>
                    <a:pt x="2645252" y="36589"/>
                  </a:lnTo>
                  <a:lnTo>
                    <a:pt x="2663644" y="40083"/>
                  </a:lnTo>
                  <a:lnTo>
                    <a:pt x="2768821" y="68458"/>
                  </a:lnTo>
                  <a:lnTo>
                    <a:pt x="2782828" y="72071"/>
                  </a:lnTo>
                  <a:lnTo>
                    <a:pt x="2816390" y="84377"/>
                  </a:lnTo>
                  <a:lnTo>
                    <a:pt x="2892187" y="111125"/>
                  </a:lnTo>
                  <a:lnTo>
                    <a:pt x="2906320" y="117352"/>
                  </a:lnTo>
                  <a:lnTo>
                    <a:pt x="2929234" y="125754"/>
                  </a:lnTo>
                  <a:lnTo>
                    <a:pt x="2969907" y="145369"/>
                  </a:lnTo>
                  <a:lnTo>
                    <a:pt x="3001925" y="159477"/>
                  </a:lnTo>
                  <a:lnTo>
                    <a:pt x="3027394" y="173094"/>
                  </a:lnTo>
                  <a:lnTo>
                    <a:pt x="3068534" y="192935"/>
                  </a:lnTo>
                  <a:lnTo>
                    <a:pt x="3097930" y="210807"/>
                  </a:lnTo>
                  <a:lnTo>
                    <a:pt x="3107977" y="216178"/>
                  </a:lnTo>
                  <a:lnTo>
                    <a:pt x="3133291" y="232305"/>
                  </a:lnTo>
                  <a:lnTo>
                    <a:pt x="3199928" y="272816"/>
                  </a:lnTo>
                  <a:cubicBezTo>
                    <a:pt x="3623844" y="559364"/>
                    <a:pt x="3902683" y="1044254"/>
                    <a:pt x="3903292" y="1594334"/>
                  </a:cubicBezTo>
                  <a:cubicBezTo>
                    <a:pt x="3903292" y="1781304"/>
                    <a:pt x="3903291" y="1968273"/>
                    <a:pt x="3903291" y="2155243"/>
                  </a:cubicBezTo>
                  <a:cubicBezTo>
                    <a:pt x="3903086" y="2333614"/>
                    <a:pt x="3758533" y="2478177"/>
                    <a:pt x="3580152" y="2478382"/>
                  </a:cubicBezTo>
                  <a:lnTo>
                    <a:pt x="323140" y="2478382"/>
                  </a:lnTo>
                  <a:cubicBezTo>
                    <a:pt x="144759" y="2478177"/>
                    <a:pt x="206" y="2333614"/>
                    <a:pt x="1" y="2155243"/>
                  </a:cubicBezTo>
                  <a:cubicBezTo>
                    <a:pt x="1" y="1968273"/>
                    <a:pt x="0" y="1781304"/>
                    <a:pt x="0" y="1594334"/>
                  </a:cubicBezTo>
                  <a:cubicBezTo>
                    <a:pt x="610" y="1044254"/>
                    <a:pt x="279448" y="559364"/>
                    <a:pt x="703364" y="272816"/>
                  </a:cubicBezTo>
                  <a:lnTo>
                    <a:pt x="770001" y="232305"/>
                  </a:lnTo>
                  <a:lnTo>
                    <a:pt x="795315" y="216178"/>
                  </a:lnTo>
                  <a:lnTo>
                    <a:pt x="805362" y="210807"/>
                  </a:lnTo>
                  <a:lnTo>
                    <a:pt x="834758" y="192935"/>
                  </a:lnTo>
                  <a:lnTo>
                    <a:pt x="875899" y="173094"/>
                  </a:lnTo>
                  <a:lnTo>
                    <a:pt x="901367" y="159477"/>
                  </a:lnTo>
                  <a:lnTo>
                    <a:pt x="933385" y="145369"/>
                  </a:lnTo>
                  <a:lnTo>
                    <a:pt x="974058" y="125754"/>
                  </a:lnTo>
                  <a:lnTo>
                    <a:pt x="996972" y="117352"/>
                  </a:lnTo>
                  <a:lnTo>
                    <a:pt x="1011105" y="111125"/>
                  </a:lnTo>
                  <a:lnTo>
                    <a:pt x="1086902" y="84377"/>
                  </a:lnTo>
                  <a:lnTo>
                    <a:pt x="1120465" y="72071"/>
                  </a:lnTo>
                  <a:lnTo>
                    <a:pt x="1134471" y="68458"/>
                  </a:lnTo>
                  <a:lnTo>
                    <a:pt x="1239649" y="40083"/>
                  </a:lnTo>
                  <a:lnTo>
                    <a:pt x="1258040" y="36589"/>
                  </a:lnTo>
                  <a:lnTo>
                    <a:pt x="1273179" y="32685"/>
                  </a:lnTo>
                  <a:lnTo>
                    <a:pt x="1301403" y="28352"/>
                  </a:lnTo>
                  <a:lnTo>
                    <a:pt x="1357460" y="17703"/>
                  </a:lnTo>
                  <a:lnTo>
                    <a:pt x="1406945" y="12149"/>
                  </a:lnTo>
                  <a:lnTo>
                    <a:pt x="1431402" y="8395"/>
                  </a:lnTo>
                  <a:lnTo>
                    <a:pt x="1448035" y="7538"/>
                  </a:lnTo>
                  <a:lnTo>
                    <a:pt x="1476967" y="4291"/>
                  </a:lnTo>
                  <a:lnTo>
                    <a:pt x="1586909" y="383"/>
                  </a:lnTo>
                  <a:lnTo>
                    <a:pt x="1594336" y="0"/>
                  </a:ln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4BCC84B-3BBB-1240-EA23-BA3421C6E048}"/>
                </a:ext>
              </a:extLst>
            </p:cNvPr>
            <p:cNvSpPr/>
            <p:nvPr/>
          </p:nvSpPr>
          <p:spPr>
            <a:xfrm>
              <a:off x="9885433" y="1609901"/>
              <a:ext cx="248181" cy="270742"/>
            </a:xfrm>
            <a:custGeom>
              <a:avLst/>
              <a:gdLst>
                <a:gd name="connsiteX0" fmla="*/ 95250 w 209550"/>
                <a:gd name="connsiteY0" fmla="*/ 0 h 228600"/>
                <a:gd name="connsiteX1" fmla="*/ 0 w 209550"/>
                <a:gd name="connsiteY1" fmla="*/ 95250 h 228600"/>
                <a:gd name="connsiteX2" fmla="*/ 0 w 209550"/>
                <a:gd name="connsiteY2" fmla="*/ 133350 h 228600"/>
                <a:gd name="connsiteX3" fmla="*/ 95250 w 209550"/>
                <a:gd name="connsiteY3" fmla="*/ 228600 h 228600"/>
                <a:gd name="connsiteX4" fmla="*/ 114300 w 209550"/>
                <a:gd name="connsiteY4" fmla="*/ 228600 h 228600"/>
                <a:gd name="connsiteX5" fmla="*/ 209550 w 209550"/>
                <a:gd name="connsiteY5" fmla="*/ 133350 h 228600"/>
                <a:gd name="connsiteX6" fmla="*/ 209550 w 209550"/>
                <a:gd name="connsiteY6" fmla="*/ 95250 h 228600"/>
                <a:gd name="connsiteX7" fmla="*/ 114300 w 209550"/>
                <a:gd name="connsiteY7" fmla="*/ 0 h 228600"/>
                <a:gd name="connsiteX8" fmla="*/ 190500 w 209550"/>
                <a:gd name="connsiteY8" fmla="*/ 95250 h 228600"/>
                <a:gd name="connsiteX9" fmla="*/ 190500 w 209550"/>
                <a:gd name="connsiteY9" fmla="*/ 133350 h 228600"/>
                <a:gd name="connsiteX10" fmla="*/ 114300 w 209550"/>
                <a:gd name="connsiteY10" fmla="*/ 209550 h 228600"/>
                <a:gd name="connsiteX11" fmla="*/ 95250 w 209550"/>
                <a:gd name="connsiteY11" fmla="*/ 209550 h 228600"/>
                <a:gd name="connsiteX12" fmla="*/ 19050 w 209550"/>
                <a:gd name="connsiteY12" fmla="*/ 133350 h 228600"/>
                <a:gd name="connsiteX13" fmla="*/ 19050 w 209550"/>
                <a:gd name="connsiteY13" fmla="*/ 95250 h 228600"/>
                <a:gd name="connsiteX14" fmla="*/ 95250 w 209550"/>
                <a:gd name="connsiteY14" fmla="*/ 19050 h 228600"/>
                <a:gd name="connsiteX15" fmla="*/ 114300 w 209550"/>
                <a:gd name="connsiteY15" fmla="*/ 19050 h 228600"/>
                <a:gd name="connsiteX16" fmla="*/ 190500 w 209550"/>
                <a:gd name="connsiteY16" fmla="*/ 9525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9550" h="228600">
                  <a:moveTo>
                    <a:pt x="95250" y="0"/>
                  </a:moveTo>
                  <a:cubicBezTo>
                    <a:pt x="42669" y="58"/>
                    <a:pt x="58" y="42669"/>
                    <a:pt x="0" y="95250"/>
                  </a:cubicBezTo>
                  <a:lnTo>
                    <a:pt x="0" y="133350"/>
                  </a:lnTo>
                  <a:cubicBezTo>
                    <a:pt x="58" y="185931"/>
                    <a:pt x="42669" y="228542"/>
                    <a:pt x="95250" y="228600"/>
                  </a:cubicBezTo>
                  <a:lnTo>
                    <a:pt x="114300" y="228600"/>
                  </a:lnTo>
                  <a:cubicBezTo>
                    <a:pt x="166881" y="228542"/>
                    <a:pt x="209492" y="185931"/>
                    <a:pt x="209550" y="133350"/>
                  </a:cubicBezTo>
                  <a:lnTo>
                    <a:pt x="209550" y="95250"/>
                  </a:lnTo>
                  <a:cubicBezTo>
                    <a:pt x="209492" y="42669"/>
                    <a:pt x="166881" y="58"/>
                    <a:pt x="114300" y="0"/>
                  </a:cubicBezTo>
                  <a:close/>
                  <a:moveTo>
                    <a:pt x="190500" y="95250"/>
                  </a:moveTo>
                  <a:lnTo>
                    <a:pt x="190500" y="133350"/>
                  </a:lnTo>
                  <a:cubicBezTo>
                    <a:pt x="190453" y="175415"/>
                    <a:pt x="156365" y="209503"/>
                    <a:pt x="114300" y="209550"/>
                  </a:cubicBezTo>
                  <a:lnTo>
                    <a:pt x="95250" y="209550"/>
                  </a:lnTo>
                  <a:cubicBezTo>
                    <a:pt x="53185" y="209503"/>
                    <a:pt x="19097" y="175415"/>
                    <a:pt x="19050" y="133350"/>
                  </a:cubicBezTo>
                  <a:lnTo>
                    <a:pt x="19050" y="95250"/>
                  </a:lnTo>
                  <a:cubicBezTo>
                    <a:pt x="19097" y="53185"/>
                    <a:pt x="53185" y="19097"/>
                    <a:pt x="95250" y="19050"/>
                  </a:cubicBezTo>
                  <a:lnTo>
                    <a:pt x="114300" y="19050"/>
                  </a:lnTo>
                  <a:cubicBezTo>
                    <a:pt x="156365" y="19097"/>
                    <a:pt x="190453" y="53185"/>
                    <a:pt x="190500" y="95250"/>
                  </a:cubicBezTo>
                  <a:close/>
                </a:path>
              </a:pathLst>
            </a:custGeom>
            <a:solidFill>
              <a:schemeClr val="accent1"/>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E744A61-95EB-8C5F-622A-38833AD40E59}"/>
                </a:ext>
              </a:extLst>
            </p:cNvPr>
            <p:cNvSpPr/>
            <p:nvPr/>
          </p:nvSpPr>
          <p:spPr>
            <a:xfrm rot="19715871">
              <a:off x="9754130" y="1517904"/>
              <a:ext cx="105067" cy="191954"/>
            </a:xfrm>
            <a:custGeom>
              <a:avLst/>
              <a:gdLst>
                <a:gd name="connsiteX0" fmla="*/ 93762 w 864831"/>
                <a:gd name="connsiteY0" fmla="*/ 1392494 h 1580017"/>
                <a:gd name="connsiteX1" fmla="*/ 187523 w 864831"/>
                <a:gd name="connsiteY1" fmla="*/ 1486256 h 1580017"/>
                <a:gd name="connsiteX2" fmla="*/ 93762 w 864831"/>
                <a:gd name="connsiteY2" fmla="*/ 1580017 h 1580017"/>
                <a:gd name="connsiteX3" fmla="*/ 0 w 864831"/>
                <a:gd name="connsiteY3" fmla="*/ 1486256 h 1580017"/>
                <a:gd name="connsiteX4" fmla="*/ 93762 w 864831"/>
                <a:gd name="connsiteY4" fmla="*/ 1392494 h 1580017"/>
                <a:gd name="connsiteX5" fmla="*/ 407538 w 864831"/>
                <a:gd name="connsiteY5" fmla="*/ 938 h 1580017"/>
                <a:gd name="connsiteX6" fmla="*/ 635822 w 864831"/>
                <a:gd name="connsiteY6" fmla="*/ 75130 h 1580017"/>
                <a:gd name="connsiteX7" fmla="*/ 857823 w 864831"/>
                <a:gd name="connsiteY7" fmla="*/ 402519 h 1580017"/>
                <a:gd name="connsiteX8" fmla="*/ 747308 w 864831"/>
                <a:gd name="connsiteY8" fmla="*/ 815258 h 1580017"/>
                <a:gd name="connsiteX9" fmla="*/ 379789 w 864831"/>
                <a:gd name="connsiteY9" fmla="*/ 988177 h 1580017"/>
                <a:gd name="connsiteX10" fmla="*/ 378392 w 864831"/>
                <a:gd name="connsiteY10" fmla="*/ 987907 h 1580017"/>
                <a:gd name="connsiteX11" fmla="*/ 369177 w 864831"/>
                <a:gd name="connsiteY11" fmla="*/ 989271 h 1580017"/>
                <a:gd name="connsiteX12" fmla="*/ 376143 w 864831"/>
                <a:gd name="connsiteY12" fmla="*/ 987472 h 1580017"/>
                <a:gd name="connsiteX13" fmla="*/ 376142 w 864831"/>
                <a:gd name="connsiteY13" fmla="*/ 987472 h 1580017"/>
                <a:gd name="connsiteX14" fmla="*/ 366142 w 864831"/>
                <a:gd name="connsiteY14" fmla="*/ 989661 h 1580017"/>
                <a:gd name="connsiteX15" fmla="*/ 367398 w 864831"/>
                <a:gd name="connsiteY15" fmla="*/ 989535 h 1580017"/>
                <a:gd name="connsiteX16" fmla="*/ 369177 w 864831"/>
                <a:gd name="connsiteY16" fmla="*/ 989271 h 1580017"/>
                <a:gd name="connsiteX17" fmla="*/ 355035 w 864831"/>
                <a:gd name="connsiteY17" fmla="*/ 992924 h 1580017"/>
                <a:gd name="connsiteX18" fmla="*/ 352108 w 864831"/>
                <a:gd name="connsiteY18" fmla="*/ 993719 h 1580017"/>
                <a:gd name="connsiteX19" fmla="*/ 357139 w 864831"/>
                <a:gd name="connsiteY19" fmla="*/ 990609 h 1580017"/>
                <a:gd name="connsiteX20" fmla="*/ 347743 w 864831"/>
                <a:gd name="connsiteY20" fmla="*/ 994905 h 1580017"/>
                <a:gd name="connsiteX21" fmla="*/ 352108 w 864831"/>
                <a:gd name="connsiteY21" fmla="*/ 993719 h 1580017"/>
                <a:gd name="connsiteX22" fmla="*/ 350733 w 864831"/>
                <a:gd name="connsiteY22" fmla="*/ 994569 h 1580017"/>
                <a:gd name="connsiteX23" fmla="*/ 338153 w 864831"/>
                <a:gd name="connsiteY23" fmla="*/ 1001673 h 1580017"/>
                <a:gd name="connsiteX24" fmla="*/ 328269 w 864831"/>
                <a:gd name="connsiteY24" fmla="*/ 1009500 h 1580017"/>
                <a:gd name="connsiteX25" fmla="*/ 327773 w 864831"/>
                <a:gd name="connsiteY25" fmla="*/ 1009855 h 1580017"/>
                <a:gd name="connsiteX26" fmla="*/ 333834 w 864831"/>
                <a:gd name="connsiteY26" fmla="*/ 1004149 h 1580017"/>
                <a:gd name="connsiteX27" fmla="*/ 326972 w 864831"/>
                <a:gd name="connsiteY27" fmla="*/ 1010428 h 1580017"/>
                <a:gd name="connsiteX28" fmla="*/ 327773 w 864831"/>
                <a:gd name="connsiteY28" fmla="*/ 1009855 h 1580017"/>
                <a:gd name="connsiteX29" fmla="*/ 323253 w 864831"/>
                <a:gd name="connsiteY29" fmla="*/ 1014109 h 1580017"/>
                <a:gd name="connsiteX30" fmla="*/ 315439 w 864831"/>
                <a:gd name="connsiteY30" fmla="*/ 1024023 h 1580017"/>
                <a:gd name="connsiteX31" fmla="*/ 314509 w 864831"/>
                <a:gd name="connsiteY31" fmla="*/ 1025002 h 1580017"/>
                <a:gd name="connsiteX32" fmla="*/ 319213 w 864831"/>
                <a:gd name="connsiteY32" fmla="*/ 1017651 h 1580017"/>
                <a:gd name="connsiteX33" fmla="*/ 314218 w 864831"/>
                <a:gd name="connsiteY33" fmla="*/ 1025309 h 1580017"/>
                <a:gd name="connsiteX34" fmla="*/ 314509 w 864831"/>
                <a:gd name="connsiteY34" fmla="*/ 1025002 h 1580017"/>
                <a:gd name="connsiteX35" fmla="*/ 311225 w 864831"/>
                <a:gd name="connsiteY35" fmla="*/ 1030134 h 1580017"/>
                <a:gd name="connsiteX36" fmla="*/ 305945 w 864831"/>
                <a:gd name="connsiteY36" fmla="*/ 1041795 h 1580017"/>
                <a:gd name="connsiteX37" fmla="*/ 305003 w 864831"/>
                <a:gd name="connsiteY37" fmla="*/ 1043371 h 1580017"/>
                <a:gd name="connsiteX38" fmla="*/ 307753 w 864831"/>
                <a:gd name="connsiteY38" fmla="*/ 1034967 h 1580017"/>
                <a:gd name="connsiteX39" fmla="*/ 304911 w 864831"/>
                <a:gd name="connsiteY39" fmla="*/ 1043525 h 1580017"/>
                <a:gd name="connsiteX40" fmla="*/ 305003 w 864831"/>
                <a:gd name="connsiteY40" fmla="*/ 1043371 h 1580017"/>
                <a:gd name="connsiteX41" fmla="*/ 302893 w 864831"/>
                <a:gd name="connsiteY41" fmla="*/ 1049819 h 1580017"/>
                <a:gd name="connsiteX42" fmla="*/ 301243 w 864831"/>
                <a:gd name="connsiteY42" fmla="*/ 1055686 h 1580017"/>
                <a:gd name="connsiteX43" fmla="*/ 292365 w 864831"/>
                <a:gd name="connsiteY43" fmla="*/ 1087222 h 1580017"/>
                <a:gd name="connsiteX44" fmla="*/ 247895 w 864831"/>
                <a:gd name="connsiteY44" fmla="*/ 1245229 h 1580017"/>
                <a:gd name="connsiteX45" fmla="*/ 132557 w 864831"/>
                <a:gd name="connsiteY45" fmla="*/ 1310712 h 1580017"/>
                <a:gd name="connsiteX46" fmla="*/ 67069 w 864831"/>
                <a:gd name="connsiteY46" fmla="*/ 1195375 h 1580017"/>
                <a:gd name="connsiteX47" fmla="*/ 117630 w 864831"/>
                <a:gd name="connsiteY47" fmla="*/ 1015738 h 1580017"/>
                <a:gd name="connsiteX48" fmla="*/ 380405 w 864831"/>
                <a:gd name="connsiteY48" fmla="*/ 800086 h 1580017"/>
                <a:gd name="connsiteX49" fmla="*/ 382720 w 864831"/>
                <a:gd name="connsiteY49" fmla="*/ 800514 h 1580017"/>
                <a:gd name="connsiteX50" fmla="*/ 402141 w 864831"/>
                <a:gd name="connsiteY50" fmla="*/ 799592 h 1580017"/>
                <a:gd name="connsiteX51" fmla="*/ 408174 w 864831"/>
                <a:gd name="connsiteY51" fmla="*/ 798882 h 1580017"/>
                <a:gd name="connsiteX52" fmla="*/ 413252 w 864831"/>
                <a:gd name="connsiteY52" fmla="*/ 798238 h 1580017"/>
                <a:gd name="connsiteX53" fmla="*/ 406669 w 864831"/>
                <a:gd name="connsiteY53" fmla="*/ 799608 h 1580017"/>
                <a:gd name="connsiteX54" fmla="*/ 415279 w 864831"/>
                <a:gd name="connsiteY54" fmla="*/ 797981 h 1580017"/>
                <a:gd name="connsiteX55" fmla="*/ 413252 w 864831"/>
                <a:gd name="connsiteY55" fmla="*/ 798238 h 1580017"/>
                <a:gd name="connsiteX56" fmla="*/ 449885 w 864831"/>
                <a:gd name="connsiteY56" fmla="*/ 790613 h 1580017"/>
                <a:gd name="connsiteX57" fmla="*/ 491622 w 864831"/>
                <a:gd name="connsiteY57" fmla="*/ 777004 h 1580017"/>
                <a:gd name="connsiteX58" fmla="*/ 493132 w 864831"/>
                <a:gd name="connsiteY58" fmla="*/ 776448 h 1580017"/>
                <a:gd name="connsiteX59" fmla="*/ 489218 w 864831"/>
                <a:gd name="connsiteY59" fmla="*/ 778500 h 1580017"/>
                <a:gd name="connsiteX60" fmla="*/ 498867 w 864831"/>
                <a:gd name="connsiteY60" fmla="*/ 774339 h 1580017"/>
                <a:gd name="connsiteX61" fmla="*/ 493132 w 864831"/>
                <a:gd name="connsiteY61" fmla="*/ 776448 h 1580017"/>
                <a:gd name="connsiteX62" fmla="*/ 496048 w 864831"/>
                <a:gd name="connsiteY62" fmla="*/ 774920 h 1580017"/>
                <a:gd name="connsiteX63" fmla="*/ 509116 w 864831"/>
                <a:gd name="connsiteY63" fmla="*/ 768437 h 1580017"/>
                <a:gd name="connsiteX64" fmla="*/ 546797 w 864831"/>
                <a:gd name="connsiteY64" fmla="*/ 746223 h 1580017"/>
                <a:gd name="connsiteX65" fmla="*/ 559362 w 864831"/>
                <a:gd name="connsiteY65" fmla="*/ 737363 h 1580017"/>
                <a:gd name="connsiteX66" fmla="*/ 558619 w 864831"/>
                <a:gd name="connsiteY66" fmla="*/ 737968 h 1580017"/>
                <a:gd name="connsiteX67" fmla="*/ 564692 w 864831"/>
                <a:gd name="connsiteY67" fmla="*/ 733605 h 1580017"/>
                <a:gd name="connsiteX68" fmla="*/ 559362 w 864831"/>
                <a:gd name="connsiteY68" fmla="*/ 737363 h 1580017"/>
                <a:gd name="connsiteX69" fmla="*/ 568496 w 864831"/>
                <a:gd name="connsiteY69" fmla="*/ 729930 h 1580017"/>
                <a:gd name="connsiteX70" fmla="*/ 600129 w 864831"/>
                <a:gd name="connsiteY70" fmla="*/ 699315 h 1580017"/>
                <a:gd name="connsiteX71" fmla="*/ 613389 w 864831"/>
                <a:gd name="connsiteY71" fmla="*/ 683183 h 1580017"/>
                <a:gd name="connsiteX72" fmla="*/ 617310 w 864831"/>
                <a:gd name="connsiteY72" fmla="*/ 678640 h 1580017"/>
                <a:gd name="connsiteX73" fmla="*/ 613727 w 864831"/>
                <a:gd name="connsiteY73" fmla="*/ 684121 h 1580017"/>
                <a:gd name="connsiteX74" fmla="*/ 617801 w 864831"/>
                <a:gd name="connsiteY74" fmla="*/ 678071 h 1580017"/>
                <a:gd name="connsiteX75" fmla="*/ 617310 w 864831"/>
                <a:gd name="connsiteY75" fmla="*/ 678640 h 1580017"/>
                <a:gd name="connsiteX76" fmla="*/ 638255 w 864831"/>
                <a:gd name="connsiteY76" fmla="*/ 646605 h 1580017"/>
                <a:gd name="connsiteX77" fmla="*/ 649002 w 864831"/>
                <a:gd name="connsiteY77" fmla="*/ 626658 h 1580017"/>
                <a:gd name="connsiteX78" fmla="*/ 653612 w 864831"/>
                <a:gd name="connsiteY78" fmla="*/ 616488 h 1580017"/>
                <a:gd name="connsiteX79" fmla="*/ 652207 w 864831"/>
                <a:gd name="connsiteY79" fmla="*/ 621279 h 1580017"/>
                <a:gd name="connsiteX80" fmla="*/ 654346 w 864831"/>
                <a:gd name="connsiteY80" fmla="*/ 614871 h 1580017"/>
                <a:gd name="connsiteX81" fmla="*/ 653612 w 864831"/>
                <a:gd name="connsiteY81" fmla="*/ 616488 h 1580017"/>
                <a:gd name="connsiteX82" fmla="*/ 675926 w 864831"/>
                <a:gd name="connsiteY82" fmla="*/ 540424 h 1580017"/>
                <a:gd name="connsiteX83" fmla="*/ 677454 w 864831"/>
                <a:gd name="connsiteY83" fmla="*/ 528305 h 1580017"/>
                <a:gd name="connsiteX84" fmla="*/ 676847 w 864831"/>
                <a:gd name="connsiteY84" fmla="*/ 535929 h 1580017"/>
                <a:gd name="connsiteX85" fmla="*/ 677586 w 864831"/>
                <a:gd name="connsiteY85" fmla="*/ 527263 h 1580017"/>
                <a:gd name="connsiteX86" fmla="*/ 677454 w 864831"/>
                <a:gd name="connsiteY86" fmla="*/ 528305 h 1580017"/>
                <a:gd name="connsiteX87" fmla="*/ 678599 w 864831"/>
                <a:gd name="connsiteY87" fmla="*/ 513935 h 1580017"/>
                <a:gd name="connsiteX88" fmla="*/ 678470 w 864831"/>
                <a:gd name="connsiteY88" fmla="*/ 470312 h 1580017"/>
                <a:gd name="connsiteX89" fmla="*/ 677124 w 864831"/>
                <a:gd name="connsiteY89" fmla="*/ 454521 h 1580017"/>
                <a:gd name="connsiteX90" fmla="*/ 677684 w 864831"/>
                <a:gd name="connsiteY90" fmla="*/ 458266 h 1580017"/>
                <a:gd name="connsiteX91" fmla="*/ 676633 w 864831"/>
                <a:gd name="connsiteY91" fmla="*/ 448768 h 1580017"/>
                <a:gd name="connsiteX92" fmla="*/ 677124 w 864831"/>
                <a:gd name="connsiteY92" fmla="*/ 454521 h 1580017"/>
                <a:gd name="connsiteX93" fmla="*/ 675749 w 864831"/>
                <a:gd name="connsiteY93" fmla="*/ 445334 h 1580017"/>
                <a:gd name="connsiteX94" fmla="*/ 667664 w 864831"/>
                <a:gd name="connsiteY94" fmla="*/ 410620 h 1580017"/>
                <a:gd name="connsiteX95" fmla="*/ 655315 w 864831"/>
                <a:gd name="connsiteY95" fmla="*/ 374145 h 1580017"/>
                <a:gd name="connsiteX96" fmla="*/ 657202 w 864831"/>
                <a:gd name="connsiteY96" fmla="*/ 378424 h 1580017"/>
                <a:gd name="connsiteX97" fmla="*/ 654012 w 864831"/>
                <a:gd name="connsiteY97" fmla="*/ 370298 h 1580017"/>
                <a:gd name="connsiteX98" fmla="*/ 655315 w 864831"/>
                <a:gd name="connsiteY98" fmla="*/ 374145 h 1580017"/>
                <a:gd name="connsiteX99" fmla="*/ 652062 w 864831"/>
                <a:gd name="connsiteY99" fmla="*/ 366772 h 1580017"/>
                <a:gd name="connsiteX100" fmla="*/ 642338 w 864831"/>
                <a:gd name="connsiteY100" fmla="*/ 347907 h 1580017"/>
                <a:gd name="connsiteX101" fmla="*/ 619974 w 864831"/>
                <a:gd name="connsiteY101" fmla="*/ 311833 h 1580017"/>
                <a:gd name="connsiteX102" fmla="*/ 612285 w 864831"/>
                <a:gd name="connsiteY102" fmla="*/ 301848 h 1580017"/>
                <a:gd name="connsiteX103" fmla="*/ 611639 w 864831"/>
                <a:gd name="connsiteY103" fmla="*/ 300928 h 1580017"/>
                <a:gd name="connsiteX104" fmla="*/ 617643 w 864831"/>
                <a:gd name="connsiteY104" fmla="*/ 308125 h 1580017"/>
                <a:gd name="connsiteX105" fmla="*/ 611355 w 864831"/>
                <a:gd name="connsiteY105" fmla="*/ 300526 h 1580017"/>
                <a:gd name="connsiteX106" fmla="*/ 611639 w 864831"/>
                <a:gd name="connsiteY106" fmla="*/ 300928 h 1580017"/>
                <a:gd name="connsiteX107" fmla="*/ 608551 w 864831"/>
                <a:gd name="connsiteY107" fmla="*/ 297228 h 1580017"/>
                <a:gd name="connsiteX108" fmla="*/ 578928 w 864831"/>
                <a:gd name="connsiteY108" fmla="*/ 266468 h 1580017"/>
                <a:gd name="connsiteX109" fmla="*/ 562843 w 864831"/>
                <a:gd name="connsiteY109" fmla="*/ 252254 h 1580017"/>
                <a:gd name="connsiteX110" fmla="*/ 560417 w 864831"/>
                <a:gd name="connsiteY110" fmla="*/ 250125 h 1580017"/>
                <a:gd name="connsiteX111" fmla="*/ 565454 w 864831"/>
                <a:gd name="connsiteY111" fmla="*/ 253492 h 1580017"/>
                <a:gd name="connsiteX112" fmla="*/ 557151 w 864831"/>
                <a:gd name="connsiteY112" fmla="*/ 247261 h 1580017"/>
                <a:gd name="connsiteX113" fmla="*/ 560417 w 864831"/>
                <a:gd name="connsiteY113" fmla="*/ 250125 h 1580017"/>
                <a:gd name="connsiteX114" fmla="*/ 559120 w 864831"/>
                <a:gd name="connsiteY114" fmla="*/ 249259 h 1580017"/>
                <a:gd name="connsiteX115" fmla="*/ 491767 w 864831"/>
                <a:gd name="connsiteY115" fmla="*/ 210352 h 1580017"/>
                <a:gd name="connsiteX116" fmla="*/ 496450 w 864831"/>
                <a:gd name="connsiteY116" fmla="*/ 212260 h 1580017"/>
                <a:gd name="connsiteX117" fmla="*/ 489677 w 864831"/>
                <a:gd name="connsiteY117" fmla="*/ 209145 h 1580017"/>
                <a:gd name="connsiteX118" fmla="*/ 491767 w 864831"/>
                <a:gd name="connsiteY118" fmla="*/ 210352 h 1580017"/>
                <a:gd name="connsiteX119" fmla="*/ 484437 w 864831"/>
                <a:gd name="connsiteY119" fmla="*/ 207366 h 1580017"/>
                <a:gd name="connsiteX120" fmla="*/ 462931 w 864831"/>
                <a:gd name="connsiteY120" fmla="*/ 200219 h 1580017"/>
                <a:gd name="connsiteX121" fmla="*/ 414125 w 864831"/>
                <a:gd name="connsiteY121" fmla="*/ 188959 h 1580017"/>
                <a:gd name="connsiteX122" fmla="*/ 417267 w 864831"/>
                <a:gd name="connsiteY122" fmla="*/ 189242 h 1580017"/>
                <a:gd name="connsiteX123" fmla="*/ 410424 w 864831"/>
                <a:gd name="connsiteY123" fmla="*/ 188105 h 1580017"/>
                <a:gd name="connsiteX124" fmla="*/ 414125 w 864831"/>
                <a:gd name="connsiteY124" fmla="*/ 188959 h 1580017"/>
                <a:gd name="connsiteX125" fmla="*/ 412892 w 864831"/>
                <a:gd name="connsiteY125" fmla="*/ 188847 h 1580017"/>
                <a:gd name="connsiteX126" fmla="*/ 399254 w 864831"/>
                <a:gd name="connsiteY126" fmla="*/ 187296 h 1580017"/>
                <a:gd name="connsiteX127" fmla="*/ 372346 w 864831"/>
                <a:gd name="connsiteY127" fmla="*/ 186342 h 1580017"/>
                <a:gd name="connsiteX128" fmla="*/ 332525 w 864831"/>
                <a:gd name="connsiteY128" fmla="*/ 188508 h 1580017"/>
                <a:gd name="connsiteX129" fmla="*/ 335564 w 864831"/>
                <a:gd name="connsiteY129" fmla="*/ 187941 h 1580017"/>
                <a:gd name="connsiteX130" fmla="*/ 328021 w 864831"/>
                <a:gd name="connsiteY130" fmla="*/ 188753 h 1580017"/>
                <a:gd name="connsiteX131" fmla="*/ 332525 w 864831"/>
                <a:gd name="connsiteY131" fmla="*/ 188508 h 1580017"/>
                <a:gd name="connsiteX132" fmla="*/ 331706 w 864831"/>
                <a:gd name="connsiteY132" fmla="*/ 188661 h 1580017"/>
                <a:gd name="connsiteX133" fmla="*/ 318168 w 864831"/>
                <a:gd name="connsiteY133" fmla="*/ 190811 h 1580017"/>
                <a:gd name="connsiteX134" fmla="*/ 292606 w 864831"/>
                <a:gd name="connsiteY134" fmla="*/ 196833 h 1580017"/>
                <a:gd name="connsiteX135" fmla="*/ 267569 w 864831"/>
                <a:gd name="connsiteY135" fmla="*/ 204484 h 1580017"/>
                <a:gd name="connsiteX136" fmla="*/ 255181 w 864831"/>
                <a:gd name="connsiteY136" fmla="*/ 209385 h 1580017"/>
                <a:gd name="connsiteX137" fmla="*/ 254048 w 864831"/>
                <a:gd name="connsiteY137" fmla="*/ 209779 h 1580017"/>
                <a:gd name="connsiteX138" fmla="*/ 257545 w 864831"/>
                <a:gd name="connsiteY138" fmla="*/ 207709 h 1580017"/>
                <a:gd name="connsiteX139" fmla="*/ 251290 w 864831"/>
                <a:gd name="connsiteY139" fmla="*/ 210736 h 1580017"/>
                <a:gd name="connsiteX140" fmla="*/ 254048 w 864831"/>
                <a:gd name="connsiteY140" fmla="*/ 209779 h 1580017"/>
                <a:gd name="connsiteX141" fmla="*/ 175442 w 864831"/>
                <a:gd name="connsiteY141" fmla="*/ 256310 h 1580017"/>
                <a:gd name="connsiteX142" fmla="*/ 47160 w 864831"/>
                <a:gd name="connsiteY142" fmla="*/ 222674 h 1580017"/>
                <a:gd name="connsiteX143" fmla="*/ 80790 w 864831"/>
                <a:gd name="connsiteY143" fmla="*/ 94392 h 1580017"/>
                <a:gd name="connsiteX144" fmla="*/ 170887 w 864831"/>
                <a:gd name="connsiteY144" fmla="*/ 42367 h 1580017"/>
                <a:gd name="connsiteX145" fmla="*/ 407538 w 864831"/>
                <a:gd name="connsiteY145" fmla="*/ 938 h 158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864831" h="1580017">
                  <a:moveTo>
                    <a:pt x="93762" y="1392494"/>
                  </a:moveTo>
                  <a:cubicBezTo>
                    <a:pt x="144875" y="1392494"/>
                    <a:pt x="187523" y="1435142"/>
                    <a:pt x="187523" y="1486256"/>
                  </a:cubicBezTo>
                  <a:cubicBezTo>
                    <a:pt x="187523" y="1537369"/>
                    <a:pt x="144875" y="1580017"/>
                    <a:pt x="93762" y="1580017"/>
                  </a:cubicBezTo>
                  <a:cubicBezTo>
                    <a:pt x="42648" y="1580017"/>
                    <a:pt x="0" y="1537369"/>
                    <a:pt x="0" y="1486256"/>
                  </a:cubicBezTo>
                  <a:cubicBezTo>
                    <a:pt x="0" y="1435142"/>
                    <a:pt x="42648" y="1392494"/>
                    <a:pt x="93762" y="1392494"/>
                  </a:cubicBezTo>
                  <a:close/>
                  <a:moveTo>
                    <a:pt x="407538" y="938"/>
                  </a:moveTo>
                  <a:cubicBezTo>
                    <a:pt x="487893" y="5840"/>
                    <a:pt x="566854" y="30012"/>
                    <a:pt x="635822" y="75130"/>
                  </a:cubicBezTo>
                  <a:cubicBezTo>
                    <a:pt x="748390" y="148768"/>
                    <a:pt x="836435" y="267669"/>
                    <a:pt x="857823" y="402519"/>
                  </a:cubicBezTo>
                  <a:cubicBezTo>
                    <a:pt x="881473" y="551643"/>
                    <a:pt x="845425" y="698881"/>
                    <a:pt x="747308" y="815258"/>
                  </a:cubicBezTo>
                  <a:cubicBezTo>
                    <a:pt x="656337" y="923154"/>
                    <a:pt x="519949" y="984164"/>
                    <a:pt x="379789" y="988177"/>
                  </a:cubicBezTo>
                  <a:lnTo>
                    <a:pt x="378392" y="987907"/>
                  </a:lnTo>
                  <a:lnTo>
                    <a:pt x="369177" y="989271"/>
                  </a:lnTo>
                  <a:lnTo>
                    <a:pt x="376143" y="987472"/>
                  </a:lnTo>
                  <a:lnTo>
                    <a:pt x="376142" y="987472"/>
                  </a:lnTo>
                  <a:lnTo>
                    <a:pt x="366142" y="989661"/>
                  </a:lnTo>
                  <a:cubicBezTo>
                    <a:pt x="365007" y="989932"/>
                    <a:pt x="365749" y="989816"/>
                    <a:pt x="367398" y="989535"/>
                  </a:cubicBezTo>
                  <a:lnTo>
                    <a:pt x="369177" y="989271"/>
                  </a:lnTo>
                  <a:lnTo>
                    <a:pt x="355035" y="992924"/>
                  </a:lnTo>
                  <a:lnTo>
                    <a:pt x="352108" y="993719"/>
                  </a:lnTo>
                  <a:lnTo>
                    <a:pt x="357139" y="990609"/>
                  </a:lnTo>
                  <a:cubicBezTo>
                    <a:pt x="356376" y="990463"/>
                    <a:pt x="348112" y="994170"/>
                    <a:pt x="347743" y="994905"/>
                  </a:cubicBezTo>
                  <a:lnTo>
                    <a:pt x="352108" y="993719"/>
                  </a:lnTo>
                  <a:lnTo>
                    <a:pt x="350733" y="994569"/>
                  </a:lnTo>
                  <a:cubicBezTo>
                    <a:pt x="346447" y="996771"/>
                    <a:pt x="342251" y="999139"/>
                    <a:pt x="338153" y="1001673"/>
                  </a:cubicBezTo>
                  <a:cubicBezTo>
                    <a:pt x="336101" y="1003000"/>
                    <a:pt x="330897" y="1007348"/>
                    <a:pt x="328269" y="1009500"/>
                  </a:cubicBezTo>
                  <a:lnTo>
                    <a:pt x="327773" y="1009855"/>
                  </a:lnTo>
                  <a:lnTo>
                    <a:pt x="333834" y="1004149"/>
                  </a:lnTo>
                  <a:cubicBezTo>
                    <a:pt x="329710" y="1007878"/>
                    <a:pt x="327661" y="1009754"/>
                    <a:pt x="326972" y="1010428"/>
                  </a:cubicBezTo>
                  <a:lnTo>
                    <a:pt x="327773" y="1009855"/>
                  </a:lnTo>
                  <a:lnTo>
                    <a:pt x="323253" y="1014109"/>
                  </a:lnTo>
                  <a:cubicBezTo>
                    <a:pt x="321667" y="1015797"/>
                    <a:pt x="317587" y="1021267"/>
                    <a:pt x="315439" y="1024023"/>
                  </a:cubicBezTo>
                  <a:lnTo>
                    <a:pt x="314509" y="1025002"/>
                  </a:lnTo>
                  <a:lnTo>
                    <a:pt x="319213" y="1017651"/>
                  </a:lnTo>
                  <a:cubicBezTo>
                    <a:pt x="316143" y="1022236"/>
                    <a:pt x="314662" y="1024518"/>
                    <a:pt x="314218" y="1025309"/>
                  </a:cubicBezTo>
                  <a:lnTo>
                    <a:pt x="314509" y="1025002"/>
                  </a:lnTo>
                  <a:lnTo>
                    <a:pt x="311225" y="1030134"/>
                  </a:lnTo>
                  <a:cubicBezTo>
                    <a:pt x="310153" y="1032066"/>
                    <a:pt x="307458" y="1038471"/>
                    <a:pt x="305945" y="1041795"/>
                  </a:cubicBezTo>
                  <a:lnTo>
                    <a:pt x="305003" y="1043371"/>
                  </a:lnTo>
                  <a:lnTo>
                    <a:pt x="307753" y="1034967"/>
                  </a:lnTo>
                  <a:cubicBezTo>
                    <a:pt x="305926" y="1040164"/>
                    <a:pt x="305096" y="1042702"/>
                    <a:pt x="304911" y="1043525"/>
                  </a:cubicBezTo>
                  <a:lnTo>
                    <a:pt x="305003" y="1043371"/>
                  </a:lnTo>
                  <a:lnTo>
                    <a:pt x="302893" y="1049819"/>
                  </a:lnTo>
                  <a:cubicBezTo>
                    <a:pt x="302341" y="1051774"/>
                    <a:pt x="301795" y="1053730"/>
                    <a:pt x="301243" y="1055686"/>
                  </a:cubicBezTo>
                  <a:cubicBezTo>
                    <a:pt x="298280" y="1066198"/>
                    <a:pt x="295328" y="1076710"/>
                    <a:pt x="292365" y="1087222"/>
                  </a:cubicBezTo>
                  <a:cubicBezTo>
                    <a:pt x="277540" y="1139889"/>
                    <a:pt x="262720" y="1192556"/>
                    <a:pt x="247895" y="1245229"/>
                  </a:cubicBezTo>
                  <a:cubicBezTo>
                    <a:pt x="234056" y="1294392"/>
                    <a:pt x="182031" y="1324321"/>
                    <a:pt x="132557" y="1310712"/>
                  </a:cubicBezTo>
                  <a:cubicBezTo>
                    <a:pt x="83523" y="1297226"/>
                    <a:pt x="53230" y="1244548"/>
                    <a:pt x="67069" y="1195375"/>
                  </a:cubicBezTo>
                  <a:cubicBezTo>
                    <a:pt x="83925" y="1135501"/>
                    <a:pt x="100775" y="1075617"/>
                    <a:pt x="117630" y="1015738"/>
                  </a:cubicBezTo>
                  <a:cubicBezTo>
                    <a:pt x="152526" y="891774"/>
                    <a:pt x="249599" y="806354"/>
                    <a:pt x="380405" y="800086"/>
                  </a:cubicBezTo>
                  <a:lnTo>
                    <a:pt x="382720" y="800514"/>
                  </a:lnTo>
                  <a:lnTo>
                    <a:pt x="402141" y="799592"/>
                  </a:lnTo>
                  <a:cubicBezTo>
                    <a:pt x="403250" y="799498"/>
                    <a:pt x="405623" y="799206"/>
                    <a:pt x="408174" y="798882"/>
                  </a:cubicBezTo>
                  <a:lnTo>
                    <a:pt x="413252" y="798238"/>
                  </a:lnTo>
                  <a:lnTo>
                    <a:pt x="406669" y="799608"/>
                  </a:lnTo>
                  <a:cubicBezTo>
                    <a:pt x="418949" y="797636"/>
                    <a:pt x="418926" y="797539"/>
                    <a:pt x="415279" y="797981"/>
                  </a:cubicBezTo>
                  <a:lnTo>
                    <a:pt x="413252" y="798238"/>
                  </a:lnTo>
                  <a:lnTo>
                    <a:pt x="449885" y="790613"/>
                  </a:lnTo>
                  <a:cubicBezTo>
                    <a:pt x="463992" y="786712"/>
                    <a:pt x="478019" y="782420"/>
                    <a:pt x="491622" y="777004"/>
                  </a:cubicBezTo>
                  <a:lnTo>
                    <a:pt x="493132" y="776448"/>
                  </a:lnTo>
                  <a:lnTo>
                    <a:pt x="489218" y="778500"/>
                  </a:lnTo>
                  <a:cubicBezTo>
                    <a:pt x="489891" y="778473"/>
                    <a:pt x="498379" y="774774"/>
                    <a:pt x="498867" y="774339"/>
                  </a:cubicBezTo>
                  <a:lnTo>
                    <a:pt x="493132" y="776448"/>
                  </a:lnTo>
                  <a:lnTo>
                    <a:pt x="496048" y="774920"/>
                  </a:lnTo>
                  <a:cubicBezTo>
                    <a:pt x="500441" y="772835"/>
                    <a:pt x="504797" y="770676"/>
                    <a:pt x="509116" y="768437"/>
                  </a:cubicBezTo>
                  <a:cubicBezTo>
                    <a:pt x="521996" y="761611"/>
                    <a:pt x="534715" y="754415"/>
                    <a:pt x="546797" y="746223"/>
                  </a:cubicBezTo>
                  <a:lnTo>
                    <a:pt x="559362" y="737363"/>
                  </a:lnTo>
                  <a:lnTo>
                    <a:pt x="558619" y="737968"/>
                  </a:lnTo>
                  <a:cubicBezTo>
                    <a:pt x="555724" y="740322"/>
                    <a:pt x="555487" y="740610"/>
                    <a:pt x="564692" y="733605"/>
                  </a:cubicBezTo>
                  <a:lnTo>
                    <a:pt x="559362" y="737363"/>
                  </a:lnTo>
                  <a:lnTo>
                    <a:pt x="568496" y="729930"/>
                  </a:lnTo>
                  <a:cubicBezTo>
                    <a:pt x="579496" y="720222"/>
                    <a:pt x="590249" y="710186"/>
                    <a:pt x="600129" y="699315"/>
                  </a:cubicBezTo>
                  <a:cubicBezTo>
                    <a:pt x="602031" y="697220"/>
                    <a:pt x="608787" y="688779"/>
                    <a:pt x="613389" y="683183"/>
                  </a:cubicBezTo>
                  <a:lnTo>
                    <a:pt x="617310" y="678640"/>
                  </a:lnTo>
                  <a:lnTo>
                    <a:pt x="613727" y="684121"/>
                  </a:lnTo>
                  <a:cubicBezTo>
                    <a:pt x="617083" y="679478"/>
                    <a:pt x="618150" y="677844"/>
                    <a:pt x="617801" y="678071"/>
                  </a:cubicBezTo>
                  <a:lnTo>
                    <a:pt x="617310" y="678640"/>
                  </a:lnTo>
                  <a:lnTo>
                    <a:pt x="638255" y="646605"/>
                  </a:lnTo>
                  <a:cubicBezTo>
                    <a:pt x="641962" y="640026"/>
                    <a:pt x="645675" y="633441"/>
                    <a:pt x="649002" y="626658"/>
                  </a:cubicBezTo>
                  <a:lnTo>
                    <a:pt x="653612" y="616488"/>
                  </a:lnTo>
                  <a:lnTo>
                    <a:pt x="652207" y="621279"/>
                  </a:lnTo>
                  <a:cubicBezTo>
                    <a:pt x="656410" y="610751"/>
                    <a:pt x="656001" y="611295"/>
                    <a:pt x="654346" y="614871"/>
                  </a:cubicBezTo>
                  <a:lnTo>
                    <a:pt x="653612" y="616488"/>
                  </a:lnTo>
                  <a:lnTo>
                    <a:pt x="675926" y="540424"/>
                  </a:lnTo>
                  <a:lnTo>
                    <a:pt x="677454" y="528305"/>
                  </a:lnTo>
                  <a:lnTo>
                    <a:pt x="676847" y="535929"/>
                  </a:lnTo>
                  <a:cubicBezTo>
                    <a:pt x="678061" y="523590"/>
                    <a:pt x="678023" y="523607"/>
                    <a:pt x="677586" y="527263"/>
                  </a:cubicBezTo>
                  <a:lnTo>
                    <a:pt x="677454" y="528305"/>
                  </a:lnTo>
                  <a:lnTo>
                    <a:pt x="678599" y="513935"/>
                  </a:lnTo>
                  <a:cubicBezTo>
                    <a:pt x="679226" y="499405"/>
                    <a:pt x="679446" y="484831"/>
                    <a:pt x="678470" y="470312"/>
                  </a:cubicBezTo>
                  <a:lnTo>
                    <a:pt x="677124" y="454521"/>
                  </a:lnTo>
                  <a:lnTo>
                    <a:pt x="677684" y="458266"/>
                  </a:lnTo>
                  <a:cubicBezTo>
                    <a:pt x="678178" y="461711"/>
                    <a:pt x="678174" y="461418"/>
                    <a:pt x="676633" y="448768"/>
                  </a:cubicBezTo>
                  <a:lnTo>
                    <a:pt x="677124" y="454521"/>
                  </a:lnTo>
                  <a:lnTo>
                    <a:pt x="675749" y="445334"/>
                  </a:lnTo>
                  <a:cubicBezTo>
                    <a:pt x="673466" y="433675"/>
                    <a:pt x="670970" y="422038"/>
                    <a:pt x="667664" y="410620"/>
                  </a:cubicBezTo>
                  <a:lnTo>
                    <a:pt x="655315" y="374145"/>
                  </a:lnTo>
                  <a:lnTo>
                    <a:pt x="657202" y="378424"/>
                  </a:lnTo>
                  <a:cubicBezTo>
                    <a:pt x="658600" y="381629"/>
                    <a:pt x="658609" y="381538"/>
                    <a:pt x="654012" y="370298"/>
                  </a:cubicBezTo>
                  <a:lnTo>
                    <a:pt x="655315" y="374145"/>
                  </a:lnTo>
                  <a:lnTo>
                    <a:pt x="652062" y="366772"/>
                  </a:lnTo>
                  <a:cubicBezTo>
                    <a:pt x="648933" y="360428"/>
                    <a:pt x="645799" y="354079"/>
                    <a:pt x="642338" y="347907"/>
                  </a:cubicBezTo>
                  <a:cubicBezTo>
                    <a:pt x="635421" y="335568"/>
                    <a:pt x="628161" y="323390"/>
                    <a:pt x="619974" y="311833"/>
                  </a:cubicBezTo>
                  <a:cubicBezTo>
                    <a:pt x="618753" y="310110"/>
                    <a:pt x="614432" y="304624"/>
                    <a:pt x="612285" y="301848"/>
                  </a:cubicBezTo>
                  <a:lnTo>
                    <a:pt x="611639" y="300928"/>
                  </a:lnTo>
                  <a:lnTo>
                    <a:pt x="617643" y="308125"/>
                  </a:lnTo>
                  <a:cubicBezTo>
                    <a:pt x="613905" y="303565"/>
                    <a:pt x="612029" y="301302"/>
                    <a:pt x="611355" y="300526"/>
                  </a:cubicBezTo>
                  <a:lnTo>
                    <a:pt x="611639" y="300928"/>
                  </a:lnTo>
                  <a:lnTo>
                    <a:pt x="608551" y="297228"/>
                  </a:lnTo>
                  <a:cubicBezTo>
                    <a:pt x="599138" y="286544"/>
                    <a:pt x="589429" y="276091"/>
                    <a:pt x="578928" y="266468"/>
                  </a:cubicBezTo>
                  <a:cubicBezTo>
                    <a:pt x="573656" y="261636"/>
                    <a:pt x="568373" y="256798"/>
                    <a:pt x="562843" y="252254"/>
                  </a:cubicBezTo>
                  <a:lnTo>
                    <a:pt x="560417" y="250125"/>
                  </a:lnTo>
                  <a:lnTo>
                    <a:pt x="565454" y="253492"/>
                  </a:lnTo>
                  <a:cubicBezTo>
                    <a:pt x="565088" y="252964"/>
                    <a:pt x="557803" y="247452"/>
                    <a:pt x="557151" y="247261"/>
                  </a:cubicBezTo>
                  <a:lnTo>
                    <a:pt x="560417" y="250125"/>
                  </a:lnTo>
                  <a:lnTo>
                    <a:pt x="559120" y="249259"/>
                  </a:lnTo>
                  <a:lnTo>
                    <a:pt x="491767" y="210352"/>
                  </a:lnTo>
                  <a:lnTo>
                    <a:pt x="496450" y="212260"/>
                  </a:lnTo>
                  <a:cubicBezTo>
                    <a:pt x="499983" y="213719"/>
                    <a:pt x="500385" y="213844"/>
                    <a:pt x="489677" y="209145"/>
                  </a:cubicBezTo>
                  <a:lnTo>
                    <a:pt x="491767" y="210352"/>
                  </a:lnTo>
                  <a:lnTo>
                    <a:pt x="484437" y="207366"/>
                  </a:lnTo>
                  <a:cubicBezTo>
                    <a:pt x="477317" y="204848"/>
                    <a:pt x="470185" y="202335"/>
                    <a:pt x="462931" y="200219"/>
                  </a:cubicBezTo>
                  <a:lnTo>
                    <a:pt x="414125" y="188959"/>
                  </a:lnTo>
                  <a:lnTo>
                    <a:pt x="417267" y="189242"/>
                  </a:lnTo>
                  <a:cubicBezTo>
                    <a:pt x="417255" y="189171"/>
                    <a:pt x="415374" y="188846"/>
                    <a:pt x="410424" y="188105"/>
                  </a:cubicBezTo>
                  <a:lnTo>
                    <a:pt x="414125" y="188959"/>
                  </a:lnTo>
                  <a:lnTo>
                    <a:pt x="412892" y="188847"/>
                  </a:lnTo>
                  <a:cubicBezTo>
                    <a:pt x="407835" y="188287"/>
                    <a:pt x="400093" y="187344"/>
                    <a:pt x="399254" y="187296"/>
                  </a:cubicBezTo>
                  <a:cubicBezTo>
                    <a:pt x="390301" y="186776"/>
                    <a:pt x="381326" y="186257"/>
                    <a:pt x="372346" y="186342"/>
                  </a:cubicBezTo>
                  <a:lnTo>
                    <a:pt x="332525" y="188508"/>
                  </a:lnTo>
                  <a:lnTo>
                    <a:pt x="335564" y="187941"/>
                  </a:lnTo>
                  <a:cubicBezTo>
                    <a:pt x="335344" y="187903"/>
                    <a:pt x="333224" y="188119"/>
                    <a:pt x="328021" y="188753"/>
                  </a:cubicBezTo>
                  <a:lnTo>
                    <a:pt x="332525" y="188508"/>
                  </a:lnTo>
                  <a:lnTo>
                    <a:pt x="331706" y="188661"/>
                  </a:lnTo>
                  <a:cubicBezTo>
                    <a:pt x="326911" y="189435"/>
                    <a:pt x="319245" y="190583"/>
                    <a:pt x="318168" y="190811"/>
                  </a:cubicBezTo>
                  <a:cubicBezTo>
                    <a:pt x="309612" y="192632"/>
                    <a:pt x="301034" y="194454"/>
                    <a:pt x="292606" y="196833"/>
                  </a:cubicBezTo>
                  <a:cubicBezTo>
                    <a:pt x="284205" y="199201"/>
                    <a:pt x="275799" y="201575"/>
                    <a:pt x="267569" y="204484"/>
                  </a:cubicBezTo>
                  <a:cubicBezTo>
                    <a:pt x="266723" y="204784"/>
                    <a:pt x="259723" y="207633"/>
                    <a:pt x="255181" y="209385"/>
                  </a:cubicBezTo>
                  <a:lnTo>
                    <a:pt x="254048" y="209779"/>
                  </a:lnTo>
                  <a:lnTo>
                    <a:pt x="257545" y="207709"/>
                  </a:lnTo>
                  <a:cubicBezTo>
                    <a:pt x="253051" y="209752"/>
                    <a:pt x="251325" y="210609"/>
                    <a:pt x="251290" y="210736"/>
                  </a:cubicBezTo>
                  <a:lnTo>
                    <a:pt x="254048" y="209779"/>
                  </a:lnTo>
                  <a:lnTo>
                    <a:pt x="175442" y="256310"/>
                  </a:lnTo>
                  <a:cubicBezTo>
                    <a:pt x="134417" y="287000"/>
                    <a:pt x="70787" y="263013"/>
                    <a:pt x="47160" y="222674"/>
                  </a:cubicBezTo>
                  <a:cubicBezTo>
                    <a:pt x="19111" y="174802"/>
                    <a:pt x="39959" y="124942"/>
                    <a:pt x="80790" y="94392"/>
                  </a:cubicBezTo>
                  <a:cubicBezTo>
                    <a:pt x="108833" y="73410"/>
                    <a:pt x="138698" y="56169"/>
                    <a:pt x="170887" y="42367"/>
                  </a:cubicBezTo>
                  <a:cubicBezTo>
                    <a:pt x="245433" y="10405"/>
                    <a:pt x="327183" y="-3963"/>
                    <a:pt x="407538" y="938"/>
                  </a:cubicBezTo>
                  <a:close/>
                </a:path>
              </a:pathLst>
            </a:custGeom>
            <a:solidFill>
              <a:schemeClr val="accent1"/>
            </a:solidFill>
            <a:ln w="5358"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E31E3A8-EF81-A24D-2F48-6E71495E5C29}"/>
                </a:ext>
              </a:extLst>
            </p:cNvPr>
            <p:cNvSpPr/>
            <p:nvPr/>
          </p:nvSpPr>
          <p:spPr>
            <a:xfrm rot="14726749">
              <a:off x="9654621" y="1693675"/>
              <a:ext cx="117244" cy="95188"/>
            </a:xfrm>
            <a:custGeom>
              <a:avLst/>
              <a:gdLst>
                <a:gd name="connsiteX0" fmla="*/ 93762 w 965066"/>
                <a:gd name="connsiteY0" fmla="*/ 595988 h 783511"/>
                <a:gd name="connsiteX1" fmla="*/ 187523 w 965066"/>
                <a:gd name="connsiteY1" fmla="*/ 689750 h 783511"/>
                <a:gd name="connsiteX2" fmla="*/ 93762 w 965066"/>
                <a:gd name="connsiteY2" fmla="*/ 783511 h 783511"/>
                <a:gd name="connsiteX3" fmla="*/ 0 w 965066"/>
                <a:gd name="connsiteY3" fmla="*/ 689750 h 783511"/>
                <a:gd name="connsiteX4" fmla="*/ 93762 w 965066"/>
                <a:gd name="connsiteY4" fmla="*/ 595988 h 783511"/>
                <a:gd name="connsiteX5" fmla="*/ 439358 w 965066"/>
                <a:gd name="connsiteY5" fmla="*/ 545284 h 783511"/>
                <a:gd name="connsiteX6" fmla="*/ 442813 w 965066"/>
                <a:gd name="connsiteY6" fmla="*/ 545741 h 783511"/>
                <a:gd name="connsiteX7" fmla="*/ 444425 w 965066"/>
                <a:gd name="connsiteY7" fmla="*/ 547466 h 783511"/>
                <a:gd name="connsiteX8" fmla="*/ 441029 w 965066"/>
                <a:gd name="connsiteY8" fmla="*/ 546763 h 783511"/>
                <a:gd name="connsiteX9" fmla="*/ 437908 w 965066"/>
                <a:gd name="connsiteY9" fmla="*/ 544334 h 783511"/>
                <a:gd name="connsiteX10" fmla="*/ 437934 w 965066"/>
                <a:gd name="connsiteY10" fmla="*/ 544334 h 783511"/>
                <a:gd name="connsiteX11" fmla="*/ 436674 w 965066"/>
                <a:gd name="connsiteY11" fmla="*/ 544929 h 783511"/>
                <a:gd name="connsiteX12" fmla="*/ 436669 w 965066"/>
                <a:gd name="connsiteY12" fmla="*/ 544928 h 783511"/>
                <a:gd name="connsiteX13" fmla="*/ 441439 w 965066"/>
                <a:gd name="connsiteY13" fmla="*/ 544270 h 783511"/>
                <a:gd name="connsiteX14" fmla="*/ 442507 w 965066"/>
                <a:gd name="connsiteY14" fmla="*/ 545413 h 783511"/>
                <a:gd name="connsiteX15" fmla="*/ 438663 w 965066"/>
                <a:gd name="connsiteY15" fmla="*/ 544668 h 783511"/>
                <a:gd name="connsiteX16" fmla="*/ 439358 w 965066"/>
                <a:gd name="connsiteY16" fmla="*/ 545284 h 783511"/>
                <a:gd name="connsiteX17" fmla="*/ 437457 w 965066"/>
                <a:gd name="connsiteY17" fmla="*/ 545032 h 783511"/>
                <a:gd name="connsiteX18" fmla="*/ 438762 w 965066"/>
                <a:gd name="connsiteY18" fmla="*/ 544319 h 783511"/>
                <a:gd name="connsiteX19" fmla="*/ 441362 w 965066"/>
                <a:gd name="connsiteY19" fmla="*/ 544187 h 783511"/>
                <a:gd name="connsiteX20" fmla="*/ 442041 w 965066"/>
                <a:gd name="connsiteY20" fmla="*/ 544259 h 783511"/>
                <a:gd name="connsiteX21" fmla="*/ 441439 w 965066"/>
                <a:gd name="connsiteY21" fmla="*/ 544270 h 783511"/>
                <a:gd name="connsiteX22" fmla="*/ 438817 w 965066"/>
                <a:gd name="connsiteY22" fmla="*/ 543917 h 783511"/>
                <a:gd name="connsiteX23" fmla="*/ 439386 w 965066"/>
                <a:gd name="connsiteY23" fmla="*/ 543977 h 783511"/>
                <a:gd name="connsiteX24" fmla="*/ 438762 w 965066"/>
                <a:gd name="connsiteY24" fmla="*/ 544319 h 783511"/>
                <a:gd name="connsiteX25" fmla="*/ 437934 w 965066"/>
                <a:gd name="connsiteY25" fmla="*/ 544334 h 783511"/>
                <a:gd name="connsiteX26" fmla="*/ 440564 w 965066"/>
                <a:gd name="connsiteY26" fmla="*/ 543333 h 783511"/>
                <a:gd name="connsiteX27" fmla="*/ 441362 w 965066"/>
                <a:gd name="connsiteY27" fmla="*/ 544187 h 783511"/>
                <a:gd name="connsiteX28" fmla="*/ 439386 w 965066"/>
                <a:gd name="connsiteY28" fmla="*/ 543977 h 783511"/>
                <a:gd name="connsiteX29" fmla="*/ 440389 w 965066"/>
                <a:gd name="connsiteY29" fmla="*/ 543145 h 783511"/>
                <a:gd name="connsiteX30" fmla="*/ 440408 w 965066"/>
                <a:gd name="connsiteY30" fmla="*/ 543166 h 783511"/>
                <a:gd name="connsiteX31" fmla="*/ 438817 w 965066"/>
                <a:gd name="connsiteY31" fmla="*/ 543917 h 783511"/>
                <a:gd name="connsiteX32" fmla="*/ 438786 w 965066"/>
                <a:gd name="connsiteY32" fmla="*/ 543914 h 783511"/>
                <a:gd name="connsiteX33" fmla="*/ 674216 w 965066"/>
                <a:gd name="connsiteY33" fmla="*/ 478 h 783511"/>
                <a:gd name="connsiteX34" fmla="*/ 924854 w 965066"/>
                <a:gd name="connsiteY34" fmla="*/ 158668 h 783511"/>
                <a:gd name="connsiteX35" fmla="*/ 944282 w 965066"/>
                <a:gd name="connsiteY35" fmla="*/ 423756 h 783511"/>
                <a:gd name="connsiteX36" fmla="*/ 729331 w 965066"/>
                <a:gd name="connsiteY36" fmla="*/ 616166 h 783511"/>
                <a:gd name="connsiteX37" fmla="*/ 503512 w 965066"/>
                <a:gd name="connsiteY37" fmla="*/ 586733 h 783511"/>
                <a:gd name="connsiteX38" fmla="*/ 444798 w 965066"/>
                <a:gd name="connsiteY38" fmla="*/ 546004 h 783511"/>
                <a:gd name="connsiteX39" fmla="*/ 442813 w 965066"/>
                <a:gd name="connsiteY39" fmla="*/ 545741 h 783511"/>
                <a:gd name="connsiteX40" fmla="*/ 442507 w 965066"/>
                <a:gd name="connsiteY40" fmla="*/ 545413 h 783511"/>
                <a:gd name="connsiteX41" fmla="*/ 444503 w 965066"/>
                <a:gd name="connsiteY41" fmla="*/ 545799 h 783511"/>
                <a:gd name="connsiteX42" fmla="*/ 440778 w 965066"/>
                <a:gd name="connsiteY42" fmla="*/ 543216 h 783511"/>
                <a:gd name="connsiteX43" fmla="*/ 440564 w 965066"/>
                <a:gd name="connsiteY43" fmla="*/ 543333 h 783511"/>
                <a:gd name="connsiteX44" fmla="*/ 440408 w 965066"/>
                <a:gd name="connsiteY44" fmla="*/ 543166 h 783511"/>
                <a:gd name="connsiteX45" fmla="*/ 440586 w 965066"/>
                <a:gd name="connsiteY45" fmla="*/ 543082 h 783511"/>
                <a:gd name="connsiteX46" fmla="*/ 440559 w 965066"/>
                <a:gd name="connsiteY46" fmla="*/ 543064 h 783511"/>
                <a:gd name="connsiteX47" fmla="*/ 440389 w 965066"/>
                <a:gd name="connsiteY47" fmla="*/ 543145 h 783511"/>
                <a:gd name="connsiteX48" fmla="*/ 439859 w 965066"/>
                <a:gd name="connsiteY48" fmla="*/ 542578 h 783511"/>
                <a:gd name="connsiteX49" fmla="*/ 438826 w 965066"/>
                <a:gd name="connsiteY49" fmla="*/ 541861 h 783511"/>
                <a:gd name="connsiteX50" fmla="*/ 438803 w 965066"/>
                <a:gd name="connsiteY50" fmla="*/ 541862 h 783511"/>
                <a:gd name="connsiteX51" fmla="*/ 434364 w 965066"/>
                <a:gd name="connsiteY51" fmla="*/ 543444 h 783511"/>
                <a:gd name="connsiteX52" fmla="*/ 438786 w 965066"/>
                <a:gd name="connsiteY52" fmla="*/ 543914 h 783511"/>
                <a:gd name="connsiteX53" fmla="*/ 437908 w 965066"/>
                <a:gd name="connsiteY53" fmla="*/ 544334 h 783511"/>
                <a:gd name="connsiteX54" fmla="*/ 433168 w 965066"/>
                <a:gd name="connsiteY54" fmla="*/ 544421 h 783511"/>
                <a:gd name="connsiteX55" fmla="*/ 434226 w 965066"/>
                <a:gd name="connsiteY55" fmla="*/ 544605 h 783511"/>
                <a:gd name="connsiteX56" fmla="*/ 436669 w 965066"/>
                <a:gd name="connsiteY56" fmla="*/ 544928 h 783511"/>
                <a:gd name="connsiteX57" fmla="*/ 436244 w 965066"/>
                <a:gd name="connsiteY57" fmla="*/ 545132 h 783511"/>
                <a:gd name="connsiteX58" fmla="*/ 436674 w 965066"/>
                <a:gd name="connsiteY58" fmla="*/ 544929 h 783511"/>
                <a:gd name="connsiteX59" fmla="*/ 437457 w 965066"/>
                <a:gd name="connsiteY59" fmla="*/ 545032 h 783511"/>
                <a:gd name="connsiteX60" fmla="*/ 436581 w 965066"/>
                <a:gd name="connsiteY60" fmla="*/ 545512 h 783511"/>
                <a:gd name="connsiteX61" fmla="*/ 410537 w 965066"/>
                <a:gd name="connsiteY61" fmla="*/ 561179 h 783511"/>
                <a:gd name="connsiteX62" fmla="*/ 341271 w 965066"/>
                <a:gd name="connsiteY62" fmla="*/ 602846 h 783511"/>
                <a:gd name="connsiteX63" fmla="*/ 212989 w 965066"/>
                <a:gd name="connsiteY63" fmla="*/ 569205 h 783511"/>
                <a:gd name="connsiteX64" fmla="*/ 246620 w 965066"/>
                <a:gd name="connsiteY64" fmla="*/ 440922 h 783511"/>
                <a:gd name="connsiteX65" fmla="*/ 335678 w 965066"/>
                <a:gd name="connsiteY65" fmla="*/ 387350 h 783511"/>
                <a:gd name="connsiteX66" fmla="*/ 457167 w 965066"/>
                <a:gd name="connsiteY66" fmla="*/ 359043 h 783511"/>
                <a:gd name="connsiteX67" fmla="*/ 571577 w 965066"/>
                <a:gd name="connsiteY67" fmla="*/ 409038 h 783511"/>
                <a:gd name="connsiteX68" fmla="*/ 572677 w 965066"/>
                <a:gd name="connsiteY68" fmla="*/ 410566 h 783511"/>
                <a:gd name="connsiteX69" fmla="*/ 574664 w 965066"/>
                <a:gd name="connsiteY69" fmla="*/ 412501 h 783511"/>
                <a:gd name="connsiteX70" fmla="*/ 573649 w 965066"/>
                <a:gd name="connsiteY70" fmla="*/ 411916 h 783511"/>
                <a:gd name="connsiteX71" fmla="*/ 574859 w 965066"/>
                <a:gd name="connsiteY71" fmla="*/ 413597 h 783511"/>
                <a:gd name="connsiteX72" fmla="*/ 577329 w 965066"/>
                <a:gd name="connsiteY72" fmla="*/ 415098 h 783511"/>
                <a:gd name="connsiteX73" fmla="*/ 574664 w 965066"/>
                <a:gd name="connsiteY73" fmla="*/ 412501 h 783511"/>
                <a:gd name="connsiteX74" fmla="*/ 577421 w 965066"/>
                <a:gd name="connsiteY74" fmla="*/ 414091 h 783511"/>
                <a:gd name="connsiteX75" fmla="*/ 597904 w 965066"/>
                <a:gd name="connsiteY75" fmla="*/ 426210 h 783511"/>
                <a:gd name="connsiteX76" fmla="*/ 602113 w 965066"/>
                <a:gd name="connsiteY76" fmla="*/ 428618 h 783511"/>
                <a:gd name="connsiteX77" fmla="*/ 596372 w 965066"/>
                <a:gd name="connsiteY77" fmla="*/ 427012 h 783511"/>
                <a:gd name="connsiteX78" fmla="*/ 605231 w 965066"/>
                <a:gd name="connsiteY78" fmla="*/ 430402 h 783511"/>
                <a:gd name="connsiteX79" fmla="*/ 602113 w 965066"/>
                <a:gd name="connsiteY79" fmla="*/ 428618 h 783511"/>
                <a:gd name="connsiteX80" fmla="*/ 604462 w 965066"/>
                <a:gd name="connsiteY80" fmla="*/ 429275 h 783511"/>
                <a:gd name="connsiteX81" fmla="*/ 627131 w 965066"/>
                <a:gd name="connsiteY81" fmla="*/ 435865 h 783511"/>
                <a:gd name="connsiteX82" fmla="*/ 640401 w 965066"/>
                <a:gd name="connsiteY82" fmla="*/ 437600 h 783511"/>
                <a:gd name="connsiteX83" fmla="*/ 641036 w 965066"/>
                <a:gd name="connsiteY83" fmla="*/ 437719 h 783511"/>
                <a:gd name="connsiteX84" fmla="*/ 633293 w 965066"/>
                <a:gd name="connsiteY84" fmla="*/ 437467 h 783511"/>
                <a:gd name="connsiteX85" fmla="*/ 642582 w 965066"/>
                <a:gd name="connsiteY85" fmla="*/ 438009 h 783511"/>
                <a:gd name="connsiteX86" fmla="*/ 641036 w 965066"/>
                <a:gd name="connsiteY86" fmla="*/ 437719 h 783511"/>
                <a:gd name="connsiteX87" fmla="*/ 656985 w 965066"/>
                <a:gd name="connsiteY87" fmla="*/ 438238 h 783511"/>
                <a:gd name="connsiteX88" fmla="*/ 670300 w 965066"/>
                <a:gd name="connsiteY88" fmla="*/ 436775 h 783511"/>
                <a:gd name="connsiteX89" fmla="*/ 671872 w 965066"/>
                <a:gd name="connsiteY89" fmla="*/ 436752 h 783511"/>
                <a:gd name="connsiteX90" fmla="*/ 663741 w 965066"/>
                <a:gd name="connsiteY90" fmla="*/ 438592 h 783511"/>
                <a:gd name="connsiteX91" fmla="*/ 672709 w 965066"/>
                <a:gd name="connsiteY91" fmla="*/ 436739 h 783511"/>
                <a:gd name="connsiteX92" fmla="*/ 671872 w 965066"/>
                <a:gd name="connsiteY92" fmla="*/ 436752 h 783511"/>
                <a:gd name="connsiteX93" fmla="*/ 687294 w 965066"/>
                <a:gd name="connsiteY93" fmla="*/ 433261 h 783511"/>
                <a:gd name="connsiteX94" fmla="*/ 699532 w 965066"/>
                <a:gd name="connsiteY94" fmla="*/ 428640 h 783511"/>
                <a:gd name="connsiteX95" fmla="*/ 702279 w 965066"/>
                <a:gd name="connsiteY95" fmla="*/ 427870 h 783511"/>
                <a:gd name="connsiteX96" fmla="*/ 695620 w 965066"/>
                <a:gd name="connsiteY96" fmla="*/ 431380 h 783511"/>
                <a:gd name="connsiteX97" fmla="*/ 702581 w 965066"/>
                <a:gd name="connsiteY97" fmla="*/ 427785 h 783511"/>
                <a:gd name="connsiteX98" fmla="*/ 702279 w 965066"/>
                <a:gd name="connsiteY98" fmla="*/ 427870 h 783511"/>
                <a:gd name="connsiteX99" fmla="*/ 717866 w 965066"/>
                <a:gd name="connsiteY99" fmla="*/ 419652 h 783511"/>
                <a:gd name="connsiteX100" fmla="*/ 728391 w 965066"/>
                <a:gd name="connsiteY100" fmla="*/ 412253 h 783511"/>
                <a:gd name="connsiteX101" fmla="*/ 729867 w 965066"/>
                <a:gd name="connsiteY101" fmla="*/ 411475 h 783511"/>
                <a:gd name="connsiteX102" fmla="*/ 723373 w 965066"/>
                <a:gd name="connsiteY102" fmla="*/ 417246 h 783511"/>
                <a:gd name="connsiteX103" fmla="*/ 730311 w 965066"/>
                <a:gd name="connsiteY103" fmla="*/ 411241 h 783511"/>
                <a:gd name="connsiteX104" fmla="*/ 729867 w 965066"/>
                <a:gd name="connsiteY104" fmla="*/ 411475 h 783511"/>
                <a:gd name="connsiteX105" fmla="*/ 739758 w 965066"/>
                <a:gd name="connsiteY105" fmla="*/ 402684 h 783511"/>
                <a:gd name="connsiteX106" fmla="*/ 750609 w 965066"/>
                <a:gd name="connsiteY106" fmla="*/ 390900 h 783511"/>
                <a:gd name="connsiteX107" fmla="*/ 749149 w 965066"/>
                <a:gd name="connsiteY107" fmla="*/ 392922 h 783511"/>
                <a:gd name="connsiteX108" fmla="*/ 754406 w 965066"/>
                <a:gd name="connsiteY108" fmla="*/ 386777 h 783511"/>
                <a:gd name="connsiteX109" fmla="*/ 750609 w 965066"/>
                <a:gd name="connsiteY109" fmla="*/ 390900 h 783511"/>
                <a:gd name="connsiteX110" fmla="*/ 756517 w 965066"/>
                <a:gd name="connsiteY110" fmla="*/ 382721 h 783511"/>
                <a:gd name="connsiteX111" fmla="*/ 765820 w 965066"/>
                <a:gd name="connsiteY111" fmla="*/ 364252 h 783511"/>
                <a:gd name="connsiteX112" fmla="*/ 768142 w 965066"/>
                <a:gd name="connsiteY112" fmla="*/ 360211 h 783511"/>
                <a:gd name="connsiteX113" fmla="*/ 766113 w 965066"/>
                <a:gd name="connsiteY113" fmla="*/ 367381 h 783511"/>
                <a:gd name="connsiteX114" fmla="*/ 768724 w 965066"/>
                <a:gd name="connsiteY114" fmla="*/ 359198 h 783511"/>
                <a:gd name="connsiteX115" fmla="*/ 768142 w 965066"/>
                <a:gd name="connsiteY115" fmla="*/ 360211 h 783511"/>
                <a:gd name="connsiteX116" fmla="*/ 776757 w 965066"/>
                <a:gd name="connsiteY116" fmla="*/ 329765 h 783511"/>
                <a:gd name="connsiteX117" fmla="*/ 775886 w 965066"/>
                <a:gd name="connsiteY117" fmla="*/ 336807 h 783511"/>
                <a:gd name="connsiteX118" fmla="*/ 777568 w 965066"/>
                <a:gd name="connsiteY118" fmla="*/ 326898 h 783511"/>
                <a:gd name="connsiteX119" fmla="*/ 776757 w 965066"/>
                <a:gd name="connsiteY119" fmla="*/ 329765 h 783511"/>
                <a:gd name="connsiteX120" fmla="*/ 777482 w 965066"/>
                <a:gd name="connsiteY120" fmla="*/ 323903 h 783511"/>
                <a:gd name="connsiteX121" fmla="*/ 777578 w 965066"/>
                <a:gd name="connsiteY121" fmla="*/ 302734 h 783511"/>
                <a:gd name="connsiteX122" fmla="*/ 776043 w 965066"/>
                <a:gd name="connsiteY122" fmla="*/ 291534 h 783511"/>
                <a:gd name="connsiteX123" fmla="*/ 777836 w 965066"/>
                <a:gd name="connsiteY123" fmla="*/ 299412 h 783511"/>
                <a:gd name="connsiteX124" fmla="*/ 775819 w 965066"/>
                <a:gd name="connsiteY124" fmla="*/ 289892 h 783511"/>
                <a:gd name="connsiteX125" fmla="*/ 776043 w 965066"/>
                <a:gd name="connsiteY125" fmla="*/ 291534 h 783511"/>
                <a:gd name="connsiteX126" fmla="*/ 773056 w 965066"/>
                <a:gd name="connsiteY126" fmla="*/ 278404 h 783511"/>
                <a:gd name="connsiteX127" fmla="*/ 768377 w 965066"/>
                <a:gd name="connsiteY127" fmla="*/ 264433 h 783511"/>
                <a:gd name="connsiteX128" fmla="*/ 768638 w 965066"/>
                <a:gd name="connsiteY128" fmla="*/ 264968 h 783511"/>
                <a:gd name="connsiteX129" fmla="*/ 766129 w 965066"/>
                <a:gd name="connsiteY129" fmla="*/ 257723 h 783511"/>
                <a:gd name="connsiteX130" fmla="*/ 768377 w 965066"/>
                <a:gd name="connsiteY130" fmla="*/ 264433 h 783511"/>
                <a:gd name="connsiteX131" fmla="*/ 762930 w 965066"/>
                <a:gd name="connsiteY131" fmla="*/ 253303 h 783511"/>
                <a:gd name="connsiteX132" fmla="*/ 752962 w 965066"/>
                <a:gd name="connsiteY132" fmla="*/ 237453 h 783511"/>
                <a:gd name="connsiteX133" fmla="*/ 754683 w 965066"/>
                <a:gd name="connsiteY133" fmla="*/ 239364 h 783511"/>
                <a:gd name="connsiteX134" fmla="*/ 750162 w 965066"/>
                <a:gd name="connsiteY134" fmla="*/ 233002 h 783511"/>
                <a:gd name="connsiteX135" fmla="*/ 752962 w 965066"/>
                <a:gd name="connsiteY135" fmla="*/ 237453 h 783511"/>
                <a:gd name="connsiteX136" fmla="*/ 752609 w 965066"/>
                <a:gd name="connsiteY136" fmla="*/ 237062 h 783511"/>
                <a:gd name="connsiteX137" fmla="*/ 744371 w 965066"/>
                <a:gd name="connsiteY137" fmla="*/ 227130 h 783511"/>
                <a:gd name="connsiteX138" fmla="*/ 731009 w 965066"/>
                <a:gd name="connsiteY138" fmla="*/ 214580 h 783511"/>
                <a:gd name="connsiteX139" fmla="*/ 731282 w 965066"/>
                <a:gd name="connsiteY139" fmla="*/ 214777 h 783511"/>
                <a:gd name="connsiteX140" fmla="*/ 727097 w 965066"/>
                <a:gd name="connsiteY140" fmla="*/ 210906 h 783511"/>
                <a:gd name="connsiteX141" fmla="*/ 731009 w 965066"/>
                <a:gd name="connsiteY141" fmla="*/ 214580 h 783511"/>
                <a:gd name="connsiteX142" fmla="*/ 720839 w 965066"/>
                <a:gd name="connsiteY142" fmla="*/ 207247 h 783511"/>
                <a:gd name="connsiteX143" fmla="*/ 704234 w 965066"/>
                <a:gd name="connsiteY143" fmla="*/ 198098 h 783511"/>
                <a:gd name="connsiteX144" fmla="*/ 706394 w 965066"/>
                <a:gd name="connsiteY144" fmla="*/ 198979 h 783511"/>
                <a:gd name="connsiteX145" fmla="*/ 700523 w 965066"/>
                <a:gd name="connsiteY145" fmla="*/ 196054 h 783511"/>
                <a:gd name="connsiteX146" fmla="*/ 704234 w 965066"/>
                <a:gd name="connsiteY146" fmla="*/ 198098 h 783511"/>
                <a:gd name="connsiteX147" fmla="*/ 694356 w 965066"/>
                <a:gd name="connsiteY147" fmla="*/ 194072 h 783511"/>
                <a:gd name="connsiteX148" fmla="*/ 674210 w 965066"/>
                <a:gd name="connsiteY148" fmla="*/ 187986 h 783511"/>
                <a:gd name="connsiteX149" fmla="*/ 580454 w 965066"/>
                <a:gd name="connsiteY149" fmla="*/ 94240 h 783511"/>
                <a:gd name="connsiteX150" fmla="*/ 674216 w 965066"/>
                <a:gd name="connsiteY150" fmla="*/ 478 h 78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965066" h="783511">
                  <a:moveTo>
                    <a:pt x="93762" y="595988"/>
                  </a:moveTo>
                  <a:cubicBezTo>
                    <a:pt x="144875" y="595988"/>
                    <a:pt x="187523" y="638636"/>
                    <a:pt x="187523" y="689750"/>
                  </a:cubicBezTo>
                  <a:cubicBezTo>
                    <a:pt x="187523" y="740863"/>
                    <a:pt x="144875" y="783511"/>
                    <a:pt x="93762" y="783511"/>
                  </a:cubicBezTo>
                  <a:cubicBezTo>
                    <a:pt x="42648" y="783511"/>
                    <a:pt x="0" y="740863"/>
                    <a:pt x="0" y="689750"/>
                  </a:cubicBezTo>
                  <a:cubicBezTo>
                    <a:pt x="0" y="638636"/>
                    <a:pt x="42648" y="595988"/>
                    <a:pt x="93762" y="595988"/>
                  </a:cubicBezTo>
                  <a:close/>
                  <a:moveTo>
                    <a:pt x="439358" y="545284"/>
                  </a:moveTo>
                  <a:lnTo>
                    <a:pt x="442813" y="545741"/>
                  </a:lnTo>
                  <a:lnTo>
                    <a:pt x="444425" y="547466"/>
                  </a:lnTo>
                  <a:cubicBezTo>
                    <a:pt x="444217" y="548035"/>
                    <a:pt x="442537" y="547515"/>
                    <a:pt x="441029" y="546763"/>
                  </a:cubicBezTo>
                  <a:close/>
                  <a:moveTo>
                    <a:pt x="437908" y="544334"/>
                  </a:moveTo>
                  <a:lnTo>
                    <a:pt x="437934" y="544334"/>
                  </a:lnTo>
                  <a:lnTo>
                    <a:pt x="436674" y="544929"/>
                  </a:lnTo>
                  <a:lnTo>
                    <a:pt x="436669" y="544928"/>
                  </a:lnTo>
                  <a:close/>
                  <a:moveTo>
                    <a:pt x="441439" y="544270"/>
                  </a:moveTo>
                  <a:lnTo>
                    <a:pt x="442507" y="545413"/>
                  </a:lnTo>
                  <a:lnTo>
                    <a:pt x="438663" y="544668"/>
                  </a:lnTo>
                  <a:lnTo>
                    <a:pt x="439358" y="545284"/>
                  </a:lnTo>
                  <a:lnTo>
                    <a:pt x="437457" y="545032"/>
                  </a:lnTo>
                  <a:lnTo>
                    <a:pt x="438762" y="544319"/>
                  </a:lnTo>
                  <a:close/>
                  <a:moveTo>
                    <a:pt x="441362" y="544187"/>
                  </a:moveTo>
                  <a:lnTo>
                    <a:pt x="442041" y="544259"/>
                  </a:lnTo>
                  <a:lnTo>
                    <a:pt x="441439" y="544270"/>
                  </a:lnTo>
                  <a:close/>
                  <a:moveTo>
                    <a:pt x="438817" y="543917"/>
                  </a:moveTo>
                  <a:lnTo>
                    <a:pt x="439386" y="543977"/>
                  </a:lnTo>
                  <a:lnTo>
                    <a:pt x="438762" y="544319"/>
                  </a:lnTo>
                  <a:lnTo>
                    <a:pt x="437934" y="544334"/>
                  </a:lnTo>
                  <a:close/>
                  <a:moveTo>
                    <a:pt x="440564" y="543333"/>
                  </a:moveTo>
                  <a:lnTo>
                    <a:pt x="441362" y="544187"/>
                  </a:lnTo>
                  <a:lnTo>
                    <a:pt x="439386" y="543977"/>
                  </a:lnTo>
                  <a:close/>
                  <a:moveTo>
                    <a:pt x="440389" y="543145"/>
                  </a:moveTo>
                  <a:lnTo>
                    <a:pt x="440408" y="543166"/>
                  </a:lnTo>
                  <a:lnTo>
                    <a:pt x="438817" y="543917"/>
                  </a:lnTo>
                  <a:lnTo>
                    <a:pt x="438786" y="543914"/>
                  </a:lnTo>
                  <a:close/>
                  <a:moveTo>
                    <a:pt x="674216" y="478"/>
                  </a:moveTo>
                  <a:cubicBezTo>
                    <a:pt x="777187" y="12817"/>
                    <a:pt x="874292" y="64102"/>
                    <a:pt x="924854" y="158668"/>
                  </a:cubicBezTo>
                  <a:cubicBezTo>
                    <a:pt x="968075" y="239517"/>
                    <a:pt x="979407" y="337608"/>
                    <a:pt x="944282" y="423756"/>
                  </a:cubicBezTo>
                  <a:cubicBezTo>
                    <a:pt x="906643" y="516087"/>
                    <a:pt x="829121" y="593588"/>
                    <a:pt x="729331" y="616166"/>
                  </a:cubicBezTo>
                  <a:cubicBezTo>
                    <a:pt x="649748" y="634172"/>
                    <a:pt x="571915" y="623334"/>
                    <a:pt x="503512" y="586733"/>
                  </a:cubicBezTo>
                  <a:lnTo>
                    <a:pt x="444798" y="546004"/>
                  </a:lnTo>
                  <a:lnTo>
                    <a:pt x="442813" y="545741"/>
                  </a:lnTo>
                  <a:lnTo>
                    <a:pt x="442507" y="545413"/>
                  </a:lnTo>
                  <a:lnTo>
                    <a:pt x="444503" y="545799"/>
                  </a:lnTo>
                  <a:lnTo>
                    <a:pt x="440778" y="543216"/>
                  </a:lnTo>
                  <a:lnTo>
                    <a:pt x="440564" y="543333"/>
                  </a:lnTo>
                  <a:lnTo>
                    <a:pt x="440408" y="543166"/>
                  </a:lnTo>
                  <a:lnTo>
                    <a:pt x="440586" y="543082"/>
                  </a:lnTo>
                  <a:lnTo>
                    <a:pt x="440559" y="543064"/>
                  </a:lnTo>
                  <a:lnTo>
                    <a:pt x="440389" y="543145"/>
                  </a:lnTo>
                  <a:lnTo>
                    <a:pt x="439859" y="542578"/>
                  </a:lnTo>
                  <a:lnTo>
                    <a:pt x="438826" y="541861"/>
                  </a:lnTo>
                  <a:lnTo>
                    <a:pt x="438803" y="541862"/>
                  </a:lnTo>
                  <a:cubicBezTo>
                    <a:pt x="436631" y="542275"/>
                    <a:pt x="434488" y="542924"/>
                    <a:pt x="434364" y="543444"/>
                  </a:cubicBezTo>
                  <a:lnTo>
                    <a:pt x="438786" y="543914"/>
                  </a:lnTo>
                  <a:lnTo>
                    <a:pt x="437908" y="544334"/>
                  </a:lnTo>
                  <a:lnTo>
                    <a:pt x="433168" y="544421"/>
                  </a:lnTo>
                  <a:cubicBezTo>
                    <a:pt x="432128" y="544461"/>
                    <a:pt x="432744" y="544504"/>
                    <a:pt x="434226" y="544605"/>
                  </a:cubicBezTo>
                  <a:lnTo>
                    <a:pt x="436669" y="544928"/>
                  </a:lnTo>
                  <a:lnTo>
                    <a:pt x="436244" y="545132"/>
                  </a:lnTo>
                  <a:lnTo>
                    <a:pt x="436674" y="544929"/>
                  </a:lnTo>
                  <a:lnTo>
                    <a:pt x="437457" y="545032"/>
                  </a:lnTo>
                  <a:lnTo>
                    <a:pt x="436581" y="545512"/>
                  </a:lnTo>
                  <a:cubicBezTo>
                    <a:pt x="427896" y="550736"/>
                    <a:pt x="419217" y="555955"/>
                    <a:pt x="410537" y="561179"/>
                  </a:cubicBezTo>
                  <a:cubicBezTo>
                    <a:pt x="387445" y="575066"/>
                    <a:pt x="364358" y="588959"/>
                    <a:pt x="341271" y="602846"/>
                  </a:cubicBezTo>
                  <a:cubicBezTo>
                    <a:pt x="297444" y="629207"/>
                    <a:pt x="238551" y="612855"/>
                    <a:pt x="212989" y="569205"/>
                  </a:cubicBezTo>
                  <a:cubicBezTo>
                    <a:pt x="186907" y="524697"/>
                    <a:pt x="202906" y="467224"/>
                    <a:pt x="246620" y="440922"/>
                  </a:cubicBezTo>
                  <a:cubicBezTo>
                    <a:pt x="276308" y="423065"/>
                    <a:pt x="305995" y="405207"/>
                    <a:pt x="335678" y="387350"/>
                  </a:cubicBezTo>
                  <a:cubicBezTo>
                    <a:pt x="375087" y="363644"/>
                    <a:pt x="416717" y="354818"/>
                    <a:pt x="457167" y="359043"/>
                  </a:cubicBezTo>
                  <a:cubicBezTo>
                    <a:pt x="497617" y="363268"/>
                    <a:pt x="536888" y="380543"/>
                    <a:pt x="571577" y="409038"/>
                  </a:cubicBezTo>
                  <a:lnTo>
                    <a:pt x="572677" y="410566"/>
                  </a:lnTo>
                  <a:lnTo>
                    <a:pt x="574664" y="412501"/>
                  </a:lnTo>
                  <a:lnTo>
                    <a:pt x="573649" y="411916"/>
                  </a:lnTo>
                  <a:lnTo>
                    <a:pt x="574859" y="413597"/>
                  </a:lnTo>
                  <a:lnTo>
                    <a:pt x="577329" y="415098"/>
                  </a:lnTo>
                  <a:lnTo>
                    <a:pt x="574664" y="412501"/>
                  </a:lnTo>
                  <a:lnTo>
                    <a:pt x="577421" y="414091"/>
                  </a:lnTo>
                  <a:cubicBezTo>
                    <a:pt x="584097" y="418377"/>
                    <a:pt x="590794" y="422669"/>
                    <a:pt x="597904" y="426210"/>
                  </a:cubicBezTo>
                  <a:lnTo>
                    <a:pt x="602113" y="428618"/>
                  </a:lnTo>
                  <a:lnTo>
                    <a:pt x="596372" y="427012"/>
                  </a:lnTo>
                  <a:cubicBezTo>
                    <a:pt x="596459" y="427477"/>
                    <a:pt x="604806" y="430794"/>
                    <a:pt x="605231" y="430402"/>
                  </a:cubicBezTo>
                  <a:lnTo>
                    <a:pt x="602113" y="428618"/>
                  </a:lnTo>
                  <a:lnTo>
                    <a:pt x="604462" y="429275"/>
                  </a:lnTo>
                  <a:cubicBezTo>
                    <a:pt x="611931" y="431734"/>
                    <a:pt x="619427" y="434209"/>
                    <a:pt x="627131" y="435865"/>
                  </a:cubicBezTo>
                  <a:cubicBezTo>
                    <a:pt x="629282" y="436325"/>
                    <a:pt x="636540" y="437118"/>
                    <a:pt x="640401" y="437600"/>
                  </a:cubicBezTo>
                  <a:lnTo>
                    <a:pt x="641036" y="437719"/>
                  </a:lnTo>
                  <a:lnTo>
                    <a:pt x="633293" y="437467"/>
                  </a:lnTo>
                  <a:cubicBezTo>
                    <a:pt x="639010" y="437860"/>
                    <a:pt x="641752" y="438013"/>
                    <a:pt x="642582" y="438009"/>
                  </a:cubicBezTo>
                  <a:lnTo>
                    <a:pt x="641036" y="437719"/>
                  </a:lnTo>
                  <a:lnTo>
                    <a:pt x="656985" y="438238"/>
                  </a:lnTo>
                  <a:cubicBezTo>
                    <a:pt x="659039" y="438155"/>
                    <a:pt x="666326" y="437192"/>
                    <a:pt x="670300" y="436775"/>
                  </a:cubicBezTo>
                  <a:lnTo>
                    <a:pt x="671872" y="436752"/>
                  </a:lnTo>
                  <a:lnTo>
                    <a:pt x="663741" y="438592"/>
                  </a:lnTo>
                  <a:cubicBezTo>
                    <a:pt x="669339" y="437541"/>
                    <a:pt x="671972" y="436982"/>
                    <a:pt x="672709" y="436739"/>
                  </a:cubicBezTo>
                  <a:lnTo>
                    <a:pt x="671872" y="436752"/>
                  </a:lnTo>
                  <a:lnTo>
                    <a:pt x="687294" y="433261"/>
                  </a:lnTo>
                  <a:cubicBezTo>
                    <a:pt x="688757" y="432813"/>
                    <a:pt x="695490" y="430113"/>
                    <a:pt x="699532" y="428640"/>
                  </a:cubicBezTo>
                  <a:lnTo>
                    <a:pt x="702279" y="427870"/>
                  </a:lnTo>
                  <a:lnTo>
                    <a:pt x="695620" y="431380"/>
                  </a:lnTo>
                  <a:cubicBezTo>
                    <a:pt x="700272" y="429150"/>
                    <a:pt x="702260" y="428097"/>
                    <a:pt x="702581" y="427785"/>
                  </a:cubicBezTo>
                  <a:lnTo>
                    <a:pt x="702279" y="427870"/>
                  </a:lnTo>
                  <a:lnTo>
                    <a:pt x="717866" y="419652"/>
                  </a:lnTo>
                  <a:cubicBezTo>
                    <a:pt x="719546" y="418605"/>
                    <a:pt x="725264" y="414396"/>
                    <a:pt x="728391" y="412253"/>
                  </a:cubicBezTo>
                  <a:lnTo>
                    <a:pt x="729867" y="411475"/>
                  </a:lnTo>
                  <a:lnTo>
                    <a:pt x="723373" y="417246"/>
                  </a:lnTo>
                  <a:cubicBezTo>
                    <a:pt x="727714" y="413639"/>
                    <a:pt x="729751" y="411855"/>
                    <a:pt x="730311" y="411241"/>
                  </a:cubicBezTo>
                  <a:lnTo>
                    <a:pt x="729867" y="411475"/>
                  </a:lnTo>
                  <a:lnTo>
                    <a:pt x="739758" y="402684"/>
                  </a:lnTo>
                  <a:lnTo>
                    <a:pt x="750609" y="390900"/>
                  </a:lnTo>
                  <a:lnTo>
                    <a:pt x="749149" y="392922"/>
                  </a:lnTo>
                  <a:cubicBezTo>
                    <a:pt x="747079" y="395738"/>
                    <a:pt x="747114" y="395829"/>
                    <a:pt x="754406" y="386777"/>
                  </a:cubicBezTo>
                  <a:lnTo>
                    <a:pt x="750609" y="390900"/>
                  </a:lnTo>
                  <a:lnTo>
                    <a:pt x="756517" y="382721"/>
                  </a:lnTo>
                  <a:cubicBezTo>
                    <a:pt x="758218" y="379932"/>
                    <a:pt x="762769" y="370292"/>
                    <a:pt x="765820" y="364252"/>
                  </a:cubicBezTo>
                  <a:lnTo>
                    <a:pt x="768142" y="360211"/>
                  </a:lnTo>
                  <a:lnTo>
                    <a:pt x="766113" y="367381"/>
                  </a:lnTo>
                  <a:cubicBezTo>
                    <a:pt x="768266" y="361576"/>
                    <a:pt x="768955" y="359284"/>
                    <a:pt x="768724" y="359198"/>
                  </a:cubicBezTo>
                  <a:lnTo>
                    <a:pt x="768142" y="360211"/>
                  </a:lnTo>
                  <a:lnTo>
                    <a:pt x="776757" y="329765"/>
                  </a:lnTo>
                  <a:lnTo>
                    <a:pt x="775886" y="336807"/>
                  </a:lnTo>
                  <a:cubicBezTo>
                    <a:pt x="775409" y="340047"/>
                    <a:pt x="775478" y="339486"/>
                    <a:pt x="777568" y="326898"/>
                  </a:cubicBezTo>
                  <a:lnTo>
                    <a:pt x="776757" y="329765"/>
                  </a:lnTo>
                  <a:lnTo>
                    <a:pt x="777482" y="323903"/>
                  </a:lnTo>
                  <a:cubicBezTo>
                    <a:pt x="777739" y="316857"/>
                    <a:pt x="778002" y="309785"/>
                    <a:pt x="777578" y="302734"/>
                  </a:cubicBezTo>
                  <a:lnTo>
                    <a:pt x="776043" y="291534"/>
                  </a:lnTo>
                  <a:lnTo>
                    <a:pt x="777836" y="299412"/>
                  </a:lnTo>
                  <a:cubicBezTo>
                    <a:pt x="775479" y="287191"/>
                    <a:pt x="775334" y="286678"/>
                    <a:pt x="775819" y="289892"/>
                  </a:cubicBezTo>
                  <a:lnTo>
                    <a:pt x="776043" y="291534"/>
                  </a:lnTo>
                  <a:lnTo>
                    <a:pt x="773056" y="278404"/>
                  </a:lnTo>
                  <a:lnTo>
                    <a:pt x="768377" y="264433"/>
                  </a:lnTo>
                  <a:lnTo>
                    <a:pt x="768638" y="264968"/>
                  </a:lnTo>
                  <a:cubicBezTo>
                    <a:pt x="770300" y="268349"/>
                    <a:pt x="770592" y="268578"/>
                    <a:pt x="766129" y="257723"/>
                  </a:cubicBezTo>
                  <a:lnTo>
                    <a:pt x="768377" y="264433"/>
                  </a:lnTo>
                  <a:lnTo>
                    <a:pt x="762930" y="253303"/>
                  </a:lnTo>
                  <a:lnTo>
                    <a:pt x="752962" y="237453"/>
                  </a:lnTo>
                  <a:lnTo>
                    <a:pt x="754683" y="239364"/>
                  </a:lnTo>
                  <a:cubicBezTo>
                    <a:pt x="754493" y="238975"/>
                    <a:pt x="753204" y="237141"/>
                    <a:pt x="750162" y="233002"/>
                  </a:cubicBezTo>
                  <a:lnTo>
                    <a:pt x="752962" y="237453"/>
                  </a:lnTo>
                  <a:lnTo>
                    <a:pt x="752609" y="237062"/>
                  </a:lnTo>
                  <a:cubicBezTo>
                    <a:pt x="749900" y="233787"/>
                    <a:pt x="745411" y="228180"/>
                    <a:pt x="744371" y="227130"/>
                  </a:cubicBezTo>
                  <a:lnTo>
                    <a:pt x="731009" y="214580"/>
                  </a:lnTo>
                  <a:lnTo>
                    <a:pt x="731282" y="214777"/>
                  </a:lnTo>
                  <a:cubicBezTo>
                    <a:pt x="734558" y="217158"/>
                    <a:pt x="735396" y="217638"/>
                    <a:pt x="727097" y="210906"/>
                  </a:cubicBezTo>
                  <a:lnTo>
                    <a:pt x="731009" y="214580"/>
                  </a:lnTo>
                  <a:lnTo>
                    <a:pt x="720839" y="207247"/>
                  </a:lnTo>
                  <a:lnTo>
                    <a:pt x="704234" y="198098"/>
                  </a:lnTo>
                  <a:lnTo>
                    <a:pt x="706394" y="198979"/>
                  </a:lnTo>
                  <a:cubicBezTo>
                    <a:pt x="709994" y="200500"/>
                    <a:pt x="710609" y="200715"/>
                    <a:pt x="700523" y="196054"/>
                  </a:cubicBezTo>
                  <a:lnTo>
                    <a:pt x="704234" y="198098"/>
                  </a:lnTo>
                  <a:lnTo>
                    <a:pt x="694356" y="194072"/>
                  </a:lnTo>
                  <a:cubicBezTo>
                    <a:pt x="688366" y="192261"/>
                    <a:pt x="650245" y="185114"/>
                    <a:pt x="674210" y="187986"/>
                  </a:cubicBezTo>
                  <a:cubicBezTo>
                    <a:pt x="623482" y="181905"/>
                    <a:pt x="580449" y="149934"/>
                    <a:pt x="580454" y="94240"/>
                  </a:cubicBezTo>
                  <a:cubicBezTo>
                    <a:pt x="580454" y="47740"/>
                    <a:pt x="623348" y="-5619"/>
                    <a:pt x="674216" y="478"/>
                  </a:cubicBezTo>
                  <a:close/>
                </a:path>
              </a:pathLst>
            </a:custGeom>
            <a:solidFill>
              <a:schemeClr val="accent1"/>
            </a:solidFill>
            <a:ln w="5358" cap="flat">
              <a:noFill/>
              <a:prstDash val="solid"/>
              <a:miter/>
            </a:ln>
          </p:spPr>
          <p:txBody>
            <a:bodyPr rtlCol="0" anchor="ctr"/>
            <a:lstStyle/>
            <a:p>
              <a:endParaRPr lang="en-US"/>
            </a:p>
          </p:txBody>
        </p:sp>
      </p:grpSp>
      <p:grpSp>
        <p:nvGrpSpPr>
          <p:cNvPr id="154" name="Group 153">
            <a:extLst>
              <a:ext uri="{FF2B5EF4-FFF2-40B4-BE49-F238E27FC236}">
                <a16:creationId xmlns:a16="http://schemas.microsoft.com/office/drawing/2014/main" id="{F0E9DB9F-364A-45D2-4FD5-D5E2980D2A19}"/>
              </a:ext>
            </a:extLst>
          </p:cNvPr>
          <p:cNvGrpSpPr>
            <a:grpSpLocks noChangeAspect="1"/>
          </p:cNvGrpSpPr>
          <p:nvPr/>
        </p:nvGrpSpPr>
        <p:grpSpPr>
          <a:xfrm>
            <a:off x="1841059" y="3749040"/>
            <a:ext cx="681920" cy="640080"/>
            <a:chOff x="6493669" y="6743123"/>
            <a:chExt cx="608858" cy="571501"/>
          </a:xfrm>
          <a:solidFill>
            <a:schemeClr val="accent1"/>
          </a:solidFill>
        </p:grpSpPr>
        <p:sp>
          <p:nvSpPr>
            <p:cNvPr id="121" name="Freeform: Shape 120">
              <a:extLst>
                <a:ext uri="{FF2B5EF4-FFF2-40B4-BE49-F238E27FC236}">
                  <a16:creationId xmlns:a16="http://schemas.microsoft.com/office/drawing/2014/main" id="{36BF7B6C-8080-9F4A-B489-996C08E05CE9}"/>
                </a:ext>
              </a:extLst>
            </p:cNvPr>
            <p:cNvSpPr/>
            <p:nvPr/>
          </p:nvSpPr>
          <p:spPr>
            <a:xfrm>
              <a:off x="6988175" y="7200323"/>
              <a:ext cx="114300" cy="114300"/>
            </a:xfrm>
            <a:custGeom>
              <a:avLst/>
              <a:gdLst>
                <a:gd name="connsiteX0" fmla="*/ 57150 w 114300"/>
                <a:gd name="connsiteY0" fmla="*/ 0 h 114300"/>
                <a:gd name="connsiteX1" fmla="*/ 0 w 114300"/>
                <a:gd name="connsiteY1" fmla="*/ 57150 h 114300"/>
                <a:gd name="connsiteX2" fmla="*/ 57150 w 114300"/>
                <a:gd name="connsiteY2" fmla="*/ 114300 h 114300"/>
                <a:gd name="connsiteX3" fmla="*/ 114300 w 114300"/>
                <a:gd name="connsiteY3" fmla="*/ 57150 h 114300"/>
                <a:gd name="connsiteX4" fmla="*/ 57150 w 114300"/>
                <a:gd name="connsiteY4" fmla="*/ 0 h 114300"/>
                <a:gd name="connsiteX5" fmla="*/ 57150 w 114300"/>
                <a:gd name="connsiteY5" fmla="*/ 95250 h 114300"/>
                <a:gd name="connsiteX6" fmla="*/ 19050 w 114300"/>
                <a:gd name="connsiteY6" fmla="*/ 57150 h 114300"/>
                <a:gd name="connsiteX7" fmla="*/ 57150 w 114300"/>
                <a:gd name="connsiteY7" fmla="*/ 19050 h 114300"/>
                <a:gd name="connsiteX8" fmla="*/ 95250 w 114300"/>
                <a:gd name="connsiteY8" fmla="*/ 57150 h 114300"/>
                <a:gd name="connsiteX9" fmla="*/ 57150 w 114300"/>
                <a:gd name="connsiteY9"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 h="114300">
                  <a:moveTo>
                    <a:pt x="57150" y="0"/>
                  </a:moveTo>
                  <a:cubicBezTo>
                    <a:pt x="25587" y="0"/>
                    <a:pt x="0" y="25587"/>
                    <a:pt x="0" y="57150"/>
                  </a:cubicBezTo>
                  <a:cubicBezTo>
                    <a:pt x="0" y="88713"/>
                    <a:pt x="25587" y="114300"/>
                    <a:pt x="57150" y="114300"/>
                  </a:cubicBezTo>
                  <a:cubicBezTo>
                    <a:pt x="88713" y="114300"/>
                    <a:pt x="114300" y="88713"/>
                    <a:pt x="114300" y="57150"/>
                  </a:cubicBezTo>
                  <a:cubicBezTo>
                    <a:pt x="114269" y="25600"/>
                    <a:pt x="88700" y="32"/>
                    <a:pt x="57150" y="0"/>
                  </a:cubicBezTo>
                  <a:close/>
                  <a:moveTo>
                    <a:pt x="57150" y="95250"/>
                  </a:moveTo>
                  <a:cubicBezTo>
                    <a:pt x="36108" y="95250"/>
                    <a:pt x="19050" y="78192"/>
                    <a:pt x="19050" y="57150"/>
                  </a:cubicBezTo>
                  <a:cubicBezTo>
                    <a:pt x="19050" y="36108"/>
                    <a:pt x="36108" y="19050"/>
                    <a:pt x="57150" y="19050"/>
                  </a:cubicBezTo>
                  <a:cubicBezTo>
                    <a:pt x="78192" y="19050"/>
                    <a:pt x="95250" y="36108"/>
                    <a:pt x="95250" y="57150"/>
                  </a:cubicBezTo>
                  <a:cubicBezTo>
                    <a:pt x="95250" y="78192"/>
                    <a:pt x="78192" y="95250"/>
                    <a:pt x="57150" y="95250"/>
                  </a:cubicBezTo>
                  <a:close/>
                </a:path>
              </a:pathLst>
            </a:custGeom>
            <a:grpFill/>
            <a:ln w="9525" cap="flat">
              <a:noFill/>
              <a:prstDash val="solid"/>
              <a:miter/>
            </a:ln>
          </p:spPr>
          <p:txBody>
            <a:bodyPr rtlCol="0" anchor="ctr"/>
            <a:lstStyle/>
            <a:p>
              <a:endParaRPr lang="en-US"/>
            </a:p>
          </p:txBody>
        </p:sp>
        <p:grpSp>
          <p:nvGrpSpPr>
            <p:cNvPr id="152" name="Group 151">
              <a:extLst>
                <a:ext uri="{FF2B5EF4-FFF2-40B4-BE49-F238E27FC236}">
                  <a16:creationId xmlns:a16="http://schemas.microsoft.com/office/drawing/2014/main" id="{2CB1CBCD-B5FA-F3BE-F89F-B9F9BD0E32FF}"/>
                </a:ext>
              </a:extLst>
            </p:cNvPr>
            <p:cNvGrpSpPr/>
            <p:nvPr/>
          </p:nvGrpSpPr>
          <p:grpSpPr>
            <a:xfrm>
              <a:off x="6512359" y="6743123"/>
              <a:ext cx="172171" cy="171792"/>
              <a:chOff x="6511564" y="6733407"/>
              <a:chExt cx="172171" cy="171792"/>
            </a:xfrm>
            <a:grpFill/>
          </p:grpSpPr>
          <p:sp>
            <p:nvSpPr>
              <p:cNvPr id="122" name="Freeform: Shape 121">
                <a:extLst>
                  <a:ext uri="{FF2B5EF4-FFF2-40B4-BE49-F238E27FC236}">
                    <a16:creationId xmlns:a16="http://schemas.microsoft.com/office/drawing/2014/main" id="{EA351318-AD77-673D-4B63-72EB97513621}"/>
                  </a:ext>
                </a:extLst>
              </p:cNvPr>
              <p:cNvSpPr/>
              <p:nvPr/>
            </p:nvSpPr>
            <p:spPr>
              <a:xfrm>
                <a:off x="6511564" y="6733407"/>
                <a:ext cx="172171" cy="171792"/>
              </a:xfrm>
              <a:custGeom>
                <a:avLst/>
                <a:gdLst>
                  <a:gd name="connsiteX0" fmla="*/ 8933 w 172171"/>
                  <a:gd name="connsiteY0" fmla="*/ 77553 h 171792"/>
                  <a:gd name="connsiteX1" fmla="*/ 12105 w 172171"/>
                  <a:gd name="connsiteY1" fmla="*/ 79248 h 171792"/>
                  <a:gd name="connsiteX2" fmla="*/ 12372 w 172171"/>
                  <a:gd name="connsiteY2" fmla="*/ 94983 h 171792"/>
                  <a:gd name="connsiteX3" fmla="*/ 9266 w 172171"/>
                  <a:gd name="connsiteY3" fmla="*/ 96764 h 171792"/>
                  <a:gd name="connsiteX4" fmla="*/ 1313 w 172171"/>
                  <a:gd name="connsiteY4" fmla="*/ 107290 h 171792"/>
                  <a:gd name="connsiteX5" fmla="*/ 3351 w 172171"/>
                  <a:gd name="connsiteY5" fmla="*/ 120129 h 171792"/>
                  <a:gd name="connsiteX6" fmla="*/ 15905 w 172171"/>
                  <a:gd name="connsiteY6" fmla="*/ 140208 h 171792"/>
                  <a:gd name="connsiteX7" fmla="*/ 39223 w 172171"/>
                  <a:gd name="connsiteY7" fmla="*/ 145923 h 171792"/>
                  <a:gd name="connsiteX8" fmla="*/ 42756 w 172171"/>
                  <a:gd name="connsiteY8" fmla="*/ 143894 h 171792"/>
                  <a:gd name="connsiteX9" fmla="*/ 57701 w 172171"/>
                  <a:gd name="connsiteY9" fmla="*/ 151914 h 171792"/>
                  <a:gd name="connsiteX10" fmla="*/ 57749 w 172171"/>
                  <a:gd name="connsiteY10" fmla="*/ 155229 h 171792"/>
                  <a:gd name="connsiteX11" fmla="*/ 62864 w 172171"/>
                  <a:gd name="connsiteY11" fmla="*/ 166954 h 171792"/>
                  <a:gd name="connsiteX12" fmla="*/ 74875 w 172171"/>
                  <a:gd name="connsiteY12" fmla="*/ 171793 h 171792"/>
                  <a:gd name="connsiteX13" fmla="*/ 75189 w 172171"/>
                  <a:gd name="connsiteY13" fmla="*/ 171793 h 171792"/>
                  <a:gd name="connsiteX14" fmla="*/ 99763 w 172171"/>
                  <a:gd name="connsiteY14" fmla="*/ 171402 h 171792"/>
                  <a:gd name="connsiteX15" fmla="*/ 116651 w 172171"/>
                  <a:gd name="connsiteY15" fmla="*/ 154257 h 171792"/>
                  <a:gd name="connsiteX16" fmla="*/ 116594 w 172171"/>
                  <a:gd name="connsiteY16" fmla="*/ 150924 h 171792"/>
                  <a:gd name="connsiteX17" fmla="*/ 131272 w 172171"/>
                  <a:gd name="connsiteY17" fmla="*/ 142418 h 171792"/>
                  <a:gd name="connsiteX18" fmla="*/ 134873 w 172171"/>
                  <a:gd name="connsiteY18" fmla="*/ 144323 h 171792"/>
                  <a:gd name="connsiteX19" fmla="*/ 157990 w 172171"/>
                  <a:gd name="connsiteY19" fmla="*/ 137855 h 171792"/>
                  <a:gd name="connsiteX20" fmla="*/ 169906 w 172171"/>
                  <a:gd name="connsiteY20" fmla="*/ 117424 h 171792"/>
                  <a:gd name="connsiteX21" fmla="*/ 171525 w 172171"/>
                  <a:gd name="connsiteY21" fmla="*/ 104508 h 171792"/>
                  <a:gd name="connsiteX22" fmla="*/ 163190 w 172171"/>
                  <a:gd name="connsiteY22" fmla="*/ 94278 h 171792"/>
                  <a:gd name="connsiteX23" fmla="*/ 160019 w 172171"/>
                  <a:gd name="connsiteY23" fmla="*/ 92583 h 171792"/>
                  <a:gd name="connsiteX24" fmla="*/ 159752 w 172171"/>
                  <a:gd name="connsiteY24" fmla="*/ 76848 h 171792"/>
                  <a:gd name="connsiteX25" fmla="*/ 162848 w 172171"/>
                  <a:gd name="connsiteY25" fmla="*/ 75067 h 171792"/>
                  <a:gd name="connsiteX26" fmla="*/ 170877 w 172171"/>
                  <a:gd name="connsiteY26" fmla="*/ 64541 h 171792"/>
                  <a:gd name="connsiteX27" fmla="*/ 168839 w 172171"/>
                  <a:gd name="connsiteY27" fmla="*/ 51702 h 171792"/>
                  <a:gd name="connsiteX28" fmla="*/ 156266 w 172171"/>
                  <a:gd name="connsiteY28" fmla="*/ 31623 h 171792"/>
                  <a:gd name="connsiteX29" fmla="*/ 132949 w 172171"/>
                  <a:gd name="connsiteY29" fmla="*/ 25908 h 171792"/>
                  <a:gd name="connsiteX30" fmla="*/ 129415 w 172171"/>
                  <a:gd name="connsiteY30" fmla="*/ 27937 h 171792"/>
                  <a:gd name="connsiteX31" fmla="*/ 114470 w 172171"/>
                  <a:gd name="connsiteY31" fmla="*/ 19917 h 171792"/>
                  <a:gd name="connsiteX32" fmla="*/ 114422 w 172171"/>
                  <a:gd name="connsiteY32" fmla="*/ 16602 h 171792"/>
                  <a:gd name="connsiteX33" fmla="*/ 109298 w 172171"/>
                  <a:gd name="connsiteY33" fmla="*/ 4877 h 171792"/>
                  <a:gd name="connsiteX34" fmla="*/ 97296 w 172171"/>
                  <a:gd name="connsiteY34" fmla="*/ 0 h 171792"/>
                  <a:gd name="connsiteX35" fmla="*/ 96982 w 172171"/>
                  <a:gd name="connsiteY35" fmla="*/ 0 h 171792"/>
                  <a:gd name="connsiteX36" fmla="*/ 72408 w 172171"/>
                  <a:gd name="connsiteY36" fmla="*/ 391 h 171792"/>
                  <a:gd name="connsiteX37" fmla="*/ 55520 w 172171"/>
                  <a:gd name="connsiteY37" fmla="*/ 17536 h 171792"/>
                  <a:gd name="connsiteX38" fmla="*/ 55577 w 172171"/>
                  <a:gd name="connsiteY38" fmla="*/ 20869 h 171792"/>
                  <a:gd name="connsiteX39" fmla="*/ 40899 w 172171"/>
                  <a:gd name="connsiteY39" fmla="*/ 29375 h 171792"/>
                  <a:gd name="connsiteX40" fmla="*/ 37298 w 172171"/>
                  <a:gd name="connsiteY40" fmla="*/ 27470 h 171792"/>
                  <a:gd name="connsiteX41" fmla="*/ 14181 w 172171"/>
                  <a:gd name="connsiteY41" fmla="*/ 33938 h 171792"/>
                  <a:gd name="connsiteX42" fmla="*/ 2266 w 172171"/>
                  <a:gd name="connsiteY42" fmla="*/ 54407 h 171792"/>
                  <a:gd name="connsiteX43" fmla="*/ 646 w 172171"/>
                  <a:gd name="connsiteY43" fmla="*/ 67323 h 171792"/>
                  <a:gd name="connsiteX44" fmla="*/ 8933 w 172171"/>
                  <a:gd name="connsiteY44" fmla="*/ 77553 h 171792"/>
                  <a:gd name="connsiteX45" fmla="*/ 29764 w 172171"/>
                  <a:gd name="connsiteY45" fmla="*/ 44958 h 171792"/>
                  <a:gd name="connsiteX46" fmla="*/ 32869 w 172171"/>
                  <a:gd name="connsiteY46" fmla="*/ 46606 h 171792"/>
                  <a:gd name="connsiteX47" fmla="*/ 51796 w 172171"/>
                  <a:gd name="connsiteY47" fmla="*/ 44958 h 171792"/>
                  <a:gd name="connsiteX48" fmla="*/ 63949 w 172171"/>
                  <a:gd name="connsiteY48" fmla="*/ 37967 h 171792"/>
                  <a:gd name="connsiteX49" fmla="*/ 74656 w 172171"/>
                  <a:gd name="connsiteY49" fmla="*/ 22098 h 171792"/>
                  <a:gd name="connsiteX50" fmla="*/ 74656 w 172171"/>
                  <a:gd name="connsiteY50" fmla="*/ 19402 h 171792"/>
                  <a:gd name="connsiteX51" fmla="*/ 95468 w 172171"/>
                  <a:gd name="connsiteY51" fmla="*/ 19060 h 171792"/>
                  <a:gd name="connsiteX52" fmla="*/ 95468 w 172171"/>
                  <a:gd name="connsiteY52" fmla="*/ 21755 h 171792"/>
                  <a:gd name="connsiteX53" fmla="*/ 106707 w 172171"/>
                  <a:gd name="connsiteY53" fmla="*/ 37281 h 171792"/>
                  <a:gd name="connsiteX54" fmla="*/ 119090 w 172171"/>
                  <a:gd name="connsiteY54" fmla="*/ 43863 h 171792"/>
                  <a:gd name="connsiteX55" fmla="*/ 137997 w 172171"/>
                  <a:gd name="connsiteY55" fmla="*/ 44958 h 171792"/>
                  <a:gd name="connsiteX56" fmla="*/ 141054 w 172171"/>
                  <a:gd name="connsiteY56" fmla="*/ 43205 h 171792"/>
                  <a:gd name="connsiteX57" fmla="*/ 151389 w 172171"/>
                  <a:gd name="connsiteY57" fmla="*/ 59712 h 171792"/>
                  <a:gd name="connsiteX58" fmla="*/ 149036 w 172171"/>
                  <a:gd name="connsiteY58" fmla="*/ 61074 h 171792"/>
                  <a:gd name="connsiteX59" fmla="*/ 140702 w 172171"/>
                  <a:gd name="connsiteY59" fmla="*/ 78029 h 171792"/>
                  <a:gd name="connsiteX60" fmla="*/ 141321 w 172171"/>
                  <a:gd name="connsiteY60" fmla="*/ 85039 h 171792"/>
                  <a:gd name="connsiteX61" fmla="*/ 140930 w 172171"/>
                  <a:gd name="connsiteY61" fmla="*/ 92059 h 171792"/>
                  <a:gd name="connsiteX62" fmla="*/ 149789 w 172171"/>
                  <a:gd name="connsiteY62" fmla="*/ 108737 h 171792"/>
                  <a:gd name="connsiteX63" fmla="*/ 152208 w 172171"/>
                  <a:gd name="connsiteY63" fmla="*/ 110014 h 171792"/>
                  <a:gd name="connsiteX64" fmla="*/ 142407 w 172171"/>
                  <a:gd name="connsiteY64" fmla="*/ 126873 h 171792"/>
                  <a:gd name="connsiteX65" fmla="*/ 139302 w 172171"/>
                  <a:gd name="connsiteY65" fmla="*/ 125225 h 171792"/>
                  <a:gd name="connsiteX66" fmla="*/ 120376 w 172171"/>
                  <a:gd name="connsiteY66" fmla="*/ 126873 h 171792"/>
                  <a:gd name="connsiteX67" fmla="*/ 108222 w 172171"/>
                  <a:gd name="connsiteY67" fmla="*/ 133864 h 171792"/>
                  <a:gd name="connsiteX68" fmla="*/ 97516 w 172171"/>
                  <a:gd name="connsiteY68" fmla="*/ 149733 h 171792"/>
                  <a:gd name="connsiteX69" fmla="*/ 97516 w 172171"/>
                  <a:gd name="connsiteY69" fmla="*/ 152429 h 171792"/>
                  <a:gd name="connsiteX70" fmla="*/ 76703 w 172171"/>
                  <a:gd name="connsiteY70" fmla="*/ 152771 h 171792"/>
                  <a:gd name="connsiteX71" fmla="*/ 76703 w 172171"/>
                  <a:gd name="connsiteY71" fmla="*/ 150076 h 171792"/>
                  <a:gd name="connsiteX72" fmla="*/ 65464 w 172171"/>
                  <a:gd name="connsiteY72" fmla="*/ 134550 h 171792"/>
                  <a:gd name="connsiteX73" fmla="*/ 53129 w 172171"/>
                  <a:gd name="connsiteY73" fmla="*/ 127968 h 171792"/>
                  <a:gd name="connsiteX74" fmla="*/ 42728 w 172171"/>
                  <a:gd name="connsiteY74" fmla="*/ 124644 h 171792"/>
                  <a:gd name="connsiteX75" fmla="*/ 34155 w 172171"/>
                  <a:gd name="connsiteY75" fmla="*/ 126911 h 171792"/>
                  <a:gd name="connsiteX76" fmla="*/ 31098 w 172171"/>
                  <a:gd name="connsiteY76" fmla="*/ 128664 h 171792"/>
                  <a:gd name="connsiteX77" fmla="*/ 20782 w 172171"/>
                  <a:gd name="connsiteY77" fmla="*/ 112138 h 171792"/>
                  <a:gd name="connsiteX78" fmla="*/ 23135 w 172171"/>
                  <a:gd name="connsiteY78" fmla="*/ 110776 h 171792"/>
                  <a:gd name="connsiteX79" fmla="*/ 31469 w 172171"/>
                  <a:gd name="connsiteY79" fmla="*/ 93821 h 171792"/>
                  <a:gd name="connsiteX80" fmla="*/ 30850 w 172171"/>
                  <a:gd name="connsiteY80" fmla="*/ 86811 h 171792"/>
                  <a:gd name="connsiteX81" fmla="*/ 31241 w 172171"/>
                  <a:gd name="connsiteY81" fmla="*/ 79791 h 171792"/>
                  <a:gd name="connsiteX82" fmla="*/ 22382 w 172171"/>
                  <a:gd name="connsiteY82" fmla="*/ 63113 h 171792"/>
                  <a:gd name="connsiteX83" fmla="*/ 19963 w 172171"/>
                  <a:gd name="connsiteY83" fmla="*/ 61836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72171" h="171792">
                    <a:moveTo>
                      <a:pt x="8933" y="77553"/>
                    </a:moveTo>
                    <a:lnTo>
                      <a:pt x="12105" y="79248"/>
                    </a:lnTo>
                    <a:cubicBezTo>
                      <a:pt x="11584" y="84486"/>
                      <a:pt x="11673" y="89766"/>
                      <a:pt x="12372" y="94983"/>
                    </a:cubicBezTo>
                    <a:lnTo>
                      <a:pt x="9266" y="96764"/>
                    </a:lnTo>
                    <a:cubicBezTo>
                      <a:pt x="5304" y="99056"/>
                      <a:pt x="2436" y="102852"/>
                      <a:pt x="1313" y="107290"/>
                    </a:cubicBezTo>
                    <a:cubicBezTo>
                      <a:pt x="203" y="111668"/>
                      <a:pt x="940" y="116310"/>
                      <a:pt x="3351" y="120129"/>
                    </a:cubicBezTo>
                    <a:lnTo>
                      <a:pt x="15905" y="140208"/>
                    </a:lnTo>
                    <a:cubicBezTo>
                      <a:pt x="20930" y="147998"/>
                      <a:pt x="31165" y="150507"/>
                      <a:pt x="39223" y="145923"/>
                    </a:cubicBezTo>
                    <a:lnTo>
                      <a:pt x="42756" y="143894"/>
                    </a:lnTo>
                    <a:cubicBezTo>
                      <a:pt x="47419" y="147123"/>
                      <a:pt x="52433" y="149814"/>
                      <a:pt x="57701" y="151914"/>
                    </a:cubicBezTo>
                    <a:lnTo>
                      <a:pt x="57749" y="155229"/>
                    </a:lnTo>
                    <a:cubicBezTo>
                      <a:pt x="57824" y="159663"/>
                      <a:pt x="59665" y="163883"/>
                      <a:pt x="62864" y="166954"/>
                    </a:cubicBezTo>
                    <a:cubicBezTo>
                      <a:pt x="66085" y="170069"/>
                      <a:pt x="70394" y="171805"/>
                      <a:pt x="74875" y="171793"/>
                    </a:cubicBezTo>
                    <a:lnTo>
                      <a:pt x="75189" y="171793"/>
                    </a:lnTo>
                    <a:lnTo>
                      <a:pt x="99763" y="171402"/>
                    </a:lnTo>
                    <a:cubicBezTo>
                      <a:pt x="109154" y="171313"/>
                      <a:pt x="116704" y="163648"/>
                      <a:pt x="116651" y="154257"/>
                    </a:cubicBezTo>
                    <a:lnTo>
                      <a:pt x="116594" y="150924"/>
                    </a:lnTo>
                    <a:cubicBezTo>
                      <a:pt x="121797" y="148661"/>
                      <a:pt x="126722" y="145807"/>
                      <a:pt x="131272" y="142418"/>
                    </a:cubicBezTo>
                    <a:lnTo>
                      <a:pt x="134873" y="144323"/>
                    </a:lnTo>
                    <a:cubicBezTo>
                      <a:pt x="143073" y="148646"/>
                      <a:pt x="153223" y="145807"/>
                      <a:pt x="157990" y="137855"/>
                    </a:cubicBezTo>
                    <a:lnTo>
                      <a:pt x="169906" y="117424"/>
                    </a:lnTo>
                    <a:cubicBezTo>
                      <a:pt x="172193" y="113523"/>
                      <a:pt x="172778" y="108854"/>
                      <a:pt x="171525" y="104508"/>
                    </a:cubicBezTo>
                    <a:cubicBezTo>
                      <a:pt x="170243" y="100112"/>
                      <a:pt x="167237" y="96422"/>
                      <a:pt x="163190" y="94278"/>
                    </a:cubicBezTo>
                    <a:lnTo>
                      <a:pt x="160019" y="92583"/>
                    </a:lnTo>
                    <a:cubicBezTo>
                      <a:pt x="160540" y="87345"/>
                      <a:pt x="160450" y="82065"/>
                      <a:pt x="159752" y="76848"/>
                    </a:cubicBezTo>
                    <a:lnTo>
                      <a:pt x="162848" y="75067"/>
                    </a:lnTo>
                    <a:cubicBezTo>
                      <a:pt x="166840" y="72792"/>
                      <a:pt x="169738" y="68993"/>
                      <a:pt x="170877" y="64541"/>
                    </a:cubicBezTo>
                    <a:cubicBezTo>
                      <a:pt x="171987" y="60163"/>
                      <a:pt x="171250" y="55521"/>
                      <a:pt x="168839" y="51702"/>
                    </a:cubicBezTo>
                    <a:lnTo>
                      <a:pt x="156266" y="31623"/>
                    </a:lnTo>
                    <a:cubicBezTo>
                      <a:pt x="151241" y="23833"/>
                      <a:pt x="141006" y="21324"/>
                      <a:pt x="132949" y="25908"/>
                    </a:cubicBezTo>
                    <a:lnTo>
                      <a:pt x="129415" y="27937"/>
                    </a:lnTo>
                    <a:cubicBezTo>
                      <a:pt x="124752" y="24708"/>
                      <a:pt x="119739" y="22017"/>
                      <a:pt x="114470" y="19917"/>
                    </a:cubicBezTo>
                    <a:lnTo>
                      <a:pt x="114422" y="16602"/>
                    </a:lnTo>
                    <a:cubicBezTo>
                      <a:pt x="114348" y="12166"/>
                      <a:pt x="112502" y="7945"/>
                      <a:pt x="109298" y="4877"/>
                    </a:cubicBezTo>
                    <a:cubicBezTo>
                      <a:pt x="106089" y="1744"/>
                      <a:pt x="101781" y="-6"/>
                      <a:pt x="97296" y="0"/>
                    </a:cubicBezTo>
                    <a:lnTo>
                      <a:pt x="96982" y="0"/>
                    </a:lnTo>
                    <a:lnTo>
                      <a:pt x="72408" y="391"/>
                    </a:lnTo>
                    <a:cubicBezTo>
                      <a:pt x="63017" y="480"/>
                      <a:pt x="55467" y="8145"/>
                      <a:pt x="55520" y="17536"/>
                    </a:cubicBezTo>
                    <a:lnTo>
                      <a:pt x="55577" y="20869"/>
                    </a:lnTo>
                    <a:cubicBezTo>
                      <a:pt x="50374" y="23132"/>
                      <a:pt x="45449" y="25986"/>
                      <a:pt x="40899" y="29375"/>
                    </a:cubicBezTo>
                    <a:lnTo>
                      <a:pt x="37298" y="27470"/>
                    </a:lnTo>
                    <a:cubicBezTo>
                      <a:pt x="29098" y="23147"/>
                      <a:pt x="18948" y="25986"/>
                      <a:pt x="14181" y="33938"/>
                    </a:cubicBezTo>
                    <a:lnTo>
                      <a:pt x="2266" y="54407"/>
                    </a:lnTo>
                    <a:cubicBezTo>
                      <a:pt x="-22" y="58308"/>
                      <a:pt x="-607" y="62977"/>
                      <a:pt x="646" y="67323"/>
                    </a:cubicBezTo>
                    <a:cubicBezTo>
                      <a:pt x="1917" y="71710"/>
                      <a:pt x="4905" y="75399"/>
                      <a:pt x="8933" y="77553"/>
                    </a:cubicBezTo>
                    <a:close/>
                    <a:moveTo>
                      <a:pt x="29764" y="44958"/>
                    </a:moveTo>
                    <a:lnTo>
                      <a:pt x="32869" y="46606"/>
                    </a:lnTo>
                    <a:cubicBezTo>
                      <a:pt x="38961" y="49786"/>
                      <a:pt x="46345" y="49143"/>
                      <a:pt x="51796" y="44958"/>
                    </a:cubicBezTo>
                    <a:cubicBezTo>
                      <a:pt x="55539" y="42129"/>
                      <a:pt x="59622" y="39780"/>
                      <a:pt x="63949" y="37967"/>
                    </a:cubicBezTo>
                    <a:cubicBezTo>
                      <a:pt x="70438" y="35377"/>
                      <a:pt x="74684" y="29084"/>
                      <a:pt x="74656" y="22098"/>
                    </a:cubicBezTo>
                    <a:lnTo>
                      <a:pt x="74656" y="19402"/>
                    </a:lnTo>
                    <a:lnTo>
                      <a:pt x="95468" y="19060"/>
                    </a:lnTo>
                    <a:lnTo>
                      <a:pt x="95468" y="21755"/>
                    </a:lnTo>
                    <a:cubicBezTo>
                      <a:pt x="95670" y="28748"/>
                      <a:pt x="100128" y="34905"/>
                      <a:pt x="106707" y="37281"/>
                    </a:cubicBezTo>
                    <a:cubicBezTo>
                      <a:pt x="111096" y="38942"/>
                      <a:pt x="115257" y="41154"/>
                      <a:pt x="119090" y="43863"/>
                    </a:cubicBezTo>
                    <a:cubicBezTo>
                      <a:pt x="124651" y="47851"/>
                      <a:pt x="132012" y="48277"/>
                      <a:pt x="137997" y="44958"/>
                    </a:cubicBezTo>
                    <a:lnTo>
                      <a:pt x="141054" y="43205"/>
                    </a:lnTo>
                    <a:lnTo>
                      <a:pt x="151389" y="59712"/>
                    </a:lnTo>
                    <a:lnTo>
                      <a:pt x="149036" y="61074"/>
                    </a:lnTo>
                    <a:cubicBezTo>
                      <a:pt x="143019" y="64458"/>
                      <a:pt x="139706" y="71197"/>
                      <a:pt x="140702" y="78029"/>
                    </a:cubicBezTo>
                    <a:cubicBezTo>
                      <a:pt x="141073" y="80348"/>
                      <a:pt x="141280" y="82691"/>
                      <a:pt x="141321" y="85039"/>
                    </a:cubicBezTo>
                    <a:cubicBezTo>
                      <a:pt x="141359" y="87386"/>
                      <a:pt x="141229" y="89732"/>
                      <a:pt x="140930" y="92059"/>
                    </a:cubicBezTo>
                    <a:cubicBezTo>
                      <a:pt x="140148" y="98916"/>
                      <a:pt x="143670" y="105546"/>
                      <a:pt x="149789" y="108737"/>
                    </a:cubicBezTo>
                    <a:lnTo>
                      <a:pt x="152208" y="110014"/>
                    </a:lnTo>
                    <a:lnTo>
                      <a:pt x="142407" y="126873"/>
                    </a:lnTo>
                    <a:lnTo>
                      <a:pt x="139302" y="125225"/>
                    </a:lnTo>
                    <a:cubicBezTo>
                      <a:pt x="133210" y="122045"/>
                      <a:pt x="125826" y="122688"/>
                      <a:pt x="120376" y="126873"/>
                    </a:cubicBezTo>
                    <a:cubicBezTo>
                      <a:pt x="116632" y="129702"/>
                      <a:pt x="112549" y="132051"/>
                      <a:pt x="108222" y="133864"/>
                    </a:cubicBezTo>
                    <a:cubicBezTo>
                      <a:pt x="101733" y="136454"/>
                      <a:pt x="97487" y="142747"/>
                      <a:pt x="97516" y="149733"/>
                    </a:cubicBezTo>
                    <a:lnTo>
                      <a:pt x="97516" y="152429"/>
                    </a:lnTo>
                    <a:lnTo>
                      <a:pt x="76703" y="152771"/>
                    </a:lnTo>
                    <a:lnTo>
                      <a:pt x="76703" y="150076"/>
                    </a:lnTo>
                    <a:cubicBezTo>
                      <a:pt x="76501" y="143084"/>
                      <a:pt x="72043" y="136926"/>
                      <a:pt x="65464" y="134550"/>
                    </a:cubicBezTo>
                    <a:cubicBezTo>
                      <a:pt x="61091" y="132885"/>
                      <a:pt x="56947" y="130674"/>
                      <a:pt x="53129" y="127968"/>
                    </a:cubicBezTo>
                    <a:cubicBezTo>
                      <a:pt x="50089" y="125811"/>
                      <a:pt x="46455" y="124650"/>
                      <a:pt x="42728" y="124644"/>
                    </a:cubicBezTo>
                    <a:cubicBezTo>
                      <a:pt x="39722" y="124645"/>
                      <a:pt x="36768" y="125426"/>
                      <a:pt x="34155" y="126911"/>
                    </a:cubicBezTo>
                    <a:lnTo>
                      <a:pt x="31098" y="128664"/>
                    </a:lnTo>
                    <a:lnTo>
                      <a:pt x="20782" y="112138"/>
                    </a:lnTo>
                    <a:lnTo>
                      <a:pt x="23135" y="110776"/>
                    </a:lnTo>
                    <a:cubicBezTo>
                      <a:pt x="29152" y="107392"/>
                      <a:pt x="32466" y="100653"/>
                      <a:pt x="31469" y="93821"/>
                    </a:cubicBezTo>
                    <a:cubicBezTo>
                      <a:pt x="31098" y="91502"/>
                      <a:pt x="30891" y="89159"/>
                      <a:pt x="30850" y="86811"/>
                    </a:cubicBezTo>
                    <a:cubicBezTo>
                      <a:pt x="30812" y="84465"/>
                      <a:pt x="30942" y="82119"/>
                      <a:pt x="31241" y="79791"/>
                    </a:cubicBezTo>
                    <a:cubicBezTo>
                      <a:pt x="32023" y="72934"/>
                      <a:pt x="28501" y="66304"/>
                      <a:pt x="22382" y="63113"/>
                    </a:cubicBezTo>
                    <a:lnTo>
                      <a:pt x="19963" y="61836"/>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81EC657-D6B4-734C-0E65-D4D51785599C}"/>
                  </a:ext>
                </a:extLst>
              </p:cNvPr>
              <p:cNvSpPr/>
              <p:nvPr/>
            </p:nvSpPr>
            <p:spPr>
              <a:xfrm>
                <a:off x="6559545" y="6781227"/>
                <a:ext cx="76200" cy="76195"/>
              </a:xfrm>
              <a:custGeom>
                <a:avLst/>
                <a:gdLst>
                  <a:gd name="connsiteX0" fmla="*/ 38105 w 76200"/>
                  <a:gd name="connsiteY0" fmla="*/ 76195 h 76195"/>
                  <a:gd name="connsiteX1" fmla="*/ 38714 w 76200"/>
                  <a:gd name="connsiteY1" fmla="*/ 76195 h 76195"/>
                  <a:gd name="connsiteX2" fmla="*/ 76195 w 76200"/>
                  <a:gd name="connsiteY2" fmla="*/ 37486 h 76195"/>
                  <a:gd name="connsiteX3" fmla="*/ 37486 w 76200"/>
                  <a:gd name="connsiteY3" fmla="*/ 5 h 76195"/>
                  <a:gd name="connsiteX4" fmla="*/ 5 w 76200"/>
                  <a:gd name="connsiteY4" fmla="*/ 38705 h 76195"/>
                  <a:gd name="connsiteX5" fmla="*/ 5 w 76200"/>
                  <a:gd name="connsiteY5" fmla="*/ 38705 h 76195"/>
                  <a:gd name="connsiteX6" fmla="*/ 38105 w 76200"/>
                  <a:gd name="connsiteY6" fmla="*/ 76195 h 76195"/>
                  <a:gd name="connsiteX7" fmla="*/ 37791 w 76200"/>
                  <a:gd name="connsiteY7" fmla="*/ 19045 h 76195"/>
                  <a:gd name="connsiteX8" fmla="*/ 38105 w 76200"/>
                  <a:gd name="connsiteY8" fmla="*/ 19045 h 76195"/>
                  <a:gd name="connsiteX9" fmla="*/ 56849 w 76200"/>
                  <a:gd name="connsiteY9" fmla="*/ 38095 h 76195"/>
                  <a:gd name="connsiteX10" fmla="*/ 37800 w 76200"/>
                  <a:gd name="connsiteY10" fmla="*/ 56839 h 76195"/>
                  <a:gd name="connsiteX11" fmla="*/ 19056 w 76200"/>
                  <a:gd name="connsiteY11" fmla="*/ 37790 h 76195"/>
                  <a:gd name="connsiteX12" fmla="*/ 37800 w 76200"/>
                  <a:gd name="connsiteY12" fmla="*/ 19045 h 7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76195">
                    <a:moveTo>
                      <a:pt x="38105" y="76195"/>
                    </a:moveTo>
                    <a:lnTo>
                      <a:pt x="38714" y="76195"/>
                    </a:lnTo>
                    <a:cubicBezTo>
                      <a:pt x="59754" y="75856"/>
                      <a:pt x="76534" y="58525"/>
                      <a:pt x="76195" y="37486"/>
                    </a:cubicBezTo>
                    <a:cubicBezTo>
                      <a:pt x="75856" y="16446"/>
                      <a:pt x="58525" y="-334"/>
                      <a:pt x="37486" y="5"/>
                    </a:cubicBezTo>
                    <a:cubicBezTo>
                      <a:pt x="16450" y="344"/>
                      <a:pt x="-329" y="17669"/>
                      <a:pt x="5" y="38705"/>
                    </a:cubicBezTo>
                    <a:lnTo>
                      <a:pt x="5" y="38705"/>
                    </a:lnTo>
                    <a:cubicBezTo>
                      <a:pt x="368" y="59495"/>
                      <a:pt x="17311" y="76167"/>
                      <a:pt x="38105" y="76195"/>
                    </a:cubicBezTo>
                    <a:close/>
                    <a:moveTo>
                      <a:pt x="37791" y="19045"/>
                    </a:moveTo>
                    <a:lnTo>
                      <a:pt x="38105" y="19045"/>
                    </a:lnTo>
                    <a:cubicBezTo>
                      <a:pt x="48541" y="19129"/>
                      <a:pt x="56934" y="27658"/>
                      <a:pt x="56849" y="38095"/>
                    </a:cubicBezTo>
                    <a:cubicBezTo>
                      <a:pt x="56765" y="48531"/>
                      <a:pt x="48237" y="56923"/>
                      <a:pt x="37800" y="56839"/>
                    </a:cubicBezTo>
                    <a:cubicBezTo>
                      <a:pt x="27364" y="56755"/>
                      <a:pt x="18971" y="48226"/>
                      <a:pt x="19056" y="37790"/>
                    </a:cubicBezTo>
                    <a:cubicBezTo>
                      <a:pt x="19139" y="27472"/>
                      <a:pt x="27482" y="19128"/>
                      <a:pt x="37800" y="19045"/>
                    </a:cubicBezTo>
                    <a:close/>
                  </a:path>
                </a:pathLst>
              </a:custGeom>
              <a:grpFill/>
              <a:ln w="9525" cap="flat">
                <a:noFill/>
                <a:prstDash val="solid"/>
                <a:miter/>
              </a:ln>
            </p:spPr>
            <p:txBody>
              <a:bodyPr rtlCol="0" anchor="ctr"/>
              <a:lstStyle/>
              <a:p>
                <a:endParaRPr lang="en-US"/>
              </a:p>
            </p:txBody>
          </p:sp>
        </p:grpSp>
        <p:sp>
          <p:nvSpPr>
            <p:cNvPr id="124" name="Freeform: Shape 123">
              <a:extLst>
                <a:ext uri="{FF2B5EF4-FFF2-40B4-BE49-F238E27FC236}">
                  <a16:creationId xmlns:a16="http://schemas.microsoft.com/office/drawing/2014/main" id="{B68F58A7-2B38-10D5-29BB-B80845DA8C92}"/>
                </a:ext>
              </a:extLst>
            </p:cNvPr>
            <p:cNvSpPr/>
            <p:nvPr/>
          </p:nvSpPr>
          <p:spPr>
            <a:xfrm>
              <a:off x="6988216" y="6972146"/>
              <a:ext cx="114311" cy="113876"/>
            </a:xfrm>
            <a:custGeom>
              <a:avLst/>
              <a:gdLst>
                <a:gd name="connsiteX0" fmla="*/ 9484 w 114311"/>
                <a:gd name="connsiteY0" fmla="*/ 113877 h 113876"/>
                <a:gd name="connsiteX1" fmla="*/ 104734 w 114311"/>
                <a:gd name="connsiteY1" fmla="*/ 113877 h 113876"/>
                <a:gd name="connsiteX2" fmla="*/ 114311 w 114311"/>
                <a:gd name="connsiteY2" fmla="*/ 104404 h 113876"/>
                <a:gd name="connsiteX3" fmla="*/ 113306 w 114311"/>
                <a:gd name="connsiteY3" fmla="*/ 100094 h 113876"/>
                <a:gd name="connsiteX4" fmla="*/ 65681 w 114311"/>
                <a:gd name="connsiteY4" fmla="*/ 4844 h 113876"/>
                <a:gd name="connsiteX5" fmla="*/ 52074 w 114311"/>
                <a:gd name="connsiteY5" fmla="*/ 1402 h 113876"/>
                <a:gd name="connsiteX6" fmla="*/ 48632 w 114311"/>
                <a:gd name="connsiteY6" fmla="*/ 4844 h 113876"/>
                <a:gd name="connsiteX7" fmla="*/ 1007 w 114311"/>
                <a:gd name="connsiteY7" fmla="*/ 100094 h 113876"/>
                <a:gd name="connsiteX8" fmla="*/ 5269 w 114311"/>
                <a:gd name="connsiteY8" fmla="*/ 112872 h 113876"/>
                <a:gd name="connsiteX9" fmla="*/ 9484 w 114311"/>
                <a:gd name="connsiteY9" fmla="*/ 113877 h 113876"/>
                <a:gd name="connsiteX10" fmla="*/ 57109 w 114311"/>
                <a:gd name="connsiteY10" fmla="*/ 30400 h 113876"/>
                <a:gd name="connsiteX11" fmla="*/ 89322 w 114311"/>
                <a:gd name="connsiteY11" fmla="*/ 94827 h 113876"/>
                <a:gd name="connsiteX12" fmla="*/ 24895 w 114311"/>
                <a:gd name="connsiteY12" fmla="*/ 94827 h 11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11" h="113876">
                  <a:moveTo>
                    <a:pt x="9484" y="113877"/>
                  </a:moveTo>
                  <a:lnTo>
                    <a:pt x="104734" y="113877"/>
                  </a:lnTo>
                  <a:cubicBezTo>
                    <a:pt x="109994" y="113905"/>
                    <a:pt x="114282" y="109664"/>
                    <a:pt x="114311" y="104404"/>
                  </a:cubicBezTo>
                  <a:cubicBezTo>
                    <a:pt x="114319" y="102908"/>
                    <a:pt x="113975" y="101432"/>
                    <a:pt x="113306" y="100094"/>
                  </a:cubicBezTo>
                  <a:lnTo>
                    <a:pt x="65681" y="4844"/>
                  </a:lnTo>
                  <a:cubicBezTo>
                    <a:pt x="62874" y="136"/>
                    <a:pt x="56782" y="-1405"/>
                    <a:pt x="52074" y="1402"/>
                  </a:cubicBezTo>
                  <a:cubicBezTo>
                    <a:pt x="50659" y="2246"/>
                    <a:pt x="49476" y="3429"/>
                    <a:pt x="48632" y="4844"/>
                  </a:cubicBezTo>
                  <a:lnTo>
                    <a:pt x="1007" y="100094"/>
                  </a:lnTo>
                  <a:cubicBezTo>
                    <a:pt x="-1345" y="104800"/>
                    <a:pt x="564" y="110521"/>
                    <a:pt x="5269" y="112872"/>
                  </a:cubicBezTo>
                  <a:cubicBezTo>
                    <a:pt x="6578" y="113526"/>
                    <a:pt x="8021" y="113870"/>
                    <a:pt x="9484" y="113877"/>
                  </a:cubicBezTo>
                  <a:close/>
                  <a:moveTo>
                    <a:pt x="57109" y="30400"/>
                  </a:moveTo>
                  <a:lnTo>
                    <a:pt x="89322" y="94827"/>
                  </a:lnTo>
                  <a:lnTo>
                    <a:pt x="24895" y="94827"/>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E557C21-0AB8-B689-234E-B9B6FD86A591}"/>
                </a:ext>
              </a:extLst>
            </p:cNvPr>
            <p:cNvSpPr/>
            <p:nvPr/>
          </p:nvSpPr>
          <p:spPr>
            <a:xfrm>
              <a:off x="6988175" y="6743123"/>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00" h="114300">
                  <a:moveTo>
                    <a:pt x="104775" y="0"/>
                  </a:moveTo>
                  <a:lnTo>
                    <a:pt x="9525" y="0"/>
                  </a:lnTo>
                  <a:cubicBezTo>
                    <a:pt x="4264" y="0"/>
                    <a:pt x="0" y="4264"/>
                    <a:pt x="0" y="9525"/>
                  </a:cubicBezTo>
                  <a:lnTo>
                    <a:pt x="0" y="104775"/>
                  </a:lnTo>
                  <a:cubicBezTo>
                    <a:pt x="0" y="110036"/>
                    <a:pt x="4264" y="114300"/>
                    <a:pt x="9525" y="114300"/>
                  </a:cubicBezTo>
                  <a:lnTo>
                    <a:pt x="104775" y="114300"/>
                  </a:lnTo>
                  <a:cubicBezTo>
                    <a:pt x="110036" y="114300"/>
                    <a:pt x="114300" y="110036"/>
                    <a:pt x="114300" y="104775"/>
                  </a:cubicBezTo>
                  <a:lnTo>
                    <a:pt x="114300" y="9525"/>
                  </a:lnTo>
                  <a:cubicBezTo>
                    <a:pt x="114300" y="4264"/>
                    <a:pt x="110036" y="0"/>
                    <a:pt x="104775" y="0"/>
                  </a:cubicBezTo>
                  <a:close/>
                  <a:moveTo>
                    <a:pt x="95250" y="95250"/>
                  </a:moveTo>
                  <a:lnTo>
                    <a:pt x="19050" y="95250"/>
                  </a:lnTo>
                  <a:lnTo>
                    <a:pt x="19050" y="19050"/>
                  </a:lnTo>
                  <a:lnTo>
                    <a:pt x="95250" y="19050"/>
                  </a:ln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3AE5305-4C28-C7E2-CBA7-9E092C4B2D4C}"/>
                </a:ext>
              </a:extLst>
            </p:cNvPr>
            <p:cNvSpPr/>
            <p:nvPr/>
          </p:nvSpPr>
          <p:spPr>
            <a:xfrm>
              <a:off x="6731000" y="6759763"/>
              <a:ext cx="228571" cy="507234"/>
            </a:xfrm>
            <a:custGeom>
              <a:avLst/>
              <a:gdLst>
                <a:gd name="connsiteX0" fmla="*/ 104775 w 228571"/>
                <a:gd name="connsiteY0" fmla="*/ 40510 h 507234"/>
                <a:gd name="connsiteX1" fmla="*/ 104775 w 228571"/>
                <a:gd name="connsiteY1" fmla="*/ 259585 h 507234"/>
                <a:gd name="connsiteX2" fmla="*/ 0 w 228571"/>
                <a:gd name="connsiteY2" fmla="*/ 259585 h 507234"/>
                <a:gd name="connsiteX3" fmla="*/ 0 w 228571"/>
                <a:gd name="connsiteY3" fmla="*/ 278635 h 507234"/>
                <a:gd name="connsiteX4" fmla="*/ 104775 w 228571"/>
                <a:gd name="connsiteY4" fmla="*/ 278635 h 507234"/>
                <a:gd name="connsiteX5" fmla="*/ 104775 w 228571"/>
                <a:gd name="connsiteY5" fmla="*/ 497710 h 507234"/>
                <a:gd name="connsiteX6" fmla="*/ 114300 w 228571"/>
                <a:gd name="connsiteY6" fmla="*/ 507235 h 507234"/>
                <a:gd name="connsiteX7" fmla="*/ 190500 w 228571"/>
                <a:gd name="connsiteY7" fmla="*/ 507235 h 507234"/>
                <a:gd name="connsiteX8" fmla="*/ 190500 w 228571"/>
                <a:gd name="connsiteY8" fmla="*/ 488185 h 507234"/>
                <a:gd name="connsiteX9" fmla="*/ 123825 w 228571"/>
                <a:gd name="connsiteY9" fmla="*/ 488185 h 507234"/>
                <a:gd name="connsiteX10" fmla="*/ 123825 w 228571"/>
                <a:gd name="connsiteY10" fmla="*/ 50035 h 507234"/>
                <a:gd name="connsiteX11" fmla="*/ 193729 w 228571"/>
                <a:gd name="connsiteY11" fmla="*/ 50035 h 507234"/>
                <a:gd name="connsiteX12" fmla="*/ 174679 w 228571"/>
                <a:gd name="connsiteY12" fmla="*/ 66675 h 507234"/>
                <a:gd name="connsiteX13" fmla="*/ 187214 w 228571"/>
                <a:gd name="connsiteY13" fmla="*/ 81020 h 507234"/>
                <a:gd name="connsiteX14" fmla="*/ 225314 w 228571"/>
                <a:gd name="connsiteY14" fmla="*/ 47682 h 507234"/>
                <a:gd name="connsiteX15" fmla="*/ 226219 w 228571"/>
                <a:gd name="connsiteY15" fmla="*/ 34242 h 507234"/>
                <a:gd name="connsiteX16" fmla="*/ 225314 w 228571"/>
                <a:gd name="connsiteY16" fmla="*/ 33338 h 507234"/>
                <a:gd name="connsiteX17" fmla="*/ 187214 w 228571"/>
                <a:gd name="connsiteY17" fmla="*/ 0 h 507234"/>
                <a:gd name="connsiteX18" fmla="*/ 174708 w 228571"/>
                <a:gd name="connsiteY18" fmla="*/ 14345 h 507234"/>
                <a:gd name="connsiteX19" fmla="*/ 193758 w 228571"/>
                <a:gd name="connsiteY19" fmla="*/ 30985 h 507234"/>
                <a:gd name="connsiteX20" fmla="*/ 114300 w 228571"/>
                <a:gd name="connsiteY20" fmla="*/ 30985 h 507234"/>
                <a:gd name="connsiteX21" fmla="*/ 104775 w 228571"/>
                <a:gd name="connsiteY21" fmla="*/ 40510 h 50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571" h="507234">
                  <a:moveTo>
                    <a:pt x="104775" y="40510"/>
                  </a:moveTo>
                  <a:lnTo>
                    <a:pt x="104775" y="259585"/>
                  </a:lnTo>
                  <a:lnTo>
                    <a:pt x="0" y="259585"/>
                  </a:lnTo>
                  <a:lnTo>
                    <a:pt x="0" y="278635"/>
                  </a:lnTo>
                  <a:lnTo>
                    <a:pt x="104775" y="278635"/>
                  </a:lnTo>
                  <a:lnTo>
                    <a:pt x="104775" y="497710"/>
                  </a:lnTo>
                  <a:cubicBezTo>
                    <a:pt x="104775" y="502970"/>
                    <a:pt x="109039" y="507235"/>
                    <a:pt x="114300" y="507235"/>
                  </a:cubicBezTo>
                  <a:lnTo>
                    <a:pt x="190500" y="507235"/>
                  </a:lnTo>
                  <a:lnTo>
                    <a:pt x="190500" y="488185"/>
                  </a:lnTo>
                  <a:lnTo>
                    <a:pt x="123825" y="488185"/>
                  </a:lnTo>
                  <a:lnTo>
                    <a:pt x="123825" y="50035"/>
                  </a:lnTo>
                  <a:lnTo>
                    <a:pt x="193729" y="50035"/>
                  </a:lnTo>
                  <a:lnTo>
                    <a:pt x="174679" y="66675"/>
                  </a:lnTo>
                  <a:lnTo>
                    <a:pt x="187214" y="81020"/>
                  </a:lnTo>
                  <a:lnTo>
                    <a:pt x="225314" y="47682"/>
                  </a:lnTo>
                  <a:cubicBezTo>
                    <a:pt x="229275" y="44221"/>
                    <a:pt x="229680" y="38203"/>
                    <a:pt x="226219" y="34242"/>
                  </a:cubicBezTo>
                  <a:cubicBezTo>
                    <a:pt x="225938" y="33921"/>
                    <a:pt x="225635" y="33618"/>
                    <a:pt x="225314" y="33338"/>
                  </a:cubicBezTo>
                  <a:lnTo>
                    <a:pt x="187214" y="0"/>
                  </a:lnTo>
                  <a:lnTo>
                    <a:pt x="174708" y="14345"/>
                  </a:lnTo>
                  <a:lnTo>
                    <a:pt x="193758" y="30985"/>
                  </a:lnTo>
                  <a:lnTo>
                    <a:pt x="114300" y="30985"/>
                  </a:lnTo>
                  <a:cubicBezTo>
                    <a:pt x="109039" y="30985"/>
                    <a:pt x="104775" y="35249"/>
                    <a:pt x="104775" y="40510"/>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597F2A6-6E75-DAEF-50DD-7656B7D8D0B8}"/>
                </a:ext>
              </a:extLst>
            </p:cNvPr>
            <p:cNvSpPr/>
            <p:nvPr/>
          </p:nvSpPr>
          <p:spPr>
            <a:xfrm>
              <a:off x="6940550" y="7247948"/>
              <a:ext cx="19050" cy="19050"/>
            </a:xfrm>
            <a:custGeom>
              <a:avLst/>
              <a:gdLst>
                <a:gd name="connsiteX0" fmla="*/ 0 w 19050"/>
                <a:gd name="connsiteY0" fmla="*/ 0 h 19050"/>
                <a:gd name="connsiteX1" fmla="*/ 19050 w 19050"/>
                <a:gd name="connsiteY1" fmla="*/ 0 h 19050"/>
                <a:gd name="connsiteX2" fmla="*/ 19050 w 19050"/>
                <a:gd name="connsiteY2" fmla="*/ 19050 h 19050"/>
                <a:gd name="connsiteX3" fmla="*/ 0 w 190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lnTo>
                    <a:pt x="19050" y="0"/>
                  </a:lnTo>
                  <a:lnTo>
                    <a:pt x="19050" y="19050"/>
                  </a:lnTo>
                  <a:lnTo>
                    <a:pt x="0" y="19050"/>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88EDAA5-7E42-7CA3-DC49-C83F5F5DDA54}"/>
                </a:ext>
              </a:extLst>
            </p:cNvPr>
            <p:cNvSpPr/>
            <p:nvPr/>
          </p:nvSpPr>
          <p:spPr>
            <a:xfrm>
              <a:off x="6550819" y="6972300"/>
              <a:ext cx="95250" cy="114300"/>
            </a:xfrm>
            <a:custGeom>
              <a:avLst/>
              <a:gdLst>
                <a:gd name="connsiteX0" fmla="*/ 0 w 95250"/>
                <a:gd name="connsiteY0" fmla="*/ 47625 h 114300"/>
                <a:gd name="connsiteX1" fmla="*/ 0 w 95250"/>
                <a:gd name="connsiteY1" fmla="*/ 66675 h 114300"/>
                <a:gd name="connsiteX2" fmla="*/ 47625 w 95250"/>
                <a:gd name="connsiteY2" fmla="*/ 114300 h 114300"/>
                <a:gd name="connsiteX3" fmla="*/ 95250 w 95250"/>
                <a:gd name="connsiteY3" fmla="*/ 66675 h 114300"/>
                <a:gd name="connsiteX4" fmla="*/ 95250 w 95250"/>
                <a:gd name="connsiteY4" fmla="*/ 47625 h 114300"/>
                <a:gd name="connsiteX5" fmla="*/ 47625 w 95250"/>
                <a:gd name="connsiteY5" fmla="*/ 0 h 114300"/>
                <a:gd name="connsiteX6" fmla="*/ 0 w 95250"/>
                <a:gd name="connsiteY6" fmla="*/ 47625 h 114300"/>
                <a:gd name="connsiteX7" fmla="*/ 76200 w 95250"/>
                <a:gd name="connsiteY7" fmla="*/ 47625 h 114300"/>
                <a:gd name="connsiteX8" fmla="*/ 76200 w 95250"/>
                <a:gd name="connsiteY8" fmla="*/ 66675 h 114300"/>
                <a:gd name="connsiteX9" fmla="*/ 47625 w 95250"/>
                <a:gd name="connsiteY9" fmla="*/ 95250 h 114300"/>
                <a:gd name="connsiteX10" fmla="*/ 19050 w 95250"/>
                <a:gd name="connsiteY10" fmla="*/ 66675 h 114300"/>
                <a:gd name="connsiteX11" fmla="*/ 19050 w 95250"/>
                <a:gd name="connsiteY11" fmla="*/ 47625 h 114300"/>
                <a:gd name="connsiteX12" fmla="*/ 47625 w 95250"/>
                <a:gd name="connsiteY12" fmla="*/ 19050 h 114300"/>
                <a:gd name="connsiteX13" fmla="*/ 76200 w 95250"/>
                <a:gd name="connsiteY13" fmla="*/ 476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14300">
                  <a:moveTo>
                    <a:pt x="0" y="47625"/>
                  </a:moveTo>
                  <a:lnTo>
                    <a:pt x="0" y="66675"/>
                  </a:lnTo>
                  <a:cubicBezTo>
                    <a:pt x="0" y="92978"/>
                    <a:pt x="21322" y="114300"/>
                    <a:pt x="47625" y="114300"/>
                  </a:cubicBezTo>
                  <a:cubicBezTo>
                    <a:pt x="73928" y="114300"/>
                    <a:pt x="95250" y="92978"/>
                    <a:pt x="95250" y="66675"/>
                  </a:cubicBezTo>
                  <a:lnTo>
                    <a:pt x="95250" y="47625"/>
                  </a:lnTo>
                  <a:cubicBezTo>
                    <a:pt x="95250" y="21322"/>
                    <a:pt x="73928" y="0"/>
                    <a:pt x="47625" y="0"/>
                  </a:cubicBezTo>
                  <a:cubicBezTo>
                    <a:pt x="21322" y="0"/>
                    <a:pt x="0" y="21322"/>
                    <a:pt x="0" y="47625"/>
                  </a:cubicBezTo>
                  <a:close/>
                  <a:moveTo>
                    <a:pt x="76200" y="47625"/>
                  </a:moveTo>
                  <a:lnTo>
                    <a:pt x="76200" y="66675"/>
                  </a:lnTo>
                  <a:cubicBezTo>
                    <a:pt x="76200" y="82457"/>
                    <a:pt x="63407" y="95250"/>
                    <a:pt x="47625" y="95250"/>
                  </a:cubicBezTo>
                  <a:cubicBezTo>
                    <a:pt x="31843" y="95250"/>
                    <a:pt x="19050" y="82457"/>
                    <a:pt x="19050" y="66675"/>
                  </a:cubicBezTo>
                  <a:lnTo>
                    <a:pt x="19050" y="47625"/>
                  </a:lnTo>
                  <a:cubicBezTo>
                    <a:pt x="19050" y="31843"/>
                    <a:pt x="31843" y="19050"/>
                    <a:pt x="47625" y="19050"/>
                  </a:cubicBezTo>
                  <a:cubicBezTo>
                    <a:pt x="63407" y="19050"/>
                    <a:pt x="76200" y="31843"/>
                    <a:pt x="76200" y="47625"/>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6100C76-2BA7-4FC6-6B44-2F69DA85F525}"/>
                </a:ext>
              </a:extLst>
            </p:cNvPr>
            <p:cNvSpPr/>
            <p:nvPr/>
          </p:nvSpPr>
          <p:spPr>
            <a:xfrm>
              <a:off x="6493669" y="7105651"/>
              <a:ext cx="209550" cy="208973"/>
            </a:xfrm>
            <a:custGeom>
              <a:avLst/>
              <a:gdLst>
                <a:gd name="connsiteX0" fmla="*/ 85725 w 209550"/>
                <a:gd name="connsiteY0" fmla="*/ 0 h 208973"/>
                <a:gd name="connsiteX1" fmla="*/ 123825 w 209550"/>
                <a:gd name="connsiteY1" fmla="*/ 0 h 208973"/>
                <a:gd name="connsiteX2" fmla="*/ 209550 w 209550"/>
                <a:gd name="connsiteY2" fmla="*/ 85725 h 208973"/>
                <a:gd name="connsiteX3" fmla="*/ 209550 w 209550"/>
                <a:gd name="connsiteY3" fmla="*/ 161925 h 208973"/>
                <a:gd name="connsiteX4" fmla="*/ 171450 w 209550"/>
                <a:gd name="connsiteY4" fmla="*/ 208598 h 208973"/>
                <a:gd name="connsiteX5" fmla="*/ 171450 w 209550"/>
                <a:gd name="connsiteY5" fmla="*/ 208973 h 208973"/>
                <a:gd name="connsiteX6" fmla="*/ 152400 w 209550"/>
                <a:gd name="connsiteY6" fmla="*/ 208973 h 208973"/>
                <a:gd name="connsiteX7" fmla="*/ 152400 w 209550"/>
                <a:gd name="connsiteY7" fmla="*/ 104775 h 208973"/>
                <a:gd name="connsiteX8" fmla="*/ 161925 w 209550"/>
                <a:gd name="connsiteY8" fmla="*/ 95250 h 208973"/>
                <a:gd name="connsiteX9" fmla="*/ 171450 w 209550"/>
                <a:gd name="connsiteY9" fmla="*/ 104775 h 208973"/>
                <a:gd name="connsiteX10" fmla="*/ 171450 w 209550"/>
                <a:gd name="connsiteY10" fmla="*/ 188747 h 208973"/>
                <a:gd name="connsiteX11" fmla="*/ 190500 w 209550"/>
                <a:gd name="connsiteY11" fmla="*/ 161925 h 208973"/>
                <a:gd name="connsiteX12" fmla="*/ 190500 w 209550"/>
                <a:gd name="connsiteY12" fmla="*/ 85725 h 208973"/>
                <a:gd name="connsiteX13" fmla="*/ 123825 w 209550"/>
                <a:gd name="connsiteY13" fmla="*/ 19050 h 208973"/>
                <a:gd name="connsiteX14" fmla="*/ 85725 w 209550"/>
                <a:gd name="connsiteY14" fmla="*/ 19050 h 208973"/>
                <a:gd name="connsiteX15" fmla="*/ 19050 w 209550"/>
                <a:gd name="connsiteY15" fmla="*/ 85725 h 208973"/>
                <a:gd name="connsiteX16" fmla="*/ 19050 w 209550"/>
                <a:gd name="connsiteY16" fmla="*/ 161925 h 208973"/>
                <a:gd name="connsiteX17" fmla="*/ 38100 w 209550"/>
                <a:gd name="connsiteY17" fmla="*/ 188747 h 208973"/>
                <a:gd name="connsiteX18" fmla="*/ 38100 w 209550"/>
                <a:gd name="connsiteY18" fmla="*/ 104775 h 208973"/>
                <a:gd name="connsiteX19" fmla="*/ 47625 w 209550"/>
                <a:gd name="connsiteY19" fmla="*/ 95250 h 208973"/>
                <a:gd name="connsiteX20" fmla="*/ 57150 w 209550"/>
                <a:gd name="connsiteY20" fmla="*/ 104775 h 208973"/>
                <a:gd name="connsiteX21" fmla="*/ 57150 w 209550"/>
                <a:gd name="connsiteY21" fmla="*/ 208973 h 208973"/>
                <a:gd name="connsiteX22" fmla="*/ 38100 w 209550"/>
                <a:gd name="connsiteY22" fmla="*/ 208973 h 208973"/>
                <a:gd name="connsiteX23" fmla="*/ 38100 w 209550"/>
                <a:gd name="connsiteY23" fmla="*/ 208598 h 208973"/>
                <a:gd name="connsiteX24" fmla="*/ 0 w 209550"/>
                <a:gd name="connsiteY24" fmla="*/ 161925 h 208973"/>
                <a:gd name="connsiteX25" fmla="*/ 0 w 209550"/>
                <a:gd name="connsiteY25" fmla="*/ 85725 h 208973"/>
                <a:gd name="connsiteX26" fmla="*/ 85725 w 209550"/>
                <a:gd name="connsiteY26" fmla="*/ 0 h 20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9550" h="208973">
                  <a:moveTo>
                    <a:pt x="85725" y="0"/>
                  </a:moveTo>
                  <a:lnTo>
                    <a:pt x="123825" y="0"/>
                  </a:lnTo>
                  <a:cubicBezTo>
                    <a:pt x="171148" y="52"/>
                    <a:pt x="209498" y="38402"/>
                    <a:pt x="209550" y="85725"/>
                  </a:cubicBezTo>
                  <a:lnTo>
                    <a:pt x="209550" y="161925"/>
                  </a:lnTo>
                  <a:cubicBezTo>
                    <a:pt x="209521" y="184548"/>
                    <a:pt x="193609" y="204040"/>
                    <a:pt x="171450" y="208598"/>
                  </a:cubicBezTo>
                  <a:lnTo>
                    <a:pt x="171450" y="208973"/>
                  </a:lnTo>
                  <a:lnTo>
                    <a:pt x="152400" y="208973"/>
                  </a:lnTo>
                  <a:lnTo>
                    <a:pt x="152400" y="104775"/>
                  </a:lnTo>
                  <a:cubicBezTo>
                    <a:pt x="152400" y="99514"/>
                    <a:pt x="156665" y="95250"/>
                    <a:pt x="161925" y="95250"/>
                  </a:cubicBezTo>
                  <a:cubicBezTo>
                    <a:pt x="167186" y="95250"/>
                    <a:pt x="171450" y="99514"/>
                    <a:pt x="171450" y="104775"/>
                  </a:cubicBezTo>
                  <a:lnTo>
                    <a:pt x="171450" y="188747"/>
                  </a:lnTo>
                  <a:cubicBezTo>
                    <a:pt x="182826" y="184725"/>
                    <a:pt x="190450" y="173991"/>
                    <a:pt x="190500" y="161925"/>
                  </a:cubicBezTo>
                  <a:lnTo>
                    <a:pt x="190500" y="85725"/>
                  </a:lnTo>
                  <a:cubicBezTo>
                    <a:pt x="190453" y="48921"/>
                    <a:pt x="160629" y="19097"/>
                    <a:pt x="123825" y="19050"/>
                  </a:cubicBezTo>
                  <a:lnTo>
                    <a:pt x="85725" y="19050"/>
                  </a:lnTo>
                  <a:cubicBezTo>
                    <a:pt x="48921" y="19097"/>
                    <a:pt x="19097" y="48921"/>
                    <a:pt x="19050" y="85725"/>
                  </a:cubicBezTo>
                  <a:lnTo>
                    <a:pt x="19050" y="161925"/>
                  </a:lnTo>
                  <a:cubicBezTo>
                    <a:pt x="19100" y="173991"/>
                    <a:pt x="26724" y="184725"/>
                    <a:pt x="38100" y="188747"/>
                  </a:cubicBezTo>
                  <a:lnTo>
                    <a:pt x="38100" y="104775"/>
                  </a:lnTo>
                  <a:cubicBezTo>
                    <a:pt x="38100" y="99514"/>
                    <a:pt x="42364" y="95250"/>
                    <a:pt x="47625" y="95250"/>
                  </a:cubicBezTo>
                  <a:cubicBezTo>
                    <a:pt x="52886" y="95250"/>
                    <a:pt x="57150" y="99514"/>
                    <a:pt x="57150" y="104775"/>
                  </a:cubicBezTo>
                  <a:lnTo>
                    <a:pt x="57150" y="208973"/>
                  </a:lnTo>
                  <a:lnTo>
                    <a:pt x="38100" y="208973"/>
                  </a:lnTo>
                  <a:lnTo>
                    <a:pt x="38100" y="208598"/>
                  </a:lnTo>
                  <a:cubicBezTo>
                    <a:pt x="15941" y="204040"/>
                    <a:pt x="29" y="184548"/>
                    <a:pt x="0" y="161925"/>
                  </a:cubicBezTo>
                  <a:lnTo>
                    <a:pt x="0" y="85725"/>
                  </a:lnTo>
                  <a:cubicBezTo>
                    <a:pt x="52" y="38402"/>
                    <a:pt x="38402" y="52"/>
                    <a:pt x="85725" y="0"/>
                  </a:cubicBezTo>
                  <a:close/>
                </a:path>
              </a:pathLst>
            </a:custGeom>
            <a:grpFill/>
            <a:ln w="9525" cap="flat">
              <a:noFill/>
              <a:prstDash val="solid"/>
              <a:miter/>
            </a:ln>
          </p:spPr>
          <p:txBody>
            <a:bodyPr rtlCol="0" anchor="ctr"/>
            <a:lstStyle/>
            <a:p>
              <a:endParaRPr lang="en-US"/>
            </a:p>
          </p:txBody>
        </p:sp>
      </p:grpSp>
      <p:sp>
        <p:nvSpPr>
          <p:cNvPr id="188" name="Freeform: Shape 187">
            <a:extLst>
              <a:ext uri="{FF2B5EF4-FFF2-40B4-BE49-F238E27FC236}">
                <a16:creationId xmlns:a16="http://schemas.microsoft.com/office/drawing/2014/main" id="{0D018784-439B-59A1-5ED4-F974FE735214}"/>
              </a:ext>
            </a:extLst>
          </p:cNvPr>
          <p:cNvSpPr>
            <a:spLocks noChangeAspect="1"/>
          </p:cNvSpPr>
          <p:nvPr/>
        </p:nvSpPr>
        <p:spPr>
          <a:xfrm>
            <a:off x="1888552" y="1508760"/>
            <a:ext cx="586936" cy="731520"/>
          </a:xfrm>
          <a:custGeom>
            <a:avLst/>
            <a:gdLst>
              <a:gd name="connsiteX0" fmla="*/ 286069 w 586936"/>
              <a:gd name="connsiteY0" fmla="*/ 287813 h 731520"/>
              <a:gd name="connsiteX1" fmla="*/ 241448 w 586936"/>
              <a:gd name="connsiteY1" fmla="*/ 332434 h 731520"/>
              <a:gd name="connsiteX2" fmla="*/ 286069 w 586936"/>
              <a:gd name="connsiteY2" fmla="*/ 377055 h 731520"/>
              <a:gd name="connsiteX3" fmla="*/ 330690 w 586936"/>
              <a:gd name="connsiteY3" fmla="*/ 332434 h 731520"/>
              <a:gd name="connsiteX4" fmla="*/ 286069 w 586936"/>
              <a:gd name="connsiteY4" fmla="*/ 287813 h 731520"/>
              <a:gd name="connsiteX5" fmla="*/ 286069 w 586936"/>
              <a:gd name="connsiteY5" fmla="*/ 266024 h 731520"/>
              <a:gd name="connsiteX6" fmla="*/ 352479 w 586936"/>
              <a:gd name="connsiteY6" fmla="*/ 332434 h 731520"/>
              <a:gd name="connsiteX7" fmla="*/ 286069 w 586936"/>
              <a:gd name="connsiteY7" fmla="*/ 398844 h 731520"/>
              <a:gd name="connsiteX8" fmla="*/ 219659 w 586936"/>
              <a:gd name="connsiteY8" fmla="*/ 332434 h 731520"/>
              <a:gd name="connsiteX9" fmla="*/ 286069 w 586936"/>
              <a:gd name="connsiteY9" fmla="*/ 266024 h 731520"/>
              <a:gd name="connsiteX10" fmla="*/ 285989 w 586936"/>
              <a:gd name="connsiteY10" fmla="*/ 224408 h 731520"/>
              <a:gd name="connsiteX11" fmla="*/ 177883 w 586936"/>
              <a:gd name="connsiteY11" fmla="*/ 332514 h 731520"/>
              <a:gd name="connsiteX12" fmla="*/ 285989 w 586936"/>
              <a:gd name="connsiteY12" fmla="*/ 440620 h 731520"/>
              <a:gd name="connsiteX13" fmla="*/ 394096 w 586936"/>
              <a:gd name="connsiteY13" fmla="*/ 332514 h 731520"/>
              <a:gd name="connsiteX14" fmla="*/ 285989 w 586936"/>
              <a:gd name="connsiteY14" fmla="*/ 224408 h 731520"/>
              <a:gd name="connsiteX15" fmla="*/ 285989 w 586936"/>
              <a:gd name="connsiteY15" fmla="*/ 201904 h 731520"/>
              <a:gd name="connsiteX16" fmla="*/ 416525 w 586936"/>
              <a:gd name="connsiteY16" fmla="*/ 332440 h 731520"/>
              <a:gd name="connsiteX17" fmla="*/ 285989 w 586936"/>
              <a:gd name="connsiteY17" fmla="*/ 462974 h 731520"/>
              <a:gd name="connsiteX18" fmla="*/ 155455 w 586936"/>
              <a:gd name="connsiteY18" fmla="*/ 332440 h 731520"/>
              <a:gd name="connsiteX19" fmla="*/ 285989 w 586936"/>
              <a:gd name="connsiteY19" fmla="*/ 201904 h 731520"/>
              <a:gd name="connsiteX20" fmla="*/ 547491 w 586936"/>
              <a:gd name="connsiteY20" fmla="*/ 147926 h 731520"/>
              <a:gd name="connsiteX21" fmla="*/ 562641 w 586936"/>
              <a:gd name="connsiteY21" fmla="*/ 152981 h 731520"/>
              <a:gd name="connsiteX22" fmla="*/ 557579 w 586936"/>
              <a:gd name="connsiteY22" fmla="*/ 168116 h 731520"/>
              <a:gd name="connsiteX23" fmla="*/ 512449 w 586936"/>
              <a:gd name="connsiteY23" fmla="*/ 190662 h 731520"/>
              <a:gd name="connsiteX24" fmla="*/ 507394 w 586936"/>
              <a:gd name="connsiteY24" fmla="*/ 191852 h 731520"/>
              <a:gd name="connsiteX25" fmla="*/ 497299 w 586936"/>
              <a:gd name="connsiteY25" fmla="*/ 185622 h 731520"/>
              <a:gd name="connsiteX26" fmla="*/ 502354 w 586936"/>
              <a:gd name="connsiteY26" fmla="*/ 170472 h 731520"/>
              <a:gd name="connsiteX27" fmla="*/ 16331 w 586936"/>
              <a:gd name="connsiteY27" fmla="*/ 147766 h 731520"/>
              <a:gd name="connsiteX28" fmla="*/ 61461 w 586936"/>
              <a:gd name="connsiteY28" fmla="*/ 170343 h 731520"/>
              <a:gd name="connsiteX29" fmla="*/ 66501 w 586936"/>
              <a:gd name="connsiteY29" fmla="*/ 185493 h 731520"/>
              <a:gd name="connsiteX30" fmla="*/ 56375 w 586936"/>
              <a:gd name="connsiteY30" fmla="*/ 191722 h 731520"/>
              <a:gd name="connsiteX31" fmla="*/ 51358 w 586936"/>
              <a:gd name="connsiteY31" fmla="*/ 190533 h 731520"/>
              <a:gd name="connsiteX32" fmla="*/ 6236 w 586936"/>
              <a:gd name="connsiteY32" fmla="*/ 167957 h 731520"/>
              <a:gd name="connsiteX33" fmla="*/ 1196 w 586936"/>
              <a:gd name="connsiteY33" fmla="*/ 152814 h 731520"/>
              <a:gd name="connsiteX34" fmla="*/ 16331 w 586936"/>
              <a:gd name="connsiteY34" fmla="*/ 147766 h 731520"/>
              <a:gd name="connsiteX35" fmla="*/ 284195 w 586936"/>
              <a:gd name="connsiteY35" fmla="*/ 119441 h 731520"/>
              <a:gd name="connsiteX36" fmla="*/ 65291 w 586936"/>
              <a:gd name="connsiteY36" fmla="*/ 338345 h 731520"/>
              <a:gd name="connsiteX37" fmla="*/ 130708 w 586936"/>
              <a:gd name="connsiteY37" fmla="*/ 494374 h 731520"/>
              <a:gd name="connsiteX38" fmla="*/ 134072 w 586936"/>
              <a:gd name="connsiteY38" fmla="*/ 502374 h 731520"/>
              <a:gd name="connsiteX39" fmla="*/ 134072 w 586936"/>
              <a:gd name="connsiteY39" fmla="*/ 709166 h 731520"/>
              <a:gd name="connsiteX40" fmla="*/ 371443 w 586936"/>
              <a:gd name="connsiteY40" fmla="*/ 709166 h 731520"/>
              <a:gd name="connsiteX41" fmla="*/ 371443 w 586936"/>
              <a:gd name="connsiteY41" fmla="*/ 631264 h 731520"/>
              <a:gd name="connsiteX42" fmla="*/ 382657 w 586936"/>
              <a:gd name="connsiteY42" fmla="*/ 620049 h 731520"/>
              <a:gd name="connsiteX43" fmla="*/ 463476 w 586936"/>
              <a:gd name="connsiteY43" fmla="*/ 620049 h 731520"/>
              <a:gd name="connsiteX44" fmla="*/ 503099 w 586936"/>
              <a:gd name="connsiteY44" fmla="*/ 580426 h 731520"/>
              <a:gd name="connsiteX45" fmla="*/ 503099 w 586936"/>
              <a:gd name="connsiteY45" fmla="*/ 498412 h 731520"/>
              <a:gd name="connsiteX46" fmla="*/ 512520 w 586936"/>
              <a:gd name="connsiteY46" fmla="*/ 487347 h 731520"/>
              <a:gd name="connsiteX47" fmla="*/ 557078 w 586936"/>
              <a:gd name="connsiteY47" fmla="*/ 480094 h 731520"/>
              <a:gd name="connsiteX48" fmla="*/ 504819 w 586936"/>
              <a:gd name="connsiteY48" fmla="*/ 396959 h 731520"/>
              <a:gd name="connsiteX49" fmla="*/ 503099 w 586936"/>
              <a:gd name="connsiteY49" fmla="*/ 390978 h 731520"/>
              <a:gd name="connsiteX50" fmla="*/ 503099 w 586936"/>
              <a:gd name="connsiteY50" fmla="*/ 338345 h 731520"/>
              <a:gd name="connsiteX51" fmla="*/ 284195 w 586936"/>
              <a:gd name="connsiteY51" fmla="*/ 119441 h 731520"/>
              <a:gd name="connsiteX52" fmla="*/ 284195 w 586936"/>
              <a:gd name="connsiteY52" fmla="*/ 96938 h 731520"/>
              <a:gd name="connsiteX53" fmla="*/ 525528 w 586936"/>
              <a:gd name="connsiteY53" fmla="*/ 338271 h 731520"/>
              <a:gd name="connsiteX54" fmla="*/ 525528 w 586936"/>
              <a:gd name="connsiteY54" fmla="*/ 340738 h 731520"/>
              <a:gd name="connsiteX55" fmla="*/ 525528 w 586936"/>
              <a:gd name="connsiteY55" fmla="*/ 342084 h 731520"/>
              <a:gd name="connsiteX56" fmla="*/ 525528 w 586936"/>
              <a:gd name="connsiteY56" fmla="*/ 342906 h 731520"/>
              <a:gd name="connsiteX57" fmla="*/ 525528 w 586936"/>
              <a:gd name="connsiteY57" fmla="*/ 345522 h 731520"/>
              <a:gd name="connsiteX58" fmla="*/ 525528 w 586936"/>
              <a:gd name="connsiteY58" fmla="*/ 387688 h 731520"/>
              <a:gd name="connsiteX59" fmla="*/ 585113 w 586936"/>
              <a:gd name="connsiteY59" fmla="*/ 482412 h 731520"/>
              <a:gd name="connsiteX60" fmla="*/ 585189 w 586936"/>
              <a:gd name="connsiteY60" fmla="*/ 482338 h 731520"/>
              <a:gd name="connsiteX61" fmla="*/ 585936 w 586936"/>
              <a:gd name="connsiteY61" fmla="*/ 492954 h 731520"/>
              <a:gd name="connsiteX62" fmla="*/ 577488 w 586936"/>
              <a:gd name="connsiteY62" fmla="*/ 499383 h 731520"/>
              <a:gd name="connsiteX63" fmla="*/ 525602 w 586936"/>
              <a:gd name="connsiteY63" fmla="*/ 507832 h 731520"/>
              <a:gd name="connsiteX64" fmla="*/ 525602 w 586936"/>
              <a:gd name="connsiteY64" fmla="*/ 580351 h 731520"/>
              <a:gd name="connsiteX65" fmla="*/ 463550 w 586936"/>
              <a:gd name="connsiteY65" fmla="*/ 642404 h 731520"/>
              <a:gd name="connsiteX66" fmla="*/ 393946 w 586936"/>
              <a:gd name="connsiteY66" fmla="*/ 642404 h 731520"/>
              <a:gd name="connsiteX67" fmla="*/ 393946 w 586936"/>
              <a:gd name="connsiteY67" fmla="*/ 720306 h 731520"/>
              <a:gd name="connsiteX68" fmla="*/ 382732 w 586936"/>
              <a:gd name="connsiteY68" fmla="*/ 731520 h 731520"/>
              <a:gd name="connsiteX69" fmla="*/ 122858 w 586936"/>
              <a:gd name="connsiteY69" fmla="*/ 731520 h 731520"/>
              <a:gd name="connsiteX70" fmla="*/ 111643 w 586936"/>
              <a:gd name="connsiteY70" fmla="*/ 720306 h 731520"/>
              <a:gd name="connsiteX71" fmla="*/ 111643 w 586936"/>
              <a:gd name="connsiteY71" fmla="*/ 506934 h 731520"/>
              <a:gd name="connsiteX72" fmla="*/ 42862 w 586936"/>
              <a:gd name="connsiteY72" fmla="*/ 338271 h 731520"/>
              <a:gd name="connsiteX73" fmla="*/ 284195 w 586936"/>
              <a:gd name="connsiteY73" fmla="*/ 96938 h 731520"/>
              <a:gd name="connsiteX74" fmla="*/ 449411 w 586936"/>
              <a:gd name="connsiteY74" fmla="*/ 42506 h 731520"/>
              <a:gd name="connsiteX75" fmla="*/ 451660 w 586936"/>
              <a:gd name="connsiteY75" fmla="*/ 58297 h 731520"/>
              <a:gd name="connsiteX76" fmla="*/ 417784 w 586936"/>
              <a:gd name="connsiteY76" fmla="*/ 103411 h 731520"/>
              <a:gd name="connsiteX77" fmla="*/ 408756 w 586936"/>
              <a:gd name="connsiteY77" fmla="*/ 107933 h 731520"/>
              <a:gd name="connsiteX78" fmla="*/ 402009 w 586936"/>
              <a:gd name="connsiteY78" fmla="*/ 105676 h 731520"/>
              <a:gd name="connsiteX79" fmla="*/ 399751 w 586936"/>
              <a:gd name="connsiteY79" fmla="*/ 89885 h 731520"/>
              <a:gd name="connsiteX80" fmla="*/ 433613 w 586936"/>
              <a:gd name="connsiteY80" fmla="*/ 44763 h 731520"/>
              <a:gd name="connsiteX81" fmla="*/ 449411 w 586936"/>
              <a:gd name="connsiteY81" fmla="*/ 42506 h 731520"/>
              <a:gd name="connsiteX82" fmla="*/ 114488 w 586936"/>
              <a:gd name="connsiteY82" fmla="*/ 42415 h 731520"/>
              <a:gd name="connsiteX83" fmla="*/ 130256 w 586936"/>
              <a:gd name="connsiteY83" fmla="*/ 44679 h 731520"/>
              <a:gd name="connsiteX84" fmla="*/ 164086 w 586936"/>
              <a:gd name="connsiteY84" fmla="*/ 89824 h 731520"/>
              <a:gd name="connsiteX85" fmla="*/ 161830 w 586936"/>
              <a:gd name="connsiteY85" fmla="*/ 105607 h 731520"/>
              <a:gd name="connsiteX86" fmla="*/ 155074 w 586936"/>
              <a:gd name="connsiteY86" fmla="*/ 107865 h 731520"/>
              <a:gd name="connsiteX87" fmla="*/ 146039 w 586936"/>
              <a:gd name="connsiteY87" fmla="*/ 103343 h 731520"/>
              <a:gd name="connsiteX88" fmla="*/ 112209 w 586936"/>
              <a:gd name="connsiteY88" fmla="*/ 58205 h 731520"/>
              <a:gd name="connsiteX89" fmla="*/ 114488 w 586936"/>
              <a:gd name="connsiteY89" fmla="*/ 42415 h 731520"/>
              <a:gd name="connsiteX90" fmla="*/ 287604 w 586936"/>
              <a:gd name="connsiteY90" fmla="*/ 0 h 731520"/>
              <a:gd name="connsiteX91" fmla="*/ 298880 w 586936"/>
              <a:gd name="connsiteY91" fmla="*/ 11284 h 731520"/>
              <a:gd name="connsiteX92" fmla="*/ 298857 w 586936"/>
              <a:gd name="connsiteY92" fmla="*/ 67699 h 731520"/>
              <a:gd name="connsiteX93" fmla="*/ 287573 w 586936"/>
              <a:gd name="connsiteY93" fmla="*/ 78983 h 731520"/>
              <a:gd name="connsiteX94" fmla="*/ 276296 w 586936"/>
              <a:gd name="connsiteY94" fmla="*/ 67699 h 731520"/>
              <a:gd name="connsiteX95" fmla="*/ 276319 w 586936"/>
              <a:gd name="connsiteY95" fmla="*/ 11276 h 731520"/>
              <a:gd name="connsiteX96" fmla="*/ 287604 w 586936"/>
              <a:gd name="connsiteY96" fmla="*/ 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6936" h="731520">
                <a:moveTo>
                  <a:pt x="286069" y="287813"/>
                </a:moveTo>
                <a:cubicBezTo>
                  <a:pt x="261426" y="287813"/>
                  <a:pt x="241448" y="307791"/>
                  <a:pt x="241448" y="332434"/>
                </a:cubicBezTo>
                <a:cubicBezTo>
                  <a:pt x="241448" y="357077"/>
                  <a:pt x="261426" y="377055"/>
                  <a:pt x="286069" y="377055"/>
                </a:cubicBezTo>
                <a:cubicBezTo>
                  <a:pt x="310712" y="377055"/>
                  <a:pt x="330690" y="357077"/>
                  <a:pt x="330690" y="332434"/>
                </a:cubicBezTo>
                <a:cubicBezTo>
                  <a:pt x="330690" y="307791"/>
                  <a:pt x="310712" y="287813"/>
                  <a:pt x="286069" y="287813"/>
                </a:cubicBezTo>
                <a:close/>
                <a:moveTo>
                  <a:pt x="286069" y="266024"/>
                </a:moveTo>
                <a:cubicBezTo>
                  <a:pt x="322746" y="266024"/>
                  <a:pt x="352479" y="295757"/>
                  <a:pt x="352479" y="332434"/>
                </a:cubicBezTo>
                <a:cubicBezTo>
                  <a:pt x="352479" y="369111"/>
                  <a:pt x="322746" y="398844"/>
                  <a:pt x="286069" y="398844"/>
                </a:cubicBezTo>
                <a:cubicBezTo>
                  <a:pt x="249392" y="398844"/>
                  <a:pt x="219659" y="369111"/>
                  <a:pt x="219659" y="332434"/>
                </a:cubicBezTo>
                <a:cubicBezTo>
                  <a:pt x="219659" y="295757"/>
                  <a:pt x="249392" y="266024"/>
                  <a:pt x="286069" y="266024"/>
                </a:cubicBezTo>
                <a:close/>
                <a:moveTo>
                  <a:pt x="285989" y="224408"/>
                </a:moveTo>
                <a:cubicBezTo>
                  <a:pt x="226404" y="224408"/>
                  <a:pt x="177883" y="272929"/>
                  <a:pt x="177883" y="332514"/>
                </a:cubicBezTo>
                <a:cubicBezTo>
                  <a:pt x="177883" y="392099"/>
                  <a:pt x="226329" y="440620"/>
                  <a:pt x="285989" y="440620"/>
                </a:cubicBezTo>
                <a:cubicBezTo>
                  <a:pt x="345575" y="440620"/>
                  <a:pt x="394096" y="392099"/>
                  <a:pt x="394096" y="332514"/>
                </a:cubicBezTo>
                <a:cubicBezTo>
                  <a:pt x="394096" y="272929"/>
                  <a:pt x="345575" y="224408"/>
                  <a:pt x="285989" y="224408"/>
                </a:cubicBezTo>
                <a:close/>
                <a:moveTo>
                  <a:pt x="285989" y="201904"/>
                </a:moveTo>
                <a:cubicBezTo>
                  <a:pt x="357986" y="201904"/>
                  <a:pt x="416525" y="260443"/>
                  <a:pt x="416525" y="332440"/>
                </a:cubicBezTo>
                <a:cubicBezTo>
                  <a:pt x="416525" y="404435"/>
                  <a:pt x="357986" y="462974"/>
                  <a:pt x="285989" y="462974"/>
                </a:cubicBezTo>
                <a:cubicBezTo>
                  <a:pt x="213993" y="462974"/>
                  <a:pt x="155455" y="404435"/>
                  <a:pt x="155455" y="332440"/>
                </a:cubicBezTo>
                <a:cubicBezTo>
                  <a:pt x="155455" y="260443"/>
                  <a:pt x="213993" y="201904"/>
                  <a:pt x="285989" y="201904"/>
                </a:cubicBezTo>
                <a:close/>
                <a:moveTo>
                  <a:pt x="547491" y="147926"/>
                </a:moveTo>
                <a:cubicBezTo>
                  <a:pt x="553065" y="145158"/>
                  <a:pt x="559836" y="147400"/>
                  <a:pt x="562641" y="152981"/>
                </a:cubicBezTo>
                <a:cubicBezTo>
                  <a:pt x="565409" y="158547"/>
                  <a:pt x="563167" y="165325"/>
                  <a:pt x="557579" y="168116"/>
                </a:cubicBezTo>
                <a:lnTo>
                  <a:pt x="512449" y="190662"/>
                </a:lnTo>
                <a:cubicBezTo>
                  <a:pt x="510794" y="191478"/>
                  <a:pt x="509087" y="191852"/>
                  <a:pt x="507394" y="191852"/>
                </a:cubicBezTo>
                <a:cubicBezTo>
                  <a:pt x="503245" y="191852"/>
                  <a:pt x="499289" y="189564"/>
                  <a:pt x="497299" y="185622"/>
                </a:cubicBezTo>
                <a:cubicBezTo>
                  <a:pt x="494508" y="180041"/>
                  <a:pt x="496780" y="173270"/>
                  <a:pt x="502354" y="170472"/>
                </a:cubicBezTo>
                <a:close/>
                <a:moveTo>
                  <a:pt x="16331" y="147766"/>
                </a:moveTo>
                <a:lnTo>
                  <a:pt x="61461" y="170343"/>
                </a:lnTo>
                <a:cubicBezTo>
                  <a:pt x="67034" y="173141"/>
                  <a:pt x="69277" y="179912"/>
                  <a:pt x="66501" y="185493"/>
                </a:cubicBezTo>
                <a:cubicBezTo>
                  <a:pt x="64511" y="189442"/>
                  <a:pt x="60530" y="191722"/>
                  <a:pt x="56375" y="191722"/>
                </a:cubicBezTo>
                <a:cubicBezTo>
                  <a:pt x="54690" y="191722"/>
                  <a:pt x="52967" y="191341"/>
                  <a:pt x="51358" y="190533"/>
                </a:cubicBezTo>
                <a:lnTo>
                  <a:pt x="6236" y="167957"/>
                </a:lnTo>
                <a:cubicBezTo>
                  <a:pt x="662" y="165158"/>
                  <a:pt x="-1595" y="158388"/>
                  <a:pt x="1196" y="152814"/>
                </a:cubicBezTo>
                <a:cubicBezTo>
                  <a:pt x="3993" y="147248"/>
                  <a:pt x="10757" y="145006"/>
                  <a:pt x="16331" y="147766"/>
                </a:cubicBezTo>
                <a:close/>
                <a:moveTo>
                  <a:pt x="284195" y="119441"/>
                </a:moveTo>
                <a:cubicBezTo>
                  <a:pt x="163454" y="119441"/>
                  <a:pt x="65291" y="217679"/>
                  <a:pt x="65291" y="338345"/>
                </a:cubicBezTo>
                <a:cubicBezTo>
                  <a:pt x="65291" y="397482"/>
                  <a:pt x="88542" y="452881"/>
                  <a:pt x="130708" y="494374"/>
                </a:cubicBezTo>
                <a:cubicBezTo>
                  <a:pt x="132876" y="496468"/>
                  <a:pt x="134072" y="499383"/>
                  <a:pt x="134072" y="502374"/>
                </a:cubicBezTo>
                <a:lnTo>
                  <a:pt x="134072" y="709166"/>
                </a:lnTo>
                <a:lnTo>
                  <a:pt x="371443" y="709166"/>
                </a:lnTo>
                <a:lnTo>
                  <a:pt x="371443" y="631264"/>
                </a:lnTo>
                <a:cubicBezTo>
                  <a:pt x="371443" y="625059"/>
                  <a:pt x="376452" y="620049"/>
                  <a:pt x="382657" y="620049"/>
                </a:cubicBezTo>
                <a:lnTo>
                  <a:pt x="463476" y="620049"/>
                </a:lnTo>
                <a:cubicBezTo>
                  <a:pt x="485306" y="620049"/>
                  <a:pt x="503099" y="602256"/>
                  <a:pt x="503099" y="580426"/>
                </a:cubicBezTo>
                <a:lnTo>
                  <a:pt x="503099" y="498412"/>
                </a:lnTo>
                <a:cubicBezTo>
                  <a:pt x="503099" y="492954"/>
                  <a:pt x="507061" y="488244"/>
                  <a:pt x="512520" y="487347"/>
                </a:cubicBezTo>
                <a:lnTo>
                  <a:pt x="557078" y="480094"/>
                </a:lnTo>
                <a:lnTo>
                  <a:pt x="504819" y="396959"/>
                </a:lnTo>
                <a:cubicBezTo>
                  <a:pt x="503697" y="395165"/>
                  <a:pt x="503099" y="393071"/>
                  <a:pt x="503099" y="390978"/>
                </a:cubicBezTo>
                <a:lnTo>
                  <a:pt x="503099" y="338345"/>
                </a:lnTo>
                <a:cubicBezTo>
                  <a:pt x="503099" y="217605"/>
                  <a:pt x="404936" y="119441"/>
                  <a:pt x="284195" y="119441"/>
                </a:cubicBezTo>
                <a:close/>
                <a:moveTo>
                  <a:pt x="284195" y="96938"/>
                </a:moveTo>
                <a:cubicBezTo>
                  <a:pt x="417272" y="96938"/>
                  <a:pt x="525528" y="205194"/>
                  <a:pt x="525528" y="338271"/>
                </a:cubicBezTo>
                <a:cubicBezTo>
                  <a:pt x="525528" y="339093"/>
                  <a:pt x="525528" y="339916"/>
                  <a:pt x="525528" y="340738"/>
                </a:cubicBezTo>
                <a:cubicBezTo>
                  <a:pt x="525528" y="340738"/>
                  <a:pt x="525528" y="342084"/>
                  <a:pt x="525528" y="342084"/>
                </a:cubicBezTo>
                <a:lnTo>
                  <a:pt x="525528" y="342906"/>
                </a:lnTo>
                <a:cubicBezTo>
                  <a:pt x="525528" y="343803"/>
                  <a:pt x="525528" y="344625"/>
                  <a:pt x="525528" y="345522"/>
                </a:cubicBezTo>
                <a:lnTo>
                  <a:pt x="525528" y="387688"/>
                </a:lnTo>
                <a:lnTo>
                  <a:pt x="585113" y="482412"/>
                </a:lnTo>
                <a:lnTo>
                  <a:pt x="585189" y="482338"/>
                </a:lnTo>
                <a:cubicBezTo>
                  <a:pt x="587207" y="485553"/>
                  <a:pt x="587506" y="489515"/>
                  <a:pt x="585936" y="492954"/>
                </a:cubicBezTo>
                <a:cubicBezTo>
                  <a:pt x="584366" y="496318"/>
                  <a:pt x="581226" y="498785"/>
                  <a:pt x="577488" y="499383"/>
                </a:cubicBezTo>
                <a:lnTo>
                  <a:pt x="525602" y="507832"/>
                </a:lnTo>
                <a:lnTo>
                  <a:pt x="525602" y="580351"/>
                </a:lnTo>
                <a:cubicBezTo>
                  <a:pt x="525602" y="614592"/>
                  <a:pt x="497716" y="642404"/>
                  <a:pt x="463550" y="642404"/>
                </a:cubicBezTo>
                <a:lnTo>
                  <a:pt x="393946" y="642404"/>
                </a:lnTo>
                <a:lnTo>
                  <a:pt x="393946" y="720306"/>
                </a:lnTo>
                <a:cubicBezTo>
                  <a:pt x="393946" y="726511"/>
                  <a:pt x="388937" y="731520"/>
                  <a:pt x="382732" y="731520"/>
                </a:cubicBezTo>
                <a:lnTo>
                  <a:pt x="122858" y="731520"/>
                </a:lnTo>
                <a:cubicBezTo>
                  <a:pt x="116653" y="731520"/>
                  <a:pt x="111643" y="726511"/>
                  <a:pt x="111643" y="720306"/>
                </a:cubicBezTo>
                <a:lnTo>
                  <a:pt x="111643" y="506934"/>
                </a:lnTo>
                <a:cubicBezTo>
                  <a:pt x="67234" y="461553"/>
                  <a:pt x="42862" y="401894"/>
                  <a:pt x="42862" y="338271"/>
                </a:cubicBezTo>
                <a:cubicBezTo>
                  <a:pt x="42862" y="205194"/>
                  <a:pt x="151118" y="96938"/>
                  <a:pt x="284195" y="96938"/>
                </a:cubicBezTo>
                <a:close/>
                <a:moveTo>
                  <a:pt x="449411" y="42506"/>
                </a:moveTo>
                <a:cubicBezTo>
                  <a:pt x="454389" y="46249"/>
                  <a:pt x="455388" y="53326"/>
                  <a:pt x="451660" y="58297"/>
                </a:cubicBezTo>
                <a:lnTo>
                  <a:pt x="417784" y="103411"/>
                </a:lnTo>
                <a:cubicBezTo>
                  <a:pt x="415588" y="106385"/>
                  <a:pt x="412188" y="107933"/>
                  <a:pt x="408756" y="107933"/>
                </a:cubicBezTo>
                <a:cubicBezTo>
                  <a:pt x="406385" y="107933"/>
                  <a:pt x="404044" y="107185"/>
                  <a:pt x="402009" y="105676"/>
                </a:cubicBezTo>
                <a:cubicBezTo>
                  <a:pt x="396999" y="101940"/>
                  <a:pt x="396007" y="94871"/>
                  <a:pt x="399751" y="89885"/>
                </a:cubicBezTo>
                <a:lnTo>
                  <a:pt x="433613" y="44763"/>
                </a:lnTo>
                <a:cubicBezTo>
                  <a:pt x="437341" y="39777"/>
                  <a:pt x="444432" y="38778"/>
                  <a:pt x="449411" y="42506"/>
                </a:cubicBezTo>
                <a:close/>
                <a:moveTo>
                  <a:pt x="114488" y="42415"/>
                </a:moveTo>
                <a:cubicBezTo>
                  <a:pt x="119444" y="38686"/>
                  <a:pt x="126512" y="39685"/>
                  <a:pt x="130256" y="44679"/>
                </a:cubicBezTo>
                <a:lnTo>
                  <a:pt x="164086" y="89824"/>
                </a:lnTo>
                <a:cubicBezTo>
                  <a:pt x="167822" y="94803"/>
                  <a:pt x="166801" y="101879"/>
                  <a:pt x="161830" y="105607"/>
                </a:cubicBezTo>
                <a:cubicBezTo>
                  <a:pt x="159817" y="107117"/>
                  <a:pt x="157430" y="107865"/>
                  <a:pt x="155074" y="107865"/>
                </a:cubicBezTo>
                <a:cubicBezTo>
                  <a:pt x="151636" y="107865"/>
                  <a:pt x="148273" y="106310"/>
                  <a:pt x="146039" y="103343"/>
                </a:cubicBezTo>
                <a:lnTo>
                  <a:pt x="112209" y="58205"/>
                </a:lnTo>
                <a:cubicBezTo>
                  <a:pt x="108473" y="53226"/>
                  <a:pt x="109487" y="46150"/>
                  <a:pt x="114488" y="42415"/>
                </a:cubicBezTo>
                <a:close/>
                <a:moveTo>
                  <a:pt x="287604" y="0"/>
                </a:moveTo>
                <a:cubicBezTo>
                  <a:pt x="293825" y="0"/>
                  <a:pt x="298880" y="5055"/>
                  <a:pt x="298880" y="11284"/>
                </a:cubicBezTo>
                <a:lnTo>
                  <a:pt x="298857" y="67699"/>
                </a:lnTo>
                <a:cubicBezTo>
                  <a:pt x="298857" y="73936"/>
                  <a:pt x="293810" y="78983"/>
                  <a:pt x="287573" y="78983"/>
                </a:cubicBezTo>
                <a:cubicBezTo>
                  <a:pt x="281344" y="78983"/>
                  <a:pt x="276296" y="73928"/>
                  <a:pt x="276296" y="67699"/>
                </a:cubicBezTo>
                <a:lnTo>
                  <a:pt x="276319" y="11276"/>
                </a:lnTo>
                <a:cubicBezTo>
                  <a:pt x="276319" y="5048"/>
                  <a:pt x="281366" y="0"/>
                  <a:pt x="287604" y="0"/>
                </a:cubicBezTo>
                <a:close/>
              </a:path>
            </a:pathLst>
          </a:custGeom>
          <a:solidFill>
            <a:schemeClr val="accent1"/>
          </a:solidFill>
          <a:ln w="9525" cap="flat">
            <a:noFill/>
            <a:prstDash val="solid"/>
            <a:miter/>
          </a:ln>
        </p:spPr>
        <p:txBody>
          <a:bodyPr rtlCol="0" anchor="ctr"/>
          <a:lstStyle/>
          <a:p>
            <a:endParaRPr lang="en-US"/>
          </a:p>
        </p:txBody>
      </p:sp>
      <p:sp>
        <p:nvSpPr>
          <p:cNvPr id="7" name="Slide Number Placeholder 6">
            <a:extLst>
              <a:ext uri="{FF2B5EF4-FFF2-40B4-BE49-F238E27FC236}">
                <a16:creationId xmlns:a16="http://schemas.microsoft.com/office/drawing/2014/main" id="{48A9DA98-CD4A-356B-B784-05F183DC51F0}"/>
              </a:ext>
            </a:extLst>
          </p:cNvPr>
          <p:cNvSpPr>
            <a:spLocks noGrp="1"/>
          </p:cNvSpPr>
          <p:nvPr>
            <p:ph type="sldNum" sz="quarter" idx="12"/>
          </p:nvPr>
        </p:nvSpPr>
        <p:spPr/>
        <p:txBody>
          <a:bodyPr/>
          <a:lstStyle/>
          <a:p>
            <a:fld id="{29CC380D-5F44-41E8-971E-CDD19ED6F8E3}" type="slidenum">
              <a:rPr lang="en-GB" smtClean="0"/>
              <a:t>12</a:t>
            </a:fld>
            <a:endParaRPr lang="en-GB"/>
          </a:p>
        </p:txBody>
      </p:sp>
    </p:spTree>
    <p:extLst>
      <p:ext uri="{BB962C8B-B14F-4D97-AF65-F5344CB8AC3E}">
        <p14:creationId xmlns:p14="http://schemas.microsoft.com/office/powerpoint/2010/main" val="413200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4FCD-C33D-4491-BFC1-5E7387215FCC}"/>
              </a:ext>
            </a:extLst>
          </p:cNvPr>
          <p:cNvSpPr>
            <a:spLocks noGrp="1"/>
          </p:cNvSpPr>
          <p:nvPr>
            <p:ph type="title"/>
          </p:nvPr>
        </p:nvSpPr>
        <p:spPr>
          <a:xfrm>
            <a:off x="377824" y="377825"/>
            <a:ext cx="11439144" cy="850107"/>
          </a:xfrm>
        </p:spPr>
        <p:txBody>
          <a:bodyPr/>
          <a:lstStyle/>
          <a:p>
            <a:r>
              <a:rPr lang="en-US"/>
              <a:t>Pharmacy pneumococcal market: Market insights</a:t>
            </a:r>
          </a:p>
        </p:txBody>
      </p:sp>
      <p:cxnSp>
        <p:nvCxnSpPr>
          <p:cNvPr id="26" name="Straight Connector 25">
            <a:extLst>
              <a:ext uri="{FF2B5EF4-FFF2-40B4-BE49-F238E27FC236}">
                <a16:creationId xmlns:a16="http://schemas.microsoft.com/office/drawing/2014/main" id="{1D2D02AC-D960-87FA-F0ED-A162AAB02663}"/>
              </a:ext>
            </a:extLst>
          </p:cNvPr>
          <p:cNvCxnSpPr>
            <a:cxnSpLocks/>
          </p:cNvCxnSpPr>
          <p:nvPr/>
        </p:nvCxnSpPr>
        <p:spPr bwMode="gray">
          <a:xfrm>
            <a:off x="377825" y="1717965"/>
            <a:ext cx="5303520" cy="0"/>
          </a:xfrm>
          <a:prstGeom prst="line">
            <a:avLst/>
          </a:prstGeom>
          <a:ln w="28575" cap="rnd">
            <a:solidFill>
              <a:schemeClr val="accent4">
                <a:lumMod val="90000"/>
                <a:lumOff val="1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30B992-264A-F29E-683E-9585F9A812E8}"/>
              </a:ext>
            </a:extLst>
          </p:cNvPr>
          <p:cNvCxnSpPr>
            <a:cxnSpLocks/>
          </p:cNvCxnSpPr>
          <p:nvPr/>
        </p:nvCxnSpPr>
        <p:spPr bwMode="gray">
          <a:xfrm>
            <a:off x="6334125" y="1717965"/>
            <a:ext cx="5480050"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4EC909-FD23-3530-A871-064601C004DE}"/>
              </a:ext>
            </a:extLst>
          </p:cNvPr>
          <p:cNvCxnSpPr>
            <a:cxnSpLocks/>
          </p:cNvCxnSpPr>
          <p:nvPr/>
        </p:nvCxnSpPr>
        <p:spPr bwMode="gray">
          <a:xfrm>
            <a:off x="6007735" y="1717964"/>
            <a:ext cx="0" cy="457200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991456B-DA70-DA6C-B0BC-38485063640C}"/>
              </a:ext>
            </a:extLst>
          </p:cNvPr>
          <p:cNvSpPr txBox="1"/>
          <p:nvPr/>
        </p:nvSpPr>
        <p:spPr bwMode="gray">
          <a:xfrm>
            <a:off x="377824" y="1717965"/>
            <a:ext cx="3794126" cy="564770"/>
          </a:xfrm>
          <a:prstGeom prst="rect">
            <a:avLst/>
          </a:prstGeom>
          <a:noFill/>
        </p:spPr>
        <p:txBody>
          <a:bodyPr wrap="square" lIns="0" tIns="91440" rIns="0" bIns="91440" rtlCol="0">
            <a:spAutoFit/>
          </a:bodyPr>
          <a:lstStyle/>
          <a:p>
            <a:pPr algn="ctr">
              <a:lnSpc>
                <a:spcPct val="95000"/>
              </a:lnSpc>
              <a:spcBef>
                <a:spcPts val="200"/>
              </a:spcBef>
            </a:pPr>
            <a:r>
              <a:rPr lang="en-US" sz="2600">
                <a:solidFill>
                  <a:schemeClr val="accent4">
                    <a:lumMod val="90000"/>
                    <a:lumOff val="10000"/>
                  </a:schemeClr>
                </a:solidFill>
              </a:rPr>
              <a:t>Headwinds</a:t>
            </a:r>
          </a:p>
        </p:txBody>
      </p:sp>
      <p:sp>
        <p:nvSpPr>
          <p:cNvPr id="1024" name="TextBox 1023">
            <a:extLst>
              <a:ext uri="{FF2B5EF4-FFF2-40B4-BE49-F238E27FC236}">
                <a16:creationId xmlns:a16="http://schemas.microsoft.com/office/drawing/2014/main" id="{8C3E11CD-DA20-6265-358A-4C08F6F3CBD4}"/>
              </a:ext>
            </a:extLst>
          </p:cNvPr>
          <p:cNvSpPr txBox="1"/>
          <p:nvPr/>
        </p:nvSpPr>
        <p:spPr bwMode="gray">
          <a:xfrm>
            <a:off x="7562850" y="1717965"/>
            <a:ext cx="4003674" cy="564770"/>
          </a:xfrm>
          <a:prstGeom prst="rect">
            <a:avLst/>
          </a:prstGeom>
          <a:noFill/>
        </p:spPr>
        <p:txBody>
          <a:bodyPr wrap="square" lIns="0" tIns="91440" rIns="0" bIns="91440" rtlCol="0">
            <a:spAutoFit/>
          </a:bodyPr>
          <a:lstStyle/>
          <a:p>
            <a:pPr algn="ctr">
              <a:lnSpc>
                <a:spcPct val="95000"/>
              </a:lnSpc>
              <a:spcBef>
                <a:spcPts val="200"/>
              </a:spcBef>
            </a:pPr>
            <a:r>
              <a:rPr lang="en-US" sz="2600">
                <a:solidFill>
                  <a:schemeClr val="accent1"/>
                </a:solidFill>
              </a:rPr>
              <a:t>Tailwinds</a:t>
            </a:r>
          </a:p>
        </p:txBody>
      </p:sp>
      <p:grpSp>
        <p:nvGrpSpPr>
          <p:cNvPr id="1045" name="Group 1044">
            <a:extLst>
              <a:ext uri="{FF2B5EF4-FFF2-40B4-BE49-F238E27FC236}">
                <a16:creationId xmlns:a16="http://schemas.microsoft.com/office/drawing/2014/main" id="{20CA55A4-3533-9D06-E763-0BC31F9EC99D}"/>
              </a:ext>
            </a:extLst>
          </p:cNvPr>
          <p:cNvGrpSpPr/>
          <p:nvPr/>
        </p:nvGrpSpPr>
        <p:grpSpPr bwMode="gray">
          <a:xfrm>
            <a:off x="7282040" y="1417103"/>
            <a:ext cx="1168454" cy="838417"/>
            <a:chOff x="7529690" y="1417103"/>
            <a:chExt cx="1168454" cy="838417"/>
          </a:xfrm>
        </p:grpSpPr>
        <p:grpSp>
          <p:nvGrpSpPr>
            <p:cNvPr id="1033" name="Group 1032">
              <a:extLst>
                <a:ext uri="{FF2B5EF4-FFF2-40B4-BE49-F238E27FC236}">
                  <a16:creationId xmlns:a16="http://schemas.microsoft.com/office/drawing/2014/main" id="{95467A83-A961-3CCE-8CF6-1648A4CA0CA5}"/>
                </a:ext>
              </a:extLst>
            </p:cNvPr>
            <p:cNvGrpSpPr/>
            <p:nvPr/>
          </p:nvGrpSpPr>
          <p:grpSpPr bwMode="gray">
            <a:xfrm>
              <a:off x="7529690" y="1417103"/>
              <a:ext cx="1168454" cy="838417"/>
              <a:chOff x="-7251700" y="7537451"/>
              <a:chExt cx="6334125" cy="4545013"/>
            </a:xfrm>
            <a:solidFill>
              <a:schemeClr val="bg1"/>
            </a:solidFill>
            <a:effectLst/>
          </p:grpSpPr>
          <p:sp>
            <p:nvSpPr>
              <p:cNvPr id="1034" name="Freeform 6">
                <a:extLst>
                  <a:ext uri="{FF2B5EF4-FFF2-40B4-BE49-F238E27FC236}">
                    <a16:creationId xmlns:a16="http://schemas.microsoft.com/office/drawing/2014/main" id="{A8108F8A-703E-B523-7FE3-11E7DED65C47}"/>
                  </a:ext>
                </a:extLst>
              </p:cNvPr>
              <p:cNvSpPr>
                <a:spLocks/>
              </p:cNvSpPr>
              <p:nvPr/>
            </p:nvSpPr>
            <p:spPr bwMode="gray">
              <a:xfrm>
                <a:off x="-4065588" y="8704263"/>
                <a:ext cx="3148013" cy="1319213"/>
              </a:xfrm>
              <a:custGeom>
                <a:avLst/>
                <a:gdLst>
                  <a:gd name="T0" fmla="*/ 568 w 835"/>
                  <a:gd name="T1" fmla="*/ 213 h 350"/>
                  <a:gd name="T2" fmla="*/ 654 w 835"/>
                  <a:gd name="T3" fmla="*/ 225 h 350"/>
                  <a:gd name="T4" fmla="*/ 710 w 835"/>
                  <a:gd name="T5" fmla="*/ 145 h 350"/>
                  <a:gd name="T6" fmla="*/ 654 w 835"/>
                  <a:gd name="T7" fmla="*/ 106 h 350"/>
                  <a:gd name="T8" fmla="*/ 634 w 835"/>
                  <a:gd name="T9" fmla="*/ 130 h 350"/>
                  <a:gd name="T10" fmla="*/ 658 w 835"/>
                  <a:gd name="T11" fmla="*/ 149 h 350"/>
                  <a:gd name="T12" fmla="*/ 667 w 835"/>
                  <a:gd name="T13" fmla="*/ 153 h 350"/>
                  <a:gd name="T14" fmla="*/ 641 w 835"/>
                  <a:gd name="T15" fmla="*/ 183 h 350"/>
                  <a:gd name="T16" fmla="*/ 591 w 835"/>
                  <a:gd name="T17" fmla="*/ 176 h 350"/>
                  <a:gd name="T18" fmla="*/ 565 w 835"/>
                  <a:gd name="T19" fmla="*/ 139 h 350"/>
                  <a:gd name="T20" fmla="*/ 589 w 835"/>
                  <a:gd name="T21" fmla="*/ 77 h 350"/>
                  <a:gd name="T22" fmla="*/ 675 w 835"/>
                  <a:gd name="T23" fmla="*/ 52 h 350"/>
                  <a:gd name="T24" fmla="*/ 765 w 835"/>
                  <a:gd name="T25" fmla="*/ 98 h 350"/>
                  <a:gd name="T26" fmla="*/ 780 w 835"/>
                  <a:gd name="T27" fmla="*/ 206 h 350"/>
                  <a:gd name="T28" fmla="*/ 589 w 835"/>
                  <a:gd name="T29" fmla="*/ 306 h 350"/>
                  <a:gd name="T30" fmla="*/ 22 w 835"/>
                  <a:gd name="T31" fmla="*/ 306 h 350"/>
                  <a:gd name="T32" fmla="*/ 0 w 835"/>
                  <a:gd name="T33" fmla="*/ 328 h 350"/>
                  <a:gd name="T34" fmla="*/ 22 w 835"/>
                  <a:gd name="T35" fmla="*/ 350 h 350"/>
                  <a:gd name="T36" fmla="*/ 589 w 835"/>
                  <a:gd name="T37" fmla="*/ 350 h 350"/>
                  <a:gd name="T38" fmla="*/ 823 w 835"/>
                  <a:gd name="T39" fmla="*/ 215 h 350"/>
                  <a:gd name="T40" fmla="*/ 801 w 835"/>
                  <a:gd name="T41" fmla="*/ 72 h 350"/>
                  <a:gd name="T42" fmla="*/ 681 w 835"/>
                  <a:gd name="T43" fmla="*/ 8 h 350"/>
                  <a:gd name="T44" fmla="*/ 557 w 835"/>
                  <a:gd name="T45" fmla="*/ 47 h 350"/>
                  <a:gd name="T46" fmla="*/ 522 w 835"/>
                  <a:gd name="T47" fmla="*/ 146 h 350"/>
                  <a:gd name="T48" fmla="*/ 568 w 835"/>
                  <a:gd name="T49" fmla="*/ 21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350">
                    <a:moveTo>
                      <a:pt x="568" y="213"/>
                    </a:moveTo>
                    <a:cubicBezTo>
                      <a:pt x="594" y="229"/>
                      <a:pt x="624" y="233"/>
                      <a:pt x="654" y="225"/>
                    </a:cubicBezTo>
                    <a:cubicBezTo>
                      <a:pt x="696" y="212"/>
                      <a:pt x="715" y="174"/>
                      <a:pt x="710" y="145"/>
                    </a:cubicBezTo>
                    <a:cubicBezTo>
                      <a:pt x="705" y="119"/>
                      <a:pt x="682" y="103"/>
                      <a:pt x="654" y="106"/>
                    </a:cubicBezTo>
                    <a:cubicBezTo>
                      <a:pt x="642" y="107"/>
                      <a:pt x="633" y="118"/>
                      <a:pt x="634" y="130"/>
                    </a:cubicBezTo>
                    <a:cubicBezTo>
                      <a:pt x="636" y="142"/>
                      <a:pt x="646" y="151"/>
                      <a:pt x="658" y="149"/>
                    </a:cubicBezTo>
                    <a:cubicBezTo>
                      <a:pt x="666" y="149"/>
                      <a:pt x="666" y="151"/>
                      <a:pt x="667" y="153"/>
                    </a:cubicBezTo>
                    <a:cubicBezTo>
                      <a:pt x="668" y="160"/>
                      <a:pt x="662" y="177"/>
                      <a:pt x="641" y="183"/>
                    </a:cubicBezTo>
                    <a:cubicBezTo>
                      <a:pt x="624" y="188"/>
                      <a:pt x="606" y="185"/>
                      <a:pt x="591" y="176"/>
                    </a:cubicBezTo>
                    <a:cubicBezTo>
                      <a:pt x="577" y="167"/>
                      <a:pt x="567" y="153"/>
                      <a:pt x="565" y="139"/>
                    </a:cubicBezTo>
                    <a:cubicBezTo>
                      <a:pt x="563" y="127"/>
                      <a:pt x="568" y="100"/>
                      <a:pt x="589" y="77"/>
                    </a:cubicBezTo>
                    <a:cubicBezTo>
                      <a:pt x="610" y="56"/>
                      <a:pt x="639" y="47"/>
                      <a:pt x="675" y="52"/>
                    </a:cubicBezTo>
                    <a:cubicBezTo>
                      <a:pt x="717" y="57"/>
                      <a:pt x="747" y="72"/>
                      <a:pt x="765" y="98"/>
                    </a:cubicBezTo>
                    <a:cubicBezTo>
                      <a:pt x="784" y="124"/>
                      <a:pt x="790" y="162"/>
                      <a:pt x="780" y="206"/>
                    </a:cubicBezTo>
                    <a:cubicBezTo>
                      <a:pt x="766" y="273"/>
                      <a:pt x="704" y="306"/>
                      <a:pt x="589" y="306"/>
                    </a:cubicBezTo>
                    <a:cubicBezTo>
                      <a:pt x="22" y="306"/>
                      <a:pt x="22" y="306"/>
                      <a:pt x="22" y="306"/>
                    </a:cubicBezTo>
                    <a:cubicBezTo>
                      <a:pt x="9" y="306"/>
                      <a:pt x="0" y="315"/>
                      <a:pt x="0" y="328"/>
                    </a:cubicBezTo>
                    <a:cubicBezTo>
                      <a:pt x="0" y="340"/>
                      <a:pt x="9" y="350"/>
                      <a:pt x="22" y="350"/>
                    </a:cubicBezTo>
                    <a:cubicBezTo>
                      <a:pt x="589" y="350"/>
                      <a:pt x="589" y="350"/>
                      <a:pt x="589" y="350"/>
                    </a:cubicBezTo>
                    <a:cubicBezTo>
                      <a:pt x="726" y="350"/>
                      <a:pt x="805" y="304"/>
                      <a:pt x="823" y="215"/>
                    </a:cubicBezTo>
                    <a:cubicBezTo>
                      <a:pt x="835" y="158"/>
                      <a:pt x="828" y="109"/>
                      <a:pt x="801" y="72"/>
                    </a:cubicBezTo>
                    <a:cubicBezTo>
                      <a:pt x="776" y="37"/>
                      <a:pt x="734" y="15"/>
                      <a:pt x="681" y="8"/>
                    </a:cubicBezTo>
                    <a:cubicBezTo>
                      <a:pt x="617" y="0"/>
                      <a:pt x="579" y="25"/>
                      <a:pt x="557" y="47"/>
                    </a:cubicBezTo>
                    <a:cubicBezTo>
                      <a:pt x="527" y="79"/>
                      <a:pt x="517" y="121"/>
                      <a:pt x="522" y="146"/>
                    </a:cubicBezTo>
                    <a:cubicBezTo>
                      <a:pt x="526" y="173"/>
                      <a:pt x="543" y="198"/>
                      <a:pt x="568" y="213"/>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7">
                <a:extLst>
                  <a:ext uri="{FF2B5EF4-FFF2-40B4-BE49-F238E27FC236}">
                    <a16:creationId xmlns:a16="http://schemas.microsoft.com/office/drawing/2014/main" id="{88902055-8EFB-0DFD-23C6-E0D19B3CB50E}"/>
                  </a:ext>
                </a:extLst>
              </p:cNvPr>
              <p:cNvSpPr>
                <a:spLocks/>
              </p:cNvSpPr>
              <p:nvPr/>
            </p:nvSpPr>
            <p:spPr bwMode="gray">
              <a:xfrm>
                <a:off x="-5132388" y="10788651"/>
                <a:ext cx="2703513" cy="1293813"/>
              </a:xfrm>
              <a:custGeom>
                <a:avLst/>
                <a:gdLst>
                  <a:gd name="T0" fmla="*/ 471 w 717"/>
                  <a:gd name="T1" fmla="*/ 0 h 343"/>
                  <a:gd name="T2" fmla="*/ 22 w 717"/>
                  <a:gd name="T3" fmla="*/ 0 h 343"/>
                  <a:gd name="T4" fmla="*/ 0 w 717"/>
                  <a:gd name="T5" fmla="*/ 22 h 343"/>
                  <a:gd name="T6" fmla="*/ 22 w 717"/>
                  <a:gd name="T7" fmla="*/ 44 h 343"/>
                  <a:gd name="T8" fmla="*/ 471 w 717"/>
                  <a:gd name="T9" fmla="*/ 44 h 343"/>
                  <a:gd name="T10" fmla="*/ 662 w 717"/>
                  <a:gd name="T11" fmla="*/ 144 h 343"/>
                  <a:gd name="T12" fmla="*/ 647 w 717"/>
                  <a:gd name="T13" fmla="*/ 252 h 343"/>
                  <a:gd name="T14" fmla="*/ 557 w 717"/>
                  <a:gd name="T15" fmla="*/ 298 h 343"/>
                  <a:gd name="T16" fmla="*/ 471 w 717"/>
                  <a:gd name="T17" fmla="*/ 272 h 343"/>
                  <a:gd name="T18" fmla="*/ 447 w 717"/>
                  <a:gd name="T19" fmla="*/ 210 h 343"/>
                  <a:gd name="T20" fmla="*/ 473 w 717"/>
                  <a:gd name="T21" fmla="*/ 174 h 343"/>
                  <a:gd name="T22" fmla="*/ 523 w 717"/>
                  <a:gd name="T23" fmla="*/ 167 h 343"/>
                  <a:gd name="T24" fmla="*/ 548 w 717"/>
                  <a:gd name="T25" fmla="*/ 197 h 343"/>
                  <a:gd name="T26" fmla="*/ 540 w 717"/>
                  <a:gd name="T27" fmla="*/ 200 h 343"/>
                  <a:gd name="T28" fmla="*/ 516 w 717"/>
                  <a:gd name="T29" fmla="*/ 220 h 343"/>
                  <a:gd name="T30" fmla="*/ 536 w 717"/>
                  <a:gd name="T31" fmla="*/ 244 h 343"/>
                  <a:gd name="T32" fmla="*/ 591 w 717"/>
                  <a:gd name="T33" fmla="*/ 205 h 343"/>
                  <a:gd name="T34" fmla="*/ 535 w 717"/>
                  <a:gd name="T35" fmla="*/ 125 h 343"/>
                  <a:gd name="T36" fmla="*/ 450 w 717"/>
                  <a:gd name="T37" fmla="*/ 137 h 343"/>
                  <a:gd name="T38" fmla="*/ 403 w 717"/>
                  <a:gd name="T39" fmla="*/ 203 h 343"/>
                  <a:gd name="T40" fmla="*/ 439 w 717"/>
                  <a:gd name="T41" fmla="*/ 303 h 343"/>
                  <a:gd name="T42" fmla="*/ 539 w 717"/>
                  <a:gd name="T43" fmla="*/ 343 h 343"/>
                  <a:gd name="T44" fmla="*/ 562 w 717"/>
                  <a:gd name="T45" fmla="*/ 342 h 343"/>
                  <a:gd name="T46" fmla="*/ 683 w 717"/>
                  <a:gd name="T47" fmla="*/ 277 h 343"/>
                  <a:gd name="T48" fmla="*/ 705 w 717"/>
                  <a:gd name="T49" fmla="*/ 135 h 343"/>
                  <a:gd name="T50" fmla="*/ 471 w 717"/>
                  <a:gd name="T5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7" h="343">
                    <a:moveTo>
                      <a:pt x="471" y="0"/>
                    </a:moveTo>
                    <a:cubicBezTo>
                      <a:pt x="22" y="0"/>
                      <a:pt x="22" y="0"/>
                      <a:pt x="22" y="0"/>
                    </a:cubicBezTo>
                    <a:cubicBezTo>
                      <a:pt x="10" y="0"/>
                      <a:pt x="0" y="10"/>
                      <a:pt x="0" y="22"/>
                    </a:cubicBezTo>
                    <a:cubicBezTo>
                      <a:pt x="0" y="34"/>
                      <a:pt x="10" y="44"/>
                      <a:pt x="22" y="44"/>
                    </a:cubicBezTo>
                    <a:cubicBezTo>
                      <a:pt x="471" y="44"/>
                      <a:pt x="471" y="44"/>
                      <a:pt x="471" y="44"/>
                    </a:cubicBezTo>
                    <a:cubicBezTo>
                      <a:pt x="585" y="44"/>
                      <a:pt x="648" y="77"/>
                      <a:pt x="662" y="144"/>
                    </a:cubicBezTo>
                    <a:cubicBezTo>
                      <a:pt x="671" y="188"/>
                      <a:pt x="666" y="225"/>
                      <a:pt x="647" y="252"/>
                    </a:cubicBezTo>
                    <a:cubicBezTo>
                      <a:pt x="629" y="277"/>
                      <a:pt x="599" y="293"/>
                      <a:pt x="557" y="298"/>
                    </a:cubicBezTo>
                    <a:cubicBezTo>
                      <a:pt x="521" y="302"/>
                      <a:pt x="491" y="294"/>
                      <a:pt x="471" y="272"/>
                    </a:cubicBezTo>
                    <a:cubicBezTo>
                      <a:pt x="449" y="250"/>
                      <a:pt x="445" y="222"/>
                      <a:pt x="447" y="210"/>
                    </a:cubicBezTo>
                    <a:cubicBezTo>
                      <a:pt x="449" y="197"/>
                      <a:pt x="459" y="183"/>
                      <a:pt x="473" y="174"/>
                    </a:cubicBezTo>
                    <a:cubicBezTo>
                      <a:pt x="488" y="164"/>
                      <a:pt x="506" y="162"/>
                      <a:pt x="523" y="167"/>
                    </a:cubicBezTo>
                    <a:cubicBezTo>
                      <a:pt x="544" y="173"/>
                      <a:pt x="550" y="189"/>
                      <a:pt x="548" y="197"/>
                    </a:cubicBezTo>
                    <a:cubicBezTo>
                      <a:pt x="548" y="199"/>
                      <a:pt x="547" y="201"/>
                      <a:pt x="540" y="200"/>
                    </a:cubicBezTo>
                    <a:cubicBezTo>
                      <a:pt x="528" y="199"/>
                      <a:pt x="517" y="208"/>
                      <a:pt x="516" y="220"/>
                    </a:cubicBezTo>
                    <a:cubicBezTo>
                      <a:pt x="515" y="232"/>
                      <a:pt x="524" y="243"/>
                      <a:pt x="536" y="244"/>
                    </a:cubicBezTo>
                    <a:cubicBezTo>
                      <a:pt x="564" y="247"/>
                      <a:pt x="586" y="231"/>
                      <a:pt x="591" y="205"/>
                    </a:cubicBezTo>
                    <a:cubicBezTo>
                      <a:pt x="597" y="175"/>
                      <a:pt x="578" y="137"/>
                      <a:pt x="535" y="125"/>
                    </a:cubicBezTo>
                    <a:cubicBezTo>
                      <a:pt x="506" y="116"/>
                      <a:pt x="475" y="120"/>
                      <a:pt x="450" y="137"/>
                    </a:cubicBezTo>
                    <a:cubicBezTo>
                      <a:pt x="425" y="152"/>
                      <a:pt x="408" y="177"/>
                      <a:pt x="403" y="203"/>
                    </a:cubicBezTo>
                    <a:cubicBezTo>
                      <a:pt x="399" y="229"/>
                      <a:pt x="408" y="271"/>
                      <a:pt x="439" y="303"/>
                    </a:cubicBezTo>
                    <a:cubicBezTo>
                      <a:pt x="458" y="322"/>
                      <a:pt x="489" y="343"/>
                      <a:pt x="539" y="343"/>
                    </a:cubicBezTo>
                    <a:cubicBezTo>
                      <a:pt x="546" y="343"/>
                      <a:pt x="554" y="343"/>
                      <a:pt x="562" y="342"/>
                    </a:cubicBezTo>
                    <a:cubicBezTo>
                      <a:pt x="616" y="335"/>
                      <a:pt x="658" y="313"/>
                      <a:pt x="683" y="277"/>
                    </a:cubicBezTo>
                    <a:cubicBezTo>
                      <a:pt x="709" y="240"/>
                      <a:pt x="717" y="191"/>
                      <a:pt x="705" y="135"/>
                    </a:cubicBezTo>
                    <a:cubicBezTo>
                      <a:pt x="686" y="45"/>
                      <a:pt x="608" y="0"/>
                      <a:pt x="471" y="0"/>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8">
                <a:extLst>
                  <a:ext uri="{FF2B5EF4-FFF2-40B4-BE49-F238E27FC236}">
                    <a16:creationId xmlns:a16="http://schemas.microsoft.com/office/drawing/2014/main" id="{EBB12A10-5804-C222-276E-C506A6BF8B5B}"/>
                  </a:ext>
                </a:extLst>
              </p:cNvPr>
              <p:cNvSpPr>
                <a:spLocks/>
              </p:cNvSpPr>
              <p:nvPr/>
            </p:nvSpPr>
            <p:spPr bwMode="gray">
              <a:xfrm>
                <a:off x="-3986213" y="7967663"/>
                <a:ext cx="430213" cy="555625"/>
              </a:xfrm>
              <a:custGeom>
                <a:avLst/>
                <a:gdLst>
                  <a:gd name="T0" fmla="*/ 70 w 114"/>
                  <a:gd name="T1" fmla="*/ 125 h 147"/>
                  <a:gd name="T2" fmla="*/ 92 w 114"/>
                  <a:gd name="T3" fmla="*/ 147 h 147"/>
                  <a:gd name="T4" fmla="*/ 114 w 114"/>
                  <a:gd name="T5" fmla="*/ 125 h 147"/>
                  <a:gd name="T6" fmla="*/ 34 w 114"/>
                  <a:gd name="T7" fmla="*/ 4 h 147"/>
                  <a:gd name="T8" fmla="*/ 5 w 114"/>
                  <a:gd name="T9" fmla="*/ 16 h 147"/>
                  <a:gd name="T10" fmla="*/ 17 w 114"/>
                  <a:gd name="T11" fmla="*/ 45 h 147"/>
                  <a:gd name="T12" fmla="*/ 70 w 114"/>
                  <a:gd name="T13" fmla="*/ 125 h 147"/>
                </a:gdLst>
                <a:ahLst/>
                <a:cxnLst>
                  <a:cxn ang="0">
                    <a:pos x="T0" y="T1"/>
                  </a:cxn>
                  <a:cxn ang="0">
                    <a:pos x="T2" y="T3"/>
                  </a:cxn>
                  <a:cxn ang="0">
                    <a:pos x="T4" y="T5"/>
                  </a:cxn>
                  <a:cxn ang="0">
                    <a:pos x="T6" y="T7"/>
                  </a:cxn>
                  <a:cxn ang="0">
                    <a:pos x="T8" y="T9"/>
                  </a:cxn>
                  <a:cxn ang="0">
                    <a:pos x="T10" y="T11"/>
                  </a:cxn>
                  <a:cxn ang="0">
                    <a:pos x="T12" y="T13"/>
                  </a:cxn>
                </a:cxnLst>
                <a:rect l="0" t="0" r="r" b="b"/>
                <a:pathLst>
                  <a:path w="114" h="147">
                    <a:moveTo>
                      <a:pt x="70" y="125"/>
                    </a:moveTo>
                    <a:cubicBezTo>
                      <a:pt x="70" y="137"/>
                      <a:pt x="80" y="147"/>
                      <a:pt x="92" y="147"/>
                    </a:cubicBezTo>
                    <a:cubicBezTo>
                      <a:pt x="104" y="147"/>
                      <a:pt x="114" y="137"/>
                      <a:pt x="114" y="125"/>
                    </a:cubicBezTo>
                    <a:cubicBezTo>
                      <a:pt x="114" y="72"/>
                      <a:pt x="82" y="25"/>
                      <a:pt x="34" y="4"/>
                    </a:cubicBezTo>
                    <a:cubicBezTo>
                      <a:pt x="23" y="0"/>
                      <a:pt x="10" y="5"/>
                      <a:pt x="5" y="16"/>
                    </a:cubicBezTo>
                    <a:cubicBezTo>
                      <a:pt x="0" y="27"/>
                      <a:pt x="6" y="40"/>
                      <a:pt x="17" y="45"/>
                    </a:cubicBezTo>
                    <a:cubicBezTo>
                      <a:pt x="49" y="59"/>
                      <a:pt x="70" y="90"/>
                      <a:pt x="70" y="125"/>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9">
                <a:extLst>
                  <a:ext uri="{FF2B5EF4-FFF2-40B4-BE49-F238E27FC236}">
                    <a16:creationId xmlns:a16="http://schemas.microsoft.com/office/drawing/2014/main" id="{B41DA036-041A-6E70-AEBD-44BD05DD0DCA}"/>
                  </a:ext>
                </a:extLst>
              </p:cNvPr>
              <p:cNvSpPr>
                <a:spLocks/>
              </p:cNvSpPr>
              <p:nvPr/>
            </p:nvSpPr>
            <p:spPr bwMode="gray">
              <a:xfrm>
                <a:off x="-3440113" y="10329863"/>
                <a:ext cx="2522538" cy="1292225"/>
              </a:xfrm>
              <a:custGeom>
                <a:avLst/>
                <a:gdLst>
                  <a:gd name="T0" fmla="*/ 423 w 669"/>
                  <a:gd name="T1" fmla="*/ 0 h 343"/>
                  <a:gd name="T2" fmla="*/ 22 w 669"/>
                  <a:gd name="T3" fmla="*/ 0 h 343"/>
                  <a:gd name="T4" fmla="*/ 0 w 669"/>
                  <a:gd name="T5" fmla="*/ 22 h 343"/>
                  <a:gd name="T6" fmla="*/ 22 w 669"/>
                  <a:gd name="T7" fmla="*/ 44 h 343"/>
                  <a:gd name="T8" fmla="*/ 423 w 669"/>
                  <a:gd name="T9" fmla="*/ 44 h 343"/>
                  <a:gd name="T10" fmla="*/ 614 w 669"/>
                  <a:gd name="T11" fmla="*/ 144 h 343"/>
                  <a:gd name="T12" fmla="*/ 599 w 669"/>
                  <a:gd name="T13" fmla="*/ 252 h 343"/>
                  <a:gd name="T14" fmla="*/ 509 w 669"/>
                  <a:gd name="T15" fmla="*/ 298 h 343"/>
                  <a:gd name="T16" fmla="*/ 423 w 669"/>
                  <a:gd name="T17" fmla="*/ 272 h 343"/>
                  <a:gd name="T18" fmla="*/ 399 w 669"/>
                  <a:gd name="T19" fmla="*/ 211 h 343"/>
                  <a:gd name="T20" fmla="*/ 425 w 669"/>
                  <a:gd name="T21" fmla="*/ 174 h 343"/>
                  <a:gd name="T22" fmla="*/ 475 w 669"/>
                  <a:gd name="T23" fmla="*/ 167 h 343"/>
                  <a:gd name="T24" fmla="*/ 501 w 669"/>
                  <a:gd name="T25" fmla="*/ 197 h 343"/>
                  <a:gd name="T26" fmla="*/ 492 w 669"/>
                  <a:gd name="T27" fmla="*/ 200 h 343"/>
                  <a:gd name="T28" fmla="*/ 468 w 669"/>
                  <a:gd name="T29" fmla="*/ 220 h 343"/>
                  <a:gd name="T30" fmla="*/ 488 w 669"/>
                  <a:gd name="T31" fmla="*/ 244 h 343"/>
                  <a:gd name="T32" fmla="*/ 544 w 669"/>
                  <a:gd name="T33" fmla="*/ 205 h 343"/>
                  <a:gd name="T34" fmla="*/ 488 w 669"/>
                  <a:gd name="T35" fmla="*/ 125 h 343"/>
                  <a:gd name="T36" fmla="*/ 402 w 669"/>
                  <a:gd name="T37" fmla="*/ 137 h 343"/>
                  <a:gd name="T38" fmla="*/ 356 w 669"/>
                  <a:gd name="T39" fmla="*/ 203 h 343"/>
                  <a:gd name="T40" fmla="*/ 391 w 669"/>
                  <a:gd name="T41" fmla="*/ 303 h 343"/>
                  <a:gd name="T42" fmla="*/ 491 w 669"/>
                  <a:gd name="T43" fmla="*/ 343 h 343"/>
                  <a:gd name="T44" fmla="*/ 515 w 669"/>
                  <a:gd name="T45" fmla="*/ 342 h 343"/>
                  <a:gd name="T46" fmla="*/ 635 w 669"/>
                  <a:gd name="T47" fmla="*/ 278 h 343"/>
                  <a:gd name="T48" fmla="*/ 657 w 669"/>
                  <a:gd name="T49" fmla="*/ 135 h 343"/>
                  <a:gd name="T50" fmla="*/ 423 w 669"/>
                  <a:gd name="T5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9" h="343">
                    <a:moveTo>
                      <a:pt x="423" y="0"/>
                    </a:moveTo>
                    <a:cubicBezTo>
                      <a:pt x="22" y="0"/>
                      <a:pt x="22" y="0"/>
                      <a:pt x="22" y="0"/>
                    </a:cubicBezTo>
                    <a:cubicBezTo>
                      <a:pt x="10" y="0"/>
                      <a:pt x="0" y="10"/>
                      <a:pt x="0" y="22"/>
                    </a:cubicBezTo>
                    <a:cubicBezTo>
                      <a:pt x="0" y="34"/>
                      <a:pt x="10" y="44"/>
                      <a:pt x="22" y="44"/>
                    </a:cubicBezTo>
                    <a:cubicBezTo>
                      <a:pt x="423" y="44"/>
                      <a:pt x="423" y="44"/>
                      <a:pt x="423" y="44"/>
                    </a:cubicBezTo>
                    <a:cubicBezTo>
                      <a:pt x="538" y="44"/>
                      <a:pt x="600" y="77"/>
                      <a:pt x="614" y="144"/>
                    </a:cubicBezTo>
                    <a:cubicBezTo>
                      <a:pt x="624" y="188"/>
                      <a:pt x="618" y="225"/>
                      <a:pt x="599" y="252"/>
                    </a:cubicBezTo>
                    <a:cubicBezTo>
                      <a:pt x="581" y="277"/>
                      <a:pt x="551" y="293"/>
                      <a:pt x="509" y="298"/>
                    </a:cubicBezTo>
                    <a:cubicBezTo>
                      <a:pt x="473" y="303"/>
                      <a:pt x="444" y="294"/>
                      <a:pt x="423" y="272"/>
                    </a:cubicBezTo>
                    <a:cubicBezTo>
                      <a:pt x="402" y="250"/>
                      <a:pt x="397" y="223"/>
                      <a:pt x="399" y="211"/>
                    </a:cubicBezTo>
                    <a:cubicBezTo>
                      <a:pt x="401" y="197"/>
                      <a:pt x="411" y="183"/>
                      <a:pt x="425" y="174"/>
                    </a:cubicBezTo>
                    <a:cubicBezTo>
                      <a:pt x="440" y="165"/>
                      <a:pt x="458" y="162"/>
                      <a:pt x="475" y="167"/>
                    </a:cubicBezTo>
                    <a:cubicBezTo>
                      <a:pt x="496" y="173"/>
                      <a:pt x="502" y="189"/>
                      <a:pt x="501" y="197"/>
                    </a:cubicBezTo>
                    <a:cubicBezTo>
                      <a:pt x="500" y="199"/>
                      <a:pt x="500" y="201"/>
                      <a:pt x="492" y="200"/>
                    </a:cubicBezTo>
                    <a:cubicBezTo>
                      <a:pt x="480" y="199"/>
                      <a:pt x="470" y="208"/>
                      <a:pt x="468" y="220"/>
                    </a:cubicBezTo>
                    <a:cubicBezTo>
                      <a:pt x="467" y="232"/>
                      <a:pt x="476" y="243"/>
                      <a:pt x="488" y="244"/>
                    </a:cubicBezTo>
                    <a:cubicBezTo>
                      <a:pt x="516" y="247"/>
                      <a:pt x="539" y="231"/>
                      <a:pt x="544" y="205"/>
                    </a:cubicBezTo>
                    <a:cubicBezTo>
                      <a:pt x="549" y="175"/>
                      <a:pt x="530" y="137"/>
                      <a:pt x="488" y="125"/>
                    </a:cubicBezTo>
                    <a:cubicBezTo>
                      <a:pt x="458" y="116"/>
                      <a:pt x="428" y="121"/>
                      <a:pt x="402" y="137"/>
                    </a:cubicBezTo>
                    <a:cubicBezTo>
                      <a:pt x="377" y="152"/>
                      <a:pt x="360" y="177"/>
                      <a:pt x="356" y="203"/>
                    </a:cubicBezTo>
                    <a:cubicBezTo>
                      <a:pt x="351" y="229"/>
                      <a:pt x="361" y="271"/>
                      <a:pt x="391" y="303"/>
                    </a:cubicBezTo>
                    <a:cubicBezTo>
                      <a:pt x="410" y="322"/>
                      <a:pt x="442" y="343"/>
                      <a:pt x="491" y="343"/>
                    </a:cubicBezTo>
                    <a:cubicBezTo>
                      <a:pt x="499" y="343"/>
                      <a:pt x="507" y="343"/>
                      <a:pt x="515" y="342"/>
                    </a:cubicBezTo>
                    <a:cubicBezTo>
                      <a:pt x="568" y="335"/>
                      <a:pt x="610" y="313"/>
                      <a:pt x="635" y="278"/>
                    </a:cubicBezTo>
                    <a:cubicBezTo>
                      <a:pt x="662" y="241"/>
                      <a:pt x="669" y="191"/>
                      <a:pt x="657" y="135"/>
                    </a:cubicBezTo>
                    <a:cubicBezTo>
                      <a:pt x="639" y="46"/>
                      <a:pt x="560" y="0"/>
                      <a:pt x="423" y="0"/>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0">
                <a:extLst>
                  <a:ext uri="{FF2B5EF4-FFF2-40B4-BE49-F238E27FC236}">
                    <a16:creationId xmlns:a16="http://schemas.microsoft.com/office/drawing/2014/main" id="{DF5F3A17-07C2-226F-DEF9-775D8D65660E}"/>
                  </a:ext>
                </a:extLst>
              </p:cNvPr>
              <p:cNvSpPr>
                <a:spLocks/>
              </p:cNvSpPr>
              <p:nvPr/>
            </p:nvSpPr>
            <p:spPr bwMode="gray">
              <a:xfrm>
                <a:off x="-4654550" y="10329863"/>
                <a:ext cx="923925" cy="165100"/>
              </a:xfrm>
              <a:custGeom>
                <a:avLst/>
                <a:gdLst>
                  <a:gd name="T0" fmla="*/ 22 w 245"/>
                  <a:gd name="T1" fmla="*/ 0 h 44"/>
                  <a:gd name="T2" fmla="*/ 0 w 245"/>
                  <a:gd name="T3" fmla="*/ 22 h 44"/>
                  <a:gd name="T4" fmla="*/ 22 w 245"/>
                  <a:gd name="T5" fmla="*/ 44 h 44"/>
                  <a:gd name="T6" fmla="*/ 223 w 245"/>
                  <a:gd name="T7" fmla="*/ 44 h 44"/>
                  <a:gd name="T8" fmla="*/ 245 w 245"/>
                  <a:gd name="T9" fmla="*/ 22 h 44"/>
                  <a:gd name="T10" fmla="*/ 223 w 245"/>
                  <a:gd name="T11" fmla="*/ 0 h 44"/>
                  <a:gd name="T12" fmla="*/ 22 w 245"/>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245" h="44">
                    <a:moveTo>
                      <a:pt x="22" y="0"/>
                    </a:moveTo>
                    <a:cubicBezTo>
                      <a:pt x="10" y="0"/>
                      <a:pt x="0" y="10"/>
                      <a:pt x="0" y="22"/>
                    </a:cubicBezTo>
                    <a:cubicBezTo>
                      <a:pt x="0" y="34"/>
                      <a:pt x="10" y="44"/>
                      <a:pt x="22" y="44"/>
                    </a:cubicBezTo>
                    <a:cubicBezTo>
                      <a:pt x="223" y="44"/>
                      <a:pt x="223" y="44"/>
                      <a:pt x="223" y="44"/>
                    </a:cubicBezTo>
                    <a:cubicBezTo>
                      <a:pt x="235" y="44"/>
                      <a:pt x="245" y="34"/>
                      <a:pt x="245" y="22"/>
                    </a:cubicBezTo>
                    <a:cubicBezTo>
                      <a:pt x="245" y="10"/>
                      <a:pt x="235" y="0"/>
                      <a:pt x="223" y="0"/>
                    </a:cubicBezTo>
                    <a:lnTo>
                      <a:pt x="22" y="0"/>
                    </a:ln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1">
                <a:extLst>
                  <a:ext uri="{FF2B5EF4-FFF2-40B4-BE49-F238E27FC236}">
                    <a16:creationId xmlns:a16="http://schemas.microsoft.com/office/drawing/2014/main" id="{341C9927-9076-85CF-DABE-67FDFC38CEED}"/>
                  </a:ext>
                </a:extLst>
              </p:cNvPr>
              <p:cNvSpPr>
                <a:spLocks/>
              </p:cNvSpPr>
              <p:nvPr/>
            </p:nvSpPr>
            <p:spPr bwMode="gray">
              <a:xfrm>
                <a:off x="-7251700" y="7537451"/>
                <a:ext cx="4806950" cy="2957513"/>
              </a:xfrm>
              <a:custGeom>
                <a:avLst/>
                <a:gdLst>
                  <a:gd name="T0" fmla="*/ 615 w 1275"/>
                  <a:gd name="T1" fmla="*/ 762 h 784"/>
                  <a:gd name="T2" fmla="*/ 593 w 1275"/>
                  <a:gd name="T3" fmla="*/ 740 h 784"/>
                  <a:gd name="T4" fmla="*/ 240 w 1275"/>
                  <a:gd name="T5" fmla="*/ 740 h 784"/>
                  <a:gd name="T6" fmla="*/ 44 w 1275"/>
                  <a:gd name="T7" fmla="*/ 545 h 784"/>
                  <a:gd name="T8" fmla="*/ 240 w 1275"/>
                  <a:gd name="T9" fmla="*/ 350 h 784"/>
                  <a:gd name="T10" fmla="*/ 304 w 1275"/>
                  <a:gd name="T11" fmla="*/ 360 h 784"/>
                  <a:gd name="T12" fmla="*/ 326 w 1275"/>
                  <a:gd name="T13" fmla="*/ 356 h 784"/>
                  <a:gd name="T14" fmla="*/ 332 w 1275"/>
                  <a:gd name="T15" fmla="*/ 335 h 784"/>
                  <a:gd name="T16" fmla="*/ 328 w 1275"/>
                  <a:gd name="T17" fmla="*/ 293 h 784"/>
                  <a:gd name="T18" fmla="*/ 523 w 1275"/>
                  <a:gd name="T19" fmla="*/ 98 h 784"/>
                  <a:gd name="T20" fmla="*/ 649 w 1275"/>
                  <a:gd name="T21" fmla="*/ 143 h 784"/>
                  <a:gd name="T22" fmla="*/ 666 w 1275"/>
                  <a:gd name="T23" fmla="*/ 148 h 784"/>
                  <a:gd name="T24" fmla="*/ 682 w 1275"/>
                  <a:gd name="T25" fmla="*/ 138 h 784"/>
                  <a:gd name="T26" fmla="*/ 849 w 1275"/>
                  <a:gd name="T27" fmla="*/ 44 h 784"/>
                  <a:gd name="T28" fmla="*/ 1044 w 1275"/>
                  <a:gd name="T29" fmla="*/ 239 h 784"/>
                  <a:gd name="T30" fmla="*/ 1027 w 1275"/>
                  <a:gd name="T31" fmla="*/ 318 h 784"/>
                  <a:gd name="T32" fmla="*/ 1029 w 1275"/>
                  <a:gd name="T33" fmla="*/ 339 h 784"/>
                  <a:gd name="T34" fmla="*/ 1047 w 1275"/>
                  <a:gd name="T35" fmla="*/ 349 h 784"/>
                  <a:gd name="T36" fmla="*/ 1230 w 1275"/>
                  <a:gd name="T37" fmla="*/ 476 h 784"/>
                  <a:gd name="T38" fmla="*/ 1258 w 1275"/>
                  <a:gd name="T39" fmla="*/ 489 h 784"/>
                  <a:gd name="T40" fmla="*/ 1271 w 1275"/>
                  <a:gd name="T41" fmla="*/ 461 h 784"/>
                  <a:gd name="T42" fmla="*/ 1078 w 1275"/>
                  <a:gd name="T43" fmla="*/ 307 h 784"/>
                  <a:gd name="T44" fmla="*/ 1088 w 1275"/>
                  <a:gd name="T45" fmla="*/ 239 h 784"/>
                  <a:gd name="T46" fmla="*/ 849 w 1275"/>
                  <a:gd name="T47" fmla="*/ 0 h 784"/>
                  <a:gd name="T48" fmla="*/ 658 w 1275"/>
                  <a:gd name="T49" fmla="*/ 95 h 784"/>
                  <a:gd name="T50" fmla="*/ 523 w 1275"/>
                  <a:gd name="T51" fmla="*/ 54 h 784"/>
                  <a:gd name="T52" fmla="*/ 284 w 1275"/>
                  <a:gd name="T53" fmla="*/ 293 h 784"/>
                  <a:gd name="T54" fmla="*/ 284 w 1275"/>
                  <a:gd name="T55" fmla="*/ 310 h 784"/>
                  <a:gd name="T56" fmla="*/ 240 w 1275"/>
                  <a:gd name="T57" fmla="*/ 306 h 784"/>
                  <a:gd name="T58" fmla="*/ 0 w 1275"/>
                  <a:gd name="T59" fmla="*/ 545 h 784"/>
                  <a:gd name="T60" fmla="*/ 240 w 1275"/>
                  <a:gd name="T61" fmla="*/ 784 h 784"/>
                  <a:gd name="T62" fmla="*/ 593 w 1275"/>
                  <a:gd name="T63" fmla="*/ 784 h 784"/>
                  <a:gd name="T64" fmla="*/ 615 w 1275"/>
                  <a:gd name="T65" fmla="*/ 762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5" h="784">
                    <a:moveTo>
                      <a:pt x="615" y="762"/>
                    </a:moveTo>
                    <a:cubicBezTo>
                      <a:pt x="615" y="750"/>
                      <a:pt x="605" y="740"/>
                      <a:pt x="593" y="740"/>
                    </a:cubicBezTo>
                    <a:cubicBezTo>
                      <a:pt x="240" y="740"/>
                      <a:pt x="240" y="740"/>
                      <a:pt x="240" y="740"/>
                    </a:cubicBezTo>
                    <a:cubicBezTo>
                      <a:pt x="132" y="740"/>
                      <a:pt x="44" y="653"/>
                      <a:pt x="44" y="545"/>
                    </a:cubicBezTo>
                    <a:cubicBezTo>
                      <a:pt x="44" y="437"/>
                      <a:pt x="132" y="350"/>
                      <a:pt x="240" y="350"/>
                    </a:cubicBezTo>
                    <a:cubicBezTo>
                      <a:pt x="261" y="350"/>
                      <a:pt x="283" y="353"/>
                      <a:pt x="304" y="360"/>
                    </a:cubicBezTo>
                    <a:cubicBezTo>
                      <a:pt x="311" y="363"/>
                      <a:pt x="320" y="361"/>
                      <a:pt x="326" y="356"/>
                    </a:cubicBezTo>
                    <a:cubicBezTo>
                      <a:pt x="331" y="351"/>
                      <a:pt x="334" y="343"/>
                      <a:pt x="332" y="335"/>
                    </a:cubicBezTo>
                    <a:cubicBezTo>
                      <a:pt x="329" y="321"/>
                      <a:pt x="328" y="307"/>
                      <a:pt x="328" y="293"/>
                    </a:cubicBezTo>
                    <a:cubicBezTo>
                      <a:pt x="328" y="185"/>
                      <a:pt x="416" y="98"/>
                      <a:pt x="523" y="98"/>
                    </a:cubicBezTo>
                    <a:cubicBezTo>
                      <a:pt x="569" y="98"/>
                      <a:pt x="614" y="114"/>
                      <a:pt x="649" y="143"/>
                    </a:cubicBezTo>
                    <a:cubicBezTo>
                      <a:pt x="654" y="148"/>
                      <a:pt x="660" y="149"/>
                      <a:pt x="666" y="148"/>
                    </a:cubicBezTo>
                    <a:cubicBezTo>
                      <a:pt x="673" y="147"/>
                      <a:pt x="678" y="144"/>
                      <a:pt x="682" y="138"/>
                    </a:cubicBezTo>
                    <a:cubicBezTo>
                      <a:pt x="717" y="79"/>
                      <a:pt x="780" y="44"/>
                      <a:pt x="849" y="44"/>
                    </a:cubicBezTo>
                    <a:cubicBezTo>
                      <a:pt x="957" y="44"/>
                      <a:pt x="1044" y="131"/>
                      <a:pt x="1044" y="239"/>
                    </a:cubicBezTo>
                    <a:cubicBezTo>
                      <a:pt x="1044" y="266"/>
                      <a:pt x="1039" y="293"/>
                      <a:pt x="1027" y="318"/>
                    </a:cubicBezTo>
                    <a:cubicBezTo>
                      <a:pt x="1024" y="325"/>
                      <a:pt x="1025" y="333"/>
                      <a:pt x="1029" y="339"/>
                    </a:cubicBezTo>
                    <a:cubicBezTo>
                      <a:pt x="1033" y="345"/>
                      <a:pt x="1040" y="349"/>
                      <a:pt x="1047" y="349"/>
                    </a:cubicBezTo>
                    <a:cubicBezTo>
                      <a:pt x="1128" y="350"/>
                      <a:pt x="1202" y="401"/>
                      <a:pt x="1230" y="476"/>
                    </a:cubicBezTo>
                    <a:cubicBezTo>
                      <a:pt x="1234" y="488"/>
                      <a:pt x="1247" y="494"/>
                      <a:pt x="1258" y="489"/>
                    </a:cubicBezTo>
                    <a:cubicBezTo>
                      <a:pt x="1270" y="485"/>
                      <a:pt x="1275" y="472"/>
                      <a:pt x="1271" y="461"/>
                    </a:cubicBezTo>
                    <a:cubicBezTo>
                      <a:pt x="1240" y="378"/>
                      <a:pt x="1165" y="319"/>
                      <a:pt x="1078" y="307"/>
                    </a:cubicBezTo>
                    <a:cubicBezTo>
                      <a:pt x="1085" y="285"/>
                      <a:pt x="1088" y="262"/>
                      <a:pt x="1088" y="239"/>
                    </a:cubicBezTo>
                    <a:cubicBezTo>
                      <a:pt x="1088" y="107"/>
                      <a:pt x="981" y="0"/>
                      <a:pt x="849" y="0"/>
                    </a:cubicBezTo>
                    <a:cubicBezTo>
                      <a:pt x="773" y="0"/>
                      <a:pt x="703" y="35"/>
                      <a:pt x="658" y="95"/>
                    </a:cubicBezTo>
                    <a:cubicBezTo>
                      <a:pt x="618" y="68"/>
                      <a:pt x="571" y="54"/>
                      <a:pt x="523" y="54"/>
                    </a:cubicBezTo>
                    <a:cubicBezTo>
                      <a:pt x="391" y="54"/>
                      <a:pt x="284" y="161"/>
                      <a:pt x="284" y="293"/>
                    </a:cubicBezTo>
                    <a:cubicBezTo>
                      <a:pt x="284" y="299"/>
                      <a:pt x="284" y="304"/>
                      <a:pt x="284" y="310"/>
                    </a:cubicBezTo>
                    <a:cubicBezTo>
                      <a:pt x="270" y="307"/>
                      <a:pt x="255" y="306"/>
                      <a:pt x="240" y="306"/>
                    </a:cubicBezTo>
                    <a:cubicBezTo>
                      <a:pt x="108" y="306"/>
                      <a:pt x="0" y="413"/>
                      <a:pt x="0" y="545"/>
                    </a:cubicBezTo>
                    <a:cubicBezTo>
                      <a:pt x="0" y="677"/>
                      <a:pt x="108" y="784"/>
                      <a:pt x="240" y="784"/>
                    </a:cubicBezTo>
                    <a:cubicBezTo>
                      <a:pt x="593" y="784"/>
                      <a:pt x="593" y="784"/>
                      <a:pt x="593" y="784"/>
                    </a:cubicBezTo>
                    <a:cubicBezTo>
                      <a:pt x="605" y="784"/>
                      <a:pt x="615" y="774"/>
                      <a:pt x="615" y="762"/>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Rectangle 1039">
              <a:extLst>
                <a:ext uri="{FF2B5EF4-FFF2-40B4-BE49-F238E27FC236}">
                  <a16:creationId xmlns:a16="http://schemas.microsoft.com/office/drawing/2014/main" id="{54620893-4C7C-8FD6-A8ED-E12CA463D3A5}"/>
                </a:ext>
              </a:extLst>
            </p:cNvPr>
            <p:cNvSpPr/>
            <p:nvPr/>
          </p:nvSpPr>
          <p:spPr bwMode="gray">
            <a:xfrm>
              <a:off x="7638471" y="1607127"/>
              <a:ext cx="899824" cy="221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grpSp>
          <p:nvGrpSpPr>
            <p:cNvPr id="17" name="Group 16">
              <a:extLst>
                <a:ext uri="{FF2B5EF4-FFF2-40B4-BE49-F238E27FC236}">
                  <a16:creationId xmlns:a16="http://schemas.microsoft.com/office/drawing/2014/main" id="{90BF244F-B6CF-B110-8DF6-D69B05C07AF6}"/>
                </a:ext>
              </a:extLst>
            </p:cNvPr>
            <p:cNvGrpSpPr/>
            <p:nvPr/>
          </p:nvGrpSpPr>
          <p:grpSpPr bwMode="gray">
            <a:xfrm>
              <a:off x="7529690" y="1417103"/>
              <a:ext cx="1168454" cy="838417"/>
              <a:chOff x="-7251700" y="7537451"/>
              <a:chExt cx="6334125" cy="4545013"/>
            </a:xfrm>
            <a:solidFill>
              <a:schemeClr val="accent1"/>
            </a:solidFill>
            <a:effectLst/>
          </p:grpSpPr>
          <p:sp>
            <p:nvSpPr>
              <p:cNvPr id="18" name="Freeform 6">
                <a:extLst>
                  <a:ext uri="{FF2B5EF4-FFF2-40B4-BE49-F238E27FC236}">
                    <a16:creationId xmlns:a16="http://schemas.microsoft.com/office/drawing/2014/main" id="{3F53CC8D-9D69-043A-29B6-EA65ED32DEDE}"/>
                  </a:ext>
                </a:extLst>
              </p:cNvPr>
              <p:cNvSpPr>
                <a:spLocks/>
              </p:cNvSpPr>
              <p:nvPr/>
            </p:nvSpPr>
            <p:spPr bwMode="gray">
              <a:xfrm>
                <a:off x="-4065588" y="8704263"/>
                <a:ext cx="3148013" cy="1319213"/>
              </a:xfrm>
              <a:custGeom>
                <a:avLst/>
                <a:gdLst>
                  <a:gd name="T0" fmla="*/ 568 w 835"/>
                  <a:gd name="T1" fmla="*/ 213 h 350"/>
                  <a:gd name="T2" fmla="*/ 654 w 835"/>
                  <a:gd name="T3" fmla="*/ 225 h 350"/>
                  <a:gd name="T4" fmla="*/ 710 w 835"/>
                  <a:gd name="T5" fmla="*/ 145 h 350"/>
                  <a:gd name="T6" fmla="*/ 654 w 835"/>
                  <a:gd name="T7" fmla="*/ 106 h 350"/>
                  <a:gd name="T8" fmla="*/ 634 w 835"/>
                  <a:gd name="T9" fmla="*/ 130 h 350"/>
                  <a:gd name="T10" fmla="*/ 658 w 835"/>
                  <a:gd name="T11" fmla="*/ 149 h 350"/>
                  <a:gd name="T12" fmla="*/ 667 w 835"/>
                  <a:gd name="T13" fmla="*/ 153 h 350"/>
                  <a:gd name="T14" fmla="*/ 641 w 835"/>
                  <a:gd name="T15" fmla="*/ 183 h 350"/>
                  <a:gd name="T16" fmla="*/ 591 w 835"/>
                  <a:gd name="T17" fmla="*/ 176 h 350"/>
                  <a:gd name="T18" fmla="*/ 565 w 835"/>
                  <a:gd name="T19" fmla="*/ 139 h 350"/>
                  <a:gd name="T20" fmla="*/ 589 w 835"/>
                  <a:gd name="T21" fmla="*/ 77 h 350"/>
                  <a:gd name="T22" fmla="*/ 675 w 835"/>
                  <a:gd name="T23" fmla="*/ 52 h 350"/>
                  <a:gd name="T24" fmla="*/ 765 w 835"/>
                  <a:gd name="T25" fmla="*/ 98 h 350"/>
                  <a:gd name="T26" fmla="*/ 780 w 835"/>
                  <a:gd name="T27" fmla="*/ 206 h 350"/>
                  <a:gd name="T28" fmla="*/ 589 w 835"/>
                  <a:gd name="T29" fmla="*/ 306 h 350"/>
                  <a:gd name="T30" fmla="*/ 22 w 835"/>
                  <a:gd name="T31" fmla="*/ 306 h 350"/>
                  <a:gd name="T32" fmla="*/ 0 w 835"/>
                  <a:gd name="T33" fmla="*/ 328 h 350"/>
                  <a:gd name="T34" fmla="*/ 22 w 835"/>
                  <a:gd name="T35" fmla="*/ 350 h 350"/>
                  <a:gd name="T36" fmla="*/ 589 w 835"/>
                  <a:gd name="T37" fmla="*/ 350 h 350"/>
                  <a:gd name="T38" fmla="*/ 823 w 835"/>
                  <a:gd name="T39" fmla="*/ 215 h 350"/>
                  <a:gd name="T40" fmla="*/ 801 w 835"/>
                  <a:gd name="T41" fmla="*/ 72 h 350"/>
                  <a:gd name="T42" fmla="*/ 681 w 835"/>
                  <a:gd name="T43" fmla="*/ 8 h 350"/>
                  <a:gd name="T44" fmla="*/ 557 w 835"/>
                  <a:gd name="T45" fmla="*/ 47 h 350"/>
                  <a:gd name="T46" fmla="*/ 522 w 835"/>
                  <a:gd name="T47" fmla="*/ 146 h 350"/>
                  <a:gd name="T48" fmla="*/ 568 w 835"/>
                  <a:gd name="T49" fmla="*/ 21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350">
                    <a:moveTo>
                      <a:pt x="568" y="213"/>
                    </a:moveTo>
                    <a:cubicBezTo>
                      <a:pt x="594" y="229"/>
                      <a:pt x="624" y="233"/>
                      <a:pt x="654" y="225"/>
                    </a:cubicBezTo>
                    <a:cubicBezTo>
                      <a:pt x="696" y="212"/>
                      <a:pt x="715" y="174"/>
                      <a:pt x="710" y="145"/>
                    </a:cubicBezTo>
                    <a:cubicBezTo>
                      <a:pt x="705" y="119"/>
                      <a:pt x="682" y="103"/>
                      <a:pt x="654" y="106"/>
                    </a:cubicBezTo>
                    <a:cubicBezTo>
                      <a:pt x="642" y="107"/>
                      <a:pt x="633" y="118"/>
                      <a:pt x="634" y="130"/>
                    </a:cubicBezTo>
                    <a:cubicBezTo>
                      <a:pt x="636" y="142"/>
                      <a:pt x="646" y="151"/>
                      <a:pt x="658" y="149"/>
                    </a:cubicBezTo>
                    <a:cubicBezTo>
                      <a:pt x="666" y="149"/>
                      <a:pt x="666" y="151"/>
                      <a:pt x="667" y="153"/>
                    </a:cubicBezTo>
                    <a:cubicBezTo>
                      <a:pt x="668" y="160"/>
                      <a:pt x="662" y="177"/>
                      <a:pt x="641" y="183"/>
                    </a:cubicBezTo>
                    <a:cubicBezTo>
                      <a:pt x="624" y="188"/>
                      <a:pt x="606" y="185"/>
                      <a:pt x="591" y="176"/>
                    </a:cubicBezTo>
                    <a:cubicBezTo>
                      <a:pt x="577" y="167"/>
                      <a:pt x="567" y="153"/>
                      <a:pt x="565" y="139"/>
                    </a:cubicBezTo>
                    <a:cubicBezTo>
                      <a:pt x="563" y="127"/>
                      <a:pt x="568" y="100"/>
                      <a:pt x="589" y="77"/>
                    </a:cubicBezTo>
                    <a:cubicBezTo>
                      <a:pt x="610" y="56"/>
                      <a:pt x="639" y="47"/>
                      <a:pt x="675" y="52"/>
                    </a:cubicBezTo>
                    <a:cubicBezTo>
                      <a:pt x="717" y="57"/>
                      <a:pt x="747" y="72"/>
                      <a:pt x="765" y="98"/>
                    </a:cubicBezTo>
                    <a:cubicBezTo>
                      <a:pt x="784" y="124"/>
                      <a:pt x="790" y="162"/>
                      <a:pt x="780" y="206"/>
                    </a:cubicBezTo>
                    <a:cubicBezTo>
                      <a:pt x="766" y="273"/>
                      <a:pt x="704" y="306"/>
                      <a:pt x="589" y="306"/>
                    </a:cubicBezTo>
                    <a:cubicBezTo>
                      <a:pt x="22" y="306"/>
                      <a:pt x="22" y="306"/>
                      <a:pt x="22" y="306"/>
                    </a:cubicBezTo>
                    <a:cubicBezTo>
                      <a:pt x="9" y="306"/>
                      <a:pt x="0" y="315"/>
                      <a:pt x="0" y="328"/>
                    </a:cubicBezTo>
                    <a:cubicBezTo>
                      <a:pt x="0" y="340"/>
                      <a:pt x="9" y="350"/>
                      <a:pt x="22" y="350"/>
                    </a:cubicBezTo>
                    <a:cubicBezTo>
                      <a:pt x="589" y="350"/>
                      <a:pt x="589" y="350"/>
                      <a:pt x="589" y="350"/>
                    </a:cubicBezTo>
                    <a:cubicBezTo>
                      <a:pt x="726" y="350"/>
                      <a:pt x="805" y="304"/>
                      <a:pt x="823" y="215"/>
                    </a:cubicBezTo>
                    <a:cubicBezTo>
                      <a:pt x="835" y="158"/>
                      <a:pt x="828" y="109"/>
                      <a:pt x="801" y="72"/>
                    </a:cubicBezTo>
                    <a:cubicBezTo>
                      <a:pt x="776" y="37"/>
                      <a:pt x="734" y="15"/>
                      <a:pt x="681" y="8"/>
                    </a:cubicBezTo>
                    <a:cubicBezTo>
                      <a:pt x="617" y="0"/>
                      <a:pt x="579" y="25"/>
                      <a:pt x="557" y="47"/>
                    </a:cubicBezTo>
                    <a:cubicBezTo>
                      <a:pt x="527" y="79"/>
                      <a:pt x="517" y="121"/>
                      <a:pt x="522" y="146"/>
                    </a:cubicBezTo>
                    <a:cubicBezTo>
                      <a:pt x="526" y="173"/>
                      <a:pt x="543" y="198"/>
                      <a:pt x="568"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98CD6F9B-F45A-EDBF-086B-5DADAF6476A1}"/>
                  </a:ext>
                </a:extLst>
              </p:cNvPr>
              <p:cNvSpPr>
                <a:spLocks/>
              </p:cNvSpPr>
              <p:nvPr/>
            </p:nvSpPr>
            <p:spPr bwMode="gray">
              <a:xfrm>
                <a:off x="-5132388" y="10788651"/>
                <a:ext cx="2703513" cy="1293813"/>
              </a:xfrm>
              <a:custGeom>
                <a:avLst/>
                <a:gdLst>
                  <a:gd name="T0" fmla="*/ 471 w 717"/>
                  <a:gd name="T1" fmla="*/ 0 h 343"/>
                  <a:gd name="T2" fmla="*/ 22 w 717"/>
                  <a:gd name="T3" fmla="*/ 0 h 343"/>
                  <a:gd name="T4" fmla="*/ 0 w 717"/>
                  <a:gd name="T5" fmla="*/ 22 h 343"/>
                  <a:gd name="T6" fmla="*/ 22 w 717"/>
                  <a:gd name="T7" fmla="*/ 44 h 343"/>
                  <a:gd name="T8" fmla="*/ 471 w 717"/>
                  <a:gd name="T9" fmla="*/ 44 h 343"/>
                  <a:gd name="T10" fmla="*/ 662 w 717"/>
                  <a:gd name="T11" fmla="*/ 144 h 343"/>
                  <a:gd name="T12" fmla="*/ 647 w 717"/>
                  <a:gd name="T13" fmla="*/ 252 h 343"/>
                  <a:gd name="T14" fmla="*/ 557 w 717"/>
                  <a:gd name="T15" fmla="*/ 298 h 343"/>
                  <a:gd name="T16" fmla="*/ 471 w 717"/>
                  <a:gd name="T17" fmla="*/ 272 h 343"/>
                  <a:gd name="T18" fmla="*/ 447 w 717"/>
                  <a:gd name="T19" fmla="*/ 210 h 343"/>
                  <a:gd name="T20" fmla="*/ 473 w 717"/>
                  <a:gd name="T21" fmla="*/ 174 h 343"/>
                  <a:gd name="T22" fmla="*/ 523 w 717"/>
                  <a:gd name="T23" fmla="*/ 167 h 343"/>
                  <a:gd name="T24" fmla="*/ 548 w 717"/>
                  <a:gd name="T25" fmla="*/ 197 h 343"/>
                  <a:gd name="T26" fmla="*/ 540 w 717"/>
                  <a:gd name="T27" fmla="*/ 200 h 343"/>
                  <a:gd name="T28" fmla="*/ 516 w 717"/>
                  <a:gd name="T29" fmla="*/ 220 h 343"/>
                  <a:gd name="T30" fmla="*/ 536 w 717"/>
                  <a:gd name="T31" fmla="*/ 244 h 343"/>
                  <a:gd name="T32" fmla="*/ 591 w 717"/>
                  <a:gd name="T33" fmla="*/ 205 h 343"/>
                  <a:gd name="T34" fmla="*/ 535 w 717"/>
                  <a:gd name="T35" fmla="*/ 125 h 343"/>
                  <a:gd name="T36" fmla="*/ 450 w 717"/>
                  <a:gd name="T37" fmla="*/ 137 h 343"/>
                  <a:gd name="T38" fmla="*/ 403 w 717"/>
                  <a:gd name="T39" fmla="*/ 203 h 343"/>
                  <a:gd name="T40" fmla="*/ 439 w 717"/>
                  <a:gd name="T41" fmla="*/ 303 h 343"/>
                  <a:gd name="T42" fmla="*/ 539 w 717"/>
                  <a:gd name="T43" fmla="*/ 343 h 343"/>
                  <a:gd name="T44" fmla="*/ 562 w 717"/>
                  <a:gd name="T45" fmla="*/ 342 h 343"/>
                  <a:gd name="T46" fmla="*/ 683 w 717"/>
                  <a:gd name="T47" fmla="*/ 277 h 343"/>
                  <a:gd name="T48" fmla="*/ 705 w 717"/>
                  <a:gd name="T49" fmla="*/ 135 h 343"/>
                  <a:gd name="T50" fmla="*/ 471 w 717"/>
                  <a:gd name="T5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7" h="343">
                    <a:moveTo>
                      <a:pt x="471" y="0"/>
                    </a:moveTo>
                    <a:cubicBezTo>
                      <a:pt x="22" y="0"/>
                      <a:pt x="22" y="0"/>
                      <a:pt x="22" y="0"/>
                    </a:cubicBezTo>
                    <a:cubicBezTo>
                      <a:pt x="10" y="0"/>
                      <a:pt x="0" y="10"/>
                      <a:pt x="0" y="22"/>
                    </a:cubicBezTo>
                    <a:cubicBezTo>
                      <a:pt x="0" y="34"/>
                      <a:pt x="10" y="44"/>
                      <a:pt x="22" y="44"/>
                    </a:cubicBezTo>
                    <a:cubicBezTo>
                      <a:pt x="471" y="44"/>
                      <a:pt x="471" y="44"/>
                      <a:pt x="471" y="44"/>
                    </a:cubicBezTo>
                    <a:cubicBezTo>
                      <a:pt x="585" y="44"/>
                      <a:pt x="648" y="77"/>
                      <a:pt x="662" y="144"/>
                    </a:cubicBezTo>
                    <a:cubicBezTo>
                      <a:pt x="671" y="188"/>
                      <a:pt x="666" y="225"/>
                      <a:pt x="647" y="252"/>
                    </a:cubicBezTo>
                    <a:cubicBezTo>
                      <a:pt x="629" y="277"/>
                      <a:pt x="599" y="293"/>
                      <a:pt x="557" y="298"/>
                    </a:cubicBezTo>
                    <a:cubicBezTo>
                      <a:pt x="521" y="302"/>
                      <a:pt x="491" y="294"/>
                      <a:pt x="471" y="272"/>
                    </a:cubicBezTo>
                    <a:cubicBezTo>
                      <a:pt x="449" y="250"/>
                      <a:pt x="445" y="222"/>
                      <a:pt x="447" y="210"/>
                    </a:cubicBezTo>
                    <a:cubicBezTo>
                      <a:pt x="449" y="197"/>
                      <a:pt x="459" y="183"/>
                      <a:pt x="473" y="174"/>
                    </a:cubicBezTo>
                    <a:cubicBezTo>
                      <a:pt x="488" y="164"/>
                      <a:pt x="506" y="162"/>
                      <a:pt x="523" y="167"/>
                    </a:cubicBezTo>
                    <a:cubicBezTo>
                      <a:pt x="544" y="173"/>
                      <a:pt x="550" y="189"/>
                      <a:pt x="548" y="197"/>
                    </a:cubicBezTo>
                    <a:cubicBezTo>
                      <a:pt x="548" y="199"/>
                      <a:pt x="547" y="201"/>
                      <a:pt x="540" y="200"/>
                    </a:cubicBezTo>
                    <a:cubicBezTo>
                      <a:pt x="528" y="199"/>
                      <a:pt x="517" y="208"/>
                      <a:pt x="516" y="220"/>
                    </a:cubicBezTo>
                    <a:cubicBezTo>
                      <a:pt x="515" y="232"/>
                      <a:pt x="524" y="243"/>
                      <a:pt x="536" y="244"/>
                    </a:cubicBezTo>
                    <a:cubicBezTo>
                      <a:pt x="564" y="247"/>
                      <a:pt x="586" y="231"/>
                      <a:pt x="591" y="205"/>
                    </a:cubicBezTo>
                    <a:cubicBezTo>
                      <a:pt x="597" y="175"/>
                      <a:pt x="578" y="137"/>
                      <a:pt x="535" y="125"/>
                    </a:cubicBezTo>
                    <a:cubicBezTo>
                      <a:pt x="506" y="116"/>
                      <a:pt x="475" y="120"/>
                      <a:pt x="450" y="137"/>
                    </a:cubicBezTo>
                    <a:cubicBezTo>
                      <a:pt x="425" y="152"/>
                      <a:pt x="408" y="177"/>
                      <a:pt x="403" y="203"/>
                    </a:cubicBezTo>
                    <a:cubicBezTo>
                      <a:pt x="399" y="229"/>
                      <a:pt x="408" y="271"/>
                      <a:pt x="439" y="303"/>
                    </a:cubicBezTo>
                    <a:cubicBezTo>
                      <a:pt x="458" y="322"/>
                      <a:pt x="489" y="343"/>
                      <a:pt x="539" y="343"/>
                    </a:cubicBezTo>
                    <a:cubicBezTo>
                      <a:pt x="546" y="343"/>
                      <a:pt x="554" y="343"/>
                      <a:pt x="562" y="342"/>
                    </a:cubicBezTo>
                    <a:cubicBezTo>
                      <a:pt x="616" y="335"/>
                      <a:pt x="658" y="313"/>
                      <a:pt x="683" y="277"/>
                    </a:cubicBezTo>
                    <a:cubicBezTo>
                      <a:pt x="709" y="240"/>
                      <a:pt x="717" y="191"/>
                      <a:pt x="705" y="135"/>
                    </a:cubicBezTo>
                    <a:cubicBezTo>
                      <a:pt x="686" y="45"/>
                      <a:pt x="608" y="0"/>
                      <a:pt x="4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D16E0CA9-CC30-6C1E-4C9F-E4386A3FEA74}"/>
                  </a:ext>
                </a:extLst>
              </p:cNvPr>
              <p:cNvSpPr>
                <a:spLocks/>
              </p:cNvSpPr>
              <p:nvPr/>
            </p:nvSpPr>
            <p:spPr bwMode="gray">
              <a:xfrm>
                <a:off x="-3986213" y="7967663"/>
                <a:ext cx="430213" cy="555625"/>
              </a:xfrm>
              <a:custGeom>
                <a:avLst/>
                <a:gdLst>
                  <a:gd name="T0" fmla="*/ 70 w 114"/>
                  <a:gd name="T1" fmla="*/ 125 h 147"/>
                  <a:gd name="T2" fmla="*/ 92 w 114"/>
                  <a:gd name="T3" fmla="*/ 147 h 147"/>
                  <a:gd name="T4" fmla="*/ 114 w 114"/>
                  <a:gd name="T5" fmla="*/ 125 h 147"/>
                  <a:gd name="T6" fmla="*/ 34 w 114"/>
                  <a:gd name="T7" fmla="*/ 4 h 147"/>
                  <a:gd name="T8" fmla="*/ 5 w 114"/>
                  <a:gd name="T9" fmla="*/ 16 h 147"/>
                  <a:gd name="T10" fmla="*/ 17 w 114"/>
                  <a:gd name="T11" fmla="*/ 45 h 147"/>
                  <a:gd name="T12" fmla="*/ 70 w 114"/>
                  <a:gd name="T13" fmla="*/ 125 h 147"/>
                </a:gdLst>
                <a:ahLst/>
                <a:cxnLst>
                  <a:cxn ang="0">
                    <a:pos x="T0" y="T1"/>
                  </a:cxn>
                  <a:cxn ang="0">
                    <a:pos x="T2" y="T3"/>
                  </a:cxn>
                  <a:cxn ang="0">
                    <a:pos x="T4" y="T5"/>
                  </a:cxn>
                  <a:cxn ang="0">
                    <a:pos x="T6" y="T7"/>
                  </a:cxn>
                  <a:cxn ang="0">
                    <a:pos x="T8" y="T9"/>
                  </a:cxn>
                  <a:cxn ang="0">
                    <a:pos x="T10" y="T11"/>
                  </a:cxn>
                  <a:cxn ang="0">
                    <a:pos x="T12" y="T13"/>
                  </a:cxn>
                </a:cxnLst>
                <a:rect l="0" t="0" r="r" b="b"/>
                <a:pathLst>
                  <a:path w="114" h="147">
                    <a:moveTo>
                      <a:pt x="70" y="125"/>
                    </a:moveTo>
                    <a:cubicBezTo>
                      <a:pt x="70" y="137"/>
                      <a:pt x="80" y="147"/>
                      <a:pt x="92" y="147"/>
                    </a:cubicBezTo>
                    <a:cubicBezTo>
                      <a:pt x="104" y="147"/>
                      <a:pt x="114" y="137"/>
                      <a:pt x="114" y="125"/>
                    </a:cubicBezTo>
                    <a:cubicBezTo>
                      <a:pt x="114" y="72"/>
                      <a:pt x="82" y="25"/>
                      <a:pt x="34" y="4"/>
                    </a:cubicBezTo>
                    <a:cubicBezTo>
                      <a:pt x="23" y="0"/>
                      <a:pt x="10" y="5"/>
                      <a:pt x="5" y="16"/>
                    </a:cubicBezTo>
                    <a:cubicBezTo>
                      <a:pt x="0" y="27"/>
                      <a:pt x="6" y="40"/>
                      <a:pt x="17" y="45"/>
                    </a:cubicBezTo>
                    <a:cubicBezTo>
                      <a:pt x="49" y="59"/>
                      <a:pt x="70" y="90"/>
                      <a:pt x="70"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AC132A3E-AB35-992C-FFBB-008E2FAFCD08}"/>
                  </a:ext>
                </a:extLst>
              </p:cNvPr>
              <p:cNvSpPr>
                <a:spLocks/>
              </p:cNvSpPr>
              <p:nvPr/>
            </p:nvSpPr>
            <p:spPr bwMode="gray">
              <a:xfrm>
                <a:off x="-3440113" y="10329863"/>
                <a:ext cx="2522538" cy="1292225"/>
              </a:xfrm>
              <a:custGeom>
                <a:avLst/>
                <a:gdLst>
                  <a:gd name="T0" fmla="*/ 423 w 669"/>
                  <a:gd name="T1" fmla="*/ 0 h 343"/>
                  <a:gd name="T2" fmla="*/ 22 w 669"/>
                  <a:gd name="T3" fmla="*/ 0 h 343"/>
                  <a:gd name="T4" fmla="*/ 0 w 669"/>
                  <a:gd name="T5" fmla="*/ 22 h 343"/>
                  <a:gd name="T6" fmla="*/ 22 w 669"/>
                  <a:gd name="T7" fmla="*/ 44 h 343"/>
                  <a:gd name="T8" fmla="*/ 423 w 669"/>
                  <a:gd name="T9" fmla="*/ 44 h 343"/>
                  <a:gd name="T10" fmla="*/ 614 w 669"/>
                  <a:gd name="T11" fmla="*/ 144 h 343"/>
                  <a:gd name="T12" fmla="*/ 599 w 669"/>
                  <a:gd name="T13" fmla="*/ 252 h 343"/>
                  <a:gd name="T14" fmla="*/ 509 w 669"/>
                  <a:gd name="T15" fmla="*/ 298 h 343"/>
                  <a:gd name="T16" fmla="*/ 423 w 669"/>
                  <a:gd name="T17" fmla="*/ 272 h 343"/>
                  <a:gd name="T18" fmla="*/ 399 w 669"/>
                  <a:gd name="T19" fmla="*/ 211 h 343"/>
                  <a:gd name="T20" fmla="*/ 425 w 669"/>
                  <a:gd name="T21" fmla="*/ 174 h 343"/>
                  <a:gd name="T22" fmla="*/ 475 w 669"/>
                  <a:gd name="T23" fmla="*/ 167 h 343"/>
                  <a:gd name="T24" fmla="*/ 501 w 669"/>
                  <a:gd name="T25" fmla="*/ 197 h 343"/>
                  <a:gd name="T26" fmla="*/ 492 w 669"/>
                  <a:gd name="T27" fmla="*/ 200 h 343"/>
                  <a:gd name="T28" fmla="*/ 468 w 669"/>
                  <a:gd name="T29" fmla="*/ 220 h 343"/>
                  <a:gd name="T30" fmla="*/ 488 w 669"/>
                  <a:gd name="T31" fmla="*/ 244 h 343"/>
                  <a:gd name="T32" fmla="*/ 544 w 669"/>
                  <a:gd name="T33" fmla="*/ 205 h 343"/>
                  <a:gd name="T34" fmla="*/ 488 w 669"/>
                  <a:gd name="T35" fmla="*/ 125 h 343"/>
                  <a:gd name="T36" fmla="*/ 402 w 669"/>
                  <a:gd name="T37" fmla="*/ 137 h 343"/>
                  <a:gd name="T38" fmla="*/ 356 w 669"/>
                  <a:gd name="T39" fmla="*/ 203 h 343"/>
                  <a:gd name="T40" fmla="*/ 391 w 669"/>
                  <a:gd name="T41" fmla="*/ 303 h 343"/>
                  <a:gd name="T42" fmla="*/ 491 w 669"/>
                  <a:gd name="T43" fmla="*/ 343 h 343"/>
                  <a:gd name="T44" fmla="*/ 515 w 669"/>
                  <a:gd name="T45" fmla="*/ 342 h 343"/>
                  <a:gd name="T46" fmla="*/ 635 w 669"/>
                  <a:gd name="T47" fmla="*/ 278 h 343"/>
                  <a:gd name="T48" fmla="*/ 657 w 669"/>
                  <a:gd name="T49" fmla="*/ 135 h 343"/>
                  <a:gd name="T50" fmla="*/ 423 w 669"/>
                  <a:gd name="T5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9" h="343">
                    <a:moveTo>
                      <a:pt x="423" y="0"/>
                    </a:moveTo>
                    <a:cubicBezTo>
                      <a:pt x="22" y="0"/>
                      <a:pt x="22" y="0"/>
                      <a:pt x="22" y="0"/>
                    </a:cubicBezTo>
                    <a:cubicBezTo>
                      <a:pt x="10" y="0"/>
                      <a:pt x="0" y="10"/>
                      <a:pt x="0" y="22"/>
                    </a:cubicBezTo>
                    <a:cubicBezTo>
                      <a:pt x="0" y="34"/>
                      <a:pt x="10" y="44"/>
                      <a:pt x="22" y="44"/>
                    </a:cubicBezTo>
                    <a:cubicBezTo>
                      <a:pt x="423" y="44"/>
                      <a:pt x="423" y="44"/>
                      <a:pt x="423" y="44"/>
                    </a:cubicBezTo>
                    <a:cubicBezTo>
                      <a:pt x="538" y="44"/>
                      <a:pt x="600" y="77"/>
                      <a:pt x="614" y="144"/>
                    </a:cubicBezTo>
                    <a:cubicBezTo>
                      <a:pt x="624" y="188"/>
                      <a:pt x="618" y="225"/>
                      <a:pt x="599" y="252"/>
                    </a:cubicBezTo>
                    <a:cubicBezTo>
                      <a:pt x="581" y="277"/>
                      <a:pt x="551" y="293"/>
                      <a:pt x="509" y="298"/>
                    </a:cubicBezTo>
                    <a:cubicBezTo>
                      <a:pt x="473" y="303"/>
                      <a:pt x="444" y="294"/>
                      <a:pt x="423" y="272"/>
                    </a:cubicBezTo>
                    <a:cubicBezTo>
                      <a:pt x="402" y="250"/>
                      <a:pt x="397" y="223"/>
                      <a:pt x="399" y="211"/>
                    </a:cubicBezTo>
                    <a:cubicBezTo>
                      <a:pt x="401" y="197"/>
                      <a:pt x="411" y="183"/>
                      <a:pt x="425" y="174"/>
                    </a:cubicBezTo>
                    <a:cubicBezTo>
                      <a:pt x="440" y="165"/>
                      <a:pt x="458" y="162"/>
                      <a:pt x="475" y="167"/>
                    </a:cubicBezTo>
                    <a:cubicBezTo>
                      <a:pt x="496" y="173"/>
                      <a:pt x="502" y="189"/>
                      <a:pt x="501" y="197"/>
                    </a:cubicBezTo>
                    <a:cubicBezTo>
                      <a:pt x="500" y="199"/>
                      <a:pt x="500" y="201"/>
                      <a:pt x="492" y="200"/>
                    </a:cubicBezTo>
                    <a:cubicBezTo>
                      <a:pt x="480" y="199"/>
                      <a:pt x="470" y="208"/>
                      <a:pt x="468" y="220"/>
                    </a:cubicBezTo>
                    <a:cubicBezTo>
                      <a:pt x="467" y="232"/>
                      <a:pt x="476" y="243"/>
                      <a:pt x="488" y="244"/>
                    </a:cubicBezTo>
                    <a:cubicBezTo>
                      <a:pt x="516" y="247"/>
                      <a:pt x="539" y="231"/>
                      <a:pt x="544" y="205"/>
                    </a:cubicBezTo>
                    <a:cubicBezTo>
                      <a:pt x="549" y="175"/>
                      <a:pt x="530" y="137"/>
                      <a:pt x="488" y="125"/>
                    </a:cubicBezTo>
                    <a:cubicBezTo>
                      <a:pt x="458" y="116"/>
                      <a:pt x="428" y="121"/>
                      <a:pt x="402" y="137"/>
                    </a:cubicBezTo>
                    <a:cubicBezTo>
                      <a:pt x="377" y="152"/>
                      <a:pt x="360" y="177"/>
                      <a:pt x="356" y="203"/>
                    </a:cubicBezTo>
                    <a:cubicBezTo>
                      <a:pt x="351" y="229"/>
                      <a:pt x="361" y="271"/>
                      <a:pt x="391" y="303"/>
                    </a:cubicBezTo>
                    <a:cubicBezTo>
                      <a:pt x="410" y="322"/>
                      <a:pt x="442" y="343"/>
                      <a:pt x="491" y="343"/>
                    </a:cubicBezTo>
                    <a:cubicBezTo>
                      <a:pt x="499" y="343"/>
                      <a:pt x="507" y="343"/>
                      <a:pt x="515" y="342"/>
                    </a:cubicBezTo>
                    <a:cubicBezTo>
                      <a:pt x="568" y="335"/>
                      <a:pt x="610" y="313"/>
                      <a:pt x="635" y="278"/>
                    </a:cubicBezTo>
                    <a:cubicBezTo>
                      <a:pt x="662" y="241"/>
                      <a:pt x="669" y="191"/>
                      <a:pt x="657" y="135"/>
                    </a:cubicBezTo>
                    <a:cubicBezTo>
                      <a:pt x="639" y="46"/>
                      <a:pt x="560" y="0"/>
                      <a:pt x="4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01556632-BA76-0719-BDE7-CA6332E9BA6A}"/>
                  </a:ext>
                </a:extLst>
              </p:cNvPr>
              <p:cNvSpPr>
                <a:spLocks/>
              </p:cNvSpPr>
              <p:nvPr/>
            </p:nvSpPr>
            <p:spPr bwMode="gray">
              <a:xfrm>
                <a:off x="-4654550" y="10329863"/>
                <a:ext cx="923925" cy="165100"/>
              </a:xfrm>
              <a:custGeom>
                <a:avLst/>
                <a:gdLst>
                  <a:gd name="T0" fmla="*/ 22 w 245"/>
                  <a:gd name="T1" fmla="*/ 0 h 44"/>
                  <a:gd name="T2" fmla="*/ 0 w 245"/>
                  <a:gd name="T3" fmla="*/ 22 h 44"/>
                  <a:gd name="T4" fmla="*/ 22 w 245"/>
                  <a:gd name="T5" fmla="*/ 44 h 44"/>
                  <a:gd name="T6" fmla="*/ 223 w 245"/>
                  <a:gd name="T7" fmla="*/ 44 h 44"/>
                  <a:gd name="T8" fmla="*/ 245 w 245"/>
                  <a:gd name="T9" fmla="*/ 22 h 44"/>
                  <a:gd name="T10" fmla="*/ 223 w 245"/>
                  <a:gd name="T11" fmla="*/ 0 h 44"/>
                  <a:gd name="T12" fmla="*/ 22 w 245"/>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245" h="44">
                    <a:moveTo>
                      <a:pt x="22" y="0"/>
                    </a:moveTo>
                    <a:cubicBezTo>
                      <a:pt x="10" y="0"/>
                      <a:pt x="0" y="10"/>
                      <a:pt x="0" y="22"/>
                    </a:cubicBezTo>
                    <a:cubicBezTo>
                      <a:pt x="0" y="34"/>
                      <a:pt x="10" y="44"/>
                      <a:pt x="22" y="44"/>
                    </a:cubicBezTo>
                    <a:cubicBezTo>
                      <a:pt x="223" y="44"/>
                      <a:pt x="223" y="44"/>
                      <a:pt x="223" y="44"/>
                    </a:cubicBezTo>
                    <a:cubicBezTo>
                      <a:pt x="235" y="44"/>
                      <a:pt x="245" y="34"/>
                      <a:pt x="245" y="22"/>
                    </a:cubicBezTo>
                    <a:cubicBezTo>
                      <a:pt x="245" y="10"/>
                      <a:pt x="235" y="0"/>
                      <a:pt x="223" y="0"/>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844A6BA-8218-911B-28E5-8235A4E3B3CE}"/>
                  </a:ext>
                </a:extLst>
              </p:cNvPr>
              <p:cNvSpPr>
                <a:spLocks/>
              </p:cNvSpPr>
              <p:nvPr/>
            </p:nvSpPr>
            <p:spPr bwMode="gray">
              <a:xfrm>
                <a:off x="-7251700" y="7537451"/>
                <a:ext cx="4806950" cy="2957513"/>
              </a:xfrm>
              <a:custGeom>
                <a:avLst/>
                <a:gdLst>
                  <a:gd name="T0" fmla="*/ 615 w 1275"/>
                  <a:gd name="T1" fmla="*/ 762 h 784"/>
                  <a:gd name="T2" fmla="*/ 593 w 1275"/>
                  <a:gd name="T3" fmla="*/ 740 h 784"/>
                  <a:gd name="T4" fmla="*/ 240 w 1275"/>
                  <a:gd name="T5" fmla="*/ 740 h 784"/>
                  <a:gd name="T6" fmla="*/ 44 w 1275"/>
                  <a:gd name="T7" fmla="*/ 545 h 784"/>
                  <a:gd name="T8" fmla="*/ 240 w 1275"/>
                  <a:gd name="T9" fmla="*/ 350 h 784"/>
                  <a:gd name="T10" fmla="*/ 304 w 1275"/>
                  <a:gd name="T11" fmla="*/ 360 h 784"/>
                  <a:gd name="T12" fmla="*/ 326 w 1275"/>
                  <a:gd name="T13" fmla="*/ 356 h 784"/>
                  <a:gd name="T14" fmla="*/ 332 w 1275"/>
                  <a:gd name="T15" fmla="*/ 335 h 784"/>
                  <a:gd name="T16" fmla="*/ 328 w 1275"/>
                  <a:gd name="T17" fmla="*/ 293 h 784"/>
                  <a:gd name="T18" fmla="*/ 523 w 1275"/>
                  <a:gd name="T19" fmla="*/ 98 h 784"/>
                  <a:gd name="T20" fmla="*/ 649 w 1275"/>
                  <a:gd name="T21" fmla="*/ 143 h 784"/>
                  <a:gd name="T22" fmla="*/ 666 w 1275"/>
                  <a:gd name="T23" fmla="*/ 148 h 784"/>
                  <a:gd name="T24" fmla="*/ 682 w 1275"/>
                  <a:gd name="T25" fmla="*/ 138 h 784"/>
                  <a:gd name="T26" fmla="*/ 849 w 1275"/>
                  <a:gd name="T27" fmla="*/ 44 h 784"/>
                  <a:gd name="T28" fmla="*/ 1044 w 1275"/>
                  <a:gd name="T29" fmla="*/ 239 h 784"/>
                  <a:gd name="T30" fmla="*/ 1027 w 1275"/>
                  <a:gd name="T31" fmla="*/ 318 h 784"/>
                  <a:gd name="T32" fmla="*/ 1029 w 1275"/>
                  <a:gd name="T33" fmla="*/ 339 h 784"/>
                  <a:gd name="T34" fmla="*/ 1047 w 1275"/>
                  <a:gd name="T35" fmla="*/ 349 h 784"/>
                  <a:gd name="T36" fmla="*/ 1230 w 1275"/>
                  <a:gd name="T37" fmla="*/ 476 h 784"/>
                  <a:gd name="T38" fmla="*/ 1258 w 1275"/>
                  <a:gd name="T39" fmla="*/ 489 h 784"/>
                  <a:gd name="T40" fmla="*/ 1271 w 1275"/>
                  <a:gd name="T41" fmla="*/ 461 h 784"/>
                  <a:gd name="T42" fmla="*/ 1078 w 1275"/>
                  <a:gd name="T43" fmla="*/ 307 h 784"/>
                  <a:gd name="T44" fmla="*/ 1088 w 1275"/>
                  <a:gd name="T45" fmla="*/ 239 h 784"/>
                  <a:gd name="T46" fmla="*/ 849 w 1275"/>
                  <a:gd name="T47" fmla="*/ 0 h 784"/>
                  <a:gd name="T48" fmla="*/ 658 w 1275"/>
                  <a:gd name="T49" fmla="*/ 95 h 784"/>
                  <a:gd name="T50" fmla="*/ 523 w 1275"/>
                  <a:gd name="T51" fmla="*/ 54 h 784"/>
                  <a:gd name="T52" fmla="*/ 284 w 1275"/>
                  <a:gd name="T53" fmla="*/ 293 h 784"/>
                  <a:gd name="T54" fmla="*/ 284 w 1275"/>
                  <a:gd name="T55" fmla="*/ 310 h 784"/>
                  <a:gd name="T56" fmla="*/ 240 w 1275"/>
                  <a:gd name="T57" fmla="*/ 306 h 784"/>
                  <a:gd name="T58" fmla="*/ 0 w 1275"/>
                  <a:gd name="T59" fmla="*/ 545 h 784"/>
                  <a:gd name="T60" fmla="*/ 240 w 1275"/>
                  <a:gd name="T61" fmla="*/ 784 h 784"/>
                  <a:gd name="T62" fmla="*/ 593 w 1275"/>
                  <a:gd name="T63" fmla="*/ 784 h 784"/>
                  <a:gd name="T64" fmla="*/ 615 w 1275"/>
                  <a:gd name="T65" fmla="*/ 762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5" h="784">
                    <a:moveTo>
                      <a:pt x="615" y="762"/>
                    </a:moveTo>
                    <a:cubicBezTo>
                      <a:pt x="615" y="750"/>
                      <a:pt x="605" y="740"/>
                      <a:pt x="593" y="740"/>
                    </a:cubicBezTo>
                    <a:cubicBezTo>
                      <a:pt x="240" y="740"/>
                      <a:pt x="240" y="740"/>
                      <a:pt x="240" y="740"/>
                    </a:cubicBezTo>
                    <a:cubicBezTo>
                      <a:pt x="132" y="740"/>
                      <a:pt x="44" y="653"/>
                      <a:pt x="44" y="545"/>
                    </a:cubicBezTo>
                    <a:cubicBezTo>
                      <a:pt x="44" y="437"/>
                      <a:pt x="132" y="350"/>
                      <a:pt x="240" y="350"/>
                    </a:cubicBezTo>
                    <a:cubicBezTo>
                      <a:pt x="261" y="350"/>
                      <a:pt x="283" y="353"/>
                      <a:pt x="304" y="360"/>
                    </a:cubicBezTo>
                    <a:cubicBezTo>
                      <a:pt x="311" y="363"/>
                      <a:pt x="320" y="361"/>
                      <a:pt x="326" y="356"/>
                    </a:cubicBezTo>
                    <a:cubicBezTo>
                      <a:pt x="331" y="351"/>
                      <a:pt x="334" y="343"/>
                      <a:pt x="332" y="335"/>
                    </a:cubicBezTo>
                    <a:cubicBezTo>
                      <a:pt x="329" y="321"/>
                      <a:pt x="328" y="307"/>
                      <a:pt x="328" y="293"/>
                    </a:cubicBezTo>
                    <a:cubicBezTo>
                      <a:pt x="328" y="185"/>
                      <a:pt x="416" y="98"/>
                      <a:pt x="523" y="98"/>
                    </a:cubicBezTo>
                    <a:cubicBezTo>
                      <a:pt x="569" y="98"/>
                      <a:pt x="614" y="114"/>
                      <a:pt x="649" y="143"/>
                    </a:cubicBezTo>
                    <a:cubicBezTo>
                      <a:pt x="654" y="148"/>
                      <a:pt x="660" y="149"/>
                      <a:pt x="666" y="148"/>
                    </a:cubicBezTo>
                    <a:cubicBezTo>
                      <a:pt x="673" y="147"/>
                      <a:pt x="678" y="144"/>
                      <a:pt x="682" y="138"/>
                    </a:cubicBezTo>
                    <a:cubicBezTo>
                      <a:pt x="717" y="79"/>
                      <a:pt x="780" y="44"/>
                      <a:pt x="849" y="44"/>
                    </a:cubicBezTo>
                    <a:cubicBezTo>
                      <a:pt x="957" y="44"/>
                      <a:pt x="1044" y="131"/>
                      <a:pt x="1044" y="239"/>
                    </a:cubicBezTo>
                    <a:cubicBezTo>
                      <a:pt x="1044" y="266"/>
                      <a:pt x="1039" y="293"/>
                      <a:pt x="1027" y="318"/>
                    </a:cubicBezTo>
                    <a:cubicBezTo>
                      <a:pt x="1024" y="325"/>
                      <a:pt x="1025" y="333"/>
                      <a:pt x="1029" y="339"/>
                    </a:cubicBezTo>
                    <a:cubicBezTo>
                      <a:pt x="1033" y="345"/>
                      <a:pt x="1040" y="349"/>
                      <a:pt x="1047" y="349"/>
                    </a:cubicBezTo>
                    <a:cubicBezTo>
                      <a:pt x="1128" y="350"/>
                      <a:pt x="1202" y="401"/>
                      <a:pt x="1230" y="476"/>
                    </a:cubicBezTo>
                    <a:cubicBezTo>
                      <a:pt x="1234" y="488"/>
                      <a:pt x="1247" y="494"/>
                      <a:pt x="1258" y="489"/>
                    </a:cubicBezTo>
                    <a:cubicBezTo>
                      <a:pt x="1270" y="485"/>
                      <a:pt x="1275" y="472"/>
                      <a:pt x="1271" y="461"/>
                    </a:cubicBezTo>
                    <a:cubicBezTo>
                      <a:pt x="1240" y="378"/>
                      <a:pt x="1165" y="319"/>
                      <a:pt x="1078" y="307"/>
                    </a:cubicBezTo>
                    <a:cubicBezTo>
                      <a:pt x="1085" y="285"/>
                      <a:pt x="1088" y="262"/>
                      <a:pt x="1088" y="239"/>
                    </a:cubicBezTo>
                    <a:cubicBezTo>
                      <a:pt x="1088" y="107"/>
                      <a:pt x="981" y="0"/>
                      <a:pt x="849" y="0"/>
                    </a:cubicBezTo>
                    <a:cubicBezTo>
                      <a:pt x="773" y="0"/>
                      <a:pt x="703" y="35"/>
                      <a:pt x="658" y="95"/>
                    </a:cubicBezTo>
                    <a:cubicBezTo>
                      <a:pt x="618" y="68"/>
                      <a:pt x="571" y="54"/>
                      <a:pt x="523" y="54"/>
                    </a:cubicBezTo>
                    <a:cubicBezTo>
                      <a:pt x="391" y="54"/>
                      <a:pt x="284" y="161"/>
                      <a:pt x="284" y="293"/>
                    </a:cubicBezTo>
                    <a:cubicBezTo>
                      <a:pt x="284" y="299"/>
                      <a:pt x="284" y="304"/>
                      <a:pt x="284" y="310"/>
                    </a:cubicBezTo>
                    <a:cubicBezTo>
                      <a:pt x="270" y="307"/>
                      <a:pt x="255" y="306"/>
                      <a:pt x="240" y="306"/>
                    </a:cubicBezTo>
                    <a:cubicBezTo>
                      <a:pt x="108" y="306"/>
                      <a:pt x="0" y="413"/>
                      <a:pt x="0" y="545"/>
                    </a:cubicBezTo>
                    <a:cubicBezTo>
                      <a:pt x="0" y="677"/>
                      <a:pt x="108" y="784"/>
                      <a:pt x="240" y="784"/>
                    </a:cubicBezTo>
                    <a:cubicBezTo>
                      <a:pt x="593" y="784"/>
                      <a:pt x="593" y="784"/>
                      <a:pt x="593" y="784"/>
                    </a:cubicBezTo>
                    <a:cubicBezTo>
                      <a:pt x="605" y="784"/>
                      <a:pt x="615" y="774"/>
                      <a:pt x="615" y="7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46" name="Group 1045">
            <a:extLst>
              <a:ext uri="{FF2B5EF4-FFF2-40B4-BE49-F238E27FC236}">
                <a16:creationId xmlns:a16="http://schemas.microsoft.com/office/drawing/2014/main" id="{552B3959-0F31-1117-C401-BE88882A8D80}"/>
              </a:ext>
            </a:extLst>
          </p:cNvPr>
          <p:cNvGrpSpPr/>
          <p:nvPr/>
        </p:nvGrpSpPr>
        <p:grpSpPr bwMode="gray">
          <a:xfrm>
            <a:off x="3540040" y="1417103"/>
            <a:ext cx="1168454" cy="838417"/>
            <a:chOff x="3540040" y="1417103"/>
            <a:chExt cx="1168454" cy="838417"/>
          </a:xfrm>
        </p:grpSpPr>
        <p:grpSp>
          <p:nvGrpSpPr>
            <p:cNvPr id="1025" name="Group 1024">
              <a:extLst>
                <a:ext uri="{FF2B5EF4-FFF2-40B4-BE49-F238E27FC236}">
                  <a16:creationId xmlns:a16="http://schemas.microsoft.com/office/drawing/2014/main" id="{16AB27B8-B8A2-151C-7470-240ECE0B06AD}"/>
                </a:ext>
              </a:extLst>
            </p:cNvPr>
            <p:cNvGrpSpPr/>
            <p:nvPr/>
          </p:nvGrpSpPr>
          <p:grpSpPr bwMode="gray">
            <a:xfrm flipH="1">
              <a:off x="3540040" y="1417103"/>
              <a:ext cx="1168454" cy="838417"/>
              <a:chOff x="-7251700" y="7537451"/>
              <a:chExt cx="6334125" cy="4545013"/>
            </a:xfrm>
            <a:solidFill>
              <a:schemeClr val="bg1"/>
            </a:solidFill>
            <a:effectLst/>
          </p:grpSpPr>
          <p:sp>
            <p:nvSpPr>
              <p:cNvPr id="1027" name="Freeform 6">
                <a:extLst>
                  <a:ext uri="{FF2B5EF4-FFF2-40B4-BE49-F238E27FC236}">
                    <a16:creationId xmlns:a16="http://schemas.microsoft.com/office/drawing/2014/main" id="{8BB5B898-D2FA-90D5-2114-03C1883C412F}"/>
                  </a:ext>
                </a:extLst>
              </p:cNvPr>
              <p:cNvSpPr>
                <a:spLocks/>
              </p:cNvSpPr>
              <p:nvPr/>
            </p:nvSpPr>
            <p:spPr bwMode="gray">
              <a:xfrm>
                <a:off x="-4065588" y="8704263"/>
                <a:ext cx="3148013" cy="1319213"/>
              </a:xfrm>
              <a:custGeom>
                <a:avLst/>
                <a:gdLst>
                  <a:gd name="T0" fmla="*/ 568 w 835"/>
                  <a:gd name="T1" fmla="*/ 213 h 350"/>
                  <a:gd name="T2" fmla="*/ 654 w 835"/>
                  <a:gd name="T3" fmla="*/ 225 h 350"/>
                  <a:gd name="T4" fmla="*/ 710 w 835"/>
                  <a:gd name="T5" fmla="*/ 145 h 350"/>
                  <a:gd name="T6" fmla="*/ 654 w 835"/>
                  <a:gd name="T7" fmla="*/ 106 h 350"/>
                  <a:gd name="T8" fmla="*/ 634 w 835"/>
                  <a:gd name="T9" fmla="*/ 130 h 350"/>
                  <a:gd name="T10" fmla="*/ 658 w 835"/>
                  <a:gd name="T11" fmla="*/ 149 h 350"/>
                  <a:gd name="T12" fmla="*/ 667 w 835"/>
                  <a:gd name="T13" fmla="*/ 153 h 350"/>
                  <a:gd name="T14" fmla="*/ 641 w 835"/>
                  <a:gd name="T15" fmla="*/ 183 h 350"/>
                  <a:gd name="T16" fmla="*/ 591 w 835"/>
                  <a:gd name="T17" fmla="*/ 176 h 350"/>
                  <a:gd name="T18" fmla="*/ 565 w 835"/>
                  <a:gd name="T19" fmla="*/ 139 h 350"/>
                  <a:gd name="T20" fmla="*/ 589 w 835"/>
                  <a:gd name="T21" fmla="*/ 77 h 350"/>
                  <a:gd name="T22" fmla="*/ 675 w 835"/>
                  <a:gd name="T23" fmla="*/ 52 h 350"/>
                  <a:gd name="T24" fmla="*/ 765 w 835"/>
                  <a:gd name="T25" fmla="*/ 98 h 350"/>
                  <a:gd name="T26" fmla="*/ 780 w 835"/>
                  <a:gd name="T27" fmla="*/ 206 h 350"/>
                  <a:gd name="T28" fmla="*/ 589 w 835"/>
                  <a:gd name="T29" fmla="*/ 306 h 350"/>
                  <a:gd name="T30" fmla="*/ 22 w 835"/>
                  <a:gd name="T31" fmla="*/ 306 h 350"/>
                  <a:gd name="T32" fmla="*/ 0 w 835"/>
                  <a:gd name="T33" fmla="*/ 328 h 350"/>
                  <a:gd name="T34" fmla="*/ 22 w 835"/>
                  <a:gd name="T35" fmla="*/ 350 h 350"/>
                  <a:gd name="T36" fmla="*/ 589 w 835"/>
                  <a:gd name="T37" fmla="*/ 350 h 350"/>
                  <a:gd name="T38" fmla="*/ 823 w 835"/>
                  <a:gd name="T39" fmla="*/ 215 h 350"/>
                  <a:gd name="T40" fmla="*/ 801 w 835"/>
                  <a:gd name="T41" fmla="*/ 72 h 350"/>
                  <a:gd name="T42" fmla="*/ 681 w 835"/>
                  <a:gd name="T43" fmla="*/ 8 h 350"/>
                  <a:gd name="T44" fmla="*/ 557 w 835"/>
                  <a:gd name="T45" fmla="*/ 47 h 350"/>
                  <a:gd name="T46" fmla="*/ 522 w 835"/>
                  <a:gd name="T47" fmla="*/ 146 h 350"/>
                  <a:gd name="T48" fmla="*/ 568 w 835"/>
                  <a:gd name="T49" fmla="*/ 21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350">
                    <a:moveTo>
                      <a:pt x="568" y="213"/>
                    </a:moveTo>
                    <a:cubicBezTo>
                      <a:pt x="594" y="229"/>
                      <a:pt x="624" y="233"/>
                      <a:pt x="654" y="225"/>
                    </a:cubicBezTo>
                    <a:cubicBezTo>
                      <a:pt x="696" y="212"/>
                      <a:pt x="715" y="174"/>
                      <a:pt x="710" y="145"/>
                    </a:cubicBezTo>
                    <a:cubicBezTo>
                      <a:pt x="705" y="119"/>
                      <a:pt x="682" y="103"/>
                      <a:pt x="654" y="106"/>
                    </a:cubicBezTo>
                    <a:cubicBezTo>
                      <a:pt x="642" y="107"/>
                      <a:pt x="633" y="118"/>
                      <a:pt x="634" y="130"/>
                    </a:cubicBezTo>
                    <a:cubicBezTo>
                      <a:pt x="636" y="142"/>
                      <a:pt x="646" y="151"/>
                      <a:pt x="658" y="149"/>
                    </a:cubicBezTo>
                    <a:cubicBezTo>
                      <a:pt x="666" y="149"/>
                      <a:pt x="666" y="151"/>
                      <a:pt x="667" y="153"/>
                    </a:cubicBezTo>
                    <a:cubicBezTo>
                      <a:pt x="668" y="160"/>
                      <a:pt x="662" y="177"/>
                      <a:pt x="641" y="183"/>
                    </a:cubicBezTo>
                    <a:cubicBezTo>
                      <a:pt x="624" y="188"/>
                      <a:pt x="606" y="185"/>
                      <a:pt x="591" y="176"/>
                    </a:cubicBezTo>
                    <a:cubicBezTo>
                      <a:pt x="577" y="167"/>
                      <a:pt x="567" y="153"/>
                      <a:pt x="565" y="139"/>
                    </a:cubicBezTo>
                    <a:cubicBezTo>
                      <a:pt x="563" y="127"/>
                      <a:pt x="568" y="100"/>
                      <a:pt x="589" y="77"/>
                    </a:cubicBezTo>
                    <a:cubicBezTo>
                      <a:pt x="610" y="56"/>
                      <a:pt x="639" y="47"/>
                      <a:pt x="675" y="52"/>
                    </a:cubicBezTo>
                    <a:cubicBezTo>
                      <a:pt x="717" y="57"/>
                      <a:pt x="747" y="72"/>
                      <a:pt x="765" y="98"/>
                    </a:cubicBezTo>
                    <a:cubicBezTo>
                      <a:pt x="784" y="124"/>
                      <a:pt x="790" y="162"/>
                      <a:pt x="780" y="206"/>
                    </a:cubicBezTo>
                    <a:cubicBezTo>
                      <a:pt x="766" y="273"/>
                      <a:pt x="704" y="306"/>
                      <a:pt x="589" y="306"/>
                    </a:cubicBezTo>
                    <a:cubicBezTo>
                      <a:pt x="22" y="306"/>
                      <a:pt x="22" y="306"/>
                      <a:pt x="22" y="306"/>
                    </a:cubicBezTo>
                    <a:cubicBezTo>
                      <a:pt x="9" y="306"/>
                      <a:pt x="0" y="315"/>
                      <a:pt x="0" y="328"/>
                    </a:cubicBezTo>
                    <a:cubicBezTo>
                      <a:pt x="0" y="340"/>
                      <a:pt x="9" y="350"/>
                      <a:pt x="22" y="350"/>
                    </a:cubicBezTo>
                    <a:cubicBezTo>
                      <a:pt x="589" y="350"/>
                      <a:pt x="589" y="350"/>
                      <a:pt x="589" y="350"/>
                    </a:cubicBezTo>
                    <a:cubicBezTo>
                      <a:pt x="726" y="350"/>
                      <a:pt x="805" y="304"/>
                      <a:pt x="823" y="215"/>
                    </a:cubicBezTo>
                    <a:cubicBezTo>
                      <a:pt x="835" y="158"/>
                      <a:pt x="828" y="109"/>
                      <a:pt x="801" y="72"/>
                    </a:cubicBezTo>
                    <a:cubicBezTo>
                      <a:pt x="776" y="37"/>
                      <a:pt x="734" y="15"/>
                      <a:pt x="681" y="8"/>
                    </a:cubicBezTo>
                    <a:cubicBezTo>
                      <a:pt x="617" y="0"/>
                      <a:pt x="579" y="25"/>
                      <a:pt x="557" y="47"/>
                    </a:cubicBezTo>
                    <a:cubicBezTo>
                      <a:pt x="527" y="79"/>
                      <a:pt x="517" y="121"/>
                      <a:pt x="522" y="146"/>
                    </a:cubicBezTo>
                    <a:cubicBezTo>
                      <a:pt x="526" y="173"/>
                      <a:pt x="543" y="198"/>
                      <a:pt x="568" y="213"/>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8" name="Freeform 7">
                <a:extLst>
                  <a:ext uri="{FF2B5EF4-FFF2-40B4-BE49-F238E27FC236}">
                    <a16:creationId xmlns:a16="http://schemas.microsoft.com/office/drawing/2014/main" id="{22841A4C-E523-D818-AE39-A28AA1F69063}"/>
                  </a:ext>
                </a:extLst>
              </p:cNvPr>
              <p:cNvSpPr>
                <a:spLocks/>
              </p:cNvSpPr>
              <p:nvPr/>
            </p:nvSpPr>
            <p:spPr bwMode="gray">
              <a:xfrm>
                <a:off x="-5132388" y="10788651"/>
                <a:ext cx="2703513" cy="1293813"/>
              </a:xfrm>
              <a:custGeom>
                <a:avLst/>
                <a:gdLst>
                  <a:gd name="T0" fmla="*/ 471 w 717"/>
                  <a:gd name="T1" fmla="*/ 0 h 343"/>
                  <a:gd name="T2" fmla="*/ 22 w 717"/>
                  <a:gd name="T3" fmla="*/ 0 h 343"/>
                  <a:gd name="T4" fmla="*/ 0 w 717"/>
                  <a:gd name="T5" fmla="*/ 22 h 343"/>
                  <a:gd name="T6" fmla="*/ 22 w 717"/>
                  <a:gd name="T7" fmla="*/ 44 h 343"/>
                  <a:gd name="T8" fmla="*/ 471 w 717"/>
                  <a:gd name="T9" fmla="*/ 44 h 343"/>
                  <a:gd name="T10" fmla="*/ 662 w 717"/>
                  <a:gd name="T11" fmla="*/ 144 h 343"/>
                  <a:gd name="T12" fmla="*/ 647 w 717"/>
                  <a:gd name="T13" fmla="*/ 252 h 343"/>
                  <a:gd name="T14" fmla="*/ 557 w 717"/>
                  <a:gd name="T15" fmla="*/ 298 h 343"/>
                  <a:gd name="T16" fmla="*/ 471 w 717"/>
                  <a:gd name="T17" fmla="*/ 272 h 343"/>
                  <a:gd name="T18" fmla="*/ 447 w 717"/>
                  <a:gd name="T19" fmla="*/ 210 h 343"/>
                  <a:gd name="T20" fmla="*/ 473 w 717"/>
                  <a:gd name="T21" fmla="*/ 174 h 343"/>
                  <a:gd name="T22" fmla="*/ 523 w 717"/>
                  <a:gd name="T23" fmla="*/ 167 h 343"/>
                  <a:gd name="T24" fmla="*/ 548 w 717"/>
                  <a:gd name="T25" fmla="*/ 197 h 343"/>
                  <a:gd name="T26" fmla="*/ 540 w 717"/>
                  <a:gd name="T27" fmla="*/ 200 h 343"/>
                  <a:gd name="T28" fmla="*/ 516 w 717"/>
                  <a:gd name="T29" fmla="*/ 220 h 343"/>
                  <a:gd name="T30" fmla="*/ 536 w 717"/>
                  <a:gd name="T31" fmla="*/ 244 h 343"/>
                  <a:gd name="T32" fmla="*/ 591 w 717"/>
                  <a:gd name="T33" fmla="*/ 205 h 343"/>
                  <a:gd name="T34" fmla="*/ 535 w 717"/>
                  <a:gd name="T35" fmla="*/ 125 h 343"/>
                  <a:gd name="T36" fmla="*/ 450 w 717"/>
                  <a:gd name="T37" fmla="*/ 137 h 343"/>
                  <a:gd name="T38" fmla="*/ 403 w 717"/>
                  <a:gd name="T39" fmla="*/ 203 h 343"/>
                  <a:gd name="T40" fmla="*/ 439 w 717"/>
                  <a:gd name="T41" fmla="*/ 303 h 343"/>
                  <a:gd name="T42" fmla="*/ 539 w 717"/>
                  <a:gd name="T43" fmla="*/ 343 h 343"/>
                  <a:gd name="T44" fmla="*/ 562 w 717"/>
                  <a:gd name="T45" fmla="*/ 342 h 343"/>
                  <a:gd name="T46" fmla="*/ 683 w 717"/>
                  <a:gd name="T47" fmla="*/ 277 h 343"/>
                  <a:gd name="T48" fmla="*/ 705 w 717"/>
                  <a:gd name="T49" fmla="*/ 135 h 343"/>
                  <a:gd name="T50" fmla="*/ 471 w 717"/>
                  <a:gd name="T5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7" h="343">
                    <a:moveTo>
                      <a:pt x="471" y="0"/>
                    </a:moveTo>
                    <a:cubicBezTo>
                      <a:pt x="22" y="0"/>
                      <a:pt x="22" y="0"/>
                      <a:pt x="22" y="0"/>
                    </a:cubicBezTo>
                    <a:cubicBezTo>
                      <a:pt x="10" y="0"/>
                      <a:pt x="0" y="10"/>
                      <a:pt x="0" y="22"/>
                    </a:cubicBezTo>
                    <a:cubicBezTo>
                      <a:pt x="0" y="34"/>
                      <a:pt x="10" y="44"/>
                      <a:pt x="22" y="44"/>
                    </a:cubicBezTo>
                    <a:cubicBezTo>
                      <a:pt x="471" y="44"/>
                      <a:pt x="471" y="44"/>
                      <a:pt x="471" y="44"/>
                    </a:cubicBezTo>
                    <a:cubicBezTo>
                      <a:pt x="585" y="44"/>
                      <a:pt x="648" y="77"/>
                      <a:pt x="662" y="144"/>
                    </a:cubicBezTo>
                    <a:cubicBezTo>
                      <a:pt x="671" y="188"/>
                      <a:pt x="666" y="225"/>
                      <a:pt x="647" y="252"/>
                    </a:cubicBezTo>
                    <a:cubicBezTo>
                      <a:pt x="629" y="277"/>
                      <a:pt x="599" y="293"/>
                      <a:pt x="557" y="298"/>
                    </a:cubicBezTo>
                    <a:cubicBezTo>
                      <a:pt x="521" y="302"/>
                      <a:pt x="491" y="294"/>
                      <a:pt x="471" y="272"/>
                    </a:cubicBezTo>
                    <a:cubicBezTo>
                      <a:pt x="449" y="250"/>
                      <a:pt x="445" y="222"/>
                      <a:pt x="447" y="210"/>
                    </a:cubicBezTo>
                    <a:cubicBezTo>
                      <a:pt x="449" y="197"/>
                      <a:pt x="459" y="183"/>
                      <a:pt x="473" y="174"/>
                    </a:cubicBezTo>
                    <a:cubicBezTo>
                      <a:pt x="488" y="164"/>
                      <a:pt x="506" y="162"/>
                      <a:pt x="523" y="167"/>
                    </a:cubicBezTo>
                    <a:cubicBezTo>
                      <a:pt x="544" y="173"/>
                      <a:pt x="550" y="189"/>
                      <a:pt x="548" y="197"/>
                    </a:cubicBezTo>
                    <a:cubicBezTo>
                      <a:pt x="548" y="199"/>
                      <a:pt x="547" y="201"/>
                      <a:pt x="540" y="200"/>
                    </a:cubicBezTo>
                    <a:cubicBezTo>
                      <a:pt x="528" y="199"/>
                      <a:pt x="517" y="208"/>
                      <a:pt x="516" y="220"/>
                    </a:cubicBezTo>
                    <a:cubicBezTo>
                      <a:pt x="515" y="232"/>
                      <a:pt x="524" y="243"/>
                      <a:pt x="536" y="244"/>
                    </a:cubicBezTo>
                    <a:cubicBezTo>
                      <a:pt x="564" y="247"/>
                      <a:pt x="586" y="231"/>
                      <a:pt x="591" y="205"/>
                    </a:cubicBezTo>
                    <a:cubicBezTo>
                      <a:pt x="597" y="175"/>
                      <a:pt x="578" y="137"/>
                      <a:pt x="535" y="125"/>
                    </a:cubicBezTo>
                    <a:cubicBezTo>
                      <a:pt x="506" y="116"/>
                      <a:pt x="475" y="120"/>
                      <a:pt x="450" y="137"/>
                    </a:cubicBezTo>
                    <a:cubicBezTo>
                      <a:pt x="425" y="152"/>
                      <a:pt x="408" y="177"/>
                      <a:pt x="403" y="203"/>
                    </a:cubicBezTo>
                    <a:cubicBezTo>
                      <a:pt x="399" y="229"/>
                      <a:pt x="408" y="271"/>
                      <a:pt x="439" y="303"/>
                    </a:cubicBezTo>
                    <a:cubicBezTo>
                      <a:pt x="458" y="322"/>
                      <a:pt x="489" y="343"/>
                      <a:pt x="539" y="343"/>
                    </a:cubicBezTo>
                    <a:cubicBezTo>
                      <a:pt x="546" y="343"/>
                      <a:pt x="554" y="343"/>
                      <a:pt x="562" y="342"/>
                    </a:cubicBezTo>
                    <a:cubicBezTo>
                      <a:pt x="616" y="335"/>
                      <a:pt x="658" y="313"/>
                      <a:pt x="683" y="277"/>
                    </a:cubicBezTo>
                    <a:cubicBezTo>
                      <a:pt x="709" y="240"/>
                      <a:pt x="717" y="191"/>
                      <a:pt x="705" y="135"/>
                    </a:cubicBezTo>
                    <a:cubicBezTo>
                      <a:pt x="686" y="45"/>
                      <a:pt x="608" y="0"/>
                      <a:pt x="471" y="0"/>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8">
                <a:extLst>
                  <a:ext uri="{FF2B5EF4-FFF2-40B4-BE49-F238E27FC236}">
                    <a16:creationId xmlns:a16="http://schemas.microsoft.com/office/drawing/2014/main" id="{03E1D6F3-3808-4B20-A7D0-30A43B96FE60}"/>
                  </a:ext>
                </a:extLst>
              </p:cNvPr>
              <p:cNvSpPr>
                <a:spLocks/>
              </p:cNvSpPr>
              <p:nvPr/>
            </p:nvSpPr>
            <p:spPr bwMode="gray">
              <a:xfrm>
                <a:off x="-3986213" y="7967663"/>
                <a:ext cx="430213" cy="555625"/>
              </a:xfrm>
              <a:custGeom>
                <a:avLst/>
                <a:gdLst>
                  <a:gd name="T0" fmla="*/ 70 w 114"/>
                  <a:gd name="T1" fmla="*/ 125 h 147"/>
                  <a:gd name="T2" fmla="*/ 92 w 114"/>
                  <a:gd name="T3" fmla="*/ 147 h 147"/>
                  <a:gd name="T4" fmla="*/ 114 w 114"/>
                  <a:gd name="T5" fmla="*/ 125 h 147"/>
                  <a:gd name="T6" fmla="*/ 34 w 114"/>
                  <a:gd name="T7" fmla="*/ 4 h 147"/>
                  <a:gd name="T8" fmla="*/ 5 w 114"/>
                  <a:gd name="T9" fmla="*/ 16 h 147"/>
                  <a:gd name="T10" fmla="*/ 17 w 114"/>
                  <a:gd name="T11" fmla="*/ 45 h 147"/>
                  <a:gd name="T12" fmla="*/ 70 w 114"/>
                  <a:gd name="T13" fmla="*/ 125 h 147"/>
                </a:gdLst>
                <a:ahLst/>
                <a:cxnLst>
                  <a:cxn ang="0">
                    <a:pos x="T0" y="T1"/>
                  </a:cxn>
                  <a:cxn ang="0">
                    <a:pos x="T2" y="T3"/>
                  </a:cxn>
                  <a:cxn ang="0">
                    <a:pos x="T4" y="T5"/>
                  </a:cxn>
                  <a:cxn ang="0">
                    <a:pos x="T6" y="T7"/>
                  </a:cxn>
                  <a:cxn ang="0">
                    <a:pos x="T8" y="T9"/>
                  </a:cxn>
                  <a:cxn ang="0">
                    <a:pos x="T10" y="T11"/>
                  </a:cxn>
                  <a:cxn ang="0">
                    <a:pos x="T12" y="T13"/>
                  </a:cxn>
                </a:cxnLst>
                <a:rect l="0" t="0" r="r" b="b"/>
                <a:pathLst>
                  <a:path w="114" h="147">
                    <a:moveTo>
                      <a:pt x="70" y="125"/>
                    </a:moveTo>
                    <a:cubicBezTo>
                      <a:pt x="70" y="137"/>
                      <a:pt x="80" y="147"/>
                      <a:pt x="92" y="147"/>
                    </a:cubicBezTo>
                    <a:cubicBezTo>
                      <a:pt x="104" y="147"/>
                      <a:pt x="114" y="137"/>
                      <a:pt x="114" y="125"/>
                    </a:cubicBezTo>
                    <a:cubicBezTo>
                      <a:pt x="114" y="72"/>
                      <a:pt x="82" y="25"/>
                      <a:pt x="34" y="4"/>
                    </a:cubicBezTo>
                    <a:cubicBezTo>
                      <a:pt x="23" y="0"/>
                      <a:pt x="10" y="5"/>
                      <a:pt x="5" y="16"/>
                    </a:cubicBezTo>
                    <a:cubicBezTo>
                      <a:pt x="0" y="27"/>
                      <a:pt x="6" y="40"/>
                      <a:pt x="17" y="45"/>
                    </a:cubicBezTo>
                    <a:cubicBezTo>
                      <a:pt x="49" y="59"/>
                      <a:pt x="70" y="90"/>
                      <a:pt x="70" y="125"/>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9">
                <a:extLst>
                  <a:ext uri="{FF2B5EF4-FFF2-40B4-BE49-F238E27FC236}">
                    <a16:creationId xmlns:a16="http://schemas.microsoft.com/office/drawing/2014/main" id="{AC3F1292-4054-A55D-ED19-3AFA49D0E0E5}"/>
                  </a:ext>
                </a:extLst>
              </p:cNvPr>
              <p:cNvSpPr>
                <a:spLocks/>
              </p:cNvSpPr>
              <p:nvPr/>
            </p:nvSpPr>
            <p:spPr bwMode="gray">
              <a:xfrm>
                <a:off x="-3440113" y="10329863"/>
                <a:ext cx="2522538" cy="1292225"/>
              </a:xfrm>
              <a:custGeom>
                <a:avLst/>
                <a:gdLst>
                  <a:gd name="T0" fmla="*/ 423 w 669"/>
                  <a:gd name="T1" fmla="*/ 0 h 343"/>
                  <a:gd name="T2" fmla="*/ 22 w 669"/>
                  <a:gd name="T3" fmla="*/ 0 h 343"/>
                  <a:gd name="T4" fmla="*/ 0 w 669"/>
                  <a:gd name="T5" fmla="*/ 22 h 343"/>
                  <a:gd name="T6" fmla="*/ 22 w 669"/>
                  <a:gd name="T7" fmla="*/ 44 h 343"/>
                  <a:gd name="T8" fmla="*/ 423 w 669"/>
                  <a:gd name="T9" fmla="*/ 44 h 343"/>
                  <a:gd name="T10" fmla="*/ 614 w 669"/>
                  <a:gd name="T11" fmla="*/ 144 h 343"/>
                  <a:gd name="T12" fmla="*/ 599 w 669"/>
                  <a:gd name="T13" fmla="*/ 252 h 343"/>
                  <a:gd name="T14" fmla="*/ 509 w 669"/>
                  <a:gd name="T15" fmla="*/ 298 h 343"/>
                  <a:gd name="T16" fmla="*/ 423 w 669"/>
                  <a:gd name="T17" fmla="*/ 272 h 343"/>
                  <a:gd name="T18" fmla="*/ 399 w 669"/>
                  <a:gd name="T19" fmla="*/ 211 h 343"/>
                  <a:gd name="T20" fmla="*/ 425 w 669"/>
                  <a:gd name="T21" fmla="*/ 174 h 343"/>
                  <a:gd name="T22" fmla="*/ 475 w 669"/>
                  <a:gd name="T23" fmla="*/ 167 h 343"/>
                  <a:gd name="T24" fmla="*/ 501 w 669"/>
                  <a:gd name="T25" fmla="*/ 197 h 343"/>
                  <a:gd name="T26" fmla="*/ 492 w 669"/>
                  <a:gd name="T27" fmla="*/ 200 h 343"/>
                  <a:gd name="T28" fmla="*/ 468 w 669"/>
                  <a:gd name="T29" fmla="*/ 220 h 343"/>
                  <a:gd name="T30" fmla="*/ 488 w 669"/>
                  <a:gd name="T31" fmla="*/ 244 h 343"/>
                  <a:gd name="T32" fmla="*/ 544 w 669"/>
                  <a:gd name="T33" fmla="*/ 205 h 343"/>
                  <a:gd name="T34" fmla="*/ 488 w 669"/>
                  <a:gd name="T35" fmla="*/ 125 h 343"/>
                  <a:gd name="T36" fmla="*/ 402 w 669"/>
                  <a:gd name="T37" fmla="*/ 137 h 343"/>
                  <a:gd name="T38" fmla="*/ 356 w 669"/>
                  <a:gd name="T39" fmla="*/ 203 h 343"/>
                  <a:gd name="T40" fmla="*/ 391 w 669"/>
                  <a:gd name="T41" fmla="*/ 303 h 343"/>
                  <a:gd name="T42" fmla="*/ 491 w 669"/>
                  <a:gd name="T43" fmla="*/ 343 h 343"/>
                  <a:gd name="T44" fmla="*/ 515 w 669"/>
                  <a:gd name="T45" fmla="*/ 342 h 343"/>
                  <a:gd name="T46" fmla="*/ 635 w 669"/>
                  <a:gd name="T47" fmla="*/ 278 h 343"/>
                  <a:gd name="T48" fmla="*/ 657 w 669"/>
                  <a:gd name="T49" fmla="*/ 135 h 343"/>
                  <a:gd name="T50" fmla="*/ 423 w 669"/>
                  <a:gd name="T5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9" h="343">
                    <a:moveTo>
                      <a:pt x="423" y="0"/>
                    </a:moveTo>
                    <a:cubicBezTo>
                      <a:pt x="22" y="0"/>
                      <a:pt x="22" y="0"/>
                      <a:pt x="22" y="0"/>
                    </a:cubicBezTo>
                    <a:cubicBezTo>
                      <a:pt x="10" y="0"/>
                      <a:pt x="0" y="10"/>
                      <a:pt x="0" y="22"/>
                    </a:cubicBezTo>
                    <a:cubicBezTo>
                      <a:pt x="0" y="34"/>
                      <a:pt x="10" y="44"/>
                      <a:pt x="22" y="44"/>
                    </a:cubicBezTo>
                    <a:cubicBezTo>
                      <a:pt x="423" y="44"/>
                      <a:pt x="423" y="44"/>
                      <a:pt x="423" y="44"/>
                    </a:cubicBezTo>
                    <a:cubicBezTo>
                      <a:pt x="538" y="44"/>
                      <a:pt x="600" y="77"/>
                      <a:pt x="614" y="144"/>
                    </a:cubicBezTo>
                    <a:cubicBezTo>
                      <a:pt x="624" y="188"/>
                      <a:pt x="618" y="225"/>
                      <a:pt x="599" y="252"/>
                    </a:cubicBezTo>
                    <a:cubicBezTo>
                      <a:pt x="581" y="277"/>
                      <a:pt x="551" y="293"/>
                      <a:pt x="509" y="298"/>
                    </a:cubicBezTo>
                    <a:cubicBezTo>
                      <a:pt x="473" y="303"/>
                      <a:pt x="444" y="294"/>
                      <a:pt x="423" y="272"/>
                    </a:cubicBezTo>
                    <a:cubicBezTo>
                      <a:pt x="402" y="250"/>
                      <a:pt x="397" y="223"/>
                      <a:pt x="399" y="211"/>
                    </a:cubicBezTo>
                    <a:cubicBezTo>
                      <a:pt x="401" y="197"/>
                      <a:pt x="411" y="183"/>
                      <a:pt x="425" y="174"/>
                    </a:cubicBezTo>
                    <a:cubicBezTo>
                      <a:pt x="440" y="165"/>
                      <a:pt x="458" y="162"/>
                      <a:pt x="475" y="167"/>
                    </a:cubicBezTo>
                    <a:cubicBezTo>
                      <a:pt x="496" y="173"/>
                      <a:pt x="502" y="189"/>
                      <a:pt x="501" y="197"/>
                    </a:cubicBezTo>
                    <a:cubicBezTo>
                      <a:pt x="500" y="199"/>
                      <a:pt x="500" y="201"/>
                      <a:pt x="492" y="200"/>
                    </a:cubicBezTo>
                    <a:cubicBezTo>
                      <a:pt x="480" y="199"/>
                      <a:pt x="470" y="208"/>
                      <a:pt x="468" y="220"/>
                    </a:cubicBezTo>
                    <a:cubicBezTo>
                      <a:pt x="467" y="232"/>
                      <a:pt x="476" y="243"/>
                      <a:pt x="488" y="244"/>
                    </a:cubicBezTo>
                    <a:cubicBezTo>
                      <a:pt x="516" y="247"/>
                      <a:pt x="539" y="231"/>
                      <a:pt x="544" y="205"/>
                    </a:cubicBezTo>
                    <a:cubicBezTo>
                      <a:pt x="549" y="175"/>
                      <a:pt x="530" y="137"/>
                      <a:pt x="488" y="125"/>
                    </a:cubicBezTo>
                    <a:cubicBezTo>
                      <a:pt x="458" y="116"/>
                      <a:pt x="428" y="121"/>
                      <a:pt x="402" y="137"/>
                    </a:cubicBezTo>
                    <a:cubicBezTo>
                      <a:pt x="377" y="152"/>
                      <a:pt x="360" y="177"/>
                      <a:pt x="356" y="203"/>
                    </a:cubicBezTo>
                    <a:cubicBezTo>
                      <a:pt x="351" y="229"/>
                      <a:pt x="361" y="271"/>
                      <a:pt x="391" y="303"/>
                    </a:cubicBezTo>
                    <a:cubicBezTo>
                      <a:pt x="410" y="322"/>
                      <a:pt x="442" y="343"/>
                      <a:pt x="491" y="343"/>
                    </a:cubicBezTo>
                    <a:cubicBezTo>
                      <a:pt x="499" y="343"/>
                      <a:pt x="507" y="343"/>
                      <a:pt x="515" y="342"/>
                    </a:cubicBezTo>
                    <a:cubicBezTo>
                      <a:pt x="568" y="335"/>
                      <a:pt x="610" y="313"/>
                      <a:pt x="635" y="278"/>
                    </a:cubicBezTo>
                    <a:cubicBezTo>
                      <a:pt x="662" y="241"/>
                      <a:pt x="669" y="191"/>
                      <a:pt x="657" y="135"/>
                    </a:cubicBezTo>
                    <a:cubicBezTo>
                      <a:pt x="639" y="46"/>
                      <a:pt x="560" y="0"/>
                      <a:pt x="423" y="0"/>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10">
                <a:extLst>
                  <a:ext uri="{FF2B5EF4-FFF2-40B4-BE49-F238E27FC236}">
                    <a16:creationId xmlns:a16="http://schemas.microsoft.com/office/drawing/2014/main" id="{D57EDD42-9975-1BE4-1E7C-37B917D22519}"/>
                  </a:ext>
                </a:extLst>
              </p:cNvPr>
              <p:cNvSpPr>
                <a:spLocks/>
              </p:cNvSpPr>
              <p:nvPr/>
            </p:nvSpPr>
            <p:spPr bwMode="gray">
              <a:xfrm>
                <a:off x="-4654550" y="10329863"/>
                <a:ext cx="923925" cy="165100"/>
              </a:xfrm>
              <a:custGeom>
                <a:avLst/>
                <a:gdLst>
                  <a:gd name="T0" fmla="*/ 22 w 245"/>
                  <a:gd name="T1" fmla="*/ 0 h 44"/>
                  <a:gd name="T2" fmla="*/ 0 w 245"/>
                  <a:gd name="T3" fmla="*/ 22 h 44"/>
                  <a:gd name="T4" fmla="*/ 22 w 245"/>
                  <a:gd name="T5" fmla="*/ 44 h 44"/>
                  <a:gd name="T6" fmla="*/ 223 w 245"/>
                  <a:gd name="T7" fmla="*/ 44 h 44"/>
                  <a:gd name="T8" fmla="*/ 245 w 245"/>
                  <a:gd name="T9" fmla="*/ 22 h 44"/>
                  <a:gd name="T10" fmla="*/ 223 w 245"/>
                  <a:gd name="T11" fmla="*/ 0 h 44"/>
                  <a:gd name="T12" fmla="*/ 22 w 245"/>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245" h="44">
                    <a:moveTo>
                      <a:pt x="22" y="0"/>
                    </a:moveTo>
                    <a:cubicBezTo>
                      <a:pt x="10" y="0"/>
                      <a:pt x="0" y="10"/>
                      <a:pt x="0" y="22"/>
                    </a:cubicBezTo>
                    <a:cubicBezTo>
                      <a:pt x="0" y="34"/>
                      <a:pt x="10" y="44"/>
                      <a:pt x="22" y="44"/>
                    </a:cubicBezTo>
                    <a:cubicBezTo>
                      <a:pt x="223" y="44"/>
                      <a:pt x="223" y="44"/>
                      <a:pt x="223" y="44"/>
                    </a:cubicBezTo>
                    <a:cubicBezTo>
                      <a:pt x="235" y="44"/>
                      <a:pt x="245" y="34"/>
                      <a:pt x="245" y="22"/>
                    </a:cubicBezTo>
                    <a:cubicBezTo>
                      <a:pt x="245" y="10"/>
                      <a:pt x="235" y="0"/>
                      <a:pt x="223" y="0"/>
                    </a:cubicBezTo>
                    <a:lnTo>
                      <a:pt x="22" y="0"/>
                    </a:ln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11">
                <a:extLst>
                  <a:ext uri="{FF2B5EF4-FFF2-40B4-BE49-F238E27FC236}">
                    <a16:creationId xmlns:a16="http://schemas.microsoft.com/office/drawing/2014/main" id="{5503F4E2-C530-A022-342C-F666ED30677C}"/>
                  </a:ext>
                </a:extLst>
              </p:cNvPr>
              <p:cNvSpPr>
                <a:spLocks/>
              </p:cNvSpPr>
              <p:nvPr/>
            </p:nvSpPr>
            <p:spPr bwMode="gray">
              <a:xfrm>
                <a:off x="-7251700" y="7537451"/>
                <a:ext cx="4806950" cy="2957513"/>
              </a:xfrm>
              <a:custGeom>
                <a:avLst/>
                <a:gdLst>
                  <a:gd name="T0" fmla="*/ 615 w 1275"/>
                  <a:gd name="T1" fmla="*/ 762 h 784"/>
                  <a:gd name="T2" fmla="*/ 593 w 1275"/>
                  <a:gd name="T3" fmla="*/ 740 h 784"/>
                  <a:gd name="T4" fmla="*/ 240 w 1275"/>
                  <a:gd name="T5" fmla="*/ 740 h 784"/>
                  <a:gd name="T6" fmla="*/ 44 w 1275"/>
                  <a:gd name="T7" fmla="*/ 545 h 784"/>
                  <a:gd name="T8" fmla="*/ 240 w 1275"/>
                  <a:gd name="T9" fmla="*/ 350 h 784"/>
                  <a:gd name="T10" fmla="*/ 304 w 1275"/>
                  <a:gd name="T11" fmla="*/ 360 h 784"/>
                  <a:gd name="T12" fmla="*/ 326 w 1275"/>
                  <a:gd name="T13" fmla="*/ 356 h 784"/>
                  <a:gd name="T14" fmla="*/ 332 w 1275"/>
                  <a:gd name="T15" fmla="*/ 335 h 784"/>
                  <a:gd name="T16" fmla="*/ 328 w 1275"/>
                  <a:gd name="T17" fmla="*/ 293 h 784"/>
                  <a:gd name="T18" fmla="*/ 523 w 1275"/>
                  <a:gd name="T19" fmla="*/ 98 h 784"/>
                  <a:gd name="T20" fmla="*/ 649 w 1275"/>
                  <a:gd name="T21" fmla="*/ 143 h 784"/>
                  <a:gd name="T22" fmla="*/ 666 w 1275"/>
                  <a:gd name="T23" fmla="*/ 148 h 784"/>
                  <a:gd name="T24" fmla="*/ 682 w 1275"/>
                  <a:gd name="T25" fmla="*/ 138 h 784"/>
                  <a:gd name="T26" fmla="*/ 849 w 1275"/>
                  <a:gd name="T27" fmla="*/ 44 h 784"/>
                  <a:gd name="T28" fmla="*/ 1044 w 1275"/>
                  <a:gd name="T29" fmla="*/ 239 h 784"/>
                  <a:gd name="T30" fmla="*/ 1027 w 1275"/>
                  <a:gd name="T31" fmla="*/ 318 h 784"/>
                  <a:gd name="T32" fmla="*/ 1029 w 1275"/>
                  <a:gd name="T33" fmla="*/ 339 h 784"/>
                  <a:gd name="T34" fmla="*/ 1047 w 1275"/>
                  <a:gd name="T35" fmla="*/ 349 h 784"/>
                  <a:gd name="T36" fmla="*/ 1230 w 1275"/>
                  <a:gd name="T37" fmla="*/ 476 h 784"/>
                  <a:gd name="T38" fmla="*/ 1258 w 1275"/>
                  <a:gd name="T39" fmla="*/ 489 h 784"/>
                  <a:gd name="T40" fmla="*/ 1271 w 1275"/>
                  <a:gd name="T41" fmla="*/ 461 h 784"/>
                  <a:gd name="T42" fmla="*/ 1078 w 1275"/>
                  <a:gd name="T43" fmla="*/ 307 h 784"/>
                  <a:gd name="T44" fmla="*/ 1088 w 1275"/>
                  <a:gd name="T45" fmla="*/ 239 h 784"/>
                  <a:gd name="T46" fmla="*/ 849 w 1275"/>
                  <a:gd name="T47" fmla="*/ 0 h 784"/>
                  <a:gd name="T48" fmla="*/ 658 w 1275"/>
                  <a:gd name="T49" fmla="*/ 95 h 784"/>
                  <a:gd name="T50" fmla="*/ 523 w 1275"/>
                  <a:gd name="T51" fmla="*/ 54 h 784"/>
                  <a:gd name="T52" fmla="*/ 284 w 1275"/>
                  <a:gd name="T53" fmla="*/ 293 h 784"/>
                  <a:gd name="T54" fmla="*/ 284 w 1275"/>
                  <a:gd name="T55" fmla="*/ 310 h 784"/>
                  <a:gd name="T56" fmla="*/ 240 w 1275"/>
                  <a:gd name="T57" fmla="*/ 306 h 784"/>
                  <a:gd name="T58" fmla="*/ 0 w 1275"/>
                  <a:gd name="T59" fmla="*/ 545 h 784"/>
                  <a:gd name="T60" fmla="*/ 240 w 1275"/>
                  <a:gd name="T61" fmla="*/ 784 h 784"/>
                  <a:gd name="T62" fmla="*/ 593 w 1275"/>
                  <a:gd name="T63" fmla="*/ 784 h 784"/>
                  <a:gd name="T64" fmla="*/ 615 w 1275"/>
                  <a:gd name="T65" fmla="*/ 762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5" h="784">
                    <a:moveTo>
                      <a:pt x="615" y="762"/>
                    </a:moveTo>
                    <a:cubicBezTo>
                      <a:pt x="615" y="750"/>
                      <a:pt x="605" y="740"/>
                      <a:pt x="593" y="740"/>
                    </a:cubicBezTo>
                    <a:cubicBezTo>
                      <a:pt x="240" y="740"/>
                      <a:pt x="240" y="740"/>
                      <a:pt x="240" y="740"/>
                    </a:cubicBezTo>
                    <a:cubicBezTo>
                      <a:pt x="132" y="740"/>
                      <a:pt x="44" y="653"/>
                      <a:pt x="44" y="545"/>
                    </a:cubicBezTo>
                    <a:cubicBezTo>
                      <a:pt x="44" y="437"/>
                      <a:pt x="132" y="350"/>
                      <a:pt x="240" y="350"/>
                    </a:cubicBezTo>
                    <a:cubicBezTo>
                      <a:pt x="261" y="350"/>
                      <a:pt x="283" y="353"/>
                      <a:pt x="304" y="360"/>
                    </a:cubicBezTo>
                    <a:cubicBezTo>
                      <a:pt x="311" y="363"/>
                      <a:pt x="320" y="361"/>
                      <a:pt x="326" y="356"/>
                    </a:cubicBezTo>
                    <a:cubicBezTo>
                      <a:pt x="331" y="351"/>
                      <a:pt x="334" y="343"/>
                      <a:pt x="332" y="335"/>
                    </a:cubicBezTo>
                    <a:cubicBezTo>
                      <a:pt x="329" y="321"/>
                      <a:pt x="328" y="307"/>
                      <a:pt x="328" y="293"/>
                    </a:cubicBezTo>
                    <a:cubicBezTo>
                      <a:pt x="328" y="185"/>
                      <a:pt x="416" y="98"/>
                      <a:pt x="523" y="98"/>
                    </a:cubicBezTo>
                    <a:cubicBezTo>
                      <a:pt x="569" y="98"/>
                      <a:pt x="614" y="114"/>
                      <a:pt x="649" y="143"/>
                    </a:cubicBezTo>
                    <a:cubicBezTo>
                      <a:pt x="654" y="148"/>
                      <a:pt x="660" y="149"/>
                      <a:pt x="666" y="148"/>
                    </a:cubicBezTo>
                    <a:cubicBezTo>
                      <a:pt x="673" y="147"/>
                      <a:pt x="678" y="144"/>
                      <a:pt x="682" y="138"/>
                    </a:cubicBezTo>
                    <a:cubicBezTo>
                      <a:pt x="717" y="79"/>
                      <a:pt x="780" y="44"/>
                      <a:pt x="849" y="44"/>
                    </a:cubicBezTo>
                    <a:cubicBezTo>
                      <a:pt x="957" y="44"/>
                      <a:pt x="1044" y="131"/>
                      <a:pt x="1044" y="239"/>
                    </a:cubicBezTo>
                    <a:cubicBezTo>
                      <a:pt x="1044" y="266"/>
                      <a:pt x="1039" y="293"/>
                      <a:pt x="1027" y="318"/>
                    </a:cubicBezTo>
                    <a:cubicBezTo>
                      <a:pt x="1024" y="325"/>
                      <a:pt x="1025" y="333"/>
                      <a:pt x="1029" y="339"/>
                    </a:cubicBezTo>
                    <a:cubicBezTo>
                      <a:pt x="1033" y="345"/>
                      <a:pt x="1040" y="349"/>
                      <a:pt x="1047" y="349"/>
                    </a:cubicBezTo>
                    <a:cubicBezTo>
                      <a:pt x="1128" y="350"/>
                      <a:pt x="1202" y="401"/>
                      <a:pt x="1230" y="476"/>
                    </a:cubicBezTo>
                    <a:cubicBezTo>
                      <a:pt x="1234" y="488"/>
                      <a:pt x="1247" y="494"/>
                      <a:pt x="1258" y="489"/>
                    </a:cubicBezTo>
                    <a:cubicBezTo>
                      <a:pt x="1270" y="485"/>
                      <a:pt x="1275" y="472"/>
                      <a:pt x="1271" y="461"/>
                    </a:cubicBezTo>
                    <a:cubicBezTo>
                      <a:pt x="1240" y="378"/>
                      <a:pt x="1165" y="319"/>
                      <a:pt x="1078" y="307"/>
                    </a:cubicBezTo>
                    <a:cubicBezTo>
                      <a:pt x="1085" y="285"/>
                      <a:pt x="1088" y="262"/>
                      <a:pt x="1088" y="239"/>
                    </a:cubicBezTo>
                    <a:cubicBezTo>
                      <a:pt x="1088" y="107"/>
                      <a:pt x="981" y="0"/>
                      <a:pt x="849" y="0"/>
                    </a:cubicBezTo>
                    <a:cubicBezTo>
                      <a:pt x="773" y="0"/>
                      <a:pt x="703" y="35"/>
                      <a:pt x="658" y="95"/>
                    </a:cubicBezTo>
                    <a:cubicBezTo>
                      <a:pt x="618" y="68"/>
                      <a:pt x="571" y="54"/>
                      <a:pt x="523" y="54"/>
                    </a:cubicBezTo>
                    <a:cubicBezTo>
                      <a:pt x="391" y="54"/>
                      <a:pt x="284" y="161"/>
                      <a:pt x="284" y="293"/>
                    </a:cubicBezTo>
                    <a:cubicBezTo>
                      <a:pt x="284" y="299"/>
                      <a:pt x="284" y="304"/>
                      <a:pt x="284" y="310"/>
                    </a:cubicBezTo>
                    <a:cubicBezTo>
                      <a:pt x="270" y="307"/>
                      <a:pt x="255" y="306"/>
                      <a:pt x="240" y="306"/>
                    </a:cubicBezTo>
                    <a:cubicBezTo>
                      <a:pt x="108" y="306"/>
                      <a:pt x="0" y="413"/>
                      <a:pt x="0" y="545"/>
                    </a:cubicBezTo>
                    <a:cubicBezTo>
                      <a:pt x="0" y="677"/>
                      <a:pt x="108" y="784"/>
                      <a:pt x="240" y="784"/>
                    </a:cubicBezTo>
                    <a:cubicBezTo>
                      <a:pt x="593" y="784"/>
                      <a:pt x="593" y="784"/>
                      <a:pt x="593" y="784"/>
                    </a:cubicBezTo>
                    <a:cubicBezTo>
                      <a:pt x="605" y="784"/>
                      <a:pt x="615" y="774"/>
                      <a:pt x="615" y="762"/>
                    </a:cubicBezTo>
                    <a:close/>
                  </a:path>
                </a:pathLst>
              </a:custGeom>
              <a:grpFill/>
              <a:ln w="2540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1" name="Rectangle 1040">
              <a:extLst>
                <a:ext uri="{FF2B5EF4-FFF2-40B4-BE49-F238E27FC236}">
                  <a16:creationId xmlns:a16="http://schemas.microsoft.com/office/drawing/2014/main" id="{EB366A3B-27A8-0C55-1A87-7217C76C6A5B}"/>
                </a:ext>
              </a:extLst>
            </p:cNvPr>
            <p:cNvSpPr/>
            <p:nvPr/>
          </p:nvSpPr>
          <p:spPr bwMode="gray">
            <a:xfrm>
              <a:off x="3736835" y="1607127"/>
              <a:ext cx="899824" cy="221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grpSp>
          <p:nvGrpSpPr>
            <p:cNvPr id="16" name="Group 15">
              <a:extLst>
                <a:ext uri="{FF2B5EF4-FFF2-40B4-BE49-F238E27FC236}">
                  <a16:creationId xmlns:a16="http://schemas.microsoft.com/office/drawing/2014/main" id="{07D97167-34CE-EE32-FFF5-C8B07E0099D4}"/>
                </a:ext>
              </a:extLst>
            </p:cNvPr>
            <p:cNvGrpSpPr/>
            <p:nvPr/>
          </p:nvGrpSpPr>
          <p:grpSpPr bwMode="gray">
            <a:xfrm flipH="1">
              <a:off x="3540040" y="1417103"/>
              <a:ext cx="1168454" cy="838417"/>
              <a:chOff x="-7251700" y="7537451"/>
              <a:chExt cx="6334125" cy="4545013"/>
            </a:xfrm>
            <a:solidFill>
              <a:schemeClr val="accent4">
                <a:lumMod val="90000"/>
                <a:lumOff val="10000"/>
              </a:schemeClr>
            </a:solidFill>
            <a:effectLst/>
          </p:grpSpPr>
          <p:sp>
            <p:nvSpPr>
              <p:cNvPr id="10" name="Freeform 6">
                <a:extLst>
                  <a:ext uri="{FF2B5EF4-FFF2-40B4-BE49-F238E27FC236}">
                    <a16:creationId xmlns:a16="http://schemas.microsoft.com/office/drawing/2014/main" id="{F8667D06-8A65-73BE-19E1-1C0262ED4193}"/>
                  </a:ext>
                </a:extLst>
              </p:cNvPr>
              <p:cNvSpPr>
                <a:spLocks/>
              </p:cNvSpPr>
              <p:nvPr/>
            </p:nvSpPr>
            <p:spPr bwMode="gray">
              <a:xfrm>
                <a:off x="-4065588" y="8704263"/>
                <a:ext cx="3148013" cy="1319213"/>
              </a:xfrm>
              <a:custGeom>
                <a:avLst/>
                <a:gdLst>
                  <a:gd name="T0" fmla="*/ 568 w 835"/>
                  <a:gd name="T1" fmla="*/ 213 h 350"/>
                  <a:gd name="T2" fmla="*/ 654 w 835"/>
                  <a:gd name="T3" fmla="*/ 225 h 350"/>
                  <a:gd name="T4" fmla="*/ 710 w 835"/>
                  <a:gd name="T5" fmla="*/ 145 h 350"/>
                  <a:gd name="T6" fmla="*/ 654 w 835"/>
                  <a:gd name="T7" fmla="*/ 106 h 350"/>
                  <a:gd name="T8" fmla="*/ 634 w 835"/>
                  <a:gd name="T9" fmla="*/ 130 h 350"/>
                  <a:gd name="T10" fmla="*/ 658 w 835"/>
                  <a:gd name="T11" fmla="*/ 149 h 350"/>
                  <a:gd name="T12" fmla="*/ 667 w 835"/>
                  <a:gd name="T13" fmla="*/ 153 h 350"/>
                  <a:gd name="T14" fmla="*/ 641 w 835"/>
                  <a:gd name="T15" fmla="*/ 183 h 350"/>
                  <a:gd name="T16" fmla="*/ 591 w 835"/>
                  <a:gd name="T17" fmla="*/ 176 h 350"/>
                  <a:gd name="T18" fmla="*/ 565 w 835"/>
                  <a:gd name="T19" fmla="*/ 139 h 350"/>
                  <a:gd name="T20" fmla="*/ 589 w 835"/>
                  <a:gd name="T21" fmla="*/ 77 h 350"/>
                  <a:gd name="T22" fmla="*/ 675 w 835"/>
                  <a:gd name="T23" fmla="*/ 52 h 350"/>
                  <a:gd name="T24" fmla="*/ 765 w 835"/>
                  <a:gd name="T25" fmla="*/ 98 h 350"/>
                  <a:gd name="T26" fmla="*/ 780 w 835"/>
                  <a:gd name="T27" fmla="*/ 206 h 350"/>
                  <a:gd name="T28" fmla="*/ 589 w 835"/>
                  <a:gd name="T29" fmla="*/ 306 h 350"/>
                  <a:gd name="T30" fmla="*/ 22 w 835"/>
                  <a:gd name="T31" fmla="*/ 306 h 350"/>
                  <a:gd name="T32" fmla="*/ 0 w 835"/>
                  <a:gd name="T33" fmla="*/ 328 h 350"/>
                  <a:gd name="T34" fmla="*/ 22 w 835"/>
                  <a:gd name="T35" fmla="*/ 350 h 350"/>
                  <a:gd name="T36" fmla="*/ 589 w 835"/>
                  <a:gd name="T37" fmla="*/ 350 h 350"/>
                  <a:gd name="T38" fmla="*/ 823 w 835"/>
                  <a:gd name="T39" fmla="*/ 215 h 350"/>
                  <a:gd name="T40" fmla="*/ 801 w 835"/>
                  <a:gd name="T41" fmla="*/ 72 h 350"/>
                  <a:gd name="T42" fmla="*/ 681 w 835"/>
                  <a:gd name="T43" fmla="*/ 8 h 350"/>
                  <a:gd name="T44" fmla="*/ 557 w 835"/>
                  <a:gd name="T45" fmla="*/ 47 h 350"/>
                  <a:gd name="T46" fmla="*/ 522 w 835"/>
                  <a:gd name="T47" fmla="*/ 146 h 350"/>
                  <a:gd name="T48" fmla="*/ 568 w 835"/>
                  <a:gd name="T49" fmla="*/ 21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350">
                    <a:moveTo>
                      <a:pt x="568" y="213"/>
                    </a:moveTo>
                    <a:cubicBezTo>
                      <a:pt x="594" y="229"/>
                      <a:pt x="624" y="233"/>
                      <a:pt x="654" y="225"/>
                    </a:cubicBezTo>
                    <a:cubicBezTo>
                      <a:pt x="696" y="212"/>
                      <a:pt x="715" y="174"/>
                      <a:pt x="710" y="145"/>
                    </a:cubicBezTo>
                    <a:cubicBezTo>
                      <a:pt x="705" y="119"/>
                      <a:pt x="682" y="103"/>
                      <a:pt x="654" y="106"/>
                    </a:cubicBezTo>
                    <a:cubicBezTo>
                      <a:pt x="642" y="107"/>
                      <a:pt x="633" y="118"/>
                      <a:pt x="634" y="130"/>
                    </a:cubicBezTo>
                    <a:cubicBezTo>
                      <a:pt x="636" y="142"/>
                      <a:pt x="646" y="151"/>
                      <a:pt x="658" y="149"/>
                    </a:cubicBezTo>
                    <a:cubicBezTo>
                      <a:pt x="666" y="149"/>
                      <a:pt x="666" y="151"/>
                      <a:pt x="667" y="153"/>
                    </a:cubicBezTo>
                    <a:cubicBezTo>
                      <a:pt x="668" y="160"/>
                      <a:pt x="662" y="177"/>
                      <a:pt x="641" y="183"/>
                    </a:cubicBezTo>
                    <a:cubicBezTo>
                      <a:pt x="624" y="188"/>
                      <a:pt x="606" y="185"/>
                      <a:pt x="591" y="176"/>
                    </a:cubicBezTo>
                    <a:cubicBezTo>
                      <a:pt x="577" y="167"/>
                      <a:pt x="567" y="153"/>
                      <a:pt x="565" y="139"/>
                    </a:cubicBezTo>
                    <a:cubicBezTo>
                      <a:pt x="563" y="127"/>
                      <a:pt x="568" y="100"/>
                      <a:pt x="589" y="77"/>
                    </a:cubicBezTo>
                    <a:cubicBezTo>
                      <a:pt x="610" y="56"/>
                      <a:pt x="639" y="47"/>
                      <a:pt x="675" y="52"/>
                    </a:cubicBezTo>
                    <a:cubicBezTo>
                      <a:pt x="717" y="57"/>
                      <a:pt x="747" y="72"/>
                      <a:pt x="765" y="98"/>
                    </a:cubicBezTo>
                    <a:cubicBezTo>
                      <a:pt x="784" y="124"/>
                      <a:pt x="790" y="162"/>
                      <a:pt x="780" y="206"/>
                    </a:cubicBezTo>
                    <a:cubicBezTo>
                      <a:pt x="766" y="273"/>
                      <a:pt x="704" y="306"/>
                      <a:pt x="589" y="306"/>
                    </a:cubicBezTo>
                    <a:cubicBezTo>
                      <a:pt x="22" y="306"/>
                      <a:pt x="22" y="306"/>
                      <a:pt x="22" y="306"/>
                    </a:cubicBezTo>
                    <a:cubicBezTo>
                      <a:pt x="9" y="306"/>
                      <a:pt x="0" y="315"/>
                      <a:pt x="0" y="328"/>
                    </a:cubicBezTo>
                    <a:cubicBezTo>
                      <a:pt x="0" y="340"/>
                      <a:pt x="9" y="350"/>
                      <a:pt x="22" y="350"/>
                    </a:cubicBezTo>
                    <a:cubicBezTo>
                      <a:pt x="589" y="350"/>
                      <a:pt x="589" y="350"/>
                      <a:pt x="589" y="350"/>
                    </a:cubicBezTo>
                    <a:cubicBezTo>
                      <a:pt x="726" y="350"/>
                      <a:pt x="805" y="304"/>
                      <a:pt x="823" y="215"/>
                    </a:cubicBezTo>
                    <a:cubicBezTo>
                      <a:pt x="835" y="158"/>
                      <a:pt x="828" y="109"/>
                      <a:pt x="801" y="72"/>
                    </a:cubicBezTo>
                    <a:cubicBezTo>
                      <a:pt x="776" y="37"/>
                      <a:pt x="734" y="15"/>
                      <a:pt x="681" y="8"/>
                    </a:cubicBezTo>
                    <a:cubicBezTo>
                      <a:pt x="617" y="0"/>
                      <a:pt x="579" y="25"/>
                      <a:pt x="557" y="47"/>
                    </a:cubicBezTo>
                    <a:cubicBezTo>
                      <a:pt x="527" y="79"/>
                      <a:pt x="517" y="121"/>
                      <a:pt x="522" y="146"/>
                    </a:cubicBezTo>
                    <a:cubicBezTo>
                      <a:pt x="526" y="173"/>
                      <a:pt x="543" y="198"/>
                      <a:pt x="568"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A8BC5A03-CECE-63F5-1C25-F2581F1107BA}"/>
                  </a:ext>
                </a:extLst>
              </p:cNvPr>
              <p:cNvSpPr>
                <a:spLocks/>
              </p:cNvSpPr>
              <p:nvPr/>
            </p:nvSpPr>
            <p:spPr bwMode="gray">
              <a:xfrm>
                <a:off x="-5132388" y="10788651"/>
                <a:ext cx="2703513" cy="1293813"/>
              </a:xfrm>
              <a:custGeom>
                <a:avLst/>
                <a:gdLst>
                  <a:gd name="T0" fmla="*/ 471 w 717"/>
                  <a:gd name="T1" fmla="*/ 0 h 343"/>
                  <a:gd name="T2" fmla="*/ 22 w 717"/>
                  <a:gd name="T3" fmla="*/ 0 h 343"/>
                  <a:gd name="T4" fmla="*/ 0 w 717"/>
                  <a:gd name="T5" fmla="*/ 22 h 343"/>
                  <a:gd name="T6" fmla="*/ 22 w 717"/>
                  <a:gd name="T7" fmla="*/ 44 h 343"/>
                  <a:gd name="T8" fmla="*/ 471 w 717"/>
                  <a:gd name="T9" fmla="*/ 44 h 343"/>
                  <a:gd name="T10" fmla="*/ 662 w 717"/>
                  <a:gd name="T11" fmla="*/ 144 h 343"/>
                  <a:gd name="T12" fmla="*/ 647 w 717"/>
                  <a:gd name="T13" fmla="*/ 252 h 343"/>
                  <a:gd name="T14" fmla="*/ 557 w 717"/>
                  <a:gd name="T15" fmla="*/ 298 h 343"/>
                  <a:gd name="T16" fmla="*/ 471 w 717"/>
                  <a:gd name="T17" fmla="*/ 272 h 343"/>
                  <a:gd name="T18" fmla="*/ 447 w 717"/>
                  <a:gd name="T19" fmla="*/ 210 h 343"/>
                  <a:gd name="T20" fmla="*/ 473 w 717"/>
                  <a:gd name="T21" fmla="*/ 174 h 343"/>
                  <a:gd name="T22" fmla="*/ 523 w 717"/>
                  <a:gd name="T23" fmla="*/ 167 h 343"/>
                  <a:gd name="T24" fmla="*/ 548 w 717"/>
                  <a:gd name="T25" fmla="*/ 197 h 343"/>
                  <a:gd name="T26" fmla="*/ 540 w 717"/>
                  <a:gd name="T27" fmla="*/ 200 h 343"/>
                  <a:gd name="T28" fmla="*/ 516 w 717"/>
                  <a:gd name="T29" fmla="*/ 220 h 343"/>
                  <a:gd name="T30" fmla="*/ 536 w 717"/>
                  <a:gd name="T31" fmla="*/ 244 h 343"/>
                  <a:gd name="T32" fmla="*/ 591 w 717"/>
                  <a:gd name="T33" fmla="*/ 205 h 343"/>
                  <a:gd name="T34" fmla="*/ 535 w 717"/>
                  <a:gd name="T35" fmla="*/ 125 h 343"/>
                  <a:gd name="T36" fmla="*/ 450 w 717"/>
                  <a:gd name="T37" fmla="*/ 137 h 343"/>
                  <a:gd name="T38" fmla="*/ 403 w 717"/>
                  <a:gd name="T39" fmla="*/ 203 h 343"/>
                  <a:gd name="T40" fmla="*/ 439 w 717"/>
                  <a:gd name="T41" fmla="*/ 303 h 343"/>
                  <a:gd name="T42" fmla="*/ 539 w 717"/>
                  <a:gd name="T43" fmla="*/ 343 h 343"/>
                  <a:gd name="T44" fmla="*/ 562 w 717"/>
                  <a:gd name="T45" fmla="*/ 342 h 343"/>
                  <a:gd name="T46" fmla="*/ 683 w 717"/>
                  <a:gd name="T47" fmla="*/ 277 h 343"/>
                  <a:gd name="T48" fmla="*/ 705 w 717"/>
                  <a:gd name="T49" fmla="*/ 135 h 343"/>
                  <a:gd name="T50" fmla="*/ 471 w 717"/>
                  <a:gd name="T5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7" h="343">
                    <a:moveTo>
                      <a:pt x="471" y="0"/>
                    </a:moveTo>
                    <a:cubicBezTo>
                      <a:pt x="22" y="0"/>
                      <a:pt x="22" y="0"/>
                      <a:pt x="22" y="0"/>
                    </a:cubicBezTo>
                    <a:cubicBezTo>
                      <a:pt x="10" y="0"/>
                      <a:pt x="0" y="10"/>
                      <a:pt x="0" y="22"/>
                    </a:cubicBezTo>
                    <a:cubicBezTo>
                      <a:pt x="0" y="34"/>
                      <a:pt x="10" y="44"/>
                      <a:pt x="22" y="44"/>
                    </a:cubicBezTo>
                    <a:cubicBezTo>
                      <a:pt x="471" y="44"/>
                      <a:pt x="471" y="44"/>
                      <a:pt x="471" y="44"/>
                    </a:cubicBezTo>
                    <a:cubicBezTo>
                      <a:pt x="585" y="44"/>
                      <a:pt x="648" y="77"/>
                      <a:pt x="662" y="144"/>
                    </a:cubicBezTo>
                    <a:cubicBezTo>
                      <a:pt x="671" y="188"/>
                      <a:pt x="666" y="225"/>
                      <a:pt x="647" y="252"/>
                    </a:cubicBezTo>
                    <a:cubicBezTo>
                      <a:pt x="629" y="277"/>
                      <a:pt x="599" y="293"/>
                      <a:pt x="557" y="298"/>
                    </a:cubicBezTo>
                    <a:cubicBezTo>
                      <a:pt x="521" y="302"/>
                      <a:pt x="491" y="294"/>
                      <a:pt x="471" y="272"/>
                    </a:cubicBezTo>
                    <a:cubicBezTo>
                      <a:pt x="449" y="250"/>
                      <a:pt x="445" y="222"/>
                      <a:pt x="447" y="210"/>
                    </a:cubicBezTo>
                    <a:cubicBezTo>
                      <a:pt x="449" y="197"/>
                      <a:pt x="459" y="183"/>
                      <a:pt x="473" y="174"/>
                    </a:cubicBezTo>
                    <a:cubicBezTo>
                      <a:pt x="488" y="164"/>
                      <a:pt x="506" y="162"/>
                      <a:pt x="523" y="167"/>
                    </a:cubicBezTo>
                    <a:cubicBezTo>
                      <a:pt x="544" y="173"/>
                      <a:pt x="550" y="189"/>
                      <a:pt x="548" y="197"/>
                    </a:cubicBezTo>
                    <a:cubicBezTo>
                      <a:pt x="548" y="199"/>
                      <a:pt x="547" y="201"/>
                      <a:pt x="540" y="200"/>
                    </a:cubicBezTo>
                    <a:cubicBezTo>
                      <a:pt x="528" y="199"/>
                      <a:pt x="517" y="208"/>
                      <a:pt x="516" y="220"/>
                    </a:cubicBezTo>
                    <a:cubicBezTo>
                      <a:pt x="515" y="232"/>
                      <a:pt x="524" y="243"/>
                      <a:pt x="536" y="244"/>
                    </a:cubicBezTo>
                    <a:cubicBezTo>
                      <a:pt x="564" y="247"/>
                      <a:pt x="586" y="231"/>
                      <a:pt x="591" y="205"/>
                    </a:cubicBezTo>
                    <a:cubicBezTo>
                      <a:pt x="597" y="175"/>
                      <a:pt x="578" y="137"/>
                      <a:pt x="535" y="125"/>
                    </a:cubicBezTo>
                    <a:cubicBezTo>
                      <a:pt x="506" y="116"/>
                      <a:pt x="475" y="120"/>
                      <a:pt x="450" y="137"/>
                    </a:cubicBezTo>
                    <a:cubicBezTo>
                      <a:pt x="425" y="152"/>
                      <a:pt x="408" y="177"/>
                      <a:pt x="403" y="203"/>
                    </a:cubicBezTo>
                    <a:cubicBezTo>
                      <a:pt x="399" y="229"/>
                      <a:pt x="408" y="271"/>
                      <a:pt x="439" y="303"/>
                    </a:cubicBezTo>
                    <a:cubicBezTo>
                      <a:pt x="458" y="322"/>
                      <a:pt x="489" y="343"/>
                      <a:pt x="539" y="343"/>
                    </a:cubicBezTo>
                    <a:cubicBezTo>
                      <a:pt x="546" y="343"/>
                      <a:pt x="554" y="343"/>
                      <a:pt x="562" y="342"/>
                    </a:cubicBezTo>
                    <a:cubicBezTo>
                      <a:pt x="616" y="335"/>
                      <a:pt x="658" y="313"/>
                      <a:pt x="683" y="277"/>
                    </a:cubicBezTo>
                    <a:cubicBezTo>
                      <a:pt x="709" y="240"/>
                      <a:pt x="717" y="191"/>
                      <a:pt x="705" y="135"/>
                    </a:cubicBezTo>
                    <a:cubicBezTo>
                      <a:pt x="686" y="45"/>
                      <a:pt x="608" y="0"/>
                      <a:pt x="4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C1B83972-FF39-B133-5C72-0D3C5236D9A6}"/>
                  </a:ext>
                </a:extLst>
              </p:cNvPr>
              <p:cNvSpPr>
                <a:spLocks/>
              </p:cNvSpPr>
              <p:nvPr/>
            </p:nvSpPr>
            <p:spPr bwMode="gray">
              <a:xfrm>
                <a:off x="-3986213" y="7967663"/>
                <a:ext cx="430213" cy="555625"/>
              </a:xfrm>
              <a:custGeom>
                <a:avLst/>
                <a:gdLst>
                  <a:gd name="T0" fmla="*/ 70 w 114"/>
                  <a:gd name="T1" fmla="*/ 125 h 147"/>
                  <a:gd name="T2" fmla="*/ 92 w 114"/>
                  <a:gd name="T3" fmla="*/ 147 h 147"/>
                  <a:gd name="T4" fmla="*/ 114 w 114"/>
                  <a:gd name="T5" fmla="*/ 125 h 147"/>
                  <a:gd name="T6" fmla="*/ 34 w 114"/>
                  <a:gd name="T7" fmla="*/ 4 h 147"/>
                  <a:gd name="T8" fmla="*/ 5 w 114"/>
                  <a:gd name="T9" fmla="*/ 16 h 147"/>
                  <a:gd name="T10" fmla="*/ 17 w 114"/>
                  <a:gd name="T11" fmla="*/ 45 h 147"/>
                  <a:gd name="T12" fmla="*/ 70 w 114"/>
                  <a:gd name="T13" fmla="*/ 125 h 147"/>
                </a:gdLst>
                <a:ahLst/>
                <a:cxnLst>
                  <a:cxn ang="0">
                    <a:pos x="T0" y="T1"/>
                  </a:cxn>
                  <a:cxn ang="0">
                    <a:pos x="T2" y="T3"/>
                  </a:cxn>
                  <a:cxn ang="0">
                    <a:pos x="T4" y="T5"/>
                  </a:cxn>
                  <a:cxn ang="0">
                    <a:pos x="T6" y="T7"/>
                  </a:cxn>
                  <a:cxn ang="0">
                    <a:pos x="T8" y="T9"/>
                  </a:cxn>
                  <a:cxn ang="0">
                    <a:pos x="T10" y="T11"/>
                  </a:cxn>
                  <a:cxn ang="0">
                    <a:pos x="T12" y="T13"/>
                  </a:cxn>
                </a:cxnLst>
                <a:rect l="0" t="0" r="r" b="b"/>
                <a:pathLst>
                  <a:path w="114" h="147">
                    <a:moveTo>
                      <a:pt x="70" y="125"/>
                    </a:moveTo>
                    <a:cubicBezTo>
                      <a:pt x="70" y="137"/>
                      <a:pt x="80" y="147"/>
                      <a:pt x="92" y="147"/>
                    </a:cubicBezTo>
                    <a:cubicBezTo>
                      <a:pt x="104" y="147"/>
                      <a:pt x="114" y="137"/>
                      <a:pt x="114" y="125"/>
                    </a:cubicBezTo>
                    <a:cubicBezTo>
                      <a:pt x="114" y="72"/>
                      <a:pt x="82" y="25"/>
                      <a:pt x="34" y="4"/>
                    </a:cubicBezTo>
                    <a:cubicBezTo>
                      <a:pt x="23" y="0"/>
                      <a:pt x="10" y="5"/>
                      <a:pt x="5" y="16"/>
                    </a:cubicBezTo>
                    <a:cubicBezTo>
                      <a:pt x="0" y="27"/>
                      <a:pt x="6" y="40"/>
                      <a:pt x="17" y="45"/>
                    </a:cubicBezTo>
                    <a:cubicBezTo>
                      <a:pt x="49" y="59"/>
                      <a:pt x="70" y="90"/>
                      <a:pt x="70"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9A3BF885-1DF6-2586-5045-6B9DC936D962}"/>
                  </a:ext>
                </a:extLst>
              </p:cNvPr>
              <p:cNvSpPr>
                <a:spLocks/>
              </p:cNvSpPr>
              <p:nvPr/>
            </p:nvSpPr>
            <p:spPr bwMode="gray">
              <a:xfrm>
                <a:off x="-3440113" y="10329863"/>
                <a:ext cx="2522538" cy="1292225"/>
              </a:xfrm>
              <a:custGeom>
                <a:avLst/>
                <a:gdLst>
                  <a:gd name="T0" fmla="*/ 423 w 669"/>
                  <a:gd name="T1" fmla="*/ 0 h 343"/>
                  <a:gd name="T2" fmla="*/ 22 w 669"/>
                  <a:gd name="T3" fmla="*/ 0 h 343"/>
                  <a:gd name="T4" fmla="*/ 0 w 669"/>
                  <a:gd name="T5" fmla="*/ 22 h 343"/>
                  <a:gd name="T6" fmla="*/ 22 w 669"/>
                  <a:gd name="T7" fmla="*/ 44 h 343"/>
                  <a:gd name="T8" fmla="*/ 423 w 669"/>
                  <a:gd name="T9" fmla="*/ 44 h 343"/>
                  <a:gd name="T10" fmla="*/ 614 w 669"/>
                  <a:gd name="T11" fmla="*/ 144 h 343"/>
                  <a:gd name="T12" fmla="*/ 599 w 669"/>
                  <a:gd name="T13" fmla="*/ 252 h 343"/>
                  <a:gd name="T14" fmla="*/ 509 w 669"/>
                  <a:gd name="T15" fmla="*/ 298 h 343"/>
                  <a:gd name="T16" fmla="*/ 423 w 669"/>
                  <a:gd name="T17" fmla="*/ 272 h 343"/>
                  <a:gd name="T18" fmla="*/ 399 w 669"/>
                  <a:gd name="T19" fmla="*/ 211 h 343"/>
                  <a:gd name="T20" fmla="*/ 425 w 669"/>
                  <a:gd name="T21" fmla="*/ 174 h 343"/>
                  <a:gd name="T22" fmla="*/ 475 w 669"/>
                  <a:gd name="T23" fmla="*/ 167 h 343"/>
                  <a:gd name="T24" fmla="*/ 501 w 669"/>
                  <a:gd name="T25" fmla="*/ 197 h 343"/>
                  <a:gd name="T26" fmla="*/ 492 w 669"/>
                  <a:gd name="T27" fmla="*/ 200 h 343"/>
                  <a:gd name="T28" fmla="*/ 468 w 669"/>
                  <a:gd name="T29" fmla="*/ 220 h 343"/>
                  <a:gd name="T30" fmla="*/ 488 w 669"/>
                  <a:gd name="T31" fmla="*/ 244 h 343"/>
                  <a:gd name="T32" fmla="*/ 544 w 669"/>
                  <a:gd name="T33" fmla="*/ 205 h 343"/>
                  <a:gd name="T34" fmla="*/ 488 w 669"/>
                  <a:gd name="T35" fmla="*/ 125 h 343"/>
                  <a:gd name="T36" fmla="*/ 402 w 669"/>
                  <a:gd name="T37" fmla="*/ 137 h 343"/>
                  <a:gd name="T38" fmla="*/ 356 w 669"/>
                  <a:gd name="T39" fmla="*/ 203 h 343"/>
                  <a:gd name="T40" fmla="*/ 391 w 669"/>
                  <a:gd name="T41" fmla="*/ 303 h 343"/>
                  <a:gd name="T42" fmla="*/ 491 w 669"/>
                  <a:gd name="T43" fmla="*/ 343 h 343"/>
                  <a:gd name="T44" fmla="*/ 515 w 669"/>
                  <a:gd name="T45" fmla="*/ 342 h 343"/>
                  <a:gd name="T46" fmla="*/ 635 w 669"/>
                  <a:gd name="T47" fmla="*/ 278 h 343"/>
                  <a:gd name="T48" fmla="*/ 657 w 669"/>
                  <a:gd name="T49" fmla="*/ 135 h 343"/>
                  <a:gd name="T50" fmla="*/ 423 w 669"/>
                  <a:gd name="T5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9" h="343">
                    <a:moveTo>
                      <a:pt x="423" y="0"/>
                    </a:moveTo>
                    <a:cubicBezTo>
                      <a:pt x="22" y="0"/>
                      <a:pt x="22" y="0"/>
                      <a:pt x="22" y="0"/>
                    </a:cubicBezTo>
                    <a:cubicBezTo>
                      <a:pt x="10" y="0"/>
                      <a:pt x="0" y="10"/>
                      <a:pt x="0" y="22"/>
                    </a:cubicBezTo>
                    <a:cubicBezTo>
                      <a:pt x="0" y="34"/>
                      <a:pt x="10" y="44"/>
                      <a:pt x="22" y="44"/>
                    </a:cubicBezTo>
                    <a:cubicBezTo>
                      <a:pt x="423" y="44"/>
                      <a:pt x="423" y="44"/>
                      <a:pt x="423" y="44"/>
                    </a:cubicBezTo>
                    <a:cubicBezTo>
                      <a:pt x="538" y="44"/>
                      <a:pt x="600" y="77"/>
                      <a:pt x="614" y="144"/>
                    </a:cubicBezTo>
                    <a:cubicBezTo>
                      <a:pt x="624" y="188"/>
                      <a:pt x="618" y="225"/>
                      <a:pt x="599" y="252"/>
                    </a:cubicBezTo>
                    <a:cubicBezTo>
                      <a:pt x="581" y="277"/>
                      <a:pt x="551" y="293"/>
                      <a:pt x="509" y="298"/>
                    </a:cubicBezTo>
                    <a:cubicBezTo>
                      <a:pt x="473" y="303"/>
                      <a:pt x="444" y="294"/>
                      <a:pt x="423" y="272"/>
                    </a:cubicBezTo>
                    <a:cubicBezTo>
                      <a:pt x="402" y="250"/>
                      <a:pt x="397" y="223"/>
                      <a:pt x="399" y="211"/>
                    </a:cubicBezTo>
                    <a:cubicBezTo>
                      <a:pt x="401" y="197"/>
                      <a:pt x="411" y="183"/>
                      <a:pt x="425" y="174"/>
                    </a:cubicBezTo>
                    <a:cubicBezTo>
                      <a:pt x="440" y="165"/>
                      <a:pt x="458" y="162"/>
                      <a:pt x="475" y="167"/>
                    </a:cubicBezTo>
                    <a:cubicBezTo>
                      <a:pt x="496" y="173"/>
                      <a:pt x="502" y="189"/>
                      <a:pt x="501" y="197"/>
                    </a:cubicBezTo>
                    <a:cubicBezTo>
                      <a:pt x="500" y="199"/>
                      <a:pt x="500" y="201"/>
                      <a:pt x="492" y="200"/>
                    </a:cubicBezTo>
                    <a:cubicBezTo>
                      <a:pt x="480" y="199"/>
                      <a:pt x="470" y="208"/>
                      <a:pt x="468" y="220"/>
                    </a:cubicBezTo>
                    <a:cubicBezTo>
                      <a:pt x="467" y="232"/>
                      <a:pt x="476" y="243"/>
                      <a:pt x="488" y="244"/>
                    </a:cubicBezTo>
                    <a:cubicBezTo>
                      <a:pt x="516" y="247"/>
                      <a:pt x="539" y="231"/>
                      <a:pt x="544" y="205"/>
                    </a:cubicBezTo>
                    <a:cubicBezTo>
                      <a:pt x="549" y="175"/>
                      <a:pt x="530" y="137"/>
                      <a:pt x="488" y="125"/>
                    </a:cubicBezTo>
                    <a:cubicBezTo>
                      <a:pt x="458" y="116"/>
                      <a:pt x="428" y="121"/>
                      <a:pt x="402" y="137"/>
                    </a:cubicBezTo>
                    <a:cubicBezTo>
                      <a:pt x="377" y="152"/>
                      <a:pt x="360" y="177"/>
                      <a:pt x="356" y="203"/>
                    </a:cubicBezTo>
                    <a:cubicBezTo>
                      <a:pt x="351" y="229"/>
                      <a:pt x="361" y="271"/>
                      <a:pt x="391" y="303"/>
                    </a:cubicBezTo>
                    <a:cubicBezTo>
                      <a:pt x="410" y="322"/>
                      <a:pt x="442" y="343"/>
                      <a:pt x="491" y="343"/>
                    </a:cubicBezTo>
                    <a:cubicBezTo>
                      <a:pt x="499" y="343"/>
                      <a:pt x="507" y="343"/>
                      <a:pt x="515" y="342"/>
                    </a:cubicBezTo>
                    <a:cubicBezTo>
                      <a:pt x="568" y="335"/>
                      <a:pt x="610" y="313"/>
                      <a:pt x="635" y="278"/>
                    </a:cubicBezTo>
                    <a:cubicBezTo>
                      <a:pt x="662" y="241"/>
                      <a:pt x="669" y="191"/>
                      <a:pt x="657" y="135"/>
                    </a:cubicBezTo>
                    <a:cubicBezTo>
                      <a:pt x="639" y="46"/>
                      <a:pt x="560" y="0"/>
                      <a:pt x="4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27A5E094-526E-D363-8451-FBC77ABB93AD}"/>
                  </a:ext>
                </a:extLst>
              </p:cNvPr>
              <p:cNvSpPr>
                <a:spLocks/>
              </p:cNvSpPr>
              <p:nvPr/>
            </p:nvSpPr>
            <p:spPr bwMode="gray">
              <a:xfrm>
                <a:off x="-4654550" y="10329863"/>
                <a:ext cx="923925" cy="165100"/>
              </a:xfrm>
              <a:custGeom>
                <a:avLst/>
                <a:gdLst>
                  <a:gd name="T0" fmla="*/ 22 w 245"/>
                  <a:gd name="T1" fmla="*/ 0 h 44"/>
                  <a:gd name="T2" fmla="*/ 0 w 245"/>
                  <a:gd name="T3" fmla="*/ 22 h 44"/>
                  <a:gd name="T4" fmla="*/ 22 w 245"/>
                  <a:gd name="T5" fmla="*/ 44 h 44"/>
                  <a:gd name="T6" fmla="*/ 223 w 245"/>
                  <a:gd name="T7" fmla="*/ 44 h 44"/>
                  <a:gd name="T8" fmla="*/ 245 w 245"/>
                  <a:gd name="T9" fmla="*/ 22 h 44"/>
                  <a:gd name="T10" fmla="*/ 223 w 245"/>
                  <a:gd name="T11" fmla="*/ 0 h 44"/>
                  <a:gd name="T12" fmla="*/ 22 w 245"/>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245" h="44">
                    <a:moveTo>
                      <a:pt x="22" y="0"/>
                    </a:moveTo>
                    <a:cubicBezTo>
                      <a:pt x="10" y="0"/>
                      <a:pt x="0" y="10"/>
                      <a:pt x="0" y="22"/>
                    </a:cubicBezTo>
                    <a:cubicBezTo>
                      <a:pt x="0" y="34"/>
                      <a:pt x="10" y="44"/>
                      <a:pt x="22" y="44"/>
                    </a:cubicBezTo>
                    <a:cubicBezTo>
                      <a:pt x="223" y="44"/>
                      <a:pt x="223" y="44"/>
                      <a:pt x="223" y="44"/>
                    </a:cubicBezTo>
                    <a:cubicBezTo>
                      <a:pt x="235" y="44"/>
                      <a:pt x="245" y="34"/>
                      <a:pt x="245" y="22"/>
                    </a:cubicBezTo>
                    <a:cubicBezTo>
                      <a:pt x="245" y="10"/>
                      <a:pt x="235" y="0"/>
                      <a:pt x="223" y="0"/>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B8211BC3-4E0E-44C5-EDF4-510DA96E785B}"/>
                  </a:ext>
                </a:extLst>
              </p:cNvPr>
              <p:cNvSpPr>
                <a:spLocks/>
              </p:cNvSpPr>
              <p:nvPr/>
            </p:nvSpPr>
            <p:spPr bwMode="gray">
              <a:xfrm>
                <a:off x="-7251700" y="7537451"/>
                <a:ext cx="4806950" cy="2957513"/>
              </a:xfrm>
              <a:custGeom>
                <a:avLst/>
                <a:gdLst>
                  <a:gd name="T0" fmla="*/ 615 w 1275"/>
                  <a:gd name="T1" fmla="*/ 762 h 784"/>
                  <a:gd name="T2" fmla="*/ 593 w 1275"/>
                  <a:gd name="T3" fmla="*/ 740 h 784"/>
                  <a:gd name="T4" fmla="*/ 240 w 1275"/>
                  <a:gd name="T5" fmla="*/ 740 h 784"/>
                  <a:gd name="T6" fmla="*/ 44 w 1275"/>
                  <a:gd name="T7" fmla="*/ 545 h 784"/>
                  <a:gd name="T8" fmla="*/ 240 w 1275"/>
                  <a:gd name="T9" fmla="*/ 350 h 784"/>
                  <a:gd name="T10" fmla="*/ 304 w 1275"/>
                  <a:gd name="T11" fmla="*/ 360 h 784"/>
                  <a:gd name="T12" fmla="*/ 326 w 1275"/>
                  <a:gd name="T13" fmla="*/ 356 h 784"/>
                  <a:gd name="T14" fmla="*/ 332 w 1275"/>
                  <a:gd name="T15" fmla="*/ 335 h 784"/>
                  <a:gd name="T16" fmla="*/ 328 w 1275"/>
                  <a:gd name="T17" fmla="*/ 293 h 784"/>
                  <a:gd name="T18" fmla="*/ 523 w 1275"/>
                  <a:gd name="T19" fmla="*/ 98 h 784"/>
                  <a:gd name="T20" fmla="*/ 649 w 1275"/>
                  <a:gd name="T21" fmla="*/ 143 h 784"/>
                  <a:gd name="T22" fmla="*/ 666 w 1275"/>
                  <a:gd name="T23" fmla="*/ 148 h 784"/>
                  <a:gd name="T24" fmla="*/ 682 w 1275"/>
                  <a:gd name="T25" fmla="*/ 138 h 784"/>
                  <a:gd name="T26" fmla="*/ 849 w 1275"/>
                  <a:gd name="T27" fmla="*/ 44 h 784"/>
                  <a:gd name="T28" fmla="*/ 1044 w 1275"/>
                  <a:gd name="T29" fmla="*/ 239 h 784"/>
                  <a:gd name="T30" fmla="*/ 1027 w 1275"/>
                  <a:gd name="T31" fmla="*/ 318 h 784"/>
                  <a:gd name="T32" fmla="*/ 1029 w 1275"/>
                  <a:gd name="T33" fmla="*/ 339 h 784"/>
                  <a:gd name="T34" fmla="*/ 1047 w 1275"/>
                  <a:gd name="T35" fmla="*/ 349 h 784"/>
                  <a:gd name="T36" fmla="*/ 1230 w 1275"/>
                  <a:gd name="T37" fmla="*/ 476 h 784"/>
                  <a:gd name="T38" fmla="*/ 1258 w 1275"/>
                  <a:gd name="T39" fmla="*/ 489 h 784"/>
                  <a:gd name="T40" fmla="*/ 1271 w 1275"/>
                  <a:gd name="T41" fmla="*/ 461 h 784"/>
                  <a:gd name="T42" fmla="*/ 1078 w 1275"/>
                  <a:gd name="T43" fmla="*/ 307 h 784"/>
                  <a:gd name="T44" fmla="*/ 1088 w 1275"/>
                  <a:gd name="T45" fmla="*/ 239 h 784"/>
                  <a:gd name="T46" fmla="*/ 849 w 1275"/>
                  <a:gd name="T47" fmla="*/ 0 h 784"/>
                  <a:gd name="T48" fmla="*/ 658 w 1275"/>
                  <a:gd name="T49" fmla="*/ 95 h 784"/>
                  <a:gd name="T50" fmla="*/ 523 w 1275"/>
                  <a:gd name="T51" fmla="*/ 54 h 784"/>
                  <a:gd name="T52" fmla="*/ 284 w 1275"/>
                  <a:gd name="T53" fmla="*/ 293 h 784"/>
                  <a:gd name="T54" fmla="*/ 284 w 1275"/>
                  <a:gd name="T55" fmla="*/ 310 h 784"/>
                  <a:gd name="T56" fmla="*/ 240 w 1275"/>
                  <a:gd name="T57" fmla="*/ 306 h 784"/>
                  <a:gd name="T58" fmla="*/ 0 w 1275"/>
                  <a:gd name="T59" fmla="*/ 545 h 784"/>
                  <a:gd name="T60" fmla="*/ 240 w 1275"/>
                  <a:gd name="T61" fmla="*/ 784 h 784"/>
                  <a:gd name="T62" fmla="*/ 593 w 1275"/>
                  <a:gd name="T63" fmla="*/ 784 h 784"/>
                  <a:gd name="T64" fmla="*/ 615 w 1275"/>
                  <a:gd name="T65" fmla="*/ 762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5" h="784">
                    <a:moveTo>
                      <a:pt x="615" y="762"/>
                    </a:moveTo>
                    <a:cubicBezTo>
                      <a:pt x="615" y="750"/>
                      <a:pt x="605" y="740"/>
                      <a:pt x="593" y="740"/>
                    </a:cubicBezTo>
                    <a:cubicBezTo>
                      <a:pt x="240" y="740"/>
                      <a:pt x="240" y="740"/>
                      <a:pt x="240" y="740"/>
                    </a:cubicBezTo>
                    <a:cubicBezTo>
                      <a:pt x="132" y="740"/>
                      <a:pt x="44" y="653"/>
                      <a:pt x="44" y="545"/>
                    </a:cubicBezTo>
                    <a:cubicBezTo>
                      <a:pt x="44" y="437"/>
                      <a:pt x="132" y="350"/>
                      <a:pt x="240" y="350"/>
                    </a:cubicBezTo>
                    <a:cubicBezTo>
                      <a:pt x="261" y="350"/>
                      <a:pt x="283" y="353"/>
                      <a:pt x="304" y="360"/>
                    </a:cubicBezTo>
                    <a:cubicBezTo>
                      <a:pt x="311" y="363"/>
                      <a:pt x="320" y="361"/>
                      <a:pt x="326" y="356"/>
                    </a:cubicBezTo>
                    <a:cubicBezTo>
                      <a:pt x="331" y="351"/>
                      <a:pt x="334" y="343"/>
                      <a:pt x="332" y="335"/>
                    </a:cubicBezTo>
                    <a:cubicBezTo>
                      <a:pt x="329" y="321"/>
                      <a:pt x="328" y="307"/>
                      <a:pt x="328" y="293"/>
                    </a:cubicBezTo>
                    <a:cubicBezTo>
                      <a:pt x="328" y="185"/>
                      <a:pt x="416" y="98"/>
                      <a:pt x="523" y="98"/>
                    </a:cubicBezTo>
                    <a:cubicBezTo>
                      <a:pt x="569" y="98"/>
                      <a:pt x="614" y="114"/>
                      <a:pt x="649" y="143"/>
                    </a:cubicBezTo>
                    <a:cubicBezTo>
                      <a:pt x="654" y="148"/>
                      <a:pt x="660" y="149"/>
                      <a:pt x="666" y="148"/>
                    </a:cubicBezTo>
                    <a:cubicBezTo>
                      <a:pt x="673" y="147"/>
                      <a:pt x="678" y="144"/>
                      <a:pt x="682" y="138"/>
                    </a:cubicBezTo>
                    <a:cubicBezTo>
                      <a:pt x="717" y="79"/>
                      <a:pt x="780" y="44"/>
                      <a:pt x="849" y="44"/>
                    </a:cubicBezTo>
                    <a:cubicBezTo>
                      <a:pt x="957" y="44"/>
                      <a:pt x="1044" y="131"/>
                      <a:pt x="1044" y="239"/>
                    </a:cubicBezTo>
                    <a:cubicBezTo>
                      <a:pt x="1044" y="266"/>
                      <a:pt x="1039" y="293"/>
                      <a:pt x="1027" y="318"/>
                    </a:cubicBezTo>
                    <a:cubicBezTo>
                      <a:pt x="1024" y="325"/>
                      <a:pt x="1025" y="333"/>
                      <a:pt x="1029" y="339"/>
                    </a:cubicBezTo>
                    <a:cubicBezTo>
                      <a:pt x="1033" y="345"/>
                      <a:pt x="1040" y="349"/>
                      <a:pt x="1047" y="349"/>
                    </a:cubicBezTo>
                    <a:cubicBezTo>
                      <a:pt x="1128" y="350"/>
                      <a:pt x="1202" y="401"/>
                      <a:pt x="1230" y="476"/>
                    </a:cubicBezTo>
                    <a:cubicBezTo>
                      <a:pt x="1234" y="488"/>
                      <a:pt x="1247" y="494"/>
                      <a:pt x="1258" y="489"/>
                    </a:cubicBezTo>
                    <a:cubicBezTo>
                      <a:pt x="1270" y="485"/>
                      <a:pt x="1275" y="472"/>
                      <a:pt x="1271" y="461"/>
                    </a:cubicBezTo>
                    <a:cubicBezTo>
                      <a:pt x="1240" y="378"/>
                      <a:pt x="1165" y="319"/>
                      <a:pt x="1078" y="307"/>
                    </a:cubicBezTo>
                    <a:cubicBezTo>
                      <a:pt x="1085" y="285"/>
                      <a:pt x="1088" y="262"/>
                      <a:pt x="1088" y="239"/>
                    </a:cubicBezTo>
                    <a:cubicBezTo>
                      <a:pt x="1088" y="107"/>
                      <a:pt x="981" y="0"/>
                      <a:pt x="849" y="0"/>
                    </a:cubicBezTo>
                    <a:cubicBezTo>
                      <a:pt x="773" y="0"/>
                      <a:pt x="703" y="35"/>
                      <a:pt x="658" y="95"/>
                    </a:cubicBezTo>
                    <a:cubicBezTo>
                      <a:pt x="618" y="68"/>
                      <a:pt x="571" y="54"/>
                      <a:pt x="523" y="54"/>
                    </a:cubicBezTo>
                    <a:cubicBezTo>
                      <a:pt x="391" y="54"/>
                      <a:pt x="284" y="161"/>
                      <a:pt x="284" y="293"/>
                    </a:cubicBezTo>
                    <a:cubicBezTo>
                      <a:pt x="284" y="299"/>
                      <a:pt x="284" y="304"/>
                      <a:pt x="284" y="310"/>
                    </a:cubicBezTo>
                    <a:cubicBezTo>
                      <a:pt x="270" y="307"/>
                      <a:pt x="255" y="306"/>
                      <a:pt x="240" y="306"/>
                    </a:cubicBezTo>
                    <a:cubicBezTo>
                      <a:pt x="108" y="306"/>
                      <a:pt x="0" y="413"/>
                      <a:pt x="0" y="545"/>
                    </a:cubicBezTo>
                    <a:cubicBezTo>
                      <a:pt x="0" y="677"/>
                      <a:pt x="108" y="784"/>
                      <a:pt x="240" y="784"/>
                    </a:cubicBezTo>
                    <a:cubicBezTo>
                      <a:pt x="593" y="784"/>
                      <a:pt x="593" y="784"/>
                      <a:pt x="593" y="784"/>
                    </a:cubicBezTo>
                    <a:cubicBezTo>
                      <a:pt x="605" y="784"/>
                      <a:pt x="615" y="774"/>
                      <a:pt x="615" y="7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042" name="Text Placeholder 8">
            <a:extLst>
              <a:ext uri="{FF2B5EF4-FFF2-40B4-BE49-F238E27FC236}">
                <a16:creationId xmlns:a16="http://schemas.microsoft.com/office/drawing/2014/main" id="{7384D33A-798B-B244-BE54-5419C6A13A12}"/>
              </a:ext>
            </a:extLst>
          </p:cNvPr>
          <p:cNvSpPr txBox="1">
            <a:spLocks/>
          </p:cNvSpPr>
          <p:nvPr/>
        </p:nvSpPr>
        <p:spPr bwMode="gray">
          <a:xfrm>
            <a:off x="374904" y="2419926"/>
            <a:ext cx="5303520" cy="3962585"/>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228600" lvl="1" indent="-228600">
              <a:spcBef>
                <a:spcPts val="900"/>
              </a:spcBef>
              <a:buClr>
                <a:schemeClr val="accent4">
                  <a:lumMod val="90000"/>
                  <a:lumOff val="10000"/>
                </a:schemeClr>
              </a:buClr>
              <a:buSzPct val="135000"/>
              <a:buFont typeface="Invention" panose="020B0503020008020204" pitchFamily="34" charset="0"/>
              <a:buChar char="«"/>
            </a:pPr>
            <a:r>
              <a:rPr lang="en-US" sz="1600"/>
              <a:t>Current low Merck pneumococcal vaccine stocking</a:t>
            </a:r>
          </a:p>
          <a:p>
            <a:pPr marL="228600" lvl="1" indent="-228600">
              <a:spcBef>
                <a:spcPts val="900"/>
              </a:spcBef>
              <a:buClr>
                <a:schemeClr val="accent4">
                  <a:lumMod val="90000"/>
                  <a:lumOff val="10000"/>
                </a:schemeClr>
              </a:buClr>
              <a:buSzPct val="135000"/>
              <a:buFont typeface="Invention" panose="020B0503020008020204" pitchFamily="34" charset="0"/>
              <a:buChar char="«"/>
            </a:pPr>
            <a:r>
              <a:rPr lang="en-US" sz="1600"/>
              <a:t>Operational concerns (i.e., how many vaccines in a single visit?)</a:t>
            </a:r>
          </a:p>
          <a:p>
            <a:pPr marL="228600" lvl="1" indent="-228600">
              <a:spcBef>
                <a:spcPts val="900"/>
              </a:spcBef>
              <a:buClr>
                <a:schemeClr val="accent4">
                  <a:lumMod val="90000"/>
                  <a:lumOff val="10000"/>
                </a:schemeClr>
              </a:buClr>
              <a:buSzPct val="135000"/>
              <a:buFont typeface="Invention" panose="020B0503020008020204" pitchFamily="34" charset="0"/>
              <a:buChar char="«"/>
            </a:pPr>
            <a:r>
              <a:rPr lang="en-US" sz="1600"/>
              <a:t>Distracted retail partners with competing priorities (Covid, flu, RSV, etc.)</a:t>
            </a:r>
          </a:p>
          <a:p>
            <a:pPr marL="228600" lvl="1" indent="-228600">
              <a:spcBef>
                <a:spcPts val="900"/>
              </a:spcBef>
              <a:buClr>
                <a:schemeClr val="accent4">
                  <a:lumMod val="90000"/>
                  <a:lumOff val="10000"/>
                </a:schemeClr>
              </a:buClr>
              <a:buSzPct val="135000"/>
              <a:buFont typeface="Invention" panose="020B0503020008020204" pitchFamily="34" charset="0"/>
              <a:buChar char="«"/>
            </a:pPr>
            <a:r>
              <a:rPr lang="en-US" sz="1600"/>
              <a:t>Vaccine strategy decision tree (top/down approach)</a:t>
            </a:r>
          </a:p>
          <a:p>
            <a:pPr marL="228600" lvl="1" indent="-228600">
              <a:spcBef>
                <a:spcPts val="900"/>
              </a:spcBef>
              <a:buClr>
                <a:schemeClr val="accent4">
                  <a:lumMod val="90000"/>
                  <a:lumOff val="10000"/>
                </a:schemeClr>
              </a:buClr>
              <a:buSzPct val="135000"/>
              <a:buFont typeface="Invention" panose="020B0503020008020204" pitchFamily="34" charset="0"/>
              <a:buChar char="«"/>
            </a:pPr>
            <a:r>
              <a:rPr lang="en-US" sz="1600"/>
              <a:t>Pneumococcal market competition</a:t>
            </a:r>
          </a:p>
          <a:p>
            <a:pPr marL="228600" lvl="1" indent="-228600">
              <a:spcBef>
                <a:spcPts val="900"/>
              </a:spcBef>
              <a:buClr>
                <a:schemeClr val="accent4">
                  <a:lumMod val="90000"/>
                  <a:lumOff val="10000"/>
                </a:schemeClr>
              </a:buClr>
              <a:buSzPct val="135000"/>
              <a:buFont typeface="Invention" panose="020B0503020008020204" pitchFamily="34" charset="0"/>
              <a:buChar char="«"/>
            </a:pPr>
            <a:r>
              <a:rPr lang="en-US" sz="1600"/>
              <a:t>IPD seasonality perception</a:t>
            </a:r>
          </a:p>
          <a:p>
            <a:pPr marL="228600" lvl="1" indent="-228600">
              <a:spcBef>
                <a:spcPts val="900"/>
              </a:spcBef>
              <a:buClr>
                <a:schemeClr val="accent4">
                  <a:lumMod val="90000"/>
                  <a:lumOff val="10000"/>
                </a:schemeClr>
              </a:buClr>
              <a:buSzPct val="135000"/>
              <a:buFont typeface="Invention" panose="020B0503020008020204" pitchFamily="34" charset="0"/>
              <a:buChar char="«"/>
            </a:pPr>
            <a:r>
              <a:rPr lang="en-US" sz="1600"/>
              <a:t>ACIP guidelines confusion &amp; lack of </a:t>
            </a:r>
            <a:br>
              <a:rPr lang="en-US" sz="1600"/>
            </a:br>
            <a:r>
              <a:rPr lang="en-US" sz="1600"/>
              <a:t>serotype understanding</a:t>
            </a:r>
          </a:p>
          <a:p>
            <a:pPr marL="228600" lvl="1" indent="-228600">
              <a:spcBef>
                <a:spcPts val="900"/>
              </a:spcBef>
              <a:buClr>
                <a:schemeClr val="accent4">
                  <a:lumMod val="90000"/>
                  <a:lumOff val="10000"/>
                </a:schemeClr>
              </a:buClr>
              <a:buSzPct val="135000"/>
              <a:buFont typeface="Invention" panose="020B0503020008020204" pitchFamily="34" charset="0"/>
              <a:buChar char="«"/>
            </a:pPr>
            <a:r>
              <a:rPr lang="en-US" sz="1600"/>
              <a:t>Aggressive competitor contracting</a:t>
            </a:r>
          </a:p>
        </p:txBody>
      </p:sp>
      <p:sp>
        <p:nvSpPr>
          <p:cNvPr id="1043" name="Text Placeholder 8">
            <a:extLst>
              <a:ext uri="{FF2B5EF4-FFF2-40B4-BE49-F238E27FC236}">
                <a16:creationId xmlns:a16="http://schemas.microsoft.com/office/drawing/2014/main" id="{6111CB65-2AA3-3710-A088-A2EEC815790E}"/>
              </a:ext>
            </a:extLst>
          </p:cNvPr>
          <p:cNvSpPr txBox="1">
            <a:spLocks/>
          </p:cNvSpPr>
          <p:nvPr/>
        </p:nvSpPr>
        <p:spPr bwMode="gray">
          <a:xfrm>
            <a:off x="6334125" y="2419926"/>
            <a:ext cx="5480050" cy="3962585"/>
          </a:xfrm>
          <a:prstGeom prst="rect">
            <a:avLst/>
          </a:prstGeom>
        </p:spPr>
        <p:txBody>
          <a:bodyPr vert="horz" lIns="0" tIns="0" rIns="0" bIns="0" rtlCol="0" anchor="t">
            <a:noAutofit/>
          </a:bodyPr>
          <a:lstStyle>
            <a:defPPr>
              <a:defRPr lang="en-US"/>
            </a:defPPr>
            <a:lvl1pPr indent="0" defTabSz="914400">
              <a:lnSpc>
                <a:spcPct val="100000"/>
              </a:lnSpc>
              <a:spcBef>
                <a:spcPts val="1200"/>
              </a:spcBef>
              <a:spcAft>
                <a:spcPts val="0"/>
              </a:spcAft>
              <a:buFont typeface="Arial" panose="020B0604020202020204" pitchFamily="34" charset="0"/>
              <a:buNone/>
              <a:defRPr sz="1200" b="0"/>
            </a:lvl1pPr>
            <a:lvl2pPr lvl="1" indent="-228600" defTabSz="914400">
              <a:lnSpc>
                <a:spcPct val="100000"/>
              </a:lnSpc>
              <a:spcBef>
                <a:spcPts val="1000"/>
              </a:spcBef>
              <a:spcAft>
                <a:spcPts val="0"/>
              </a:spcAft>
              <a:buClr>
                <a:schemeClr val="accent4">
                  <a:lumMod val="90000"/>
                  <a:lumOff val="10000"/>
                </a:schemeClr>
              </a:buClr>
              <a:buSzPct val="135000"/>
              <a:buFont typeface="Invention" panose="020B0503020008020204" pitchFamily="34" charset="0"/>
              <a:buChar char="«"/>
              <a:tabLst/>
              <a:defRPr sz="1600" b="0"/>
            </a:lvl2pPr>
            <a:lvl3pPr marL="349250" indent="-169863" defTabSz="914400">
              <a:lnSpc>
                <a:spcPct val="100000"/>
              </a:lnSpc>
              <a:spcBef>
                <a:spcPts val="0"/>
              </a:spcBef>
              <a:spcAft>
                <a:spcPts val="0"/>
              </a:spcAft>
              <a:buFont typeface="Arial" panose="020B0604020202020204" pitchFamily="34" charset="0"/>
              <a:buChar char="•"/>
              <a:tabLst/>
              <a:defRPr sz="1200" b="0"/>
            </a:lvl3pPr>
            <a:lvl4pPr marL="465138" indent="-115888" defTabSz="914400">
              <a:lnSpc>
                <a:spcPct val="100000"/>
              </a:lnSpc>
              <a:spcBef>
                <a:spcPts val="0"/>
              </a:spcBef>
              <a:spcAft>
                <a:spcPts val="0"/>
              </a:spcAft>
              <a:buFont typeface="Arial" panose="020B0604020202020204" pitchFamily="34" charset="0"/>
              <a:buChar char="•"/>
              <a:tabLst/>
              <a:defRPr sz="1200" b="0"/>
            </a:lvl4pPr>
            <a:lvl5pPr marL="581025" indent="-115888" defTabSz="914400">
              <a:lnSpc>
                <a:spcPct val="100000"/>
              </a:lnSpc>
              <a:spcBef>
                <a:spcPts val="0"/>
              </a:spcBef>
              <a:spcAft>
                <a:spcPts val="0"/>
              </a:spcAft>
              <a:buFont typeface="Arial" panose="020B0604020202020204" pitchFamily="34" charset="0"/>
              <a:buChar char="•"/>
              <a:tabLst/>
              <a:defRPr sz="1200" b="0"/>
            </a:lvl5pPr>
            <a:lvl6pPr marL="0" indent="0" defTabSz="914400">
              <a:lnSpc>
                <a:spcPct val="100000"/>
              </a:lnSpc>
              <a:spcBef>
                <a:spcPts val="0"/>
              </a:spcBef>
              <a:spcAft>
                <a:spcPts val="0"/>
              </a:spcAft>
              <a:buFont typeface="Arial" panose="020B0604020202020204" pitchFamily="34" charset="0"/>
              <a:buNone/>
              <a:defRPr sz="1600"/>
            </a:lvl6pPr>
            <a:lvl7pPr marL="0" indent="0" defTabSz="914400">
              <a:lnSpc>
                <a:spcPct val="100000"/>
              </a:lnSpc>
              <a:spcBef>
                <a:spcPts val="0"/>
              </a:spcBef>
              <a:spcAft>
                <a:spcPts val="3400"/>
              </a:spcAft>
              <a:buFont typeface="Arial" panose="020B0604020202020204" pitchFamily="34" charset="0"/>
              <a:buNone/>
              <a:defRPr sz="1200" b="1">
                <a:solidFill>
                  <a:schemeClr val="accent1"/>
                </a:solidFill>
              </a:defRPr>
            </a:lvl7pPr>
            <a:lvl8pPr marL="0" indent="0" defTabSz="914400">
              <a:lnSpc>
                <a:spcPct val="100000"/>
              </a:lnSpc>
              <a:spcBef>
                <a:spcPts val="0"/>
              </a:spcBef>
              <a:spcAft>
                <a:spcPts val="1600"/>
              </a:spcAft>
              <a:buFont typeface="Arial" panose="020B0604020202020204" pitchFamily="34" charset="0"/>
              <a:buNone/>
              <a:defRPr sz="3000">
                <a:solidFill>
                  <a:schemeClr val="accent1"/>
                </a:solidFill>
              </a:defRPr>
            </a:lvl8pPr>
            <a:lvl9pPr marL="3657600" indent="0" defTabSz="914400">
              <a:lnSpc>
                <a:spcPct val="90000"/>
              </a:lnSpc>
              <a:spcBef>
                <a:spcPts val="500"/>
              </a:spcBef>
              <a:buFont typeface="Arial" panose="020B0604020202020204" pitchFamily="34" charset="0"/>
              <a:buNone/>
              <a:defRPr sz="1800"/>
            </a:lvl9pPr>
          </a:lstStyle>
          <a:p>
            <a:pPr lvl="1">
              <a:spcBef>
                <a:spcPts val="900"/>
              </a:spcBef>
              <a:buClr>
                <a:schemeClr val="accent1"/>
              </a:buClr>
              <a:buFont typeface="Invention" panose="020B0503020008020204" pitchFamily="34" charset="0"/>
              <a:buChar char="»"/>
            </a:pPr>
            <a:r>
              <a:rPr lang="en-US"/>
              <a:t>Strong retail partnerships</a:t>
            </a:r>
          </a:p>
          <a:p>
            <a:pPr lvl="1">
              <a:spcBef>
                <a:spcPts val="900"/>
              </a:spcBef>
              <a:buClr>
                <a:schemeClr val="accent1"/>
              </a:buClr>
              <a:buFont typeface="Invention" panose="020B0503020008020204" pitchFamily="34" charset="0"/>
              <a:buChar char="»"/>
            </a:pPr>
            <a:r>
              <a:rPr lang="en-US"/>
              <a:t>Merck history in pneumococcal vaccine market</a:t>
            </a:r>
          </a:p>
          <a:p>
            <a:pPr lvl="1">
              <a:spcBef>
                <a:spcPts val="900"/>
              </a:spcBef>
              <a:buClr>
                <a:schemeClr val="accent1"/>
              </a:buClr>
              <a:buFont typeface="Invention" panose="020B0503020008020204" pitchFamily="34" charset="0"/>
              <a:buChar char="»"/>
            </a:pPr>
            <a:r>
              <a:rPr lang="en-US"/>
              <a:t>Increasing Adult vaccination in Pharmacy</a:t>
            </a:r>
          </a:p>
          <a:p>
            <a:pPr lvl="1">
              <a:spcBef>
                <a:spcPts val="900"/>
              </a:spcBef>
              <a:buClr>
                <a:schemeClr val="accent1"/>
              </a:buClr>
              <a:buFont typeface="Invention" panose="020B0503020008020204" pitchFamily="34" charset="0"/>
              <a:buChar char="»"/>
            </a:pPr>
            <a:r>
              <a:rPr lang="en-US"/>
              <a:t>Pharmacy comfort level with pneumococcal vaccination</a:t>
            </a:r>
          </a:p>
          <a:p>
            <a:pPr lvl="1">
              <a:spcBef>
                <a:spcPts val="900"/>
              </a:spcBef>
              <a:buClr>
                <a:schemeClr val="accent1"/>
              </a:buClr>
              <a:buFont typeface="Invention" panose="020B0503020008020204" pitchFamily="34" charset="0"/>
              <a:buChar char="»"/>
            </a:pPr>
            <a:r>
              <a:rPr lang="en-US" spc="-20"/>
              <a:t>Retailer realization of vaccination opportunity post Covid </a:t>
            </a:r>
          </a:p>
          <a:p>
            <a:pPr lvl="1">
              <a:spcBef>
                <a:spcPts val="900"/>
              </a:spcBef>
              <a:buClr>
                <a:schemeClr val="accent1"/>
              </a:buClr>
              <a:buFont typeface="Invention" panose="020B0503020008020204" pitchFamily="34" charset="0"/>
              <a:buChar char="»"/>
            </a:pPr>
            <a:r>
              <a:rPr lang="en-US"/>
              <a:t>Retailer internal systems/databases to identify </a:t>
            </a:r>
            <a:br>
              <a:rPr lang="en-US"/>
            </a:br>
            <a:r>
              <a:rPr lang="en-US"/>
              <a:t>vaccine opportunities</a:t>
            </a:r>
          </a:p>
          <a:p>
            <a:pPr lvl="1">
              <a:spcBef>
                <a:spcPts val="900"/>
              </a:spcBef>
              <a:buClr>
                <a:schemeClr val="accent1"/>
              </a:buClr>
              <a:buFont typeface="Invention" panose="020B0503020008020204" pitchFamily="34" charset="0"/>
              <a:buChar char="»"/>
            </a:pPr>
            <a:r>
              <a:rPr lang="en-US"/>
              <a:t>Policy reform &amp; stakeholder support</a:t>
            </a:r>
          </a:p>
          <a:p>
            <a:pPr lvl="1">
              <a:spcBef>
                <a:spcPts val="900"/>
              </a:spcBef>
              <a:buClr>
                <a:schemeClr val="accent1"/>
              </a:buClr>
              <a:buFont typeface="Invention" panose="020B0503020008020204" pitchFamily="34" charset="0"/>
              <a:buChar char="»"/>
            </a:pPr>
            <a:r>
              <a:rPr lang="en-US"/>
              <a:t>Frequency of adult consumer encounters in </a:t>
            </a:r>
            <a:br>
              <a:rPr lang="en-US"/>
            </a:br>
            <a:r>
              <a:rPr lang="en-US"/>
              <a:t>pharmacy retailer</a:t>
            </a:r>
          </a:p>
          <a:p>
            <a:pPr lvl="1">
              <a:spcBef>
                <a:spcPts val="900"/>
              </a:spcBef>
              <a:buClr>
                <a:schemeClr val="accent1"/>
              </a:buClr>
              <a:buFont typeface="Invention" panose="020B0503020008020204" pitchFamily="34" charset="0"/>
              <a:buChar char="»"/>
            </a:pPr>
            <a:r>
              <a:rPr lang="en-US"/>
              <a:t>High percentage of US consumers living near </a:t>
            </a:r>
            <a:br>
              <a:rPr lang="en-US"/>
            </a:br>
            <a:r>
              <a:rPr lang="en-US"/>
              <a:t>retail pharmacy</a:t>
            </a:r>
          </a:p>
          <a:p>
            <a:pPr lvl="1">
              <a:spcBef>
                <a:spcPts val="900"/>
              </a:spcBef>
              <a:buClr>
                <a:schemeClr val="accent1"/>
              </a:buClr>
              <a:buFont typeface="Invention" panose="020B0503020008020204" pitchFamily="34" charset="0"/>
              <a:buChar char="»"/>
            </a:pPr>
            <a:endParaRPr lang="en-US"/>
          </a:p>
          <a:p>
            <a:pPr lvl="1">
              <a:spcBef>
                <a:spcPts val="900"/>
              </a:spcBef>
              <a:buClr>
                <a:schemeClr val="accent1"/>
              </a:buClr>
              <a:buFont typeface="Invention" panose="020B0503020008020204" pitchFamily="34" charset="0"/>
              <a:buChar char="»"/>
            </a:pPr>
            <a:endParaRPr lang="en-US"/>
          </a:p>
        </p:txBody>
      </p:sp>
      <p:sp>
        <p:nvSpPr>
          <p:cNvPr id="3" name="Slide Number Placeholder 2">
            <a:extLst>
              <a:ext uri="{FF2B5EF4-FFF2-40B4-BE49-F238E27FC236}">
                <a16:creationId xmlns:a16="http://schemas.microsoft.com/office/drawing/2014/main" id="{4CD1DEE5-F086-8FA9-074B-5D2EE86BF078}"/>
              </a:ext>
            </a:extLst>
          </p:cNvPr>
          <p:cNvSpPr>
            <a:spLocks noGrp="1"/>
          </p:cNvSpPr>
          <p:nvPr>
            <p:ph type="sldNum" sz="quarter" idx="12"/>
          </p:nvPr>
        </p:nvSpPr>
        <p:spPr/>
        <p:txBody>
          <a:bodyPr/>
          <a:lstStyle/>
          <a:p>
            <a:fld id="{29CC380D-5F44-41E8-971E-CDD19ED6F8E3}" type="slidenum">
              <a:rPr lang="en-GB" smtClean="0"/>
              <a:t>13</a:t>
            </a:fld>
            <a:endParaRPr lang="en-GB"/>
          </a:p>
        </p:txBody>
      </p:sp>
    </p:spTree>
    <p:extLst>
      <p:ext uri="{BB962C8B-B14F-4D97-AF65-F5344CB8AC3E}">
        <p14:creationId xmlns:p14="http://schemas.microsoft.com/office/powerpoint/2010/main" val="24198359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CA4F29-3B48-EE39-4B7D-64D7CBA57973}"/>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14</a:t>
            </a:fld>
            <a:endParaRPr lang="en-GB"/>
          </a:p>
        </p:txBody>
      </p:sp>
      <p:sp>
        <p:nvSpPr>
          <p:cNvPr id="2" name="Title 1">
            <a:extLst>
              <a:ext uri="{FF2B5EF4-FFF2-40B4-BE49-F238E27FC236}">
                <a16:creationId xmlns:a16="http://schemas.microsoft.com/office/drawing/2014/main" id="{7EFCACB3-37DA-5055-4299-D782E27545C1}"/>
              </a:ext>
            </a:extLst>
          </p:cNvPr>
          <p:cNvSpPr>
            <a:spLocks noGrp="1"/>
          </p:cNvSpPr>
          <p:nvPr>
            <p:ph type="title"/>
          </p:nvPr>
        </p:nvSpPr>
        <p:spPr>
          <a:xfrm>
            <a:off x="377825" y="1228725"/>
            <a:ext cx="9445752" cy="2151675"/>
          </a:xfrm>
        </p:spPr>
        <p:txBody>
          <a:bodyPr/>
          <a:lstStyle/>
          <a:p>
            <a:br>
              <a:rPr lang="en-US"/>
            </a:br>
            <a:br>
              <a:rPr lang="en-US"/>
            </a:br>
            <a:r>
              <a:rPr lang="en-US"/>
              <a:t>V116 strategy:</a:t>
            </a:r>
            <a:br>
              <a:rPr lang="en-US"/>
            </a:br>
            <a:r>
              <a:rPr lang="en-US"/>
              <a:t>Pharmacy</a:t>
            </a:r>
          </a:p>
        </p:txBody>
      </p:sp>
    </p:spTree>
    <p:extLst>
      <p:ext uri="{BB962C8B-B14F-4D97-AF65-F5344CB8AC3E}">
        <p14:creationId xmlns:p14="http://schemas.microsoft.com/office/powerpoint/2010/main" val="23799211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Rectangle 285">
            <a:extLst>
              <a:ext uri="{FF2B5EF4-FFF2-40B4-BE49-F238E27FC236}">
                <a16:creationId xmlns:a16="http://schemas.microsoft.com/office/drawing/2014/main" id="{40D4EBFA-B5BD-9789-F7FB-ECF31FC0A5F9}"/>
              </a:ext>
            </a:extLst>
          </p:cNvPr>
          <p:cNvSpPr/>
          <p:nvPr/>
        </p:nvSpPr>
        <p:spPr bwMode="gray">
          <a:xfrm>
            <a:off x="380144" y="1247997"/>
            <a:ext cx="3578828" cy="3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91440" bIns="118872" rtlCol="0" anchor="ctr"/>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600" i="0" u="none" strike="noStrike" kern="1200" cap="none" spc="0" normalizeH="0" baseline="0" noProof="0">
                <a:ln>
                  <a:noFill/>
                </a:ln>
                <a:solidFill>
                  <a:srgbClr val="00857C"/>
                </a:solidFill>
                <a:effectLst/>
                <a:uLnTx/>
                <a:uFillTx/>
                <a:latin typeface="Invention"/>
                <a:ea typeface="+mn-ea"/>
                <a:cs typeface="+mn-cs"/>
              </a:rPr>
              <a:t>Opportunity spaces</a:t>
            </a:r>
          </a:p>
        </p:txBody>
      </p:sp>
      <p:graphicFrame>
        <p:nvGraphicFramePr>
          <p:cNvPr id="10" name="Object 9" hidden="1">
            <a:extLst>
              <a:ext uri="{FF2B5EF4-FFF2-40B4-BE49-F238E27FC236}">
                <a16:creationId xmlns:a16="http://schemas.microsoft.com/office/drawing/2014/main" id="{2A4595EE-8DD7-4EC9-80B3-CE03E38D09D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10" name="Object 9" hidden="1">
                        <a:extLst>
                          <a:ext uri="{FF2B5EF4-FFF2-40B4-BE49-F238E27FC236}">
                            <a16:creationId xmlns:a16="http://schemas.microsoft.com/office/drawing/2014/main" id="{2A4595EE-8DD7-4EC9-80B3-CE03E38D09D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7" name="Title 2">
            <a:extLst>
              <a:ext uri="{FF2B5EF4-FFF2-40B4-BE49-F238E27FC236}">
                <a16:creationId xmlns:a16="http://schemas.microsoft.com/office/drawing/2014/main" id="{9A533925-87BF-4444-ABE4-31D62240D9BC}"/>
              </a:ext>
            </a:extLst>
          </p:cNvPr>
          <p:cNvSpPr>
            <a:spLocks noGrp="1"/>
          </p:cNvSpPr>
          <p:nvPr>
            <p:ph type="title"/>
          </p:nvPr>
        </p:nvSpPr>
        <p:spPr>
          <a:xfrm>
            <a:off x="377824" y="377825"/>
            <a:ext cx="11439144" cy="850107"/>
          </a:xfrm>
        </p:spPr>
        <p:txBody>
          <a:bodyPr vert="horz"/>
          <a:lstStyle/>
          <a:p>
            <a:pPr lvl="0"/>
            <a:r>
              <a:rPr lang="en-US" noProof="0"/>
              <a:t>V116 </a:t>
            </a:r>
            <a:r>
              <a:rPr lang="en-US"/>
              <a:t>o</a:t>
            </a:r>
            <a:r>
              <a:rPr lang="en-US" noProof="0"/>
              <a:t>pportunity spaces: Pharmacy as a key customer</a:t>
            </a:r>
          </a:p>
        </p:txBody>
      </p:sp>
      <p:sp>
        <p:nvSpPr>
          <p:cNvPr id="268" name="Slide Number Placeholder 267">
            <a:extLst>
              <a:ext uri="{FF2B5EF4-FFF2-40B4-BE49-F238E27FC236}">
                <a16:creationId xmlns:a16="http://schemas.microsoft.com/office/drawing/2014/main" id="{E4B56567-C5A3-46E7-EF78-80F62B2E5180}"/>
              </a:ext>
            </a:extLst>
          </p:cNvPr>
          <p:cNvSpPr>
            <a:spLocks noGrp="1"/>
          </p:cNvSpPr>
          <p:nvPr>
            <p:ph type="sldNum" sz="quarter" idx="12"/>
          </p:nvPr>
        </p:nvSpPr>
        <p:spPr>
          <a:xfrm>
            <a:off x="11584744" y="6480175"/>
            <a:ext cx="229431" cy="216000"/>
          </a:xfrm>
        </p:spPr>
        <p:txBody>
          <a:bodyPr/>
          <a:lstStyle/>
          <a:p>
            <a:pPr lvl="0"/>
            <a:fld id="{29CC380D-5F44-41E8-971E-CDD19ED6F8E3}" type="slidenum">
              <a:rPr lang="en-GB" noProof="0" smtClean="0"/>
              <a:pPr lvl="0"/>
              <a:t>15</a:t>
            </a:fld>
            <a:endParaRPr lang="en-GB" noProof="0"/>
          </a:p>
        </p:txBody>
      </p:sp>
      <p:sp>
        <p:nvSpPr>
          <p:cNvPr id="31" name="Rectangle 30">
            <a:extLst>
              <a:ext uri="{FF2B5EF4-FFF2-40B4-BE49-F238E27FC236}">
                <a16:creationId xmlns:a16="http://schemas.microsoft.com/office/drawing/2014/main" id="{DA2D372B-02C7-1246-CD26-8E20B169B1FB}"/>
              </a:ext>
            </a:extLst>
          </p:cNvPr>
          <p:cNvSpPr/>
          <p:nvPr/>
        </p:nvSpPr>
        <p:spPr bwMode="gray">
          <a:xfrm>
            <a:off x="380144" y="1682047"/>
            <a:ext cx="631586" cy="640149"/>
          </a:xfrm>
          <a:prstGeom prst="rect">
            <a:avLst/>
          </a:prstGeom>
          <a:solidFill>
            <a:schemeClr val="accent4">
              <a:lumMod val="90000"/>
              <a:lumOff val="10000"/>
            </a:schemeClr>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1</a:t>
            </a:r>
          </a:p>
        </p:txBody>
      </p:sp>
      <p:sp>
        <p:nvSpPr>
          <p:cNvPr id="35" name="Text Placeholder 4">
            <a:extLst>
              <a:ext uri="{FF2B5EF4-FFF2-40B4-BE49-F238E27FC236}">
                <a16:creationId xmlns:a16="http://schemas.microsoft.com/office/drawing/2014/main" id="{0BF4286C-F9F4-AF3A-EA94-C333AAEA82B7}"/>
              </a:ext>
            </a:extLst>
          </p:cNvPr>
          <p:cNvSpPr txBox="1">
            <a:spLocks/>
          </p:cNvSpPr>
          <p:nvPr/>
        </p:nvSpPr>
        <p:spPr bwMode="gray">
          <a:xfrm>
            <a:off x="1045187" y="1905172"/>
            <a:ext cx="4678605" cy="193899"/>
          </a:xfrm>
          <a:prstGeom prst="rect">
            <a:avLst/>
          </a:prstGeom>
          <a:noFill/>
          <a:ln w="28575" cap="flat" cmpd="sng" algn="ctr">
            <a:noFill/>
            <a:prstDash val="solid"/>
            <a:miter lim="800000"/>
            <a:headEnd type="none" w="med" len="med"/>
            <a:tailEnd type="none" w="med" len="med"/>
          </a:ln>
          <a:effectLst/>
        </p:spPr>
        <p:txBody>
          <a:bodyPr vert="horz" wrap="square" lIns="91429" tIns="0" rIns="91429" bIns="0"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400" b="0">
                <a:solidFill>
                  <a:schemeClr val="accent4">
                    <a:lumMod val="90000"/>
                    <a:lumOff val="10000"/>
                  </a:schemeClr>
                </a:solidFill>
              </a:rPr>
              <a:t>Establish unmet need in adult pneumococcal vaccination</a:t>
            </a:r>
          </a:p>
        </p:txBody>
      </p:sp>
      <p:sp>
        <p:nvSpPr>
          <p:cNvPr id="74" name="Rectangle 73">
            <a:extLst>
              <a:ext uri="{FF2B5EF4-FFF2-40B4-BE49-F238E27FC236}">
                <a16:creationId xmlns:a16="http://schemas.microsoft.com/office/drawing/2014/main" id="{329FAB02-190E-2A48-8A3E-9CF398AB096B}"/>
              </a:ext>
            </a:extLst>
          </p:cNvPr>
          <p:cNvSpPr/>
          <p:nvPr/>
        </p:nvSpPr>
        <p:spPr bwMode="gray">
          <a:xfrm>
            <a:off x="380144" y="2777955"/>
            <a:ext cx="631586" cy="640149"/>
          </a:xfrm>
          <a:prstGeom prst="rect">
            <a:avLst/>
          </a:prstGeom>
          <a:solidFill>
            <a:schemeClr val="accent2"/>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2</a:t>
            </a:r>
          </a:p>
        </p:txBody>
      </p:sp>
      <p:sp>
        <p:nvSpPr>
          <p:cNvPr id="75" name="Text Placeholder 4">
            <a:extLst>
              <a:ext uri="{FF2B5EF4-FFF2-40B4-BE49-F238E27FC236}">
                <a16:creationId xmlns:a16="http://schemas.microsoft.com/office/drawing/2014/main" id="{4054BA94-5891-0EAB-780D-0FDB6F890A05}"/>
              </a:ext>
            </a:extLst>
          </p:cNvPr>
          <p:cNvSpPr txBox="1">
            <a:spLocks/>
          </p:cNvSpPr>
          <p:nvPr/>
        </p:nvSpPr>
        <p:spPr bwMode="gray">
          <a:xfrm>
            <a:off x="1045187" y="2813124"/>
            <a:ext cx="4678605" cy="581698"/>
          </a:xfrm>
          <a:prstGeom prst="rect">
            <a:avLst/>
          </a:prstGeom>
          <a:noFill/>
          <a:ln w="28575" cap="flat" cmpd="sng" algn="ctr">
            <a:noFill/>
            <a:prstDash val="solid"/>
            <a:miter lim="800000"/>
            <a:headEnd type="none" w="med" len="med"/>
            <a:tailEnd type="none" w="med" len="med"/>
          </a:ln>
          <a:effectLst/>
        </p:spPr>
        <p:txBody>
          <a:bodyPr vert="horz" wrap="square" lIns="91429" tIns="0" rIns="91429" bIns="0"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400" b="0">
                <a:solidFill>
                  <a:schemeClr val="accent2">
                    <a:lumMod val="75000"/>
                  </a:schemeClr>
                </a:solidFill>
              </a:rPr>
              <a:t>Shape policy, financial, and operational considerations to accelerate reimbursement and adoption, particularly in IDNs, large healthcare systems, and pharmacies</a:t>
            </a:r>
          </a:p>
        </p:txBody>
      </p:sp>
      <p:sp>
        <p:nvSpPr>
          <p:cNvPr id="19" name="Star: 5 Points 18">
            <a:extLst>
              <a:ext uri="{FF2B5EF4-FFF2-40B4-BE49-F238E27FC236}">
                <a16:creationId xmlns:a16="http://schemas.microsoft.com/office/drawing/2014/main" id="{FA267AB9-96B1-B469-680C-B5806386FF6D}"/>
              </a:ext>
            </a:extLst>
          </p:cNvPr>
          <p:cNvSpPr/>
          <p:nvPr/>
        </p:nvSpPr>
        <p:spPr bwMode="gray">
          <a:xfrm>
            <a:off x="198504" y="1682048"/>
            <a:ext cx="358641" cy="349824"/>
          </a:xfrm>
          <a:prstGeom prst="star5">
            <a:avLst/>
          </a:prstGeom>
          <a:solidFill>
            <a:srgbClr val="FF993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76" name="Star: 5 Points 75">
            <a:extLst>
              <a:ext uri="{FF2B5EF4-FFF2-40B4-BE49-F238E27FC236}">
                <a16:creationId xmlns:a16="http://schemas.microsoft.com/office/drawing/2014/main" id="{0730CE38-5E15-5495-B6DB-AC00756DD961}"/>
              </a:ext>
            </a:extLst>
          </p:cNvPr>
          <p:cNvSpPr/>
          <p:nvPr/>
        </p:nvSpPr>
        <p:spPr bwMode="gray">
          <a:xfrm>
            <a:off x="198504" y="2777956"/>
            <a:ext cx="358641" cy="349824"/>
          </a:xfrm>
          <a:prstGeom prst="star5">
            <a:avLst/>
          </a:prstGeom>
          <a:solidFill>
            <a:srgbClr val="FF993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86" name="Rectangle 85">
            <a:extLst>
              <a:ext uri="{FF2B5EF4-FFF2-40B4-BE49-F238E27FC236}">
                <a16:creationId xmlns:a16="http://schemas.microsoft.com/office/drawing/2014/main" id="{7A9B190E-8D27-61EC-FBA8-90E48F80E8B6}"/>
              </a:ext>
            </a:extLst>
          </p:cNvPr>
          <p:cNvSpPr/>
          <p:nvPr/>
        </p:nvSpPr>
        <p:spPr bwMode="gray">
          <a:xfrm>
            <a:off x="380144" y="3552039"/>
            <a:ext cx="631586" cy="640149"/>
          </a:xfrm>
          <a:prstGeom prst="rect">
            <a:avLst/>
          </a:prstGeom>
          <a:solidFill>
            <a:srgbClr val="69B8F7"/>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3</a:t>
            </a:r>
          </a:p>
        </p:txBody>
      </p:sp>
      <p:sp>
        <p:nvSpPr>
          <p:cNvPr id="87" name="Text Placeholder 4">
            <a:extLst>
              <a:ext uri="{FF2B5EF4-FFF2-40B4-BE49-F238E27FC236}">
                <a16:creationId xmlns:a16="http://schemas.microsoft.com/office/drawing/2014/main" id="{3CF371AE-0694-965D-1FB8-43646D955D76}"/>
              </a:ext>
            </a:extLst>
          </p:cNvPr>
          <p:cNvSpPr txBox="1">
            <a:spLocks/>
          </p:cNvSpPr>
          <p:nvPr/>
        </p:nvSpPr>
        <p:spPr bwMode="gray">
          <a:xfrm>
            <a:off x="1045187" y="3586844"/>
            <a:ext cx="4678605" cy="581698"/>
          </a:xfrm>
          <a:prstGeom prst="rect">
            <a:avLst/>
          </a:prstGeom>
          <a:noFill/>
          <a:ln w="28575" cap="flat" cmpd="sng" algn="ctr">
            <a:noFill/>
            <a:prstDash val="solid"/>
            <a:miter lim="800000"/>
            <a:headEnd type="none" w="med" len="med"/>
            <a:tailEnd type="none" w="med" len="med"/>
          </a:ln>
          <a:effectLst/>
        </p:spPr>
        <p:txBody>
          <a:bodyPr vert="horz" wrap="square" lIns="91429" tIns="0" rIns="91429" bIns="0"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400" b="0">
                <a:solidFill>
                  <a:srgbClr val="69B8F7"/>
                </a:solidFill>
              </a:rPr>
              <a:t>Drive awareness of and advocacy for V116 and establish as vaccine of choice for all adults by differentiating based on broadest disease coverage and value</a:t>
            </a:r>
          </a:p>
        </p:txBody>
      </p:sp>
      <p:sp>
        <p:nvSpPr>
          <p:cNvPr id="88" name="Star: 5 Points 87">
            <a:extLst>
              <a:ext uri="{FF2B5EF4-FFF2-40B4-BE49-F238E27FC236}">
                <a16:creationId xmlns:a16="http://schemas.microsoft.com/office/drawing/2014/main" id="{5E62C7A0-507B-DA6E-70EA-170819B65E3D}"/>
              </a:ext>
            </a:extLst>
          </p:cNvPr>
          <p:cNvSpPr/>
          <p:nvPr/>
        </p:nvSpPr>
        <p:spPr bwMode="gray">
          <a:xfrm>
            <a:off x="198504" y="3552040"/>
            <a:ext cx="358641" cy="349824"/>
          </a:xfrm>
          <a:prstGeom prst="star5">
            <a:avLst/>
          </a:prstGeom>
          <a:solidFill>
            <a:srgbClr val="FF993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00" name="Rectangle 99">
            <a:extLst>
              <a:ext uri="{FF2B5EF4-FFF2-40B4-BE49-F238E27FC236}">
                <a16:creationId xmlns:a16="http://schemas.microsoft.com/office/drawing/2014/main" id="{93E799B7-5C7F-5D7C-E399-E2569A332C49}"/>
              </a:ext>
            </a:extLst>
          </p:cNvPr>
          <p:cNvSpPr/>
          <p:nvPr/>
        </p:nvSpPr>
        <p:spPr bwMode="gray">
          <a:xfrm>
            <a:off x="380144" y="4648419"/>
            <a:ext cx="631586" cy="640149"/>
          </a:xfrm>
          <a:prstGeom prst="rect">
            <a:avLst/>
          </a:prstGeom>
          <a:solidFill>
            <a:schemeClr val="accent6"/>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4</a:t>
            </a:r>
          </a:p>
        </p:txBody>
      </p:sp>
      <p:sp>
        <p:nvSpPr>
          <p:cNvPr id="101" name="Text Placeholder 4">
            <a:extLst>
              <a:ext uri="{FF2B5EF4-FFF2-40B4-BE49-F238E27FC236}">
                <a16:creationId xmlns:a16="http://schemas.microsoft.com/office/drawing/2014/main" id="{A7D691C8-4576-4E68-6A97-6A2CEF2D9EE7}"/>
              </a:ext>
            </a:extLst>
          </p:cNvPr>
          <p:cNvSpPr txBox="1">
            <a:spLocks/>
          </p:cNvSpPr>
          <p:nvPr/>
        </p:nvSpPr>
        <p:spPr bwMode="gray">
          <a:xfrm>
            <a:off x="1045187" y="4771382"/>
            <a:ext cx="4678605" cy="387798"/>
          </a:xfrm>
          <a:prstGeom prst="rect">
            <a:avLst/>
          </a:prstGeom>
          <a:noFill/>
          <a:ln w="28575" cap="flat" cmpd="sng" algn="ctr">
            <a:noFill/>
            <a:prstDash val="solid"/>
            <a:miter lim="800000"/>
            <a:headEnd type="none" w="med" len="med"/>
            <a:tailEnd type="none" w="med" len="med"/>
          </a:ln>
          <a:effectLst/>
        </p:spPr>
        <p:txBody>
          <a:bodyPr vert="horz" wrap="square" lIns="91429" tIns="0" rIns="91429" bIns="0"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400" b="0" u="sng">
                <a:solidFill>
                  <a:schemeClr val="tx2"/>
                </a:solidFill>
              </a:rPr>
              <a:t>Prepare for</a:t>
            </a:r>
            <a:r>
              <a:rPr lang="en-US" sz="1400" b="0">
                <a:solidFill>
                  <a:schemeClr val="tx2"/>
                </a:solidFill>
              </a:rPr>
              <a:t> and </a:t>
            </a:r>
            <a:r>
              <a:rPr lang="en-US" sz="1400" b="0" u="sng">
                <a:solidFill>
                  <a:schemeClr val="tx2"/>
                </a:solidFill>
              </a:rPr>
              <a:t>maximize</a:t>
            </a:r>
            <a:r>
              <a:rPr lang="en-US" sz="1400" b="0">
                <a:solidFill>
                  <a:schemeClr val="tx2"/>
                </a:solidFill>
              </a:rPr>
              <a:t> V116 uptake in newly eligible patient groups (50-64, catch-up) </a:t>
            </a:r>
          </a:p>
        </p:txBody>
      </p:sp>
      <p:sp>
        <p:nvSpPr>
          <p:cNvPr id="102" name="Star: 5 Points 101">
            <a:extLst>
              <a:ext uri="{FF2B5EF4-FFF2-40B4-BE49-F238E27FC236}">
                <a16:creationId xmlns:a16="http://schemas.microsoft.com/office/drawing/2014/main" id="{9D6BA2E8-A940-D671-9265-9EF5169D8256}"/>
              </a:ext>
            </a:extLst>
          </p:cNvPr>
          <p:cNvSpPr/>
          <p:nvPr/>
        </p:nvSpPr>
        <p:spPr bwMode="gray">
          <a:xfrm>
            <a:off x="198504" y="4648420"/>
            <a:ext cx="358641" cy="349824"/>
          </a:xfrm>
          <a:prstGeom prst="star5">
            <a:avLst/>
          </a:prstGeom>
          <a:solidFill>
            <a:srgbClr val="FF993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78" name="Rectangle 177">
            <a:extLst>
              <a:ext uri="{FF2B5EF4-FFF2-40B4-BE49-F238E27FC236}">
                <a16:creationId xmlns:a16="http://schemas.microsoft.com/office/drawing/2014/main" id="{522307C8-5201-491A-AAD2-107666F2CE44}"/>
              </a:ext>
            </a:extLst>
          </p:cNvPr>
          <p:cNvSpPr/>
          <p:nvPr/>
        </p:nvSpPr>
        <p:spPr bwMode="gray">
          <a:xfrm>
            <a:off x="8045832" y="2020350"/>
            <a:ext cx="1833031" cy="310896"/>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Policy makers</a:t>
            </a:r>
          </a:p>
        </p:txBody>
      </p:sp>
      <p:sp>
        <p:nvSpPr>
          <p:cNvPr id="180" name="Rectangle 179">
            <a:extLst>
              <a:ext uri="{FF2B5EF4-FFF2-40B4-BE49-F238E27FC236}">
                <a16:creationId xmlns:a16="http://schemas.microsoft.com/office/drawing/2014/main" id="{7DF69E5E-F45A-4B73-ADBD-FE4F942229C7}"/>
              </a:ext>
            </a:extLst>
          </p:cNvPr>
          <p:cNvSpPr/>
          <p:nvPr/>
        </p:nvSpPr>
        <p:spPr bwMode="gray">
          <a:xfrm>
            <a:off x="8045832" y="1682048"/>
            <a:ext cx="1833031" cy="310896"/>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HCPs</a:t>
            </a:r>
          </a:p>
        </p:txBody>
      </p:sp>
      <p:sp>
        <p:nvSpPr>
          <p:cNvPr id="181" name="Rectangle 180">
            <a:extLst>
              <a:ext uri="{FF2B5EF4-FFF2-40B4-BE49-F238E27FC236}">
                <a16:creationId xmlns:a16="http://schemas.microsoft.com/office/drawing/2014/main" id="{1D2EBDD0-FCE4-4142-A655-54C564C58112}"/>
              </a:ext>
            </a:extLst>
          </p:cNvPr>
          <p:cNvSpPr/>
          <p:nvPr/>
        </p:nvSpPr>
        <p:spPr bwMode="gray">
          <a:xfrm>
            <a:off x="9995662" y="1682048"/>
            <a:ext cx="1833031" cy="310896"/>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ACIP</a:t>
            </a:r>
          </a:p>
        </p:txBody>
      </p:sp>
      <p:sp>
        <p:nvSpPr>
          <p:cNvPr id="2" name="Rectangle 1">
            <a:extLst>
              <a:ext uri="{FF2B5EF4-FFF2-40B4-BE49-F238E27FC236}">
                <a16:creationId xmlns:a16="http://schemas.microsoft.com/office/drawing/2014/main" id="{5F0A5081-36B5-DDD4-92E3-4127A39D3312}"/>
              </a:ext>
            </a:extLst>
          </p:cNvPr>
          <p:cNvSpPr/>
          <p:nvPr/>
        </p:nvSpPr>
        <p:spPr bwMode="gray">
          <a:xfrm>
            <a:off x="9995662" y="2020350"/>
            <a:ext cx="1833031" cy="310896"/>
          </a:xfrm>
          <a:prstGeom prst="rect">
            <a:avLst/>
          </a:prstGeom>
          <a:solidFill>
            <a:schemeClr val="accent4">
              <a:lumMod val="90000"/>
              <a:lumOff val="10000"/>
            </a:schemeClr>
          </a:solidFill>
          <a:ln w="285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Invention"/>
                <a:ea typeface="+mn-ea"/>
                <a:cs typeface="+mn-cs"/>
              </a:rPr>
              <a:t>Pharmacies</a:t>
            </a:r>
          </a:p>
        </p:txBody>
      </p:sp>
      <p:sp>
        <p:nvSpPr>
          <p:cNvPr id="167" name="Rectangle 166">
            <a:extLst>
              <a:ext uri="{FF2B5EF4-FFF2-40B4-BE49-F238E27FC236}">
                <a16:creationId xmlns:a16="http://schemas.microsoft.com/office/drawing/2014/main" id="{AF1CE234-9D74-4177-8C86-97617C96729E}"/>
              </a:ext>
            </a:extLst>
          </p:cNvPr>
          <p:cNvSpPr/>
          <p:nvPr/>
        </p:nvSpPr>
        <p:spPr bwMode="gray">
          <a:xfrm>
            <a:off x="6096001" y="1682048"/>
            <a:ext cx="1833031" cy="310896"/>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Scientific leaders</a:t>
            </a:r>
          </a:p>
        </p:txBody>
      </p:sp>
      <p:sp>
        <p:nvSpPr>
          <p:cNvPr id="177" name="Rectangle 176">
            <a:extLst>
              <a:ext uri="{FF2B5EF4-FFF2-40B4-BE49-F238E27FC236}">
                <a16:creationId xmlns:a16="http://schemas.microsoft.com/office/drawing/2014/main" id="{85D78FA9-76FC-438C-BA01-6B1724A2A525}"/>
              </a:ext>
            </a:extLst>
          </p:cNvPr>
          <p:cNvSpPr/>
          <p:nvPr/>
        </p:nvSpPr>
        <p:spPr bwMode="gray">
          <a:xfrm>
            <a:off x="6096001" y="2020350"/>
            <a:ext cx="1833031" cy="310896"/>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Merck</a:t>
            </a:r>
          </a:p>
        </p:txBody>
      </p:sp>
      <p:sp>
        <p:nvSpPr>
          <p:cNvPr id="16" name="Rectangle 15">
            <a:extLst>
              <a:ext uri="{FF2B5EF4-FFF2-40B4-BE49-F238E27FC236}">
                <a16:creationId xmlns:a16="http://schemas.microsoft.com/office/drawing/2014/main" id="{6D77F974-0BAD-E928-6291-222E51755157}"/>
              </a:ext>
            </a:extLst>
          </p:cNvPr>
          <p:cNvSpPr/>
          <p:nvPr/>
        </p:nvSpPr>
        <p:spPr bwMode="gray">
          <a:xfrm>
            <a:off x="6096001" y="2358651"/>
            <a:ext cx="1833031" cy="310896"/>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IDNs/healthcare systems</a:t>
            </a:r>
          </a:p>
        </p:txBody>
      </p:sp>
      <p:sp>
        <p:nvSpPr>
          <p:cNvPr id="59" name="Rectangle 58">
            <a:extLst>
              <a:ext uri="{FF2B5EF4-FFF2-40B4-BE49-F238E27FC236}">
                <a16:creationId xmlns:a16="http://schemas.microsoft.com/office/drawing/2014/main" id="{63623E66-B16F-6770-8E5E-3AC720BE1E37}"/>
              </a:ext>
            </a:extLst>
          </p:cNvPr>
          <p:cNvSpPr/>
          <p:nvPr/>
        </p:nvSpPr>
        <p:spPr bwMode="gray">
          <a:xfrm>
            <a:off x="6096001" y="1247997"/>
            <a:ext cx="4671579" cy="378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91440" bIns="118872" rtlCol="0" anchor="ctr"/>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600" i="0" u="none" strike="noStrike" kern="1200" cap="none" spc="0" normalizeH="0" baseline="0" noProof="0">
                <a:ln>
                  <a:noFill/>
                </a:ln>
                <a:solidFill>
                  <a:srgbClr val="00857C"/>
                </a:solidFill>
                <a:effectLst/>
                <a:uLnTx/>
                <a:uFillTx/>
                <a:latin typeface="Invention"/>
                <a:ea typeface="+mn-ea"/>
                <a:cs typeface="+mn-cs"/>
              </a:rPr>
              <a:t>Key customers/influencers</a:t>
            </a:r>
          </a:p>
        </p:txBody>
      </p:sp>
      <p:sp>
        <p:nvSpPr>
          <p:cNvPr id="63" name="Rectangle 62">
            <a:extLst>
              <a:ext uri="{FF2B5EF4-FFF2-40B4-BE49-F238E27FC236}">
                <a16:creationId xmlns:a16="http://schemas.microsoft.com/office/drawing/2014/main" id="{A248E5DF-FA05-816A-689F-28DF22F3FFA3}"/>
              </a:ext>
            </a:extLst>
          </p:cNvPr>
          <p:cNvSpPr/>
          <p:nvPr/>
        </p:nvSpPr>
        <p:spPr bwMode="gray">
          <a:xfrm>
            <a:off x="8045832" y="3116258"/>
            <a:ext cx="1833031" cy="310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ACIP</a:t>
            </a:r>
          </a:p>
        </p:txBody>
      </p:sp>
      <p:sp>
        <p:nvSpPr>
          <p:cNvPr id="65" name="Rectangle 64">
            <a:extLst>
              <a:ext uri="{FF2B5EF4-FFF2-40B4-BE49-F238E27FC236}">
                <a16:creationId xmlns:a16="http://schemas.microsoft.com/office/drawing/2014/main" id="{C84A7715-B1EE-60B0-EC83-908D7A9D07E8}"/>
              </a:ext>
            </a:extLst>
          </p:cNvPr>
          <p:cNvSpPr/>
          <p:nvPr/>
        </p:nvSpPr>
        <p:spPr bwMode="gray">
          <a:xfrm>
            <a:off x="8045832" y="2777956"/>
            <a:ext cx="1833031" cy="310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 Advocacy groups</a:t>
            </a:r>
          </a:p>
        </p:txBody>
      </p:sp>
      <p:sp>
        <p:nvSpPr>
          <p:cNvPr id="66" name="Rectangle 65">
            <a:extLst>
              <a:ext uri="{FF2B5EF4-FFF2-40B4-BE49-F238E27FC236}">
                <a16:creationId xmlns:a16="http://schemas.microsoft.com/office/drawing/2014/main" id="{3DCC418F-8561-49BB-1B0A-E36D2D233D02}"/>
              </a:ext>
            </a:extLst>
          </p:cNvPr>
          <p:cNvSpPr/>
          <p:nvPr/>
        </p:nvSpPr>
        <p:spPr bwMode="gray">
          <a:xfrm>
            <a:off x="9995662" y="2777956"/>
            <a:ext cx="1833031" cy="310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Commercial payers</a:t>
            </a:r>
          </a:p>
        </p:txBody>
      </p:sp>
      <p:sp>
        <p:nvSpPr>
          <p:cNvPr id="67" name="Rectangle 66">
            <a:extLst>
              <a:ext uri="{FF2B5EF4-FFF2-40B4-BE49-F238E27FC236}">
                <a16:creationId xmlns:a16="http://schemas.microsoft.com/office/drawing/2014/main" id="{29A16FD8-B451-43DE-3302-A7B2B22C1C47}"/>
              </a:ext>
            </a:extLst>
          </p:cNvPr>
          <p:cNvSpPr/>
          <p:nvPr/>
        </p:nvSpPr>
        <p:spPr bwMode="gray">
          <a:xfrm>
            <a:off x="9995662" y="3116258"/>
            <a:ext cx="1833031" cy="310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Policy makers &amp; gov’t</a:t>
            </a:r>
          </a:p>
        </p:txBody>
      </p:sp>
      <p:sp>
        <p:nvSpPr>
          <p:cNvPr id="68" name="Rectangle 67">
            <a:extLst>
              <a:ext uri="{FF2B5EF4-FFF2-40B4-BE49-F238E27FC236}">
                <a16:creationId xmlns:a16="http://schemas.microsoft.com/office/drawing/2014/main" id="{726137CF-3F16-4E2A-7E4A-D3A901709E07}"/>
              </a:ext>
            </a:extLst>
          </p:cNvPr>
          <p:cNvSpPr/>
          <p:nvPr/>
        </p:nvSpPr>
        <p:spPr bwMode="gray">
          <a:xfrm>
            <a:off x="6096001" y="2777956"/>
            <a:ext cx="1833031" cy="310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IDN/healthcare system</a:t>
            </a:r>
          </a:p>
        </p:txBody>
      </p:sp>
      <p:sp>
        <p:nvSpPr>
          <p:cNvPr id="69" name="Rectangle 68">
            <a:extLst>
              <a:ext uri="{FF2B5EF4-FFF2-40B4-BE49-F238E27FC236}">
                <a16:creationId xmlns:a16="http://schemas.microsoft.com/office/drawing/2014/main" id="{5CFADC91-5D71-2998-1589-683E480F1825}"/>
              </a:ext>
            </a:extLst>
          </p:cNvPr>
          <p:cNvSpPr/>
          <p:nvPr/>
        </p:nvSpPr>
        <p:spPr bwMode="gray">
          <a:xfrm>
            <a:off x="6096001" y="3116258"/>
            <a:ext cx="1833031" cy="310896"/>
          </a:xfrm>
          <a:prstGeom prst="rect">
            <a:avLst/>
          </a:prstGeom>
          <a:solidFill>
            <a:schemeClr val="accent2"/>
          </a:solidFill>
          <a:ln w="285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Invention"/>
                <a:ea typeface="+mn-ea"/>
                <a:cs typeface="+mn-cs"/>
              </a:rPr>
              <a:t>Pharmacies</a:t>
            </a:r>
          </a:p>
        </p:txBody>
      </p:sp>
      <p:sp>
        <p:nvSpPr>
          <p:cNvPr id="77" name="Rectangle 76">
            <a:extLst>
              <a:ext uri="{FF2B5EF4-FFF2-40B4-BE49-F238E27FC236}">
                <a16:creationId xmlns:a16="http://schemas.microsoft.com/office/drawing/2014/main" id="{4A5E3B48-00E0-0FAF-071F-1708E6752CA0}"/>
              </a:ext>
            </a:extLst>
          </p:cNvPr>
          <p:cNvSpPr/>
          <p:nvPr/>
        </p:nvSpPr>
        <p:spPr bwMode="gray">
          <a:xfrm>
            <a:off x="8045832" y="3890342"/>
            <a:ext cx="1833031" cy="310896"/>
          </a:xfrm>
          <a:prstGeom prst="rect">
            <a:avLst/>
          </a:prstGeom>
          <a:solidFill>
            <a:srgbClr val="69B8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Payers</a:t>
            </a:r>
          </a:p>
        </p:txBody>
      </p:sp>
      <p:sp>
        <p:nvSpPr>
          <p:cNvPr id="78" name="Rectangle 77">
            <a:extLst>
              <a:ext uri="{FF2B5EF4-FFF2-40B4-BE49-F238E27FC236}">
                <a16:creationId xmlns:a16="http://schemas.microsoft.com/office/drawing/2014/main" id="{705F4D90-25D2-CC72-C846-0F6A873A7C75}"/>
              </a:ext>
            </a:extLst>
          </p:cNvPr>
          <p:cNvSpPr/>
          <p:nvPr/>
        </p:nvSpPr>
        <p:spPr bwMode="gray">
          <a:xfrm>
            <a:off x="8045832" y="3552040"/>
            <a:ext cx="1833031" cy="310896"/>
          </a:xfrm>
          <a:prstGeom prst="rect">
            <a:avLst/>
          </a:prstGeom>
          <a:solidFill>
            <a:srgbClr val="69B8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Patients</a:t>
            </a:r>
          </a:p>
        </p:txBody>
      </p:sp>
      <p:sp>
        <p:nvSpPr>
          <p:cNvPr id="79" name="Rectangle 78">
            <a:extLst>
              <a:ext uri="{FF2B5EF4-FFF2-40B4-BE49-F238E27FC236}">
                <a16:creationId xmlns:a16="http://schemas.microsoft.com/office/drawing/2014/main" id="{AFAAC300-3673-8803-C80C-571E9C361482}"/>
              </a:ext>
            </a:extLst>
          </p:cNvPr>
          <p:cNvSpPr/>
          <p:nvPr/>
        </p:nvSpPr>
        <p:spPr bwMode="gray">
          <a:xfrm>
            <a:off x="9995662" y="3552040"/>
            <a:ext cx="1833031" cy="310896"/>
          </a:xfrm>
          <a:prstGeom prst="rect">
            <a:avLst/>
          </a:prstGeom>
          <a:solidFill>
            <a:srgbClr val="69B8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Merck</a:t>
            </a:r>
          </a:p>
        </p:txBody>
      </p:sp>
      <p:sp>
        <p:nvSpPr>
          <p:cNvPr id="80" name="Rectangle 79">
            <a:extLst>
              <a:ext uri="{FF2B5EF4-FFF2-40B4-BE49-F238E27FC236}">
                <a16:creationId xmlns:a16="http://schemas.microsoft.com/office/drawing/2014/main" id="{304D5B52-D165-5E8C-1A20-6D2211E2B18F}"/>
              </a:ext>
            </a:extLst>
          </p:cNvPr>
          <p:cNvSpPr/>
          <p:nvPr/>
        </p:nvSpPr>
        <p:spPr bwMode="gray">
          <a:xfrm>
            <a:off x="9995662" y="3890342"/>
            <a:ext cx="1833031" cy="310896"/>
          </a:xfrm>
          <a:prstGeom prst="rect">
            <a:avLst/>
          </a:prstGeom>
          <a:solidFill>
            <a:srgbClr val="69B8F7"/>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85000"/>
              </a:lnSpc>
              <a:defRPr/>
            </a:pPr>
            <a:r>
              <a:rPr lang="en-US" sz="1050">
                <a:solidFill>
                  <a:prstClr val="white"/>
                </a:solidFill>
                <a:latin typeface="Invention"/>
              </a:rPr>
              <a:t>Scientific leaders</a:t>
            </a:r>
          </a:p>
        </p:txBody>
      </p:sp>
      <p:sp>
        <p:nvSpPr>
          <p:cNvPr id="81" name="Rectangle 80">
            <a:extLst>
              <a:ext uri="{FF2B5EF4-FFF2-40B4-BE49-F238E27FC236}">
                <a16:creationId xmlns:a16="http://schemas.microsoft.com/office/drawing/2014/main" id="{31B69741-E954-3893-1423-B2AB39536DF8}"/>
              </a:ext>
            </a:extLst>
          </p:cNvPr>
          <p:cNvSpPr/>
          <p:nvPr/>
        </p:nvSpPr>
        <p:spPr bwMode="gray">
          <a:xfrm>
            <a:off x="6096001" y="3552040"/>
            <a:ext cx="1833031" cy="310896"/>
          </a:xfrm>
          <a:prstGeom prst="rect">
            <a:avLst/>
          </a:prstGeom>
          <a:solidFill>
            <a:srgbClr val="69B8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HCPs</a:t>
            </a:r>
          </a:p>
        </p:txBody>
      </p:sp>
      <p:sp>
        <p:nvSpPr>
          <p:cNvPr id="82" name="Rectangle 81">
            <a:extLst>
              <a:ext uri="{FF2B5EF4-FFF2-40B4-BE49-F238E27FC236}">
                <a16:creationId xmlns:a16="http://schemas.microsoft.com/office/drawing/2014/main" id="{B3A60639-99A6-AFBA-C723-D4252EC9D439}"/>
              </a:ext>
            </a:extLst>
          </p:cNvPr>
          <p:cNvSpPr/>
          <p:nvPr/>
        </p:nvSpPr>
        <p:spPr bwMode="gray">
          <a:xfrm>
            <a:off x="6096001" y="3890342"/>
            <a:ext cx="1833031" cy="310896"/>
          </a:xfrm>
          <a:prstGeom prst="rect">
            <a:avLst/>
          </a:prstGeom>
          <a:solidFill>
            <a:srgbClr val="69B8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ACIP</a:t>
            </a:r>
          </a:p>
        </p:txBody>
      </p:sp>
      <p:sp>
        <p:nvSpPr>
          <p:cNvPr id="83" name="Rectangle 82">
            <a:extLst>
              <a:ext uri="{FF2B5EF4-FFF2-40B4-BE49-F238E27FC236}">
                <a16:creationId xmlns:a16="http://schemas.microsoft.com/office/drawing/2014/main" id="{4DD3DA34-DD9E-4861-CE06-9CBA94F0A09A}"/>
              </a:ext>
            </a:extLst>
          </p:cNvPr>
          <p:cNvSpPr/>
          <p:nvPr/>
        </p:nvSpPr>
        <p:spPr bwMode="gray">
          <a:xfrm>
            <a:off x="6096001" y="4228643"/>
            <a:ext cx="1833031" cy="310896"/>
          </a:xfrm>
          <a:prstGeom prst="rect">
            <a:avLst/>
          </a:prstGeom>
          <a:solidFill>
            <a:srgbClr val="69B8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IDNs/healthcare systems</a:t>
            </a:r>
          </a:p>
        </p:txBody>
      </p:sp>
      <p:sp>
        <p:nvSpPr>
          <p:cNvPr id="89" name="Rectangle 88">
            <a:extLst>
              <a:ext uri="{FF2B5EF4-FFF2-40B4-BE49-F238E27FC236}">
                <a16:creationId xmlns:a16="http://schemas.microsoft.com/office/drawing/2014/main" id="{7E3BE63C-4FBE-A41F-4F38-524B050A4114}"/>
              </a:ext>
            </a:extLst>
          </p:cNvPr>
          <p:cNvSpPr/>
          <p:nvPr/>
        </p:nvSpPr>
        <p:spPr bwMode="gray">
          <a:xfrm>
            <a:off x="8045832" y="4228643"/>
            <a:ext cx="1833031" cy="310896"/>
          </a:xfrm>
          <a:prstGeom prst="rect">
            <a:avLst/>
          </a:prstGeom>
          <a:solidFill>
            <a:srgbClr val="69B8F7"/>
          </a:solidFill>
          <a:ln w="285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Invention"/>
                <a:ea typeface="+mn-ea"/>
                <a:cs typeface="+mn-cs"/>
              </a:rPr>
              <a:t>Pharmacies</a:t>
            </a:r>
          </a:p>
        </p:txBody>
      </p:sp>
      <p:sp>
        <p:nvSpPr>
          <p:cNvPr id="91" name="Rectangle 90">
            <a:extLst>
              <a:ext uri="{FF2B5EF4-FFF2-40B4-BE49-F238E27FC236}">
                <a16:creationId xmlns:a16="http://schemas.microsoft.com/office/drawing/2014/main" id="{072DB82F-3BBD-876C-7FEC-6904CB11E2DF}"/>
              </a:ext>
            </a:extLst>
          </p:cNvPr>
          <p:cNvSpPr/>
          <p:nvPr/>
        </p:nvSpPr>
        <p:spPr bwMode="gray">
          <a:xfrm>
            <a:off x="8045832" y="4986722"/>
            <a:ext cx="1833031" cy="3108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Payers</a:t>
            </a:r>
          </a:p>
        </p:txBody>
      </p:sp>
      <p:sp>
        <p:nvSpPr>
          <p:cNvPr id="92" name="Rectangle 91">
            <a:extLst>
              <a:ext uri="{FF2B5EF4-FFF2-40B4-BE49-F238E27FC236}">
                <a16:creationId xmlns:a16="http://schemas.microsoft.com/office/drawing/2014/main" id="{388C1660-C909-3EC7-8BCD-6752B2138D70}"/>
              </a:ext>
            </a:extLst>
          </p:cNvPr>
          <p:cNvSpPr/>
          <p:nvPr/>
        </p:nvSpPr>
        <p:spPr bwMode="gray">
          <a:xfrm>
            <a:off x="8045832" y="4648420"/>
            <a:ext cx="1833031" cy="3108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HCPs</a:t>
            </a:r>
          </a:p>
        </p:txBody>
      </p:sp>
      <p:sp>
        <p:nvSpPr>
          <p:cNvPr id="93" name="Rectangle 92">
            <a:extLst>
              <a:ext uri="{FF2B5EF4-FFF2-40B4-BE49-F238E27FC236}">
                <a16:creationId xmlns:a16="http://schemas.microsoft.com/office/drawing/2014/main" id="{6468E9D3-DC34-B33A-91BA-3CB7971FD469}"/>
              </a:ext>
            </a:extLst>
          </p:cNvPr>
          <p:cNvSpPr/>
          <p:nvPr/>
        </p:nvSpPr>
        <p:spPr bwMode="gray">
          <a:xfrm>
            <a:off x="9995662" y="4648420"/>
            <a:ext cx="1833031" cy="3108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IDNs/healthcare systems</a:t>
            </a:r>
          </a:p>
        </p:txBody>
      </p:sp>
      <p:sp>
        <p:nvSpPr>
          <p:cNvPr id="94" name="Rectangle 93">
            <a:extLst>
              <a:ext uri="{FF2B5EF4-FFF2-40B4-BE49-F238E27FC236}">
                <a16:creationId xmlns:a16="http://schemas.microsoft.com/office/drawing/2014/main" id="{D2283BCE-3A62-1126-D77E-2B1CD7ACF747}"/>
              </a:ext>
            </a:extLst>
          </p:cNvPr>
          <p:cNvSpPr/>
          <p:nvPr/>
        </p:nvSpPr>
        <p:spPr bwMode="gray">
          <a:xfrm>
            <a:off x="9995662" y="4986722"/>
            <a:ext cx="1833031" cy="310896"/>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85000"/>
              </a:lnSpc>
              <a:defRPr/>
            </a:pPr>
            <a:r>
              <a:rPr lang="en-US" sz="1050">
                <a:solidFill>
                  <a:prstClr val="white"/>
                </a:solidFill>
                <a:latin typeface="Invention"/>
              </a:rPr>
              <a:t>Merck</a:t>
            </a:r>
          </a:p>
        </p:txBody>
      </p:sp>
      <p:sp>
        <p:nvSpPr>
          <p:cNvPr id="95" name="Rectangle 94">
            <a:extLst>
              <a:ext uri="{FF2B5EF4-FFF2-40B4-BE49-F238E27FC236}">
                <a16:creationId xmlns:a16="http://schemas.microsoft.com/office/drawing/2014/main" id="{D933C8F4-8C96-705F-BA4B-9F8C75F61DB8}"/>
              </a:ext>
            </a:extLst>
          </p:cNvPr>
          <p:cNvSpPr/>
          <p:nvPr/>
        </p:nvSpPr>
        <p:spPr bwMode="gray">
          <a:xfrm>
            <a:off x="6096001" y="4648420"/>
            <a:ext cx="1833031" cy="3108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Patients</a:t>
            </a:r>
          </a:p>
        </p:txBody>
      </p:sp>
      <p:sp>
        <p:nvSpPr>
          <p:cNvPr id="96" name="Rectangle 95">
            <a:extLst>
              <a:ext uri="{FF2B5EF4-FFF2-40B4-BE49-F238E27FC236}">
                <a16:creationId xmlns:a16="http://schemas.microsoft.com/office/drawing/2014/main" id="{CEA09ACC-E308-428B-0F84-A09017F6736D}"/>
              </a:ext>
            </a:extLst>
          </p:cNvPr>
          <p:cNvSpPr/>
          <p:nvPr/>
        </p:nvSpPr>
        <p:spPr bwMode="gray">
          <a:xfrm>
            <a:off x="8045832" y="5325023"/>
            <a:ext cx="1833031" cy="3108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Advocacy groups</a:t>
            </a:r>
          </a:p>
        </p:txBody>
      </p:sp>
      <p:sp>
        <p:nvSpPr>
          <p:cNvPr id="97" name="Rectangle 96">
            <a:extLst>
              <a:ext uri="{FF2B5EF4-FFF2-40B4-BE49-F238E27FC236}">
                <a16:creationId xmlns:a16="http://schemas.microsoft.com/office/drawing/2014/main" id="{EDCD22F8-7CB3-1949-C8B9-D010E0181EF6}"/>
              </a:ext>
            </a:extLst>
          </p:cNvPr>
          <p:cNvSpPr/>
          <p:nvPr/>
        </p:nvSpPr>
        <p:spPr bwMode="gray">
          <a:xfrm>
            <a:off x="6096001" y="5325023"/>
            <a:ext cx="1833031" cy="3108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ACIP</a:t>
            </a:r>
          </a:p>
        </p:txBody>
      </p:sp>
      <p:sp>
        <p:nvSpPr>
          <p:cNvPr id="104" name="Rectangle 103">
            <a:extLst>
              <a:ext uri="{FF2B5EF4-FFF2-40B4-BE49-F238E27FC236}">
                <a16:creationId xmlns:a16="http://schemas.microsoft.com/office/drawing/2014/main" id="{3FAFDF2D-FB56-3615-0854-EA440AE78BE1}"/>
              </a:ext>
            </a:extLst>
          </p:cNvPr>
          <p:cNvSpPr/>
          <p:nvPr/>
        </p:nvSpPr>
        <p:spPr bwMode="gray">
          <a:xfrm>
            <a:off x="6096001" y="4986722"/>
            <a:ext cx="1833031" cy="310896"/>
          </a:xfrm>
          <a:prstGeom prst="rect">
            <a:avLst/>
          </a:prstGeom>
          <a:solidFill>
            <a:schemeClr val="accent6"/>
          </a:solidFill>
          <a:ln w="285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Invention"/>
                <a:ea typeface="+mn-ea"/>
                <a:cs typeface="+mn-cs"/>
              </a:rPr>
              <a:t>Pharmacies</a:t>
            </a:r>
          </a:p>
        </p:txBody>
      </p:sp>
      <p:sp>
        <p:nvSpPr>
          <p:cNvPr id="105" name="Rectangle 104">
            <a:extLst>
              <a:ext uri="{FF2B5EF4-FFF2-40B4-BE49-F238E27FC236}">
                <a16:creationId xmlns:a16="http://schemas.microsoft.com/office/drawing/2014/main" id="{C5669CCA-2147-832D-5177-9599248912E1}"/>
              </a:ext>
            </a:extLst>
          </p:cNvPr>
          <p:cNvSpPr/>
          <p:nvPr/>
        </p:nvSpPr>
        <p:spPr bwMode="gray">
          <a:xfrm>
            <a:off x="9995662" y="5325023"/>
            <a:ext cx="1833031" cy="310896"/>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85000"/>
              </a:lnSpc>
              <a:defRPr/>
            </a:pPr>
            <a:r>
              <a:rPr lang="en-US" sz="1050">
                <a:solidFill>
                  <a:prstClr val="white"/>
                </a:solidFill>
                <a:latin typeface="Invention"/>
              </a:rPr>
              <a:t>Employers</a:t>
            </a:r>
          </a:p>
        </p:txBody>
      </p:sp>
      <p:sp>
        <p:nvSpPr>
          <p:cNvPr id="106" name="Rectangle 105">
            <a:extLst>
              <a:ext uri="{FF2B5EF4-FFF2-40B4-BE49-F238E27FC236}">
                <a16:creationId xmlns:a16="http://schemas.microsoft.com/office/drawing/2014/main" id="{2E0B3E1C-091B-0CEC-3274-DE43B3E018A0}"/>
              </a:ext>
            </a:extLst>
          </p:cNvPr>
          <p:cNvSpPr/>
          <p:nvPr/>
        </p:nvSpPr>
        <p:spPr bwMode="gray">
          <a:xfrm>
            <a:off x="8045832" y="6079903"/>
            <a:ext cx="1833031" cy="3108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Advocacy groups</a:t>
            </a:r>
          </a:p>
        </p:txBody>
      </p:sp>
      <p:sp>
        <p:nvSpPr>
          <p:cNvPr id="108" name="Rectangle 107">
            <a:extLst>
              <a:ext uri="{FF2B5EF4-FFF2-40B4-BE49-F238E27FC236}">
                <a16:creationId xmlns:a16="http://schemas.microsoft.com/office/drawing/2014/main" id="{0A75386F-E524-13EE-255C-934D894EF671}"/>
              </a:ext>
            </a:extLst>
          </p:cNvPr>
          <p:cNvSpPr/>
          <p:nvPr/>
        </p:nvSpPr>
        <p:spPr bwMode="gray">
          <a:xfrm>
            <a:off x="8045832" y="5741601"/>
            <a:ext cx="1833031" cy="3108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HCPs</a:t>
            </a:r>
          </a:p>
        </p:txBody>
      </p:sp>
      <p:sp>
        <p:nvSpPr>
          <p:cNvPr id="109" name="Rectangle 108">
            <a:extLst>
              <a:ext uri="{FF2B5EF4-FFF2-40B4-BE49-F238E27FC236}">
                <a16:creationId xmlns:a16="http://schemas.microsoft.com/office/drawing/2014/main" id="{E2433A4D-2303-F039-A1E9-24BB7A41DCF6}"/>
              </a:ext>
            </a:extLst>
          </p:cNvPr>
          <p:cNvSpPr/>
          <p:nvPr/>
        </p:nvSpPr>
        <p:spPr bwMode="gray">
          <a:xfrm>
            <a:off x="9995662" y="5741601"/>
            <a:ext cx="1833031" cy="3108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Media</a:t>
            </a:r>
          </a:p>
        </p:txBody>
      </p:sp>
      <p:sp>
        <p:nvSpPr>
          <p:cNvPr id="111" name="Rectangle 110">
            <a:extLst>
              <a:ext uri="{FF2B5EF4-FFF2-40B4-BE49-F238E27FC236}">
                <a16:creationId xmlns:a16="http://schemas.microsoft.com/office/drawing/2014/main" id="{90BBA7D5-CB46-E8EE-8A62-0C31983E9C78}"/>
              </a:ext>
            </a:extLst>
          </p:cNvPr>
          <p:cNvSpPr/>
          <p:nvPr/>
        </p:nvSpPr>
        <p:spPr bwMode="gray">
          <a:xfrm>
            <a:off x="6096001" y="5741601"/>
            <a:ext cx="1833031" cy="3108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228600" rtl="0" eaLnBrk="1" fontAlgn="auto" latinLnBrk="0" hangingPunct="1">
              <a:lnSpc>
                <a:spcPct val="85000"/>
              </a:lnSpc>
              <a:spcBef>
                <a:spcPts val="0"/>
              </a:spcBef>
              <a:spcAft>
                <a:spcPts val="0"/>
              </a:spcAft>
              <a:buClrTx/>
              <a:buSzTx/>
              <a:buFontTx/>
              <a:buNone/>
              <a:tabLst/>
              <a:defRPr/>
            </a:pPr>
            <a:r>
              <a:rPr kumimoji="0" lang="en-US" sz="1050" i="0" u="none" strike="noStrike" kern="1200" cap="none" spc="0" normalizeH="0" baseline="0" noProof="0">
                <a:ln>
                  <a:noFill/>
                </a:ln>
                <a:solidFill>
                  <a:prstClr val="white"/>
                </a:solidFill>
                <a:effectLst/>
                <a:uLnTx/>
                <a:uFillTx/>
                <a:latin typeface="Invention"/>
                <a:ea typeface="+mn-ea"/>
                <a:cs typeface="+mn-cs"/>
              </a:rPr>
              <a:t>Patients</a:t>
            </a:r>
          </a:p>
        </p:txBody>
      </p:sp>
      <p:sp>
        <p:nvSpPr>
          <p:cNvPr id="112" name="Rectangle 111">
            <a:extLst>
              <a:ext uri="{FF2B5EF4-FFF2-40B4-BE49-F238E27FC236}">
                <a16:creationId xmlns:a16="http://schemas.microsoft.com/office/drawing/2014/main" id="{D2C8E3F4-32CB-5A04-C619-9FC9DCE65A79}"/>
              </a:ext>
            </a:extLst>
          </p:cNvPr>
          <p:cNvSpPr/>
          <p:nvPr/>
        </p:nvSpPr>
        <p:spPr bwMode="gray">
          <a:xfrm>
            <a:off x="6096001" y="6079903"/>
            <a:ext cx="1833031" cy="3108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85000"/>
              </a:lnSpc>
            </a:pPr>
            <a:r>
              <a:rPr lang="en-US" sz="1050">
                <a:solidFill>
                  <a:prstClr val="white"/>
                </a:solidFill>
                <a:latin typeface="Invention"/>
              </a:rPr>
              <a:t>Merck</a:t>
            </a:r>
          </a:p>
        </p:txBody>
      </p:sp>
      <p:grpSp>
        <p:nvGrpSpPr>
          <p:cNvPr id="4" name="Group 3">
            <a:extLst>
              <a:ext uri="{FF2B5EF4-FFF2-40B4-BE49-F238E27FC236}">
                <a16:creationId xmlns:a16="http://schemas.microsoft.com/office/drawing/2014/main" id="{A48DA8DF-7540-F235-16CC-6EAAC7660A3A}"/>
              </a:ext>
            </a:extLst>
          </p:cNvPr>
          <p:cNvGrpSpPr/>
          <p:nvPr/>
        </p:nvGrpSpPr>
        <p:grpSpPr>
          <a:xfrm>
            <a:off x="6005147" y="1607003"/>
            <a:ext cx="5823546" cy="4069078"/>
            <a:chOff x="7439025" y="1607003"/>
            <a:chExt cx="4389667" cy="4069078"/>
          </a:xfrm>
        </p:grpSpPr>
        <p:cxnSp>
          <p:nvCxnSpPr>
            <p:cNvPr id="58" name="Straight Connector 57">
              <a:extLst>
                <a:ext uri="{FF2B5EF4-FFF2-40B4-BE49-F238E27FC236}">
                  <a16:creationId xmlns:a16="http://schemas.microsoft.com/office/drawing/2014/main" id="{C29CC98E-D228-4A12-0B4A-FEB5B9E9F3CE}"/>
                </a:ext>
              </a:extLst>
            </p:cNvPr>
            <p:cNvCxnSpPr>
              <a:cxnSpLocks/>
            </p:cNvCxnSpPr>
            <p:nvPr/>
          </p:nvCxnSpPr>
          <p:spPr bwMode="gray">
            <a:xfrm>
              <a:off x="7439025" y="1607003"/>
              <a:ext cx="4389667"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BBBDFC0-5D1D-53DA-29FD-8A1DB114A6A2}"/>
                </a:ext>
              </a:extLst>
            </p:cNvPr>
            <p:cNvCxnSpPr>
              <a:cxnSpLocks/>
            </p:cNvCxnSpPr>
            <p:nvPr/>
          </p:nvCxnSpPr>
          <p:spPr bwMode="gray">
            <a:xfrm>
              <a:off x="7439025" y="2712436"/>
              <a:ext cx="4389667"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F900AC5-A7DD-6252-C081-5D93645C310C}"/>
                </a:ext>
              </a:extLst>
            </p:cNvPr>
            <p:cNvCxnSpPr>
              <a:cxnSpLocks/>
            </p:cNvCxnSpPr>
            <p:nvPr/>
          </p:nvCxnSpPr>
          <p:spPr bwMode="gray">
            <a:xfrm>
              <a:off x="7439025" y="3486520"/>
              <a:ext cx="4389667"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BEE5061-7158-DF10-B75F-28E3B874D5C7}"/>
                </a:ext>
              </a:extLst>
            </p:cNvPr>
            <p:cNvCxnSpPr>
              <a:cxnSpLocks/>
            </p:cNvCxnSpPr>
            <p:nvPr/>
          </p:nvCxnSpPr>
          <p:spPr bwMode="gray">
            <a:xfrm>
              <a:off x="7439025" y="4582900"/>
              <a:ext cx="4389667"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690B809-09CB-BCCB-21D8-58918394EC7D}"/>
                </a:ext>
              </a:extLst>
            </p:cNvPr>
            <p:cNvCxnSpPr>
              <a:cxnSpLocks/>
            </p:cNvCxnSpPr>
            <p:nvPr/>
          </p:nvCxnSpPr>
          <p:spPr bwMode="gray">
            <a:xfrm>
              <a:off x="7439025" y="5676081"/>
              <a:ext cx="4389667"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E0AF15F-B681-B2D1-EFAC-969CF935C294}"/>
              </a:ext>
            </a:extLst>
          </p:cNvPr>
          <p:cNvGrpSpPr/>
          <p:nvPr/>
        </p:nvGrpSpPr>
        <p:grpSpPr>
          <a:xfrm>
            <a:off x="380144" y="1607003"/>
            <a:ext cx="5484325" cy="4069078"/>
            <a:chOff x="380144" y="1607003"/>
            <a:chExt cx="6896955" cy="4069078"/>
          </a:xfrm>
        </p:grpSpPr>
        <p:cxnSp>
          <p:nvCxnSpPr>
            <p:cNvPr id="26" name="Straight Connector 25">
              <a:extLst>
                <a:ext uri="{FF2B5EF4-FFF2-40B4-BE49-F238E27FC236}">
                  <a16:creationId xmlns:a16="http://schemas.microsoft.com/office/drawing/2014/main" id="{C4748ED3-4C51-4E6E-E8D7-24CF611041D9}"/>
                </a:ext>
              </a:extLst>
            </p:cNvPr>
            <p:cNvCxnSpPr>
              <a:cxnSpLocks/>
            </p:cNvCxnSpPr>
            <p:nvPr/>
          </p:nvCxnSpPr>
          <p:spPr bwMode="gray">
            <a:xfrm>
              <a:off x="380144" y="1607003"/>
              <a:ext cx="6896955" cy="0"/>
            </a:xfrm>
            <a:prstGeom prst="line">
              <a:avLst/>
            </a:prstGeom>
            <a:ln w="28575" cap="flat">
              <a:solidFill>
                <a:schemeClr val="accent4">
                  <a:lumMod val="90000"/>
                  <a:lumOff val="10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17B76D4-6D6A-D104-F79B-58743568F061}"/>
                </a:ext>
              </a:extLst>
            </p:cNvPr>
            <p:cNvCxnSpPr>
              <a:cxnSpLocks/>
            </p:cNvCxnSpPr>
            <p:nvPr/>
          </p:nvCxnSpPr>
          <p:spPr bwMode="gray">
            <a:xfrm>
              <a:off x="380144" y="2712436"/>
              <a:ext cx="6896955" cy="0"/>
            </a:xfrm>
            <a:prstGeom prst="line">
              <a:avLst/>
            </a:prstGeom>
            <a:ln w="28575" cap="flat">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0FD039D-91FD-C0A5-2B25-52DA61B2C5EA}"/>
                </a:ext>
              </a:extLst>
            </p:cNvPr>
            <p:cNvCxnSpPr>
              <a:cxnSpLocks/>
            </p:cNvCxnSpPr>
            <p:nvPr/>
          </p:nvCxnSpPr>
          <p:spPr bwMode="gray">
            <a:xfrm>
              <a:off x="380144" y="3486520"/>
              <a:ext cx="6896955" cy="0"/>
            </a:xfrm>
            <a:prstGeom prst="line">
              <a:avLst/>
            </a:prstGeom>
            <a:ln w="28575" cap="flat">
              <a:solidFill>
                <a:srgbClr val="69B8F7"/>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52883FC-A118-8502-AC2E-4A8E4ADF8705}"/>
                </a:ext>
              </a:extLst>
            </p:cNvPr>
            <p:cNvCxnSpPr>
              <a:cxnSpLocks/>
            </p:cNvCxnSpPr>
            <p:nvPr/>
          </p:nvCxnSpPr>
          <p:spPr bwMode="gray">
            <a:xfrm>
              <a:off x="380144" y="4582900"/>
              <a:ext cx="6896955" cy="0"/>
            </a:xfrm>
            <a:prstGeom prst="line">
              <a:avLst/>
            </a:prstGeom>
            <a:ln w="28575" cap="flat">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007FE10-D8B8-982F-0629-97EDBE9A3594}"/>
                </a:ext>
              </a:extLst>
            </p:cNvPr>
            <p:cNvCxnSpPr>
              <a:cxnSpLocks/>
            </p:cNvCxnSpPr>
            <p:nvPr/>
          </p:nvCxnSpPr>
          <p:spPr bwMode="gray">
            <a:xfrm>
              <a:off x="380144" y="5676081"/>
              <a:ext cx="6896955" cy="0"/>
            </a:xfrm>
            <a:prstGeom prst="line">
              <a:avLst/>
            </a:prstGeom>
            <a:ln w="28575" cap="flat">
              <a:solidFill>
                <a:schemeClr val="accent6"/>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115" name="Rectangle 114">
            <a:extLst>
              <a:ext uri="{FF2B5EF4-FFF2-40B4-BE49-F238E27FC236}">
                <a16:creationId xmlns:a16="http://schemas.microsoft.com/office/drawing/2014/main" id="{1F8E7043-1D98-6664-CA0C-F61CE3CA3C81}"/>
              </a:ext>
            </a:extLst>
          </p:cNvPr>
          <p:cNvSpPr/>
          <p:nvPr/>
        </p:nvSpPr>
        <p:spPr bwMode="gray">
          <a:xfrm>
            <a:off x="380144" y="5741600"/>
            <a:ext cx="631586" cy="640149"/>
          </a:xfrm>
          <a:prstGeom prst="rect">
            <a:avLst/>
          </a:prstGeom>
          <a:solidFill>
            <a:schemeClr val="tx2"/>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5</a:t>
            </a:r>
          </a:p>
        </p:txBody>
      </p:sp>
      <p:sp>
        <p:nvSpPr>
          <p:cNvPr id="116" name="Text Placeholder 4">
            <a:extLst>
              <a:ext uri="{FF2B5EF4-FFF2-40B4-BE49-F238E27FC236}">
                <a16:creationId xmlns:a16="http://schemas.microsoft.com/office/drawing/2014/main" id="{B9279144-4AE7-CCFE-A7D6-1E43C08CB167}"/>
              </a:ext>
            </a:extLst>
          </p:cNvPr>
          <p:cNvSpPr txBox="1">
            <a:spLocks/>
          </p:cNvSpPr>
          <p:nvPr/>
        </p:nvSpPr>
        <p:spPr bwMode="gray">
          <a:xfrm>
            <a:off x="1045187" y="5785562"/>
            <a:ext cx="4678605" cy="581698"/>
          </a:xfrm>
          <a:prstGeom prst="rect">
            <a:avLst/>
          </a:prstGeom>
          <a:noFill/>
          <a:ln w="28575" cap="flat" cmpd="sng" algn="ctr">
            <a:noFill/>
            <a:prstDash val="solid"/>
            <a:miter lim="800000"/>
            <a:headEnd type="none" w="med" len="med"/>
            <a:tailEnd type="none" w="med" len="med"/>
          </a:ln>
          <a:effectLst/>
        </p:spPr>
        <p:txBody>
          <a:bodyPr vert="horz" wrap="square" lIns="91429" tIns="0" rIns="91429" bIns="0"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400" b="0">
                <a:solidFill>
                  <a:schemeClr val="accent6"/>
                </a:solidFill>
              </a:rPr>
              <a:t>Increase vaccination rates in historically under-vaccinated populations (e.g., 19-49 with increased risk and </a:t>
            </a:r>
            <a:br>
              <a:rPr lang="en-US" sz="1400" b="0">
                <a:solidFill>
                  <a:schemeClr val="accent6"/>
                </a:solidFill>
              </a:rPr>
            </a:br>
            <a:r>
              <a:rPr lang="en-US" sz="1400" b="0">
                <a:solidFill>
                  <a:schemeClr val="accent6"/>
                </a:solidFill>
              </a:rPr>
              <a:t>under-served populations)</a:t>
            </a:r>
          </a:p>
        </p:txBody>
      </p:sp>
    </p:spTree>
    <p:extLst>
      <p:ext uri="{BB962C8B-B14F-4D97-AF65-F5344CB8AC3E}">
        <p14:creationId xmlns:p14="http://schemas.microsoft.com/office/powerpoint/2010/main" val="40991962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8664DDB9-F54D-F2B5-63FC-AC9B0463B557}"/>
              </a:ext>
            </a:extLst>
          </p:cNvPr>
          <p:cNvSpPr>
            <a:spLocks noGrp="1"/>
          </p:cNvSpPr>
          <p:nvPr>
            <p:ph type="body" sz="quarter" idx="16"/>
          </p:nvPr>
        </p:nvSpPr>
        <p:spPr>
          <a:xfrm>
            <a:off x="377824" y="6126480"/>
            <a:ext cx="10008821" cy="516590"/>
          </a:xfrm>
        </p:spPr>
        <p:txBody>
          <a:bodyPr/>
          <a:lstStyle/>
          <a:p>
            <a:r>
              <a:rPr lang="en-US"/>
              <a:t>	*	Pharmacy HQ (C&amp;D Suite); Clinical VP/Director; Pharmacy VP/Director; Operations Officer; Procurement Officer</a:t>
            </a:r>
          </a:p>
          <a:p>
            <a:r>
              <a:rPr lang="en-US"/>
              <a:t>	**	PDM; Supervisors; Regional Leaders</a:t>
            </a:r>
          </a:p>
          <a:p>
            <a:r>
              <a:rPr lang="en-US"/>
              <a:t>*** Similar customer segmentation in LTC setting except more integrated into facility care team</a:t>
            </a:r>
          </a:p>
        </p:txBody>
      </p:sp>
      <p:sp>
        <p:nvSpPr>
          <p:cNvPr id="12" name="Text Placeholder 11">
            <a:extLst>
              <a:ext uri="{FF2B5EF4-FFF2-40B4-BE49-F238E27FC236}">
                <a16:creationId xmlns:a16="http://schemas.microsoft.com/office/drawing/2014/main" id="{4A05ECF7-B83A-E054-278D-1F02F1F7FF87}"/>
              </a:ext>
            </a:extLst>
          </p:cNvPr>
          <p:cNvSpPr>
            <a:spLocks noGrp="1"/>
          </p:cNvSpPr>
          <p:nvPr>
            <p:ph type="body" sz="quarter" idx="15"/>
          </p:nvPr>
        </p:nvSpPr>
        <p:spPr>
          <a:xfrm>
            <a:off x="377824" y="1335508"/>
            <a:ext cx="11436343" cy="396947"/>
          </a:xfrm>
        </p:spPr>
        <p:txBody>
          <a:bodyPr/>
          <a:lstStyle/>
          <a:p>
            <a:pPr algn="ctr"/>
            <a:r>
              <a:rPr lang="en-US"/>
              <a:t>Retail Pharmacy accounts and Independent Pharmacy networks***</a:t>
            </a:r>
          </a:p>
        </p:txBody>
      </p:sp>
      <p:sp>
        <p:nvSpPr>
          <p:cNvPr id="2" name="Title 1">
            <a:extLst>
              <a:ext uri="{FF2B5EF4-FFF2-40B4-BE49-F238E27FC236}">
                <a16:creationId xmlns:a16="http://schemas.microsoft.com/office/drawing/2014/main" id="{13B7C470-3C07-E84B-9BEA-B3B36DD7F94F}"/>
              </a:ext>
            </a:extLst>
          </p:cNvPr>
          <p:cNvSpPr>
            <a:spLocks noGrp="1"/>
          </p:cNvSpPr>
          <p:nvPr>
            <p:ph type="title"/>
          </p:nvPr>
        </p:nvSpPr>
        <p:spPr>
          <a:xfrm>
            <a:off x="377824" y="377825"/>
            <a:ext cx="11436345" cy="850107"/>
          </a:xfrm>
        </p:spPr>
        <p:txBody>
          <a:bodyPr>
            <a:noAutofit/>
          </a:bodyPr>
          <a:lstStyle/>
          <a:p>
            <a:r>
              <a:rPr lang="en-US"/>
              <a:t>Pharmacy – Overview of customer segments </a:t>
            </a:r>
          </a:p>
        </p:txBody>
      </p:sp>
      <p:sp>
        <p:nvSpPr>
          <p:cNvPr id="31" name="Content Placeholder 2">
            <a:extLst>
              <a:ext uri="{FF2B5EF4-FFF2-40B4-BE49-F238E27FC236}">
                <a16:creationId xmlns:a16="http://schemas.microsoft.com/office/drawing/2014/main" id="{4FF62D36-5A42-05F1-8A91-B0C8B3FE6034}"/>
              </a:ext>
            </a:extLst>
          </p:cNvPr>
          <p:cNvSpPr txBox="1">
            <a:spLocks/>
          </p:cNvSpPr>
          <p:nvPr/>
        </p:nvSpPr>
        <p:spPr bwMode="gray">
          <a:xfrm>
            <a:off x="619206" y="2481495"/>
            <a:ext cx="2675318" cy="2293703"/>
          </a:xfrm>
          <a:prstGeom prst="rect">
            <a:avLst/>
          </a:prstGeom>
          <a:solidFill>
            <a:srgbClr val="F7F7F7"/>
          </a:solidFill>
        </p:spPr>
        <p:txBody>
          <a:bodyPr wrap="square" lIns="91440" tIns="91440" rIns="91440" bIns="91440">
            <a:noAutofit/>
          </a:bodyPr>
          <a:lstStyle>
            <a:defPPr>
              <a:defRPr lang="en-US"/>
            </a:defPPr>
            <a:lvl1pPr marL="123825" indent="-123825">
              <a:lnSpc>
                <a:spcPct val="90000"/>
              </a:lnSpc>
              <a:spcBef>
                <a:spcPts val="300"/>
              </a:spcBef>
              <a:buClrTx/>
              <a:buSzPct val="100000"/>
              <a:buFont typeface="Arial" panose="020B0604020202020204" pitchFamily="34" charset="0"/>
              <a:buChar char="•"/>
              <a:defRPr sz="130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147638" indent="-147638">
              <a:spcBef>
                <a:spcPts val="1000"/>
              </a:spcBef>
            </a:pPr>
            <a:r>
              <a:rPr lang="en-US" sz="1500"/>
              <a:t>Determine vaccination strategy</a:t>
            </a:r>
          </a:p>
          <a:p>
            <a:pPr marL="147638" indent="-147638">
              <a:spcBef>
                <a:spcPts val="1000"/>
              </a:spcBef>
            </a:pPr>
            <a:r>
              <a:rPr lang="en-US" sz="1500"/>
              <a:t>Determine </a:t>
            </a:r>
            <a:br>
              <a:rPr lang="en-US" sz="1500"/>
            </a:br>
            <a:r>
              <a:rPr lang="en-US" sz="1500"/>
              <a:t>procurement plan</a:t>
            </a:r>
          </a:p>
          <a:p>
            <a:pPr marL="147638" indent="-147638">
              <a:spcBef>
                <a:spcPts val="1000"/>
              </a:spcBef>
            </a:pPr>
            <a:r>
              <a:rPr lang="en-US" sz="1500"/>
              <a:t>Develop pharmacy policy</a:t>
            </a:r>
          </a:p>
          <a:p>
            <a:pPr marL="147638" indent="-147638">
              <a:spcBef>
                <a:spcPts val="1000"/>
              </a:spcBef>
            </a:pPr>
            <a:r>
              <a:rPr lang="en-US" sz="1500"/>
              <a:t>Develop value proposition for patient care &amp; </a:t>
            </a:r>
            <a:br>
              <a:rPr lang="en-US" sz="1500"/>
            </a:br>
            <a:r>
              <a:rPr lang="en-US" sz="1500"/>
              <a:t>business goals</a:t>
            </a:r>
          </a:p>
        </p:txBody>
      </p:sp>
      <p:sp>
        <p:nvSpPr>
          <p:cNvPr id="32" name="Content Placeholder 2">
            <a:extLst>
              <a:ext uri="{FF2B5EF4-FFF2-40B4-BE49-F238E27FC236}">
                <a16:creationId xmlns:a16="http://schemas.microsoft.com/office/drawing/2014/main" id="{A817BADB-03C1-17BB-20D3-76F51E995274}"/>
              </a:ext>
            </a:extLst>
          </p:cNvPr>
          <p:cNvSpPr txBox="1">
            <a:spLocks/>
          </p:cNvSpPr>
          <p:nvPr/>
        </p:nvSpPr>
        <p:spPr bwMode="gray">
          <a:xfrm>
            <a:off x="3459090" y="2481495"/>
            <a:ext cx="2675318" cy="2293703"/>
          </a:xfrm>
          <a:prstGeom prst="rect">
            <a:avLst/>
          </a:prstGeom>
          <a:solidFill>
            <a:srgbClr val="F7F7F7"/>
          </a:solidFill>
        </p:spPr>
        <p:txBody>
          <a:bodyPr wrap="square" lIns="91440" tIns="91440" rIns="91440" bIns="91440">
            <a:noAutofit/>
          </a:bodyPr>
          <a:lstStyle>
            <a:defPPr>
              <a:defRPr lang="en-US"/>
            </a:defPPr>
            <a:lvl1pPr marL="147638" indent="-147638">
              <a:lnSpc>
                <a:spcPct val="90000"/>
              </a:lnSpc>
              <a:spcBef>
                <a:spcPts val="800"/>
              </a:spcBef>
              <a:buClrTx/>
              <a:buSzPct val="100000"/>
              <a:buFont typeface="Arial" panose="020B0604020202020204" pitchFamily="34" charset="0"/>
              <a:buChar char="•"/>
              <a:defRPr sz="150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1000"/>
              </a:spcBef>
            </a:pPr>
            <a:r>
              <a:rPr lang="en-US"/>
              <a:t>Integrate vaccination strategy</a:t>
            </a:r>
          </a:p>
          <a:p>
            <a:pPr>
              <a:spcBef>
                <a:spcPts val="1000"/>
              </a:spcBef>
            </a:pPr>
            <a:r>
              <a:rPr lang="en-US"/>
              <a:t>Integrate clinical education</a:t>
            </a:r>
          </a:p>
          <a:p>
            <a:pPr>
              <a:spcBef>
                <a:spcPts val="1000"/>
              </a:spcBef>
            </a:pPr>
            <a:r>
              <a:rPr lang="en-US"/>
              <a:t>Liaison for policy and strategy between HQ </a:t>
            </a:r>
            <a:br>
              <a:rPr lang="en-US"/>
            </a:br>
            <a:r>
              <a:rPr lang="en-US"/>
              <a:t>and Pharmacy</a:t>
            </a:r>
          </a:p>
          <a:p>
            <a:pPr>
              <a:spcBef>
                <a:spcPts val="1000"/>
              </a:spcBef>
            </a:pPr>
            <a:r>
              <a:rPr lang="en-US"/>
              <a:t>Implement </a:t>
            </a:r>
            <a:br>
              <a:rPr lang="en-US"/>
            </a:br>
            <a:r>
              <a:rPr lang="en-US"/>
              <a:t>procurement plan</a:t>
            </a:r>
          </a:p>
        </p:txBody>
      </p:sp>
      <p:sp>
        <p:nvSpPr>
          <p:cNvPr id="33" name="Content Placeholder 2">
            <a:extLst>
              <a:ext uri="{FF2B5EF4-FFF2-40B4-BE49-F238E27FC236}">
                <a16:creationId xmlns:a16="http://schemas.microsoft.com/office/drawing/2014/main" id="{F1437001-1970-454B-78C2-8BE92E1A1223}"/>
              </a:ext>
            </a:extLst>
          </p:cNvPr>
          <p:cNvSpPr txBox="1">
            <a:spLocks/>
          </p:cNvSpPr>
          <p:nvPr/>
        </p:nvSpPr>
        <p:spPr bwMode="gray">
          <a:xfrm>
            <a:off x="6298973" y="2481495"/>
            <a:ext cx="2675318" cy="2293703"/>
          </a:xfrm>
          <a:prstGeom prst="rect">
            <a:avLst/>
          </a:prstGeom>
          <a:solidFill>
            <a:srgbClr val="F7F7F7"/>
          </a:solidFill>
        </p:spPr>
        <p:txBody>
          <a:bodyPr wrap="square" lIns="91440" tIns="91440" rIns="91440" bIns="91440">
            <a:noAutofit/>
          </a:bodyPr>
          <a:lstStyle>
            <a:defPPr>
              <a:defRPr lang="en-US"/>
            </a:defPPr>
            <a:lvl1pPr marL="147638" indent="-147638">
              <a:lnSpc>
                <a:spcPct val="90000"/>
              </a:lnSpc>
              <a:spcBef>
                <a:spcPts val="800"/>
              </a:spcBef>
              <a:buClrTx/>
              <a:buSzPct val="100000"/>
              <a:buFont typeface="Arial" panose="020B0604020202020204" pitchFamily="34" charset="0"/>
              <a:buChar char="•"/>
              <a:defRPr sz="150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1000"/>
              </a:spcBef>
            </a:pPr>
            <a:r>
              <a:rPr lang="en-US"/>
              <a:t>Identify appropriate patients for vaccination</a:t>
            </a:r>
          </a:p>
          <a:p>
            <a:pPr>
              <a:spcBef>
                <a:spcPts val="1000"/>
              </a:spcBef>
            </a:pPr>
            <a:r>
              <a:rPr lang="en-US"/>
              <a:t>Make a proactive recommendation </a:t>
            </a:r>
            <a:br>
              <a:rPr lang="en-US"/>
            </a:br>
            <a:r>
              <a:rPr lang="en-US"/>
              <a:t>for vaccination</a:t>
            </a:r>
          </a:p>
          <a:p>
            <a:pPr>
              <a:spcBef>
                <a:spcPts val="1000"/>
              </a:spcBef>
            </a:pPr>
            <a:r>
              <a:rPr lang="en-US"/>
              <a:t>Incorporate vaccination into day-to-day operations</a:t>
            </a:r>
          </a:p>
        </p:txBody>
      </p:sp>
      <p:sp>
        <p:nvSpPr>
          <p:cNvPr id="34" name="Content Placeholder 2">
            <a:extLst>
              <a:ext uri="{FF2B5EF4-FFF2-40B4-BE49-F238E27FC236}">
                <a16:creationId xmlns:a16="http://schemas.microsoft.com/office/drawing/2014/main" id="{F5218F8F-2E0E-E7FB-3F29-35BB4DBF6D8E}"/>
              </a:ext>
            </a:extLst>
          </p:cNvPr>
          <p:cNvSpPr txBox="1">
            <a:spLocks/>
          </p:cNvSpPr>
          <p:nvPr/>
        </p:nvSpPr>
        <p:spPr bwMode="gray">
          <a:xfrm>
            <a:off x="9138857" y="2481495"/>
            <a:ext cx="2675318" cy="2293703"/>
          </a:xfrm>
          <a:prstGeom prst="rect">
            <a:avLst/>
          </a:prstGeom>
          <a:solidFill>
            <a:srgbClr val="F7F7F7"/>
          </a:solidFill>
        </p:spPr>
        <p:txBody>
          <a:bodyPr wrap="square" lIns="91440" tIns="91440" rIns="91440" bIns="91440">
            <a:noAutofit/>
          </a:bodyPr>
          <a:lstStyle>
            <a:defPPr>
              <a:defRPr lang="en-US"/>
            </a:defPPr>
            <a:lvl1pPr marL="147638" indent="-147638">
              <a:lnSpc>
                <a:spcPct val="90000"/>
              </a:lnSpc>
              <a:spcBef>
                <a:spcPts val="800"/>
              </a:spcBef>
              <a:buClrTx/>
              <a:buSzPct val="100000"/>
              <a:buFont typeface="Arial" panose="020B0604020202020204" pitchFamily="34" charset="0"/>
              <a:buChar char="•"/>
              <a:defRPr sz="150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1000"/>
              </a:spcBef>
            </a:pPr>
            <a:r>
              <a:rPr lang="en-US"/>
              <a:t>Identify appropriate patients for vaccination</a:t>
            </a:r>
          </a:p>
          <a:p>
            <a:pPr>
              <a:spcBef>
                <a:spcPts val="1000"/>
              </a:spcBef>
            </a:pPr>
            <a:r>
              <a:rPr lang="en-US"/>
              <a:t>Collaborate with Pharmacist for  vaccination recommendation</a:t>
            </a:r>
          </a:p>
          <a:p>
            <a:pPr>
              <a:spcBef>
                <a:spcPts val="1000"/>
              </a:spcBef>
            </a:pPr>
            <a:r>
              <a:rPr lang="en-US"/>
              <a:t>Increase efficiency </a:t>
            </a:r>
            <a:br>
              <a:rPr lang="en-US"/>
            </a:br>
            <a:r>
              <a:rPr lang="en-US"/>
              <a:t>and triage matters </a:t>
            </a:r>
            <a:br>
              <a:rPr lang="en-US"/>
            </a:br>
            <a:r>
              <a:rPr lang="en-US"/>
              <a:t>for Pharmacist</a:t>
            </a:r>
          </a:p>
        </p:txBody>
      </p:sp>
      <p:sp>
        <p:nvSpPr>
          <p:cNvPr id="35" name="Text Placeholder 4">
            <a:extLst>
              <a:ext uri="{FF2B5EF4-FFF2-40B4-BE49-F238E27FC236}">
                <a16:creationId xmlns:a16="http://schemas.microsoft.com/office/drawing/2014/main" id="{50852EF6-D776-059A-D25F-F1341B22F6B0}"/>
              </a:ext>
            </a:extLst>
          </p:cNvPr>
          <p:cNvSpPr txBox="1">
            <a:spLocks/>
          </p:cNvSpPr>
          <p:nvPr/>
        </p:nvSpPr>
        <p:spPr bwMode="gray">
          <a:xfrm>
            <a:off x="619206" y="1754908"/>
            <a:ext cx="2675318" cy="726588"/>
          </a:xfrm>
          <a:prstGeom prst="rect">
            <a:avLst/>
          </a:prstGeom>
          <a:solidFill>
            <a:schemeClr val="accent1"/>
          </a:solidFill>
          <a:ln w="28575" cap="flat" cmpd="sng" algn="ctr">
            <a:noFill/>
            <a:prstDash val="solid"/>
            <a:miter lim="800000"/>
            <a:headEnd type="none" w="med" len="med"/>
            <a:tailEnd type="none" w="med" len="med"/>
          </a:ln>
          <a:effectLst/>
        </p:spPr>
        <p:txBody>
          <a:bodyPr vert="horz" wrap="square" lIns="91440" tIns="45720" rIns="91440" bIns="54864" numCol="1" rtlCol="0" anchor="ctr" anchorCtr="0" compatLnSpc="1">
            <a:prstTxWarp prst="textNoShape">
              <a:avLst/>
            </a:prstTxWarp>
            <a:noAutofit/>
          </a:bodyPr>
          <a:lstStyle>
            <a:defPPr>
              <a:defRPr lang="en-US"/>
            </a:defPPr>
            <a:lvl1pPr indent="0" algn="ctr" fontAlgn="base">
              <a:lnSpc>
                <a:spcPct val="90000"/>
              </a:lnSpc>
              <a:spcBef>
                <a:spcPts val="0"/>
              </a:spcBef>
              <a:spcAft>
                <a:spcPct val="0"/>
              </a:spcAft>
              <a:buClr>
                <a:schemeClr val="accent2"/>
              </a:buClr>
              <a:buSzPct val="90000"/>
              <a:buNone/>
              <a:defRPr kumimoji="0" sz="1600" b="1" i="0" u="none" strike="noStrike" cap="none" normalizeH="0" baseline="0">
                <a:ln>
                  <a:noFill/>
                </a:ln>
                <a:solidFill>
                  <a:schemeClr val="bg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800" b="0"/>
              <a:t>Pharmacy</a:t>
            </a:r>
            <a:br>
              <a:rPr lang="en-US" sz="1800" b="0"/>
            </a:br>
            <a:r>
              <a:rPr lang="en-US" sz="1800" b="0"/>
              <a:t>leadership*</a:t>
            </a:r>
          </a:p>
        </p:txBody>
      </p:sp>
      <p:sp>
        <p:nvSpPr>
          <p:cNvPr id="37" name="Text Placeholder 4">
            <a:extLst>
              <a:ext uri="{FF2B5EF4-FFF2-40B4-BE49-F238E27FC236}">
                <a16:creationId xmlns:a16="http://schemas.microsoft.com/office/drawing/2014/main" id="{ACCB0F1F-D248-129F-2316-9C8B3C73D0F8}"/>
              </a:ext>
            </a:extLst>
          </p:cNvPr>
          <p:cNvSpPr txBox="1">
            <a:spLocks/>
          </p:cNvSpPr>
          <p:nvPr/>
        </p:nvSpPr>
        <p:spPr bwMode="gray">
          <a:xfrm>
            <a:off x="3459090" y="1754908"/>
            <a:ext cx="2675318" cy="726588"/>
          </a:xfrm>
          <a:prstGeom prst="rect">
            <a:avLst/>
          </a:prstGeom>
          <a:solidFill>
            <a:schemeClr val="accent4">
              <a:lumMod val="90000"/>
              <a:lumOff val="10000"/>
            </a:schemeClr>
          </a:solidFill>
          <a:ln w="28575" cap="flat" cmpd="sng" algn="ctr">
            <a:noFill/>
            <a:prstDash val="solid"/>
            <a:miter lim="800000"/>
            <a:headEnd type="none" w="med" len="med"/>
            <a:tailEnd type="none" w="med" len="med"/>
          </a:ln>
          <a:effectLst/>
        </p:spPr>
        <p:txBody>
          <a:bodyPr vert="horz" wrap="square" lIns="91440" tIns="45720" rIns="91440" bIns="54864" numCol="1" rtlCol="0" anchor="ctr" anchorCtr="0" compatLnSpc="1">
            <a:prstTxWarp prst="textNoShape">
              <a:avLst/>
            </a:prstTxWarp>
            <a:noAutofit/>
          </a:bodyPr>
          <a:lstStyle>
            <a:defPPr>
              <a:defRPr lang="en-US"/>
            </a:defPPr>
            <a:lvl1pPr indent="0" algn="ctr" fontAlgn="base">
              <a:lnSpc>
                <a:spcPct val="90000"/>
              </a:lnSpc>
              <a:spcBef>
                <a:spcPts val="0"/>
              </a:spcBef>
              <a:spcAft>
                <a:spcPct val="0"/>
              </a:spcAft>
              <a:buClr>
                <a:schemeClr val="accent2"/>
              </a:buClr>
              <a:buSzPct val="90000"/>
              <a:buNone/>
              <a:defRPr kumimoji="0" sz="1600" b="1" i="0" u="none" strike="noStrike" cap="none" normalizeH="0" baseline="0">
                <a:ln>
                  <a:noFill/>
                </a:ln>
                <a:solidFill>
                  <a:schemeClr val="bg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800" b="0"/>
              <a:t>Pharmacy</a:t>
            </a:r>
            <a:br>
              <a:rPr lang="en-US" sz="1800" b="0"/>
            </a:br>
            <a:r>
              <a:rPr lang="en-US" sz="1800" b="0"/>
              <a:t>district managers**</a:t>
            </a:r>
          </a:p>
        </p:txBody>
      </p:sp>
      <p:sp>
        <p:nvSpPr>
          <p:cNvPr id="38" name="Text Placeholder 4">
            <a:extLst>
              <a:ext uri="{FF2B5EF4-FFF2-40B4-BE49-F238E27FC236}">
                <a16:creationId xmlns:a16="http://schemas.microsoft.com/office/drawing/2014/main" id="{9A4E07CE-D9FB-5F7A-90C1-3AB0BADB87E2}"/>
              </a:ext>
            </a:extLst>
          </p:cNvPr>
          <p:cNvSpPr txBox="1">
            <a:spLocks/>
          </p:cNvSpPr>
          <p:nvPr/>
        </p:nvSpPr>
        <p:spPr bwMode="gray">
          <a:xfrm>
            <a:off x="6298973" y="1754908"/>
            <a:ext cx="2675318" cy="726588"/>
          </a:xfrm>
          <a:prstGeom prst="rect">
            <a:avLst/>
          </a:prstGeom>
          <a:solidFill>
            <a:schemeClr val="bg2"/>
          </a:solidFill>
          <a:ln w="28575" cap="flat" cmpd="sng" algn="ctr">
            <a:noFill/>
            <a:prstDash val="solid"/>
            <a:miter lim="800000"/>
            <a:headEnd type="none" w="med" len="med"/>
            <a:tailEnd type="none" w="med" len="med"/>
          </a:ln>
          <a:effectLst/>
        </p:spPr>
        <p:txBody>
          <a:bodyPr vert="horz" wrap="square" lIns="91440" tIns="45720" rIns="91440" bIns="54864" numCol="1" rtlCol="0" anchor="ctr" anchorCtr="0" compatLnSpc="1">
            <a:prstTxWarp prst="textNoShape">
              <a:avLst/>
            </a:prstTxWarp>
            <a:noAutofit/>
          </a:bodyPr>
          <a:lstStyle>
            <a:defPPr>
              <a:defRPr lang="en-US"/>
            </a:defPPr>
            <a:lvl1pPr indent="0" algn="ctr" fontAlgn="base">
              <a:lnSpc>
                <a:spcPct val="90000"/>
              </a:lnSpc>
              <a:spcBef>
                <a:spcPts val="0"/>
              </a:spcBef>
              <a:spcAft>
                <a:spcPct val="0"/>
              </a:spcAft>
              <a:buClr>
                <a:schemeClr val="accent2"/>
              </a:buClr>
              <a:buSzPct val="90000"/>
              <a:buNone/>
              <a:defRPr kumimoji="0" sz="1600" b="1" i="0" u="none" strike="noStrike" cap="none" normalizeH="0" baseline="0">
                <a:ln>
                  <a:noFill/>
                </a:ln>
                <a:solidFill>
                  <a:schemeClr val="bg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800" b="0"/>
              <a:t>Pharmacists</a:t>
            </a:r>
          </a:p>
        </p:txBody>
      </p:sp>
      <p:sp>
        <p:nvSpPr>
          <p:cNvPr id="39" name="Text Placeholder 4">
            <a:extLst>
              <a:ext uri="{FF2B5EF4-FFF2-40B4-BE49-F238E27FC236}">
                <a16:creationId xmlns:a16="http://schemas.microsoft.com/office/drawing/2014/main" id="{22B8283C-FE7A-376F-7AB4-BBAEC13E1FDE}"/>
              </a:ext>
            </a:extLst>
          </p:cNvPr>
          <p:cNvSpPr txBox="1">
            <a:spLocks/>
          </p:cNvSpPr>
          <p:nvPr/>
        </p:nvSpPr>
        <p:spPr bwMode="gray">
          <a:xfrm>
            <a:off x="9138857" y="1754908"/>
            <a:ext cx="2675318" cy="726588"/>
          </a:xfrm>
          <a:prstGeom prst="rect">
            <a:avLst/>
          </a:prstGeom>
          <a:solidFill>
            <a:schemeClr val="accent6"/>
          </a:solidFill>
          <a:ln w="28575" cap="flat" cmpd="sng" algn="ctr">
            <a:noFill/>
            <a:prstDash val="solid"/>
            <a:miter lim="800000"/>
            <a:headEnd type="none" w="med" len="med"/>
            <a:tailEnd type="none" w="med" len="med"/>
          </a:ln>
          <a:effectLst/>
        </p:spPr>
        <p:txBody>
          <a:bodyPr vert="horz" wrap="square" lIns="91440" tIns="45720" rIns="91440" bIns="54864" numCol="1" rtlCol="0" anchor="ctr" anchorCtr="0" compatLnSpc="1">
            <a:prstTxWarp prst="textNoShape">
              <a:avLst/>
            </a:prstTxWarp>
            <a:noAutofit/>
          </a:bodyPr>
          <a:lstStyle>
            <a:defPPr>
              <a:defRPr lang="en-US"/>
            </a:defPPr>
            <a:lvl1pPr indent="0" algn="ctr" fontAlgn="base">
              <a:lnSpc>
                <a:spcPct val="90000"/>
              </a:lnSpc>
              <a:spcBef>
                <a:spcPts val="0"/>
              </a:spcBef>
              <a:spcAft>
                <a:spcPct val="0"/>
              </a:spcAft>
              <a:buClr>
                <a:schemeClr val="accent2"/>
              </a:buClr>
              <a:buSzPct val="90000"/>
              <a:buNone/>
              <a:defRPr kumimoji="0" sz="1600" b="1" i="0" u="none" strike="noStrike" cap="none" normalizeH="0" baseline="0">
                <a:ln>
                  <a:noFill/>
                </a:ln>
                <a:solidFill>
                  <a:schemeClr val="bg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800" b="0"/>
              <a:t>Pharmacy </a:t>
            </a:r>
          </a:p>
          <a:p>
            <a:r>
              <a:rPr lang="en-US" sz="1800" b="0"/>
              <a:t>technicians</a:t>
            </a:r>
          </a:p>
        </p:txBody>
      </p:sp>
      <p:sp>
        <p:nvSpPr>
          <p:cNvPr id="45" name="Rectangle: Rounded Corners 4">
            <a:extLst>
              <a:ext uri="{FF2B5EF4-FFF2-40B4-BE49-F238E27FC236}">
                <a16:creationId xmlns:a16="http://schemas.microsoft.com/office/drawing/2014/main" id="{D55C3B63-FB0B-8206-853C-8A8BBB2BE14F}"/>
              </a:ext>
            </a:extLst>
          </p:cNvPr>
          <p:cNvSpPr txBox="1"/>
          <p:nvPr/>
        </p:nvSpPr>
        <p:spPr bwMode="gray">
          <a:xfrm rot="16200000">
            <a:off x="151186" y="2068052"/>
            <a:ext cx="640081" cy="186803"/>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600" kern="1200">
                <a:ln/>
                <a:solidFill>
                  <a:schemeClr val="tx1"/>
                </a:solidFill>
                <a:cs typeface="Arial"/>
                <a:sym typeface="Arial"/>
              </a:rPr>
              <a:t>Role</a:t>
            </a:r>
          </a:p>
        </p:txBody>
      </p:sp>
      <p:sp>
        <p:nvSpPr>
          <p:cNvPr id="46" name="Rectangle: Rounded Corners 4">
            <a:extLst>
              <a:ext uri="{FF2B5EF4-FFF2-40B4-BE49-F238E27FC236}">
                <a16:creationId xmlns:a16="http://schemas.microsoft.com/office/drawing/2014/main" id="{9D86AABA-2713-E6DD-FC25-CB252AF2B394}"/>
              </a:ext>
            </a:extLst>
          </p:cNvPr>
          <p:cNvSpPr txBox="1"/>
          <p:nvPr/>
        </p:nvSpPr>
        <p:spPr bwMode="gray">
          <a:xfrm rot="16200000">
            <a:off x="-393454" y="3447804"/>
            <a:ext cx="1774336" cy="23177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600" kern="1200">
                <a:ln/>
                <a:solidFill>
                  <a:schemeClr val="tx1"/>
                </a:solidFill>
                <a:cs typeface="Arial"/>
                <a:sym typeface="Arial"/>
              </a:rPr>
              <a:t>Responsibilities</a:t>
            </a:r>
          </a:p>
        </p:txBody>
      </p:sp>
      <p:sp>
        <p:nvSpPr>
          <p:cNvPr id="3" name="Slide Number Placeholder 2">
            <a:extLst>
              <a:ext uri="{FF2B5EF4-FFF2-40B4-BE49-F238E27FC236}">
                <a16:creationId xmlns:a16="http://schemas.microsoft.com/office/drawing/2014/main" id="{831D9F05-00EB-B979-F87C-9D61117B23F9}"/>
              </a:ext>
            </a:extLst>
          </p:cNvPr>
          <p:cNvSpPr>
            <a:spLocks noGrp="1"/>
          </p:cNvSpPr>
          <p:nvPr>
            <p:ph type="sldNum" sz="quarter" idx="12"/>
          </p:nvPr>
        </p:nvSpPr>
        <p:spPr/>
        <p:txBody>
          <a:bodyPr/>
          <a:lstStyle/>
          <a:p>
            <a:fld id="{29CC380D-5F44-41E8-971E-CDD19ED6F8E3}" type="slidenum">
              <a:rPr lang="en-GB" smtClean="0"/>
              <a:t>16</a:t>
            </a:fld>
            <a:endParaRPr lang="en-GB"/>
          </a:p>
        </p:txBody>
      </p:sp>
      <p:grpSp>
        <p:nvGrpSpPr>
          <p:cNvPr id="6" name="Group 5">
            <a:extLst>
              <a:ext uri="{FF2B5EF4-FFF2-40B4-BE49-F238E27FC236}">
                <a16:creationId xmlns:a16="http://schemas.microsoft.com/office/drawing/2014/main" id="{1F6BFEAE-450A-A5C8-C57A-805D8718B785}"/>
              </a:ext>
            </a:extLst>
          </p:cNvPr>
          <p:cNvGrpSpPr/>
          <p:nvPr/>
        </p:nvGrpSpPr>
        <p:grpSpPr bwMode="gray">
          <a:xfrm flipV="1">
            <a:off x="621792" y="4957041"/>
            <a:ext cx="11192383" cy="1112983"/>
            <a:chOff x="621792" y="5568633"/>
            <a:chExt cx="11192383" cy="996697"/>
          </a:xfrm>
        </p:grpSpPr>
        <p:sp>
          <p:nvSpPr>
            <p:cNvPr id="4" name="Right Triangle 3">
              <a:extLst>
                <a:ext uri="{FF2B5EF4-FFF2-40B4-BE49-F238E27FC236}">
                  <a16:creationId xmlns:a16="http://schemas.microsoft.com/office/drawing/2014/main" id="{45DA1641-9631-8182-925D-039AEACBDDAB}"/>
                </a:ext>
              </a:extLst>
            </p:cNvPr>
            <p:cNvSpPr/>
            <p:nvPr/>
          </p:nvSpPr>
          <p:spPr bwMode="gray">
            <a:xfrm>
              <a:off x="621792" y="5632642"/>
              <a:ext cx="11192383" cy="932688"/>
            </a:xfrm>
            <a:prstGeom prst="rtTriangle">
              <a:avLst/>
            </a:prstGeom>
            <a:gradFill>
              <a:gsLst>
                <a:gs pos="35000">
                  <a:schemeClr val="accent2"/>
                </a:gs>
                <a:gs pos="10000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5" name="Right Triangle 4">
              <a:extLst>
                <a:ext uri="{FF2B5EF4-FFF2-40B4-BE49-F238E27FC236}">
                  <a16:creationId xmlns:a16="http://schemas.microsoft.com/office/drawing/2014/main" id="{A7CB7EB3-FD50-B0BD-AAD3-5C02C2080C57}"/>
                </a:ext>
              </a:extLst>
            </p:cNvPr>
            <p:cNvSpPr/>
            <p:nvPr/>
          </p:nvSpPr>
          <p:spPr bwMode="gray">
            <a:xfrm rot="10800000">
              <a:off x="621792" y="5568633"/>
              <a:ext cx="11192383" cy="932688"/>
            </a:xfrm>
            <a:prstGeom prst="rtTriangle">
              <a:avLst/>
            </a:prstGeom>
            <a:gradFill>
              <a:gsLst>
                <a:gs pos="35000">
                  <a:srgbClr val="969696"/>
                </a:gs>
                <a:gs pos="100000">
                  <a:schemeClr val="bg1">
                    <a:lumMod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grpSp>
      <p:sp>
        <p:nvSpPr>
          <p:cNvPr id="29" name="Rectangle: Rounded Corners 4">
            <a:extLst>
              <a:ext uri="{FF2B5EF4-FFF2-40B4-BE49-F238E27FC236}">
                <a16:creationId xmlns:a16="http://schemas.microsoft.com/office/drawing/2014/main" id="{F3F3D356-CA94-BB67-1BB5-1FC9057DDBC8}"/>
              </a:ext>
            </a:extLst>
          </p:cNvPr>
          <p:cNvSpPr txBox="1"/>
          <p:nvPr/>
        </p:nvSpPr>
        <p:spPr bwMode="gray">
          <a:xfrm>
            <a:off x="10611588" y="5629545"/>
            <a:ext cx="1107337" cy="3877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spAutoFit/>
          </a:bodyPr>
          <a:lstStyle/>
          <a:p>
            <a:pPr marL="0" lvl="0" indent="0" algn="r" defTabSz="800100">
              <a:lnSpc>
                <a:spcPct val="90000"/>
              </a:lnSpc>
              <a:spcBef>
                <a:spcPct val="0"/>
              </a:spcBef>
              <a:spcAft>
                <a:spcPct val="35000"/>
              </a:spcAft>
              <a:buNone/>
            </a:pPr>
            <a:r>
              <a:rPr lang="en-US" sz="1800" kern="1200">
                <a:ln/>
                <a:solidFill>
                  <a:schemeClr val="bg1"/>
                </a:solidFill>
                <a:cs typeface="Arial"/>
                <a:sym typeface="Arial"/>
              </a:rPr>
              <a:t>Size</a:t>
            </a:r>
            <a:endParaRPr lang="en-US" sz="1800" kern="1200">
              <a:solidFill>
                <a:schemeClr val="bg1"/>
              </a:solidFill>
            </a:endParaRPr>
          </a:p>
        </p:txBody>
      </p:sp>
      <p:sp>
        <p:nvSpPr>
          <p:cNvPr id="30" name="Rectangle: Rounded Corners 4">
            <a:extLst>
              <a:ext uri="{FF2B5EF4-FFF2-40B4-BE49-F238E27FC236}">
                <a16:creationId xmlns:a16="http://schemas.microsoft.com/office/drawing/2014/main" id="{14B7E2F8-994E-1313-1D8E-0C0B81FF1D56}"/>
              </a:ext>
            </a:extLst>
          </p:cNvPr>
          <p:cNvSpPr txBox="1"/>
          <p:nvPr/>
        </p:nvSpPr>
        <p:spPr bwMode="gray">
          <a:xfrm>
            <a:off x="695202" y="4992151"/>
            <a:ext cx="1107337" cy="3877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spAutoFit/>
          </a:bodyPr>
          <a:lstStyle/>
          <a:p>
            <a:pPr marL="0" lvl="0" indent="0" defTabSz="800100">
              <a:lnSpc>
                <a:spcPct val="90000"/>
              </a:lnSpc>
              <a:spcBef>
                <a:spcPct val="0"/>
              </a:spcBef>
              <a:spcAft>
                <a:spcPct val="35000"/>
              </a:spcAft>
              <a:buNone/>
            </a:pPr>
            <a:r>
              <a:rPr lang="en-US" sz="1800" kern="1200">
                <a:ln/>
                <a:solidFill>
                  <a:schemeClr val="bg1"/>
                </a:solidFill>
                <a:cs typeface="Arial"/>
                <a:sym typeface="Arial"/>
              </a:rPr>
              <a:t>Influence</a:t>
            </a:r>
          </a:p>
        </p:txBody>
      </p:sp>
      <p:cxnSp>
        <p:nvCxnSpPr>
          <p:cNvPr id="9" name="Straight Connector 8">
            <a:extLst>
              <a:ext uri="{FF2B5EF4-FFF2-40B4-BE49-F238E27FC236}">
                <a16:creationId xmlns:a16="http://schemas.microsoft.com/office/drawing/2014/main" id="{4E5FA5FC-4590-095B-D84B-A3C9AB4821B3}"/>
              </a:ext>
            </a:extLst>
          </p:cNvPr>
          <p:cNvCxnSpPr>
            <a:cxnSpLocks/>
          </p:cNvCxnSpPr>
          <p:nvPr/>
        </p:nvCxnSpPr>
        <p:spPr bwMode="gray">
          <a:xfrm>
            <a:off x="619206" y="4857750"/>
            <a:ext cx="11194969"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96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50">
            <a:extLst>
              <a:ext uri="{FF2B5EF4-FFF2-40B4-BE49-F238E27FC236}">
                <a16:creationId xmlns:a16="http://schemas.microsoft.com/office/drawing/2014/main" id="{D62B00C1-99AB-C448-3DE5-73762FF71B6D}"/>
              </a:ext>
            </a:extLst>
          </p:cNvPr>
          <p:cNvGraphicFramePr>
            <a:graphicFrameLocks noGrp="1"/>
          </p:cNvGraphicFramePr>
          <p:nvPr>
            <p:extLst>
              <p:ext uri="{D42A27DB-BD31-4B8C-83A1-F6EECF244321}">
                <p14:modId xmlns:p14="http://schemas.microsoft.com/office/powerpoint/2010/main" val="1162218633"/>
              </p:ext>
            </p:extLst>
          </p:nvPr>
        </p:nvGraphicFramePr>
        <p:xfrm>
          <a:off x="377825" y="1434041"/>
          <a:ext cx="11436350" cy="1677924"/>
        </p:xfrm>
        <a:graphic>
          <a:graphicData uri="http://schemas.openxmlformats.org/drawingml/2006/table">
            <a:tbl>
              <a:tblPr firstRow="1" bandRow="1">
                <a:tableStyleId>{5C22544A-7EE6-4342-B048-85BDC9FD1C3A}</a:tableStyleId>
              </a:tblPr>
              <a:tblGrid>
                <a:gridCol w="3608388">
                  <a:extLst>
                    <a:ext uri="{9D8B030D-6E8A-4147-A177-3AD203B41FA5}">
                      <a16:colId xmlns:a16="http://schemas.microsoft.com/office/drawing/2014/main" val="4285278006"/>
                    </a:ext>
                  </a:extLst>
                </a:gridCol>
                <a:gridCol w="307181">
                  <a:extLst>
                    <a:ext uri="{9D8B030D-6E8A-4147-A177-3AD203B41FA5}">
                      <a16:colId xmlns:a16="http://schemas.microsoft.com/office/drawing/2014/main" val="3580199495"/>
                    </a:ext>
                  </a:extLst>
                </a:gridCol>
                <a:gridCol w="1996570">
                  <a:extLst>
                    <a:ext uri="{9D8B030D-6E8A-4147-A177-3AD203B41FA5}">
                      <a16:colId xmlns:a16="http://schemas.microsoft.com/office/drawing/2014/main" val="164518970"/>
                    </a:ext>
                  </a:extLst>
                </a:gridCol>
                <a:gridCol w="295563">
                  <a:extLst>
                    <a:ext uri="{9D8B030D-6E8A-4147-A177-3AD203B41FA5}">
                      <a16:colId xmlns:a16="http://schemas.microsoft.com/office/drawing/2014/main" val="3970993665"/>
                    </a:ext>
                  </a:extLst>
                </a:gridCol>
                <a:gridCol w="1315461">
                  <a:extLst>
                    <a:ext uri="{9D8B030D-6E8A-4147-A177-3AD203B41FA5}">
                      <a16:colId xmlns:a16="http://schemas.microsoft.com/office/drawing/2014/main" val="3755176244"/>
                    </a:ext>
                  </a:extLst>
                </a:gridCol>
                <a:gridCol w="304800">
                  <a:extLst>
                    <a:ext uri="{9D8B030D-6E8A-4147-A177-3AD203B41FA5}">
                      <a16:colId xmlns:a16="http://schemas.microsoft.com/office/drawing/2014/main" val="2926158955"/>
                    </a:ext>
                  </a:extLst>
                </a:gridCol>
                <a:gridCol w="3608387">
                  <a:extLst>
                    <a:ext uri="{9D8B030D-6E8A-4147-A177-3AD203B41FA5}">
                      <a16:colId xmlns:a16="http://schemas.microsoft.com/office/drawing/2014/main" val="3930415309"/>
                    </a:ext>
                  </a:extLst>
                </a:gridCol>
              </a:tblGrid>
              <a:tr h="0">
                <a:tc>
                  <a:txBody>
                    <a:bodyPr/>
                    <a:lstStyle/>
                    <a:p>
                      <a:pPr algn="ctr">
                        <a:lnSpc>
                          <a:spcPct val="90000"/>
                        </a:lnSpc>
                        <a:spcBef>
                          <a:spcPts val="300"/>
                        </a:spcBef>
                      </a:pPr>
                      <a:r>
                        <a:rPr lang="en-US" sz="1200" b="0"/>
                        <a:t>Patient type(s) / cohort(s) in focus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200" b="0"/>
                        <a:t>Patient type(s) / cohort(s) volume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200" b="0"/>
                        <a:t>Patient type(s) / cohort(s)  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784781355"/>
                  </a:ext>
                </a:extLst>
              </a:tr>
              <a:tr h="135233">
                <a:tc>
                  <a:txBody>
                    <a:bodyPr/>
                    <a:lstStyle/>
                    <a:p>
                      <a:pPr algn="ctr">
                        <a:lnSpc>
                          <a:spcPct val="90000"/>
                        </a:lnSpc>
                        <a:spcBef>
                          <a:spcPts val="300"/>
                        </a:spcBef>
                      </a:pPr>
                      <a:r>
                        <a:rPr lang="en-US" sz="1050" b="0">
                          <a:solidFill>
                            <a:schemeClr val="tx1"/>
                          </a:solidFill>
                        </a:rPr>
                        <a:t>Adults 50+; Adults 18–49 with increased risk (naïve) &amp; Adults 65+ (previously vaccinated)</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 73M 50+; 13M 19–49 at risk (naïve) &amp; 45M catch-up with for all previously vaccinated eligible adults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050" b="0">
                          <a:solidFill>
                            <a:schemeClr val="tx1"/>
                          </a:solidFill>
                        </a:rPr>
                        <a:t>&gt;3B/year between 2025–2027</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54929621"/>
                  </a:ext>
                </a:extLst>
              </a:tr>
              <a:tr h="29328">
                <a:tc gridSpan="7">
                  <a:txBody>
                    <a:bodyPr/>
                    <a:lstStyle/>
                    <a:p>
                      <a:pPr algn="ctr">
                        <a:lnSpc>
                          <a:spcPct val="90000"/>
                        </a:lnSpc>
                        <a:spcBef>
                          <a:spcPts val="300"/>
                        </a:spcBef>
                      </a:pPr>
                      <a:endParaRPr lang="en-US" sz="600" b="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263302752"/>
                  </a:ext>
                </a:extLst>
              </a:tr>
              <a:tr h="0">
                <a:tc gridSpan="3">
                  <a:txBody>
                    <a:bodyPr/>
                    <a:lstStyle/>
                    <a:p>
                      <a:pPr algn="ctr">
                        <a:lnSpc>
                          <a:spcPct val="90000"/>
                        </a:lnSpc>
                        <a:spcBef>
                          <a:spcPts val="300"/>
                        </a:spcBef>
                      </a:pPr>
                      <a:r>
                        <a:rPr lang="en-US" sz="1400" b="0">
                          <a:solidFill>
                            <a:schemeClr val="bg1"/>
                          </a:solidFill>
                        </a:rPr>
                        <a:t>Business aspiration</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507289423"/>
                  </a:ext>
                </a:extLst>
              </a:tr>
              <a:tr h="237880">
                <a:tc gridSpan="3">
                  <a:txBody>
                    <a:bodyPr/>
                    <a:lstStyle/>
                    <a:p>
                      <a:pPr algn="ctr">
                        <a:lnSpc>
                          <a:spcPct val="90000"/>
                        </a:lnSpc>
                        <a:spcBef>
                          <a:spcPts val="300"/>
                        </a:spcBef>
                      </a:pPr>
                      <a:r>
                        <a:rPr lang="en-US" sz="1050" b="0">
                          <a:solidFill>
                            <a:schemeClr val="tx1"/>
                          </a:solidFill>
                        </a:rPr>
                        <a:t>V116 is a bold new approach in pneumococcal vaccination – specifically designed to address residual disease in adults and leverage indirect protection from infant vaccination. V116 will be the US market leader achieving &gt;65% share by end of 2026 and will be the most important introduction to the direct prevention of adult pneumococcal disease in over four decades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a:txBody>
                    <a:bodyPr/>
                    <a:lstStyle/>
                    <a:p>
                      <a:pPr algn="ctr">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V116 is the first and only PCV specifically designed for adults that offers the broadest disease coverage—far above other vaccines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854709"/>
                  </a:ext>
                </a:extLst>
              </a:tr>
            </a:tbl>
          </a:graphicData>
        </a:graphic>
      </p:graphicFrame>
      <p:pic>
        <p:nvPicPr>
          <p:cNvPr id="4" name="Picture 3">
            <a:extLst>
              <a:ext uri="{FF2B5EF4-FFF2-40B4-BE49-F238E27FC236}">
                <a16:creationId xmlns:a16="http://schemas.microsoft.com/office/drawing/2014/main" id="{F065F683-FEF9-5053-8A6D-450B0AB013F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24" y="0"/>
            <a:ext cx="12196223" cy="847725"/>
          </a:xfrm>
          <a:prstGeom prst="rect">
            <a:avLst/>
          </a:prstGeom>
        </p:spPr>
      </p:pic>
      <p:sp>
        <p:nvSpPr>
          <p:cNvPr id="22" name="Title 21">
            <a:extLst>
              <a:ext uri="{FF2B5EF4-FFF2-40B4-BE49-F238E27FC236}">
                <a16:creationId xmlns:a16="http://schemas.microsoft.com/office/drawing/2014/main" id="{580BC686-CD9B-0078-9F05-37814B0E618C}"/>
              </a:ext>
            </a:extLst>
          </p:cNvPr>
          <p:cNvSpPr>
            <a:spLocks noGrp="1"/>
          </p:cNvSpPr>
          <p:nvPr>
            <p:ph type="title"/>
          </p:nvPr>
        </p:nvSpPr>
        <p:spPr/>
        <p:txBody>
          <a:bodyPr/>
          <a:lstStyle/>
          <a:p>
            <a:r>
              <a:rPr lang="en-US"/>
              <a:t>Pharmacy Strategy summary</a:t>
            </a:r>
          </a:p>
        </p:txBody>
      </p:sp>
      <p:pic>
        <p:nvPicPr>
          <p:cNvPr id="6" name="Picture 5" descr="Logo&#10;&#10;Description automatically generated">
            <a:extLst>
              <a:ext uri="{FF2B5EF4-FFF2-40B4-BE49-F238E27FC236}">
                <a16:creationId xmlns:a16="http://schemas.microsoft.com/office/drawing/2014/main" id="{CC851F50-C88F-93CA-3EAB-D0D28899981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0971" y="66090"/>
            <a:ext cx="815210" cy="476831"/>
          </a:xfrm>
          <a:prstGeom prst="rect">
            <a:avLst/>
          </a:prstGeom>
        </p:spPr>
      </p:pic>
      <p:pic>
        <p:nvPicPr>
          <p:cNvPr id="13" name="Picture 12">
            <a:hlinkClick r:id="rId5" action="ppaction://hlinksldjump"/>
            <a:extLst>
              <a:ext uri="{FF2B5EF4-FFF2-40B4-BE49-F238E27FC236}">
                <a16:creationId xmlns:a16="http://schemas.microsoft.com/office/drawing/2014/main" id="{3F1746C2-45E4-EE88-B37A-7744FC70614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620871" y="95124"/>
            <a:ext cx="331783" cy="331783"/>
          </a:xfrm>
          <a:prstGeom prst="rect">
            <a:avLst/>
          </a:prstGeom>
        </p:spPr>
      </p:pic>
      <p:pic>
        <p:nvPicPr>
          <p:cNvPr id="16" name="Graphic 15">
            <a:hlinkClick r:id="rId7" action="ppaction://hlinksldjump"/>
            <a:extLst>
              <a:ext uri="{FF2B5EF4-FFF2-40B4-BE49-F238E27FC236}">
                <a16:creationId xmlns:a16="http://schemas.microsoft.com/office/drawing/2014/main" id="{FCE498FE-03D3-55AC-C760-F80DDF500CA6}"/>
              </a:ext>
            </a:extLst>
          </p:cNvPr>
          <p:cNvPicPr>
            <a:picLocks noChangeAspect="1"/>
          </p:cNvPicPr>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8417" r="7119" b="17531"/>
          <a:stretch/>
        </p:blipFill>
        <p:spPr>
          <a:xfrm>
            <a:off x="11702019" y="169639"/>
            <a:ext cx="174804" cy="170675"/>
          </a:xfrm>
          <a:prstGeom prst="rect">
            <a:avLst/>
          </a:prstGeom>
        </p:spPr>
      </p:pic>
      <p:sp>
        <p:nvSpPr>
          <p:cNvPr id="25" name="Slide Number Placeholder 1">
            <a:extLst>
              <a:ext uri="{FF2B5EF4-FFF2-40B4-BE49-F238E27FC236}">
                <a16:creationId xmlns:a16="http://schemas.microsoft.com/office/drawing/2014/main" id="{06EE2E76-D14C-222F-60A5-C2457118DF03}"/>
              </a:ext>
            </a:extLst>
          </p:cNvPr>
          <p:cNvSpPr txBox="1">
            <a:spLocks/>
          </p:cNvSpPr>
          <p:nvPr/>
        </p:nvSpPr>
        <p:spPr>
          <a:xfrm>
            <a:off x="9513034" y="6546273"/>
            <a:ext cx="2363789" cy="2230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000" b="0" i="0" u="none" strike="noStrike" kern="1200" cap="none" spc="0" normalizeH="0" baseline="0" noProof="0" smtClean="0">
                <a:ln>
                  <a:noFill/>
                </a:ln>
                <a:solidFill>
                  <a:srgbClr val="0C2340"/>
                </a:solidFill>
                <a:effectLst/>
                <a:uLnTx/>
                <a:uFillTx/>
                <a:latin typeface="Invention" panose="020B0503020008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srgbClr val="0C2340"/>
              </a:solidFill>
              <a:effectLst/>
              <a:uLnTx/>
              <a:uFillTx/>
              <a:latin typeface="Invention" panose="020B0503020008020204" pitchFamily="34" charset="0"/>
              <a:ea typeface="+mn-ea"/>
              <a:cs typeface="+mn-cs"/>
            </a:endParaRPr>
          </a:p>
        </p:txBody>
      </p:sp>
      <p:graphicFrame>
        <p:nvGraphicFramePr>
          <p:cNvPr id="7" name="Table 4">
            <a:extLst>
              <a:ext uri="{FF2B5EF4-FFF2-40B4-BE49-F238E27FC236}">
                <a16:creationId xmlns:a16="http://schemas.microsoft.com/office/drawing/2014/main" id="{48733C15-C3BD-AE45-3123-F46FDD62306C}"/>
              </a:ext>
            </a:extLst>
          </p:cNvPr>
          <p:cNvGraphicFramePr>
            <a:graphicFrameLocks noGrp="1"/>
          </p:cNvGraphicFramePr>
          <p:nvPr>
            <p:extLst>
              <p:ext uri="{D42A27DB-BD31-4B8C-83A1-F6EECF244321}">
                <p14:modId xmlns:p14="http://schemas.microsoft.com/office/powerpoint/2010/main" val="316114309"/>
              </p:ext>
            </p:extLst>
          </p:nvPr>
        </p:nvGraphicFramePr>
        <p:xfrm>
          <a:off x="377825" y="3256981"/>
          <a:ext cx="11436350" cy="2099310"/>
        </p:xfrm>
        <a:graphic>
          <a:graphicData uri="http://schemas.openxmlformats.org/drawingml/2006/table">
            <a:tbl>
              <a:tblPr firstRow="1" bandRow="1">
                <a:tableStyleId>{5C22544A-7EE6-4342-B048-85BDC9FD1C3A}</a:tableStyleId>
              </a:tblPr>
              <a:tblGrid>
                <a:gridCol w="1386320">
                  <a:extLst>
                    <a:ext uri="{9D8B030D-6E8A-4147-A177-3AD203B41FA5}">
                      <a16:colId xmlns:a16="http://schemas.microsoft.com/office/drawing/2014/main" val="3495471414"/>
                    </a:ext>
                  </a:extLst>
                </a:gridCol>
                <a:gridCol w="2059710">
                  <a:extLst>
                    <a:ext uri="{9D8B030D-6E8A-4147-A177-3AD203B41FA5}">
                      <a16:colId xmlns:a16="http://schemas.microsoft.com/office/drawing/2014/main" val="1487087158"/>
                    </a:ext>
                  </a:extLst>
                </a:gridCol>
                <a:gridCol w="2663440">
                  <a:extLst>
                    <a:ext uri="{9D8B030D-6E8A-4147-A177-3AD203B41FA5}">
                      <a16:colId xmlns:a16="http://schemas.microsoft.com/office/drawing/2014/main" val="1277171381"/>
                    </a:ext>
                  </a:extLst>
                </a:gridCol>
                <a:gridCol w="2663440">
                  <a:extLst>
                    <a:ext uri="{9D8B030D-6E8A-4147-A177-3AD203B41FA5}">
                      <a16:colId xmlns:a16="http://schemas.microsoft.com/office/drawing/2014/main" val="3315878279"/>
                    </a:ext>
                  </a:extLst>
                </a:gridCol>
                <a:gridCol w="2663440">
                  <a:extLst>
                    <a:ext uri="{9D8B030D-6E8A-4147-A177-3AD203B41FA5}">
                      <a16:colId xmlns:a16="http://schemas.microsoft.com/office/drawing/2014/main" val="3489463257"/>
                    </a:ext>
                  </a:extLst>
                </a:gridCol>
              </a:tblGrid>
              <a:tr h="169274">
                <a:tc>
                  <a:txBody>
                    <a:bodyPr/>
                    <a:lstStyle/>
                    <a:p>
                      <a:pPr algn="ctr">
                        <a:lnSpc>
                          <a:spcPct val="90000"/>
                        </a:lnSpc>
                        <a:spcBef>
                          <a:spcPts val="300"/>
                        </a:spcBef>
                      </a:pPr>
                      <a:r>
                        <a:rPr lang="en-US" sz="1200" b="0" i="0">
                          <a:solidFill>
                            <a:schemeClr val="bg1"/>
                          </a:solidFill>
                          <a:latin typeface="+mn-lt"/>
                        </a:rPr>
                        <a:t>Prioritized opportunity space</a:t>
                      </a:r>
                    </a:p>
                  </a:txBody>
                  <a:tcPr marL="64008" marR="64008" marT="64008" marB="64008"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algn="ctr">
                        <a:lnSpc>
                          <a:spcPct val="90000"/>
                        </a:lnSpc>
                        <a:spcBef>
                          <a:spcPts val="300"/>
                        </a:spcBef>
                      </a:pPr>
                      <a:r>
                        <a:rPr lang="en-US" sz="1200" b="0" i="0">
                          <a:latin typeface="+mn-lt"/>
                        </a:rPr>
                        <a:t>Priority segment*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Segment need</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Behavioral objective</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Value proposition statement</a:t>
                      </a:r>
                    </a:p>
                  </a:txBody>
                  <a:tcPr marL="64008" marR="64008" marT="64008" marB="64008"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extLst>
                  <a:ext uri="{0D108BD9-81ED-4DB2-BD59-A6C34878D82A}">
                    <a16:rowId xmlns:a16="http://schemas.microsoft.com/office/drawing/2014/main" val="3146079713"/>
                  </a:ext>
                </a:extLst>
              </a:tr>
              <a:tr h="381430">
                <a:tc rowSpan="2">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i="0" u="none" strike="noStrike" kern="1200" cap="none" spc="0" normalizeH="0" baseline="0" noProof="0">
                          <a:ln>
                            <a:noFill/>
                          </a:ln>
                          <a:solidFill>
                            <a:schemeClr val="tx1"/>
                          </a:solidFill>
                          <a:effectLst/>
                          <a:uLnTx/>
                          <a:uFillTx/>
                          <a:latin typeface="+mn-lt"/>
                          <a:ea typeface="+mn-ea"/>
                          <a:cs typeface="+mn-cs"/>
                        </a:rPr>
                        <a:t>Establish unmet need in adult pneumococcal vaccination</a:t>
                      </a:r>
                      <a:endParaRPr kumimoji="0" lang="en-US" sz="1100" i="0" u="none" strike="sngStrike" kern="1200" cap="none" spc="0" normalizeH="0" baseline="0" noProof="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300"/>
                        </a:spcBef>
                        <a:spcAft>
                          <a:spcPts val="0"/>
                        </a:spcAft>
                        <a:buClrTx/>
                        <a:buSzTx/>
                        <a:buFontTx/>
                        <a:buNone/>
                        <a:tabLst/>
                        <a:defRPr/>
                      </a:pPr>
                      <a:endParaRPr lang="en-US" sz="1000" b="0" i="1">
                        <a:solidFill>
                          <a:schemeClr val="tx1"/>
                        </a:solidFill>
                        <a:latin typeface="+mn-lt"/>
                      </a:endParaRPr>
                    </a:p>
                  </a:txBody>
                  <a:tcPr marL="64008" marR="64008" marT="64008" marB="64008"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Pharmacy leadership</a:t>
                      </a:r>
                      <a:r>
                        <a:rPr kumimoji="0" lang="en-US" sz="1100" b="0" i="1" u="none" strike="noStrike" kern="1200" cap="none" spc="0" normalizeH="0" baseline="0" noProof="0">
                          <a:ln>
                            <a:noFill/>
                          </a:ln>
                          <a:solidFill>
                            <a:schemeClr val="tx2"/>
                          </a:solidFill>
                          <a:effectLst/>
                          <a:uLnTx/>
                          <a:uFillTx/>
                          <a:latin typeface="+mn-lt"/>
                          <a:ea typeface="+mn-ea"/>
                          <a:cs typeface="+mn-cs"/>
                        </a:rPr>
                        <a:t> </a:t>
                      </a:r>
                    </a:p>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050" b="0" i="1" u="none" strike="noStrike" kern="1200" cap="none" spc="0" normalizeH="0" baseline="0" noProof="0">
                          <a:ln>
                            <a:noFill/>
                          </a:ln>
                          <a:solidFill>
                            <a:schemeClr val="tx1"/>
                          </a:solidFill>
                          <a:effectLst/>
                          <a:uLnTx/>
                          <a:uFillTx/>
                          <a:latin typeface="+mn-lt"/>
                          <a:ea typeface="+mn-ea"/>
                          <a:cs typeface="+mn-cs"/>
                        </a:rPr>
                        <a:t>(including Pharmacy HQ </a:t>
                      </a:r>
                      <a:br>
                        <a:rPr kumimoji="0" lang="en-US" sz="1050" b="0" i="1" u="none" strike="noStrike" kern="1200" cap="none" spc="0" normalizeH="0" baseline="0" noProof="0">
                          <a:ln>
                            <a:noFill/>
                          </a:ln>
                          <a:solidFill>
                            <a:schemeClr val="tx1"/>
                          </a:solidFill>
                          <a:effectLst/>
                          <a:uLnTx/>
                          <a:uFillTx/>
                          <a:latin typeface="+mn-lt"/>
                          <a:ea typeface="+mn-ea"/>
                          <a:cs typeface="+mn-cs"/>
                        </a:rPr>
                      </a:br>
                      <a:r>
                        <a:rPr kumimoji="0" lang="en-US" sz="1050" b="0" i="1" u="none" strike="noStrike" kern="1200" cap="none" spc="0" normalizeH="0" baseline="0" noProof="0">
                          <a:ln>
                            <a:noFill/>
                          </a:ln>
                          <a:solidFill>
                            <a:schemeClr val="tx1"/>
                          </a:solidFill>
                          <a:effectLst/>
                          <a:uLnTx/>
                          <a:uFillTx/>
                          <a:latin typeface="+mn-lt"/>
                          <a:ea typeface="+mn-ea"/>
                          <a:cs typeface="+mn-cs"/>
                        </a:rPr>
                        <a:t>(C&amp;D Suite), Clinical VP/Director, Pharmacy VP/Director, Operations Officer, Procurement Officer)</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2">
                  <a:txBody>
                    <a:bodyPr/>
                    <a:lstStyle/>
                    <a:p>
                      <a:pPr marL="101600" indent="-101600">
                        <a:lnSpc>
                          <a:spcPct val="90000"/>
                        </a:lnSpc>
                        <a:spcBef>
                          <a:spcPts val="300"/>
                        </a:spcBef>
                        <a:buFont typeface="Arial" panose="020B0604020202020204" pitchFamily="34" charset="0"/>
                        <a:buChar char="•"/>
                      </a:pPr>
                      <a:r>
                        <a:rPr lang="en-US" sz="1050">
                          <a:solidFill>
                            <a:schemeClr val="tx1"/>
                          </a:solidFill>
                          <a:latin typeface="+mn-lt"/>
                        </a:rPr>
                        <a:t>Need education regarding pneumococcal disease burden and unmet need n adults with current PVCs only covering 53% of IPD</a:t>
                      </a:r>
                    </a:p>
                    <a:p>
                      <a:pPr marL="101600" indent="-101600">
                        <a:lnSpc>
                          <a:spcPct val="90000"/>
                        </a:lnSpc>
                        <a:spcBef>
                          <a:spcPts val="300"/>
                        </a:spcBef>
                        <a:buFont typeface="Arial" panose="020B0604020202020204" pitchFamily="34" charset="0"/>
                        <a:buChar char="•"/>
                      </a:pPr>
                      <a:r>
                        <a:rPr lang="en-US" sz="1050">
                          <a:solidFill>
                            <a:schemeClr val="tx1"/>
                          </a:solidFill>
                          <a:latin typeface="+mn-lt"/>
                        </a:rPr>
                        <a:t>Need access to epidemiology data</a:t>
                      </a:r>
                    </a:p>
                    <a:p>
                      <a:pPr marL="101600" indent="-101600">
                        <a:lnSpc>
                          <a:spcPct val="90000"/>
                        </a:lnSpc>
                        <a:spcBef>
                          <a:spcPts val="300"/>
                        </a:spcBef>
                        <a:buFont typeface="Arial" panose="020B0604020202020204" pitchFamily="34" charset="0"/>
                        <a:buChar char="•"/>
                      </a:pPr>
                      <a:r>
                        <a:rPr lang="en-US" sz="1050">
                          <a:solidFill>
                            <a:schemeClr val="tx1"/>
                          </a:solidFill>
                          <a:latin typeface="+mn-lt"/>
                        </a:rPr>
                        <a:t>Need to understand the need for coverage of disease-causing serotypes  </a:t>
                      </a:r>
                    </a:p>
                    <a:p>
                      <a:pPr marL="101600" indent="-101600">
                        <a:lnSpc>
                          <a:spcPct val="90000"/>
                        </a:lnSpc>
                        <a:spcBef>
                          <a:spcPts val="300"/>
                        </a:spcBef>
                        <a:buFont typeface="Arial" panose="020B0604020202020204" pitchFamily="34" charset="0"/>
                        <a:buChar char="•"/>
                      </a:pPr>
                      <a:r>
                        <a:rPr lang="en-US" sz="1050">
                          <a:solidFill>
                            <a:schemeClr val="tx1"/>
                          </a:solidFill>
                          <a:latin typeface="+mn-lt"/>
                        </a:rPr>
                        <a:t>Need to understand relevance of the unmet need  to the pharmacy vaccination program </a:t>
                      </a:r>
                    </a:p>
                  </a:txBody>
                  <a:tcPr marL="64008" marR="64008" marT="64008" marB="6400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2">
                  <a:txBody>
                    <a:bodyPr/>
                    <a:lstStyle/>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Pre-launch: Agree that there is a higher incidence of IPD in adults despite current available PCVs creating a disease burden reflective of changing serotype distribution</a:t>
                      </a:r>
                    </a:p>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Post-launch: Incorporate disease coverage into pneumococcal vaccination strategy to address unique disease burden in adults</a:t>
                      </a:r>
                    </a:p>
                  </a:txBody>
                  <a:tcPr marL="64008" marR="64008" marT="64008" marB="6400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2">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Pre-launch: N/A</a:t>
                      </a:r>
                    </a:p>
                    <a:p>
                      <a:pPr marL="101600" marR="0" lvl="0" indent="-101600" algn="l" defTabSz="914400" rtl="0" eaLnBrk="1"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Post-launch: Choosing V116 supports a strong pharmacy vaccination program by offering the best way to protect adults from IPD broadening the disease coverage to 85% by focusing on key disease-causing serotypes including those not in other pneumococcal vaccines</a:t>
                      </a:r>
                    </a:p>
                  </a:txBody>
                  <a:tcPr marL="64008" marR="64008" marT="64008" marB="64008">
                    <a:lnL w="285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12727660"/>
                  </a:ext>
                </a:extLst>
              </a:tr>
              <a:tr h="274788">
                <a:tc vMerge="1">
                  <a:txBody>
                    <a:bodyPr/>
                    <a:lstStyle/>
                    <a:p>
                      <a:endParaRPr lang="en-US"/>
                    </a:p>
                  </a:txBody>
                  <a:tcPr/>
                </a:tc>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Pharmacy district managers </a:t>
                      </a:r>
                    </a:p>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latin typeface="+mn-lt"/>
                          <a:ea typeface="+mn-ea"/>
                          <a:cs typeface="+mn-cs"/>
                        </a:rPr>
                        <a:t>( </a:t>
                      </a:r>
                      <a:r>
                        <a:rPr kumimoji="0" lang="en-US" sz="1050" b="0" i="1" u="none" strike="noStrike" kern="1200" cap="none" spc="0" normalizeH="0" baseline="0" noProof="0">
                          <a:ln>
                            <a:noFill/>
                          </a:ln>
                          <a:solidFill>
                            <a:schemeClr val="tx1"/>
                          </a:solidFill>
                          <a:effectLst/>
                          <a:uLnTx/>
                          <a:uFillTx/>
                          <a:latin typeface="+mn-lt"/>
                          <a:ea typeface="+mn-ea"/>
                          <a:cs typeface="+mn-cs"/>
                        </a:rPr>
                        <a:t>including PDM Supervisors, Regional Leaders, Regional clinical leads)</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pPr marL="171450" marR="0" lvl="0" indent="-171450" algn="l" defTabSz="91410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1" u="none" strike="noStrike" kern="1200" cap="none" spc="0" normalizeH="0" baseline="0" noProof="0">
                        <a:ln>
                          <a:noFill/>
                        </a:ln>
                        <a:solidFill>
                          <a:schemeClr val="bg1">
                            <a:lumMod val="65000"/>
                          </a:schemeClr>
                        </a:solidFill>
                        <a:effectLst/>
                        <a:uLnTx/>
                        <a:uFillTx/>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marR="0" lvl="0" indent="-171450" algn="l" defTabSz="914104" rtl="0" eaLnBrk="1" fontAlgn="auto" latinLnBrk="0" hangingPunct="1">
                        <a:lnSpc>
                          <a:spcPct val="100000"/>
                        </a:lnSpc>
                        <a:spcBef>
                          <a:spcPts val="500"/>
                        </a:spcBef>
                        <a:spcAft>
                          <a:spcPts val="500"/>
                        </a:spcAft>
                        <a:buClrTx/>
                        <a:buSzTx/>
                        <a:buFont typeface="Arial" panose="020B0604020202020204" pitchFamily="34" charset="0"/>
                        <a:buChar char="•"/>
                        <a:tabLst/>
                        <a:defRPr/>
                      </a:pPr>
                      <a:r>
                        <a:rPr lang="en-US" sz="1000">
                          <a:solidFill>
                            <a:srgbClr val="002060"/>
                          </a:solidFill>
                        </a:rPr>
                        <a:t>Feel compelled to incorporate disease coverage into pneumococcal vaccination strategy.</a:t>
                      </a:r>
                    </a:p>
                    <a:p>
                      <a:pPr marL="0" marR="0" lvl="0" indent="0" algn="l" defTabSz="914104" rtl="0" eaLnBrk="1" fontAlgn="auto" latinLnBrk="0" hangingPunct="1">
                        <a:lnSpc>
                          <a:spcPct val="100000"/>
                        </a:lnSpc>
                        <a:spcBef>
                          <a:spcPts val="500"/>
                        </a:spcBef>
                        <a:spcAft>
                          <a:spcPts val="500"/>
                        </a:spcAft>
                        <a:buClrTx/>
                        <a:buSzTx/>
                        <a:buFont typeface="Arial" panose="020B0604020202020204" pitchFamily="34" charset="0"/>
                        <a:buNone/>
                        <a:tabLst/>
                        <a:defRPr/>
                      </a:pPr>
                      <a:endParaRPr kumimoji="0" lang="en-US" sz="1000" b="0" i="1" u="none" strike="noStrike" kern="1200" cap="none" spc="0" normalizeH="0" baseline="0" noProof="0">
                        <a:ln>
                          <a:noFill/>
                        </a:ln>
                        <a:solidFill>
                          <a:schemeClr val="bg1">
                            <a:lumMod val="65000"/>
                          </a:schemeClr>
                        </a:solidFill>
                        <a:effectLst/>
                        <a:uLnTx/>
                        <a:uFillTx/>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0" marR="0" lvl="0" indent="0" algn="l" defTabSz="914104"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sz="1000" i="1">
                        <a:solidFill>
                          <a:schemeClr val="bg1">
                            <a:lumMod val="65000"/>
                          </a:schemeClr>
                        </a:solidFill>
                        <a:latin typeface="+mn-lt"/>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51881313"/>
                  </a:ext>
                </a:extLst>
              </a:tr>
            </a:tbl>
          </a:graphicData>
        </a:graphic>
      </p:graphicFrame>
      <p:sp>
        <p:nvSpPr>
          <p:cNvPr id="31" name="Rectangle 30">
            <a:extLst>
              <a:ext uri="{FF2B5EF4-FFF2-40B4-BE49-F238E27FC236}">
                <a16:creationId xmlns:a16="http://schemas.microsoft.com/office/drawing/2014/main" id="{481D50A3-2E97-4CF9-C114-4DEBB4C1D743}"/>
              </a:ext>
            </a:extLst>
          </p:cNvPr>
          <p:cNvSpPr/>
          <p:nvPr/>
        </p:nvSpPr>
        <p:spPr bwMode="gray">
          <a:xfrm>
            <a:off x="377826" y="1097280"/>
            <a:ext cx="11436350" cy="292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4864" rtlCol="0" anchor="ctr"/>
          <a:lstStyle/>
          <a:p>
            <a:pPr marL="0" marR="0" lvl="0" indent="0" algn="ctr" defTabSz="914400" rtl="0" eaLnBrk="1" fontAlgn="auto" latinLnBrk="0" hangingPunct="1">
              <a:lnSpc>
                <a:spcPct val="9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Invention" panose="020B0503020008020204" pitchFamily="34" charset="0"/>
                <a:ea typeface="+mn-ea"/>
                <a:cs typeface="+mn-cs"/>
              </a:rPr>
              <a:t>Market in focus</a:t>
            </a:r>
          </a:p>
        </p:txBody>
      </p:sp>
      <p:sp>
        <p:nvSpPr>
          <p:cNvPr id="51" name="Text Placeholder 13">
            <a:extLst>
              <a:ext uri="{FF2B5EF4-FFF2-40B4-BE49-F238E27FC236}">
                <a16:creationId xmlns:a16="http://schemas.microsoft.com/office/drawing/2014/main" id="{6679A29D-1F44-DAE6-1AD0-176603C7F999}"/>
              </a:ext>
            </a:extLst>
          </p:cNvPr>
          <p:cNvSpPr txBox="1">
            <a:spLocks/>
          </p:cNvSpPr>
          <p:nvPr/>
        </p:nvSpPr>
        <p:spPr>
          <a:xfrm>
            <a:off x="377825" y="6483928"/>
            <a:ext cx="10009188" cy="177223"/>
          </a:xfrm>
          <a:prstGeom prst="rect">
            <a:avLst/>
          </a:prstGeom>
        </p:spPr>
        <p:txBody>
          <a:bodyPr vert="horz" lIns="0" tIns="0" rIns="0" bIns="0" rtlCol="0" anchor="b">
            <a:noAutofit/>
          </a:bodyPr>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b="0" kern="1200" dirty="0">
                <a:solidFill>
                  <a:schemeClr val="tx1"/>
                </a:solidFill>
                <a:latin typeface="+mn-lt"/>
                <a:ea typeface="+mn-ea"/>
                <a:cs typeface="Arial" pitchFamily="34" charset="0"/>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a:t>*Priority segment within retail pharmacy, independent pharmacy networks, and long-term care pharmacy.</a:t>
            </a:r>
          </a:p>
        </p:txBody>
      </p:sp>
      <p:cxnSp>
        <p:nvCxnSpPr>
          <p:cNvPr id="58" name="Straight Connector 57">
            <a:extLst>
              <a:ext uri="{FF2B5EF4-FFF2-40B4-BE49-F238E27FC236}">
                <a16:creationId xmlns:a16="http://schemas.microsoft.com/office/drawing/2014/main" id="{EF549A10-2095-358B-C5A8-517C380C4BD7}"/>
              </a:ext>
            </a:extLst>
          </p:cNvPr>
          <p:cNvCxnSpPr>
            <a:cxnSpLocks/>
          </p:cNvCxnSpPr>
          <p:nvPr/>
        </p:nvCxnSpPr>
        <p:spPr bwMode="gray">
          <a:xfrm>
            <a:off x="377825" y="317730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DAFEDBF-DE6E-E29C-4211-C1B32824D204}"/>
              </a:ext>
            </a:extLst>
          </p:cNvPr>
          <p:cNvSpPr>
            <a:spLocks noGrp="1"/>
          </p:cNvSpPr>
          <p:nvPr>
            <p:ph type="sldNum" sz="quarter" idx="12"/>
          </p:nvPr>
        </p:nvSpPr>
        <p:spPr/>
        <p:txBody>
          <a:bodyPr/>
          <a:lstStyle/>
          <a:p>
            <a:fld id="{29CC380D-5F44-41E8-971E-CDD19ED6F8E3}" type="slidenum">
              <a:rPr lang="en-GB" smtClean="0"/>
              <a:t>17</a:t>
            </a:fld>
            <a:endParaRPr lang="en-GB"/>
          </a:p>
        </p:txBody>
      </p:sp>
    </p:spTree>
    <p:extLst>
      <p:ext uri="{BB962C8B-B14F-4D97-AF65-F5344CB8AC3E}">
        <p14:creationId xmlns:p14="http://schemas.microsoft.com/office/powerpoint/2010/main" val="211440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D276C39-69B9-F935-69F5-8867D2471B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24" y="0"/>
            <a:ext cx="12196223" cy="847725"/>
          </a:xfrm>
          <a:prstGeom prst="rect">
            <a:avLst/>
          </a:prstGeom>
        </p:spPr>
      </p:pic>
      <p:pic>
        <p:nvPicPr>
          <p:cNvPr id="18" name="Picture 17" descr="Logo&#10;&#10;Description automatically generated">
            <a:extLst>
              <a:ext uri="{FF2B5EF4-FFF2-40B4-BE49-F238E27FC236}">
                <a16:creationId xmlns:a16="http://schemas.microsoft.com/office/drawing/2014/main" id="{16118EBB-80C8-4D91-FD29-5903C0FFBEF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0971" y="66090"/>
            <a:ext cx="815210" cy="476831"/>
          </a:xfrm>
          <a:prstGeom prst="rect">
            <a:avLst/>
          </a:prstGeom>
        </p:spPr>
      </p:pic>
      <p:pic>
        <p:nvPicPr>
          <p:cNvPr id="19" name="Picture 18">
            <a:hlinkClick r:id="rId5" action="ppaction://hlinksldjump"/>
            <a:extLst>
              <a:ext uri="{FF2B5EF4-FFF2-40B4-BE49-F238E27FC236}">
                <a16:creationId xmlns:a16="http://schemas.microsoft.com/office/drawing/2014/main" id="{6D2FEC94-DB1B-EC87-4241-F21E5729CB6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620871" y="95124"/>
            <a:ext cx="331783" cy="331783"/>
          </a:xfrm>
          <a:prstGeom prst="rect">
            <a:avLst/>
          </a:prstGeom>
        </p:spPr>
      </p:pic>
      <p:pic>
        <p:nvPicPr>
          <p:cNvPr id="20" name="Graphic 19">
            <a:hlinkClick r:id="rId7" action="ppaction://hlinksldjump"/>
            <a:extLst>
              <a:ext uri="{FF2B5EF4-FFF2-40B4-BE49-F238E27FC236}">
                <a16:creationId xmlns:a16="http://schemas.microsoft.com/office/drawing/2014/main" id="{866B7780-798D-2622-849E-9BCC9EAD1F3B}"/>
              </a:ext>
            </a:extLst>
          </p:cNvPr>
          <p:cNvPicPr>
            <a:picLocks noChangeAspect="1"/>
          </p:cNvPicPr>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8417" r="7119" b="17531"/>
          <a:stretch/>
        </p:blipFill>
        <p:spPr>
          <a:xfrm>
            <a:off x="11702019" y="169639"/>
            <a:ext cx="174804" cy="170675"/>
          </a:xfrm>
          <a:prstGeom prst="rect">
            <a:avLst/>
          </a:prstGeom>
        </p:spPr>
      </p:pic>
      <p:graphicFrame>
        <p:nvGraphicFramePr>
          <p:cNvPr id="3" name="Table 50">
            <a:extLst>
              <a:ext uri="{FF2B5EF4-FFF2-40B4-BE49-F238E27FC236}">
                <a16:creationId xmlns:a16="http://schemas.microsoft.com/office/drawing/2014/main" id="{13B19D53-8959-2621-695E-BDE2A1823146}"/>
              </a:ext>
            </a:extLst>
          </p:cNvPr>
          <p:cNvGraphicFramePr>
            <a:graphicFrameLocks noGrp="1"/>
          </p:cNvGraphicFramePr>
          <p:nvPr>
            <p:extLst>
              <p:ext uri="{D42A27DB-BD31-4B8C-83A1-F6EECF244321}">
                <p14:modId xmlns:p14="http://schemas.microsoft.com/office/powerpoint/2010/main" val="3444163509"/>
              </p:ext>
            </p:extLst>
          </p:nvPr>
        </p:nvGraphicFramePr>
        <p:xfrm>
          <a:off x="377825" y="1434041"/>
          <a:ext cx="11436350" cy="1677924"/>
        </p:xfrm>
        <a:graphic>
          <a:graphicData uri="http://schemas.openxmlformats.org/drawingml/2006/table">
            <a:tbl>
              <a:tblPr firstRow="1" bandRow="1">
                <a:tableStyleId>{5C22544A-7EE6-4342-B048-85BDC9FD1C3A}</a:tableStyleId>
              </a:tblPr>
              <a:tblGrid>
                <a:gridCol w="3608388">
                  <a:extLst>
                    <a:ext uri="{9D8B030D-6E8A-4147-A177-3AD203B41FA5}">
                      <a16:colId xmlns:a16="http://schemas.microsoft.com/office/drawing/2014/main" val="4285278006"/>
                    </a:ext>
                  </a:extLst>
                </a:gridCol>
                <a:gridCol w="307181">
                  <a:extLst>
                    <a:ext uri="{9D8B030D-6E8A-4147-A177-3AD203B41FA5}">
                      <a16:colId xmlns:a16="http://schemas.microsoft.com/office/drawing/2014/main" val="3580199495"/>
                    </a:ext>
                  </a:extLst>
                </a:gridCol>
                <a:gridCol w="1996570">
                  <a:extLst>
                    <a:ext uri="{9D8B030D-6E8A-4147-A177-3AD203B41FA5}">
                      <a16:colId xmlns:a16="http://schemas.microsoft.com/office/drawing/2014/main" val="164518970"/>
                    </a:ext>
                  </a:extLst>
                </a:gridCol>
                <a:gridCol w="295563">
                  <a:extLst>
                    <a:ext uri="{9D8B030D-6E8A-4147-A177-3AD203B41FA5}">
                      <a16:colId xmlns:a16="http://schemas.microsoft.com/office/drawing/2014/main" val="3970993665"/>
                    </a:ext>
                  </a:extLst>
                </a:gridCol>
                <a:gridCol w="1315461">
                  <a:extLst>
                    <a:ext uri="{9D8B030D-6E8A-4147-A177-3AD203B41FA5}">
                      <a16:colId xmlns:a16="http://schemas.microsoft.com/office/drawing/2014/main" val="3755176244"/>
                    </a:ext>
                  </a:extLst>
                </a:gridCol>
                <a:gridCol w="304800">
                  <a:extLst>
                    <a:ext uri="{9D8B030D-6E8A-4147-A177-3AD203B41FA5}">
                      <a16:colId xmlns:a16="http://schemas.microsoft.com/office/drawing/2014/main" val="2926158955"/>
                    </a:ext>
                  </a:extLst>
                </a:gridCol>
                <a:gridCol w="3608387">
                  <a:extLst>
                    <a:ext uri="{9D8B030D-6E8A-4147-A177-3AD203B41FA5}">
                      <a16:colId xmlns:a16="http://schemas.microsoft.com/office/drawing/2014/main" val="3930415309"/>
                    </a:ext>
                  </a:extLst>
                </a:gridCol>
              </a:tblGrid>
              <a:tr h="0">
                <a:tc>
                  <a:txBody>
                    <a:bodyPr/>
                    <a:lstStyle/>
                    <a:p>
                      <a:pPr algn="ctr">
                        <a:lnSpc>
                          <a:spcPct val="90000"/>
                        </a:lnSpc>
                        <a:spcBef>
                          <a:spcPts val="300"/>
                        </a:spcBef>
                      </a:pPr>
                      <a:r>
                        <a:rPr lang="en-US" sz="1200" b="0"/>
                        <a:t>Patient type(s) / cohort(s) in focus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200" b="0"/>
                        <a:t>Patient type(s) / cohort(s) volume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200" b="0"/>
                        <a:t>Patient type(s) / cohort(s)  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784781355"/>
                  </a:ext>
                </a:extLst>
              </a:tr>
              <a:tr h="135233">
                <a:tc>
                  <a:txBody>
                    <a:bodyPr/>
                    <a:lstStyle/>
                    <a:p>
                      <a:pPr algn="ctr">
                        <a:lnSpc>
                          <a:spcPct val="90000"/>
                        </a:lnSpc>
                        <a:spcBef>
                          <a:spcPts val="300"/>
                        </a:spcBef>
                      </a:pPr>
                      <a:r>
                        <a:rPr lang="en-US" sz="1050" b="0">
                          <a:solidFill>
                            <a:schemeClr val="tx1"/>
                          </a:solidFill>
                        </a:rPr>
                        <a:t>Adults 50+; Adults 18–49 with increased risk (naïve) &amp; Adults 65+ (previously vaccinated)</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 73M 50+; 13M 19–49 at risk (naïve) &amp; 45M catch-up with for all previously vaccinated eligible adults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050" b="0">
                          <a:solidFill>
                            <a:schemeClr val="tx1"/>
                          </a:solidFill>
                        </a:rPr>
                        <a:t>&gt;3B/year between 2025–2027</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54929621"/>
                  </a:ext>
                </a:extLst>
              </a:tr>
              <a:tr h="29328">
                <a:tc gridSpan="7">
                  <a:txBody>
                    <a:bodyPr/>
                    <a:lstStyle/>
                    <a:p>
                      <a:pPr algn="ctr">
                        <a:lnSpc>
                          <a:spcPct val="90000"/>
                        </a:lnSpc>
                        <a:spcBef>
                          <a:spcPts val="300"/>
                        </a:spcBef>
                      </a:pPr>
                      <a:endParaRPr lang="en-US" sz="600" b="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263302752"/>
                  </a:ext>
                </a:extLst>
              </a:tr>
              <a:tr h="0">
                <a:tc gridSpan="3">
                  <a:txBody>
                    <a:bodyPr/>
                    <a:lstStyle/>
                    <a:p>
                      <a:pPr algn="ctr">
                        <a:lnSpc>
                          <a:spcPct val="90000"/>
                        </a:lnSpc>
                        <a:spcBef>
                          <a:spcPts val="300"/>
                        </a:spcBef>
                      </a:pPr>
                      <a:r>
                        <a:rPr lang="en-US" sz="1400" b="0">
                          <a:solidFill>
                            <a:schemeClr val="bg1"/>
                          </a:solidFill>
                        </a:rPr>
                        <a:t>Business aspiration</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507289423"/>
                  </a:ext>
                </a:extLst>
              </a:tr>
              <a:tr h="237880">
                <a:tc gridSpan="3">
                  <a:txBody>
                    <a:bodyPr/>
                    <a:lstStyle/>
                    <a:p>
                      <a:pPr algn="ctr">
                        <a:lnSpc>
                          <a:spcPct val="90000"/>
                        </a:lnSpc>
                        <a:spcBef>
                          <a:spcPts val="300"/>
                        </a:spcBef>
                      </a:pPr>
                      <a:r>
                        <a:rPr lang="en-US" sz="1050" b="0">
                          <a:solidFill>
                            <a:schemeClr val="tx1"/>
                          </a:solidFill>
                        </a:rPr>
                        <a:t>V116 is a bold new approach in pneumococcal vaccination – specifically designed to address residual disease in adults and leverage indirect protection from infant vaccination. V116 will be the US market leader achieving &gt;65% share by end of 2026 and will be the most important introduction to the direct prevention of adult pneumococcal disease in over four decades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a:txBody>
                    <a:bodyPr/>
                    <a:lstStyle/>
                    <a:p>
                      <a:pPr algn="ctr">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V116 is the first and only PCV specifically designed for adults that offers the broadest disease coverage—far above other vaccines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854709"/>
                  </a:ext>
                </a:extLst>
              </a:tr>
            </a:tbl>
          </a:graphicData>
        </a:graphic>
      </p:graphicFrame>
      <p:graphicFrame>
        <p:nvGraphicFramePr>
          <p:cNvPr id="8" name="Table 4">
            <a:extLst>
              <a:ext uri="{FF2B5EF4-FFF2-40B4-BE49-F238E27FC236}">
                <a16:creationId xmlns:a16="http://schemas.microsoft.com/office/drawing/2014/main" id="{CB6DAEFE-127D-4AEB-F603-22B2B174550A}"/>
              </a:ext>
            </a:extLst>
          </p:cNvPr>
          <p:cNvGraphicFramePr>
            <a:graphicFrameLocks noGrp="1"/>
          </p:cNvGraphicFramePr>
          <p:nvPr>
            <p:extLst>
              <p:ext uri="{D42A27DB-BD31-4B8C-83A1-F6EECF244321}">
                <p14:modId xmlns:p14="http://schemas.microsoft.com/office/powerpoint/2010/main" val="2481221664"/>
              </p:ext>
            </p:extLst>
          </p:nvPr>
        </p:nvGraphicFramePr>
        <p:xfrm>
          <a:off x="377825" y="3256981"/>
          <a:ext cx="11436350" cy="2047494"/>
        </p:xfrm>
        <a:graphic>
          <a:graphicData uri="http://schemas.openxmlformats.org/drawingml/2006/table">
            <a:tbl>
              <a:tblPr firstRow="1" bandRow="1">
                <a:tableStyleId>{5C22544A-7EE6-4342-B048-85BDC9FD1C3A}</a:tableStyleId>
              </a:tblPr>
              <a:tblGrid>
                <a:gridCol w="1386320">
                  <a:extLst>
                    <a:ext uri="{9D8B030D-6E8A-4147-A177-3AD203B41FA5}">
                      <a16:colId xmlns:a16="http://schemas.microsoft.com/office/drawing/2014/main" val="3495471414"/>
                    </a:ext>
                  </a:extLst>
                </a:gridCol>
                <a:gridCol w="2059710">
                  <a:extLst>
                    <a:ext uri="{9D8B030D-6E8A-4147-A177-3AD203B41FA5}">
                      <a16:colId xmlns:a16="http://schemas.microsoft.com/office/drawing/2014/main" val="1487087158"/>
                    </a:ext>
                  </a:extLst>
                </a:gridCol>
                <a:gridCol w="2663440">
                  <a:extLst>
                    <a:ext uri="{9D8B030D-6E8A-4147-A177-3AD203B41FA5}">
                      <a16:colId xmlns:a16="http://schemas.microsoft.com/office/drawing/2014/main" val="1277171381"/>
                    </a:ext>
                  </a:extLst>
                </a:gridCol>
                <a:gridCol w="2663440">
                  <a:extLst>
                    <a:ext uri="{9D8B030D-6E8A-4147-A177-3AD203B41FA5}">
                      <a16:colId xmlns:a16="http://schemas.microsoft.com/office/drawing/2014/main" val="3315878279"/>
                    </a:ext>
                  </a:extLst>
                </a:gridCol>
                <a:gridCol w="2663440">
                  <a:extLst>
                    <a:ext uri="{9D8B030D-6E8A-4147-A177-3AD203B41FA5}">
                      <a16:colId xmlns:a16="http://schemas.microsoft.com/office/drawing/2014/main" val="3489463257"/>
                    </a:ext>
                  </a:extLst>
                </a:gridCol>
              </a:tblGrid>
              <a:tr h="0">
                <a:tc>
                  <a:txBody>
                    <a:bodyPr/>
                    <a:lstStyle/>
                    <a:p>
                      <a:pPr algn="ctr">
                        <a:lnSpc>
                          <a:spcPct val="90000"/>
                        </a:lnSpc>
                        <a:spcBef>
                          <a:spcPts val="300"/>
                        </a:spcBef>
                      </a:pPr>
                      <a:r>
                        <a:rPr lang="en-US" sz="1200" b="0" i="0">
                          <a:solidFill>
                            <a:schemeClr val="bg1"/>
                          </a:solidFill>
                          <a:latin typeface="+mn-lt"/>
                        </a:rPr>
                        <a:t>Prioritized opportunity space</a:t>
                      </a:r>
                    </a:p>
                  </a:txBody>
                  <a:tcPr marL="64008" marR="64008" marT="64008" marB="64008"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algn="ctr">
                        <a:lnSpc>
                          <a:spcPct val="90000"/>
                        </a:lnSpc>
                        <a:spcBef>
                          <a:spcPts val="300"/>
                        </a:spcBef>
                      </a:pPr>
                      <a:r>
                        <a:rPr lang="en-US" sz="1200" b="0" i="0">
                          <a:latin typeface="+mn-lt"/>
                        </a:rPr>
                        <a:t>Secondary segment*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Segment need</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Behavioral objective</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Value proposition statement</a:t>
                      </a:r>
                    </a:p>
                  </a:txBody>
                  <a:tcPr marL="64008" marR="64008" marT="64008" marB="64008"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extLst>
                  <a:ext uri="{0D108BD9-81ED-4DB2-BD59-A6C34878D82A}">
                    <a16:rowId xmlns:a16="http://schemas.microsoft.com/office/drawing/2014/main" val="3146079713"/>
                  </a:ext>
                </a:extLst>
              </a:tr>
              <a:tr h="197853">
                <a:tc rowSpan="2">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i="0" u="none" strike="noStrike" kern="1200" cap="none" spc="0" normalizeH="0" baseline="0" noProof="0">
                          <a:ln>
                            <a:noFill/>
                          </a:ln>
                          <a:solidFill>
                            <a:schemeClr val="tx1"/>
                          </a:solidFill>
                          <a:effectLst/>
                          <a:uLnTx/>
                          <a:uFillTx/>
                          <a:latin typeface="+mn-lt"/>
                          <a:ea typeface="+mn-ea"/>
                          <a:cs typeface="+mn-cs"/>
                        </a:rPr>
                        <a:t>Establish unmet need in adult pneumococcal vaccination</a:t>
                      </a:r>
                      <a:endParaRPr kumimoji="0" lang="en-US" sz="1100" i="0" u="none" strike="sngStrike" kern="1200" cap="none" spc="0" normalizeH="0" baseline="0" noProof="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300"/>
                        </a:spcBef>
                        <a:spcAft>
                          <a:spcPts val="0"/>
                        </a:spcAft>
                        <a:buClrTx/>
                        <a:buSzTx/>
                        <a:buFontTx/>
                        <a:buNone/>
                        <a:tabLst/>
                        <a:defRPr/>
                      </a:pPr>
                      <a:endParaRPr lang="en-US" sz="1000" b="0" i="1">
                        <a:solidFill>
                          <a:schemeClr val="tx1"/>
                        </a:solidFill>
                        <a:latin typeface="+mn-lt"/>
                      </a:endParaRPr>
                    </a:p>
                  </a:txBody>
                  <a:tcPr marL="64008" marR="64008" marT="64008" marB="64008"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Pharmacists</a:t>
                      </a:r>
                      <a:endParaRPr kumimoji="0" lang="en-US" sz="1050" b="0" i="1" u="none" strike="noStrike" kern="1200" cap="none" spc="0" normalizeH="0" baseline="0" noProof="0">
                        <a:ln>
                          <a:noFill/>
                        </a:ln>
                        <a:solidFill>
                          <a:schemeClr val="tx1"/>
                        </a:solidFill>
                        <a:effectLst/>
                        <a:uLnTx/>
                        <a:uFillTx/>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90000"/>
                        </a:lnSpc>
                        <a:spcBef>
                          <a:spcPts val="300"/>
                        </a:spcBef>
                        <a:buFont typeface="Arial" panose="020B0604020202020204" pitchFamily="34" charset="0"/>
                        <a:buNone/>
                      </a:pPr>
                      <a:r>
                        <a:rPr lang="en-US" sz="1050" kern="1200">
                          <a:solidFill>
                            <a:schemeClr val="tx1"/>
                          </a:solidFill>
                          <a:latin typeface="+mn-lt"/>
                          <a:ea typeface="+mn-ea"/>
                          <a:cs typeface="+mn-cs"/>
                        </a:rPr>
                        <a:t>Access to education on IPD disease burden in adults</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Pre-launch: Recognize unmet need in adult population despite current available PCVs</a:t>
                      </a:r>
                    </a:p>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Post-launch: Evaluate pneumococcal vaccines by the coverage of disease-causing serotypes</a:t>
                      </a:r>
                    </a:p>
                  </a:txBody>
                  <a:tcPr marL="64008" marR="64008" marT="64008" marB="6400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By understanding the unmet needs in adult pneumococcal vaccination, an enhanced recommendation can be delivered to appropriate patients</a:t>
                      </a:r>
                    </a:p>
                  </a:txBody>
                  <a:tcPr marL="64008" marR="64008" marT="64008" marB="64008">
                    <a:lnL w="285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12727660"/>
                  </a:ext>
                </a:extLst>
              </a:tr>
              <a:tr h="0">
                <a:tc vMerge="1">
                  <a:txBody>
                    <a:bodyPr/>
                    <a:lstStyle/>
                    <a:p>
                      <a:endParaRPr lang="en-US"/>
                    </a:p>
                  </a:txBody>
                  <a:tcPr>
                    <a:lnT w="12700" cmpd="sng">
                      <a:noFill/>
                    </a:lnT>
                  </a:tcPr>
                </a:tc>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Pharmacy  technicians </a:t>
                      </a:r>
                    </a:p>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050" b="0" i="1" u="none" strike="noStrike" kern="1200" cap="none" spc="0" normalizeH="0" baseline="0" noProof="0">
                          <a:ln>
                            <a:noFill/>
                          </a:ln>
                          <a:solidFill>
                            <a:schemeClr val="tx1"/>
                          </a:solidFill>
                          <a:effectLst/>
                          <a:uLnTx/>
                          <a:uFillTx/>
                          <a:latin typeface="+mn-lt"/>
                          <a:ea typeface="+mn-ea"/>
                          <a:cs typeface="+mn-cs"/>
                        </a:rPr>
                        <a:t>(post approval ONLY)</a:t>
                      </a:r>
                    </a:p>
                  </a:txBody>
                  <a:tcPr marL="64008" marR="64008" marT="64008" marB="64008"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tabLst/>
                        <a:defRPr/>
                      </a:pPr>
                      <a:r>
                        <a:rPr lang="en-US" sz="1050" kern="1200" noProof="0">
                          <a:solidFill>
                            <a:schemeClr val="tx1"/>
                          </a:solidFill>
                          <a:latin typeface="+mn-lt"/>
                          <a:ea typeface="+mn-ea"/>
                          <a:cs typeface="+mn-cs"/>
                        </a:rPr>
                        <a:t>Access to education on IPD disease burden in adults</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tabLst/>
                        <a:defRPr/>
                      </a:pP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500"/>
                        </a:spcAft>
                        <a:buClrTx/>
                        <a:buSzTx/>
                        <a:buFont typeface="Arial" panose="020B0604020202020204" pitchFamily="34" charset="0"/>
                        <a:buChar char="•"/>
                        <a:tabLst/>
                        <a:defRPr/>
                      </a:pPr>
                      <a:r>
                        <a:rPr lang="en-US" sz="1050" kern="1200" noProof="0">
                          <a:solidFill>
                            <a:schemeClr val="tx1"/>
                          </a:solidFill>
                          <a:latin typeface="+mn-lt"/>
                          <a:ea typeface="+mn-ea"/>
                          <a:cs typeface="+mn-cs"/>
                        </a:rPr>
                        <a:t>Post launch: Support pharmacists’ pneumococcal vaccine recommendation that is based on the coverage of disease-causing serotypes</a:t>
                      </a:r>
                    </a:p>
                  </a:txBody>
                  <a:tcPr marL="64008" marR="64008" marT="64008" marB="6400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tabLst/>
                        <a:defRPr/>
                      </a:pPr>
                      <a:r>
                        <a:rPr lang="en-US" sz="1050" kern="1200">
                          <a:solidFill>
                            <a:schemeClr val="tx1"/>
                          </a:solidFill>
                          <a:latin typeface="+mn-lt"/>
                          <a:ea typeface="+mn-ea"/>
                          <a:cs typeface="+mn-cs"/>
                        </a:rPr>
                        <a:t>Increased confidence when supporting pharmacists’ vaccine recommendations by understanding the unmet needs in adult pneumococcal protection</a:t>
                      </a:r>
                    </a:p>
                  </a:txBody>
                  <a:tcPr marL="64008" marR="64008" marT="64008" marB="64008">
                    <a:lnL w="285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651881313"/>
                  </a:ext>
                </a:extLst>
              </a:tr>
            </a:tbl>
          </a:graphicData>
        </a:graphic>
      </p:graphicFrame>
      <p:sp>
        <p:nvSpPr>
          <p:cNvPr id="11" name="Rectangle 10">
            <a:extLst>
              <a:ext uri="{FF2B5EF4-FFF2-40B4-BE49-F238E27FC236}">
                <a16:creationId xmlns:a16="http://schemas.microsoft.com/office/drawing/2014/main" id="{DD16D5F0-5D9E-BB61-21A1-480BD7D3AE8C}"/>
              </a:ext>
            </a:extLst>
          </p:cNvPr>
          <p:cNvSpPr/>
          <p:nvPr/>
        </p:nvSpPr>
        <p:spPr bwMode="gray">
          <a:xfrm>
            <a:off x="377826" y="1097280"/>
            <a:ext cx="11436350" cy="292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4864" rtlCol="0" anchor="ctr"/>
          <a:lstStyle/>
          <a:p>
            <a:pPr marL="0" marR="0" lvl="0" indent="0" algn="ctr" defTabSz="914400" rtl="0" eaLnBrk="1" fontAlgn="auto" latinLnBrk="0" hangingPunct="1">
              <a:lnSpc>
                <a:spcPct val="9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Invention" panose="020B0503020008020204" pitchFamily="34" charset="0"/>
                <a:ea typeface="+mn-ea"/>
                <a:cs typeface="+mn-cs"/>
              </a:rPr>
              <a:t>Market in focus</a:t>
            </a:r>
          </a:p>
        </p:txBody>
      </p:sp>
      <p:sp>
        <p:nvSpPr>
          <p:cNvPr id="12" name="Text Placeholder 13">
            <a:extLst>
              <a:ext uri="{FF2B5EF4-FFF2-40B4-BE49-F238E27FC236}">
                <a16:creationId xmlns:a16="http://schemas.microsoft.com/office/drawing/2014/main" id="{F3A4CDF1-E64F-ACC2-B9F2-C7C6FA4729AA}"/>
              </a:ext>
            </a:extLst>
          </p:cNvPr>
          <p:cNvSpPr txBox="1">
            <a:spLocks/>
          </p:cNvSpPr>
          <p:nvPr/>
        </p:nvSpPr>
        <p:spPr>
          <a:xfrm>
            <a:off x="377825" y="6483928"/>
            <a:ext cx="10009188" cy="177223"/>
          </a:xfrm>
          <a:prstGeom prst="rect">
            <a:avLst/>
          </a:prstGeom>
        </p:spPr>
        <p:txBody>
          <a:bodyPr vert="horz" lIns="0" tIns="0" rIns="0" bIns="0" rtlCol="0" anchor="b">
            <a:noAutofit/>
          </a:bodyPr>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b="0" kern="1200" dirty="0">
                <a:solidFill>
                  <a:schemeClr val="tx1"/>
                </a:solidFill>
                <a:latin typeface="+mn-lt"/>
                <a:ea typeface="+mn-ea"/>
                <a:cs typeface="Arial" pitchFamily="34" charset="0"/>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a:t>*Secondary segment within retail pharmacy, independent pharmacy networks, and long-term care pharmacy</a:t>
            </a:r>
          </a:p>
        </p:txBody>
      </p:sp>
      <p:cxnSp>
        <p:nvCxnSpPr>
          <p:cNvPr id="14" name="Straight Connector 13">
            <a:extLst>
              <a:ext uri="{FF2B5EF4-FFF2-40B4-BE49-F238E27FC236}">
                <a16:creationId xmlns:a16="http://schemas.microsoft.com/office/drawing/2014/main" id="{25336C9D-8847-6E23-03AC-0DA9671DB9C5}"/>
              </a:ext>
            </a:extLst>
          </p:cNvPr>
          <p:cNvCxnSpPr>
            <a:cxnSpLocks/>
          </p:cNvCxnSpPr>
          <p:nvPr/>
        </p:nvCxnSpPr>
        <p:spPr bwMode="gray">
          <a:xfrm>
            <a:off x="377825" y="317730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5" name="Title 14">
            <a:extLst>
              <a:ext uri="{FF2B5EF4-FFF2-40B4-BE49-F238E27FC236}">
                <a16:creationId xmlns:a16="http://schemas.microsoft.com/office/drawing/2014/main" id="{23687153-1043-402C-D999-3EE11BC4B720}"/>
              </a:ext>
            </a:extLst>
          </p:cNvPr>
          <p:cNvSpPr>
            <a:spLocks noGrp="1"/>
          </p:cNvSpPr>
          <p:nvPr>
            <p:ph type="title"/>
          </p:nvPr>
        </p:nvSpPr>
        <p:spPr/>
        <p:txBody>
          <a:bodyPr/>
          <a:lstStyle/>
          <a:p>
            <a:r>
              <a:rPr lang="en-US"/>
              <a:t>Pharmacy Strategy summary</a:t>
            </a:r>
          </a:p>
        </p:txBody>
      </p:sp>
      <p:sp>
        <p:nvSpPr>
          <p:cNvPr id="2" name="Slide Number Placeholder 1">
            <a:extLst>
              <a:ext uri="{FF2B5EF4-FFF2-40B4-BE49-F238E27FC236}">
                <a16:creationId xmlns:a16="http://schemas.microsoft.com/office/drawing/2014/main" id="{5465BBF3-5930-F793-B4CD-520748821897}"/>
              </a:ext>
            </a:extLst>
          </p:cNvPr>
          <p:cNvSpPr>
            <a:spLocks noGrp="1"/>
          </p:cNvSpPr>
          <p:nvPr>
            <p:ph type="sldNum" sz="quarter" idx="12"/>
          </p:nvPr>
        </p:nvSpPr>
        <p:spPr/>
        <p:txBody>
          <a:bodyPr/>
          <a:lstStyle/>
          <a:p>
            <a:fld id="{29CC380D-5F44-41E8-971E-CDD19ED6F8E3}" type="slidenum">
              <a:rPr lang="en-GB" smtClean="0"/>
              <a:t>18</a:t>
            </a:fld>
            <a:endParaRPr lang="en-GB"/>
          </a:p>
        </p:txBody>
      </p:sp>
    </p:spTree>
    <p:extLst>
      <p:ext uri="{BB962C8B-B14F-4D97-AF65-F5344CB8AC3E}">
        <p14:creationId xmlns:p14="http://schemas.microsoft.com/office/powerpoint/2010/main" val="78188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600D34-39E8-CCA6-91C6-332BCE15C3F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24" y="0"/>
            <a:ext cx="12196223" cy="847725"/>
          </a:xfrm>
          <a:prstGeom prst="rect">
            <a:avLst/>
          </a:prstGeom>
        </p:spPr>
      </p:pic>
      <p:pic>
        <p:nvPicPr>
          <p:cNvPr id="8" name="Picture 7" descr="Logo&#10;&#10;Description automatically generated">
            <a:extLst>
              <a:ext uri="{FF2B5EF4-FFF2-40B4-BE49-F238E27FC236}">
                <a16:creationId xmlns:a16="http://schemas.microsoft.com/office/drawing/2014/main" id="{B0082390-5AAA-5DD1-AB96-E9C6A34EFB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0971" y="66090"/>
            <a:ext cx="815210" cy="476831"/>
          </a:xfrm>
          <a:prstGeom prst="rect">
            <a:avLst/>
          </a:prstGeom>
        </p:spPr>
      </p:pic>
      <p:pic>
        <p:nvPicPr>
          <p:cNvPr id="11" name="Picture 10">
            <a:hlinkClick r:id="rId5" action="ppaction://hlinksldjump"/>
            <a:extLst>
              <a:ext uri="{FF2B5EF4-FFF2-40B4-BE49-F238E27FC236}">
                <a16:creationId xmlns:a16="http://schemas.microsoft.com/office/drawing/2014/main" id="{370AB9E3-C32C-C207-EFCE-395492C7F17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620871" y="95124"/>
            <a:ext cx="331783" cy="331783"/>
          </a:xfrm>
          <a:prstGeom prst="rect">
            <a:avLst/>
          </a:prstGeom>
        </p:spPr>
      </p:pic>
      <p:pic>
        <p:nvPicPr>
          <p:cNvPr id="12" name="Graphic 11">
            <a:hlinkClick r:id="rId7" action="ppaction://hlinksldjump"/>
            <a:extLst>
              <a:ext uri="{FF2B5EF4-FFF2-40B4-BE49-F238E27FC236}">
                <a16:creationId xmlns:a16="http://schemas.microsoft.com/office/drawing/2014/main" id="{401CBDEE-B51C-FE1C-AD50-E384F2418E19}"/>
              </a:ext>
            </a:extLst>
          </p:cNvPr>
          <p:cNvPicPr>
            <a:picLocks noChangeAspect="1"/>
          </p:cNvPicPr>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8417" r="7119" b="17531"/>
          <a:stretch/>
        </p:blipFill>
        <p:spPr>
          <a:xfrm>
            <a:off x="11702019" y="169639"/>
            <a:ext cx="174804" cy="170675"/>
          </a:xfrm>
          <a:prstGeom prst="rect">
            <a:avLst/>
          </a:prstGeom>
        </p:spPr>
      </p:pic>
      <p:graphicFrame>
        <p:nvGraphicFramePr>
          <p:cNvPr id="18" name="Table 50">
            <a:extLst>
              <a:ext uri="{FF2B5EF4-FFF2-40B4-BE49-F238E27FC236}">
                <a16:creationId xmlns:a16="http://schemas.microsoft.com/office/drawing/2014/main" id="{1DAC4FCF-6D70-3886-4087-85D543ED73B7}"/>
              </a:ext>
            </a:extLst>
          </p:cNvPr>
          <p:cNvGraphicFramePr>
            <a:graphicFrameLocks noGrp="1"/>
          </p:cNvGraphicFramePr>
          <p:nvPr>
            <p:extLst>
              <p:ext uri="{D42A27DB-BD31-4B8C-83A1-F6EECF244321}">
                <p14:modId xmlns:p14="http://schemas.microsoft.com/office/powerpoint/2010/main" val="3686635743"/>
              </p:ext>
            </p:extLst>
          </p:nvPr>
        </p:nvGraphicFramePr>
        <p:xfrm>
          <a:off x="377825" y="1434041"/>
          <a:ext cx="11436350" cy="1677924"/>
        </p:xfrm>
        <a:graphic>
          <a:graphicData uri="http://schemas.openxmlformats.org/drawingml/2006/table">
            <a:tbl>
              <a:tblPr firstRow="1" bandRow="1">
                <a:tableStyleId>{5C22544A-7EE6-4342-B048-85BDC9FD1C3A}</a:tableStyleId>
              </a:tblPr>
              <a:tblGrid>
                <a:gridCol w="3608388">
                  <a:extLst>
                    <a:ext uri="{9D8B030D-6E8A-4147-A177-3AD203B41FA5}">
                      <a16:colId xmlns:a16="http://schemas.microsoft.com/office/drawing/2014/main" val="4285278006"/>
                    </a:ext>
                  </a:extLst>
                </a:gridCol>
                <a:gridCol w="307181">
                  <a:extLst>
                    <a:ext uri="{9D8B030D-6E8A-4147-A177-3AD203B41FA5}">
                      <a16:colId xmlns:a16="http://schemas.microsoft.com/office/drawing/2014/main" val="3580199495"/>
                    </a:ext>
                  </a:extLst>
                </a:gridCol>
                <a:gridCol w="1996570">
                  <a:extLst>
                    <a:ext uri="{9D8B030D-6E8A-4147-A177-3AD203B41FA5}">
                      <a16:colId xmlns:a16="http://schemas.microsoft.com/office/drawing/2014/main" val="164518970"/>
                    </a:ext>
                  </a:extLst>
                </a:gridCol>
                <a:gridCol w="295563">
                  <a:extLst>
                    <a:ext uri="{9D8B030D-6E8A-4147-A177-3AD203B41FA5}">
                      <a16:colId xmlns:a16="http://schemas.microsoft.com/office/drawing/2014/main" val="3970993665"/>
                    </a:ext>
                  </a:extLst>
                </a:gridCol>
                <a:gridCol w="1315461">
                  <a:extLst>
                    <a:ext uri="{9D8B030D-6E8A-4147-A177-3AD203B41FA5}">
                      <a16:colId xmlns:a16="http://schemas.microsoft.com/office/drawing/2014/main" val="3755176244"/>
                    </a:ext>
                  </a:extLst>
                </a:gridCol>
                <a:gridCol w="304800">
                  <a:extLst>
                    <a:ext uri="{9D8B030D-6E8A-4147-A177-3AD203B41FA5}">
                      <a16:colId xmlns:a16="http://schemas.microsoft.com/office/drawing/2014/main" val="2926158955"/>
                    </a:ext>
                  </a:extLst>
                </a:gridCol>
                <a:gridCol w="3608387">
                  <a:extLst>
                    <a:ext uri="{9D8B030D-6E8A-4147-A177-3AD203B41FA5}">
                      <a16:colId xmlns:a16="http://schemas.microsoft.com/office/drawing/2014/main" val="3930415309"/>
                    </a:ext>
                  </a:extLst>
                </a:gridCol>
              </a:tblGrid>
              <a:tr h="0">
                <a:tc>
                  <a:txBody>
                    <a:bodyPr/>
                    <a:lstStyle/>
                    <a:p>
                      <a:pPr algn="ctr">
                        <a:lnSpc>
                          <a:spcPct val="90000"/>
                        </a:lnSpc>
                        <a:spcBef>
                          <a:spcPts val="300"/>
                        </a:spcBef>
                      </a:pPr>
                      <a:r>
                        <a:rPr lang="en-US" sz="1200" b="0"/>
                        <a:t>Patient type(s) / cohort(s) in focus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200" b="0"/>
                        <a:t>Patient type(s) / cohort(s) volume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200" b="0"/>
                        <a:t>Patient type(s) / cohort(s)  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784781355"/>
                  </a:ext>
                </a:extLst>
              </a:tr>
              <a:tr h="135233">
                <a:tc>
                  <a:txBody>
                    <a:bodyPr/>
                    <a:lstStyle/>
                    <a:p>
                      <a:pPr algn="ctr">
                        <a:lnSpc>
                          <a:spcPct val="90000"/>
                        </a:lnSpc>
                        <a:spcBef>
                          <a:spcPts val="300"/>
                        </a:spcBef>
                      </a:pPr>
                      <a:r>
                        <a:rPr lang="en-US" sz="1050" b="0">
                          <a:solidFill>
                            <a:schemeClr val="tx1"/>
                          </a:solidFill>
                        </a:rPr>
                        <a:t>Adults 50+; Adults 18–49 with increased risk (naïve) &amp; Adults 65+ (previously vaccinated)</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 73M 50+; 13M 19–49 at risk (naïve) &amp; 45M catch-up with for all previously vaccinated eligible adults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050" b="0">
                          <a:solidFill>
                            <a:schemeClr val="tx1"/>
                          </a:solidFill>
                        </a:rPr>
                        <a:t>&gt;3B/year between 2025–2027</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54929621"/>
                  </a:ext>
                </a:extLst>
              </a:tr>
              <a:tr h="29328">
                <a:tc gridSpan="7">
                  <a:txBody>
                    <a:bodyPr/>
                    <a:lstStyle/>
                    <a:p>
                      <a:pPr algn="ctr">
                        <a:lnSpc>
                          <a:spcPct val="90000"/>
                        </a:lnSpc>
                        <a:spcBef>
                          <a:spcPts val="300"/>
                        </a:spcBef>
                      </a:pPr>
                      <a:endParaRPr lang="en-US" sz="600" b="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263302752"/>
                  </a:ext>
                </a:extLst>
              </a:tr>
              <a:tr h="0">
                <a:tc gridSpan="3">
                  <a:txBody>
                    <a:bodyPr/>
                    <a:lstStyle/>
                    <a:p>
                      <a:pPr algn="ctr">
                        <a:lnSpc>
                          <a:spcPct val="90000"/>
                        </a:lnSpc>
                        <a:spcBef>
                          <a:spcPts val="300"/>
                        </a:spcBef>
                      </a:pPr>
                      <a:r>
                        <a:rPr lang="en-US" sz="1400" b="0">
                          <a:solidFill>
                            <a:schemeClr val="bg1"/>
                          </a:solidFill>
                        </a:rPr>
                        <a:t>Business aspiration</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507289423"/>
                  </a:ext>
                </a:extLst>
              </a:tr>
              <a:tr h="237880">
                <a:tc gridSpan="3">
                  <a:txBody>
                    <a:bodyPr/>
                    <a:lstStyle/>
                    <a:p>
                      <a:pPr algn="ctr">
                        <a:lnSpc>
                          <a:spcPct val="90000"/>
                        </a:lnSpc>
                        <a:spcBef>
                          <a:spcPts val="300"/>
                        </a:spcBef>
                      </a:pPr>
                      <a:r>
                        <a:rPr lang="en-US" sz="1050" b="0">
                          <a:solidFill>
                            <a:schemeClr val="tx1"/>
                          </a:solidFill>
                        </a:rPr>
                        <a:t>V116 is a bold new approach in pneumococcal vaccination – specifically designed to address residual disease in adults and leverage indirect protection from infant vaccination. V116 will be the US market leader achieving &gt;65% share by end of 2026 and will be the most important introduction to the direct prevention of adult pneumococcal disease in over four decades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a:txBody>
                    <a:bodyPr/>
                    <a:lstStyle/>
                    <a:p>
                      <a:pPr algn="ctr">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V116 is the first and only PCV specifically designed for adults that offers the broadest disease coverage—far above other vaccines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854709"/>
                  </a:ext>
                </a:extLst>
              </a:tr>
            </a:tbl>
          </a:graphicData>
        </a:graphic>
      </p:graphicFrame>
      <p:graphicFrame>
        <p:nvGraphicFramePr>
          <p:cNvPr id="19" name="Table 4">
            <a:extLst>
              <a:ext uri="{FF2B5EF4-FFF2-40B4-BE49-F238E27FC236}">
                <a16:creationId xmlns:a16="http://schemas.microsoft.com/office/drawing/2014/main" id="{3F08A188-D0C4-2BB3-EF17-53539F9DE575}"/>
              </a:ext>
            </a:extLst>
          </p:cNvPr>
          <p:cNvGraphicFramePr>
            <a:graphicFrameLocks noGrp="1"/>
          </p:cNvGraphicFramePr>
          <p:nvPr>
            <p:extLst>
              <p:ext uri="{D42A27DB-BD31-4B8C-83A1-F6EECF244321}">
                <p14:modId xmlns:p14="http://schemas.microsoft.com/office/powerpoint/2010/main" val="738817175"/>
              </p:ext>
            </p:extLst>
          </p:nvPr>
        </p:nvGraphicFramePr>
        <p:xfrm>
          <a:off x="377825" y="3256981"/>
          <a:ext cx="11436350" cy="2609850"/>
        </p:xfrm>
        <a:graphic>
          <a:graphicData uri="http://schemas.openxmlformats.org/drawingml/2006/table">
            <a:tbl>
              <a:tblPr firstRow="1" bandRow="1">
                <a:tableStyleId>{5C22544A-7EE6-4342-B048-85BDC9FD1C3A}</a:tableStyleId>
              </a:tblPr>
              <a:tblGrid>
                <a:gridCol w="1384300">
                  <a:extLst>
                    <a:ext uri="{9D8B030D-6E8A-4147-A177-3AD203B41FA5}">
                      <a16:colId xmlns:a16="http://schemas.microsoft.com/office/drawing/2014/main" val="3495471414"/>
                    </a:ext>
                  </a:extLst>
                </a:gridCol>
                <a:gridCol w="1571625">
                  <a:extLst>
                    <a:ext uri="{9D8B030D-6E8A-4147-A177-3AD203B41FA5}">
                      <a16:colId xmlns:a16="http://schemas.microsoft.com/office/drawing/2014/main" val="1487087158"/>
                    </a:ext>
                  </a:extLst>
                </a:gridCol>
                <a:gridCol w="1696085">
                  <a:extLst>
                    <a:ext uri="{9D8B030D-6E8A-4147-A177-3AD203B41FA5}">
                      <a16:colId xmlns:a16="http://schemas.microsoft.com/office/drawing/2014/main" val="1277171381"/>
                    </a:ext>
                  </a:extLst>
                </a:gridCol>
                <a:gridCol w="1696085">
                  <a:extLst>
                    <a:ext uri="{9D8B030D-6E8A-4147-A177-3AD203B41FA5}">
                      <a16:colId xmlns:a16="http://schemas.microsoft.com/office/drawing/2014/main" val="3315878279"/>
                    </a:ext>
                  </a:extLst>
                </a:gridCol>
                <a:gridCol w="1696085">
                  <a:extLst>
                    <a:ext uri="{9D8B030D-6E8A-4147-A177-3AD203B41FA5}">
                      <a16:colId xmlns:a16="http://schemas.microsoft.com/office/drawing/2014/main" val="3489463257"/>
                    </a:ext>
                  </a:extLst>
                </a:gridCol>
                <a:gridCol w="1696085">
                  <a:extLst>
                    <a:ext uri="{9D8B030D-6E8A-4147-A177-3AD203B41FA5}">
                      <a16:colId xmlns:a16="http://schemas.microsoft.com/office/drawing/2014/main" val="3603742914"/>
                    </a:ext>
                  </a:extLst>
                </a:gridCol>
                <a:gridCol w="1696085">
                  <a:extLst>
                    <a:ext uri="{9D8B030D-6E8A-4147-A177-3AD203B41FA5}">
                      <a16:colId xmlns:a16="http://schemas.microsoft.com/office/drawing/2014/main" val="1524078918"/>
                    </a:ext>
                  </a:extLst>
                </a:gridCol>
              </a:tblGrid>
              <a:tr h="0">
                <a:tc>
                  <a:txBody>
                    <a:bodyPr/>
                    <a:lstStyle/>
                    <a:p>
                      <a:pPr algn="ctr">
                        <a:lnSpc>
                          <a:spcPct val="90000"/>
                        </a:lnSpc>
                        <a:spcBef>
                          <a:spcPts val="300"/>
                        </a:spcBef>
                      </a:pPr>
                      <a:r>
                        <a:rPr lang="en-US" sz="1200" b="0" i="0">
                          <a:solidFill>
                            <a:schemeClr val="bg1"/>
                          </a:solidFill>
                          <a:latin typeface="+mn-lt"/>
                        </a:rPr>
                        <a:t>Prioritized opportunity space</a:t>
                      </a:r>
                    </a:p>
                  </a:txBody>
                  <a:tcPr marL="64008" marR="64008" marT="64008" marB="64008"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algn="ctr">
                        <a:lnSpc>
                          <a:spcPct val="90000"/>
                        </a:lnSpc>
                        <a:spcBef>
                          <a:spcPts val="300"/>
                        </a:spcBef>
                      </a:pPr>
                      <a:r>
                        <a:rPr lang="en-US" sz="1200" b="0" i="0">
                          <a:latin typeface="+mn-lt"/>
                        </a:rPr>
                        <a:t>Priority segment*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Segment need</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Behavioral objective</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Value proposition statement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Critical</a:t>
                      </a:r>
                      <a:br>
                        <a:rPr lang="en-US" sz="1200" b="0" i="0">
                          <a:latin typeface="+mn-lt"/>
                        </a:rPr>
                      </a:br>
                      <a:r>
                        <a:rPr lang="en-US" sz="1200" b="0" i="0">
                          <a:latin typeface="+mn-lt"/>
                        </a:rPr>
                        <a:t>assumptions</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Assumption</a:t>
                      </a:r>
                      <a:br>
                        <a:rPr lang="en-US" sz="1200" b="0" i="0">
                          <a:latin typeface="+mn-lt"/>
                        </a:rPr>
                      </a:br>
                      <a:r>
                        <a:rPr lang="en-US" sz="1200" b="0" i="0">
                          <a:latin typeface="+mn-lt"/>
                        </a:rPr>
                        <a:t>validation method</a:t>
                      </a:r>
                    </a:p>
                  </a:txBody>
                  <a:tcPr marL="64008" marR="64008" marT="64008" marB="64008"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extLst>
                  <a:ext uri="{0D108BD9-81ED-4DB2-BD59-A6C34878D82A}">
                    <a16:rowId xmlns:a16="http://schemas.microsoft.com/office/drawing/2014/main" val="3146079713"/>
                  </a:ext>
                </a:extLst>
              </a:tr>
              <a:tr h="197853">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i="0" u="none" strike="noStrike" kern="1200" cap="none" spc="0" normalizeH="0" baseline="0" noProof="0">
                          <a:ln>
                            <a:noFill/>
                          </a:ln>
                          <a:solidFill>
                            <a:schemeClr val="tx1"/>
                          </a:solidFill>
                          <a:effectLst/>
                          <a:uLnTx/>
                          <a:uFillTx/>
                          <a:latin typeface="+mn-lt"/>
                          <a:ea typeface="+mn-ea"/>
                          <a:cs typeface="+mn-cs"/>
                        </a:rPr>
                        <a:t>Drive awareness of and advocacy for V116 and establish as vaccine of choice for all adults by differentiating based on broadest residual disease coverage and value</a:t>
                      </a:r>
                      <a:endParaRPr lang="en-US" sz="1000" b="0" i="1">
                        <a:solidFill>
                          <a:schemeClr val="tx1"/>
                        </a:solidFill>
                        <a:latin typeface="+mn-lt"/>
                      </a:endParaRPr>
                    </a:p>
                  </a:txBody>
                  <a:tcPr marL="64008" marR="64008" marT="64008" marB="64008"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Pharmacy leadership </a:t>
                      </a:r>
                    </a:p>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050" b="0" i="1" u="none" strike="noStrike" kern="1200" cap="none" spc="0" normalizeH="0" baseline="0" noProof="0">
                          <a:ln>
                            <a:noFill/>
                          </a:ln>
                          <a:solidFill>
                            <a:schemeClr val="tx1"/>
                          </a:solidFill>
                          <a:effectLst/>
                          <a:uLnTx/>
                          <a:uFillTx/>
                          <a:latin typeface="+mn-lt"/>
                          <a:ea typeface="+mn-ea"/>
                          <a:cs typeface="+mn-cs"/>
                        </a:rPr>
                        <a:t>(including Pharmacy HQ (C&amp;D Suite), </a:t>
                      </a:r>
                      <a:br>
                        <a:rPr kumimoji="0" lang="en-US" sz="1050" b="0" i="1" u="none" strike="noStrike" kern="1200" cap="none" spc="0" normalizeH="0" baseline="0" noProof="0">
                          <a:ln>
                            <a:noFill/>
                          </a:ln>
                          <a:solidFill>
                            <a:schemeClr val="tx1"/>
                          </a:solidFill>
                          <a:effectLst/>
                          <a:uLnTx/>
                          <a:uFillTx/>
                          <a:latin typeface="+mn-lt"/>
                          <a:ea typeface="+mn-ea"/>
                          <a:cs typeface="+mn-cs"/>
                        </a:rPr>
                      </a:br>
                      <a:r>
                        <a:rPr kumimoji="0" lang="en-US" sz="1050" b="0" i="1" u="none" strike="noStrike" kern="1200" cap="none" spc="0" normalizeH="0" baseline="0" noProof="0">
                          <a:ln>
                            <a:noFill/>
                          </a:ln>
                          <a:solidFill>
                            <a:schemeClr val="tx1"/>
                          </a:solidFill>
                          <a:effectLst/>
                          <a:uLnTx/>
                          <a:uFillTx/>
                          <a:latin typeface="+mn-lt"/>
                          <a:ea typeface="+mn-ea"/>
                          <a:cs typeface="+mn-cs"/>
                        </a:rPr>
                        <a:t>Clinical VP/Director, Pharmacy VP/Director, Operations Officer, Procurement Officer)</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Access to the clinical profile of V116 including the broadest disease coverage that best addresses the unmet need in adults and the  ability to vaccinate /catch-up patients with a single vaccine</a:t>
                      </a:r>
                    </a:p>
                    <a:p>
                      <a:pPr marL="101600" indent="-101600" algn="l" defTabSz="914400" rtl="0" eaLnBrk="1" latinLnBrk="0" hangingPunct="1">
                        <a:lnSpc>
                          <a:spcPct val="90000"/>
                        </a:lnSpc>
                        <a:spcBef>
                          <a:spcPts val="300"/>
                        </a:spcBef>
                        <a:buFont typeface="Arial" panose="020B0604020202020204" pitchFamily="34" charset="0"/>
                        <a:buChar char="•"/>
                      </a:pPr>
                      <a:endParaRPr lang="en-US" sz="1050" kern="1200">
                        <a:solidFill>
                          <a:schemeClr val="tx1"/>
                        </a:solidFill>
                        <a:latin typeface="+mn-lt"/>
                        <a:ea typeface="+mn-ea"/>
                        <a:cs typeface="+mn-cs"/>
                      </a:endParaRPr>
                    </a:p>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Access to the contract information for V116</a:t>
                      </a: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Choose V116 as brand </a:t>
                      </a:r>
                      <a:br>
                        <a:rPr lang="en-US" sz="1050" kern="1200">
                          <a:solidFill>
                            <a:schemeClr val="tx1"/>
                          </a:solidFill>
                          <a:latin typeface="+mn-lt"/>
                          <a:ea typeface="+mn-ea"/>
                          <a:cs typeface="+mn-cs"/>
                        </a:rPr>
                      </a:br>
                      <a:r>
                        <a:rPr lang="en-US" sz="1050" kern="1200">
                          <a:solidFill>
                            <a:schemeClr val="tx1"/>
                          </a:solidFill>
                          <a:latin typeface="+mn-lt"/>
                          <a:ea typeface="+mn-ea"/>
                          <a:cs typeface="+mn-cs"/>
                        </a:rPr>
                        <a:t>of choice due to its leading clinical profile and positive business implications</a:t>
                      </a: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V116 has broadest disease coverage (85%) compared to other IPD/PP vaccines</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V116 supports the pharmacy goals of protecting patients with a newly eligible patient groups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(50–64, catch-up)</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V116 aligns to clinical and financial goals of the pharmacy’s vaccination strategy</a:t>
                      </a:r>
                      <a:endParaRPr lang="en-US" sz="1050" kern="120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ACIP recommends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V116 for adult 50+ vaccine naïve as well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as 65+ vaccine experienced population </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Ability to offer a competitive contract </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Pharmacy does not offer brand choice</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Closely monitor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ACIP meeting and MMWR publication</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Consult contracting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and distribution on contract adoption</a:t>
                      </a:r>
                    </a:p>
                  </a:txBody>
                  <a:tcPr marL="64008" marR="64008" marT="64008" marB="64008" anchor="ctr">
                    <a:lnL w="285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12727660"/>
                  </a:ext>
                </a:extLst>
              </a:tr>
            </a:tbl>
          </a:graphicData>
        </a:graphic>
      </p:graphicFrame>
      <p:sp>
        <p:nvSpPr>
          <p:cNvPr id="20" name="Rectangle 19">
            <a:extLst>
              <a:ext uri="{FF2B5EF4-FFF2-40B4-BE49-F238E27FC236}">
                <a16:creationId xmlns:a16="http://schemas.microsoft.com/office/drawing/2014/main" id="{B91E82F2-4E52-CAC6-5193-3404338B73D0}"/>
              </a:ext>
            </a:extLst>
          </p:cNvPr>
          <p:cNvSpPr/>
          <p:nvPr/>
        </p:nvSpPr>
        <p:spPr bwMode="gray">
          <a:xfrm>
            <a:off x="377826" y="1097280"/>
            <a:ext cx="11436350" cy="292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4864" rtlCol="0" anchor="ctr"/>
          <a:lstStyle/>
          <a:p>
            <a:pPr marL="0" marR="0" lvl="0" indent="0" algn="ctr" defTabSz="914400" rtl="0" eaLnBrk="1" fontAlgn="auto" latinLnBrk="0" hangingPunct="1">
              <a:lnSpc>
                <a:spcPct val="9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Invention" panose="020B0503020008020204" pitchFamily="34" charset="0"/>
                <a:ea typeface="+mn-ea"/>
                <a:cs typeface="+mn-cs"/>
              </a:rPr>
              <a:t>Market in focus</a:t>
            </a:r>
          </a:p>
        </p:txBody>
      </p:sp>
      <p:sp>
        <p:nvSpPr>
          <p:cNvPr id="22" name="Text Placeholder 13">
            <a:extLst>
              <a:ext uri="{FF2B5EF4-FFF2-40B4-BE49-F238E27FC236}">
                <a16:creationId xmlns:a16="http://schemas.microsoft.com/office/drawing/2014/main" id="{0AAD1B3B-0C0D-EFC1-739E-88B6C3F9D81E}"/>
              </a:ext>
            </a:extLst>
          </p:cNvPr>
          <p:cNvSpPr txBox="1">
            <a:spLocks/>
          </p:cNvSpPr>
          <p:nvPr/>
        </p:nvSpPr>
        <p:spPr>
          <a:xfrm>
            <a:off x="377825" y="6483928"/>
            <a:ext cx="10009188" cy="177223"/>
          </a:xfrm>
          <a:prstGeom prst="rect">
            <a:avLst/>
          </a:prstGeom>
        </p:spPr>
        <p:txBody>
          <a:bodyPr vert="horz" lIns="0" tIns="0" rIns="0" bIns="0" rtlCol="0" anchor="b">
            <a:noAutofit/>
          </a:bodyPr>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b="0" kern="1200" dirty="0">
                <a:solidFill>
                  <a:schemeClr val="tx1"/>
                </a:solidFill>
                <a:latin typeface="+mn-lt"/>
                <a:ea typeface="+mn-ea"/>
                <a:cs typeface="Arial" pitchFamily="34" charset="0"/>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a:t>*Priority segment within retail pharmacy, independent pharmacy networks, and long-term care pharmacy</a:t>
            </a:r>
          </a:p>
        </p:txBody>
      </p:sp>
      <p:cxnSp>
        <p:nvCxnSpPr>
          <p:cNvPr id="23" name="Straight Connector 22">
            <a:extLst>
              <a:ext uri="{FF2B5EF4-FFF2-40B4-BE49-F238E27FC236}">
                <a16:creationId xmlns:a16="http://schemas.microsoft.com/office/drawing/2014/main" id="{0ED3D35C-94F1-FE32-3697-557196BC038A}"/>
              </a:ext>
            </a:extLst>
          </p:cNvPr>
          <p:cNvCxnSpPr>
            <a:cxnSpLocks/>
          </p:cNvCxnSpPr>
          <p:nvPr/>
        </p:nvCxnSpPr>
        <p:spPr bwMode="gray">
          <a:xfrm>
            <a:off x="377825" y="317730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2" name="Title 41">
            <a:extLst>
              <a:ext uri="{FF2B5EF4-FFF2-40B4-BE49-F238E27FC236}">
                <a16:creationId xmlns:a16="http://schemas.microsoft.com/office/drawing/2014/main" id="{F8EFF065-6470-A441-473C-30478598F761}"/>
              </a:ext>
            </a:extLst>
          </p:cNvPr>
          <p:cNvSpPr>
            <a:spLocks noGrp="1"/>
          </p:cNvSpPr>
          <p:nvPr>
            <p:ph type="title"/>
          </p:nvPr>
        </p:nvSpPr>
        <p:spPr/>
        <p:txBody>
          <a:bodyPr/>
          <a:lstStyle/>
          <a:p>
            <a:r>
              <a:rPr lang="en-US"/>
              <a:t>Pharmacy Strategy summary</a:t>
            </a:r>
          </a:p>
        </p:txBody>
      </p:sp>
      <p:sp>
        <p:nvSpPr>
          <p:cNvPr id="2" name="Slide Number Placeholder 1">
            <a:extLst>
              <a:ext uri="{FF2B5EF4-FFF2-40B4-BE49-F238E27FC236}">
                <a16:creationId xmlns:a16="http://schemas.microsoft.com/office/drawing/2014/main" id="{F7E564C0-95F2-18F2-AC83-157ABD40219D}"/>
              </a:ext>
            </a:extLst>
          </p:cNvPr>
          <p:cNvSpPr>
            <a:spLocks noGrp="1"/>
          </p:cNvSpPr>
          <p:nvPr>
            <p:ph type="sldNum" sz="quarter" idx="12"/>
          </p:nvPr>
        </p:nvSpPr>
        <p:spPr/>
        <p:txBody>
          <a:bodyPr/>
          <a:lstStyle/>
          <a:p>
            <a:fld id="{29CC380D-5F44-41E8-971E-CDD19ED6F8E3}" type="slidenum">
              <a:rPr lang="en-GB" smtClean="0"/>
              <a:t>19</a:t>
            </a:fld>
            <a:endParaRPr lang="en-GB"/>
          </a:p>
        </p:txBody>
      </p:sp>
    </p:spTree>
    <p:extLst>
      <p:ext uri="{BB962C8B-B14F-4D97-AF65-F5344CB8AC3E}">
        <p14:creationId xmlns:p14="http://schemas.microsoft.com/office/powerpoint/2010/main" val="360760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CA4F29-3B48-EE39-4B7D-64D7CBA57973}"/>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2</a:t>
            </a:fld>
            <a:endParaRPr lang="en-GB"/>
          </a:p>
        </p:txBody>
      </p:sp>
      <p:sp>
        <p:nvSpPr>
          <p:cNvPr id="2" name="Title 1">
            <a:extLst>
              <a:ext uri="{FF2B5EF4-FFF2-40B4-BE49-F238E27FC236}">
                <a16:creationId xmlns:a16="http://schemas.microsoft.com/office/drawing/2014/main" id="{7EFCACB3-37DA-5055-4299-D782E27545C1}"/>
              </a:ext>
            </a:extLst>
          </p:cNvPr>
          <p:cNvSpPr>
            <a:spLocks noGrp="1"/>
          </p:cNvSpPr>
          <p:nvPr>
            <p:ph type="title"/>
          </p:nvPr>
        </p:nvSpPr>
        <p:spPr>
          <a:xfrm>
            <a:off x="377825" y="1228725"/>
            <a:ext cx="9445752" cy="2151675"/>
          </a:xfrm>
        </p:spPr>
        <p:txBody>
          <a:bodyPr/>
          <a:lstStyle/>
          <a:p>
            <a:br>
              <a:rPr lang="en-US"/>
            </a:br>
            <a:br>
              <a:rPr lang="en-US"/>
            </a:br>
            <a:r>
              <a:rPr lang="en-US"/>
              <a:t>Pharmacy </a:t>
            </a:r>
            <a:br>
              <a:rPr lang="en-US"/>
            </a:br>
            <a:r>
              <a:rPr lang="en-US"/>
              <a:t>pneumococcal market</a:t>
            </a:r>
          </a:p>
        </p:txBody>
      </p:sp>
    </p:spTree>
    <p:extLst>
      <p:ext uri="{BB962C8B-B14F-4D97-AF65-F5344CB8AC3E}">
        <p14:creationId xmlns:p14="http://schemas.microsoft.com/office/powerpoint/2010/main" val="7564507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488AABF-3552-D238-BD20-F386A73505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24" y="0"/>
            <a:ext cx="12196223" cy="847725"/>
          </a:xfrm>
          <a:prstGeom prst="rect">
            <a:avLst/>
          </a:prstGeom>
        </p:spPr>
      </p:pic>
      <p:pic>
        <p:nvPicPr>
          <p:cNvPr id="18" name="Picture 17">
            <a:hlinkClick r:id="rId4" action="ppaction://hlinksldjump"/>
            <a:extLst>
              <a:ext uri="{FF2B5EF4-FFF2-40B4-BE49-F238E27FC236}">
                <a16:creationId xmlns:a16="http://schemas.microsoft.com/office/drawing/2014/main" id="{E94DE8A3-678F-D6EB-6FF4-5547D287E9D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620871" y="95124"/>
            <a:ext cx="331783" cy="331783"/>
          </a:xfrm>
          <a:prstGeom prst="rect">
            <a:avLst/>
          </a:prstGeom>
        </p:spPr>
      </p:pic>
      <p:pic>
        <p:nvPicPr>
          <p:cNvPr id="19" name="Graphic 18">
            <a:hlinkClick r:id="rId6" action="ppaction://hlinksldjump"/>
            <a:extLst>
              <a:ext uri="{FF2B5EF4-FFF2-40B4-BE49-F238E27FC236}">
                <a16:creationId xmlns:a16="http://schemas.microsoft.com/office/drawing/2014/main" id="{12014932-1910-794C-20CE-896BCE08641E}"/>
              </a:ext>
            </a:extLst>
          </p:cNvPr>
          <p:cNvPicPr>
            <a:picLocks noChangeAspect="1"/>
          </p:cNvPicPr>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8417" r="7119" b="17531"/>
          <a:stretch/>
        </p:blipFill>
        <p:spPr>
          <a:xfrm>
            <a:off x="11702019" y="169639"/>
            <a:ext cx="174804" cy="170675"/>
          </a:xfrm>
          <a:prstGeom prst="rect">
            <a:avLst/>
          </a:prstGeom>
        </p:spPr>
      </p:pic>
      <p:sp>
        <p:nvSpPr>
          <p:cNvPr id="14" name="Title 13">
            <a:extLst>
              <a:ext uri="{FF2B5EF4-FFF2-40B4-BE49-F238E27FC236}">
                <a16:creationId xmlns:a16="http://schemas.microsoft.com/office/drawing/2014/main" id="{54DE5931-E2BF-E9A8-3514-4CE7A3FF6A35}"/>
              </a:ext>
            </a:extLst>
          </p:cNvPr>
          <p:cNvSpPr>
            <a:spLocks noGrp="1"/>
          </p:cNvSpPr>
          <p:nvPr>
            <p:ph type="title"/>
          </p:nvPr>
        </p:nvSpPr>
        <p:spPr/>
        <p:txBody>
          <a:bodyPr/>
          <a:lstStyle/>
          <a:p>
            <a:r>
              <a:rPr lang="en-US"/>
              <a:t>Pharmacy Strategy summary</a:t>
            </a:r>
          </a:p>
        </p:txBody>
      </p:sp>
      <p:pic>
        <p:nvPicPr>
          <p:cNvPr id="17" name="Picture 16" descr="Logo&#10;&#10;Description automatically generated">
            <a:extLst>
              <a:ext uri="{FF2B5EF4-FFF2-40B4-BE49-F238E27FC236}">
                <a16:creationId xmlns:a16="http://schemas.microsoft.com/office/drawing/2014/main" id="{9EE483D1-C049-8F1B-6775-EE836FED6F58}"/>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971" y="66090"/>
            <a:ext cx="815210" cy="476831"/>
          </a:xfrm>
          <a:prstGeom prst="rect">
            <a:avLst/>
          </a:prstGeom>
        </p:spPr>
      </p:pic>
      <p:graphicFrame>
        <p:nvGraphicFramePr>
          <p:cNvPr id="20" name="Table 50">
            <a:extLst>
              <a:ext uri="{FF2B5EF4-FFF2-40B4-BE49-F238E27FC236}">
                <a16:creationId xmlns:a16="http://schemas.microsoft.com/office/drawing/2014/main" id="{2F6412B4-29F3-1FCE-8879-9359E5A058AF}"/>
              </a:ext>
            </a:extLst>
          </p:cNvPr>
          <p:cNvGraphicFramePr>
            <a:graphicFrameLocks noGrp="1"/>
          </p:cNvGraphicFramePr>
          <p:nvPr>
            <p:extLst>
              <p:ext uri="{D42A27DB-BD31-4B8C-83A1-F6EECF244321}">
                <p14:modId xmlns:p14="http://schemas.microsoft.com/office/powerpoint/2010/main" val="664950163"/>
              </p:ext>
            </p:extLst>
          </p:nvPr>
        </p:nvGraphicFramePr>
        <p:xfrm>
          <a:off x="377825" y="1434041"/>
          <a:ext cx="11436350" cy="1677924"/>
        </p:xfrm>
        <a:graphic>
          <a:graphicData uri="http://schemas.openxmlformats.org/drawingml/2006/table">
            <a:tbl>
              <a:tblPr firstRow="1" bandRow="1">
                <a:tableStyleId>{5C22544A-7EE6-4342-B048-85BDC9FD1C3A}</a:tableStyleId>
              </a:tblPr>
              <a:tblGrid>
                <a:gridCol w="3608388">
                  <a:extLst>
                    <a:ext uri="{9D8B030D-6E8A-4147-A177-3AD203B41FA5}">
                      <a16:colId xmlns:a16="http://schemas.microsoft.com/office/drawing/2014/main" val="4285278006"/>
                    </a:ext>
                  </a:extLst>
                </a:gridCol>
                <a:gridCol w="307181">
                  <a:extLst>
                    <a:ext uri="{9D8B030D-6E8A-4147-A177-3AD203B41FA5}">
                      <a16:colId xmlns:a16="http://schemas.microsoft.com/office/drawing/2014/main" val="3580199495"/>
                    </a:ext>
                  </a:extLst>
                </a:gridCol>
                <a:gridCol w="1996570">
                  <a:extLst>
                    <a:ext uri="{9D8B030D-6E8A-4147-A177-3AD203B41FA5}">
                      <a16:colId xmlns:a16="http://schemas.microsoft.com/office/drawing/2014/main" val="164518970"/>
                    </a:ext>
                  </a:extLst>
                </a:gridCol>
                <a:gridCol w="295563">
                  <a:extLst>
                    <a:ext uri="{9D8B030D-6E8A-4147-A177-3AD203B41FA5}">
                      <a16:colId xmlns:a16="http://schemas.microsoft.com/office/drawing/2014/main" val="3970993665"/>
                    </a:ext>
                  </a:extLst>
                </a:gridCol>
                <a:gridCol w="1315461">
                  <a:extLst>
                    <a:ext uri="{9D8B030D-6E8A-4147-A177-3AD203B41FA5}">
                      <a16:colId xmlns:a16="http://schemas.microsoft.com/office/drawing/2014/main" val="3755176244"/>
                    </a:ext>
                  </a:extLst>
                </a:gridCol>
                <a:gridCol w="304800">
                  <a:extLst>
                    <a:ext uri="{9D8B030D-6E8A-4147-A177-3AD203B41FA5}">
                      <a16:colId xmlns:a16="http://schemas.microsoft.com/office/drawing/2014/main" val="2926158955"/>
                    </a:ext>
                  </a:extLst>
                </a:gridCol>
                <a:gridCol w="3608387">
                  <a:extLst>
                    <a:ext uri="{9D8B030D-6E8A-4147-A177-3AD203B41FA5}">
                      <a16:colId xmlns:a16="http://schemas.microsoft.com/office/drawing/2014/main" val="3930415309"/>
                    </a:ext>
                  </a:extLst>
                </a:gridCol>
              </a:tblGrid>
              <a:tr h="0">
                <a:tc>
                  <a:txBody>
                    <a:bodyPr/>
                    <a:lstStyle/>
                    <a:p>
                      <a:pPr algn="ctr">
                        <a:lnSpc>
                          <a:spcPct val="90000"/>
                        </a:lnSpc>
                        <a:spcBef>
                          <a:spcPts val="300"/>
                        </a:spcBef>
                      </a:pPr>
                      <a:r>
                        <a:rPr lang="en-US" sz="1200" b="0"/>
                        <a:t>Patient type(s) / cohort(s) in focus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200" b="0"/>
                        <a:t>Patient type(s) / cohort(s) volume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200" b="0"/>
                        <a:t>Patient type(s) / cohort(s)  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784781355"/>
                  </a:ext>
                </a:extLst>
              </a:tr>
              <a:tr h="135233">
                <a:tc>
                  <a:txBody>
                    <a:bodyPr/>
                    <a:lstStyle/>
                    <a:p>
                      <a:pPr algn="ctr">
                        <a:lnSpc>
                          <a:spcPct val="90000"/>
                        </a:lnSpc>
                        <a:spcBef>
                          <a:spcPts val="300"/>
                        </a:spcBef>
                      </a:pPr>
                      <a:r>
                        <a:rPr lang="en-US" sz="1050" b="0">
                          <a:solidFill>
                            <a:schemeClr val="tx1"/>
                          </a:solidFill>
                        </a:rPr>
                        <a:t>Adults 50+; Adults 18–49 with increased risk (naïve) &amp; Adults 65+ (previously vaccinated)</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 73M 50+; 13M 19–49 at risk (naïve) &amp; 45M catch-up with for all previously vaccinated eligible adults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050" b="0">
                          <a:solidFill>
                            <a:schemeClr val="tx1"/>
                          </a:solidFill>
                        </a:rPr>
                        <a:t>&gt;3B/year between 2025–2027</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54929621"/>
                  </a:ext>
                </a:extLst>
              </a:tr>
              <a:tr h="29328">
                <a:tc gridSpan="7">
                  <a:txBody>
                    <a:bodyPr/>
                    <a:lstStyle/>
                    <a:p>
                      <a:pPr algn="ctr">
                        <a:lnSpc>
                          <a:spcPct val="90000"/>
                        </a:lnSpc>
                        <a:spcBef>
                          <a:spcPts val="300"/>
                        </a:spcBef>
                      </a:pPr>
                      <a:endParaRPr lang="en-US" sz="600" b="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263302752"/>
                  </a:ext>
                </a:extLst>
              </a:tr>
              <a:tr h="0">
                <a:tc gridSpan="3">
                  <a:txBody>
                    <a:bodyPr/>
                    <a:lstStyle/>
                    <a:p>
                      <a:pPr algn="ctr">
                        <a:lnSpc>
                          <a:spcPct val="90000"/>
                        </a:lnSpc>
                        <a:spcBef>
                          <a:spcPts val="300"/>
                        </a:spcBef>
                      </a:pPr>
                      <a:r>
                        <a:rPr lang="en-US" sz="1400" b="0">
                          <a:solidFill>
                            <a:schemeClr val="bg1"/>
                          </a:solidFill>
                        </a:rPr>
                        <a:t>Business aspiration</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507289423"/>
                  </a:ext>
                </a:extLst>
              </a:tr>
              <a:tr h="237880">
                <a:tc gridSpan="3">
                  <a:txBody>
                    <a:bodyPr/>
                    <a:lstStyle/>
                    <a:p>
                      <a:pPr algn="ctr">
                        <a:lnSpc>
                          <a:spcPct val="90000"/>
                        </a:lnSpc>
                        <a:spcBef>
                          <a:spcPts val="300"/>
                        </a:spcBef>
                      </a:pPr>
                      <a:r>
                        <a:rPr lang="en-US" sz="1050" b="0">
                          <a:solidFill>
                            <a:schemeClr val="tx1"/>
                          </a:solidFill>
                        </a:rPr>
                        <a:t>V116 is a bold new approach in pneumococcal vaccination – specifically designed to address residual disease in adults and leverage indirect protection from infant vaccination. V116 will be the US market leader achieving &gt;65% share by end of 2026 and will be the most important introduction to the direct prevention of adult pneumococcal disease in over four decades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a:txBody>
                    <a:bodyPr/>
                    <a:lstStyle/>
                    <a:p>
                      <a:pPr algn="ctr">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V116 is the first and only PCV specifically designed for adults that offers the broadest disease coverage—far above other vaccines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854709"/>
                  </a:ext>
                </a:extLst>
              </a:tr>
            </a:tbl>
          </a:graphicData>
        </a:graphic>
      </p:graphicFrame>
      <p:graphicFrame>
        <p:nvGraphicFramePr>
          <p:cNvPr id="22" name="Table 4">
            <a:extLst>
              <a:ext uri="{FF2B5EF4-FFF2-40B4-BE49-F238E27FC236}">
                <a16:creationId xmlns:a16="http://schemas.microsoft.com/office/drawing/2014/main" id="{11AEF274-1E12-6F1D-7388-F1857B3AB662}"/>
              </a:ext>
            </a:extLst>
          </p:cNvPr>
          <p:cNvGraphicFramePr>
            <a:graphicFrameLocks noGrp="1"/>
          </p:cNvGraphicFramePr>
          <p:nvPr>
            <p:extLst>
              <p:ext uri="{D42A27DB-BD31-4B8C-83A1-F6EECF244321}">
                <p14:modId xmlns:p14="http://schemas.microsoft.com/office/powerpoint/2010/main" val="2347121645"/>
              </p:ext>
            </p:extLst>
          </p:nvPr>
        </p:nvGraphicFramePr>
        <p:xfrm>
          <a:off x="377825" y="3256981"/>
          <a:ext cx="11436351" cy="2996692"/>
        </p:xfrm>
        <a:graphic>
          <a:graphicData uri="http://schemas.openxmlformats.org/drawingml/2006/table">
            <a:tbl>
              <a:tblPr firstRow="1" bandRow="1">
                <a:tableStyleId>{5C22544A-7EE6-4342-B048-85BDC9FD1C3A}</a:tableStyleId>
              </a:tblPr>
              <a:tblGrid>
                <a:gridCol w="1384300">
                  <a:extLst>
                    <a:ext uri="{9D8B030D-6E8A-4147-A177-3AD203B41FA5}">
                      <a16:colId xmlns:a16="http://schemas.microsoft.com/office/drawing/2014/main" val="3495471414"/>
                    </a:ext>
                  </a:extLst>
                </a:gridCol>
                <a:gridCol w="1276639">
                  <a:extLst>
                    <a:ext uri="{9D8B030D-6E8A-4147-A177-3AD203B41FA5}">
                      <a16:colId xmlns:a16="http://schemas.microsoft.com/office/drawing/2014/main" val="1487087158"/>
                    </a:ext>
                  </a:extLst>
                </a:gridCol>
                <a:gridCol w="1394691">
                  <a:extLst>
                    <a:ext uri="{9D8B030D-6E8A-4147-A177-3AD203B41FA5}">
                      <a16:colId xmlns:a16="http://schemas.microsoft.com/office/drawing/2014/main" val="1277171381"/>
                    </a:ext>
                  </a:extLst>
                </a:gridCol>
                <a:gridCol w="2290618">
                  <a:extLst>
                    <a:ext uri="{9D8B030D-6E8A-4147-A177-3AD203B41FA5}">
                      <a16:colId xmlns:a16="http://schemas.microsoft.com/office/drawing/2014/main" val="3315878279"/>
                    </a:ext>
                  </a:extLst>
                </a:gridCol>
                <a:gridCol w="3075709">
                  <a:extLst>
                    <a:ext uri="{9D8B030D-6E8A-4147-A177-3AD203B41FA5}">
                      <a16:colId xmlns:a16="http://schemas.microsoft.com/office/drawing/2014/main" val="3489463257"/>
                    </a:ext>
                  </a:extLst>
                </a:gridCol>
                <a:gridCol w="1034473">
                  <a:extLst>
                    <a:ext uri="{9D8B030D-6E8A-4147-A177-3AD203B41FA5}">
                      <a16:colId xmlns:a16="http://schemas.microsoft.com/office/drawing/2014/main" val="3603742914"/>
                    </a:ext>
                  </a:extLst>
                </a:gridCol>
                <a:gridCol w="979921">
                  <a:extLst>
                    <a:ext uri="{9D8B030D-6E8A-4147-A177-3AD203B41FA5}">
                      <a16:colId xmlns:a16="http://schemas.microsoft.com/office/drawing/2014/main" val="1524078918"/>
                    </a:ext>
                  </a:extLst>
                </a:gridCol>
              </a:tblGrid>
              <a:tr h="174984">
                <a:tc>
                  <a:txBody>
                    <a:bodyPr/>
                    <a:lstStyle/>
                    <a:p>
                      <a:pPr algn="ctr">
                        <a:lnSpc>
                          <a:spcPct val="90000"/>
                        </a:lnSpc>
                        <a:spcBef>
                          <a:spcPts val="300"/>
                        </a:spcBef>
                      </a:pPr>
                      <a:r>
                        <a:rPr lang="en-US" sz="1200" b="0" i="0">
                          <a:solidFill>
                            <a:schemeClr val="bg1"/>
                          </a:solidFill>
                          <a:latin typeface="+mn-lt"/>
                        </a:rPr>
                        <a:t>Prioritized opportunity space</a:t>
                      </a:r>
                    </a:p>
                  </a:txBody>
                  <a:tcPr marL="64008" marR="64008" marT="64008" marB="64008"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algn="ctr">
                        <a:lnSpc>
                          <a:spcPct val="90000"/>
                        </a:lnSpc>
                        <a:spcBef>
                          <a:spcPts val="300"/>
                        </a:spcBef>
                      </a:pPr>
                      <a:r>
                        <a:rPr lang="en-US" sz="1200" b="0" i="0">
                          <a:latin typeface="+mn-lt"/>
                        </a:rPr>
                        <a:t>Secondary* segment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Segment need</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Behavioral objective</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Value proposition statement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Critical</a:t>
                      </a:r>
                      <a:br>
                        <a:rPr lang="en-US" sz="1200" b="0" i="0">
                          <a:latin typeface="+mn-lt"/>
                        </a:rPr>
                      </a:br>
                      <a:r>
                        <a:rPr lang="en-US" sz="1200" b="0" i="0">
                          <a:latin typeface="+mn-lt"/>
                        </a:rPr>
                        <a:t>assumptions</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Assumption</a:t>
                      </a:r>
                      <a:br>
                        <a:rPr lang="en-US" sz="1200" b="0" i="0">
                          <a:latin typeface="+mn-lt"/>
                        </a:rPr>
                      </a:br>
                      <a:r>
                        <a:rPr lang="en-US" sz="1200" b="0" i="0">
                          <a:latin typeface="+mn-lt"/>
                        </a:rPr>
                        <a:t>validation method</a:t>
                      </a:r>
                    </a:p>
                  </a:txBody>
                  <a:tcPr marL="64008" marR="64008" marT="64008" marB="64008"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extLst>
                  <a:ext uri="{0D108BD9-81ED-4DB2-BD59-A6C34878D82A}">
                    <a16:rowId xmlns:a16="http://schemas.microsoft.com/office/drawing/2014/main" val="3146079713"/>
                  </a:ext>
                </a:extLst>
              </a:tr>
              <a:tr h="329167">
                <a:tc rowSpan="3">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i="0" u="none" strike="noStrike" kern="1200" cap="none" spc="0" normalizeH="0" baseline="0" noProof="0">
                          <a:ln>
                            <a:noFill/>
                          </a:ln>
                          <a:solidFill>
                            <a:schemeClr val="tx1"/>
                          </a:solidFill>
                          <a:effectLst/>
                          <a:uLnTx/>
                          <a:uFillTx/>
                          <a:latin typeface="+mn-lt"/>
                          <a:ea typeface="+mn-ea"/>
                          <a:cs typeface="+mn-cs"/>
                        </a:rPr>
                        <a:t>Drive awareness of and advocacy for V116 and establish as vaccine of choice for all adults by differentiating based on broadest residual disease coverage and value</a:t>
                      </a:r>
                      <a:endParaRPr lang="en-US" sz="1000" b="0" i="1">
                        <a:solidFill>
                          <a:schemeClr val="tx1"/>
                        </a:solidFill>
                        <a:latin typeface="+mn-lt"/>
                      </a:endParaRPr>
                    </a:p>
                  </a:txBody>
                  <a:tcPr marL="64008" marR="64008" marT="54864" marB="54864"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Pharmacy district managers</a:t>
                      </a:r>
                    </a:p>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050" b="0" i="1" u="none" strike="noStrike" kern="1200" cap="none" spc="0" normalizeH="0" baseline="0" noProof="0">
                          <a:ln>
                            <a:noFill/>
                          </a:ln>
                          <a:solidFill>
                            <a:schemeClr val="tx1"/>
                          </a:solidFill>
                          <a:effectLst/>
                          <a:uLnTx/>
                          <a:uFillTx/>
                          <a:latin typeface="+mn-lt"/>
                          <a:ea typeface="+mn-ea"/>
                          <a:cs typeface="+mn-cs"/>
                        </a:rPr>
                        <a:t>(including PDM Supervisors, Regional Leaders, Regional clinical leads)</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a:solidFill>
                            <a:schemeClr val="tx1"/>
                          </a:solidFill>
                          <a:latin typeface="+mn-lt"/>
                          <a:ea typeface="+mn-ea"/>
                          <a:cs typeface="+mn-cs"/>
                        </a:rPr>
                        <a:t>Access to both the clinical profile and to the contract information for V116</a:t>
                      </a:r>
                      <a:endParaRPr lang="en-US" sz="1050" kern="1200" noProof="0">
                        <a:solidFill>
                          <a:schemeClr val="tx1"/>
                        </a:solidFill>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a:solidFill>
                            <a:schemeClr val="tx1"/>
                          </a:solidFill>
                          <a:latin typeface="+mn-lt"/>
                          <a:ea typeface="+mn-ea"/>
                          <a:cs typeface="+mn-cs"/>
                        </a:rPr>
                        <a:t>Advocate/Educate within their teams on the clinical and business relevance of V116 as part of the vaccination strategy</a:t>
                      </a:r>
                      <a:endParaRPr lang="en-US" sz="1050" kern="1200" noProof="0">
                        <a:solidFill>
                          <a:schemeClr val="tx1"/>
                        </a:solidFill>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V116 has broadest disease coverage compared to other IPD/PP vaccines in a single dose and supports the pharmacy goals of protecting patients with newly eligible patient groups (50–64, catch-up)</a:t>
                      </a:r>
                    </a:p>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V116 aligns to clinical and financial goals of the pharmacy’s vaccination strategy </a:t>
                      </a:r>
                      <a:endParaRPr lang="en-US" sz="1050" kern="1200">
                        <a:solidFill>
                          <a:schemeClr val="tx1"/>
                        </a:solidFill>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3">
                  <a:txBody>
                    <a:bodyPr/>
                    <a:lstStyle/>
                    <a:p>
                      <a:pPr marL="0" marR="0" lvl="0" indent="0" algn="ctr" defTabSz="914400" rtl="0" eaLnBrk="1" fontAlgn="auto" latinLnBrk="0" hangingPunct="1">
                        <a:lnSpc>
                          <a:spcPct val="89000"/>
                        </a:lnSpc>
                        <a:spcBef>
                          <a:spcPts val="300"/>
                        </a:spcBef>
                        <a:spcAft>
                          <a:spcPts val="0"/>
                        </a:spcAft>
                        <a:buClrTx/>
                        <a:buSzTx/>
                        <a:buFont typeface="Arial" panose="020B0604020202020204" pitchFamily="34" charset="0"/>
                        <a:buNone/>
                      </a:pPr>
                      <a:r>
                        <a:rPr lang="en-US" sz="1050" kern="1200" noProof="0">
                          <a:solidFill>
                            <a:schemeClr val="tx1"/>
                          </a:solidFill>
                          <a:latin typeface="+mn-lt"/>
                          <a:ea typeface="+mn-ea"/>
                          <a:cs typeface="+mn-cs"/>
                        </a:rPr>
                        <a:t>ACIP recommends V116 for adult 50+ vaccine naïve as well as 65+ vaccine experienced population </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3">
                  <a:txBody>
                    <a:bodyPr/>
                    <a:lstStyle/>
                    <a:p>
                      <a:pPr marL="0" marR="0" lvl="0" indent="0" algn="ctr" defTabSz="914400" rtl="0" eaLnBrk="1" fontAlgn="auto" latinLnBrk="0" hangingPunct="1">
                        <a:lnSpc>
                          <a:spcPct val="89000"/>
                        </a:lnSpc>
                        <a:spcBef>
                          <a:spcPts val="300"/>
                        </a:spcBef>
                        <a:spcAft>
                          <a:spcPts val="0"/>
                        </a:spcAft>
                        <a:buClrTx/>
                        <a:buSzTx/>
                        <a:buFont typeface="Arial" panose="020B0604020202020204" pitchFamily="34" charset="0"/>
                        <a:buNone/>
                      </a:pPr>
                      <a:r>
                        <a:rPr lang="en-US" sz="1050" kern="1200" noProof="0">
                          <a:solidFill>
                            <a:schemeClr val="tx1"/>
                          </a:solidFill>
                          <a:latin typeface="+mn-lt"/>
                          <a:ea typeface="+mn-ea"/>
                          <a:cs typeface="+mn-cs"/>
                        </a:rPr>
                        <a:t>Closely monitor</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ACIP meeting and MMWR publication</a:t>
                      </a:r>
                    </a:p>
                  </a:txBody>
                  <a:tcPr marL="64008" marR="64008" marT="54864" marB="54864" anchor="ctr">
                    <a:lnL w="285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12727660"/>
                  </a:ext>
                </a:extLst>
              </a:tr>
              <a:tr h="192997">
                <a:tc vMerge="1">
                  <a:txBody>
                    <a:bodyPr/>
                    <a:lstStyle/>
                    <a:p>
                      <a:endParaRPr lang="en-US"/>
                    </a:p>
                  </a:txBody>
                  <a:tcPr/>
                </a:tc>
                <a:tc>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b="0" i="0" u="none" strike="noStrike" kern="1200" cap="none" spc="0" normalizeH="0" baseline="0" noProof="0">
                          <a:ln>
                            <a:noFill/>
                          </a:ln>
                          <a:solidFill>
                            <a:srgbClr val="688CE8"/>
                          </a:solidFill>
                          <a:effectLst/>
                          <a:uLnTx/>
                          <a:uFillTx/>
                          <a:latin typeface="Invention"/>
                          <a:ea typeface="+mn-ea"/>
                          <a:cs typeface="+mn-cs"/>
                        </a:rPr>
                        <a:t>Pharmacists</a:t>
                      </a:r>
                      <a:endParaRPr kumimoji="0" lang="en-US" sz="1050" b="0" i="1" u="none" strike="noStrike" kern="1200" cap="none" spc="0" normalizeH="0" baseline="0" noProof="0">
                        <a:ln>
                          <a:noFill/>
                        </a:ln>
                        <a:solidFill>
                          <a:schemeClr val="tx1"/>
                        </a:solidFill>
                        <a:effectLst/>
                        <a:uLnTx/>
                        <a:uFillTx/>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Access to the clinical profile for V116</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Engage appropriate patients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with strong recommendation for V116 vaccination</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a:solidFill>
                            <a:schemeClr val="tx1"/>
                          </a:solidFill>
                          <a:latin typeface="+mn-lt"/>
                          <a:ea typeface="+mn-ea"/>
                          <a:cs typeface="+mn-cs"/>
                        </a:rPr>
                        <a:t>V116 has broadest disease coverage compared to IPD/PP vaccines and supports the pharmacy goals of protecting patients with newly eligible patient groups (50–64, catch-up)</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endParaRPr lang="en-US"/>
                    </a:p>
                  </a:txBody>
                  <a:tcPr/>
                </a:tc>
                <a:extLst>
                  <a:ext uri="{0D108BD9-81ED-4DB2-BD59-A6C34878D82A}">
                    <a16:rowId xmlns:a16="http://schemas.microsoft.com/office/drawing/2014/main" val="494692321"/>
                  </a:ext>
                </a:extLst>
              </a:tr>
              <a:tr h="192997">
                <a:tc vMerge="1">
                  <a:txBody>
                    <a:bodyPr/>
                    <a:lstStyle/>
                    <a:p>
                      <a:endParaRPr lang="en-US"/>
                    </a:p>
                  </a:txBody>
                  <a:tcPr/>
                </a:tc>
                <a:tc>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b="0" i="0" u="none" strike="noStrike" kern="1200" cap="none" spc="0" normalizeH="0" baseline="0" noProof="0">
                          <a:ln>
                            <a:noFill/>
                          </a:ln>
                          <a:solidFill>
                            <a:srgbClr val="688CE8"/>
                          </a:solidFill>
                          <a:effectLst/>
                          <a:uLnTx/>
                          <a:uFillTx/>
                          <a:latin typeface="+mn-lt"/>
                          <a:ea typeface="+mn-ea"/>
                          <a:cs typeface="+mn-cs"/>
                        </a:rPr>
                        <a:t>Pharmacy technicians </a:t>
                      </a:r>
                      <a:endParaRPr kumimoji="0" lang="en-US" sz="1100" b="0" i="0" u="none" strike="noStrike" kern="1200" cap="none" spc="0" normalizeH="0" baseline="0" noProof="0">
                        <a:ln>
                          <a:noFill/>
                        </a:ln>
                        <a:solidFill>
                          <a:srgbClr val="688CE8"/>
                        </a:solidFill>
                        <a:effectLst/>
                        <a:uLnTx/>
                        <a:uFillTx/>
                        <a:latin typeface="Invention"/>
                        <a:ea typeface="+mn-ea"/>
                        <a:cs typeface="+mn-cs"/>
                      </a:endParaRPr>
                    </a:p>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050" b="0" i="1" u="none" strike="noStrike" kern="1200" cap="none" spc="0" normalizeH="0" baseline="0" noProof="0">
                          <a:ln>
                            <a:noFill/>
                          </a:ln>
                          <a:solidFill>
                            <a:srgbClr val="0C2340"/>
                          </a:solidFill>
                          <a:effectLst/>
                          <a:uLnTx/>
                          <a:uFillTx/>
                          <a:latin typeface="+mn-lt"/>
                          <a:ea typeface="+mn-ea"/>
                          <a:cs typeface="+mn-cs"/>
                        </a:rPr>
                        <a:t>(post approval)</a:t>
                      </a:r>
                      <a:endParaRPr kumimoji="0" lang="en-US" sz="1050" b="0" i="1" u="none" strike="noStrike" kern="1200" cap="none" spc="0" normalizeH="0" baseline="0" noProof="0">
                        <a:ln>
                          <a:noFill/>
                        </a:ln>
                        <a:solidFill>
                          <a:schemeClr val="tx1"/>
                        </a:solidFill>
                        <a:effectLst/>
                        <a:uLnTx/>
                        <a:uFillTx/>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Access to the relevant patient profile for V116</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Collaborate with Pharmacist to identify appropriate patients based on ACIP recommendation (i.e., 65+ catch up) for V116 vaccination</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a:solidFill>
                            <a:schemeClr val="tx1"/>
                          </a:solidFill>
                          <a:latin typeface="+mn-lt"/>
                          <a:ea typeface="+mn-ea"/>
                          <a:cs typeface="+mn-cs"/>
                        </a:rPr>
                        <a:t>V116 supports the pharmacy goals of protecting patients with newly eligible patient groups (50–64, catch-up)</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endParaRPr lang="en-US"/>
                    </a:p>
                  </a:txBody>
                  <a:tcPr/>
                </a:tc>
                <a:extLst>
                  <a:ext uri="{0D108BD9-81ED-4DB2-BD59-A6C34878D82A}">
                    <a16:rowId xmlns:a16="http://schemas.microsoft.com/office/drawing/2014/main" val="480446962"/>
                  </a:ext>
                </a:extLst>
              </a:tr>
            </a:tbl>
          </a:graphicData>
        </a:graphic>
      </p:graphicFrame>
      <p:sp>
        <p:nvSpPr>
          <p:cNvPr id="23" name="Rectangle 22">
            <a:extLst>
              <a:ext uri="{FF2B5EF4-FFF2-40B4-BE49-F238E27FC236}">
                <a16:creationId xmlns:a16="http://schemas.microsoft.com/office/drawing/2014/main" id="{AF8F50C9-3A30-D1F3-8D90-D67D4B28BB11}"/>
              </a:ext>
            </a:extLst>
          </p:cNvPr>
          <p:cNvSpPr/>
          <p:nvPr/>
        </p:nvSpPr>
        <p:spPr bwMode="gray">
          <a:xfrm>
            <a:off x="377826" y="1097280"/>
            <a:ext cx="11436350" cy="292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4864" rtlCol="0" anchor="ctr"/>
          <a:lstStyle/>
          <a:p>
            <a:pPr marL="0" marR="0" lvl="0" indent="0" algn="ctr" defTabSz="914400" rtl="0" eaLnBrk="1" fontAlgn="auto" latinLnBrk="0" hangingPunct="1">
              <a:lnSpc>
                <a:spcPct val="9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Invention" panose="020B0503020008020204" pitchFamily="34" charset="0"/>
                <a:ea typeface="+mn-ea"/>
                <a:cs typeface="+mn-cs"/>
              </a:rPr>
              <a:t>Market in focus</a:t>
            </a:r>
          </a:p>
        </p:txBody>
      </p:sp>
      <p:sp>
        <p:nvSpPr>
          <p:cNvPr id="24" name="Text Placeholder 13">
            <a:extLst>
              <a:ext uri="{FF2B5EF4-FFF2-40B4-BE49-F238E27FC236}">
                <a16:creationId xmlns:a16="http://schemas.microsoft.com/office/drawing/2014/main" id="{D50DE241-F9BE-01C4-04E3-B9E0E6437FE4}"/>
              </a:ext>
            </a:extLst>
          </p:cNvPr>
          <p:cNvSpPr txBox="1">
            <a:spLocks/>
          </p:cNvSpPr>
          <p:nvPr/>
        </p:nvSpPr>
        <p:spPr>
          <a:xfrm>
            <a:off x="377825" y="6483928"/>
            <a:ext cx="10009188" cy="177223"/>
          </a:xfrm>
          <a:prstGeom prst="rect">
            <a:avLst/>
          </a:prstGeom>
        </p:spPr>
        <p:txBody>
          <a:bodyPr vert="horz" lIns="0" tIns="0" rIns="0" bIns="0" rtlCol="0" anchor="b">
            <a:noAutofit/>
          </a:bodyPr>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b="0" kern="1200" dirty="0">
                <a:solidFill>
                  <a:schemeClr val="tx1"/>
                </a:solidFill>
                <a:latin typeface="+mn-lt"/>
                <a:ea typeface="+mn-ea"/>
                <a:cs typeface="Arial" pitchFamily="34" charset="0"/>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a:t>*Secondary segment within retail pharmacy, independent pharmacy networks, and long-term care pharmacy</a:t>
            </a:r>
          </a:p>
        </p:txBody>
      </p:sp>
      <p:cxnSp>
        <p:nvCxnSpPr>
          <p:cNvPr id="27" name="Straight Connector 26">
            <a:extLst>
              <a:ext uri="{FF2B5EF4-FFF2-40B4-BE49-F238E27FC236}">
                <a16:creationId xmlns:a16="http://schemas.microsoft.com/office/drawing/2014/main" id="{FC65E232-E159-9832-3D2B-AA21D00E7495}"/>
              </a:ext>
            </a:extLst>
          </p:cNvPr>
          <p:cNvCxnSpPr>
            <a:cxnSpLocks/>
          </p:cNvCxnSpPr>
          <p:nvPr/>
        </p:nvCxnSpPr>
        <p:spPr bwMode="gray">
          <a:xfrm>
            <a:off x="377825" y="317730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3BCADE1-1BB2-E21F-FF80-83F46DF6A243}"/>
              </a:ext>
            </a:extLst>
          </p:cNvPr>
          <p:cNvSpPr>
            <a:spLocks noGrp="1"/>
          </p:cNvSpPr>
          <p:nvPr>
            <p:ph type="sldNum" sz="quarter" idx="12"/>
          </p:nvPr>
        </p:nvSpPr>
        <p:spPr/>
        <p:txBody>
          <a:bodyPr/>
          <a:lstStyle/>
          <a:p>
            <a:fld id="{29CC380D-5F44-41E8-971E-CDD19ED6F8E3}" type="slidenum">
              <a:rPr lang="en-GB" smtClean="0"/>
              <a:t>20</a:t>
            </a:fld>
            <a:endParaRPr lang="en-GB"/>
          </a:p>
        </p:txBody>
      </p:sp>
    </p:spTree>
    <p:extLst>
      <p:ext uri="{BB962C8B-B14F-4D97-AF65-F5344CB8AC3E}">
        <p14:creationId xmlns:p14="http://schemas.microsoft.com/office/powerpoint/2010/main" val="41097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A61A56-91A5-3743-FCCD-310FDAFAB3C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24" y="0"/>
            <a:ext cx="12196223" cy="847725"/>
          </a:xfrm>
          <a:prstGeom prst="rect">
            <a:avLst/>
          </a:prstGeom>
        </p:spPr>
      </p:pic>
      <p:pic>
        <p:nvPicPr>
          <p:cNvPr id="11" name="Picture 10" descr="Logo&#10;&#10;Description automatically generated">
            <a:extLst>
              <a:ext uri="{FF2B5EF4-FFF2-40B4-BE49-F238E27FC236}">
                <a16:creationId xmlns:a16="http://schemas.microsoft.com/office/drawing/2014/main" id="{1828FFE4-B0CA-D696-2A54-7E5176D6831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0971" y="66090"/>
            <a:ext cx="815210" cy="476831"/>
          </a:xfrm>
          <a:prstGeom prst="rect">
            <a:avLst/>
          </a:prstGeom>
        </p:spPr>
      </p:pic>
      <p:pic>
        <p:nvPicPr>
          <p:cNvPr id="12" name="Picture 11">
            <a:hlinkClick r:id="rId5" action="ppaction://hlinksldjump"/>
            <a:extLst>
              <a:ext uri="{FF2B5EF4-FFF2-40B4-BE49-F238E27FC236}">
                <a16:creationId xmlns:a16="http://schemas.microsoft.com/office/drawing/2014/main" id="{9C7B3C9C-C640-564E-D62C-7F099CAEDA2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620871" y="95124"/>
            <a:ext cx="331783" cy="331783"/>
          </a:xfrm>
          <a:prstGeom prst="rect">
            <a:avLst/>
          </a:prstGeom>
        </p:spPr>
      </p:pic>
      <p:pic>
        <p:nvPicPr>
          <p:cNvPr id="14" name="Graphic 13">
            <a:hlinkClick r:id="rId7" action="ppaction://hlinksldjump"/>
            <a:extLst>
              <a:ext uri="{FF2B5EF4-FFF2-40B4-BE49-F238E27FC236}">
                <a16:creationId xmlns:a16="http://schemas.microsoft.com/office/drawing/2014/main" id="{64E6D190-EA92-288C-601D-5DFFD876D74F}"/>
              </a:ext>
            </a:extLst>
          </p:cNvPr>
          <p:cNvPicPr>
            <a:picLocks noChangeAspect="1"/>
          </p:cNvPicPr>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8417" r="7119" b="17531"/>
          <a:stretch/>
        </p:blipFill>
        <p:spPr>
          <a:xfrm>
            <a:off x="11702019" y="169639"/>
            <a:ext cx="174804" cy="170675"/>
          </a:xfrm>
          <a:prstGeom prst="rect">
            <a:avLst/>
          </a:prstGeom>
        </p:spPr>
      </p:pic>
      <p:sp>
        <p:nvSpPr>
          <p:cNvPr id="15" name="Text Placeholder 13">
            <a:extLst>
              <a:ext uri="{FF2B5EF4-FFF2-40B4-BE49-F238E27FC236}">
                <a16:creationId xmlns:a16="http://schemas.microsoft.com/office/drawing/2014/main" id="{61A746DE-6A62-4A31-C30E-97DB037522BC}"/>
              </a:ext>
            </a:extLst>
          </p:cNvPr>
          <p:cNvSpPr txBox="1">
            <a:spLocks/>
          </p:cNvSpPr>
          <p:nvPr/>
        </p:nvSpPr>
        <p:spPr>
          <a:xfrm>
            <a:off x="377825" y="6483928"/>
            <a:ext cx="10009188" cy="177223"/>
          </a:xfrm>
          <a:prstGeom prst="rect">
            <a:avLst/>
          </a:prstGeom>
        </p:spPr>
        <p:txBody>
          <a:bodyPr vert="horz" lIns="0" tIns="0" rIns="0" bIns="0" rtlCol="0" anchor="b">
            <a:noAutofit/>
          </a:bodyPr>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b="0" kern="1200" dirty="0">
                <a:solidFill>
                  <a:schemeClr val="tx1"/>
                </a:solidFill>
                <a:latin typeface="+mn-lt"/>
                <a:ea typeface="+mn-ea"/>
                <a:cs typeface="Arial" pitchFamily="34" charset="0"/>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a:t>*Priority segment within retail pharmacy, independent pharmacy networks, and long-term care pharmacy</a:t>
            </a:r>
          </a:p>
        </p:txBody>
      </p:sp>
      <p:sp>
        <p:nvSpPr>
          <p:cNvPr id="3" name="Title 2">
            <a:extLst>
              <a:ext uri="{FF2B5EF4-FFF2-40B4-BE49-F238E27FC236}">
                <a16:creationId xmlns:a16="http://schemas.microsoft.com/office/drawing/2014/main" id="{04ACCD38-58D9-4579-066D-827EB031176F}"/>
              </a:ext>
            </a:extLst>
          </p:cNvPr>
          <p:cNvSpPr>
            <a:spLocks noGrp="1"/>
          </p:cNvSpPr>
          <p:nvPr>
            <p:ph type="title"/>
          </p:nvPr>
        </p:nvSpPr>
        <p:spPr/>
        <p:txBody>
          <a:bodyPr/>
          <a:lstStyle/>
          <a:p>
            <a:r>
              <a:rPr lang="en-US"/>
              <a:t>Pharmacy Strategy summary</a:t>
            </a:r>
          </a:p>
        </p:txBody>
      </p:sp>
      <p:graphicFrame>
        <p:nvGraphicFramePr>
          <p:cNvPr id="17" name="Table 50">
            <a:extLst>
              <a:ext uri="{FF2B5EF4-FFF2-40B4-BE49-F238E27FC236}">
                <a16:creationId xmlns:a16="http://schemas.microsoft.com/office/drawing/2014/main" id="{7507326C-3705-2BA8-0946-5140F5ABE0F8}"/>
              </a:ext>
            </a:extLst>
          </p:cNvPr>
          <p:cNvGraphicFramePr>
            <a:graphicFrameLocks noGrp="1"/>
          </p:cNvGraphicFramePr>
          <p:nvPr>
            <p:extLst>
              <p:ext uri="{D42A27DB-BD31-4B8C-83A1-F6EECF244321}">
                <p14:modId xmlns:p14="http://schemas.microsoft.com/office/powerpoint/2010/main" val="4173556783"/>
              </p:ext>
            </p:extLst>
          </p:nvPr>
        </p:nvGraphicFramePr>
        <p:xfrm>
          <a:off x="377825" y="1434041"/>
          <a:ext cx="11436350" cy="1677924"/>
        </p:xfrm>
        <a:graphic>
          <a:graphicData uri="http://schemas.openxmlformats.org/drawingml/2006/table">
            <a:tbl>
              <a:tblPr firstRow="1" bandRow="1">
                <a:tableStyleId>{5C22544A-7EE6-4342-B048-85BDC9FD1C3A}</a:tableStyleId>
              </a:tblPr>
              <a:tblGrid>
                <a:gridCol w="3608388">
                  <a:extLst>
                    <a:ext uri="{9D8B030D-6E8A-4147-A177-3AD203B41FA5}">
                      <a16:colId xmlns:a16="http://schemas.microsoft.com/office/drawing/2014/main" val="4285278006"/>
                    </a:ext>
                  </a:extLst>
                </a:gridCol>
                <a:gridCol w="307181">
                  <a:extLst>
                    <a:ext uri="{9D8B030D-6E8A-4147-A177-3AD203B41FA5}">
                      <a16:colId xmlns:a16="http://schemas.microsoft.com/office/drawing/2014/main" val="3580199495"/>
                    </a:ext>
                  </a:extLst>
                </a:gridCol>
                <a:gridCol w="1996570">
                  <a:extLst>
                    <a:ext uri="{9D8B030D-6E8A-4147-A177-3AD203B41FA5}">
                      <a16:colId xmlns:a16="http://schemas.microsoft.com/office/drawing/2014/main" val="164518970"/>
                    </a:ext>
                  </a:extLst>
                </a:gridCol>
                <a:gridCol w="295563">
                  <a:extLst>
                    <a:ext uri="{9D8B030D-6E8A-4147-A177-3AD203B41FA5}">
                      <a16:colId xmlns:a16="http://schemas.microsoft.com/office/drawing/2014/main" val="3970993665"/>
                    </a:ext>
                  </a:extLst>
                </a:gridCol>
                <a:gridCol w="1315461">
                  <a:extLst>
                    <a:ext uri="{9D8B030D-6E8A-4147-A177-3AD203B41FA5}">
                      <a16:colId xmlns:a16="http://schemas.microsoft.com/office/drawing/2014/main" val="3755176244"/>
                    </a:ext>
                  </a:extLst>
                </a:gridCol>
                <a:gridCol w="304800">
                  <a:extLst>
                    <a:ext uri="{9D8B030D-6E8A-4147-A177-3AD203B41FA5}">
                      <a16:colId xmlns:a16="http://schemas.microsoft.com/office/drawing/2014/main" val="2926158955"/>
                    </a:ext>
                  </a:extLst>
                </a:gridCol>
                <a:gridCol w="3608387">
                  <a:extLst>
                    <a:ext uri="{9D8B030D-6E8A-4147-A177-3AD203B41FA5}">
                      <a16:colId xmlns:a16="http://schemas.microsoft.com/office/drawing/2014/main" val="3930415309"/>
                    </a:ext>
                  </a:extLst>
                </a:gridCol>
              </a:tblGrid>
              <a:tr h="0">
                <a:tc>
                  <a:txBody>
                    <a:bodyPr/>
                    <a:lstStyle/>
                    <a:p>
                      <a:pPr algn="ctr">
                        <a:lnSpc>
                          <a:spcPct val="90000"/>
                        </a:lnSpc>
                        <a:spcBef>
                          <a:spcPts val="300"/>
                        </a:spcBef>
                      </a:pPr>
                      <a:r>
                        <a:rPr lang="en-US" sz="1200" b="0"/>
                        <a:t>Patient type(s) / cohort(s) in focus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200" b="0"/>
                        <a:t>Patient type(s) / cohort(s) volume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200" b="0"/>
                        <a:t>Patient type(s) / cohort(s)  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784781355"/>
                  </a:ext>
                </a:extLst>
              </a:tr>
              <a:tr h="135233">
                <a:tc>
                  <a:txBody>
                    <a:bodyPr/>
                    <a:lstStyle/>
                    <a:p>
                      <a:pPr algn="ctr">
                        <a:lnSpc>
                          <a:spcPct val="90000"/>
                        </a:lnSpc>
                        <a:spcBef>
                          <a:spcPts val="300"/>
                        </a:spcBef>
                      </a:pPr>
                      <a:r>
                        <a:rPr lang="en-US" sz="1050" b="0">
                          <a:solidFill>
                            <a:schemeClr val="tx1"/>
                          </a:solidFill>
                        </a:rPr>
                        <a:t>Adults 50+; Adults 18–49 with increased risk (naïve) &amp; Adults 65+ (previously vaccinated)</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 73M 50+; 13M 19–49 at risk (naïve) &amp; 45M catch-up with for all previously vaccinated eligible adults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050" b="0">
                          <a:solidFill>
                            <a:schemeClr val="tx1"/>
                          </a:solidFill>
                        </a:rPr>
                        <a:t>&gt;3B/year between 2025–2027</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54929621"/>
                  </a:ext>
                </a:extLst>
              </a:tr>
              <a:tr h="29328">
                <a:tc gridSpan="7">
                  <a:txBody>
                    <a:bodyPr/>
                    <a:lstStyle/>
                    <a:p>
                      <a:pPr algn="ctr">
                        <a:lnSpc>
                          <a:spcPct val="90000"/>
                        </a:lnSpc>
                        <a:spcBef>
                          <a:spcPts val="300"/>
                        </a:spcBef>
                      </a:pPr>
                      <a:endParaRPr lang="en-US" sz="600" b="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263302752"/>
                  </a:ext>
                </a:extLst>
              </a:tr>
              <a:tr h="0">
                <a:tc gridSpan="3">
                  <a:txBody>
                    <a:bodyPr/>
                    <a:lstStyle/>
                    <a:p>
                      <a:pPr algn="ctr">
                        <a:lnSpc>
                          <a:spcPct val="90000"/>
                        </a:lnSpc>
                        <a:spcBef>
                          <a:spcPts val="300"/>
                        </a:spcBef>
                      </a:pPr>
                      <a:r>
                        <a:rPr lang="en-US" sz="1400" b="0">
                          <a:solidFill>
                            <a:schemeClr val="bg1"/>
                          </a:solidFill>
                        </a:rPr>
                        <a:t>Business aspiration</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507289423"/>
                  </a:ext>
                </a:extLst>
              </a:tr>
              <a:tr h="237880">
                <a:tc gridSpan="3">
                  <a:txBody>
                    <a:bodyPr/>
                    <a:lstStyle/>
                    <a:p>
                      <a:pPr algn="ctr">
                        <a:lnSpc>
                          <a:spcPct val="90000"/>
                        </a:lnSpc>
                        <a:spcBef>
                          <a:spcPts val="300"/>
                        </a:spcBef>
                      </a:pPr>
                      <a:r>
                        <a:rPr lang="en-US" sz="1050" b="0">
                          <a:solidFill>
                            <a:schemeClr val="tx1"/>
                          </a:solidFill>
                        </a:rPr>
                        <a:t>V116 is a bold new approach in pneumococcal vaccination – specifically designed to address residual disease in adults and leverage indirect protection from infant vaccination. V116 will be the US market leader achieving &gt;65% share by end of 2026 and will be the most important introduction to the direct prevention of adult pneumococcal disease in over four decades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a:txBody>
                    <a:bodyPr/>
                    <a:lstStyle/>
                    <a:p>
                      <a:pPr algn="ctr">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V116 is the first and only PCV specifically designed for adults that offers the broadest disease coverage—far above other vaccines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854709"/>
                  </a:ext>
                </a:extLst>
              </a:tr>
            </a:tbl>
          </a:graphicData>
        </a:graphic>
      </p:graphicFrame>
      <p:graphicFrame>
        <p:nvGraphicFramePr>
          <p:cNvPr id="18" name="Table 4">
            <a:extLst>
              <a:ext uri="{FF2B5EF4-FFF2-40B4-BE49-F238E27FC236}">
                <a16:creationId xmlns:a16="http://schemas.microsoft.com/office/drawing/2014/main" id="{3395DE35-E893-82C0-B49F-CF184CF7C236}"/>
              </a:ext>
            </a:extLst>
          </p:cNvPr>
          <p:cNvGraphicFramePr>
            <a:graphicFrameLocks noGrp="1"/>
          </p:cNvGraphicFramePr>
          <p:nvPr>
            <p:extLst>
              <p:ext uri="{D42A27DB-BD31-4B8C-83A1-F6EECF244321}">
                <p14:modId xmlns:p14="http://schemas.microsoft.com/office/powerpoint/2010/main" val="2413844167"/>
              </p:ext>
            </p:extLst>
          </p:nvPr>
        </p:nvGraphicFramePr>
        <p:xfrm>
          <a:off x="377825" y="3256981"/>
          <a:ext cx="11436350" cy="2762250"/>
        </p:xfrm>
        <a:graphic>
          <a:graphicData uri="http://schemas.openxmlformats.org/drawingml/2006/table">
            <a:tbl>
              <a:tblPr firstRow="1" bandRow="1">
                <a:tableStyleId>{5C22544A-7EE6-4342-B048-85BDC9FD1C3A}</a:tableStyleId>
              </a:tblPr>
              <a:tblGrid>
                <a:gridCol w="1384300">
                  <a:extLst>
                    <a:ext uri="{9D8B030D-6E8A-4147-A177-3AD203B41FA5}">
                      <a16:colId xmlns:a16="http://schemas.microsoft.com/office/drawing/2014/main" val="3495471414"/>
                    </a:ext>
                  </a:extLst>
                </a:gridCol>
                <a:gridCol w="1479839">
                  <a:extLst>
                    <a:ext uri="{9D8B030D-6E8A-4147-A177-3AD203B41FA5}">
                      <a16:colId xmlns:a16="http://schemas.microsoft.com/office/drawing/2014/main" val="1487087158"/>
                    </a:ext>
                  </a:extLst>
                </a:gridCol>
                <a:gridCol w="1477818">
                  <a:extLst>
                    <a:ext uri="{9D8B030D-6E8A-4147-A177-3AD203B41FA5}">
                      <a16:colId xmlns:a16="http://schemas.microsoft.com/office/drawing/2014/main" val="1277171381"/>
                    </a:ext>
                  </a:extLst>
                </a:gridCol>
                <a:gridCol w="1717963">
                  <a:extLst>
                    <a:ext uri="{9D8B030D-6E8A-4147-A177-3AD203B41FA5}">
                      <a16:colId xmlns:a16="http://schemas.microsoft.com/office/drawing/2014/main" val="3315878279"/>
                    </a:ext>
                  </a:extLst>
                </a:gridCol>
                <a:gridCol w="2142837">
                  <a:extLst>
                    <a:ext uri="{9D8B030D-6E8A-4147-A177-3AD203B41FA5}">
                      <a16:colId xmlns:a16="http://schemas.microsoft.com/office/drawing/2014/main" val="3489463257"/>
                    </a:ext>
                  </a:extLst>
                </a:gridCol>
                <a:gridCol w="1801091">
                  <a:extLst>
                    <a:ext uri="{9D8B030D-6E8A-4147-A177-3AD203B41FA5}">
                      <a16:colId xmlns:a16="http://schemas.microsoft.com/office/drawing/2014/main" val="3603742914"/>
                    </a:ext>
                  </a:extLst>
                </a:gridCol>
                <a:gridCol w="1432502">
                  <a:extLst>
                    <a:ext uri="{9D8B030D-6E8A-4147-A177-3AD203B41FA5}">
                      <a16:colId xmlns:a16="http://schemas.microsoft.com/office/drawing/2014/main" val="1524078918"/>
                    </a:ext>
                  </a:extLst>
                </a:gridCol>
              </a:tblGrid>
              <a:tr h="0">
                <a:tc>
                  <a:txBody>
                    <a:bodyPr/>
                    <a:lstStyle/>
                    <a:p>
                      <a:pPr algn="ctr">
                        <a:lnSpc>
                          <a:spcPct val="90000"/>
                        </a:lnSpc>
                        <a:spcBef>
                          <a:spcPts val="300"/>
                        </a:spcBef>
                      </a:pPr>
                      <a:r>
                        <a:rPr lang="en-US" sz="1200" b="0" i="0">
                          <a:solidFill>
                            <a:schemeClr val="bg1"/>
                          </a:solidFill>
                          <a:latin typeface="+mn-lt"/>
                        </a:rPr>
                        <a:t>Prioritized opportunity space</a:t>
                      </a:r>
                    </a:p>
                  </a:txBody>
                  <a:tcPr marL="64008" marR="64008" marT="64008" marB="64008"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algn="ctr">
                        <a:lnSpc>
                          <a:spcPct val="90000"/>
                        </a:lnSpc>
                        <a:spcBef>
                          <a:spcPts val="300"/>
                        </a:spcBef>
                      </a:pPr>
                      <a:r>
                        <a:rPr lang="en-US" sz="1200" b="0" i="0">
                          <a:latin typeface="+mn-lt"/>
                        </a:rPr>
                        <a:t>Priority segment*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Segment need</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Behavioral objective</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Value proposition statement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Critical</a:t>
                      </a:r>
                      <a:br>
                        <a:rPr lang="en-US" sz="1200" b="0" i="0">
                          <a:latin typeface="+mn-lt"/>
                        </a:rPr>
                      </a:br>
                      <a:r>
                        <a:rPr lang="en-US" sz="1200" b="0" i="0">
                          <a:latin typeface="+mn-lt"/>
                        </a:rPr>
                        <a:t>assumptions</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Assumption</a:t>
                      </a:r>
                      <a:br>
                        <a:rPr lang="en-US" sz="1200" b="0" i="0">
                          <a:latin typeface="+mn-lt"/>
                        </a:rPr>
                      </a:br>
                      <a:r>
                        <a:rPr lang="en-US" sz="1200" b="0" i="0">
                          <a:latin typeface="+mn-lt"/>
                        </a:rPr>
                        <a:t>validation method</a:t>
                      </a:r>
                    </a:p>
                  </a:txBody>
                  <a:tcPr marL="64008" marR="64008" marT="64008" marB="64008"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extLst>
                  <a:ext uri="{0D108BD9-81ED-4DB2-BD59-A6C34878D82A}">
                    <a16:rowId xmlns:a16="http://schemas.microsoft.com/office/drawing/2014/main" val="3146079713"/>
                  </a:ext>
                </a:extLst>
              </a:tr>
              <a:tr h="197853">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i="0" u="none" strike="noStrike" kern="1200" cap="none" spc="0" normalizeH="0" baseline="0" noProof="0">
                          <a:ln>
                            <a:noFill/>
                          </a:ln>
                          <a:solidFill>
                            <a:schemeClr val="tx1"/>
                          </a:solidFill>
                          <a:effectLst/>
                          <a:uLnTx/>
                          <a:uFillTx/>
                          <a:latin typeface="+mn-lt"/>
                          <a:ea typeface="+mn-ea"/>
                          <a:cs typeface="+mn-cs"/>
                        </a:rPr>
                        <a:t>Shape policy, financial, and operational considerations to accelerate reimbursement and adoption, particularly in IDNs, large healthcare systems, and pharmacies</a:t>
                      </a:r>
                      <a:endParaRPr lang="en-US" sz="1000" b="0" i="1">
                        <a:solidFill>
                          <a:schemeClr val="tx1"/>
                        </a:solidFill>
                        <a:latin typeface="+mn-lt"/>
                      </a:endParaRPr>
                    </a:p>
                  </a:txBody>
                  <a:tcPr marL="64008" marR="64008" marT="64008" marB="64008"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Pharmacy leadership </a:t>
                      </a:r>
                    </a:p>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050" b="0" i="1" u="none" strike="noStrike" kern="1200" cap="none" spc="0" normalizeH="0" baseline="0" noProof="0">
                          <a:ln>
                            <a:noFill/>
                          </a:ln>
                          <a:solidFill>
                            <a:schemeClr val="tx1"/>
                          </a:solidFill>
                          <a:effectLst/>
                          <a:uLnTx/>
                          <a:uFillTx/>
                          <a:latin typeface="+mn-lt"/>
                          <a:ea typeface="+mn-ea"/>
                          <a:cs typeface="+mn-cs"/>
                        </a:rPr>
                        <a:t>(including Pharmacy HQ (C&amp;D Suite),</a:t>
                      </a:r>
                      <a:br>
                        <a:rPr kumimoji="0" lang="en-US" sz="1050" b="0" i="1" u="none" strike="noStrike" kern="1200" cap="none" spc="0" normalizeH="0" baseline="0" noProof="0">
                          <a:ln>
                            <a:noFill/>
                          </a:ln>
                          <a:solidFill>
                            <a:schemeClr val="tx1"/>
                          </a:solidFill>
                          <a:effectLst/>
                          <a:uLnTx/>
                          <a:uFillTx/>
                          <a:latin typeface="+mn-lt"/>
                          <a:ea typeface="+mn-ea"/>
                          <a:cs typeface="+mn-cs"/>
                        </a:rPr>
                      </a:br>
                      <a:r>
                        <a:rPr kumimoji="0" lang="en-US" sz="1050" b="0" i="1" u="none" strike="noStrike" kern="1200" cap="none" spc="0" normalizeH="0" baseline="0" noProof="0">
                          <a:ln>
                            <a:noFill/>
                          </a:ln>
                          <a:solidFill>
                            <a:schemeClr val="tx1"/>
                          </a:solidFill>
                          <a:effectLst/>
                          <a:uLnTx/>
                          <a:uFillTx/>
                          <a:latin typeface="+mn-lt"/>
                          <a:ea typeface="+mn-ea"/>
                          <a:cs typeface="+mn-cs"/>
                        </a:rPr>
                        <a:t>Clinical VP/Director,</a:t>
                      </a:r>
                      <a:br>
                        <a:rPr kumimoji="0" lang="en-US" sz="1050" b="0" i="1" u="none" strike="noStrike" kern="1200" cap="none" spc="0" normalizeH="0" baseline="0" noProof="0">
                          <a:ln>
                            <a:noFill/>
                          </a:ln>
                          <a:solidFill>
                            <a:schemeClr val="tx1"/>
                          </a:solidFill>
                          <a:effectLst/>
                          <a:uLnTx/>
                          <a:uFillTx/>
                          <a:latin typeface="+mn-lt"/>
                          <a:ea typeface="+mn-ea"/>
                          <a:cs typeface="+mn-cs"/>
                        </a:rPr>
                      </a:br>
                      <a:r>
                        <a:rPr kumimoji="0" lang="en-US" sz="1050" b="0" i="1" u="none" strike="noStrike" kern="1200" cap="none" spc="0" normalizeH="0" baseline="0" noProof="0">
                          <a:ln>
                            <a:noFill/>
                          </a:ln>
                          <a:solidFill>
                            <a:schemeClr val="tx1"/>
                          </a:solidFill>
                          <a:effectLst/>
                          <a:uLnTx/>
                          <a:uFillTx/>
                          <a:latin typeface="+mn-lt"/>
                          <a:ea typeface="+mn-ea"/>
                          <a:cs typeface="+mn-cs"/>
                        </a:rPr>
                        <a:t>Pharmacy VP/Director,</a:t>
                      </a:r>
                      <a:br>
                        <a:rPr kumimoji="0" lang="en-US" sz="1050" b="0" i="1" u="none" strike="noStrike" kern="1200" cap="none" spc="0" normalizeH="0" baseline="0" noProof="0">
                          <a:ln>
                            <a:noFill/>
                          </a:ln>
                          <a:solidFill>
                            <a:schemeClr val="tx1"/>
                          </a:solidFill>
                          <a:effectLst/>
                          <a:uLnTx/>
                          <a:uFillTx/>
                          <a:latin typeface="+mn-lt"/>
                          <a:ea typeface="+mn-ea"/>
                          <a:cs typeface="+mn-cs"/>
                        </a:rPr>
                      </a:br>
                      <a:r>
                        <a:rPr kumimoji="0" lang="en-US" sz="1050" b="0" i="1" u="none" strike="noStrike" kern="1200" cap="none" spc="0" normalizeH="0" baseline="0" noProof="0">
                          <a:ln>
                            <a:noFill/>
                          </a:ln>
                          <a:solidFill>
                            <a:schemeClr val="tx1"/>
                          </a:solidFill>
                          <a:effectLst/>
                          <a:uLnTx/>
                          <a:uFillTx/>
                          <a:latin typeface="+mn-lt"/>
                          <a:ea typeface="+mn-ea"/>
                          <a:cs typeface="+mn-cs"/>
                        </a:rPr>
                        <a:t>Operations Officer,</a:t>
                      </a:r>
                      <a:br>
                        <a:rPr kumimoji="0" lang="en-US" sz="1050" b="0" i="1" u="none" strike="noStrike" kern="1200" cap="none" spc="0" normalizeH="0" baseline="0" noProof="0">
                          <a:ln>
                            <a:noFill/>
                          </a:ln>
                          <a:solidFill>
                            <a:schemeClr val="tx1"/>
                          </a:solidFill>
                          <a:effectLst/>
                          <a:uLnTx/>
                          <a:uFillTx/>
                          <a:latin typeface="+mn-lt"/>
                          <a:ea typeface="+mn-ea"/>
                          <a:cs typeface="+mn-cs"/>
                        </a:rPr>
                      </a:br>
                      <a:r>
                        <a:rPr kumimoji="0" lang="en-US" sz="1050" b="0" i="1" u="none" strike="noStrike" kern="1200" cap="none" spc="0" normalizeH="0" baseline="0" noProof="0">
                          <a:ln>
                            <a:noFill/>
                          </a:ln>
                          <a:solidFill>
                            <a:schemeClr val="tx1"/>
                          </a:solidFill>
                          <a:effectLst/>
                          <a:uLnTx/>
                          <a:uFillTx/>
                          <a:latin typeface="+mn-lt"/>
                          <a:ea typeface="+mn-ea"/>
                          <a:cs typeface="+mn-cs"/>
                        </a:rPr>
                        <a:t>Procurement Officer)</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Strong, clear evidence for V116 across clinical, operational, and financial considerations</a:t>
                      </a:r>
                    </a:p>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Confidence in coverage and reimbursement</a:t>
                      </a:r>
                    </a:p>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Easy operational implementation</a:t>
                      </a:r>
                    </a:p>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Awareness of ACIP recommendations for V116</a:t>
                      </a: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Choose to include V116 in pneumococcal vaccination strategy not only because it is effective at addressing the IPD disease incidence in adults but also since it is economical and efficient</a:t>
                      </a:r>
                    </a:p>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Update vaccine protocols to align with MMWR and new ACIP recommendations</a:t>
                      </a: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As a single dose pneumococcal vaccine with the broadest disease coverage and mutually beneficial contract offering, V116 aligns to the pharmacy's clinical and financial goals</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V116 is the only pneumococcal vaccine that addresses the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8 key serotypes that drive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adult IPD</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V116 furthers Merck/Retail Pharmacy alignment on mutual business priorities related to adult vaccination in pharmacy</a:t>
                      </a:r>
                      <a:endParaRPr lang="en-US" sz="1050" kern="120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Ability to offer a competitive contract </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Broad and timely payer coverage after ACIP vote</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MMWR will be published in a timely manner to enable broad payer coverage</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ACIP recommends V116 for adult 50+ vaccine naïve as well as 65+ vaccine experienced population</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Pharmacy adoption is tied to MMWR publication</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Access V116 coverage rate closely after product approval</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Closely monitor ACIP meeting and MMWR publication</a:t>
                      </a:r>
                    </a:p>
                  </a:txBody>
                  <a:tcPr marL="64008" marR="64008" marT="64008" marB="64008" anchor="ctr">
                    <a:lnL w="285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12727660"/>
                  </a:ext>
                </a:extLst>
              </a:tr>
            </a:tbl>
          </a:graphicData>
        </a:graphic>
      </p:graphicFrame>
      <p:sp>
        <p:nvSpPr>
          <p:cNvPr id="19" name="Rectangle 18">
            <a:extLst>
              <a:ext uri="{FF2B5EF4-FFF2-40B4-BE49-F238E27FC236}">
                <a16:creationId xmlns:a16="http://schemas.microsoft.com/office/drawing/2014/main" id="{044F461C-A532-59A6-BFD8-A2C687FC3C6C}"/>
              </a:ext>
            </a:extLst>
          </p:cNvPr>
          <p:cNvSpPr/>
          <p:nvPr/>
        </p:nvSpPr>
        <p:spPr bwMode="gray">
          <a:xfrm>
            <a:off x="377826" y="1097280"/>
            <a:ext cx="11436350" cy="292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4864" rtlCol="0" anchor="ctr"/>
          <a:lstStyle/>
          <a:p>
            <a:pPr marL="0" marR="0" lvl="0" indent="0" algn="ctr" defTabSz="914400" rtl="0" eaLnBrk="1" fontAlgn="auto" latinLnBrk="0" hangingPunct="1">
              <a:lnSpc>
                <a:spcPct val="9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Invention" panose="020B0503020008020204" pitchFamily="34" charset="0"/>
                <a:ea typeface="+mn-ea"/>
                <a:cs typeface="+mn-cs"/>
              </a:rPr>
              <a:t>Market in focus</a:t>
            </a:r>
          </a:p>
        </p:txBody>
      </p:sp>
      <p:cxnSp>
        <p:nvCxnSpPr>
          <p:cNvPr id="20" name="Straight Connector 19">
            <a:extLst>
              <a:ext uri="{FF2B5EF4-FFF2-40B4-BE49-F238E27FC236}">
                <a16:creationId xmlns:a16="http://schemas.microsoft.com/office/drawing/2014/main" id="{75A108C1-0EA0-1A24-B390-C9729F970434}"/>
              </a:ext>
            </a:extLst>
          </p:cNvPr>
          <p:cNvCxnSpPr>
            <a:cxnSpLocks/>
          </p:cNvCxnSpPr>
          <p:nvPr/>
        </p:nvCxnSpPr>
        <p:spPr bwMode="gray">
          <a:xfrm>
            <a:off x="377825" y="317730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461B76FE-5025-1EFC-59EC-F6B294A1767C}"/>
              </a:ext>
            </a:extLst>
          </p:cNvPr>
          <p:cNvSpPr>
            <a:spLocks noGrp="1"/>
          </p:cNvSpPr>
          <p:nvPr>
            <p:ph type="sldNum" sz="quarter" idx="12"/>
          </p:nvPr>
        </p:nvSpPr>
        <p:spPr/>
        <p:txBody>
          <a:bodyPr/>
          <a:lstStyle/>
          <a:p>
            <a:fld id="{29CC380D-5F44-41E8-971E-CDD19ED6F8E3}" type="slidenum">
              <a:rPr lang="en-GB" smtClean="0"/>
              <a:t>21</a:t>
            </a:fld>
            <a:endParaRPr lang="en-GB"/>
          </a:p>
        </p:txBody>
      </p:sp>
    </p:spTree>
    <p:extLst>
      <p:ext uri="{BB962C8B-B14F-4D97-AF65-F5344CB8AC3E}">
        <p14:creationId xmlns:p14="http://schemas.microsoft.com/office/powerpoint/2010/main" val="91942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A0E29D-FE6F-FA81-8621-58A1F276929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24" y="0"/>
            <a:ext cx="12196223" cy="847725"/>
          </a:xfrm>
          <a:prstGeom prst="rect">
            <a:avLst/>
          </a:prstGeom>
        </p:spPr>
      </p:pic>
      <p:pic>
        <p:nvPicPr>
          <p:cNvPr id="11" name="Picture 10" descr="Logo&#10;&#10;Description automatically generated">
            <a:extLst>
              <a:ext uri="{FF2B5EF4-FFF2-40B4-BE49-F238E27FC236}">
                <a16:creationId xmlns:a16="http://schemas.microsoft.com/office/drawing/2014/main" id="{BE01FB4C-D6AB-347E-BAE8-47143A09794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0971" y="66090"/>
            <a:ext cx="815210" cy="476831"/>
          </a:xfrm>
          <a:prstGeom prst="rect">
            <a:avLst/>
          </a:prstGeom>
        </p:spPr>
      </p:pic>
      <p:pic>
        <p:nvPicPr>
          <p:cNvPr id="12" name="Picture 11">
            <a:hlinkClick r:id="rId5" action="ppaction://hlinksldjump"/>
            <a:extLst>
              <a:ext uri="{FF2B5EF4-FFF2-40B4-BE49-F238E27FC236}">
                <a16:creationId xmlns:a16="http://schemas.microsoft.com/office/drawing/2014/main" id="{3B269AD5-9981-4B53-59BD-80443708D49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620871" y="95124"/>
            <a:ext cx="331783" cy="331783"/>
          </a:xfrm>
          <a:prstGeom prst="rect">
            <a:avLst/>
          </a:prstGeom>
        </p:spPr>
      </p:pic>
      <p:pic>
        <p:nvPicPr>
          <p:cNvPr id="14" name="Graphic 13">
            <a:hlinkClick r:id="rId7" action="ppaction://hlinksldjump"/>
            <a:extLst>
              <a:ext uri="{FF2B5EF4-FFF2-40B4-BE49-F238E27FC236}">
                <a16:creationId xmlns:a16="http://schemas.microsoft.com/office/drawing/2014/main" id="{604A64A4-026B-244B-B2DC-22CCEF8B02D3}"/>
              </a:ext>
            </a:extLst>
          </p:cNvPr>
          <p:cNvPicPr>
            <a:picLocks noChangeAspect="1"/>
          </p:cNvPicPr>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8417" r="7119" b="17531"/>
          <a:stretch/>
        </p:blipFill>
        <p:spPr>
          <a:xfrm>
            <a:off x="11702019" y="169639"/>
            <a:ext cx="174804" cy="170675"/>
          </a:xfrm>
          <a:prstGeom prst="rect">
            <a:avLst/>
          </a:prstGeom>
        </p:spPr>
      </p:pic>
      <p:sp>
        <p:nvSpPr>
          <p:cNvPr id="15" name="Text Placeholder 13">
            <a:extLst>
              <a:ext uri="{FF2B5EF4-FFF2-40B4-BE49-F238E27FC236}">
                <a16:creationId xmlns:a16="http://schemas.microsoft.com/office/drawing/2014/main" id="{9E330228-B907-AFF1-264D-5C36D853F49E}"/>
              </a:ext>
            </a:extLst>
          </p:cNvPr>
          <p:cNvSpPr txBox="1">
            <a:spLocks/>
          </p:cNvSpPr>
          <p:nvPr/>
        </p:nvSpPr>
        <p:spPr>
          <a:xfrm>
            <a:off x="377825" y="6483928"/>
            <a:ext cx="10009188" cy="177223"/>
          </a:xfrm>
          <a:prstGeom prst="rect">
            <a:avLst/>
          </a:prstGeom>
        </p:spPr>
        <p:txBody>
          <a:bodyPr vert="horz" lIns="0" tIns="0" rIns="0" bIns="0" rtlCol="0" anchor="b">
            <a:noAutofit/>
          </a:bodyPr>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b="0" kern="1200" dirty="0">
                <a:solidFill>
                  <a:schemeClr val="tx1"/>
                </a:solidFill>
                <a:latin typeface="+mn-lt"/>
                <a:ea typeface="+mn-ea"/>
                <a:cs typeface="Arial" pitchFamily="34" charset="0"/>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a:t>*Secondary segment within retail pharmacy, independent pharmacy networks, and long-term care pharmacy</a:t>
            </a:r>
          </a:p>
        </p:txBody>
      </p:sp>
      <p:sp>
        <p:nvSpPr>
          <p:cNvPr id="3" name="Title 2">
            <a:extLst>
              <a:ext uri="{FF2B5EF4-FFF2-40B4-BE49-F238E27FC236}">
                <a16:creationId xmlns:a16="http://schemas.microsoft.com/office/drawing/2014/main" id="{04F59D14-67B2-01CC-FE94-1C17249F41A5}"/>
              </a:ext>
            </a:extLst>
          </p:cNvPr>
          <p:cNvSpPr>
            <a:spLocks noGrp="1"/>
          </p:cNvSpPr>
          <p:nvPr>
            <p:ph type="title"/>
          </p:nvPr>
        </p:nvSpPr>
        <p:spPr/>
        <p:txBody>
          <a:bodyPr/>
          <a:lstStyle/>
          <a:p>
            <a:r>
              <a:rPr lang="en-US"/>
              <a:t>Pharmacy Strategy summary</a:t>
            </a:r>
          </a:p>
        </p:txBody>
      </p:sp>
      <p:graphicFrame>
        <p:nvGraphicFramePr>
          <p:cNvPr id="17" name="Table 50">
            <a:extLst>
              <a:ext uri="{FF2B5EF4-FFF2-40B4-BE49-F238E27FC236}">
                <a16:creationId xmlns:a16="http://schemas.microsoft.com/office/drawing/2014/main" id="{307A030B-C669-4E77-136D-38BAB88D1725}"/>
              </a:ext>
            </a:extLst>
          </p:cNvPr>
          <p:cNvGraphicFramePr>
            <a:graphicFrameLocks noGrp="1"/>
          </p:cNvGraphicFramePr>
          <p:nvPr>
            <p:extLst>
              <p:ext uri="{D42A27DB-BD31-4B8C-83A1-F6EECF244321}">
                <p14:modId xmlns:p14="http://schemas.microsoft.com/office/powerpoint/2010/main" val="759830843"/>
              </p:ext>
            </p:extLst>
          </p:nvPr>
        </p:nvGraphicFramePr>
        <p:xfrm>
          <a:off x="377825" y="1434041"/>
          <a:ext cx="11436350" cy="1677924"/>
        </p:xfrm>
        <a:graphic>
          <a:graphicData uri="http://schemas.openxmlformats.org/drawingml/2006/table">
            <a:tbl>
              <a:tblPr firstRow="1" bandRow="1">
                <a:tableStyleId>{5C22544A-7EE6-4342-B048-85BDC9FD1C3A}</a:tableStyleId>
              </a:tblPr>
              <a:tblGrid>
                <a:gridCol w="3608388">
                  <a:extLst>
                    <a:ext uri="{9D8B030D-6E8A-4147-A177-3AD203B41FA5}">
                      <a16:colId xmlns:a16="http://schemas.microsoft.com/office/drawing/2014/main" val="4285278006"/>
                    </a:ext>
                  </a:extLst>
                </a:gridCol>
                <a:gridCol w="307181">
                  <a:extLst>
                    <a:ext uri="{9D8B030D-6E8A-4147-A177-3AD203B41FA5}">
                      <a16:colId xmlns:a16="http://schemas.microsoft.com/office/drawing/2014/main" val="3580199495"/>
                    </a:ext>
                  </a:extLst>
                </a:gridCol>
                <a:gridCol w="1996570">
                  <a:extLst>
                    <a:ext uri="{9D8B030D-6E8A-4147-A177-3AD203B41FA5}">
                      <a16:colId xmlns:a16="http://schemas.microsoft.com/office/drawing/2014/main" val="164518970"/>
                    </a:ext>
                  </a:extLst>
                </a:gridCol>
                <a:gridCol w="295563">
                  <a:extLst>
                    <a:ext uri="{9D8B030D-6E8A-4147-A177-3AD203B41FA5}">
                      <a16:colId xmlns:a16="http://schemas.microsoft.com/office/drawing/2014/main" val="3970993665"/>
                    </a:ext>
                  </a:extLst>
                </a:gridCol>
                <a:gridCol w="1315461">
                  <a:extLst>
                    <a:ext uri="{9D8B030D-6E8A-4147-A177-3AD203B41FA5}">
                      <a16:colId xmlns:a16="http://schemas.microsoft.com/office/drawing/2014/main" val="3755176244"/>
                    </a:ext>
                  </a:extLst>
                </a:gridCol>
                <a:gridCol w="304800">
                  <a:extLst>
                    <a:ext uri="{9D8B030D-6E8A-4147-A177-3AD203B41FA5}">
                      <a16:colId xmlns:a16="http://schemas.microsoft.com/office/drawing/2014/main" val="2926158955"/>
                    </a:ext>
                  </a:extLst>
                </a:gridCol>
                <a:gridCol w="3608387">
                  <a:extLst>
                    <a:ext uri="{9D8B030D-6E8A-4147-A177-3AD203B41FA5}">
                      <a16:colId xmlns:a16="http://schemas.microsoft.com/office/drawing/2014/main" val="3930415309"/>
                    </a:ext>
                  </a:extLst>
                </a:gridCol>
              </a:tblGrid>
              <a:tr h="0">
                <a:tc>
                  <a:txBody>
                    <a:bodyPr/>
                    <a:lstStyle/>
                    <a:p>
                      <a:pPr algn="ctr">
                        <a:lnSpc>
                          <a:spcPct val="90000"/>
                        </a:lnSpc>
                        <a:spcBef>
                          <a:spcPts val="300"/>
                        </a:spcBef>
                      </a:pPr>
                      <a:r>
                        <a:rPr lang="en-US" sz="1200" b="0"/>
                        <a:t>Patient type(s) / cohort(s) in focus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200" b="0"/>
                        <a:t>Patient type(s) / cohort(s) volume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200" b="0"/>
                        <a:t>Patient type(s) / cohort(s)  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784781355"/>
                  </a:ext>
                </a:extLst>
              </a:tr>
              <a:tr h="135233">
                <a:tc>
                  <a:txBody>
                    <a:bodyPr/>
                    <a:lstStyle/>
                    <a:p>
                      <a:pPr algn="ctr">
                        <a:lnSpc>
                          <a:spcPct val="90000"/>
                        </a:lnSpc>
                        <a:spcBef>
                          <a:spcPts val="300"/>
                        </a:spcBef>
                      </a:pPr>
                      <a:r>
                        <a:rPr lang="en-US" sz="1050" b="0">
                          <a:solidFill>
                            <a:schemeClr val="tx1"/>
                          </a:solidFill>
                        </a:rPr>
                        <a:t>Adults 50+; Adults 18–49 with increased risk (naïve) &amp; Adults 65+ (previously vaccinated)</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 73M 50+; 13M 19–49 at risk (naïve) &amp; 45M catch-up with for all previously vaccinated eligible adults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050" b="0">
                          <a:solidFill>
                            <a:schemeClr val="tx1"/>
                          </a:solidFill>
                        </a:rPr>
                        <a:t>&gt;3B/year between 2025–2027</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54929621"/>
                  </a:ext>
                </a:extLst>
              </a:tr>
              <a:tr h="29328">
                <a:tc gridSpan="7">
                  <a:txBody>
                    <a:bodyPr/>
                    <a:lstStyle/>
                    <a:p>
                      <a:pPr algn="ctr">
                        <a:lnSpc>
                          <a:spcPct val="90000"/>
                        </a:lnSpc>
                        <a:spcBef>
                          <a:spcPts val="300"/>
                        </a:spcBef>
                      </a:pPr>
                      <a:endParaRPr lang="en-US" sz="600" b="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263302752"/>
                  </a:ext>
                </a:extLst>
              </a:tr>
              <a:tr h="0">
                <a:tc gridSpan="3">
                  <a:txBody>
                    <a:bodyPr/>
                    <a:lstStyle/>
                    <a:p>
                      <a:pPr algn="ctr">
                        <a:lnSpc>
                          <a:spcPct val="90000"/>
                        </a:lnSpc>
                        <a:spcBef>
                          <a:spcPts val="300"/>
                        </a:spcBef>
                      </a:pPr>
                      <a:r>
                        <a:rPr lang="en-US" sz="1400" b="0">
                          <a:solidFill>
                            <a:schemeClr val="bg1"/>
                          </a:solidFill>
                        </a:rPr>
                        <a:t>Business aspiration</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507289423"/>
                  </a:ext>
                </a:extLst>
              </a:tr>
              <a:tr h="237880">
                <a:tc gridSpan="3">
                  <a:txBody>
                    <a:bodyPr/>
                    <a:lstStyle/>
                    <a:p>
                      <a:pPr algn="ctr">
                        <a:lnSpc>
                          <a:spcPct val="90000"/>
                        </a:lnSpc>
                        <a:spcBef>
                          <a:spcPts val="300"/>
                        </a:spcBef>
                      </a:pPr>
                      <a:r>
                        <a:rPr lang="en-US" sz="1050" b="0">
                          <a:solidFill>
                            <a:schemeClr val="tx1"/>
                          </a:solidFill>
                        </a:rPr>
                        <a:t>V116 is a bold new approach in pneumococcal vaccination – specifically designed to address residual disease in adults and leverage indirect protection from infant vaccination. V116 will be the US market leader achieving &gt;65% share by end of 2026 and will be the most important introduction to the direct prevention of adult pneumococcal disease in over four decades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a:txBody>
                    <a:bodyPr/>
                    <a:lstStyle/>
                    <a:p>
                      <a:pPr algn="ctr">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V116 is the first and only PCV specifically designed for adults that offers the broadest disease coverage—far above other vaccines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854709"/>
                  </a:ext>
                </a:extLst>
              </a:tr>
            </a:tbl>
          </a:graphicData>
        </a:graphic>
      </p:graphicFrame>
      <p:graphicFrame>
        <p:nvGraphicFramePr>
          <p:cNvPr id="18" name="Table 4">
            <a:extLst>
              <a:ext uri="{FF2B5EF4-FFF2-40B4-BE49-F238E27FC236}">
                <a16:creationId xmlns:a16="http://schemas.microsoft.com/office/drawing/2014/main" id="{EF32B8FF-C92E-C35E-D6B5-710E78B0E1BC}"/>
              </a:ext>
            </a:extLst>
          </p:cNvPr>
          <p:cNvGraphicFramePr>
            <a:graphicFrameLocks noGrp="1"/>
          </p:cNvGraphicFramePr>
          <p:nvPr>
            <p:extLst>
              <p:ext uri="{D42A27DB-BD31-4B8C-83A1-F6EECF244321}">
                <p14:modId xmlns:p14="http://schemas.microsoft.com/office/powerpoint/2010/main" val="3221946121"/>
              </p:ext>
            </p:extLst>
          </p:nvPr>
        </p:nvGraphicFramePr>
        <p:xfrm>
          <a:off x="377825" y="3256981"/>
          <a:ext cx="11436352" cy="2592134"/>
        </p:xfrm>
        <a:graphic>
          <a:graphicData uri="http://schemas.openxmlformats.org/drawingml/2006/table">
            <a:tbl>
              <a:tblPr firstRow="1" bandRow="1">
                <a:tableStyleId>{5C22544A-7EE6-4342-B048-85BDC9FD1C3A}</a:tableStyleId>
              </a:tblPr>
              <a:tblGrid>
                <a:gridCol w="1384300">
                  <a:extLst>
                    <a:ext uri="{9D8B030D-6E8A-4147-A177-3AD203B41FA5}">
                      <a16:colId xmlns:a16="http://schemas.microsoft.com/office/drawing/2014/main" val="3495471414"/>
                    </a:ext>
                  </a:extLst>
                </a:gridCol>
                <a:gridCol w="1470602">
                  <a:extLst>
                    <a:ext uri="{9D8B030D-6E8A-4147-A177-3AD203B41FA5}">
                      <a16:colId xmlns:a16="http://schemas.microsoft.com/office/drawing/2014/main" val="1487087158"/>
                    </a:ext>
                  </a:extLst>
                </a:gridCol>
                <a:gridCol w="1394691">
                  <a:extLst>
                    <a:ext uri="{9D8B030D-6E8A-4147-A177-3AD203B41FA5}">
                      <a16:colId xmlns:a16="http://schemas.microsoft.com/office/drawing/2014/main" val="1277171381"/>
                    </a:ext>
                  </a:extLst>
                </a:gridCol>
                <a:gridCol w="1856509">
                  <a:extLst>
                    <a:ext uri="{9D8B030D-6E8A-4147-A177-3AD203B41FA5}">
                      <a16:colId xmlns:a16="http://schemas.microsoft.com/office/drawing/2014/main" val="3315878279"/>
                    </a:ext>
                  </a:extLst>
                </a:gridCol>
                <a:gridCol w="2124364">
                  <a:extLst>
                    <a:ext uri="{9D8B030D-6E8A-4147-A177-3AD203B41FA5}">
                      <a16:colId xmlns:a16="http://schemas.microsoft.com/office/drawing/2014/main" val="3489463257"/>
                    </a:ext>
                  </a:extLst>
                </a:gridCol>
                <a:gridCol w="1671782">
                  <a:extLst>
                    <a:ext uri="{9D8B030D-6E8A-4147-A177-3AD203B41FA5}">
                      <a16:colId xmlns:a16="http://schemas.microsoft.com/office/drawing/2014/main" val="3603742914"/>
                    </a:ext>
                  </a:extLst>
                </a:gridCol>
                <a:gridCol w="1534104">
                  <a:extLst>
                    <a:ext uri="{9D8B030D-6E8A-4147-A177-3AD203B41FA5}">
                      <a16:colId xmlns:a16="http://schemas.microsoft.com/office/drawing/2014/main" val="1524078918"/>
                    </a:ext>
                  </a:extLst>
                </a:gridCol>
              </a:tblGrid>
              <a:tr h="174984">
                <a:tc>
                  <a:txBody>
                    <a:bodyPr/>
                    <a:lstStyle/>
                    <a:p>
                      <a:pPr algn="ctr">
                        <a:lnSpc>
                          <a:spcPct val="90000"/>
                        </a:lnSpc>
                        <a:spcBef>
                          <a:spcPts val="300"/>
                        </a:spcBef>
                      </a:pPr>
                      <a:r>
                        <a:rPr lang="en-US" sz="1200" b="0" i="0">
                          <a:solidFill>
                            <a:schemeClr val="bg1"/>
                          </a:solidFill>
                          <a:latin typeface="+mn-lt"/>
                        </a:rPr>
                        <a:t>Prioritized opportunity space</a:t>
                      </a:r>
                    </a:p>
                  </a:txBody>
                  <a:tcPr marL="64008" marR="64008" marT="64008" marB="64008"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algn="ctr">
                        <a:lnSpc>
                          <a:spcPct val="90000"/>
                        </a:lnSpc>
                        <a:spcBef>
                          <a:spcPts val="300"/>
                        </a:spcBef>
                      </a:pPr>
                      <a:r>
                        <a:rPr lang="en-US" sz="1200" b="0" i="0">
                          <a:latin typeface="+mn-lt"/>
                        </a:rPr>
                        <a:t>Secondary segment*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Segment need</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Behavioral objective</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Value proposition statement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Critical</a:t>
                      </a:r>
                      <a:br>
                        <a:rPr lang="en-US" sz="1200" b="0" i="0">
                          <a:latin typeface="+mn-lt"/>
                        </a:rPr>
                      </a:br>
                      <a:r>
                        <a:rPr lang="en-US" sz="1200" b="0" i="0">
                          <a:latin typeface="+mn-lt"/>
                        </a:rPr>
                        <a:t>assumptions</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Assumption</a:t>
                      </a:r>
                      <a:br>
                        <a:rPr lang="en-US" sz="1200" b="0" i="0">
                          <a:latin typeface="+mn-lt"/>
                        </a:rPr>
                      </a:br>
                      <a:r>
                        <a:rPr lang="en-US" sz="1200" b="0" i="0">
                          <a:latin typeface="+mn-lt"/>
                        </a:rPr>
                        <a:t>validation method</a:t>
                      </a:r>
                    </a:p>
                  </a:txBody>
                  <a:tcPr marL="64008" marR="64008" marT="64008" marB="64008"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extLst>
                  <a:ext uri="{0D108BD9-81ED-4DB2-BD59-A6C34878D82A}">
                    <a16:rowId xmlns:a16="http://schemas.microsoft.com/office/drawing/2014/main" val="3146079713"/>
                  </a:ext>
                </a:extLst>
              </a:tr>
              <a:tr h="329167">
                <a:tc rowSpan="3">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i="0" u="none" strike="noStrike" kern="1200" cap="none" spc="0" normalizeH="0" baseline="0" noProof="0">
                          <a:ln>
                            <a:noFill/>
                          </a:ln>
                          <a:solidFill>
                            <a:schemeClr val="tx1"/>
                          </a:solidFill>
                          <a:effectLst/>
                          <a:uLnTx/>
                          <a:uFillTx/>
                          <a:latin typeface="+mn-lt"/>
                          <a:ea typeface="+mn-ea"/>
                          <a:cs typeface="+mn-cs"/>
                        </a:rPr>
                        <a:t>Shape policy, financial, and operational considerations to accelerate reimbursement and adoption, particularly in IDNs, large healthcare systems, and pharmacies</a:t>
                      </a:r>
                      <a:endParaRPr lang="en-US" sz="1000" b="0" i="1">
                        <a:solidFill>
                          <a:schemeClr val="tx1"/>
                        </a:solidFill>
                        <a:latin typeface="+mn-lt"/>
                      </a:endParaRPr>
                    </a:p>
                  </a:txBody>
                  <a:tcPr marL="64008" marR="64008" marT="54864" marB="54864"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Pharmacy district managers</a:t>
                      </a:r>
                    </a:p>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050" b="0" i="1" u="none" strike="noStrike" kern="1200" cap="none" spc="0" normalizeH="0" baseline="0" noProof="0">
                          <a:ln>
                            <a:noFill/>
                          </a:ln>
                          <a:solidFill>
                            <a:schemeClr val="tx1"/>
                          </a:solidFill>
                          <a:effectLst/>
                          <a:uLnTx/>
                          <a:uFillTx/>
                          <a:latin typeface="+mn-lt"/>
                          <a:ea typeface="+mn-ea"/>
                          <a:cs typeface="+mn-cs"/>
                        </a:rPr>
                        <a:t>(including PDM Supervisors, </a:t>
                      </a:r>
                      <a:br>
                        <a:rPr kumimoji="0" lang="en-US" sz="1050" b="0" i="1" u="none" strike="noStrike" kern="1200" cap="none" spc="0" normalizeH="0" baseline="0" noProof="0">
                          <a:ln>
                            <a:noFill/>
                          </a:ln>
                          <a:solidFill>
                            <a:schemeClr val="tx1"/>
                          </a:solidFill>
                          <a:effectLst/>
                          <a:uLnTx/>
                          <a:uFillTx/>
                          <a:latin typeface="+mn-lt"/>
                          <a:ea typeface="+mn-ea"/>
                          <a:cs typeface="+mn-cs"/>
                        </a:rPr>
                      </a:br>
                      <a:r>
                        <a:rPr kumimoji="0" lang="en-US" sz="1050" b="0" i="1" u="none" strike="noStrike" kern="1200" cap="none" spc="0" normalizeH="0" baseline="0" noProof="0">
                          <a:ln>
                            <a:noFill/>
                          </a:ln>
                          <a:solidFill>
                            <a:schemeClr val="tx1"/>
                          </a:solidFill>
                          <a:effectLst/>
                          <a:uLnTx/>
                          <a:uFillTx/>
                          <a:latin typeface="+mn-lt"/>
                          <a:ea typeface="+mn-ea"/>
                          <a:cs typeface="+mn-cs"/>
                        </a:rPr>
                        <a:t>Regional Leaders, Regional clinical leads)</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a:solidFill>
                            <a:schemeClr val="tx1"/>
                          </a:solidFill>
                          <a:latin typeface="+mn-lt"/>
                          <a:ea typeface="+mn-ea"/>
                          <a:cs typeface="+mn-cs"/>
                        </a:rPr>
                        <a:t>Effective, simple, &amp; profitable  strategies (i.e., approach considers clinical, operational, financial goals of  pharmacy)</a:t>
                      </a:r>
                      <a:endParaRPr lang="en-US" sz="1050" kern="1200" noProof="0">
                        <a:solidFill>
                          <a:schemeClr val="tx1"/>
                        </a:solidFill>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a:solidFill>
                            <a:schemeClr val="tx1"/>
                          </a:solidFill>
                          <a:latin typeface="+mn-lt"/>
                          <a:ea typeface="+mn-ea"/>
                          <a:cs typeface="+mn-cs"/>
                        </a:rPr>
                        <a:t>Believes that pneumococcal vaccine strategies should be effective at addressing IPD disease incidence as well as economical and efficient</a:t>
                      </a:r>
                      <a:endParaRPr lang="en-US" sz="1050" kern="1200" noProof="0">
                        <a:solidFill>
                          <a:schemeClr val="tx1"/>
                        </a:solidFill>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marR="0" lvl="0" indent="0" algn="ctr" defTabSz="914400" rtl="0" eaLnBrk="1" fontAlgn="auto" latinLnBrk="0" hangingPunct="1">
                        <a:lnSpc>
                          <a:spcPct val="89000"/>
                        </a:lnSpc>
                        <a:spcBef>
                          <a:spcPts val="300"/>
                        </a:spcBef>
                        <a:spcAft>
                          <a:spcPts val="0"/>
                        </a:spcAft>
                        <a:buClrTx/>
                        <a:buSzTx/>
                        <a:buFont typeface="Arial" panose="020B0604020202020204" pitchFamily="34" charset="0"/>
                        <a:buNone/>
                      </a:pPr>
                      <a:r>
                        <a:rPr lang="en-US" sz="1050" kern="1200" noProof="0">
                          <a:solidFill>
                            <a:schemeClr val="tx1"/>
                          </a:solidFill>
                          <a:latin typeface="+mn-lt"/>
                          <a:ea typeface="+mn-ea"/>
                          <a:cs typeface="+mn-cs"/>
                        </a:rPr>
                        <a:t>As a single dose pneumococcal vaccine with the broadest disease coverage and mutually beneficial contract offering, V116 aligns to the pharmacy's clinical and financial goals</a:t>
                      </a:r>
                      <a:endParaRPr lang="en-US" sz="1050" kern="1200">
                        <a:solidFill>
                          <a:schemeClr val="tx1"/>
                        </a:solidFill>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3">
                  <a:txBody>
                    <a:bodyPr/>
                    <a:lstStyle/>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Broad payer coverage for V116</a:t>
                      </a:r>
                    </a:p>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Ability to offer a competitive contract </a:t>
                      </a:r>
                    </a:p>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ACIP recommends V116 for adult 50+ vaccine naïve as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well as 65+ vaccine experienced population</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3">
                  <a:txBody>
                    <a:bodyPr/>
                    <a:lstStyle/>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Access V116 coverage rate closely after product approval</a:t>
                      </a:r>
                    </a:p>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Closely monitor ACIP meeting and MMWR publication</a:t>
                      </a:r>
                    </a:p>
                  </a:txBody>
                  <a:tcPr marL="64008" marR="64008" marT="54864" marB="54864" anchor="ctr">
                    <a:lnL w="285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12727660"/>
                  </a:ext>
                </a:extLst>
              </a:tr>
              <a:tr h="192997">
                <a:tc vMerge="1">
                  <a:txBody>
                    <a:bodyPr/>
                    <a:lstStyle/>
                    <a:p>
                      <a:endParaRPr lang="en-US"/>
                    </a:p>
                  </a:txBody>
                  <a:tcPr/>
                </a:tc>
                <a:tc>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b="0" i="0" u="none" strike="noStrike" kern="1200" cap="none" spc="0" normalizeH="0" baseline="0" noProof="0">
                          <a:ln>
                            <a:noFill/>
                          </a:ln>
                          <a:solidFill>
                            <a:srgbClr val="688CE8"/>
                          </a:solidFill>
                          <a:effectLst/>
                          <a:uLnTx/>
                          <a:uFillTx/>
                          <a:latin typeface="Invention"/>
                          <a:ea typeface="+mn-ea"/>
                          <a:cs typeface="+mn-cs"/>
                        </a:rPr>
                        <a:t>Pharmacists</a:t>
                      </a:r>
                      <a:endParaRPr kumimoji="0" lang="en-US" sz="1050" b="0" i="1" u="none" strike="noStrike" kern="1200" cap="none" spc="0" normalizeH="0" baseline="0" noProof="0">
                        <a:ln>
                          <a:noFill/>
                        </a:ln>
                        <a:solidFill>
                          <a:schemeClr val="tx1"/>
                        </a:solidFill>
                        <a:effectLst/>
                        <a:uLnTx/>
                        <a:uFillTx/>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Effective and simple operational strategies</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Believes that V116 is effective at addressing IPD disease incidence and easy to administer</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marR="0" lvl="0" indent="0" algn="ctr" defTabSz="914400" rtl="0" eaLnBrk="1" fontAlgn="auto" latinLnBrk="0" hangingPunct="1">
                        <a:lnSpc>
                          <a:spcPct val="89000"/>
                        </a:lnSpc>
                        <a:spcBef>
                          <a:spcPts val="300"/>
                        </a:spcBef>
                        <a:spcAft>
                          <a:spcPts val="0"/>
                        </a:spcAft>
                        <a:buClrTx/>
                        <a:buSzTx/>
                        <a:buFont typeface="Arial" panose="020B0604020202020204" pitchFamily="34" charset="0"/>
                        <a:buNone/>
                      </a:pPr>
                      <a:r>
                        <a:rPr lang="en-US" sz="1050" kern="1200">
                          <a:solidFill>
                            <a:schemeClr val="tx1"/>
                          </a:solidFill>
                          <a:latin typeface="+mn-lt"/>
                          <a:ea typeface="+mn-ea"/>
                          <a:cs typeface="+mn-cs"/>
                        </a:rPr>
                        <a:t>V116 is an effective one dose vaccine and easy to recommend/implement</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endParaRPr lang="en-US"/>
                    </a:p>
                  </a:txBody>
                  <a:tcPr/>
                </a:tc>
                <a:extLst>
                  <a:ext uri="{0D108BD9-81ED-4DB2-BD59-A6C34878D82A}">
                    <a16:rowId xmlns:a16="http://schemas.microsoft.com/office/drawing/2014/main" val="494692321"/>
                  </a:ext>
                </a:extLst>
              </a:tr>
              <a:tr h="192997">
                <a:tc vMerge="1">
                  <a:txBody>
                    <a:bodyPr/>
                    <a:lstStyle/>
                    <a:p>
                      <a:endParaRPr lang="en-US"/>
                    </a:p>
                  </a:txBody>
                  <a:tcPr/>
                </a:tc>
                <a:tc>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b="0" i="0" u="none" strike="noStrike" kern="1200" cap="none" spc="0" normalizeH="0" baseline="0" noProof="0">
                          <a:ln>
                            <a:noFill/>
                          </a:ln>
                          <a:solidFill>
                            <a:srgbClr val="688CE8"/>
                          </a:solidFill>
                          <a:effectLst/>
                          <a:uLnTx/>
                          <a:uFillTx/>
                          <a:latin typeface="+mn-lt"/>
                          <a:ea typeface="+mn-ea"/>
                          <a:cs typeface="+mn-cs"/>
                        </a:rPr>
                        <a:t>Pharmacy technicians </a:t>
                      </a:r>
                      <a:endParaRPr kumimoji="0" lang="en-US" sz="1100" b="0" i="0" u="none" strike="noStrike" kern="1200" cap="none" spc="0" normalizeH="0" baseline="0" noProof="0">
                        <a:ln>
                          <a:noFill/>
                        </a:ln>
                        <a:solidFill>
                          <a:srgbClr val="688CE8"/>
                        </a:solidFill>
                        <a:effectLst/>
                        <a:uLnTx/>
                        <a:uFillTx/>
                        <a:latin typeface="Invention"/>
                        <a:ea typeface="+mn-ea"/>
                        <a:cs typeface="+mn-cs"/>
                      </a:endParaRPr>
                    </a:p>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050" b="0" i="1" u="none" strike="noStrike" kern="1200" cap="none" spc="0" normalizeH="0" baseline="0" noProof="0">
                          <a:ln>
                            <a:noFill/>
                          </a:ln>
                          <a:solidFill>
                            <a:srgbClr val="0C2340"/>
                          </a:solidFill>
                          <a:effectLst/>
                          <a:uLnTx/>
                          <a:uFillTx/>
                          <a:latin typeface="+mn-lt"/>
                          <a:ea typeface="+mn-ea"/>
                          <a:cs typeface="+mn-cs"/>
                        </a:rPr>
                        <a:t>(post approval)</a:t>
                      </a:r>
                      <a:endParaRPr kumimoji="0" lang="en-US" sz="1050" b="0" i="1" u="none" strike="noStrike" kern="1200" cap="none" spc="0" normalizeH="0" baseline="0" noProof="0">
                        <a:ln>
                          <a:noFill/>
                        </a:ln>
                        <a:solidFill>
                          <a:schemeClr val="tx1"/>
                        </a:solidFill>
                        <a:effectLst/>
                        <a:uLnTx/>
                        <a:uFillTx/>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Effective and simple operational strategies</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Believes that V116 is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easy to administer</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marR="0" lvl="0" indent="0" algn="ctr" defTabSz="914400" rtl="0" eaLnBrk="1" fontAlgn="auto" latinLnBrk="0" hangingPunct="1">
                        <a:lnSpc>
                          <a:spcPct val="89000"/>
                        </a:lnSpc>
                        <a:spcBef>
                          <a:spcPts val="300"/>
                        </a:spcBef>
                        <a:spcAft>
                          <a:spcPts val="0"/>
                        </a:spcAft>
                        <a:buClrTx/>
                        <a:buSzTx/>
                        <a:buFont typeface="Arial" panose="020B0604020202020204" pitchFamily="34" charset="0"/>
                        <a:buNone/>
                      </a:pPr>
                      <a:r>
                        <a:rPr lang="en-US" sz="1050" kern="1200">
                          <a:solidFill>
                            <a:schemeClr val="tx1"/>
                          </a:solidFill>
                          <a:latin typeface="+mn-lt"/>
                          <a:ea typeface="+mn-ea"/>
                          <a:cs typeface="+mn-cs"/>
                        </a:rPr>
                        <a:t>V116 is one dose vaccine and easy to recommend/implement</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endParaRPr lang="en-US"/>
                    </a:p>
                  </a:txBody>
                  <a:tcPr/>
                </a:tc>
                <a:extLst>
                  <a:ext uri="{0D108BD9-81ED-4DB2-BD59-A6C34878D82A}">
                    <a16:rowId xmlns:a16="http://schemas.microsoft.com/office/drawing/2014/main" val="480446962"/>
                  </a:ext>
                </a:extLst>
              </a:tr>
            </a:tbl>
          </a:graphicData>
        </a:graphic>
      </p:graphicFrame>
      <p:sp>
        <p:nvSpPr>
          <p:cNvPr id="19" name="Rectangle 18">
            <a:extLst>
              <a:ext uri="{FF2B5EF4-FFF2-40B4-BE49-F238E27FC236}">
                <a16:creationId xmlns:a16="http://schemas.microsoft.com/office/drawing/2014/main" id="{66136C59-D97E-D837-F357-2E1A007F1199}"/>
              </a:ext>
            </a:extLst>
          </p:cNvPr>
          <p:cNvSpPr/>
          <p:nvPr/>
        </p:nvSpPr>
        <p:spPr bwMode="gray">
          <a:xfrm>
            <a:off x="377826" y="1097280"/>
            <a:ext cx="11436350" cy="292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4864" rtlCol="0" anchor="ctr"/>
          <a:lstStyle/>
          <a:p>
            <a:pPr marL="0" marR="0" lvl="0" indent="0" algn="ctr" defTabSz="914400" rtl="0" eaLnBrk="1" fontAlgn="auto" latinLnBrk="0" hangingPunct="1">
              <a:lnSpc>
                <a:spcPct val="9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Invention" panose="020B0503020008020204" pitchFamily="34" charset="0"/>
                <a:ea typeface="+mn-ea"/>
                <a:cs typeface="+mn-cs"/>
              </a:rPr>
              <a:t>Market in focus</a:t>
            </a:r>
          </a:p>
        </p:txBody>
      </p:sp>
      <p:cxnSp>
        <p:nvCxnSpPr>
          <p:cNvPr id="20" name="Straight Connector 19">
            <a:extLst>
              <a:ext uri="{FF2B5EF4-FFF2-40B4-BE49-F238E27FC236}">
                <a16:creationId xmlns:a16="http://schemas.microsoft.com/office/drawing/2014/main" id="{38491899-2083-BEF2-905C-6E3FEDC6F1CC}"/>
              </a:ext>
            </a:extLst>
          </p:cNvPr>
          <p:cNvCxnSpPr>
            <a:cxnSpLocks/>
          </p:cNvCxnSpPr>
          <p:nvPr/>
        </p:nvCxnSpPr>
        <p:spPr bwMode="gray">
          <a:xfrm>
            <a:off x="377825" y="317730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2BC4D18-310E-84B8-40E8-F8C319713422}"/>
              </a:ext>
            </a:extLst>
          </p:cNvPr>
          <p:cNvSpPr>
            <a:spLocks noGrp="1"/>
          </p:cNvSpPr>
          <p:nvPr>
            <p:ph type="sldNum" sz="quarter" idx="12"/>
          </p:nvPr>
        </p:nvSpPr>
        <p:spPr/>
        <p:txBody>
          <a:bodyPr/>
          <a:lstStyle/>
          <a:p>
            <a:fld id="{29CC380D-5F44-41E8-971E-CDD19ED6F8E3}" type="slidenum">
              <a:rPr lang="en-GB" smtClean="0"/>
              <a:t>22</a:t>
            </a:fld>
            <a:endParaRPr lang="en-GB"/>
          </a:p>
        </p:txBody>
      </p:sp>
    </p:spTree>
    <p:extLst>
      <p:ext uri="{BB962C8B-B14F-4D97-AF65-F5344CB8AC3E}">
        <p14:creationId xmlns:p14="http://schemas.microsoft.com/office/powerpoint/2010/main" val="120680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19A064-D945-AE64-6D58-FE48ECA8D3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24" y="0"/>
            <a:ext cx="12196223" cy="847725"/>
          </a:xfrm>
          <a:prstGeom prst="rect">
            <a:avLst/>
          </a:prstGeom>
        </p:spPr>
      </p:pic>
      <p:pic>
        <p:nvPicPr>
          <p:cNvPr id="11" name="Picture 10" descr="Logo&#10;&#10;Description automatically generated">
            <a:extLst>
              <a:ext uri="{FF2B5EF4-FFF2-40B4-BE49-F238E27FC236}">
                <a16:creationId xmlns:a16="http://schemas.microsoft.com/office/drawing/2014/main" id="{2FA98DA9-84A1-1A9B-5A35-6BAECF9C7A7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0971" y="66090"/>
            <a:ext cx="815210" cy="476831"/>
          </a:xfrm>
          <a:prstGeom prst="rect">
            <a:avLst/>
          </a:prstGeom>
        </p:spPr>
      </p:pic>
      <p:pic>
        <p:nvPicPr>
          <p:cNvPr id="12" name="Picture 11">
            <a:hlinkClick r:id="rId5" action="ppaction://hlinksldjump"/>
            <a:extLst>
              <a:ext uri="{FF2B5EF4-FFF2-40B4-BE49-F238E27FC236}">
                <a16:creationId xmlns:a16="http://schemas.microsoft.com/office/drawing/2014/main" id="{47801042-F944-FBD2-E6AB-A8AB3692CE2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620871" y="95124"/>
            <a:ext cx="331783" cy="331783"/>
          </a:xfrm>
          <a:prstGeom prst="rect">
            <a:avLst/>
          </a:prstGeom>
        </p:spPr>
      </p:pic>
      <p:pic>
        <p:nvPicPr>
          <p:cNvPr id="14" name="Graphic 13">
            <a:hlinkClick r:id="rId7" action="ppaction://hlinksldjump"/>
            <a:extLst>
              <a:ext uri="{FF2B5EF4-FFF2-40B4-BE49-F238E27FC236}">
                <a16:creationId xmlns:a16="http://schemas.microsoft.com/office/drawing/2014/main" id="{2608D968-6A83-BCD7-E8C6-A97576923FF9}"/>
              </a:ext>
            </a:extLst>
          </p:cNvPr>
          <p:cNvPicPr>
            <a:picLocks noChangeAspect="1"/>
          </p:cNvPicPr>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8417" r="7119" b="17531"/>
          <a:stretch/>
        </p:blipFill>
        <p:spPr>
          <a:xfrm>
            <a:off x="11702019" y="169639"/>
            <a:ext cx="174804" cy="170675"/>
          </a:xfrm>
          <a:prstGeom prst="rect">
            <a:avLst/>
          </a:prstGeom>
        </p:spPr>
      </p:pic>
      <p:sp>
        <p:nvSpPr>
          <p:cNvPr id="15" name="Text Placeholder 13">
            <a:extLst>
              <a:ext uri="{FF2B5EF4-FFF2-40B4-BE49-F238E27FC236}">
                <a16:creationId xmlns:a16="http://schemas.microsoft.com/office/drawing/2014/main" id="{9B9B4E68-26D8-D183-3F7F-E3D16C8861EC}"/>
              </a:ext>
            </a:extLst>
          </p:cNvPr>
          <p:cNvSpPr txBox="1">
            <a:spLocks/>
          </p:cNvSpPr>
          <p:nvPr/>
        </p:nvSpPr>
        <p:spPr>
          <a:xfrm>
            <a:off x="377825" y="6483928"/>
            <a:ext cx="10009188" cy="177223"/>
          </a:xfrm>
          <a:prstGeom prst="rect">
            <a:avLst/>
          </a:prstGeom>
        </p:spPr>
        <p:txBody>
          <a:bodyPr vert="horz" lIns="0" tIns="0" rIns="0" bIns="0" rtlCol="0" anchor="b">
            <a:noAutofit/>
          </a:bodyPr>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b="0" kern="1200" dirty="0">
                <a:solidFill>
                  <a:schemeClr val="tx1"/>
                </a:solidFill>
                <a:latin typeface="+mn-lt"/>
                <a:ea typeface="+mn-ea"/>
                <a:cs typeface="Arial" pitchFamily="34" charset="0"/>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a:t>*Priority segment within retail pharmacy, independent pharmacy networks, and long-term care pharmacy.</a:t>
            </a:r>
          </a:p>
        </p:txBody>
      </p:sp>
      <p:sp>
        <p:nvSpPr>
          <p:cNvPr id="3" name="Title 2">
            <a:extLst>
              <a:ext uri="{FF2B5EF4-FFF2-40B4-BE49-F238E27FC236}">
                <a16:creationId xmlns:a16="http://schemas.microsoft.com/office/drawing/2014/main" id="{B02DCB45-F296-BE56-A8A8-0CA1DC9841F6}"/>
              </a:ext>
            </a:extLst>
          </p:cNvPr>
          <p:cNvSpPr>
            <a:spLocks noGrp="1"/>
          </p:cNvSpPr>
          <p:nvPr>
            <p:ph type="title"/>
          </p:nvPr>
        </p:nvSpPr>
        <p:spPr/>
        <p:txBody>
          <a:bodyPr/>
          <a:lstStyle/>
          <a:p>
            <a:r>
              <a:rPr lang="en-US"/>
              <a:t>Pharmacy Strategy summary</a:t>
            </a:r>
          </a:p>
        </p:txBody>
      </p:sp>
      <p:graphicFrame>
        <p:nvGraphicFramePr>
          <p:cNvPr id="17" name="Table 50">
            <a:extLst>
              <a:ext uri="{FF2B5EF4-FFF2-40B4-BE49-F238E27FC236}">
                <a16:creationId xmlns:a16="http://schemas.microsoft.com/office/drawing/2014/main" id="{4474BE18-6E0C-8CC1-51C9-BA6C8C3D8A50}"/>
              </a:ext>
            </a:extLst>
          </p:cNvPr>
          <p:cNvGraphicFramePr>
            <a:graphicFrameLocks noGrp="1"/>
          </p:cNvGraphicFramePr>
          <p:nvPr>
            <p:extLst>
              <p:ext uri="{D42A27DB-BD31-4B8C-83A1-F6EECF244321}">
                <p14:modId xmlns:p14="http://schemas.microsoft.com/office/powerpoint/2010/main" val="2421713280"/>
              </p:ext>
            </p:extLst>
          </p:nvPr>
        </p:nvGraphicFramePr>
        <p:xfrm>
          <a:off x="377825" y="1434041"/>
          <a:ext cx="11436350" cy="1677924"/>
        </p:xfrm>
        <a:graphic>
          <a:graphicData uri="http://schemas.openxmlformats.org/drawingml/2006/table">
            <a:tbl>
              <a:tblPr firstRow="1" bandRow="1">
                <a:tableStyleId>{5C22544A-7EE6-4342-B048-85BDC9FD1C3A}</a:tableStyleId>
              </a:tblPr>
              <a:tblGrid>
                <a:gridCol w="3608388">
                  <a:extLst>
                    <a:ext uri="{9D8B030D-6E8A-4147-A177-3AD203B41FA5}">
                      <a16:colId xmlns:a16="http://schemas.microsoft.com/office/drawing/2014/main" val="4285278006"/>
                    </a:ext>
                  </a:extLst>
                </a:gridCol>
                <a:gridCol w="307181">
                  <a:extLst>
                    <a:ext uri="{9D8B030D-6E8A-4147-A177-3AD203B41FA5}">
                      <a16:colId xmlns:a16="http://schemas.microsoft.com/office/drawing/2014/main" val="3580199495"/>
                    </a:ext>
                  </a:extLst>
                </a:gridCol>
                <a:gridCol w="1996570">
                  <a:extLst>
                    <a:ext uri="{9D8B030D-6E8A-4147-A177-3AD203B41FA5}">
                      <a16:colId xmlns:a16="http://schemas.microsoft.com/office/drawing/2014/main" val="164518970"/>
                    </a:ext>
                  </a:extLst>
                </a:gridCol>
                <a:gridCol w="295563">
                  <a:extLst>
                    <a:ext uri="{9D8B030D-6E8A-4147-A177-3AD203B41FA5}">
                      <a16:colId xmlns:a16="http://schemas.microsoft.com/office/drawing/2014/main" val="3970993665"/>
                    </a:ext>
                  </a:extLst>
                </a:gridCol>
                <a:gridCol w="1315461">
                  <a:extLst>
                    <a:ext uri="{9D8B030D-6E8A-4147-A177-3AD203B41FA5}">
                      <a16:colId xmlns:a16="http://schemas.microsoft.com/office/drawing/2014/main" val="3755176244"/>
                    </a:ext>
                  </a:extLst>
                </a:gridCol>
                <a:gridCol w="304800">
                  <a:extLst>
                    <a:ext uri="{9D8B030D-6E8A-4147-A177-3AD203B41FA5}">
                      <a16:colId xmlns:a16="http://schemas.microsoft.com/office/drawing/2014/main" val="2926158955"/>
                    </a:ext>
                  </a:extLst>
                </a:gridCol>
                <a:gridCol w="3608387">
                  <a:extLst>
                    <a:ext uri="{9D8B030D-6E8A-4147-A177-3AD203B41FA5}">
                      <a16:colId xmlns:a16="http://schemas.microsoft.com/office/drawing/2014/main" val="3930415309"/>
                    </a:ext>
                  </a:extLst>
                </a:gridCol>
              </a:tblGrid>
              <a:tr h="0">
                <a:tc>
                  <a:txBody>
                    <a:bodyPr/>
                    <a:lstStyle/>
                    <a:p>
                      <a:pPr algn="ctr">
                        <a:lnSpc>
                          <a:spcPct val="90000"/>
                        </a:lnSpc>
                        <a:spcBef>
                          <a:spcPts val="300"/>
                        </a:spcBef>
                      </a:pPr>
                      <a:r>
                        <a:rPr lang="en-US" sz="1200" b="0"/>
                        <a:t>Patient type(s) / cohort(s) in focus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200" b="0"/>
                        <a:t>Patient type(s) / cohort(s) volume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200" b="0"/>
                        <a:t>Patient type(s) / cohort(s)  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784781355"/>
                  </a:ext>
                </a:extLst>
              </a:tr>
              <a:tr h="135233">
                <a:tc>
                  <a:txBody>
                    <a:bodyPr/>
                    <a:lstStyle/>
                    <a:p>
                      <a:pPr algn="ctr">
                        <a:lnSpc>
                          <a:spcPct val="90000"/>
                        </a:lnSpc>
                        <a:spcBef>
                          <a:spcPts val="300"/>
                        </a:spcBef>
                      </a:pPr>
                      <a:r>
                        <a:rPr lang="en-US" sz="1050" b="0">
                          <a:solidFill>
                            <a:schemeClr val="tx1"/>
                          </a:solidFill>
                        </a:rPr>
                        <a:t>Adults 50+; Adults 18–49 with increased risk (naïve) &amp; Adults 65+ (previously vaccinated)</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 73M 50+; 13M 19–49 at risk (naïve) &amp; 45M catch-up with for all previously vaccinated eligible adults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050" b="0">
                          <a:solidFill>
                            <a:schemeClr val="tx1"/>
                          </a:solidFill>
                        </a:rPr>
                        <a:t>&gt;3B/year between 2025–2027</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54929621"/>
                  </a:ext>
                </a:extLst>
              </a:tr>
              <a:tr h="29328">
                <a:tc gridSpan="7">
                  <a:txBody>
                    <a:bodyPr/>
                    <a:lstStyle/>
                    <a:p>
                      <a:pPr algn="ctr">
                        <a:lnSpc>
                          <a:spcPct val="90000"/>
                        </a:lnSpc>
                        <a:spcBef>
                          <a:spcPts val="300"/>
                        </a:spcBef>
                      </a:pPr>
                      <a:endParaRPr lang="en-US" sz="600" b="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263302752"/>
                  </a:ext>
                </a:extLst>
              </a:tr>
              <a:tr h="0">
                <a:tc gridSpan="3">
                  <a:txBody>
                    <a:bodyPr/>
                    <a:lstStyle/>
                    <a:p>
                      <a:pPr algn="ctr">
                        <a:lnSpc>
                          <a:spcPct val="90000"/>
                        </a:lnSpc>
                        <a:spcBef>
                          <a:spcPts val="300"/>
                        </a:spcBef>
                      </a:pPr>
                      <a:r>
                        <a:rPr lang="en-US" sz="1400" b="0">
                          <a:solidFill>
                            <a:schemeClr val="bg1"/>
                          </a:solidFill>
                        </a:rPr>
                        <a:t>Business aspiration</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507289423"/>
                  </a:ext>
                </a:extLst>
              </a:tr>
              <a:tr h="237880">
                <a:tc gridSpan="3">
                  <a:txBody>
                    <a:bodyPr/>
                    <a:lstStyle/>
                    <a:p>
                      <a:pPr algn="ctr">
                        <a:lnSpc>
                          <a:spcPct val="90000"/>
                        </a:lnSpc>
                        <a:spcBef>
                          <a:spcPts val="300"/>
                        </a:spcBef>
                      </a:pPr>
                      <a:r>
                        <a:rPr lang="en-US" sz="1050" b="0">
                          <a:solidFill>
                            <a:schemeClr val="tx1"/>
                          </a:solidFill>
                        </a:rPr>
                        <a:t>V116 is a bold new approach in pneumococcal vaccination – specifically designed to address residual disease in adults and leverage indirect protection from infant vaccination. V116 will be the US market leader achieving &gt;65% share by end of 2026 and will be the most important introduction to the direct prevention of adult pneumococcal disease in over four decades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a:txBody>
                    <a:bodyPr/>
                    <a:lstStyle/>
                    <a:p>
                      <a:pPr algn="ctr">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V116 is the first and only PCV specifically designed for adults that offers the broadest disease coverage—far above other vaccines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854709"/>
                  </a:ext>
                </a:extLst>
              </a:tr>
            </a:tbl>
          </a:graphicData>
        </a:graphic>
      </p:graphicFrame>
      <p:graphicFrame>
        <p:nvGraphicFramePr>
          <p:cNvPr id="18" name="Table 4">
            <a:extLst>
              <a:ext uri="{FF2B5EF4-FFF2-40B4-BE49-F238E27FC236}">
                <a16:creationId xmlns:a16="http://schemas.microsoft.com/office/drawing/2014/main" id="{61000F80-ABE4-46BF-C545-1BC11F60FDA2}"/>
              </a:ext>
            </a:extLst>
          </p:cNvPr>
          <p:cNvGraphicFramePr>
            <a:graphicFrameLocks noGrp="1"/>
          </p:cNvGraphicFramePr>
          <p:nvPr>
            <p:extLst>
              <p:ext uri="{D42A27DB-BD31-4B8C-83A1-F6EECF244321}">
                <p14:modId xmlns:p14="http://schemas.microsoft.com/office/powerpoint/2010/main" val="1343663668"/>
              </p:ext>
            </p:extLst>
          </p:nvPr>
        </p:nvGraphicFramePr>
        <p:xfrm>
          <a:off x="377825" y="3256981"/>
          <a:ext cx="11436350" cy="2897886"/>
        </p:xfrm>
        <a:graphic>
          <a:graphicData uri="http://schemas.openxmlformats.org/drawingml/2006/table">
            <a:tbl>
              <a:tblPr firstRow="1" bandRow="1">
                <a:tableStyleId>{5C22544A-7EE6-4342-B048-85BDC9FD1C3A}</a:tableStyleId>
              </a:tblPr>
              <a:tblGrid>
                <a:gridCol w="1384300">
                  <a:extLst>
                    <a:ext uri="{9D8B030D-6E8A-4147-A177-3AD203B41FA5}">
                      <a16:colId xmlns:a16="http://schemas.microsoft.com/office/drawing/2014/main" val="3495471414"/>
                    </a:ext>
                  </a:extLst>
                </a:gridCol>
                <a:gridCol w="914400">
                  <a:extLst>
                    <a:ext uri="{9D8B030D-6E8A-4147-A177-3AD203B41FA5}">
                      <a16:colId xmlns:a16="http://schemas.microsoft.com/office/drawing/2014/main" val="1487087158"/>
                    </a:ext>
                  </a:extLst>
                </a:gridCol>
                <a:gridCol w="1571625">
                  <a:extLst>
                    <a:ext uri="{9D8B030D-6E8A-4147-A177-3AD203B41FA5}">
                      <a16:colId xmlns:a16="http://schemas.microsoft.com/office/drawing/2014/main" val="1277171381"/>
                    </a:ext>
                  </a:extLst>
                </a:gridCol>
                <a:gridCol w="1762125">
                  <a:extLst>
                    <a:ext uri="{9D8B030D-6E8A-4147-A177-3AD203B41FA5}">
                      <a16:colId xmlns:a16="http://schemas.microsoft.com/office/drawing/2014/main" val="3315878279"/>
                    </a:ext>
                  </a:extLst>
                </a:gridCol>
                <a:gridCol w="2762250">
                  <a:extLst>
                    <a:ext uri="{9D8B030D-6E8A-4147-A177-3AD203B41FA5}">
                      <a16:colId xmlns:a16="http://schemas.microsoft.com/office/drawing/2014/main" val="3489463257"/>
                    </a:ext>
                  </a:extLst>
                </a:gridCol>
                <a:gridCol w="1647825">
                  <a:extLst>
                    <a:ext uri="{9D8B030D-6E8A-4147-A177-3AD203B41FA5}">
                      <a16:colId xmlns:a16="http://schemas.microsoft.com/office/drawing/2014/main" val="3603742914"/>
                    </a:ext>
                  </a:extLst>
                </a:gridCol>
                <a:gridCol w="1393825">
                  <a:extLst>
                    <a:ext uri="{9D8B030D-6E8A-4147-A177-3AD203B41FA5}">
                      <a16:colId xmlns:a16="http://schemas.microsoft.com/office/drawing/2014/main" val="1524078918"/>
                    </a:ext>
                  </a:extLst>
                </a:gridCol>
              </a:tblGrid>
              <a:tr h="0">
                <a:tc>
                  <a:txBody>
                    <a:bodyPr/>
                    <a:lstStyle/>
                    <a:p>
                      <a:pPr algn="ctr">
                        <a:lnSpc>
                          <a:spcPct val="90000"/>
                        </a:lnSpc>
                        <a:spcBef>
                          <a:spcPts val="300"/>
                        </a:spcBef>
                      </a:pPr>
                      <a:r>
                        <a:rPr lang="en-US" sz="1200" b="0" i="0">
                          <a:solidFill>
                            <a:schemeClr val="bg1"/>
                          </a:solidFill>
                          <a:latin typeface="+mn-lt"/>
                        </a:rPr>
                        <a:t>Prioritized opportunity space</a:t>
                      </a:r>
                    </a:p>
                  </a:txBody>
                  <a:tcPr marL="64008" marR="64008" marT="64008" marB="64008"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algn="ctr">
                        <a:lnSpc>
                          <a:spcPct val="90000"/>
                        </a:lnSpc>
                        <a:spcBef>
                          <a:spcPts val="300"/>
                        </a:spcBef>
                      </a:pPr>
                      <a:r>
                        <a:rPr lang="en-US" sz="1200" b="0" i="0">
                          <a:latin typeface="+mn-lt"/>
                        </a:rPr>
                        <a:t>Priority segment*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Segment need</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Behavioral objective</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Value proposition statement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Critical</a:t>
                      </a:r>
                      <a:br>
                        <a:rPr lang="en-US" sz="1200" b="0" i="0">
                          <a:latin typeface="+mn-lt"/>
                        </a:rPr>
                      </a:br>
                      <a:r>
                        <a:rPr lang="en-US" sz="1200" b="0" i="0">
                          <a:latin typeface="+mn-lt"/>
                        </a:rPr>
                        <a:t>assumptions</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Assumption</a:t>
                      </a:r>
                      <a:br>
                        <a:rPr lang="en-US" sz="1200" b="0" i="0">
                          <a:latin typeface="+mn-lt"/>
                        </a:rPr>
                      </a:br>
                      <a:r>
                        <a:rPr lang="en-US" sz="1200" b="0" i="0">
                          <a:latin typeface="+mn-lt"/>
                        </a:rPr>
                        <a:t>validation method</a:t>
                      </a:r>
                    </a:p>
                  </a:txBody>
                  <a:tcPr marL="64008" marR="64008" marT="64008" marB="64008"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extLst>
                  <a:ext uri="{0D108BD9-81ED-4DB2-BD59-A6C34878D82A}">
                    <a16:rowId xmlns:a16="http://schemas.microsoft.com/office/drawing/2014/main" val="3146079713"/>
                  </a:ext>
                </a:extLst>
              </a:tr>
              <a:tr h="197853">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i="0" u="none" strike="noStrike" kern="1200" cap="none" spc="0" normalizeH="0" baseline="0" noProof="0">
                          <a:ln>
                            <a:noFill/>
                          </a:ln>
                          <a:solidFill>
                            <a:schemeClr val="tx1"/>
                          </a:solidFill>
                          <a:effectLst/>
                          <a:uLnTx/>
                          <a:uFillTx/>
                          <a:latin typeface="+mn-lt"/>
                          <a:ea typeface="+mn-ea"/>
                          <a:cs typeface="+mn-cs"/>
                        </a:rPr>
                        <a:t>Prepare for and maximize V116 uptake in newly eligible patient groups (50–64, catch-up) </a:t>
                      </a:r>
                    </a:p>
                  </a:txBody>
                  <a:tcPr marL="64008" marR="64008" marT="64008" marB="64008"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marL="0" marR="0" lvl="0" indent="0" algn="ctr" defTabSz="914400" rtl="0" eaLnBrk="1" fontAlgn="auto" latinLnBrk="0" hangingPunct="1">
                        <a:lnSpc>
                          <a:spcPct val="90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Pharmacy Leadership </a:t>
                      </a:r>
                      <a:endParaRPr kumimoji="0" lang="en-US" sz="1050" b="0" i="1" u="none" strike="noStrike" kern="1200" cap="none" spc="0" normalizeH="0" baseline="0" noProof="0">
                        <a:ln>
                          <a:noFill/>
                        </a:ln>
                        <a:solidFill>
                          <a:schemeClr val="tx1"/>
                        </a:solidFill>
                        <a:effectLst/>
                        <a:uLnTx/>
                        <a:uFillTx/>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Education regarding clinical evidence and payer coverage of the newly eligible patient groups for V116</a:t>
                      </a:r>
                    </a:p>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Access to ACIP recommendations for newly eligible patient groups (50–64, </a:t>
                      </a:r>
                      <a:br>
                        <a:rPr lang="en-US" sz="1050" kern="1200">
                          <a:solidFill>
                            <a:schemeClr val="tx1"/>
                          </a:solidFill>
                          <a:latin typeface="+mn-lt"/>
                          <a:ea typeface="+mn-ea"/>
                          <a:cs typeface="+mn-cs"/>
                        </a:rPr>
                      </a:br>
                      <a:r>
                        <a:rPr lang="en-US" sz="1050" kern="1200">
                          <a:solidFill>
                            <a:schemeClr val="tx1"/>
                          </a:solidFill>
                          <a:latin typeface="+mn-lt"/>
                          <a:ea typeface="+mn-ea"/>
                          <a:cs typeface="+mn-cs"/>
                        </a:rPr>
                        <a:t>catch-up) </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Recognize with V116 as the brand of choice that there is an opportunity to protect more patients with its recommendation for newly eligible </a:t>
                      </a:r>
                      <a:br>
                        <a:rPr lang="en-US" sz="1050" kern="1200">
                          <a:solidFill>
                            <a:schemeClr val="tx1"/>
                          </a:solidFill>
                          <a:latin typeface="+mn-lt"/>
                          <a:ea typeface="+mn-ea"/>
                          <a:cs typeface="+mn-cs"/>
                        </a:rPr>
                      </a:br>
                      <a:r>
                        <a:rPr lang="en-US" sz="1050" kern="1200">
                          <a:solidFill>
                            <a:schemeClr val="tx1"/>
                          </a:solidFill>
                          <a:latin typeface="+mn-lt"/>
                          <a:ea typeface="+mn-ea"/>
                          <a:cs typeface="+mn-cs"/>
                        </a:rPr>
                        <a:t>patient groups</a:t>
                      </a:r>
                    </a:p>
                    <a:p>
                      <a:pPr marL="101600" indent="-101600" algn="l" defTabSz="914400" rtl="0" eaLnBrk="1" latinLnBrk="0" hangingPunct="1">
                        <a:lnSpc>
                          <a:spcPct val="90000"/>
                        </a:lnSpc>
                        <a:spcBef>
                          <a:spcPts val="300"/>
                        </a:spcBef>
                        <a:buFont typeface="Arial" panose="020B0604020202020204" pitchFamily="34" charset="0"/>
                        <a:buChar char="•"/>
                      </a:pPr>
                      <a:r>
                        <a:rPr lang="en-US" sz="1050" kern="1200">
                          <a:solidFill>
                            <a:schemeClr val="tx1"/>
                          </a:solidFill>
                          <a:latin typeface="+mn-lt"/>
                          <a:ea typeface="+mn-ea"/>
                          <a:cs typeface="+mn-cs"/>
                        </a:rPr>
                        <a:t>Prepare and expand the scope of the pharmacy pneumococcal vaccination strategy to include V116 and plans to identify the newly eligible patient groups</a:t>
                      </a: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V116 can extend protection against 8 unique serotypes and offers the broadest disease coverage to previously vaccinated patients (i.e., expanded protection)</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With an ACIP recommendation including newly eligible patient groups, V116 increases the scope of IPD/PP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vaccination in pharmacy including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50–64 and catch-up</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With an ACIP recommendation including newly eligible patient groups, V116 unlocks the ability for pharmacy to align IPD/PP vaccination to other adult vaccination recommendations for efficiency and impact. (i.e., shingles, etc.)</a:t>
                      </a:r>
                      <a:endParaRPr lang="en-US" sz="1050" kern="120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Broad payer coverage in pharmacy for V116 aligned to ACIP recommendations</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MMWR will be published in a timely manner to enable broad payer coverage</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ACIP recommends V116 for adult 50+ vaccine naïve as well as 65+ vaccine experienced population</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Assess V116  payer coverage rate closely after product approval</a:t>
                      </a:r>
                    </a:p>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r>
                        <a:rPr lang="en-US" sz="1050" kern="1200" noProof="0">
                          <a:solidFill>
                            <a:schemeClr val="tx1"/>
                          </a:solidFill>
                          <a:latin typeface="+mn-lt"/>
                          <a:ea typeface="+mn-ea"/>
                          <a:cs typeface="+mn-cs"/>
                        </a:rPr>
                        <a:t>Closely monitor ACIP meeting and MMWR publication</a:t>
                      </a:r>
                    </a:p>
                  </a:txBody>
                  <a:tcPr marL="64008" marR="64008" marT="64008" marB="64008" anchor="ctr">
                    <a:lnL w="285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12727660"/>
                  </a:ext>
                </a:extLst>
              </a:tr>
            </a:tbl>
          </a:graphicData>
        </a:graphic>
      </p:graphicFrame>
      <p:sp>
        <p:nvSpPr>
          <p:cNvPr id="19" name="Rectangle 18">
            <a:extLst>
              <a:ext uri="{FF2B5EF4-FFF2-40B4-BE49-F238E27FC236}">
                <a16:creationId xmlns:a16="http://schemas.microsoft.com/office/drawing/2014/main" id="{43818351-058B-8926-6917-617E51643DE6}"/>
              </a:ext>
            </a:extLst>
          </p:cNvPr>
          <p:cNvSpPr/>
          <p:nvPr/>
        </p:nvSpPr>
        <p:spPr bwMode="gray">
          <a:xfrm>
            <a:off x="377826" y="1097280"/>
            <a:ext cx="11436350" cy="292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4864" rtlCol="0" anchor="ctr"/>
          <a:lstStyle/>
          <a:p>
            <a:pPr marL="0" marR="0" lvl="0" indent="0" algn="ctr" defTabSz="914400" rtl="0" eaLnBrk="1" fontAlgn="auto" latinLnBrk="0" hangingPunct="1">
              <a:lnSpc>
                <a:spcPct val="9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Invention" panose="020B0503020008020204" pitchFamily="34" charset="0"/>
                <a:ea typeface="+mn-ea"/>
                <a:cs typeface="+mn-cs"/>
              </a:rPr>
              <a:t>Market in focus</a:t>
            </a:r>
          </a:p>
        </p:txBody>
      </p:sp>
      <p:cxnSp>
        <p:nvCxnSpPr>
          <p:cNvPr id="20" name="Straight Connector 19">
            <a:extLst>
              <a:ext uri="{FF2B5EF4-FFF2-40B4-BE49-F238E27FC236}">
                <a16:creationId xmlns:a16="http://schemas.microsoft.com/office/drawing/2014/main" id="{B7DFBD55-5F69-0161-CD88-C92F67FBB489}"/>
              </a:ext>
            </a:extLst>
          </p:cNvPr>
          <p:cNvCxnSpPr>
            <a:cxnSpLocks/>
          </p:cNvCxnSpPr>
          <p:nvPr/>
        </p:nvCxnSpPr>
        <p:spPr bwMode="gray">
          <a:xfrm>
            <a:off x="377825" y="317730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30FA162-7EEF-E10E-C663-04430EB2FBA0}"/>
              </a:ext>
            </a:extLst>
          </p:cNvPr>
          <p:cNvSpPr>
            <a:spLocks noGrp="1"/>
          </p:cNvSpPr>
          <p:nvPr>
            <p:ph type="sldNum" sz="quarter" idx="12"/>
          </p:nvPr>
        </p:nvSpPr>
        <p:spPr/>
        <p:txBody>
          <a:bodyPr/>
          <a:lstStyle/>
          <a:p>
            <a:fld id="{29CC380D-5F44-41E8-971E-CDD19ED6F8E3}" type="slidenum">
              <a:rPr lang="en-GB" smtClean="0"/>
              <a:t>23</a:t>
            </a:fld>
            <a:endParaRPr lang="en-GB"/>
          </a:p>
        </p:txBody>
      </p:sp>
    </p:spTree>
    <p:extLst>
      <p:ext uri="{BB962C8B-B14F-4D97-AF65-F5344CB8AC3E}">
        <p14:creationId xmlns:p14="http://schemas.microsoft.com/office/powerpoint/2010/main" val="12368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1C79279-DB41-6880-9EF8-BD7F9D4730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24" y="0"/>
            <a:ext cx="12196223" cy="847725"/>
          </a:xfrm>
          <a:prstGeom prst="rect">
            <a:avLst/>
          </a:prstGeom>
        </p:spPr>
      </p:pic>
      <p:pic>
        <p:nvPicPr>
          <p:cNvPr id="12" name="Picture 11" descr="Logo&#10;&#10;Description automatically generated">
            <a:extLst>
              <a:ext uri="{FF2B5EF4-FFF2-40B4-BE49-F238E27FC236}">
                <a16:creationId xmlns:a16="http://schemas.microsoft.com/office/drawing/2014/main" id="{DAFFD60B-06C0-45BC-C3CC-7BABF92064E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0971" y="66090"/>
            <a:ext cx="815210" cy="476831"/>
          </a:xfrm>
          <a:prstGeom prst="rect">
            <a:avLst/>
          </a:prstGeom>
        </p:spPr>
      </p:pic>
      <p:pic>
        <p:nvPicPr>
          <p:cNvPr id="14" name="Picture 13">
            <a:hlinkClick r:id="rId5" action="ppaction://hlinksldjump"/>
            <a:extLst>
              <a:ext uri="{FF2B5EF4-FFF2-40B4-BE49-F238E27FC236}">
                <a16:creationId xmlns:a16="http://schemas.microsoft.com/office/drawing/2014/main" id="{76E7CFFA-29E0-AE62-9613-51430E14E65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620871" y="95124"/>
            <a:ext cx="331783" cy="331783"/>
          </a:xfrm>
          <a:prstGeom prst="rect">
            <a:avLst/>
          </a:prstGeom>
        </p:spPr>
      </p:pic>
      <p:pic>
        <p:nvPicPr>
          <p:cNvPr id="15" name="Graphic 14">
            <a:hlinkClick r:id="rId7" action="ppaction://hlinksldjump"/>
            <a:extLst>
              <a:ext uri="{FF2B5EF4-FFF2-40B4-BE49-F238E27FC236}">
                <a16:creationId xmlns:a16="http://schemas.microsoft.com/office/drawing/2014/main" id="{27A2994C-C382-8CD5-AA3E-F03FF9ED6A27}"/>
              </a:ext>
            </a:extLst>
          </p:cNvPr>
          <p:cNvPicPr>
            <a:picLocks noChangeAspect="1"/>
          </p:cNvPicPr>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8417" r="7119" b="17531"/>
          <a:stretch/>
        </p:blipFill>
        <p:spPr>
          <a:xfrm>
            <a:off x="11702019" y="169639"/>
            <a:ext cx="174804" cy="170675"/>
          </a:xfrm>
          <a:prstGeom prst="rect">
            <a:avLst/>
          </a:prstGeom>
        </p:spPr>
      </p:pic>
      <p:sp>
        <p:nvSpPr>
          <p:cNvPr id="17" name="Text Placeholder 13">
            <a:extLst>
              <a:ext uri="{FF2B5EF4-FFF2-40B4-BE49-F238E27FC236}">
                <a16:creationId xmlns:a16="http://schemas.microsoft.com/office/drawing/2014/main" id="{F408CA14-17C5-37F6-FAAA-D907BA65583A}"/>
              </a:ext>
            </a:extLst>
          </p:cNvPr>
          <p:cNvSpPr txBox="1">
            <a:spLocks/>
          </p:cNvSpPr>
          <p:nvPr/>
        </p:nvSpPr>
        <p:spPr>
          <a:xfrm>
            <a:off x="377825" y="6483928"/>
            <a:ext cx="10009188" cy="177223"/>
          </a:xfrm>
          <a:prstGeom prst="rect">
            <a:avLst/>
          </a:prstGeom>
        </p:spPr>
        <p:txBody>
          <a:bodyPr vert="horz" lIns="0" tIns="0" rIns="0" bIns="0" rtlCol="0" anchor="b">
            <a:noAutofit/>
          </a:bodyPr>
          <a:lstStyle>
            <a:lvl1pPr marL="228600" indent="-228600" algn="l" defTabSz="914400" rtl="0" eaLnBrk="1" latinLnBrk="0" hangingPunct="1">
              <a:lnSpc>
                <a:spcPct val="90000"/>
              </a:lnSpc>
              <a:spcBef>
                <a:spcPts val="300"/>
              </a:spcBef>
              <a:spcAft>
                <a:spcPts val="0"/>
              </a:spcAft>
              <a:buClr>
                <a:schemeClr val="accent2"/>
              </a:buClr>
              <a:buSzPct val="85000"/>
              <a:buFont typeface="Arial" pitchFamily="34" charset="0"/>
              <a:buNone/>
              <a:tabLst>
                <a:tab pos="174625" algn="r"/>
                <a:tab pos="228600" algn="l"/>
              </a:tabLst>
              <a:defRPr lang="en-US" sz="900" b="0" kern="1200" dirty="0">
                <a:solidFill>
                  <a:schemeClr val="tx1"/>
                </a:solidFill>
                <a:latin typeface="+mn-lt"/>
                <a:ea typeface="+mn-ea"/>
                <a:cs typeface="Arial" pitchFamily="34" charset="0"/>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a:t>*Secondary segment within retail pharmacy, independent pharmacy networks, and long-term care pharmacy</a:t>
            </a:r>
          </a:p>
        </p:txBody>
      </p:sp>
      <p:sp>
        <p:nvSpPr>
          <p:cNvPr id="8" name="Title 7">
            <a:extLst>
              <a:ext uri="{FF2B5EF4-FFF2-40B4-BE49-F238E27FC236}">
                <a16:creationId xmlns:a16="http://schemas.microsoft.com/office/drawing/2014/main" id="{A7CDC4A6-50FF-D244-CF2A-275736E7D326}"/>
              </a:ext>
            </a:extLst>
          </p:cNvPr>
          <p:cNvSpPr>
            <a:spLocks noGrp="1"/>
          </p:cNvSpPr>
          <p:nvPr>
            <p:ph type="title"/>
          </p:nvPr>
        </p:nvSpPr>
        <p:spPr/>
        <p:txBody>
          <a:bodyPr/>
          <a:lstStyle/>
          <a:p>
            <a:r>
              <a:rPr lang="en-US"/>
              <a:t>Pharmacy Strategy summary</a:t>
            </a:r>
          </a:p>
        </p:txBody>
      </p:sp>
      <p:graphicFrame>
        <p:nvGraphicFramePr>
          <p:cNvPr id="18" name="Table 50">
            <a:extLst>
              <a:ext uri="{FF2B5EF4-FFF2-40B4-BE49-F238E27FC236}">
                <a16:creationId xmlns:a16="http://schemas.microsoft.com/office/drawing/2014/main" id="{F7ACE90B-8CF0-C456-4F62-CDF71A9D8897}"/>
              </a:ext>
            </a:extLst>
          </p:cNvPr>
          <p:cNvGraphicFramePr>
            <a:graphicFrameLocks noGrp="1"/>
          </p:cNvGraphicFramePr>
          <p:nvPr>
            <p:extLst>
              <p:ext uri="{D42A27DB-BD31-4B8C-83A1-F6EECF244321}">
                <p14:modId xmlns:p14="http://schemas.microsoft.com/office/powerpoint/2010/main" val="422124431"/>
              </p:ext>
            </p:extLst>
          </p:nvPr>
        </p:nvGraphicFramePr>
        <p:xfrm>
          <a:off x="377825" y="1434041"/>
          <a:ext cx="11436350" cy="1677924"/>
        </p:xfrm>
        <a:graphic>
          <a:graphicData uri="http://schemas.openxmlformats.org/drawingml/2006/table">
            <a:tbl>
              <a:tblPr firstRow="1" bandRow="1">
                <a:tableStyleId>{5C22544A-7EE6-4342-B048-85BDC9FD1C3A}</a:tableStyleId>
              </a:tblPr>
              <a:tblGrid>
                <a:gridCol w="3608388">
                  <a:extLst>
                    <a:ext uri="{9D8B030D-6E8A-4147-A177-3AD203B41FA5}">
                      <a16:colId xmlns:a16="http://schemas.microsoft.com/office/drawing/2014/main" val="4285278006"/>
                    </a:ext>
                  </a:extLst>
                </a:gridCol>
                <a:gridCol w="307181">
                  <a:extLst>
                    <a:ext uri="{9D8B030D-6E8A-4147-A177-3AD203B41FA5}">
                      <a16:colId xmlns:a16="http://schemas.microsoft.com/office/drawing/2014/main" val="3580199495"/>
                    </a:ext>
                  </a:extLst>
                </a:gridCol>
                <a:gridCol w="1996570">
                  <a:extLst>
                    <a:ext uri="{9D8B030D-6E8A-4147-A177-3AD203B41FA5}">
                      <a16:colId xmlns:a16="http://schemas.microsoft.com/office/drawing/2014/main" val="164518970"/>
                    </a:ext>
                  </a:extLst>
                </a:gridCol>
                <a:gridCol w="295563">
                  <a:extLst>
                    <a:ext uri="{9D8B030D-6E8A-4147-A177-3AD203B41FA5}">
                      <a16:colId xmlns:a16="http://schemas.microsoft.com/office/drawing/2014/main" val="3970993665"/>
                    </a:ext>
                  </a:extLst>
                </a:gridCol>
                <a:gridCol w="1315461">
                  <a:extLst>
                    <a:ext uri="{9D8B030D-6E8A-4147-A177-3AD203B41FA5}">
                      <a16:colId xmlns:a16="http://schemas.microsoft.com/office/drawing/2014/main" val="3755176244"/>
                    </a:ext>
                  </a:extLst>
                </a:gridCol>
                <a:gridCol w="304800">
                  <a:extLst>
                    <a:ext uri="{9D8B030D-6E8A-4147-A177-3AD203B41FA5}">
                      <a16:colId xmlns:a16="http://schemas.microsoft.com/office/drawing/2014/main" val="2926158955"/>
                    </a:ext>
                  </a:extLst>
                </a:gridCol>
                <a:gridCol w="3608387">
                  <a:extLst>
                    <a:ext uri="{9D8B030D-6E8A-4147-A177-3AD203B41FA5}">
                      <a16:colId xmlns:a16="http://schemas.microsoft.com/office/drawing/2014/main" val="3930415309"/>
                    </a:ext>
                  </a:extLst>
                </a:gridCol>
              </a:tblGrid>
              <a:tr h="0">
                <a:tc>
                  <a:txBody>
                    <a:bodyPr/>
                    <a:lstStyle/>
                    <a:p>
                      <a:pPr algn="ctr">
                        <a:lnSpc>
                          <a:spcPct val="90000"/>
                        </a:lnSpc>
                        <a:spcBef>
                          <a:spcPts val="300"/>
                        </a:spcBef>
                      </a:pPr>
                      <a:r>
                        <a:rPr lang="en-US" sz="1200" b="0"/>
                        <a:t>Patient type(s) / cohort(s) in focus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200" b="0"/>
                        <a:t>Patient type(s) / cohort(s) volume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hMerge="1">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lnSpc>
                          <a:spcPct val="90000"/>
                        </a:lnSpc>
                        <a:spcBef>
                          <a:spcPts val="300"/>
                        </a:spcBef>
                      </a:pPr>
                      <a:endParaRPr lang="en-US" sz="1200" b="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200" b="0"/>
                        <a:t>Patient type(s) / cohort(s)  value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784781355"/>
                  </a:ext>
                </a:extLst>
              </a:tr>
              <a:tr h="135233">
                <a:tc>
                  <a:txBody>
                    <a:bodyPr/>
                    <a:lstStyle/>
                    <a:p>
                      <a:pPr algn="ctr">
                        <a:lnSpc>
                          <a:spcPct val="90000"/>
                        </a:lnSpc>
                        <a:spcBef>
                          <a:spcPts val="300"/>
                        </a:spcBef>
                      </a:pPr>
                      <a:r>
                        <a:rPr lang="en-US" sz="1050" b="0">
                          <a:solidFill>
                            <a:schemeClr val="tx1"/>
                          </a:solidFill>
                        </a:rPr>
                        <a:t>Adults 50+; Adults 18–49 with increased risk (naïve) &amp; Adults 65+ (previously vaccinated)</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 73M 50+; 13M 19–49 at risk (naïve) &amp; 45M catch-up with for all previously vaccinated eligible adults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l">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90000"/>
                        </a:lnSpc>
                        <a:spcBef>
                          <a:spcPts val="300"/>
                        </a:spcBef>
                      </a:pPr>
                      <a:r>
                        <a:rPr lang="en-US" sz="1050" b="0">
                          <a:solidFill>
                            <a:schemeClr val="tx1"/>
                          </a:solidFill>
                        </a:rPr>
                        <a:t>&gt;3B/year between 2025–2027</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54929621"/>
                  </a:ext>
                </a:extLst>
              </a:tr>
              <a:tr h="29328">
                <a:tc gridSpan="7">
                  <a:txBody>
                    <a:bodyPr/>
                    <a:lstStyle/>
                    <a:p>
                      <a:pPr algn="ctr">
                        <a:lnSpc>
                          <a:spcPct val="90000"/>
                        </a:lnSpc>
                        <a:spcBef>
                          <a:spcPts val="300"/>
                        </a:spcBef>
                      </a:pPr>
                      <a:endParaRPr lang="en-US" sz="600" b="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263302752"/>
                  </a:ext>
                </a:extLst>
              </a:tr>
              <a:tr h="0">
                <a:tc gridSpan="3">
                  <a:txBody>
                    <a:bodyPr/>
                    <a:lstStyle/>
                    <a:p>
                      <a:pPr algn="ctr">
                        <a:lnSpc>
                          <a:spcPct val="90000"/>
                        </a:lnSpc>
                        <a:spcBef>
                          <a:spcPts val="300"/>
                        </a:spcBef>
                      </a:pPr>
                      <a:r>
                        <a:rPr lang="en-US" sz="1400" b="0">
                          <a:solidFill>
                            <a:schemeClr val="bg1"/>
                          </a:solidFill>
                        </a:rPr>
                        <a:t>Business aspiration</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l">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a:txBody>
                    <a:bodyPr/>
                    <a:lstStyle/>
                    <a:p>
                      <a:pPr algn="ctr">
                        <a:lnSpc>
                          <a:spcPct val="90000"/>
                        </a:lnSpc>
                        <a:spcBef>
                          <a:spcPts val="300"/>
                        </a:spcBef>
                      </a:pPr>
                      <a:endParaRPr lang="en-US" sz="1400" b="0">
                        <a:solidFill>
                          <a:schemeClr val="bg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r>
                        <a:rPr lang="en-US" sz="1400" b="0">
                          <a:solidFill>
                            <a:schemeClr val="bg1"/>
                          </a:solidFill>
                        </a:rPr>
                        <a:t>Positioning</a:t>
                      </a: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hMerge="1">
                  <a:txBody>
                    <a:bodyPr/>
                    <a:lstStyle/>
                    <a:p>
                      <a:pPr algn="ctr">
                        <a:lnSpc>
                          <a:spcPct val="90000"/>
                        </a:lnSpc>
                        <a:spcBef>
                          <a:spcPts val="300"/>
                        </a:spcBef>
                      </a:pPr>
                      <a:endParaRPr lang="en-US" sz="1100" b="0">
                        <a:solidFill>
                          <a:schemeClr val="tx1"/>
                        </a:solidFill>
                      </a:endParaRPr>
                    </a:p>
                  </a:txBody>
                  <a:tcPr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507289423"/>
                  </a:ext>
                </a:extLst>
              </a:tr>
              <a:tr h="237880">
                <a:tc gridSpan="3">
                  <a:txBody>
                    <a:bodyPr/>
                    <a:lstStyle/>
                    <a:p>
                      <a:pPr algn="ctr">
                        <a:lnSpc>
                          <a:spcPct val="90000"/>
                        </a:lnSpc>
                        <a:spcBef>
                          <a:spcPts val="300"/>
                        </a:spcBef>
                      </a:pPr>
                      <a:r>
                        <a:rPr lang="en-US" sz="1050" b="0">
                          <a:solidFill>
                            <a:schemeClr val="tx1"/>
                          </a:solidFill>
                        </a:rPr>
                        <a:t>V116 is a bold new approach in pneumococcal vaccination – specifically designed to address residual disease in adults and leverage indirect protection from infant vaccination. V116 will be the US market leader achieving &gt;65% share by end of 2026 and will be the most important introduction to the direct prevention of adult pneumococcal disease in over four decades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tc>
                  <a:txBody>
                    <a:bodyPr/>
                    <a:lstStyle/>
                    <a:p>
                      <a:pPr algn="ctr">
                        <a:lnSpc>
                          <a:spcPct val="90000"/>
                        </a:lnSpc>
                        <a:spcBef>
                          <a:spcPts val="300"/>
                        </a:spcBef>
                      </a:pPr>
                      <a:endParaRPr lang="en-US" sz="1050" b="0">
                        <a:solidFill>
                          <a:schemeClr val="tx1"/>
                        </a:solidFill>
                      </a:endParaRP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lnSpc>
                          <a:spcPct val="90000"/>
                        </a:lnSpc>
                        <a:spcBef>
                          <a:spcPts val="300"/>
                        </a:spcBef>
                      </a:pPr>
                      <a:r>
                        <a:rPr lang="en-US" sz="1050" b="0">
                          <a:solidFill>
                            <a:schemeClr val="tx1"/>
                          </a:solidFill>
                        </a:rPr>
                        <a:t>V116 is the first and only PCV specifically designed for adults that offers the broadest disease coverage—far above other vaccines</a:t>
                      </a:r>
                    </a:p>
                  </a:txBody>
                  <a:tcPr marT="36576" marB="54864">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7F7F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0854709"/>
                  </a:ext>
                </a:extLst>
              </a:tr>
            </a:tbl>
          </a:graphicData>
        </a:graphic>
      </p:graphicFrame>
      <p:graphicFrame>
        <p:nvGraphicFramePr>
          <p:cNvPr id="19" name="Table 4">
            <a:extLst>
              <a:ext uri="{FF2B5EF4-FFF2-40B4-BE49-F238E27FC236}">
                <a16:creationId xmlns:a16="http://schemas.microsoft.com/office/drawing/2014/main" id="{50978ED7-65F3-78DB-9D7C-EE937BC2037D}"/>
              </a:ext>
            </a:extLst>
          </p:cNvPr>
          <p:cNvGraphicFramePr>
            <a:graphicFrameLocks noGrp="1"/>
          </p:cNvGraphicFramePr>
          <p:nvPr>
            <p:extLst>
              <p:ext uri="{D42A27DB-BD31-4B8C-83A1-F6EECF244321}">
                <p14:modId xmlns:p14="http://schemas.microsoft.com/office/powerpoint/2010/main" val="4039421461"/>
              </p:ext>
            </p:extLst>
          </p:nvPr>
        </p:nvGraphicFramePr>
        <p:xfrm>
          <a:off x="377825" y="3256983"/>
          <a:ext cx="11436352" cy="3065272"/>
        </p:xfrm>
        <a:graphic>
          <a:graphicData uri="http://schemas.openxmlformats.org/drawingml/2006/table">
            <a:tbl>
              <a:tblPr firstRow="1" bandRow="1">
                <a:tableStyleId>{5C22544A-7EE6-4342-B048-85BDC9FD1C3A}</a:tableStyleId>
              </a:tblPr>
              <a:tblGrid>
                <a:gridCol w="1384300">
                  <a:extLst>
                    <a:ext uri="{9D8B030D-6E8A-4147-A177-3AD203B41FA5}">
                      <a16:colId xmlns:a16="http://schemas.microsoft.com/office/drawing/2014/main" val="3495471414"/>
                    </a:ext>
                  </a:extLst>
                </a:gridCol>
                <a:gridCol w="971839">
                  <a:extLst>
                    <a:ext uri="{9D8B030D-6E8A-4147-A177-3AD203B41FA5}">
                      <a16:colId xmlns:a16="http://schemas.microsoft.com/office/drawing/2014/main" val="1487087158"/>
                    </a:ext>
                  </a:extLst>
                </a:gridCol>
                <a:gridCol w="1985818">
                  <a:extLst>
                    <a:ext uri="{9D8B030D-6E8A-4147-A177-3AD203B41FA5}">
                      <a16:colId xmlns:a16="http://schemas.microsoft.com/office/drawing/2014/main" val="1277171381"/>
                    </a:ext>
                  </a:extLst>
                </a:gridCol>
                <a:gridCol w="2253673">
                  <a:extLst>
                    <a:ext uri="{9D8B030D-6E8A-4147-A177-3AD203B41FA5}">
                      <a16:colId xmlns:a16="http://schemas.microsoft.com/office/drawing/2014/main" val="3315878279"/>
                    </a:ext>
                  </a:extLst>
                </a:gridCol>
                <a:gridCol w="1976581">
                  <a:extLst>
                    <a:ext uri="{9D8B030D-6E8A-4147-A177-3AD203B41FA5}">
                      <a16:colId xmlns:a16="http://schemas.microsoft.com/office/drawing/2014/main" val="3489463257"/>
                    </a:ext>
                  </a:extLst>
                </a:gridCol>
                <a:gridCol w="1514764">
                  <a:extLst>
                    <a:ext uri="{9D8B030D-6E8A-4147-A177-3AD203B41FA5}">
                      <a16:colId xmlns:a16="http://schemas.microsoft.com/office/drawing/2014/main" val="3603742914"/>
                    </a:ext>
                  </a:extLst>
                </a:gridCol>
                <a:gridCol w="1349377">
                  <a:extLst>
                    <a:ext uri="{9D8B030D-6E8A-4147-A177-3AD203B41FA5}">
                      <a16:colId xmlns:a16="http://schemas.microsoft.com/office/drawing/2014/main" val="1524078918"/>
                    </a:ext>
                  </a:extLst>
                </a:gridCol>
              </a:tblGrid>
              <a:tr h="0">
                <a:tc>
                  <a:txBody>
                    <a:bodyPr/>
                    <a:lstStyle/>
                    <a:p>
                      <a:pPr algn="ctr">
                        <a:lnSpc>
                          <a:spcPct val="90000"/>
                        </a:lnSpc>
                        <a:spcBef>
                          <a:spcPts val="300"/>
                        </a:spcBef>
                      </a:pPr>
                      <a:r>
                        <a:rPr lang="en-US" sz="1200" b="0" i="0">
                          <a:solidFill>
                            <a:schemeClr val="bg1"/>
                          </a:solidFill>
                          <a:latin typeface="+mn-lt"/>
                        </a:rPr>
                        <a:t>Prioritized opportunity space</a:t>
                      </a:r>
                    </a:p>
                  </a:txBody>
                  <a:tcPr marL="64008" marR="64008" marT="64008" marB="64008"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algn="ctr">
                        <a:lnSpc>
                          <a:spcPct val="90000"/>
                        </a:lnSpc>
                        <a:spcBef>
                          <a:spcPts val="300"/>
                        </a:spcBef>
                      </a:pPr>
                      <a:r>
                        <a:rPr lang="en-US" sz="1200" b="0" i="0">
                          <a:latin typeface="+mn-lt"/>
                        </a:rPr>
                        <a:t>Secondary segment*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Segment need</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Behavioral objective</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Value proposition statement</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Critical</a:t>
                      </a:r>
                      <a:br>
                        <a:rPr lang="en-US" sz="1200" b="0" i="0">
                          <a:latin typeface="+mn-lt"/>
                        </a:rPr>
                      </a:br>
                      <a:r>
                        <a:rPr lang="en-US" sz="1200" b="0" i="0">
                          <a:latin typeface="+mn-lt"/>
                        </a:rPr>
                        <a:t>assumptions</a:t>
                      </a: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tc>
                  <a:txBody>
                    <a:bodyPr/>
                    <a:lstStyle/>
                    <a:p>
                      <a:pPr marL="0" marR="0" lvl="0" indent="0" algn="ctr" defTabSz="914104" rtl="0" eaLnBrk="1" fontAlgn="auto" latinLnBrk="0" hangingPunct="1">
                        <a:lnSpc>
                          <a:spcPct val="90000"/>
                        </a:lnSpc>
                        <a:spcBef>
                          <a:spcPts val="300"/>
                        </a:spcBef>
                        <a:spcAft>
                          <a:spcPts val="0"/>
                        </a:spcAft>
                        <a:buClrTx/>
                        <a:buSzTx/>
                        <a:buFontTx/>
                        <a:buNone/>
                        <a:tabLst/>
                        <a:defRPr/>
                      </a:pPr>
                      <a:r>
                        <a:rPr lang="en-US" sz="1200" b="0" i="0">
                          <a:latin typeface="+mn-lt"/>
                        </a:rPr>
                        <a:t>Assumption</a:t>
                      </a:r>
                      <a:br>
                        <a:rPr lang="en-US" sz="1200" b="0" i="0">
                          <a:latin typeface="+mn-lt"/>
                        </a:rPr>
                      </a:br>
                      <a:r>
                        <a:rPr lang="en-US" sz="1200" b="0" i="0">
                          <a:latin typeface="+mn-lt"/>
                        </a:rPr>
                        <a:t>validation method</a:t>
                      </a:r>
                    </a:p>
                  </a:txBody>
                  <a:tcPr marL="0" marR="0" marT="64008" marB="64008"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C2340"/>
                    </a:solidFill>
                  </a:tcPr>
                </a:tc>
                <a:extLst>
                  <a:ext uri="{0D108BD9-81ED-4DB2-BD59-A6C34878D82A}">
                    <a16:rowId xmlns:a16="http://schemas.microsoft.com/office/drawing/2014/main" val="3146079713"/>
                  </a:ext>
                </a:extLst>
              </a:tr>
              <a:tr h="242609">
                <a:tc rowSpan="3">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i="0" u="none" strike="noStrike" kern="1200" cap="none" spc="0" normalizeH="0" baseline="0" noProof="0">
                          <a:ln>
                            <a:noFill/>
                          </a:ln>
                          <a:solidFill>
                            <a:schemeClr val="tx1"/>
                          </a:solidFill>
                          <a:effectLst/>
                          <a:uLnTx/>
                          <a:uFillTx/>
                          <a:latin typeface="+mn-lt"/>
                          <a:ea typeface="+mn-ea"/>
                          <a:cs typeface="+mn-cs"/>
                        </a:rPr>
                        <a:t>Prepare for and maximize V116 uptake in newly eligible patient groups (50-64, catch-up) </a:t>
                      </a:r>
                    </a:p>
                  </a:txBody>
                  <a:tcPr marL="64008" marR="64008" marT="54864" marB="54864" anchor="ctr">
                    <a:lnL w="190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b="0" u="none" strike="noStrike" kern="1200" cap="none" spc="0" normalizeH="0" baseline="0" noProof="0">
                          <a:ln>
                            <a:noFill/>
                          </a:ln>
                          <a:solidFill>
                            <a:schemeClr val="tx2"/>
                          </a:solidFill>
                          <a:effectLst/>
                          <a:uLnTx/>
                          <a:uFillTx/>
                          <a:latin typeface="+mn-lt"/>
                          <a:ea typeface="+mn-ea"/>
                          <a:cs typeface="+mn-cs"/>
                        </a:rPr>
                        <a:t>Pharmacy district managers</a:t>
                      </a:r>
                      <a:endParaRPr kumimoji="0" lang="en-US" sz="1050" b="0" i="1" u="none" strike="noStrike" kern="1200" cap="none" spc="0" normalizeH="0" baseline="0" noProof="0">
                        <a:ln>
                          <a:noFill/>
                        </a:ln>
                        <a:solidFill>
                          <a:schemeClr val="tx1"/>
                        </a:solidFill>
                        <a:effectLst/>
                        <a:uLnTx/>
                        <a:uFillTx/>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2">
                  <a:txBody>
                    <a:bodyPr/>
                    <a:lstStyle/>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spc="-10" baseline="0">
                          <a:solidFill>
                            <a:schemeClr val="tx1"/>
                          </a:solidFill>
                          <a:latin typeface="+mn-lt"/>
                          <a:ea typeface="+mn-ea"/>
                          <a:cs typeface="+mn-cs"/>
                        </a:rPr>
                        <a:t>Access to information related to the clinical profile and to coverage of the newly eligible patient groups for V116</a:t>
                      </a:r>
                    </a:p>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a:solidFill>
                            <a:schemeClr val="tx1"/>
                          </a:solidFill>
                          <a:latin typeface="+mn-lt"/>
                          <a:ea typeface="+mn-ea"/>
                          <a:cs typeface="+mn-cs"/>
                        </a:rPr>
                        <a:t>Access to ACIP recommendations for newly eligible patient groups </a:t>
                      </a:r>
                      <a:br>
                        <a:rPr lang="en-US" sz="1050" kern="1200">
                          <a:solidFill>
                            <a:schemeClr val="tx1"/>
                          </a:solidFill>
                          <a:latin typeface="+mn-lt"/>
                          <a:ea typeface="+mn-ea"/>
                          <a:cs typeface="+mn-cs"/>
                        </a:rPr>
                      </a:br>
                      <a:r>
                        <a:rPr lang="en-US" sz="1050" kern="1200">
                          <a:solidFill>
                            <a:schemeClr val="tx1"/>
                          </a:solidFill>
                          <a:latin typeface="+mn-lt"/>
                          <a:ea typeface="+mn-ea"/>
                          <a:cs typeface="+mn-cs"/>
                        </a:rPr>
                        <a:t>(50–64, catch-up) </a:t>
                      </a:r>
                    </a:p>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Effective and simple operational strategies</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a:solidFill>
                            <a:schemeClr val="tx1"/>
                          </a:solidFill>
                          <a:latin typeface="+mn-lt"/>
                          <a:ea typeface="+mn-ea"/>
                          <a:cs typeface="+mn-cs"/>
                        </a:rPr>
                        <a:t>Prepare and educate team on the expanded scope of the pharmacy’s pneumococcal vaccination strategy to include V116 and to identify the newly eligible patient groups for the vaccine</a:t>
                      </a:r>
                      <a:endParaRPr lang="en-US" sz="1050" kern="1200" noProof="0">
                        <a:solidFill>
                          <a:schemeClr val="tx1"/>
                        </a:solidFill>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marR="0" lvl="0" indent="0" algn="ctr" defTabSz="914400" rtl="0" eaLnBrk="1" fontAlgn="auto" latinLnBrk="0" hangingPunct="1">
                        <a:lnSpc>
                          <a:spcPct val="89000"/>
                        </a:lnSpc>
                        <a:spcBef>
                          <a:spcPts val="300"/>
                        </a:spcBef>
                        <a:spcAft>
                          <a:spcPts val="0"/>
                        </a:spcAft>
                        <a:buClrTx/>
                        <a:buSzTx/>
                        <a:buFont typeface="Arial" panose="020B0604020202020204" pitchFamily="34" charset="0"/>
                        <a:buNone/>
                      </a:pPr>
                      <a:r>
                        <a:rPr lang="en-US" sz="1050" kern="1200" noProof="0">
                          <a:solidFill>
                            <a:schemeClr val="tx1"/>
                          </a:solidFill>
                          <a:latin typeface="+mn-lt"/>
                          <a:ea typeface="+mn-ea"/>
                          <a:cs typeface="+mn-cs"/>
                        </a:rPr>
                        <a:t>V116 can extend protection against 8 unique serotypes and offers the broadest disease coverage to previously vaccinated patients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(i.e., expanded protection)</a:t>
                      </a:r>
                      <a:endParaRPr lang="en-US" sz="1050" kern="1200">
                        <a:solidFill>
                          <a:schemeClr val="tx1"/>
                        </a:solidFill>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3">
                  <a:txBody>
                    <a:bodyPr/>
                    <a:lstStyle/>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Broad payer coverage in pharmacy for V116 aligned to ACIP recommendations</a:t>
                      </a:r>
                    </a:p>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MMWR will be published in a timely manner to enable broad payer coverage</a:t>
                      </a:r>
                    </a:p>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ACIP recommends V116 for adult 50+ vaccine naïve as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well as 65+ vaccine experienced</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population</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rowSpan="3">
                  <a:txBody>
                    <a:bodyPr/>
                    <a:lstStyle/>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Assess V116  payer coverage rate closely after product approval</a:t>
                      </a:r>
                    </a:p>
                    <a:p>
                      <a:pPr marL="101600" marR="0" lvl="0" indent="-101600" algn="l" defTabSz="914400" rtl="0" eaLnBrk="1" fontAlgn="auto" latinLnBrk="0" hangingPunct="1">
                        <a:lnSpc>
                          <a:spcPct val="89000"/>
                        </a:lnSpc>
                        <a:spcBef>
                          <a:spcPts val="300"/>
                        </a:spcBef>
                        <a:spcAft>
                          <a:spcPts val="0"/>
                        </a:spcAft>
                        <a:buClrTx/>
                        <a:buSzTx/>
                        <a:buFont typeface="Arial" panose="020B0604020202020204" pitchFamily="34" charset="0"/>
                        <a:buChar char="•"/>
                      </a:pPr>
                      <a:r>
                        <a:rPr lang="en-US" sz="1050" kern="1200" noProof="0">
                          <a:solidFill>
                            <a:schemeClr val="tx1"/>
                          </a:solidFill>
                          <a:latin typeface="+mn-lt"/>
                          <a:ea typeface="+mn-ea"/>
                          <a:cs typeface="+mn-cs"/>
                        </a:rPr>
                        <a:t>Closely monitor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ACIP meeting </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and MMWR publication</a:t>
                      </a:r>
                    </a:p>
                  </a:txBody>
                  <a:tcPr marL="64008" marR="64008" marT="54864" marB="54864" anchor="ctr">
                    <a:lnL w="28575"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012727660"/>
                  </a:ext>
                </a:extLst>
              </a:tr>
              <a:tr h="242609">
                <a:tc vMerge="1">
                  <a:txBody>
                    <a:bodyPr/>
                    <a:lstStyle/>
                    <a:p>
                      <a:endParaRPr lang="en-US"/>
                    </a:p>
                  </a:txBody>
                  <a:tcPr/>
                </a:tc>
                <a:tc>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b="0" i="0" u="none" strike="noStrike" kern="1200" cap="none" spc="0" normalizeH="0" baseline="0" noProof="0">
                          <a:ln>
                            <a:noFill/>
                          </a:ln>
                          <a:solidFill>
                            <a:srgbClr val="688CE8"/>
                          </a:solidFill>
                          <a:effectLst/>
                          <a:uLnTx/>
                          <a:uFillTx/>
                          <a:latin typeface="Invention"/>
                          <a:ea typeface="+mn-ea"/>
                          <a:cs typeface="+mn-cs"/>
                        </a:rPr>
                        <a:t>Pharmacists</a:t>
                      </a:r>
                      <a:endParaRPr kumimoji="0" lang="en-US" sz="1050" b="0" i="1" u="none" strike="noStrike" kern="1200" cap="none" spc="0" normalizeH="0" baseline="0" noProof="0">
                        <a:ln>
                          <a:noFill/>
                        </a:ln>
                        <a:solidFill>
                          <a:schemeClr val="tx1"/>
                        </a:solidFill>
                        <a:effectLst/>
                        <a:uLnTx/>
                        <a:uFillTx/>
                        <a:latin typeface="+mn-lt"/>
                        <a:ea typeface="+mn-ea"/>
                        <a:cs typeface="+mn-cs"/>
                      </a:endParaRP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Effective and simple operational strategies</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Identify the newly eligible patient groups  for V116 and engage with</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a strong recommendation for</a:t>
                      </a:r>
                      <a:br>
                        <a:rPr lang="en-US" sz="1050" kern="1200" noProof="0">
                          <a:solidFill>
                            <a:schemeClr val="tx1"/>
                          </a:solidFill>
                          <a:latin typeface="+mn-lt"/>
                          <a:ea typeface="+mn-ea"/>
                          <a:cs typeface="+mn-cs"/>
                        </a:rPr>
                      </a:br>
                      <a:r>
                        <a:rPr lang="en-US" sz="1050" kern="1200" noProof="0">
                          <a:solidFill>
                            <a:schemeClr val="tx1"/>
                          </a:solidFill>
                          <a:latin typeface="+mn-lt"/>
                          <a:ea typeface="+mn-ea"/>
                          <a:cs typeface="+mn-cs"/>
                        </a:rPr>
                        <a:t>V116 vaccination</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marR="0" lvl="0" indent="0" algn="ctr" defTabSz="914400" rtl="0" eaLnBrk="1" fontAlgn="auto" latinLnBrk="0" hangingPunct="1">
                        <a:lnSpc>
                          <a:spcPct val="89000"/>
                        </a:lnSpc>
                        <a:spcBef>
                          <a:spcPts val="300"/>
                        </a:spcBef>
                        <a:spcAft>
                          <a:spcPts val="0"/>
                        </a:spcAft>
                        <a:buClrTx/>
                        <a:buSzTx/>
                        <a:buFont typeface="Arial" panose="020B0604020202020204" pitchFamily="34" charset="0"/>
                        <a:buNone/>
                      </a:pPr>
                      <a:r>
                        <a:rPr lang="en-US" sz="1050" kern="1200">
                          <a:solidFill>
                            <a:schemeClr val="tx1"/>
                          </a:solidFill>
                          <a:latin typeface="+mn-lt"/>
                          <a:ea typeface="+mn-ea"/>
                          <a:cs typeface="+mn-cs"/>
                        </a:rPr>
                        <a:t>V116 can extend protection against 8 unique serotypes and offers the broadest disease coverage to previously vaccinated patients </a:t>
                      </a:r>
                      <a:br>
                        <a:rPr lang="en-US" sz="1050" kern="1200">
                          <a:solidFill>
                            <a:schemeClr val="tx1"/>
                          </a:solidFill>
                          <a:latin typeface="+mn-lt"/>
                          <a:ea typeface="+mn-ea"/>
                          <a:cs typeface="+mn-cs"/>
                        </a:rPr>
                      </a:br>
                      <a:r>
                        <a:rPr lang="en-US" sz="1050" kern="1200">
                          <a:solidFill>
                            <a:schemeClr val="tx1"/>
                          </a:solidFill>
                          <a:latin typeface="+mn-lt"/>
                          <a:ea typeface="+mn-ea"/>
                          <a:cs typeface="+mn-cs"/>
                        </a:rPr>
                        <a:t>(i.e., expanded protection)</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endParaRPr lang="en-US"/>
                    </a:p>
                  </a:txBody>
                  <a:tcPr/>
                </a:tc>
                <a:extLst>
                  <a:ext uri="{0D108BD9-81ED-4DB2-BD59-A6C34878D82A}">
                    <a16:rowId xmlns:a16="http://schemas.microsoft.com/office/drawing/2014/main" val="494692321"/>
                  </a:ext>
                </a:extLst>
              </a:tr>
              <a:tr h="206775">
                <a:tc vMerge="1">
                  <a:txBody>
                    <a:bodyPr/>
                    <a:lstStyle/>
                    <a:p>
                      <a:endParaRPr lang="en-US"/>
                    </a:p>
                  </a:txBody>
                  <a:tcPr/>
                </a:tc>
                <a:tc>
                  <a:txBody>
                    <a:bodyPr/>
                    <a:lstStyle/>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100" b="0" i="0" u="none" strike="noStrike" kern="1200" cap="none" spc="0" normalizeH="0" baseline="0" noProof="0">
                          <a:ln>
                            <a:noFill/>
                          </a:ln>
                          <a:solidFill>
                            <a:srgbClr val="688CE8"/>
                          </a:solidFill>
                          <a:effectLst/>
                          <a:uLnTx/>
                          <a:uFillTx/>
                          <a:latin typeface="+mn-lt"/>
                          <a:ea typeface="+mn-ea"/>
                          <a:cs typeface="+mn-cs"/>
                        </a:rPr>
                        <a:t>Pharmacy technicians </a:t>
                      </a:r>
                      <a:endParaRPr kumimoji="0" lang="en-US" sz="1100" b="0" i="0" u="none" strike="noStrike" kern="1200" cap="none" spc="0" normalizeH="0" baseline="0" noProof="0">
                        <a:ln>
                          <a:noFill/>
                        </a:ln>
                        <a:solidFill>
                          <a:srgbClr val="688CE8"/>
                        </a:solidFill>
                        <a:effectLst/>
                        <a:uLnTx/>
                        <a:uFillTx/>
                        <a:latin typeface="Invention"/>
                        <a:ea typeface="+mn-ea"/>
                        <a:cs typeface="+mn-cs"/>
                      </a:endParaRPr>
                    </a:p>
                    <a:p>
                      <a:pPr marL="0" marR="0" lvl="0" indent="0" algn="ctr" defTabSz="914400" rtl="0" eaLnBrk="1" fontAlgn="auto" latinLnBrk="0" hangingPunct="1">
                        <a:lnSpc>
                          <a:spcPct val="89000"/>
                        </a:lnSpc>
                        <a:spcBef>
                          <a:spcPts val="300"/>
                        </a:spcBef>
                        <a:spcAft>
                          <a:spcPts val="0"/>
                        </a:spcAft>
                        <a:buClrTx/>
                        <a:buSzTx/>
                        <a:buFontTx/>
                        <a:buNone/>
                        <a:tabLst/>
                        <a:defRPr/>
                      </a:pPr>
                      <a:r>
                        <a:rPr kumimoji="0" lang="en-US" sz="1050" b="0" i="1" u="none" strike="noStrike" kern="1200" cap="none" spc="0" normalizeH="0" baseline="0" noProof="0">
                          <a:ln>
                            <a:noFill/>
                          </a:ln>
                          <a:solidFill>
                            <a:srgbClr val="0C2340"/>
                          </a:solidFill>
                          <a:effectLst/>
                          <a:uLnTx/>
                          <a:uFillTx/>
                          <a:latin typeface="+mn-lt"/>
                          <a:ea typeface="+mn-ea"/>
                          <a:cs typeface="+mn-cs"/>
                        </a:rPr>
                        <a:t>(post approval)</a:t>
                      </a:r>
                      <a:endParaRPr kumimoji="0" lang="en-US" sz="1050" b="0" i="1" u="none" strike="noStrike" kern="1200" cap="none" spc="0" normalizeH="0" baseline="0" noProof="0">
                        <a:ln>
                          <a:noFill/>
                        </a:ln>
                        <a:solidFill>
                          <a:schemeClr val="tx1"/>
                        </a:solidFill>
                        <a:effectLst/>
                        <a:uLnTx/>
                        <a:uFillTx/>
                        <a:latin typeface="+mn-lt"/>
                        <a:ea typeface="+mn-ea"/>
                        <a:cs typeface="+mn-cs"/>
                      </a:endParaRPr>
                    </a:p>
                  </a:txBody>
                  <a:tcPr marL="0" marR="0"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spc="-30" baseline="0" noProof="0">
                          <a:solidFill>
                            <a:schemeClr val="tx1"/>
                          </a:solidFill>
                          <a:latin typeface="+mn-lt"/>
                          <a:ea typeface="+mn-ea"/>
                          <a:cs typeface="+mn-cs"/>
                        </a:rPr>
                        <a:t>Access to ACIP recommendation and V116 vaccine information related to the newly eligible patient groups</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indent="0" algn="ctr" defTabSz="914400" rtl="0" eaLnBrk="1" latinLnBrk="0" hangingPunct="1">
                        <a:lnSpc>
                          <a:spcPct val="89000"/>
                        </a:lnSpc>
                        <a:spcBef>
                          <a:spcPts val="300"/>
                        </a:spcBef>
                        <a:spcAft>
                          <a:spcPts val="0"/>
                        </a:spcAft>
                        <a:buFont typeface="Arial" panose="020B0604020202020204" pitchFamily="34" charset="0"/>
                        <a:buNone/>
                      </a:pPr>
                      <a:r>
                        <a:rPr lang="en-US" sz="1050" kern="1200" noProof="0">
                          <a:solidFill>
                            <a:schemeClr val="tx1"/>
                          </a:solidFill>
                          <a:latin typeface="+mn-lt"/>
                          <a:ea typeface="+mn-ea"/>
                          <a:cs typeface="+mn-cs"/>
                        </a:rPr>
                        <a:t>Collaborate with the pharmacist to identify the newly eligible patient groups for V116 vaccination</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0" marR="0" lvl="0" indent="0" algn="ctr" defTabSz="914400" rtl="0" eaLnBrk="1" fontAlgn="auto" latinLnBrk="0" hangingPunct="1">
                        <a:lnSpc>
                          <a:spcPct val="89000"/>
                        </a:lnSpc>
                        <a:spcBef>
                          <a:spcPts val="300"/>
                        </a:spcBef>
                        <a:spcAft>
                          <a:spcPts val="0"/>
                        </a:spcAft>
                        <a:buClrTx/>
                        <a:buSzTx/>
                        <a:buFont typeface="Arial" panose="020B0604020202020204" pitchFamily="34" charset="0"/>
                        <a:buNone/>
                      </a:pPr>
                      <a:r>
                        <a:rPr lang="en-US" sz="1050" kern="1200">
                          <a:solidFill>
                            <a:schemeClr val="tx1"/>
                          </a:solidFill>
                          <a:latin typeface="+mn-lt"/>
                          <a:ea typeface="+mn-ea"/>
                          <a:cs typeface="+mn-cs"/>
                        </a:rPr>
                        <a:t>V116 expands the pharmacy's ability to protect more</a:t>
                      </a:r>
                      <a:br>
                        <a:rPr lang="en-US" sz="1050" kern="1200">
                          <a:solidFill>
                            <a:schemeClr val="tx1"/>
                          </a:solidFill>
                          <a:latin typeface="+mn-lt"/>
                          <a:ea typeface="+mn-ea"/>
                          <a:cs typeface="+mn-cs"/>
                        </a:rPr>
                      </a:br>
                      <a:r>
                        <a:rPr lang="en-US" sz="1050" kern="1200">
                          <a:solidFill>
                            <a:schemeClr val="tx1"/>
                          </a:solidFill>
                          <a:latin typeface="+mn-lt"/>
                          <a:ea typeface="+mn-ea"/>
                          <a:cs typeface="+mn-cs"/>
                        </a:rPr>
                        <a:t>patients from IPD/PP</a:t>
                      </a:r>
                      <a:br>
                        <a:rPr lang="en-US" sz="1050" kern="1200">
                          <a:solidFill>
                            <a:schemeClr val="tx1"/>
                          </a:solidFill>
                          <a:latin typeface="+mn-lt"/>
                          <a:ea typeface="+mn-ea"/>
                          <a:cs typeface="+mn-cs"/>
                        </a:rPr>
                      </a:br>
                      <a:r>
                        <a:rPr lang="en-US" sz="1050" kern="1200">
                          <a:solidFill>
                            <a:schemeClr val="tx1"/>
                          </a:solidFill>
                          <a:latin typeface="+mn-lt"/>
                          <a:ea typeface="+mn-ea"/>
                          <a:cs typeface="+mn-cs"/>
                        </a:rPr>
                        <a:t>through vaccination</a:t>
                      </a:r>
                    </a:p>
                  </a:txBody>
                  <a:tcPr marL="64008" marR="6400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pPr marL="101600" marR="0" lvl="0" indent="-101600" algn="l" defTabSz="914400" rtl="0" eaLnBrk="1" fontAlgn="auto" latinLnBrk="0" hangingPunct="1">
                        <a:lnSpc>
                          <a:spcPct val="90000"/>
                        </a:lnSpc>
                        <a:spcBef>
                          <a:spcPts val="300"/>
                        </a:spcBef>
                        <a:spcAft>
                          <a:spcPts val="300"/>
                        </a:spcAft>
                        <a:buClrTx/>
                        <a:buSzTx/>
                        <a:buFont typeface="Arial" panose="020B0604020202020204" pitchFamily="34" charset="0"/>
                        <a:buChar char="•"/>
                      </a:pPr>
                      <a:endParaRPr lang="en-US" sz="1050" kern="1200" noProof="0">
                        <a:solidFill>
                          <a:schemeClr val="tx1"/>
                        </a:solidFill>
                        <a:latin typeface="+mn-lt"/>
                        <a:ea typeface="+mn-ea"/>
                        <a:cs typeface="+mn-cs"/>
                      </a:endParaRPr>
                    </a:p>
                  </a:txBody>
                  <a:tcPr marL="64008" marR="64008" marT="64008" marB="640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7F7F7"/>
                    </a:solidFill>
                  </a:tcPr>
                </a:tc>
                <a:tc vMerge="1">
                  <a:txBody>
                    <a:bodyPr/>
                    <a:lstStyle/>
                    <a:p>
                      <a:endParaRPr lang="en-US"/>
                    </a:p>
                  </a:txBody>
                  <a:tcPr/>
                </a:tc>
                <a:extLst>
                  <a:ext uri="{0D108BD9-81ED-4DB2-BD59-A6C34878D82A}">
                    <a16:rowId xmlns:a16="http://schemas.microsoft.com/office/drawing/2014/main" val="480446962"/>
                  </a:ext>
                </a:extLst>
              </a:tr>
            </a:tbl>
          </a:graphicData>
        </a:graphic>
      </p:graphicFrame>
      <p:sp>
        <p:nvSpPr>
          <p:cNvPr id="20" name="Rectangle 19">
            <a:extLst>
              <a:ext uri="{FF2B5EF4-FFF2-40B4-BE49-F238E27FC236}">
                <a16:creationId xmlns:a16="http://schemas.microsoft.com/office/drawing/2014/main" id="{BC8E4460-D5CE-714C-A757-8DB62C47CB20}"/>
              </a:ext>
            </a:extLst>
          </p:cNvPr>
          <p:cNvSpPr/>
          <p:nvPr/>
        </p:nvSpPr>
        <p:spPr bwMode="gray">
          <a:xfrm>
            <a:off x="377826" y="1097280"/>
            <a:ext cx="11436350" cy="292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54864" rtlCol="0" anchor="ctr"/>
          <a:lstStyle/>
          <a:p>
            <a:pPr marL="0" marR="0" lvl="0" indent="0" algn="ctr" defTabSz="914400" rtl="0" eaLnBrk="1" fontAlgn="auto" latinLnBrk="0" hangingPunct="1">
              <a:lnSpc>
                <a:spcPct val="90000"/>
              </a:lnSpc>
              <a:spcBef>
                <a:spcPts val="2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Invention" panose="020B0503020008020204" pitchFamily="34" charset="0"/>
                <a:ea typeface="+mn-ea"/>
                <a:cs typeface="+mn-cs"/>
              </a:rPr>
              <a:t>Market in focus</a:t>
            </a:r>
          </a:p>
        </p:txBody>
      </p:sp>
      <p:cxnSp>
        <p:nvCxnSpPr>
          <p:cNvPr id="22" name="Straight Connector 21">
            <a:extLst>
              <a:ext uri="{FF2B5EF4-FFF2-40B4-BE49-F238E27FC236}">
                <a16:creationId xmlns:a16="http://schemas.microsoft.com/office/drawing/2014/main" id="{962EFAEC-1B98-493F-5A70-E18043333FA7}"/>
              </a:ext>
            </a:extLst>
          </p:cNvPr>
          <p:cNvCxnSpPr>
            <a:cxnSpLocks/>
          </p:cNvCxnSpPr>
          <p:nvPr/>
        </p:nvCxnSpPr>
        <p:spPr bwMode="gray">
          <a:xfrm>
            <a:off x="377825" y="317730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A0FECCB-270B-2D99-0965-57E2482438BF}"/>
              </a:ext>
            </a:extLst>
          </p:cNvPr>
          <p:cNvSpPr>
            <a:spLocks noGrp="1"/>
          </p:cNvSpPr>
          <p:nvPr>
            <p:ph type="sldNum" sz="quarter" idx="12"/>
          </p:nvPr>
        </p:nvSpPr>
        <p:spPr/>
        <p:txBody>
          <a:bodyPr/>
          <a:lstStyle/>
          <a:p>
            <a:fld id="{29CC380D-5F44-41E8-971E-CDD19ED6F8E3}" type="slidenum">
              <a:rPr lang="en-GB" smtClean="0"/>
              <a:t>24</a:t>
            </a:fld>
            <a:endParaRPr lang="en-GB"/>
          </a:p>
        </p:txBody>
      </p:sp>
    </p:spTree>
    <p:extLst>
      <p:ext uri="{BB962C8B-B14F-4D97-AF65-F5344CB8AC3E}">
        <p14:creationId xmlns:p14="http://schemas.microsoft.com/office/powerpoint/2010/main" val="191399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CA4F29-3B48-EE39-4B7D-64D7CBA57973}"/>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25</a:t>
            </a:fld>
            <a:endParaRPr lang="en-GB"/>
          </a:p>
        </p:txBody>
      </p:sp>
      <p:sp>
        <p:nvSpPr>
          <p:cNvPr id="2" name="Title 1">
            <a:extLst>
              <a:ext uri="{FF2B5EF4-FFF2-40B4-BE49-F238E27FC236}">
                <a16:creationId xmlns:a16="http://schemas.microsoft.com/office/drawing/2014/main" id="{7EFCACB3-37DA-5055-4299-D782E27545C1}"/>
              </a:ext>
            </a:extLst>
          </p:cNvPr>
          <p:cNvSpPr>
            <a:spLocks noGrp="1"/>
          </p:cNvSpPr>
          <p:nvPr>
            <p:ph type="title"/>
          </p:nvPr>
        </p:nvSpPr>
        <p:spPr>
          <a:xfrm>
            <a:off x="377825" y="1228725"/>
            <a:ext cx="9445752" cy="2151675"/>
          </a:xfrm>
        </p:spPr>
        <p:txBody>
          <a:bodyPr/>
          <a:lstStyle/>
          <a:p>
            <a:br>
              <a:rPr lang="en-US"/>
            </a:br>
            <a:br>
              <a:rPr lang="en-US"/>
            </a:br>
            <a:r>
              <a:rPr lang="en-US"/>
              <a:t>Pharmacy action plan:</a:t>
            </a:r>
            <a:br>
              <a:rPr lang="en-US"/>
            </a:br>
            <a:r>
              <a:rPr lang="en-US" sz="4800" i="1"/>
              <a:t>HCP disease state awareness</a:t>
            </a:r>
            <a:endParaRPr lang="en-US" sz="5400" i="1"/>
          </a:p>
        </p:txBody>
      </p:sp>
      <p:sp>
        <p:nvSpPr>
          <p:cNvPr id="5" name="Text Placeholder 4">
            <a:extLst>
              <a:ext uri="{FF2B5EF4-FFF2-40B4-BE49-F238E27FC236}">
                <a16:creationId xmlns:a16="http://schemas.microsoft.com/office/drawing/2014/main" id="{0E5E84C3-6234-FFF7-C263-16821A67A4E4}"/>
              </a:ext>
            </a:extLst>
          </p:cNvPr>
          <p:cNvSpPr>
            <a:spLocks noGrp="1"/>
          </p:cNvSpPr>
          <p:nvPr>
            <p:ph type="body" idx="1"/>
          </p:nvPr>
        </p:nvSpPr>
        <p:spPr>
          <a:xfrm>
            <a:off x="377825" y="3465513"/>
            <a:ext cx="9445625" cy="1500187"/>
          </a:xfrm>
        </p:spPr>
        <p:txBody>
          <a:bodyPr/>
          <a:lstStyle/>
          <a:p>
            <a:endParaRPr lang="en-US" sz="1800"/>
          </a:p>
          <a:p>
            <a:r>
              <a:rPr lang="en-US" sz="1800"/>
              <a:t>October 2023 – May 2024</a:t>
            </a:r>
          </a:p>
        </p:txBody>
      </p:sp>
    </p:spTree>
    <p:extLst>
      <p:ext uri="{BB962C8B-B14F-4D97-AF65-F5344CB8AC3E}">
        <p14:creationId xmlns:p14="http://schemas.microsoft.com/office/powerpoint/2010/main" val="6520828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7FC5-3BDB-8517-6AAF-439590AD41C5}"/>
              </a:ext>
            </a:extLst>
          </p:cNvPr>
          <p:cNvSpPr>
            <a:spLocks noGrp="1"/>
          </p:cNvSpPr>
          <p:nvPr>
            <p:ph type="title"/>
          </p:nvPr>
        </p:nvSpPr>
        <p:spPr>
          <a:xfrm>
            <a:off x="377825" y="377825"/>
            <a:ext cx="11439525" cy="850900"/>
          </a:xfrm>
        </p:spPr>
        <p:txBody>
          <a:bodyPr/>
          <a:lstStyle/>
          <a:p>
            <a:r>
              <a:rPr lang="en-US"/>
              <a:t>2023–2024 V116 DSA – Pharmacy HCP tactic roadmap </a:t>
            </a:r>
            <a:r>
              <a:rPr lang="en-US" sz="2000"/>
              <a:t>(Retail, IPN, &amp; LTC)</a:t>
            </a:r>
            <a:endParaRPr lang="en-US"/>
          </a:p>
        </p:txBody>
      </p:sp>
      <p:sp>
        <p:nvSpPr>
          <p:cNvPr id="5" name="Slide Number Placeholder 4">
            <a:extLst>
              <a:ext uri="{FF2B5EF4-FFF2-40B4-BE49-F238E27FC236}">
                <a16:creationId xmlns:a16="http://schemas.microsoft.com/office/drawing/2014/main" id="{A556CBDF-ECF6-FD18-1374-F6C9D2CEC054}"/>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26</a:t>
            </a:fld>
            <a:endParaRPr lang="en-GB"/>
          </a:p>
        </p:txBody>
      </p:sp>
      <p:graphicFrame>
        <p:nvGraphicFramePr>
          <p:cNvPr id="6" name="Table 6">
            <a:extLst>
              <a:ext uri="{FF2B5EF4-FFF2-40B4-BE49-F238E27FC236}">
                <a16:creationId xmlns:a16="http://schemas.microsoft.com/office/drawing/2014/main" id="{6A2FD4BC-8B7B-F1DE-3C22-392EC17F325D}"/>
              </a:ext>
            </a:extLst>
          </p:cNvPr>
          <p:cNvGraphicFramePr>
            <a:graphicFrameLocks noGrp="1"/>
          </p:cNvGraphicFramePr>
          <p:nvPr>
            <p:extLst>
              <p:ext uri="{D42A27DB-BD31-4B8C-83A1-F6EECF244321}">
                <p14:modId xmlns:p14="http://schemas.microsoft.com/office/powerpoint/2010/main" val="4054584750"/>
              </p:ext>
            </p:extLst>
          </p:nvPr>
        </p:nvGraphicFramePr>
        <p:xfrm>
          <a:off x="377825" y="1303499"/>
          <a:ext cx="11436352" cy="539496"/>
        </p:xfrm>
        <a:graphic>
          <a:graphicData uri="http://schemas.openxmlformats.org/drawingml/2006/table">
            <a:tbl>
              <a:tblPr firstRow="1" bandRow="1">
                <a:tableStyleId>{5C22544A-7EE6-4342-B048-85BDC9FD1C3A}</a:tableStyleId>
              </a:tblPr>
              <a:tblGrid>
                <a:gridCol w="1429544">
                  <a:extLst>
                    <a:ext uri="{9D8B030D-6E8A-4147-A177-3AD203B41FA5}">
                      <a16:colId xmlns:a16="http://schemas.microsoft.com/office/drawing/2014/main" val="1427734542"/>
                    </a:ext>
                  </a:extLst>
                </a:gridCol>
                <a:gridCol w="1429544">
                  <a:extLst>
                    <a:ext uri="{9D8B030D-6E8A-4147-A177-3AD203B41FA5}">
                      <a16:colId xmlns:a16="http://schemas.microsoft.com/office/drawing/2014/main" val="3395976714"/>
                    </a:ext>
                  </a:extLst>
                </a:gridCol>
                <a:gridCol w="1429544">
                  <a:extLst>
                    <a:ext uri="{9D8B030D-6E8A-4147-A177-3AD203B41FA5}">
                      <a16:colId xmlns:a16="http://schemas.microsoft.com/office/drawing/2014/main" val="1895666193"/>
                    </a:ext>
                  </a:extLst>
                </a:gridCol>
                <a:gridCol w="1429544">
                  <a:extLst>
                    <a:ext uri="{9D8B030D-6E8A-4147-A177-3AD203B41FA5}">
                      <a16:colId xmlns:a16="http://schemas.microsoft.com/office/drawing/2014/main" val="1799041803"/>
                    </a:ext>
                  </a:extLst>
                </a:gridCol>
                <a:gridCol w="1429544">
                  <a:extLst>
                    <a:ext uri="{9D8B030D-6E8A-4147-A177-3AD203B41FA5}">
                      <a16:colId xmlns:a16="http://schemas.microsoft.com/office/drawing/2014/main" val="3116307471"/>
                    </a:ext>
                  </a:extLst>
                </a:gridCol>
                <a:gridCol w="1429544">
                  <a:extLst>
                    <a:ext uri="{9D8B030D-6E8A-4147-A177-3AD203B41FA5}">
                      <a16:colId xmlns:a16="http://schemas.microsoft.com/office/drawing/2014/main" val="3908299418"/>
                    </a:ext>
                  </a:extLst>
                </a:gridCol>
                <a:gridCol w="1429544">
                  <a:extLst>
                    <a:ext uri="{9D8B030D-6E8A-4147-A177-3AD203B41FA5}">
                      <a16:colId xmlns:a16="http://schemas.microsoft.com/office/drawing/2014/main" val="668303200"/>
                    </a:ext>
                  </a:extLst>
                </a:gridCol>
                <a:gridCol w="1429544">
                  <a:extLst>
                    <a:ext uri="{9D8B030D-6E8A-4147-A177-3AD203B41FA5}">
                      <a16:colId xmlns:a16="http://schemas.microsoft.com/office/drawing/2014/main" val="449740930"/>
                    </a:ext>
                  </a:extLst>
                </a:gridCol>
              </a:tblGrid>
              <a:tr h="182608">
                <a:tc gridSpan="3">
                  <a:txBody>
                    <a:bodyPr/>
                    <a:lstStyle/>
                    <a:p>
                      <a:pPr algn="ctr">
                        <a:lnSpc>
                          <a:spcPct val="90000"/>
                        </a:lnSpc>
                      </a:pPr>
                      <a:r>
                        <a:rPr lang="en-US" sz="1400" b="0">
                          <a:solidFill>
                            <a:schemeClr val="bg1"/>
                          </a:solidFill>
                        </a:rPr>
                        <a:t>2023 Q4</a:t>
                      </a:r>
                    </a:p>
                  </a:txBody>
                  <a:tcPr marB="54864">
                    <a:lnR w="38100" cap="flat" cmpd="sng" algn="ctr">
                      <a:solidFill>
                        <a:schemeClr val="bg1"/>
                      </a:solidFill>
                      <a:prstDash val="solid"/>
                      <a:round/>
                      <a:headEnd type="none" w="med" len="med"/>
                      <a:tailEnd type="none" w="med" len="med"/>
                    </a:lnR>
                    <a:lnB w="38100" cap="flat" cmpd="sng" algn="ctr">
                      <a:noFill/>
                      <a:prstDash val="solid"/>
                      <a:round/>
                      <a:headEnd type="none" w="med" len="med"/>
                      <a:tailEnd type="none" w="med" len="med"/>
                    </a:lnB>
                    <a:solidFill>
                      <a:schemeClr val="bg1">
                        <a:lumMod val="50000"/>
                      </a:schemeClr>
                    </a:solidFill>
                  </a:tcPr>
                </a:tc>
                <a:tc hMerge="1">
                  <a:txBody>
                    <a:bodyPr/>
                    <a:lstStyle/>
                    <a:p>
                      <a:pPr algn="ctr"/>
                      <a:endParaRPr lang="en-US"/>
                    </a:p>
                  </a:txBody>
                  <a:tcPr/>
                </a:tc>
                <a:tc hMerge="1">
                  <a:txBody>
                    <a:bodyPr/>
                    <a:lstStyle/>
                    <a:p>
                      <a:endParaRPr lang="en-US"/>
                    </a:p>
                  </a:txBody>
                  <a:tcPr/>
                </a:tc>
                <a:tc gridSpan="3">
                  <a:txBody>
                    <a:bodyPr/>
                    <a:lstStyle/>
                    <a:p>
                      <a:pPr algn="ctr">
                        <a:lnSpc>
                          <a:spcPct val="90000"/>
                        </a:lnSpc>
                      </a:pPr>
                      <a:r>
                        <a:rPr lang="en-US" sz="1400" b="0">
                          <a:solidFill>
                            <a:schemeClr val="bg1"/>
                          </a:solidFill>
                        </a:rPr>
                        <a:t>2024 Q1</a:t>
                      </a:r>
                    </a:p>
                  </a:txBody>
                  <a:tcPr marB="54864">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no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2">
                  <a:txBody>
                    <a:bodyPr/>
                    <a:lstStyle/>
                    <a:p>
                      <a:pPr algn="ctr">
                        <a:lnSpc>
                          <a:spcPct val="90000"/>
                        </a:lnSpc>
                      </a:pPr>
                      <a:r>
                        <a:rPr lang="en-US" sz="1400" b="0">
                          <a:solidFill>
                            <a:schemeClr val="bg1"/>
                          </a:solidFill>
                        </a:rPr>
                        <a:t>2024 Q2</a:t>
                      </a:r>
                    </a:p>
                  </a:txBody>
                  <a:tcPr marB="54864">
                    <a:lnL w="38100" cap="flat" cmpd="sng" algn="ctr">
                      <a:solidFill>
                        <a:schemeClr val="bg1"/>
                      </a:solidFill>
                      <a:prstDash val="solid"/>
                      <a:round/>
                      <a:headEnd type="none" w="med" len="med"/>
                      <a:tailEnd type="none" w="med" len="med"/>
                    </a:lnL>
                    <a:lnB w="38100" cap="flat" cmpd="sng" algn="ctr">
                      <a:noFill/>
                      <a:prstDash val="solid"/>
                      <a:round/>
                      <a:headEnd type="none" w="med" len="med"/>
                      <a:tailEnd type="none" w="med" len="med"/>
                    </a:lnB>
                    <a:solidFill>
                      <a:schemeClr val="bg1">
                        <a:lumMod val="50000"/>
                      </a:schemeClr>
                    </a:solidFill>
                  </a:tcPr>
                </a:tc>
                <a:tc hMerge="1">
                  <a:txBody>
                    <a:bodyPr/>
                    <a:lstStyle/>
                    <a:p>
                      <a:pPr algn="ctr"/>
                      <a:endParaRPr lang="en-US"/>
                    </a:p>
                  </a:txBody>
                  <a:tcPr/>
                </a:tc>
                <a:extLst>
                  <a:ext uri="{0D108BD9-81ED-4DB2-BD59-A6C34878D82A}">
                    <a16:rowId xmlns:a16="http://schemas.microsoft.com/office/drawing/2014/main" val="1669523910"/>
                  </a:ext>
                </a:extLst>
              </a:tr>
              <a:tr h="164347">
                <a:tc>
                  <a:txBody>
                    <a:bodyPr/>
                    <a:lstStyle/>
                    <a:p>
                      <a:pPr algn="ctr">
                        <a:lnSpc>
                          <a:spcPct val="95000"/>
                        </a:lnSpc>
                      </a:pPr>
                      <a:r>
                        <a:rPr lang="en-US" sz="1200">
                          <a:solidFill>
                            <a:schemeClr val="tx1"/>
                          </a:solidFill>
                        </a:rPr>
                        <a:t>Oct</a:t>
                      </a:r>
                    </a:p>
                  </a:txBody>
                  <a:tcPr marT="36576" marB="36576">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algn="ctr">
                        <a:lnSpc>
                          <a:spcPct val="95000"/>
                        </a:lnSpc>
                      </a:pPr>
                      <a:r>
                        <a:rPr lang="en-US" sz="1200">
                          <a:solidFill>
                            <a:schemeClr val="tx1"/>
                          </a:solidFill>
                        </a:rPr>
                        <a:t>Nov</a:t>
                      </a:r>
                    </a:p>
                  </a:txBody>
                  <a:tcPr marT="36576" marB="3657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algn="ctr">
                        <a:lnSpc>
                          <a:spcPct val="95000"/>
                        </a:lnSpc>
                      </a:pPr>
                      <a:r>
                        <a:rPr lang="en-US" sz="1200">
                          <a:solidFill>
                            <a:schemeClr val="tx1"/>
                          </a:solidFill>
                        </a:rPr>
                        <a:t>Dec</a:t>
                      </a:r>
                    </a:p>
                  </a:txBody>
                  <a:tcPr marT="36576" marB="36576">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algn="ctr">
                        <a:lnSpc>
                          <a:spcPct val="95000"/>
                        </a:lnSpc>
                      </a:pPr>
                      <a:r>
                        <a:rPr lang="en-US" sz="1200">
                          <a:solidFill>
                            <a:schemeClr val="tx1"/>
                          </a:solidFill>
                        </a:rPr>
                        <a:t>Jan</a:t>
                      </a:r>
                    </a:p>
                  </a:txBody>
                  <a:tcPr marT="36576" marB="36576">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algn="ctr">
                        <a:lnSpc>
                          <a:spcPct val="95000"/>
                        </a:lnSpc>
                      </a:pPr>
                      <a:r>
                        <a:rPr lang="en-US" sz="1200">
                          <a:solidFill>
                            <a:schemeClr val="tx1"/>
                          </a:solidFill>
                        </a:rPr>
                        <a:t>Feb</a:t>
                      </a:r>
                    </a:p>
                  </a:txBody>
                  <a:tcPr marT="36576" marB="3657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algn="ctr">
                        <a:lnSpc>
                          <a:spcPct val="95000"/>
                        </a:lnSpc>
                      </a:pPr>
                      <a:r>
                        <a:rPr lang="en-US" sz="1200">
                          <a:solidFill>
                            <a:schemeClr val="tx1"/>
                          </a:solidFill>
                        </a:rPr>
                        <a:t>Mar</a:t>
                      </a:r>
                    </a:p>
                  </a:txBody>
                  <a:tcPr marT="36576" marB="36576">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algn="ctr">
                        <a:lnSpc>
                          <a:spcPct val="95000"/>
                        </a:lnSpc>
                      </a:pPr>
                      <a:r>
                        <a:rPr lang="en-US" sz="1200">
                          <a:solidFill>
                            <a:schemeClr val="tx1"/>
                          </a:solidFill>
                        </a:rPr>
                        <a:t>Apr</a:t>
                      </a:r>
                    </a:p>
                  </a:txBody>
                  <a:tcPr marT="36576" marB="36576">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algn="ctr">
                        <a:lnSpc>
                          <a:spcPct val="95000"/>
                        </a:lnSpc>
                      </a:pPr>
                      <a:r>
                        <a:rPr lang="en-US" sz="1200">
                          <a:solidFill>
                            <a:schemeClr val="tx1"/>
                          </a:solidFill>
                        </a:rPr>
                        <a:t>May</a:t>
                      </a:r>
                    </a:p>
                  </a:txBody>
                  <a:tcPr marT="36576" marB="36576">
                    <a:lnL w="28575" cap="flat" cmpd="sng" algn="ctr">
                      <a:solidFill>
                        <a:schemeClr val="bg1"/>
                      </a:solidFill>
                      <a:prstDash val="solid"/>
                      <a:round/>
                      <a:headEnd type="none" w="med" len="med"/>
                      <a:tailEnd type="none" w="med" len="med"/>
                    </a:lnL>
                    <a:lnT w="381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85793448"/>
                  </a:ext>
                </a:extLst>
              </a:tr>
            </a:tbl>
          </a:graphicData>
        </a:graphic>
      </p:graphicFrame>
      <p:sp>
        <p:nvSpPr>
          <p:cNvPr id="9" name="Rectangle 8">
            <a:extLst>
              <a:ext uri="{FF2B5EF4-FFF2-40B4-BE49-F238E27FC236}">
                <a16:creationId xmlns:a16="http://schemas.microsoft.com/office/drawing/2014/main" id="{DE4625F5-32F5-6B01-8EDB-E930998C0232}"/>
              </a:ext>
            </a:extLst>
          </p:cNvPr>
          <p:cNvSpPr>
            <a:spLocks/>
          </p:cNvSpPr>
          <p:nvPr/>
        </p:nvSpPr>
        <p:spPr>
          <a:xfrm>
            <a:off x="377819" y="5167024"/>
            <a:ext cx="1426345" cy="420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Med ed: NCPA Product Theater</a:t>
            </a:r>
          </a:p>
        </p:txBody>
      </p:sp>
      <p:sp>
        <p:nvSpPr>
          <p:cNvPr id="12" name="Rectangle 11">
            <a:extLst>
              <a:ext uri="{FF2B5EF4-FFF2-40B4-BE49-F238E27FC236}">
                <a16:creationId xmlns:a16="http://schemas.microsoft.com/office/drawing/2014/main" id="{580AB942-C0A8-B093-C968-B30D066DA36B}"/>
              </a:ext>
            </a:extLst>
          </p:cNvPr>
          <p:cNvSpPr>
            <a:spLocks/>
          </p:cNvSpPr>
          <p:nvPr/>
        </p:nvSpPr>
        <p:spPr>
          <a:xfrm>
            <a:off x="1804164" y="3766423"/>
            <a:ext cx="1417368"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Video: Doximity doc news alert (epidemiology)</a:t>
            </a:r>
          </a:p>
        </p:txBody>
      </p:sp>
      <p:sp>
        <p:nvSpPr>
          <p:cNvPr id="13" name="Rectangle 12">
            <a:extLst>
              <a:ext uri="{FF2B5EF4-FFF2-40B4-BE49-F238E27FC236}">
                <a16:creationId xmlns:a16="http://schemas.microsoft.com/office/drawing/2014/main" id="{120CA0E7-4205-39ED-C6A8-C8B71AC0529B}"/>
              </a:ext>
            </a:extLst>
          </p:cNvPr>
          <p:cNvSpPr>
            <a:spLocks/>
          </p:cNvSpPr>
          <p:nvPr/>
        </p:nvSpPr>
        <p:spPr>
          <a:xfrm>
            <a:off x="1057200" y="2237806"/>
            <a:ext cx="3590671"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Banner: Pulse Point</a:t>
            </a:r>
          </a:p>
        </p:txBody>
      </p:sp>
      <p:sp>
        <p:nvSpPr>
          <p:cNvPr id="15" name="Rectangle 14">
            <a:extLst>
              <a:ext uri="{FF2B5EF4-FFF2-40B4-BE49-F238E27FC236}">
                <a16:creationId xmlns:a16="http://schemas.microsoft.com/office/drawing/2014/main" id="{1DD95B8A-5ECD-BCA1-C738-0EC3F2DFBA4C}"/>
              </a:ext>
            </a:extLst>
          </p:cNvPr>
          <p:cNvSpPr>
            <a:spLocks/>
          </p:cNvSpPr>
          <p:nvPr/>
        </p:nvSpPr>
        <p:spPr>
          <a:xfrm>
            <a:off x="1804164" y="4694061"/>
            <a:ext cx="1430823" cy="420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Digital ad: NCPA qAM newsletter</a:t>
            </a:r>
          </a:p>
        </p:txBody>
      </p:sp>
      <p:sp>
        <p:nvSpPr>
          <p:cNvPr id="16" name="Rectangle 15">
            <a:extLst>
              <a:ext uri="{FF2B5EF4-FFF2-40B4-BE49-F238E27FC236}">
                <a16:creationId xmlns:a16="http://schemas.microsoft.com/office/drawing/2014/main" id="{97811F51-1E51-D896-C36B-F15DA15DFB72}"/>
              </a:ext>
            </a:extLst>
          </p:cNvPr>
          <p:cNvSpPr>
            <a:spLocks/>
          </p:cNvSpPr>
          <p:nvPr/>
        </p:nvSpPr>
        <p:spPr>
          <a:xfrm>
            <a:off x="1804164" y="5639987"/>
            <a:ext cx="1430823"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Email: NCPA</a:t>
            </a:r>
          </a:p>
        </p:txBody>
      </p:sp>
      <p:sp>
        <p:nvSpPr>
          <p:cNvPr id="17" name="Rectangle 16">
            <a:extLst>
              <a:ext uri="{FF2B5EF4-FFF2-40B4-BE49-F238E27FC236}">
                <a16:creationId xmlns:a16="http://schemas.microsoft.com/office/drawing/2014/main" id="{389F5195-9DC4-2FD5-4528-4B84D805B9B3}"/>
              </a:ext>
            </a:extLst>
          </p:cNvPr>
          <p:cNvSpPr>
            <a:spLocks/>
          </p:cNvSpPr>
          <p:nvPr/>
        </p:nvSpPr>
        <p:spPr>
          <a:xfrm>
            <a:off x="1804164" y="5966650"/>
            <a:ext cx="1430823"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Banner: NCPA</a:t>
            </a:r>
          </a:p>
        </p:txBody>
      </p:sp>
      <p:sp>
        <p:nvSpPr>
          <p:cNvPr id="24" name="Rectangle 23">
            <a:extLst>
              <a:ext uri="{FF2B5EF4-FFF2-40B4-BE49-F238E27FC236}">
                <a16:creationId xmlns:a16="http://schemas.microsoft.com/office/drawing/2014/main" id="{7C18E9DA-328A-3A62-A133-4F4203A513D5}"/>
              </a:ext>
            </a:extLst>
          </p:cNvPr>
          <p:cNvSpPr/>
          <p:nvPr/>
        </p:nvSpPr>
        <p:spPr>
          <a:xfrm>
            <a:off x="377819" y="1911147"/>
            <a:ext cx="4270052"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Paid search: Text ads</a:t>
            </a:r>
          </a:p>
        </p:txBody>
      </p:sp>
      <p:sp>
        <p:nvSpPr>
          <p:cNvPr id="28" name="Rectangle 27">
            <a:extLst>
              <a:ext uri="{FF2B5EF4-FFF2-40B4-BE49-F238E27FC236}">
                <a16:creationId xmlns:a16="http://schemas.microsoft.com/office/drawing/2014/main" id="{C7041017-F672-FC26-8C74-A44A082ADCFA}"/>
              </a:ext>
            </a:extLst>
          </p:cNvPr>
          <p:cNvSpPr>
            <a:spLocks/>
          </p:cNvSpPr>
          <p:nvPr/>
        </p:nvSpPr>
        <p:spPr>
          <a:xfrm>
            <a:off x="377819" y="2562490"/>
            <a:ext cx="2203205"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Email: HQ (epidemiology)</a:t>
            </a:r>
          </a:p>
        </p:txBody>
      </p:sp>
      <p:sp>
        <p:nvSpPr>
          <p:cNvPr id="30" name="Rectangle 29">
            <a:extLst>
              <a:ext uri="{FF2B5EF4-FFF2-40B4-BE49-F238E27FC236}">
                <a16:creationId xmlns:a16="http://schemas.microsoft.com/office/drawing/2014/main" id="{311AD83F-419D-A877-3905-356C73B53A15}"/>
              </a:ext>
            </a:extLst>
          </p:cNvPr>
          <p:cNvSpPr>
            <a:spLocks/>
          </p:cNvSpPr>
          <p:nvPr/>
        </p:nvSpPr>
        <p:spPr>
          <a:xfrm>
            <a:off x="377819" y="3165444"/>
            <a:ext cx="1426345"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Quiz: Doximity dialogue card (epidemiology)</a:t>
            </a:r>
          </a:p>
        </p:txBody>
      </p:sp>
      <p:sp>
        <p:nvSpPr>
          <p:cNvPr id="31" name="Rectangle 30">
            <a:extLst>
              <a:ext uri="{FF2B5EF4-FFF2-40B4-BE49-F238E27FC236}">
                <a16:creationId xmlns:a16="http://schemas.microsoft.com/office/drawing/2014/main" id="{3DB6EC1A-B0D8-7703-BD93-2720C2E93715}"/>
              </a:ext>
            </a:extLst>
          </p:cNvPr>
          <p:cNvSpPr>
            <a:spLocks/>
          </p:cNvSpPr>
          <p:nvPr/>
        </p:nvSpPr>
        <p:spPr>
          <a:xfrm>
            <a:off x="3230503" y="3165444"/>
            <a:ext cx="1426338"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45720" rIns="27432" bIns="45720" rtlCol="0" anchor="ctr"/>
          <a:lstStyle/>
          <a:p>
            <a:pPr algn="ctr">
              <a:lnSpc>
                <a:spcPct val="90000"/>
              </a:lnSpc>
            </a:pPr>
            <a:r>
              <a:rPr lang="en-US" sz="1100" dirty="0">
                <a:solidFill>
                  <a:schemeClr val="bg1"/>
                </a:solidFill>
              </a:rPr>
              <a:t>Quiz: Doximity dialogue </a:t>
            </a:r>
            <a:r>
              <a:rPr lang="en-US" sz="1100">
                <a:solidFill>
                  <a:schemeClr val="bg1"/>
                </a:solidFill>
              </a:rPr>
              <a:t>card</a:t>
            </a:r>
            <a:br>
              <a:rPr lang="en-US" sz="1100" dirty="0"/>
            </a:br>
            <a:r>
              <a:rPr lang="en-US" sz="1100">
                <a:solidFill>
                  <a:schemeClr val="bg1"/>
                </a:solidFill>
              </a:rPr>
              <a:t>(risk msg)</a:t>
            </a:r>
          </a:p>
        </p:txBody>
      </p:sp>
      <p:sp>
        <p:nvSpPr>
          <p:cNvPr id="33" name="Rectangle 32">
            <a:extLst>
              <a:ext uri="{FF2B5EF4-FFF2-40B4-BE49-F238E27FC236}">
                <a16:creationId xmlns:a16="http://schemas.microsoft.com/office/drawing/2014/main" id="{3236D2C9-ECD3-2389-A539-CDF96D7A2D83}"/>
              </a:ext>
            </a:extLst>
          </p:cNvPr>
          <p:cNvSpPr>
            <a:spLocks/>
          </p:cNvSpPr>
          <p:nvPr/>
        </p:nvSpPr>
        <p:spPr>
          <a:xfrm>
            <a:off x="1251099" y="4367402"/>
            <a:ext cx="3405742"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Banner: Pharmacy Times Pneumo Resource Center</a:t>
            </a:r>
          </a:p>
        </p:txBody>
      </p:sp>
      <p:sp>
        <p:nvSpPr>
          <p:cNvPr id="34" name="Rectangle 33">
            <a:extLst>
              <a:ext uri="{FF2B5EF4-FFF2-40B4-BE49-F238E27FC236}">
                <a16:creationId xmlns:a16="http://schemas.microsoft.com/office/drawing/2014/main" id="{0AD4132D-F890-7E5E-27DD-8A69F60295A1}"/>
              </a:ext>
            </a:extLst>
          </p:cNvPr>
          <p:cNvSpPr>
            <a:spLocks/>
          </p:cNvSpPr>
          <p:nvPr/>
        </p:nvSpPr>
        <p:spPr>
          <a:xfrm>
            <a:off x="3234988" y="5167024"/>
            <a:ext cx="1421853" cy="420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eNewsletter: Pharmacy Times</a:t>
            </a:r>
          </a:p>
        </p:txBody>
      </p:sp>
      <p:sp>
        <p:nvSpPr>
          <p:cNvPr id="3" name="Rectangle 2">
            <a:extLst>
              <a:ext uri="{FF2B5EF4-FFF2-40B4-BE49-F238E27FC236}">
                <a16:creationId xmlns:a16="http://schemas.microsoft.com/office/drawing/2014/main" id="{75DF2835-FFDB-4804-A297-E709C700B4EB}"/>
              </a:ext>
            </a:extLst>
          </p:cNvPr>
          <p:cNvSpPr/>
          <p:nvPr/>
        </p:nvSpPr>
        <p:spPr bwMode="gray">
          <a:xfrm>
            <a:off x="11258277" y="565582"/>
            <a:ext cx="555848" cy="563384"/>
          </a:xfrm>
          <a:prstGeom prst="rect">
            <a:avLst/>
          </a:prstGeom>
          <a:solidFill>
            <a:schemeClr val="accent4">
              <a:lumMod val="90000"/>
              <a:lumOff val="10000"/>
            </a:schemeClr>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1</a:t>
            </a:r>
          </a:p>
        </p:txBody>
      </p:sp>
      <p:sp>
        <p:nvSpPr>
          <p:cNvPr id="36" name="Rectangle 35">
            <a:extLst>
              <a:ext uri="{FF2B5EF4-FFF2-40B4-BE49-F238E27FC236}">
                <a16:creationId xmlns:a16="http://schemas.microsoft.com/office/drawing/2014/main" id="{68D733F9-5D1C-8A29-19DC-45A34B36A522}"/>
              </a:ext>
            </a:extLst>
          </p:cNvPr>
          <p:cNvSpPr/>
          <p:nvPr/>
        </p:nvSpPr>
        <p:spPr>
          <a:xfrm>
            <a:off x="7080649" y="4132272"/>
            <a:ext cx="1812838" cy="420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Med ed: </a:t>
            </a:r>
            <a:br>
              <a:rPr lang="en-US" sz="1100">
                <a:solidFill>
                  <a:schemeClr val="bg1"/>
                </a:solidFill>
              </a:rPr>
            </a:br>
            <a:r>
              <a:rPr lang="en-US" sz="1100">
                <a:solidFill>
                  <a:schemeClr val="bg1"/>
                </a:solidFill>
              </a:rPr>
              <a:t>APhA Product Theater</a:t>
            </a:r>
          </a:p>
        </p:txBody>
      </p:sp>
      <p:sp>
        <p:nvSpPr>
          <p:cNvPr id="37" name="Rectangle 36">
            <a:extLst>
              <a:ext uri="{FF2B5EF4-FFF2-40B4-BE49-F238E27FC236}">
                <a16:creationId xmlns:a16="http://schemas.microsoft.com/office/drawing/2014/main" id="{278C4F94-26D6-F804-EAA1-318B5031268A}"/>
              </a:ext>
            </a:extLst>
          </p:cNvPr>
          <p:cNvSpPr/>
          <p:nvPr/>
        </p:nvSpPr>
        <p:spPr>
          <a:xfrm>
            <a:off x="7080649" y="3688047"/>
            <a:ext cx="4733514"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Society digital display: APhA, NCPA, IPN, wholesalers</a:t>
            </a:r>
          </a:p>
        </p:txBody>
      </p:sp>
      <p:sp>
        <p:nvSpPr>
          <p:cNvPr id="38" name="Rectangle 37">
            <a:extLst>
              <a:ext uri="{FF2B5EF4-FFF2-40B4-BE49-F238E27FC236}">
                <a16:creationId xmlns:a16="http://schemas.microsoft.com/office/drawing/2014/main" id="{C4838810-C40C-9962-8F22-B197EB8BA88A}"/>
              </a:ext>
            </a:extLst>
          </p:cNvPr>
          <p:cNvSpPr/>
          <p:nvPr/>
        </p:nvSpPr>
        <p:spPr>
          <a:xfrm>
            <a:off x="4703975" y="3243822"/>
            <a:ext cx="506286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Digital display:  Pharmacy Times, Drug Topics, US Pharmacist</a:t>
            </a:r>
          </a:p>
        </p:txBody>
      </p:sp>
      <p:sp>
        <p:nvSpPr>
          <p:cNvPr id="39" name="Rectangle 38">
            <a:extLst>
              <a:ext uri="{FF2B5EF4-FFF2-40B4-BE49-F238E27FC236}">
                <a16:creationId xmlns:a16="http://schemas.microsoft.com/office/drawing/2014/main" id="{42A4FD65-9C7C-5082-FEDA-7D574C0031FC}"/>
              </a:ext>
            </a:extLst>
          </p:cNvPr>
          <p:cNvSpPr/>
          <p:nvPr/>
        </p:nvSpPr>
        <p:spPr>
          <a:xfrm>
            <a:off x="4703975" y="4722801"/>
            <a:ext cx="7108744"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Med ed: State societies, IPN organizations, &amp; LTC medicine societies</a:t>
            </a:r>
          </a:p>
        </p:txBody>
      </p:sp>
      <p:sp>
        <p:nvSpPr>
          <p:cNvPr id="40" name="Rectangle 39">
            <a:extLst>
              <a:ext uri="{FF2B5EF4-FFF2-40B4-BE49-F238E27FC236}">
                <a16:creationId xmlns:a16="http://schemas.microsoft.com/office/drawing/2014/main" id="{A6D06EFD-CE85-D6EF-11C5-FC3767181FB5}"/>
              </a:ext>
            </a:extLst>
          </p:cNvPr>
          <p:cNvSpPr/>
          <p:nvPr/>
        </p:nvSpPr>
        <p:spPr>
          <a:xfrm>
            <a:off x="4703975" y="5167024"/>
            <a:ext cx="7108744" cy="420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DSA field resources for VPAE, RMD, IPN AE, LTC AE, &amp; PVAR </a:t>
            </a:r>
            <a:br>
              <a:rPr lang="en-US" sz="1100">
                <a:solidFill>
                  <a:schemeClr val="bg1"/>
                </a:solidFill>
              </a:rPr>
            </a:br>
            <a:r>
              <a:rPr lang="en-US" sz="1100">
                <a:solidFill>
                  <a:schemeClr val="bg1"/>
                </a:solidFill>
              </a:rPr>
              <a:t>(IVA, print aids, Why deck, field email, execution guides, &amp; target campaigns)</a:t>
            </a:r>
          </a:p>
        </p:txBody>
      </p:sp>
      <p:sp>
        <p:nvSpPr>
          <p:cNvPr id="41" name="Rectangle 40">
            <a:extLst>
              <a:ext uri="{FF2B5EF4-FFF2-40B4-BE49-F238E27FC236}">
                <a16:creationId xmlns:a16="http://schemas.microsoft.com/office/drawing/2014/main" id="{0614649D-263E-D0C7-9A9A-D31B1CC176A1}"/>
              </a:ext>
            </a:extLst>
          </p:cNvPr>
          <p:cNvSpPr/>
          <p:nvPr/>
        </p:nvSpPr>
        <p:spPr>
          <a:xfrm>
            <a:off x="4703975" y="1911147"/>
            <a:ext cx="7110189"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Paid search: Text ads</a:t>
            </a:r>
          </a:p>
        </p:txBody>
      </p:sp>
      <p:sp>
        <p:nvSpPr>
          <p:cNvPr id="42" name="Rectangle 41">
            <a:extLst>
              <a:ext uri="{FF2B5EF4-FFF2-40B4-BE49-F238E27FC236}">
                <a16:creationId xmlns:a16="http://schemas.microsoft.com/office/drawing/2014/main" id="{B49FE640-C4CE-6BC6-3974-EF91B7B0B2C5}"/>
              </a:ext>
            </a:extLst>
          </p:cNvPr>
          <p:cNvSpPr/>
          <p:nvPr/>
        </p:nvSpPr>
        <p:spPr>
          <a:xfrm>
            <a:off x="4703975" y="2355372"/>
            <a:ext cx="7110189"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Email: Alert marketing, APhA, PDQ </a:t>
            </a:r>
          </a:p>
        </p:txBody>
      </p:sp>
      <p:sp>
        <p:nvSpPr>
          <p:cNvPr id="43" name="Rectangle 42">
            <a:extLst>
              <a:ext uri="{FF2B5EF4-FFF2-40B4-BE49-F238E27FC236}">
                <a16:creationId xmlns:a16="http://schemas.microsoft.com/office/drawing/2014/main" id="{D8E89975-6AB9-4BEF-1A75-74EBEFAB170D}"/>
              </a:ext>
            </a:extLst>
          </p:cNvPr>
          <p:cNvSpPr/>
          <p:nvPr/>
        </p:nvSpPr>
        <p:spPr>
          <a:xfrm>
            <a:off x="4703975" y="2799597"/>
            <a:ext cx="7110189"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Digital display: Doximity, Deep Intent</a:t>
            </a:r>
          </a:p>
        </p:txBody>
      </p:sp>
      <p:grpSp>
        <p:nvGrpSpPr>
          <p:cNvPr id="7" name="Group 6">
            <a:extLst>
              <a:ext uri="{FF2B5EF4-FFF2-40B4-BE49-F238E27FC236}">
                <a16:creationId xmlns:a16="http://schemas.microsoft.com/office/drawing/2014/main" id="{2D10BF3F-2B65-7BE3-025E-6591CA25A7BD}"/>
              </a:ext>
            </a:extLst>
          </p:cNvPr>
          <p:cNvGrpSpPr/>
          <p:nvPr/>
        </p:nvGrpSpPr>
        <p:grpSpPr>
          <a:xfrm>
            <a:off x="344736" y="6437376"/>
            <a:ext cx="9438682" cy="420624"/>
            <a:chOff x="344736" y="6437376"/>
            <a:chExt cx="9438682" cy="420624"/>
          </a:xfrm>
        </p:grpSpPr>
        <p:grpSp>
          <p:nvGrpSpPr>
            <p:cNvPr id="32" name="Group 31">
              <a:extLst>
                <a:ext uri="{FF2B5EF4-FFF2-40B4-BE49-F238E27FC236}">
                  <a16:creationId xmlns:a16="http://schemas.microsoft.com/office/drawing/2014/main" id="{CFB4FCBA-1D71-90CF-0F59-DA80C455C581}"/>
                </a:ext>
              </a:extLst>
            </p:cNvPr>
            <p:cNvGrpSpPr/>
            <p:nvPr/>
          </p:nvGrpSpPr>
          <p:grpSpPr>
            <a:xfrm>
              <a:off x="1387908" y="6487686"/>
              <a:ext cx="8395510" cy="201962"/>
              <a:chOff x="697410" y="6389261"/>
              <a:chExt cx="8395510" cy="201962"/>
            </a:xfrm>
          </p:grpSpPr>
          <p:sp>
            <p:nvSpPr>
              <p:cNvPr id="8" name="Text Placeholder 4">
                <a:extLst>
                  <a:ext uri="{FF2B5EF4-FFF2-40B4-BE49-F238E27FC236}">
                    <a16:creationId xmlns:a16="http://schemas.microsoft.com/office/drawing/2014/main" id="{A4C7EBA8-EA21-39A2-7C94-FEF7A692C967}"/>
                  </a:ext>
                </a:extLst>
              </p:cNvPr>
              <p:cNvSpPr txBox="1">
                <a:spLocks/>
              </p:cNvSpPr>
              <p:nvPr/>
            </p:nvSpPr>
            <p:spPr bwMode="gray">
              <a:xfrm>
                <a:off x="943283" y="6402524"/>
                <a:ext cx="1643594"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4">
                        <a:lumMod val="90000"/>
                        <a:lumOff val="10000"/>
                      </a:schemeClr>
                    </a:solidFill>
                  </a:rPr>
                  <a:t>Establish unmet need</a:t>
                </a:r>
              </a:p>
            </p:txBody>
          </p:sp>
          <p:sp>
            <p:nvSpPr>
              <p:cNvPr id="18" name="Rectangle 17">
                <a:extLst>
                  <a:ext uri="{FF2B5EF4-FFF2-40B4-BE49-F238E27FC236}">
                    <a16:creationId xmlns:a16="http://schemas.microsoft.com/office/drawing/2014/main" id="{44AB6D68-1AAB-5279-199E-42EB11E7EB0C}"/>
                  </a:ext>
                </a:extLst>
              </p:cNvPr>
              <p:cNvSpPr/>
              <p:nvPr/>
            </p:nvSpPr>
            <p:spPr>
              <a:xfrm>
                <a:off x="697410" y="6389261"/>
                <a:ext cx="201964" cy="201962"/>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1</a:t>
                </a:r>
              </a:p>
            </p:txBody>
          </p:sp>
          <p:sp>
            <p:nvSpPr>
              <p:cNvPr id="10" name="Text Placeholder 4">
                <a:extLst>
                  <a:ext uri="{FF2B5EF4-FFF2-40B4-BE49-F238E27FC236}">
                    <a16:creationId xmlns:a16="http://schemas.microsoft.com/office/drawing/2014/main" id="{9C40CD44-FFBA-E51D-C31C-5616C534F637}"/>
                  </a:ext>
                </a:extLst>
              </p:cNvPr>
              <p:cNvSpPr txBox="1">
                <a:spLocks/>
              </p:cNvSpPr>
              <p:nvPr/>
            </p:nvSpPr>
            <p:spPr bwMode="gray">
              <a:xfrm>
                <a:off x="2858953" y="6402524"/>
                <a:ext cx="2995276"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2">
                        <a:lumMod val="75000"/>
                      </a:schemeClr>
                    </a:solidFill>
                  </a:rPr>
                  <a:t>Shape policy and financial considerations</a:t>
                </a:r>
              </a:p>
            </p:txBody>
          </p:sp>
          <p:sp>
            <p:nvSpPr>
              <p:cNvPr id="19" name="Rectangle 18">
                <a:extLst>
                  <a:ext uri="{FF2B5EF4-FFF2-40B4-BE49-F238E27FC236}">
                    <a16:creationId xmlns:a16="http://schemas.microsoft.com/office/drawing/2014/main" id="{FC47F264-D843-19A7-FE0D-7ED5CC5C4A56}"/>
                  </a:ext>
                </a:extLst>
              </p:cNvPr>
              <p:cNvSpPr/>
              <p:nvPr/>
            </p:nvSpPr>
            <p:spPr>
              <a:xfrm>
                <a:off x="2609615" y="6389261"/>
                <a:ext cx="201964" cy="2019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2</a:t>
                </a:r>
              </a:p>
            </p:txBody>
          </p:sp>
          <p:sp>
            <p:nvSpPr>
              <p:cNvPr id="20" name="Text Placeholder 4">
                <a:extLst>
                  <a:ext uri="{FF2B5EF4-FFF2-40B4-BE49-F238E27FC236}">
                    <a16:creationId xmlns:a16="http://schemas.microsoft.com/office/drawing/2014/main" id="{D41C5AF2-6D2D-8216-667E-DB81497125AA}"/>
                  </a:ext>
                </a:extLst>
              </p:cNvPr>
              <p:cNvSpPr txBox="1">
                <a:spLocks/>
              </p:cNvSpPr>
              <p:nvPr/>
            </p:nvSpPr>
            <p:spPr bwMode="gray">
              <a:xfrm>
                <a:off x="5827657" y="6402524"/>
                <a:ext cx="1271251"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bg2"/>
                    </a:solidFill>
                  </a:rPr>
                  <a:t>Drive awareness</a:t>
                </a:r>
              </a:p>
            </p:txBody>
          </p:sp>
          <p:sp>
            <p:nvSpPr>
              <p:cNvPr id="21" name="Rectangle 20">
                <a:extLst>
                  <a:ext uri="{FF2B5EF4-FFF2-40B4-BE49-F238E27FC236}">
                    <a16:creationId xmlns:a16="http://schemas.microsoft.com/office/drawing/2014/main" id="{4512E9BF-4D40-430A-0B26-C258B6EF911C}"/>
                  </a:ext>
                </a:extLst>
              </p:cNvPr>
              <p:cNvSpPr/>
              <p:nvPr/>
            </p:nvSpPr>
            <p:spPr>
              <a:xfrm>
                <a:off x="5578319" y="6389261"/>
                <a:ext cx="201964" cy="201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3</a:t>
                </a:r>
              </a:p>
            </p:txBody>
          </p:sp>
          <p:sp>
            <p:nvSpPr>
              <p:cNvPr id="22" name="Text Placeholder 4">
                <a:extLst>
                  <a:ext uri="{FF2B5EF4-FFF2-40B4-BE49-F238E27FC236}">
                    <a16:creationId xmlns:a16="http://schemas.microsoft.com/office/drawing/2014/main" id="{84621181-EC8F-F1B6-6E47-2B9A0D1FA55E}"/>
                  </a:ext>
                </a:extLst>
              </p:cNvPr>
              <p:cNvSpPr txBox="1">
                <a:spLocks/>
              </p:cNvSpPr>
              <p:nvPr/>
            </p:nvSpPr>
            <p:spPr bwMode="gray">
              <a:xfrm>
                <a:off x="7530581" y="6407927"/>
                <a:ext cx="1562339"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6"/>
                    </a:solidFill>
                  </a:rPr>
                  <a:t>Prepare for catch-up</a:t>
                </a:r>
              </a:p>
            </p:txBody>
          </p:sp>
          <p:sp>
            <p:nvSpPr>
              <p:cNvPr id="23" name="Rectangle 22">
                <a:extLst>
                  <a:ext uri="{FF2B5EF4-FFF2-40B4-BE49-F238E27FC236}">
                    <a16:creationId xmlns:a16="http://schemas.microsoft.com/office/drawing/2014/main" id="{B62D82B8-C4D8-3CAE-9030-0D887710DA60}"/>
                  </a:ext>
                </a:extLst>
              </p:cNvPr>
              <p:cNvSpPr/>
              <p:nvPr/>
            </p:nvSpPr>
            <p:spPr>
              <a:xfrm>
                <a:off x="7281243" y="6389261"/>
                <a:ext cx="201964" cy="201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4</a:t>
                </a:r>
              </a:p>
            </p:txBody>
          </p:sp>
        </p:grpSp>
        <p:sp>
          <p:nvSpPr>
            <p:cNvPr id="4" name="TextBox 3">
              <a:extLst>
                <a:ext uri="{FF2B5EF4-FFF2-40B4-BE49-F238E27FC236}">
                  <a16:creationId xmlns:a16="http://schemas.microsoft.com/office/drawing/2014/main" id="{BC4328C5-30B7-B611-9EA0-23403BE40FED}"/>
                </a:ext>
              </a:extLst>
            </p:cNvPr>
            <p:cNvSpPr txBox="1"/>
            <p:nvPr/>
          </p:nvSpPr>
          <p:spPr>
            <a:xfrm>
              <a:off x="344736" y="6437376"/>
              <a:ext cx="829637" cy="420624"/>
            </a:xfrm>
            <a:prstGeom prst="rect">
              <a:avLst/>
            </a:prstGeom>
            <a:noFill/>
          </p:spPr>
          <p:txBody>
            <a:bodyPr wrap="square" lIns="0" tIns="0" rIns="0" bIns="0" rtlCol="0">
              <a:noAutofit/>
            </a:bodyPr>
            <a:lstStyle/>
            <a:p>
              <a:pPr algn="r"/>
              <a:r>
                <a:rPr lang="en-US" sz="1000" b="0">
                  <a:solidFill>
                    <a:schemeClr val="accent4">
                      <a:lumMod val="90000"/>
                      <a:lumOff val="10000"/>
                    </a:schemeClr>
                  </a:solidFill>
                </a:rPr>
                <a:t>Opportunity Space Legend</a:t>
              </a:r>
            </a:p>
          </p:txBody>
        </p:sp>
      </p:grpSp>
      <p:sp>
        <p:nvSpPr>
          <p:cNvPr id="11" name="Rectangle 10">
            <a:extLst>
              <a:ext uri="{FF2B5EF4-FFF2-40B4-BE49-F238E27FC236}">
                <a16:creationId xmlns:a16="http://schemas.microsoft.com/office/drawing/2014/main" id="{01654510-254D-B440-ED29-9A816273453E}"/>
              </a:ext>
            </a:extLst>
          </p:cNvPr>
          <p:cNvSpPr>
            <a:spLocks/>
          </p:cNvSpPr>
          <p:nvPr/>
        </p:nvSpPr>
        <p:spPr>
          <a:xfrm>
            <a:off x="2690288" y="2562490"/>
            <a:ext cx="123381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ctr"/>
          <a:lstStyle/>
          <a:p>
            <a:pPr algn="ctr">
              <a:lnSpc>
                <a:spcPct val="90000"/>
              </a:lnSpc>
            </a:pPr>
            <a:r>
              <a:rPr lang="en-US" sz="1100">
                <a:solidFill>
                  <a:schemeClr val="bg1"/>
                </a:solidFill>
              </a:rPr>
              <a:t>Email: Alert marketing</a:t>
            </a:r>
            <a:br>
              <a:rPr lang="en-US" sz="1100">
                <a:solidFill>
                  <a:schemeClr val="bg1"/>
                </a:solidFill>
              </a:rPr>
            </a:br>
            <a:r>
              <a:rPr lang="en-US" sz="1100">
                <a:solidFill>
                  <a:schemeClr val="bg1"/>
                </a:solidFill>
              </a:rPr>
              <a:t>(risk message)</a:t>
            </a:r>
          </a:p>
        </p:txBody>
      </p:sp>
    </p:spTree>
    <p:extLst>
      <p:ext uri="{BB962C8B-B14F-4D97-AF65-F5344CB8AC3E}">
        <p14:creationId xmlns:p14="http://schemas.microsoft.com/office/powerpoint/2010/main" val="146163278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44AB-C3C9-C120-529F-0EF4FD5109B7}"/>
              </a:ext>
            </a:extLst>
          </p:cNvPr>
          <p:cNvSpPr>
            <a:spLocks noGrp="1"/>
          </p:cNvSpPr>
          <p:nvPr>
            <p:ph type="title"/>
          </p:nvPr>
        </p:nvSpPr>
        <p:spPr>
          <a:xfrm>
            <a:off x="377824" y="377825"/>
            <a:ext cx="11439144" cy="850107"/>
          </a:xfrm>
        </p:spPr>
        <p:txBody>
          <a:bodyPr/>
          <a:lstStyle/>
          <a:p>
            <a:r>
              <a:rPr lang="en-US"/>
              <a:t>2023–2024 V116 DSA – Pharmacy HCP tactics, channel, &amp; objectives</a:t>
            </a:r>
          </a:p>
        </p:txBody>
      </p:sp>
      <p:sp>
        <p:nvSpPr>
          <p:cNvPr id="5" name="Slide Number Placeholder 4">
            <a:extLst>
              <a:ext uri="{FF2B5EF4-FFF2-40B4-BE49-F238E27FC236}">
                <a16:creationId xmlns:a16="http://schemas.microsoft.com/office/drawing/2014/main" id="{0751588A-DA52-A0FB-1FB5-215EFE4D5767}"/>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27</a:t>
            </a:fld>
            <a:endParaRPr lang="en-GB"/>
          </a:p>
        </p:txBody>
      </p:sp>
      <p:graphicFrame>
        <p:nvGraphicFramePr>
          <p:cNvPr id="8" name="Table 6">
            <a:extLst>
              <a:ext uri="{FF2B5EF4-FFF2-40B4-BE49-F238E27FC236}">
                <a16:creationId xmlns:a16="http://schemas.microsoft.com/office/drawing/2014/main" id="{AC1A3708-FEA0-871C-27A7-D91961E13DFC}"/>
              </a:ext>
            </a:extLst>
          </p:cNvPr>
          <p:cNvGraphicFramePr>
            <a:graphicFrameLocks/>
          </p:cNvGraphicFramePr>
          <p:nvPr>
            <p:extLst>
              <p:ext uri="{D42A27DB-BD31-4B8C-83A1-F6EECF244321}">
                <p14:modId xmlns:p14="http://schemas.microsoft.com/office/powerpoint/2010/main" val="52922647"/>
              </p:ext>
            </p:extLst>
          </p:nvPr>
        </p:nvGraphicFramePr>
        <p:xfrm>
          <a:off x="377824" y="1329749"/>
          <a:ext cx="11436352" cy="4903642"/>
        </p:xfrm>
        <a:graphic>
          <a:graphicData uri="http://schemas.openxmlformats.org/drawingml/2006/table">
            <a:tbl>
              <a:tblPr firstRow="1" bandRow="1">
                <a:tableStyleId>{5C22544A-7EE6-4342-B048-85BDC9FD1C3A}</a:tableStyleId>
              </a:tblPr>
              <a:tblGrid>
                <a:gridCol w="2960057">
                  <a:extLst>
                    <a:ext uri="{9D8B030D-6E8A-4147-A177-3AD203B41FA5}">
                      <a16:colId xmlns:a16="http://schemas.microsoft.com/office/drawing/2014/main" val="3727175956"/>
                    </a:ext>
                  </a:extLst>
                </a:gridCol>
                <a:gridCol w="3517235">
                  <a:extLst>
                    <a:ext uri="{9D8B030D-6E8A-4147-A177-3AD203B41FA5}">
                      <a16:colId xmlns:a16="http://schemas.microsoft.com/office/drawing/2014/main" val="2148031706"/>
                    </a:ext>
                  </a:extLst>
                </a:gridCol>
                <a:gridCol w="2479530">
                  <a:extLst>
                    <a:ext uri="{9D8B030D-6E8A-4147-A177-3AD203B41FA5}">
                      <a16:colId xmlns:a16="http://schemas.microsoft.com/office/drawing/2014/main" val="892997466"/>
                    </a:ext>
                  </a:extLst>
                </a:gridCol>
                <a:gridCol w="2479530">
                  <a:extLst>
                    <a:ext uri="{9D8B030D-6E8A-4147-A177-3AD203B41FA5}">
                      <a16:colId xmlns:a16="http://schemas.microsoft.com/office/drawing/2014/main" val="1533506469"/>
                    </a:ext>
                  </a:extLst>
                </a:gridCol>
              </a:tblGrid>
              <a:tr h="674542">
                <a:tc>
                  <a:txBody>
                    <a:bodyPr/>
                    <a:lstStyle/>
                    <a:p>
                      <a:pPr algn="l">
                        <a:lnSpc>
                          <a:spcPct val="95000"/>
                        </a:lnSpc>
                        <a:spcBef>
                          <a:spcPts val="300"/>
                        </a:spcBef>
                      </a:pPr>
                      <a:r>
                        <a:rPr lang="en-US" sz="1800" b="0"/>
                        <a:t>Objectives</a:t>
                      </a:r>
                    </a:p>
                  </a:txBody>
                  <a:tcPr marL="731520" marT="137160" marB="1371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95000"/>
                        </a:lnSpc>
                        <a:spcBef>
                          <a:spcPts val="300"/>
                        </a:spcBef>
                      </a:pPr>
                      <a:r>
                        <a:rPr lang="en-US" sz="1800" b="0"/>
                        <a:t>Channel / platforms</a:t>
                      </a:r>
                    </a:p>
                  </a:txBody>
                  <a:tcPr marT="137160" marB="1371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l">
                        <a:lnSpc>
                          <a:spcPct val="95000"/>
                        </a:lnSpc>
                        <a:spcBef>
                          <a:spcPts val="300"/>
                        </a:spcBef>
                      </a:pPr>
                      <a:r>
                        <a:rPr lang="en-US" sz="1800" b="0"/>
                        <a:t>Tactics</a:t>
                      </a:r>
                    </a:p>
                  </a:txBody>
                  <a:tcPr marL="822960" marT="137160" marB="1371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2939509331"/>
                  </a:ext>
                </a:extLst>
              </a:tr>
              <a:tr h="0">
                <a:tc>
                  <a:txBody>
                    <a:bodyPr/>
                    <a:lstStyle/>
                    <a:p>
                      <a:pPr algn="l">
                        <a:lnSpc>
                          <a:spcPct val="90000"/>
                        </a:lnSpc>
                        <a:spcBef>
                          <a:spcPts val="200"/>
                        </a:spcBef>
                      </a:pPr>
                      <a:r>
                        <a:rPr lang="en-US" sz="1500" kern="1200">
                          <a:solidFill>
                            <a:schemeClr val="accent1"/>
                          </a:solidFill>
                        </a:rPr>
                        <a:t>Reach Pharmacist via clinical information platforms</a:t>
                      </a:r>
                      <a:endParaRPr lang="en-US" sz="1500">
                        <a:solidFill>
                          <a:schemeClr val="accent1"/>
                        </a:solidFill>
                      </a:endParaRP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Digital</a:t>
                      </a:r>
                    </a:p>
                    <a:p>
                      <a:pPr algn="ctr">
                        <a:lnSpc>
                          <a:spcPct val="90000"/>
                        </a:lnSpc>
                        <a:spcBef>
                          <a:spcPts val="200"/>
                        </a:spcBef>
                      </a:pPr>
                      <a:r>
                        <a:rPr lang="en-US" sz="1500">
                          <a:solidFill>
                            <a:schemeClr val="tx1"/>
                          </a:solidFill>
                        </a:rPr>
                        <a:t>(Doximity, Deep Intent, Alert,</a:t>
                      </a:r>
                      <a:br>
                        <a:rPr lang="en-US" sz="1500">
                          <a:solidFill>
                            <a:schemeClr val="tx1"/>
                          </a:solidFill>
                        </a:rPr>
                      </a:br>
                      <a:r>
                        <a:rPr lang="en-US" sz="1500">
                          <a:solidFill>
                            <a:schemeClr val="tx1"/>
                          </a:solidFill>
                        </a:rPr>
                        <a:t>Pharmacy publication sites)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nSpc>
                          <a:spcPct val="90000"/>
                        </a:lnSpc>
                        <a:spcBef>
                          <a:spcPts val="200"/>
                        </a:spcBef>
                        <a:buFont typeface="Arial" panose="020B0604020202020204" pitchFamily="34" charset="0"/>
                        <a:buChar char="•"/>
                      </a:pPr>
                      <a:r>
                        <a:rPr lang="en-US" sz="1500">
                          <a:solidFill>
                            <a:schemeClr val="tx1"/>
                          </a:solidFill>
                        </a:rPr>
                        <a:t>Banners</a:t>
                      </a:r>
                    </a:p>
                    <a:p>
                      <a:pPr marL="166688" indent="-166688">
                        <a:lnSpc>
                          <a:spcPct val="90000"/>
                        </a:lnSpc>
                        <a:spcBef>
                          <a:spcPts val="200"/>
                        </a:spcBef>
                        <a:buFont typeface="Arial" panose="020B0604020202020204" pitchFamily="34" charset="0"/>
                        <a:buChar char="•"/>
                      </a:pPr>
                      <a:r>
                        <a:rPr lang="en-US" sz="1500">
                          <a:solidFill>
                            <a:schemeClr val="tx1"/>
                          </a:solidFill>
                        </a:rPr>
                        <a:t>Video</a:t>
                      </a:r>
                    </a:p>
                    <a:p>
                      <a:pPr marL="166688" indent="-166688">
                        <a:lnSpc>
                          <a:spcPct val="90000"/>
                        </a:lnSpc>
                        <a:spcBef>
                          <a:spcPts val="200"/>
                        </a:spcBef>
                        <a:buFont typeface="Arial" panose="020B0604020202020204" pitchFamily="34" charset="0"/>
                        <a:buChar char="•"/>
                      </a:pPr>
                      <a:r>
                        <a:rPr lang="en-US" sz="1500">
                          <a:solidFill>
                            <a:schemeClr val="tx1"/>
                          </a:solidFill>
                        </a:rPr>
                        <a:t>Paid search</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3734000860"/>
                  </a:ext>
                </a:extLst>
              </a:tr>
              <a:tr h="0">
                <a:tc>
                  <a:txBody>
                    <a:bodyPr/>
                    <a:lstStyle/>
                    <a:p>
                      <a:pPr algn="l">
                        <a:lnSpc>
                          <a:spcPct val="90000"/>
                        </a:lnSpc>
                        <a:spcBef>
                          <a:spcPts val="200"/>
                        </a:spcBef>
                      </a:pPr>
                      <a:r>
                        <a:rPr lang="en-US" sz="1500" kern="1200">
                          <a:solidFill>
                            <a:schemeClr val="accent1"/>
                          </a:solidFill>
                        </a:rPr>
                        <a:t>Reach Pharmacist via national pharmacy organizations</a:t>
                      </a:r>
                      <a:endParaRPr lang="en-US" sz="1500">
                        <a:solidFill>
                          <a:schemeClr val="accent1"/>
                        </a:solidFill>
                      </a:endParaRP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Digital</a:t>
                      </a:r>
                    </a:p>
                    <a:p>
                      <a:pPr algn="ctr">
                        <a:lnSpc>
                          <a:spcPct val="90000"/>
                        </a:lnSpc>
                        <a:spcBef>
                          <a:spcPts val="200"/>
                        </a:spcBef>
                      </a:pPr>
                      <a:r>
                        <a:rPr lang="en-US" sz="1500">
                          <a:solidFill>
                            <a:schemeClr val="tx1"/>
                          </a:solidFill>
                        </a:rPr>
                        <a:t>(APhA, NCPA, PDQ,</a:t>
                      </a:r>
                      <a:br>
                        <a:rPr lang="en-US" sz="1500">
                          <a:solidFill>
                            <a:schemeClr val="tx1"/>
                          </a:solidFill>
                        </a:rPr>
                      </a:br>
                      <a:r>
                        <a:rPr lang="en-US" sz="1500">
                          <a:solidFill>
                            <a:schemeClr val="tx1"/>
                          </a:solidFill>
                        </a:rPr>
                        <a:t>IPNs, wholesalers)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Banners</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Emails</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Sponsored content</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1972392218"/>
                  </a:ext>
                </a:extLst>
              </a:tr>
              <a:tr h="0">
                <a:tc>
                  <a:txBody>
                    <a:bodyPr/>
                    <a:lstStyle/>
                    <a:p>
                      <a:pPr algn="l">
                        <a:lnSpc>
                          <a:spcPct val="90000"/>
                        </a:lnSpc>
                        <a:spcBef>
                          <a:spcPts val="200"/>
                        </a:spcBef>
                      </a:pPr>
                      <a:r>
                        <a:rPr lang="en-US" sz="1500" kern="1200">
                          <a:solidFill>
                            <a:schemeClr val="accent1"/>
                          </a:solidFill>
                        </a:rPr>
                        <a:t>Reach Pharmacist via professional publications</a:t>
                      </a:r>
                      <a:endParaRPr lang="en-US" sz="1500">
                        <a:solidFill>
                          <a:schemeClr val="accent1"/>
                        </a:solidFill>
                      </a:endParaRP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Digital</a:t>
                      </a:r>
                    </a:p>
                    <a:p>
                      <a:pPr algn="ctr">
                        <a:lnSpc>
                          <a:spcPct val="90000"/>
                        </a:lnSpc>
                        <a:spcBef>
                          <a:spcPts val="200"/>
                        </a:spcBef>
                      </a:pPr>
                      <a:r>
                        <a:rPr lang="en-US" sz="1500">
                          <a:solidFill>
                            <a:schemeClr val="tx1"/>
                          </a:solidFill>
                        </a:rPr>
                        <a:t>(Pharmacy Times, Drug Topics, </a:t>
                      </a:r>
                      <a:br>
                        <a:rPr lang="en-US" sz="1500">
                          <a:solidFill>
                            <a:schemeClr val="tx1"/>
                          </a:solidFill>
                        </a:rPr>
                      </a:br>
                      <a:r>
                        <a:rPr lang="en-US" sz="1500">
                          <a:solidFill>
                            <a:schemeClr val="tx1"/>
                          </a:solidFill>
                        </a:rPr>
                        <a:t>US Pharmacist, IPN newsletters)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Banners</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Sponsored content</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3003861097"/>
                  </a:ext>
                </a:extLst>
              </a:tr>
              <a:tr h="0">
                <a:tc>
                  <a:txBody>
                    <a:bodyPr/>
                    <a:lstStyle/>
                    <a:p>
                      <a:pPr algn="l">
                        <a:lnSpc>
                          <a:spcPct val="90000"/>
                        </a:lnSpc>
                        <a:spcBef>
                          <a:spcPts val="200"/>
                        </a:spcBef>
                      </a:pPr>
                      <a:r>
                        <a:rPr lang="en-US" sz="1500" kern="1200">
                          <a:solidFill>
                            <a:schemeClr val="accent1"/>
                          </a:solidFill>
                        </a:rPr>
                        <a:t>Reach Pharmacist via professional events</a:t>
                      </a:r>
                      <a:endParaRPr lang="en-US" sz="1500">
                        <a:solidFill>
                          <a:schemeClr val="accent1"/>
                        </a:solidFill>
                      </a:endParaRP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Digital &amp; Live Events</a:t>
                      </a:r>
                    </a:p>
                    <a:p>
                      <a:pPr algn="ctr">
                        <a:lnSpc>
                          <a:spcPct val="90000"/>
                        </a:lnSpc>
                        <a:spcBef>
                          <a:spcPts val="200"/>
                        </a:spcBef>
                      </a:pPr>
                      <a:r>
                        <a:rPr lang="en-US" sz="1500">
                          <a:solidFill>
                            <a:schemeClr val="tx1"/>
                          </a:solidFill>
                        </a:rPr>
                        <a:t>(NCPA, APhA, annual state conventions, IPN events, &amp; LTC med societies)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Non-CE education/education promotional drivers</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Banners</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Sponsored emails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3315311228"/>
                  </a:ext>
                </a:extLst>
              </a:tr>
              <a:tr h="0">
                <a:tc>
                  <a:txBody>
                    <a:bodyPr/>
                    <a:lstStyle/>
                    <a:p>
                      <a:pPr algn="l">
                        <a:lnSpc>
                          <a:spcPct val="90000"/>
                        </a:lnSpc>
                        <a:spcBef>
                          <a:spcPts val="200"/>
                        </a:spcBef>
                      </a:pPr>
                      <a:r>
                        <a:rPr lang="en-US" sz="1500">
                          <a:solidFill>
                            <a:schemeClr val="accent1"/>
                          </a:solidFill>
                        </a:rPr>
                        <a:t>Reach Pharmacist via</a:t>
                      </a:r>
                      <a:br>
                        <a:rPr lang="en-US" sz="1500">
                          <a:solidFill>
                            <a:schemeClr val="accent1"/>
                          </a:solidFill>
                        </a:rPr>
                      </a:br>
                      <a:r>
                        <a:rPr lang="en-US" sz="1500">
                          <a:solidFill>
                            <a:schemeClr val="accent1"/>
                          </a:solidFill>
                        </a:rPr>
                        <a:t>personal promotion</a:t>
                      </a: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VPAE, PVAR, RMD, IPN AE, LTC AE</a:t>
                      </a:r>
                    </a:p>
                    <a:p>
                      <a:pPr algn="ctr">
                        <a:lnSpc>
                          <a:spcPct val="90000"/>
                        </a:lnSpc>
                        <a:spcBef>
                          <a:spcPts val="200"/>
                        </a:spcBef>
                      </a:pPr>
                      <a:r>
                        <a:rPr lang="en-US" sz="1500">
                          <a:solidFill>
                            <a:schemeClr val="tx1"/>
                          </a:solidFill>
                        </a:rPr>
                        <a:t>(Veeva, CORAL, NEXUS)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DSA sales aid</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Field email</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Execution guide</a:t>
                      </a:r>
                    </a:p>
                  </a:txBody>
                  <a:tcPr marT="91440" marB="91440" anchor="ct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Issue response guide</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Why deck</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Veeva survey</a:t>
                      </a:r>
                    </a:p>
                  </a:txBody>
                  <a:tcPr marT="91440" marB="91440"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702390284"/>
                  </a:ext>
                </a:extLst>
              </a:tr>
            </a:tbl>
          </a:graphicData>
        </a:graphic>
      </p:graphicFrame>
      <p:grpSp>
        <p:nvGrpSpPr>
          <p:cNvPr id="17" name="Group 16">
            <a:extLst>
              <a:ext uri="{FF2B5EF4-FFF2-40B4-BE49-F238E27FC236}">
                <a16:creationId xmlns:a16="http://schemas.microsoft.com/office/drawing/2014/main" id="{88846F0F-03ED-B48F-EB33-0CFBEB1FF1ED}"/>
              </a:ext>
            </a:extLst>
          </p:cNvPr>
          <p:cNvGrpSpPr/>
          <p:nvPr/>
        </p:nvGrpSpPr>
        <p:grpSpPr bwMode="gray">
          <a:xfrm>
            <a:off x="3454228" y="1417477"/>
            <a:ext cx="503410" cy="502430"/>
            <a:chOff x="-8785225" y="7962900"/>
            <a:chExt cx="6519862" cy="6507163"/>
          </a:xfrm>
          <a:solidFill>
            <a:schemeClr val="bg1"/>
          </a:solidFill>
        </p:grpSpPr>
        <p:sp>
          <p:nvSpPr>
            <p:cNvPr id="18" name="Freeform 23">
              <a:extLst>
                <a:ext uri="{FF2B5EF4-FFF2-40B4-BE49-F238E27FC236}">
                  <a16:creationId xmlns:a16="http://schemas.microsoft.com/office/drawing/2014/main" id="{11A96F98-B89A-CEC8-2AD9-0D90166D837F}"/>
                </a:ext>
              </a:extLst>
            </p:cNvPr>
            <p:cNvSpPr>
              <a:spLocks noEditPoints="1"/>
            </p:cNvSpPr>
            <p:nvPr/>
          </p:nvSpPr>
          <p:spPr bwMode="gray">
            <a:xfrm>
              <a:off x="-3730625" y="7962900"/>
              <a:ext cx="1465262" cy="1296988"/>
            </a:xfrm>
            <a:custGeom>
              <a:avLst/>
              <a:gdLst>
                <a:gd name="T0" fmla="*/ 84 w 389"/>
                <a:gd name="T1" fmla="*/ 324 h 344"/>
                <a:gd name="T2" fmla="*/ 118 w 389"/>
                <a:gd name="T3" fmla="*/ 344 h 344"/>
                <a:gd name="T4" fmla="*/ 271 w 389"/>
                <a:gd name="T5" fmla="*/ 344 h 344"/>
                <a:gd name="T6" fmla="*/ 306 w 389"/>
                <a:gd name="T7" fmla="*/ 324 h 344"/>
                <a:gd name="T8" fmla="*/ 382 w 389"/>
                <a:gd name="T9" fmla="*/ 192 h 344"/>
                <a:gd name="T10" fmla="*/ 382 w 389"/>
                <a:gd name="T11" fmla="*/ 152 h 344"/>
                <a:gd name="T12" fmla="*/ 306 w 389"/>
                <a:gd name="T13" fmla="*/ 20 h 344"/>
                <a:gd name="T14" fmla="*/ 271 w 389"/>
                <a:gd name="T15" fmla="*/ 0 h 344"/>
                <a:gd name="T16" fmla="*/ 118 w 389"/>
                <a:gd name="T17" fmla="*/ 0 h 344"/>
                <a:gd name="T18" fmla="*/ 84 w 389"/>
                <a:gd name="T19" fmla="*/ 20 h 344"/>
                <a:gd name="T20" fmla="*/ 7 w 389"/>
                <a:gd name="T21" fmla="*/ 152 h 344"/>
                <a:gd name="T22" fmla="*/ 7 w 389"/>
                <a:gd name="T23" fmla="*/ 192 h 344"/>
                <a:gd name="T24" fmla="*/ 84 w 389"/>
                <a:gd name="T25" fmla="*/ 324 h 344"/>
                <a:gd name="T26" fmla="*/ 141 w 389"/>
                <a:gd name="T27" fmla="*/ 80 h 344"/>
                <a:gd name="T28" fmla="*/ 248 w 389"/>
                <a:gd name="T29" fmla="*/ 80 h 344"/>
                <a:gd name="T30" fmla="*/ 301 w 389"/>
                <a:gd name="T31" fmla="*/ 172 h 344"/>
                <a:gd name="T32" fmla="*/ 248 w 389"/>
                <a:gd name="T33" fmla="*/ 264 h 344"/>
                <a:gd name="T34" fmla="*/ 141 w 389"/>
                <a:gd name="T35" fmla="*/ 264 h 344"/>
                <a:gd name="T36" fmla="*/ 88 w 389"/>
                <a:gd name="T37" fmla="*/ 172 h 344"/>
                <a:gd name="T38" fmla="*/ 141 w 389"/>
                <a:gd name="T39" fmla="*/ 8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4">
                  <a:moveTo>
                    <a:pt x="84" y="324"/>
                  </a:moveTo>
                  <a:cubicBezTo>
                    <a:pt x="91" y="337"/>
                    <a:pt x="104" y="344"/>
                    <a:pt x="118" y="344"/>
                  </a:cubicBezTo>
                  <a:cubicBezTo>
                    <a:pt x="271" y="344"/>
                    <a:pt x="271" y="344"/>
                    <a:pt x="271" y="344"/>
                  </a:cubicBezTo>
                  <a:cubicBezTo>
                    <a:pt x="285" y="344"/>
                    <a:pt x="299" y="337"/>
                    <a:pt x="306" y="324"/>
                  </a:cubicBezTo>
                  <a:cubicBezTo>
                    <a:pt x="382" y="192"/>
                    <a:pt x="382" y="192"/>
                    <a:pt x="382" y="192"/>
                  </a:cubicBezTo>
                  <a:cubicBezTo>
                    <a:pt x="389" y="180"/>
                    <a:pt x="389" y="164"/>
                    <a:pt x="382" y="152"/>
                  </a:cubicBezTo>
                  <a:cubicBezTo>
                    <a:pt x="306" y="20"/>
                    <a:pt x="306" y="20"/>
                    <a:pt x="306" y="20"/>
                  </a:cubicBezTo>
                  <a:cubicBezTo>
                    <a:pt x="299" y="7"/>
                    <a:pt x="285" y="0"/>
                    <a:pt x="271" y="0"/>
                  </a:cubicBezTo>
                  <a:cubicBezTo>
                    <a:pt x="118" y="0"/>
                    <a:pt x="118" y="0"/>
                    <a:pt x="118" y="0"/>
                  </a:cubicBezTo>
                  <a:cubicBezTo>
                    <a:pt x="104" y="0"/>
                    <a:pt x="91" y="7"/>
                    <a:pt x="84" y="20"/>
                  </a:cubicBezTo>
                  <a:cubicBezTo>
                    <a:pt x="7" y="152"/>
                    <a:pt x="7" y="152"/>
                    <a:pt x="7" y="152"/>
                  </a:cubicBezTo>
                  <a:cubicBezTo>
                    <a:pt x="0" y="164"/>
                    <a:pt x="0" y="180"/>
                    <a:pt x="7" y="192"/>
                  </a:cubicBezTo>
                  <a:lnTo>
                    <a:pt x="84" y="324"/>
                  </a:lnTo>
                  <a:close/>
                  <a:moveTo>
                    <a:pt x="141" y="80"/>
                  </a:moveTo>
                  <a:cubicBezTo>
                    <a:pt x="248" y="80"/>
                    <a:pt x="248" y="80"/>
                    <a:pt x="248" y="80"/>
                  </a:cubicBezTo>
                  <a:cubicBezTo>
                    <a:pt x="301" y="172"/>
                    <a:pt x="301" y="172"/>
                    <a:pt x="301" y="172"/>
                  </a:cubicBezTo>
                  <a:cubicBezTo>
                    <a:pt x="248" y="264"/>
                    <a:pt x="248" y="264"/>
                    <a:pt x="248" y="264"/>
                  </a:cubicBezTo>
                  <a:cubicBezTo>
                    <a:pt x="141" y="264"/>
                    <a:pt x="141" y="264"/>
                    <a:pt x="141" y="264"/>
                  </a:cubicBezTo>
                  <a:cubicBezTo>
                    <a:pt x="88" y="172"/>
                    <a:pt x="88" y="172"/>
                    <a:pt x="88" y="172"/>
                  </a:cubicBezTo>
                  <a:lnTo>
                    <a:pt x="14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4">
              <a:extLst>
                <a:ext uri="{FF2B5EF4-FFF2-40B4-BE49-F238E27FC236}">
                  <a16:creationId xmlns:a16="http://schemas.microsoft.com/office/drawing/2014/main" id="{3A6F6B93-38D9-FE68-943D-E49042998EDC}"/>
                </a:ext>
              </a:extLst>
            </p:cNvPr>
            <p:cNvSpPr>
              <a:spLocks noEditPoints="1"/>
            </p:cNvSpPr>
            <p:nvPr/>
          </p:nvSpPr>
          <p:spPr bwMode="gray">
            <a:xfrm>
              <a:off x="-4711700" y="9698038"/>
              <a:ext cx="1466850" cy="1300163"/>
            </a:xfrm>
            <a:custGeom>
              <a:avLst/>
              <a:gdLst>
                <a:gd name="T0" fmla="*/ 382 w 389"/>
                <a:gd name="T1" fmla="*/ 153 h 345"/>
                <a:gd name="T2" fmla="*/ 306 w 389"/>
                <a:gd name="T3" fmla="*/ 20 h 345"/>
                <a:gd name="T4" fmla="*/ 271 w 389"/>
                <a:gd name="T5" fmla="*/ 0 h 345"/>
                <a:gd name="T6" fmla="*/ 118 w 389"/>
                <a:gd name="T7" fmla="*/ 0 h 345"/>
                <a:gd name="T8" fmla="*/ 84 w 389"/>
                <a:gd name="T9" fmla="*/ 20 h 345"/>
                <a:gd name="T10" fmla="*/ 7 w 389"/>
                <a:gd name="T11" fmla="*/ 153 h 345"/>
                <a:gd name="T12" fmla="*/ 7 w 389"/>
                <a:gd name="T13" fmla="*/ 193 h 345"/>
                <a:gd name="T14" fmla="*/ 84 w 389"/>
                <a:gd name="T15" fmla="*/ 325 h 345"/>
                <a:gd name="T16" fmla="*/ 118 w 389"/>
                <a:gd name="T17" fmla="*/ 345 h 345"/>
                <a:gd name="T18" fmla="*/ 271 w 389"/>
                <a:gd name="T19" fmla="*/ 345 h 345"/>
                <a:gd name="T20" fmla="*/ 306 w 389"/>
                <a:gd name="T21" fmla="*/ 325 h 345"/>
                <a:gd name="T22" fmla="*/ 382 w 389"/>
                <a:gd name="T23" fmla="*/ 193 h 345"/>
                <a:gd name="T24" fmla="*/ 382 w 389"/>
                <a:gd name="T25" fmla="*/ 153 h 345"/>
                <a:gd name="T26" fmla="*/ 248 w 389"/>
                <a:gd name="T27" fmla="*/ 265 h 345"/>
                <a:gd name="T28" fmla="*/ 141 w 389"/>
                <a:gd name="T29" fmla="*/ 265 h 345"/>
                <a:gd name="T30" fmla="*/ 88 w 389"/>
                <a:gd name="T31" fmla="*/ 173 h 345"/>
                <a:gd name="T32" fmla="*/ 141 w 389"/>
                <a:gd name="T33" fmla="*/ 80 h 345"/>
                <a:gd name="T34" fmla="*/ 248 w 389"/>
                <a:gd name="T35" fmla="*/ 80 h 345"/>
                <a:gd name="T36" fmla="*/ 301 w 389"/>
                <a:gd name="T37" fmla="*/ 173 h 345"/>
                <a:gd name="T38" fmla="*/ 248 w 389"/>
                <a:gd name="T39" fmla="*/ 26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5">
                  <a:moveTo>
                    <a:pt x="382" y="153"/>
                  </a:moveTo>
                  <a:cubicBezTo>
                    <a:pt x="306" y="20"/>
                    <a:pt x="306" y="20"/>
                    <a:pt x="306" y="20"/>
                  </a:cubicBezTo>
                  <a:cubicBezTo>
                    <a:pt x="298" y="8"/>
                    <a:pt x="285" y="0"/>
                    <a:pt x="271" y="0"/>
                  </a:cubicBezTo>
                  <a:cubicBezTo>
                    <a:pt x="118" y="0"/>
                    <a:pt x="118" y="0"/>
                    <a:pt x="118" y="0"/>
                  </a:cubicBezTo>
                  <a:cubicBezTo>
                    <a:pt x="104" y="0"/>
                    <a:pt x="91" y="8"/>
                    <a:pt x="84" y="20"/>
                  </a:cubicBezTo>
                  <a:cubicBezTo>
                    <a:pt x="7" y="153"/>
                    <a:pt x="7" y="153"/>
                    <a:pt x="7" y="153"/>
                  </a:cubicBezTo>
                  <a:cubicBezTo>
                    <a:pt x="0" y="165"/>
                    <a:pt x="0" y="180"/>
                    <a:pt x="7" y="193"/>
                  </a:cubicBezTo>
                  <a:cubicBezTo>
                    <a:pt x="84" y="325"/>
                    <a:pt x="84" y="325"/>
                    <a:pt x="84" y="325"/>
                  </a:cubicBezTo>
                  <a:cubicBezTo>
                    <a:pt x="91" y="337"/>
                    <a:pt x="104" y="345"/>
                    <a:pt x="118" y="345"/>
                  </a:cubicBezTo>
                  <a:cubicBezTo>
                    <a:pt x="271" y="345"/>
                    <a:pt x="271" y="345"/>
                    <a:pt x="271" y="345"/>
                  </a:cubicBezTo>
                  <a:cubicBezTo>
                    <a:pt x="285" y="345"/>
                    <a:pt x="298" y="337"/>
                    <a:pt x="306" y="325"/>
                  </a:cubicBezTo>
                  <a:cubicBezTo>
                    <a:pt x="382" y="193"/>
                    <a:pt x="382" y="193"/>
                    <a:pt x="382" y="193"/>
                  </a:cubicBezTo>
                  <a:cubicBezTo>
                    <a:pt x="389" y="180"/>
                    <a:pt x="389" y="165"/>
                    <a:pt x="382" y="153"/>
                  </a:cubicBezTo>
                  <a:close/>
                  <a:moveTo>
                    <a:pt x="248" y="265"/>
                  </a:moveTo>
                  <a:cubicBezTo>
                    <a:pt x="141" y="265"/>
                    <a:pt x="141" y="265"/>
                    <a:pt x="141" y="265"/>
                  </a:cubicBezTo>
                  <a:cubicBezTo>
                    <a:pt x="88" y="173"/>
                    <a:pt x="88" y="173"/>
                    <a:pt x="88" y="173"/>
                  </a:cubicBezTo>
                  <a:cubicBezTo>
                    <a:pt x="141" y="80"/>
                    <a:pt x="141" y="80"/>
                    <a:pt x="141" y="80"/>
                  </a:cubicBezTo>
                  <a:cubicBezTo>
                    <a:pt x="248" y="80"/>
                    <a:pt x="248" y="80"/>
                    <a:pt x="248" y="80"/>
                  </a:cubicBezTo>
                  <a:cubicBezTo>
                    <a:pt x="301" y="173"/>
                    <a:pt x="301" y="173"/>
                    <a:pt x="301" y="173"/>
                  </a:cubicBezTo>
                  <a:lnTo>
                    <a:pt x="248"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5">
              <a:extLst>
                <a:ext uri="{FF2B5EF4-FFF2-40B4-BE49-F238E27FC236}">
                  <a16:creationId xmlns:a16="http://schemas.microsoft.com/office/drawing/2014/main" id="{39DEB4A2-9771-A077-18A1-E0E7B354E811}"/>
                </a:ext>
              </a:extLst>
            </p:cNvPr>
            <p:cNvSpPr>
              <a:spLocks noEditPoints="1"/>
            </p:cNvSpPr>
            <p:nvPr/>
          </p:nvSpPr>
          <p:spPr bwMode="gray">
            <a:xfrm>
              <a:off x="-4711700" y="11434763"/>
              <a:ext cx="1466850" cy="1300163"/>
            </a:xfrm>
            <a:custGeom>
              <a:avLst/>
              <a:gdLst>
                <a:gd name="T0" fmla="*/ 306 w 389"/>
                <a:gd name="T1" fmla="*/ 20 h 345"/>
                <a:gd name="T2" fmla="*/ 271 w 389"/>
                <a:gd name="T3" fmla="*/ 0 h 345"/>
                <a:gd name="T4" fmla="*/ 118 w 389"/>
                <a:gd name="T5" fmla="*/ 0 h 345"/>
                <a:gd name="T6" fmla="*/ 84 w 389"/>
                <a:gd name="T7" fmla="*/ 20 h 345"/>
                <a:gd name="T8" fmla="*/ 7 w 389"/>
                <a:gd name="T9" fmla="*/ 152 h 345"/>
                <a:gd name="T10" fmla="*/ 7 w 389"/>
                <a:gd name="T11" fmla="*/ 192 h 345"/>
                <a:gd name="T12" fmla="*/ 84 w 389"/>
                <a:gd name="T13" fmla="*/ 325 h 345"/>
                <a:gd name="T14" fmla="*/ 118 w 389"/>
                <a:gd name="T15" fmla="*/ 345 h 345"/>
                <a:gd name="T16" fmla="*/ 271 w 389"/>
                <a:gd name="T17" fmla="*/ 345 h 345"/>
                <a:gd name="T18" fmla="*/ 306 w 389"/>
                <a:gd name="T19" fmla="*/ 325 h 345"/>
                <a:gd name="T20" fmla="*/ 382 w 389"/>
                <a:gd name="T21" fmla="*/ 192 h 345"/>
                <a:gd name="T22" fmla="*/ 382 w 389"/>
                <a:gd name="T23" fmla="*/ 152 h 345"/>
                <a:gd name="T24" fmla="*/ 306 w 389"/>
                <a:gd name="T25" fmla="*/ 20 h 345"/>
                <a:gd name="T26" fmla="*/ 248 w 389"/>
                <a:gd name="T27" fmla="*/ 265 h 345"/>
                <a:gd name="T28" fmla="*/ 141 w 389"/>
                <a:gd name="T29" fmla="*/ 265 h 345"/>
                <a:gd name="T30" fmla="*/ 88 w 389"/>
                <a:gd name="T31" fmla="*/ 172 h 345"/>
                <a:gd name="T32" fmla="*/ 141 w 389"/>
                <a:gd name="T33" fmla="*/ 80 h 345"/>
                <a:gd name="T34" fmla="*/ 248 w 389"/>
                <a:gd name="T35" fmla="*/ 80 h 345"/>
                <a:gd name="T36" fmla="*/ 301 w 389"/>
                <a:gd name="T37" fmla="*/ 172 h 345"/>
                <a:gd name="T38" fmla="*/ 248 w 389"/>
                <a:gd name="T39" fmla="*/ 26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5">
                  <a:moveTo>
                    <a:pt x="306" y="20"/>
                  </a:moveTo>
                  <a:cubicBezTo>
                    <a:pt x="298" y="8"/>
                    <a:pt x="285" y="0"/>
                    <a:pt x="271" y="0"/>
                  </a:cubicBezTo>
                  <a:cubicBezTo>
                    <a:pt x="118" y="0"/>
                    <a:pt x="118" y="0"/>
                    <a:pt x="118" y="0"/>
                  </a:cubicBezTo>
                  <a:cubicBezTo>
                    <a:pt x="104" y="0"/>
                    <a:pt x="91" y="8"/>
                    <a:pt x="84" y="20"/>
                  </a:cubicBezTo>
                  <a:cubicBezTo>
                    <a:pt x="7" y="152"/>
                    <a:pt x="7" y="152"/>
                    <a:pt x="7" y="152"/>
                  </a:cubicBezTo>
                  <a:cubicBezTo>
                    <a:pt x="0" y="165"/>
                    <a:pt x="0" y="180"/>
                    <a:pt x="7" y="192"/>
                  </a:cubicBezTo>
                  <a:cubicBezTo>
                    <a:pt x="84" y="325"/>
                    <a:pt x="84" y="325"/>
                    <a:pt x="84" y="325"/>
                  </a:cubicBezTo>
                  <a:cubicBezTo>
                    <a:pt x="91" y="337"/>
                    <a:pt x="104" y="345"/>
                    <a:pt x="118" y="345"/>
                  </a:cubicBezTo>
                  <a:cubicBezTo>
                    <a:pt x="271" y="345"/>
                    <a:pt x="271" y="345"/>
                    <a:pt x="271" y="345"/>
                  </a:cubicBezTo>
                  <a:cubicBezTo>
                    <a:pt x="285" y="345"/>
                    <a:pt x="298" y="337"/>
                    <a:pt x="306" y="325"/>
                  </a:cubicBezTo>
                  <a:cubicBezTo>
                    <a:pt x="382" y="192"/>
                    <a:pt x="382" y="192"/>
                    <a:pt x="382" y="192"/>
                  </a:cubicBezTo>
                  <a:cubicBezTo>
                    <a:pt x="389" y="180"/>
                    <a:pt x="389" y="165"/>
                    <a:pt x="382" y="152"/>
                  </a:cubicBezTo>
                  <a:lnTo>
                    <a:pt x="306" y="20"/>
                  </a:lnTo>
                  <a:close/>
                  <a:moveTo>
                    <a:pt x="248" y="265"/>
                  </a:moveTo>
                  <a:cubicBezTo>
                    <a:pt x="141" y="265"/>
                    <a:pt x="141" y="265"/>
                    <a:pt x="141" y="265"/>
                  </a:cubicBezTo>
                  <a:cubicBezTo>
                    <a:pt x="88" y="172"/>
                    <a:pt x="88" y="172"/>
                    <a:pt x="88" y="172"/>
                  </a:cubicBezTo>
                  <a:cubicBezTo>
                    <a:pt x="141" y="80"/>
                    <a:pt x="141" y="80"/>
                    <a:pt x="141" y="80"/>
                  </a:cubicBezTo>
                  <a:cubicBezTo>
                    <a:pt x="248" y="80"/>
                    <a:pt x="248" y="80"/>
                    <a:pt x="248" y="80"/>
                  </a:cubicBezTo>
                  <a:cubicBezTo>
                    <a:pt x="301" y="172"/>
                    <a:pt x="301" y="172"/>
                    <a:pt x="301" y="172"/>
                  </a:cubicBezTo>
                  <a:lnTo>
                    <a:pt x="248"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
              <a:extLst>
                <a:ext uri="{FF2B5EF4-FFF2-40B4-BE49-F238E27FC236}">
                  <a16:creationId xmlns:a16="http://schemas.microsoft.com/office/drawing/2014/main" id="{53398226-C577-2A73-E557-051D8EF2ACC6}"/>
                </a:ext>
              </a:extLst>
            </p:cNvPr>
            <p:cNvSpPr>
              <a:spLocks noEditPoints="1"/>
            </p:cNvSpPr>
            <p:nvPr/>
          </p:nvSpPr>
          <p:spPr bwMode="gray">
            <a:xfrm>
              <a:off x="-3730625" y="13173075"/>
              <a:ext cx="1465262" cy="1296988"/>
            </a:xfrm>
            <a:custGeom>
              <a:avLst/>
              <a:gdLst>
                <a:gd name="T0" fmla="*/ 306 w 389"/>
                <a:gd name="T1" fmla="*/ 20 h 344"/>
                <a:gd name="T2" fmla="*/ 271 w 389"/>
                <a:gd name="T3" fmla="*/ 0 h 344"/>
                <a:gd name="T4" fmla="*/ 118 w 389"/>
                <a:gd name="T5" fmla="*/ 0 h 344"/>
                <a:gd name="T6" fmla="*/ 84 w 389"/>
                <a:gd name="T7" fmla="*/ 20 h 344"/>
                <a:gd name="T8" fmla="*/ 7 w 389"/>
                <a:gd name="T9" fmla="*/ 152 h 344"/>
                <a:gd name="T10" fmla="*/ 7 w 389"/>
                <a:gd name="T11" fmla="*/ 192 h 344"/>
                <a:gd name="T12" fmla="*/ 84 w 389"/>
                <a:gd name="T13" fmla="*/ 324 h 344"/>
                <a:gd name="T14" fmla="*/ 118 w 389"/>
                <a:gd name="T15" fmla="*/ 344 h 344"/>
                <a:gd name="T16" fmla="*/ 271 w 389"/>
                <a:gd name="T17" fmla="*/ 344 h 344"/>
                <a:gd name="T18" fmla="*/ 306 w 389"/>
                <a:gd name="T19" fmla="*/ 324 h 344"/>
                <a:gd name="T20" fmla="*/ 382 w 389"/>
                <a:gd name="T21" fmla="*/ 192 h 344"/>
                <a:gd name="T22" fmla="*/ 382 w 389"/>
                <a:gd name="T23" fmla="*/ 152 h 344"/>
                <a:gd name="T24" fmla="*/ 306 w 389"/>
                <a:gd name="T25" fmla="*/ 20 h 344"/>
                <a:gd name="T26" fmla="*/ 248 w 389"/>
                <a:gd name="T27" fmla="*/ 264 h 344"/>
                <a:gd name="T28" fmla="*/ 141 w 389"/>
                <a:gd name="T29" fmla="*/ 264 h 344"/>
                <a:gd name="T30" fmla="*/ 88 w 389"/>
                <a:gd name="T31" fmla="*/ 172 h 344"/>
                <a:gd name="T32" fmla="*/ 141 w 389"/>
                <a:gd name="T33" fmla="*/ 80 h 344"/>
                <a:gd name="T34" fmla="*/ 248 w 389"/>
                <a:gd name="T35" fmla="*/ 80 h 344"/>
                <a:gd name="T36" fmla="*/ 301 w 389"/>
                <a:gd name="T37" fmla="*/ 172 h 344"/>
                <a:gd name="T38" fmla="*/ 248 w 389"/>
                <a:gd name="T39" fmla="*/ 26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4">
                  <a:moveTo>
                    <a:pt x="306" y="20"/>
                  </a:moveTo>
                  <a:cubicBezTo>
                    <a:pt x="299" y="7"/>
                    <a:pt x="285" y="0"/>
                    <a:pt x="271" y="0"/>
                  </a:cubicBezTo>
                  <a:cubicBezTo>
                    <a:pt x="118" y="0"/>
                    <a:pt x="118" y="0"/>
                    <a:pt x="118" y="0"/>
                  </a:cubicBezTo>
                  <a:cubicBezTo>
                    <a:pt x="104" y="0"/>
                    <a:pt x="91" y="7"/>
                    <a:pt x="84" y="20"/>
                  </a:cubicBezTo>
                  <a:cubicBezTo>
                    <a:pt x="7" y="152"/>
                    <a:pt x="7" y="152"/>
                    <a:pt x="7" y="152"/>
                  </a:cubicBezTo>
                  <a:cubicBezTo>
                    <a:pt x="0" y="164"/>
                    <a:pt x="0" y="180"/>
                    <a:pt x="7" y="192"/>
                  </a:cubicBezTo>
                  <a:cubicBezTo>
                    <a:pt x="84" y="324"/>
                    <a:pt x="84" y="324"/>
                    <a:pt x="84" y="324"/>
                  </a:cubicBezTo>
                  <a:cubicBezTo>
                    <a:pt x="91" y="337"/>
                    <a:pt x="104" y="344"/>
                    <a:pt x="118" y="344"/>
                  </a:cubicBezTo>
                  <a:cubicBezTo>
                    <a:pt x="271" y="344"/>
                    <a:pt x="271" y="344"/>
                    <a:pt x="271" y="344"/>
                  </a:cubicBezTo>
                  <a:cubicBezTo>
                    <a:pt x="285" y="344"/>
                    <a:pt x="299" y="337"/>
                    <a:pt x="306" y="324"/>
                  </a:cubicBezTo>
                  <a:cubicBezTo>
                    <a:pt x="382" y="192"/>
                    <a:pt x="382" y="192"/>
                    <a:pt x="382" y="192"/>
                  </a:cubicBezTo>
                  <a:cubicBezTo>
                    <a:pt x="389" y="180"/>
                    <a:pt x="389" y="164"/>
                    <a:pt x="382" y="152"/>
                  </a:cubicBezTo>
                  <a:lnTo>
                    <a:pt x="306" y="20"/>
                  </a:lnTo>
                  <a:close/>
                  <a:moveTo>
                    <a:pt x="248" y="264"/>
                  </a:moveTo>
                  <a:cubicBezTo>
                    <a:pt x="141" y="264"/>
                    <a:pt x="141" y="264"/>
                    <a:pt x="141" y="264"/>
                  </a:cubicBezTo>
                  <a:cubicBezTo>
                    <a:pt x="88" y="172"/>
                    <a:pt x="88" y="172"/>
                    <a:pt x="88" y="172"/>
                  </a:cubicBezTo>
                  <a:cubicBezTo>
                    <a:pt x="141" y="80"/>
                    <a:pt x="141" y="80"/>
                    <a:pt x="141" y="80"/>
                  </a:cubicBezTo>
                  <a:cubicBezTo>
                    <a:pt x="248" y="80"/>
                    <a:pt x="248" y="80"/>
                    <a:pt x="248" y="80"/>
                  </a:cubicBezTo>
                  <a:cubicBezTo>
                    <a:pt x="301" y="172"/>
                    <a:pt x="301" y="172"/>
                    <a:pt x="301" y="172"/>
                  </a:cubicBezTo>
                  <a:lnTo>
                    <a:pt x="248"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
              <a:extLst>
                <a:ext uri="{FF2B5EF4-FFF2-40B4-BE49-F238E27FC236}">
                  <a16:creationId xmlns:a16="http://schemas.microsoft.com/office/drawing/2014/main" id="{D7B2FFDE-43B1-1D57-8F72-0559FE9279F7}"/>
                </a:ext>
              </a:extLst>
            </p:cNvPr>
            <p:cNvSpPr>
              <a:spLocks noEditPoints="1"/>
            </p:cNvSpPr>
            <p:nvPr/>
          </p:nvSpPr>
          <p:spPr bwMode="gray">
            <a:xfrm>
              <a:off x="-8785225" y="8039100"/>
              <a:ext cx="4884737" cy="6335713"/>
            </a:xfrm>
            <a:custGeom>
              <a:avLst/>
              <a:gdLst>
                <a:gd name="T0" fmla="*/ 1132 w 1296"/>
                <a:gd name="T1" fmla="*/ 1397 h 1681"/>
                <a:gd name="T2" fmla="*/ 1164 w 1296"/>
                <a:gd name="T3" fmla="*/ 1494 h 1681"/>
                <a:gd name="T4" fmla="*/ 748 w 1296"/>
                <a:gd name="T5" fmla="*/ 1113 h 1681"/>
                <a:gd name="T6" fmla="*/ 866 w 1296"/>
                <a:gd name="T7" fmla="*/ 1154 h 1681"/>
                <a:gd name="T8" fmla="*/ 896 w 1296"/>
                <a:gd name="T9" fmla="*/ 1220 h 1681"/>
                <a:gd name="T10" fmla="*/ 1020 w 1296"/>
                <a:gd name="T11" fmla="*/ 1100 h 1681"/>
                <a:gd name="T12" fmla="*/ 926 w 1296"/>
                <a:gd name="T13" fmla="*/ 940 h 1681"/>
                <a:gd name="T14" fmla="*/ 866 w 1296"/>
                <a:gd name="T15" fmla="*/ 993 h 1681"/>
                <a:gd name="T16" fmla="*/ 748 w 1296"/>
                <a:gd name="T17" fmla="*/ 1033 h 1681"/>
                <a:gd name="T18" fmla="*/ 901 w 1296"/>
                <a:gd name="T19" fmla="*/ 653 h 1681"/>
                <a:gd name="T20" fmla="*/ 869 w 1296"/>
                <a:gd name="T21" fmla="*/ 750 h 1681"/>
                <a:gd name="T22" fmla="*/ 926 w 1296"/>
                <a:gd name="T23" fmla="*/ 746 h 1681"/>
                <a:gd name="T24" fmla="*/ 1020 w 1296"/>
                <a:gd name="T25" fmla="*/ 586 h 1681"/>
                <a:gd name="T26" fmla="*/ 869 w 1296"/>
                <a:gd name="T27" fmla="*/ 476 h 1681"/>
                <a:gd name="T28" fmla="*/ 901 w 1296"/>
                <a:gd name="T29" fmla="*/ 573 h 1681"/>
                <a:gd name="T30" fmla="*/ 748 w 1296"/>
                <a:gd name="T31" fmla="*/ 192 h 1681"/>
                <a:gd name="T32" fmla="*/ 1128 w 1296"/>
                <a:gd name="T33" fmla="*/ 233 h 1681"/>
                <a:gd name="T34" fmla="*/ 1158 w 1296"/>
                <a:gd name="T35" fmla="*/ 299 h 1681"/>
                <a:gd name="T36" fmla="*/ 1283 w 1296"/>
                <a:gd name="T37" fmla="*/ 178 h 1681"/>
                <a:gd name="T38" fmla="*/ 1188 w 1296"/>
                <a:gd name="T39" fmla="*/ 18 h 1681"/>
                <a:gd name="T40" fmla="*/ 1128 w 1296"/>
                <a:gd name="T41" fmla="*/ 71 h 1681"/>
                <a:gd name="T42" fmla="*/ 708 w 1296"/>
                <a:gd name="T43" fmla="*/ 112 h 1681"/>
                <a:gd name="T44" fmla="*/ 668 w 1296"/>
                <a:gd name="T45" fmla="*/ 802 h 1681"/>
                <a:gd name="T46" fmla="*/ 453 w 1296"/>
                <a:gd name="T47" fmla="*/ 605 h 1681"/>
                <a:gd name="T48" fmla="*/ 167 w 1296"/>
                <a:gd name="T49" fmla="*/ 585 h 1681"/>
                <a:gd name="T50" fmla="*/ 7 w 1296"/>
                <a:gd name="T51" fmla="*/ 822 h 1681"/>
                <a:gd name="T52" fmla="*/ 133 w 1296"/>
                <a:gd name="T53" fmla="*/ 1080 h 1681"/>
                <a:gd name="T54" fmla="*/ 419 w 1296"/>
                <a:gd name="T55" fmla="*/ 1100 h 1681"/>
                <a:gd name="T56" fmla="*/ 567 w 1296"/>
                <a:gd name="T57" fmla="*/ 882 h 1681"/>
                <a:gd name="T58" fmla="*/ 668 w 1296"/>
                <a:gd name="T59" fmla="*/ 1534 h 1681"/>
                <a:gd name="T60" fmla="*/ 1164 w 1296"/>
                <a:gd name="T61" fmla="*/ 1574 h 1681"/>
                <a:gd name="T62" fmla="*/ 1132 w 1296"/>
                <a:gd name="T63" fmla="*/ 1671 h 1681"/>
                <a:gd name="T64" fmla="*/ 1188 w 1296"/>
                <a:gd name="T65" fmla="*/ 1668 h 1681"/>
                <a:gd name="T66" fmla="*/ 1283 w 1296"/>
                <a:gd name="T67" fmla="*/ 1508 h 1681"/>
                <a:gd name="T68" fmla="*/ 395 w 1296"/>
                <a:gd name="T69" fmla="*/ 1020 h 1681"/>
                <a:gd name="T70" fmla="*/ 88 w 1296"/>
                <a:gd name="T71" fmla="*/ 842 h 1681"/>
                <a:gd name="T72" fmla="*/ 395 w 1296"/>
                <a:gd name="T73" fmla="*/ 665 h 1681"/>
                <a:gd name="T74" fmla="*/ 395 w 1296"/>
                <a:gd name="T75" fmla="*/ 1020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6" h="1681">
                  <a:moveTo>
                    <a:pt x="1188" y="1400"/>
                  </a:moveTo>
                  <a:cubicBezTo>
                    <a:pt x="1173" y="1384"/>
                    <a:pt x="1148" y="1382"/>
                    <a:pt x="1132" y="1397"/>
                  </a:cubicBezTo>
                  <a:cubicBezTo>
                    <a:pt x="1115" y="1412"/>
                    <a:pt x="1113" y="1437"/>
                    <a:pt x="1128" y="1453"/>
                  </a:cubicBezTo>
                  <a:cubicBezTo>
                    <a:pt x="1164" y="1494"/>
                    <a:pt x="1164" y="1494"/>
                    <a:pt x="1164" y="1494"/>
                  </a:cubicBezTo>
                  <a:cubicBezTo>
                    <a:pt x="748" y="1494"/>
                    <a:pt x="748" y="1494"/>
                    <a:pt x="748" y="1494"/>
                  </a:cubicBezTo>
                  <a:cubicBezTo>
                    <a:pt x="748" y="1113"/>
                    <a:pt x="748" y="1113"/>
                    <a:pt x="748" y="1113"/>
                  </a:cubicBezTo>
                  <a:cubicBezTo>
                    <a:pt x="901" y="1113"/>
                    <a:pt x="901" y="1113"/>
                    <a:pt x="901" y="1113"/>
                  </a:cubicBezTo>
                  <a:cubicBezTo>
                    <a:pt x="866" y="1154"/>
                    <a:pt x="866" y="1154"/>
                    <a:pt x="866" y="1154"/>
                  </a:cubicBezTo>
                  <a:cubicBezTo>
                    <a:pt x="851" y="1171"/>
                    <a:pt x="853" y="1196"/>
                    <a:pt x="869" y="1210"/>
                  </a:cubicBezTo>
                  <a:cubicBezTo>
                    <a:pt x="877" y="1217"/>
                    <a:pt x="886" y="1220"/>
                    <a:pt x="896" y="1220"/>
                  </a:cubicBezTo>
                  <a:cubicBezTo>
                    <a:pt x="907" y="1220"/>
                    <a:pt x="918" y="1216"/>
                    <a:pt x="926" y="1207"/>
                  </a:cubicBezTo>
                  <a:cubicBezTo>
                    <a:pt x="1020" y="1100"/>
                    <a:pt x="1020" y="1100"/>
                    <a:pt x="1020" y="1100"/>
                  </a:cubicBezTo>
                  <a:cubicBezTo>
                    <a:pt x="1033" y="1085"/>
                    <a:pt x="1033" y="1062"/>
                    <a:pt x="1020" y="1047"/>
                  </a:cubicBezTo>
                  <a:cubicBezTo>
                    <a:pt x="926" y="940"/>
                    <a:pt x="926" y="940"/>
                    <a:pt x="926" y="940"/>
                  </a:cubicBezTo>
                  <a:cubicBezTo>
                    <a:pt x="911" y="923"/>
                    <a:pt x="886" y="922"/>
                    <a:pt x="869" y="936"/>
                  </a:cubicBezTo>
                  <a:cubicBezTo>
                    <a:pt x="853" y="951"/>
                    <a:pt x="851" y="976"/>
                    <a:pt x="866" y="993"/>
                  </a:cubicBezTo>
                  <a:cubicBezTo>
                    <a:pt x="901" y="1033"/>
                    <a:pt x="901" y="1033"/>
                    <a:pt x="901" y="1033"/>
                  </a:cubicBezTo>
                  <a:cubicBezTo>
                    <a:pt x="748" y="1033"/>
                    <a:pt x="748" y="1033"/>
                    <a:pt x="748" y="1033"/>
                  </a:cubicBezTo>
                  <a:cubicBezTo>
                    <a:pt x="748" y="653"/>
                    <a:pt x="748" y="653"/>
                    <a:pt x="748" y="653"/>
                  </a:cubicBezTo>
                  <a:cubicBezTo>
                    <a:pt x="901" y="653"/>
                    <a:pt x="901" y="653"/>
                    <a:pt x="901" y="653"/>
                  </a:cubicBezTo>
                  <a:cubicBezTo>
                    <a:pt x="866" y="693"/>
                    <a:pt x="866" y="693"/>
                    <a:pt x="866" y="693"/>
                  </a:cubicBezTo>
                  <a:cubicBezTo>
                    <a:pt x="851" y="710"/>
                    <a:pt x="853" y="735"/>
                    <a:pt x="869" y="750"/>
                  </a:cubicBezTo>
                  <a:cubicBezTo>
                    <a:pt x="877" y="756"/>
                    <a:pt x="886" y="760"/>
                    <a:pt x="896" y="760"/>
                  </a:cubicBezTo>
                  <a:cubicBezTo>
                    <a:pt x="907" y="760"/>
                    <a:pt x="918" y="755"/>
                    <a:pt x="926" y="746"/>
                  </a:cubicBezTo>
                  <a:cubicBezTo>
                    <a:pt x="1020" y="639"/>
                    <a:pt x="1020" y="639"/>
                    <a:pt x="1020" y="639"/>
                  </a:cubicBezTo>
                  <a:cubicBezTo>
                    <a:pt x="1033" y="624"/>
                    <a:pt x="1033" y="601"/>
                    <a:pt x="1020" y="586"/>
                  </a:cubicBezTo>
                  <a:cubicBezTo>
                    <a:pt x="926" y="479"/>
                    <a:pt x="926" y="479"/>
                    <a:pt x="926" y="479"/>
                  </a:cubicBezTo>
                  <a:cubicBezTo>
                    <a:pt x="911" y="463"/>
                    <a:pt x="886" y="461"/>
                    <a:pt x="869" y="476"/>
                  </a:cubicBezTo>
                  <a:cubicBezTo>
                    <a:pt x="853" y="490"/>
                    <a:pt x="851" y="515"/>
                    <a:pt x="866" y="532"/>
                  </a:cubicBezTo>
                  <a:cubicBezTo>
                    <a:pt x="901" y="573"/>
                    <a:pt x="901" y="573"/>
                    <a:pt x="901" y="573"/>
                  </a:cubicBezTo>
                  <a:cubicBezTo>
                    <a:pt x="748" y="573"/>
                    <a:pt x="748" y="573"/>
                    <a:pt x="748" y="573"/>
                  </a:cubicBezTo>
                  <a:cubicBezTo>
                    <a:pt x="748" y="192"/>
                    <a:pt x="748" y="192"/>
                    <a:pt x="748" y="192"/>
                  </a:cubicBezTo>
                  <a:cubicBezTo>
                    <a:pt x="1164" y="192"/>
                    <a:pt x="1164" y="192"/>
                    <a:pt x="1164" y="192"/>
                  </a:cubicBezTo>
                  <a:cubicBezTo>
                    <a:pt x="1128" y="233"/>
                    <a:pt x="1128" y="233"/>
                    <a:pt x="1128" y="233"/>
                  </a:cubicBezTo>
                  <a:cubicBezTo>
                    <a:pt x="1113" y="249"/>
                    <a:pt x="1115" y="274"/>
                    <a:pt x="1132" y="289"/>
                  </a:cubicBezTo>
                  <a:cubicBezTo>
                    <a:pt x="1139" y="296"/>
                    <a:pt x="1149" y="299"/>
                    <a:pt x="1158" y="299"/>
                  </a:cubicBezTo>
                  <a:cubicBezTo>
                    <a:pt x="1169" y="299"/>
                    <a:pt x="1180" y="294"/>
                    <a:pt x="1188" y="286"/>
                  </a:cubicBezTo>
                  <a:cubicBezTo>
                    <a:pt x="1283" y="178"/>
                    <a:pt x="1283" y="178"/>
                    <a:pt x="1283" y="178"/>
                  </a:cubicBezTo>
                  <a:cubicBezTo>
                    <a:pt x="1296" y="163"/>
                    <a:pt x="1296" y="141"/>
                    <a:pt x="1283" y="125"/>
                  </a:cubicBezTo>
                  <a:cubicBezTo>
                    <a:pt x="1188" y="18"/>
                    <a:pt x="1188" y="18"/>
                    <a:pt x="1188" y="18"/>
                  </a:cubicBezTo>
                  <a:cubicBezTo>
                    <a:pt x="1173" y="2"/>
                    <a:pt x="1148" y="0"/>
                    <a:pt x="1132" y="15"/>
                  </a:cubicBezTo>
                  <a:cubicBezTo>
                    <a:pt x="1115" y="29"/>
                    <a:pt x="1113" y="55"/>
                    <a:pt x="1128" y="71"/>
                  </a:cubicBezTo>
                  <a:cubicBezTo>
                    <a:pt x="1164" y="112"/>
                    <a:pt x="1164" y="112"/>
                    <a:pt x="1164" y="112"/>
                  </a:cubicBezTo>
                  <a:cubicBezTo>
                    <a:pt x="708" y="112"/>
                    <a:pt x="708" y="112"/>
                    <a:pt x="708" y="112"/>
                  </a:cubicBezTo>
                  <a:cubicBezTo>
                    <a:pt x="686" y="112"/>
                    <a:pt x="668" y="130"/>
                    <a:pt x="668" y="152"/>
                  </a:cubicBezTo>
                  <a:cubicBezTo>
                    <a:pt x="668" y="802"/>
                    <a:pt x="668" y="802"/>
                    <a:pt x="668" y="802"/>
                  </a:cubicBezTo>
                  <a:cubicBezTo>
                    <a:pt x="567" y="802"/>
                    <a:pt x="567" y="802"/>
                    <a:pt x="567" y="802"/>
                  </a:cubicBezTo>
                  <a:cubicBezTo>
                    <a:pt x="453" y="605"/>
                    <a:pt x="453" y="605"/>
                    <a:pt x="453" y="605"/>
                  </a:cubicBezTo>
                  <a:cubicBezTo>
                    <a:pt x="446" y="592"/>
                    <a:pt x="433" y="585"/>
                    <a:pt x="419" y="585"/>
                  </a:cubicBezTo>
                  <a:cubicBezTo>
                    <a:pt x="167" y="585"/>
                    <a:pt x="167" y="585"/>
                    <a:pt x="167" y="585"/>
                  </a:cubicBezTo>
                  <a:cubicBezTo>
                    <a:pt x="153" y="585"/>
                    <a:pt x="140" y="592"/>
                    <a:pt x="133" y="605"/>
                  </a:cubicBezTo>
                  <a:cubicBezTo>
                    <a:pt x="7" y="822"/>
                    <a:pt x="7" y="822"/>
                    <a:pt x="7" y="822"/>
                  </a:cubicBezTo>
                  <a:cubicBezTo>
                    <a:pt x="0" y="835"/>
                    <a:pt x="0" y="850"/>
                    <a:pt x="7" y="862"/>
                  </a:cubicBezTo>
                  <a:cubicBezTo>
                    <a:pt x="133" y="1080"/>
                    <a:pt x="133" y="1080"/>
                    <a:pt x="133" y="1080"/>
                  </a:cubicBezTo>
                  <a:cubicBezTo>
                    <a:pt x="140" y="1092"/>
                    <a:pt x="153" y="1100"/>
                    <a:pt x="167" y="1100"/>
                  </a:cubicBezTo>
                  <a:cubicBezTo>
                    <a:pt x="419" y="1100"/>
                    <a:pt x="419" y="1100"/>
                    <a:pt x="419" y="1100"/>
                  </a:cubicBezTo>
                  <a:cubicBezTo>
                    <a:pt x="433" y="1100"/>
                    <a:pt x="446" y="1092"/>
                    <a:pt x="453" y="1080"/>
                  </a:cubicBezTo>
                  <a:cubicBezTo>
                    <a:pt x="567" y="882"/>
                    <a:pt x="567" y="882"/>
                    <a:pt x="567" y="882"/>
                  </a:cubicBezTo>
                  <a:cubicBezTo>
                    <a:pt x="668" y="882"/>
                    <a:pt x="668" y="882"/>
                    <a:pt x="668" y="882"/>
                  </a:cubicBezTo>
                  <a:cubicBezTo>
                    <a:pt x="668" y="1534"/>
                    <a:pt x="668" y="1534"/>
                    <a:pt x="668" y="1534"/>
                  </a:cubicBezTo>
                  <a:cubicBezTo>
                    <a:pt x="668" y="1556"/>
                    <a:pt x="686" y="1574"/>
                    <a:pt x="708" y="1574"/>
                  </a:cubicBezTo>
                  <a:cubicBezTo>
                    <a:pt x="1164" y="1574"/>
                    <a:pt x="1164" y="1574"/>
                    <a:pt x="1164" y="1574"/>
                  </a:cubicBezTo>
                  <a:cubicBezTo>
                    <a:pt x="1128" y="1615"/>
                    <a:pt x="1128" y="1615"/>
                    <a:pt x="1128" y="1615"/>
                  </a:cubicBezTo>
                  <a:cubicBezTo>
                    <a:pt x="1113" y="1631"/>
                    <a:pt x="1115" y="1657"/>
                    <a:pt x="1132" y="1671"/>
                  </a:cubicBezTo>
                  <a:cubicBezTo>
                    <a:pt x="1139" y="1678"/>
                    <a:pt x="1149" y="1681"/>
                    <a:pt x="1158" y="1681"/>
                  </a:cubicBezTo>
                  <a:cubicBezTo>
                    <a:pt x="1169" y="1681"/>
                    <a:pt x="1180" y="1677"/>
                    <a:pt x="1188" y="1668"/>
                  </a:cubicBezTo>
                  <a:cubicBezTo>
                    <a:pt x="1283" y="1561"/>
                    <a:pt x="1283" y="1561"/>
                    <a:pt x="1283" y="1561"/>
                  </a:cubicBezTo>
                  <a:cubicBezTo>
                    <a:pt x="1296" y="1545"/>
                    <a:pt x="1296" y="1523"/>
                    <a:pt x="1283" y="1508"/>
                  </a:cubicBezTo>
                  <a:lnTo>
                    <a:pt x="1188" y="1400"/>
                  </a:lnTo>
                  <a:close/>
                  <a:moveTo>
                    <a:pt x="395" y="1020"/>
                  </a:moveTo>
                  <a:cubicBezTo>
                    <a:pt x="190" y="1020"/>
                    <a:pt x="190" y="1020"/>
                    <a:pt x="190" y="1020"/>
                  </a:cubicBezTo>
                  <a:cubicBezTo>
                    <a:pt x="88" y="842"/>
                    <a:pt x="88" y="842"/>
                    <a:pt x="88" y="842"/>
                  </a:cubicBezTo>
                  <a:cubicBezTo>
                    <a:pt x="190" y="665"/>
                    <a:pt x="190" y="665"/>
                    <a:pt x="190" y="665"/>
                  </a:cubicBezTo>
                  <a:cubicBezTo>
                    <a:pt x="395" y="665"/>
                    <a:pt x="395" y="665"/>
                    <a:pt x="395" y="665"/>
                  </a:cubicBezTo>
                  <a:cubicBezTo>
                    <a:pt x="498" y="842"/>
                    <a:pt x="498" y="842"/>
                    <a:pt x="498" y="842"/>
                  </a:cubicBezTo>
                  <a:lnTo>
                    <a:pt x="395" y="10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E97395C7-FC6B-3D81-8F45-3C8410A1D7AD}"/>
              </a:ext>
            </a:extLst>
          </p:cNvPr>
          <p:cNvGrpSpPr/>
          <p:nvPr/>
        </p:nvGrpSpPr>
        <p:grpSpPr bwMode="gray">
          <a:xfrm>
            <a:off x="7050919" y="1409857"/>
            <a:ext cx="450581" cy="502430"/>
            <a:chOff x="-6746875" y="6861175"/>
            <a:chExt cx="5835650" cy="6507163"/>
          </a:xfrm>
          <a:solidFill>
            <a:schemeClr val="bg1"/>
          </a:solidFill>
        </p:grpSpPr>
        <p:sp>
          <p:nvSpPr>
            <p:cNvPr id="26" name="Freeform 34">
              <a:extLst>
                <a:ext uri="{FF2B5EF4-FFF2-40B4-BE49-F238E27FC236}">
                  <a16:creationId xmlns:a16="http://schemas.microsoft.com/office/drawing/2014/main" id="{3554F3B2-C734-B96F-F695-C43D916B2FC6}"/>
                </a:ext>
              </a:extLst>
            </p:cNvPr>
            <p:cNvSpPr>
              <a:spLocks noEditPoints="1"/>
            </p:cNvSpPr>
            <p:nvPr/>
          </p:nvSpPr>
          <p:spPr bwMode="gray">
            <a:xfrm>
              <a:off x="-3259138" y="9244013"/>
              <a:ext cx="968375" cy="965200"/>
            </a:xfrm>
            <a:custGeom>
              <a:avLst/>
              <a:gdLst>
                <a:gd name="T0" fmla="*/ 128 w 257"/>
                <a:gd name="T1" fmla="*/ 256 h 256"/>
                <a:gd name="T2" fmla="*/ 257 w 257"/>
                <a:gd name="T3" fmla="*/ 128 h 256"/>
                <a:gd name="T4" fmla="*/ 128 w 257"/>
                <a:gd name="T5" fmla="*/ 0 h 256"/>
                <a:gd name="T6" fmla="*/ 0 w 257"/>
                <a:gd name="T7" fmla="*/ 128 h 256"/>
                <a:gd name="T8" fmla="*/ 128 w 257"/>
                <a:gd name="T9" fmla="*/ 256 h 256"/>
                <a:gd name="T10" fmla="*/ 128 w 257"/>
                <a:gd name="T11" fmla="*/ 80 h 256"/>
                <a:gd name="T12" fmla="*/ 177 w 257"/>
                <a:gd name="T13" fmla="*/ 128 h 256"/>
                <a:gd name="T14" fmla="*/ 128 w 257"/>
                <a:gd name="T15" fmla="*/ 176 h 256"/>
                <a:gd name="T16" fmla="*/ 80 w 257"/>
                <a:gd name="T17" fmla="*/ 128 h 256"/>
                <a:gd name="T18" fmla="*/ 128 w 257"/>
                <a:gd name="T19" fmla="*/ 8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56">
                  <a:moveTo>
                    <a:pt x="128" y="256"/>
                  </a:moveTo>
                  <a:cubicBezTo>
                    <a:pt x="199" y="256"/>
                    <a:pt x="257" y="199"/>
                    <a:pt x="257" y="128"/>
                  </a:cubicBezTo>
                  <a:cubicBezTo>
                    <a:pt x="257" y="57"/>
                    <a:pt x="199" y="0"/>
                    <a:pt x="128" y="0"/>
                  </a:cubicBezTo>
                  <a:cubicBezTo>
                    <a:pt x="58" y="0"/>
                    <a:pt x="0" y="57"/>
                    <a:pt x="0" y="128"/>
                  </a:cubicBezTo>
                  <a:cubicBezTo>
                    <a:pt x="0" y="199"/>
                    <a:pt x="58" y="256"/>
                    <a:pt x="128" y="256"/>
                  </a:cubicBezTo>
                  <a:close/>
                  <a:moveTo>
                    <a:pt x="128" y="80"/>
                  </a:moveTo>
                  <a:cubicBezTo>
                    <a:pt x="155" y="80"/>
                    <a:pt x="177" y="101"/>
                    <a:pt x="177" y="128"/>
                  </a:cubicBezTo>
                  <a:cubicBezTo>
                    <a:pt x="177" y="155"/>
                    <a:pt x="155" y="176"/>
                    <a:pt x="128" y="176"/>
                  </a:cubicBezTo>
                  <a:cubicBezTo>
                    <a:pt x="102" y="176"/>
                    <a:pt x="80" y="155"/>
                    <a:pt x="80" y="128"/>
                  </a:cubicBezTo>
                  <a:cubicBezTo>
                    <a:pt x="80" y="101"/>
                    <a:pt x="102" y="80"/>
                    <a:pt x="128"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5">
              <a:extLst>
                <a:ext uri="{FF2B5EF4-FFF2-40B4-BE49-F238E27FC236}">
                  <a16:creationId xmlns:a16="http://schemas.microsoft.com/office/drawing/2014/main" id="{D969EABA-0F19-E466-31CA-A126701745DC}"/>
                </a:ext>
              </a:extLst>
            </p:cNvPr>
            <p:cNvSpPr>
              <a:spLocks noEditPoints="1"/>
            </p:cNvSpPr>
            <p:nvPr/>
          </p:nvSpPr>
          <p:spPr bwMode="gray">
            <a:xfrm>
              <a:off x="-5356225" y="9874250"/>
              <a:ext cx="2051050" cy="2125663"/>
            </a:xfrm>
            <a:custGeom>
              <a:avLst/>
              <a:gdLst>
                <a:gd name="T0" fmla="*/ 129 w 544"/>
                <a:gd name="T1" fmla="*/ 564 h 564"/>
                <a:gd name="T2" fmla="*/ 257 w 544"/>
                <a:gd name="T3" fmla="*/ 436 h 564"/>
                <a:gd name="T4" fmla="*/ 232 w 544"/>
                <a:gd name="T5" fmla="*/ 360 h 564"/>
                <a:gd name="T6" fmla="*/ 443 w 544"/>
                <a:gd name="T7" fmla="*/ 160 h 564"/>
                <a:gd name="T8" fmla="*/ 427 w 544"/>
                <a:gd name="T9" fmla="*/ 238 h 564"/>
                <a:gd name="T10" fmla="*/ 458 w 544"/>
                <a:gd name="T11" fmla="*/ 285 h 564"/>
                <a:gd name="T12" fmla="*/ 466 w 544"/>
                <a:gd name="T13" fmla="*/ 286 h 564"/>
                <a:gd name="T14" fmla="*/ 505 w 544"/>
                <a:gd name="T15" fmla="*/ 254 h 564"/>
                <a:gd name="T16" fmla="*/ 540 w 544"/>
                <a:gd name="T17" fmla="*/ 86 h 564"/>
                <a:gd name="T18" fmla="*/ 509 w 544"/>
                <a:gd name="T19" fmla="*/ 39 h 564"/>
                <a:gd name="T20" fmla="*/ 341 w 544"/>
                <a:gd name="T21" fmla="*/ 4 h 564"/>
                <a:gd name="T22" fmla="*/ 294 w 544"/>
                <a:gd name="T23" fmla="*/ 35 h 564"/>
                <a:gd name="T24" fmla="*/ 325 w 544"/>
                <a:gd name="T25" fmla="*/ 83 h 564"/>
                <a:gd name="T26" fmla="*/ 393 w 544"/>
                <a:gd name="T27" fmla="*/ 97 h 564"/>
                <a:gd name="T28" fmla="*/ 168 w 544"/>
                <a:gd name="T29" fmla="*/ 313 h 564"/>
                <a:gd name="T30" fmla="*/ 129 w 544"/>
                <a:gd name="T31" fmla="*/ 307 h 564"/>
                <a:gd name="T32" fmla="*/ 0 w 544"/>
                <a:gd name="T33" fmla="*/ 436 h 564"/>
                <a:gd name="T34" fmla="*/ 129 w 544"/>
                <a:gd name="T35" fmla="*/ 564 h 564"/>
                <a:gd name="T36" fmla="*/ 129 w 544"/>
                <a:gd name="T37" fmla="*/ 387 h 564"/>
                <a:gd name="T38" fmla="*/ 177 w 544"/>
                <a:gd name="T39" fmla="*/ 436 h 564"/>
                <a:gd name="T40" fmla="*/ 129 w 544"/>
                <a:gd name="T41" fmla="*/ 484 h 564"/>
                <a:gd name="T42" fmla="*/ 80 w 544"/>
                <a:gd name="T43" fmla="*/ 436 h 564"/>
                <a:gd name="T44" fmla="*/ 129 w 544"/>
                <a:gd name="T45" fmla="*/ 38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4" h="564">
                  <a:moveTo>
                    <a:pt x="129" y="564"/>
                  </a:moveTo>
                  <a:cubicBezTo>
                    <a:pt x="199" y="564"/>
                    <a:pt x="257" y="506"/>
                    <a:pt x="257" y="436"/>
                  </a:cubicBezTo>
                  <a:cubicBezTo>
                    <a:pt x="257" y="407"/>
                    <a:pt x="248" y="381"/>
                    <a:pt x="232" y="360"/>
                  </a:cubicBezTo>
                  <a:cubicBezTo>
                    <a:pt x="265" y="316"/>
                    <a:pt x="341" y="224"/>
                    <a:pt x="443" y="160"/>
                  </a:cubicBezTo>
                  <a:cubicBezTo>
                    <a:pt x="427" y="238"/>
                    <a:pt x="427" y="238"/>
                    <a:pt x="427" y="238"/>
                  </a:cubicBezTo>
                  <a:cubicBezTo>
                    <a:pt x="422" y="260"/>
                    <a:pt x="436" y="281"/>
                    <a:pt x="458" y="285"/>
                  </a:cubicBezTo>
                  <a:cubicBezTo>
                    <a:pt x="461" y="286"/>
                    <a:pt x="463" y="286"/>
                    <a:pt x="466" y="286"/>
                  </a:cubicBezTo>
                  <a:cubicBezTo>
                    <a:pt x="485" y="286"/>
                    <a:pt x="501" y="273"/>
                    <a:pt x="505" y="254"/>
                  </a:cubicBezTo>
                  <a:cubicBezTo>
                    <a:pt x="540" y="86"/>
                    <a:pt x="540" y="86"/>
                    <a:pt x="540" y="86"/>
                  </a:cubicBezTo>
                  <a:cubicBezTo>
                    <a:pt x="544" y="65"/>
                    <a:pt x="530" y="43"/>
                    <a:pt x="509" y="39"/>
                  </a:cubicBezTo>
                  <a:cubicBezTo>
                    <a:pt x="341" y="4"/>
                    <a:pt x="341" y="4"/>
                    <a:pt x="341" y="4"/>
                  </a:cubicBezTo>
                  <a:cubicBezTo>
                    <a:pt x="319" y="0"/>
                    <a:pt x="298" y="14"/>
                    <a:pt x="294" y="35"/>
                  </a:cubicBezTo>
                  <a:cubicBezTo>
                    <a:pt x="289" y="57"/>
                    <a:pt x="303" y="78"/>
                    <a:pt x="325" y="83"/>
                  </a:cubicBezTo>
                  <a:cubicBezTo>
                    <a:pt x="393" y="97"/>
                    <a:pt x="393" y="97"/>
                    <a:pt x="393" y="97"/>
                  </a:cubicBezTo>
                  <a:cubicBezTo>
                    <a:pt x="283" y="168"/>
                    <a:pt x="203" y="265"/>
                    <a:pt x="168" y="313"/>
                  </a:cubicBezTo>
                  <a:cubicBezTo>
                    <a:pt x="155" y="309"/>
                    <a:pt x="142" y="307"/>
                    <a:pt x="129" y="307"/>
                  </a:cubicBezTo>
                  <a:cubicBezTo>
                    <a:pt x="58" y="307"/>
                    <a:pt x="0" y="365"/>
                    <a:pt x="0" y="436"/>
                  </a:cubicBezTo>
                  <a:cubicBezTo>
                    <a:pt x="0" y="506"/>
                    <a:pt x="58" y="564"/>
                    <a:pt x="129" y="564"/>
                  </a:cubicBezTo>
                  <a:close/>
                  <a:moveTo>
                    <a:pt x="129" y="387"/>
                  </a:moveTo>
                  <a:cubicBezTo>
                    <a:pt x="155" y="387"/>
                    <a:pt x="177" y="409"/>
                    <a:pt x="177" y="436"/>
                  </a:cubicBezTo>
                  <a:cubicBezTo>
                    <a:pt x="177" y="462"/>
                    <a:pt x="155" y="484"/>
                    <a:pt x="129" y="484"/>
                  </a:cubicBezTo>
                  <a:cubicBezTo>
                    <a:pt x="102" y="484"/>
                    <a:pt x="80" y="462"/>
                    <a:pt x="80" y="436"/>
                  </a:cubicBezTo>
                  <a:cubicBezTo>
                    <a:pt x="80" y="409"/>
                    <a:pt x="102" y="387"/>
                    <a:pt x="129" y="3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6">
              <a:extLst>
                <a:ext uri="{FF2B5EF4-FFF2-40B4-BE49-F238E27FC236}">
                  <a16:creationId xmlns:a16="http://schemas.microsoft.com/office/drawing/2014/main" id="{8FE10BFA-6747-FD16-34B4-304B1293D9F6}"/>
                </a:ext>
              </a:extLst>
            </p:cNvPr>
            <p:cNvSpPr>
              <a:spLocks/>
            </p:cNvSpPr>
            <p:nvPr/>
          </p:nvSpPr>
          <p:spPr bwMode="gray">
            <a:xfrm>
              <a:off x="-5287963" y="8975725"/>
              <a:ext cx="833438" cy="819150"/>
            </a:xfrm>
            <a:custGeom>
              <a:avLst/>
              <a:gdLst>
                <a:gd name="T0" fmla="*/ 15 w 221"/>
                <a:gd name="T1" fmla="*/ 206 h 217"/>
                <a:gd name="T2" fmla="*/ 44 w 221"/>
                <a:gd name="T3" fmla="*/ 217 h 217"/>
                <a:gd name="T4" fmla="*/ 72 w 221"/>
                <a:gd name="T5" fmla="*/ 206 h 217"/>
                <a:gd name="T6" fmla="*/ 111 w 221"/>
                <a:gd name="T7" fmla="*/ 167 h 217"/>
                <a:gd name="T8" fmla="*/ 149 w 221"/>
                <a:gd name="T9" fmla="*/ 206 h 217"/>
                <a:gd name="T10" fmla="*/ 177 w 221"/>
                <a:gd name="T11" fmla="*/ 217 h 217"/>
                <a:gd name="T12" fmla="*/ 206 w 221"/>
                <a:gd name="T13" fmla="*/ 206 h 217"/>
                <a:gd name="T14" fmla="*/ 206 w 221"/>
                <a:gd name="T15" fmla="*/ 149 h 217"/>
                <a:gd name="T16" fmla="*/ 167 w 221"/>
                <a:gd name="T17" fmla="*/ 111 h 217"/>
                <a:gd name="T18" fmla="*/ 206 w 221"/>
                <a:gd name="T19" fmla="*/ 72 h 217"/>
                <a:gd name="T20" fmla="*/ 206 w 221"/>
                <a:gd name="T21" fmla="*/ 15 h 217"/>
                <a:gd name="T22" fmla="*/ 149 w 221"/>
                <a:gd name="T23" fmla="*/ 15 h 217"/>
                <a:gd name="T24" fmla="*/ 111 w 221"/>
                <a:gd name="T25" fmla="*/ 54 h 217"/>
                <a:gd name="T26" fmla="*/ 72 w 221"/>
                <a:gd name="T27" fmla="*/ 15 h 217"/>
                <a:gd name="T28" fmla="*/ 15 w 221"/>
                <a:gd name="T29" fmla="*/ 15 h 217"/>
                <a:gd name="T30" fmla="*/ 15 w 221"/>
                <a:gd name="T31" fmla="*/ 72 h 217"/>
                <a:gd name="T32" fmla="*/ 54 w 221"/>
                <a:gd name="T33" fmla="*/ 111 h 217"/>
                <a:gd name="T34" fmla="*/ 15 w 221"/>
                <a:gd name="T35" fmla="*/ 149 h 217"/>
                <a:gd name="T36" fmla="*/ 15 w 221"/>
                <a:gd name="T37" fmla="*/ 20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7">
                  <a:moveTo>
                    <a:pt x="15" y="206"/>
                  </a:moveTo>
                  <a:cubicBezTo>
                    <a:pt x="23" y="213"/>
                    <a:pt x="34" y="217"/>
                    <a:pt x="44" y="217"/>
                  </a:cubicBezTo>
                  <a:cubicBezTo>
                    <a:pt x="54" y="217"/>
                    <a:pt x="64" y="213"/>
                    <a:pt x="72" y="206"/>
                  </a:cubicBezTo>
                  <a:cubicBezTo>
                    <a:pt x="111" y="167"/>
                    <a:pt x="111" y="167"/>
                    <a:pt x="111" y="167"/>
                  </a:cubicBezTo>
                  <a:cubicBezTo>
                    <a:pt x="149" y="206"/>
                    <a:pt x="149" y="206"/>
                    <a:pt x="149" y="206"/>
                  </a:cubicBezTo>
                  <a:cubicBezTo>
                    <a:pt x="157" y="213"/>
                    <a:pt x="167" y="217"/>
                    <a:pt x="177" y="217"/>
                  </a:cubicBezTo>
                  <a:cubicBezTo>
                    <a:pt x="188" y="217"/>
                    <a:pt x="198" y="213"/>
                    <a:pt x="206" y="206"/>
                  </a:cubicBezTo>
                  <a:cubicBezTo>
                    <a:pt x="221" y="190"/>
                    <a:pt x="221" y="165"/>
                    <a:pt x="206" y="149"/>
                  </a:cubicBezTo>
                  <a:cubicBezTo>
                    <a:pt x="167" y="111"/>
                    <a:pt x="167" y="111"/>
                    <a:pt x="167" y="111"/>
                  </a:cubicBezTo>
                  <a:cubicBezTo>
                    <a:pt x="206" y="72"/>
                    <a:pt x="206" y="72"/>
                    <a:pt x="206" y="72"/>
                  </a:cubicBezTo>
                  <a:cubicBezTo>
                    <a:pt x="221" y="56"/>
                    <a:pt x="221" y="31"/>
                    <a:pt x="206" y="15"/>
                  </a:cubicBezTo>
                  <a:cubicBezTo>
                    <a:pt x="190" y="0"/>
                    <a:pt x="165" y="0"/>
                    <a:pt x="149" y="15"/>
                  </a:cubicBezTo>
                  <a:cubicBezTo>
                    <a:pt x="111" y="54"/>
                    <a:pt x="111" y="54"/>
                    <a:pt x="111" y="54"/>
                  </a:cubicBezTo>
                  <a:cubicBezTo>
                    <a:pt x="72" y="15"/>
                    <a:pt x="72" y="15"/>
                    <a:pt x="72" y="15"/>
                  </a:cubicBezTo>
                  <a:cubicBezTo>
                    <a:pt x="56" y="0"/>
                    <a:pt x="31" y="0"/>
                    <a:pt x="15" y="15"/>
                  </a:cubicBezTo>
                  <a:cubicBezTo>
                    <a:pt x="0" y="31"/>
                    <a:pt x="0" y="56"/>
                    <a:pt x="15" y="72"/>
                  </a:cubicBezTo>
                  <a:cubicBezTo>
                    <a:pt x="54" y="111"/>
                    <a:pt x="54" y="111"/>
                    <a:pt x="54" y="111"/>
                  </a:cubicBezTo>
                  <a:cubicBezTo>
                    <a:pt x="15" y="149"/>
                    <a:pt x="15" y="149"/>
                    <a:pt x="15" y="149"/>
                  </a:cubicBezTo>
                  <a:cubicBezTo>
                    <a:pt x="0" y="165"/>
                    <a:pt x="0" y="190"/>
                    <a:pt x="15"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
              <a:extLst>
                <a:ext uri="{FF2B5EF4-FFF2-40B4-BE49-F238E27FC236}">
                  <a16:creationId xmlns:a16="http://schemas.microsoft.com/office/drawing/2014/main" id="{140A077A-E143-79FC-E05A-0C7541F2C7B7}"/>
                </a:ext>
              </a:extLst>
            </p:cNvPr>
            <p:cNvSpPr>
              <a:spLocks/>
            </p:cNvSpPr>
            <p:nvPr/>
          </p:nvSpPr>
          <p:spPr bwMode="gray">
            <a:xfrm>
              <a:off x="-3192463" y="11147425"/>
              <a:ext cx="833438" cy="817563"/>
            </a:xfrm>
            <a:custGeom>
              <a:avLst/>
              <a:gdLst>
                <a:gd name="T0" fmla="*/ 205 w 221"/>
                <a:gd name="T1" fmla="*/ 16 h 217"/>
                <a:gd name="T2" fmla="*/ 149 w 221"/>
                <a:gd name="T3" fmla="*/ 16 h 217"/>
                <a:gd name="T4" fmla="*/ 110 w 221"/>
                <a:gd name="T5" fmla="*/ 54 h 217"/>
                <a:gd name="T6" fmla="*/ 72 w 221"/>
                <a:gd name="T7" fmla="*/ 16 h 217"/>
                <a:gd name="T8" fmla="*/ 15 w 221"/>
                <a:gd name="T9" fmla="*/ 16 h 217"/>
                <a:gd name="T10" fmla="*/ 15 w 221"/>
                <a:gd name="T11" fmla="*/ 72 h 217"/>
                <a:gd name="T12" fmla="*/ 54 w 221"/>
                <a:gd name="T13" fmla="*/ 111 h 217"/>
                <a:gd name="T14" fmla="*/ 15 w 221"/>
                <a:gd name="T15" fmla="*/ 149 h 217"/>
                <a:gd name="T16" fmla="*/ 15 w 221"/>
                <a:gd name="T17" fmla="*/ 206 h 217"/>
                <a:gd name="T18" fmla="*/ 44 w 221"/>
                <a:gd name="T19" fmla="*/ 217 h 217"/>
                <a:gd name="T20" fmla="*/ 72 w 221"/>
                <a:gd name="T21" fmla="*/ 206 h 217"/>
                <a:gd name="T22" fmla="*/ 110 w 221"/>
                <a:gd name="T23" fmla="*/ 167 h 217"/>
                <a:gd name="T24" fmla="*/ 149 w 221"/>
                <a:gd name="T25" fmla="*/ 206 h 217"/>
                <a:gd name="T26" fmla="*/ 177 w 221"/>
                <a:gd name="T27" fmla="*/ 217 h 217"/>
                <a:gd name="T28" fmla="*/ 205 w 221"/>
                <a:gd name="T29" fmla="*/ 206 h 217"/>
                <a:gd name="T30" fmla="*/ 205 w 221"/>
                <a:gd name="T31" fmla="*/ 149 h 217"/>
                <a:gd name="T32" fmla="*/ 167 w 221"/>
                <a:gd name="T33" fmla="*/ 111 h 217"/>
                <a:gd name="T34" fmla="*/ 205 w 221"/>
                <a:gd name="T35" fmla="*/ 72 h 217"/>
                <a:gd name="T36" fmla="*/ 205 w 221"/>
                <a:gd name="T37" fmla="*/ 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7">
                  <a:moveTo>
                    <a:pt x="205" y="16"/>
                  </a:moveTo>
                  <a:cubicBezTo>
                    <a:pt x="190" y="0"/>
                    <a:pt x="164" y="0"/>
                    <a:pt x="149" y="16"/>
                  </a:cubicBezTo>
                  <a:cubicBezTo>
                    <a:pt x="110" y="54"/>
                    <a:pt x="110" y="54"/>
                    <a:pt x="110" y="54"/>
                  </a:cubicBezTo>
                  <a:cubicBezTo>
                    <a:pt x="72" y="16"/>
                    <a:pt x="72" y="16"/>
                    <a:pt x="72" y="16"/>
                  </a:cubicBezTo>
                  <a:cubicBezTo>
                    <a:pt x="56" y="0"/>
                    <a:pt x="31" y="0"/>
                    <a:pt x="15" y="16"/>
                  </a:cubicBezTo>
                  <a:cubicBezTo>
                    <a:pt x="0" y="31"/>
                    <a:pt x="0" y="57"/>
                    <a:pt x="15" y="72"/>
                  </a:cubicBezTo>
                  <a:cubicBezTo>
                    <a:pt x="54" y="111"/>
                    <a:pt x="54" y="111"/>
                    <a:pt x="54" y="111"/>
                  </a:cubicBezTo>
                  <a:cubicBezTo>
                    <a:pt x="15" y="149"/>
                    <a:pt x="15" y="149"/>
                    <a:pt x="15" y="149"/>
                  </a:cubicBezTo>
                  <a:cubicBezTo>
                    <a:pt x="0" y="165"/>
                    <a:pt x="0" y="190"/>
                    <a:pt x="15" y="206"/>
                  </a:cubicBezTo>
                  <a:cubicBezTo>
                    <a:pt x="23" y="214"/>
                    <a:pt x="33" y="217"/>
                    <a:pt x="44" y="217"/>
                  </a:cubicBezTo>
                  <a:cubicBezTo>
                    <a:pt x="54" y="217"/>
                    <a:pt x="64" y="214"/>
                    <a:pt x="72" y="206"/>
                  </a:cubicBezTo>
                  <a:cubicBezTo>
                    <a:pt x="110" y="167"/>
                    <a:pt x="110" y="167"/>
                    <a:pt x="110" y="167"/>
                  </a:cubicBezTo>
                  <a:cubicBezTo>
                    <a:pt x="149" y="206"/>
                    <a:pt x="149" y="206"/>
                    <a:pt x="149" y="206"/>
                  </a:cubicBezTo>
                  <a:cubicBezTo>
                    <a:pt x="157" y="214"/>
                    <a:pt x="167" y="217"/>
                    <a:pt x="177" y="217"/>
                  </a:cubicBezTo>
                  <a:cubicBezTo>
                    <a:pt x="187" y="217"/>
                    <a:pt x="198" y="214"/>
                    <a:pt x="205" y="206"/>
                  </a:cubicBezTo>
                  <a:cubicBezTo>
                    <a:pt x="221" y="190"/>
                    <a:pt x="221" y="165"/>
                    <a:pt x="205" y="149"/>
                  </a:cubicBezTo>
                  <a:cubicBezTo>
                    <a:pt x="167" y="111"/>
                    <a:pt x="167" y="111"/>
                    <a:pt x="167" y="111"/>
                  </a:cubicBezTo>
                  <a:cubicBezTo>
                    <a:pt x="205" y="72"/>
                    <a:pt x="205" y="72"/>
                    <a:pt x="205" y="72"/>
                  </a:cubicBezTo>
                  <a:cubicBezTo>
                    <a:pt x="221" y="57"/>
                    <a:pt x="221" y="31"/>
                    <a:pt x="20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a:extLst>
                <a:ext uri="{FF2B5EF4-FFF2-40B4-BE49-F238E27FC236}">
                  <a16:creationId xmlns:a16="http://schemas.microsoft.com/office/drawing/2014/main" id="{1B72353A-03BB-1FDF-4926-D77A72494DA1}"/>
                </a:ext>
              </a:extLst>
            </p:cNvPr>
            <p:cNvSpPr>
              <a:spLocks noEditPoints="1"/>
            </p:cNvSpPr>
            <p:nvPr/>
          </p:nvSpPr>
          <p:spPr bwMode="gray">
            <a:xfrm>
              <a:off x="-6746875" y="6861175"/>
              <a:ext cx="5835650" cy="6507163"/>
            </a:xfrm>
            <a:custGeom>
              <a:avLst/>
              <a:gdLst>
                <a:gd name="T0" fmla="*/ 1173 w 1548"/>
                <a:gd name="T1" fmla="*/ 173 h 1726"/>
                <a:gd name="T2" fmla="*/ 906 w 1548"/>
                <a:gd name="T3" fmla="*/ 101 h 1726"/>
                <a:gd name="T4" fmla="*/ 645 w 1548"/>
                <a:gd name="T5" fmla="*/ 101 h 1726"/>
                <a:gd name="T6" fmla="*/ 378 w 1548"/>
                <a:gd name="T7" fmla="*/ 173 h 1726"/>
                <a:gd name="T8" fmla="*/ 0 w 1548"/>
                <a:gd name="T9" fmla="*/ 363 h 1726"/>
                <a:gd name="T10" fmla="*/ 190 w 1548"/>
                <a:gd name="T11" fmla="*/ 1726 h 1726"/>
                <a:gd name="T12" fmla="*/ 1548 w 1548"/>
                <a:gd name="T13" fmla="*/ 1536 h 1726"/>
                <a:gd name="T14" fmla="*/ 1358 w 1548"/>
                <a:gd name="T15" fmla="*/ 173 h 1726"/>
                <a:gd name="T16" fmla="*/ 469 w 1548"/>
                <a:gd name="T17" fmla="*/ 503 h 1726"/>
                <a:gd name="T18" fmla="*/ 1171 w 1548"/>
                <a:gd name="T19" fmla="*/ 438 h 1726"/>
                <a:gd name="T20" fmla="*/ 1290 w 1548"/>
                <a:gd name="T21" fmla="*/ 513 h 1726"/>
                <a:gd name="T22" fmla="*/ 1215 w 1548"/>
                <a:gd name="T23" fmla="*/ 1460 h 1726"/>
                <a:gd name="T24" fmla="*/ 258 w 1548"/>
                <a:gd name="T25" fmla="*/ 1385 h 1726"/>
                <a:gd name="T26" fmla="*/ 333 w 1548"/>
                <a:gd name="T27" fmla="*/ 438 h 1726"/>
                <a:gd name="T28" fmla="*/ 455 w 1548"/>
                <a:gd name="T29" fmla="*/ 195 h 1726"/>
                <a:gd name="T30" fmla="*/ 680 w 1548"/>
                <a:gd name="T31" fmla="*/ 181 h 1726"/>
                <a:gd name="T32" fmla="*/ 720 w 1548"/>
                <a:gd name="T33" fmla="*/ 139 h 1726"/>
                <a:gd name="T34" fmla="*/ 775 w 1548"/>
                <a:gd name="T35" fmla="*/ 80 h 1726"/>
                <a:gd name="T36" fmla="*/ 830 w 1548"/>
                <a:gd name="T37" fmla="*/ 139 h 1726"/>
                <a:gd name="T38" fmla="*/ 870 w 1548"/>
                <a:gd name="T39" fmla="*/ 181 h 1726"/>
                <a:gd name="T40" fmla="*/ 1096 w 1548"/>
                <a:gd name="T41" fmla="*/ 195 h 1726"/>
                <a:gd name="T42" fmla="*/ 1082 w 1548"/>
                <a:gd name="T43" fmla="*/ 423 h 1726"/>
                <a:gd name="T44" fmla="*/ 455 w 1548"/>
                <a:gd name="T45" fmla="*/ 410 h 1726"/>
                <a:gd name="T46" fmla="*/ 1468 w 1548"/>
                <a:gd name="T47" fmla="*/ 1536 h 1726"/>
                <a:gd name="T48" fmla="*/ 190 w 1548"/>
                <a:gd name="T49" fmla="*/ 1646 h 1726"/>
                <a:gd name="T50" fmla="*/ 80 w 1548"/>
                <a:gd name="T51" fmla="*/ 363 h 1726"/>
                <a:gd name="T52" fmla="*/ 375 w 1548"/>
                <a:gd name="T53" fmla="*/ 253 h 1726"/>
                <a:gd name="T54" fmla="*/ 333 w 1548"/>
                <a:gd name="T55" fmla="*/ 358 h 1726"/>
                <a:gd name="T56" fmla="*/ 178 w 1548"/>
                <a:gd name="T57" fmla="*/ 1385 h 1726"/>
                <a:gd name="T58" fmla="*/ 1215 w 1548"/>
                <a:gd name="T59" fmla="*/ 1540 h 1726"/>
                <a:gd name="T60" fmla="*/ 1370 w 1548"/>
                <a:gd name="T61" fmla="*/ 513 h 1726"/>
                <a:gd name="T62" fmla="*/ 1176 w 1548"/>
                <a:gd name="T63" fmla="*/ 358 h 1726"/>
                <a:gd name="T64" fmla="*/ 1358 w 1548"/>
                <a:gd name="T65" fmla="*/ 253 h 1726"/>
                <a:gd name="T66" fmla="*/ 1468 w 1548"/>
                <a:gd name="T67" fmla="*/ 1536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48" h="1726">
                  <a:moveTo>
                    <a:pt x="1358" y="173"/>
                  </a:moveTo>
                  <a:cubicBezTo>
                    <a:pt x="1173" y="173"/>
                    <a:pt x="1173" y="173"/>
                    <a:pt x="1173" y="173"/>
                  </a:cubicBezTo>
                  <a:cubicBezTo>
                    <a:pt x="1163" y="132"/>
                    <a:pt x="1126" y="101"/>
                    <a:pt x="1082" y="101"/>
                  </a:cubicBezTo>
                  <a:cubicBezTo>
                    <a:pt x="906" y="101"/>
                    <a:pt x="906" y="101"/>
                    <a:pt x="906" y="101"/>
                  </a:cubicBezTo>
                  <a:cubicBezTo>
                    <a:pt x="891" y="43"/>
                    <a:pt x="838" y="0"/>
                    <a:pt x="775" y="0"/>
                  </a:cubicBezTo>
                  <a:cubicBezTo>
                    <a:pt x="713" y="0"/>
                    <a:pt x="660" y="43"/>
                    <a:pt x="645" y="101"/>
                  </a:cubicBezTo>
                  <a:cubicBezTo>
                    <a:pt x="469" y="101"/>
                    <a:pt x="469" y="101"/>
                    <a:pt x="469" y="101"/>
                  </a:cubicBezTo>
                  <a:cubicBezTo>
                    <a:pt x="425" y="101"/>
                    <a:pt x="388" y="132"/>
                    <a:pt x="378" y="173"/>
                  </a:cubicBezTo>
                  <a:cubicBezTo>
                    <a:pt x="190" y="173"/>
                    <a:pt x="190" y="173"/>
                    <a:pt x="190" y="173"/>
                  </a:cubicBezTo>
                  <a:cubicBezTo>
                    <a:pt x="85" y="173"/>
                    <a:pt x="0" y="258"/>
                    <a:pt x="0" y="363"/>
                  </a:cubicBezTo>
                  <a:cubicBezTo>
                    <a:pt x="0" y="1536"/>
                    <a:pt x="0" y="1536"/>
                    <a:pt x="0" y="1536"/>
                  </a:cubicBezTo>
                  <a:cubicBezTo>
                    <a:pt x="0" y="1641"/>
                    <a:pt x="85" y="1726"/>
                    <a:pt x="190" y="1726"/>
                  </a:cubicBezTo>
                  <a:cubicBezTo>
                    <a:pt x="1358" y="1726"/>
                    <a:pt x="1358" y="1726"/>
                    <a:pt x="1358" y="1726"/>
                  </a:cubicBezTo>
                  <a:cubicBezTo>
                    <a:pt x="1463" y="1726"/>
                    <a:pt x="1548" y="1641"/>
                    <a:pt x="1548" y="1536"/>
                  </a:cubicBezTo>
                  <a:cubicBezTo>
                    <a:pt x="1548" y="363"/>
                    <a:pt x="1548" y="363"/>
                    <a:pt x="1548" y="363"/>
                  </a:cubicBezTo>
                  <a:cubicBezTo>
                    <a:pt x="1548" y="258"/>
                    <a:pt x="1463" y="173"/>
                    <a:pt x="1358" y="173"/>
                  </a:cubicBezTo>
                  <a:close/>
                  <a:moveTo>
                    <a:pt x="380" y="438"/>
                  </a:moveTo>
                  <a:cubicBezTo>
                    <a:pt x="392" y="476"/>
                    <a:pt x="427" y="503"/>
                    <a:pt x="469" y="503"/>
                  </a:cubicBezTo>
                  <a:cubicBezTo>
                    <a:pt x="1082" y="503"/>
                    <a:pt x="1082" y="503"/>
                    <a:pt x="1082" y="503"/>
                  </a:cubicBezTo>
                  <a:cubicBezTo>
                    <a:pt x="1124" y="503"/>
                    <a:pt x="1159" y="476"/>
                    <a:pt x="1171" y="438"/>
                  </a:cubicBezTo>
                  <a:cubicBezTo>
                    <a:pt x="1215" y="438"/>
                    <a:pt x="1215" y="438"/>
                    <a:pt x="1215" y="438"/>
                  </a:cubicBezTo>
                  <a:cubicBezTo>
                    <a:pt x="1256" y="438"/>
                    <a:pt x="1290" y="472"/>
                    <a:pt x="1290" y="513"/>
                  </a:cubicBezTo>
                  <a:cubicBezTo>
                    <a:pt x="1290" y="1385"/>
                    <a:pt x="1290" y="1385"/>
                    <a:pt x="1290" y="1385"/>
                  </a:cubicBezTo>
                  <a:cubicBezTo>
                    <a:pt x="1290" y="1426"/>
                    <a:pt x="1256" y="1460"/>
                    <a:pt x="1215" y="1460"/>
                  </a:cubicBezTo>
                  <a:cubicBezTo>
                    <a:pt x="333" y="1460"/>
                    <a:pt x="333" y="1460"/>
                    <a:pt x="333" y="1460"/>
                  </a:cubicBezTo>
                  <a:cubicBezTo>
                    <a:pt x="292" y="1460"/>
                    <a:pt x="258" y="1426"/>
                    <a:pt x="258" y="1385"/>
                  </a:cubicBezTo>
                  <a:cubicBezTo>
                    <a:pt x="258" y="513"/>
                    <a:pt x="258" y="513"/>
                    <a:pt x="258" y="513"/>
                  </a:cubicBezTo>
                  <a:cubicBezTo>
                    <a:pt x="258" y="472"/>
                    <a:pt x="292" y="438"/>
                    <a:pt x="333" y="438"/>
                  </a:cubicBezTo>
                  <a:lnTo>
                    <a:pt x="380" y="438"/>
                  </a:lnTo>
                  <a:close/>
                  <a:moveTo>
                    <a:pt x="455" y="195"/>
                  </a:moveTo>
                  <a:cubicBezTo>
                    <a:pt x="455" y="187"/>
                    <a:pt x="461" y="181"/>
                    <a:pt x="469" y="181"/>
                  </a:cubicBezTo>
                  <a:cubicBezTo>
                    <a:pt x="680" y="181"/>
                    <a:pt x="680" y="181"/>
                    <a:pt x="680" y="181"/>
                  </a:cubicBezTo>
                  <a:cubicBezTo>
                    <a:pt x="691" y="181"/>
                    <a:pt x="702" y="176"/>
                    <a:pt x="710" y="168"/>
                  </a:cubicBezTo>
                  <a:cubicBezTo>
                    <a:pt x="717" y="160"/>
                    <a:pt x="721" y="150"/>
                    <a:pt x="720" y="139"/>
                  </a:cubicBezTo>
                  <a:cubicBezTo>
                    <a:pt x="720" y="138"/>
                    <a:pt x="720" y="136"/>
                    <a:pt x="720" y="135"/>
                  </a:cubicBezTo>
                  <a:cubicBezTo>
                    <a:pt x="720" y="105"/>
                    <a:pt x="745" y="80"/>
                    <a:pt x="775" y="80"/>
                  </a:cubicBezTo>
                  <a:cubicBezTo>
                    <a:pt x="806" y="80"/>
                    <a:pt x="831" y="105"/>
                    <a:pt x="831" y="135"/>
                  </a:cubicBezTo>
                  <a:cubicBezTo>
                    <a:pt x="831" y="136"/>
                    <a:pt x="831" y="138"/>
                    <a:pt x="830" y="139"/>
                  </a:cubicBezTo>
                  <a:cubicBezTo>
                    <a:pt x="830" y="150"/>
                    <a:pt x="834" y="160"/>
                    <a:pt x="841" y="168"/>
                  </a:cubicBezTo>
                  <a:cubicBezTo>
                    <a:pt x="849" y="176"/>
                    <a:pt x="859" y="181"/>
                    <a:pt x="870" y="181"/>
                  </a:cubicBezTo>
                  <a:cubicBezTo>
                    <a:pt x="1082" y="181"/>
                    <a:pt x="1082" y="181"/>
                    <a:pt x="1082" y="181"/>
                  </a:cubicBezTo>
                  <a:cubicBezTo>
                    <a:pt x="1090" y="181"/>
                    <a:pt x="1096" y="187"/>
                    <a:pt x="1096" y="195"/>
                  </a:cubicBezTo>
                  <a:cubicBezTo>
                    <a:pt x="1096" y="410"/>
                    <a:pt x="1096" y="410"/>
                    <a:pt x="1096" y="410"/>
                  </a:cubicBezTo>
                  <a:cubicBezTo>
                    <a:pt x="1096" y="417"/>
                    <a:pt x="1090" y="423"/>
                    <a:pt x="1082" y="423"/>
                  </a:cubicBezTo>
                  <a:cubicBezTo>
                    <a:pt x="469" y="423"/>
                    <a:pt x="469" y="423"/>
                    <a:pt x="469" y="423"/>
                  </a:cubicBezTo>
                  <a:cubicBezTo>
                    <a:pt x="461" y="423"/>
                    <a:pt x="455" y="417"/>
                    <a:pt x="455" y="410"/>
                  </a:cubicBezTo>
                  <a:lnTo>
                    <a:pt x="455" y="195"/>
                  </a:lnTo>
                  <a:close/>
                  <a:moveTo>
                    <a:pt x="1468" y="1536"/>
                  </a:moveTo>
                  <a:cubicBezTo>
                    <a:pt x="1468" y="1596"/>
                    <a:pt x="1418" y="1646"/>
                    <a:pt x="1358" y="1646"/>
                  </a:cubicBezTo>
                  <a:cubicBezTo>
                    <a:pt x="190" y="1646"/>
                    <a:pt x="190" y="1646"/>
                    <a:pt x="190" y="1646"/>
                  </a:cubicBezTo>
                  <a:cubicBezTo>
                    <a:pt x="130" y="1646"/>
                    <a:pt x="80" y="1596"/>
                    <a:pt x="80" y="1536"/>
                  </a:cubicBezTo>
                  <a:cubicBezTo>
                    <a:pt x="80" y="363"/>
                    <a:pt x="80" y="363"/>
                    <a:pt x="80" y="363"/>
                  </a:cubicBezTo>
                  <a:cubicBezTo>
                    <a:pt x="80" y="302"/>
                    <a:pt x="130" y="253"/>
                    <a:pt x="190" y="253"/>
                  </a:cubicBezTo>
                  <a:cubicBezTo>
                    <a:pt x="375" y="253"/>
                    <a:pt x="375" y="253"/>
                    <a:pt x="375" y="253"/>
                  </a:cubicBezTo>
                  <a:cubicBezTo>
                    <a:pt x="375" y="358"/>
                    <a:pt x="375" y="358"/>
                    <a:pt x="375" y="358"/>
                  </a:cubicBezTo>
                  <a:cubicBezTo>
                    <a:pt x="333" y="358"/>
                    <a:pt x="333" y="358"/>
                    <a:pt x="333" y="358"/>
                  </a:cubicBezTo>
                  <a:cubicBezTo>
                    <a:pt x="248" y="358"/>
                    <a:pt x="178" y="428"/>
                    <a:pt x="178" y="513"/>
                  </a:cubicBezTo>
                  <a:cubicBezTo>
                    <a:pt x="178" y="1385"/>
                    <a:pt x="178" y="1385"/>
                    <a:pt x="178" y="1385"/>
                  </a:cubicBezTo>
                  <a:cubicBezTo>
                    <a:pt x="178" y="1471"/>
                    <a:pt x="248" y="1540"/>
                    <a:pt x="333" y="1540"/>
                  </a:cubicBezTo>
                  <a:cubicBezTo>
                    <a:pt x="1215" y="1540"/>
                    <a:pt x="1215" y="1540"/>
                    <a:pt x="1215" y="1540"/>
                  </a:cubicBezTo>
                  <a:cubicBezTo>
                    <a:pt x="1300" y="1540"/>
                    <a:pt x="1370" y="1471"/>
                    <a:pt x="1370" y="1385"/>
                  </a:cubicBezTo>
                  <a:cubicBezTo>
                    <a:pt x="1370" y="513"/>
                    <a:pt x="1370" y="513"/>
                    <a:pt x="1370" y="513"/>
                  </a:cubicBezTo>
                  <a:cubicBezTo>
                    <a:pt x="1370" y="428"/>
                    <a:pt x="1300" y="358"/>
                    <a:pt x="1215" y="358"/>
                  </a:cubicBezTo>
                  <a:cubicBezTo>
                    <a:pt x="1176" y="358"/>
                    <a:pt x="1176" y="358"/>
                    <a:pt x="1176" y="358"/>
                  </a:cubicBezTo>
                  <a:cubicBezTo>
                    <a:pt x="1176" y="253"/>
                    <a:pt x="1176" y="253"/>
                    <a:pt x="1176" y="253"/>
                  </a:cubicBezTo>
                  <a:cubicBezTo>
                    <a:pt x="1358" y="253"/>
                    <a:pt x="1358" y="253"/>
                    <a:pt x="1358" y="253"/>
                  </a:cubicBezTo>
                  <a:cubicBezTo>
                    <a:pt x="1418" y="253"/>
                    <a:pt x="1468" y="302"/>
                    <a:pt x="1468" y="363"/>
                  </a:cubicBezTo>
                  <a:lnTo>
                    <a:pt x="1468" y="1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E604C941-16FC-898D-3822-E8F1756BA599}"/>
              </a:ext>
            </a:extLst>
          </p:cNvPr>
          <p:cNvGrpSpPr/>
          <p:nvPr/>
        </p:nvGrpSpPr>
        <p:grpSpPr bwMode="gray">
          <a:xfrm>
            <a:off x="506264" y="1417232"/>
            <a:ext cx="499984" cy="502920"/>
            <a:chOff x="-12155488" y="6370637"/>
            <a:chExt cx="6486525" cy="6524626"/>
          </a:xfrm>
          <a:solidFill>
            <a:schemeClr val="bg1"/>
          </a:solidFill>
        </p:grpSpPr>
        <p:sp>
          <p:nvSpPr>
            <p:cNvPr id="34" name="Freeform 14">
              <a:extLst>
                <a:ext uri="{FF2B5EF4-FFF2-40B4-BE49-F238E27FC236}">
                  <a16:creationId xmlns:a16="http://schemas.microsoft.com/office/drawing/2014/main" id="{E5B94580-5DB6-7361-AFE7-BCD98E047D3F}"/>
                </a:ext>
              </a:extLst>
            </p:cNvPr>
            <p:cNvSpPr>
              <a:spLocks/>
            </p:cNvSpPr>
            <p:nvPr/>
          </p:nvSpPr>
          <p:spPr bwMode="gray">
            <a:xfrm>
              <a:off x="-11195050" y="8970963"/>
              <a:ext cx="2959100" cy="2963863"/>
            </a:xfrm>
            <a:custGeom>
              <a:avLst/>
              <a:gdLst>
                <a:gd name="T0" fmla="*/ 392 w 785"/>
                <a:gd name="T1" fmla="*/ 80 h 786"/>
                <a:gd name="T2" fmla="*/ 491 w 785"/>
                <a:gd name="T3" fmla="*/ 96 h 786"/>
                <a:gd name="T4" fmla="*/ 541 w 785"/>
                <a:gd name="T5" fmla="*/ 71 h 786"/>
                <a:gd name="T6" fmla="*/ 516 w 785"/>
                <a:gd name="T7" fmla="*/ 20 h 786"/>
                <a:gd name="T8" fmla="*/ 392 w 785"/>
                <a:gd name="T9" fmla="*/ 0 h 786"/>
                <a:gd name="T10" fmla="*/ 0 w 785"/>
                <a:gd name="T11" fmla="*/ 393 h 786"/>
                <a:gd name="T12" fmla="*/ 392 w 785"/>
                <a:gd name="T13" fmla="*/ 786 h 786"/>
                <a:gd name="T14" fmla="*/ 785 w 785"/>
                <a:gd name="T15" fmla="*/ 393 h 786"/>
                <a:gd name="T16" fmla="*/ 764 w 785"/>
                <a:gd name="T17" fmla="*/ 266 h 786"/>
                <a:gd name="T18" fmla="*/ 713 w 785"/>
                <a:gd name="T19" fmla="*/ 241 h 786"/>
                <a:gd name="T20" fmla="*/ 688 w 785"/>
                <a:gd name="T21" fmla="*/ 292 h 786"/>
                <a:gd name="T22" fmla="*/ 705 w 785"/>
                <a:gd name="T23" fmla="*/ 393 h 786"/>
                <a:gd name="T24" fmla="*/ 392 w 785"/>
                <a:gd name="T25" fmla="*/ 706 h 786"/>
                <a:gd name="T26" fmla="*/ 80 w 785"/>
                <a:gd name="T27" fmla="*/ 393 h 786"/>
                <a:gd name="T28" fmla="*/ 392 w 785"/>
                <a:gd name="T29" fmla="*/ 8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5" h="786">
                  <a:moveTo>
                    <a:pt x="392" y="80"/>
                  </a:moveTo>
                  <a:cubicBezTo>
                    <a:pt x="426" y="80"/>
                    <a:pt x="459" y="86"/>
                    <a:pt x="491" y="96"/>
                  </a:cubicBezTo>
                  <a:cubicBezTo>
                    <a:pt x="512" y="103"/>
                    <a:pt x="534" y="92"/>
                    <a:pt x="541" y="71"/>
                  </a:cubicBezTo>
                  <a:cubicBezTo>
                    <a:pt x="548" y="50"/>
                    <a:pt x="537" y="27"/>
                    <a:pt x="516" y="20"/>
                  </a:cubicBezTo>
                  <a:cubicBezTo>
                    <a:pt x="476" y="7"/>
                    <a:pt x="435" y="0"/>
                    <a:pt x="392" y="0"/>
                  </a:cubicBezTo>
                  <a:cubicBezTo>
                    <a:pt x="176" y="0"/>
                    <a:pt x="0" y="177"/>
                    <a:pt x="0" y="393"/>
                  </a:cubicBezTo>
                  <a:cubicBezTo>
                    <a:pt x="0" y="610"/>
                    <a:pt x="176" y="786"/>
                    <a:pt x="392" y="786"/>
                  </a:cubicBezTo>
                  <a:cubicBezTo>
                    <a:pt x="609" y="786"/>
                    <a:pt x="785" y="610"/>
                    <a:pt x="785" y="393"/>
                  </a:cubicBezTo>
                  <a:cubicBezTo>
                    <a:pt x="785" y="350"/>
                    <a:pt x="778" y="307"/>
                    <a:pt x="764" y="266"/>
                  </a:cubicBezTo>
                  <a:cubicBezTo>
                    <a:pt x="757" y="245"/>
                    <a:pt x="734" y="234"/>
                    <a:pt x="713" y="241"/>
                  </a:cubicBezTo>
                  <a:cubicBezTo>
                    <a:pt x="692" y="248"/>
                    <a:pt x="681" y="271"/>
                    <a:pt x="688" y="292"/>
                  </a:cubicBezTo>
                  <a:cubicBezTo>
                    <a:pt x="700" y="324"/>
                    <a:pt x="705" y="358"/>
                    <a:pt x="705" y="393"/>
                  </a:cubicBezTo>
                  <a:cubicBezTo>
                    <a:pt x="705" y="566"/>
                    <a:pt x="565" y="706"/>
                    <a:pt x="392" y="706"/>
                  </a:cubicBezTo>
                  <a:cubicBezTo>
                    <a:pt x="220" y="706"/>
                    <a:pt x="80" y="566"/>
                    <a:pt x="80" y="393"/>
                  </a:cubicBezTo>
                  <a:cubicBezTo>
                    <a:pt x="80" y="221"/>
                    <a:pt x="220" y="80"/>
                    <a:pt x="392"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FFFA8E33-5E6B-69FB-71D6-DC1F6F67B62C}"/>
                </a:ext>
              </a:extLst>
            </p:cNvPr>
            <p:cNvSpPr>
              <a:spLocks/>
            </p:cNvSpPr>
            <p:nvPr/>
          </p:nvSpPr>
          <p:spPr bwMode="gray">
            <a:xfrm>
              <a:off x="-12155488" y="8010525"/>
              <a:ext cx="4881563" cy="4884738"/>
            </a:xfrm>
            <a:custGeom>
              <a:avLst/>
              <a:gdLst>
                <a:gd name="T0" fmla="*/ 1225 w 1295"/>
                <a:gd name="T1" fmla="*/ 454 h 1296"/>
                <a:gd name="T2" fmla="*/ 1197 w 1295"/>
                <a:gd name="T3" fmla="*/ 503 h 1296"/>
                <a:gd name="T4" fmla="*/ 1215 w 1295"/>
                <a:gd name="T5" fmla="*/ 648 h 1296"/>
                <a:gd name="T6" fmla="*/ 647 w 1295"/>
                <a:gd name="T7" fmla="*/ 1216 h 1296"/>
                <a:gd name="T8" fmla="*/ 80 w 1295"/>
                <a:gd name="T9" fmla="*/ 648 h 1296"/>
                <a:gd name="T10" fmla="*/ 647 w 1295"/>
                <a:gd name="T11" fmla="*/ 80 h 1296"/>
                <a:gd name="T12" fmla="*/ 783 w 1295"/>
                <a:gd name="T13" fmla="*/ 97 h 1296"/>
                <a:gd name="T14" fmla="*/ 831 w 1295"/>
                <a:gd name="T15" fmla="*/ 67 h 1296"/>
                <a:gd name="T16" fmla="*/ 802 w 1295"/>
                <a:gd name="T17" fmla="*/ 19 h 1296"/>
                <a:gd name="T18" fmla="*/ 647 w 1295"/>
                <a:gd name="T19" fmla="*/ 0 h 1296"/>
                <a:gd name="T20" fmla="*/ 0 w 1295"/>
                <a:gd name="T21" fmla="*/ 648 h 1296"/>
                <a:gd name="T22" fmla="*/ 647 w 1295"/>
                <a:gd name="T23" fmla="*/ 1296 h 1296"/>
                <a:gd name="T24" fmla="*/ 1295 w 1295"/>
                <a:gd name="T25" fmla="*/ 648 h 1296"/>
                <a:gd name="T26" fmla="*/ 1274 w 1295"/>
                <a:gd name="T27" fmla="*/ 483 h 1296"/>
                <a:gd name="T28" fmla="*/ 1225 w 1295"/>
                <a:gd name="T29" fmla="*/ 454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5" h="1296">
                  <a:moveTo>
                    <a:pt x="1225" y="454"/>
                  </a:moveTo>
                  <a:cubicBezTo>
                    <a:pt x="1204" y="460"/>
                    <a:pt x="1191" y="482"/>
                    <a:pt x="1197" y="503"/>
                  </a:cubicBezTo>
                  <a:cubicBezTo>
                    <a:pt x="1209" y="550"/>
                    <a:pt x="1215" y="599"/>
                    <a:pt x="1215" y="648"/>
                  </a:cubicBezTo>
                  <a:cubicBezTo>
                    <a:pt x="1215" y="961"/>
                    <a:pt x="960" y="1216"/>
                    <a:pt x="647" y="1216"/>
                  </a:cubicBezTo>
                  <a:cubicBezTo>
                    <a:pt x="334" y="1216"/>
                    <a:pt x="80" y="961"/>
                    <a:pt x="80" y="648"/>
                  </a:cubicBezTo>
                  <a:cubicBezTo>
                    <a:pt x="80" y="335"/>
                    <a:pt x="334" y="80"/>
                    <a:pt x="647" y="80"/>
                  </a:cubicBezTo>
                  <a:cubicBezTo>
                    <a:pt x="693" y="80"/>
                    <a:pt x="739" y="86"/>
                    <a:pt x="783" y="97"/>
                  </a:cubicBezTo>
                  <a:cubicBezTo>
                    <a:pt x="804" y="102"/>
                    <a:pt x="826" y="89"/>
                    <a:pt x="831" y="67"/>
                  </a:cubicBezTo>
                  <a:cubicBezTo>
                    <a:pt x="837" y="46"/>
                    <a:pt x="823" y="24"/>
                    <a:pt x="802" y="19"/>
                  </a:cubicBezTo>
                  <a:cubicBezTo>
                    <a:pt x="752" y="7"/>
                    <a:pt x="700" y="0"/>
                    <a:pt x="647" y="0"/>
                  </a:cubicBezTo>
                  <a:cubicBezTo>
                    <a:pt x="290" y="0"/>
                    <a:pt x="0" y="291"/>
                    <a:pt x="0" y="648"/>
                  </a:cubicBezTo>
                  <a:cubicBezTo>
                    <a:pt x="0" y="1005"/>
                    <a:pt x="290" y="1296"/>
                    <a:pt x="647" y="1296"/>
                  </a:cubicBezTo>
                  <a:cubicBezTo>
                    <a:pt x="1005" y="1296"/>
                    <a:pt x="1295" y="1005"/>
                    <a:pt x="1295" y="648"/>
                  </a:cubicBezTo>
                  <a:cubicBezTo>
                    <a:pt x="1295" y="592"/>
                    <a:pt x="1288" y="537"/>
                    <a:pt x="1274" y="483"/>
                  </a:cubicBezTo>
                  <a:cubicBezTo>
                    <a:pt x="1268" y="462"/>
                    <a:pt x="1246" y="449"/>
                    <a:pt x="1225" y="4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4AF3DAB8-27D5-9221-0BED-7EF04D76BCEA}"/>
                </a:ext>
              </a:extLst>
            </p:cNvPr>
            <p:cNvSpPr>
              <a:spLocks noEditPoints="1"/>
            </p:cNvSpPr>
            <p:nvPr/>
          </p:nvSpPr>
          <p:spPr bwMode="gray">
            <a:xfrm>
              <a:off x="-10383838" y="6370637"/>
              <a:ext cx="4714875" cy="4749800"/>
            </a:xfrm>
            <a:custGeom>
              <a:avLst/>
              <a:gdLst>
                <a:gd name="T0" fmla="*/ 1245 w 1251"/>
                <a:gd name="T1" fmla="*/ 446 h 1260"/>
                <a:gd name="T2" fmla="*/ 1208 w 1251"/>
                <a:gd name="T3" fmla="*/ 422 h 1260"/>
                <a:gd name="T4" fmla="*/ 829 w 1251"/>
                <a:gd name="T5" fmla="*/ 422 h 1260"/>
                <a:gd name="T6" fmla="*/ 829 w 1251"/>
                <a:gd name="T7" fmla="*/ 43 h 1260"/>
                <a:gd name="T8" fmla="*/ 804 w 1251"/>
                <a:gd name="T9" fmla="*/ 6 h 1260"/>
                <a:gd name="T10" fmla="*/ 761 w 1251"/>
                <a:gd name="T11" fmla="*/ 15 h 1260"/>
                <a:gd name="T12" fmla="*/ 601 w 1251"/>
                <a:gd name="T13" fmla="*/ 175 h 1260"/>
                <a:gd name="T14" fmla="*/ 601 w 1251"/>
                <a:gd name="T15" fmla="*/ 175 h 1260"/>
                <a:gd name="T16" fmla="*/ 444 w 1251"/>
                <a:gd name="T17" fmla="*/ 332 h 1260"/>
                <a:gd name="T18" fmla="*/ 432 w 1251"/>
                <a:gd name="T19" fmla="*/ 360 h 1260"/>
                <a:gd name="T20" fmla="*/ 432 w 1251"/>
                <a:gd name="T21" fmla="*/ 772 h 1260"/>
                <a:gd name="T22" fmla="*/ 271 w 1251"/>
                <a:gd name="T23" fmla="*/ 933 h 1260"/>
                <a:gd name="T24" fmla="*/ 177 w 1251"/>
                <a:gd name="T25" fmla="*/ 906 h 1260"/>
                <a:gd name="T26" fmla="*/ 0 w 1251"/>
                <a:gd name="T27" fmla="*/ 1083 h 1260"/>
                <a:gd name="T28" fmla="*/ 177 w 1251"/>
                <a:gd name="T29" fmla="*/ 1260 h 1260"/>
                <a:gd name="T30" fmla="*/ 355 w 1251"/>
                <a:gd name="T31" fmla="*/ 1083 h 1260"/>
                <a:gd name="T32" fmla="*/ 328 w 1251"/>
                <a:gd name="T33" fmla="*/ 989 h 1260"/>
                <a:gd name="T34" fmla="*/ 486 w 1251"/>
                <a:gd name="T35" fmla="*/ 831 h 1260"/>
                <a:gd name="T36" fmla="*/ 491 w 1251"/>
                <a:gd name="T37" fmla="*/ 831 h 1260"/>
                <a:gd name="T38" fmla="*/ 879 w 1251"/>
                <a:gd name="T39" fmla="*/ 831 h 1260"/>
                <a:gd name="T40" fmla="*/ 907 w 1251"/>
                <a:gd name="T41" fmla="*/ 819 h 1260"/>
                <a:gd name="T42" fmla="*/ 1237 w 1251"/>
                <a:gd name="T43" fmla="*/ 490 h 1260"/>
                <a:gd name="T44" fmla="*/ 1245 w 1251"/>
                <a:gd name="T45" fmla="*/ 446 h 1260"/>
                <a:gd name="T46" fmla="*/ 275 w 1251"/>
                <a:gd name="T47" fmla="*/ 1083 h 1260"/>
                <a:gd name="T48" fmla="*/ 177 w 1251"/>
                <a:gd name="T49" fmla="*/ 1180 h 1260"/>
                <a:gd name="T50" fmla="*/ 80 w 1251"/>
                <a:gd name="T51" fmla="*/ 1083 h 1260"/>
                <a:gd name="T52" fmla="*/ 177 w 1251"/>
                <a:gd name="T53" fmla="*/ 986 h 1260"/>
                <a:gd name="T54" fmla="*/ 212 w 1251"/>
                <a:gd name="T55" fmla="*/ 992 h 1260"/>
                <a:gd name="T56" fmla="*/ 149 w 1251"/>
                <a:gd name="T57" fmla="*/ 1055 h 1260"/>
                <a:gd name="T58" fmla="*/ 149 w 1251"/>
                <a:gd name="T59" fmla="*/ 1111 h 1260"/>
                <a:gd name="T60" fmla="*/ 177 w 1251"/>
                <a:gd name="T61" fmla="*/ 1123 h 1260"/>
                <a:gd name="T62" fmla="*/ 206 w 1251"/>
                <a:gd name="T63" fmla="*/ 1111 h 1260"/>
                <a:gd name="T64" fmla="*/ 268 w 1251"/>
                <a:gd name="T65" fmla="*/ 1049 h 1260"/>
                <a:gd name="T66" fmla="*/ 275 w 1251"/>
                <a:gd name="T67" fmla="*/ 1083 h 1260"/>
                <a:gd name="T68" fmla="*/ 862 w 1251"/>
                <a:gd name="T69" fmla="*/ 751 h 1260"/>
                <a:gd name="T70" fmla="*/ 512 w 1251"/>
                <a:gd name="T71" fmla="*/ 751 h 1260"/>
                <a:gd name="T72" fmla="*/ 512 w 1251"/>
                <a:gd name="T73" fmla="*/ 377 h 1260"/>
                <a:gd name="T74" fmla="*/ 589 w 1251"/>
                <a:gd name="T75" fmla="*/ 300 h 1260"/>
                <a:gd name="T76" fmla="*/ 589 w 1251"/>
                <a:gd name="T77" fmla="*/ 622 h 1260"/>
                <a:gd name="T78" fmla="*/ 629 w 1251"/>
                <a:gd name="T79" fmla="*/ 662 h 1260"/>
                <a:gd name="T80" fmla="*/ 952 w 1251"/>
                <a:gd name="T81" fmla="*/ 662 h 1260"/>
                <a:gd name="T82" fmla="*/ 862 w 1251"/>
                <a:gd name="T83" fmla="*/ 751 h 1260"/>
                <a:gd name="T84" fmla="*/ 1032 w 1251"/>
                <a:gd name="T85" fmla="*/ 582 h 1260"/>
                <a:gd name="T86" fmla="*/ 669 w 1251"/>
                <a:gd name="T87" fmla="*/ 582 h 1260"/>
                <a:gd name="T88" fmla="*/ 669 w 1251"/>
                <a:gd name="T89" fmla="*/ 220 h 1260"/>
                <a:gd name="T90" fmla="*/ 749 w 1251"/>
                <a:gd name="T91" fmla="*/ 140 h 1260"/>
                <a:gd name="T92" fmla="*/ 749 w 1251"/>
                <a:gd name="T93" fmla="*/ 462 h 1260"/>
                <a:gd name="T94" fmla="*/ 789 w 1251"/>
                <a:gd name="T95" fmla="*/ 502 h 1260"/>
                <a:gd name="T96" fmla="*/ 1112 w 1251"/>
                <a:gd name="T97" fmla="*/ 502 h 1260"/>
                <a:gd name="T98" fmla="*/ 1032 w 1251"/>
                <a:gd name="T99" fmla="*/ 582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1" h="1260">
                  <a:moveTo>
                    <a:pt x="1245" y="446"/>
                  </a:moveTo>
                  <a:cubicBezTo>
                    <a:pt x="1239" y="431"/>
                    <a:pt x="1224" y="422"/>
                    <a:pt x="1208" y="422"/>
                  </a:cubicBezTo>
                  <a:cubicBezTo>
                    <a:pt x="829" y="422"/>
                    <a:pt x="829" y="422"/>
                    <a:pt x="829" y="422"/>
                  </a:cubicBezTo>
                  <a:cubicBezTo>
                    <a:pt x="829" y="43"/>
                    <a:pt x="829" y="43"/>
                    <a:pt x="829" y="43"/>
                  </a:cubicBezTo>
                  <a:cubicBezTo>
                    <a:pt x="829" y="27"/>
                    <a:pt x="819" y="12"/>
                    <a:pt x="804" y="6"/>
                  </a:cubicBezTo>
                  <a:cubicBezTo>
                    <a:pt x="789" y="0"/>
                    <a:pt x="772" y="3"/>
                    <a:pt x="761" y="15"/>
                  </a:cubicBezTo>
                  <a:cubicBezTo>
                    <a:pt x="601" y="175"/>
                    <a:pt x="601" y="175"/>
                    <a:pt x="601" y="175"/>
                  </a:cubicBezTo>
                  <a:cubicBezTo>
                    <a:pt x="601" y="175"/>
                    <a:pt x="601" y="175"/>
                    <a:pt x="601" y="175"/>
                  </a:cubicBezTo>
                  <a:cubicBezTo>
                    <a:pt x="444" y="332"/>
                    <a:pt x="444" y="332"/>
                    <a:pt x="444" y="332"/>
                  </a:cubicBezTo>
                  <a:cubicBezTo>
                    <a:pt x="436" y="339"/>
                    <a:pt x="432" y="350"/>
                    <a:pt x="432" y="360"/>
                  </a:cubicBezTo>
                  <a:cubicBezTo>
                    <a:pt x="432" y="772"/>
                    <a:pt x="432" y="772"/>
                    <a:pt x="432" y="772"/>
                  </a:cubicBezTo>
                  <a:cubicBezTo>
                    <a:pt x="271" y="933"/>
                    <a:pt x="271" y="933"/>
                    <a:pt x="271" y="933"/>
                  </a:cubicBezTo>
                  <a:cubicBezTo>
                    <a:pt x="244" y="916"/>
                    <a:pt x="212" y="906"/>
                    <a:pt x="177" y="906"/>
                  </a:cubicBezTo>
                  <a:cubicBezTo>
                    <a:pt x="80" y="906"/>
                    <a:pt x="0" y="985"/>
                    <a:pt x="0" y="1083"/>
                  </a:cubicBezTo>
                  <a:cubicBezTo>
                    <a:pt x="0" y="1181"/>
                    <a:pt x="80" y="1260"/>
                    <a:pt x="177" y="1260"/>
                  </a:cubicBezTo>
                  <a:cubicBezTo>
                    <a:pt x="275" y="1260"/>
                    <a:pt x="355" y="1181"/>
                    <a:pt x="355" y="1083"/>
                  </a:cubicBezTo>
                  <a:cubicBezTo>
                    <a:pt x="355" y="1049"/>
                    <a:pt x="345" y="1017"/>
                    <a:pt x="328" y="989"/>
                  </a:cubicBezTo>
                  <a:cubicBezTo>
                    <a:pt x="486" y="831"/>
                    <a:pt x="486" y="831"/>
                    <a:pt x="486" y="831"/>
                  </a:cubicBezTo>
                  <a:cubicBezTo>
                    <a:pt x="488" y="831"/>
                    <a:pt x="489" y="831"/>
                    <a:pt x="491" y="831"/>
                  </a:cubicBezTo>
                  <a:cubicBezTo>
                    <a:pt x="879" y="831"/>
                    <a:pt x="879" y="831"/>
                    <a:pt x="879" y="831"/>
                  </a:cubicBezTo>
                  <a:cubicBezTo>
                    <a:pt x="890" y="831"/>
                    <a:pt x="900" y="827"/>
                    <a:pt x="907" y="819"/>
                  </a:cubicBezTo>
                  <a:cubicBezTo>
                    <a:pt x="1237" y="490"/>
                    <a:pt x="1237" y="490"/>
                    <a:pt x="1237" y="490"/>
                  </a:cubicBezTo>
                  <a:cubicBezTo>
                    <a:pt x="1248" y="479"/>
                    <a:pt x="1251" y="461"/>
                    <a:pt x="1245" y="446"/>
                  </a:cubicBezTo>
                  <a:close/>
                  <a:moveTo>
                    <a:pt x="275" y="1083"/>
                  </a:moveTo>
                  <a:cubicBezTo>
                    <a:pt x="275" y="1137"/>
                    <a:pt x="231" y="1180"/>
                    <a:pt x="177" y="1180"/>
                  </a:cubicBezTo>
                  <a:cubicBezTo>
                    <a:pt x="124" y="1180"/>
                    <a:pt x="80" y="1137"/>
                    <a:pt x="80" y="1083"/>
                  </a:cubicBezTo>
                  <a:cubicBezTo>
                    <a:pt x="80" y="1030"/>
                    <a:pt x="124" y="986"/>
                    <a:pt x="177" y="986"/>
                  </a:cubicBezTo>
                  <a:cubicBezTo>
                    <a:pt x="189" y="986"/>
                    <a:pt x="201" y="988"/>
                    <a:pt x="212" y="992"/>
                  </a:cubicBezTo>
                  <a:cubicBezTo>
                    <a:pt x="149" y="1055"/>
                    <a:pt x="149" y="1055"/>
                    <a:pt x="149" y="1055"/>
                  </a:cubicBezTo>
                  <a:cubicBezTo>
                    <a:pt x="134" y="1070"/>
                    <a:pt x="134" y="1096"/>
                    <a:pt x="149" y="1111"/>
                  </a:cubicBezTo>
                  <a:cubicBezTo>
                    <a:pt x="157" y="1119"/>
                    <a:pt x="167" y="1123"/>
                    <a:pt x="177" y="1123"/>
                  </a:cubicBezTo>
                  <a:cubicBezTo>
                    <a:pt x="188" y="1123"/>
                    <a:pt x="198" y="1119"/>
                    <a:pt x="206" y="1111"/>
                  </a:cubicBezTo>
                  <a:cubicBezTo>
                    <a:pt x="268" y="1049"/>
                    <a:pt x="268" y="1049"/>
                    <a:pt x="268" y="1049"/>
                  </a:cubicBezTo>
                  <a:cubicBezTo>
                    <a:pt x="272" y="1059"/>
                    <a:pt x="275" y="1071"/>
                    <a:pt x="275" y="1083"/>
                  </a:cubicBezTo>
                  <a:close/>
                  <a:moveTo>
                    <a:pt x="862" y="751"/>
                  </a:moveTo>
                  <a:cubicBezTo>
                    <a:pt x="512" y="751"/>
                    <a:pt x="512" y="751"/>
                    <a:pt x="512" y="751"/>
                  </a:cubicBezTo>
                  <a:cubicBezTo>
                    <a:pt x="512" y="377"/>
                    <a:pt x="512" y="377"/>
                    <a:pt x="512" y="377"/>
                  </a:cubicBezTo>
                  <a:cubicBezTo>
                    <a:pt x="589" y="300"/>
                    <a:pt x="589" y="300"/>
                    <a:pt x="589" y="300"/>
                  </a:cubicBezTo>
                  <a:cubicBezTo>
                    <a:pt x="589" y="622"/>
                    <a:pt x="589" y="622"/>
                    <a:pt x="589" y="622"/>
                  </a:cubicBezTo>
                  <a:cubicBezTo>
                    <a:pt x="589" y="644"/>
                    <a:pt x="607" y="662"/>
                    <a:pt x="629" y="662"/>
                  </a:cubicBezTo>
                  <a:cubicBezTo>
                    <a:pt x="952" y="662"/>
                    <a:pt x="952" y="662"/>
                    <a:pt x="952" y="662"/>
                  </a:cubicBezTo>
                  <a:lnTo>
                    <a:pt x="862" y="751"/>
                  </a:lnTo>
                  <a:close/>
                  <a:moveTo>
                    <a:pt x="1032" y="582"/>
                  </a:moveTo>
                  <a:cubicBezTo>
                    <a:pt x="669" y="582"/>
                    <a:pt x="669" y="582"/>
                    <a:pt x="669" y="582"/>
                  </a:cubicBezTo>
                  <a:cubicBezTo>
                    <a:pt x="669" y="220"/>
                    <a:pt x="669" y="220"/>
                    <a:pt x="669" y="220"/>
                  </a:cubicBezTo>
                  <a:cubicBezTo>
                    <a:pt x="749" y="140"/>
                    <a:pt x="749" y="140"/>
                    <a:pt x="749" y="140"/>
                  </a:cubicBezTo>
                  <a:cubicBezTo>
                    <a:pt x="749" y="462"/>
                    <a:pt x="749" y="462"/>
                    <a:pt x="749" y="462"/>
                  </a:cubicBezTo>
                  <a:cubicBezTo>
                    <a:pt x="749" y="484"/>
                    <a:pt x="767" y="502"/>
                    <a:pt x="789" y="502"/>
                  </a:cubicBezTo>
                  <a:cubicBezTo>
                    <a:pt x="1112" y="502"/>
                    <a:pt x="1112" y="502"/>
                    <a:pt x="1112" y="502"/>
                  </a:cubicBezTo>
                  <a:lnTo>
                    <a:pt x="1032" y="5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6DFDFC68-587F-4520-5C3A-5D903BF18D63}"/>
              </a:ext>
            </a:extLst>
          </p:cNvPr>
          <p:cNvGrpSpPr>
            <a:grpSpLocks noChangeAspect="1"/>
          </p:cNvGrpSpPr>
          <p:nvPr/>
        </p:nvGrpSpPr>
        <p:grpSpPr bwMode="gray">
          <a:xfrm>
            <a:off x="492480" y="2157255"/>
            <a:ext cx="502920" cy="502920"/>
            <a:chOff x="-8362950" y="7715250"/>
            <a:chExt cx="6515100" cy="6515100"/>
          </a:xfrm>
        </p:grpSpPr>
        <p:sp>
          <p:nvSpPr>
            <p:cNvPr id="38" name="AutoShape 49">
              <a:extLst>
                <a:ext uri="{FF2B5EF4-FFF2-40B4-BE49-F238E27FC236}">
                  <a16:creationId xmlns:a16="http://schemas.microsoft.com/office/drawing/2014/main" id="{8354F04D-CE38-E49D-AC43-0FE0F07F6019}"/>
                </a:ext>
              </a:extLst>
            </p:cNvPr>
            <p:cNvSpPr>
              <a:spLocks noChangeAspect="1" noChangeArrowheads="1" noTextEdit="1"/>
            </p:cNvSpPr>
            <p:nvPr/>
          </p:nvSpPr>
          <p:spPr bwMode="gray">
            <a:xfrm>
              <a:off x="-8362950" y="7715250"/>
              <a:ext cx="6515100" cy="6515100"/>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FCC86F2B-FA7D-9D55-58D8-8A6D8AB13DC0}"/>
                </a:ext>
              </a:extLst>
            </p:cNvPr>
            <p:cNvGrpSpPr/>
            <p:nvPr/>
          </p:nvGrpSpPr>
          <p:grpSpPr bwMode="gray">
            <a:xfrm>
              <a:off x="-8347075" y="7726363"/>
              <a:ext cx="6484938" cy="6492875"/>
              <a:chOff x="-8347075" y="7726363"/>
              <a:chExt cx="6484938" cy="6492875"/>
            </a:xfrm>
            <a:solidFill>
              <a:schemeClr val="accent1"/>
            </a:solidFill>
          </p:grpSpPr>
          <p:sp>
            <p:nvSpPr>
              <p:cNvPr id="40" name="Freeform 52">
                <a:extLst>
                  <a:ext uri="{FF2B5EF4-FFF2-40B4-BE49-F238E27FC236}">
                    <a16:creationId xmlns:a16="http://schemas.microsoft.com/office/drawing/2014/main" id="{43D6FD88-512B-D75E-FA04-2507453A0731}"/>
                  </a:ext>
                </a:extLst>
              </p:cNvPr>
              <p:cNvSpPr>
                <a:spLocks noEditPoints="1"/>
              </p:cNvSpPr>
              <p:nvPr/>
            </p:nvSpPr>
            <p:spPr bwMode="gray">
              <a:xfrm>
                <a:off x="-8347075" y="7726363"/>
                <a:ext cx="6484938" cy="6492875"/>
              </a:xfrm>
              <a:custGeom>
                <a:avLst/>
                <a:gdLst>
                  <a:gd name="T0" fmla="*/ 1452 w 1720"/>
                  <a:gd name="T1" fmla="*/ 335 h 1722"/>
                  <a:gd name="T2" fmla="*/ 1368 w 1720"/>
                  <a:gd name="T3" fmla="*/ 114 h 1722"/>
                  <a:gd name="T4" fmla="*/ 729 w 1720"/>
                  <a:gd name="T5" fmla="*/ 64 h 1722"/>
                  <a:gd name="T6" fmla="*/ 501 w 1720"/>
                  <a:gd name="T7" fmla="*/ 0 h 1722"/>
                  <a:gd name="T8" fmla="*/ 429 w 1720"/>
                  <a:gd name="T9" fmla="*/ 114 h 1722"/>
                  <a:gd name="T10" fmla="*/ 266 w 1720"/>
                  <a:gd name="T11" fmla="*/ 199 h 1722"/>
                  <a:gd name="T12" fmla="*/ 115 w 1720"/>
                  <a:gd name="T13" fmla="*/ 335 h 1722"/>
                  <a:gd name="T14" fmla="*/ 0 w 1720"/>
                  <a:gd name="T15" fmla="*/ 1439 h 1722"/>
                  <a:gd name="T16" fmla="*/ 748 w 1720"/>
                  <a:gd name="T17" fmla="*/ 1554 h 1722"/>
                  <a:gd name="T18" fmla="*/ 565 w 1720"/>
                  <a:gd name="T19" fmla="*/ 1662 h 1722"/>
                  <a:gd name="T20" fmla="*/ 565 w 1720"/>
                  <a:gd name="T21" fmla="*/ 1722 h 1722"/>
                  <a:gd name="T22" fmla="*/ 1185 w 1720"/>
                  <a:gd name="T23" fmla="*/ 1692 h 1722"/>
                  <a:gd name="T24" fmla="*/ 972 w 1720"/>
                  <a:gd name="T25" fmla="*/ 1662 h 1722"/>
                  <a:gd name="T26" fmla="*/ 1605 w 1720"/>
                  <a:gd name="T27" fmla="*/ 1554 h 1722"/>
                  <a:gd name="T28" fmla="*/ 1720 w 1720"/>
                  <a:gd name="T29" fmla="*/ 450 h 1722"/>
                  <a:gd name="T30" fmla="*/ 351 w 1720"/>
                  <a:gd name="T31" fmla="*/ 1005 h 1722"/>
                  <a:gd name="T32" fmla="*/ 1452 w 1720"/>
                  <a:gd name="T33" fmla="*/ 920 h 1722"/>
                  <a:gd name="T34" fmla="*/ 1546 w 1720"/>
                  <a:gd name="T35" fmla="*/ 510 h 1722"/>
                  <a:gd name="T36" fmla="*/ 174 w 1720"/>
                  <a:gd name="T37" fmla="*/ 1228 h 1722"/>
                  <a:gd name="T38" fmla="*/ 266 w 1720"/>
                  <a:gd name="T39" fmla="*/ 510 h 1722"/>
                  <a:gd name="T40" fmla="*/ 351 w 1720"/>
                  <a:gd name="T41" fmla="*/ 1005 h 1722"/>
                  <a:gd name="T42" fmla="*/ 351 w 1720"/>
                  <a:gd name="T43" fmla="*/ 174 h 1722"/>
                  <a:gd name="T44" fmla="*/ 487 w 1720"/>
                  <a:gd name="T45" fmla="*/ 146 h 1722"/>
                  <a:gd name="T46" fmla="*/ 501 w 1720"/>
                  <a:gd name="T47" fmla="*/ 60 h 1722"/>
                  <a:gd name="T48" fmla="*/ 669 w 1720"/>
                  <a:gd name="T49" fmla="*/ 68 h 1722"/>
                  <a:gd name="T50" fmla="*/ 705 w 1720"/>
                  <a:gd name="T51" fmla="*/ 174 h 1722"/>
                  <a:gd name="T52" fmla="*/ 1392 w 1720"/>
                  <a:gd name="T53" fmla="*/ 199 h 1722"/>
                  <a:gd name="T54" fmla="*/ 1368 w 1720"/>
                  <a:gd name="T55" fmla="*/ 945 h 1722"/>
                  <a:gd name="T56" fmla="*/ 326 w 1720"/>
                  <a:gd name="T57" fmla="*/ 920 h 1722"/>
                  <a:gd name="T58" fmla="*/ 912 w 1720"/>
                  <a:gd name="T59" fmla="*/ 1662 h 1722"/>
                  <a:gd name="T60" fmla="*/ 808 w 1720"/>
                  <a:gd name="T61" fmla="*/ 1554 h 1722"/>
                  <a:gd name="T62" fmla="*/ 912 w 1720"/>
                  <a:gd name="T63" fmla="*/ 1662 h 1722"/>
                  <a:gd name="T64" fmla="*/ 1605 w 1720"/>
                  <a:gd name="T65" fmla="*/ 1494 h 1722"/>
                  <a:gd name="T66" fmla="*/ 60 w 1720"/>
                  <a:gd name="T67" fmla="*/ 1439 h 1722"/>
                  <a:gd name="T68" fmla="*/ 115 w 1720"/>
                  <a:gd name="T69" fmla="*/ 395 h 1722"/>
                  <a:gd name="T70" fmla="*/ 266 w 1720"/>
                  <a:gd name="T71" fmla="*/ 450 h 1722"/>
                  <a:gd name="T72" fmla="*/ 114 w 1720"/>
                  <a:gd name="T73" fmla="*/ 480 h 1722"/>
                  <a:gd name="T74" fmla="*/ 144 w 1720"/>
                  <a:gd name="T75" fmla="*/ 1288 h 1722"/>
                  <a:gd name="T76" fmla="*/ 1606 w 1720"/>
                  <a:gd name="T77" fmla="*/ 1258 h 1722"/>
                  <a:gd name="T78" fmla="*/ 1576 w 1720"/>
                  <a:gd name="T79" fmla="*/ 450 h 1722"/>
                  <a:gd name="T80" fmla="*/ 1452 w 1720"/>
                  <a:gd name="T81" fmla="*/ 395 h 1722"/>
                  <a:gd name="T82" fmla="*/ 1660 w 1720"/>
                  <a:gd name="T83" fmla="*/ 450 h 1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0" h="1722">
                    <a:moveTo>
                      <a:pt x="1605" y="335"/>
                    </a:moveTo>
                    <a:cubicBezTo>
                      <a:pt x="1452" y="335"/>
                      <a:pt x="1452" y="335"/>
                      <a:pt x="1452" y="335"/>
                    </a:cubicBezTo>
                    <a:cubicBezTo>
                      <a:pt x="1452" y="199"/>
                      <a:pt x="1452" y="199"/>
                      <a:pt x="1452" y="199"/>
                    </a:cubicBezTo>
                    <a:cubicBezTo>
                      <a:pt x="1452" y="152"/>
                      <a:pt x="1414" y="114"/>
                      <a:pt x="1368" y="114"/>
                    </a:cubicBezTo>
                    <a:cubicBezTo>
                      <a:pt x="733" y="114"/>
                      <a:pt x="733" y="114"/>
                      <a:pt x="733" y="114"/>
                    </a:cubicBezTo>
                    <a:cubicBezTo>
                      <a:pt x="729" y="64"/>
                      <a:pt x="729" y="64"/>
                      <a:pt x="729" y="64"/>
                    </a:cubicBezTo>
                    <a:cubicBezTo>
                      <a:pt x="727" y="28"/>
                      <a:pt x="696" y="0"/>
                      <a:pt x="660" y="0"/>
                    </a:cubicBezTo>
                    <a:cubicBezTo>
                      <a:pt x="501" y="0"/>
                      <a:pt x="501" y="0"/>
                      <a:pt x="501" y="0"/>
                    </a:cubicBezTo>
                    <a:cubicBezTo>
                      <a:pt x="465" y="0"/>
                      <a:pt x="435" y="28"/>
                      <a:pt x="432" y="64"/>
                    </a:cubicBezTo>
                    <a:cubicBezTo>
                      <a:pt x="429" y="114"/>
                      <a:pt x="429" y="114"/>
                      <a:pt x="429" y="114"/>
                    </a:cubicBezTo>
                    <a:cubicBezTo>
                      <a:pt x="351" y="114"/>
                      <a:pt x="351" y="114"/>
                      <a:pt x="351" y="114"/>
                    </a:cubicBezTo>
                    <a:cubicBezTo>
                      <a:pt x="304" y="114"/>
                      <a:pt x="266" y="152"/>
                      <a:pt x="266" y="199"/>
                    </a:cubicBezTo>
                    <a:cubicBezTo>
                      <a:pt x="266" y="335"/>
                      <a:pt x="266" y="335"/>
                      <a:pt x="266" y="335"/>
                    </a:cubicBezTo>
                    <a:cubicBezTo>
                      <a:pt x="115" y="335"/>
                      <a:pt x="115" y="335"/>
                      <a:pt x="115" y="335"/>
                    </a:cubicBezTo>
                    <a:cubicBezTo>
                      <a:pt x="52" y="335"/>
                      <a:pt x="0" y="387"/>
                      <a:pt x="0" y="450"/>
                    </a:cubicBezTo>
                    <a:cubicBezTo>
                      <a:pt x="0" y="1439"/>
                      <a:pt x="0" y="1439"/>
                      <a:pt x="0" y="1439"/>
                    </a:cubicBezTo>
                    <a:cubicBezTo>
                      <a:pt x="0" y="1502"/>
                      <a:pt x="52" y="1554"/>
                      <a:pt x="115" y="1554"/>
                    </a:cubicBezTo>
                    <a:cubicBezTo>
                      <a:pt x="748" y="1554"/>
                      <a:pt x="748" y="1554"/>
                      <a:pt x="748" y="1554"/>
                    </a:cubicBezTo>
                    <a:cubicBezTo>
                      <a:pt x="748" y="1662"/>
                      <a:pt x="748" y="1662"/>
                      <a:pt x="748" y="1662"/>
                    </a:cubicBezTo>
                    <a:cubicBezTo>
                      <a:pt x="565" y="1662"/>
                      <a:pt x="565" y="1662"/>
                      <a:pt x="565" y="1662"/>
                    </a:cubicBezTo>
                    <a:cubicBezTo>
                      <a:pt x="548" y="1662"/>
                      <a:pt x="535" y="1675"/>
                      <a:pt x="535" y="1692"/>
                    </a:cubicBezTo>
                    <a:cubicBezTo>
                      <a:pt x="535" y="1708"/>
                      <a:pt x="548" y="1722"/>
                      <a:pt x="565" y="1722"/>
                    </a:cubicBezTo>
                    <a:cubicBezTo>
                      <a:pt x="1155" y="1722"/>
                      <a:pt x="1155" y="1722"/>
                      <a:pt x="1155" y="1722"/>
                    </a:cubicBezTo>
                    <a:cubicBezTo>
                      <a:pt x="1172" y="1722"/>
                      <a:pt x="1185" y="1708"/>
                      <a:pt x="1185" y="1692"/>
                    </a:cubicBezTo>
                    <a:cubicBezTo>
                      <a:pt x="1185" y="1675"/>
                      <a:pt x="1172" y="1662"/>
                      <a:pt x="1155" y="1662"/>
                    </a:cubicBezTo>
                    <a:cubicBezTo>
                      <a:pt x="972" y="1662"/>
                      <a:pt x="972" y="1662"/>
                      <a:pt x="972" y="1662"/>
                    </a:cubicBezTo>
                    <a:cubicBezTo>
                      <a:pt x="972" y="1554"/>
                      <a:pt x="972" y="1554"/>
                      <a:pt x="972" y="1554"/>
                    </a:cubicBezTo>
                    <a:cubicBezTo>
                      <a:pt x="1605" y="1554"/>
                      <a:pt x="1605" y="1554"/>
                      <a:pt x="1605" y="1554"/>
                    </a:cubicBezTo>
                    <a:cubicBezTo>
                      <a:pt x="1668" y="1554"/>
                      <a:pt x="1720" y="1502"/>
                      <a:pt x="1720" y="1439"/>
                    </a:cubicBezTo>
                    <a:cubicBezTo>
                      <a:pt x="1720" y="450"/>
                      <a:pt x="1720" y="450"/>
                      <a:pt x="1720" y="450"/>
                    </a:cubicBezTo>
                    <a:cubicBezTo>
                      <a:pt x="1720" y="387"/>
                      <a:pt x="1668" y="335"/>
                      <a:pt x="1605" y="335"/>
                    </a:cubicBezTo>
                    <a:close/>
                    <a:moveTo>
                      <a:pt x="351" y="1005"/>
                    </a:moveTo>
                    <a:cubicBezTo>
                      <a:pt x="1368" y="1005"/>
                      <a:pt x="1368" y="1005"/>
                      <a:pt x="1368" y="1005"/>
                    </a:cubicBezTo>
                    <a:cubicBezTo>
                      <a:pt x="1414" y="1005"/>
                      <a:pt x="1452" y="967"/>
                      <a:pt x="1452" y="920"/>
                    </a:cubicBezTo>
                    <a:cubicBezTo>
                      <a:pt x="1452" y="510"/>
                      <a:pt x="1452" y="510"/>
                      <a:pt x="1452" y="510"/>
                    </a:cubicBezTo>
                    <a:cubicBezTo>
                      <a:pt x="1546" y="510"/>
                      <a:pt x="1546" y="510"/>
                      <a:pt x="1546" y="510"/>
                    </a:cubicBezTo>
                    <a:cubicBezTo>
                      <a:pt x="1546" y="1228"/>
                      <a:pt x="1546" y="1228"/>
                      <a:pt x="1546" y="1228"/>
                    </a:cubicBezTo>
                    <a:cubicBezTo>
                      <a:pt x="174" y="1228"/>
                      <a:pt x="174" y="1228"/>
                      <a:pt x="174" y="1228"/>
                    </a:cubicBezTo>
                    <a:cubicBezTo>
                      <a:pt x="174" y="510"/>
                      <a:pt x="174" y="510"/>
                      <a:pt x="174" y="510"/>
                    </a:cubicBezTo>
                    <a:cubicBezTo>
                      <a:pt x="266" y="510"/>
                      <a:pt x="266" y="510"/>
                      <a:pt x="266" y="510"/>
                    </a:cubicBezTo>
                    <a:cubicBezTo>
                      <a:pt x="266" y="920"/>
                      <a:pt x="266" y="920"/>
                      <a:pt x="266" y="920"/>
                    </a:cubicBezTo>
                    <a:cubicBezTo>
                      <a:pt x="266" y="967"/>
                      <a:pt x="304" y="1005"/>
                      <a:pt x="351" y="1005"/>
                    </a:cubicBezTo>
                    <a:close/>
                    <a:moveTo>
                      <a:pt x="326" y="199"/>
                    </a:moveTo>
                    <a:cubicBezTo>
                      <a:pt x="326" y="185"/>
                      <a:pt x="337" y="174"/>
                      <a:pt x="351" y="174"/>
                    </a:cubicBezTo>
                    <a:cubicBezTo>
                      <a:pt x="457" y="174"/>
                      <a:pt x="457" y="174"/>
                      <a:pt x="457" y="174"/>
                    </a:cubicBezTo>
                    <a:cubicBezTo>
                      <a:pt x="472" y="174"/>
                      <a:pt x="485" y="162"/>
                      <a:pt x="487" y="146"/>
                    </a:cubicBezTo>
                    <a:cubicBezTo>
                      <a:pt x="492" y="68"/>
                      <a:pt x="492" y="68"/>
                      <a:pt x="492" y="68"/>
                    </a:cubicBezTo>
                    <a:cubicBezTo>
                      <a:pt x="492" y="64"/>
                      <a:pt x="496" y="60"/>
                      <a:pt x="501" y="60"/>
                    </a:cubicBezTo>
                    <a:cubicBezTo>
                      <a:pt x="660" y="60"/>
                      <a:pt x="660" y="60"/>
                      <a:pt x="660" y="60"/>
                    </a:cubicBezTo>
                    <a:cubicBezTo>
                      <a:pt x="665" y="60"/>
                      <a:pt x="669" y="64"/>
                      <a:pt x="669" y="68"/>
                    </a:cubicBezTo>
                    <a:cubicBezTo>
                      <a:pt x="675" y="146"/>
                      <a:pt x="675" y="146"/>
                      <a:pt x="675" y="146"/>
                    </a:cubicBezTo>
                    <a:cubicBezTo>
                      <a:pt x="676" y="162"/>
                      <a:pt x="689" y="174"/>
                      <a:pt x="705" y="174"/>
                    </a:cubicBezTo>
                    <a:cubicBezTo>
                      <a:pt x="1368" y="174"/>
                      <a:pt x="1368" y="174"/>
                      <a:pt x="1368" y="174"/>
                    </a:cubicBezTo>
                    <a:cubicBezTo>
                      <a:pt x="1381" y="174"/>
                      <a:pt x="1392" y="185"/>
                      <a:pt x="1392" y="199"/>
                    </a:cubicBezTo>
                    <a:cubicBezTo>
                      <a:pt x="1392" y="920"/>
                      <a:pt x="1392" y="920"/>
                      <a:pt x="1392" y="920"/>
                    </a:cubicBezTo>
                    <a:cubicBezTo>
                      <a:pt x="1392" y="934"/>
                      <a:pt x="1381" y="945"/>
                      <a:pt x="1368" y="945"/>
                    </a:cubicBezTo>
                    <a:cubicBezTo>
                      <a:pt x="351" y="945"/>
                      <a:pt x="351" y="945"/>
                      <a:pt x="351" y="945"/>
                    </a:cubicBezTo>
                    <a:cubicBezTo>
                      <a:pt x="337" y="945"/>
                      <a:pt x="326" y="934"/>
                      <a:pt x="326" y="920"/>
                    </a:cubicBezTo>
                    <a:lnTo>
                      <a:pt x="326" y="199"/>
                    </a:lnTo>
                    <a:close/>
                    <a:moveTo>
                      <a:pt x="912" y="1662"/>
                    </a:moveTo>
                    <a:cubicBezTo>
                      <a:pt x="808" y="1662"/>
                      <a:pt x="808" y="1662"/>
                      <a:pt x="808" y="1662"/>
                    </a:cubicBezTo>
                    <a:cubicBezTo>
                      <a:pt x="808" y="1554"/>
                      <a:pt x="808" y="1554"/>
                      <a:pt x="808" y="1554"/>
                    </a:cubicBezTo>
                    <a:cubicBezTo>
                      <a:pt x="912" y="1554"/>
                      <a:pt x="912" y="1554"/>
                      <a:pt x="912" y="1554"/>
                    </a:cubicBezTo>
                    <a:lnTo>
                      <a:pt x="912" y="1662"/>
                    </a:lnTo>
                    <a:close/>
                    <a:moveTo>
                      <a:pt x="1660" y="1439"/>
                    </a:moveTo>
                    <a:cubicBezTo>
                      <a:pt x="1660" y="1469"/>
                      <a:pt x="1635" y="1494"/>
                      <a:pt x="1605" y="1494"/>
                    </a:cubicBezTo>
                    <a:cubicBezTo>
                      <a:pt x="115" y="1494"/>
                      <a:pt x="115" y="1494"/>
                      <a:pt x="115" y="1494"/>
                    </a:cubicBezTo>
                    <a:cubicBezTo>
                      <a:pt x="85" y="1494"/>
                      <a:pt x="60" y="1469"/>
                      <a:pt x="60" y="1439"/>
                    </a:cubicBezTo>
                    <a:cubicBezTo>
                      <a:pt x="60" y="450"/>
                      <a:pt x="60" y="450"/>
                      <a:pt x="60" y="450"/>
                    </a:cubicBezTo>
                    <a:cubicBezTo>
                      <a:pt x="60" y="420"/>
                      <a:pt x="85" y="395"/>
                      <a:pt x="115" y="395"/>
                    </a:cubicBezTo>
                    <a:cubicBezTo>
                      <a:pt x="266" y="395"/>
                      <a:pt x="266" y="395"/>
                      <a:pt x="266" y="395"/>
                    </a:cubicBezTo>
                    <a:cubicBezTo>
                      <a:pt x="266" y="450"/>
                      <a:pt x="266" y="450"/>
                      <a:pt x="266" y="450"/>
                    </a:cubicBezTo>
                    <a:cubicBezTo>
                      <a:pt x="144" y="450"/>
                      <a:pt x="144" y="450"/>
                      <a:pt x="144" y="450"/>
                    </a:cubicBezTo>
                    <a:cubicBezTo>
                      <a:pt x="128" y="450"/>
                      <a:pt x="114" y="463"/>
                      <a:pt x="114" y="480"/>
                    </a:cubicBezTo>
                    <a:cubicBezTo>
                      <a:pt x="114" y="1258"/>
                      <a:pt x="114" y="1258"/>
                      <a:pt x="114" y="1258"/>
                    </a:cubicBezTo>
                    <a:cubicBezTo>
                      <a:pt x="114" y="1275"/>
                      <a:pt x="128" y="1288"/>
                      <a:pt x="144" y="1288"/>
                    </a:cubicBezTo>
                    <a:cubicBezTo>
                      <a:pt x="1576" y="1288"/>
                      <a:pt x="1576" y="1288"/>
                      <a:pt x="1576" y="1288"/>
                    </a:cubicBezTo>
                    <a:cubicBezTo>
                      <a:pt x="1592" y="1288"/>
                      <a:pt x="1606" y="1275"/>
                      <a:pt x="1606" y="1258"/>
                    </a:cubicBezTo>
                    <a:cubicBezTo>
                      <a:pt x="1606" y="480"/>
                      <a:pt x="1606" y="480"/>
                      <a:pt x="1606" y="480"/>
                    </a:cubicBezTo>
                    <a:cubicBezTo>
                      <a:pt x="1606" y="463"/>
                      <a:pt x="1592" y="450"/>
                      <a:pt x="1576" y="450"/>
                    </a:cubicBezTo>
                    <a:cubicBezTo>
                      <a:pt x="1452" y="450"/>
                      <a:pt x="1452" y="450"/>
                      <a:pt x="1452" y="450"/>
                    </a:cubicBezTo>
                    <a:cubicBezTo>
                      <a:pt x="1452" y="395"/>
                      <a:pt x="1452" y="395"/>
                      <a:pt x="1452" y="395"/>
                    </a:cubicBezTo>
                    <a:cubicBezTo>
                      <a:pt x="1605" y="395"/>
                      <a:pt x="1605" y="395"/>
                      <a:pt x="1605" y="395"/>
                    </a:cubicBezTo>
                    <a:cubicBezTo>
                      <a:pt x="1635" y="395"/>
                      <a:pt x="1660" y="420"/>
                      <a:pt x="1660" y="450"/>
                    </a:cubicBezTo>
                    <a:lnTo>
                      <a:pt x="1660" y="14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3">
                <a:extLst>
                  <a:ext uri="{FF2B5EF4-FFF2-40B4-BE49-F238E27FC236}">
                    <a16:creationId xmlns:a16="http://schemas.microsoft.com/office/drawing/2014/main" id="{4E2EADC4-F448-F06C-3859-2C4E94DD721E}"/>
                  </a:ext>
                </a:extLst>
              </p:cNvPr>
              <p:cNvSpPr>
                <a:spLocks noEditPoints="1"/>
              </p:cNvSpPr>
              <p:nvPr/>
            </p:nvSpPr>
            <p:spPr bwMode="gray">
              <a:xfrm>
                <a:off x="-5308600" y="12771438"/>
                <a:ext cx="406400" cy="406400"/>
              </a:xfrm>
              <a:custGeom>
                <a:avLst/>
                <a:gdLst>
                  <a:gd name="T0" fmla="*/ 54 w 108"/>
                  <a:gd name="T1" fmla="*/ 0 h 108"/>
                  <a:gd name="T2" fmla="*/ 0 w 108"/>
                  <a:gd name="T3" fmla="*/ 54 h 108"/>
                  <a:gd name="T4" fmla="*/ 54 w 108"/>
                  <a:gd name="T5" fmla="*/ 108 h 108"/>
                  <a:gd name="T6" fmla="*/ 108 w 108"/>
                  <a:gd name="T7" fmla="*/ 54 h 108"/>
                  <a:gd name="T8" fmla="*/ 54 w 108"/>
                  <a:gd name="T9" fmla="*/ 0 h 108"/>
                  <a:gd name="T10" fmla="*/ 54 w 108"/>
                  <a:gd name="T11" fmla="*/ 60 h 108"/>
                  <a:gd name="T12" fmla="*/ 48 w 108"/>
                  <a:gd name="T13" fmla="*/ 54 h 108"/>
                  <a:gd name="T14" fmla="*/ 54 w 108"/>
                  <a:gd name="T15" fmla="*/ 48 h 108"/>
                  <a:gd name="T16" fmla="*/ 60 w 108"/>
                  <a:gd name="T17" fmla="*/ 54 h 108"/>
                  <a:gd name="T18" fmla="*/ 54 w 108"/>
                  <a:gd name="T19" fmla="*/ 6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0"/>
                    </a:moveTo>
                    <a:cubicBezTo>
                      <a:pt x="24" y="0"/>
                      <a:pt x="0" y="24"/>
                      <a:pt x="0" y="54"/>
                    </a:cubicBezTo>
                    <a:cubicBezTo>
                      <a:pt x="0" y="84"/>
                      <a:pt x="24" y="108"/>
                      <a:pt x="54" y="108"/>
                    </a:cubicBezTo>
                    <a:cubicBezTo>
                      <a:pt x="84" y="108"/>
                      <a:pt x="108" y="84"/>
                      <a:pt x="108" y="54"/>
                    </a:cubicBezTo>
                    <a:cubicBezTo>
                      <a:pt x="108" y="24"/>
                      <a:pt x="84" y="0"/>
                      <a:pt x="54" y="0"/>
                    </a:cubicBezTo>
                    <a:close/>
                    <a:moveTo>
                      <a:pt x="54" y="60"/>
                    </a:moveTo>
                    <a:cubicBezTo>
                      <a:pt x="51" y="60"/>
                      <a:pt x="48" y="57"/>
                      <a:pt x="48" y="54"/>
                    </a:cubicBezTo>
                    <a:cubicBezTo>
                      <a:pt x="48" y="51"/>
                      <a:pt x="51" y="48"/>
                      <a:pt x="54" y="48"/>
                    </a:cubicBezTo>
                    <a:cubicBezTo>
                      <a:pt x="57" y="48"/>
                      <a:pt x="60" y="51"/>
                      <a:pt x="60" y="54"/>
                    </a:cubicBezTo>
                    <a:cubicBezTo>
                      <a:pt x="60" y="57"/>
                      <a:pt x="57" y="60"/>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4">
                <a:extLst>
                  <a:ext uri="{FF2B5EF4-FFF2-40B4-BE49-F238E27FC236}">
                    <a16:creationId xmlns:a16="http://schemas.microsoft.com/office/drawing/2014/main" id="{65C58778-2BDA-31E8-923B-538C29554EA7}"/>
                  </a:ext>
                </a:extLst>
              </p:cNvPr>
              <p:cNvSpPr>
                <a:spLocks noEditPoints="1"/>
              </p:cNvSpPr>
              <p:nvPr/>
            </p:nvSpPr>
            <p:spPr bwMode="gray">
              <a:xfrm>
                <a:off x="-6097588" y="8858250"/>
                <a:ext cx="1984375" cy="1982788"/>
              </a:xfrm>
              <a:custGeom>
                <a:avLst/>
                <a:gdLst>
                  <a:gd name="T0" fmla="*/ 30 w 526"/>
                  <a:gd name="T1" fmla="*/ 377 h 526"/>
                  <a:gd name="T2" fmla="*/ 149 w 526"/>
                  <a:gd name="T3" fmla="*/ 377 h 526"/>
                  <a:gd name="T4" fmla="*/ 149 w 526"/>
                  <a:gd name="T5" fmla="*/ 496 h 526"/>
                  <a:gd name="T6" fmla="*/ 179 w 526"/>
                  <a:gd name="T7" fmla="*/ 526 h 526"/>
                  <a:gd name="T8" fmla="*/ 347 w 526"/>
                  <a:gd name="T9" fmla="*/ 526 h 526"/>
                  <a:gd name="T10" fmla="*/ 377 w 526"/>
                  <a:gd name="T11" fmla="*/ 496 h 526"/>
                  <a:gd name="T12" fmla="*/ 377 w 526"/>
                  <a:gd name="T13" fmla="*/ 377 h 526"/>
                  <a:gd name="T14" fmla="*/ 496 w 526"/>
                  <a:gd name="T15" fmla="*/ 377 h 526"/>
                  <a:gd name="T16" fmla="*/ 526 w 526"/>
                  <a:gd name="T17" fmla="*/ 347 h 526"/>
                  <a:gd name="T18" fmla="*/ 526 w 526"/>
                  <a:gd name="T19" fmla="*/ 179 h 526"/>
                  <a:gd name="T20" fmla="*/ 496 w 526"/>
                  <a:gd name="T21" fmla="*/ 149 h 526"/>
                  <a:gd name="T22" fmla="*/ 377 w 526"/>
                  <a:gd name="T23" fmla="*/ 149 h 526"/>
                  <a:gd name="T24" fmla="*/ 377 w 526"/>
                  <a:gd name="T25" fmla="*/ 30 h 526"/>
                  <a:gd name="T26" fmla="*/ 347 w 526"/>
                  <a:gd name="T27" fmla="*/ 0 h 526"/>
                  <a:gd name="T28" fmla="*/ 179 w 526"/>
                  <a:gd name="T29" fmla="*/ 0 h 526"/>
                  <a:gd name="T30" fmla="*/ 149 w 526"/>
                  <a:gd name="T31" fmla="*/ 30 h 526"/>
                  <a:gd name="T32" fmla="*/ 149 w 526"/>
                  <a:gd name="T33" fmla="*/ 149 h 526"/>
                  <a:gd name="T34" fmla="*/ 30 w 526"/>
                  <a:gd name="T35" fmla="*/ 149 h 526"/>
                  <a:gd name="T36" fmla="*/ 0 w 526"/>
                  <a:gd name="T37" fmla="*/ 179 h 526"/>
                  <a:gd name="T38" fmla="*/ 0 w 526"/>
                  <a:gd name="T39" fmla="*/ 347 h 526"/>
                  <a:gd name="T40" fmla="*/ 30 w 526"/>
                  <a:gd name="T41" fmla="*/ 377 h 526"/>
                  <a:gd name="T42" fmla="*/ 60 w 526"/>
                  <a:gd name="T43" fmla="*/ 209 h 526"/>
                  <a:gd name="T44" fmla="*/ 179 w 526"/>
                  <a:gd name="T45" fmla="*/ 209 h 526"/>
                  <a:gd name="T46" fmla="*/ 209 w 526"/>
                  <a:gd name="T47" fmla="*/ 179 h 526"/>
                  <a:gd name="T48" fmla="*/ 209 w 526"/>
                  <a:gd name="T49" fmla="*/ 60 h 526"/>
                  <a:gd name="T50" fmla="*/ 317 w 526"/>
                  <a:gd name="T51" fmla="*/ 60 h 526"/>
                  <a:gd name="T52" fmla="*/ 317 w 526"/>
                  <a:gd name="T53" fmla="*/ 179 h 526"/>
                  <a:gd name="T54" fmla="*/ 347 w 526"/>
                  <a:gd name="T55" fmla="*/ 209 h 526"/>
                  <a:gd name="T56" fmla="*/ 466 w 526"/>
                  <a:gd name="T57" fmla="*/ 209 h 526"/>
                  <a:gd name="T58" fmla="*/ 466 w 526"/>
                  <a:gd name="T59" fmla="*/ 317 h 526"/>
                  <a:gd name="T60" fmla="*/ 347 w 526"/>
                  <a:gd name="T61" fmla="*/ 317 h 526"/>
                  <a:gd name="T62" fmla="*/ 317 w 526"/>
                  <a:gd name="T63" fmla="*/ 347 h 526"/>
                  <a:gd name="T64" fmla="*/ 317 w 526"/>
                  <a:gd name="T65" fmla="*/ 466 h 526"/>
                  <a:gd name="T66" fmla="*/ 209 w 526"/>
                  <a:gd name="T67" fmla="*/ 466 h 526"/>
                  <a:gd name="T68" fmla="*/ 209 w 526"/>
                  <a:gd name="T69" fmla="*/ 347 h 526"/>
                  <a:gd name="T70" fmla="*/ 179 w 526"/>
                  <a:gd name="T71" fmla="*/ 317 h 526"/>
                  <a:gd name="T72" fmla="*/ 60 w 526"/>
                  <a:gd name="T73" fmla="*/ 317 h 526"/>
                  <a:gd name="T74" fmla="*/ 60 w 526"/>
                  <a:gd name="T75" fmla="*/ 209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6" h="526">
                    <a:moveTo>
                      <a:pt x="30" y="377"/>
                    </a:moveTo>
                    <a:cubicBezTo>
                      <a:pt x="149" y="377"/>
                      <a:pt x="149" y="377"/>
                      <a:pt x="149" y="377"/>
                    </a:cubicBezTo>
                    <a:cubicBezTo>
                      <a:pt x="149" y="496"/>
                      <a:pt x="149" y="496"/>
                      <a:pt x="149" y="496"/>
                    </a:cubicBezTo>
                    <a:cubicBezTo>
                      <a:pt x="149" y="512"/>
                      <a:pt x="163" y="526"/>
                      <a:pt x="179" y="526"/>
                    </a:cubicBezTo>
                    <a:cubicBezTo>
                      <a:pt x="347" y="526"/>
                      <a:pt x="347" y="526"/>
                      <a:pt x="347" y="526"/>
                    </a:cubicBezTo>
                    <a:cubicBezTo>
                      <a:pt x="363" y="526"/>
                      <a:pt x="377" y="512"/>
                      <a:pt x="377" y="496"/>
                    </a:cubicBezTo>
                    <a:cubicBezTo>
                      <a:pt x="377" y="377"/>
                      <a:pt x="377" y="377"/>
                      <a:pt x="377" y="377"/>
                    </a:cubicBezTo>
                    <a:cubicBezTo>
                      <a:pt x="496" y="377"/>
                      <a:pt x="496" y="377"/>
                      <a:pt x="496" y="377"/>
                    </a:cubicBezTo>
                    <a:cubicBezTo>
                      <a:pt x="512" y="377"/>
                      <a:pt x="526" y="363"/>
                      <a:pt x="526" y="347"/>
                    </a:cubicBezTo>
                    <a:cubicBezTo>
                      <a:pt x="526" y="179"/>
                      <a:pt x="526" y="179"/>
                      <a:pt x="526" y="179"/>
                    </a:cubicBezTo>
                    <a:cubicBezTo>
                      <a:pt x="526" y="163"/>
                      <a:pt x="512" y="149"/>
                      <a:pt x="496" y="149"/>
                    </a:cubicBezTo>
                    <a:cubicBezTo>
                      <a:pt x="377" y="149"/>
                      <a:pt x="377" y="149"/>
                      <a:pt x="377" y="149"/>
                    </a:cubicBezTo>
                    <a:cubicBezTo>
                      <a:pt x="377" y="30"/>
                      <a:pt x="377" y="30"/>
                      <a:pt x="377" y="30"/>
                    </a:cubicBezTo>
                    <a:cubicBezTo>
                      <a:pt x="377" y="14"/>
                      <a:pt x="363" y="0"/>
                      <a:pt x="347" y="0"/>
                    </a:cubicBezTo>
                    <a:cubicBezTo>
                      <a:pt x="179" y="0"/>
                      <a:pt x="179" y="0"/>
                      <a:pt x="179" y="0"/>
                    </a:cubicBezTo>
                    <a:cubicBezTo>
                      <a:pt x="163" y="0"/>
                      <a:pt x="149" y="14"/>
                      <a:pt x="149" y="30"/>
                    </a:cubicBezTo>
                    <a:cubicBezTo>
                      <a:pt x="149" y="149"/>
                      <a:pt x="149" y="149"/>
                      <a:pt x="149" y="149"/>
                    </a:cubicBezTo>
                    <a:cubicBezTo>
                      <a:pt x="30" y="149"/>
                      <a:pt x="30" y="149"/>
                      <a:pt x="30" y="149"/>
                    </a:cubicBezTo>
                    <a:cubicBezTo>
                      <a:pt x="14" y="149"/>
                      <a:pt x="0" y="163"/>
                      <a:pt x="0" y="179"/>
                    </a:cubicBezTo>
                    <a:cubicBezTo>
                      <a:pt x="0" y="347"/>
                      <a:pt x="0" y="347"/>
                      <a:pt x="0" y="347"/>
                    </a:cubicBezTo>
                    <a:cubicBezTo>
                      <a:pt x="0" y="363"/>
                      <a:pt x="14" y="377"/>
                      <a:pt x="30" y="377"/>
                    </a:cubicBezTo>
                    <a:close/>
                    <a:moveTo>
                      <a:pt x="60" y="209"/>
                    </a:moveTo>
                    <a:cubicBezTo>
                      <a:pt x="179" y="209"/>
                      <a:pt x="179" y="209"/>
                      <a:pt x="179" y="209"/>
                    </a:cubicBezTo>
                    <a:cubicBezTo>
                      <a:pt x="196" y="209"/>
                      <a:pt x="209" y="196"/>
                      <a:pt x="209" y="179"/>
                    </a:cubicBezTo>
                    <a:cubicBezTo>
                      <a:pt x="209" y="60"/>
                      <a:pt x="209" y="60"/>
                      <a:pt x="209" y="60"/>
                    </a:cubicBezTo>
                    <a:cubicBezTo>
                      <a:pt x="317" y="60"/>
                      <a:pt x="317" y="60"/>
                      <a:pt x="317" y="60"/>
                    </a:cubicBezTo>
                    <a:cubicBezTo>
                      <a:pt x="317" y="179"/>
                      <a:pt x="317" y="179"/>
                      <a:pt x="317" y="179"/>
                    </a:cubicBezTo>
                    <a:cubicBezTo>
                      <a:pt x="317" y="196"/>
                      <a:pt x="330" y="209"/>
                      <a:pt x="347" y="209"/>
                    </a:cubicBezTo>
                    <a:cubicBezTo>
                      <a:pt x="466" y="209"/>
                      <a:pt x="466" y="209"/>
                      <a:pt x="466" y="209"/>
                    </a:cubicBezTo>
                    <a:cubicBezTo>
                      <a:pt x="466" y="317"/>
                      <a:pt x="466" y="317"/>
                      <a:pt x="466" y="317"/>
                    </a:cubicBezTo>
                    <a:cubicBezTo>
                      <a:pt x="347" y="317"/>
                      <a:pt x="347" y="317"/>
                      <a:pt x="347" y="317"/>
                    </a:cubicBezTo>
                    <a:cubicBezTo>
                      <a:pt x="330" y="317"/>
                      <a:pt x="317" y="330"/>
                      <a:pt x="317" y="347"/>
                    </a:cubicBezTo>
                    <a:cubicBezTo>
                      <a:pt x="317" y="466"/>
                      <a:pt x="317" y="466"/>
                      <a:pt x="317" y="466"/>
                    </a:cubicBezTo>
                    <a:cubicBezTo>
                      <a:pt x="209" y="466"/>
                      <a:pt x="209" y="466"/>
                      <a:pt x="209" y="466"/>
                    </a:cubicBezTo>
                    <a:cubicBezTo>
                      <a:pt x="209" y="347"/>
                      <a:pt x="209" y="347"/>
                      <a:pt x="209" y="347"/>
                    </a:cubicBezTo>
                    <a:cubicBezTo>
                      <a:pt x="209" y="330"/>
                      <a:pt x="196" y="317"/>
                      <a:pt x="179" y="317"/>
                    </a:cubicBezTo>
                    <a:cubicBezTo>
                      <a:pt x="60" y="317"/>
                      <a:pt x="60" y="317"/>
                      <a:pt x="60" y="317"/>
                    </a:cubicBezTo>
                    <a:lnTo>
                      <a:pt x="60"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3" name="Group 42">
            <a:extLst>
              <a:ext uri="{FF2B5EF4-FFF2-40B4-BE49-F238E27FC236}">
                <a16:creationId xmlns:a16="http://schemas.microsoft.com/office/drawing/2014/main" id="{9B466DC7-3E71-FA4C-E8F4-0C94515777CE}"/>
              </a:ext>
            </a:extLst>
          </p:cNvPr>
          <p:cNvGrpSpPr>
            <a:grpSpLocks noChangeAspect="1"/>
          </p:cNvGrpSpPr>
          <p:nvPr/>
        </p:nvGrpSpPr>
        <p:grpSpPr bwMode="gray">
          <a:xfrm>
            <a:off x="480835" y="2995931"/>
            <a:ext cx="514565" cy="502920"/>
            <a:chOff x="-9605963" y="6381750"/>
            <a:chExt cx="6664326" cy="6513513"/>
          </a:xfrm>
        </p:grpSpPr>
        <p:sp>
          <p:nvSpPr>
            <p:cNvPr id="44" name="AutoShape 58">
              <a:extLst>
                <a:ext uri="{FF2B5EF4-FFF2-40B4-BE49-F238E27FC236}">
                  <a16:creationId xmlns:a16="http://schemas.microsoft.com/office/drawing/2014/main" id="{D63BA8FD-0590-0825-0214-9D9B4C284245}"/>
                </a:ext>
              </a:extLst>
            </p:cNvPr>
            <p:cNvSpPr>
              <a:spLocks noChangeAspect="1" noChangeArrowheads="1" noTextEdit="1"/>
            </p:cNvSpPr>
            <p:nvPr/>
          </p:nvSpPr>
          <p:spPr bwMode="gray">
            <a:xfrm>
              <a:off x="-9548813" y="6381750"/>
              <a:ext cx="6513513" cy="6513513"/>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5" name="Group 44">
              <a:extLst>
                <a:ext uri="{FF2B5EF4-FFF2-40B4-BE49-F238E27FC236}">
                  <a16:creationId xmlns:a16="http://schemas.microsoft.com/office/drawing/2014/main" id="{D6C97B0B-E9B2-5CA4-EB74-3C5274700582}"/>
                </a:ext>
              </a:extLst>
            </p:cNvPr>
            <p:cNvGrpSpPr/>
            <p:nvPr/>
          </p:nvGrpSpPr>
          <p:grpSpPr bwMode="gray">
            <a:xfrm>
              <a:off x="-9605963" y="6384925"/>
              <a:ext cx="6664326" cy="6507163"/>
              <a:chOff x="-9605963" y="6384925"/>
              <a:chExt cx="6664326" cy="6507163"/>
            </a:xfrm>
            <a:solidFill>
              <a:schemeClr val="accent1"/>
            </a:solidFill>
          </p:grpSpPr>
          <p:sp>
            <p:nvSpPr>
              <p:cNvPr id="46" name="Freeform 61">
                <a:extLst>
                  <a:ext uri="{FF2B5EF4-FFF2-40B4-BE49-F238E27FC236}">
                    <a16:creationId xmlns:a16="http://schemas.microsoft.com/office/drawing/2014/main" id="{C808E118-B988-79E4-8C1B-12BB08283E30}"/>
                  </a:ext>
                </a:extLst>
              </p:cNvPr>
              <p:cNvSpPr>
                <a:spLocks/>
              </p:cNvSpPr>
              <p:nvPr/>
            </p:nvSpPr>
            <p:spPr bwMode="gray">
              <a:xfrm>
                <a:off x="-9605963" y="8613775"/>
                <a:ext cx="6664326" cy="4278313"/>
              </a:xfrm>
              <a:custGeom>
                <a:avLst/>
                <a:gdLst>
                  <a:gd name="T0" fmla="*/ 1706 w 1768"/>
                  <a:gd name="T1" fmla="*/ 111 h 1135"/>
                  <a:gd name="T2" fmla="*/ 1569 w 1768"/>
                  <a:gd name="T3" fmla="*/ 3 h 1135"/>
                  <a:gd name="T4" fmla="*/ 1486 w 1768"/>
                  <a:gd name="T5" fmla="*/ 131 h 1135"/>
                  <a:gd name="T6" fmla="*/ 1315 w 1768"/>
                  <a:gd name="T7" fmla="*/ 265 h 1135"/>
                  <a:gd name="T8" fmla="*/ 1260 w 1768"/>
                  <a:gd name="T9" fmla="*/ 251 h 1135"/>
                  <a:gd name="T10" fmla="*/ 1053 w 1768"/>
                  <a:gd name="T11" fmla="*/ 140 h 1135"/>
                  <a:gd name="T12" fmla="*/ 1035 w 1768"/>
                  <a:gd name="T13" fmla="*/ 197 h 1135"/>
                  <a:gd name="T14" fmla="*/ 1096 w 1768"/>
                  <a:gd name="T15" fmla="*/ 239 h 1135"/>
                  <a:gd name="T16" fmla="*/ 1228 w 1768"/>
                  <a:gd name="T17" fmla="*/ 339 h 1135"/>
                  <a:gd name="T18" fmla="*/ 1280 w 1768"/>
                  <a:gd name="T19" fmla="*/ 365 h 1135"/>
                  <a:gd name="T20" fmla="*/ 1366 w 1768"/>
                  <a:gd name="T21" fmla="*/ 299 h 1135"/>
                  <a:gd name="T22" fmla="*/ 1517 w 1768"/>
                  <a:gd name="T23" fmla="*/ 191 h 1135"/>
                  <a:gd name="T24" fmla="*/ 1550 w 1768"/>
                  <a:gd name="T25" fmla="*/ 155 h 1135"/>
                  <a:gd name="T26" fmla="*/ 1571 w 1768"/>
                  <a:gd name="T27" fmla="*/ 63 h 1135"/>
                  <a:gd name="T28" fmla="*/ 1653 w 1768"/>
                  <a:gd name="T29" fmla="*/ 139 h 1135"/>
                  <a:gd name="T30" fmla="*/ 1681 w 1768"/>
                  <a:gd name="T31" fmla="*/ 191 h 1135"/>
                  <a:gd name="T32" fmla="*/ 1632 w 1768"/>
                  <a:gd name="T33" fmla="*/ 226 h 1135"/>
                  <a:gd name="T34" fmla="*/ 1602 w 1768"/>
                  <a:gd name="T35" fmla="*/ 319 h 1135"/>
                  <a:gd name="T36" fmla="*/ 1564 w 1768"/>
                  <a:gd name="T37" fmla="*/ 372 h 1135"/>
                  <a:gd name="T38" fmla="*/ 1454 w 1768"/>
                  <a:gd name="T39" fmla="*/ 708 h 1135"/>
                  <a:gd name="T40" fmla="*/ 1358 w 1768"/>
                  <a:gd name="T41" fmla="*/ 848 h 1135"/>
                  <a:gd name="T42" fmla="*/ 1375 w 1768"/>
                  <a:gd name="T43" fmla="*/ 1039 h 1135"/>
                  <a:gd name="T44" fmla="*/ 1262 w 1768"/>
                  <a:gd name="T45" fmla="*/ 912 h 1135"/>
                  <a:gd name="T46" fmla="*/ 1140 w 1768"/>
                  <a:gd name="T47" fmla="*/ 881 h 1135"/>
                  <a:gd name="T48" fmla="*/ 1107 w 1768"/>
                  <a:gd name="T49" fmla="*/ 916 h 1135"/>
                  <a:gd name="T50" fmla="*/ 1091 w 1768"/>
                  <a:gd name="T51" fmla="*/ 951 h 1135"/>
                  <a:gd name="T52" fmla="*/ 864 w 1768"/>
                  <a:gd name="T53" fmla="*/ 963 h 1135"/>
                  <a:gd name="T54" fmla="*/ 858 w 1768"/>
                  <a:gd name="T55" fmla="*/ 1069 h 1135"/>
                  <a:gd name="T56" fmla="*/ 699 w 1768"/>
                  <a:gd name="T57" fmla="*/ 950 h 1135"/>
                  <a:gd name="T58" fmla="*/ 660 w 1768"/>
                  <a:gd name="T59" fmla="*/ 932 h 1135"/>
                  <a:gd name="T60" fmla="*/ 540 w 1768"/>
                  <a:gd name="T61" fmla="*/ 874 h 1135"/>
                  <a:gd name="T62" fmla="*/ 338 w 1768"/>
                  <a:gd name="T63" fmla="*/ 816 h 1135"/>
                  <a:gd name="T64" fmla="*/ 88 w 1768"/>
                  <a:gd name="T65" fmla="*/ 568 h 1135"/>
                  <a:gd name="T66" fmla="*/ 192 w 1768"/>
                  <a:gd name="T67" fmla="*/ 83 h 1135"/>
                  <a:gd name="T68" fmla="*/ 282 w 1768"/>
                  <a:gd name="T69" fmla="*/ 98 h 1135"/>
                  <a:gd name="T70" fmla="*/ 296 w 1768"/>
                  <a:gd name="T71" fmla="*/ 40 h 1135"/>
                  <a:gd name="T72" fmla="*/ 170 w 1768"/>
                  <a:gd name="T73" fmla="*/ 28 h 1135"/>
                  <a:gd name="T74" fmla="*/ 29 w 1768"/>
                  <a:gd name="T75" fmla="*/ 579 h 1135"/>
                  <a:gd name="T76" fmla="*/ 308 w 1768"/>
                  <a:gd name="T77" fmla="*/ 868 h 1135"/>
                  <a:gd name="T78" fmla="*/ 654 w 1768"/>
                  <a:gd name="T79" fmla="*/ 998 h 1135"/>
                  <a:gd name="T80" fmla="*/ 857 w 1768"/>
                  <a:gd name="T81" fmla="*/ 1134 h 1135"/>
                  <a:gd name="T82" fmla="*/ 923 w 1768"/>
                  <a:gd name="T83" fmla="*/ 1011 h 1135"/>
                  <a:gd name="T84" fmla="*/ 1149 w 1768"/>
                  <a:gd name="T85" fmla="*/ 987 h 1135"/>
                  <a:gd name="T86" fmla="*/ 1211 w 1768"/>
                  <a:gd name="T87" fmla="*/ 949 h 1135"/>
                  <a:gd name="T88" fmla="*/ 1412 w 1768"/>
                  <a:gd name="T89" fmla="*/ 1086 h 1135"/>
                  <a:gd name="T90" fmla="*/ 1420 w 1768"/>
                  <a:gd name="T91" fmla="*/ 835 h 1135"/>
                  <a:gd name="T92" fmla="*/ 1568 w 1768"/>
                  <a:gd name="T93" fmla="*/ 513 h 1135"/>
                  <a:gd name="T94" fmla="*/ 1606 w 1768"/>
                  <a:gd name="T95" fmla="*/ 414 h 1135"/>
                  <a:gd name="T96" fmla="*/ 1651 w 1768"/>
                  <a:gd name="T97" fmla="*/ 284 h 1135"/>
                  <a:gd name="T98" fmla="*/ 1696 w 1768"/>
                  <a:gd name="T99" fmla="*/ 25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135">
                    <a:moveTo>
                      <a:pt x="1719" y="133"/>
                    </a:moveTo>
                    <a:cubicBezTo>
                      <a:pt x="1715" y="126"/>
                      <a:pt x="1710" y="119"/>
                      <a:pt x="1706" y="111"/>
                    </a:cubicBezTo>
                    <a:cubicBezTo>
                      <a:pt x="1703" y="105"/>
                      <a:pt x="1700" y="98"/>
                      <a:pt x="1697" y="91"/>
                    </a:cubicBezTo>
                    <a:cubicBezTo>
                      <a:pt x="1679" y="53"/>
                      <a:pt x="1654" y="0"/>
                      <a:pt x="1569" y="3"/>
                    </a:cubicBezTo>
                    <a:cubicBezTo>
                      <a:pt x="1544" y="3"/>
                      <a:pt x="1523" y="14"/>
                      <a:pt x="1508" y="32"/>
                    </a:cubicBezTo>
                    <a:cubicBezTo>
                      <a:pt x="1487" y="60"/>
                      <a:pt x="1484" y="101"/>
                      <a:pt x="1486" y="131"/>
                    </a:cubicBezTo>
                    <a:cubicBezTo>
                      <a:pt x="1463" y="132"/>
                      <a:pt x="1432" y="136"/>
                      <a:pt x="1405" y="149"/>
                    </a:cubicBezTo>
                    <a:cubicBezTo>
                      <a:pt x="1360" y="171"/>
                      <a:pt x="1328" y="236"/>
                      <a:pt x="1315" y="265"/>
                    </a:cubicBezTo>
                    <a:cubicBezTo>
                      <a:pt x="1307" y="269"/>
                      <a:pt x="1294" y="275"/>
                      <a:pt x="1281" y="284"/>
                    </a:cubicBezTo>
                    <a:cubicBezTo>
                      <a:pt x="1276" y="273"/>
                      <a:pt x="1269" y="262"/>
                      <a:pt x="1260" y="251"/>
                    </a:cubicBezTo>
                    <a:cubicBezTo>
                      <a:pt x="1224" y="207"/>
                      <a:pt x="1159" y="182"/>
                      <a:pt x="1110" y="179"/>
                    </a:cubicBezTo>
                    <a:cubicBezTo>
                      <a:pt x="1093" y="159"/>
                      <a:pt x="1071" y="146"/>
                      <a:pt x="1053" y="140"/>
                    </a:cubicBezTo>
                    <a:cubicBezTo>
                      <a:pt x="1038" y="135"/>
                      <a:pt x="1021" y="144"/>
                      <a:pt x="1016" y="160"/>
                    </a:cubicBezTo>
                    <a:cubicBezTo>
                      <a:pt x="1011" y="175"/>
                      <a:pt x="1019" y="192"/>
                      <a:pt x="1035" y="197"/>
                    </a:cubicBezTo>
                    <a:cubicBezTo>
                      <a:pt x="1044" y="200"/>
                      <a:pt x="1060" y="209"/>
                      <a:pt x="1067" y="223"/>
                    </a:cubicBezTo>
                    <a:cubicBezTo>
                      <a:pt x="1073" y="233"/>
                      <a:pt x="1084" y="239"/>
                      <a:pt x="1096" y="239"/>
                    </a:cubicBezTo>
                    <a:cubicBezTo>
                      <a:pt x="1130" y="236"/>
                      <a:pt x="1187" y="257"/>
                      <a:pt x="1214" y="290"/>
                    </a:cubicBezTo>
                    <a:cubicBezTo>
                      <a:pt x="1228" y="305"/>
                      <a:pt x="1232" y="322"/>
                      <a:pt x="1228" y="339"/>
                    </a:cubicBezTo>
                    <a:cubicBezTo>
                      <a:pt x="1224" y="353"/>
                      <a:pt x="1231" y="367"/>
                      <a:pt x="1243" y="373"/>
                    </a:cubicBezTo>
                    <a:cubicBezTo>
                      <a:pt x="1256" y="379"/>
                      <a:pt x="1271" y="376"/>
                      <a:pt x="1280" y="365"/>
                    </a:cubicBezTo>
                    <a:cubicBezTo>
                      <a:pt x="1308" y="330"/>
                      <a:pt x="1347" y="317"/>
                      <a:pt x="1347" y="317"/>
                    </a:cubicBezTo>
                    <a:cubicBezTo>
                      <a:pt x="1356" y="314"/>
                      <a:pt x="1363" y="307"/>
                      <a:pt x="1366" y="299"/>
                    </a:cubicBezTo>
                    <a:cubicBezTo>
                      <a:pt x="1379" y="266"/>
                      <a:pt x="1407" y="215"/>
                      <a:pt x="1431" y="204"/>
                    </a:cubicBezTo>
                    <a:cubicBezTo>
                      <a:pt x="1467" y="186"/>
                      <a:pt x="1517" y="191"/>
                      <a:pt x="1517" y="191"/>
                    </a:cubicBezTo>
                    <a:cubicBezTo>
                      <a:pt x="1527" y="192"/>
                      <a:pt x="1537" y="189"/>
                      <a:pt x="1543" y="182"/>
                    </a:cubicBezTo>
                    <a:cubicBezTo>
                      <a:pt x="1550" y="174"/>
                      <a:pt x="1552" y="164"/>
                      <a:pt x="1550" y="155"/>
                    </a:cubicBezTo>
                    <a:cubicBezTo>
                      <a:pt x="1545" y="130"/>
                      <a:pt x="1543" y="86"/>
                      <a:pt x="1556" y="69"/>
                    </a:cubicBezTo>
                    <a:cubicBezTo>
                      <a:pt x="1558" y="66"/>
                      <a:pt x="1562" y="63"/>
                      <a:pt x="1571" y="63"/>
                    </a:cubicBezTo>
                    <a:cubicBezTo>
                      <a:pt x="1617" y="61"/>
                      <a:pt x="1625" y="80"/>
                      <a:pt x="1642" y="117"/>
                    </a:cubicBezTo>
                    <a:cubicBezTo>
                      <a:pt x="1646" y="124"/>
                      <a:pt x="1649" y="131"/>
                      <a:pt x="1653" y="139"/>
                    </a:cubicBezTo>
                    <a:cubicBezTo>
                      <a:pt x="1658" y="148"/>
                      <a:pt x="1663" y="157"/>
                      <a:pt x="1668" y="164"/>
                    </a:cubicBezTo>
                    <a:cubicBezTo>
                      <a:pt x="1673" y="173"/>
                      <a:pt x="1682" y="187"/>
                      <a:pt x="1681" y="191"/>
                    </a:cubicBezTo>
                    <a:cubicBezTo>
                      <a:pt x="1681" y="191"/>
                      <a:pt x="1680" y="197"/>
                      <a:pt x="1664" y="207"/>
                    </a:cubicBezTo>
                    <a:cubicBezTo>
                      <a:pt x="1651" y="215"/>
                      <a:pt x="1641" y="221"/>
                      <a:pt x="1632" y="226"/>
                    </a:cubicBezTo>
                    <a:cubicBezTo>
                      <a:pt x="1609" y="239"/>
                      <a:pt x="1591" y="249"/>
                      <a:pt x="1586" y="270"/>
                    </a:cubicBezTo>
                    <a:cubicBezTo>
                      <a:pt x="1582" y="289"/>
                      <a:pt x="1592" y="306"/>
                      <a:pt x="1602" y="319"/>
                    </a:cubicBezTo>
                    <a:cubicBezTo>
                      <a:pt x="1607" y="326"/>
                      <a:pt x="1612" y="332"/>
                      <a:pt x="1568" y="368"/>
                    </a:cubicBezTo>
                    <a:cubicBezTo>
                      <a:pt x="1564" y="372"/>
                      <a:pt x="1564" y="372"/>
                      <a:pt x="1564" y="372"/>
                    </a:cubicBezTo>
                    <a:cubicBezTo>
                      <a:pt x="1525" y="403"/>
                      <a:pt x="1501" y="429"/>
                      <a:pt x="1508" y="518"/>
                    </a:cubicBezTo>
                    <a:cubicBezTo>
                      <a:pt x="1514" y="594"/>
                      <a:pt x="1494" y="664"/>
                      <a:pt x="1454" y="708"/>
                    </a:cubicBezTo>
                    <a:cubicBezTo>
                      <a:pt x="1418" y="747"/>
                      <a:pt x="1362" y="811"/>
                      <a:pt x="1361" y="811"/>
                    </a:cubicBezTo>
                    <a:cubicBezTo>
                      <a:pt x="1352" y="822"/>
                      <a:pt x="1351" y="837"/>
                      <a:pt x="1358" y="848"/>
                    </a:cubicBezTo>
                    <a:cubicBezTo>
                      <a:pt x="1359" y="848"/>
                      <a:pt x="1400" y="912"/>
                      <a:pt x="1400" y="968"/>
                    </a:cubicBezTo>
                    <a:cubicBezTo>
                      <a:pt x="1399" y="1001"/>
                      <a:pt x="1390" y="1028"/>
                      <a:pt x="1375" y="1039"/>
                    </a:cubicBezTo>
                    <a:cubicBezTo>
                      <a:pt x="1370" y="1043"/>
                      <a:pt x="1361" y="1048"/>
                      <a:pt x="1345" y="1045"/>
                    </a:cubicBezTo>
                    <a:cubicBezTo>
                      <a:pt x="1320" y="1039"/>
                      <a:pt x="1282" y="971"/>
                      <a:pt x="1262" y="912"/>
                    </a:cubicBezTo>
                    <a:cubicBezTo>
                      <a:pt x="1258" y="901"/>
                      <a:pt x="1248" y="893"/>
                      <a:pt x="1236" y="892"/>
                    </a:cubicBezTo>
                    <a:cubicBezTo>
                      <a:pt x="1140" y="881"/>
                      <a:pt x="1140" y="881"/>
                      <a:pt x="1140" y="881"/>
                    </a:cubicBezTo>
                    <a:cubicBezTo>
                      <a:pt x="1130" y="880"/>
                      <a:pt x="1121" y="883"/>
                      <a:pt x="1115" y="890"/>
                    </a:cubicBezTo>
                    <a:cubicBezTo>
                      <a:pt x="1108" y="897"/>
                      <a:pt x="1105" y="907"/>
                      <a:pt x="1107" y="916"/>
                    </a:cubicBezTo>
                    <a:cubicBezTo>
                      <a:pt x="1108" y="924"/>
                      <a:pt x="1108" y="942"/>
                      <a:pt x="1103" y="948"/>
                    </a:cubicBezTo>
                    <a:cubicBezTo>
                      <a:pt x="1102" y="949"/>
                      <a:pt x="1100" y="951"/>
                      <a:pt x="1091" y="951"/>
                    </a:cubicBezTo>
                    <a:cubicBezTo>
                      <a:pt x="888" y="951"/>
                      <a:pt x="888" y="951"/>
                      <a:pt x="888" y="951"/>
                    </a:cubicBezTo>
                    <a:cubicBezTo>
                      <a:pt x="878" y="951"/>
                      <a:pt x="869" y="956"/>
                      <a:pt x="864" y="963"/>
                    </a:cubicBezTo>
                    <a:cubicBezTo>
                      <a:pt x="858" y="971"/>
                      <a:pt x="856" y="980"/>
                      <a:pt x="859" y="989"/>
                    </a:cubicBezTo>
                    <a:cubicBezTo>
                      <a:pt x="865" y="1012"/>
                      <a:pt x="869" y="1053"/>
                      <a:pt x="858" y="1069"/>
                    </a:cubicBezTo>
                    <a:cubicBezTo>
                      <a:pt x="856" y="1072"/>
                      <a:pt x="854" y="1073"/>
                      <a:pt x="849" y="1074"/>
                    </a:cubicBezTo>
                    <a:cubicBezTo>
                      <a:pt x="801" y="1081"/>
                      <a:pt x="729" y="1035"/>
                      <a:pt x="699" y="950"/>
                    </a:cubicBezTo>
                    <a:cubicBezTo>
                      <a:pt x="696" y="942"/>
                      <a:pt x="691" y="936"/>
                      <a:pt x="683" y="933"/>
                    </a:cubicBezTo>
                    <a:cubicBezTo>
                      <a:pt x="676" y="929"/>
                      <a:pt x="667" y="929"/>
                      <a:pt x="660" y="932"/>
                    </a:cubicBezTo>
                    <a:cubicBezTo>
                      <a:pt x="658" y="933"/>
                      <a:pt x="658" y="933"/>
                      <a:pt x="658" y="933"/>
                    </a:cubicBezTo>
                    <a:cubicBezTo>
                      <a:pt x="622" y="947"/>
                      <a:pt x="589" y="960"/>
                      <a:pt x="540" y="874"/>
                    </a:cubicBezTo>
                    <a:cubicBezTo>
                      <a:pt x="534" y="864"/>
                      <a:pt x="522" y="858"/>
                      <a:pt x="510" y="859"/>
                    </a:cubicBezTo>
                    <a:cubicBezTo>
                      <a:pt x="452" y="867"/>
                      <a:pt x="375" y="838"/>
                      <a:pt x="338" y="816"/>
                    </a:cubicBezTo>
                    <a:cubicBezTo>
                      <a:pt x="292" y="789"/>
                      <a:pt x="244" y="780"/>
                      <a:pt x="189" y="770"/>
                    </a:cubicBezTo>
                    <a:cubicBezTo>
                      <a:pt x="159" y="764"/>
                      <a:pt x="108" y="673"/>
                      <a:pt x="88" y="568"/>
                    </a:cubicBezTo>
                    <a:cubicBezTo>
                      <a:pt x="71" y="472"/>
                      <a:pt x="64" y="244"/>
                      <a:pt x="131" y="151"/>
                    </a:cubicBezTo>
                    <a:cubicBezTo>
                      <a:pt x="161" y="108"/>
                      <a:pt x="179" y="89"/>
                      <a:pt x="192" y="83"/>
                    </a:cubicBezTo>
                    <a:cubicBezTo>
                      <a:pt x="204" y="79"/>
                      <a:pt x="219" y="82"/>
                      <a:pt x="253" y="91"/>
                    </a:cubicBezTo>
                    <a:cubicBezTo>
                      <a:pt x="262" y="93"/>
                      <a:pt x="272" y="96"/>
                      <a:pt x="282" y="98"/>
                    </a:cubicBezTo>
                    <a:cubicBezTo>
                      <a:pt x="298" y="102"/>
                      <a:pt x="315" y="92"/>
                      <a:pt x="318" y="76"/>
                    </a:cubicBezTo>
                    <a:cubicBezTo>
                      <a:pt x="322" y="60"/>
                      <a:pt x="312" y="44"/>
                      <a:pt x="296" y="40"/>
                    </a:cubicBezTo>
                    <a:cubicBezTo>
                      <a:pt x="286" y="38"/>
                      <a:pt x="277" y="35"/>
                      <a:pt x="268" y="33"/>
                    </a:cubicBezTo>
                    <a:cubicBezTo>
                      <a:pt x="229" y="23"/>
                      <a:pt x="200" y="16"/>
                      <a:pt x="170" y="28"/>
                    </a:cubicBezTo>
                    <a:cubicBezTo>
                      <a:pt x="140" y="40"/>
                      <a:pt x="116" y="68"/>
                      <a:pt x="82" y="116"/>
                    </a:cubicBezTo>
                    <a:cubicBezTo>
                      <a:pt x="0" y="231"/>
                      <a:pt x="11" y="482"/>
                      <a:pt x="29" y="579"/>
                    </a:cubicBezTo>
                    <a:cubicBezTo>
                      <a:pt x="41" y="643"/>
                      <a:pt x="91" y="812"/>
                      <a:pt x="178" y="828"/>
                    </a:cubicBezTo>
                    <a:cubicBezTo>
                      <a:pt x="235" y="840"/>
                      <a:pt x="273" y="847"/>
                      <a:pt x="308" y="868"/>
                    </a:cubicBezTo>
                    <a:cubicBezTo>
                      <a:pt x="343" y="888"/>
                      <a:pt x="424" y="923"/>
                      <a:pt x="498" y="920"/>
                    </a:cubicBezTo>
                    <a:cubicBezTo>
                      <a:pt x="555" y="1011"/>
                      <a:pt x="613" y="1010"/>
                      <a:pt x="654" y="998"/>
                    </a:cubicBezTo>
                    <a:cubicBezTo>
                      <a:pt x="693" y="1079"/>
                      <a:pt x="768" y="1135"/>
                      <a:pt x="840" y="1135"/>
                    </a:cubicBezTo>
                    <a:cubicBezTo>
                      <a:pt x="846" y="1135"/>
                      <a:pt x="851" y="1134"/>
                      <a:pt x="857" y="1134"/>
                    </a:cubicBezTo>
                    <a:cubicBezTo>
                      <a:pt x="879" y="1131"/>
                      <a:pt x="896" y="1120"/>
                      <a:pt x="908" y="1102"/>
                    </a:cubicBezTo>
                    <a:cubicBezTo>
                      <a:pt x="926" y="1076"/>
                      <a:pt x="926" y="1039"/>
                      <a:pt x="923" y="1011"/>
                    </a:cubicBezTo>
                    <a:cubicBezTo>
                      <a:pt x="1091" y="1011"/>
                      <a:pt x="1091" y="1011"/>
                      <a:pt x="1091" y="1011"/>
                    </a:cubicBezTo>
                    <a:cubicBezTo>
                      <a:pt x="1122" y="1011"/>
                      <a:pt x="1139" y="998"/>
                      <a:pt x="1149" y="987"/>
                    </a:cubicBezTo>
                    <a:cubicBezTo>
                      <a:pt x="1160" y="974"/>
                      <a:pt x="1165" y="958"/>
                      <a:pt x="1167" y="944"/>
                    </a:cubicBezTo>
                    <a:cubicBezTo>
                      <a:pt x="1211" y="949"/>
                      <a:pt x="1211" y="949"/>
                      <a:pt x="1211" y="949"/>
                    </a:cubicBezTo>
                    <a:cubicBezTo>
                      <a:pt x="1228" y="994"/>
                      <a:pt x="1272" y="1090"/>
                      <a:pt x="1332" y="1103"/>
                    </a:cubicBezTo>
                    <a:cubicBezTo>
                      <a:pt x="1362" y="1110"/>
                      <a:pt x="1390" y="1104"/>
                      <a:pt x="1412" y="1086"/>
                    </a:cubicBezTo>
                    <a:cubicBezTo>
                      <a:pt x="1441" y="1063"/>
                      <a:pt x="1459" y="1021"/>
                      <a:pt x="1460" y="969"/>
                    </a:cubicBezTo>
                    <a:cubicBezTo>
                      <a:pt x="1460" y="916"/>
                      <a:pt x="1436" y="863"/>
                      <a:pt x="1420" y="835"/>
                    </a:cubicBezTo>
                    <a:cubicBezTo>
                      <a:pt x="1440" y="813"/>
                      <a:pt x="1474" y="775"/>
                      <a:pt x="1498" y="748"/>
                    </a:cubicBezTo>
                    <a:cubicBezTo>
                      <a:pt x="1550" y="691"/>
                      <a:pt x="1575" y="607"/>
                      <a:pt x="1568" y="513"/>
                    </a:cubicBezTo>
                    <a:cubicBezTo>
                      <a:pt x="1563" y="449"/>
                      <a:pt x="1573" y="441"/>
                      <a:pt x="1601" y="418"/>
                    </a:cubicBezTo>
                    <a:cubicBezTo>
                      <a:pt x="1606" y="414"/>
                      <a:pt x="1606" y="414"/>
                      <a:pt x="1606" y="414"/>
                    </a:cubicBezTo>
                    <a:cubicBezTo>
                      <a:pt x="1625" y="399"/>
                      <a:pt x="1644" y="383"/>
                      <a:pt x="1655" y="364"/>
                    </a:cubicBezTo>
                    <a:cubicBezTo>
                      <a:pt x="1671" y="337"/>
                      <a:pt x="1669" y="309"/>
                      <a:pt x="1651" y="284"/>
                    </a:cubicBezTo>
                    <a:cubicBezTo>
                      <a:pt x="1654" y="282"/>
                      <a:pt x="1657" y="280"/>
                      <a:pt x="1661" y="278"/>
                    </a:cubicBezTo>
                    <a:cubicBezTo>
                      <a:pt x="1670" y="273"/>
                      <a:pt x="1682" y="266"/>
                      <a:pt x="1696" y="258"/>
                    </a:cubicBezTo>
                    <a:cubicBezTo>
                      <a:pt x="1768" y="212"/>
                      <a:pt x="1737" y="162"/>
                      <a:pt x="1719"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2">
                <a:extLst>
                  <a:ext uri="{FF2B5EF4-FFF2-40B4-BE49-F238E27FC236}">
                    <a16:creationId xmlns:a16="http://schemas.microsoft.com/office/drawing/2014/main" id="{2D055AA9-A669-1813-7FA5-994717EB6E88}"/>
                  </a:ext>
                </a:extLst>
              </p:cNvPr>
              <p:cNvSpPr>
                <a:spLocks noEditPoints="1"/>
              </p:cNvSpPr>
              <p:nvPr/>
            </p:nvSpPr>
            <p:spPr bwMode="gray">
              <a:xfrm>
                <a:off x="-7599363" y="7029450"/>
                <a:ext cx="1239838" cy="1724025"/>
              </a:xfrm>
              <a:custGeom>
                <a:avLst/>
                <a:gdLst>
                  <a:gd name="T0" fmla="*/ 30 w 329"/>
                  <a:gd name="T1" fmla="*/ 327 h 457"/>
                  <a:gd name="T2" fmla="*/ 60 w 329"/>
                  <a:gd name="T3" fmla="*/ 297 h 457"/>
                  <a:gd name="T4" fmla="*/ 60 w 329"/>
                  <a:gd name="T5" fmla="*/ 194 h 457"/>
                  <a:gd name="T6" fmla="*/ 77 w 329"/>
                  <a:gd name="T7" fmla="*/ 194 h 457"/>
                  <a:gd name="T8" fmla="*/ 186 w 329"/>
                  <a:gd name="T9" fmla="*/ 334 h 457"/>
                  <a:gd name="T10" fmla="*/ 128 w 329"/>
                  <a:gd name="T11" fmla="*/ 409 h 457"/>
                  <a:gd name="T12" fmla="*/ 134 w 329"/>
                  <a:gd name="T13" fmla="*/ 451 h 457"/>
                  <a:gd name="T14" fmla="*/ 152 w 329"/>
                  <a:gd name="T15" fmla="*/ 457 h 457"/>
                  <a:gd name="T16" fmla="*/ 176 w 329"/>
                  <a:gd name="T17" fmla="*/ 445 h 457"/>
                  <a:gd name="T18" fmla="*/ 224 w 329"/>
                  <a:gd name="T19" fmla="*/ 383 h 457"/>
                  <a:gd name="T20" fmla="*/ 271 w 329"/>
                  <a:gd name="T21" fmla="*/ 445 h 457"/>
                  <a:gd name="T22" fmla="*/ 295 w 329"/>
                  <a:gd name="T23" fmla="*/ 457 h 457"/>
                  <a:gd name="T24" fmla="*/ 314 w 329"/>
                  <a:gd name="T25" fmla="*/ 451 h 457"/>
                  <a:gd name="T26" fmla="*/ 319 w 329"/>
                  <a:gd name="T27" fmla="*/ 409 h 457"/>
                  <a:gd name="T28" fmla="*/ 261 w 329"/>
                  <a:gd name="T29" fmla="*/ 334 h 457"/>
                  <a:gd name="T30" fmla="*/ 319 w 329"/>
                  <a:gd name="T31" fmla="*/ 260 h 457"/>
                  <a:gd name="T32" fmla="*/ 314 w 329"/>
                  <a:gd name="T33" fmla="*/ 217 h 457"/>
                  <a:gd name="T34" fmla="*/ 271 w 329"/>
                  <a:gd name="T35" fmla="*/ 223 h 457"/>
                  <a:gd name="T36" fmla="*/ 224 w 329"/>
                  <a:gd name="T37" fmla="*/ 285 h 457"/>
                  <a:gd name="T38" fmla="*/ 152 w 329"/>
                  <a:gd name="T39" fmla="*/ 192 h 457"/>
                  <a:gd name="T40" fmla="*/ 229 w 329"/>
                  <a:gd name="T41" fmla="*/ 97 h 457"/>
                  <a:gd name="T42" fmla="*/ 132 w 329"/>
                  <a:gd name="T43" fmla="*/ 0 h 457"/>
                  <a:gd name="T44" fmla="*/ 30 w 329"/>
                  <a:gd name="T45" fmla="*/ 0 h 457"/>
                  <a:gd name="T46" fmla="*/ 0 w 329"/>
                  <a:gd name="T47" fmla="*/ 30 h 457"/>
                  <a:gd name="T48" fmla="*/ 0 w 329"/>
                  <a:gd name="T49" fmla="*/ 297 h 457"/>
                  <a:gd name="T50" fmla="*/ 30 w 329"/>
                  <a:gd name="T51" fmla="*/ 327 h 457"/>
                  <a:gd name="T52" fmla="*/ 60 w 329"/>
                  <a:gd name="T53" fmla="*/ 60 h 457"/>
                  <a:gd name="T54" fmla="*/ 132 w 329"/>
                  <a:gd name="T55" fmla="*/ 60 h 457"/>
                  <a:gd name="T56" fmla="*/ 169 w 329"/>
                  <a:gd name="T57" fmla="*/ 97 h 457"/>
                  <a:gd name="T58" fmla="*/ 132 w 329"/>
                  <a:gd name="T59" fmla="*/ 134 h 457"/>
                  <a:gd name="T60" fmla="*/ 60 w 329"/>
                  <a:gd name="T61" fmla="*/ 134 h 457"/>
                  <a:gd name="T62" fmla="*/ 60 w 329"/>
                  <a:gd name="T63" fmla="*/ 6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9" h="457">
                    <a:moveTo>
                      <a:pt x="30" y="327"/>
                    </a:moveTo>
                    <a:cubicBezTo>
                      <a:pt x="46" y="327"/>
                      <a:pt x="60" y="313"/>
                      <a:pt x="60" y="297"/>
                    </a:cubicBezTo>
                    <a:cubicBezTo>
                      <a:pt x="60" y="194"/>
                      <a:pt x="60" y="194"/>
                      <a:pt x="60" y="194"/>
                    </a:cubicBezTo>
                    <a:cubicBezTo>
                      <a:pt x="77" y="194"/>
                      <a:pt x="77" y="194"/>
                      <a:pt x="77" y="194"/>
                    </a:cubicBezTo>
                    <a:cubicBezTo>
                      <a:pt x="186" y="334"/>
                      <a:pt x="186" y="334"/>
                      <a:pt x="186" y="334"/>
                    </a:cubicBezTo>
                    <a:cubicBezTo>
                      <a:pt x="128" y="409"/>
                      <a:pt x="128" y="409"/>
                      <a:pt x="128" y="409"/>
                    </a:cubicBezTo>
                    <a:cubicBezTo>
                      <a:pt x="118" y="422"/>
                      <a:pt x="120" y="441"/>
                      <a:pt x="134" y="451"/>
                    </a:cubicBezTo>
                    <a:cubicBezTo>
                      <a:pt x="139" y="455"/>
                      <a:pt x="145" y="457"/>
                      <a:pt x="152" y="457"/>
                    </a:cubicBezTo>
                    <a:cubicBezTo>
                      <a:pt x="161" y="457"/>
                      <a:pt x="170" y="453"/>
                      <a:pt x="176" y="445"/>
                    </a:cubicBezTo>
                    <a:cubicBezTo>
                      <a:pt x="224" y="383"/>
                      <a:pt x="224" y="383"/>
                      <a:pt x="224" y="383"/>
                    </a:cubicBezTo>
                    <a:cubicBezTo>
                      <a:pt x="271" y="445"/>
                      <a:pt x="271" y="445"/>
                      <a:pt x="271" y="445"/>
                    </a:cubicBezTo>
                    <a:cubicBezTo>
                      <a:pt x="277" y="453"/>
                      <a:pt x="286" y="457"/>
                      <a:pt x="295" y="457"/>
                    </a:cubicBezTo>
                    <a:cubicBezTo>
                      <a:pt x="302" y="457"/>
                      <a:pt x="308" y="455"/>
                      <a:pt x="314" y="451"/>
                    </a:cubicBezTo>
                    <a:cubicBezTo>
                      <a:pt x="327" y="441"/>
                      <a:pt x="329" y="422"/>
                      <a:pt x="319" y="409"/>
                    </a:cubicBezTo>
                    <a:cubicBezTo>
                      <a:pt x="261" y="334"/>
                      <a:pt x="261" y="334"/>
                      <a:pt x="261" y="334"/>
                    </a:cubicBezTo>
                    <a:cubicBezTo>
                      <a:pt x="319" y="260"/>
                      <a:pt x="319" y="260"/>
                      <a:pt x="319" y="260"/>
                    </a:cubicBezTo>
                    <a:cubicBezTo>
                      <a:pt x="329" y="246"/>
                      <a:pt x="327" y="228"/>
                      <a:pt x="314" y="217"/>
                    </a:cubicBezTo>
                    <a:cubicBezTo>
                      <a:pt x="300" y="207"/>
                      <a:pt x="282" y="210"/>
                      <a:pt x="271" y="223"/>
                    </a:cubicBezTo>
                    <a:cubicBezTo>
                      <a:pt x="224" y="285"/>
                      <a:pt x="224" y="285"/>
                      <a:pt x="224" y="285"/>
                    </a:cubicBezTo>
                    <a:cubicBezTo>
                      <a:pt x="152" y="192"/>
                      <a:pt x="152" y="192"/>
                      <a:pt x="152" y="192"/>
                    </a:cubicBezTo>
                    <a:cubicBezTo>
                      <a:pt x="196" y="183"/>
                      <a:pt x="229" y="144"/>
                      <a:pt x="229" y="97"/>
                    </a:cubicBezTo>
                    <a:cubicBezTo>
                      <a:pt x="229" y="44"/>
                      <a:pt x="186" y="0"/>
                      <a:pt x="132" y="0"/>
                    </a:cubicBezTo>
                    <a:cubicBezTo>
                      <a:pt x="30" y="0"/>
                      <a:pt x="30" y="0"/>
                      <a:pt x="30" y="0"/>
                    </a:cubicBezTo>
                    <a:cubicBezTo>
                      <a:pt x="13" y="0"/>
                      <a:pt x="0" y="14"/>
                      <a:pt x="0" y="30"/>
                    </a:cubicBezTo>
                    <a:cubicBezTo>
                      <a:pt x="0" y="297"/>
                      <a:pt x="0" y="297"/>
                      <a:pt x="0" y="297"/>
                    </a:cubicBezTo>
                    <a:cubicBezTo>
                      <a:pt x="0" y="313"/>
                      <a:pt x="13" y="327"/>
                      <a:pt x="30" y="327"/>
                    </a:cubicBezTo>
                    <a:close/>
                    <a:moveTo>
                      <a:pt x="60" y="60"/>
                    </a:moveTo>
                    <a:cubicBezTo>
                      <a:pt x="132" y="60"/>
                      <a:pt x="132" y="60"/>
                      <a:pt x="132" y="60"/>
                    </a:cubicBezTo>
                    <a:cubicBezTo>
                      <a:pt x="153" y="60"/>
                      <a:pt x="169" y="77"/>
                      <a:pt x="169" y="97"/>
                    </a:cubicBezTo>
                    <a:cubicBezTo>
                      <a:pt x="169" y="117"/>
                      <a:pt x="153" y="134"/>
                      <a:pt x="132" y="134"/>
                    </a:cubicBezTo>
                    <a:cubicBezTo>
                      <a:pt x="60" y="134"/>
                      <a:pt x="60" y="134"/>
                      <a:pt x="60" y="134"/>
                    </a:cubicBezTo>
                    <a:lnTo>
                      <a:pt x="6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3">
                <a:extLst>
                  <a:ext uri="{FF2B5EF4-FFF2-40B4-BE49-F238E27FC236}">
                    <a16:creationId xmlns:a16="http://schemas.microsoft.com/office/drawing/2014/main" id="{0F5AD380-FD08-7263-0422-05436AFA54CF}"/>
                  </a:ext>
                </a:extLst>
              </p:cNvPr>
              <p:cNvSpPr>
                <a:spLocks noEditPoints="1"/>
              </p:cNvSpPr>
              <p:nvPr/>
            </p:nvSpPr>
            <p:spPr bwMode="gray">
              <a:xfrm>
                <a:off x="-8816975" y="6384925"/>
                <a:ext cx="4062413" cy="5010150"/>
              </a:xfrm>
              <a:custGeom>
                <a:avLst/>
                <a:gdLst>
                  <a:gd name="T0" fmla="*/ 241 w 1078"/>
                  <a:gd name="T1" fmla="*/ 715 h 1329"/>
                  <a:gd name="T2" fmla="*/ 153 w 1078"/>
                  <a:gd name="T3" fmla="*/ 849 h 1329"/>
                  <a:gd name="T4" fmla="*/ 116 w 1078"/>
                  <a:gd name="T5" fmla="*/ 843 h 1329"/>
                  <a:gd name="T6" fmla="*/ 0 w 1078"/>
                  <a:gd name="T7" fmla="*/ 959 h 1329"/>
                  <a:gd name="T8" fmla="*/ 116 w 1078"/>
                  <a:gd name="T9" fmla="*/ 1074 h 1329"/>
                  <a:gd name="T10" fmla="*/ 232 w 1078"/>
                  <a:gd name="T11" fmla="*/ 959 h 1329"/>
                  <a:gd name="T12" fmla="*/ 203 w 1078"/>
                  <a:gd name="T13" fmla="*/ 882 h 1329"/>
                  <a:gd name="T14" fmla="*/ 291 w 1078"/>
                  <a:gd name="T15" fmla="*/ 748 h 1329"/>
                  <a:gd name="T16" fmla="*/ 450 w 1078"/>
                  <a:gd name="T17" fmla="*/ 798 h 1329"/>
                  <a:gd name="T18" fmla="*/ 446 w 1078"/>
                  <a:gd name="T19" fmla="*/ 1101 h 1329"/>
                  <a:gd name="T20" fmla="*/ 359 w 1078"/>
                  <a:gd name="T21" fmla="*/ 1213 h 1329"/>
                  <a:gd name="T22" fmla="*/ 475 w 1078"/>
                  <a:gd name="T23" fmla="*/ 1329 h 1329"/>
                  <a:gd name="T24" fmla="*/ 591 w 1078"/>
                  <a:gd name="T25" fmla="*/ 1213 h 1329"/>
                  <a:gd name="T26" fmla="*/ 506 w 1078"/>
                  <a:gd name="T27" fmla="*/ 1102 h 1329"/>
                  <a:gd name="T28" fmla="*/ 510 w 1078"/>
                  <a:gd name="T29" fmla="*/ 798 h 1329"/>
                  <a:gd name="T30" fmla="*/ 666 w 1078"/>
                  <a:gd name="T31" fmla="*/ 756 h 1329"/>
                  <a:gd name="T32" fmla="*/ 879 w 1078"/>
                  <a:gd name="T33" fmla="*/ 1106 h 1329"/>
                  <a:gd name="T34" fmla="*/ 847 w 1078"/>
                  <a:gd name="T35" fmla="*/ 1186 h 1329"/>
                  <a:gd name="T36" fmla="*/ 962 w 1078"/>
                  <a:gd name="T37" fmla="*/ 1302 h 1329"/>
                  <a:gd name="T38" fmla="*/ 1078 w 1078"/>
                  <a:gd name="T39" fmla="*/ 1186 h 1329"/>
                  <a:gd name="T40" fmla="*/ 962 w 1078"/>
                  <a:gd name="T41" fmla="*/ 1070 h 1329"/>
                  <a:gd name="T42" fmla="*/ 930 w 1078"/>
                  <a:gd name="T43" fmla="*/ 1075 h 1329"/>
                  <a:gd name="T44" fmla="*/ 718 w 1078"/>
                  <a:gd name="T45" fmla="*/ 725 h 1329"/>
                  <a:gd name="T46" fmla="*/ 885 w 1078"/>
                  <a:gd name="T47" fmla="*/ 400 h 1329"/>
                  <a:gd name="T48" fmla="*/ 486 w 1078"/>
                  <a:gd name="T49" fmla="*/ 0 h 1329"/>
                  <a:gd name="T50" fmla="*/ 86 w 1078"/>
                  <a:gd name="T51" fmla="*/ 400 h 1329"/>
                  <a:gd name="T52" fmla="*/ 241 w 1078"/>
                  <a:gd name="T53" fmla="*/ 715 h 1329"/>
                  <a:gd name="T54" fmla="*/ 116 w 1078"/>
                  <a:gd name="T55" fmla="*/ 1014 h 1329"/>
                  <a:gd name="T56" fmla="*/ 60 w 1078"/>
                  <a:gd name="T57" fmla="*/ 959 h 1329"/>
                  <a:gd name="T58" fmla="*/ 116 w 1078"/>
                  <a:gd name="T59" fmla="*/ 903 h 1329"/>
                  <a:gd name="T60" fmla="*/ 172 w 1078"/>
                  <a:gd name="T61" fmla="*/ 959 h 1329"/>
                  <a:gd name="T62" fmla="*/ 116 w 1078"/>
                  <a:gd name="T63" fmla="*/ 1014 h 1329"/>
                  <a:gd name="T64" fmla="*/ 1018 w 1078"/>
                  <a:gd name="T65" fmla="*/ 1186 h 1329"/>
                  <a:gd name="T66" fmla="*/ 962 w 1078"/>
                  <a:gd name="T67" fmla="*/ 1242 h 1329"/>
                  <a:gd name="T68" fmla="*/ 907 w 1078"/>
                  <a:gd name="T69" fmla="*/ 1186 h 1329"/>
                  <a:gd name="T70" fmla="*/ 962 w 1078"/>
                  <a:gd name="T71" fmla="*/ 1130 h 1329"/>
                  <a:gd name="T72" fmla="*/ 1018 w 1078"/>
                  <a:gd name="T73" fmla="*/ 1186 h 1329"/>
                  <a:gd name="T74" fmla="*/ 531 w 1078"/>
                  <a:gd name="T75" fmla="*/ 1213 h 1329"/>
                  <a:gd name="T76" fmla="*/ 475 w 1078"/>
                  <a:gd name="T77" fmla="*/ 1269 h 1329"/>
                  <a:gd name="T78" fmla="*/ 419 w 1078"/>
                  <a:gd name="T79" fmla="*/ 1213 h 1329"/>
                  <a:gd name="T80" fmla="*/ 475 w 1078"/>
                  <a:gd name="T81" fmla="*/ 1157 h 1329"/>
                  <a:gd name="T82" fmla="*/ 531 w 1078"/>
                  <a:gd name="T83" fmla="*/ 1213 h 1329"/>
                  <a:gd name="T84" fmla="*/ 486 w 1078"/>
                  <a:gd name="T85" fmla="*/ 60 h 1329"/>
                  <a:gd name="T86" fmla="*/ 825 w 1078"/>
                  <a:gd name="T87" fmla="*/ 400 h 1329"/>
                  <a:gd name="T88" fmla="*/ 486 w 1078"/>
                  <a:gd name="T89" fmla="*/ 739 h 1329"/>
                  <a:gd name="T90" fmla="*/ 146 w 1078"/>
                  <a:gd name="T91" fmla="*/ 400 h 1329"/>
                  <a:gd name="T92" fmla="*/ 486 w 1078"/>
                  <a:gd name="T93" fmla="*/ 6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8" h="1329">
                    <a:moveTo>
                      <a:pt x="241" y="715"/>
                    </a:moveTo>
                    <a:cubicBezTo>
                      <a:pt x="153" y="849"/>
                      <a:pt x="153" y="849"/>
                      <a:pt x="153" y="849"/>
                    </a:cubicBezTo>
                    <a:cubicBezTo>
                      <a:pt x="141" y="845"/>
                      <a:pt x="129" y="843"/>
                      <a:pt x="116" y="843"/>
                    </a:cubicBezTo>
                    <a:cubicBezTo>
                      <a:pt x="52" y="843"/>
                      <a:pt x="0" y="895"/>
                      <a:pt x="0" y="959"/>
                    </a:cubicBezTo>
                    <a:cubicBezTo>
                      <a:pt x="0" y="1022"/>
                      <a:pt x="52" y="1074"/>
                      <a:pt x="116" y="1074"/>
                    </a:cubicBezTo>
                    <a:cubicBezTo>
                      <a:pt x="180" y="1074"/>
                      <a:pt x="232" y="1022"/>
                      <a:pt x="232" y="959"/>
                    </a:cubicBezTo>
                    <a:cubicBezTo>
                      <a:pt x="232" y="929"/>
                      <a:pt x="221" y="902"/>
                      <a:pt x="203" y="882"/>
                    </a:cubicBezTo>
                    <a:cubicBezTo>
                      <a:pt x="291" y="748"/>
                      <a:pt x="291" y="748"/>
                      <a:pt x="291" y="748"/>
                    </a:cubicBezTo>
                    <a:cubicBezTo>
                      <a:pt x="339" y="775"/>
                      <a:pt x="393" y="793"/>
                      <a:pt x="450" y="798"/>
                    </a:cubicBezTo>
                    <a:cubicBezTo>
                      <a:pt x="446" y="1101"/>
                      <a:pt x="446" y="1101"/>
                      <a:pt x="446" y="1101"/>
                    </a:cubicBezTo>
                    <a:cubicBezTo>
                      <a:pt x="396" y="1113"/>
                      <a:pt x="359" y="1159"/>
                      <a:pt x="359" y="1213"/>
                    </a:cubicBezTo>
                    <a:cubicBezTo>
                      <a:pt x="359" y="1277"/>
                      <a:pt x="411" y="1329"/>
                      <a:pt x="475" y="1329"/>
                    </a:cubicBezTo>
                    <a:cubicBezTo>
                      <a:pt x="539" y="1329"/>
                      <a:pt x="591" y="1277"/>
                      <a:pt x="591" y="1213"/>
                    </a:cubicBezTo>
                    <a:cubicBezTo>
                      <a:pt x="591" y="1160"/>
                      <a:pt x="555" y="1115"/>
                      <a:pt x="506" y="1102"/>
                    </a:cubicBezTo>
                    <a:cubicBezTo>
                      <a:pt x="510" y="798"/>
                      <a:pt x="510" y="798"/>
                      <a:pt x="510" y="798"/>
                    </a:cubicBezTo>
                    <a:cubicBezTo>
                      <a:pt x="566" y="795"/>
                      <a:pt x="619" y="780"/>
                      <a:pt x="666" y="756"/>
                    </a:cubicBezTo>
                    <a:cubicBezTo>
                      <a:pt x="879" y="1106"/>
                      <a:pt x="879" y="1106"/>
                      <a:pt x="879" y="1106"/>
                    </a:cubicBezTo>
                    <a:cubicBezTo>
                      <a:pt x="859" y="1127"/>
                      <a:pt x="847" y="1155"/>
                      <a:pt x="847" y="1186"/>
                    </a:cubicBezTo>
                    <a:cubicBezTo>
                      <a:pt x="847" y="1250"/>
                      <a:pt x="899" y="1302"/>
                      <a:pt x="962" y="1302"/>
                    </a:cubicBezTo>
                    <a:cubicBezTo>
                      <a:pt x="1026" y="1302"/>
                      <a:pt x="1078" y="1250"/>
                      <a:pt x="1078" y="1186"/>
                    </a:cubicBezTo>
                    <a:cubicBezTo>
                      <a:pt x="1078" y="1122"/>
                      <a:pt x="1026" y="1070"/>
                      <a:pt x="962" y="1070"/>
                    </a:cubicBezTo>
                    <a:cubicBezTo>
                      <a:pt x="951" y="1070"/>
                      <a:pt x="940" y="1072"/>
                      <a:pt x="930" y="1075"/>
                    </a:cubicBezTo>
                    <a:cubicBezTo>
                      <a:pt x="718" y="725"/>
                      <a:pt x="718" y="725"/>
                      <a:pt x="718" y="725"/>
                    </a:cubicBezTo>
                    <a:cubicBezTo>
                      <a:pt x="819" y="652"/>
                      <a:pt x="885" y="533"/>
                      <a:pt x="885" y="400"/>
                    </a:cubicBezTo>
                    <a:cubicBezTo>
                      <a:pt x="885" y="179"/>
                      <a:pt x="706" y="0"/>
                      <a:pt x="486" y="0"/>
                    </a:cubicBezTo>
                    <a:cubicBezTo>
                      <a:pt x="265" y="0"/>
                      <a:pt x="86" y="179"/>
                      <a:pt x="86" y="400"/>
                    </a:cubicBezTo>
                    <a:cubicBezTo>
                      <a:pt x="86" y="528"/>
                      <a:pt x="147" y="642"/>
                      <a:pt x="241" y="715"/>
                    </a:cubicBezTo>
                    <a:close/>
                    <a:moveTo>
                      <a:pt x="116" y="1014"/>
                    </a:moveTo>
                    <a:cubicBezTo>
                      <a:pt x="85" y="1014"/>
                      <a:pt x="60" y="989"/>
                      <a:pt x="60" y="959"/>
                    </a:cubicBezTo>
                    <a:cubicBezTo>
                      <a:pt x="60" y="928"/>
                      <a:pt x="85" y="903"/>
                      <a:pt x="116" y="903"/>
                    </a:cubicBezTo>
                    <a:cubicBezTo>
                      <a:pt x="147" y="903"/>
                      <a:pt x="172" y="928"/>
                      <a:pt x="172" y="959"/>
                    </a:cubicBezTo>
                    <a:cubicBezTo>
                      <a:pt x="172" y="989"/>
                      <a:pt x="147" y="1014"/>
                      <a:pt x="116" y="1014"/>
                    </a:cubicBezTo>
                    <a:close/>
                    <a:moveTo>
                      <a:pt x="1018" y="1186"/>
                    </a:moveTo>
                    <a:cubicBezTo>
                      <a:pt x="1018" y="1217"/>
                      <a:pt x="993" y="1242"/>
                      <a:pt x="962" y="1242"/>
                    </a:cubicBezTo>
                    <a:cubicBezTo>
                      <a:pt x="932" y="1242"/>
                      <a:pt x="907" y="1217"/>
                      <a:pt x="907" y="1186"/>
                    </a:cubicBezTo>
                    <a:cubicBezTo>
                      <a:pt x="907" y="1155"/>
                      <a:pt x="932" y="1130"/>
                      <a:pt x="962" y="1130"/>
                    </a:cubicBezTo>
                    <a:cubicBezTo>
                      <a:pt x="993" y="1130"/>
                      <a:pt x="1018" y="1155"/>
                      <a:pt x="1018" y="1186"/>
                    </a:cubicBezTo>
                    <a:close/>
                    <a:moveTo>
                      <a:pt x="531" y="1213"/>
                    </a:moveTo>
                    <a:cubicBezTo>
                      <a:pt x="531" y="1244"/>
                      <a:pt x="506" y="1269"/>
                      <a:pt x="475" y="1269"/>
                    </a:cubicBezTo>
                    <a:cubicBezTo>
                      <a:pt x="444" y="1269"/>
                      <a:pt x="419" y="1244"/>
                      <a:pt x="419" y="1213"/>
                    </a:cubicBezTo>
                    <a:cubicBezTo>
                      <a:pt x="419" y="1182"/>
                      <a:pt x="444" y="1157"/>
                      <a:pt x="475" y="1157"/>
                    </a:cubicBezTo>
                    <a:cubicBezTo>
                      <a:pt x="506" y="1157"/>
                      <a:pt x="531" y="1182"/>
                      <a:pt x="531" y="1213"/>
                    </a:cubicBezTo>
                    <a:close/>
                    <a:moveTo>
                      <a:pt x="486" y="60"/>
                    </a:moveTo>
                    <a:cubicBezTo>
                      <a:pt x="673" y="60"/>
                      <a:pt x="825" y="213"/>
                      <a:pt x="825" y="400"/>
                    </a:cubicBezTo>
                    <a:cubicBezTo>
                      <a:pt x="825" y="587"/>
                      <a:pt x="673" y="739"/>
                      <a:pt x="486" y="739"/>
                    </a:cubicBezTo>
                    <a:cubicBezTo>
                      <a:pt x="298" y="739"/>
                      <a:pt x="146" y="587"/>
                      <a:pt x="146" y="400"/>
                    </a:cubicBezTo>
                    <a:cubicBezTo>
                      <a:pt x="146" y="213"/>
                      <a:pt x="298" y="60"/>
                      <a:pt x="48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a:extLst>
              <a:ext uri="{FF2B5EF4-FFF2-40B4-BE49-F238E27FC236}">
                <a16:creationId xmlns:a16="http://schemas.microsoft.com/office/drawing/2014/main" id="{2EED8A4C-7790-2FEF-5C01-BDA1E2E55788}"/>
              </a:ext>
            </a:extLst>
          </p:cNvPr>
          <p:cNvGrpSpPr>
            <a:grpSpLocks noChangeAspect="1"/>
          </p:cNvGrpSpPr>
          <p:nvPr/>
        </p:nvGrpSpPr>
        <p:grpSpPr bwMode="gray">
          <a:xfrm>
            <a:off x="493092" y="3865086"/>
            <a:ext cx="502308" cy="502920"/>
            <a:chOff x="-6667500" y="7421563"/>
            <a:chExt cx="6515100" cy="6523038"/>
          </a:xfrm>
        </p:grpSpPr>
        <p:sp>
          <p:nvSpPr>
            <p:cNvPr id="50" name="AutoShape 67">
              <a:extLst>
                <a:ext uri="{FF2B5EF4-FFF2-40B4-BE49-F238E27FC236}">
                  <a16:creationId xmlns:a16="http://schemas.microsoft.com/office/drawing/2014/main" id="{F52499C7-8628-B0CD-699F-51230983E229}"/>
                </a:ext>
              </a:extLst>
            </p:cNvPr>
            <p:cNvSpPr>
              <a:spLocks noChangeAspect="1" noChangeArrowheads="1" noTextEdit="1"/>
            </p:cNvSpPr>
            <p:nvPr/>
          </p:nvSpPr>
          <p:spPr bwMode="gray">
            <a:xfrm>
              <a:off x="-6667500" y="7429500"/>
              <a:ext cx="6515100" cy="6515100"/>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F4E5CDBF-FA0E-7BA3-54C6-4DF64E168EC1}"/>
                </a:ext>
              </a:extLst>
            </p:cNvPr>
            <p:cNvGrpSpPr/>
            <p:nvPr/>
          </p:nvGrpSpPr>
          <p:grpSpPr bwMode="gray">
            <a:xfrm>
              <a:off x="-6659563" y="7421563"/>
              <a:ext cx="6499225" cy="6523038"/>
              <a:chOff x="-6659563" y="7421563"/>
              <a:chExt cx="6499225" cy="6523038"/>
            </a:xfrm>
            <a:solidFill>
              <a:schemeClr val="accent1"/>
            </a:solidFill>
          </p:grpSpPr>
          <p:sp>
            <p:nvSpPr>
              <p:cNvPr id="52" name="Freeform 70">
                <a:extLst>
                  <a:ext uri="{FF2B5EF4-FFF2-40B4-BE49-F238E27FC236}">
                    <a16:creationId xmlns:a16="http://schemas.microsoft.com/office/drawing/2014/main" id="{3AB54F1C-4B94-C012-13A9-944D0FF56BBF}"/>
                  </a:ext>
                </a:extLst>
              </p:cNvPr>
              <p:cNvSpPr>
                <a:spLocks noEditPoints="1"/>
              </p:cNvSpPr>
              <p:nvPr/>
            </p:nvSpPr>
            <p:spPr bwMode="gray">
              <a:xfrm>
                <a:off x="-6659563" y="7421563"/>
                <a:ext cx="6499225" cy="6523038"/>
              </a:xfrm>
              <a:custGeom>
                <a:avLst/>
                <a:gdLst>
                  <a:gd name="T0" fmla="*/ 1469 w 1724"/>
                  <a:gd name="T1" fmla="*/ 420 h 1730"/>
                  <a:gd name="T2" fmla="*/ 1439 w 1724"/>
                  <a:gd name="T3" fmla="*/ 172 h 1730"/>
                  <a:gd name="T4" fmla="*/ 864 w 1724"/>
                  <a:gd name="T5" fmla="*/ 230 h 1730"/>
                  <a:gd name="T6" fmla="*/ 461 w 1724"/>
                  <a:gd name="T7" fmla="*/ 4 h 1730"/>
                  <a:gd name="T8" fmla="*/ 419 w 1724"/>
                  <a:gd name="T9" fmla="*/ 32 h 1730"/>
                  <a:gd name="T10" fmla="*/ 285 w 1724"/>
                  <a:gd name="T11" fmla="*/ 172 h 1730"/>
                  <a:gd name="T12" fmla="*/ 255 w 1724"/>
                  <a:gd name="T13" fmla="*/ 420 h 1730"/>
                  <a:gd name="T14" fmla="*/ 0 w 1724"/>
                  <a:gd name="T15" fmla="*/ 559 h 1730"/>
                  <a:gd name="T16" fmla="*/ 139 w 1724"/>
                  <a:gd name="T17" fmla="*/ 1475 h 1730"/>
                  <a:gd name="T18" fmla="*/ 618 w 1724"/>
                  <a:gd name="T19" fmla="*/ 1670 h 1730"/>
                  <a:gd name="T20" fmla="*/ 444 w 1724"/>
                  <a:gd name="T21" fmla="*/ 1700 h 1730"/>
                  <a:gd name="T22" fmla="*/ 1250 w 1724"/>
                  <a:gd name="T23" fmla="*/ 1730 h 1730"/>
                  <a:gd name="T24" fmla="*/ 1250 w 1724"/>
                  <a:gd name="T25" fmla="*/ 1670 h 1730"/>
                  <a:gd name="T26" fmla="*/ 1005 w 1724"/>
                  <a:gd name="T27" fmla="*/ 1475 h 1730"/>
                  <a:gd name="T28" fmla="*/ 1724 w 1724"/>
                  <a:gd name="T29" fmla="*/ 1337 h 1730"/>
                  <a:gd name="T30" fmla="*/ 1585 w 1724"/>
                  <a:gd name="T31" fmla="*/ 420 h 1730"/>
                  <a:gd name="T32" fmla="*/ 1409 w 1724"/>
                  <a:gd name="T33" fmla="*/ 232 h 1730"/>
                  <a:gd name="T34" fmla="*/ 894 w 1724"/>
                  <a:gd name="T35" fmla="*/ 1079 h 1730"/>
                  <a:gd name="T36" fmla="*/ 979 w 1724"/>
                  <a:gd name="T37" fmla="*/ 232 h 1730"/>
                  <a:gd name="T38" fmla="*/ 722 w 1724"/>
                  <a:gd name="T39" fmla="*/ 178 h 1730"/>
                  <a:gd name="T40" fmla="*/ 832 w 1724"/>
                  <a:gd name="T41" fmla="*/ 409 h 1730"/>
                  <a:gd name="T42" fmla="*/ 834 w 1724"/>
                  <a:gd name="T43" fmla="*/ 1070 h 1730"/>
                  <a:gd name="T44" fmla="*/ 479 w 1724"/>
                  <a:gd name="T45" fmla="*/ 77 h 1730"/>
                  <a:gd name="T46" fmla="*/ 419 w 1724"/>
                  <a:gd name="T47" fmla="*/ 938 h 1730"/>
                  <a:gd name="T48" fmla="*/ 702 w 1724"/>
                  <a:gd name="T49" fmla="*/ 1079 h 1730"/>
                  <a:gd name="T50" fmla="*/ 315 w 1724"/>
                  <a:gd name="T51" fmla="*/ 232 h 1730"/>
                  <a:gd name="T52" fmla="*/ 139 w 1724"/>
                  <a:gd name="T53" fmla="*/ 480 h 1730"/>
                  <a:gd name="T54" fmla="*/ 255 w 1724"/>
                  <a:gd name="T55" fmla="*/ 1079 h 1730"/>
                  <a:gd name="T56" fmla="*/ 149 w 1724"/>
                  <a:gd name="T57" fmla="*/ 1109 h 1730"/>
                  <a:gd name="T58" fmla="*/ 848 w 1724"/>
                  <a:gd name="T59" fmla="*/ 1139 h 1730"/>
                  <a:gd name="T60" fmla="*/ 848 w 1724"/>
                  <a:gd name="T61" fmla="*/ 1139 h 1730"/>
                  <a:gd name="T62" fmla="*/ 1575 w 1724"/>
                  <a:gd name="T63" fmla="*/ 1109 h 1730"/>
                  <a:gd name="T64" fmla="*/ 1469 w 1724"/>
                  <a:gd name="T65" fmla="*/ 1079 h 1730"/>
                  <a:gd name="T66" fmla="*/ 1585 w 1724"/>
                  <a:gd name="T67" fmla="*/ 480 h 1730"/>
                  <a:gd name="T68" fmla="*/ 1664 w 1724"/>
                  <a:gd name="T69" fmla="*/ 1229 h 1730"/>
                  <a:gd name="T70" fmla="*/ 60 w 1724"/>
                  <a:gd name="T71" fmla="*/ 559 h 1730"/>
                  <a:gd name="T72" fmla="*/ 1038 w 1724"/>
                  <a:gd name="T73" fmla="*/ 1670 h 1730"/>
                  <a:gd name="T74" fmla="*/ 786 w 1724"/>
                  <a:gd name="T75" fmla="*/ 1475 h 1730"/>
                  <a:gd name="T76" fmla="*/ 1038 w 1724"/>
                  <a:gd name="T77" fmla="*/ 1670 h 1730"/>
                  <a:gd name="T78" fmla="*/ 139 w 1724"/>
                  <a:gd name="T79" fmla="*/ 1415 h 1730"/>
                  <a:gd name="T80" fmla="*/ 60 w 1724"/>
                  <a:gd name="T81" fmla="*/ 1289 h 1730"/>
                  <a:gd name="T82" fmla="*/ 1664 w 1724"/>
                  <a:gd name="T83" fmla="*/ 1337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4" h="1730">
                    <a:moveTo>
                      <a:pt x="1585" y="420"/>
                    </a:moveTo>
                    <a:cubicBezTo>
                      <a:pt x="1469" y="420"/>
                      <a:pt x="1469" y="420"/>
                      <a:pt x="1469" y="420"/>
                    </a:cubicBezTo>
                    <a:cubicBezTo>
                      <a:pt x="1469" y="202"/>
                      <a:pt x="1469" y="202"/>
                      <a:pt x="1469" y="202"/>
                    </a:cubicBezTo>
                    <a:cubicBezTo>
                      <a:pt x="1469" y="186"/>
                      <a:pt x="1456" y="172"/>
                      <a:pt x="1439" y="172"/>
                    </a:cubicBezTo>
                    <a:cubicBezTo>
                      <a:pt x="979" y="172"/>
                      <a:pt x="979" y="172"/>
                      <a:pt x="979" y="172"/>
                    </a:cubicBezTo>
                    <a:cubicBezTo>
                      <a:pt x="932" y="172"/>
                      <a:pt x="891" y="195"/>
                      <a:pt x="864" y="230"/>
                    </a:cubicBezTo>
                    <a:cubicBezTo>
                      <a:pt x="838" y="182"/>
                      <a:pt x="797" y="144"/>
                      <a:pt x="744" y="122"/>
                    </a:cubicBezTo>
                    <a:cubicBezTo>
                      <a:pt x="461" y="4"/>
                      <a:pt x="461" y="4"/>
                      <a:pt x="461" y="4"/>
                    </a:cubicBezTo>
                    <a:cubicBezTo>
                      <a:pt x="452" y="0"/>
                      <a:pt x="441" y="1"/>
                      <a:pt x="433" y="7"/>
                    </a:cubicBezTo>
                    <a:cubicBezTo>
                      <a:pt x="424" y="12"/>
                      <a:pt x="419" y="22"/>
                      <a:pt x="419" y="32"/>
                    </a:cubicBezTo>
                    <a:cubicBezTo>
                      <a:pt x="419" y="172"/>
                      <a:pt x="419" y="172"/>
                      <a:pt x="419" y="172"/>
                    </a:cubicBezTo>
                    <a:cubicBezTo>
                      <a:pt x="285" y="172"/>
                      <a:pt x="285" y="172"/>
                      <a:pt x="285" y="172"/>
                    </a:cubicBezTo>
                    <a:cubicBezTo>
                      <a:pt x="268" y="172"/>
                      <a:pt x="255" y="186"/>
                      <a:pt x="255" y="202"/>
                    </a:cubicBezTo>
                    <a:cubicBezTo>
                      <a:pt x="255" y="420"/>
                      <a:pt x="255" y="420"/>
                      <a:pt x="255" y="420"/>
                    </a:cubicBezTo>
                    <a:cubicBezTo>
                      <a:pt x="139" y="420"/>
                      <a:pt x="139" y="420"/>
                      <a:pt x="139" y="420"/>
                    </a:cubicBezTo>
                    <a:cubicBezTo>
                      <a:pt x="62" y="420"/>
                      <a:pt x="0" y="483"/>
                      <a:pt x="0" y="559"/>
                    </a:cubicBezTo>
                    <a:cubicBezTo>
                      <a:pt x="0" y="1337"/>
                      <a:pt x="0" y="1337"/>
                      <a:pt x="0" y="1337"/>
                    </a:cubicBezTo>
                    <a:cubicBezTo>
                      <a:pt x="0" y="1413"/>
                      <a:pt x="62" y="1475"/>
                      <a:pt x="139" y="1475"/>
                    </a:cubicBezTo>
                    <a:cubicBezTo>
                      <a:pt x="719" y="1475"/>
                      <a:pt x="719" y="1475"/>
                      <a:pt x="719" y="1475"/>
                    </a:cubicBezTo>
                    <a:cubicBezTo>
                      <a:pt x="618" y="1670"/>
                      <a:pt x="618" y="1670"/>
                      <a:pt x="618" y="1670"/>
                    </a:cubicBezTo>
                    <a:cubicBezTo>
                      <a:pt x="474" y="1670"/>
                      <a:pt x="474" y="1670"/>
                      <a:pt x="474" y="1670"/>
                    </a:cubicBezTo>
                    <a:cubicBezTo>
                      <a:pt x="457" y="1670"/>
                      <a:pt x="444" y="1684"/>
                      <a:pt x="444" y="1700"/>
                    </a:cubicBezTo>
                    <a:cubicBezTo>
                      <a:pt x="444" y="1717"/>
                      <a:pt x="457" y="1730"/>
                      <a:pt x="474" y="1730"/>
                    </a:cubicBezTo>
                    <a:cubicBezTo>
                      <a:pt x="1250" y="1730"/>
                      <a:pt x="1250" y="1730"/>
                      <a:pt x="1250" y="1730"/>
                    </a:cubicBezTo>
                    <a:cubicBezTo>
                      <a:pt x="1267" y="1730"/>
                      <a:pt x="1280" y="1717"/>
                      <a:pt x="1280" y="1700"/>
                    </a:cubicBezTo>
                    <a:cubicBezTo>
                      <a:pt x="1280" y="1684"/>
                      <a:pt x="1267" y="1670"/>
                      <a:pt x="1250" y="1670"/>
                    </a:cubicBezTo>
                    <a:cubicBezTo>
                      <a:pt x="1106" y="1670"/>
                      <a:pt x="1106" y="1670"/>
                      <a:pt x="1106" y="1670"/>
                    </a:cubicBezTo>
                    <a:cubicBezTo>
                      <a:pt x="1005" y="1475"/>
                      <a:pt x="1005" y="1475"/>
                      <a:pt x="1005" y="1475"/>
                    </a:cubicBezTo>
                    <a:cubicBezTo>
                      <a:pt x="1585" y="1475"/>
                      <a:pt x="1585" y="1475"/>
                      <a:pt x="1585" y="1475"/>
                    </a:cubicBezTo>
                    <a:cubicBezTo>
                      <a:pt x="1662" y="1475"/>
                      <a:pt x="1724" y="1413"/>
                      <a:pt x="1724" y="1337"/>
                    </a:cubicBezTo>
                    <a:cubicBezTo>
                      <a:pt x="1724" y="559"/>
                      <a:pt x="1724" y="559"/>
                      <a:pt x="1724" y="559"/>
                    </a:cubicBezTo>
                    <a:cubicBezTo>
                      <a:pt x="1724" y="483"/>
                      <a:pt x="1662" y="420"/>
                      <a:pt x="1585" y="420"/>
                    </a:cubicBezTo>
                    <a:close/>
                    <a:moveTo>
                      <a:pt x="979" y="232"/>
                    </a:moveTo>
                    <a:cubicBezTo>
                      <a:pt x="1409" y="232"/>
                      <a:pt x="1409" y="232"/>
                      <a:pt x="1409" y="232"/>
                    </a:cubicBezTo>
                    <a:cubicBezTo>
                      <a:pt x="1409" y="1079"/>
                      <a:pt x="1409" y="1079"/>
                      <a:pt x="1409" y="1079"/>
                    </a:cubicBezTo>
                    <a:cubicBezTo>
                      <a:pt x="894" y="1079"/>
                      <a:pt x="894" y="1079"/>
                      <a:pt x="894" y="1079"/>
                    </a:cubicBezTo>
                    <a:cubicBezTo>
                      <a:pt x="894" y="318"/>
                      <a:pt x="894" y="318"/>
                      <a:pt x="894" y="318"/>
                    </a:cubicBezTo>
                    <a:cubicBezTo>
                      <a:pt x="894" y="271"/>
                      <a:pt x="932" y="232"/>
                      <a:pt x="979" y="232"/>
                    </a:cubicBezTo>
                    <a:close/>
                    <a:moveTo>
                      <a:pt x="479" y="77"/>
                    </a:moveTo>
                    <a:cubicBezTo>
                      <a:pt x="722" y="178"/>
                      <a:pt x="722" y="178"/>
                      <a:pt x="722" y="178"/>
                    </a:cubicBezTo>
                    <a:cubicBezTo>
                      <a:pt x="789" y="205"/>
                      <a:pt x="832" y="269"/>
                      <a:pt x="832" y="342"/>
                    </a:cubicBezTo>
                    <a:cubicBezTo>
                      <a:pt x="832" y="409"/>
                      <a:pt x="832" y="409"/>
                      <a:pt x="832" y="409"/>
                    </a:cubicBezTo>
                    <a:cubicBezTo>
                      <a:pt x="832" y="413"/>
                      <a:pt x="833" y="417"/>
                      <a:pt x="834" y="420"/>
                    </a:cubicBezTo>
                    <a:cubicBezTo>
                      <a:pt x="834" y="1070"/>
                      <a:pt x="834" y="1070"/>
                      <a:pt x="834" y="1070"/>
                    </a:cubicBezTo>
                    <a:cubicBezTo>
                      <a:pt x="479" y="918"/>
                      <a:pt x="479" y="918"/>
                      <a:pt x="479" y="918"/>
                    </a:cubicBezTo>
                    <a:lnTo>
                      <a:pt x="479" y="77"/>
                    </a:lnTo>
                    <a:close/>
                    <a:moveTo>
                      <a:pt x="419" y="232"/>
                    </a:moveTo>
                    <a:cubicBezTo>
                      <a:pt x="419" y="938"/>
                      <a:pt x="419" y="938"/>
                      <a:pt x="419" y="938"/>
                    </a:cubicBezTo>
                    <a:cubicBezTo>
                      <a:pt x="419" y="950"/>
                      <a:pt x="427" y="960"/>
                      <a:pt x="438" y="965"/>
                    </a:cubicBezTo>
                    <a:cubicBezTo>
                      <a:pt x="702" y="1079"/>
                      <a:pt x="702" y="1079"/>
                      <a:pt x="702" y="1079"/>
                    </a:cubicBezTo>
                    <a:cubicBezTo>
                      <a:pt x="315" y="1079"/>
                      <a:pt x="315" y="1079"/>
                      <a:pt x="315" y="1079"/>
                    </a:cubicBezTo>
                    <a:cubicBezTo>
                      <a:pt x="315" y="232"/>
                      <a:pt x="315" y="232"/>
                      <a:pt x="315" y="232"/>
                    </a:cubicBezTo>
                    <a:lnTo>
                      <a:pt x="419" y="232"/>
                    </a:lnTo>
                    <a:close/>
                    <a:moveTo>
                      <a:pt x="139" y="480"/>
                    </a:moveTo>
                    <a:cubicBezTo>
                      <a:pt x="255" y="480"/>
                      <a:pt x="255" y="480"/>
                      <a:pt x="255" y="480"/>
                    </a:cubicBezTo>
                    <a:cubicBezTo>
                      <a:pt x="255" y="1079"/>
                      <a:pt x="255" y="1079"/>
                      <a:pt x="255" y="1079"/>
                    </a:cubicBezTo>
                    <a:cubicBezTo>
                      <a:pt x="179" y="1079"/>
                      <a:pt x="179" y="1079"/>
                      <a:pt x="179" y="1079"/>
                    </a:cubicBezTo>
                    <a:cubicBezTo>
                      <a:pt x="163" y="1079"/>
                      <a:pt x="149" y="1092"/>
                      <a:pt x="149" y="1109"/>
                    </a:cubicBezTo>
                    <a:cubicBezTo>
                      <a:pt x="149" y="1125"/>
                      <a:pt x="163" y="1139"/>
                      <a:pt x="179" y="1139"/>
                    </a:cubicBezTo>
                    <a:cubicBezTo>
                      <a:pt x="848" y="1139"/>
                      <a:pt x="848" y="1139"/>
                      <a:pt x="848" y="1139"/>
                    </a:cubicBezTo>
                    <a:cubicBezTo>
                      <a:pt x="848" y="1139"/>
                      <a:pt x="848" y="1139"/>
                      <a:pt x="848" y="1139"/>
                    </a:cubicBezTo>
                    <a:cubicBezTo>
                      <a:pt x="848" y="1139"/>
                      <a:pt x="848" y="1139"/>
                      <a:pt x="848" y="1139"/>
                    </a:cubicBezTo>
                    <a:cubicBezTo>
                      <a:pt x="1545" y="1139"/>
                      <a:pt x="1545" y="1139"/>
                      <a:pt x="1545" y="1139"/>
                    </a:cubicBezTo>
                    <a:cubicBezTo>
                      <a:pt x="1561" y="1139"/>
                      <a:pt x="1575" y="1125"/>
                      <a:pt x="1575" y="1109"/>
                    </a:cubicBezTo>
                    <a:cubicBezTo>
                      <a:pt x="1575" y="1092"/>
                      <a:pt x="1561" y="1079"/>
                      <a:pt x="1545" y="1079"/>
                    </a:cubicBezTo>
                    <a:cubicBezTo>
                      <a:pt x="1469" y="1079"/>
                      <a:pt x="1469" y="1079"/>
                      <a:pt x="1469" y="1079"/>
                    </a:cubicBezTo>
                    <a:cubicBezTo>
                      <a:pt x="1469" y="480"/>
                      <a:pt x="1469" y="480"/>
                      <a:pt x="1469" y="480"/>
                    </a:cubicBezTo>
                    <a:cubicBezTo>
                      <a:pt x="1585" y="480"/>
                      <a:pt x="1585" y="480"/>
                      <a:pt x="1585" y="480"/>
                    </a:cubicBezTo>
                    <a:cubicBezTo>
                      <a:pt x="1628" y="480"/>
                      <a:pt x="1664" y="516"/>
                      <a:pt x="1664" y="559"/>
                    </a:cubicBezTo>
                    <a:cubicBezTo>
                      <a:pt x="1664" y="1229"/>
                      <a:pt x="1664" y="1229"/>
                      <a:pt x="1664" y="1229"/>
                    </a:cubicBezTo>
                    <a:cubicBezTo>
                      <a:pt x="60" y="1229"/>
                      <a:pt x="60" y="1229"/>
                      <a:pt x="60" y="1229"/>
                    </a:cubicBezTo>
                    <a:cubicBezTo>
                      <a:pt x="60" y="559"/>
                      <a:pt x="60" y="559"/>
                      <a:pt x="60" y="559"/>
                    </a:cubicBezTo>
                    <a:cubicBezTo>
                      <a:pt x="60" y="516"/>
                      <a:pt x="96" y="480"/>
                      <a:pt x="139" y="480"/>
                    </a:cubicBezTo>
                    <a:close/>
                    <a:moveTo>
                      <a:pt x="1038" y="1670"/>
                    </a:moveTo>
                    <a:cubicBezTo>
                      <a:pt x="686" y="1670"/>
                      <a:pt x="686" y="1670"/>
                      <a:pt x="686" y="1670"/>
                    </a:cubicBezTo>
                    <a:cubicBezTo>
                      <a:pt x="786" y="1475"/>
                      <a:pt x="786" y="1475"/>
                      <a:pt x="786" y="1475"/>
                    </a:cubicBezTo>
                    <a:cubicBezTo>
                      <a:pt x="938" y="1475"/>
                      <a:pt x="938" y="1475"/>
                      <a:pt x="938" y="1475"/>
                    </a:cubicBezTo>
                    <a:lnTo>
                      <a:pt x="1038" y="1670"/>
                    </a:lnTo>
                    <a:close/>
                    <a:moveTo>
                      <a:pt x="1585" y="1415"/>
                    </a:moveTo>
                    <a:cubicBezTo>
                      <a:pt x="139" y="1415"/>
                      <a:pt x="139" y="1415"/>
                      <a:pt x="139" y="1415"/>
                    </a:cubicBezTo>
                    <a:cubicBezTo>
                      <a:pt x="96" y="1415"/>
                      <a:pt x="60" y="1380"/>
                      <a:pt x="60" y="1337"/>
                    </a:cubicBezTo>
                    <a:cubicBezTo>
                      <a:pt x="60" y="1289"/>
                      <a:pt x="60" y="1289"/>
                      <a:pt x="60" y="1289"/>
                    </a:cubicBezTo>
                    <a:cubicBezTo>
                      <a:pt x="1664" y="1289"/>
                      <a:pt x="1664" y="1289"/>
                      <a:pt x="1664" y="1289"/>
                    </a:cubicBezTo>
                    <a:cubicBezTo>
                      <a:pt x="1664" y="1337"/>
                      <a:pt x="1664" y="1337"/>
                      <a:pt x="1664" y="1337"/>
                    </a:cubicBezTo>
                    <a:cubicBezTo>
                      <a:pt x="1664" y="1380"/>
                      <a:pt x="1628" y="1415"/>
                      <a:pt x="1585" y="1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1">
                <a:extLst>
                  <a:ext uri="{FF2B5EF4-FFF2-40B4-BE49-F238E27FC236}">
                    <a16:creationId xmlns:a16="http://schemas.microsoft.com/office/drawing/2014/main" id="{D8BF5773-E53D-F71A-1E09-20630EA308D2}"/>
                  </a:ext>
                </a:extLst>
              </p:cNvPr>
              <p:cNvSpPr>
                <a:spLocks noEditPoints="1"/>
              </p:cNvSpPr>
              <p:nvPr/>
            </p:nvSpPr>
            <p:spPr bwMode="gray">
              <a:xfrm>
                <a:off x="-3009900" y="8699500"/>
                <a:ext cx="1036638" cy="731838"/>
              </a:xfrm>
              <a:custGeom>
                <a:avLst/>
                <a:gdLst>
                  <a:gd name="T0" fmla="*/ 30 w 275"/>
                  <a:gd name="T1" fmla="*/ 194 h 194"/>
                  <a:gd name="T2" fmla="*/ 245 w 275"/>
                  <a:gd name="T3" fmla="*/ 194 h 194"/>
                  <a:gd name="T4" fmla="*/ 275 w 275"/>
                  <a:gd name="T5" fmla="*/ 164 h 194"/>
                  <a:gd name="T6" fmla="*/ 275 w 275"/>
                  <a:gd name="T7" fmla="*/ 30 h 194"/>
                  <a:gd name="T8" fmla="*/ 245 w 275"/>
                  <a:gd name="T9" fmla="*/ 0 h 194"/>
                  <a:gd name="T10" fmla="*/ 30 w 275"/>
                  <a:gd name="T11" fmla="*/ 0 h 194"/>
                  <a:gd name="T12" fmla="*/ 0 w 275"/>
                  <a:gd name="T13" fmla="*/ 30 h 194"/>
                  <a:gd name="T14" fmla="*/ 0 w 275"/>
                  <a:gd name="T15" fmla="*/ 164 h 194"/>
                  <a:gd name="T16" fmla="*/ 30 w 275"/>
                  <a:gd name="T17" fmla="*/ 194 h 194"/>
                  <a:gd name="T18" fmla="*/ 60 w 275"/>
                  <a:gd name="T19" fmla="*/ 60 h 194"/>
                  <a:gd name="T20" fmla="*/ 215 w 275"/>
                  <a:gd name="T21" fmla="*/ 60 h 194"/>
                  <a:gd name="T22" fmla="*/ 215 w 275"/>
                  <a:gd name="T23" fmla="*/ 134 h 194"/>
                  <a:gd name="T24" fmla="*/ 60 w 275"/>
                  <a:gd name="T25" fmla="*/ 134 h 194"/>
                  <a:gd name="T26" fmla="*/ 60 w 275"/>
                  <a:gd name="T27" fmla="*/ 6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194">
                    <a:moveTo>
                      <a:pt x="30" y="194"/>
                    </a:moveTo>
                    <a:cubicBezTo>
                      <a:pt x="245" y="194"/>
                      <a:pt x="245" y="194"/>
                      <a:pt x="245" y="194"/>
                    </a:cubicBezTo>
                    <a:cubicBezTo>
                      <a:pt x="262" y="194"/>
                      <a:pt x="275" y="181"/>
                      <a:pt x="275" y="164"/>
                    </a:cubicBezTo>
                    <a:cubicBezTo>
                      <a:pt x="275" y="30"/>
                      <a:pt x="275" y="30"/>
                      <a:pt x="275" y="30"/>
                    </a:cubicBezTo>
                    <a:cubicBezTo>
                      <a:pt x="275" y="14"/>
                      <a:pt x="262" y="0"/>
                      <a:pt x="245" y="0"/>
                    </a:cubicBezTo>
                    <a:cubicBezTo>
                      <a:pt x="30" y="0"/>
                      <a:pt x="30" y="0"/>
                      <a:pt x="30" y="0"/>
                    </a:cubicBezTo>
                    <a:cubicBezTo>
                      <a:pt x="13" y="0"/>
                      <a:pt x="0" y="14"/>
                      <a:pt x="0" y="30"/>
                    </a:cubicBezTo>
                    <a:cubicBezTo>
                      <a:pt x="0" y="164"/>
                      <a:pt x="0" y="164"/>
                      <a:pt x="0" y="164"/>
                    </a:cubicBezTo>
                    <a:cubicBezTo>
                      <a:pt x="0" y="181"/>
                      <a:pt x="13" y="194"/>
                      <a:pt x="30" y="194"/>
                    </a:cubicBezTo>
                    <a:close/>
                    <a:moveTo>
                      <a:pt x="60" y="60"/>
                    </a:moveTo>
                    <a:cubicBezTo>
                      <a:pt x="215" y="60"/>
                      <a:pt x="215" y="60"/>
                      <a:pt x="215" y="60"/>
                    </a:cubicBezTo>
                    <a:cubicBezTo>
                      <a:pt x="215" y="134"/>
                      <a:pt x="215" y="134"/>
                      <a:pt x="215" y="134"/>
                    </a:cubicBezTo>
                    <a:cubicBezTo>
                      <a:pt x="60" y="134"/>
                      <a:pt x="60" y="134"/>
                      <a:pt x="60" y="134"/>
                    </a:cubicBezTo>
                    <a:lnTo>
                      <a:pt x="6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2">
                <a:extLst>
                  <a:ext uri="{FF2B5EF4-FFF2-40B4-BE49-F238E27FC236}">
                    <a16:creationId xmlns:a16="http://schemas.microsoft.com/office/drawing/2014/main" id="{55E43059-472C-A720-C015-5ADD7EDFD2CD}"/>
                  </a:ext>
                </a:extLst>
              </p:cNvPr>
              <p:cNvSpPr>
                <a:spLocks/>
              </p:cNvSpPr>
              <p:nvPr/>
            </p:nvSpPr>
            <p:spPr bwMode="gray">
              <a:xfrm>
                <a:off x="-3009900" y="9801225"/>
                <a:ext cx="1395413" cy="225425"/>
              </a:xfrm>
              <a:custGeom>
                <a:avLst/>
                <a:gdLst>
                  <a:gd name="T0" fmla="*/ 30 w 370"/>
                  <a:gd name="T1" fmla="*/ 60 h 60"/>
                  <a:gd name="T2" fmla="*/ 340 w 370"/>
                  <a:gd name="T3" fmla="*/ 60 h 60"/>
                  <a:gd name="T4" fmla="*/ 370 w 370"/>
                  <a:gd name="T5" fmla="*/ 30 h 60"/>
                  <a:gd name="T6" fmla="*/ 340 w 370"/>
                  <a:gd name="T7" fmla="*/ 0 h 60"/>
                  <a:gd name="T8" fmla="*/ 30 w 370"/>
                  <a:gd name="T9" fmla="*/ 0 h 60"/>
                  <a:gd name="T10" fmla="*/ 0 w 370"/>
                  <a:gd name="T11" fmla="*/ 30 h 60"/>
                  <a:gd name="T12" fmla="*/ 30 w 37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70" h="60">
                    <a:moveTo>
                      <a:pt x="30" y="60"/>
                    </a:moveTo>
                    <a:cubicBezTo>
                      <a:pt x="340" y="60"/>
                      <a:pt x="340" y="60"/>
                      <a:pt x="340" y="60"/>
                    </a:cubicBezTo>
                    <a:cubicBezTo>
                      <a:pt x="356" y="60"/>
                      <a:pt x="370" y="47"/>
                      <a:pt x="370" y="30"/>
                    </a:cubicBezTo>
                    <a:cubicBezTo>
                      <a:pt x="370" y="14"/>
                      <a:pt x="356" y="0"/>
                      <a:pt x="340" y="0"/>
                    </a:cubicBezTo>
                    <a:cubicBezTo>
                      <a:pt x="30" y="0"/>
                      <a:pt x="30" y="0"/>
                      <a:pt x="30" y="0"/>
                    </a:cubicBezTo>
                    <a:cubicBezTo>
                      <a:pt x="13" y="0"/>
                      <a:pt x="0" y="14"/>
                      <a:pt x="0" y="30"/>
                    </a:cubicBezTo>
                    <a:cubicBezTo>
                      <a:pt x="0" y="47"/>
                      <a:pt x="13"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3">
                <a:extLst>
                  <a:ext uri="{FF2B5EF4-FFF2-40B4-BE49-F238E27FC236}">
                    <a16:creationId xmlns:a16="http://schemas.microsoft.com/office/drawing/2014/main" id="{8B23326A-4D32-ECF4-14A1-1DD8B61D45AC}"/>
                  </a:ext>
                </a:extLst>
              </p:cNvPr>
              <p:cNvSpPr>
                <a:spLocks/>
              </p:cNvSpPr>
              <p:nvPr/>
            </p:nvSpPr>
            <p:spPr bwMode="gray">
              <a:xfrm>
                <a:off x="-3009900" y="10917238"/>
                <a:ext cx="1395413" cy="225425"/>
              </a:xfrm>
              <a:custGeom>
                <a:avLst/>
                <a:gdLst>
                  <a:gd name="T0" fmla="*/ 30 w 370"/>
                  <a:gd name="T1" fmla="*/ 60 h 60"/>
                  <a:gd name="T2" fmla="*/ 340 w 370"/>
                  <a:gd name="T3" fmla="*/ 60 h 60"/>
                  <a:gd name="T4" fmla="*/ 370 w 370"/>
                  <a:gd name="T5" fmla="*/ 30 h 60"/>
                  <a:gd name="T6" fmla="*/ 340 w 370"/>
                  <a:gd name="T7" fmla="*/ 0 h 60"/>
                  <a:gd name="T8" fmla="*/ 30 w 370"/>
                  <a:gd name="T9" fmla="*/ 0 h 60"/>
                  <a:gd name="T10" fmla="*/ 0 w 370"/>
                  <a:gd name="T11" fmla="*/ 30 h 60"/>
                  <a:gd name="T12" fmla="*/ 30 w 37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70" h="60">
                    <a:moveTo>
                      <a:pt x="30" y="60"/>
                    </a:moveTo>
                    <a:cubicBezTo>
                      <a:pt x="340" y="60"/>
                      <a:pt x="340" y="60"/>
                      <a:pt x="340" y="60"/>
                    </a:cubicBezTo>
                    <a:cubicBezTo>
                      <a:pt x="356" y="60"/>
                      <a:pt x="370" y="47"/>
                      <a:pt x="370" y="30"/>
                    </a:cubicBezTo>
                    <a:cubicBezTo>
                      <a:pt x="370" y="14"/>
                      <a:pt x="356" y="0"/>
                      <a:pt x="340" y="0"/>
                    </a:cubicBezTo>
                    <a:cubicBezTo>
                      <a:pt x="30" y="0"/>
                      <a:pt x="30" y="0"/>
                      <a:pt x="30" y="0"/>
                    </a:cubicBezTo>
                    <a:cubicBezTo>
                      <a:pt x="13" y="0"/>
                      <a:pt x="0" y="14"/>
                      <a:pt x="0" y="30"/>
                    </a:cubicBezTo>
                    <a:cubicBezTo>
                      <a:pt x="0" y="47"/>
                      <a:pt x="13"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4">
                <a:extLst>
                  <a:ext uri="{FF2B5EF4-FFF2-40B4-BE49-F238E27FC236}">
                    <a16:creationId xmlns:a16="http://schemas.microsoft.com/office/drawing/2014/main" id="{E2A9F578-32BE-E308-C283-D1E8D3FBF9DC}"/>
                  </a:ext>
                </a:extLst>
              </p:cNvPr>
              <p:cNvSpPr>
                <a:spLocks/>
              </p:cNvSpPr>
              <p:nvPr/>
            </p:nvSpPr>
            <p:spPr bwMode="gray">
              <a:xfrm>
                <a:off x="-3009900" y="10358438"/>
                <a:ext cx="1395413" cy="227013"/>
              </a:xfrm>
              <a:custGeom>
                <a:avLst/>
                <a:gdLst>
                  <a:gd name="T0" fmla="*/ 30 w 370"/>
                  <a:gd name="T1" fmla="*/ 60 h 60"/>
                  <a:gd name="T2" fmla="*/ 340 w 370"/>
                  <a:gd name="T3" fmla="*/ 60 h 60"/>
                  <a:gd name="T4" fmla="*/ 370 w 370"/>
                  <a:gd name="T5" fmla="*/ 30 h 60"/>
                  <a:gd name="T6" fmla="*/ 340 w 370"/>
                  <a:gd name="T7" fmla="*/ 0 h 60"/>
                  <a:gd name="T8" fmla="*/ 30 w 370"/>
                  <a:gd name="T9" fmla="*/ 0 h 60"/>
                  <a:gd name="T10" fmla="*/ 0 w 370"/>
                  <a:gd name="T11" fmla="*/ 30 h 60"/>
                  <a:gd name="T12" fmla="*/ 30 w 37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70" h="60">
                    <a:moveTo>
                      <a:pt x="30" y="60"/>
                    </a:moveTo>
                    <a:cubicBezTo>
                      <a:pt x="340" y="60"/>
                      <a:pt x="340" y="60"/>
                      <a:pt x="340" y="60"/>
                    </a:cubicBezTo>
                    <a:cubicBezTo>
                      <a:pt x="356" y="60"/>
                      <a:pt x="370" y="47"/>
                      <a:pt x="370" y="30"/>
                    </a:cubicBezTo>
                    <a:cubicBezTo>
                      <a:pt x="370" y="14"/>
                      <a:pt x="356" y="0"/>
                      <a:pt x="340" y="0"/>
                    </a:cubicBezTo>
                    <a:cubicBezTo>
                      <a:pt x="30" y="0"/>
                      <a:pt x="30" y="0"/>
                      <a:pt x="30" y="0"/>
                    </a:cubicBezTo>
                    <a:cubicBezTo>
                      <a:pt x="13" y="0"/>
                      <a:pt x="0" y="14"/>
                      <a:pt x="0" y="30"/>
                    </a:cubicBezTo>
                    <a:cubicBezTo>
                      <a:pt x="0" y="47"/>
                      <a:pt x="13"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75">
                <a:extLst>
                  <a:ext uri="{FF2B5EF4-FFF2-40B4-BE49-F238E27FC236}">
                    <a16:creationId xmlns:a16="http://schemas.microsoft.com/office/drawing/2014/main" id="{78A1383D-C155-1E04-CC71-EA35D7752CCF}"/>
                  </a:ext>
                </a:extLst>
              </p:cNvPr>
              <p:cNvSpPr>
                <a:spLocks/>
              </p:cNvSpPr>
              <p:nvPr/>
            </p:nvSpPr>
            <p:spPr bwMode="gray">
              <a:xfrm>
                <a:off x="-1433513" y="12409488"/>
                <a:ext cx="225425" cy="227013"/>
              </a:xfrm>
              <a:custGeom>
                <a:avLst/>
                <a:gdLst>
                  <a:gd name="T0" fmla="*/ 58 w 60"/>
                  <a:gd name="T1" fmla="*/ 19 h 60"/>
                  <a:gd name="T2" fmla="*/ 55 w 60"/>
                  <a:gd name="T3" fmla="*/ 13 h 60"/>
                  <a:gd name="T4" fmla="*/ 51 w 60"/>
                  <a:gd name="T5" fmla="*/ 9 h 60"/>
                  <a:gd name="T6" fmla="*/ 47 w 60"/>
                  <a:gd name="T7" fmla="*/ 5 h 60"/>
                  <a:gd name="T8" fmla="*/ 42 w 60"/>
                  <a:gd name="T9" fmla="*/ 2 h 60"/>
                  <a:gd name="T10" fmla="*/ 36 w 60"/>
                  <a:gd name="T11" fmla="*/ 1 h 60"/>
                  <a:gd name="T12" fmla="*/ 24 w 60"/>
                  <a:gd name="T13" fmla="*/ 1 h 60"/>
                  <a:gd name="T14" fmla="*/ 19 w 60"/>
                  <a:gd name="T15" fmla="*/ 2 h 60"/>
                  <a:gd name="T16" fmla="*/ 13 w 60"/>
                  <a:gd name="T17" fmla="*/ 5 h 60"/>
                  <a:gd name="T18" fmla="*/ 9 w 60"/>
                  <a:gd name="T19" fmla="*/ 9 h 60"/>
                  <a:gd name="T20" fmla="*/ 5 w 60"/>
                  <a:gd name="T21" fmla="*/ 13 h 60"/>
                  <a:gd name="T22" fmla="*/ 2 w 60"/>
                  <a:gd name="T23" fmla="*/ 19 h 60"/>
                  <a:gd name="T24" fmla="*/ 1 w 60"/>
                  <a:gd name="T25" fmla="*/ 24 h 60"/>
                  <a:gd name="T26" fmla="*/ 0 w 60"/>
                  <a:gd name="T27" fmla="*/ 30 h 60"/>
                  <a:gd name="T28" fmla="*/ 1 w 60"/>
                  <a:gd name="T29" fmla="*/ 36 h 60"/>
                  <a:gd name="T30" fmla="*/ 2 w 60"/>
                  <a:gd name="T31" fmla="*/ 41 h 60"/>
                  <a:gd name="T32" fmla="*/ 5 w 60"/>
                  <a:gd name="T33" fmla="*/ 47 h 60"/>
                  <a:gd name="T34" fmla="*/ 9 w 60"/>
                  <a:gd name="T35" fmla="*/ 51 h 60"/>
                  <a:gd name="T36" fmla="*/ 13 w 60"/>
                  <a:gd name="T37" fmla="*/ 55 h 60"/>
                  <a:gd name="T38" fmla="*/ 19 w 60"/>
                  <a:gd name="T39" fmla="*/ 58 h 60"/>
                  <a:gd name="T40" fmla="*/ 24 w 60"/>
                  <a:gd name="T41" fmla="*/ 59 h 60"/>
                  <a:gd name="T42" fmla="*/ 30 w 60"/>
                  <a:gd name="T43" fmla="*/ 60 h 60"/>
                  <a:gd name="T44" fmla="*/ 36 w 60"/>
                  <a:gd name="T45" fmla="*/ 59 h 60"/>
                  <a:gd name="T46" fmla="*/ 42 w 60"/>
                  <a:gd name="T47" fmla="*/ 58 h 60"/>
                  <a:gd name="T48" fmla="*/ 47 w 60"/>
                  <a:gd name="T49" fmla="*/ 55 h 60"/>
                  <a:gd name="T50" fmla="*/ 51 w 60"/>
                  <a:gd name="T51" fmla="*/ 51 h 60"/>
                  <a:gd name="T52" fmla="*/ 55 w 60"/>
                  <a:gd name="T53" fmla="*/ 47 h 60"/>
                  <a:gd name="T54" fmla="*/ 58 w 60"/>
                  <a:gd name="T55" fmla="*/ 41 h 60"/>
                  <a:gd name="T56" fmla="*/ 60 w 60"/>
                  <a:gd name="T57" fmla="*/ 36 h 60"/>
                  <a:gd name="T58" fmla="*/ 60 w 60"/>
                  <a:gd name="T59" fmla="*/ 30 h 60"/>
                  <a:gd name="T60" fmla="*/ 60 w 60"/>
                  <a:gd name="T61" fmla="*/ 24 h 60"/>
                  <a:gd name="T62" fmla="*/ 58 w 60"/>
                  <a:gd name="T63"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0">
                    <a:moveTo>
                      <a:pt x="58" y="19"/>
                    </a:moveTo>
                    <a:cubicBezTo>
                      <a:pt x="57" y="17"/>
                      <a:pt x="56" y="15"/>
                      <a:pt x="55" y="13"/>
                    </a:cubicBezTo>
                    <a:cubicBezTo>
                      <a:pt x="54" y="12"/>
                      <a:pt x="53" y="10"/>
                      <a:pt x="51" y="9"/>
                    </a:cubicBezTo>
                    <a:cubicBezTo>
                      <a:pt x="50" y="7"/>
                      <a:pt x="48" y="6"/>
                      <a:pt x="47" y="5"/>
                    </a:cubicBezTo>
                    <a:cubicBezTo>
                      <a:pt x="45" y="4"/>
                      <a:pt x="43" y="3"/>
                      <a:pt x="42" y="2"/>
                    </a:cubicBezTo>
                    <a:cubicBezTo>
                      <a:pt x="40" y="2"/>
                      <a:pt x="38" y="1"/>
                      <a:pt x="36" y="1"/>
                    </a:cubicBezTo>
                    <a:cubicBezTo>
                      <a:pt x="32" y="0"/>
                      <a:pt x="28" y="0"/>
                      <a:pt x="24" y="1"/>
                    </a:cubicBezTo>
                    <a:cubicBezTo>
                      <a:pt x="22" y="1"/>
                      <a:pt x="20" y="2"/>
                      <a:pt x="19" y="2"/>
                    </a:cubicBezTo>
                    <a:cubicBezTo>
                      <a:pt x="17" y="3"/>
                      <a:pt x="15" y="4"/>
                      <a:pt x="13" y="5"/>
                    </a:cubicBezTo>
                    <a:cubicBezTo>
                      <a:pt x="12" y="6"/>
                      <a:pt x="10" y="7"/>
                      <a:pt x="9" y="9"/>
                    </a:cubicBezTo>
                    <a:cubicBezTo>
                      <a:pt x="8" y="10"/>
                      <a:pt x="6" y="12"/>
                      <a:pt x="5" y="13"/>
                    </a:cubicBezTo>
                    <a:cubicBezTo>
                      <a:pt x="4" y="15"/>
                      <a:pt x="3" y="17"/>
                      <a:pt x="2" y="19"/>
                    </a:cubicBezTo>
                    <a:cubicBezTo>
                      <a:pt x="2" y="20"/>
                      <a:pt x="1" y="22"/>
                      <a:pt x="1" y="24"/>
                    </a:cubicBezTo>
                    <a:cubicBezTo>
                      <a:pt x="0" y="26"/>
                      <a:pt x="0" y="28"/>
                      <a:pt x="0" y="30"/>
                    </a:cubicBezTo>
                    <a:cubicBezTo>
                      <a:pt x="0" y="32"/>
                      <a:pt x="0" y="34"/>
                      <a:pt x="1" y="36"/>
                    </a:cubicBezTo>
                    <a:cubicBezTo>
                      <a:pt x="1" y="38"/>
                      <a:pt x="2" y="40"/>
                      <a:pt x="2" y="41"/>
                    </a:cubicBezTo>
                    <a:cubicBezTo>
                      <a:pt x="3" y="43"/>
                      <a:pt x="4" y="45"/>
                      <a:pt x="5" y="47"/>
                    </a:cubicBezTo>
                    <a:cubicBezTo>
                      <a:pt x="6" y="48"/>
                      <a:pt x="8" y="50"/>
                      <a:pt x="9" y="51"/>
                    </a:cubicBezTo>
                    <a:cubicBezTo>
                      <a:pt x="10" y="53"/>
                      <a:pt x="12" y="54"/>
                      <a:pt x="13" y="55"/>
                    </a:cubicBezTo>
                    <a:cubicBezTo>
                      <a:pt x="15" y="56"/>
                      <a:pt x="17" y="57"/>
                      <a:pt x="19" y="58"/>
                    </a:cubicBezTo>
                    <a:cubicBezTo>
                      <a:pt x="20" y="58"/>
                      <a:pt x="22" y="59"/>
                      <a:pt x="24" y="59"/>
                    </a:cubicBezTo>
                    <a:cubicBezTo>
                      <a:pt x="26" y="60"/>
                      <a:pt x="28" y="60"/>
                      <a:pt x="30" y="60"/>
                    </a:cubicBezTo>
                    <a:cubicBezTo>
                      <a:pt x="32" y="60"/>
                      <a:pt x="34" y="60"/>
                      <a:pt x="36" y="59"/>
                    </a:cubicBezTo>
                    <a:cubicBezTo>
                      <a:pt x="38" y="59"/>
                      <a:pt x="40" y="58"/>
                      <a:pt x="42" y="58"/>
                    </a:cubicBezTo>
                    <a:cubicBezTo>
                      <a:pt x="43" y="57"/>
                      <a:pt x="45" y="56"/>
                      <a:pt x="47" y="55"/>
                    </a:cubicBezTo>
                    <a:cubicBezTo>
                      <a:pt x="48" y="54"/>
                      <a:pt x="50" y="53"/>
                      <a:pt x="51" y="51"/>
                    </a:cubicBezTo>
                    <a:cubicBezTo>
                      <a:pt x="53" y="50"/>
                      <a:pt x="54" y="48"/>
                      <a:pt x="55" y="47"/>
                    </a:cubicBezTo>
                    <a:cubicBezTo>
                      <a:pt x="56" y="45"/>
                      <a:pt x="57" y="43"/>
                      <a:pt x="58" y="41"/>
                    </a:cubicBezTo>
                    <a:cubicBezTo>
                      <a:pt x="59" y="40"/>
                      <a:pt x="59" y="38"/>
                      <a:pt x="60" y="36"/>
                    </a:cubicBezTo>
                    <a:cubicBezTo>
                      <a:pt x="60" y="34"/>
                      <a:pt x="60" y="32"/>
                      <a:pt x="60" y="30"/>
                    </a:cubicBezTo>
                    <a:cubicBezTo>
                      <a:pt x="60" y="28"/>
                      <a:pt x="60" y="26"/>
                      <a:pt x="60" y="24"/>
                    </a:cubicBezTo>
                    <a:cubicBezTo>
                      <a:pt x="59" y="22"/>
                      <a:pt x="59" y="20"/>
                      <a:pt x="5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6">
                <a:extLst>
                  <a:ext uri="{FF2B5EF4-FFF2-40B4-BE49-F238E27FC236}">
                    <a16:creationId xmlns:a16="http://schemas.microsoft.com/office/drawing/2014/main" id="{A9AADBE1-95F7-57B0-8AAF-EB7F7A21EF34}"/>
                  </a:ext>
                </a:extLst>
              </p:cNvPr>
              <p:cNvSpPr>
                <a:spLocks/>
              </p:cNvSpPr>
              <p:nvPr/>
            </p:nvSpPr>
            <p:spPr bwMode="gray">
              <a:xfrm>
                <a:off x="-985838" y="12409488"/>
                <a:ext cx="227013" cy="227013"/>
              </a:xfrm>
              <a:custGeom>
                <a:avLst/>
                <a:gdLst>
                  <a:gd name="T0" fmla="*/ 57 w 60"/>
                  <a:gd name="T1" fmla="*/ 19 h 60"/>
                  <a:gd name="T2" fmla="*/ 55 w 60"/>
                  <a:gd name="T3" fmla="*/ 13 h 60"/>
                  <a:gd name="T4" fmla="*/ 51 w 60"/>
                  <a:gd name="T5" fmla="*/ 9 h 60"/>
                  <a:gd name="T6" fmla="*/ 46 w 60"/>
                  <a:gd name="T7" fmla="*/ 5 h 60"/>
                  <a:gd name="T8" fmla="*/ 41 w 60"/>
                  <a:gd name="T9" fmla="*/ 2 h 60"/>
                  <a:gd name="T10" fmla="*/ 35 w 60"/>
                  <a:gd name="T11" fmla="*/ 1 h 60"/>
                  <a:gd name="T12" fmla="*/ 24 w 60"/>
                  <a:gd name="T13" fmla="*/ 1 h 60"/>
                  <a:gd name="T14" fmla="*/ 18 w 60"/>
                  <a:gd name="T15" fmla="*/ 2 h 60"/>
                  <a:gd name="T16" fmla="*/ 13 w 60"/>
                  <a:gd name="T17" fmla="*/ 5 h 60"/>
                  <a:gd name="T18" fmla="*/ 8 w 60"/>
                  <a:gd name="T19" fmla="*/ 9 h 60"/>
                  <a:gd name="T20" fmla="*/ 5 w 60"/>
                  <a:gd name="T21" fmla="*/ 13 h 60"/>
                  <a:gd name="T22" fmla="*/ 2 w 60"/>
                  <a:gd name="T23" fmla="*/ 19 h 60"/>
                  <a:gd name="T24" fmla="*/ 0 w 60"/>
                  <a:gd name="T25" fmla="*/ 24 h 60"/>
                  <a:gd name="T26" fmla="*/ 0 w 60"/>
                  <a:gd name="T27" fmla="*/ 30 h 60"/>
                  <a:gd name="T28" fmla="*/ 0 w 60"/>
                  <a:gd name="T29" fmla="*/ 36 h 60"/>
                  <a:gd name="T30" fmla="*/ 2 w 60"/>
                  <a:gd name="T31" fmla="*/ 41 h 60"/>
                  <a:gd name="T32" fmla="*/ 5 w 60"/>
                  <a:gd name="T33" fmla="*/ 47 h 60"/>
                  <a:gd name="T34" fmla="*/ 8 w 60"/>
                  <a:gd name="T35" fmla="*/ 51 h 60"/>
                  <a:gd name="T36" fmla="*/ 13 w 60"/>
                  <a:gd name="T37" fmla="*/ 55 h 60"/>
                  <a:gd name="T38" fmla="*/ 18 w 60"/>
                  <a:gd name="T39" fmla="*/ 58 h 60"/>
                  <a:gd name="T40" fmla="*/ 24 w 60"/>
                  <a:gd name="T41" fmla="*/ 59 h 60"/>
                  <a:gd name="T42" fmla="*/ 30 w 60"/>
                  <a:gd name="T43" fmla="*/ 60 h 60"/>
                  <a:gd name="T44" fmla="*/ 35 w 60"/>
                  <a:gd name="T45" fmla="*/ 59 h 60"/>
                  <a:gd name="T46" fmla="*/ 41 w 60"/>
                  <a:gd name="T47" fmla="*/ 58 h 60"/>
                  <a:gd name="T48" fmla="*/ 46 w 60"/>
                  <a:gd name="T49" fmla="*/ 55 h 60"/>
                  <a:gd name="T50" fmla="*/ 51 w 60"/>
                  <a:gd name="T51" fmla="*/ 51 h 60"/>
                  <a:gd name="T52" fmla="*/ 55 w 60"/>
                  <a:gd name="T53" fmla="*/ 47 h 60"/>
                  <a:gd name="T54" fmla="*/ 57 w 60"/>
                  <a:gd name="T55" fmla="*/ 41 h 60"/>
                  <a:gd name="T56" fmla="*/ 59 w 60"/>
                  <a:gd name="T57" fmla="*/ 36 h 60"/>
                  <a:gd name="T58" fmla="*/ 60 w 60"/>
                  <a:gd name="T59" fmla="*/ 30 h 60"/>
                  <a:gd name="T60" fmla="*/ 59 w 60"/>
                  <a:gd name="T61" fmla="*/ 24 h 60"/>
                  <a:gd name="T62" fmla="*/ 57 w 60"/>
                  <a:gd name="T63"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0">
                    <a:moveTo>
                      <a:pt x="57" y="19"/>
                    </a:moveTo>
                    <a:cubicBezTo>
                      <a:pt x="57" y="17"/>
                      <a:pt x="56" y="15"/>
                      <a:pt x="55" y="13"/>
                    </a:cubicBezTo>
                    <a:cubicBezTo>
                      <a:pt x="53" y="12"/>
                      <a:pt x="52" y="10"/>
                      <a:pt x="51" y="9"/>
                    </a:cubicBezTo>
                    <a:cubicBezTo>
                      <a:pt x="49" y="7"/>
                      <a:pt x="48" y="6"/>
                      <a:pt x="46" y="5"/>
                    </a:cubicBezTo>
                    <a:cubicBezTo>
                      <a:pt x="45" y="4"/>
                      <a:pt x="43" y="3"/>
                      <a:pt x="41" y="2"/>
                    </a:cubicBezTo>
                    <a:cubicBezTo>
                      <a:pt x="39" y="2"/>
                      <a:pt x="37" y="1"/>
                      <a:pt x="35" y="1"/>
                    </a:cubicBezTo>
                    <a:cubicBezTo>
                      <a:pt x="32" y="0"/>
                      <a:pt x="28" y="0"/>
                      <a:pt x="24" y="1"/>
                    </a:cubicBezTo>
                    <a:cubicBezTo>
                      <a:pt x="22" y="1"/>
                      <a:pt x="20" y="2"/>
                      <a:pt x="18" y="2"/>
                    </a:cubicBezTo>
                    <a:cubicBezTo>
                      <a:pt x="16" y="3"/>
                      <a:pt x="15" y="4"/>
                      <a:pt x="13" y="5"/>
                    </a:cubicBezTo>
                    <a:cubicBezTo>
                      <a:pt x="11" y="6"/>
                      <a:pt x="10" y="7"/>
                      <a:pt x="8" y="9"/>
                    </a:cubicBezTo>
                    <a:cubicBezTo>
                      <a:pt x="7" y="10"/>
                      <a:pt x="6" y="12"/>
                      <a:pt x="5" y="13"/>
                    </a:cubicBezTo>
                    <a:cubicBezTo>
                      <a:pt x="4" y="15"/>
                      <a:pt x="3" y="17"/>
                      <a:pt x="2" y="19"/>
                    </a:cubicBezTo>
                    <a:cubicBezTo>
                      <a:pt x="1" y="20"/>
                      <a:pt x="1" y="22"/>
                      <a:pt x="0" y="24"/>
                    </a:cubicBezTo>
                    <a:cubicBezTo>
                      <a:pt x="0" y="26"/>
                      <a:pt x="0" y="28"/>
                      <a:pt x="0" y="30"/>
                    </a:cubicBezTo>
                    <a:cubicBezTo>
                      <a:pt x="0" y="32"/>
                      <a:pt x="0" y="34"/>
                      <a:pt x="0" y="36"/>
                    </a:cubicBezTo>
                    <a:cubicBezTo>
                      <a:pt x="1" y="38"/>
                      <a:pt x="1" y="40"/>
                      <a:pt x="2" y="41"/>
                    </a:cubicBezTo>
                    <a:cubicBezTo>
                      <a:pt x="3" y="43"/>
                      <a:pt x="4" y="45"/>
                      <a:pt x="5" y="47"/>
                    </a:cubicBezTo>
                    <a:cubicBezTo>
                      <a:pt x="6" y="48"/>
                      <a:pt x="7" y="50"/>
                      <a:pt x="8" y="51"/>
                    </a:cubicBezTo>
                    <a:cubicBezTo>
                      <a:pt x="10" y="53"/>
                      <a:pt x="11" y="54"/>
                      <a:pt x="13" y="55"/>
                    </a:cubicBezTo>
                    <a:cubicBezTo>
                      <a:pt x="15" y="56"/>
                      <a:pt x="16" y="57"/>
                      <a:pt x="18" y="58"/>
                    </a:cubicBezTo>
                    <a:cubicBezTo>
                      <a:pt x="20" y="58"/>
                      <a:pt x="22" y="59"/>
                      <a:pt x="24" y="59"/>
                    </a:cubicBezTo>
                    <a:cubicBezTo>
                      <a:pt x="26" y="60"/>
                      <a:pt x="28" y="60"/>
                      <a:pt x="30" y="60"/>
                    </a:cubicBezTo>
                    <a:cubicBezTo>
                      <a:pt x="32" y="60"/>
                      <a:pt x="34" y="60"/>
                      <a:pt x="35" y="59"/>
                    </a:cubicBezTo>
                    <a:cubicBezTo>
                      <a:pt x="37" y="59"/>
                      <a:pt x="39" y="58"/>
                      <a:pt x="41" y="58"/>
                    </a:cubicBezTo>
                    <a:cubicBezTo>
                      <a:pt x="43" y="57"/>
                      <a:pt x="45" y="56"/>
                      <a:pt x="46" y="55"/>
                    </a:cubicBezTo>
                    <a:cubicBezTo>
                      <a:pt x="48" y="54"/>
                      <a:pt x="49" y="53"/>
                      <a:pt x="51" y="51"/>
                    </a:cubicBezTo>
                    <a:cubicBezTo>
                      <a:pt x="52" y="50"/>
                      <a:pt x="53" y="48"/>
                      <a:pt x="55" y="47"/>
                    </a:cubicBezTo>
                    <a:cubicBezTo>
                      <a:pt x="56" y="45"/>
                      <a:pt x="57" y="43"/>
                      <a:pt x="57" y="41"/>
                    </a:cubicBezTo>
                    <a:cubicBezTo>
                      <a:pt x="58" y="40"/>
                      <a:pt x="59" y="38"/>
                      <a:pt x="59" y="36"/>
                    </a:cubicBezTo>
                    <a:cubicBezTo>
                      <a:pt x="59" y="34"/>
                      <a:pt x="60" y="32"/>
                      <a:pt x="60" y="30"/>
                    </a:cubicBezTo>
                    <a:cubicBezTo>
                      <a:pt x="60" y="28"/>
                      <a:pt x="59" y="26"/>
                      <a:pt x="59" y="24"/>
                    </a:cubicBezTo>
                    <a:cubicBezTo>
                      <a:pt x="59" y="22"/>
                      <a:pt x="58" y="20"/>
                      <a:pt x="5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9" name="Group 58">
            <a:extLst>
              <a:ext uri="{FF2B5EF4-FFF2-40B4-BE49-F238E27FC236}">
                <a16:creationId xmlns:a16="http://schemas.microsoft.com/office/drawing/2014/main" id="{FA1A83AD-C264-FDAA-65FC-4E28778A4370}"/>
              </a:ext>
            </a:extLst>
          </p:cNvPr>
          <p:cNvGrpSpPr>
            <a:grpSpLocks noChangeAspect="1"/>
          </p:cNvGrpSpPr>
          <p:nvPr/>
        </p:nvGrpSpPr>
        <p:grpSpPr bwMode="gray">
          <a:xfrm>
            <a:off x="492480" y="4795360"/>
            <a:ext cx="502920" cy="502920"/>
            <a:chOff x="-6800850" y="7143750"/>
            <a:chExt cx="6515100" cy="6515100"/>
          </a:xfrm>
        </p:grpSpPr>
        <p:sp>
          <p:nvSpPr>
            <p:cNvPr id="60" name="AutoShape 80">
              <a:extLst>
                <a:ext uri="{FF2B5EF4-FFF2-40B4-BE49-F238E27FC236}">
                  <a16:creationId xmlns:a16="http://schemas.microsoft.com/office/drawing/2014/main" id="{DC3FF081-6DFA-DE18-FD9E-BF4E0B1E6CD1}"/>
                </a:ext>
              </a:extLst>
            </p:cNvPr>
            <p:cNvSpPr>
              <a:spLocks noChangeAspect="1" noChangeArrowheads="1" noTextEdit="1"/>
            </p:cNvSpPr>
            <p:nvPr/>
          </p:nvSpPr>
          <p:spPr bwMode="gray">
            <a:xfrm>
              <a:off x="-6800850" y="7143750"/>
              <a:ext cx="6515100" cy="6515100"/>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1" name="Group 60">
              <a:extLst>
                <a:ext uri="{FF2B5EF4-FFF2-40B4-BE49-F238E27FC236}">
                  <a16:creationId xmlns:a16="http://schemas.microsoft.com/office/drawing/2014/main" id="{4FFD6C53-B8B8-9D30-BCC1-57B66292716D}"/>
                </a:ext>
              </a:extLst>
            </p:cNvPr>
            <p:cNvGrpSpPr/>
            <p:nvPr/>
          </p:nvGrpSpPr>
          <p:grpSpPr bwMode="gray">
            <a:xfrm>
              <a:off x="-6781800" y="7151688"/>
              <a:ext cx="6477000" cy="6499225"/>
              <a:chOff x="-6781800" y="7151688"/>
              <a:chExt cx="6477000" cy="6499225"/>
            </a:xfrm>
            <a:solidFill>
              <a:schemeClr val="accent1"/>
            </a:solidFill>
          </p:grpSpPr>
          <p:sp>
            <p:nvSpPr>
              <p:cNvPr id="62" name="Freeform 83">
                <a:extLst>
                  <a:ext uri="{FF2B5EF4-FFF2-40B4-BE49-F238E27FC236}">
                    <a16:creationId xmlns:a16="http://schemas.microsoft.com/office/drawing/2014/main" id="{DE882EBD-1B35-1411-6E71-4BAFBC2638FE}"/>
                  </a:ext>
                </a:extLst>
              </p:cNvPr>
              <p:cNvSpPr>
                <a:spLocks noEditPoints="1"/>
              </p:cNvSpPr>
              <p:nvPr/>
            </p:nvSpPr>
            <p:spPr bwMode="gray">
              <a:xfrm>
                <a:off x="-4829175" y="7151688"/>
                <a:ext cx="4524375" cy="6499225"/>
              </a:xfrm>
              <a:custGeom>
                <a:avLst/>
                <a:gdLst>
                  <a:gd name="T0" fmla="*/ 1200 w 1200"/>
                  <a:gd name="T1" fmla="*/ 512 h 1724"/>
                  <a:gd name="T2" fmla="*/ 1012 w 1200"/>
                  <a:gd name="T3" fmla="*/ 253 h 1724"/>
                  <a:gd name="T4" fmla="*/ 1060 w 1200"/>
                  <a:gd name="T5" fmla="*/ 482 h 1724"/>
                  <a:gd name="T6" fmla="*/ 773 w 1200"/>
                  <a:gd name="T7" fmla="*/ 0 h 1724"/>
                  <a:gd name="T8" fmla="*/ 487 w 1200"/>
                  <a:gd name="T9" fmla="*/ 482 h 1724"/>
                  <a:gd name="T10" fmla="*/ 347 w 1200"/>
                  <a:gd name="T11" fmla="*/ 665 h 1724"/>
                  <a:gd name="T12" fmla="*/ 484 w 1200"/>
                  <a:gd name="T13" fmla="*/ 1119 h 1724"/>
                  <a:gd name="T14" fmla="*/ 59 w 1200"/>
                  <a:gd name="T15" fmla="*/ 1167 h 1724"/>
                  <a:gd name="T16" fmla="*/ 111 w 1200"/>
                  <a:gd name="T17" fmla="*/ 1355 h 1724"/>
                  <a:gd name="T18" fmla="*/ 70 w 1200"/>
                  <a:gd name="T19" fmla="*/ 1724 h 1724"/>
                  <a:gd name="T20" fmla="*/ 458 w 1200"/>
                  <a:gd name="T21" fmla="*/ 1543 h 1724"/>
                  <a:gd name="T22" fmla="*/ 346 w 1200"/>
                  <a:gd name="T23" fmla="*/ 1313 h 1724"/>
                  <a:gd name="T24" fmla="*/ 626 w 1200"/>
                  <a:gd name="T25" fmla="*/ 1316 h 1724"/>
                  <a:gd name="T26" fmla="*/ 515 w 1200"/>
                  <a:gd name="T27" fmla="*/ 1543 h 1724"/>
                  <a:gd name="T28" fmla="*/ 903 w 1200"/>
                  <a:gd name="T29" fmla="*/ 1724 h 1724"/>
                  <a:gd name="T30" fmla="*/ 862 w 1200"/>
                  <a:gd name="T31" fmla="*/ 1355 h 1724"/>
                  <a:gd name="T32" fmla="*/ 914 w 1200"/>
                  <a:gd name="T33" fmla="*/ 1179 h 1724"/>
                  <a:gd name="T34" fmla="*/ 1170 w 1200"/>
                  <a:gd name="T35" fmla="*/ 1119 h 1724"/>
                  <a:gd name="T36" fmla="*/ 1188 w 1200"/>
                  <a:gd name="T37" fmla="*/ 689 h 1724"/>
                  <a:gd name="T38" fmla="*/ 773 w 1200"/>
                  <a:gd name="T39" fmla="*/ 287 h 1724"/>
                  <a:gd name="T40" fmla="*/ 692 w 1200"/>
                  <a:gd name="T41" fmla="*/ 327 h 1724"/>
                  <a:gd name="T42" fmla="*/ 998 w 1200"/>
                  <a:gd name="T43" fmla="*/ 482 h 1724"/>
                  <a:gd name="T44" fmla="*/ 229 w 1200"/>
                  <a:gd name="T45" fmla="*/ 1057 h 1724"/>
                  <a:gd name="T46" fmla="*/ 119 w 1200"/>
                  <a:gd name="T47" fmla="*/ 1167 h 1724"/>
                  <a:gd name="T48" fmla="*/ 398 w 1200"/>
                  <a:gd name="T49" fmla="*/ 1655 h 1724"/>
                  <a:gd name="T50" fmla="*/ 344 w 1200"/>
                  <a:gd name="T51" fmla="*/ 1610 h 1724"/>
                  <a:gd name="T52" fmla="*/ 284 w 1200"/>
                  <a:gd name="T53" fmla="*/ 1664 h 1724"/>
                  <a:gd name="T54" fmla="*/ 144 w 1200"/>
                  <a:gd name="T55" fmla="*/ 1580 h 1724"/>
                  <a:gd name="T56" fmla="*/ 70 w 1200"/>
                  <a:gd name="T57" fmla="*/ 1664 h 1724"/>
                  <a:gd name="T58" fmla="*/ 150 w 1200"/>
                  <a:gd name="T59" fmla="*/ 1405 h 1724"/>
                  <a:gd name="T60" fmla="*/ 229 w 1200"/>
                  <a:gd name="T61" fmla="*/ 1368 h 1724"/>
                  <a:gd name="T62" fmla="*/ 308 w 1200"/>
                  <a:gd name="T63" fmla="*/ 1405 h 1724"/>
                  <a:gd name="T64" fmla="*/ 634 w 1200"/>
                  <a:gd name="T65" fmla="*/ 1167 h 1724"/>
                  <a:gd name="T66" fmla="*/ 744 w 1200"/>
                  <a:gd name="T67" fmla="*/ 1308 h 1724"/>
                  <a:gd name="T68" fmla="*/ 903 w 1200"/>
                  <a:gd name="T69" fmla="*/ 1664 h 1724"/>
                  <a:gd name="T70" fmla="*/ 829 w 1200"/>
                  <a:gd name="T71" fmla="*/ 1580 h 1724"/>
                  <a:gd name="T72" fmla="*/ 689 w 1200"/>
                  <a:gd name="T73" fmla="*/ 1664 h 1724"/>
                  <a:gd name="T74" fmla="*/ 629 w 1200"/>
                  <a:gd name="T75" fmla="*/ 1610 h 1724"/>
                  <a:gd name="T76" fmla="*/ 575 w 1200"/>
                  <a:gd name="T77" fmla="*/ 1655 h 1724"/>
                  <a:gd name="T78" fmla="*/ 686 w 1200"/>
                  <a:gd name="T79" fmla="*/ 1377 h 1724"/>
                  <a:gd name="T80" fmla="*/ 802 w 1200"/>
                  <a:gd name="T81" fmla="*/ 1356 h 1724"/>
                  <a:gd name="T82" fmla="*/ 913 w 1200"/>
                  <a:gd name="T83" fmla="*/ 1543 h 1724"/>
                  <a:gd name="T84" fmla="*/ 581 w 1200"/>
                  <a:gd name="T85" fmla="*/ 1119 h 1724"/>
                  <a:gd name="T86" fmla="*/ 514 w 1200"/>
                  <a:gd name="T87" fmla="*/ 611 h 1724"/>
                  <a:gd name="T88" fmla="*/ 407 w 1200"/>
                  <a:gd name="T89" fmla="*/ 650 h 1724"/>
                  <a:gd name="T90" fmla="*/ 1140 w 1200"/>
                  <a:gd name="T91" fmla="*/ 650 h 1724"/>
                  <a:gd name="T92" fmla="*/ 1032 w 1200"/>
                  <a:gd name="T93" fmla="*/ 611 h 1724"/>
                  <a:gd name="T94" fmla="*/ 907 w 1200"/>
                  <a:gd name="T95" fmla="*/ 1119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0" h="1724">
                    <a:moveTo>
                      <a:pt x="1188" y="689"/>
                    </a:moveTo>
                    <a:cubicBezTo>
                      <a:pt x="1195" y="683"/>
                      <a:pt x="1200" y="674"/>
                      <a:pt x="1200" y="665"/>
                    </a:cubicBezTo>
                    <a:cubicBezTo>
                      <a:pt x="1200" y="512"/>
                      <a:pt x="1200" y="512"/>
                      <a:pt x="1200" y="512"/>
                    </a:cubicBezTo>
                    <a:cubicBezTo>
                      <a:pt x="1200" y="498"/>
                      <a:pt x="1191" y="487"/>
                      <a:pt x="1179" y="483"/>
                    </a:cubicBezTo>
                    <a:cubicBezTo>
                      <a:pt x="1166" y="394"/>
                      <a:pt x="1122" y="312"/>
                      <a:pt x="1055" y="251"/>
                    </a:cubicBezTo>
                    <a:cubicBezTo>
                      <a:pt x="1042" y="240"/>
                      <a:pt x="1023" y="241"/>
                      <a:pt x="1012" y="253"/>
                    </a:cubicBezTo>
                    <a:cubicBezTo>
                      <a:pt x="1001" y="265"/>
                      <a:pt x="1002" y="284"/>
                      <a:pt x="1014" y="295"/>
                    </a:cubicBezTo>
                    <a:cubicBezTo>
                      <a:pt x="1069" y="345"/>
                      <a:pt x="1105" y="410"/>
                      <a:pt x="1118" y="482"/>
                    </a:cubicBezTo>
                    <a:cubicBezTo>
                      <a:pt x="1060" y="482"/>
                      <a:pt x="1060" y="482"/>
                      <a:pt x="1060" y="482"/>
                    </a:cubicBezTo>
                    <a:cubicBezTo>
                      <a:pt x="1040" y="396"/>
                      <a:pt x="984" y="324"/>
                      <a:pt x="906" y="285"/>
                    </a:cubicBezTo>
                    <a:cubicBezTo>
                      <a:pt x="932" y="254"/>
                      <a:pt x="947" y="216"/>
                      <a:pt x="947" y="173"/>
                    </a:cubicBezTo>
                    <a:cubicBezTo>
                      <a:pt x="947" y="78"/>
                      <a:pt x="869" y="0"/>
                      <a:pt x="773" y="0"/>
                    </a:cubicBezTo>
                    <a:cubicBezTo>
                      <a:pt x="677" y="0"/>
                      <a:pt x="600" y="78"/>
                      <a:pt x="600" y="173"/>
                    </a:cubicBezTo>
                    <a:cubicBezTo>
                      <a:pt x="600" y="216"/>
                      <a:pt x="615" y="254"/>
                      <a:pt x="640" y="285"/>
                    </a:cubicBezTo>
                    <a:cubicBezTo>
                      <a:pt x="563" y="324"/>
                      <a:pt x="506" y="396"/>
                      <a:pt x="487" y="482"/>
                    </a:cubicBezTo>
                    <a:cubicBezTo>
                      <a:pt x="377" y="482"/>
                      <a:pt x="377" y="482"/>
                      <a:pt x="377" y="482"/>
                    </a:cubicBezTo>
                    <a:cubicBezTo>
                      <a:pt x="360" y="482"/>
                      <a:pt x="347" y="495"/>
                      <a:pt x="347" y="512"/>
                    </a:cubicBezTo>
                    <a:cubicBezTo>
                      <a:pt x="347" y="665"/>
                      <a:pt x="347" y="665"/>
                      <a:pt x="347" y="665"/>
                    </a:cubicBezTo>
                    <a:cubicBezTo>
                      <a:pt x="347" y="674"/>
                      <a:pt x="351" y="683"/>
                      <a:pt x="358" y="689"/>
                    </a:cubicBezTo>
                    <a:cubicBezTo>
                      <a:pt x="484" y="786"/>
                      <a:pt x="484" y="786"/>
                      <a:pt x="484" y="786"/>
                    </a:cubicBezTo>
                    <a:cubicBezTo>
                      <a:pt x="484" y="1119"/>
                      <a:pt x="484" y="1119"/>
                      <a:pt x="484" y="1119"/>
                    </a:cubicBezTo>
                    <a:cubicBezTo>
                      <a:pt x="392" y="1119"/>
                      <a:pt x="392" y="1119"/>
                      <a:pt x="392" y="1119"/>
                    </a:cubicBezTo>
                    <a:cubicBezTo>
                      <a:pt x="372" y="1048"/>
                      <a:pt x="306" y="997"/>
                      <a:pt x="229" y="997"/>
                    </a:cubicBezTo>
                    <a:cubicBezTo>
                      <a:pt x="135" y="997"/>
                      <a:pt x="59" y="1073"/>
                      <a:pt x="59" y="1167"/>
                    </a:cubicBezTo>
                    <a:cubicBezTo>
                      <a:pt x="59" y="1228"/>
                      <a:pt x="79" y="1280"/>
                      <a:pt x="111" y="1316"/>
                    </a:cubicBezTo>
                    <a:cubicBezTo>
                      <a:pt x="111" y="1316"/>
                      <a:pt x="111" y="1316"/>
                      <a:pt x="111" y="1316"/>
                    </a:cubicBezTo>
                    <a:cubicBezTo>
                      <a:pt x="111" y="1355"/>
                      <a:pt x="111" y="1355"/>
                      <a:pt x="111" y="1355"/>
                    </a:cubicBezTo>
                    <a:cubicBezTo>
                      <a:pt x="9" y="1395"/>
                      <a:pt x="0" y="1473"/>
                      <a:pt x="0" y="1543"/>
                    </a:cubicBezTo>
                    <a:cubicBezTo>
                      <a:pt x="0" y="1655"/>
                      <a:pt x="0" y="1655"/>
                      <a:pt x="0" y="1655"/>
                    </a:cubicBezTo>
                    <a:cubicBezTo>
                      <a:pt x="0" y="1693"/>
                      <a:pt x="31" y="1724"/>
                      <a:pt x="70" y="1724"/>
                    </a:cubicBezTo>
                    <a:cubicBezTo>
                      <a:pt x="388" y="1724"/>
                      <a:pt x="388" y="1724"/>
                      <a:pt x="388" y="1724"/>
                    </a:cubicBezTo>
                    <a:cubicBezTo>
                      <a:pt x="427" y="1724"/>
                      <a:pt x="458" y="1693"/>
                      <a:pt x="458" y="1655"/>
                    </a:cubicBezTo>
                    <a:cubicBezTo>
                      <a:pt x="458" y="1543"/>
                      <a:pt x="458" y="1543"/>
                      <a:pt x="458" y="1543"/>
                    </a:cubicBezTo>
                    <a:cubicBezTo>
                      <a:pt x="458" y="1473"/>
                      <a:pt x="449" y="1395"/>
                      <a:pt x="347" y="1355"/>
                    </a:cubicBezTo>
                    <a:cubicBezTo>
                      <a:pt x="347" y="1316"/>
                      <a:pt x="347" y="1316"/>
                      <a:pt x="347" y="1316"/>
                    </a:cubicBezTo>
                    <a:cubicBezTo>
                      <a:pt x="347" y="1315"/>
                      <a:pt x="346" y="1314"/>
                      <a:pt x="346" y="1313"/>
                    </a:cubicBezTo>
                    <a:cubicBezTo>
                      <a:pt x="377" y="1280"/>
                      <a:pt x="396" y="1232"/>
                      <a:pt x="399" y="1179"/>
                    </a:cubicBezTo>
                    <a:cubicBezTo>
                      <a:pt x="574" y="1179"/>
                      <a:pt x="574" y="1179"/>
                      <a:pt x="574" y="1179"/>
                    </a:cubicBezTo>
                    <a:cubicBezTo>
                      <a:pt x="576" y="1235"/>
                      <a:pt x="596" y="1282"/>
                      <a:pt x="626" y="1316"/>
                    </a:cubicBezTo>
                    <a:cubicBezTo>
                      <a:pt x="626" y="1316"/>
                      <a:pt x="626" y="1316"/>
                      <a:pt x="626" y="1316"/>
                    </a:cubicBezTo>
                    <a:cubicBezTo>
                      <a:pt x="626" y="1355"/>
                      <a:pt x="626" y="1355"/>
                      <a:pt x="626" y="1355"/>
                    </a:cubicBezTo>
                    <a:cubicBezTo>
                      <a:pt x="524" y="1395"/>
                      <a:pt x="515" y="1473"/>
                      <a:pt x="515" y="1543"/>
                    </a:cubicBezTo>
                    <a:cubicBezTo>
                      <a:pt x="515" y="1655"/>
                      <a:pt x="515" y="1655"/>
                      <a:pt x="515" y="1655"/>
                    </a:cubicBezTo>
                    <a:cubicBezTo>
                      <a:pt x="515" y="1693"/>
                      <a:pt x="546" y="1724"/>
                      <a:pt x="585" y="1724"/>
                    </a:cubicBezTo>
                    <a:cubicBezTo>
                      <a:pt x="903" y="1724"/>
                      <a:pt x="903" y="1724"/>
                      <a:pt x="903" y="1724"/>
                    </a:cubicBezTo>
                    <a:cubicBezTo>
                      <a:pt x="941" y="1724"/>
                      <a:pt x="973" y="1693"/>
                      <a:pt x="973" y="1655"/>
                    </a:cubicBezTo>
                    <a:cubicBezTo>
                      <a:pt x="973" y="1543"/>
                      <a:pt x="973" y="1543"/>
                      <a:pt x="973" y="1543"/>
                    </a:cubicBezTo>
                    <a:cubicBezTo>
                      <a:pt x="973" y="1473"/>
                      <a:pt x="964" y="1395"/>
                      <a:pt x="862" y="1355"/>
                    </a:cubicBezTo>
                    <a:cubicBezTo>
                      <a:pt x="862" y="1316"/>
                      <a:pt x="862" y="1316"/>
                      <a:pt x="862" y="1316"/>
                    </a:cubicBezTo>
                    <a:cubicBezTo>
                      <a:pt x="862" y="1315"/>
                      <a:pt x="861" y="1314"/>
                      <a:pt x="861" y="1313"/>
                    </a:cubicBezTo>
                    <a:cubicBezTo>
                      <a:pt x="892" y="1280"/>
                      <a:pt x="911" y="1232"/>
                      <a:pt x="914" y="1179"/>
                    </a:cubicBezTo>
                    <a:cubicBezTo>
                      <a:pt x="1170" y="1179"/>
                      <a:pt x="1170" y="1179"/>
                      <a:pt x="1170" y="1179"/>
                    </a:cubicBezTo>
                    <a:cubicBezTo>
                      <a:pt x="1186" y="1179"/>
                      <a:pt x="1200" y="1166"/>
                      <a:pt x="1200" y="1149"/>
                    </a:cubicBezTo>
                    <a:cubicBezTo>
                      <a:pt x="1200" y="1132"/>
                      <a:pt x="1186" y="1119"/>
                      <a:pt x="1170" y="1119"/>
                    </a:cubicBezTo>
                    <a:cubicBezTo>
                      <a:pt x="1062" y="1119"/>
                      <a:pt x="1062" y="1119"/>
                      <a:pt x="1062" y="1119"/>
                    </a:cubicBezTo>
                    <a:cubicBezTo>
                      <a:pt x="1062" y="786"/>
                      <a:pt x="1062" y="786"/>
                      <a:pt x="1062" y="786"/>
                    </a:cubicBezTo>
                    <a:lnTo>
                      <a:pt x="1188" y="689"/>
                    </a:lnTo>
                    <a:close/>
                    <a:moveTo>
                      <a:pt x="773" y="60"/>
                    </a:moveTo>
                    <a:cubicBezTo>
                      <a:pt x="836" y="60"/>
                      <a:pt x="887" y="111"/>
                      <a:pt x="887" y="173"/>
                    </a:cubicBezTo>
                    <a:cubicBezTo>
                      <a:pt x="887" y="236"/>
                      <a:pt x="836" y="287"/>
                      <a:pt x="773" y="287"/>
                    </a:cubicBezTo>
                    <a:cubicBezTo>
                      <a:pt x="711" y="287"/>
                      <a:pt x="660" y="236"/>
                      <a:pt x="660" y="173"/>
                    </a:cubicBezTo>
                    <a:cubicBezTo>
                      <a:pt x="660" y="111"/>
                      <a:pt x="711" y="60"/>
                      <a:pt x="773" y="60"/>
                    </a:cubicBezTo>
                    <a:close/>
                    <a:moveTo>
                      <a:pt x="692" y="327"/>
                    </a:moveTo>
                    <a:cubicBezTo>
                      <a:pt x="717" y="340"/>
                      <a:pt x="744" y="347"/>
                      <a:pt x="773" y="347"/>
                    </a:cubicBezTo>
                    <a:cubicBezTo>
                      <a:pt x="802" y="347"/>
                      <a:pt x="830" y="340"/>
                      <a:pt x="854" y="327"/>
                    </a:cubicBezTo>
                    <a:cubicBezTo>
                      <a:pt x="924" y="353"/>
                      <a:pt x="977" y="411"/>
                      <a:pt x="998" y="482"/>
                    </a:cubicBezTo>
                    <a:cubicBezTo>
                      <a:pt x="549" y="482"/>
                      <a:pt x="549" y="482"/>
                      <a:pt x="549" y="482"/>
                    </a:cubicBezTo>
                    <a:cubicBezTo>
                      <a:pt x="569" y="411"/>
                      <a:pt x="622" y="353"/>
                      <a:pt x="692" y="327"/>
                    </a:cubicBezTo>
                    <a:close/>
                    <a:moveTo>
                      <a:pt x="229" y="1057"/>
                    </a:moveTo>
                    <a:cubicBezTo>
                      <a:pt x="290" y="1057"/>
                      <a:pt x="339" y="1106"/>
                      <a:pt x="339" y="1167"/>
                    </a:cubicBezTo>
                    <a:cubicBezTo>
                      <a:pt x="339" y="1246"/>
                      <a:pt x="291" y="1308"/>
                      <a:pt x="229" y="1308"/>
                    </a:cubicBezTo>
                    <a:cubicBezTo>
                      <a:pt x="164" y="1308"/>
                      <a:pt x="119" y="1250"/>
                      <a:pt x="119" y="1167"/>
                    </a:cubicBezTo>
                    <a:cubicBezTo>
                      <a:pt x="119" y="1106"/>
                      <a:pt x="168" y="1057"/>
                      <a:pt x="229" y="1057"/>
                    </a:cubicBezTo>
                    <a:close/>
                    <a:moveTo>
                      <a:pt x="398" y="1543"/>
                    </a:moveTo>
                    <a:cubicBezTo>
                      <a:pt x="398" y="1655"/>
                      <a:pt x="398" y="1655"/>
                      <a:pt x="398" y="1655"/>
                    </a:cubicBezTo>
                    <a:cubicBezTo>
                      <a:pt x="398" y="1660"/>
                      <a:pt x="393" y="1664"/>
                      <a:pt x="388" y="1664"/>
                    </a:cubicBezTo>
                    <a:cubicBezTo>
                      <a:pt x="344" y="1664"/>
                      <a:pt x="344" y="1664"/>
                      <a:pt x="344" y="1664"/>
                    </a:cubicBezTo>
                    <a:cubicBezTo>
                      <a:pt x="344" y="1610"/>
                      <a:pt x="344" y="1610"/>
                      <a:pt x="344" y="1610"/>
                    </a:cubicBezTo>
                    <a:cubicBezTo>
                      <a:pt x="344" y="1593"/>
                      <a:pt x="331" y="1580"/>
                      <a:pt x="314" y="1580"/>
                    </a:cubicBezTo>
                    <a:cubicBezTo>
                      <a:pt x="298" y="1580"/>
                      <a:pt x="284" y="1593"/>
                      <a:pt x="284" y="1610"/>
                    </a:cubicBezTo>
                    <a:cubicBezTo>
                      <a:pt x="284" y="1664"/>
                      <a:pt x="284" y="1664"/>
                      <a:pt x="284" y="1664"/>
                    </a:cubicBezTo>
                    <a:cubicBezTo>
                      <a:pt x="174" y="1664"/>
                      <a:pt x="174" y="1664"/>
                      <a:pt x="174" y="1664"/>
                    </a:cubicBezTo>
                    <a:cubicBezTo>
                      <a:pt x="174" y="1610"/>
                      <a:pt x="174" y="1610"/>
                      <a:pt x="174" y="1610"/>
                    </a:cubicBezTo>
                    <a:cubicBezTo>
                      <a:pt x="174" y="1593"/>
                      <a:pt x="160" y="1580"/>
                      <a:pt x="144" y="1580"/>
                    </a:cubicBezTo>
                    <a:cubicBezTo>
                      <a:pt x="127" y="1580"/>
                      <a:pt x="114" y="1593"/>
                      <a:pt x="114" y="1610"/>
                    </a:cubicBezTo>
                    <a:cubicBezTo>
                      <a:pt x="114" y="1664"/>
                      <a:pt x="114" y="1664"/>
                      <a:pt x="114" y="1664"/>
                    </a:cubicBezTo>
                    <a:cubicBezTo>
                      <a:pt x="70" y="1664"/>
                      <a:pt x="70" y="1664"/>
                      <a:pt x="70" y="1664"/>
                    </a:cubicBezTo>
                    <a:cubicBezTo>
                      <a:pt x="65" y="1664"/>
                      <a:pt x="60" y="1660"/>
                      <a:pt x="60" y="1655"/>
                    </a:cubicBezTo>
                    <a:cubicBezTo>
                      <a:pt x="60" y="1543"/>
                      <a:pt x="60" y="1543"/>
                      <a:pt x="60" y="1543"/>
                    </a:cubicBezTo>
                    <a:cubicBezTo>
                      <a:pt x="60" y="1476"/>
                      <a:pt x="67" y="1431"/>
                      <a:pt x="150" y="1405"/>
                    </a:cubicBezTo>
                    <a:cubicBezTo>
                      <a:pt x="163" y="1402"/>
                      <a:pt x="171" y="1390"/>
                      <a:pt x="171" y="1377"/>
                    </a:cubicBezTo>
                    <a:cubicBezTo>
                      <a:pt x="171" y="1357"/>
                      <a:pt x="171" y="1357"/>
                      <a:pt x="171" y="1357"/>
                    </a:cubicBezTo>
                    <a:cubicBezTo>
                      <a:pt x="189" y="1364"/>
                      <a:pt x="209" y="1368"/>
                      <a:pt x="229" y="1368"/>
                    </a:cubicBezTo>
                    <a:cubicBezTo>
                      <a:pt x="249" y="1368"/>
                      <a:pt x="269" y="1364"/>
                      <a:pt x="287" y="1356"/>
                    </a:cubicBezTo>
                    <a:cubicBezTo>
                      <a:pt x="287" y="1377"/>
                      <a:pt x="287" y="1377"/>
                      <a:pt x="287" y="1377"/>
                    </a:cubicBezTo>
                    <a:cubicBezTo>
                      <a:pt x="287" y="1390"/>
                      <a:pt x="295" y="1402"/>
                      <a:pt x="308" y="1405"/>
                    </a:cubicBezTo>
                    <a:cubicBezTo>
                      <a:pt x="391" y="1431"/>
                      <a:pt x="398" y="1476"/>
                      <a:pt x="398" y="1543"/>
                    </a:cubicBezTo>
                    <a:close/>
                    <a:moveTo>
                      <a:pt x="744" y="1308"/>
                    </a:moveTo>
                    <a:cubicBezTo>
                      <a:pt x="679" y="1308"/>
                      <a:pt x="634" y="1250"/>
                      <a:pt x="634" y="1167"/>
                    </a:cubicBezTo>
                    <a:cubicBezTo>
                      <a:pt x="634" y="1106"/>
                      <a:pt x="683" y="1057"/>
                      <a:pt x="744" y="1057"/>
                    </a:cubicBezTo>
                    <a:cubicBezTo>
                      <a:pt x="805" y="1057"/>
                      <a:pt x="854" y="1106"/>
                      <a:pt x="854" y="1167"/>
                    </a:cubicBezTo>
                    <a:cubicBezTo>
                      <a:pt x="854" y="1246"/>
                      <a:pt x="806" y="1308"/>
                      <a:pt x="744" y="1308"/>
                    </a:cubicBezTo>
                    <a:close/>
                    <a:moveTo>
                      <a:pt x="913" y="1543"/>
                    </a:moveTo>
                    <a:cubicBezTo>
                      <a:pt x="913" y="1655"/>
                      <a:pt x="913" y="1655"/>
                      <a:pt x="913" y="1655"/>
                    </a:cubicBezTo>
                    <a:cubicBezTo>
                      <a:pt x="913" y="1660"/>
                      <a:pt x="908" y="1664"/>
                      <a:pt x="903" y="1664"/>
                    </a:cubicBezTo>
                    <a:cubicBezTo>
                      <a:pt x="859" y="1664"/>
                      <a:pt x="859" y="1664"/>
                      <a:pt x="859" y="1664"/>
                    </a:cubicBezTo>
                    <a:cubicBezTo>
                      <a:pt x="859" y="1610"/>
                      <a:pt x="859" y="1610"/>
                      <a:pt x="859" y="1610"/>
                    </a:cubicBezTo>
                    <a:cubicBezTo>
                      <a:pt x="859" y="1593"/>
                      <a:pt x="846" y="1580"/>
                      <a:pt x="829" y="1580"/>
                    </a:cubicBezTo>
                    <a:cubicBezTo>
                      <a:pt x="813" y="1580"/>
                      <a:pt x="799" y="1593"/>
                      <a:pt x="799" y="1610"/>
                    </a:cubicBezTo>
                    <a:cubicBezTo>
                      <a:pt x="799" y="1664"/>
                      <a:pt x="799" y="1664"/>
                      <a:pt x="799" y="1664"/>
                    </a:cubicBezTo>
                    <a:cubicBezTo>
                      <a:pt x="689" y="1664"/>
                      <a:pt x="689" y="1664"/>
                      <a:pt x="689" y="1664"/>
                    </a:cubicBezTo>
                    <a:cubicBezTo>
                      <a:pt x="689" y="1610"/>
                      <a:pt x="689" y="1610"/>
                      <a:pt x="689" y="1610"/>
                    </a:cubicBezTo>
                    <a:cubicBezTo>
                      <a:pt x="689" y="1593"/>
                      <a:pt x="675" y="1580"/>
                      <a:pt x="659" y="1580"/>
                    </a:cubicBezTo>
                    <a:cubicBezTo>
                      <a:pt x="642" y="1580"/>
                      <a:pt x="629" y="1593"/>
                      <a:pt x="629" y="1610"/>
                    </a:cubicBezTo>
                    <a:cubicBezTo>
                      <a:pt x="629" y="1664"/>
                      <a:pt x="629" y="1664"/>
                      <a:pt x="629" y="1664"/>
                    </a:cubicBezTo>
                    <a:cubicBezTo>
                      <a:pt x="585" y="1664"/>
                      <a:pt x="585" y="1664"/>
                      <a:pt x="585" y="1664"/>
                    </a:cubicBezTo>
                    <a:cubicBezTo>
                      <a:pt x="580" y="1664"/>
                      <a:pt x="575" y="1660"/>
                      <a:pt x="575" y="1655"/>
                    </a:cubicBezTo>
                    <a:cubicBezTo>
                      <a:pt x="575" y="1543"/>
                      <a:pt x="575" y="1543"/>
                      <a:pt x="575" y="1543"/>
                    </a:cubicBezTo>
                    <a:cubicBezTo>
                      <a:pt x="575" y="1476"/>
                      <a:pt x="582" y="1431"/>
                      <a:pt x="665" y="1405"/>
                    </a:cubicBezTo>
                    <a:cubicBezTo>
                      <a:pt x="678" y="1402"/>
                      <a:pt x="686" y="1390"/>
                      <a:pt x="686" y="1377"/>
                    </a:cubicBezTo>
                    <a:cubicBezTo>
                      <a:pt x="686" y="1357"/>
                      <a:pt x="686" y="1357"/>
                      <a:pt x="686" y="1357"/>
                    </a:cubicBezTo>
                    <a:cubicBezTo>
                      <a:pt x="704" y="1364"/>
                      <a:pt x="723" y="1368"/>
                      <a:pt x="744" y="1368"/>
                    </a:cubicBezTo>
                    <a:cubicBezTo>
                      <a:pt x="764" y="1368"/>
                      <a:pt x="784" y="1364"/>
                      <a:pt x="802" y="1356"/>
                    </a:cubicBezTo>
                    <a:cubicBezTo>
                      <a:pt x="802" y="1377"/>
                      <a:pt x="802" y="1377"/>
                      <a:pt x="802" y="1377"/>
                    </a:cubicBezTo>
                    <a:cubicBezTo>
                      <a:pt x="802" y="1390"/>
                      <a:pt x="810" y="1402"/>
                      <a:pt x="823" y="1405"/>
                    </a:cubicBezTo>
                    <a:cubicBezTo>
                      <a:pt x="906" y="1431"/>
                      <a:pt x="913" y="1476"/>
                      <a:pt x="913" y="1543"/>
                    </a:cubicBezTo>
                    <a:close/>
                    <a:moveTo>
                      <a:pt x="907" y="1119"/>
                    </a:moveTo>
                    <a:cubicBezTo>
                      <a:pt x="887" y="1048"/>
                      <a:pt x="821" y="997"/>
                      <a:pt x="744" y="997"/>
                    </a:cubicBezTo>
                    <a:cubicBezTo>
                      <a:pt x="667" y="997"/>
                      <a:pt x="601" y="1048"/>
                      <a:pt x="581" y="1119"/>
                    </a:cubicBezTo>
                    <a:cubicBezTo>
                      <a:pt x="544" y="1119"/>
                      <a:pt x="544" y="1119"/>
                      <a:pt x="544" y="1119"/>
                    </a:cubicBezTo>
                    <a:cubicBezTo>
                      <a:pt x="544" y="641"/>
                      <a:pt x="544" y="641"/>
                      <a:pt x="544" y="641"/>
                    </a:cubicBezTo>
                    <a:cubicBezTo>
                      <a:pt x="544" y="625"/>
                      <a:pt x="531" y="611"/>
                      <a:pt x="514" y="611"/>
                    </a:cubicBezTo>
                    <a:cubicBezTo>
                      <a:pt x="497" y="611"/>
                      <a:pt x="484" y="625"/>
                      <a:pt x="484" y="641"/>
                    </a:cubicBezTo>
                    <a:cubicBezTo>
                      <a:pt x="484" y="710"/>
                      <a:pt x="484" y="710"/>
                      <a:pt x="484" y="710"/>
                    </a:cubicBezTo>
                    <a:cubicBezTo>
                      <a:pt x="407" y="650"/>
                      <a:pt x="407" y="650"/>
                      <a:pt x="407" y="650"/>
                    </a:cubicBezTo>
                    <a:cubicBezTo>
                      <a:pt x="407" y="542"/>
                      <a:pt x="407" y="542"/>
                      <a:pt x="407" y="542"/>
                    </a:cubicBezTo>
                    <a:cubicBezTo>
                      <a:pt x="1140" y="542"/>
                      <a:pt x="1140" y="542"/>
                      <a:pt x="1140" y="542"/>
                    </a:cubicBezTo>
                    <a:cubicBezTo>
                      <a:pt x="1140" y="650"/>
                      <a:pt x="1140" y="650"/>
                      <a:pt x="1140" y="650"/>
                    </a:cubicBezTo>
                    <a:cubicBezTo>
                      <a:pt x="1062" y="710"/>
                      <a:pt x="1062" y="710"/>
                      <a:pt x="1062" y="710"/>
                    </a:cubicBezTo>
                    <a:cubicBezTo>
                      <a:pt x="1062" y="641"/>
                      <a:pt x="1062" y="641"/>
                      <a:pt x="1062" y="641"/>
                    </a:cubicBezTo>
                    <a:cubicBezTo>
                      <a:pt x="1062" y="625"/>
                      <a:pt x="1049" y="611"/>
                      <a:pt x="1032" y="611"/>
                    </a:cubicBezTo>
                    <a:cubicBezTo>
                      <a:pt x="1016" y="611"/>
                      <a:pt x="1002" y="625"/>
                      <a:pt x="1002" y="641"/>
                    </a:cubicBezTo>
                    <a:cubicBezTo>
                      <a:pt x="1002" y="1119"/>
                      <a:pt x="1002" y="1119"/>
                      <a:pt x="1002" y="1119"/>
                    </a:cubicBezTo>
                    <a:lnTo>
                      <a:pt x="907" y="1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4BA8AAA2-8FAB-B9FF-5581-337B461A3FF2}"/>
                  </a:ext>
                </a:extLst>
              </p:cNvPr>
              <p:cNvSpPr>
                <a:spLocks noEditPoints="1"/>
              </p:cNvSpPr>
              <p:nvPr/>
            </p:nvSpPr>
            <p:spPr bwMode="gray">
              <a:xfrm>
                <a:off x="-6770688" y="10910888"/>
                <a:ext cx="1727200" cy="2740025"/>
              </a:xfrm>
              <a:custGeom>
                <a:avLst/>
                <a:gdLst>
                  <a:gd name="T0" fmla="*/ 347 w 458"/>
                  <a:gd name="T1" fmla="*/ 358 h 727"/>
                  <a:gd name="T2" fmla="*/ 347 w 458"/>
                  <a:gd name="T3" fmla="*/ 319 h 727"/>
                  <a:gd name="T4" fmla="*/ 346 w 458"/>
                  <a:gd name="T5" fmla="*/ 316 h 727"/>
                  <a:gd name="T6" fmla="*/ 399 w 458"/>
                  <a:gd name="T7" fmla="*/ 170 h 727"/>
                  <a:gd name="T8" fmla="*/ 229 w 458"/>
                  <a:gd name="T9" fmla="*/ 0 h 727"/>
                  <a:gd name="T10" fmla="*/ 59 w 458"/>
                  <a:gd name="T11" fmla="*/ 170 h 727"/>
                  <a:gd name="T12" fmla="*/ 111 w 458"/>
                  <a:gd name="T13" fmla="*/ 319 h 727"/>
                  <a:gd name="T14" fmla="*/ 111 w 458"/>
                  <a:gd name="T15" fmla="*/ 319 h 727"/>
                  <a:gd name="T16" fmla="*/ 111 w 458"/>
                  <a:gd name="T17" fmla="*/ 358 h 727"/>
                  <a:gd name="T18" fmla="*/ 0 w 458"/>
                  <a:gd name="T19" fmla="*/ 546 h 727"/>
                  <a:gd name="T20" fmla="*/ 0 w 458"/>
                  <a:gd name="T21" fmla="*/ 658 h 727"/>
                  <a:gd name="T22" fmla="*/ 70 w 458"/>
                  <a:gd name="T23" fmla="*/ 727 h 727"/>
                  <a:gd name="T24" fmla="*/ 388 w 458"/>
                  <a:gd name="T25" fmla="*/ 727 h 727"/>
                  <a:gd name="T26" fmla="*/ 458 w 458"/>
                  <a:gd name="T27" fmla="*/ 658 h 727"/>
                  <a:gd name="T28" fmla="*/ 458 w 458"/>
                  <a:gd name="T29" fmla="*/ 546 h 727"/>
                  <a:gd name="T30" fmla="*/ 347 w 458"/>
                  <a:gd name="T31" fmla="*/ 358 h 727"/>
                  <a:gd name="T32" fmla="*/ 229 w 458"/>
                  <a:gd name="T33" fmla="*/ 60 h 727"/>
                  <a:gd name="T34" fmla="*/ 339 w 458"/>
                  <a:gd name="T35" fmla="*/ 170 h 727"/>
                  <a:gd name="T36" fmla="*/ 229 w 458"/>
                  <a:gd name="T37" fmla="*/ 311 h 727"/>
                  <a:gd name="T38" fmla="*/ 119 w 458"/>
                  <a:gd name="T39" fmla="*/ 170 h 727"/>
                  <a:gd name="T40" fmla="*/ 229 w 458"/>
                  <a:gd name="T41" fmla="*/ 60 h 727"/>
                  <a:gd name="T42" fmla="*/ 398 w 458"/>
                  <a:gd name="T43" fmla="*/ 658 h 727"/>
                  <a:gd name="T44" fmla="*/ 388 w 458"/>
                  <a:gd name="T45" fmla="*/ 667 h 727"/>
                  <a:gd name="T46" fmla="*/ 344 w 458"/>
                  <a:gd name="T47" fmla="*/ 667 h 727"/>
                  <a:gd name="T48" fmla="*/ 344 w 458"/>
                  <a:gd name="T49" fmla="*/ 613 h 727"/>
                  <a:gd name="T50" fmla="*/ 314 w 458"/>
                  <a:gd name="T51" fmla="*/ 583 h 727"/>
                  <a:gd name="T52" fmla="*/ 284 w 458"/>
                  <a:gd name="T53" fmla="*/ 613 h 727"/>
                  <a:gd name="T54" fmla="*/ 284 w 458"/>
                  <a:gd name="T55" fmla="*/ 667 h 727"/>
                  <a:gd name="T56" fmla="*/ 174 w 458"/>
                  <a:gd name="T57" fmla="*/ 667 h 727"/>
                  <a:gd name="T58" fmla="*/ 174 w 458"/>
                  <a:gd name="T59" fmla="*/ 613 h 727"/>
                  <a:gd name="T60" fmla="*/ 144 w 458"/>
                  <a:gd name="T61" fmla="*/ 583 h 727"/>
                  <a:gd name="T62" fmla="*/ 114 w 458"/>
                  <a:gd name="T63" fmla="*/ 613 h 727"/>
                  <a:gd name="T64" fmla="*/ 114 w 458"/>
                  <a:gd name="T65" fmla="*/ 667 h 727"/>
                  <a:gd name="T66" fmla="*/ 70 w 458"/>
                  <a:gd name="T67" fmla="*/ 667 h 727"/>
                  <a:gd name="T68" fmla="*/ 60 w 458"/>
                  <a:gd name="T69" fmla="*/ 658 h 727"/>
                  <a:gd name="T70" fmla="*/ 60 w 458"/>
                  <a:gd name="T71" fmla="*/ 546 h 727"/>
                  <a:gd name="T72" fmla="*/ 150 w 458"/>
                  <a:gd name="T73" fmla="*/ 408 h 727"/>
                  <a:gd name="T74" fmla="*/ 171 w 458"/>
                  <a:gd name="T75" fmla="*/ 380 h 727"/>
                  <a:gd name="T76" fmla="*/ 171 w 458"/>
                  <a:gd name="T77" fmla="*/ 360 h 727"/>
                  <a:gd name="T78" fmla="*/ 229 w 458"/>
                  <a:gd name="T79" fmla="*/ 371 h 727"/>
                  <a:gd name="T80" fmla="*/ 287 w 458"/>
                  <a:gd name="T81" fmla="*/ 359 h 727"/>
                  <a:gd name="T82" fmla="*/ 287 w 458"/>
                  <a:gd name="T83" fmla="*/ 380 h 727"/>
                  <a:gd name="T84" fmla="*/ 308 w 458"/>
                  <a:gd name="T85" fmla="*/ 408 h 727"/>
                  <a:gd name="T86" fmla="*/ 398 w 458"/>
                  <a:gd name="T87" fmla="*/ 546 h 727"/>
                  <a:gd name="T88" fmla="*/ 398 w 458"/>
                  <a:gd name="T89" fmla="*/ 658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727">
                    <a:moveTo>
                      <a:pt x="347" y="358"/>
                    </a:moveTo>
                    <a:cubicBezTo>
                      <a:pt x="347" y="319"/>
                      <a:pt x="347" y="319"/>
                      <a:pt x="347" y="319"/>
                    </a:cubicBezTo>
                    <a:cubicBezTo>
                      <a:pt x="347" y="318"/>
                      <a:pt x="347" y="317"/>
                      <a:pt x="346" y="316"/>
                    </a:cubicBezTo>
                    <a:cubicBezTo>
                      <a:pt x="379" y="280"/>
                      <a:pt x="399" y="228"/>
                      <a:pt x="399" y="170"/>
                    </a:cubicBezTo>
                    <a:cubicBezTo>
                      <a:pt x="399" y="76"/>
                      <a:pt x="323" y="0"/>
                      <a:pt x="229" y="0"/>
                    </a:cubicBezTo>
                    <a:cubicBezTo>
                      <a:pt x="135" y="0"/>
                      <a:pt x="59" y="76"/>
                      <a:pt x="59" y="170"/>
                    </a:cubicBezTo>
                    <a:cubicBezTo>
                      <a:pt x="59" y="231"/>
                      <a:pt x="79" y="283"/>
                      <a:pt x="111" y="319"/>
                    </a:cubicBezTo>
                    <a:cubicBezTo>
                      <a:pt x="111" y="319"/>
                      <a:pt x="111" y="319"/>
                      <a:pt x="111" y="319"/>
                    </a:cubicBezTo>
                    <a:cubicBezTo>
                      <a:pt x="111" y="358"/>
                      <a:pt x="111" y="358"/>
                      <a:pt x="111" y="358"/>
                    </a:cubicBezTo>
                    <a:cubicBezTo>
                      <a:pt x="9" y="398"/>
                      <a:pt x="0" y="476"/>
                      <a:pt x="0" y="546"/>
                    </a:cubicBezTo>
                    <a:cubicBezTo>
                      <a:pt x="0" y="658"/>
                      <a:pt x="0" y="658"/>
                      <a:pt x="0" y="658"/>
                    </a:cubicBezTo>
                    <a:cubicBezTo>
                      <a:pt x="0" y="696"/>
                      <a:pt x="32" y="727"/>
                      <a:pt x="70" y="727"/>
                    </a:cubicBezTo>
                    <a:cubicBezTo>
                      <a:pt x="388" y="727"/>
                      <a:pt x="388" y="727"/>
                      <a:pt x="388" y="727"/>
                    </a:cubicBezTo>
                    <a:cubicBezTo>
                      <a:pt x="427" y="727"/>
                      <a:pt x="458" y="696"/>
                      <a:pt x="458" y="658"/>
                    </a:cubicBezTo>
                    <a:cubicBezTo>
                      <a:pt x="458" y="546"/>
                      <a:pt x="458" y="546"/>
                      <a:pt x="458" y="546"/>
                    </a:cubicBezTo>
                    <a:cubicBezTo>
                      <a:pt x="458" y="476"/>
                      <a:pt x="449" y="398"/>
                      <a:pt x="347" y="358"/>
                    </a:cubicBezTo>
                    <a:close/>
                    <a:moveTo>
                      <a:pt x="229" y="60"/>
                    </a:moveTo>
                    <a:cubicBezTo>
                      <a:pt x="290" y="60"/>
                      <a:pt x="339" y="109"/>
                      <a:pt x="339" y="170"/>
                    </a:cubicBezTo>
                    <a:cubicBezTo>
                      <a:pt x="339" y="249"/>
                      <a:pt x="291" y="311"/>
                      <a:pt x="229" y="311"/>
                    </a:cubicBezTo>
                    <a:cubicBezTo>
                      <a:pt x="164" y="311"/>
                      <a:pt x="119" y="253"/>
                      <a:pt x="119" y="170"/>
                    </a:cubicBezTo>
                    <a:cubicBezTo>
                      <a:pt x="119" y="109"/>
                      <a:pt x="168" y="60"/>
                      <a:pt x="229" y="60"/>
                    </a:cubicBezTo>
                    <a:close/>
                    <a:moveTo>
                      <a:pt x="398" y="658"/>
                    </a:moveTo>
                    <a:cubicBezTo>
                      <a:pt x="398" y="663"/>
                      <a:pt x="393" y="667"/>
                      <a:pt x="388" y="667"/>
                    </a:cubicBezTo>
                    <a:cubicBezTo>
                      <a:pt x="344" y="667"/>
                      <a:pt x="344" y="667"/>
                      <a:pt x="344" y="667"/>
                    </a:cubicBezTo>
                    <a:cubicBezTo>
                      <a:pt x="344" y="613"/>
                      <a:pt x="344" y="613"/>
                      <a:pt x="344" y="613"/>
                    </a:cubicBezTo>
                    <a:cubicBezTo>
                      <a:pt x="344" y="596"/>
                      <a:pt x="331" y="583"/>
                      <a:pt x="314" y="583"/>
                    </a:cubicBezTo>
                    <a:cubicBezTo>
                      <a:pt x="298" y="583"/>
                      <a:pt x="284" y="596"/>
                      <a:pt x="284" y="613"/>
                    </a:cubicBezTo>
                    <a:cubicBezTo>
                      <a:pt x="284" y="667"/>
                      <a:pt x="284" y="667"/>
                      <a:pt x="284" y="667"/>
                    </a:cubicBezTo>
                    <a:cubicBezTo>
                      <a:pt x="174" y="667"/>
                      <a:pt x="174" y="667"/>
                      <a:pt x="174" y="667"/>
                    </a:cubicBezTo>
                    <a:cubicBezTo>
                      <a:pt x="174" y="613"/>
                      <a:pt x="174" y="613"/>
                      <a:pt x="174" y="613"/>
                    </a:cubicBezTo>
                    <a:cubicBezTo>
                      <a:pt x="174" y="596"/>
                      <a:pt x="160" y="583"/>
                      <a:pt x="144" y="583"/>
                    </a:cubicBezTo>
                    <a:cubicBezTo>
                      <a:pt x="127" y="583"/>
                      <a:pt x="114" y="596"/>
                      <a:pt x="114" y="613"/>
                    </a:cubicBezTo>
                    <a:cubicBezTo>
                      <a:pt x="114" y="667"/>
                      <a:pt x="114" y="667"/>
                      <a:pt x="114" y="667"/>
                    </a:cubicBezTo>
                    <a:cubicBezTo>
                      <a:pt x="70" y="667"/>
                      <a:pt x="70" y="667"/>
                      <a:pt x="70" y="667"/>
                    </a:cubicBezTo>
                    <a:cubicBezTo>
                      <a:pt x="65" y="667"/>
                      <a:pt x="60" y="663"/>
                      <a:pt x="60" y="658"/>
                    </a:cubicBezTo>
                    <a:cubicBezTo>
                      <a:pt x="60" y="546"/>
                      <a:pt x="60" y="546"/>
                      <a:pt x="60" y="546"/>
                    </a:cubicBezTo>
                    <a:cubicBezTo>
                      <a:pt x="60" y="479"/>
                      <a:pt x="67" y="434"/>
                      <a:pt x="150" y="408"/>
                    </a:cubicBezTo>
                    <a:cubicBezTo>
                      <a:pt x="163" y="405"/>
                      <a:pt x="171" y="393"/>
                      <a:pt x="171" y="380"/>
                    </a:cubicBezTo>
                    <a:cubicBezTo>
                      <a:pt x="171" y="360"/>
                      <a:pt x="171" y="360"/>
                      <a:pt x="171" y="360"/>
                    </a:cubicBezTo>
                    <a:cubicBezTo>
                      <a:pt x="189" y="367"/>
                      <a:pt x="209" y="371"/>
                      <a:pt x="229" y="371"/>
                    </a:cubicBezTo>
                    <a:cubicBezTo>
                      <a:pt x="249" y="371"/>
                      <a:pt x="269" y="367"/>
                      <a:pt x="287" y="359"/>
                    </a:cubicBezTo>
                    <a:cubicBezTo>
                      <a:pt x="287" y="380"/>
                      <a:pt x="287" y="380"/>
                      <a:pt x="287" y="380"/>
                    </a:cubicBezTo>
                    <a:cubicBezTo>
                      <a:pt x="287" y="393"/>
                      <a:pt x="295" y="405"/>
                      <a:pt x="308" y="408"/>
                    </a:cubicBezTo>
                    <a:cubicBezTo>
                      <a:pt x="391" y="434"/>
                      <a:pt x="398" y="479"/>
                      <a:pt x="398" y="546"/>
                    </a:cubicBezTo>
                    <a:lnTo>
                      <a:pt x="398" y="6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5">
                <a:extLst>
                  <a:ext uri="{FF2B5EF4-FFF2-40B4-BE49-F238E27FC236}">
                    <a16:creationId xmlns:a16="http://schemas.microsoft.com/office/drawing/2014/main" id="{F923BB90-F0C1-FF79-710F-B9569AA9FBBB}"/>
                  </a:ext>
                </a:extLst>
              </p:cNvPr>
              <p:cNvSpPr>
                <a:spLocks noEditPoints="1"/>
              </p:cNvSpPr>
              <p:nvPr/>
            </p:nvSpPr>
            <p:spPr bwMode="gray">
              <a:xfrm>
                <a:off x="-6781800" y="7683500"/>
                <a:ext cx="3030538" cy="3151188"/>
              </a:xfrm>
              <a:custGeom>
                <a:avLst/>
                <a:gdLst>
                  <a:gd name="T0" fmla="*/ 19 w 804"/>
                  <a:gd name="T1" fmla="*/ 834 h 836"/>
                  <a:gd name="T2" fmla="*/ 30 w 804"/>
                  <a:gd name="T3" fmla="*/ 836 h 836"/>
                  <a:gd name="T4" fmla="*/ 52 w 804"/>
                  <a:gd name="T5" fmla="*/ 827 h 836"/>
                  <a:gd name="T6" fmla="*/ 158 w 804"/>
                  <a:gd name="T7" fmla="*/ 718 h 836"/>
                  <a:gd name="T8" fmla="*/ 533 w 804"/>
                  <a:gd name="T9" fmla="*/ 718 h 836"/>
                  <a:gd name="T10" fmla="*/ 628 w 804"/>
                  <a:gd name="T11" fmla="*/ 623 h 836"/>
                  <a:gd name="T12" fmla="*/ 628 w 804"/>
                  <a:gd name="T13" fmla="*/ 575 h 836"/>
                  <a:gd name="T14" fmla="*/ 709 w 804"/>
                  <a:gd name="T15" fmla="*/ 575 h 836"/>
                  <a:gd name="T16" fmla="*/ 804 w 804"/>
                  <a:gd name="T17" fmla="*/ 479 h 836"/>
                  <a:gd name="T18" fmla="*/ 804 w 804"/>
                  <a:gd name="T19" fmla="*/ 32 h 836"/>
                  <a:gd name="T20" fmla="*/ 785 w 804"/>
                  <a:gd name="T21" fmla="*/ 5 h 836"/>
                  <a:gd name="T22" fmla="*/ 753 w 804"/>
                  <a:gd name="T23" fmla="*/ 11 h 836"/>
                  <a:gd name="T24" fmla="*/ 646 w 804"/>
                  <a:gd name="T25" fmla="*/ 120 h 836"/>
                  <a:gd name="T26" fmla="*/ 272 w 804"/>
                  <a:gd name="T27" fmla="*/ 120 h 836"/>
                  <a:gd name="T28" fmla="*/ 176 w 804"/>
                  <a:gd name="T29" fmla="*/ 215 h 836"/>
                  <a:gd name="T30" fmla="*/ 176 w 804"/>
                  <a:gd name="T31" fmla="*/ 264 h 836"/>
                  <a:gd name="T32" fmla="*/ 96 w 804"/>
                  <a:gd name="T33" fmla="*/ 264 h 836"/>
                  <a:gd name="T34" fmla="*/ 0 w 804"/>
                  <a:gd name="T35" fmla="*/ 359 h 836"/>
                  <a:gd name="T36" fmla="*/ 0 w 804"/>
                  <a:gd name="T37" fmla="*/ 806 h 836"/>
                  <a:gd name="T38" fmla="*/ 19 w 804"/>
                  <a:gd name="T39" fmla="*/ 834 h 836"/>
                  <a:gd name="T40" fmla="*/ 236 w 804"/>
                  <a:gd name="T41" fmla="*/ 215 h 836"/>
                  <a:gd name="T42" fmla="*/ 272 w 804"/>
                  <a:gd name="T43" fmla="*/ 180 h 836"/>
                  <a:gd name="T44" fmla="*/ 659 w 804"/>
                  <a:gd name="T45" fmla="*/ 180 h 836"/>
                  <a:gd name="T46" fmla="*/ 681 w 804"/>
                  <a:gd name="T47" fmla="*/ 171 h 836"/>
                  <a:gd name="T48" fmla="*/ 744 w 804"/>
                  <a:gd name="T49" fmla="*/ 106 h 836"/>
                  <a:gd name="T50" fmla="*/ 744 w 804"/>
                  <a:gd name="T51" fmla="*/ 479 h 836"/>
                  <a:gd name="T52" fmla="*/ 709 w 804"/>
                  <a:gd name="T53" fmla="*/ 515 h 836"/>
                  <a:gd name="T54" fmla="*/ 272 w 804"/>
                  <a:gd name="T55" fmla="*/ 515 h 836"/>
                  <a:gd name="T56" fmla="*/ 236 w 804"/>
                  <a:gd name="T57" fmla="*/ 479 h 836"/>
                  <a:gd name="T58" fmla="*/ 236 w 804"/>
                  <a:gd name="T59" fmla="*/ 215 h 836"/>
                  <a:gd name="T60" fmla="*/ 60 w 804"/>
                  <a:gd name="T61" fmla="*/ 359 h 836"/>
                  <a:gd name="T62" fmla="*/ 96 w 804"/>
                  <a:gd name="T63" fmla="*/ 324 h 836"/>
                  <a:gd name="T64" fmla="*/ 176 w 804"/>
                  <a:gd name="T65" fmla="*/ 324 h 836"/>
                  <a:gd name="T66" fmla="*/ 176 w 804"/>
                  <a:gd name="T67" fmla="*/ 479 h 836"/>
                  <a:gd name="T68" fmla="*/ 272 w 804"/>
                  <a:gd name="T69" fmla="*/ 575 h 836"/>
                  <a:gd name="T70" fmla="*/ 568 w 804"/>
                  <a:gd name="T71" fmla="*/ 575 h 836"/>
                  <a:gd name="T72" fmla="*/ 568 w 804"/>
                  <a:gd name="T73" fmla="*/ 623 h 836"/>
                  <a:gd name="T74" fmla="*/ 533 w 804"/>
                  <a:gd name="T75" fmla="*/ 658 h 836"/>
                  <a:gd name="T76" fmla="*/ 146 w 804"/>
                  <a:gd name="T77" fmla="*/ 658 h 836"/>
                  <a:gd name="T78" fmla="*/ 124 w 804"/>
                  <a:gd name="T79" fmla="*/ 667 h 836"/>
                  <a:gd name="T80" fmla="*/ 60 w 804"/>
                  <a:gd name="T81" fmla="*/ 733 h 836"/>
                  <a:gd name="T82" fmla="*/ 60 w 804"/>
                  <a:gd name="T83" fmla="*/ 359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4" h="836">
                    <a:moveTo>
                      <a:pt x="19" y="834"/>
                    </a:moveTo>
                    <a:cubicBezTo>
                      <a:pt x="23" y="836"/>
                      <a:pt x="27" y="836"/>
                      <a:pt x="30" y="836"/>
                    </a:cubicBezTo>
                    <a:cubicBezTo>
                      <a:pt x="38" y="836"/>
                      <a:pt x="46" y="833"/>
                      <a:pt x="52" y="827"/>
                    </a:cubicBezTo>
                    <a:cubicBezTo>
                      <a:pt x="158" y="718"/>
                      <a:pt x="158" y="718"/>
                      <a:pt x="158" y="718"/>
                    </a:cubicBezTo>
                    <a:cubicBezTo>
                      <a:pt x="533" y="718"/>
                      <a:pt x="533" y="718"/>
                      <a:pt x="533" y="718"/>
                    </a:cubicBezTo>
                    <a:cubicBezTo>
                      <a:pt x="585" y="718"/>
                      <a:pt x="628" y="676"/>
                      <a:pt x="628" y="623"/>
                    </a:cubicBezTo>
                    <a:cubicBezTo>
                      <a:pt x="628" y="575"/>
                      <a:pt x="628" y="575"/>
                      <a:pt x="628" y="575"/>
                    </a:cubicBezTo>
                    <a:cubicBezTo>
                      <a:pt x="709" y="575"/>
                      <a:pt x="709" y="575"/>
                      <a:pt x="709" y="575"/>
                    </a:cubicBezTo>
                    <a:cubicBezTo>
                      <a:pt x="761" y="575"/>
                      <a:pt x="804" y="532"/>
                      <a:pt x="804" y="479"/>
                    </a:cubicBezTo>
                    <a:cubicBezTo>
                      <a:pt x="804" y="32"/>
                      <a:pt x="804" y="32"/>
                      <a:pt x="804" y="32"/>
                    </a:cubicBezTo>
                    <a:cubicBezTo>
                      <a:pt x="804" y="20"/>
                      <a:pt x="797" y="9"/>
                      <a:pt x="785" y="5"/>
                    </a:cubicBezTo>
                    <a:cubicBezTo>
                      <a:pt x="774" y="0"/>
                      <a:pt x="761" y="3"/>
                      <a:pt x="753" y="11"/>
                    </a:cubicBezTo>
                    <a:cubicBezTo>
                      <a:pt x="646" y="120"/>
                      <a:pt x="646" y="120"/>
                      <a:pt x="646" y="120"/>
                    </a:cubicBezTo>
                    <a:cubicBezTo>
                      <a:pt x="272" y="120"/>
                      <a:pt x="272" y="120"/>
                      <a:pt x="272" y="120"/>
                    </a:cubicBezTo>
                    <a:cubicBezTo>
                      <a:pt x="219" y="120"/>
                      <a:pt x="176" y="163"/>
                      <a:pt x="176" y="215"/>
                    </a:cubicBezTo>
                    <a:cubicBezTo>
                      <a:pt x="176" y="264"/>
                      <a:pt x="176" y="264"/>
                      <a:pt x="176" y="264"/>
                    </a:cubicBezTo>
                    <a:cubicBezTo>
                      <a:pt x="96" y="264"/>
                      <a:pt x="96" y="264"/>
                      <a:pt x="96" y="264"/>
                    </a:cubicBezTo>
                    <a:cubicBezTo>
                      <a:pt x="43" y="264"/>
                      <a:pt x="0" y="307"/>
                      <a:pt x="0" y="359"/>
                    </a:cubicBezTo>
                    <a:cubicBezTo>
                      <a:pt x="0" y="806"/>
                      <a:pt x="0" y="806"/>
                      <a:pt x="0" y="806"/>
                    </a:cubicBezTo>
                    <a:cubicBezTo>
                      <a:pt x="0" y="818"/>
                      <a:pt x="8" y="829"/>
                      <a:pt x="19" y="834"/>
                    </a:cubicBezTo>
                    <a:close/>
                    <a:moveTo>
                      <a:pt x="236" y="215"/>
                    </a:moveTo>
                    <a:cubicBezTo>
                      <a:pt x="236" y="196"/>
                      <a:pt x="252" y="180"/>
                      <a:pt x="272" y="180"/>
                    </a:cubicBezTo>
                    <a:cubicBezTo>
                      <a:pt x="659" y="180"/>
                      <a:pt x="659" y="180"/>
                      <a:pt x="659" y="180"/>
                    </a:cubicBezTo>
                    <a:cubicBezTo>
                      <a:pt x="667" y="180"/>
                      <a:pt x="675" y="177"/>
                      <a:pt x="681" y="171"/>
                    </a:cubicBezTo>
                    <a:cubicBezTo>
                      <a:pt x="744" y="106"/>
                      <a:pt x="744" y="106"/>
                      <a:pt x="744" y="106"/>
                    </a:cubicBezTo>
                    <a:cubicBezTo>
                      <a:pt x="744" y="479"/>
                      <a:pt x="744" y="479"/>
                      <a:pt x="744" y="479"/>
                    </a:cubicBezTo>
                    <a:cubicBezTo>
                      <a:pt x="744" y="499"/>
                      <a:pt x="728" y="515"/>
                      <a:pt x="709" y="515"/>
                    </a:cubicBezTo>
                    <a:cubicBezTo>
                      <a:pt x="272" y="515"/>
                      <a:pt x="272" y="515"/>
                      <a:pt x="272" y="515"/>
                    </a:cubicBezTo>
                    <a:cubicBezTo>
                      <a:pt x="252" y="515"/>
                      <a:pt x="236" y="499"/>
                      <a:pt x="236" y="479"/>
                    </a:cubicBezTo>
                    <a:lnTo>
                      <a:pt x="236" y="215"/>
                    </a:lnTo>
                    <a:close/>
                    <a:moveTo>
                      <a:pt x="60" y="359"/>
                    </a:moveTo>
                    <a:cubicBezTo>
                      <a:pt x="60" y="340"/>
                      <a:pt x="76" y="324"/>
                      <a:pt x="96" y="324"/>
                    </a:cubicBezTo>
                    <a:cubicBezTo>
                      <a:pt x="176" y="324"/>
                      <a:pt x="176" y="324"/>
                      <a:pt x="176" y="324"/>
                    </a:cubicBezTo>
                    <a:cubicBezTo>
                      <a:pt x="176" y="479"/>
                      <a:pt x="176" y="479"/>
                      <a:pt x="176" y="479"/>
                    </a:cubicBezTo>
                    <a:cubicBezTo>
                      <a:pt x="176" y="532"/>
                      <a:pt x="219" y="575"/>
                      <a:pt x="272" y="575"/>
                    </a:cubicBezTo>
                    <a:cubicBezTo>
                      <a:pt x="568" y="575"/>
                      <a:pt x="568" y="575"/>
                      <a:pt x="568" y="575"/>
                    </a:cubicBezTo>
                    <a:cubicBezTo>
                      <a:pt x="568" y="623"/>
                      <a:pt x="568" y="623"/>
                      <a:pt x="568" y="623"/>
                    </a:cubicBezTo>
                    <a:cubicBezTo>
                      <a:pt x="568" y="643"/>
                      <a:pt x="552" y="658"/>
                      <a:pt x="533" y="658"/>
                    </a:cubicBezTo>
                    <a:cubicBezTo>
                      <a:pt x="146" y="658"/>
                      <a:pt x="146" y="658"/>
                      <a:pt x="146" y="658"/>
                    </a:cubicBezTo>
                    <a:cubicBezTo>
                      <a:pt x="137" y="658"/>
                      <a:pt x="130" y="662"/>
                      <a:pt x="124" y="667"/>
                    </a:cubicBezTo>
                    <a:cubicBezTo>
                      <a:pt x="60" y="733"/>
                      <a:pt x="60" y="733"/>
                      <a:pt x="60" y="733"/>
                    </a:cubicBezTo>
                    <a:lnTo>
                      <a:pt x="60"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6">
                <a:extLst>
                  <a:ext uri="{FF2B5EF4-FFF2-40B4-BE49-F238E27FC236}">
                    <a16:creationId xmlns:a16="http://schemas.microsoft.com/office/drawing/2014/main" id="{67D64FE3-8FE6-CCF9-E9FF-0D98089D4E19}"/>
                  </a:ext>
                </a:extLst>
              </p:cNvPr>
              <p:cNvSpPr>
                <a:spLocks/>
              </p:cNvSpPr>
              <p:nvPr/>
            </p:nvSpPr>
            <p:spPr bwMode="gray">
              <a:xfrm>
                <a:off x="-5487988" y="8874125"/>
                <a:ext cx="225425" cy="230188"/>
              </a:xfrm>
              <a:custGeom>
                <a:avLst/>
                <a:gdLst>
                  <a:gd name="T0" fmla="*/ 13 w 60"/>
                  <a:gd name="T1" fmla="*/ 56 h 61"/>
                  <a:gd name="T2" fmla="*/ 19 w 60"/>
                  <a:gd name="T3" fmla="*/ 59 h 61"/>
                  <a:gd name="T4" fmla="*/ 24 w 60"/>
                  <a:gd name="T5" fmla="*/ 60 h 61"/>
                  <a:gd name="T6" fmla="*/ 30 w 60"/>
                  <a:gd name="T7" fmla="*/ 61 h 61"/>
                  <a:gd name="T8" fmla="*/ 51 w 60"/>
                  <a:gd name="T9" fmla="*/ 52 h 61"/>
                  <a:gd name="T10" fmla="*/ 55 w 60"/>
                  <a:gd name="T11" fmla="*/ 48 h 61"/>
                  <a:gd name="T12" fmla="*/ 58 w 60"/>
                  <a:gd name="T13" fmla="*/ 43 h 61"/>
                  <a:gd name="T14" fmla="*/ 59 w 60"/>
                  <a:gd name="T15" fmla="*/ 37 h 61"/>
                  <a:gd name="T16" fmla="*/ 60 w 60"/>
                  <a:gd name="T17" fmla="*/ 31 h 61"/>
                  <a:gd name="T18" fmla="*/ 59 w 60"/>
                  <a:gd name="T19" fmla="*/ 25 h 61"/>
                  <a:gd name="T20" fmla="*/ 58 w 60"/>
                  <a:gd name="T21" fmla="*/ 20 h 61"/>
                  <a:gd name="T22" fmla="*/ 55 w 60"/>
                  <a:gd name="T23" fmla="*/ 14 h 61"/>
                  <a:gd name="T24" fmla="*/ 51 w 60"/>
                  <a:gd name="T25" fmla="*/ 10 h 61"/>
                  <a:gd name="T26" fmla="*/ 24 w 60"/>
                  <a:gd name="T27" fmla="*/ 2 h 61"/>
                  <a:gd name="T28" fmla="*/ 19 w 60"/>
                  <a:gd name="T29" fmla="*/ 3 h 61"/>
                  <a:gd name="T30" fmla="*/ 13 w 60"/>
                  <a:gd name="T31" fmla="*/ 6 h 61"/>
                  <a:gd name="T32" fmla="*/ 9 w 60"/>
                  <a:gd name="T33" fmla="*/ 10 h 61"/>
                  <a:gd name="T34" fmla="*/ 5 w 60"/>
                  <a:gd name="T35" fmla="*/ 14 h 61"/>
                  <a:gd name="T36" fmla="*/ 2 w 60"/>
                  <a:gd name="T37" fmla="*/ 20 h 61"/>
                  <a:gd name="T38" fmla="*/ 1 w 60"/>
                  <a:gd name="T39" fmla="*/ 25 h 61"/>
                  <a:gd name="T40" fmla="*/ 0 w 60"/>
                  <a:gd name="T41" fmla="*/ 31 h 61"/>
                  <a:gd name="T42" fmla="*/ 9 w 60"/>
                  <a:gd name="T43" fmla="*/ 52 h 61"/>
                  <a:gd name="T44" fmla="*/ 13 w 60"/>
                  <a:gd name="T45"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61">
                    <a:moveTo>
                      <a:pt x="13" y="56"/>
                    </a:moveTo>
                    <a:cubicBezTo>
                      <a:pt x="15" y="57"/>
                      <a:pt x="17" y="58"/>
                      <a:pt x="19" y="59"/>
                    </a:cubicBezTo>
                    <a:cubicBezTo>
                      <a:pt x="20" y="60"/>
                      <a:pt x="22" y="60"/>
                      <a:pt x="24" y="60"/>
                    </a:cubicBezTo>
                    <a:cubicBezTo>
                      <a:pt x="26" y="61"/>
                      <a:pt x="28" y="61"/>
                      <a:pt x="30" y="61"/>
                    </a:cubicBezTo>
                    <a:cubicBezTo>
                      <a:pt x="38" y="61"/>
                      <a:pt x="46" y="58"/>
                      <a:pt x="51" y="52"/>
                    </a:cubicBezTo>
                    <a:cubicBezTo>
                      <a:pt x="53" y="51"/>
                      <a:pt x="54" y="49"/>
                      <a:pt x="55" y="48"/>
                    </a:cubicBezTo>
                    <a:cubicBezTo>
                      <a:pt x="56" y="46"/>
                      <a:pt x="57" y="44"/>
                      <a:pt x="58" y="43"/>
                    </a:cubicBezTo>
                    <a:cubicBezTo>
                      <a:pt x="58" y="41"/>
                      <a:pt x="59" y="39"/>
                      <a:pt x="59" y="37"/>
                    </a:cubicBezTo>
                    <a:cubicBezTo>
                      <a:pt x="60" y="35"/>
                      <a:pt x="60" y="33"/>
                      <a:pt x="60" y="31"/>
                    </a:cubicBezTo>
                    <a:cubicBezTo>
                      <a:pt x="60" y="29"/>
                      <a:pt x="60" y="27"/>
                      <a:pt x="59" y="25"/>
                    </a:cubicBezTo>
                    <a:cubicBezTo>
                      <a:pt x="59" y="23"/>
                      <a:pt x="58" y="21"/>
                      <a:pt x="58" y="20"/>
                    </a:cubicBezTo>
                    <a:cubicBezTo>
                      <a:pt x="57" y="18"/>
                      <a:pt x="56" y="16"/>
                      <a:pt x="55" y="14"/>
                    </a:cubicBezTo>
                    <a:cubicBezTo>
                      <a:pt x="54" y="13"/>
                      <a:pt x="53" y="11"/>
                      <a:pt x="51" y="10"/>
                    </a:cubicBezTo>
                    <a:cubicBezTo>
                      <a:pt x="44" y="3"/>
                      <a:pt x="34" y="0"/>
                      <a:pt x="24" y="2"/>
                    </a:cubicBezTo>
                    <a:cubicBezTo>
                      <a:pt x="22" y="2"/>
                      <a:pt x="20" y="3"/>
                      <a:pt x="19" y="3"/>
                    </a:cubicBezTo>
                    <a:cubicBezTo>
                      <a:pt x="17" y="4"/>
                      <a:pt x="15" y="5"/>
                      <a:pt x="13" y="6"/>
                    </a:cubicBezTo>
                    <a:cubicBezTo>
                      <a:pt x="12" y="7"/>
                      <a:pt x="10" y="8"/>
                      <a:pt x="9" y="10"/>
                    </a:cubicBezTo>
                    <a:cubicBezTo>
                      <a:pt x="7" y="11"/>
                      <a:pt x="6" y="13"/>
                      <a:pt x="5" y="14"/>
                    </a:cubicBezTo>
                    <a:cubicBezTo>
                      <a:pt x="4" y="16"/>
                      <a:pt x="3" y="18"/>
                      <a:pt x="2" y="20"/>
                    </a:cubicBezTo>
                    <a:cubicBezTo>
                      <a:pt x="2" y="21"/>
                      <a:pt x="1" y="23"/>
                      <a:pt x="1" y="25"/>
                    </a:cubicBezTo>
                    <a:cubicBezTo>
                      <a:pt x="0" y="27"/>
                      <a:pt x="0" y="29"/>
                      <a:pt x="0" y="31"/>
                    </a:cubicBezTo>
                    <a:cubicBezTo>
                      <a:pt x="0" y="39"/>
                      <a:pt x="3" y="47"/>
                      <a:pt x="9" y="52"/>
                    </a:cubicBezTo>
                    <a:cubicBezTo>
                      <a:pt x="10" y="54"/>
                      <a:pt x="12" y="55"/>
                      <a:pt x="13"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7">
                <a:extLst>
                  <a:ext uri="{FF2B5EF4-FFF2-40B4-BE49-F238E27FC236}">
                    <a16:creationId xmlns:a16="http://schemas.microsoft.com/office/drawing/2014/main" id="{2B1468FC-8397-2D38-DB3B-E5A48A07B21E}"/>
                  </a:ext>
                </a:extLst>
              </p:cNvPr>
              <p:cNvSpPr>
                <a:spLocks/>
              </p:cNvSpPr>
              <p:nvPr/>
            </p:nvSpPr>
            <p:spPr bwMode="gray">
              <a:xfrm>
                <a:off x="-4602163" y="8878888"/>
                <a:ext cx="225425" cy="225425"/>
              </a:xfrm>
              <a:custGeom>
                <a:avLst/>
                <a:gdLst>
                  <a:gd name="T0" fmla="*/ 2 w 60"/>
                  <a:gd name="T1" fmla="*/ 42 h 60"/>
                  <a:gd name="T2" fmla="*/ 5 w 60"/>
                  <a:gd name="T3" fmla="*/ 47 h 60"/>
                  <a:gd name="T4" fmla="*/ 8 w 60"/>
                  <a:gd name="T5" fmla="*/ 51 h 60"/>
                  <a:gd name="T6" fmla="*/ 13 w 60"/>
                  <a:gd name="T7" fmla="*/ 55 h 60"/>
                  <a:gd name="T8" fmla="*/ 18 w 60"/>
                  <a:gd name="T9" fmla="*/ 58 h 60"/>
                  <a:gd name="T10" fmla="*/ 24 w 60"/>
                  <a:gd name="T11" fmla="*/ 59 h 60"/>
                  <a:gd name="T12" fmla="*/ 30 w 60"/>
                  <a:gd name="T13" fmla="*/ 60 h 60"/>
                  <a:gd name="T14" fmla="*/ 35 w 60"/>
                  <a:gd name="T15" fmla="*/ 59 h 60"/>
                  <a:gd name="T16" fmla="*/ 41 w 60"/>
                  <a:gd name="T17" fmla="*/ 58 h 60"/>
                  <a:gd name="T18" fmla="*/ 46 w 60"/>
                  <a:gd name="T19" fmla="*/ 55 h 60"/>
                  <a:gd name="T20" fmla="*/ 51 w 60"/>
                  <a:gd name="T21" fmla="*/ 51 h 60"/>
                  <a:gd name="T22" fmla="*/ 55 w 60"/>
                  <a:gd name="T23" fmla="*/ 47 h 60"/>
                  <a:gd name="T24" fmla="*/ 57 w 60"/>
                  <a:gd name="T25" fmla="*/ 42 h 60"/>
                  <a:gd name="T26" fmla="*/ 59 w 60"/>
                  <a:gd name="T27" fmla="*/ 36 h 60"/>
                  <a:gd name="T28" fmla="*/ 60 w 60"/>
                  <a:gd name="T29" fmla="*/ 30 h 60"/>
                  <a:gd name="T30" fmla="*/ 59 w 60"/>
                  <a:gd name="T31" fmla="*/ 24 h 60"/>
                  <a:gd name="T32" fmla="*/ 57 w 60"/>
                  <a:gd name="T33" fmla="*/ 19 h 60"/>
                  <a:gd name="T34" fmla="*/ 55 w 60"/>
                  <a:gd name="T35" fmla="*/ 13 h 60"/>
                  <a:gd name="T36" fmla="*/ 51 w 60"/>
                  <a:gd name="T37" fmla="*/ 9 h 60"/>
                  <a:gd name="T38" fmla="*/ 46 w 60"/>
                  <a:gd name="T39" fmla="*/ 5 h 60"/>
                  <a:gd name="T40" fmla="*/ 41 w 60"/>
                  <a:gd name="T41" fmla="*/ 2 h 60"/>
                  <a:gd name="T42" fmla="*/ 35 w 60"/>
                  <a:gd name="T43" fmla="*/ 1 h 60"/>
                  <a:gd name="T44" fmla="*/ 24 w 60"/>
                  <a:gd name="T45" fmla="*/ 1 h 60"/>
                  <a:gd name="T46" fmla="*/ 18 w 60"/>
                  <a:gd name="T47" fmla="*/ 2 h 60"/>
                  <a:gd name="T48" fmla="*/ 13 w 60"/>
                  <a:gd name="T49" fmla="*/ 5 h 60"/>
                  <a:gd name="T50" fmla="*/ 8 w 60"/>
                  <a:gd name="T51" fmla="*/ 9 h 60"/>
                  <a:gd name="T52" fmla="*/ 5 w 60"/>
                  <a:gd name="T53" fmla="*/ 13 h 60"/>
                  <a:gd name="T54" fmla="*/ 2 w 60"/>
                  <a:gd name="T55" fmla="*/ 19 h 60"/>
                  <a:gd name="T56" fmla="*/ 0 w 60"/>
                  <a:gd name="T57" fmla="*/ 24 h 60"/>
                  <a:gd name="T58" fmla="*/ 0 w 60"/>
                  <a:gd name="T59" fmla="*/ 30 h 60"/>
                  <a:gd name="T60" fmla="*/ 0 w 60"/>
                  <a:gd name="T61" fmla="*/ 36 h 60"/>
                  <a:gd name="T62" fmla="*/ 2 w 60"/>
                  <a:gd name="T6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0">
                    <a:moveTo>
                      <a:pt x="2" y="42"/>
                    </a:moveTo>
                    <a:cubicBezTo>
                      <a:pt x="3" y="43"/>
                      <a:pt x="4" y="45"/>
                      <a:pt x="5" y="47"/>
                    </a:cubicBezTo>
                    <a:cubicBezTo>
                      <a:pt x="6" y="48"/>
                      <a:pt x="7" y="50"/>
                      <a:pt x="8" y="51"/>
                    </a:cubicBezTo>
                    <a:cubicBezTo>
                      <a:pt x="10" y="53"/>
                      <a:pt x="11" y="54"/>
                      <a:pt x="13" y="55"/>
                    </a:cubicBezTo>
                    <a:cubicBezTo>
                      <a:pt x="15" y="56"/>
                      <a:pt x="16" y="57"/>
                      <a:pt x="18" y="58"/>
                    </a:cubicBezTo>
                    <a:cubicBezTo>
                      <a:pt x="20" y="59"/>
                      <a:pt x="22" y="59"/>
                      <a:pt x="24" y="59"/>
                    </a:cubicBezTo>
                    <a:cubicBezTo>
                      <a:pt x="26" y="60"/>
                      <a:pt x="28" y="60"/>
                      <a:pt x="30" y="60"/>
                    </a:cubicBezTo>
                    <a:cubicBezTo>
                      <a:pt x="32" y="60"/>
                      <a:pt x="34" y="60"/>
                      <a:pt x="35" y="59"/>
                    </a:cubicBezTo>
                    <a:cubicBezTo>
                      <a:pt x="37" y="59"/>
                      <a:pt x="39" y="59"/>
                      <a:pt x="41" y="58"/>
                    </a:cubicBezTo>
                    <a:cubicBezTo>
                      <a:pt x="43" y="57"/>
                      <a:pt x="45" y="56"/>
                      <a:pt x="46" y="55"/>
                    </a:cubicBezTo>
                    <a:cubicBezTo>
                      <a:pt x="48" y="54"/>
                      <a:pt x="49" y="53"/>
                      <a:pt x="51" y="51"/>
                    </a:cubicBezTo>
                    <a:cubicBezTo>
                      <a:pt x="52" y="50"/>
                      <a:pt x="53" y="48"/>
                      <a:pt x="55" y="47"/>
                    </a:cubicBezTo>
                    <a:cubicBezTo>
                      <a:pt x="56" y="45"/>
                      <a:pt x="57" y="43"/>
                      <a:pt x="57" y="42"/>
                    </a:cubicBezTo>
                    <a:cubicBezTo>
                      <a:pt x="58" y="40"/>
                      <a:pt x="59" y="38"/>
                      <a:pt x="59" y="36"/>
                    </a:cubicBezTo>
                    <a:cubicBezTo>
                      <a:pt x="59" y="34"/>
                      <a:pt x="60" y="32"/>
                      <a:pt x="60" y="30"/>
                    </a:cubicBezTo>
                    <a:cubicBezTo>
                      <a:pt x="60" y="28"/>
                      <a:pt x="59" y="26"/>
                      <a:pt x="59" y="24"/>
                    </a:cubicBezTo>
                    <a:cubicBezTo>
                      <a:pt x="59" y="22"/>
                      <a:pt x="58" y="20"/>
                      <a:pt x="57" y="19"/>
                    </a:cubicBezTo>
                    <a:cubicBezTo>
                      <a:pt x="57" y="17"/>
                      <a:pt x="56" y="15"/>
                      <a:pt x="55" y="13"/>
                    </a:cubicBezTo>
                    <a:cubicBezTo>
                      <a:pt x="53" y="12"/>
                      <a:pt x="52" y="10"/>
                      <a:pt x="51" y="9"/>
                    </a:cubicBezTo>
                    <a:cubicBezTo>
                      <a:pt x="49" y="7"/>
                      <a:pt x="48" y="6"/>
                      <a:pt x="46" y="5"/>
                    </a:cubicBezTo>
                    <a:cubicBezTo>
                      <a:pt x="45" y="4"/>
                      <a:pt x="43" y="3"/>
                      <a:pt x="41" y="2"/>
                    </a:cubicBezTo>
                    <a:cubicBezTo>
                      <a:pt x="39" y="2"/>
                      <a:pt x="37" y="1"/>
                      <a:pt x="35" y="1"/>
                    </a:cubicBezTo>
                    <a:cubicBezTo>
                      <a:pt x="32" y="0"/>
                      <a:pt x="28" y="0"/>
                      <a:pt x="24" y="1"/>
                    </a:cubicBezTo>
                    <a:cubicBezTo>
                      <a:pt x="22" y="1"/>
                      <a:pt x="20" y="2"/>
                      <a:pt x="18" y="2"/>
                    </a:cubicBezTo>
                    <a:cubicBezTo>
                      <a:pt x="16" y="3"/>
                      <a:pt x="15" y="4"/>
                      <a:pt x="13" y="5"/>
                    </a:cubicBezTo>
                    <a:cubicBezTo>
                      <a:pt x="11" y="6"/>
                      <a:pt x="10" y="7"/>
                      <a:pt x="8" y="9"/>
                    </a:cubicBezTo>
                    <a:cubicBezTo>
                      <a:pt x="7" y="10"/>
                      <a:pt x="6" y="12"/>
                      <a:pt x="5" y="13"/>
                    </a:cubicBezTo>
                    <a:cubicBezTo>
                      <a:pt x="4" y="15"/>
                      <a:pt x="3" y="17"/>
                      <a:pt x="2" y="19"/>
                    </a:cubicBezTo>
                    <a:cubicBezTo>
                      <a:pt x="1" y="20"/>
                      <a:pt x="1" y="22"/>
                      <a:pt x="0" y="24"/>
                    </a:cubicBezTo>
                    <a:cubicBezTo>
                      <a:pt x="0" y="26"/>
                      <a:pt x="0" y="28"/>
                      <a:pt x="0" y="30"/>
                    </a:cubicBezTo>
                    <a:cubicBezTo>
                      <a:pt x="0" y="32"/>
                      <a:pt x="0" y="34"/>
                      <a:pt x="0" y="36"/>
                    </a:cubicBezTo>
                    <a:cubicBezTo>
                      <a:pt x="1" y="38"/>
                      <a:pt x="1" y="40"/>
                      <a:pt x="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8">
                <a:extLst>
                  <a:ext uri="{FF2B5EF4-FFF2-40B4-BE49-F238E27FC236}">
                    <a16:creationId xmlns:a16="http://schemas.microsoft.com/office/drawing/2014/main" id="{EFEC4DF7-0C6E-FC8F-E7C9-C873DA07E59B}"/>
                  </a:ext>
                </a:extLst>
              </p:cNvPr>
              <p:cNvSpPr>
                <a:spLocks/>
              </p:cNvSpPr>
              <p:nvPr/>
            </p:nvSpPr>
            <p:spPr bwMode="gray">
              <a:xfrm>
                <a:off x="-5048250" y="8878888"/>
                <a:ext cx="227013" cy="225425"/>
              </a:xfrm>
              <a:custGeom>
                <a:avLst/>
                <a:gdLst>
                  <a:gd name="T0" fmla="*/ 14 w 60"/>
                  <a:gd name="T1" fmla="*/ 55 h 60"/>
                  <a:gd name="T2" fmla="*/ 19 w 60"/>
                  <a:gd name="T3" fmla="*/ 58 h 60"/>
                  <a:gd name="T4" fmla="*/ 24 w 60"/>
                  <a:gd name="T5" fmla="*/ 59 h 60"/>
                  <a:gd name="T6" fmla="*/ 30 w 60"/>
                  <a:gd name="T7" fmla="*/ 60 h 60"/>
                  <a:gd name="T8" fmla="*/ 36 w 60"/>
                  <a:gd name="T9" fmla="*/ 59 h 60"/>
                  <a:gd name="T10" fmla="*/ 42 w 60"/>
                  <a:gd name="T11" fmla="*/ 58 h 60"/>
                  <a:gd name="T12" fmla="*/ 47 w 60"/>
                  <a:gd name="T13" fmla="*/ 55 h 60"/>
                  <a:gd name="T14" fmla="*/ 51 w 60"/>
                  <a:gd name="T15" fmla="*/ 51 h 60"/>
                  <a:gd name="T16" fmla="*/ 60 w 60"/>
                  <a:gd name="T17" fmla="*/ 30 h 60"/>
                  <a:gd name="T18" fmla="*/ 60 w 60"/>
                  <a:gd name="T19" fmla="*/ 24 h 60"/>
                  <a:gd name="T20" fmla="*/ 58 w 60"/>
                  <a:gd name="T21" fmla="*/ 19 h 60"/>
                  <a:gd name="T22" fmla="*/ 55 w 60"/>
                  <a:gd name="T23" fmla="*/ 13 h 60"/>
                  <a:gd name="T24" fmla="*/ 51 w 60"/>
                  <a:gd name="T25" fmla="*/ 9 h 60"/>
                  <a:gd name="T26" fmla="*/ 47 w 60"/>
                  <a:gd name="T27" fmla="*/ 5 h 60"/>
                  <a:gd name="T28" fmla="*/ 42 w 60"/>
                  <a:gd name="T29" fmla="*/ 2 h 60"/>
                  <a:gd name="T30" fmla="*/ 36 w 60"/>
                  <a:gd name="T31" fmla="*/ 1 h 60"/>
                  <a:gd name="T32" fmla="*/ 24 w 60"/>
                  <a:gd name="T33" fmla="*/ 1 h 60"/>
                  <a:gd name="T34" fmla="*/ 19 w 60"/>
                  <a:gd name="T35" fmla="*/ 2 h 60"/>
                  <a:gd name="T36" fmla="*/ 14 w 60"/>
                  <a:gd name="T37" fmla="*/ 5 h 60"/>
                  <a:gd name="T38" fmla="*/ 9 w 60"/>
                  <a:gd name="T39" fmla="*/ 9 h 60"/>
                  <a:gd name="T40" fmla="*/ 5 w 60"/>
                  <a:gd name="T41" fmla="*/ 13 h 60"/>
                  <a:gd name="T42" fmla="*/ 3 w 60"/>
                  <a:gd name="T43" fmla="*/ 19 h 60"/>
                  <a:gd name="T44" fmla="*/ 1 w 60"/>
                  <a:gd name="T45" fmla="*/ 24 h 60"/>
                  <a:gd name="T46" fmla="*/ 0 w 60"/>
                  <a:gd name="T47" fmla="*/ 30 h 60"/>
                  <a:gd name="T48" fmla="*/ 9 w 60"/>
                  <a:gd name="T49" fmla="*/ 51 h 60"/>
                  <a:gd name="T50" fmla="*/ 14 w 60"/>
                  <a:gd name="T51"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0">
                    <a:moveTo>
                      <a:pt x="14" y="55"/>
                    </a:moveTo>
                    <a:cubicBezTo>
                      <a:pt x="15" y="56"/>
                      <a:pt x="17" y="57"/>
                      <a:pt x="19" y="58"/>
                    </a:cubicBezTo>
                    <a:cubicBezTo>
                      <a:pt x="21" y="59"/>
                      <a:pt x="23" y="59"/>
                      <a:pt x="24" y="59"/>
                    </a:cubicBezTo>
                    <a:cubicBezTo>
                      <a:pt x="26" y="60"/>
                      <a:pt x="28" y="60"/>
                      <a:pt x="30" y="60"/>
                    </a:cubicBezTo>
                    <a:cubicBezTo>
                      <a:pt x="32" y="60"/>
                      <a:pt x="34" y="60"/>
                      <a:pt x="36" y="59"/>
                    </a:cubicBezTo>
                    <a:cubicBezTo>
                      <a:pt x="38" y="59"/>
                      <a:pt x="40" y="59"/>
                      <a:pt x="42" y="58"/>
                    </a:cubicBezTo>
                    <a:cubicBezTo>
                      <a:pt x="44" y="57"/>
                      <a:pt x="45" y="56"/>
                      <a:pt x="47" y="55"/>
                    </a:cubicBezTo>
                    <a:cubicBezTo>
                      <a:pt x="49" y="54"/>
                      <a:pt x="50" y="53"/>
                      <a:pt x="51" y="51"/>
                    </a:cubicBezTo>
                    <a:cubicBezTo>
                      <a:pt x="57" y="46"/>
                      <a:pt x="60" y="38"/>
                      <a:pt x="60" y="30"/>
                    </a:cubicBezTo>
                    <a:cubicBezTo>
                      <a:pt x="60" y="28"/>
                      <a:pt x="60" y="26"/>
                      <a:pt x="60" y="24"/>
                    </a:cubicBezTo>
                    <a:cubicBezTo>
                      <a:pt x="59" y="22"/>
                      <a:pt x="59" y="20"/>
                      <a:pt x="58" y="19"/>
                    </a:cubicBezTo>
                    <a:cubicBezTo>
                      <a:pt x="57" y="17"/>
                      <a:pt x="56" y="15"/>
                      <a:pt x="55" y="13"/>
                    </a:cubicBezTo>
                    <a:cubicBezTo>
                      <a:pt x="54" y="12"/>
                      <a:pt x="53" y="10"/>
                      <a:pt x="51" y="9"/>
                    </a:cubicBezTo>
                    <a:cubicBezTo>
                      <a:pt x="50" y="7"/>
                      <a:pt x="49" y="6"/>
                      <a:pt x="47" y="5"/>
                    </a:cubicBezTo>
                    <a:cubicBezTo>
                      <a:pt x="45" y="4"/>
                      <a:pt x="44" y="3"/>
                      <a:pt x="42" y="2"/>
                    </a:cubicBezTo>
                    <a:cubicBezTo>
                      <a:pt x="40" y="2"/>
                      <a:pt x="38" y="1"/>
                      <a:pt x="36" y="1"/>
                    </a:cubicBezTo>
                    <a:cubicBezTo>
                      <a:pt x="32" y="0"/>
                      <a:pt x="28" y="0"/>
                      <a:pt x="24" y="1"/>
                    </a:cubicBezTo>
                    <a:cubicBezTo>
                      <a:pt x="23" y="1"/>
                      <a:pt x="21" y="2"/>
                      <a:pt x="19" y="2"/>
                    </a:cubicBezTo>
                    <a:cubicBezTo>
                      <a:pt x="17" y="3"/>
                      <a:pt x="15" y="4"/>
                      <a:pt x="14" y="5"/>
                    </a:cubicBezTo>
                    <a:cubicBezTo>
                      <a:pt x="12" y="6"/>
                      <a:pt x="10" y="7"/>
                      <a:pt x="9" y="9"/>
                    </a:cubicBezTo>
                    <a:cubicBezTo>
                      <a:pt x="8" y="10"/>
                      <a:pt x="6" y="12"/>
                      <a:pt x="5" y="13"/>
                    </a:cubicBezTo>
                    <a:cubicBezTo>
                      <a:pt x="4" y="15"/>
                      <a:pt x="3" y="17"/>
                      <a:pt x="3" y="19"/>
                    </a:cubicBezTo>
                    <a:cubicBezTo>
                      <a:pt x="2" y="20"/>
                      <a:pt x="1" y="22"/>
                      <a:pt x="1" y="24"/>
                    </a:cubicBezTo>
                    <a:cubicBezTo>
                      <a:pt x="0" y="26"/>
                      <a:pt x="0" y="28"/>
                      <a:pt x="0" y="30"/>
                    </a:cubicBezTo>
                    <a:cubicBezTo>
                      <a:pt x="0" y="38"/>
                      <a:pt x="3" y="46"/>
                      <a:pt x="9" y="51"/>
                    </a:cubicBezTo>
                    <a:cubicBezTo>
                      <a:pt x="10" y="53"/>
                      <a:pt x="12" y="54"/>
                      <a:pt x="14"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8" name="Group 77">
            <a:extLst>
              <a:ext uri="{FF2B5EF4-FFF2-40B4-BE49-F238E27FC236}">
                <a16:creationId xmlns:a16="http://schemas.microsoft.com/office/drawing/2014/main" id="{88A663CC-8FCD-C2D7-0508-51E269D84C98}"/>
              </a:ext>
            </a:extLst>
          </p:cNvPr>
          <p:cNvGrpSpPr>
            <a:grpSpLocks noChangeAspect="1"/>
          </p:cNvGrpSpPr>
          <p:nvPr/>
        </p:nvGrpSpPr>
        <p:grpSpPr bwMode="gray">
          <a:xfrm>
            <a:off x="491499" y="5738805"/>
            <a:ext cx="503901" cy="502920"/>
            <a:chOff x="-6827838" y="6858000"/>
            <a:chExt cx="6526213" cy="6513513"/>
          </a:xfrm>
        </p:grpSpPr>
        <p:sp>
          <p:nvSpPr>
            <p:cNvPr id="71" name="AutoShape 4">
              <a:extLst>
                <a:ext uri="{FF2B5EF4-FFF2-40B4-BE49-F238E27FC236}">
                  <a16:creationId xmlns:a16="http://schemas.microsoft.com/office/drawing/2014/main" id="{00D51460-AE36-94F4-F20C-D040C10C76BC}"/>
                </a:ext>
              </a:extLst>
            </p:cNvPr>
            <p:cNvSpPr>
              <a:spLocks noChangeAspect="1" noChangeArrowheads="1" noTextEdit="1"/>
            </p:cNvSpPr>
            <p:nvPr/>
          </p:nvSpPr>
          <p:spPr bwMode="gray">
            <a:xfrm>
              <a:off x="-6819900" y="6858000"/>
              <a:ext cx="6515100" cy="6513513"/>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7" name="Group 76">
              <a:extLst>
                <a:ext uri="{FF2B5EF4-FFF2-40B4-BE49-F238E27FC236}">
                  <a16:creationId xmlns:a16="http://schemas.microsoft.com/office/drawing/2014/main" id="{C33FAEEA-145B-15FA-819F-2DA94A88C79F}"/>
                </a:ext>
              </a:extLst>
            </p:cNvPr>
            <p:cNvGrpSpPr/>
            <p:nvPr/>
          </p:nvGrpSpPr>
          <p:grpSpPr bwMode="gray">
            <a:xfrm>
              <a:off x="-6827838" y="6865938"/>
              <a:ext cx="6526213" cy="6497637"/>
              <a:chOff x="-6827838" y="6865938"/>
              <a:chExt cx="6526213" cy="6497637"/>
            </a:xfrm>
            <a:solidFill>
              <a:schemeClr val="accent1"/>
            </a:solidFill>
          </p:grpSpPr>
          <p:sp>
            <p:nvSpPr>
              <p:cNvPr id="73" name="Freeform 7">
                <a:extLst>
                  <a:ext uri="{FF2B5EF4-FFF2-40B4-BE49-F238E27FC236}">
                    <a16:creationId xmlns:a16="http://schemas.microsoft.com/office/drawing/2014/main" id="{4296ECEC-2945-E055-D494-3B0B35F2CD75}"/>
                  </a:ext>
                </a:extLst>
              </p:cNvPr>
              <p:cNvSpPr>
                <a:spLocks noEditPoints="1"/>
              </p:cNvSpPr>
              <p:nvPr/>
            </p:nvSpPr>
            <p:spPr bwMode="gray">
              <a:xfrm>
                <a:off x="-5851525" y="6865938"/>
                <a:ext cx="4554538" cy="3060700"/>
              </a:xfrm>
              <a:custGeom>
                <a:avLst/>
                <a:gdLst>
                  <a:gd name="T0" fmla="*/ 91 w 1208"/>
                  <a:gd name="T1" fmla="*/ 493 h 812"/>
                  <a:gd name="T2" fmla="*/ 169 w 1208"/>
                  <a:gd name="T3" fmla="*/ 493 h 812"/>
                  <a:gd name="T4" fmla="*/ 169 w 1208"/>
                  <a:gd name="T5" fmla="*/ 622 h 812"/>
                  <a:gd name="T6" fmla="*/ 187 w 1208"/>
                  <a:gd name="T7" fmla="*/ 650 h 812"/>
                  <a:gd name="T8" fmla="*/ 199 w 1208"/>
                  <a:gd name="T9" fmla="*/ 652 h 812"/>
                  <a:gd name="T10" fmla="*/ 220 w 1208"/>
                  <a:gd name="T11" fmla="*/ 644 h 812"/>
                  <a:gd name="T12" fmla="*/ 382 w 1208"/>
                  <a:gd name="T13" fmla="*/ 493 h 812"/>
                  <a:gd name="T14" fmla="*/ 464 w 1208"/>
                  <a:gd name="T15" fmla="*/ 493 h 812"/>
                  <a:gd name="T16" fmla="*/ 464 w 1208"/>
                  <a:gd name="T17" fmla="*/ 562 h 812"/>
                  <a:gd name="T18" fmla="*/ 554 w 1208"/>
                  <a:gd name="T19" fmla="*/ 653 h 812"/>
                  <a:gd name="T20" fmla="*/ 826 w 1208"/>
                  <a:gd name="T21" fmla="*/ 653 h 812"/>
                  <a:gd name="T22" fmla="*/ 988 w 1208"/>
                  <a:gd name="T23" fmla="*/ 804 h 812"/>
                  <a:gd name="T24" fmla="*/ 1009 w 1208"/>
                  <a:gd name="T25" fmla="*/ 812 h 812"/>
                  <a:gd name="T26" fmla="*/ 1021 w 1208"/>
                  <a:gd name="T27" fmla="*/ 810 h 812"/>
                  <a:gd name="T28" fmla="*/ 1039 w 1208"/>
                  <a:gd name="T29" fmla="*/ 782 h 812"/>
                  <a:gd name="T30" fmla="*/ 1039 w 1208"/>
                  <a:gd name="T31" fmla="*/ 653 h 812"/>
                  <a:gd name="T32" fmla="*/ 1117 w 1208"/>
                  <a:gd name="T33" fmla="*/ 653 h 812"/>
                  <a:gd name="T34" fmla="*/ 1208 w 1208"/>
                  <a:gd name="T35" fmla="*/ 562 h 812"/>
                  <a:gd name="T36" fmla="*/ 1208 w 1208"/>
                  <a:gd name="T37" fmla="*/ 251 h 812"/>
                  <a:gd name="T38" fmla="*/ 1117 w 1208"/>
                  <a:gd name="T39" fmla="*/ 160 h 812"/>
                  <a:gd name="T40" fmla="*/ 744 w 1208"/>
                  <a:gd name="T41" fmla="*/ 160 h 812"/>
                  <a:gd name="T42" fmla="*/ 744 w 1208"/>
                  <a:gd name="T43" fmla="*/ 90 h 812"/>
                  <a:gd name="T44" fmla="*/ 654 w 1208"/>
                  <a:gd name="T45" fmla="*/ 0 h 812"/>
                  <a:gd name="T46" fmla="*/ 91 w 1208"/>
                  <a:gd name="T47" fmla="*/ 0 h 812"/>
                  <a:gd name="T48" fmla="*/ 0 w 1208"/>
                  <a:gd name="T49" fmla="*/ 90 h 812"/>
                  <a:gd name="T50" fmla="*/ 0 w 1208"/>
                  <a:gd name="T51" fmla="*/ 402 h 812"/>
                  <a:gd name="T52" fmla="*/ 91 w 1208"/>
                  <a:gd name="T53" fmla="*/ 493 h 812"/>
                  <a:gd name="T54" fmla="*/ 1117 w 1208"/>
                  <a:gd name="T55" fmla="*/ 220 h 812"/>
                  <a:gd name="T56" fmla="*/ 1148 w 1208"/>
                  <a:gd name="T57" fmla="*/ 251 h 812"/>
                  <a:gd name="T58" fmla="*/ 1148 w 1208"/>
                  <a:gd name="T59" fmla="*/ 562 h 812"/>
                  <a:gd name="T60" fmla="*/ 1117 w 1208"/>
                  <a:gd name="T61" fmla="*/ 593 h 812"/>
                  <a:gd name="T62" fmla="*/ 1009 w 1208"/>
                  <a:gd name="T63" fmla="*/ 593 h 812"/>
                  <a:gd name="T64" fmla="*/ 979 w 1208"/>
                  <a:gd name="T65" fmla="*/ 623 h 812"/>
                  <a:gd name="T66" fmla="*/ 979 w 1208"/>
                  <a:gd name="T67" fmla="*/ 714 h 812"/>
                  <a:gd name="T68" fmla="*/ 858 w 1208"/>
                  <a:gd name="T69" fmla="*/ 601 h 812"/>
                  <a:gd name="T70" fmla="*/ 837 w 1208"/>
                  <a:gd name="T71" fmla="*/ 593 h 812"/>
                  <a:gd name="T72" fmla="*/ 554 w 1208"/>
                  <a:gd name="T73" fmla="*/ 593 h 812"/>
                  <a:gd name="T74" fmla="*/ 524 w 1208"/>
                  <a:gd name="T75" fmla="*/ 562 h 812"/>
                  <a:gd name="T76" fmla="*/ 524 w 1208"/>
                  <a:gd name="T77" fmla="*/ 493 h 812"/>
                  <a:gd name="T78" fmla="*/ 654 w 1208"/>
                  <a:gd name="T79" fmla="*/ 493 h 812"/>
                  <a:gd name="T80" fmla="*/ 744 w 1208"/>
                  <a:gd name="T81" fmla="*/ 402 h 812"/>
                  <a:gd name="T82" fmla="*/ 744 w 1208"/>
                  <a:gd name="T83" fmla="*/ 220 h 812"/>
                  <a:gd name="T84" fmla="*/ 1117 w 1208"/>
                  <a:gd name="T85" fmla="*/ 220 h 812"/>
                  <a:gd name="T86" fmla="*/ 60 w 1208"/>
                  <a:gd name="T87" fmla="*/ 90 h 812"/>
                  <a:gd name="T88" fmla="*/ 91 w 1208"/>
                  <a:gd name="T89" fmla="*/ 60 h 812"/>
                  <a:gd name="T90" fmla="*/ 654 w 1208"/>
                  <a:gd name="T91" fmla="*/ 60 h 812"/>
                  <a:gd name="T92" fmla="*/ 684 w 1208"/>
                  <a:gd name="T93" fmla="*/ 90 h 812"/>
                  <a:gd name="T94" fmla="*/ 684 w 1208"/>
                  <a:gd name="T95" fmla="*/ 402 h 812"/>
                  <a:gd name="T96" fmla="*/ 654 w 1208"/>
                  <a:gd name="T97" fmla="*/ 433 h 812"/>
                  <a:gd name="T98" fmla="*/ 371 w 1208"/>
                  <a:gd name="T99" fmla="*/ 433 h 812"/>
                  <a:gd name="T100" fmla="*/ 350 w 1208"/>
                  <a:gd name="T101" fmla="*/ 441 h 812"/>
                  <a:gd name="T102" fmla="*/ 229 w 1208"/>
                  <a:gd name="T103" fmla="*/ 553 h 812"/>
                  <a:gd name="T104" fmla="*/ 229 w 1208"/>
                  <a:gd name="T105" fmla="*/ 463 h 812"/>
                  <a:gd name="T106" fmla="*/ 199 w 1208"/>
                  <a:gd name="T107" fmla="*/ 433 h 812"/>
                  <a:gd name="T108" fmla="*/ 91 w 1208"/>
                  <a:gd name="T109" fmla="*/ 433 h 812"/>
                  <a:gd name="T110" fmla="*/ 60 w 1208"/>
                  <a:gd name="T111" fmla="*/ 402 h 812"/>
                  <a:gd name="T112" fmla="*/ 60 w 1208"/>
                  <a:gd name="T113" fmla="*/ 9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8" h="812">
                    <a:moveTo>
                      <a:pt x="91" y="493"/>
                    </a:moveTo>
                    <a:cubicBezTo>
                      <a:pt x="169" y="493"/>
                      <a:pt x="169" y="493"/>
                      <a:pt x="169" y="493"/>
                    </a:cubicBezTo>
                    <a:cubicBezTo>
                      <a:pt x="169" y="622"/>
                      <a:pt x="169" y="622"/>
                      <a:pt x="169" y="622"/>
                    </a:cubicBezTo>
                    <a:cubicBezTo>
                      <a:pt x="169" y="634"/>
                      <a:pt x="176" y="645"/>
                      <a:pt x="187" y="650"/>
                    </a:cubicBezTo>
                    <a:cubicBezTo>
                      <a:pt x="191" y="651"/>
                      <a:pt x="195" y="652"/>
                      <a:pt x="199" y="652"/>
                    </a:cubicBezTo>
                    <a:cubicBezTo>
                      <a:pt x="207" y="652"/>
                      <a:pt x="214" y="649"/>
                      <a:pt x="220" y="644"/>
                    </a:cubicBezTo>
                    <a:cubicBezTo>
                      <a:pt x="382" y="493"/>
                      <a:pt x="382" y="493"/>
                      <a:pt x="382" y="493"/>
                    </a:cubicBezTo>
                    <a:cubicBezTo>
                      <a:pt x="464" y="493"/>
                      <a:pt x="464" y="493"/>
                      <a:pt x="464" y="493"/>
                    </a:cubicBezTo>
                    <a:cubicBezTo>
                      <a:pt x="464" y="562"/>
                      <a:pt x="464" y="562"/>
                      <a:pt x="464" y="562"/>
                    </a:cubicBezTo>
                    <a:cubicBezTo>
                      <a:pt x="464" y="612"/>
                      <a:pt x="504" y="653"/>
                      <a:pt x="554" y="653"/>
                    </a:cubicBezTo>
                    <a:cubicBezTo>
                      <a:pt x="826" y="653"/>
                      <a:pt x="826" y="653"/>
                      <a:pt x="826" y="653"/>
                    </a:cubicBezTo>
                    <a:cubicBezTo>
                      <a:pt x="988" y="804"/>
                      <a:pt x="988" y="804"/>
                      <a:pt x="988" y="804"/>
                    </a:cubicBezTo>
                    <a:cubicBezTo>
                      <a:pt x="994" y="810"/>
                      <a:pt x="1001" y="812"/>
                      <a:pt x="1009" y="812"/>
                    </a:cubicBezTo>
                    <a:cubicBezTo>
                      <a:pt x="1013" y="812"/>
                      <a:pt x="1017" y="812"/>
                      <a:pt x="1021" y="810"/>
                    </a:cubicBezTo>
                    <a:cubicBezTo>
                      <a:pt x="1032" y="805"/>
                      <a:pt x="1039" y="794"/>
                      <a:pt x="1039" y="782"/>
                    </a:cubicBezTo>
                    <a:cubicBezTo>
                      <a:pt x="1039" y="653"/>
                      <a:pt x="1039" y="653"/>
                      <a:pt x="1039" y="653"/>
                    </a:cubicBezTo>
                    <a:cubicBezTo>
                      <a:pt x="1117" y="653"/>
                      <a:pt x="1117" y="653"/>
                      <a:pt x="1117" y="653"/>
                    </a:cubicBezTo>
                    <a:cubicBezTo>
                      <a:pt x="1167" y="653"/>
                      <a:pt x="1208" y="612"/>
                      <a:pt x="1208" y="562"/>
                    </a:cubicBezTo>
                    <a:cubicBezTo>
                      <a:pt x="1208" y="251"/>
                      <a:pt x="1208" y="251"/>
                      <a:pt x="1208" y="251"/>
                    </a:cubicBezTo>
                    <a:cubicBezTo>
                      <a:pt x="1208" y="201"/>
                      <a:pt x="1167" y="160"/>
                      <a:pt x="1117" y="160"/>
                    </a:cubicBezTo>
                    <a:cubicBezTo>
                      <a:pt x="744" y="160"/>
                      <a:pt x="744" y="160"/>
                      <a:pt x="744" y="160"/>
                    </a:cubicBezTo>
                    <a:cubicBezTo>
                      <a:pt x="744" y="90"/>
                      <a:pt x="744" y="90"/>
                      <a:pt x="744" y="90"/>
                    </a:cubicBezTo>
                    <a:cubicBezTo>
                      <a:pt x="744" y="40"/>
                      <a:pt x="704" y="0"/>
                      <a:pt x="654" y="0"/>
                    </a:cubicBezTo>
                    <a:cubicBezTo>
                      <a:pt x="91" y="0"/>
                      <a:pt x="91" y="0"/>
                      <a:pt x="91" y="0"/>
                    </a:cubicBezTo>
                    <a:cubicBezTo>
                      <a:pt x="41" y="0"/>
                      <a:pt x="0" y="40"/>
                      <a:pt x="0" y="90"/>
                    </a:cubicBezTo>
                    <a:cubicBezTo>
                      <a:pt x="0" y="402"/>
                      <a:pt x="0" y="402"/>
                      <a:pt x="0" y="402"/>
                    </a:cubicBezTo>
                    <a:cubicBezTo>
                      <a:pt x="0" y="452"/>
                      <a:pt x="41" y="493"/>
                      <a:pt x="91" y="493"/>
                    </a:cubicBezTo>
                    <a:close/>
                    <a:moveTo>
                      <a:pt x="1117" y="220"/>
                    </a:moveTo>
                    <a:cubicBezTo>
                      <a:pt x="1134" y="220"/>
                      <a:pt x="1148" y="234"/>
                      <a:pt x="1148" y="251"/>
                    </a:cubicBezTo>
                    <a:cubicBezTo>
                      <a:pt x="1148" y="562"/>
                      <a:pt x="1148" y="562"/>
                      <a:pt x="1148" y="562"/>
                    </a:cubicBezTo>
                    <a:cubicBezTo>
                      <a:pt x="1148" y="579"/>
                      <a:pt x="1134" y="593"/>
                      <a:pt x="1117" y="593"/>
                    </a:cubicBezTo>
                    <a:cubicBezTo>
                      <a:pt x="1009" y="593"/>
                      <a:pt x="1009" y="593"/>
                      <a:pt x="1009" y="593"/>
                    </a:cubicBezTo>
                    <a:cubicBezTo>
                      <a:pt x="992" y="593"/>
                      <a:pt x="979" y="606"/>
                      <a:pt x="979" y="623"/>
                    </a:cubicBezTo>
                    <a:cubicBezTo>
                      <a:pt x="979" y="714"/>
                      <a:pt x="979" y="714"/>
                      <a:pt x="979" y="714"/>
                    </a:cubicBezTo>
                    <a:cubicBezTo>
                      <a:pt x="858" y="601"/>
                      <a:pt x="858" y="601"/>
                      <a:pt x="858" y="601"/>
                    </a:cubicBezTo>
                    <a:cubicBezTo>
                      <a:pt x="852" y="596"/>
                      <a:pt x="845" y="593"/>
                      <a:pt x="837" y="593"/>
                    </a:cubicBezTo>
                    <a:cubicBezTo>
                      <a:pt x="554" y="593"/>
                      <a:pt x="554" y="593"/>
                      <a:pt x="554" y="593"/>
                    </a:cubicBezTo>
                    <a:cubicBezTo>
                      <a:pt x="537" y="593"/>
                      <a:pt x="524" y="579"/>
                      <a:pt x="524" y="562"/>
                    </a:cubicBezTo>
                    <a:cubicBezTo>
                      <a:pt x="524" y="493"/>
                      <a:pt x="524" y="493"/>
                      <a:pt x="524" y="493"/>
                    </a:cubicBezTo>
                    <a:cubicBezTo>
                      <a:pt x="654" y="493"/>
                      <a:pt x="654" y="493"/>
                      <a:pt x="654" y="493"/>
                    </a:cubicBezTo>
                    <a:cubicBezTo>
                      <a:pt x="704" y="493"/>
                      <a:pt x="744" y="452"/>
                      <a:pt x="744" y="402"/>
                    </a:cubicBezTo>
                    <a:cubicBezTo>
                      <a:pt x="744" y="220"/>
                      <a:pt x="744" y="220"/>
                      <a:pt x="744" y="220"/>
                    </a:cubicBezTo>
                    <a:lnTo>
                      <a:pt x="1117" y="220"/>
                    </a:lnTo>
                    <a:close/>
                    <a:moveTo>
                      <a:pt x="60" y="90"/>
                    </a:moveTo>
                    <a:cubicBezTo>
                      <a:pt x="60" y="74"/>
                      <a:pt x="74" y="60"/>
                      <a:pt x="91" y="60"/>
                    </a:cubicBezTo>
                    <a:cubicBezTo>
                      <a:pt x="654" y="60"/>
                      <a:pt x="654" y="60"/>
                      <a:pt x="654" y="60"/>
                    </a:cubicBezTo>
                    <a:cubicBezTo>
                      <a:pt x="671" y="60"/>
                      <a:pt x="684" y="74"/>
                      <a:pt x="684" y="90"/>
                    </a:cubicBezTo>
                    <a:cubicBezTo>
                      <a:pt x="684" y="402"/>
                      <a:pt x="684" y="402"/>
                      <a:pt x="684" y="402"/>
                    </a:cubicBezTo>
                    <a:cubicBezTo>
                      <a:pt x="684" y="419"/>
                      <a:pt x="671" y="433"/>
                      <a:pt x="654" y="433"/>
                    </a:cubicBezTo>
                    <a:cubicBezTo>
                      <a:pt x="371" y="433"/>
                      <a:pt x="371" y="433"/>
                      <a:pt x="371" y="433"/>
                    </a:cubicBezTo>
                    <a:cubicBezTo>
                      <a:pt x="363" y="433"/>
                      <a:pt x="356" y="436"/>
                      <a:pt x="350" y="441"/>
                    </a:cubicBezTo>
                    <a:cubicBezTo>
                      <a:pt x="229" y="553"/>
                      <a:pt x="229" y="553"/>
                      <a:pt x="229" y="553"/>
                    </a:cubicBezTo>
                    <a:cubicBezTo>
                      <a:pt x="229" y="463"/>
                      <a:pt x="229" y="463"/>
                      <a:pt x="229" y="463"/>
                    </a:cubicBezTo>
                    <a:cubicBezTo>
                      <a:pt x="229" y="446"/>
                      <a:pt x="216" y="433"/>
                      <a:pt x="199" y="433"/>
                    </a:cubicBezTo>
                    <a:cubicBezTo>
                      <a:pt x="91" y="433"/>
                      <a:pt x="91" y="433"/>
                      <a:pt x="91" y="433"/>
                    </a:cubicBezTo>
                    <a:cubicBezTo>
                      <a:pt x="74" y="433"/>
                      <a:pt x="60" y="419"/>
                      <a:pt x="60" y="402"/>
                    </a:cubicBezTo>
                    <a:lnTo>
                      <a:pt x="6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8">
                <a:extLst>
                  <a:ext uri="{FF2B5EF4-FFF2-40B4-BE49-F238E27FC236}">
                    <a16:creationId xmlns:a16="http://schemas.microsoft.com/office/drawing/2014/main" id="{2A76155A-2FE1-7085-C4A9-C8C8BE5A4981}"/>
                  </a:ext>
                </a:extLst>
              </p:cNvPr>
              <p:cNvSpPr>
                <a:spLocks/>
              </p:cNvSpPr>
              <p:nvPr/>
            </p:nvSpPr>
            <p:spPr bwMode="gray">
              <a:xfrm>
                <a:off x="-5199063" y="7370763"/>
                <a:ext cx="1576388" cy="225425"/>
              </a:xfrm>
              <a:custGeom>
                <a:avLst/>
                <a:gdLst>
                  <a:gd name="T0" fmla="*/ 30 w 418"/>
                  <a:gd name="T1" fmla="*/ 60 h 60"/>
                  <a:gd name="T2" fmla="*/ 388 w 418"/>
                  <a:gd name="T3" fmla="*/ 60 h 60"/>
                  <a:gd name="T4" fmla="*/ 418 w 418"/>
                  <a:gd name="T5" fmla="*/ 30 h 60"/>
                  <a:gd name="T6" fmla="*/ 388 w 418"/>
                  <a:gd name="T7" fmla="*/ 0 h 60"/>
                  <a:gd name="T8" fmla="*/ 30 w 418"/>
                  <a:gd name="T9" fmla="*/ 0 h 60"/>
                  <a:gd name="T10" fmla="*/ 0 w 418"/>
                  <a:gd name="T11" fmla="*/ 30 h 60"/>
                  <a:gd name="T12" fmla="*/ 30 w 41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18" h="60">
                    <a:moveTo>
                      <a:pt x="30" y="60"/>
                    </a:moveTo>
                    <a:cubicBezTo>
                      <a:pt x="388" y="60"/>
                      <a:pt x="388" y="60"/>
                      <a:pt x="388" y="60"/>
                    </a:cubicBezTo>
                    <a:cubicBezTo>
                      <a:pt x="404" y="60"/>
                      <a:pt x="418" y="47"/>
                      <a:pt x="418" y="30"/>
                    </a:cubicBezTo>
                    <a:cubicBezTo>
                      <a:pt x="418" y="13"/>
                      <a:pt x="404" y="0"/>
                      <a:pt x="388" y="0"/>
                    </a:cubicBezTo>
                    <a:cubicBezTo>
                      <a:pt x="30" y="0"/>
                      <a:pt x="30" y="0"/>
                      <a:pt x="30" y="0"/>
                    </a:cubicBezTo>
                    <a:cubicBezTo>
                      <a:pt x="14" y="0"/>
                      <a:pt x="0" y="13"/>
                      <a:pt x="0" y="30"/>
                    </a:cubicBezTo>
                    <a:cubicBezTo>
                      <a:pt x="0" y="47"/>
                      <a:pt x="14"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
                <a:extLst>
                  <a:ext uri="{FF2B5EF4-FFF2-40B4-BE49-F238E27FC236}">
                    <a16:creationId xmlns:a16="http://schemas.microsoft.com/office/drawing/2014/main" id="{B7E7B1FA-939A-A4C7-EEBE-846B56A12F08}"/>
                  </a:ext>
                </a:extLst>
              </p:cNvPr>
              <p:cNvSpPr>
                <a:spLocks/>
              </p:cNvSpPr>
              <p:nvPr/>
            </p:nvSpPr>
            <p:spPr bwMode="gray">
              <a:xfrm>
                <a:off x="-5199063" y="8015288"/>
                <a:ext cx="1030288" cy="225425"/>
              </a:xfrm>
              <a:custGeom>
                <a:avLst/>
                <a:gdLst>
                  <a:gd name="T0" fmla="*/ 30 w 273"/>
                  <a:gd name="T1" fmla="*/ 60 h 60"/>
                  <a:gd name="T2" fmla="*/ 243 w 273"/>
                  <a:gd name="T3" fmla="*/ 60 h 60"/>
                  <a:gd name="T4" fmla="*/ 273 w 273"/>
                  <a:gd name="T5" fmla="*/ 30 h 60"/>
                  <a:gd name="T6" fmla="*/ 243 w 273"/>
                  <a:gd name="T7" fmla="*/ 0 h 60"/>
                  <a:gd name="T8" fmla="*/ 30 w 273"/>
                  <a:gd name="T9" fmla="*/ 0 h 60"/>
                  <a:gd name="T10" fmla="*/ 0 w 273"/>
                  <a:gd name="T11" fmla="*/ 30 h 60"/>
                  <a:gd name="T12" fmla="*/ 30 w 2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273" h="60">
                    <a:moveTo>
                      <a:pt x="30" y="60"/>
                    </a:moveTo>
                    <a:cubicBezTo>
                      <a:pt x="243" y="60"/>
                      <a:pt x="243" y="60"/>
                      <a:pt x="243" y="60"/>
                    </a:cubicBezTo>
                    <a:cubicBezTo>
                      <a:pt x="259" y="60"/>
                      <a:pt x="273" y="47"/>
                      <a:pt x="273" y="30"/>
                    </a:cubicBezTo>
                    <a:cubicBezTo>
                      <a:pt x="273" y="13"/>
                      <a:pt x="259" y="0"/>
                      <a:pt x="243" y="0"/>
                    </a:cubicBezTo>
                    <a:cubicBezTo>
                      <a:pt x="30" y="0"/>
                      <a:pt x="30" y="0"/>
                      <a:pt x="30" y="0"/>
                    </a:cubicBezTo>
                    <a:cubicBezTo>
                      <a:pt x="14" y="0"/>
                      <a:pt x="0" y="13"/>
                      <a:pt x="0" y="30"/>
                    </a:cubicBezTo>
                    <a:cubicBezTo>
                      <a:pt x="0" y="47"/>
                      <a:pt x="14"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
                <a:extLst>
                  <a:ext uri="{FF2B5EF4-FFF2-40B4-BE49-F238E27FC236}">
                    <a16:creationId xmlns:a16="http://schemas.microsoft.com/office/drawing/2014/main" id="{468B2019-06A9-DF3A-E8B6-DF152344ED4A}"/>
                  </a:ext>
                </a:extLst>
              </p:cNvPr>
              <p:cNvSpPr>
                <a:spLocks noEditPoints="1"/>
              </p:cNvSpPr>
              <p:nvPr/>
            </p:nvSpPr>
            <p:spPr bwMode="gray">
              <a:xfrm>
                <a:off x="-6827838" y="9956800"/>
                <a:ext cx="6526213" cy="3406775"/>
              </a:xfrm>
              <a:custGeom>
                <a:avLst/>
                <a:gdLst>
                  <a:gd name="T0" fmla="*/ 1616 w 1731"/>
                  <a:gd name="T1" fmla="*/ 56 h 904"/>
                  <a:gd name="T2" fmla="*/ 891 w 1731"/>
                  <a:gd name="T3" fmla="*/ 0 h 904"/>
                  <a:gd name="T4" fmla="*/ 418 w 1731"/>
                  <a:gd name="T5" fmla="*/ 107 h 904"/>
                  <a:gd name="T6" fmla="*/ 112 w 1731"/>
                  <a:gd name="T7" fmla="*/ 63 h 904"/>
                  <a:gd name="T8" fmla="*/ 303 w 1731"/>
                  <a:gd name="T9" fmla="*/ 654 h 904"/>
                  <a:gd name="T10" fmla="*/ 336 w 1731"/>
                  <a:gd name="T11" fmla="*/ 742 h 904"/>
                  <a:gd name="T12" fmla="*/ 473 w 1731"/>
                  <a:gd name="T13" fmla="*/ 742 h 904"/>
                  <a:gd name="T14" fmla="*/ 501 w 1731"/>
                  <a:gd name="T15" fmla="*/ 776 h 904"/>
                  <a:gd name="T16" fmla="*/ 627 w 1731"/>
                  <a:gd name="T17" fmla="*/ 842 h 904"/>
                  <a:gd name="T18" fmla="*/ 772 w 1731"/>
                  <a:gd name="T19" fmla="*/ 848 h 904"/>
                  <a:gd name="T20" fmla="*/ 870 w 1731"/>
                  <a:gd name="T21" fmla="*/ 904 h 904"/>
                  <a:gd name="T22" fmla="*/ 969 w 1731"/>
                  <a:gd name="T23" fmla="*/ 846 h 904"/>
                  <a:gd name="T24" fmla="*/ 1359 w 1731"/>
                  <a:gd name="T25" fmla="*/ 666 h 904"/>
                  <a:gd name="T26" fmla="*/ 1280 w 1731"/>
                  <a:gd name="T27" fmla="*/ 169 h 904"/>
                  <a:gd name="T28" fmla="*/ 1484 w 1731"/>
                  <a:gd name="T29" fmla="*/ 579 h 904"/>
                  <a:gd name="T30" fmla="*/ 810 w 1731"/>
                  <a:gd name="T31" fmla="*/ 200 h 904"/>
                  <a:gd name="T32" fmla="*/ 766 w 1731"/>
                  <a:gd name="T33" fmla="*/ 194 h 904"/>
                  <a:gd name="T34" fmla="*/ 518 w 1731"/>
                  <a:gd name="T35" fmla="*/ 274 h 904"/>
                  <a:gd name="T36" fmla="*/ 1280 w 1731"/>
                  <a:gd name="T37" fmla="*/ 169 h 904"/>
                  <a:gd name="T38" fmla="*/ 186 w 1731"/>
                  <a:gd name="T39" fmla="*/ 565 h 904"/>
                  <a:gd name="T40" fmla="*/ 404 w 1731"/>
                  <a:gd name="T41" fmla="*/ 710 h 904"/>
                  <a:gd name="T42" fmla="*/ 373 w 1731"/>
                  <a:gd name="T43" fmla="*/ 694 h 904"/>
                  <a:gd name="T44" fmla="*/ 469 w 1731"/>
                  <a:gd name="T45" fmla="*/ 547 h 904"/>
                  <a:gd name="T46" fmla="*/ 526 w 1731"/>
                  <a:gd name="T47" fmla="*/ 552 h 904"/>
                  <a:gd name="T48" fmla="*/ 430 w 1731"/>
                  <a:gd name="T49" fmla="*/ 700 h 904"/>
                  <a:gd name="T50" fmla="*/ 544 w 1731"/>
                  <a:gd name="T51" fmla="*/ 734 h 904"/>
                  <a:gd name="T52" fmla="*/ 538 w 1731"/>
                  <a:gd name="T53" fmla="*/ 677 h 904"/>
                  <a:gd name="T54" fmla="*/ 678 w 1731"/>
                  <a:gd name="T55" fmla="*/ 589 h 904"/>
                  <a:gd name="T56" fmla="*/ 683 w 1731"/>
                  <a:gd name="T57" fmla="*/ 646 h 904"/>
                  <a:gd name="T58" fmla="*/ 570 w 1731"/>
                  <a:gd name="T59" fmla="*/ 745 h 904"/>
                  <a:gd name="T60" fmla="*/ 675 w 1731"/>
                  <a:gd name="T61" fmla="*/ 806 h 904"/>
                  <a:gd name="T62" fmla="*/ 669 w 1731"/>
                  <a:gd name="T63" fmla="*/ 745 h 904"/>
                  <a:gd name="T64" fmla="*/ 812 w 1731"/>
                  <a:gd name="T65" fmla="*/ 657 h 904"/>
                  <a:gd name="T66" fmla="*/ 818 w 1731"/>
                  <a:gd name="T67" fmla="*/ 717 h 904"/>
                  <a:gd name="T68" fmla="*/ 924 w 1731"/>
                  <a:gd name="T69" fmla="*/ 806 h 904"/>
                  <a:gd name="T70" fmla="*/ 842 w 1731"/>
                  <a:gd name="T71" fmla="*/ 778 h 904"/>
                  <a:gd name="T72" fmla="*/ 897 w 1731"/>
                  <a:gd name="T73" fmla="*/ 740 h 904"/>
                  <a:gd name="T74" fmla="*/ 966 w 1731"/>
                  <a:gd name="T75" fmla="*/ 708 h 904"/>
                  <a:gd name="T76" fmla="*/ 860 w 1731"/>
                  <a:gd name="T77" fmla="*/ 620 h 904"/>
                  <a:gd name="T78" fmla="*/ 750 w 1731"/>
                  <a:gd name="T79" fmla="*/ 592 h 904"/>
                  <a:gd name="T80" fmla="*/ 652 w 1731"/>
                  <a:gd name="T81" fmla="*/ 518 h 904"/>
                  <a:gd name="T82" fmla="*/ 563 w 1731"/>
                  <a:gd name="T83" fmla="*/ 504 h 904"/>
                  <a:gd name="T84" fmla="*/ 244 w 1731"/>
                  <a:gd name="T85" fmla="*/ 579 h 904"/>
                  <a:gd name="T86" fmla="*/ 429 w 1731"/>
                  <a:gd name="T87" fmla="*/ 167 h 904"/>
                  <a:gd name="T88" fmla="*/ 464 w 1731"/>
                  <a:gd name="T89" fmla="*/ 308 h 904"/>
                  <a:gd name="T90" fmla="*/ 1059 w 1731"/>
                  <a:gd name="T91" fmla="*/ 466 h 904"/>
                  <a:gd name="T92" fmla="*/ 966 w 1731"/>
                  <a:gd name="T93" fmla="*/ 708 h 904"/>
                  <a:gd name="T94" fmla="*/ 1576 w 1731"/>
                  <a:gd name="T95" fmla="*/ 117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31" h="904">
                    <a:moveTo>
                      <a:pt x="1728" y="558"/>
                    </a:moveTo>
                    <a:cubicBezTo>
                      <a:pt x="1628" y="75"/>
                      <a:pt x="1628" y="75"/>
                      <a:pt x="1628" y="75"/>
                    </a:cubicBezTo>
                    <a:cubicBezTo>
                      <a:pt x="1627" y="68"/>
                      <a:pt x="1622" y="61"/>
                      <a:pt x="1616" y="56"/>
                    </a:cubicBezTo>
                    <a:cubicBezTo>
                      <a:pt x="1609" y="52"/>
                      <a:pt x="1601" y="50"/>
                      <a:pt x="1593" y="52"/>
                    </a:cubicBezTo>
                    <a:cubicBezTo>
                      <a:pt x="1305" y="113"/>
                      <a:pt x="1305" y="113"/>
                      <a:pt x="1305" y="113"/>
                    </a:cubicBezTo>
                    <a:cubicBezTo>
                      <a:pt x="1154" y="9"/>
                      <a:pt x="951" y="0"/>
                      <a:pt x="891" y="0"/>
                    </a:cubicBezTo>
                    <a:cubicBezTo>
                      <a:pt x="849" y="0"/>
                      <a:pt x="809" y="5"/>
                      <a:pt x="772" y="13"/>
                    </a:cubicBezTo>
                    <a:cubicBezTo>
                      <a:pt x="771" y="13"/>
                      <a:pt x="770" y="13"/>
                      <a:pt x="768" y="13"/>
                    </a:cubicBezTo>
                    <a:cubicBezTo>
                      <a:pt x="630" y="40"/>
                      <a:pt x="458" y="94"/>
                      <a:pt x="418" y="107"/>
                    </a:cubicBezTo>
                    <a:cubicBezTo>
                      <a:pt x="149" y="40"/>
                      <a:pt x="149" y="40"/>
                      <a:pt x="149" y="40"/>
                    </a:cubicBezTo>
                    <a:cubicBezTo>
                      <a:pt x="141" y="38"/>
                      <a:pt x="133" y="40"/>
                      <a:pt x="126" y="44"/>
                    </a:cubicBezTo>
                    <a:cubicBezTo>
                      <a:pt x="119" y="48"/>
                      <a:pt x="114" y="55"/>
                      <a:pt x="112" y="63"/>
                    </a:cubicBezTo>
                    <a:cubicBezTo>
                      <a:pt x="4" y="554"/>
                      <a:pt x="4" y="554"/>
                      <a:pt x="4" y="554"/>
                    </a:cubicBezTo>
                    <a:cubicBezTo>
                      <a:pt x="0" y="571"/>
                      <a:pt x="11" y="586"/>
                      <a:pt x="27" y="590"/>
                    </a:cubicBezTo>
                    <a:cubicBezTo>
                      <a:pt x="303" y="654"/>
                      <a:pt x="303" y="654"/>
                      <a:pt x="303" y="654"/>
                    </a:cubicBezTo>
                    <a:cubicBezTo>
                      <a:pt x="303" y="659"/>
                      <a:pt x="302" y="663"/>
                      <a:pt x="302" y="668"/>
                    </a:cubicBezTo>
                    <a:cubicBezTo>
                      <a:pt x="302" y="694"/>
                      <a:pt x="312" y="718"/>
                      <a:pt x="331" y="736"/>
                    </a:cubicBezTo>
                    <a:cubicBezTo>
                      <a:pt x="336" y="742"/>
                      <a:pt x="336" y="742"/>
                      <a:pt x="336" y="742"/>
                    </a:cubicBezTo>
                    <a:cubicBezTo>
                      <a:pt x="336" y="742"/>
                      <a:pt x="336" y="742"/>
                      <a:pt x="336" y="742"/>
                    </a:cubicBezTo>
                    <a:cubicBezTo>
                      <a:pt x="355" y="760"/>
                      <a:pt x="379" y="770"/>
                      <a:pt x="404" y="770"/>
                    </a:cubicBezTo>
                    <a:cubicBezTo>
                      <a:pt x="430" y="770"/>
                      <a:pt x="454" y="760"/>
                      <a:pt x="473" y="742"/>
                    </a:cubicBezTo>
                    <a:cubicBezTo>
                      <a:pt x="475" y="740"/>
                      <a:pt x="475" y="740"/>
                      <a:pt x="475" y="740"/>
                    </a:cubicBezTo>
                    <a:cubicBezTo>
                      <a:pt x="480" y="751"/>
                      <a:pt x="487" y="762"/>
                      <a:pt x="496" y="771"/>
                    </a:cubicBezTo>
                    <a:cubicBezTo>
                      <a:pt x="501" y="776"/>
                      <a:pt x="501" y="776"/>
                      <a:pt x="501" y="776"/>
                    </a:cubicBezTo>
                    <a:cubicBezTo>
                      <a:pt x="520" y="795"/>
                      <a:pt x="544" y="805"/>
                      <a:pt x="570" y="805"/>
                    </a:cubicBezTo>
                    <a:cubicBezTo>
                      <a:pt x="581" y="805"/>
                      <a:pt x="591" y="803"/>
                      <a:pt x="601" y="799"/>
                    </a:cubicBezTo>
                    <a:cubicBezTo>
                      <a:pt x="606" y="815"/>
                      <a:pt x="614" y="830"/>
                      <a:pt x="627" y="842"/>
                    </a:cubicBezTo>
                    <a:cubicBezTo>
                      <a:pt x="632" y="848"/>
                      <a:pt x="632" y="848"/>
                      <a:pt x="632" y="848"/>
                    </a:cubicBezTo>
                    <a:cubicBezTo>
                      <a:pt x="651" y="867"/>
                      <a:pt x="676" y="877"/>
                      <a:pt x="702" y="877"/>
                    </a:cubicBezTo>
                    <a:cubicBezTo>
                      <a:pt x="728" y="877"/>
                      <a:pt x="753" y="867"/>
                      <a:pt x="772" y="848"/>
                    </a:cubicBezTo>
                    <a:cubicBezTo>
                      <a:pt x="778" y="842"/>
                      <a:pt x="778" y="842"/>
                      <a:pt x="778" y="842"/>
                    </a:cubicBezTo>
                    <a:cubicBezTo>
                      <a:pt x="783" y="854"/>
                      <a:pt x="790" y="865"/>
                      <a:pt x="800" y="875"/>
                    </a:cubicBezTo>
                    <a:cubicBezTo>
                      <a:pt x="819" y="895"/>
                      <a:pt x="844" y="904"/>
                      <a:pt x="870" y="904"/>
                    </a:cubicBezTo>
                    <a:cubicBezTo>
                      <a:pt x="895" y="904"/>
                      <a:pt x="920" y="895"/>
                      <a:pt x="940" y="875"/>
                    </a:cubicBezTo>
                    <a:cubicBezTo>
                      <a:pt x="966" y="848"/>
                      <a:pt x="966" y="848"/>
                      <a:pt x="966" y="848"/>
                    </a:cubicBezTo>
                    <a:cubicBezTo>
                      <a:pt x="967" y="848"/>
                      <a:pt x="968" y="847"/>
                      <a:pt x="969" y="846"/>
                    </a:cubicBezTo>
                    <a:cubicBezTo>
                      <a:pt x="970" y="846"/>
                      <a:pt x="972" y="846"/>
                      <a:pt x="973" y="846"/>
                    </a:cubicBezTo>
                    <a:cubicBezTo>
                      <a:pt x="975" y="846"/>
                      <a:pt x="976" y="846"/>
                      <a:pt x="977" y="846"/>
                    </a:cubicBezTo>
                    <a:cubicBezTo>
                      <a:pt x="1077" y="833"/>
                      <a:pt x="1266" y="762"/>
                      <a:pt x="1359" y="666"/>
                    </a:cubicBezTo>
                    <a:cubicBezTo>
                      <a:pt x="1705" y="594"/>
                      <a:pt x="1705" y="594"/>
                      <a:pt x="1705" y="594"/>
                    </a:cubicBezTo>
                    <a:cubicBezTo>
                      <a:pt x="1721" y="590"/>
                      <a:pt x="1731" y="574"/>
                      <a:pt x="1728" y="558"/>
                    </a:cubicBezTo>
                    <a:close/>
                    <a:moveTo>
                      <a:pt x="1280" y="169"/>
                    </a:moveTo>
                    <a:cubicBezTo>
                      <a:pt x="1287" y="174"/>
                      <a:pt x="1296" y="176"/>
                      <a:pt x="1304" y="174"/>
                    </a:cubicBezTo>
                    <a:cubicBezTo>
                      <a:pt x="1394" y="156"/>
                      <a:pt x="1394" y="156"/>
                      <a:pt x="1394" y="156"/>
                    </a:cubicBezTo>
                    <a:cubicBezTo>
                      <a:pt x="1484" y="579"/>
                      <a:pt x="1484" y="579"/>
                      <a:pt x="1484" y="579"/>
                    </a:cubicBezTo>
                    <a:cubicBezTo>
                      <a:pt x="1356" y="605"/>
                      <a:pt x="1356" y="605"/>
                      <a:pt x="1356" y="605"/>
                    </a:cubicBezTo>
                    <a:cubicBezTo>
                      <a:pt x="1323" y="565"/>
                      <a:pt x="1226" y="457"/>
                      <a:pt x="1078" y="409"/>
                    </a:cubicBezTo>
                    <a:cubicBezTo>
                      <a:pt x="917" y="357"/>
                      <a:pt x="811" y="201"/>
                      <a:pt x="810" y="200"/>
                    </a:cubicBezTo>
                    <a:cubicBezTo>
                      <a:pt x="805" y="193"/>
                      <a:pt x="798" y="188"/>
                      <a:pt x="789" y="187"/>
                    </a:cubicBezTo>
                    <a:cubicBezTo>
                      <a:pt x="788" y="187"/>
                      <a:pt x="786" y="187"/>
                      <a:pt x="785" y="187"/>
                    </a:cubicBezTo>
                    <a:cubicBezTo>
                      <a:pt x="778" y="187"/>
                      <a:pt x="771" y="189"/>
                      <a:pt x="766" y="194"/>
                    </a:cubicBezTo>
                    <a:cubicBezTo>
                      <a:pt x="738" y="218"/>
                      <a:pt x="653" y="281"/>
                      <a:pt x="598" y="291"/>
                    </a:cubicBezTo>
                    <a:cubicBezTo>
                      <a:pt x="554" y="299"/>
                      <a:pt x="522" y="286"/>
                      <a:pt x="516" y="278"/>
                    </a:cubicBezTo>
                    <a:cubicBezTo>
                      <a:pt x="516" y="277"/>
                      <a:pt x="517" y="276"/>
                      <a:pt x="518" y="274"/>
                    </a:cubicBezTo>
                    <a:cubicBezTo>
                      <a:pt x="548" y="237"/>
                      <a:pt x="642" y="153"/>
                      <a:pt x="694" y="110"/>
                    </a:cubicBezTo>
                    <a:cubicBezTo>
                      <a:pt x="729" y="80"/>
                      <a:pt x="808" y="60"/>
                      <a:pt x="891" y="60"/>
                    </a:cubicBezTo>
                    <a:cubicBezTo>
                      <a:pt x="948" y="60"/>
                      <a:pt x="1143" y="68"/>
                      <a:pt x="1280" y="169"/>
                    </a:cubicBezTo>
                    <a:close/>
                    <a:moveTo>
                      <a:pt x="164" y="106"/>
                    </a:moveTo>
                    <a:cubicBezTo>
                      <a:pt x="283" y="136"/>
                      <a:pt x="283" y="136"/>
                      <a:pt x="283" y="136"/>
                    </a:cubicBezTo>
                    <a:cubicBezTo>
                      <a:pt x="186" y="565"/>
                      <a:pt x="186" y="565"/>
                      <a:pt x="186" y="565"/>
                    </a:cubicBezTo>
                    <a:cubicBezTo>
                      <a:pt x="69" y="538"/>
                      <a:pt x="69" y="538"/>
                      <a:pt x="69" y="538"/>
                    </a:cubicBezTo>
                    <a:lnTo>
                      <a:pt x="164" y="106"/>
                    </a:lnTo>
                    <a:close/>
                    <a:moveTo>
                      <a:pt x="404" y="710"/>
                    </a:moveTo>
                    <a:cubicBezTo>
                      <a:pt x="395" y="710"/>
                      <a:pt x="386" y="706"/>
                      <a:pt x="379" y="700"/>
                    </a:cubicBezTo>
                    <a:cubicBezTo>
                      <a:pt x="379" y="700"/>
                      <a:pt x="379" y="700"/>
                      <a:pt x="379" y="700"/>
                    </a:cubicBezTo>
                    <a:cubicBezTo>
                      <a:pt x="373" y="694"/>
                      <a:pt x="373" y="694"/>
                      <a:pt x="373" y="694"/>
                    </a:cubicBezTo>
                    <a:cubicBezTo>
                      <a:pt x="366" y="687"/>
                      <a:pt x="362" y="678"/>
                      <a:pt x="362" y="668"/>
                    </a:cubicBezTo>
                    <a:cubicBezTo>
                      <a:pt x="362" y="659"/>
                      <a:pt x="366" y="649"/>
                      <a:pt x="373" y="642"/>
                    </a:cubicBezTo>
                    <a:cubicBezTo>
                      <a:pt x="469" y="547"/>
                      <a:pt x="469" y="547"/>
                      <a:pt x="469" y="547"/>
                    </a:cubicBezTo>
                    <a:cubicBezTo>
                      <a:pt x="476" y="539"/>
                      <a:pt x="485" y="536"/>
                      <a:pt x="495" y="536"/>
                    </a:cubicBezTo>
                    <a:cubicBezTo>
                      <a:pt x="504" y="536"/>
                      <a:pt x="513" y="539"/>
                      <a:pt x="521" y="547"/>
                    </a:cubicBezTo>
                    <a:cubicBezTo>
                      <a:pt x="526" y="552"/>
                      <a:pt x="526" y="552"/>
                      <a:pt x="526" y="552"/>
                    </a:cubicBezTo>
                    <a:cubicBezTo>
                      <a:pt x="533" y="559"/>
                      <a:pt x="537" y="568"/>
                      <a:pt x="537" y="578"/>
                    </a:cubicBezTo>
                    <a:cubicBezTo>
                      <a:pt x="537" y="588"/>
                      <a:pt x="533" y="597"/>
                      <a:pt x="526" y="604"/>
                    </a:cubicBezTo>
                    <a:cubicBezTo>
                      <a:pt x="430" y="700"/>
                      <a:pt x="430" y="700"/>
                      <a:pt x="430" y="700"/>
                    </a:cubicBezTo>
                    <a:cubicBezTo>
                      <a:pt x="423" y="706"/>
                      <a:pt x="414" y="710"/>
                      <a:pt x="404" y="710"/>
                    </a:cubicBezTo>
                    <a:close/>
                    <a:moveTo>
                      <a:pt x="570" y="745"/>
                    </a:moveTo>
                    <a:cubicBezTo>
                      <a:pt x="560" y="745"/>
                      <a:pt x="551" y="741"/>
                      <a:pt x="544" y="734"/>
                    </a:cubicBezTo>
                    <a:cubicBezTo>
                      <a:pt x="538" y="728"/>
                      <a:pt x="538" y="728"/>
                      <a:pt x="538" y="728"/>
                    </a:cubicBezTo>
                    <a:cubicBezTo>
                      <a:pt x="531" y="721"/>
                      <a:pt x="527" y="712"/>
                      <a:pt x="527" y="702"/>
                    </a:cubicBezTo>
                    <a:cubicBezTo>
                      <a:pt x="527" y="693"/>
                      <a:pt x="531" y="683"/>
                      <a:pt x="538" y="677"/>
                    </a:cubicBezTo>
                    <a:cubicBezTo>
                      <a:pt x="626" y="589"/>
                      <a:pt x="626" y="589"/>
                      <a:pt x="626" y="589"/>
                    </a:cubicBezTo>
                    <a:cubicBezTo>
                      <a:pt x="633" y="582"/>
                      <a:pt x="642" y="578"/>
                      <a:pt x="652" y="578"/>
                    </a:cubicBezTo>
                    <a:cubicBezTo>
                      <a:pt x="661" y="578"/>
                      <a:pt x="671" y="582"/>
                      <a:pt x="678" y="589"/>
                    </a:cubicBezTo>
                    <a:cubicBezTo>
                      <a:pt x="683" y="594"/>
                      <a:pt x="683" y="594"/>
                      <a:pt x="683" y="594"/>
                    </a:cubicBezTo>
                    <a:cubicBezTo>
                      <a:pt x="690" y="601"/>
                      <a:pt x="694" y="611"/>
                      <a:pt x="694" y="620"/>
                    </a:cubicBezTo>
                    <a:cubicBezTo>
                      <a:pt x="694" y="630"/>
                      <a:pt x="690" y="639"/>
                      <a:pt x="683" y="646"/>
                    </a:cubicBezTo>
                    <a:cubicBezTo>
                      <a:pt x="627" y="703"/>
                      <a:pt x="627" y="703"/>
                      <a:pt x="627" y="703"/>
                    </a:cubicBezTo>
                    <a:cubicBezTo>
                      <a:pt x="596" y="734"/>
                      <a:pt x="596" y="734"/>
                      <a:pt x="596" y="734"/>
                    </a:cubicBezTo>
                    <a:cubicBezTo>
                      <a:pt x="589" y="741"/>
                      <a:pt x="579" y="745"/>
                      <a:pt x="570" y="745"/>
                    </a:cubicBezTo>
                    <a:close/>
                    <a:moveTo>
                      <a:pt x="702" y="817"/>
                    </a:moveTo>
                    <a:cubicBezTo>
                      <a:pt x="692" y="817"/>
                      <a:pt x="682" y="813"/>
                      <a:pt x="675" y="806"/>
                    </a:cubicBezTo>
                    <a:cubicBezTo>
                      <a:pt x="675" y="806"/>
                      <a:pt x="675" y="806"/>
                      <a:pt x="675" y="806"/>
                    </a:cubicBezTo>
                    <a:cubicBezTo>
                      <a:pt x="669" y="800"/>
                      <a:pt x="669" y="800"/>
                      <a:pt x="669" y="800"/>
                    </a:cubicBezTo>
                    <a:cubicBezTo>
                      <a:pt x="662" y="793"/>
                      <a:pt x="658" y="783"/>
                      <a:pt x="658" y="773"/>
                    </a:cubicBezTo>
                    <a:cubicBezTo>
                      <a:pt x="658" y="762"/>
                      <a:pt x="662" y="753"/>
                      <a:pt x="669" y="745"/>
                    </a:cubicBezTo>
                    <a:cubicBezTo>
                      <a:pt x="757" y="657"/>
                      <a:pt x="757" y="657"/>
                      <a:pt x="757" y="657"/>
                    </a:cubicBezTo>
                    <a:cubicBezTo>
                      <a:pt x="765" y="650"/>
                      <a:pt x="774" y="646"/>
                      <a:pt x="785" y="646"/>
                    </a:cubicBezTo>
                    <a:cubicBezTo>
                      <a:pt x="795" y="646"/>
                      <a:pt x="805" y="650"/>
                      <a:pt x="812" y="657"/>
                    </a:cubicBezTo>
                    <a:cubicBezTo>
                      <a:pt x="818" y="663"/>
                      <a:pt x="818" y="663"/>
                      <a:pt x="818" y="663"/>
                    </a:cubicBezTo>
                    <a:cubicBezTo>
                      <a:pt x="825" y="670"/>
                      <a:pt x="829" y="680"/>
                      <a:pt x="829" y="690"/>
                    </a:cubicBezTo>
                    <a:cubicBezTo>
                      <a:pt x="829" y="700"/>
                      <a:pt x="825" y="710"/>
                      <a:pt x="818" y="717"/>
                    </a:cubicBezTo>
                    <a:cubicBezTo>
                      <a:pt x="729" y="806"/>
                      <a:pt x="729" y="806"/>
                      <a:pt x="729" y="806"/>
                    </a:cubicBezTo>
                    <a:cubicBezTo>
                      <a:pt x="722" y="813"/>
                      <a:pt x="712" y="817"/>
                      <a:pt x="702" y="817"/>
                    </a:cubicBezTo>
                    <a:close/>
                    <a:moveTo>
                      <a:pt x="924" y="806"/>
                    </a:moveTo>
                    <a:cubicBezTo>
                      <a:pt x="897" y="833"/>
                      <a:pt x="897" y="833"/>
                      <a:pt x="897" y="833"/>
                    </a:cubicBezTo>
                    <a:cubicBezTo>
                      <a:pt x="882" y="848"/>
                      <a:pt x="857" y="848"/>
                      <a:pt x="842" y="833"/>
                    </a:cubicBezTo>
                    <a:cubicBezTo>
                      <a:pt x="827" y="818"/>
                      <a:pt x="827" y="793"/>
                      <a:pt x="842" y="778"/>
                    </a:cubicBezTo>
                    <a:cubicBezTo>
                      <a:pt x="860" y="760"/>
                      <a:pt x="860" y="760"/>
                      <a:pt x="860" y="760"/>
                    </a:cubicBezTo>
                    <a:cubicBezTo>
                      <a:pt x="869" y="751"/>
                      <a:pt x="869" y="751"/>
                      <a:pt x="869" y="751"/>
                    </a:cubicBezTo>
                    <a:cubicBezTo>
                      <a:pt x="876" y="744"/>
                      <a:pt x="886" y="740"/>
                      <a:pt x="897" y="740"/>
                    </a:cubicBezTo>
                    <a:cubicBezTo>
                      <a:pt x="907" y="740"/>
                      <a:pt x="917" y="744"/>
                      <a:pt x="924" y="751"/>
                    </a:cubicBezTo>
                    <a:cubicBezTo>
                      <a:pt x="939" y="766"/>
                      <a:pt x="939" y="791"/>
                      <a:pt x="924" y="806"/>
                    </a:cubicBezTo>
                    <a:close/>
                    <a:moveTo>
                      <a:pt x="966" y="708"/>
                    </a:moveTo>
                    <a:cubicBezTo>
                      <a:pt x="948" y="690"/>
                      <a:pt x="923" y="680"/>
                      <a:pt x="897" y="680"/>
                    </a:cubicBezTo>
                    <a:cubicBezTo>
                      <a:pt x="894" y="680"/>
                      <a:pt x="891" y="680"/>
                      <a:pt x="888" y="680"/>
                    </a:cubicBezTo>
                    <a:cubicBezTo>
                      <a:pt x="886" y="657"/>
                      <a:pt x="876" y="637"/>
                      <a:pt x="860" y="620"/>
                    </a:cubicBezTo>
                    <a:cubicBezTo>
                      <a:pt x="854" y="615"/>
                      <a:pt x="854" y="615"/>
                      <a:pt x="854" y="615"/>
                    </a:cubicBezTo>
                    <a:cubicBezTo>
                      <a:pt x="836" y="596"/>
                      <a:pt x="811" y="586"/>
                      <a:pt x="785" y="586"/>
                    </a:cubicBezTo>
                    <a:cubicBezTo>
                      <a:pt x="772" y="586"/>
                      <a:pt x="761" y="588"/>
                      <a:pt x="750" y="592"/>
                    </a:cubicBezTo>
                    <a:cubicBezTo>
                      <a:pt x="745" y="577"/>
                      <a:pt x="737" y="563"/>
                      <a:pt x="726" y="552"/>
                    </a:cubicBezTo>
                    <a:cubicBezTo>
                      <a:pt x="720" y="546"/>
                      <a:pt x="720" y="546"/>
                      <a:pt x="720" y="546"/>
                    </a:cubicBezTo>
                    <a:cubicBezTo>
                      <a:pt x="702" y="528"/>
                      <a:pt x="678" y="518"/>
                      <a:pt x="652" y="518"/>
                    </a:cubicBezTo>
                    <a:cubicBezTo>
                      <a:pt x="629" y="518"/>
                      <a:pt x="607" y="526"/>
                      <a:pt x="589" y="541"/>
                    </a:cubicBezTo>
                    <a:cubicBezTo>
                      <a:pt x="585" y="529"/>
                      <a:pt x="578" y="519"/>
                      <a:pt x="569" y="510"/>
                    </a:cubicBezTo>
                    <a:cubicBezTo>
                      <a:pt x="563" y="504"/>
                      <a:pt x="563" y="504"/>
                      <a:pt x="563" y="504"/>
                    </a:cubicBezTo>
                    <a:cubicBezTo>
                      <a:pt x="525" y="467"/>
                      <a:pt x="464" y="467"/>
                      <a:pt x="427" y="504"/>
                    </a:cubicBezTo>
                    <a:cubicBezTo>
                      <a:pt x="332" y="599"/>
                      <a:pt x="332" y="599"/>
                      <a:pt x="332" y="599"/>
                    </a:cubicBezTo>
                    <a:cubicBezTo>
                      <a:pt x="244" y="579"/>
                      <a:pt x="244" y="579"/>
                      <a:pt x="244" y="579"/>
                    </a:cubicBezTo>
                    <a:cubicBezTo>
                      <a:pt x="341" y="150"/>
                      <a:pt x="341" y="150"/>
                      <a:pt x="341" y="150"/>
                    </a:cubicBezTo>
                    <a:cubicBezTo>
                      <a:pt x="412" y="168"/>
                      <a:pt x="412" y="168"/>
                      <a:pt x="412" y="168"/>
                    </a:cubicBezTo>
                    <a:cubicBezTo>
                      <a:pt x="417" y="169"/>
                      <a:pt x="423" y="169"/>
                      <a:pt x="429" y="167"/>
                    </a:cubicBezTo>
                    <a:cubicBezTo>
                      <a:pt x="430" y="167"/>
                      <a:pt x="503" y="143"/>
                      <a:pt x="593" y="117"/>
                    </a:cubicBezTo>
                    <a:cubicBezTo>
                      <a:pt x="550" y="156"/>
                      <a:pt x="496" y="206"/>
                      <a:pt x="472" y="237"/>
                    </a:cubicBezTo>
                    <a:cubicBezTo>
                      <a:pt x="453" y="259"/>
                      <a:pt x="450" y="285"/>
                      <a:pt x="464" y="308"/>
                    </a:cubicBezTo>
                    <a:cubicBezTo>
                      <a:pt x="485" y="344"/>
                      <a:pt x="544" y="361"/>
                      <a:pt x="608" y="350"/>
                    </a:cubicBezTo>
                    <a:cubicBezTo>
                      <a:pt x="668" y="340"/>
                      <a:pt x="742" y="289"/>
                      <a:pt x="780" y="259"/>
                    </a:cubicBezTo>
                    <a:cubicBezTo>
                      <a:pt x="820" y="310"/>
                      <a:pt x="919" y="420"/>
                      <a:pt x="1059" y="466"/>
                    </a:cubicBezTo>
                    <a:cubicBezTo>
                      <a:pt x="1184" y="506"/>
                      <a:pt x="1270" y="596"/>
                      <a:pt x="1304" y="636"/>
                    </a:cubicBezTo>
                    <a:cubicBezTo>
                      <a:pt x="1227" y="706"/>
                      <a:pt x="1086" y="763"/>
                      <a:pt x="995" y="782"/>
                    </a:cubicBezTo>
                    <a:cubicBezTo>
                      <a:pt x="996" y="756"/>
                      <a:pt x="987" y="729"/>
                      <a:pt x="966" y="708"/>
                    </a:cubicBezTo>
                    <a:close/>
                    <a:moveTo>
                      <a:pt x="1543" y="566"/>
                    </a:moveTo>
                    <a:cubicBezTo>
                      <a:pt x="1452" y="143"/>
                      <a:pt x="1452" y="143"/>
                      <a:pt x="1452" y="143"/>
                    </a:cubicBezTo>
                    <a:cubicBezTo>
                      <a:pt x="1576" y="117"/>
                      <a:pt x="1576" y="117"/>
                      <a:pt x="1576" y="117"/>
                    </a:cubicBezTo>
                    <a:cubicBezTo>
                      <a:pt x="1663" y="541"/>
                      <a:pt x="1663" y="541"/>
                      <a:pt x="1663" y="541"/>
                    </a:cubicBezTo>
                    <a:lnTo>
                      <a:pt x="1543" y="5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780603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CA4F29-3B48-EE39-4B7D-64D7CBA57973}"/>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28</a:t>
            </a:fld>
            <a:endParaRPr lang="en-GB"/>
          </a:p>
        </p:txBody>
      </p:sp>
      <p:sp>
        <p:nvSpPr>
          <p:cNvPr id="2" name="Title 1">
            <a:extLst>
              <a:ext uri="{FF2B5EF4-FFF2-40B4-BE49-F238E27FC236}">
                <a16:creationId xmlns:a16="http://schemas.microsoft.com/office/drawing/2014/main" id="{7EFCACB3-37DA-5055-4299-D782E27545C1}"/>
              </a:ext>
            </a:extLst>
          </p:cNvPr>
          <p:cNvSpPr>
            <a:spLocks noGrp="1"/>
          </p:cNvSpPr>
          <p:nvPr>
            <p:ph type="title"/>
          </p:nvPr>
        </p:nvSpPr>
        <p:spPr>
          <a:xfrm>
            <a:off x="377825" y="1228725"/>
            <a:ext cx="9445752" cy="2151675"/>
          </a:xfrm>
        </p:spPr>
        <p:txBody>
          <a:bodyPr/>
          <a:lstStyle/>
          <a:p>
            <a:r>
              <a:rPr lang="en-US"/>
              <a:t>Pharmacy action plan:</a:t>
            </a:r>
            <a:br>
              <a:rPr lang="en-US"/>
            </a:br>
            <a:r>
              <a:rPr lang="en-US" sz="4800" i="1"/>
              <a:t>HCP/HCC brand launch</a:t>
            </a:r>
            <a:endParaRPr lang="en-US" sz="2800"/>
          </a:p>
        </p:txBody>
      </p:sp>
      <p:sp>
        <p:nvSpPr>
          <p:cNvPr id="5" name="Text Placeholder 4">
            <a:extLst>
              <a:ext uri="{FF2B5EF4-FFF2-40B4-BE49-F238E27FC236}">
                <a16:creationId xmlns:a16="http://schemas.microsoft.com/office/drawing/2014/main" id="{B36D37FE-092F-D422-8531-4910DE225701}"/>
              </a:ext>
            </a:extLst>
          </p:cNvPr>
          <p:cNvSpPr>
            <a:spLocks noGrp="1"/>
          </p:cNvSpPr>
          <p:nvPr>
            <p:ph type="body" idx="1"/>
          </p:nvPr>
        </p:nvSpPr>
        <p:spPr>
          <a:xfrm>
            <a:off x="377825" y="3465000"/>
            <a:ext cx="9445752" cy="1500187"/>
          </a:xfrm>
        </p:spPr>
        <p:txBody>
          <a:bodyPr/>
          <a:lstStyle/>
          <a:p>
            <a:endParaRPr lang="en-US" sz="1800"/>
          </a:p>
          <a:p>
            <a:r>
              <a:rPr lang="en-US" sz="1800"/>
              <a:t>June – December 2024</a:t>
            </a:r>
          </a:p>
        </p:txBody>
      </p:sp>
    </p:spTree>
    <p:extLst>
      <p:ext uri="{BB962C8B-B14F-4D97-AF65-F5344CB8AC3E}">
        <p14:creationId xmlns:p14="http://schemas.microsoft.com/office/powerpoint/2010/main" val="23089529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54C2A1-EE40-7F30-F76D-39187AFD965E}"/>
              </a:ext>
            </a:extLst>
          </p:cNvPr>
          <p:cNvSpPr/>
          <p:nvPr/>
        </p:nvSpPr>
        <p:spPr bwMode="gray">
          <a:xfrm>
            <a:off x="386446" y="4981462"/>
            <a:ext cx="11436307" cy="191990"/>
          </a:xfrm>
          <a:prstGeom prst="rect">
            <a:avLst/>
          </a:prstGeom>
          <a:solidFill>
            <a:schemeClr val="bg1"/>
          </a:solidFill>
          <a:ln>
            <a:noFill/>
          </a:ln>
          <a:effectLst>
            <a:outerShdw dist="25400" dir="162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400">
                <a:solidFill>
                  <a:schemeClr val="accent1"/>
                </a:solidFill>
              </a:rPr>
              <a:t>Personal promotion</a:t>
            </a:r>
          </a:p>
        </p:txBody>
      </p:sp>
      <p:sp>
        <p:nvSpPr>
          <p:cNvPr id="2" name="Title 1">
            <a:extLst>
              <a:ext uri="{FF2B5EF4-FFF2-40B4-BE49-F238E27FC236}">
                <a16:creationId xmlns:a16="http://schemas.microsoft.com/office/drawing/2014/main" id="{E4537FC5-3BDB-8517-6AAF-439590AD41C5}"/>
              </a:ext>
            </a:extLst>
          </p:cNvPr>
          <p:cNvSpPr>
            <a:spLocks noGrp="1"/>
          </p:cNvSpPr>
          <p:nvPr>
            <p:ph type="title"/>
          </p:nvPr>
        </p:nvSpPr>
        <p:spPr>
          <a:xfrm>
            <a:off x="377824" y="377825"/>
            <a:ext cx="11439144" cy="850107"/>
          </a:xfrm>
        </p:spPr>
        <p:txBody>
          <a:bodyPr/>
          <a:lstStyle/>
          <a:p>
            <a:r>
              <a:rPr lang="en-US" dirty="0"/>
              <a:t>2024 V116 branded campaign –</a:t>
            </a:r>
            <a:br>
              <a:rPr lang="en-US" dirty="0"/>
            </a:br>
            <a:r>
              <a:rPr lang="en-US" dirty="0"/>
              <a:t>Pharmacy </a:t>
            </a:r>
            <a:r>
              <a:rPr lang="en-US" b="1" dirty="0">
                <a:solidFill>
                  <a:srgbClr val="00857C"/>
                </a:solidFill>
              </a:rPr>
              <a:t>HCP </a:t>
            </a:r>
            <a:r>
              <a:rPr lang="en-US" dirty="0"/>
              <a:t>tactic roadmap  </a:t>
            </a:r>
            <a:r>
              <a:rPr lang="en-US" sz="2400" dirty="0"/>
              <a:t>(Retail, IPN, &amp; LTC)</a:t>
            </a:r>
            <a:endParaRPr lang="en-US" dirty="0"/>
          </a:p>
        </p:txBody>
      </p:sp>
      <p:sp>
        <p:nvSpPr>
          <p:cNvPr id="5" name="Slide Number Placeholder 4">
            <a:extLst>
              <a:ext uri="{FF2B5EF4-FFF2-40B4-BE49-F238E27FC236}">
                <a16:creationId xmlns:a16="http://schemas.microsoft.com/office/drawing/2014/main" id="{A556CBDF-ECF6-FD18-1374-F6C9D2CEC054}"/>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29</a:t>
            </a:fld>
            <a:endParaRPr lang="en-GB"/>
          </a:p>
        </p:txBody>
      </p:sp>
      <p:sp>
        <p:nvSpPr>
          <p:cNvPr id="28" name="Rectangle 27">
            <a:extLst>
              <a:ext uri="{FF2B5EF4-FFF2-40B4-BE49-F238E27FC236}">
                <a16:creationId xmlns:a16="http://schemas.microsoft.com/office/drawing/2014/main" id="{8A9FFB58-75D7-F62E-DDD5-BD5343C159E7}"/>
              </a:ext>
            </a:extLst>
          </p:cNvPr>
          <p:cNvSpPr/>
          <p:nvPr/>
        </p:nvSpPr>
        <p:spPr>
          <a:xfrm>
            <a:off x="2040085" y="2102540"/>
            <a:ext cx="978408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Paid search: Text ads</a:t>
            </a:r>
          </a:p>
        </p:txBody>
      </p:sp>
      <p:sp>
        <p:nvSpPr>
          <p:cNvPr id="3" name="Rectangle 2">
            <a:extLst>
              <a:ext uri="{FF2B5EF4-FFF2-40B4-BE49-F238E27FC236}">
                <a16:creationId xmlns:a16="http://schemas.microsoft.com/office/drawing/2014/main" id="{F2DC9681-3CF1-F8E3-5B06-65E109B26D3B}"/>
              </a:ext>
            </a:extLst>
          </p:cNvPr>
          <p:cNvSpPr/>
          <p:nvPr/>
        </p:nvSpPr>
        <p:spPr bwMode="gray">
          <a:xfrm>
            <a:off x="10052213" y="565582"/>
            <a:ext cx="555848" cy="563384"/>
          </a:xfrm>
          <a:prstGeom prst="rect">
            <a:avLst/>
          </a:prstGeom>
          <a:solidFill>
            <a:schemeClr val="accent2"/>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2</a:t>
            </a:r>
          </a:p>
        </p:txBody>
      </p:sp>
      <p:sp>
        <p:nvSpPr>
          <p:cNvPr id="9" name="Rectangle 8">
            <a:extLst>
              <a:ext uri="{FF2B5EF4-FFF2-40B4-BE49-F238E27FC236}">
                <a16:creationId xmlns:a16="http://schemas.microsoft.com/office/drawing/2014/main" id="{0310D381-43DB-BBC8-79F7-D5F0DDC3732C}"/>
              </a:ext>
            </a:extLst>
          </p:cNvPr>
          <p:cNvSpPr/>
          <p:nvPr/>
        </p:nvSpPr>
        <p:spPr bwMode="gray">
          <a:xfrm>
            <a:off x="10655245" y="565582"/>
            <a:ext cx="555848" cy="563384"/>
          </a:xfrm>
          <a:prstGeom prst="rect">
            <a:avLst/>
          </a:prstGeom>
          <a:solidFill>
            <a:srgbClr val="69B8F7"/>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3</a:t>
            </a:r>
          </a:p>
        </p:txBody>
      </p:sp>
      <p:sp>
        <p:nvSpPr>
          <p:cNvPr id="13" name="Rectangle 12">
            <a:extLst>
              <a:ext uri="{FF2B5EF4-FFF2-40B4-BE49-F238E27FC236}">
                <a16:creationId xmlns:a16="http://schemas.microsoft.com/office/drawing/2014/main" id="{9733280D-F046-49E0-EB3C-D32F0AE186EF}"/>
              </a:ext>
            </a:extLst>
          </p:cNvPr>
          <p:cNvSpPr/>
          <p:nvPr/>
        </p:nvSpPr>
        <p:spPr bwMode="gray">
          <a:xfrm>
            <a:off x="11258277" y="565582"/>
            <a:ext cx="555848" cy="563384"/>
          </a:xfrm>
          <a:prstGeom prst="rect">
            <a:avLst/>
          </a:prstGeom>
          <a:solidFill>
            <a:schemeClr val="accent6"/>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4</a:t>
            </a:r>
          </a:p>
        </p:txBody>
      </p:sp>
      <p:sp>
        <p:nvSpPr>
          <p:cNvPr id="37" name="Rectangle 36">
            <a:extLst>
              <a:ext uri="{FF2B5EF4-FFF2-40B4-BE49-F238E27FC236}">
                <a16:creationId xmlns:a16="http://schemas.microsoft.com/office/drawing/2014/main" id="{036DDF18-C20C-EAD8-49DF-447EDCC7DB27}"/>
              </a:ext>
            </a:extLst>
          </p:cNvPr>
          <p:cNvSpPr/>
          <p:nvPr/>
        </p:nvSpPr>
        <p:spPr>
          <a:xfrm>
            <a:off x="2040085" y="2389176"/>
            <a:ext cx="978408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Custom Email: PDQ </a:t>
            </a:r>
          </a:p>
        </p:txBody>
      </p:sp>
      <p:sp>
        <p:nvSpPr>
          <p:cNvPr id="38" name="Rectangle 37">
            <a:extLst>
              <a:ext uri="{FF2B5EF4-FFF2-40B4-BE49-F238E27FC236}">
                <a16:creationId xmlns:a16="http://schemas.microsoft.com/office/drawing/2014/main" id="{EAD847FA-91CF-C75B-535B-E84D418AB5FA}"/>
              </a:ext>
            </a:extLst>
          </p:cNvPr>
          <p:cNvSpPr/>
          <p:nvPr/>
        </p:nvSpPr>
        <p:spPr>
          <a:xfrm>
            <a:off x="2029314" y="2675812"/>
            <a:ext cx="978408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Digital display: Doximity &amp; Pulsepoint &amp; Pharmacy Times Pneumococcal Resource Center</a:t>
            </a:r>
          </a:p>
        </p:txBody>
      </p:sp>
      <p:sp>
        <p:nvSpPr>
          <p:cNvPr id="40" name="Rectangle 39">
            <a:extLst>
              <a:ext uri="{FF2B5EF4-FFF2-40B4-BE49-F238E27FC236}">
                <a16:creationId xmlns:a16="http://schemas.microsoft.com/office/drawing/2014/main" id="{B218A056-7A04-E141-1A34-B2227FF2DA65}"/>
              </a:ext>
            </a:extLst>
          </p:cNvPr>
          <p:cNvSpPr/>
          <p:nvPr/>
        </p:nvSpPr>
        <p:spPr>
          <a:xfrm>
            <a:off x="4955394" y="2934958"/>
            <a:ext cx="6858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Society digital display: </a:t>
            </a:r>
            <a:r>
              <a:rPr lang="en-US" sz="1100" dirty="0" err="1">
                <a:solidFill>
                  <a:schemeClr val="bg1"/>
                </a:solidFill>
              </a:rPr>
              <a:t>APhA</a:t>
            </a:r>
            <a:r>
              <a:rPr lang="en-US" sz="1100" dirty="0">
                <a:solidFill>
                  <a:schemeClr val="bg1"/>
                </a:solidFill>
              </a:rPr>
              <a:t>, NCPA, &amp;  IPN GPOs</a:t>
            </a:r>
          </a:p>
        </p:txBody>
      </p:sp>
      <p:sp>
        <p:nvSpPr>
          <p:cNvPr id="41" name="Rectangle 40">
            <a:extLst>
              <a:ext uri="{FF2B5EF4-FFF2-40B4-BE49-F238E27FC236}">
                <a16:creationId xmlns:a16="http://schemas.microsoft.com/office/drawing/2014/main" id="{261759D4-AC34-83AF-A8C6-E60E8951CCBC}"/>
              </a:ext>
            </a:extLst>
          </p:cNvPr>
          <p:cNvSpPr/>
          <p:nvPr/>
        </p:nvSpPr>
        <p:spPr>
          <a:xfrm>
            <a:off x="4955394" y="3221594"/>
            <a:ext cx="6858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Print: Pharmacy Times journal ads</a:t>
            </a:r>
          </a:p>
        </p:txBody>
      </p:sp>
      <p:sp>
        <p:nvSpPr>
          <p:cNvPr id="42" name="Rectangle 41">
            <a:extLst>
              <a:ext uri="{FF2B5EF4-FFF2-40B4-BE49-F238E27FC236}">
                <a16:creationId xmlns:a16="http://schemas.microsoft.com/office/drawing/2014/main" id="{F3DDB6C9-9A85-BC5A-4FBB-E41C4DCAD557}"/>
              </a:ext>
            </a:extLst>
          </p:cNvPr>
          <p:cNvSpPr/>
          <p:nvPr/>
        </p:nvSpPr>
        <p:spPr>
          <a:xfrm>
            <a:off x="6888983" y="4045324"/>
            <a:ext cx="21945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Med ed: NCPA Product Theater</a:t>
            </a:r>
          </a:p>
        </p:txBody>
      </p:sp>
      <p:sp>
        <p:nvSpPr>
          <p:cNvPr id="43" name="Rectangle 42">
            <a:extLst>
              <a:ext uri="{FF2B5EF4-FFF2-40B4-BE49-F238E27FC236}">
                <a16:creationId xmlns:a16="http://schemas.microsoft.com/office/drawing/2014/main" id="{6541F7C1-1564-24EB-BFA7-69C3CD471FD4}"/>
              </a:ext>
            </a:extLst>
          </p:cNvPr>
          <p:cNvSpPr/>
          <p:nvPr/>
        </p:nvSpPr>
        <p:spPr>
          <a:xfrm>
            <a:off x="8379728" y="4331960"/>
            <a:ext cx="21945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Med ed: ASCP Product Theater</a:t>
            </a:r>
          </a:p>
        </p:txBody>
      </p:sp>
      <p:sp>
        <p:nvSpPr>
          <p:cNvPr id="44" name="Rectangle 43">
            <a:extLst>
              <a:ext uri="{FF2B5EF4-FFF2-40B4-BE49-F238E27FC236}">
                <a16:creationId xmlns:a16="http://schemas.microsoft.com/office/drawing/2014/main" id="{C08476B9-CB85-0B9E-8D41-75FB2B53AE65}"/>
              </a:ext>
            </a:extLst>
          </p:cNvPr>
          <p:cNvSpPr>
            <a:spLocks/>
          </p:cNvSpPr>
          <p:nvPr/>
        </p:nvSpPr>
        <p:spPr>
          <a:xfrm>
            <a:off x="6874461" y="5030202"/>
            <a:ext cx="21945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Med</a:t>
            </a:r>
            <a:r>
              <a:rPr lang="en-US" sz="1200" dirty="0">
                <a:solidFill>
                  <a:schemeClr val="bg1"/>
                </a:solidFill>
              </a:rPr>
              <a:t> ed: NCPA exhibit booth</a:t>
            </a:r>
          </a:p>
        </p:txBody>
      </p:sp>
      <p:sp>
        <p:nvSpPr>
          <p:cNvPr id="45" name="Rectangle 44">
            <a:extLst>
              <a:ext uri="{FF2B5EF4-FFF2-40B4-BE49-F238E27FC236}">
                <a16:creationId xmlns:a16="http://schemas.microsoft.com/office/drawing/2014/main" id="{C7BAA4D2-552C-4F34-F638-FC182BD8D5B4}"/>
              </a:ext>
            </a:extLst>
          </p:cNvPr>
          <p:cNvSpPr/>
          <p:nvPr/>
        </p:nvSpPr>
        <p:spPr>
          <a:xfrm>
            <a:off x="377049" y="5786996"/>
            <a:ext cx="11436345"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Branded  core field resources for VPAE, RMD, IPN AE, LTC AE, &amp; PVAR (IVA, print aids, Why deck, field email, execution guides. &amp; targets)</a:t>
            </a:r>
          </a:p>
        </p:txBody>
      </p:sp>
      <p:sp>
        <p:nvSpPr>
          <p:cNvPr id="47" name="Rectangle 46">
            <a:extLst>
              <a:ext uri="{FF2B5EF4-FFF2-40B4-BE49-F238E27FC236}">
                <a16:creationId xmlns:a16="http://schemas.microsoft.com/office/drawing/2014/main" id="{2E184818-8567-D6C7-8AB1-3435D75C2749}"/>
              </a:ext>
            </a:extLst>
          </p:cNvPr>
          <p:cNvSpPr/>
          <p:nvPr/>
        </p:nvSpPr>
        <p:spPr bwMode="gray">
          <a:xfrm>
            <a:off x="377087" y="1908900"/>
            <a:ext cx="11436307" cy="191990"/>
          </a:xfrm>
          <a:prstGeom prst="rect">
            <a:avLst/>
          </a:prstGeom>
          <a:solidFill>
            <a:schemeClr val="bg1"/>
          </a:solidFill>
          <a:ln>
            <a:noFill/>
          </a:ln>
          <a:effectLst>
            <a:outerShdw dist="25400" dir="162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400" dirty="0">
                <a:solidFill>
                  <a:schemeClr val="accent1"/>
                </a:solidFill>
              </a:rPr>
              <a:t>HQ</a:t>
            </a:r>
          </a:p>
        </p:txBody>
      </p:sp>
      <p:graphicFrame>
        <p:nvGraphicFramePr>
          <p:cNvPr id="20" name="Table 6">
            <a:extLst>
              <a:ext uri="{FF2B5EF4-FFF2-40B4-BE49-F238E27FC236}">
                <a16:creationId xmlns:a16="http://schemas.microsoft.com/office/drawing/2014/main" id="{284D57DF-243A-9B6A-4C22-6F9226D55348}"/>
              </a:ext>
            </a:extLst>
          </p:cNvPr>
          <p:cNvGraphicFramePr>
            <a:graphicFrameLocks noGrp="1"/>
          </p:cNvGraphicFramePr>
          <p:nvPr/>
        </p:nvGraphicFramePr>
        <p:xfrm>
          <a:off x="377826" y="1264246"/>
          <a:ext cx="11436348" cy="539496"/>
        </p:xfrm>
        <a:graphic>
          <a:graphicData uri="http://schemas.openxmlformats.org/drawingml/2006/table">
            <a:tbl>
              <a:tblPr firstRow="1" bandRow="1">
                <a:tableStyleId>{5C22544A-7EE6-4342-B048-85BDC9FD1C3A}</a:tableStyleId>
              </a:tblPr>
              <a:tblGrid>
                <a:gridCol w="1633764">
                  <a:extLst>
                    <a:ext uri="{9D8B030D-6E8A-4147-A177-3AD203B41FA5}">
                      <a16:colId xmlns:a16="http://schemas.microsoft.com/office/drawing/2014/main" val="1427734542"/>
                    </a:ext>
                  </a:extLst>
                </a:gridCol>
                <a:gridCol w="1633764">
                  <a:extLst>
                    <a:ext uri="{9D8B030D-6E8A-4147-A177-3AD203B41FA5}">
                      <a16:colId xmlns:a16="http://schemas.microsoft.com/office/drawing/2014/main" val="3395976714"/>
                    </a:ext>
                  </a:extLst>
                </a:gridCol>
                <a:gridCol w="1633764">
                  <a:extLst>
                    <a:ext uri="{9D8B030D-6E8A-4147-A177-3AD203B41FA5}">
                      <a16:colId xmlns:a16="http://schemas.microsoft.com/office/drawing/2014/main" val="1895666193"/>
                    </a:ext>
                  </a:extLst>
                </a:gridCol>
                <a:gridCol w="1633764">
                  <a:extLst>
                    <a:ext uri="{9D8B030D-6E8A-4147-A177-3AD203B41FA5}">
                      <a16:colId xmlns:a16="http://schemas.microsoft.com/office/drawing/2014/main" val="1799041803"/>
                    </a:ext>
                  </a:extLst>
                </a:gridCol>
                <a:gridCol w="1633764">
                  <a:extLst>
                    <a:ext uri="{9D8B030D-6E8A-4147-A177-3AD203B41FA5}">
                      <a16:colId xmlns:a16="http://schemas.microsoft.com/office/drawing/2014/main" val="3116307471"/>
                    </a:ext>
                  </a:extLst>
                </a:gridCol>
                <a:gridCol w="1633764">
                  <a:extLst>
                    <a:ext uri="{9D8B030D-6E8A-4147-A177-3AD203B41FA5}">
                      <a16:colId xmlns:a16="http://schemas.microsoft.com/office/drawing/2014/main" val="3908299418"/>
                    </a:ext>
                  </a:extLst>
                </a:gridCol>
                <a:gridCol w="1633764">
                  <a:extLst>
                    <a:ext uri="{9D8B030D-6E8A-4147-A177-3AD203B41FA5}">
                      <a16:colId xmlns:a16="http://schemas.microsoft.com/office/drawing/2014/main" val="449740930"/>
                    </a:ext>
                  </a:extLst>
                </a:gridCol>
              </a:tblGrid>
              <a:tr h="226808">
                <a:tc>
                  <a:txBody>
                    <a:bodyPr/>
                    <a:lstStyle/>
                    <a:p>
                      <a:pPr marL="0" algn="ctr" defTabSz="914400" rtl="0" eaLnBrk="1" latinLnBrk="0" hangingPunct="1">
                        <a:lnSpc>
                          <a:spcPct val="90000"/>
                        </a:lnSpc>
                      </a:pPr>
                      <a:r>
                        <a:rPr lang="en-US" sz="1400" b="0" kern="1200">
                          <a:solidFill>
                            <a:schemeClr val="bg1"/>
                          </a:solidFill>
                          <a:latin typeface="+mn-lt"/>
                          <a:ea typeface="+mn-ea"/>
                          <a:cs typeface="+mn-cs"/>
                        </a:rPr>
                        <a:t>2024 Q2</a:t>
                      </a:r>
                    </a:p>
                  </a:txBody>
                  <a:tcPr marB="54864">
                    <a:lnR w="38100" cap="flat" cmpd="sng" algn="ctr">
                      <a:solidFill>
                        <a:schemeClr val="bg1"/>
                      </a:solidFill>
                      <a:prstDash val="solid"/>
                      <a:round/>
                      <a:headEnd type="none" w="med" len="med"/>
                      <a:tailEnd type="none" w="med" len="med"/>
                    </a:lnR>
                    <a:lnB w="38100" cap="flat" cmpd="sng" algn="ctr">
                      <a:noFill/>
                      <a:prstDash val="solid"/>
                      <a:round/>
                      <a:headEnd type="none" w="med" len="med"/>
                      <a:tailEnd type="none" w="med" len="med"/>
                    </a:lnB>
                    <a:solidFill>
                      <a:schemeClr val="bg1">
                        <a:lumMod val="50000"/>
                      </a:schemeClr>
                    </a:solidFill>
                  </a:tcPr>
                </a:tc>
                <a:tc gridSpan="3">
                  <a:txBody>
                    <a:bodyPr/>
                    <a:lstStyle/>
                    <a:p>
                      <a:pPr marL="0" algn="ctr" defTabSz="914400" rtl="0" eaLnBrk="1" latinLnBrk="0" hangingPunct="1">
                        <a:lnSpc>
                          <a:spcPct val="90000"/>
                        </a:lnSpc>
                      </a:pPr>
                      <a:r>
                        <a:rPr lang="en-US" sz="1400" b="0" kern="1200" dirty="0">
                          <a:solidFill>
                            <a:schemeClr val="bg1"/>
                          </a:solidFill>
                          <a:latin typeface="+mn-lt"/>
                          <a:ea typeface="+mn-ea"/>
                          <a:cs typeface="+mn-cs"/>
                        </a:rPr>
                        <a:t>2024 Q3</a:t>
                      </a:r>
                    </a:p>
                  </a:txBody>
                  <a:tcPr marB="54864">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noFill/>
                      <a:prstDash val="solid"/>
                      <a:round/>
                      <a:headEnd type="none" w="med" len="med"/>
                      <a:tailEnd type="none" w="med" len="med"/>
                    </a:lnB>
                    <a:solidFill>
                      <a:schemeClr val="bg1">
                        <a:lumMod val="50000"/>
                      </a:schemeClr>
                    </a:solidFill>
                  </a:tcPr>
                </a:tc>
                <a:tc hMerge="1">
                  <a:txBody>
                    <a:bodyPr/>
                    <a:lstStyle/>
                    <a:p>
                      <a:endParaRPr lang="en-US"/>
                    </a:p>
                  </a:txBody>
                  <a:tcPr>
                    <a:lnL w="38100" cap="flat" cmpd="sng" algn="ctr">
                      <a:solidFill>
                        <a:schemeClr val="bg1"/>
                      </a:solidFill>
                      <a:prstDash val="solid"/>
                      <a:round/>
                      <a:headEnd type="none" w="med" len="med"/>
                      <a:tailEnd type="none" w="med" len="med"/>
                    </a:lnL>
                  </a:tcPr>
                </a:tc>
                <a:tc hMerge="1">
                  <a:txBody>
                    <a:bodyPr/>
                    <a:lstStyle/>
                    <a:p>
                      <a:pPr marL="0" algn="ctr" defTabSz="914400" rtl="0" eaLnBrk="1" latinLnBrk="0" hangingPunct="1">
                        <a:lnSpc>
                          <a:spcPct val="90000"/>
                        </a:lnSpc>
                      </a:pPr>
                      <a:r>
                        <a:rPr lang="en-US" sz="1400" b="1" kern="1200">
                          <a:solidFill>
                            <a:schemeClr val="bg1"/>
                          </a:solidFill>
                          <a:latin typeface="+mn-lt"/>
                          <a:ea typeface="+mn-ea"/>
                          <a:cs typeface="+mn-cs"/>
                        </a:rPr>
                        <a:t>2024 Q1</a:t>
                      </a:r>
                    </a:p>
                  </a:txBody>
                  <a:tcPr marB="54864">
                    <a:lnL w="38100" cap="flat" cmpd="sng" algn="ctr">
                      <a:solidFill>
                        <a:schemeClr val="bg1"/>
                      </a:solidFill>
                      <a:prstDash val="solid"/>
                      <a:round/>
                      <a:headEnd type="none" w="med" len="med"/>
                      <a:tailEnd type="none" w="med" len="med"/>
                    </a:lnL>
                    <a:lnB w="38100" cap="flat" cmpd="sng" algn="ctr">
                      <a:noFill/>
                      <a:prstDash val="solid"/>
                      <a:round/>
                      <a:headEnd type="none" w="med" len="med"/>
                      <a:tailEnd type="none" w="med" len="med"/>
                    </a:lnB>
                    <a:solidFill>
                      <a:schemeClr val="bg1">
                        <a:lumMod val="50000"/>
                      </a:schemeClr>
                    </a:solidFill>
                  </a:tcPr>
                </a:tc>
                <a:tc gridSpan="3">
                  <a:txBody>
                    <a:bodyPr/>
                    <a:lstStyle/>
                    <a:p>
                      <a:pPr marL="0" algn="ctr" defTabSz="914400" rtl="0" eaLnBrk="1" latinLnBrk="0" hangingPunct="1">
                        <a:lnSpc>
                          <a:spcPct val="90000"/>
                        </a:lnSpc>
                      </a:pPr>
                      <a:r>
                        <a:rPr lang="en-US" sz="1400" b="0" kern="1200">
                          <a:solidFill>
                            <a:schemeClr val="bg1"/>
                          </a:solidFill>
                          <a:latin typeface="+mn-lt"/>
                          <a:ea typeface="+mn-ea"/>
                          <a:cs typeface="+mn-cs"/>
                        </a:rPr>
                        <a:t>2024 Q4</a:t>
                      </a:r>
                    </a:p>
                  </a:txBody>
                  <a:tcPr marB="54864">
                    <a:lnL w="38100" cap="flat" cmpd="sng" algn="ctr">
                      <a:solidFill>
                        <a:schemeClr val="bg1"/>
                      </a:solidFill>
                      <a:prstDash val="solid"/>
                      <a:round/>
                      <a:headEnd type="none" w="med" len="med"/>
                      <a:tailEnd type="none" w="med" len="med"/>
                    </a:lnL>
                    <a:lnB w="38100" cap="flat" cmpd="sng" algn="ctr">
                      <a:no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pPr marL="0" algn="ctr" defTabSz="914400" rtl="0" eaLnBrk="1" latinLnBrk="0" hangingPunct="1">
                        <a:lnSpc>
                          <a:spcPct val="90000"/>
                        </a:lnSpc>
                      </a:pPr>
                      <a:endParaRPr lang="en-US" sz="1400" b="1" kern="1200">
                        <a:solidFill>
                          <a:schemeClr val="bg1"/>
                        </a:solidFill>
                        <a:latin typeface="+mn-lt"/>
                        <a:ea typeface="+mn-ea"/>
                        <a:cs typeface="+mn-cs"/>
                      </a:endParaRPr>
                    </a:p>
                  </a:txBody>
                  <a:tcPr>
                    <a:lnB w="38100"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69523910"/>
                  </a:ext>
                </a:extLst>
              </a:tr>
              <a:tr h="191370">
                <a:tc>
                  <a:txBody>
                    <a:bodyPr/>
                    <a:lstStyle/>
                    <a:p>
                      <a:pPr marL="0" algn="ctr" defTabSz="914400" rtl="0" eaLnBrk="1" latinLnBrk="0" hangingPunct="1">
                        <a:lnSpc>
                          <a:spcPct val="95000"/>
                        </a:lnSpc>
                      </a:pPr>
                      <a:r>
                        <a:rPr lang="en-US" sz="1200" kern="1200" dirty="0">
                          <a:solidFill>
                            <a:schemeClr val="tx1"/>
                          </a:solidFill>
                          <a:latin typeface="+mn-lt"/>
                          <a:ea typeface="+mn-ea"/>
                          <a:cs typeface="+mn-cs"/>
                        </a:rPr>
                        <a:t>Jun</a:t>
                      </a:r>
                    </a:p>
                  </a:txBody>
                  <a:tcPr marT="36576" marB="36576">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lnSpc>
                          <a:spcPct val="95000"/>
                        </a:lnSpc>
                      </a:pPr>
                      <a:r>
                        <a:rPr lang="en-US" sz="1200" kern="1200" dirty="0">
                          <a:solidFill>
                            <a:schemeClr val="tx1"/>
                          </a:solidFill>
                          <a:latin typeface="+mn-lt"/>
                          <a:ea typeface="+mn-ea"/>
                          <a:cs typeface="+mn-cs"/>
                        </a:rPr>
                        <a:t>Jul</a:t>
                      </a:r>
                    </a:p>
                  </a:txBody>
                  <a:tcPr marT="36576" marB="36576">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lnSpc>
                          <a:spcPct val="95000"/>
                        </a:lnSpc>
                      </a:pPr>
                      <a:r>
                        <a:rPr lang="en-US" sz="1200" kern="1200">
                          <a:solidFill>
                            <a:schemeClr val="tx1"/>
                          </a:solidFill>
                          <a:latin typeface="+mn-lt"/>
                          <a:ea typeface="+mn-ea"/>
                          <a:cs typeface="+mn-cs"/>
                        </a:rPr>
                        <a:t>Aug</a:t>
                      </a:r>
                    </a:p>
                  </a:txBody>
                  <a:tcPr marT="36576" marB="36576">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lnSpc>
                          <a:spcPct val="95000"/>
                        </a:lnSpc>
                      </a:pPr>
                      <a:r>
                        <a:rPr lang="en-US" sz="1200" kern="1200">
                          <a:solidFill>
                            <a:schemeClr val="tx1"/>
                          </a:solidFill>
                          <a:latin typeface="+mn-lt"/>
                          <a:ea typeface="+mn-ea"/>
                          <a:cs typeface="+mn-cs"/>
                        </a:rPr>
                        <a:t>Sep</a:t>
                      </a:r>
                    </a:p>
                  </a:txBody>
                  <a:tcPr marT="36576" marB="36576">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lnSpc>
                          <a:spcPct val="95000"/>
                        </a:lnSpc>
                      </a:pPr>
                      <a:r>
                        <a:rPr lang="en-US" sz="1200" kern="1200">
                          <a:solidFill>
                            <a:schemeClr val="tx1"/>
                          </a:solidFill>
                          <a:latin typeface="+mn-lt"/>
                          <a:ea typeface="+mn-ea"/>
                          <a:cs typeface="+mn-cs"/>
                        </a:rPr>
                        <a:t>Oct</a:t>
                      </a:r>
                    </a:p>
                  </a:txBody>
                  <a:tcPr marT="36576" marB="36576">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lnSpc>
                          <a:spcPct val="95000"/>
                        </a:lnSpc>
                      </a:pPr>
                      <a:r>
                        <a:rPr lang="en-US" sz="1200" kern="1200">
                          <a:solidFill>
                            <a:schemeClr val="tx1"/>
                          </a:solidFill>
                          <a:latin typeface="+mn-lt"/>
                          <a:ea typeface="+mn-ea"/>
                          <a:cs typeface="+mn-cs"/>
                        </a:rPr>
                        <a:t>Nov</a:t>
                      </a:r>
                    </a:p>
                  </a:txBody>
                  <a:tcPr marT="36576" marB="3657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lnSpc>
                          <a:spcPct val="95000"/>
                        </a:lnSpc>
                      </a:pPr>
                      <a:r>
                        <a:rPr lang="en-US" sz="1200" kern="1200" dirty="0">
                          <a:solidFill>
                            <a:schemeClr val="tx1"/>
                          </a:solidFill>
                          <a:latin typeface="+mn-lt"/>
                          <a:ea typeface="+mn-ea"/>
                          <a:cs typeface="+mn-cs"/>
                        </a:rPr>
                        <a:t>Dec</a:t>
                      </a:r>
                    </a:p>
                  </a:txBody>
                  <a:tcPr marT="36576" marB="36576">
                    <a:lnL w="19050" cap="flat" cmpd="sng" algn="ctr">
                      <a:solidFill>
                        <a:schemeClr val="bg1"/>
                      </a:solidFill>
                      <a:prstDash val="solid"/>
                      <a:round/>
                      <a:headEnd type="none" w="med" len="med"/>
                      <a:tailEnd type="none" w="med" len="med"/>
                    </a:lnL>
                    <a:lnT w="381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85793448"/>
                  </a:ext>
                </a:extLst>
              </a:tr>
            </a:tbl>
          </a:graphicData>
        </a:graphic>
      </p:graphicFrame>
      <p:sp>
        <p:nvSpPr>
          <p:cNvPr id="29" name="Rectangle 28">
            <a:extLst>
              <a:ext uri="{FF2B5EF4-FFF2-40B4-BE49-F238E27FC236}">
                <a16:creationId xmlns:a16="http://schemas.microsoft.com/office/drawing/2014/main" id="{6E7F651E-8512-C969-A02A-FA8D10A7D89D}"/>
              </a:ext>
            </a:extLst>
          </p:cNvPr>
          <p:cNvSpPr/>
          <p:nvPr/>
        </p:nvSpPr>
        <p:spPr>
          <a:xfrm>
            <a:off x="8165153" y="3794866"/>
            <a:ext cx="3657600" cy="192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Digital HCP POC: </a:t>
            </a:r>
            <a:r>
              <a:rPr lang="en-US" sz="1000" dirty="0">
                <a:solidFill>
                  <a:schemeClr val="bg1"/>
                </a:solidFill>
              </a:rPr>
              <a:t>(internal system): </a:t>
            </a:r>
            <a:r>
              <a:rPr lang="en-US" sz="1100" dirty="0">
                <a:solidFill>
                  <a:schemeClr val="bg1"/>
                </a:solidFill>
              </a:rPr>
              <a:t>Retailer MPU*#</a:t>
            </a:r>
          </a:p>
        </p:txBody>
      </p:sp>
      <p:grpSp>
        <p:nvGrpSpPr>
          <p:cNvPr id="6" name="Group 5">
            <a:extLst>
              <a:ext uri="{FF2B5EF4-FFF2-40B4-BE49-F238E27FC236}">
                <a16:creationId xmlns:a16="http://schemas.microsoft.com/office/drawing/2014/main" id="{0B2E9CDC-8776-8861-76A5-16C6D87DEF5A}"/>
              </a:ext>
            </a:extLst>
          </p:cNvPr>
          <p:cNvGrpSpPr/>
          <p:nvPr/>
        </p:nvGrpSpPr>
        <p:grpSpPr>
          <a:xfrm>
            <a:off x="236053" y="6540250"/>
            <a:ext cx="9438682" cy="420624"/>
            <a:chOff x="344736" y="6437376"/>
            <a:chExt cx="9438682" cy="420624"/>
          </a:xfrm>
        </p:grpSpPr>
        <p:grpSp>
          <p:nvGrpSpPr>
            <p:cNvPr id="7" name="Group 6">
              <a:extLst>
                <a:ext uri="{FF2B5EF4-FFF2-40B4-BE49-F238E27FC236}">
                  <a16:creationId xmlns:a16="http://schemas.microsoft.com/office/drawing/2014/main" id="{3F5885E6-3583-E5E1-AE9B-4AC4F499BD8F}"/>
                </a:ext>
              </a:extLst>
            </p:cNvPr>
            <p:cNvGrpSpPr/>
            <p:nvPr/>
          </p:nvGrpSpPr>
          <p:grpSpPr>
            <a:xfrm>
              <a:off x="1387908" y="6487686"/>
              <a:ext cx="8395510" cy="201962"/>
              <a:chOff x="697410" y="6389261"/>
              <a:chExt cx="8395510" cy="201962"/>
            </a:xfrm>
          </p:grpSpPr>
          <p:sp>
            <p:nvSpPr>
              <p:cNvPr id="12" name="Text Placeholder 4">
                <a:extLst>
                  <a:ext uri="{FF2B5EF4-FFF2-40B4-BE49-F238E27FC236}">
                    <a16:creationId xmlns:a16="http://schemas.microsoft.com/office/drawing/2014/main" id="{C5062C18-EA91-F906-4AB9-FADEAB9D991E}"/>
                  </a:ext>
                </a:extLst>
              </p:cNvPr>
              <p:cNvSpPr txBox="1">
                <a:spLocks/>
              </p:cNvSpPr>
              <p:nvPr/>
            </p:nvSpPr>
            <p:spPr bwMode="gray">
              <a:xfrm>
                <a:off x="943283" y="6402524"/>
                <a:ext cx="1643594"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dirty="0">
                    <a:solidFill>
                      <a:schemeClr val="accent4">
                        <a:lumMod val="90000"/>
                        <a:lumOff val="10000"/>
                      </a:schemeClr>
                    </a:solidFill>
                  </a:rPr>
                  <a:t>Establish unmet need</a:t>
                </a:r>
              </a:p>
            </p:txBody>
          </p:sp>
          <p:sp>
            <p:nvSpPr>
              <p:cNvPr id="15" name="Rectangle 14">
                <a:extLst>
                  <a:ext uri="{FF2B5EF4-FFF2-40B4-BE49-F238E27FC236}">
                    <a16:creationId xmlns:a16="http://schemas.microsoft.com/office/drawing/2014/main" id="{179026F8-775A-413B-840C-10F3A68F5149}"/>
                  </a:ext>
                </a:extLst>
              </p:cNvPr>
              <p:cNvSpPr/>
              <p:nvPr/>
            </p:nvSpPr>
            <p:spPr>
              <a:xfrm>
                <a:off x="697410" y="6389261"/>
                <a:ext cx="201964" cy="201962"/>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1</a:t>
                </a:r>
              </a:p>
            </p:txBody>
          </p:sp>
          <p:sp>
            <p:nvSpPr>
              <p:cNvPr id="16" name="Text Placeholder 4">
                <a:extLst>
                  <a:ext uri="{FF2B5EF4-FFF2-40B4-BE49-F238E27FC236}">
                    <a16:creationId xmlns:a16="http://schemas.microsoft.com/office/drawing/2014/main" id="{3A4BF2C9-5FC9-6755-08DB-E6028AF78BE7}"/>
                  </a:ext>
                </a:extLst>
              </p:cNvPr>
              <p:cNvSpPr txBox="1">
                <a:spLocks/>
              </p:cNvSpPr>
              <p:nvPr/>
            </p:nvSpPr>
            <p:spPr bwMode="gray">
              <a:xfrm>
                <a:off x="2858953" y="6402524"/>
                <a:ext cx="2995276"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2">
                        <a:lumMod val="75000"/>
                      </a:schemeClr>
                    </a:solidFill>
                  </a:rPr>
                  <a:t>Shape policy and financial considerations</a:t>
                </a:r>
              </a:p>
            </p:txBody>
          </p:sp>
          <p:sp>
            <p:nvSpPr>
              <p:cNvPr id="17" name="Rectangle 16">
                <a:extLst>
                  <a:ext uri="{FF2B5EF4-FFF2-40B4-BE49-F238E27FC236}">
                    <a16:creationId xmlns:a16="http://schemas.microsoft.com/office/drawing/2014/main" id="{096C187B-3682-DD3A-BE61-934EFB429A27}"/>
                  </a:ext>
                </a:extLst>
              </p:cNvPr>
              <p:cNvSpPr/>
              <p:nvPr/>
            </p:nvSpPr>
            <p:spPr>
              <a:xfrm>
                <a:off x="2609615" y="6389261"/>
                <a:ext cx="201964" cy="2019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2</a:t>
                </a:r>
              </a:p>
            </p:txBody>
          </p:sp>
          <p:sp>
            <p:nvSpPr>
              <p:cNvPr id="18" name="Text Placeholder 4">
                <a:extLst>
                  <a:ext uri="{FF2B5EF4-FFF2-40B4-BE49-F238E27FC236}">
                    <a16:creationId xmlns:a16="http://schemas.microsoft.com/office/drawing/2014/main" id="{593B3BC7-773D-ECB3-F99D-BA83340A55F8}"/>
                  </a:ext>
                </a:extLst>
              </p:cNvPr>
              <p:cNvSpPr txBox="1">
                <a:spLocks/>
              </p:cNvSpPr>
              <p:nvPr/>
            </p:nvSpPr>
            <p:spPr bwMode="gray">
              <a:xfrm>
                <a:off x="5827657" y="6402524"/>
                <a:ext cx="1271251"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bg2"/>
                    </a:solidFill>
                  </a:rPr>
                  <a:t>Drive awareness</a:t>
                </a:r>
              </a:p>
            </p:txBody>
          </p:sp>
          <p:sp>
            <p:nvSpPr>
              <p:cNvPr id="19" name="Rectangle 18">
                <a:extLst>
                  <a:ext uri="{FF2B5EF4-FFF2-40B4-BE49-F238E27FC236}">
                    <a16:creationId xmlns:a16="http://schemas.microsoft.com/office/drawing/2014/main" id="{97748FFF-0C5E-B155-D940-3D74591DEBE6}"/>
                  </a:ext>
                </a:extLst>
              </p:cNvPr>
              <p:cNvSpPr/>
              <p:nvPr/>
            </p:nvSpPr>
            <p:spPr>
              <a:xfrm>
                <a:off x="5578319" y="6389261"/>
                <a:ext cx="201964" cy="201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3</a:t>
                </a:r>
              </a:p>
            </p:txBody>
          </p:sp>
          <p:sp>
            <p:nvSpPr>
              <p:cNvPr id="30" name="Text Placeholder 4">
                <a:extLst>
                  <a:ext uri="{FF2B5EF4-FFF2-40B4-BE49-F238E27FC236}">
                    <a16:creationId xmlns:a16="http://schemas.microsoft.com/office/drawing/2014/main" id="{6D97B4F9-A57C-066E-CD06-3A073235B66C}"/>
                  </a:ext>
                </a:extLst>
              </p:cNvPr>
              <p:cNvSpPr txBox="1">
                <a:spLocks/>
              </p:cNvSpPr>
              <p:nvPr/>
            </p:nvSpPr>
            <p:spPr bwMode="gray">
              <a:xfrm>
                <a:off x="7530581" y="6407927"/>
                <a:ext cx="1562339"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6"/>
                    </a:solidFill>
                  </a:rPr>
                  <a:t>Prepare for catch-up</a:t>
                </a:r>
              </a:p>
            </p:txBody>
          </p:sp>
          <p:sp>
            <p:nvSpPr>
              <p:cNvPr id="31" name="Rectangle 30">
                <a:extLst>
                  <a:ext uri="{FF2B5EF4-FFF2-40B4-BE49-F238E27FC236}">
                    <a16:creationId xmlns:a16="http://schemas.microsoft.com/office/drawing/2014/main" id="{F2B8AFA8-F064-0588-0254-464A415A431C}"/>
                  </a:ext>
                </a:extLst>
              </p:cNvPr>
              <p:cNvSpPr/>
              <p:nvPr/>
            </p:nvSpPr>
            <p:spPr>
              <a:xfrm>
                <a:off x="7281243" y="6389261"/>
                <a:ext cx="201964" cy="201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4</a:t>
                </a:r>
              </a:p>
            </p:txBody>
          </p:sp>
        </p:grpSp>
        <p:sp>
          <p:nvSpPr>
            <p:cNvPr id="11" name="TextBox 10">
              <a:extLst>
                <a:ext uri="{FF2B5EF4-FFF2-40B4-BE49-F238E27FC236}">
                  <a16:creationId xmlns:a16="http://schemas.microsoft.com/office/drawing/2014/main" id="{EF188A7A-8EBE-FEEF-370A-2F0EBC327D63}"/>
                </a:ext>
              </a:extLst>
            </p:cNvPr>
            <p:cNvSpPr txBox="1"/>
            <p:nvPr/>
          </p:nvSpPr>
          <p:spPr>
            <a:xfrm>
              <a:off x="344736" y="6437376"/>
              <a:ext cx="829637" cy="420624"/>
            </a:xfrm>
            <a:prstGeom prst="rect">
              <a:avLst/>
            </a:prstGeom>
            <a:noFill/>
          </p:spPr>
          <p:txBody>
            <a:bodyPr wrap="square" lIns="0" tIns="0" rIns="0" bIns="0" rtlCol="0">
              <a:noAutofit/>
            </a:bodyPr>
            <a:lstStyle/>
            <a:p>
              <a:pPr algn="r"/>
              <a:r>
                <a:rPr lang="en-US" sz="1000" b="0">
                  <a:solidFill>
                    <a:schemeClr val="accent4">
                      <a:lumMod val="90000"/>
                      <a:lumOff val="10000"/>
                    </a:schemeClr>
                  </a:solidFill>
                </a:rPr>
                <a:t>Opportunity Space Legend</a:t>
              </a:r>
            </a:p>
          </p:txBody>
        </p:sp>
      </p:grpSp>
      <p:sp>
        <p:nvSpPr>
          <p:cNvPr id="4" name="Rectangle 3">
            <a:extLst>
              <a:ext uri="{FF2B5EF4-FFF2-40B4-BE49-F238E27FC236}">
                <a16:creationId xmlns:a16="http://schemas.microsoft.com/office/drawing/2014/main" id="{9E15397A-1D07-6F3F-1EEB-A916748EC5BD}"/>
              </a:ext>
            </a:extLst>
          </p:cNvPr>
          <p:cNvSpPr/>
          <p:nvPr/>
        </p:nvSpPr>
        <p:spPr>
          <a:xfrm>
            <a:off x="6784194" y="3508230"/>
            <a:ext cx="5029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Digital display:  Pharmacy Wholesalers (McKesson, ABC, &amp; Cardinal)</a:t>
            </a:r>
          </a:p>
        </p:txBody>
      </p:sp>
      <p:sp>
        <p:nvSpPr>
          <p:cNvPr id="8" name="Rectangle 7">
            <a:extLst>
              <a:ext uri="{FF2B5EF4-FFF2-40B4-BE49-F238E27FC236}">
                <a16:creationId xmlns:a16="http://schemas.microsoft.com/office/drawing/2014/main" id="{D752C31C-0DD7-5587-A2D1-BBCEFCBD3BA3}"/>
              </a:ext>
            </a:extLst>
          </p:cNvPr>
          <p:cNvSpPr/>
          <p:nvPr/>
        </p:nvSpPr>
        <p:spPr>
          <a:xfrm>
            <a:off x="3037984" y="4618594"/>
            <a:ext cx="8775410" cy="217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Internal: Pharmacy account segmentation with filtering applied for newly eligible populations to inform media plans.</a:t>
            </a:r>
          </a:p>
        </p:txBody>
      </p:sp>
      <p:sp>
        <p:nvSpPr>
          <p:cNvPr id="10" name="TextBox 9">
            <a:extLst>
              <a:ext uri="{FF2B5EF4-FFF2-40B4-BE49-F238E27FC236}">
                <a16:creationId xmlns:a16="http://schemas.microsoft.com/office/drawing/2014/main" id="{4A97693A-DA92-DE47-F821-D5F6F54A594E}"/>
              </a:ext>
            </a:extLst>
          </p:cNvPr>
          <p:cNvSpPr txBox="1"/>
          <p:nvPr/>
        </p:nvSpPr>
        <p:spPr>
          <a:xfrm>
            <a:off x="65513" y="6114634"/>
            <a:ext cx="2828056" cy="420624"/>
          </a:xfrm>
          <a:prstGeom prst="rect">
            <a:avLst/>
          </a:prstGeom>
          <a:noFill/>
        </p:spPr>
        <p:txBody>
          <a:bodyPr wrap="square" lIns="0" tIns="0" rIns="0" bIns="0" rtlCol="0" anchor="t">
            <a:noAutofit/>
          </a:bodyPr>
          <a:lstStyle/>
          <a:p>
            <a:pPr algn="ctr"/>
            <a:r>
              <a:rPr lang="en-US" dirty="0"/>
              <a:t>* </a:t>
            </a:r>
            <a:r>
              <a:rPr lang="en-US" sz="800" i="1" dirty="0"/>
              <a:t>Dependent on retailer adoption; # Prioritized Accts: CVS, Walgreens, Walmart, Rite Aid, Kroger, &amp; Albertsons</a:t>
            </a:r>
          </a:p>
        </p:txBody>
      </p:sp>
      <p:sp>
        <p:nvSpPr>
          <p:cNvPr id="14" name="Rectangle 13">
            <a:extLst>
              <a:ext uri="{FF2B5EF4-FFF2-40B4-BE49-F238E27FC236}">
                <a16:creationId xmlns:a16="http://schemas.microsoft.com/office/drawing/2014/main" id="{107E555C-051F-0FC0-A220-B01F267F94AA}"/>
              </a:ext>
            </a:extLst>
          </p:cNvPr>
          <p:cNvSpPr/>
          <p:nvPr/>
        </p:nvSpPr>
        <p:spPr>
          <a:xfrm>
            <a:off x="8379728" y="5279111"/>
            <a:ext cx="21945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Med ed: ASCP exhibit booth</a:t>
            </a:r>
          </a:p>
        </p:txBody>
      </p:sp>
      <p:sp>
        <p:nvSpPr>
          <p:cNvPr id="21" name="Rectangle 20">
            <a:extLst>
              <a:ext uri="{FF2B5EF4-FFF2-40B4-BE49-F238E27FC236}">
                <a16:creationId xmlns:a16="http://schemas.microsoft.com/office/drawing/2014/main" id="{145A6F33-7D6C-2B3D-5795-C0A73FC8B4B5}"/>
              </a:ext>
            </a:extLst>
          </p:cNvPr>
          <p:cNvSpPr/>
          <p:nvPr/>
        </p:nvSpPr>
        <p:spPr>
          <a:xfrm>
            <a:off x="6144114" y="5528020"/>
            <a:ext cx="566928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Pharmacy Resource: ACIP Card Resource</a:t>
            </a:r>
          </a:p>
        </p:txBody>
      </p:sp>
      <p:sp>
        <p:nvSpPr>
          <p:cNvPr id="22" name="Rectangle 21">
            <a:extLst>
              <a:ext uri="{FF2B5EF4-FFF2-40B4-BE49-F238E27FC236}">
                <a16:creationId xmlns:a16="http://schemas.microsoft.com/office/drawing/2014/main" id="{56629F63-37D1-7CF8-DDC0-3C3382B1C070}"/>
              </a:ext>
            </a:extLst>
          </p:cNvPr>
          <p:cNvSpPr/>
          <p:nvPr/>
        </p:nvSpPr>
        <p:spPr>
          <a:xfrm>
            <a:off x="9161634" y="6062876"/>
            <a:ext cx="26517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00" dirty="0">
                <a:solidFill>
                  <a:schemeClr val="bg1"/>
                </a:solidFill>
              </a:rPr>
              <a:t>Pharmacy Resource: Conversation Guide</a:t>
            </a:r>
          </a:p>
        </p:txBody>
      </p:sp>
      <p:sp>
        <p:nvSpPr>
          <p:cNvPr id="23" name="Rectangle 22">
            <a:extLst>
              <a:ext uri="{FF2B5EF4-FFF2-40B4-BE49-F238E27FC236}">
                <a16:creationId xmlns:a16="http://schemas.microsoft.com/office/drawing/2014/main" id="{8F895734-8534-598C-2BED-7B3E0548951A}"/>
              </a:ext>
            </a:extLst>
          </p:cNvPr>
          <p:cNvSpPr/>
          <p:nvPr/>
        </p:nvSpPr>
        <p:spPr>
          <a:xfrm>
            <a:off x="3037984" y="6322984"/>
            <a:ext cx="8775410" cy="217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Internal: Pharmacy account segmentation with filtering applied for newly eligible populations to inform field prioritization.</a:t>
            </a:r>
          </a:p>
        </p:txBody>
      </p:sp>
    </p:spTree>
    <p:extLst>
      <p:ext uri="{BB962C8B-B14F-4D97-AF65-F5344CB8AC3E}">
        <p14:creationId xmlns:p14="http://schemas.microsoft.com/office/powerpoint/2010/main" val="32993698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8CFACB0-24BA-45EA-5A6F-FF9042E247F4}"/>
              </a:ext>
            </a:extLst>
          </p:cNvPr>
          <p:cNvSpPr>
            <a:spLocks noGrp="1"/>
          </p:cNvSpPr>
          <p:nvPr>
            <p:ph type="body" sz="quarter" idx="16"/>
          </p:nvPr>
        </p:nvSpPr>
        <p:spPr>
          <a:xfrm>
            <a:off x="377824" y="6031339"/>
            <a:ext cx="10008821" cy="426611"/>
          </a:xfrm>
        </p:spPr>
        <p:txBody>
          <a:bodyPr/>
          <a:lstStyle/>
          <a:p>
            <a:r>
              <a:rPr lang="en-US"/>
              <a:t>Source: VPMT Dashboard/Market Performance/R12M June 2023/Pneumo Adult/PharmacySegment</a:t>
            </a:r>
          </a:p>
        </p:txBody>
      </p:sp>
      <p:sp>
        <p:nvSpPr>
          <p:cNvPr id="2" name="Title 1">
            <a:extLst>
              <a:ext uri="{FF2B5EF4-FFF2-40B4-BE49-F238E27FC236}">
                <a16:creationId xmlns:a16="http://schemas.microsoft.com/office/drawing/2014/main" id="{8B60720C-C94B-1692-8242-798EB8D4D312}"/>
              </a:ext>
            </a:extLst>
          </p:cNvPr>
          <p:cNvSpPr>
            <a:spLocks noGrp="1"/>
          </p:cNvSpPr>
          <p:nvPr>
            <p:ph type="title"/>
          </p:nvPr>
        </p:nvSpPr>
        <p:spPr>
          <a:xfrm>
            <a:off x="377824" y="377825"/>
            <a:ext cx="11436345" cy="850107"/>
          </a:xfrm>
        </p:spPr>
        <p:txBody>
          <a:bodyPr/>
          <a:lstStyle/>
          <a:p>
            <a:r>
              <a:rPr lang="en-US"/>
              <a:t>The Pfizer vaccine portfolio leads the total Adult pneumococcal </a:t>
            </a:r>
            <a:br>
              <a:rPr lang="en-US"/>
            </a:br>
            <a:r>
              <a:rPr lang="en-US"/>
              <a:t>dose performance in the Pharmacy segment</a:t>
            </a:r>
          </a:p>
        </p:txBody>
      </p:sp>
      <p:sp>
        <p:nvSpPr>
          <p:cNvPr id="5" name="Slide Number Placeholder 4">
            <a:extLst>
              <a:ext uri="{FF2B5EF4-FFF2-40B4-BE49-F238E27FC236}">
                <a16:creationId xmlns:a16="http://schemas.microsoft.com/office/drawing/2014/main" id="{FB641716-99A4-FBB5-3B9C-48B211BD1D20}"/>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a:t>
            </a:fld>
            <a:endParaRPr lang="en-GB"/>
          </a:p>
        </p:txBody>
      </p:sp>
      <p:sp>
        <p:nvSpPr>
          <p:cNvPr id="10" name="Title 1">
            <a:extLst>
              <a:ext uri="{FF2B5EF4-FFF2-40B4-BE49-F238E27FC236}">
                <a16:creationId xmlns:a16="http://schemas.microsoft.com/office/drawing/2014/main" id="{453AA152-4FB5-F633-BC95-F903F5722F5E}"/>
              </a:ext>
            </a:extLst>
          </p:cNvPr>
          <p:cNvSpPr txBox="1">
            <a:spLocks/>
          </p:cNvSpPr>
          <p:nvPr/>
        </p:nvSpPr>
        <p:spPr>
          <a:xfrm>
            <a:off x="960718" y="6507369"/>
            <a:ext cx="5841528" cy="19776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a:lstStyle>
          <a:p>
            <a:endParaRPr lang="en-US" sz="900"/>
          </a:p>
        </p:txBody>
      </p:sp>
      <p:sp>
        <p:nvSpPr>
          <p:cNvPr id="4" name="Flowchart: Off-page Connector 3">
            <a:extLst>
              <a:ext uri="{FF2B5EF4-FFF2-40B4-BE49-F238E27FC236}">
                <a16:creationId xmlns:a16="http://schemas.microsoft.com/office/drawing/2014/main" id="{9CF221A4-A308-9A7E-6AB9-B4499C79F06F}"/>
              </a:ext>
            </a:extLst>
          </p:cNvPr>
          <p:cNvSpPr/>
          <p:nvPr/>
        </p:nvSpPr>
        <p:spPr>
          <a:xfrm>
            <a:off x="10899775" y="161825"/>
            <a:ext cx="914400" cy="975599"/>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Pharmacy Market</a:t>
            </a:r>
          </a:p>
        </p:txBody>
      </p:sp>
      <p:sp>
        <p:nvSpPr>
          <p:cNvPr id="6" name="TextBox 5">
            <a:extLst>
              <a:ext uri="{FF2B5EF4-FFF2-40B4-BE49-F238E27FC236}">
                <a16:creationId xmlns:a16="http://schemas.microsoft.com/office/drawing/2014/main" id="{37A8FCE8-CF47-4D10-38CC-795F38C7EB93}"/>
              </a:ext>
            </a:extLst>
          </p:cNvPr>
          <p:cNvSpPr txBox="1"/>
          <p:nvPr/>
        </p:nvSpPr>
        <p:spPr>
          <a:xfrm>
            <a:off x="377824" y="1314450"/>
            <a:ext cx="8423275" cy="461665"/>
          </a:xfrm>
          <a:prstGeom prst="rect">
            <a:avLst/>
          </a:prstGeom>
          <a:noFill/>
        </p:spPr>
        <p:txBody>
          <a:bodyPr wrap="square" lIns="0" tIns="91440" rIns="0" bIns="91440" rtlCol="0">
            <a:spAutoFit/>
          </a:bodyPr>
          <a:lstStyle/>
          <a:p>
            <a:pPr algn="l">
              <a:lnSpc>
                <a:spcPct val="90000"/>
              </a:lnSpc>
              <a:spcBef>
                <a:spcPts val="200"/>
              </a:spcBef>
            </a:pPr>
            <a:r>
              <a:rPr lang="en-US" sz="2000">
                <a:solidFill>
                  <a:schemeClr val="accent1"/>
                </a:solidFill>
              </a:rPr>
              <a:t>Total doses, Merck vs. competitor (in thousands)</a:t>
            </a:r>
          </a:p>
        </p:txBody>
      </p:sp>
      <p:graphicFrame>
        <p:nvGraphicFramePr>
          <p:cNvPr id="8" name="Chart 7">
            <a:extLst>
              <a:ext uri="{FF2B5EF4-FFF2-40B4-BE49-F238E27FC236}">
                <a16:creationId xmlns:a16="http://schemas.microsoft.com/office/drawing/2014/main" id="{6B946DF0-74B3-EBAF-96F9-8624102575F2}"/>
              </a:ext>
            </a:extLst>
          </p:cNvPr>
          <p:cNvGraphicFramePr/>
          <p:nvPr>
            <p:extLst>
              <p:ext uri="{D42A27DB-BD31-4B8C-83A1-F6EECF244321}">
                <p14:modId xmlns:p14="http://schemas.microsoft.com/office/powerpoint/2010/main" val="1690722056"/>
              </p:ext>
            </p:extLst>
          </p:nvPr>
        </p:nvGraphicFramePr>
        <p:xfrm>
          <a:off x="377825" y="1733550"/>
          <a:ext cx="11436350" cy="4038600"/>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0">
            <a:extLst>
              <a:ext uri="{FF2B5EF4-FFF2-40B4-BE49-F238E27FC236}">
                <a16:creationId xmlns:a16="http://schemas.microsoft.com/office/drawing/2014/main" id="{B95B4CA8-8B78-3601-971F-DB3EA91AD774}"/>
              </a:ext>
            </a:extLst>
          </p:cNvPr>
          <p:cNvGrpSpPr/>
          <p:nvPr/>
        </p:nvGrpSpPr>
        <p:grpSpPr>
          <a:xfrm>
            <a:off x="4292600" y="5939887"/>
            <a:ext cx="4328610" cy="230832"/>
            <a:chOff x="1496429" y="5825587"/>
            <a:chExt cx="4328610" cy="230832"/>
          </a:xfrm>
        </p:grpSpPr>
        <p:grpSp>
          <p:nvGrpSpPr>
            <p:cNvPr id="12" name="Group 11">
              <a:extLst>
                <a:ext uri="{FF2B5EF4-FFF2-40B4-BE49-F238E27FC236}">
                  <a16:creationId xmlns:a16="http://schemas.microsoft.com/office/drawing/2014/main" id="{99EA7DC0-69FE-9C52-65E7-2C46664B334F}"/>
                </a:ext>
              </a:extLst>
            </p:cNvPr>
            <p:cNvGrpSpPr/>
            <p:nvPr/>
          </p:nvGrpSpPr>
          <p:grpSpPr>
            <a:xfrm>
              <a:off x="3758277" y="5825587"/>
              <a:ext cx="2066762" cy="230832"/>
              <a:chOff x="2825751" y="6016087"/>
              <a:chExt cx="2066762" cy="230832"/>
            </a:xfrm>
          </p:grpSpPr>
          <p:sp>
            <p:nvSpPr>
              <p:cNvPr id="16" name="TextBox 15">
                <a:extLst>
                  <a:ext uri="{FF2B5EF4-FFF2-40B4-BE49-F238E27FC236}">
                    <a16:creationId xmlns:a16="http://schemas.microsoft.com/office/drawing/2014/main" id="{6ED62F54-08E5-AF66-DBE1-8E78F76850F2}"/>
                  </a:ext>
                </a:extLst>
              </p:cNvPr>
              <p:cNvSpPr txBox="1"/>
              <p:nvPr/>
            </p:nvSpPr>
            <p:spPr>
              <a:xfrm>
                <a:off x="3263900" y="6016087"/>
                <a:ext cx="1628613" cy="230832"/>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400"/>
                  <a:t>Competitor doses</a:t>
                </a:r>
              </a:p>
            </p:txBody>
          </p:sp>
          <p:cxnSp>
            <p:nvCxnSpPr>
              <p:cNvPr id="17" name="Straight Connector 16">
                <a:extLst>
                  <a:ext uri="{FF2B5EF4-FFF2-40B4-BE49-F238E27FC236}">
                    <a16:creationId xmlns:a16="http://schemas.microsoft.com/office/drawing/2014/main" id="{8C02975E-14E7-50AF-5490-4F13CA1F7418}"/>
                  </a:ext>
                </a:extLst>
              </p:cNvPr>
              <p:cNvCxnSpPr>
                <a:cxnSpLocks/>
              </p:cNvCxnSpPr>
              <p:nvPr/>
            </p:nvCxnSpPr>
            <p:spPr>
              <a:xfrm>
                <a:off x="2825751" y="6131503"/>
                <a:ext cx="360217"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6DDB9A2-719E-E3C4-CA47-4015C02B21AE}"/>
                </a:ext>
              </a:extLst>
            </p:cNvPr>
            <p:cNvGrpSpPr/>
            <p:nvPr/>
          </p:nvGrpSpPr>
          <p:grpSpPr>
            <a:xfrm>
              <a:off x="1496429" y="5825587"/>
              <a:ext cx="1556835" cy="230832"/>
              <a:chOff x="377825" y="6016087"/>
              <a:chExt cx="1556835" cy="230832"/>
            </a:xfrm>
          </p:grpSpPr>
          <p:sp>
            <p:nvSpPr>
              <p:cNvPr id="14" name="TextBox 13">
                <a:extLst>
                  <a:ext uri="{FF2B5EF4-FFF2-40B4-BE49-F238E27FC236}">
                    <a16:creationId xmlns:a16="http://schemas.microsoft.com/office/drawing/2014/main" id="{A5AB7292-06A4-CB1D-C41D-68E78183F43A}"/>
                  </a:ext>
                </a:extLst>
              </p:cNvPr>
              <p:cNvSpPr txBox="1"/>
              <p:nvPr/>
            </p:nvSpPr>
            <p:spPr>
              <a:xfrm>
                <a:off x="812513" y="6016087"/>
                <a:ext cx="1122147" cy="230832"/>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400"/>
                  <a:t>Merck doses</a:t>
                </a:r>
              </a:p>
            </p:txBody>
          </p:sp>
          <p:cxnSp>
            <p:nvCxnSpPr>
              <p:cNvPr id="15" name="Straight Connector 14">
                <a:extLst>
                  <a:ext uri="{FF2B5EF4-FFF2-40B4-BE49-F238E27FC236}">
                    <a16:creationId xmlns:a16="http://schemas.microsoft.com/office/drawing/2014/main" id="{74FE9B77-2DBF-DAA2-F077-004B5EC9A64B}"/>
                  </a:ext>
                </a:extLst>
              </p:cNvPr>
              <p:cNvCxnSpPr>
                <a:cxnSpLocks/>
              </p:cNvCxnSpPr>
              <p:nvPr/>
            </p:nvCxnSpPr>
            <p:spPr>
              <a:xfrm>
                <a:off x="377825" y="6131503"/>
                <a:ext cx="360217"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grpSp>
      </p:grpSp>
      <p:pic>
        <p:nvPicPr>
          <p:cNvPr id="3" name="Picture 2">
            <a:extLst>
              <a:ext uri="{FF2B5EF4-FFF2-40B4-BE49-F238E27FC236}">
                <a16:creationId xmlns:a16="http://schemas.microsoft.com/office/drawing/2014/main" id="{D12B00DE-42B2-5BF2-CD8D-BDAD6D63BAB1}"/>
              </a:ext>
            </a:extLst>
          </p:cNvPr>
          <p:cNvPicPr>
            <a:picLocks noChangeAspect="1"/>
          </p:cNvPicPr>
          <p:nvPr/>
        </p:nvPicPr>
        <p:blipFill>
          <a:blip r:embed="rId4">
            <a:extLst>
              <a:ext uri="{28A0092B-C50C-407E-A947-70E740481C1C}">
                <a14:useLocalDpi xmlns:a14="http://schemas.microsoft.com/office/drawing/2010/main" val="0"/>
              </a:ext>
            </a:extLst>
          </a:blip>
          <a:srcRect l="1988" r="1988"/>
          <a:stretch/>
        </p:blipFill>
        <p:spPr>
          <a:xfrm>
            <a:off x="10222992" y="4302130"/>
            <a:ext cx="1426464" cy="670822"/>
          </a:xfrm>
          <a:prstGeom prst="rect">
            <a:avLst/>
          </a:prstGeom>
        </p:spPr>
      </p:pic>
      <p:pic>
        <p:nvPicPr>
          <p:cNvPr id="1026" name="Picture 2" descr="Identity Elements | Corporate Identity Site">
            <a:extLst>
              <a:ext uri="{FF2B5EF4-FFF2-40B4-BE49-F238E27FC236}">
                <a16:creationId xmlns:a16="http://schemas.microsoft.com/office/drawing/2014/main" id="{320B09F9-32E7-7E96-E3FB-F47420B4572F}"/>
              </a:ext>
            </a:extLst>
          </p:cNvPr>
          <p:cNvPicPr>
            <a:picLocks noChangeAspect="1" noChangeArrowheads="1"/>
          </p:cNvPicPr>
          <p:nvPr/>
        </p:nvPicPr>
        <p:blipFill rotWithShape="1">
          <a:blip r:embed="rId5">
            <a:clrChange>
              <a:clrFrom>
                <a:srgbClr val="FAFAFA"/>
              </a:clrFrom>
              <a:clrTo>
                <a:srgbClr val="FAFAFA">
                  <a:alpha val="0"/>
                </a:srgbClr>
              </a:clrTo>
            </a:clrChange>
            <a:extLst>
              <a:ext uri="{28A0092B-C50C-407E-A947-70E740481C1C}">
                <a14:useLocalDpi xmlns:a14="http://schemas.microsoft.com/office/drawing/2010/main" val="0"/>
              </a:ext>
            </a:extLst>
          </a:blip>
          <a:srcRect l="17580" t="32507" r="17552" b="32091"/>
          <a:stretch/>
        </p:blipFill>
        <p:spPr bwMode="auto">
          <a:xfrm>
            <a:off x="10355072" y="2779713"/>
            <a:ext cx="1212088" cy="52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5272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44AB-C3C9-C120-529F-0EF4FD5109B7}"/>
              </a:ext>
            </a:extLst>
          </p:cNvPr>
          <p:cNvSpPr>
            <a:spLocks noGrp="1"/>
          </p:cNvSpPr>
          <p:nvPr>
            <p:ph type="title"/>
          </p:nvPr>
        </p:nvSpPr>
        <p:spPr>
          <a:xfrm>
            <a:off x="377824" y="377825"/>
            <a:ext cx="11439144" cy="850107"/>
          </a:xfrm>
        </p:spPr>
        <p:txBody>
          <a:bodyPr/>
          <a:lstStyle/>
          <a:p>
            <a:r>
              <a:rPr lang="en-US"/>
              <a:t>2024 V116 branded campaign –</a:t>
            </a:r>
            <a:br>
              <a:rPr lang="en-US"/>
            </a:br>
            <a:r>
              <a:rPr lang="en-US"/>
              <a:t>Pharmacy HCP tactics, channel, &amp; objectives</a:t>
            </a:r>
          </a:p>
        </p:txBody>
      </p:sp>
      <p:sp>
        <p:nvSpPr>
          <p:cNvPr id="5" name="Slide Number Placeholder 4">
            <a:extLst>
              <a:ext uri="{FF2B5EF4-FFF2-40B4-BE49-F238E27FC236}">
                <a16:creationId xmlns:a16="http://schemas.microsoft.com/office/drawing/2014/main" id="{0751588A-DA52-A0FB-1FB5-215EFE4D5767}"/>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30</a:t>
            </a:fld>
            <a:endParaRPr lang="en-GB"/>
          </a:p>
        </p:txBody>
      </p:sp>
      <p:graphicFrame>
        <p:nvGraphicFramePr>
          <p:cNvPr id="3" name="Table 6">
            <a:extLst>
              <a:ext uri="{FF2B5EF4-FFF2-40B4-BE49-F238E27FC236}">
                <a16:creationId xmlns:a16="http://schemas.microsoft.com/office/drawing/2014/main" id="{D5C79639-4CF3-ADFA-4783-FF4AA74B9D8B}"/>
              </a:ext>
            </a:extLst>
          </p:cNvPr>
          <p:cNvGraphicFramePr>
            <a:graphicFrameLocks/>
          </p:cNvGraphicFramePr>
          <p:nvPr>
            <p:extLst>
              <p:ext uri="{D42A27DB-BD31-4B8C-83A1-F6EECF244321}">
                <p14:modId xmlns:p14="http://schemas.microsoft.com/office/powerpoint/2010/main" val="2152135353"/>
              </p:ext>
            </p:extLst>
          </p:nvPr>
        </p:nvGraphicFramePr>
        <p:xfrm>
          <a:off x="377824" y="1329749"/>
          <a:ext cx="11436352" cy="4929042"/>
        </p:xfrm>
        <a:graphic>
          <a:graphicData uri="http://schemas.openxmlformats.org/drawingml/2006/table">
            <a:tbl>
              <a:tblPr firstRow="1" bandRow="1">
                <a:tableStyleId>{5C22544A-7EE6-4342-B048-85BDC9FD1C3A}</a:tableStyleId>
              </a:tblPr>
              <a:tblGrid>
                <a:gridCol w="2960057">
                  <a:extLst>
                    <a:ext uri="{9D8B030D-6E8A-4147-A177-3AD203B41FA5}">
                      <a16:colId xmlns:a16="http://schemas.microsoft.com/office/drawing/2014/main" val="3727175956"/>
                    </a:ext>
                  </a:extLst>
                </a:gridCol>
                <a:gridCol w="3517235">
                  <a:extLst>
                    <a:ext uri="{9D8B030D-6E8A-4147-A177-3AD203B41FA5}">
                      <a16:colId xmlns:a16="http://schemas.microsoft.com/office/drawing/2014/main" val="2148031706"/>
                    </a:ext>
                  </a:extLst>
                </a:gridCol>
                <a:gridCol w="2479530">
                  <a:extLst>
                    <a:ext uri="{9D8B030D-6E8A-4147-A177-3AD203B41FA5}">
                      <a16:colId xmlns:a16="http://schemas.microsoft.com/office/drawing/2014/main" val="892997466"/>
                    </a:ext>
                  </a:extLst>
                </a:gridCol>
                <a:gridCol w="2479530">
                  <a:extLst>
                    <a:ext uri="{9D8B030D-6E8A-4147-A177-3AD203B41FA5}">
                      <a16:colId xmlns:a16="http://schemas.microsoft.com/office/drawing/2014/main" val="1533506469"/>
                    </a:ext>
                  </a:extLst>
                </a:gridCol>
              </a:tblGrid>
              <a:tr h="674542">
                <a:tc>
                  <a:txBody>
                    <a:bodyPr/>
                    <a:lstStyle/>
                    <a:p>
                      <a:pPr algn="l">
                        <a:lnSpc>
                          <a:spcPct val="95000"/>
                        </a:lnSpc>
                        <a:spcBef>
                          <a:spcPts val="300"/>
                        </a:spcBef>
                      </a:pPr>
                      <a:r>
                        <a:rPr lang="en-US" sz="1800" b="0"/>
                        <a:t>Objectives</a:t>
                      </a:r>
                    </a:p>
                  </a:txBody>
                  <a:tcPr marL="731520" marT="137160" marB="1371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95000"/>
                        </a:lnSpc>
                        <a:spcBef>
                          <a:spcPts val="300"/>
                        </a:spcBef>
                      </a:pPr>
                      <a:r>
                        <a:rPr lang="en-US" sz="1800" b="0"/>
                        <a:t>Channel / platforms</a:t>
                      </a:r>
                    </a:p>
                  </a:txBody>
                  <a:tcPr marT="137160" marB="1371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l">
                        <a:lnSpc>
                          <a:spcPct val="95000"/>
                        </a:lnSpc>
                        <a:spcBef>
                          <a:spcPts val="300"/>
                        </a:spcBef>
                      </a:pPr>
                      <a:r>
                        <a:rPr lang="en-US" sz="1800" b="0"/>
                        <a:t>Tactics</a:t>
                      </a:r>
                    </a:p>
                  </a:txBody>
                  <a:tcPr marL="822960" marT="137160" marB="1371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2939509331"/>
                  </a:ext>
                </a:extLst>
              </a:tr>
              <a:tr h="0">
                <a:tc>
                  <a:txBody>
                    <a:bodyPr/>
                    <a:lstStyle/>
                    <a:p>
                      <a:pPr>
                        <a:lnSpc>
                          <a:spcPct val="90000"/>
                        </a:lnSpc>
                        <a:spcBef>
                          <a:spcPts val="200"/>
                        </a:spcBef>
                      </a:pPr>
                      <a:r>
                        <a:rPr lang="en-US" sz="1500" kern="1200">
                          <a:solidFill>
                            <a:schemeClr val="accent1"/>
                          </a:solidFill>
                        </a:rPr>
                        <a:t>Reach Pharmacist via clinical information platforms</a:t>
                      </a:r>
                      <a:endParaRPr lang="en-US" sz="1500">
                        <a:solidFill>
                          <a:schemeClr val="accent1"/>
                        </a:solidFill>
                      </a:endParaRP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Digital </a:t>
                      </a:r>
                    </a:p>
                    <a:p>
                      <a:pPr algn="ctr">
                        <a:lnSpc>
                          <a:spcPct val="90000"/>
                        </a:lnSpc>
                        <a:spcBef>
                          <a:spcPts val="200"/>
                        </a:spcBef>
                      </a:pPr>
                      <a:r>
                        <a:rPr lang="en-US" sz="1500">
                          <a:solidFill>
                            <a:schemeClr val="tx1"/>
                          </a:solidFill>
                        </a:rPr>
                        <a:t>(Doximity, Deep Intent, Pharmacy publication sites, POC back office)</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nSpc>
                          <a:spcPct val="90000"/>
                        </a:lnSpc>
                        <a:spcBef>
                          <a:spcPts val="200"/>
                        </a:spcBef>
                        <a:buFont typeface="Arial" panose="020B0604020202020204" pitchFamily="34" charset="0"/>
                        <a:buChar char="•"/>
                      </a:pPr>
                      <a:r>
                        <a:rPr lang="en-US" sz="1500">
                          <a:solidFill>
                            <a:schemeClr val="tx1"/>
                          </a:solidFill>
                        </a:rPr>
                        <a:t>Banners</a:t>
                      </a:r>
                    </a:p>
                    <a:p>
                      <a:pPr marL="166688" indent="-166688">
                        <a:lnSpc>
                          <a:spcPct val="90000"/>
                        </a:lnSpc>
                        <a:spcBef>
                          <a:spcPts val="200"/>
                        </a:spcBef>
                        <a:buFont typeface="Arial" panose="020B0604020202020204" pitchFamily="34" charset="0"/>
                        <a:buChar char="•"/>
                      </a:pPr>
                      <a:r>
                        <a:rPr lang="en-US" sz="1500">
                          <a:solidFill>
                            <a:schemeClr val="tx1"/>
                          </a:solidFill>
                        </a:rPr>
                        <a:t>Video</a:t>
                      </a:r>
                    </a:p>
                    <a:p>
                      <a:pPr marL="166688" indent="-166688">
                        <a:lnSpc>
                          <a:spcPct val="90000"/>
                        </a:lnSpc>
                        <a:spcBef>
                          <a:spcPts val="200"/>
                        </a:spcBef>
                        <a:buFont typeface="Arial" panose="020B0604020202020204" pitchFamily="34" charset="0"/>
                        <a:buChar char="•"/>
                      </a:pPr>
                      <a:r>
                        <a:rPr lang="en-US" sz="1500">
                          <a:solidFill>
                            <a:schemeClr val="tx1"/>
                          </a:solidFill>
                        </a:rPr>
                        <a:t>Paid search</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3734000860"/>
                  </a:ext>
                </a:extLst>
              </a:tr>
              <a:tr h="0">
                <a:tc>
                  <a:txBody>
                    <a:bodyPr/>
                    <a:lstStyle/>
                    <a:p>
                      <a:pPr>
                        <a:lnSpc>
                          <a:spcPct val="90000"/>
                        </a:lnSpc>
                        <a:spcBef>
                          <a:spcPts val="200"/>
                        </a:spcBef>
                      </a:pPr>
                      <a:r>
                        <a:rPr lang="en-US" sz="1500" kern="1200">
                          <a:solidFill>
                            <a:schemeClr val="accent1"/>
                          </a:solidFill>
                        </a:rPr>
                        <a:t>Reach Pharmacist via national pharmacy organizations</a:t>
                      </a:r>
                      <a:endParaRPr lang="en-US" sz="1500">
                        <a:solidFill>
                          <a:schemeClr val="accent1"/>
                        </a:solidFill>
                      </a:endParaRP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Digital </a:t>
                      </a:r>
                    </a:p>
                    <a:p>
                      <a:pPr algn="ctr">
                        <a:lnSpc>
                          <a:spcPct val="90000"/>
                        </a:lnSpc>
                        <a:spcBef>
                          <a:spcPts val="200"/>
                        </a:spcBef>
                      </a:pPr>
                      <a:r>
                        <a:rPr lang="en-US" sz="1500">
                          <a:solidFill>
                            <a:schemeClr val="tx1"/>
                          </a:solidFill>
                        </a:rPr>
                        <a:t>(APhA, NCPA, PDQ,</a:t>
                      </a:r>
                      <a:br>
                        <a:rPr lang="en-US" sz="1500">
                          <a:solidFill>
                            <a:schemeClr val="tx1"/>
                          </a:solidFill>
                        </a:rPr>
                      </a:br>
                      <a:r>
                        <a:rPr lang="en-US" sz="1500">
                          <a:solidFill>
                            <a:schemeClr val="tx1"/>
                          </a:solidFill>
                        </a:rPr>
                        <a:t>IPNs, wholesalers)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nSpc>
                          <a:spcPct val="90000"/>
                        </a:lnSpc>
                        <a:spcBef>
                          <a:spcPts val="200"/>
                        </a:spcBef>
                        <a:buFont typeface="Arial" panose="020B0604020202020204" pitchFamily="34" charset="0"/>
                        <a:buChar char="•"/>
                      </a:pPr>
                      <a:r>
                        <a:rPr lang="en-US" sz="1500">
                          <a:solidFill>
                            <a:schemeClr val="tx1"/>
                          </a:solidFill>
                        </a:rPr>
                        <a:t>Banners</a:t>
                      </a:r>
                    </a:p>
                    <a:p>
                      <a:pPr marL="166688" indent="-166688">
                        <a:lnSpc>
                          <a:spcPct val="90000"/>
                        </a:lnSpc>
                        <a:spcBef>
                          <a:spcPts val="200"/>
                        </a:spcBef>
                        <a:buFont typeface="Arial" panose="020B0604020202020204" pitchFamily="34" charset="0"/>
                        <a:buChar char="•"/>
                      </a:pPr>
                      <a:r>
                        <a:rPr lang="en-US" sz="1500">
                          <a:solidFill>
                            <a:schemeClr val="tx1"/>
                          </a:solidFill>
                        </a:rPr>
                        <a:t>Emails</a:t>
                      </a:r>
                    </a:p>
                    <a:p>
                      <a:pPr marL="166688" indent="-166688">
                        <a:lnSpc>
                          <a:spcPct val="90000"/>
                        </a:lnSpc>
                        <a:spcBef>
                          <a:spcPts val="200"/>
                        </a:spcBef>
                        <a:buFont typeface="Arial" panose="020B0604020202020204" pitchFamily="34" charset="0"/>
                        <a:buChar char="•"/>
                      </a:pPr>
                      <a:r>
                        <a:rPr lang="en-US" sz="1500">
                          <a:solidFill>
                            <a:schemeClr val="tx1"/>
                          </a:solidFill>
                        </a:rPr>
                        <a:t>Sponsored content</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1972392218"/>
                  </a:ext>
                </a:extLst>
              </a:tr>
              <a:tr h="0">
                <a:tc>
                  <a:txBody>
                    <a:bodyPr/>
                    <a:lstStyle/>
                    <a:p>
                      <a:pPr>
                        <a:lnSpc>
                          <a:spcPct val="90000"/>
                        </a:lnSpc>
                        <a:spcBef>
                          <a:spcPts val="200"/>
                        </a:spcBef>
                      </a:pPr>
                      <a:r>
                        <a:rPr lang="en-US" sz="1500" kern="1200">
                          <a:solidFill>
                            <a:schemeClr val="accent1"/>
                          </a:solidFill>
                        </a:rPr>
                        <a:t>Reach Pharmacist via professional publications</a:t>
                      </a:r>
                      <a:endParaRPr lang="en-US" sz="1500">
                        <a:solidFill>
                          <a:schemeClr val="accent1"/>
                        </a:solidFill>
                      </a:endParaRP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Print &amp; Digital </a:t>
                      </a:r>
                    </a:p>
                    <a:p>
                      <a:pPr algn="ctr">
                        <a:lnSpc>
                          <a:spcPct val="90000"/>
                        </a:lnSpc>
                        <a:spcBef>
                          <a:spcPts val="200"/>
                        </a:spcBef>
                      </a:pPr>
                      <a:r>
                        <a:rPr lang="en-US" sz="1500">
                          <a:solidFill>
                            <a:schemeClr val="tx1"/>
                          </a:solidFill>
                        </a:rPr>
                        <a:t>(Pharmacy Times, Drug Topics, </a:t>
                      </a:r>
                      <a:br>
                        <a:rPr lang="en-US" sz="1500">
                          <a:solidFill>
                            <a:schemeClr val="tx1"/>
                          </a:solidFill>
                        </a:rPr>
                      </a:br>
                      <a:r>
                        <a:rPr lang="en-US" sz="1500">
                          <a:solidFill>
                            <a:schemeClr val="tx1"/>
                          </a:solidFill>
                        </a:rPr>
                        <a:t>US Pharmacist, IPN newsletters)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Banners</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Sponsored content</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Print ads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3003861097"/>
                  </a:ext>
                </a:extLst>
              </a:tr>
              <a:tr h="0">
                <a:tc>
                  <a:txBody>
                    <a:bodyPr/>
                    <a:lstStyle/>
                    <a:p>
                      <a:pPr algn="l">
                        <a:lnSpc>
                          <a:spcPct val="90000"/>
                        </a:lnSpc>
                        <a:spcBef>
                          <a:spcPts val="200"/>
                        </a:spcBef>
                      </a:pPr>
                      <a:r>
                        <a:rPr lang="en-US" sz="1500" kern="1200">
                          <a:solidFill>
                            <a:schemeClr val="accent1"/>
                          </a:solidFill>
                        </a:rPr>
                        <a:t>Reach Pharmacist via professional events</a:t>
                      </a:r>
                      <a:endParaRPr lang="en-US" sz="1500">
                        <a:solidFill>
                          <a:schemeClr val="accent1"/>
                        </a:solidFill>
                      </a:endParaRP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Digital &amp; Live Events</a:t>
                      </a:r>
                    </a:p>
                    <a:p>
                      <a:pPr marL="0" marR="0" lvl="0" indent="0" algn="ctr" defTabSz="914400" rtl="0" eaLnBrk="1" fontAlgn="auto" latinLnBrk="0" hangingPunct="1">
                        <a:lnSpc>
                          <a:spcPct val="90000"/>
                        </a:lnSpc>
                        <a:spcBef>
                          <a:spcPts val="200"/>
                        </a:spcBef>
                        <a:spcAft>
                          <a:spcPts val="0"/>
                        </a:spcAft>
                        <a:buClrTx/>
                        <a:buSzTx/>
                        <a:buFontTx/>
                        <a:buNone/>
                        <a:tabLst/>
                        <a:defRPr/>
                      </a:pPr>
                      <a:r>
                        <a:rPr lang="en-US" sz="1500">
                          <a:solidFill>
                            <a:schemeClr val="tx1"/>
                          </a:solidFill>
                        </a:rPr>
                        <a:t>(NCPA, annual state conventions, IPN events, &amp; LTC med societies)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Non-CE education/education promotional drivers</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Banners</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Sponsored emails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3315311228"/>
                  </a:ext>
                </a:extLst>
              </a:tr>
              <a:tr h="0">
                <a:tc>
                  <a:txBody>
                    <a:bodyPr/>
                    <a:lstStyle/>
                    <a:p>
                      <a:pPr algn="l">
                        <a:lnSpc>
                          <a:spcPct val="90000"/>
                        </a:lnSpc>
                        <a:spcBef>
                          <a:spcPts val="200"/>
                        </a:spcBef>
                      </a:pPr>
                      <a:r>
                        <a:rPr lang="en-US" sz="1500">
                          <a:solidFill>
                            <a:schemeClr val="accent1"/>
                          </a:solidFill>
                        </a:rPr>
                        <a:t>Reach Pharmacist via</a:t>
                      </a:r>
                      <a:br>
                        <a:rPr lang="en-US" sz="1500">
                          <a:solidFill>
                            <a:schemeClr val="accent1"/>
                          </a:solidFill>
                        </a:rPr>
                      </a:br>
                      <a:r>
                        <a:rPr lang="en-US" sz="1500">
                          <a:solidFill>
                            <a:schemeClr val="accent1"/>
                          </a:solidFill>
                        </a:rPr>
                        <a:t>personal promotion</a:t>
                      </a:r>
                    </a:p>
                  </a:txBody>
                  <a:tcPr marL="7315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VPAE, PVAR, RMD, IPN AE, LTC AE</a:t>
                      </a:r>
                    </a:p>
                    <a:p>
                      <a:pPr algn="ctr">
                        <a:lnSpc>
                          <a:spcPct val="90000"/>
                        </a:lnSpc>
                        <a:spcBef>
                          <a:spcPts val="200"/>
                        </a:spcBef>
                      </a:pPr>
                      <a:r>
                        <a:rPr lang="en-US" sz="1500">
                          <a:solidFill>
                            <a:schemeClr val="tx1"/>
                          </a:solidFill>
                        </a:rPr>
                        <a:t>(Veeva, CORAL, NEXUS)</a:t>
                      </a:r>
                    </a:p>
                  </a:txBody>
                  <a:tcPr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DSA sales aid</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Field email</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Execution guide</a:t>
                      </a:r>
                    </a:p>
                  </a:txBody>
                  <a:tcPr marT="91440" marB="91440" anchor="ct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Issue response guide</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Why deck</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Veeva survey</a:t>
                      </a:r>
                    </a:p>
                  </a:txBody>
                  <a:tcPr marT="91440" marB="91440"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702390284"/>
                  </a:ext>
                </a:extLst>
              </a:tr>
            </a:tbl>
          </a:graphicData>
        </a:graphic>
      </p:graphicFrame>
      <p:grpSp>
        <p:nvGrpSpPr>
          <p:cNvPr id="15" name="Group 14">
            <a:extLst>
              <a:ext uri="{FF2B5EF4-FFF2-40B4-BE49-F238E27FC236}">
                <a16:creationId xmlns:a16="http://schemas.microsoft.com/office/drawing/2014/main" id="{BBE80397-21BF-2BAD-E287-79D682D5BE22}"/>
              </a:ext>
            </a:extLst>
          </p:cNvPr>
          <p:cNvGrpSpPr/>
          <p:nvPr/>
        </p:nvGrpSpPr>
        <p:grpSpPr bwMode="gray">
          <a:xfrm>
            <a:off x="3454228" y="1417477"/>
            <a:ext cx="503410" cy="502430"/>
            <a:chOff x="-8785225" y="7962900"/>
            <a:chExt cx="6519862" cy="6507163"/>
          </a:xfrm>
          <a:solidFill>
            <a:schemeClr val="bg1"/>
          </a:solidFill>
        </p:grpSpPr>
        <p:sp>
          <p:nvSpPr>
            <p:cNvPr id="16" name="Freeform 23">
              <a:extLst>
                <a:ext uri="{FF2B5EF4-FFF2-40B4-BE49-F238E27FC236}">
                  <a16:creationId xmlns:a16="http://schemas.microsoft.com/office/drawing/2014/main" id="{94558A12-584C-BD5D-0F91-C450BA5DA6D4}"/>
                </a:ext>
              </a:extLst>
            </p:cNvPr>
            <p:cNvSpPr>
              <a:spLocks noEditPoints="1"/>
            </p:cNvSpPr>
            <p:nvPr/>
          </p:nvSpPr>
          <p:spPr bwMode="gray">
            <a:xfrm>
              <a:off x="-3730625" y="7962900"/>
              <a:ext cx="1465262" cy="1296988"/>
            </a:xfrm>
            <a:custGeom>
              <a:avLst/>
              <a:gdLst>
                <a:gd name="T0" fmla="*/ 84 w 389"/>
                <a:gd name="T1" fmla="*/ 324 h 344"/>
                <a:gd name="T2" fmla="*/ 118 w 389"/>
                <a:gd name="T3" fmla="*/ 344 h 344"/>
                <a:gd name="T4" fmla="*/ 271 w 389"/>
                <a:gd name="T5" fmla="*/ 344 h 344"/>
                <a:gd name="T6" fmla="*/ 306 w 389"/>
                <a:gd name="T7" fmla="*/ 324 h 344"/>
                <a:gd name="T8" fmla="*/ 382 w 389"/>
                <a:gd name="T9" fmla="*/ 192 h 344"/>
                <a:gd name="T10" fmla="*/ 382 w 389"/>
                <a:gd name="T11" fmla="*/ 152 h 344"/>
                <a:gd name="T12" fmla="*/ 306 w 389"/>
                <a:gd name="T13" fmla="*/ 20 h 344"/>
                <a:gd name="T14" fmla="*/ 271 w 389"/>
                <a:gd name="T15" fmla="*/ 0 h 344"/>
                <a:gd name="T16" fmla="*/ 118 w 389"/>
                <a:gd name="T17" fmla="*/ 0 h 344"/>
                <a:gd name="T18" fmla="*/ 84 w 389"/>
                <a:gd name="T19" fmla="*/ 20 h 344"/>
                <a:gd name="T20" fmla="*/ 7 w 389"/>
                <a:gd name="T21" fmla="*/ 152 h 344"/>
                <a:gd name="T22" fmla="*/ 7 w 389"/>
                <a:gd name="T23" fmla="*/ 192 h 344"/>
                <a:gd name="T24" fmla="*/ 84 w 389"/>
                <a:gd name="T25" fmla="*/ 324 h 344"/>
                <a:gd name="T26" fmla="*/ 141 w 389"/>
                <a:gd name="T27" fmla="*/ 80 h 344"/>
                <a:gd name="T28" fmla="*/ 248 w 389"/>
                <a:gd name="T29" fmla="*/ 80 h 344"/>
                <a:gd name="T30" fmla="*/ 301 w 389"/>
                <a:gd name="T31" fmla="*/ 172 h 344"/>
                <a:gd name="T32" fmla="*/ 248 w 389"/>
                <a:gd name="T33" fmla="*/ 264 h 344"/>
                <a:gd name="T34" fmla="*/ 141 w 389"/>
                <a:gd name="T35" fmla="*/ 264 h 344"/>
                <a:gd name="T36" fmla="*/ 88 w 389"/>
                <a:gd name="T37" fmla="*/ 172 h 344"/>
                <a:gd name="T38" fmla="*/ 141 w 389"/>
                <a:gd name="T39" fmla="*/ 8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4">
                  <a:moveTo>
                    <a:pt x="84" y="324"/>
                  </a:moveTo>
                  <a:cubicBezTo>
                    <a:pt x="91" y="337"/>
                    <a:pt x="104" y="344"/>
                    <a:pt x="118" y="344"/>
                  </a:cubicBezTo>
                  <a:cubicBezTo>
                    <a:pt x="271" y="344"/>
                    <a:pt x="271" y="344"/>
                    <a:pt x="271" y="344"/>
                  </a:cubicBezTo>
                  <a:cubicBezTo>
                    <a:pt x="285" y="344"/>
                    <a:pt x="299" y="337"/>
                    <a:pt x="306" y="324"/>
                  </a:cubicBezTo>
                  <a:cubicBezTo>
                    <a:pt x="382" y="192"/>
                    <a:pt x="382" y="192"/>
                    <a:pt x="382" y="192"/>
                  </a:cubicBezTo>
                  <a:cubicBezTo>
                    <a:pt x="389" y="180"/>
                    <a:pt x="389" y="164"/>
                    <a:pt x="382" y="152"/>
                  </a:cubicBezTo>
                  <a:cubicBezTo>
                    <a:pt x="306" y="20"/>
                    <a:pt x="306" y="20"/>
                    <a:pt x="306" y="20"/>
                  </a:cubicBezTo>
                  <a:cubicBezTo>
                    <a:pt x="299" y="7"/>
                    <a:pt x="285" y="0"/>
                    <a:pt x="271" y="0"/>
                  </a:cubicBezTo>
                  <a:cubicBezTo>
                    <a:pt x="118" y="0"/>
                    <a:pt x="118" y="0"/>
                    <a:pt x="118" y="0"/>
                  </a:cubicBezTo>
                  <a:cubicBezTo>
                    <a:pt x="104" y="0"/>
                    <a:pt x="91" y="7"/>
                    <a:pt x="84" y="20"/>
                  </a:cubicBezTo>
                  <a:cubicBezTo>
                    <a:pt x="7" y="152"/>
                    <a:pt x="7" y="152"/>
                    <a:pt x="7" y="152"/>
                  </a:cubicBezTo>
                  <a:cubicBezTo>
                    <a:pt x="0" y="164"/>
                    <a:pt x="0" y="180"/>
                    <a:pt x="7" y="192"/>
                  </a:cubicBezTo>
                  <a:lnTo>
                    <a:pt x="84" y="324"/>
                  </a:lnTo>
                  <a:close/>
                  <a:moveTo>
                    <a:pt x="141" y="80"/>
                  </a:moveTo>
                  <a:cubicBezTo>
                    <a:pt x="248" y="80"/>
                    <a:pt x="248" y="80"/>
                    <a:pt x="248" y="80"/>
                  </a:cubicBezTo>
                  <a:cubicBezTo>
                    <a:pt x="301" y="172"/>
                    <a:pt x="301" y="172"/>
                    <a:pt x="301" y="172"/>
                  </a:cubicBezTo>
                  <a:cubicBezTo>
                    <a:pt x="248" y="264"/>
                    <a:pt x="248" y="264"/>
                    <a:pt x="248" y="264"/>
                  </a:cubicBezTo>
                  <a:cubicBezTo>
                    <a:pt x="141" y="264"/>
                    <a:pt x="141" y="264"/>
                    <a:pt x="141" y="264"/>
                  </a:cubicBezTo>
                  <a:cubicBezTo>
                    <a:pt x="88" y="172"/>
                    <a:pt x="88" y="172"/>
                    <a:pt x="88" y="172"/>
                  </a:cubicBezTo>
                  <a:lnTo>
                    <a:pt x="14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4">
              <a:extLst>
                <a:ext uri="{FF2B5EF4-FFF2-40B4-BE49-F238E27FC236}">
                  <a16:creationId xmlns:a16="http://schemas.microsoft.com/office/drawing/2014/main" id="{8494DD68-A98D-755E-C2C5-FBBDE2F508F8}"/>
                </a:ext>
              </a:extLst>
            </p:cNvPr>
            <p:cNvSpPr>
              <a:spLocks noEditPoints="1"/>
            </p:cNvSpPr>
            <p:nvPr/>
          </p:nvSpPr>
          <p:spPr bwMode="gray">
            <a:xfrm>
              <a:off x="-4711700" y="9698038"/>
              <a:ext cx="1466850" cy="1300163"/>
            </a:xfrm>
            <a:custGeom>
              <a:avLst/>
              <a:gdLst>
                <a:gd name="T0" fmla="*/ 382 w 389"/>
                <a:gd name="T1" fmla="*/ 153 h 345"/>
                <a:gd name="T2" fmla="*/ 306 w 389"/>
                <a:gd name="T3" fmla="*/ 20 h 345"/>
                <a:gd name="T4" fmla="*/ 271 w 389"/>
                <a:gd name="T5" fmla="*/ 0 h 345"/>
                <a:gd name="T6" fmla="*/ 118 w 389"/>
                <a:gd name="T7" fmla="*/ 0 h 345"/>
                <a:gd name="T8" fmla="*/ 84 w 389"/>
                <a:gd name="T9" fmla="*/ 20 h 345"/>
                <a:gd name="T10" fmla="*/ 7 w 389"/>
                <a:gd name="T11" fmla="*/ 153 h 345"/>
                <a:gd name="T12" fmla="*/ 7 w 389"/>
                <a:gd name="T13" fmla="*/ 193 h 345"/>
                <a:gd name="T14" fmla="*/ 84 w 389"/>
                <a:gd name="T15" fmla="*/ 325 h 345"/>
                <a:gd name="T16" fmla="*/ 118 w 389"/>
                <a:gd name="T17" fmla="*/ 345 h 345"/>
                <a:gd name="T18" fmla="*/ 271 w 389"/>
                <a:gd name="T19" fmla="*/ 345 h 345"/>
                <a:gd name="T20" fmla="*/ 306 w 389"/>
                <a:gd name="T21" fmla="*/ 325 h 345"/>
                <a:gd name="T22" fmla="*/ 382 w 389"/>
                <a:gd name="T23" fmla="*/ 193 h 345"/>
                <a:gd name="T24" fmla="*/ 382 w 389"/>
                <a:gd name="T25" fmla="*/ 153 h 345"/>
                <a:gd name="T26" fmla="*/ 248 w 389"/>
                <a:gd name="T27" fmla="*/ 265 h 345"/>
                <a:gd name="T28" fmla="*/ 141 w 389"/>
                <a:gd name="T29" fmla="*/ 265 h 345"/>
                <a:gd name="T30" fmla="*/ 88 w 389"/>
                <a:gd name="T31" fmla="*/ 173 h 345"/>
                <a:gd name="T32" fmla="*/ 141 w 389"/>
                <a:gd name="T33" fmla="*/ 80 h 345"/>
                <a:gd name="T34" fmla="*/ 248 w 389"/>
                <a:gd name="T35" fmla="*/ 80 h 345"/>
                <a:gd name="T36" fmla="*/ 301 w 389"/>
                <a:gd name="T37" fmla="*/ 173 h 345"/>
                <a:gd name="T38" fmla="*/ 248 w 389"/>
                <a:gd name="T39" fmla="*/ 26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5">
                  <a:moveTo>
                    <a:pt x="382" y="153"/>
                  </a:moveTo>
                  <a:cubicBezTo>
                    <a:pt x="306" y="20"/>
                    <a:pt x="306" y="20"/>
                    <a:pt x="306" y="20"/>
                  </a:cubicBezTo>
                  <a:cubicBezTo>
                    <a:pt x="298" y="8"/>
                    <a:pt x="285" y="0"/>
                    <a:pt x="271" y="0"/>
                  </a:cubicBezTo>
                  <a:cubicBezTo>
                    <a:pt x="118" y="0"/>
                    <a:pt x="118" y="0"/>
                    <a:pt x="118" y="0"/>
                  </a:cubicBezTo>
                  <a:cubicBezTo>
                    <a:pt x="104" y="0"/>
                    <a:pt x="91" y="8"/>
                    <a:pt x="84" y="20"/>
                  </a:cubicBezTo>
                  <a:cubicBezTo>
                    <a:pt x="7" y="153"/>
                    <a:pt x="7" y="153"/>
                    <a:pt x="7" y="153"/>
                  </a:cubicBezTo>
                  <a:cubicBezTo>
                    <a:pt x="0" y="165"/>
                    <a:pt x="0" y="180"/>
                    <a:pt x="7" y="193"/>
                  </a:cubicBezTo>
                  <a:cubicBezTo>
                    <a:pt x="84" y="325"/>
                    <a:pt x="84" y="325"/>
                    <a:pt x="84" y="325"/>
                  </a:cubicBezTo>
                  <a:cubicBezTo>
                    <a:pt x="91" y="337"/>
                    <a:pt x="104" y="345"/>
                    <a:pt x="118" y="345"/>
                  </a:cubicBezTo>
                  <a:cubicBezTo>
                    <a:pt x="271" y="345"/>
                    <a:pt x="271" y="345"/>
                    <a:pt x="271" y="345"/>
                  </a:cubicBezTo>
                  <a:cubicBezTo>
                    <a:pt x="285" y="345"/>
                    <a:pt x="298" y="337"/>
                    <a:pt x="306" y="325"/>
                  </a:cubicBezTo>
                  <a:cubicBezTo>
                    <a:pt x="382" y="193"/>
                    <a:pt x="382" y="193"/>
                    <a:pt x="382" y="193"/>
                  </a:cubicBezTo>
                  <a:cubicBezTo>
                    <a:pt x="389" y="180"/>
                    <a:pt x="389" y="165"/>
                    <a:pt x="382" y="153"/>
                  </a:cubicBezTo>
                  <a:close/>
                  <a:moveTo>
                    <a:pt x="248" y="265"/>
                  </a:moveTo>
                  <a:cubicBezTo>
                    <a:pt x="141" y="265"/>
                    <a:pt x="141" y="265"/>
                    <a:pt x="141" y="265"/>
                  </a:cubicBezTo>
                  <a:cubicBezTo>
                    <a:pt x="88" y="173"/>
                    <a:pt x="88" y="173"/>
                    <a:pt x="88" y="173"/>
                  </a:cubicBezTo>
                  <a:cubicBezTo>
                    <a:pt x="141" y="80"/>
                    <a:pt x="141" y="80"/>
                    <a:pt x="141" y="80"/>
                  </a:cubicBezTo>
                  <a:cubicBezTo>
                    <a:pt x="248" y="80"/>
                    <a:pt x="248" y="80"/>
                    <a:pt x="248" y="80"/>
                  </a:cubicBezTo>
                  <a:cubicBezTo>
                    <a:pt x="301" y="173"/>
                    <a:pt x="301" y="173"/>
                    <a:pt x="301" y="173"/>
                  </a:cubicBezTo>
                  <a:lnTo>
                    <a:pt x="248"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
              <a:extLst>
                <a:ext uri="{FF2B5EF4-FFF2-40B4-BE49-F238E27FC236}">
                  <a16:creationId xmlns:a16="http://schemas.microsoft.com/office/drawing/2014/main" id="{B75C8221-24C1-F2BE-C3AA-BFBFE2ACD576}"/>
                </a:ext>
              </a:extLst>
            </p:cNvPr>
            <p:cNvSpPr>
              <a:spLocks noEditPoints="1"/>
            </p:cNvSpPr>
            <p:nvPr/>
          </p:nvSpPr>
          <p:spPr bwMode="gray">
            <a:xfrm>
              <a:off x="-4711700" y="11434763"/>
              <a:ext cx="1466850" cy="1300163"/>
            </a:xfrm>
            <a:custGeom>
              <a:avLst/>
              <a:gdLst>
                <a:gd name="T0" fmla="*/ 306 w 389"/>
                <a:gd name="T1" fmla="*/ 20 h 345"/>
                <a:gd name="T2" fmla="*/ 271 w 389"/>
                <a:gd name="T3" fmla="*/ 0 h 345"/>
                <a:gd name="T4" fmla="*/ 118 w 389"/>
                <a:gd name="T5" fmla="*/ 0 h 345"/>
                <a:gd name="T6" fmla="*/ 84 w 389"/>
                <a:gd name="T7" fmla="*/ 20 h 345"/>
                <a:gd name="T8" fmla="*/ 7 w 389"/>
                <a:gd name="T9" fmla="*/ 152 h 345"/>
                <a:gd name="T10" fmla="*/ 7 w 389"/>
                <a:gd name="T11" fmla="*/ 192 h 345"/>
                <a:gd name="T12" fmla="*/ 84 w 389"/>
                <a:gd name="T13" fmla="*/ 325 h 345"/>
                <a:gd name="T14" fmla="*/ 118 w 389"/>
                <a:gd name="T15" fmla="*/ 345 h 345"/>
                <a:gd name="T16" fmla="*/ 271 w 389"/>
                <a:gd name="T17" fmla="*/ 345 h 345"/>
                <a:gd name="T18" fmla="*/ 306 w 389"/>
                <a:gd name="T19" fmla="*/ 325 h 345"/>
                <a:gd name="T20" fmla="*/ 382 w 389"/>
                <a:gd name="T21" fmla="*/ 192 h 345"/>
                <a:gd name="T22" fmla="*/ 382 w 389"/>
                <a:gd name="T23" fmla="*/ 152 h 345"/>
                <a:gd name="T24" fmla="*/ 306 w 389"/>
                <a:gd name="T25" fmla="*/ 20 h 345"/>
                <a:gd name="T26" fmla="*/ 248 w 389"/>
                <a:gd name="T27" fmla="*/ 265 h 345"/>
                <a:gd name="T28" fmla="*/ 141 w 389"/>
                <a:gd name="T29" fmla="*/ 265 h 345"/>
                <a:gd name="T30" fmla="*/ 88 w 389"/>
                <a:gd name="T31" fmla="*/ 172 h 345"/>
                <a:gd name="T32" fmla="*/ 141 w 389"/>
                <a:gd name="T33" fmla="*/ 80 h 345"/>
                <a:gd name="T34" fmla="*/ 248 w 389"/>
                <a:gd name="T35" fmla="*/ 80 h 345"/>
                <a:gd name="T36" fmla="*/ 301 w 389"/>
                <a:gd name="T37" fmla="*/ 172 h 345"/>
                <a:gd name="T38" fmla="*/ 248 w 389"/>
                <a:gd name="T39" fmla="*/ 26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5">
                  <a:moveTo>
                    <a:pt x="306" y="20"/>
                  </a:moveTo>
                  <a:cubicBezTo>
                    <a:pt x="298" y="8"/>
                    <a:pt x="285" y="0"/>
                    <a:pt x="271" y="0"/>
                  </a:cubicBezTo>
                  <a:cubicBezTo>
                    <a:pt x="118" y="0"/>
                    <a:pt x="118" y="0"/>
                    <a:pt x="118" y="0"/>
                  </a:cubicBezTo>
                  <a:cubicBezTo>
                    <a:pt x="104" y="0"/>
                    <a:pt x="91" y="8"/>
                    <a:pt x="84" y="20"/>
                  </a:cubicBezTo>
                  <a:cubicBezTo>
                    <a:pt x="7" y="152"/>
                    <a:pt x="7" y="152"/>
                    <a:pt x="7" y="152"/>
                  </a:cubicBezTo>
                  <a:cubicBezTo>
                    <a:pt x="0" y="165"/>
                    <a:pt x="0" y="180"/>
                    <a:pt x="7" y="192"/>
                  </a:cubicBezTo>
                  <a:cubicBezTo>
                    <a:pt x="84" y="325"/>
                    <a:pt x="84" y="325"/>
                    <a:pt x="84" y="325"/>
                  </a:cubicBezTo>
                  <a:cubicBezTo>
                    <a:pt x="91" y="337"/>
                    <a:pt x="104" y="345"/>
                    <a:pt x="118" y="345"/>
                  </a:cubicBezTo>
                  <a:cubicBezTo>
                    <a:pt x="271" y="345"/>
                    <a:pt x="271" y="345"/>
                    <a:pt x="271" y="345"/>
                  </a:cubicBezTo>
                  <a:cubicBezTo>
                    <a:pt x="285" y="345"/>
                    <a:pt x="298" y="337"/>
                    <a:pt x="306" y="325"/>
                  </a:cubicBezTo>
                  <a:cubicBezTo>
                    <a:pt x="382" y="192"/>
                    <a:pt x="382" y="192"/>
                    <a:pt x="382" y="192"/>
                  </a:cubicBezTo>
                  <a:cubicBezTo>
                    <a:pt x="389" y="180"/>
                    <a:pt x="389" y="165"/>
                    <a:pt x="382" y="152"/>
                  </a:cubicBezTo>
                  <a:lnTo>
                    <a:pt x="306" y="20"/>
                  </a:lnTo>
                  <a:close/>
                  <a:moveTo>
                    <a:pt x="248" y="265"/>
                  </a:moveTo>
                  <a:cubicBezTo>
                    <a:pt x="141" y="265"/>
                    <a:pt x="141" y="265"/>
                    <a:pt x="141" y="265"/>
                  </a:cubicBezTo>
                  <a:cubicBezTo>
                    <a:pt x="88" y="172"/>
                    <a:pt x="88" y="172"/>
                    <a:pt x="88" y="172"/>
                  </a:cubicBezTo>
                  <a:cubicBezTo>
                    <a:pt x="141" y="80"/>
                    <a:pt x="141" y="80"/>
                    <a:pt x="141" y="80"/>
                  </a:cubicBezTo>
                  <a:cubicBezTo>
                    <a:pt x="248" y="80"/>
                    <a:pt x="248" y="80"/>
                    <a:pt x="248" y="80"/>
                  </a:cubicBezTo>
                  <a:cubicBezTo>
                    <a:pt x="301" y="172"/>
                    <a:pt x="301" y="172"/>
                    <a:pt x="301" y="172"/>
                  </a:cubicBezTo>
                  <a:lnTo>
                    <a:pt x="248"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6">
              <a:extLst>
                <a:ext uri="{FF2B5EF4-FFF2-40B4-BE49-F238E27FC236}">
                  <a16:creationId xmlns:a16="http://schemas.microsoft.com/office/drawing/2014/main" id="{2C59F50E-1438-365E-F23F-4184DA193287}"/>
                </a:ext>
              </a:extLst>
            </p:cNvPr>
            <p:cNvSpPr>
              <a:spLocks noEditPoints="1"/>
            </p:cNvSpPr>
            <p:nvPr/>
          </p:nvSpPr>
          <p:spPr bwMode="gray">
            <a:xfrm>
              <a:off x="-3730625" y="13173075"/>
              <a:ext cx="1465262" cy="1296988"/>
            </a:xfrm>
            <a:custGeom>
              <a:avLst/>
              <a:gdLst>
                <a:gd name="T0" fmla="*/ 306 w 389"/>
                <a:gd name="T1" fmla="*/ 20 h 344"/>
                <a:gd name="T2" fmla="*/ 271 w 389"/>
                <a:gd name="T3" fmla="*/ 0 h 344"/>
                <a:gd name="T4" fmla="*/ 118 w 389"/>
                <a:gd name="T5" fmla="*/ 0 h 344"/>
                <a:gd name="T6" fmla="*/ 84 w 389"/>
                <a:gd name="T7" fmla="*/ 20 h 344"/>
                <a:gd name="T8" fmla="*/ 7 w 389"/>
                <a:gd name="T9" fmla="*/ 152 h 344"/>
                <a:gd name="T10" fmla="*/ 7 w 389"/>
                <a:gd name="T11" fmla="*/ 192 h 344"/>
                <a:gd name="T12" fmla="*/ 84 w 389"/>
                <a:gd name="T13" fmla="*/ 324 h 344"/>
                <a:gd name="T14" fmla="*/ 118 w 389"/>
                <a:gd name="T15" fmla="*/ 344 h 344"/>
                <a:gd name="T16" fmla="*/ 271 w 389"/>
                <a:gd name="T17" fmla="*/ 344 h 344"/>
                <a:gd name="T18" fmla="*/ 306 w 389"/>
                <a:gd name="T19" fmla="*/ 324 h 344"/>
                <a:gd name="T20" fmla="*/ 382 w 389"/>
                <a:gd name="T21" fmla="*/ 192 h 344"/>
                <a:gd name="T22" fmla="*/ 382 w 389"/>
                <a:gd name="T23" fmla="*/ 152 h 344"/>
                <a:gd name="T24" fmla="*/ 306 w 389"/>
                <a:gd name="T25" fmla="*/ 20 h 344"/>
                <a:gd name="T26" fmla="*/ 248 w 389"/>
                <a:gd name="T27" fmla="*/ 264 h 344"/>
                <a:gd name="T28" fmla="*/ 141 w 389"/>
                <a:gd name="T29" fmla="*/ 264 h 344"/>
                <a:gd name="T30" fmla="*/ 88 w 389"/>
                <a:gd name="T31" fmla="*/ 172 h 344"/>
                <a:gd name="T32" fmla="*/ 141 w 389"/>
                <a:gd name="T33" fmla="*/ 80 h 344"/>
                <a:gd name="T34" fmla="*/ 248 w 389"/>
                <a:gd name="T35" fmla="*/ 80 h 344"/>
                <a:gd name="T36" fmla="*/ 301 w 389"/>
                <a:gd name="T37" fmla="*/ 172 h 344"/>
                <a:gd name="T38" fmla="*/ 248 w 389"/>
                <a:gd name="T39" fmla="*/ 26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4">
                  <a:moveTo>
                    <a:pt x="306" y="20"/>
                  </a:moveTo>
                  <a:cubicBezTo>
                    <a:pt x="299" y="7"/>
                    <a:pt x="285" y="0"/>
                    <a:pt x="271" y="0"/>
                  </a:cubicBezTo>
                  <a:cubicBezTo>
                    <a:pt x="118" y="0"/>
                    <a:pt x="118" y="0"/>
                    <a:pt x="118" y="0"/>
                  </a:cubicBezTo>
                  <a:cubicBezTo>
                    <a:pt x="104" y="0"/>
                    <a:pt x="91" y="7"/>
                    <a:pt x="84" y="20"/>
                  </a:cubicBezTo>
                  <a:cubicBezTo>
                    <a:pt x="7" y="152"/>
                    <a:pt x="7" y="152"/>
                    <a:pt x="7" y="152"/>
                  </a:cubicBezTo>
                  <a:cubicBezTo>
                    <a:pt x="0" y="164"/>
                    <a:pt x="0" y="180"/>
                    <a:pt x="7" y="192"/>
                  </a:cubicBezTo>
                  <a:cubicBezTo>
                    <a:pt x="84" y="324"/>
                    <a:pt x="84" y="324"/>
                    <a:pt x="84" y="324"/>
                  </a:cubicBezTo>
                  <a:cubicBezTo>
                    <a:pt x="91" y="337"/>
                    <a:pt x="104" y="344"/>
                    <a:pt x="118" y="344"/>
                  </a:cubicBezTo>
                  <a:cubicBezTo>
                    <a:pt x="271" y="344"/>
                    <a:pt x="271" y="344"/>
                    <a:pt x="271" y="344"/>
                  </a:cubicBezTo>
                  <a:cubicBezTo>
                    <a:pt x="285" y="344"/>
                    <a:pt x="299" y="337"/>
                    <a:pt x="306" y="324"/>
                  </a:cubicBezTo>
                  <a:cubicBezTo>
                    <a:pt x="382" y="192"/>
                    <a:pt x="382" y="192"/>
                    <a:pt x="382" y="192"/>
                  </a:cubicBezTo>
                  <a:cubicBezTo>
                    <a:pt x="389" y="180"/>
                    <a:pt x="389" y="164"/>
                    <a:pt x="382" y="152"/>
                  </a:cubicBezTo>
                  <a:lnTo>
                    <a:pt x="306" y="20"/>
                  </a:lnTo>
                  <a:close/>
                  <a:moveTo>
                    <a:pt x="248" y="264"/>
                  </a:moveTo>
                  <a:cubicBezTo>
                    <a:pt x="141" y="264"/>
                    <a:pt x="141" y="264"/>
                    <a:pt x="141" y="264"/>
                  </a:cubicBezTo>
                  <a:cubicBezTo>
                    <a:pt x="88" y="172"/>
                    <a:pt x="88" y="172"/>
                    <a:pt x="88" y="172"/>
                  </a:cubicBezTo>
                  <a:cubicBezTo>
                    <a:pt x="141" y="80"/>
                    <a:pt x="141" y="80"/>
                    <a:pt x="141" y="80"/>
                  </a:cubicBezTo>
                  <a:cubicBezTo>
                    <a:pt x="248" y="80"/>
                    <a:pt x="248" y="80"/>
                    <a:pt x="248" y="80"/>
                  </a:cubicBezTo>
                  <a:cubicBezTo>
                    <a:pt x="301" y="172"/>
                    <a:pt x="301" y="172"/>
                    <a:pt x="301" y="172"/>
                  </a:cubicBezTo>
                  <a:lnTo>
                    <a:pt x="248"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7">
              <a:extLst>
                <a:ext uri="{FF2B5EF4-FFF2-40B4-BE49-F238E27FC236}">
                  <a16:creationId xmlns:a16="http://schemas.microsoft.com/office/drawing/2014/main" id="{1A3A446B-D7EA-48AB-F87C-43C490CAE0BC}"/>
                </a:ext>
              </a:extLst>
            </p:cNvPr>
            <p:cNvSpPr>
              <a:spLocks noEditPoints="1"/>
            </p:cNvSpPr>
            <p:nvPr/>
          </p:nvSpPr>
          <p:spPr bwMode="gray">
            <a:xfrm>
              <a:off x="-8785225" y="8039100"/>
              <a:ext cx="4884737" cy="6335713"/>
            </a:xfrm>
            <a:custGeom>
              <a:avLst/>
              <a:gdLst>
                <a:gd name="T0" fmla="*/ 1132 w 1296"/>
                <a:gd name="T1" fmla="*/ 1397 h 1681"/>
                <a:gd name="T2" fmla="*/ 1164 w 1296"/>
                <a:gd name="T3" fmla="*/ 1494 h 1681"/>
                <a:gd name="T4" fmla="*/ 748 w 1296"/>
                <a:gd name="T5" fmla="*/ 1113 h 1681"/>
                <a:gd name="T6" fmla="*/ 866 w 1296"/>
                <a:gd name="T7" fmla="*/ 1154 h 1681"/>
                <a:gd name="T8" fmla="*/ 896 w 1296"/>
                <a:gd name="T9" fmla="*/ 1220 h 1681"/>
                <a:gd name="T10" fmla="*/ 1020 w 1296"/>
                <a:gd name="T11" fmla="*/ 1100 h 1681"/>
                <a:gd name="T12" fmla="*/ 926 w 1296"/>
                <a:gd name="T13" fmla="*/ 940 h 1681"/>
                <a:gd name="T14" fmla="*/ 866 w 1296"/>
                <a:gd name="T15" fmla="*/ 993 h 1681"/>
                <a:gd name="T16" fmla="*/ 748 w 1296"/>
                <a:gd name="T17" fmla="*/ 1033 h 1681"/>
                <a:gd name="T18" fmla="*/ 901 w 1296"/>
                <a:gd name="T19" fmla="*/ 653 h 1681"/>
                <a:gd name="T20" fmla="*/ 869 w 1296"/>
                <a:gd name="T21" fmla="*/ 750 h 1681"/>
                <a:gd name="T22" fmla="*/ 926 w 1296"/>
                <a:gd name="T23" fmla="*/ 746 h 1681"/>
                <a:gd name="T24" fmla="*/ 1020 w 1296"/>
                <a:gd name="T25" fmla="*/ 586 h 1681"/>
                <a:gd name="T26" fmla="*/ 869 w 1296"/>
                <a:gd name="T27" fmla="*/ 476 h 1681"/>
                <a:gd name="T28" fmla="*/ 901 w 1296"/>
                <a:gd name="T29" fmla="*/ 573 h 1681"/>
                <a:gd name="T30" fmla="*/ 748 w 1296"/>
                <a:gd name="T31" fmla="*/ 192 h 1681"/>
                <a:gd name="T32" fmla="*/ 1128 w 1296"/>
                <a:gd name="T33" fmla="*/ 233 h 1681"/>
                <a:gd name="T34" fmla="*/ 1158 w 1296"/>
                <a:gd name="T35" fmla="*/ 299 h 1681"/>
                <a:gd name="T36" fmla="*/ 1283 w 1296"/>
                <a:gd name="T37" fmla="*/ 178 h 1681"/>
                <a:gd name="T38" fmla="*/ 1188 w 1296"/>
                <a:gd name="T39" fmla="*/ 18 h 1681"/>
                <a:gd name="T40" fmla="*/ 1128 w 1296"/>
                <a:gd name="T41" fmla="*/ 71 h 1681"/>
                <a:gd name="T42" fmla="*/ 708 w 1296"/>
                <a:gd name="T43" fmla="*/ 112 h 1681"/>
                <a:gd name="T44" fmla="*/ 668 w 1296"/>
                <a:gd name="T45" fmla="*/ 802 h 1681"/>
                <a:gd name="T46" fmla="*/ 453 w 1296"/>
                <a:gd name="T47" fmla="*/ 605 h 1681"/>
                <a:gd name="T48" fmla="*/ 167 w 1296"/>
                <a:gd name="T49" fmla="*/ 585 h 1681"/>
                <a:gd name="T50" fmla="*/ 7 w 1296"/>
                <a:gd name="T51" fmla="*/ 822 h 1681"/>
                <a:gd name="T52" fmla="*/ 133 w 1296"/>
                <a:gd name="T53" fmla="*/ 1080 h 1681"/>
                <a:gd name="T54" fmla="*/ 419 w 1296"/>
                <a:gd name="T55" fmla="*/ 1100 h 1681"/>
                <a:gd name="T56" fmla="*/ 567 w 1296"/>
                <a:gd name="T57" fmla="*/ 882 h 1681"/>
                <a:gd name="T58" fmla="*/ 668 w 1296"/>
                <a:gd name="T59" fmla="*/ 1534 h 1681"/>
                <a:gd name="T60" fmla="*/ 1164 w 1296"/>
                <a:gd name="T61" fmla="*/ 1574 h 1681"/>
                <a:gd name="T62" fmla="*/ 1132 w 1296"/>
                <a:gd name="T63" fmla="*/ 1671 h 1681"/>
                <a:gd name="T64" fmla="*/ 1188 w 1296"/>
                <a:gd name="T65" fmla="*/ 1668 h 1681"/>
                <a:gd name="T66" fmla="*/ 1283 w 1296"/>
                <a:gd name="T67" fmla="*/ 1508 h 1681"/>
                <a:gd name="T68" fmla="*/ 395 w 1296"/>
                <a:gd name="T69" fmla="*/ 1020 h 1681"/>
                <a:gd name="T70" fmla="*/ 88 w 1296"/>
                <a:gd name="T71" fmla="*/ 842 h 1681"/>
                <a:gd name="T72" fmla="*/ 395 w 1296"/>
                <a:gd name="T73" fmla="*/ 665 h 1681"/>
                <a:gd name="T74" fmla="*/ 395 w 1296"/>
                <a:gd name="T75" fmla="*/ 1020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6" h="1681">
                  <a:moveTo>
                    <a:pt x="1188" y="1400"/>
                  </a:moveTo>
                  <a:cubicBezTo>
                    <a:pt x="1173" y="1384"/>
                    <a:pt x="1148" y="1382"/>
                    <a:pt x="1132" y="1397"/>
                  </a:cubicBezTo>
                  <a:cubicBezTo>
                    <a:pt x="1115" y="1412"/>
                    <a:pt x="1113" y="1437"/>
                    <a:pt x="1128" y="1453"/>
                  </a:cubicBezTo>
                  <a:cubicBezTo>
                    <a:pt x="1164" y="1494"/>
                    <a:pt x="1164" y="1494"/>
                    <a:pt x="1164" y="1494"/>
                  </a:cubicBezTo>
                  <a:cubicBezTo>
                    <a:pt x="748" y="1494"/>
                    <a:pt x="748" y="1494"/>
                    <a:pt x="748" y="1494"/>
                  </a:cubicBezTo>
                  <a:cubicBezTo>
                    <a:pt x="748" y="1113"/>
                    <a:pt x="748" y="1113"/>
                    <a:pt x="748" y="1113"/>
                  </a:cubicBezTo>
                  <a:cubicBezTo>
                    <a:pt x="901" y="1113"/>
                    <a:pt x="901" y="1113"/>
                    <a:pt x="901" y="1113"/>
                  </a:cubicBezTo>
                  <a:cubicBezTo>
                    <a:pt x="866" y="1154"/>
                    <a:pt x="866" y="1154"/>
                    <a:pt x="866" y="1154"/>
                  </a:cubicBezTo>
                  <a:cubicBezTo>
                    <a:pt x="851" y="1171"/>
                    <a:pt x="853" y="1196"/>
                    <a:pt x="869" y="1210"/>
                  </a:cubicBezTo>
                  <a:cubicBezTo>
                    <a:pt x="877" y="1217"/>
                    <a:pt x="886" y="1220"/>
                    <a:pt x="896" y="1220"/>
                  </a:cubicBezTo>
                  <a:cubicBezTo>
                    <a:pt x="907" y="1220"/>
                    <a:pt x="918" y="1216"/>
                    <a:pt x="926" y="1207"/>
                  </a:cubicBezTo>
                  <a:cubicBezTo>
                    <a:pt x="1020" y="1100"/>
                    <a:pt x="1020" y="1100"/>
                    <a:pt x="1020" y="1100"/>
                  </a:cubicBezTo>
                  <a:cubicBezTo>
                    <a:pt x="1033" y="1085"/>
                    <a:pt x="1033" y="1062"/>
                    <a:pt x="1020" y="1047"/>
                  </a:cubicBezTo>
                  <a:cubicBezTo>
                    <a:pt x="926" y="940"/>
                    <a:pt x="926" y="940"/>
                    <a:pt x="926" y="940"/>
                  </a:cubicBezTo>
                  <a:cubicBezTo>
                    <a:pt x="911" y="923"/>
                    <a:pt x="886" y="922"/>
                    <a:pt x="869" y="936"/>
                  </a:cubicBezTo>
                  <a:cubicBezTo>
                    <a:pt x="853" y="951"/>
                    <a:pt x="851" y="976"/>
                    <a:pt x="866" y="993"/>
                  </a:cubicBezTo>
                  <a:cubicBezTo>
                    <a:pt x="901" y="1033"/>
                    <a:pt x="901" y="1033"/>
                    <a:pt x="901" y="1033"/>
                  </a:cubicBezTo>
                  <a:cubicBezTo>
                    <a:pt x="748" y="1033"/>
                    <a:pt x="748" y="1033"/>
                    <a:pt x="748" y="1033"/>
                  </a:cubicBezTo>
                  <a:cubicBezTo>
                    <a:pt x="748" y="653"/>
                    <a:pt x="748" y="653"/>
                    <a:pt x="748" y="653"/>
                  </a:cubicBezTo>
                  <a:cubicBezTo>
                    <a:pt x="901" y="653"/>
                    <a:pt x="901" y="653"/>
                    <a:pt x="901" y="653"/>
                  </a:cubicBezTo>
                  <a:cubicBezTo>
                    <a:pt x="866" y="693"/>
                    <a:pt x="866" y="693"/>
                    <a:pt x="866" y="693"/>
                  </a:cubicBezTo>
                  <a:cubicBezTo>
                    <a:pt x="851" y="710"/>
                    <a:pt x="853" y="735"/>
                    <a:pt x="869" y="750"/>
                  </a:cubicBezTo>
                  <a:cubicBezTo>
                    <a:pt x="877" y="756"/>
                    <a:pt x="886" y="760"/>
                    <a:pt x="896" y="760"/>
                  </a:cubicBezTo>
                  <a:cubicBezTo>
                    <a:pt x="907" y="760"/>
                    <a:pt x="918" y="755"/>
                    <a:pt x="926" y="746"/>
                  </a:cubicBezTo>
                  <a:cubicBezTo>
                    <a:pt x="1020" y="639"/>
                    <a:pt x="1020" y="639"/>
                    <a:pt x="1020" y="639"/>
                  </a:cubicBezTo>
                  <a:cubicBezTo>
                    <a:pt x="1033" y="624"/>
                    <a:pt x="1033" y="601"/>
                    <a:pt x="1020" y="586"/>
                  </a:cubicBezTo>
                  <a:cubicBezTo>
                    <a:pt x="926" y="479"/>
                    <a:pt x="926" y="479"/>
                    <a:pt x="926" y="479"/>
                  </a:cubicBezTo>
                  <a:cubicBezTo>
                    <a:pt x="911" y="463"/>
                    <a:pt x="886" y="461"/>
                    <a:pt x="869" y="476"/>
                  </a:cubicBezTo>
                  <a:cubicBezTo>
                    <a:pt x="853" y="490"/>
                    <a:pt x="851" y="515"/>
                    <a:pt x="866" y="532"/>
                  </a:cubicBezTo>
                  <a:cubicBezTo>
                    <a:pt x="901" y="573"/>
                    <a:pt x="901" y="573"/>
                    <a:pt x="901" y="573"/>
                  </a:cubicBezTo>
                  <a:cubicBezTo>
                    <a:pt x="748" y="573"/>
                    <a:pt x="748" y="573"/>
                    <a:pt x="748" y="573"/>
                  </a:cubicBezTo>
                  <a:cubicBezTo>
                    <a:pt x="748" y="192"/>
                    <a:pt x="748" y="192"/>
                    <a:pt x="748" y="192"/>
                  </a:cubicBezTo>
                  <a:cubicBezTo>
                    <a:pt x="1164" y="192"/>
                    <a:pt x="1164" y="192"/>
                    <a:pt x="1164" y="192"/>
                  </a:cubicBezTo>
                  <a:cubicBezTo>
                    <a:pt x="1128" y="233"/>
                    <a:pt x="1128" y="233"/>
                    <a:pt x="1128" y="233"/>
                  </a:cubicBezTo>
                  <a:cubicBezTo>
                    <a:pt x="1113" y="249"/>
                    <a:pt x="1115" y="274"/>
                    <a:pt x="1132" y="289"/>
                  </a:cubicBezTo>
                  <a:cubicBezTo>
                    <a:pt x="1139" y="296"/>
                    <a:pt x="1149" y="299"/>
                    <a:pt x="1158" y="299"/>
                  </a:cubicBezTo>
                  <a:cubicBezTo>
                    <a:pt x="1169" y="299"/>
                    <a:pt x="1180" y="294"/>
                    <a:pt x="1188" y="286"/>
                  </a:cubicBezTo>
                  <a:cubicBezTo>
                    <a:pt x="1283" y="178"/>
                    <a:pt x="1283" y="178"/>
                    <a:pt x="1283" y="178"/>
                  </a:cubicBezTo>
                  <a:cubicBezTo>
                    <a:pt x="1296" y="163"/>
                    <a:pt x="1296" y="141"/>
                    <a:pt x="1283" y="125"/>
                  </a:cubicBezTo>
                  <a:cubicBezTo>
                    <a:pt x="1188" y="18"/>
                    <a:pt x="1188" y="18"/>
                    <a:pt x="1188" y="18"/>
                  </a:cubicBezTo>
                  <a:cubicBezTo>
                    <a:pt x="1173" y="2"/>
                    <a:pt x="1148" y="0"/>
                    <a:pt x="1132" y="15"/>
                  </a:cubicBezTo>
                  <a:cubicBezTo>
                    <a:pt x="1115" y="29"/>
                    <a:pt x="1113" y="55"/>
                    <a:pt x="1128" y="71"/>
                  </a:cubicBezTo>
                  <a:cubicBezTo>
                    <a:pt x="1164" y="112"/>
                    <a:pt x="1164" y="112"/>
                    <a:pt x="1164" y="112"/>
                  </a:cubicBezTo>
                  <a:cubicBezTo>
                    <a:pt x="708" y="112"/>
                    <a:pt x="708" y="112"/>
                    <a:pt x="708" y="112"/>
                  </a:cubicBezTo>
                  <a:cubicBezTo>
                    <a:pt x="686" y="112"/>
                    <a:pt x="668" y="130"/>
                    <a:pt x="668" y="152"/>
                  </a:cubicBezTo>
                  <a:cubicBezTo>
                    <a:pt x="668" y="802"/>
                    <a:pt x="668" y="802"/>
                    <a:pt x="668" y="802"/>
                  </a:cubicBezTo>
                  <a:cubicBezTo>
                    <a:pt x="567" y="802"/>
                    <a:pt x="567" y="802"/>
                    <a:pt x="567" y="802"/>
                  </a:cubicBezTo>
                  <a:cubicBezTo>
                    <a:pt x="453" y="605"/>
                    <a:pt x="453" y="605"/>
                    <a:pt x="453" y="605"/>
                  </a:cubicBezTo>
                  <a:cubicBezTo>
                    <a:pt x="446" y="592"/>
                    <a:pt x="433" y="585"/>
                    <a:pt x="419" y="585"/>
                  </a:cubicBezTo>
                  <a:cubicBezTo>
                    <a:pt x="167" y="585"/>
                    <a:pt x="167" y="585"/>
                    <a:pt x="167" y="585"/>
                  </a:cubicBezTo>
                  <a:cubicBezTo>
                    <a:pt x="153" y="585"/>
                    <a:pt x="140" y="592"/>
                    <a:pt x="133" y="605"/>
                  </a:cubicBezTo>
                  <a:cubicBezTo>
                    <a:pt x="7" y="822"/>
                    <a:pt x="7" y="822"/>
                    <a:pt x="7" y="822"/>
                  </a:cubicBezTo>
                  <a:cubicBezTo>
                    <a:pt x="0" y="835"/>
                    <a:pt x="0" y="850"/>
                    <a:pt x="7" y="862"/>
                  </a:cubicBezTo>
                  <a:cubicBezTo>
                    <a:pt x="133" y="1080"/>
                    <a:pt x="133" y="1080"/>
                    <a:pt x="133" y="1080"/>
                  </a:cubicBezTo>
                  <a:cubicBezTo>
                    <a:pt x="140" y="1092"/>
                    <a:pt x="153" y="1100"/>
                    <a:pt x="167" y="1100"/>
                  </a:cubicBezTo>
                  <a:cubicBezTo>
                    <a:pt x="419" y="1100"/>
                    <a:pt x="419" y="1100"/>
                    <a:pt x="419" y="1100"/>
                  </a:cubicBezTo>
                  <a:cubicBezTo>
                    <a:pt x="433" y="1100"/>
                    <a:pt x="446" y="1092"/>
                    <a:pt x="453" y="1080"/>
                  </a:cubicBezTo>
                  <a:cubicBezTo>
                    <a:pt x="567" y="882"/>
                    <a:pt x="567" y="882"/>
                    <a:pt x="567" y="882"/>
                  </a:cubicBezTo>
                  <a:cubicBezTo>
                    <a:pt x="668" y="882"/>
                    <a:pt x="668" y="882"/>
                    <a:pt x="668" y="882"/>
                  </a:cubicBezTo>
                  <a:cubicBezTo>
                    <a:pt x="668" y="1534"/>
                    <a:pt x="668" y="1534"/>
                    <a:pt x="668" y="1534"/>
                  </a:cubicBezTo>
                  <a:cubicBezTo>
                    <a:pt x="668" y="1556"/>
                    <a:pt x="686" y="1574"/>
                    <a:pt x="708" y="1574"/>
                  </a:cubicBezTo>
                  <a:cubicBezTo>
                    <a:pt x="1164" y="1574"/>
                    <a:pt x="1164" y="1574"/>
                    <a:pt x="1164" y="1574"/>
                  </a:cubicBezTo>
                  <a:cubicBezTo>
                    <a:pt x="1128" y="1615"/>
                    <a:pt x="1128" y="1615"/>
                    <a:pt x="1128" y="1615"/>
                  </a:cubicBezTo>
                  <a:cubicBezTo>
                    <a:pt x="1113" y="1631"/>
                    <a:pt x="1115" y="1657"/>
                    <a:pt x="1132" y="1671"/>
                  </a:cubicBezTo>
                  <a:cubicBezTo>
                    <a:pt x="1139" y="1678"/>
                    <a:pt x="1149" y="1681"/>
                    <a:pt x="1158" y="1681"/>
                  </a:cubicBezTo>
                  <a:cubicBezTo>
                    <a:pt x="1169" y="1681"/>
                    <a:pt x="1180" y="1677"/>
                    <a:pt x="1188" y="1668"/>
                  </a:cubicBezTo>
                  <a:cubicBezTo>
                    <a:pt x="1283" y="1561"/>
                    <a:pt x="1283" y="1561"/>
                    <a:pt x="1283" y="1561"/>
                  </a:cubicBezTo>
                  <a:cubicBezTo>
                    <a:pt x="1296" y="1545"/>
                    <a:pt x="1296" y="1523"/>
                    <a:pt x="1283" y="1508"/>
                  </a:cubicBezTo>
                  <a:lnTo>
                    <a:pt x="1188" y="1400"/>
                  </a:lnTo>
                  <a:close/>
                  <a:moveTo>
                    <a:pt x="395" y="1020"/>
                  </a:moveTo>
                  <a:cubicBezTo>
                    <a:pt x="190" y="1020"/>
                    <a:pt x="190" y="1020"/>
                    <a:pt x="190" y="1020"/>
                  </a:cubicBezTo>
                  <a:cubicBezTo>
                    <a:pt x="88" y="842"/>
                    <a:pt x="88" y="842"/>
                    <a:pt x="88" y="842"/>
                  </a:cubicBezTo>
                  <a:cubicBezTo>
                    <a:pt x="190" y="665"/>
                    <a:pt x="190" y="665"/>
                    <a:pt x="190" y="665"/>
                  </a:cubicBezTo>
                  <a:cubicBezTo>
                    <a:pt x="395" y="665"/>
                    <a:pt x="395" y="665"/>
                    <a:pt x="395" y="665"/>
                  </a:cubicBezTo>
                  <a:cubicBezTo>
                    <a:pt x="498" y="842"/>
                    <a:pt x="498" y="842"/>
                    <a:pt x="498" y="842"/>
                  </a:cubicBezTo>
                  <a:lnTo>
                    <a:pt x="395" y="10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710E9E3B-C08E-5F3E-B40F-06413CFB93A6}"/>
              </a:ext>
            </a:extLst>
          </p:cNvPr>
          <p:cNvGrpSpPr/>
          <p:nvPr/>
        </p:nvGrpSpPr>
        <p:grpSpPr bwMode="gray">
          <a:xfrm>
            <a:off x="7050919" y="1409857"/>
            <a:ext cx="450581" cy="502430"/>
            <a:chOff x="-6746875" y="6861175"/>
            <a:chExt cx="5835650" cy="6507163"/>
          </a:xfrm>
          <a:solidFill>
            <a:schemeClr val="bg1"/>
          </a:solidFill>
        </p:grpSpPr>
        <p:sp>
          <p:nvSpPr>
            <p:cNvPr id="24" name="Freeform 34">
              <a:extLst>
                <a:ext uri="{FF2B5EF4-FFF2-40B4-BE49-F238E27FC236}">
                  <a16:creationId xmlns:a16="http://schemas.microsoft.com/office/drawing/2014/main" id="{E918BADD-D601-F985-3AF5-E61555FD5AC4}"/>
                </a:ext>
              </a:extLst>
            </p:cNvPr>
            <p:cNvSpPr>
              <a:spLocks noEditPoints="1"/>
            </p:cNvSpPr>
            <p:nvPr/>
          </p:nvSpPr>
          <p:spPr bwMode="gray">
            <a:xfrm>
              <a:off x="-3259138" y="9244013"/>
              <a:ext cx="968375" cy="965200"/>
            </a:xfrm>
            <a:custGeom>
              <a:avLst/>
              <a:gdLst>
                <a:gd name="T0" fmla="*/ 128 w 257"/>
                <a:gd name="T1" fmla="*/ 256 h 256"/>
                <a:gd name="T2" fmla="*/ 257 w 257"/>
                <a:gd name="T3" fmla="*/ 128 h 256"/>
                <a:gd name="T4" fmla="*/ 128 w 257"/>
                <a:gd name="T5" fmla="*/ 0 h 256"/>
                <a:gd name="T6" fmla="*/ 0 w 257"/>
                <a:gd name="T7" fmla="*/ 128 h 256"/>
                <a:gd name="T8" fmla="*/ 128 w 257"/>
                <a:gd name="T9" fmla="*/ 256 h 256"/>
                <a:gd name="T10" fmla="*/ 128 w 257"/>
                <a:gd name="T11" fmla="*/ 80 h 256"/>
                <a:gd name="T12" fmla="*/ 177 w 257"/>
                <a:gd name="T13" fmla="*/ 128 h 256"/>
                <a:gd name="T14" fmla="*/ 128 w 257"/>
                <a:gd name="T15" fmla="*/ 176 h 256"/>
                <a:gd name="T16" fmla="*/ 80 w 257"/>
                <a:gd name="T17" fmla="*/ 128 h 256"/>
                <a:gd name="T18" fmla="*/ 128 w 257"/>
                <a:gd name="T19" fmla="*/ 8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56">
                  <a:moveTo>
                    <a:pt x="128" y="256"/>
                  </a:moveTo>
                  <a:cubicBezTo>
                    <a:pt x="199" y="256"/>
                    <a:pt x="257" y="199"/>
                    <a:pt x="257" y="128"/>
                  </a:cubicBezTo>
                  <a:cubicBezTo>
                    <a:pt x="257" y="57"/>
                    <a:pt x="199" y="0"/>
                    <a:pt x="128" y="0"/>
                  </a:cubicBezTo>
                  <a:cubicBezTo>
                    <a:pt x="58" y="0"/>
                    <a:pt x="0" y="57"/>
                    <a:pt x="0" y="128"/>
                  </a:cubicBezTo>
                  <a:cubicBezTo>
                    <a:pt x="0" y="199"/>
                    <a:pt x="58" y="256"/>
                    <a:pt x="128" y="256"/>
                  </a:cubicBezTo>
                  <a:close/>
                  <a:moveTo>
                    <a:pt x="128" y="80"/>
                  </a:moveTo>
                  <a:cubicBezTo>
                    <a:pt x="155" y="80"/>
                    <a:pt x="177" y="101"/>
                    <a:pt x="177" y="128"/>
                  </a:cubicBezTo>
                  <a:cubicBezTo>
                    <a:pt x="177" y="155"/>
                    <a:pt x="155" y="176"/>
                    <a:pt x="128" y="176"/>
                  </a:cubicBezTo>
                  <a:cubicBezTo>
                    <a:pt x="102" y="176"/>
                    <a:pt x="80" y="155"/>
                    <a:pt x="80" y="128"/>
                  </a:cubicBezTo>
                  <a:cubicBezTo>
                    <a:pt x="80" y="101"/>
                    <a:pt x="102" y="80"/>
                    <a:pt x="128"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5">
              <a:extLst>
                <a:ext uri="{FF2B5EF4-FFF2-40B4-BE49-F238E27FC236}">
                  <a16:creationId xmlns:a16="http://schemas.microsoft.com/office/drawing/2014/main" id="{AB7B5E26-D850-687D-DC82-EDC64B2DC68C}"/>
                </a:ext>
              </a:extLst>
            </p:cNvPr>
            <p:cNvSpPr>
              <a:spLocks noEditPoints="1"/>
            </p:cNvSpPr>
            <p:nvPr/>
          </p:nvSpPr>
          <p:spPr bwMode="gray">
            <a:xfrm>
              <a:off x="-5356225" y="9874250"/>
              <a:ext cx="2051050" cy="2125663"/>
            </a:xfrm>
            <a:custGeom>
              <a:avLst/>
              <a:gdLst>
                <a:gd name="T0" fmla="*/ 129 w 544"/>
                <a:gd name="T1" fmla="*/ 564 h 564"/>
                <a:gd name="T2" fmla="*/ 257 w 544"/>
                <a:gd name="T3" fmla="*/ 436 h 564"/>
                <a:gd name="T4" fmla="*/ 232 w 544"/>
                <a:gd name="T5" fmla="*/ 360 h 564"/>
                <a:gd name="T6" fmla="*/ 443 w 544"/>
                <a:gd name="T7" fmla="*/ 160 h 564"/>
                <a:gd name="T8" fmla="*/ 427 w 544"/>
                <a:gd name="T9" fmla="*/ 238 h 564"/>
                <a:gd name="T10" fmla="*/ 458 w 544"/>
                <a:gd name="T11" fmla="*/ 285 h 564"/>
                <a:gd name="T12" fmla="*/ 466 w 544"/>
                <a:gd name="T13" fmla="*/ 286 h 564"/>
                <a:gd name="T14" fmla="*/ 505 w 544"/>
                <a:gd name="T15" fmla="*/ 254 h 564"/>
                <a:gd name="T16" fmla="*/ 540 w 544"/>
                <a:gd name="T17" fmla="*/ 86 h 564"/>
                <a:gd name="T18" fmla="*/ 509 w 544"/>
                <a:gd name="T19" fmla="*/ 39 h 564"/>
                <a:gd name="T20" fmla="*/ 341 w 544"/>
                <a:gd name="T21" fmla="*/ 4 h 564"/>
                <a:gd name="T22" fmla="*/ 294 w 544"/>
                <a:gd name="T23" fmla="*/ 35 h 564"/>
                <a:gd name="T24" fmla="*/ 325 w 544"/>
                <a:gd name="T25" fmla="*/ 83 h 564"/>
                <a:gd name="T26" fmla="*/ 393 w 544"/>
                <a:gd name="T27" fmla="*/ 97 h 564"/>
                <a:gd name="T28" fmla="*/ 168 w 544"/>
                <a:gd name="T29" fmla="*/ 313 h 564"/>
                <a:gd name="T30" fmla="*/ 129 w 544"/>
                <a:gd name="T31" fmla="*/ 307 h 564"/>
                <a:gd name="T32" fmla="*/ 0 w 544"/>
                <a:gd name="T33" fmla="*/ 436 h 564"/>
                <a:gd name="T34" fmla="*/ 129 w 544"/>
                <a:gd name="T35" fmla="*/ 564 h 564"/>
                <a:gd name="T36" fmla="*/ 129 w 544"/>
                <a:gd name="T37" fmla="*/ 387 h 564"/>
                <a:gd name="T38" fmla="*/ 177 w 544"/>
                <a:gd name="T39" fmla="*/ 436 h 564"/>
                <a:gd name="T40" fmla="*/ 129 w 544"/>
                <a:gd name="T41" fmla="*/ 484 h 564"/>
                <a:gd name="T42" fmla="*/ 80 w 544"/>
                <a:gd name="T43" fmla="*/ 436 h 564"/>
                <a:gd name="T44" fmla="*/ 129 w 544"/>
                <a:gd name="T45" fmla="*/ 38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4" h="564">
                  <a:moveTo>
                    <a:pt x="129" y="564"/>
                  </a:moveTo>
                  <a:cubicBezTo>
                    <a:pt x="199" y="564"/>
                    <a:pt x="257" y="506"/>
                    <a:pt x="257" y="436"/>
                  </a:cubicBezTo>
                  <a:cubicBezTo>
                    <a:pt x="257" y="407"/>
                    <a:pt x="248" y="381"/>
                    <a:pt x="232" y="360"/>
                  </a:cubicBezTo>
                  <a:cubicBezTo>
                    <a:pt x="265" y="316"/>
                    <a:pt x="341" y="224"/>
                    <a:pt x="443" y="160"/>
                  </a:cubicBezTo>
                  <a:cubicBezTo>
                    <a:pt x="427" y="238"/>
                    <a:pt x="427" y="238"/>
                    <a:pt x="427" y="238"/>
                  </a:cubicBezTo>
                  <a:cubicBezTo>
                    <a:pt x="422" y="260"/>
                    <a:pt x="436" y="281"/>
                    <a:pt x="458" y="285"/>
                  </a:cubicBezTo>
                  <a:cubicBezTo>
                    <a:pt x="461" y="286"/>
                    <a:pt x="463" y="286"/>
                    <a:pt x="466" y="286"/>
                  </a:cubicBezTo>
                  <a:cubicBezTo>
                    <a:pt x="485" y="286"/>
                    <a:pt x="501" y="273"/>
                    <a:pt x="505" y="254"/>
                  </a:cubicBezTo>
                  <a:cubicBezTo>
                    <a:pt x="540" y="86"/>
                    <a:pt x="540" y="86"/>
                    <a:pt x="540" y="86"/>
                  </a:cubicBezTo>
                  <a:cubicBezTo>
                    <a:pt x="544" y="65"/>
                    <a:pt x="530" y="43"/>
                    <a:pt x="509" y="39"/>
                  </a:cubicBezTo>
                  <a:cubicBezTo>
                    <a:pt x="341" y="4"/>
                    <a:pt x="341" y="4"/>
                    <a:pt x="341" y="4"/>
                  </a:cubicBezTo>
                  <a:cubicBezTo>
                    <a:pt x="319" y="0"/>
                    <a:pt x="298" y="14"/>
                    <a:pt x="294" y="35"/>
                  </a:cubicBezTo>
                  <a:cubicBezTo>
                    <a:pt x="289" y="57"/>
                    <a:pt x="303" y="78"/>
                    <a:pt x="325" y="83"/>
                  </a:cubicBezTo>
                  <a:cubicBezTo>
                    <a:pt x="393" y="97"/>
                    <a:pt x="393" y="97"/>
                    <a:pt x="393" y="97"/>
                  </a:cubicBezTo>
                  <a:cubicBezTo>
                    <a:pt x="283" y="168"/>
                    <a:pt x="203" y="265"/>
                    <a:pt x="168" y="313"/>
                  </a:cubicBezTo>
                  <a:cubicBezTo>
                    <a:pt x="155" y="309"/>
                    <a:pt x="142" y="307"/>
                    <a:pt x="129" y="307"/>
                  </a:cubicBezTo>
                  <a:cubicBezTo>
                    <a:pt x="58" y="307"/>
                    <a:pt x="0" y="365"/>
                    <a:pt x="0" y="436"/>
                  </a:cubicBezTo>
                  <a:cubicBezTo>
                    <a:pt x="0" y="506"/>
                    <a:pt x="58" y="564"/>
                    <a:pt x="129" y="564"/>
                  </a:cubicBezTo>
                  <a:close/>
                  <a:moveTo>
                    <a:pt x="129" y="387"/>
                  </a:moveTo>
                  <a:cubicBezTo>
                    <a:pt x="155" y="387"/>
                    <a:pt x="177" y="409"/>
                    <a:pt x="177" y="436"/>
                  </a:cubicBezTo>
                  <a:cubicBezTo>
                    <a:pt x="177" y="462"/>
                    <a:pt x="155" y="484"/>
                    <a:pt x="129" y="484"/>
                  </a:cubicBezTo>
                  <a:cubicBezTo>
                    <a:pt x="102" y="484"/>
                    <a:pt x="80" y="462"/>
                    <a:pt x="80" y="436"/>
                  </a:cubicBezTo>
                  <a:cubicBezTo>
                    <a:pt x="80" y="409"/>
                    <a:pt x="102" y="387"/>
                    <a:pt x="129" y="3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6">
              <a:extLst>
                <a:ext uri="{FF2B5EF4-FFF2-40B4-BE49-F238E27FC236}">
                  <a16:creationId xmlns:a16="http://schemas.microsoft.com/office/drawing/2014/main" id="{340FAD1D-BFD1-C083-E850-87F54366F89B}"/>
                </a:ext>
              </a:extLst>
            </p:cNvPr>
            <p:cNvSpPr>
              <a:spLocks/>
            </p:cNvSpPr>
            <p:nvPr/>
          </p:nvSpPr>
          <p:spPr bwMode="gray">
            <a:xfrm>
              <a:off x="-5287963" y="8975725"/>
              <a:ext cx="833438" cy="819150"/>
            </a:xfrm>
            <a:custGeom>
              <a:avLst/>
              <a:gdLst>
                <a:gd name="T0" fmla="*/ 15 w 221"/>
                <a:gd name="T1" fmla="*/ 206 h 217"/>
                <a:gd name="T2" fmla="*/ 44 w 221"/>
                <a:gd name="T3" fmla="*/ 217 h 217"/>
                <a:gd name="T4" fmla="*/ 72 w 221"/>
                <a:gd name="T5" fmla="*/ 206 h 217"/>
                <a:gd name="T6" fmla="*/ 111 w 221"/>
                <a:gd name="T7" fmla="*/ 167 h 217"/>
                <a:gd name="T8" fmla="*/ 149 w 221"/>
                <a:gd name="T9" fmla="*/ 206 h 217"/>
                <a:gd name="T10" fmla="*/ 177 w 221"/>
                <a:gd name="T11" fmla="*/ 217 h 217"/>
                <a:gd name="T12" fmla="*/ 206 w 221"/>
                <a:gd name="T13" fmla="*/ 206 h 217"/>
                <a:gd name="T14" fmla="*/ 206 w 221"/>
                <a:gd name="T15" fmla="*/ 149 h 217"/>
                <a:gd name="T16" fmla="*/ 167 w 221"/>
                <a:gd name="T17" fmla="*/ 111 h 217"/>
                <a:gd name="T18" fmla="*/ 206 w 221"/>
                <a:gd name="T19" fmla="*/ 72 h 217"/>
                <a:gd name="T20" fmla="*/ 206 w 221"/>
                <a:gd name="T21" fmla="*/ 15 h 217"/>
                <a:gd name="T22" fmla="*/ 149 w 221"/>
                <a:gd name="T23" fmla="*/ 15 h 217"/>
                <a:gd name="T24" fmla="*/ 111 w 221"/>
                <a:gd name="T25" fmla="*/ 54 h 217"/>
                <a:gd name="T26" fmla="*/ 72 w 221"/>
                <a:gd name="T27" fmla="*/ 15 h 217"/>
                <a:gd name="T28" fmla="*/ 15 w 221"/>
                <a:gd name="T29" fmla="*/ 15 h 217"/>
                <a:gd name="T30" fmla="*/ 15 w 221"/>
                <a:gd name="T31" fmla="*/ 72 h 217"/>
                <a:gd name="T32" fmla="*/ 54 w 221"/>
                <a:gd name="T33" fmla="*/ 111 h 217"/>
                <a:gd name="T34" fmla="*/ 15 w 221"/>
                <a:gd name="T35" fmla="*/ 149 h 217"/>
                <a:gd name="T36" fmla="*/ 15 w 221"/>
                <a:gd name="T37" fmla="*/ 20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7">
                  <a:moveTo>
                    <a:pt x="15" y="206"/>
                  </a:moveTo>
                  <a:cubicBezTo>
                    <a:pt x="23" y="213"/>
                    <a:pt x="34" y="217"/>
                    <a:pt x="44" y="217"/>
                  </a:cubicBezTo>
                  <a:cubicBezTo>
                    <a:pt x="54" y="217"/>
                    <a:pt x="64" y="213"/>
                    <a:pt x="72" y="206"/>
                  </a:cubicBezTo>
                  <a:cubicBezTo>
                    <a:pt x="111" y="167"/>
                    <a:pt x="111" y="167"/>
                    <a:pt x="111" y="167"/>
                  </a:cubicBezTo>
                  <a:cubicBezTo>
                    <a:pt x="149" y="206"/>
                    <a:pt x="149" y="206"/>
                    <a:pt x="149" y="206"/>
                  </a:cubicBezTo>
                  <a:cubicBezTo>
                    <a:pt x="157" y="213"/>
                    <a:pt x="167" y="217"/>
                    <a:pt x="177" y="217"/>
                  </a:cubicBezTo>
                  <a:cubicBezTo>
                    <a:pt x="188" y="217"/>
                    <a:pt x="198" y="213"/>
                    <a:pt x="206" y="206"/>
                  </a:cubicBezTo>
                  <a:cubicBezTo>
                    <a:pt x="221" y="190"/>
                    <a:pt x="221" y="165"/>
                    <a:pt x="206" y="149"/>
                  </a:cubicBezTo>
                  <a:cubicBezTo>
                    <a:pt x="167" y="111"/>
                    <a:pt x="167" y="111"/>
                    <a:pt x="167" y="111"/>
                  </a:cubicBezTo>
                  <a:cubicBezTo>
                    <a:pt x="206" y="72"/>
                    <a:pt x="206" y="72"/>
                    <a:pt x="206" y="72"/>
                  </a:cubicBezTo>
                  <a:cubicBezTo>
                    <a:pt x="221" y="56"/>
                    <a:pt x="221" y="31"/>
                    <a:pt x="206" y="15"/>
                  </a:cubicBezTo>
                  <a:cubicBezTo>
                    <a:pt x="190" y="0"/>
                    <a:pt x="165" y="0"/>
                    <a:pt x="149" y="15"/>
                  </a:cubicBezTo>
                  <a:cubicBezTo>
                    <a:pt x="111" y="54"/>
                    <a:pt x="111" y="54"/>
                    <a:pt x="111" y="54"/>
                  </a:cubicBezTo>
                  <a:cubicBezTo>
                    <a:pt x="72" y="15"/>
                    <a:pt x="72" y="15"/>
                    <a:pt x="72" y="15"/>
                  </a:cubicBezTo>
                  <a:cubicBezTo>
                    <a:pt x="56" y="0"/>
                    <a:pt x="31" y="0"/>
                    <a:pt x="15" y="15"/>
                  </a:cubicBezTo>
                  <a:cubicBezTo>
                    <a:pt x="0" y="31"/>
                    <a:pt x="0" y="56"/>
                    <a:pt x="15" y="72"/>
                  </a:cubicBezTo>
                  <a:cubicBezTo>
                    <a:pt x="54" y="111"/>
                    <a:pt x="54" y="111"/>
                    <a:pt x="54" y="111"/>
                  </a:cubicBezTo>
                  <a:cubicBezTo>
                    <a:pt x="15" y="149"/>
                    <a:pt x="15" y="149"/>
                    <a:pt x="15" y="149"/>
                  </a:cubicBezTo>
                  <a:cubicBezTo>
                    <a:pt x="0" y="165"/>
                    <a:pt x="0" y="190"/>
                    <a:pt x="15"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7">
              <a:extLst>
                <a:ext uri="{FF2B5EF4-FFF2-40B4-BE49-F238E27FC236}">
                  <a16:creationId xmlns:a16="http://schemas.microsoft.com/office/drawing/2014/main" id="{1E232B15-F7A0-D876-97C9-BAFD7D84C342}"/>
                </a:ext>
              </a:extLst>
            </p:cNvPr>
            <p:cNvSpPr>
              <a:spLocks/>
            </p:cNvSpPr>
            <p:nvPr/>
          </p:nvSpPr>
          <p:spPr bwMode="gray">
            <a:xfrm>
              <a:off x="-3192463" y="11147425"/>
              <a:ext cx="833438" cy="817563"/>
            </a:xfrm>
            <a:custGeom>
              <a:avLst/>
              <a:gdLst>
                <a:gd name="T0" fmla="*/ 205 w 221"/>
                <a:gd name="T1" fmla="*/ 16 h 217"/>
                <a:gd name="T2" fmla="*/ 149 w 221"/>
                <a:gd name="T3" fmla="*/ 16 h 217"/>
                <a:gd name="T4" fmla="*/ 110 w 221"/>
                <a:gd name="T5" fmla="*/ 54 h 217"/>
                <a:gd name="T6" fmla="*/ 72 w 221"/>
                <a:gd name="T7" fmla="*/ 16 h 217"/>
                <a:gd name="T8" fmla="*/ 15 w 221"/>
                <a:gd name="T9" fmla="*/ 16 h 217"/>
                <a:gd name="T10" fmla="*/ 15 w 221"/>
                <a:gd name="T11" fmla="*/ 72 h 217"/>
                <a:gd name="T12" fmla="*/ 54 w 221"/>
                <a:gd name="T13" fmla="*/ 111 h 217"/>
                <a:gd name="T14" fmla="*/ 15 w 221"/>
                <a:gd name="T15" fmla="*/ 149 h 217"/>
                <a:gd name="T16" fmla="*/ 15 w 221"/>
                <a:gd name="T17" fmla="*/ 206 h 217"/>
                <a:gd name="T18" fmla="*/ 44 w 221"/>
                <a:gd name="T19" fmla="*/ 217 h 217"/>
                <a:gd name="T20" fmla="*/ 72 w 221"/>
                <a:gd name="T21" fmla="*/ 206 h 217"/>
                <a:gd name="T22" fmla="*/ 110 w 221"/>
                <a:gd name="T23" fmla="*/ 167 h 217"/>
                <a:gd name="T24" fmla="*/ 149 w 221"/>
                <a:gd name="T25" fmla="*/ 206 h 217"/>
                <a:gd name="T26" fmla="*/ 177 w 221"/>
                <a:gd name="T27" fmla="*/ 217 h 217"/>
                <a:gd name="T28" fmla="*/ 205 w 221"/>
                <a:gd name="T29" fmla="*/ 206 h 217"/>
                <a:gd name="T30" fmla="*/ 205 w 221"/>
                <a:gd name="T31" fmla="*/ 149 h 217"/>
                <a:gd name="T32" fmla="*/ 167 w 221"/>
                <a:gd name="T33" fmla="*/ 111 h 217"/>
                <a:gd name="T34" fmla="*/ 205 w 221"/>
                <a:gd name="T35" fmla="*/ 72 h 217"/>
                <a:gd name="T36" fmla="*/ 205 w 221"/>
                <a:gd name="T37" fmla="*/ 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7">
                  <a:moveTo>
                    <a:pt x="205" y="16"/>
                  </a:moveTo>
                  <a:cubicBezTo>
                    <a:pt x="190" y="0"/>
                    <a:pt x="164" y="0"/>
                    <a:pt x="149" y="16"/>
                  </a:cubicBezTo>
                  <a:cubicBezTo>
                    <a:pt x="110" y="54"/>
                    <a:pt x="110" y="54"/>
                    <a:pt x="110" y="54"/>
                  </a:cubicBezTo>
                  <a:cubicBezTo>
                    <a:pt x="72" y="16"/>
                    <a:pt x="72" y="16"/>
                    <a:pt x="72" y="16"/>
                  </a:cubicBezTo>
                  <a:cubicBezTo>
                    <a:pt x="56" y="0"/>
                    <a:pt x="31" y="0"/>
                    <a:pt x="15" y="16"/>
                  </a:cubicBezTo>
                  <a:cubicBezTo>
                    <a:pt x="0" y="31"/>
                    <a:pt x="0" y="57"/>
                    <a:pt x="15" y="72"/>
                  </a:cubicBezTo>
                  <a:cubicBezTo>
                    <a:pt x="54" y="111"/>
                    <a:pt x="54" y="111"/>
                    <a:pt x="54" y="111"/>
                  </a:cubicBezTo>
                  <a:cubicBezTo>
                    <a:pt x="15" y="149"/>
                    <a:pt x="15" y="149"/>
                    <a:pt x="15" y="149"/>
                  </a:cubicBezTo>
                  <a:cubicBezTo>
                    <a:pt x="0" y="165"/>
                    <a:pt x="0" y="190"/>
                    <a:pt x="15" y="206"/>
                  </a:cubicBezTo>
                  <a:cubicBezTo>
                    <a:pt x="23" y="214"/>
                    <a:pt x="33" y="217"/>
                    <a:pt x="44" y="217"/>
                  </a:cubicBezTo>
                  <a:cubicBezTo>
                    <a:pt x="54" y="217"/>
                    <a:pt x="64" y="214"/>
                    <a:pt x="72" y="206"/>
                  </a:cubicBezTo>
                  <a:cubicBezTo>
                    <a:pt x="110" y="167"/>
                    <a:pt x="110" y="167"/>
                    <a:pt x="110" y="167"/>
                  </a:cubicBezTo>
                  <a:cubicBezTo>
                    <a:pt x="149" y="206"/>
                    <a:pt x="149" y="206"/>
                    <a:pt x="149" y="206"/>
                  </a:cubicBezTo>
                  <a:cubicBezTo>
                    <a:pt x="157" y="214"/>
                    <a:pt x="167" y="217"/>
                    <a:pt x="177" y="217"/>
                  </a:cubicBezTo>
                  <a:cubicBezTo>
                    <a:pt x="187" y="217"/>
                    <a:pt x="198" y="214"/>
                    <a:pt x="205" y="206"/>
                  </a:cubicBezTo>
                  <a:cubicBezTo>
                    <a:pt x="221" y="190"/>
                    <a:pt x="221" y="165"/>
                    <a:pt x="205" y="149"/>
                  </a:cubicBezTo>
                  <a:cubicBezTo>
                    <a:pt x="167" y="111"/>
                    <a:pt x="167" y="111"/>
                    <a:pt x="167" y="111"/>
                  </a:cubicBezTo>
                  <a:cubicBezTo>
                    <a:pt x="205" y="72"/>
                    <a:pt x="205" y="72"/>
                    <a:pt x="205" y="72"/>
                  </a:cubicBezTo>
                  <a:cubicBezTo>
                    <a:pt x="221" y="57"/>
                    <a:pt x="221" y="31"/>
                    <a:pt x="20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8">
              <a:extLst>
                <a:ext uri="{FF2B5EF4-FFF2-40B4-BE49-F238E27FC236}">
                  <a16:creationId xmlns:a16="http://schemas.microsoft.com/office/drawing/2014/main" id="{07264FBA-F90B-DD67-7AD3-DB08BF35C7E5}"/>
                </a:ext>
              </a:extLst>
            </p:cNvPr>
            <p:cNvSpPr>
              <a:spLocks noEditPoints="1"/>
            </p:cNvSpPr>
            <p:nvPr/>
          </p:nvSpPr>
          <p:spPr bwMode="gray">
            <a:xfrm>
              <a:off x="-6746875" y="6861175"/>
              <a:ext cx="5835650" cy="6507163"/>
            </a:xfrm>
            <a:custGeom>
              <a:avLst/>
              <a:gdLst>
                <a:gd name="T0" fmla="*/ 1173 w 1548"/>
                <a:gd name="T1" fmla="*/ 173 h 1726"/>
                <a:gd name="T2" fmla="*/ 906 w 1548"/>
                <a:gd name="T3" fmla="*/ 101 h 1726"/>
                <a:gd name="T4" fmla="*/ 645 w 1548"/>
                <a:gd name="T5" fmla="*/ 101 h 1726"/>
                <a:gd name="T6" fmla="*/ 378 w 1548"/>
                <a:gd name="T7" fmla="*/ 173 h 1726"/>
                <a:gd name="T8" fmla="*/ 0 w 1548"/>
                <a:gd name="T9" fmla="*/ 363 h 1726"/>
                <a:gd name="T10" fmla="*/ 190 w 1548"/>
                <a:gd name="T11" fmla="*/ 1726 h 1726"/>
                <a:gd name="T12" fmla="*/ 1548 w 1548"/>
                <a:gd name="T13" fmla="*/ 1536 h 1726"/>
                <a:gd name="T14" fmla="*/ 1358 w 1548"/>
                <a:gd name="T15" fmla="*/ 173 h 1726"/>
                <a:gd name="T16" fmla="*/ 469 w 1548"/>
                <a:gd name="T17" fmla="*/ 503 h 1726"/>
                <a:gd name="T18" fmla="*/ 1171 w 1548"/>
                <a:gd name="T19" fmla="*/ 438 h 1726"/>
                <a:gd name="T20" fmla="*/ 1290 w 1548"/>
                <a:gd name="T21" fmla="*/ 513 h 1726"/>
                <a:gd name="T22" fmla="*/ 1215 w 1548"/>
                <a:gd name="T23" fmla="*/ 1460 h 1726"/>
                <a:gd name="T24" fmla="*/ 258 w 1548"/>
                <a:gd name="T25" fmla="*/ 1385 h 1726"/>
                <a:gd name="T26" fmla="*/ 333 w 1548"/>
                <a:gd name="T27" fmla="*/ 438 h 1726"/>
                <a:gd name="T28" fmla="*/ 455 w 1548"/>
                <a:gd name="T29" fmla="*/ 195 h 1726"/>
                <a:gd name="T30" fmla="*/ 680 w 1548"/>
                <a:gd name="T31" fmla="*/ 181 h 1726"/>
                <a:gd name="T32" fmla="*/ 720 w 1548"/>
                <a:gd name="T33" fmla="*/ 139 h 1726"/>
                <a:gd name="T34" fmla="*/ 775 w 1548"/>
                <a:gd name="T35" fmla="*/ 80 h 1726"/>
                <a:gd name="T36" fmla="*/ 830 w 1548"/>
                <a:gd name="T37" fmla="*/ 139 h 1726"/>
                <a:gd name="T38" fmla="*/ 870 w 1548"/>
                <a:gd name="T39" fmla="*/ 181 h 1726"/>
                <a:gd name="T40" fmla="*/ 1096 w 1548"/>
                <a:gd name="T41" fmla="*/ 195 h 1726"/>
                <a:gd name="T42" fmla="*/ 1082 w 1548"/>
                <a:gd name="T43" fmla="*/ 423 h 1726"/>
                <a:gd name="T44" fmla="*/ 455 w 1548"/>
                <a:gd name="T45" fmla="*/ 410 h 1726"/>
                <a:gd name="T46" fmla="*/ 1468 w 1548"/>
                <a:gd name="T47" fmla="*/ 1536 h 1726"/>
                <a:gd name="T48" fmla="*/ 190 w 1548"/>
                <a:gd name="T49" fmla="*/ 1646 h 1726"/>
                <a:gd name="T50" fmla="*/ 80 w 1548"/>
                <a:gd name="T51" fmla="*/ 363 h 1726"/>
                <a:gd name="T52" fmla="*/ 375 w 1548"/>
                <a:gd name="T53" fmla="*/ 253 h 1726"/>
                <a:gd name="T54" fmla="*/ 333 w 1548"/>
                <a:gd name="T55" fmla="*/ 358 h 1726"/>
                <a:gd name="T56" fmla="*/ 178 w 1548"/>
                <a:gd name="T57" fmla="*/ 1385 h 1726"/>
                <a:gd name="T58" fmla="*/ 1215 w 1548"/>
                <a:gd name="T59" fmla="*/ 1540 h 1726"/>
                <a:gd name="T60" fmla="*/ 1370 w 1548"/>
                <a:gd name="T61" fmla="*/ 513 h 1726"/>
                <a:gd name="T62" fmla="*/ 1176 w 1548"/>
                <a:gd name="T63" fmla="*/ 358 h 1726"/>
                <a:gd name="T64" fmla="*/ 1358 w 1548"/>
                <a:gd name="T65" fmla="*/ 253 h 1726"/>
                <a:gd name="T66" fmla="*/ 1468 w 1548"/>
                <a:gd name="T67" fmla="*/ 1536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48" h="1726">
                  <a:moveTo>
                    <a:pt x="1358" y="173"/>
                  </a:moveTo>
                  <a:cubicBezTo>
                    <a:pt x="1173" y="173"/>
                    <a:pt x="1173" y="173"/>
                    <a:pt x="1173" y="173"/>
                  </a:cubicBezTo>
                  <a:cubicBezTo>
                    <a:pt x="1163" y="132"/>
                    <a:pt x="1126" y="101"/>
                    <a:pt x="1082" y="101"/>
                  </a:cubicBezTo>
                  <a:cubicBezTo>
                    <a:pt x="906" y="101"/>
                    <a:pt x="906" y="101"/>
                    <a:pt x="906" y="101"/>
                  </a:cubicBezTo>
                  <a:cubicBezTo>
                    <a:pt x="891" y="43"/>
                    <a:pt x="838" y="0"/>
                    <a:pt x="775" y="0"/>
                  </a:cubicBezTo>
                  <a:cubicBezTo>
                    <a:pt x="713" y="0"/>
                    <a:pt x="660" y="43"/>
                    <a:pt x="645" y="101"/>
                  </a:cubicBezTo>
                  <a:cubicBezTo>
                    <a:pt x="469" y="101"/>
                    <a:pt x="469" y="101"/>
                    <a:pt x="469" y="101"/>
                  </a:cubicBezTo>
                  <a:cubicBezTo>
                    <a:pt x="425" y="101"/>
                    <a:pt x="388" y="132"/>
                    <a:pt x="378" y="173"/>
                  </a:cubicBezTo>
                  <a:cubicBezTo>
                    <a:pt x="190" y="173"/>
                    <a:pt x="190" y="173"/>
                    <a:pt x="190" y="173"/>
                  </a:cubicBezTo>
                  <a:cubicBezTo>
                    <a:pt x="85" y="173"/>
                    <a:pt x="0" y="258"/>
                    <a:pt x="0" y="363"/>
                  </a:cubicBezTo>
                  <a:cubicBezTo>
                    <a:pt x="0" y="1536"/>
                    <a:pt x="0" y="1536"/>
                    <a:pt x="0" y="1536"/>
                  </a:cubicBezTo>
                  <a:cubicBezTo>
                    <a:pt x="0" y="1641"/>
                    <a:pt x="85" y="1726"/>
                    <a:pt x="190" y="1726"/>
                  </a:cubicBezTo>
                  <a:cubicBezTo>
                    <a:pt x="1358" y="1726"/>
                    <a:pt x="1358" y="1726"/>
                    <a:pt x="1358" y="1726"/>
                  </a:cubicBezTo>
                  <a:cubicBezTo>
                    <a:pt x="1463" y="1726"/>
                    <a:pt x="1548" y="1641"/>
                    <a:pt x="1548" y="1536"/>
                  </a:cubicBezTo>
                  <a:cubicBezTo>
                    <a:pt x="1548" y="363"/>
                    <a:pt x="1548" y="363"/>
                    <a:pt x="1548" y="363"/>
                  </a:cubicBezTo>
                  <a:cubicBezTo>
                    <a:pt x="1548" y="258"/>
                    <a:pt x="1463" y="173"/>
                    <a:pt x="1358" y="173"/>
                  </a:cubicBezTo>
                  <a:close/>
                  <a:moveTo>
                    <a:pt x="380" y="438"/>
                  </a:moveTo>
                  <a:cubicBezTo>
                    <a:pt x="392" y="476"/>
                    <a:pt x="427" y="503"/>
                    <a:pt x="469" y="503"/>
                  </a:cubicBezTo>
                  <a:cubicBezTo>
                    <a:pt x="1082" y="503"/>
                    <a:pt x="1082" y="503"/>
                    <a:pt x="1082" y="503"/>
                  </a:cubicBezTo>
                  <a:cubicBezTo>
                    <a:pt x="1124" y="503"/>
                    <a:pt x="1159" y="476"/>
                    <a:pt x="1171" y="438"/>
                  </a:cubicBezTo>
                  <a:cubicBezTo>
                    <a:pt x="1215" y="438"/>
                    <a:pt x="1215" y="438"/>
                    <a:pt x="1215" y="438"/>
                  </a:cubicBezTo>
                  <a:cubicBezTo>
                    <a:pt x="1256" y="438"/>
                    <a:pt x="1290" y="472"/>
                    <a:pt x="1290" y="513"/>
                  </a:cubicBezTo>
                  <a:cubicBezTo>
                    <a:pt x="1290" y="1385"/>
                    <a:pt x="1290" y="1385"/>
                    <a:pt x="1290" y="1385"/>
                  </a:cubicBezTo>
                  <a:cubicBezTo>
                    <a:pt x="1290" y="1426"/>
                    <a:pt x="1256" y="1460"/>
                    <a:pt x="1215" y="1460"/>
                  </a:cubicBezTo>
                  <a:cubicBezTo>
                    <a:pt x="333" y="1460"/>
                    <a:pt x="333" y="1460"/>
                    <a:pt x="333" y="1460"/>
                  </a:cubicBezTo>
                  <a:cubicBezTo>
                    <a:pt x="292" y="1460"/>
                    <a:pt x="258" y="1426"/>
                    <a:pt x="258" y="1385"/>
                  </a:cubicBezTo>
                  <a:cubicBezTo>
                    <a:pt x="258" y="513"/>
                    <a:pt x="258" y="513"/>
                    <a:pt x="258" y="513"/>
                  </a:cubicBezTo>
                  <a:cubicBezTo>
                    <a:pt x="258" y="472"/>
                    <a:pt x="292" y="438"/>
                    <a:pt x="333" y="438"/>
                  </a:cubicBezTo>
                  <a:lnTo>
                    <a:pt x="380" y="438"/>
                  </a:lnTo>
                  <a:close/>
                  <a:moveTo>
                    <a:pt x="455" y="195"/>
                  </a:moveTo>
                  <a:cubicBezTo>
                    <a:pt x="455" y="187"/>
                    <a:pt x="461" y="181"/>
                    <a:pt x="469" y="181"/>
                  </a:cubicBezTo>
                  <a:cubicBezTo>
                    <a:pt x="680" y="181"/>
                    <a:pt x="680" y="181"/>
                    <a:pt x="680" y="181"/>
                  </a:cubicBezTo>
                  <a:cubicBezTo>
                    <a:pt x="691" y="181"/>
                    <a:pt x="702" y="176"/>
                    <a:pt x="710" y="168"/>
                  </a:cubicBezTo>
                  <a:cubicBezTo>
                    <a:pt x="717" y="160"/>
                    <a:pt x="721" y="150"/>
                    <a:pt x="720" y="139"/>
                  </a:cubicBezTo>
                  <a:cubicBezTo>
                    <a:pt x="720" y="138"/>
                    <a:pt x="720" y="136"/>
                    <a:pt x="720" y="135"/>
                  </a:cubicBezTo>
                  <a:cubicBezTo>
                    <a:pt x="720" y="105"/>
                    <a:pt x="745" y="80"/>
                    <a:pt x="775" y="80"/>
                  </a:cubicBezTo>
                  <a:cubicBezTo>
                    <a:pt x="806" y="80"/>
                    <a:pt x="831" y="105"/>
                    <a:pt x="831" y="135"/>
                  </a:cubicBezTo>
                  <a:cubicBezTo>
                    <a:pt x="831" y="136"/>
                    <a:pt x="831" y="138"/>
                    <a:pt x="830" y="139"/>
                  </a:cubicBezTo>
                  <a:cubicBezTo>
                    <a:pt x="830" y="150"/>
                    <a:pt x="834" y="160"/>
                    <a:pt x="841" y="168"/>
                  </a:cubicBezTo>
                  <a:cubicBezTo>
                    <a:pt x="849" y="176"/>
                    <a:pt x="859" y="181"/>
                    <a:pt x="870" y="181"/>
                  </a:cubicBezTo>
                  <a:cubicBezTo>
                    <a:pt x="1082" y="181"/>
                    <a:pt x="1082" y="181"/>
                    <a:pt x="1082" y="181"/>
                  </a:cubicBezTo>
                  <a:cubicBezTo>
                    <a:pt x="1090" y="181"/>
                    <a:pt x="1096" y="187"/>
                    <a:pt x="1096" y="195"/>
                  </a:cubicBezTo>
                  <a:cubicBezTo>
                    <a:pt x="1096" y="410"/>
                    <a:pt x="1096" y="410"/>
                    <a:pt x="1096" y="410"/>
                  </a:cubicBezTo>
                  <a:cubicBezTo>
                    <a:pt x="1096" y="417"/>
                    <a:pt x="1090" y="423"/>
                    <a:pt x="1082" y="423"/>
                  </a:cubicBezTo>
                  <a:cubicBezTo>
                    <a:pt x="469" y="423"/>
                    <a:pt x="469" y="423"/>
                    <a:pt x="469" y="423"/>
                  </a:cubicBezTo>
                  <a:cubicBezTo>
                    <a:pt x="461" y="423"/>
                    <a:pt x="455" y="417"/>
                    <a:pt x="455" y="410"/>
                  </a:cubicBezTo>
                  <a:lnTo>
                    <a:pt x="455" y="195"/>
                  </a:lnTo>
                  <a:close/>
                  <a:moveTo>
                    <a:pt x="1468" y="1536"/>
                  </a:moveTo>
                  <a:cubicBezTo>
                    <a:pt x="1468" y="1596"/>
                    <a:pt x="1418" y="1646"/>
                    <a:pt x="1358" y="1646"/>
                  </a:cubicBezTo>
                  <a:cubicBezTo>
                    <a:pt x="190" y="1646"/>
                    <a:pt x="190" y="1646"/>
                    <a:pt x="190" y="1646"/>
                  </a:cubicBezTo>
                  <a:cubicBezTo>
                    <a:pt x="130" y="1646"/>
                    <a:pt x="80" y="1596"/>
                    <a:pt x="80" y="1536"/>
                  </a:cubicBezTo>
                  <a:cubicBezTo>
                    <a:pt x="80" y="363"/>
                    <a:pt x="80" y="363"/>
                    <a:pt x="80" y="363"/>
                  </a:cubicBezTo>
                  <a:cubicBezTo>
                    <a:pt x="80" y="302"/>
                    <a:pt x="130" y="253"/>
                    <a:pt x="190" y="253"/>
                  </a:cubicBezTo>
                  <a:cubicBezTo>
                    <a:pt x="375" y="253"/>
                    <a:pt x="375" y="253"/>
                    <a:pt x="375" y="253"/>
                  </a:cubicBezTo>
                  <a:cubicBezTo>
                    <a:pt x="375" y="358"/>
                    <a:pt x="375" y="358"/>
                    <a:pt x="375" y="358"/>
                  </a:cubicBezTo>
                  <a:cubicBezTo>
                    <a:pt x="333" y="358"/>
                    <a:pt x="333" y="358"/>
                    <a:pt x="333" y="358"/>
                  </a:cubicBezTo>
                  <a:cubicBezTo>
                    <a:pt x="248" y="358"/>
                    <a:pt x="178" y="428"/>
                    <a:pt x="178" y="513"/>
                  </a:cubicBezTo>
                  <a:cubicBezTo>
                    <a:pt x="178" y="1385"/>
                    <a:pt x="178" y="1385"/>
                    <a:pt x="178" y="1385"/>
                  </a:cubicBezTo>
                  <a:cubicBezTo>
                    <a:pt x="178" y="1471"/>
                    <a:pt x="248" y="1540"/>
                    <a:pt x="333" y="1540"/>
                  </a:cubicBezTo>
                  <a:cubicBezTo>
                    <a:pt x="1215" y="1540"/>
                    <a:pt x="1215" y="1540"/>
                    <a:pt x="1215" y="1540"/>
                  </a:cubicBezTo>
                  <a:cubicBezTo>
                    <a:pt x="1300" y="1540"/>
                    <a:pt x="1370" y="1471"/>
                    <a:pt x="1370" y="1385"/>
                  </a:cubicBezTo>
                  <a:cubicBezTo>
                    <a:pt x="1370" y="513"/>
                    <a:pt x="1370" y="513"/>
                    <a:pt x="1370" y="513"/>
                  </a:cubicBezTo>
                  <a:cubicBezTo>
                    <a:pt x="1370" y="428"/>
                    <a:pt x="1300" y="358"/>
                    <a:pt x="1215" y="358"/>
                  </a:cubicBezTo>
                  <a:cubicBezTo>
                    <a:pt x="1176" y="358"/>
                    <a:pt x="1176" y="358"/>
                    <a:pt x="1176" y="358"/>
                  </a:cubicBezTo>
                  <a:cubicBezTo>
                    <a:pt x="1176" y="253"/>
                    <a:pt x="1176" y="253"/>
                    <a:pt x="1176" y="253"/>
                  </a:cubicBezTo>
                  <a:cubicBezTo>
                    <a:pt x="1358" y="253"/>
                    <a:pt x="1358" y="253"/>
                    <a:pt x="1358" y="253"/>
                  </a:cubicBezTo>
                  <a:cubicBezTo>
                    <a:pt x="1418" y="253"/>
                    <a:pt x="1468" y="302"/>
                    <a:pt x="1468" y="363"/>
                  </a:cubicBezTo>
                  <a:lnTo>
                    <a:pt x="1468" y="1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
            <a:extLst>
              <a:ext uri="{FF2B5EF4-FFF2-40B4-BE49-F238E27FC236}">
                <a16:creationId xmlns:a16="http://schemas.microsoft.com/office/drawing/2014/main" id="{6075F267-5728-D38C-FBC2-D47AF25989CF}"/>
              </a:ext>
            </a:extLst>
          </p:cNvPr>
          <p:cNvGrpSpPr/>
          <p:nvPr/>
        </p:nvGrpSpPr>
        <p:grpSpPr bwMode="gray">
          <a:xfrm>
            <a:off x="506264" y="1417232"/>
            <a:ext cx="499984" cy="502920"/>
            <a:chOff x="-12155488" y="6370637"/>
            <a:chExt cx="6486525" cy="6524626"/>
          </a:xfrm>
          <a:solidFill>
            <a:schemeClr val="bg1"/>
          </a:solidFill>
        </p:grpSpPr>
        <p:sp>
          <p:nvSpPr>
            <p:cNvPr id="6" name="Freeform 14">
              <a:extLst>
                <a:ext uri="{FF2B5EF4-FFF2-40B4-BE49-F238E27FC236}">
                  <a16:creationId xmlns:a16="http://schemas.microsoft.com/office/drawing/2014/main" id="{303C15F1-BC0E-C992-B1C4-8619D33ACF49}"/>
                </a:ext>
              </a:extLst>
            </p:cNvPr>
            <p:cNvSpPr>
              <a:spLocks/>
            </p:cNvSpPr>
            <p:nvPr/>
          </p:nvSpPr>
          <p:spPr bwMode="gray">
            <a:xfrm>
              <a:off x="-11195050" y="8970963"/>
              <a:ext cx="2959100" cy="2963863"/>
            </a:xfrm>
            <a:custGeom>
              <a:avLst/>
              <a:gdLst>
                <a:gd name="T0" fmla="*/ 392 w 785"/>
                <a:gd name="T1" fmla="*/ 80 h 786"/>
                <a:gd name="T2" fmla="*/ 491 w 785"/>
                <a:gd name="T3" fmla="*/ 96 h 786"/>
                <a:gd name="T4" fmla="*/ 541 w 785"/>
                <a:gd name="T5" fmla="*/ 71 h 786"/>
                <a:gd name="T6" fmla="*/ 516 w 785"/>
                <a:gd name="T7" fmla="*/ 20 h 786"/>
                <a:gd name="T8" fmla="*/ 392 w 785"/>
                <a:gd name="T9" fmla="*/ 0 h 786"/>
                <a:gd name="T10" fmla="*/ 0 w 785"/>
                <a:gd name="T11" fmla="*/ 393 h 786"/>
                <a:gd name="T12" fmla="*/ 392 w 785"/>
                <a:gd name="T13" fmla="*/ 786 h 786"/>
                <a:gd name="T14" fmla="*/ 785 w 785"/>
                <a:gd name="T15" fmla="*/ 393 h 786"/>
                <a:gd name="T16" fmla="*/ 764 w 785"/>
                <a:gd name="T17" fmla="*/ 266 h 786"/>
                <a:gd name="T18" fmla="*/ 713 w 785"/>
                <a:gd name="T19" fmla="*/ 241 h 786"/>
                <a:gd name="T20" fmla="*/ 688 w 785"/>
                <a:gd name="T21" fmla="*/ 292 h 786"/>
                <a:gd name="T22" fmla="*/ 705 w 785"/>
                <a:gd name="T23" fmla="*/ 393 h 786"/>
                <a:gd name="T24" fmla="*/ 392 w 785"/>
                <a:gd name="T25" fmla="*/ 706 h 786"/>
                <a:gd name="T26" fmla="*/ 80 w 785"/>
                <a:gd name="T27" fmla="*/ 393 h 786"/>
                <a:gd name="T28" fmla="*/ 392 w 785"/>
                <a:gd name="T29" fmla="*/ 8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5" h="786">
                  <a:moveTo>
                    <a:pt x="392" y="80"/>
                  </a:moveTo>
                  <a:cubicBezTo>
                    <a:pt x="426" y="80"/>
                    <a:pt x="459" y="86"/>
                    <a:pt x="491" y="96"/>
                  </a:cubicBezTo>
                  <a:cubicBezTo>
                    <a:pt x="512" y="103"/>
                    <a:pt x="534" y="92"/>
                    <a:pt x="541" y="71"/>
                  </a:cubicBezTo>
                  <a:cubicBezTo>
                    <a:pt x="548" y="50"/>
                    <a:pt x="537" y="27"/>
                    <a:pt x="516" y="20"/>
                  </a:cubicBezTo>
                  <a:cubicBezTo>
                    <a:pt x="476" y="7"/>
                    <a:pt x="435" y="0"/>
                    <a:pt x="392" y="0"/>
                  </a:cubicBezTo>
                  <a:cubicBezTo>
                    <a:pt x="176" y="0"/>
                    <a:pt x="0" y="177"/>
                    <a:pt x="0" y="393"/>
                  </a:cubicBezTo>
                  <a:cubicBezTo>
                    <a:pt x="0" y="610"/>
                    <a:pt x="176" y="786"/>
                    <a:pt x="392" y="786"/>
                  </a:cubicBezTo>
                  <a:cubicBezTo>
                    <a:pt x="609" y="786"/>
                    <a:pt x="785" y="610"/>
                    <a:pt x="785" y="393"/>
                  </a:cubicBezTo>
                  <a:cubicBezTo>
                    <a:pt x="785" y="350"/>
                    <a:pt x="778" y="307"/>
                    <a:pt x="764" y="266"/>
                  </a:cubicBezTo>
                  <a:cubicBezTo>
                    <a:pt x="757" y="245"/>
                    <a:pt x="734" y="234"/>
                    <a:pt x="713" y="241"/>
                  </a:cubicBezTo>
                  <a:cubicBezTo>
                    <a:pt x="692" y="248"/>
                    <a:pt x="681" y="271"/>
                    <a:pt x="688" y="292"/>
                  </a:cubicBezTo>
                  <a:cubicBezTo>
                    <a:pt x="700" y="324"/>
                    <a:pt x="705" y="358"/>
                    <a:pt x="705" y="393"/>
                  </a:cubicBezTo>
                  <a:cubicBezTo>
                    <a:pt x="705" y="566"/>
                    <a:pt x="565" y="706"/>
                    <a:pt x="392" y="706"/>
                  </a:cubicBezTo>
                  <a:cubicBezTo>
                    <a:pt x="220" y="706"/>
                    <a:pt x="80" y="566"/>
                    <a:pt x="80" y="393"/>
                  </a:cubicBezTo>
                  <a:cubicBezTo>
                    <a:pt x="80" y="221"/>
                    <a:pt x="220" y="80"/>
                    <a:pt x="392"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5">
              <a:extLst>
                <a:ext uri="{FF2B5EF4-FFF2-40B4-BE49-F238E27FC236}">
                  <a16:creationId xmlns:a16="http://schemas.microsoft.com/office/drawing/2014/main" id="{2941D597-094D-D831-D735-7096F48E18C7}"/>
                </a:ext>
              </a:extLst>
            </p:cNvPr>
            <p:cNvSpPr>
              <a:spLocks/>
            </p:cNvSpPr>
            <p:nvPr/>
          </p:nvSpPr>
          <p:spPr bwMode="gray">
            <a:xfrm>
              <a:off x="-12155488" y="8010525"/>
              <a:ext cx="4881563" cy="4884738"/>
            </a:xfrm>
            <a:custGeom>
              <a:avLst/>
              <a:gdLst>
                <a:gd name="T0" fmla="*/ 1225 w 1295"/>
                <a:gd name="T1" fmla="*/ 454 h 1296"/>
                <a:gd name="T2" fmla="*/ 1197 w 1295"/>
                <a:gd name="T3" fmla="*/ 503 h 1296"/>
                <a:gd name="T4" fmla="*/ 1215 w 1295"/>
                <a:gd name="T5" fmla="*/ 648 h 1296"/>
                <a:gd name="T6" fmla="*/ 647 w 1295"/>
                <a:gd name="T7" fmla="*/ 1216 h 1296"/>
                <a:gd name="T8" fmla="*/ 80 w 1295"/>
                <a:gd name="T9" fmla="*/ 648 h 1296"/>
                <a:gd name="T10" fmla="*/ 647 w 1295"/>
                <a:gd name="T11" fmla="*/ 80 h 1296"/>
                <a:gd name="T12" fmla="*/ 783 w 1295"/>
                <a:gd name="T13" fmla="*/ 97 h 1296"/>
                <a:gd name="T14" fmla="*/ 831 w 1295"/>
                <a:gd name="T15" fmla="*/ 67 h 1296"/>
                <a:gd name="T16" fmla="*/ 802 w 1295"/>
                <a:gd name="T17" fmla="*/ 19 h 1296"/>
                <a:gd name="T18" fmla="*/ 647 w 1295"/>
                <a:gd name="T19" fmla="*/ 0 h 1296"/>
                <a:gd name="T20" fmla="*/ 0 w 1295"/>
                <a:gd name="T21" fmla="*/ 648 h 1296"/>
                <a:gd name="T22" fmla="*/ 647 w 1295"/>
                <a:gd name="T23" fmla="*/ 1296 h 1296"/>
                <a:gd name="T24" fmla="*/ 1295 w 1295"/>
                <a:gd name="T25" fmla="*/ 648 h 1296"/>
                <a:gd name="T26" fmla="*/ 1274 w 1295"/>
                <a:gd name="T27" fmla="*/ 483 h 1296"/>
                <a:gd name="T28" fmla="*/ 1225 w 1295"/>
                <a:gd name="T29" fmla="*/ 454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5" h="1296">
                  <a:moveTo>
                    <a:pt x="1225" y="454"/>
                  </a:moveTo>
                  <a:cubicBezTo>
                    <a:pt x="1204" y="460"/>
                    <a:pt x="1191" y="482"/>
                    <a:pt x="1197" y="503"/>
                  </a:cubicBezTo>
                  <a:cubicBezTo>
                    <a:pt x="1209" y="550"/>
                    <a:pt x="1215" y="599"/>
                    <a:pt x="1215" y="648"/>
                  </a:cubicBezTo>
                  <a:cubicBezTo>
                    <a:pt x="1215" y="961"/>
                    <a:pt x="960" y="1216"/>
                    <a:pt x="647" y="1216"/>
                  </a:cubicBezTo>
                  <a:cubicBezTo>
                    <a:pt x="334" y="1216"/>
                    <a:pt x="80" y="961"/>
                    <a:pt x="80" y="648"/>
                  </a:cubicBezTo>
                  <a:cubicBezTo>
                    <a:pt x="80" y="335"/>
                    <a:pt x="334" y="80"/>
                    <a:pt x="647" y="80"/>
                  </a:cubicBezTo>
                  <a:cubicBezTo>
                    <a:pt x="693" y="80"/>
                    <a:pt x="739" y="86"/>
                    <a:pt x="783" y="97"/>
                  </a:cubicBezTo>
                  <a:cubicBezTo>
                    <a:pt x="804" y="102"/>
                    <a:pt x="826" y="89"/>
                    <a:pt x="831" y="67"/>
                  </a:cubicBezTo>
                  <a:cubicBezTo>
                    <a:pt x="837" y="46"/>
                    <a:pt x="823" y="24"/>
                    <a:pt x="802" y="19"/>
                  </a:cubicBezTo>
                  <a:cubicBezTo>
                    <a:pt x="752" y="7"/>
                    <a:pt x="700" y="0"/>
                    <a:pt x="647" y="0"/>
                  </a:cubicBezTo>
                  <a:cubicBezTo>
                    <a:pt x="290" y="0"/>
                    <a:pt x="0" y="291"/>
                    <a:pt x="0" y="648"/>
                  </a:cubicBezTo>
                  <a:cubicBezTo>
                    <a:pt x="0" y="1005"/>
                    <a:pt x="290" y="1296"/>
                    <a:pt x="647" y="1296"/>
                  </a:cubicBezTo>
                  <a:cubicBezTo>
                    <a:pt x="1005" y="1296"/>
                    <a:pt x="1295" y="1005"/>
                    <a:pt x="1295" y="648"/>
                  </a:cubicBezTo>
                  <a:cubicBezTo>
                    <a:pt x="1295" y="592"/>
                    <a:pt x="1288" y="537"/>
                    <a:pt x="1274" y="483"/>
                  </a:cubicBezTo>
                  <a:cubicBezTo>
                    <a:pt x="1268" y="462"/>
                    <a:pt x="1246" y="449"/>
                    <a:pt x="1225" y="4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6">
              <a:extLst>
                <a:ext uri="{FF2B5EF4-FFF2-40B4-BE49-F238E27FC236}">
                  <a16:creationId xmlns:a16="http://schemas.microsoft.com/office/drawing/2014/main" id="{38501A0E-D38B-56D0-EB60-B5796299E51C}"/>
                </a:ext>
              </a:extLst>
            </p:cNvPr>
            <p:cNvSpPr>
              <a:spLocks noEditPoints="1"/>
            </p:cNvSpPr>
            <p:nvPr/>
          </p:nvSpPr>
          <p:spPr bwMode="gray">
            <a:xfrm>
              <a:off x="-10383838" y="6370637"/>
              <a:ext cx="4714875" cy="4749800"/>
            </a:xfrm>
            <a:custGeom>
              <a:avLst/>
              <a:gdLst>
                <a:gd name="T0" fmla="*/ 1245 w 1251"/>
                <a:gd name="T1" fmla="*/ 446 h 1260"/>
                <a:gd name="T2" fmla="*/ 1208 w 1251"/>
                <a:gd name="T3" fmla="*/ 422 h 1260"/>
                <a:gd name="T4" fmla="*/ 829 w 1251"/>
                <a:gd name="T5" fmla="*/ 422 h 1260"/>
                <a:gd name="T6" fmla="*/ 829 w 1251"/>
                <a:gd name="T7" fmla="*/ 43 h 1260"/>
                <a:gd name="T8" fmla="*/ 804 w 1251"/>
                <a:gd name="T9" fmla="*/ 6 h 1260"/>
                <a:gd name="T10" fmla="*/ 761 w 1251"/>
                <a:gd name="T11" fmla="*/ 15 h 1260"/>
                <a:gd name="T12" fmla="*/ 601 w 1251"/>
                <a:gd name="T13" fmla="*/ 175 h 1260"/>
                <a:gd name="T14" fmla="*/ 601 w 1251"/>
                <a:gd name="T15" fmla="*/ 175 h 1260"/>
                <a:gd name="T16" fmla="*/ 444 w 1251"/>
                <a:gd name="T17" fmla="*/ 332 h 1260"/>
                <a:gd name="T18" fmla="*/ 432 w 1251"/>
                <a:gd name="T19" fmla="*/ 360 h 1260"/>
                <a:gd name="T20" fmla="*/ 432 w 1251"/>
                <a:gd name="T21" fmla="*/ 772 h 1260"/>
                <a:gd name="T22" fmla="*/ 271 w 1251"/>
                <a:gd name="T23" fmla="*/ 933 h 1260"/>
                <a:gd name="T24" fmla="*/ 177 w 1251"/>
                <a:gd name="T25" fmla="*/ 906 h 1260"/>
                <a:gd name="T26" fmla="*/ 0 w 1251"/>
                <a:gd name="T27" fmla="*/ 1083 h 1260"/>
                <a:gd name="T28" fmla="*/ 177 w 1251"/>
                <a:gd name="T29" fmla="*/ 1260 h 1260"/>
                <a:gd name="T30" fmla="*/ 355 w 1251"/>
                <a:gd name="T31" fmla="*/ 1083 h 1260"/>
                <a:gd name="T32" fmla="*/ 328 w 1251"/>
                <a:gd name="T33" fmla="*/ 989 h 1260"/>
                <a:gd name="T34" fmla="*/ 486 w 1251"/>
                <a:gd name="T35" fmla="*/ 831 h 1260"/>
                <a:gd name="T36" fmla="*/ 491 w 1251"/>
                <a:gd name="T37" fmla="*/ 831 h 1260"/>
                <a:gd name="T38" fmla="*/ 879 w 1251"/>
                <a:gd name="T39" fmla="*/ 831 h 1260"/>
                <a:gd name="T40" fmla="*/ 907 w 1251"/>
                <a:gd name="T41" fmla="*/ 819 h 1260"/>
                <a:gd name="T42" fmla="*/ 1237 w 1251"/>
                <a:gd name="T43" fmla="*/ 490 h 1260"/>
                <a:gd name="T44" fmla="*/ 1245 w 1251"/>
                <a:gd name="T45" fmla="*/ 446 h 1260"/>
                <a:gd name="T46" fmla="*/ 275 w 1251"/>
                <a:gd name="T47" fmla="*/ 1083 h 1260"/>
                <a:gd name="T48" fmla="*/ 177 w 1251"/>
                <a:gd name="T49" fmla="*/ 1180 h 1260"/>
                <a:gd name="T50" fmla="*/ 80 w 1251"/>
                <a:gd name="T51" fmla="*/ 1083 h 1260"/>
                <a:gd name="T52" fmla="*/ 177 w 1251"/>
                <a:gd name="T53" fmla="*/ 986 h 1260"/>
                <a:gd name="T54" fmla="*/ 212 w 1251"/>
                <a:gd name="T55" fmla="*/ 992 h 1260"/>
                <a:gd name="T56" fmla="*/ 149 w 1251"/>
                <a:gd name="T57" fmla="*/ 1055 h 1260"/>
                <a:gd name="T58" fmla="*/ 149 w 1251"/>
                <a:gd name="T59" fmla="*/ 1111 h 1260"/>
                <a:gd name="T60" fmla="*/ 177 w 1251"/>
                <a:gd name="T61" fmla="*/ 1123 h 1260"/>
                <a:gd name="T62" fmla="*/ 206 w 1251"/>
                <a:gd name="T63" fmla="*/ 1111 h 1260"/>
                <a:gd name="T64" fmla="*/ 268 w 1251"/>
                <a:gd name="T65" fmla="*/ 1049 h 1260"/>
                <a:gd name="T66" fmla="*/ 275 w 1251"/>
                <a:gd name="T67" fmla="*/ 1083 h 1260"/>
                <a:gd name="T68" fmla="*/ 862 w 1251"/>
                <a:gd name="T69" fmla="*/ 751 h 1260"/>
                <a:gd name="T70" fmla="*/ 512 w 1251"/>
                <a:gd name="T71" fmla="*/ 751 h 1260"/>
                <a:gd name="T72" fmla="*/ 512 w 1251"/>
                <a:gd name="T73" fmla="*/ 377 h 1260"/>
                <a:gd name="T74" fmla="*/ 589 w 1251"/>
                <a:gd name="T75" fmla="*/ 300 h 1260"/>
                <a:gd name="T76" fmla="*/ 589 w 1251"/>
                <a:gd name="T77" fmla="*/ 622 h 1260"/>
                <a:gd name="T78" fmla="*/ 629 w 1251"/>
                <a:gd name="T79" fmla="*/ 662 h 1260"/>
                <a:gd name="T80" fmla="*/ 952 w 1251"/>
                <a:gd name="T81" fmla="*/ 662 h 1260"/>
                <a:gd name="T82" fmla="*/ 862 w 1251"/>
                <a:gd name="T83" fmla="*/ 751 h 1260"/>
                <a:gd name="T84" fmla="*/ 1032 w 1251"/>
                <a:gd name="T85" fmla="*/ 582 h 1260"/>
                <a:gd name="T86" fmla="*/ 669 w 1251"/>
                <a:gd name="T87" fmla="*/ 582 h 1260"/>
                <a:gd name="T88" fmla="*/ 669 w 1251"/>
                <a:gd name="T89" fmla="*/ 220 h 1260"/>
                <a:gd name="T90" fmla="*/ 749 w 1251"/>
                <a:gd name="T91" fmla="*/ 140 h 1260"/>
                <a:gd name="T92" fmla="*/ 749 w 1251"/>
                <a:gd name="T93" fmla="*/ 462 h 1260"/>
                <a:gd name="T94" fmla="*/ 789 w 1251"/>
                <a:gd name="T95" fmla="*/ 502 h 1260"/>
                <a:gd name="T96" fmla="*/ 1112 w 1251"/>
                <a:gd name="T97" fmla="*/ 502 h 1260"/>
                <a:gd name="T98" fmla="*/ 1032 w 1251"/>
                <a:gd name="T99" fmla="*/ 582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1" h="1260">
                  <a:moveTo>
                    <a:pt x="1245" y="446"/>
                  </a:moveTo>
                  <a:cubicBezTo>
                    <a:pt x="1239" y="431"/>
                    <a:pt x="1224" y="422"/>
                    <a:pt x="1208" y="422"/>
                  </a:cubicBezTo>
                  <a:cubicBezTo>
                    <a:pt x="829" y="422"/>
                    <a:pt x="829" y="422"/>
                    <a:pt x="829" y="422"/>
                  </a:cubicBezTo>
                  <a:cubicBezTo>
                    <a:pt x="829" y="43"/>
                    <a:pt x="829" y="43"/>
                    <a:pt x="829" y="43"/>
                  </a:cubicBezTo>
                  <a:cubicBezTo>
                    <a:pt x="829" y="27"/>
                    <a:pt x="819" y="12"/>
                    <a:pt x="804" y="6"/>
                  </a:cubicBezTo>
                  <a:cubicBezTo>
                    <a:pt x="789" y="0"/>
                    <a:pt x="772" y="3"/>
                    <a:pt x="761" y="15"/>
                  </a:cubicBezTo>
                  <a:cubicBezTo>
                    <a:pt x="601" y="175"/>
                    <a:pt x="601" y="175"/>
                    <a:pt x="601" y="175"/>
                  </a:cubicBezTo>
                  <a:cubicBezTo>
                    <a:pt x="601" y="175"/>
                    <a:pt x="601" y="175"/>
                    <a:pt x="601" y="175"/>
                  </a:cubicBezTo>
                  <a:cubicBezTo>
                    <a:pt x="444" y="332"/>
                    <a:pt x="444" y="332"/>
                    <a:pt x="444" y="332"/>
                  </a:cubicBezTo>
                  <a:cubicBezTo>
                    <a:pt x="436" y="339"/>
                    <a:pt x="432" y="350"/>
                    <a:pt x="432" y="360"/>
                  </a:cubicBezTo>
                  <a:cubicBezTo>
                    <a:pt x="432" y="772"/>
                    <a:pt x="432" y="772"/>
                    <a:pt x="432" y="772"/>
                  </a:cubicBezTo>
                  <a:cubicBezTo>
                    <a:pt x="271" y="933"/>
                    <a:pt x="271" y="933"/>
                    <a:pt x="271" y="933"/>
                  </a:cubicBezTo>
                  <a:cubicBezTo>
                    <a:pt x="244" y="916"/>
                    <a:pt x="212" y="906"/>
                    <a:pt x="177" y="906"/>
                  </a:cubicBezTo>
                  <a:cubicBezTo>
                    <a:pt x="80" y="906"/>
                    <a:pt x="0" y="985"/>
                    <a:pt x="0" y="1083"/>
                  </a:cubicBezTo>
                  <a:cubicBezTo>
                    <a:pt x="0" y="1181"/>
                    <a:pt x="80" y="1260"/>
                    <a:pt x="177" y="1260"/>
                  </a:cubicBezTo>
                  <a:cubicBezTo>
                    <a:pt x="275" y="1260"/>
                    <a:pt x="355" y="1181"/>
                    <a:pt x="355" y="1083"/>
                  </a:cubicBezTo>
                  <a:cubicBezTo>
                    <a:pt x="355" y="1049"/>
                    <a:pt x="345" y="1017"/>
                    <a:pt x="328" y="989"/>
                  </a:cubicBezTo>
                  <a:cubicBezTo>
                    <a:pt x="486" y="831"/>
                    <a:pt x="486" y="831"/>
                    <a:pt x="486" y="831"/>
                  </a:cubicBezTo>
                  <a:cubicBezTo>
                    <a:pt x="488" y="831"/>
                    <a:pt x="489" y="831"/>
                    <a:pt x="491" y="831"/>
                  </a:cubicBezTo>
                  <a:cubicBezTo>
                    <a:pt x="879" y="831"/>
                    <a:pt x="879" y="831"/>
                    <a:pt x="879" y="831"/>
                  </a:cubicBezTo>
                  <a:cubicBezTo>
                    <a:pt x="890" y="831"/>
                    <a:pt x="900" y="827"/>
                    <a:pt x="907" y="819"/>
                  </a:cubicBezTo>
                  <a:cubicBezTo>
                    <a:pt x="1237" y="490"/>
                    <a:pt x="1237" y="490"/>
                    <a:pt x="1237" y="490"/>
                  </a:cubicBezTo>
                  <a:cubicBezTo>
                    <a:pt x="1248" y="479"/>
                    <a:pt x="1251" y="461"/>
                    <a:pt x="1245" y="446"/>
                  </a:cubicBezTo>
                  <a:close/>
                  <a:moveTo>
                    <a:pt x="275" y="1083"/>
                  </a:moveTo>
                  <a:cubicBezTo>
                    <a:pt x="275" y="1137"/>
                    <a:pt x="231" y="1180"/>
                    <a:pt x="177" y="1180"/>
                  </a:cubicBezTo>
                  <a:cubicBezTo>
                    <a:pt x="124" y="1180"/>
                    <a:pt x="80" y="1137"/>
                    <a:pt x="80" y="1083"/>
                  </a:cubicBezTo>
                  <a:cubicBezTo>
                    <a:pt x="80" y="1030"/>
                    <a:pt x="124" y="986"/>
                    <a:pt x="177" y="986"/>
                  </a:cubicBezTo>
                  <a:cubicBezTo>
                    <a:pt x="189" y="986"/>
                    <a:pt x="201" y="988"/>
                    <a:pt x="212" y="992"/>
                  </a:cubicBezTo>
                  <a:cubicBezTo>
                    <a:pt x="149" y="1055"/>
                    <a:pt x="149" y="1055"/>
                    <a:pt x="149" y="1055"/>
                  </a:cubicBezTo>
                  <a:cubicBezTo>
                    <a:pt x="134" y="1070"/>
                    <a:pt x="134" y="1096"/>
                    <a:pt x="149" y="1111"/>
                  </a:cubicBezTo>
                  <a:cubicBezTo>
                    <a:pt x="157" y="1119"/>
                    <a:pt x="167" y="1123"/>
                    <a:pt x="177" y="1123"/>
                  </a:cubicBezTo>
                  <a:cubicBezTo>
                    <a:pt x="188" y="1123"/>
                    <a:pt x="198" y="1119"/>
                    <a:pt x="206" y="1111"/>
                  </a:cubicBezTo>
                  <a:cubicBezTo>
                    <a:pt x="268" y="1049"/>
                    <a:pt x="268" y="1049"/>
                    <a:pt x="268" y="1049"/>
                  </a:cubicBezTo>
                  <a:cubicBezTo>
                    <a:pt x="272" y="1059"/>
                    <a:pt x="275" y="1071"/>
                    <a:pt x="275" y="1083"/>
                  </a:cubicBezTo>
                  <a:close/>
                  <a:moveTo>
                    <a:pt x="862" y="751"/>
                  </a:moveTo>
                  <a:cubicBezTo>
                    <a:pt x="512" y="751"/>
                    <a:pt x="512" y="751"/>
                    <a:pt x="512" y="751"/>
                  </a:cubicBezTo>
                  <a:cubicBezTo>
                    <a:pt x="512" y="377"/>
                    <a:pt x="512" y="377"/>
                    <a:pt x="512" y="377"/>
                  </a:cubicBezTo>
                  <a:cubicBezTo>
                    <a:pt x="589" y="300"/>
                    <a:pt x="589" y="300"/>
                    <a:pt x="589" y="300"/>
                  </a:cubicBezTo>
                  <a:cubicBezTo>
                    <a:pt x="589" y="622"/>
                    <a:pt x="589" y="622"/>
                    <a:pt x="589" y="622"/>
                  </a:cubicBezTo>
                  <a:cubicBezTo>
                    <a:pt x="589" y="644"/>
                    <a:pt x="607" y="662"/>
                    <a:pt x="629" y="662"/>
                  </a:cubicBezTo>
                  <a:cubicBezTo>
                    <a:pt x="952" y="662"/>
                    <a:pt x="952" y="662"/>
                    <a:pt x="952" y="662"/>
                  </a:cubicBezTo>
                  <a:lnTo>
                    <a:pt x="862" y="751"/>
                  </a:lnTo>
                  <a:close/>
                  <a:moveTo>
                    <a:pt x="1032" y="582"/>
                  </a:moveTo>
                  <a:cubicBezTo>
                    <a:pt x="669" y="582"/>
                    <a:pt x="669" y="582"/>
                    <a:pt x="669" y="582"/>
                  </a:cubicBezTo>
                  <a:cubicBezTo>
                    <a:pt x="669" y="220"/>
                    <a:pt x="669" y="220"/>
                    <a:pt x="669" y="220"/>
                  </a:cubicBezTo>
                  <a:cubicBezTo>
                    <a:pt x="749" y="140"/>
                    <a:pt x="749" y="140"/>
                    <a:pt x="749" y="140"/>
                  </a:cubicBezTo>
                  <a:cubicBezTo>
                    <a:pt x="749" y="462"/>
                    <a:pt x="749" y="462"/>
                    <a:pt x="749" y="462"/>
                  </a:cubicBezTo>
                  <a:cubicBezTo>
                    <a:pt x="749" y="484"/>
                    <a:pt x="767" y="502"/>
                    <a:pt x="789" y="502"/>
                  </a:cubicBezTo>
                  <a:cubicBezTo>
                    <a:pt x="1112" y="502"/>
                    <a:pt x="1112" y="502"/>
                    <a:pt x="1112" y="502"/>
                  </a:cubicBezTo>
                  <a:lnTo>
                    <a:pt x="1032" y="5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4AFB4945-E650-1F06-D96A-983FDDE9F2F1}"/>
              </a:ext>
            </a:extLst>
          </p:cNvPr>
          <p:cNvGrpSpPr>
            <a:grpSpLocks noChangeAspect="1"/>
          </p:cNvGrpSpPr>
          <p:nvPr/>
        </p:nvGrpSpPr>
        <p:grpSpPr bwMode="gray">
          <a:xfrm>
            <a:off x="492480" y="2157255"/>
            <a:ext cx="502920" cy="502920"/>
            <a:chOff x="-8362950" y="7715250"/>
            <a:chExt cx="6515100" cy="6515100"/>
          </a:xfrm>
        </p:grpSpPr>
        <p:sp>
          <p:nvSpPr>
            <p:cNvPr id="134" name="AutoShape 49">
              <a:extLst>
                <a:ext uri="{FF2B5EF4-FFF2-40B4-BE49-F238E27FC236}">
                  <a16:creationId xmlns:a16="http://schemas.microsoft.com/office/drawing/2014/main" id="{0EA28620-1F5D-094C-7843-BB5D55F372D0}"/>
                </a:ext>
              </a:extLst>
            </p:cNvPr>
            <p:cNvSpPr>
              <a:spLocks noChangeAspect="1" noChangeArrowheads="1" noTextEdit="1"/>
            </p:cNvSpPr>
            <p:nvPr/>
          </p:nvSpPr>
          <p:spPr bwMode="gray">
            <a:xfrm>
              <a:off x="-8362950" y="7715250"/>
              <a:ext cx="6515100" cy="6515100"/>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5" name="Group 134">
              <a:extLst>
                <a:ext uri="{FF2B5EF4-FFF2-40B4-BE49-F238E27FC236}">
                  <a16:creationId xmlns:a16="http://schemas.microsoft.com/office/drawing/2014/main" id="{3670A57C-CFF4-A747-664A-54DB91639D7B}"/>
                </a:ext>
              </a:extLst>
            </p:cNvPr>
            <p:cNvGrpSpPr/>
            <p:nvPr/>
          </p:nvGrpSpPr>
          <p:grpSpPr bwMode="gray">
            <a:xfrm>
              <a:off x="-8347075" y="7726363"/>
              <a:ext cx="6484938" cy="6492875"/>
              <a:chOff x="-8347075" y="7726363"/>
              <a:chExt cx="6484938" cy="6492875"/>
            </a:xfrm>
            <a:solidFill>
              <a:schemeClr val="accent1"/>
            </a:solidFill>
          </p:grpSpPr>
          <p:sp>
            <p:nvSpPr>
              <p:cNvPr id="136" name="Freeform 52">
                <a:extLst>
                  <a:ext uri="{FF2B5EF4-FFF2-40B4-BE49-F238E27FC236}">
                    <a16:creationId xmlns:a16="http://schemas.microsoft.com/office/drawing/2014/main" id="{2AB6C147-0BD7-7A75-7B50-8182D2D945C5}"/>
                  </a:ext>
                </a:extLst>
              </p:cNvPr>
              <p:cNvSpPr>
                <a:spLocks noEditPoints="1"/>
              </p:cNvSpPr>
              <p:nvPr/>
            </p:nvSpPr>
            <p:spPr bwMode="gray">
              <a:xfrm>
                <a:off x="-8347075" y="7726363"/>
                <a:ext cx="6484938" cy="6492875"/>
              </a:xfrm>
              <a:custGeom>
                <a:avLst/>
                <a:gdLst>
                  <a:gd name="T0" fmla="*/ 1452 w 1720"/>
                  <a:gd name="T1" fmla="*/ 335 h 1722"/>
                  <a:gd name="T2" fmla="*/ 1368 w 1720"/>
                  <a:gd name="T3" fmla="*/ 114 h 1722"/>
                  <a:gd name="T4" fmla="*/ 729 w 1720"/>
                  <a:gd name="T5" fmla="*/ 64 h 1722"/>
                  <a:gd name="T6" fmla="*/ 501 w 1720"/>
                  <a:gd name="T7" fmla="*/ 0 h 1722"/>
                  <a:gd name="T8" fmla="*/ 429 w 1720"/>
                  <a:gd name="T9" fmla="*/ 114 h 1722"/>
                  <a:gd name="T10" fmla="*/ 266 w 1720"/>
                  <a:gd name="T11" fmla="*/ 199 h 1722"/>
                  <a:gd name="T12" fmla="*/ 115 w 1720"/>
                  <a:gd name="T13" fmla="*/ 335 h 1722"/>
                  <a:gd name="T14" fmla="*/ 0 w 1720"/>
                  <a:gd name="T15" fmla="*/ 1439 h 1722"/>
                  <a:gd name="T16" fmla="*/ 748 w 1720"/>
                  <a:gd name="T17" fmla="*/ 1554 h 1722"/>
                  <a:gd name="T18" fmla="*/ 565 w 1720"/>
                  <a:gd name="T19" fmla="*/ 1662 h 1722"/>
                  <a:gd name="T20" fmla="*/ 565 w 1720"/>
                  <a:gd name="T21" fmla="*/ 1722 h 1722"/>
                  <a:gd name="T22" fmla="*/ 1185 w 1720"/>
                  <a:gd name="T23" fmla="*/ 1692 h 1722"/>
                  <a:gd name="T24" fmla="*/ 972 w 1720"/>
                  <a:gd name="T25" fmla="*/ 1662 h 1722"/>
                  <a:gd name="T26" fmla="*/ 1605 w 1720"/>
                  <a:gd name="T27" fmla="*/ 1554 h 1722"/>
                  <a:gd name="T28" fmla="*/ 1720 w 1720"/>
                  <a:gd name="T29" fmla="*/ 450 h 1722"/>
                  <a:gd name="T30" fmla="*/ 351 w 1720"/>
                  <a:gd name="T31" fmla="*/ 1005 h 1722"/>
                  <a:gd name="T32" fmla="*/ 1452 w 1720"/>
                  <a:gd name="T33" fmla="*/ 920 h 1722"/>
                  <a:gd name="T34" fmla="*/ 1546 w 1720"/>
                  <a:gd name="T35" fmla="*/ 510 h 1722"/>
                  <a:gd name="T36" fmla="*/ 174 w 1720"/>
                  <a:gd name="T37" fmla="*/ 1228 h 1722"/>
                  <a:gd name="T38" fmla="*/ 266 w 1720"/>
                  <a:gd name="T39" fmla="*/ 510 h 1722"/>
                  <a:gd name="T40" fmla="*/ 351 w 1720"/>
                  <a:gd name="T41" fmla="*/ 1005 h 1722"/>
                  <a:gd name="T42" fmla="*/ 351 w 1720"/>
                  <a:gd name="T43" fmla="*/ 174 h 1722"/>
                  <a:gd name="T44" fmla="*/ 487 w 1720"/>
                  <a:gd name="T45" fmla="*/ 146 h 1722"/>
                  <a:gd name="T46" fmla="*/ 501 w 1720"/>
                  <a:gd name="T47" fmla="*/ 60 h 1722"/>
                  <a:gd name="T48" fmla="*/ 669 w 1720"/>
                  <a:gd name="T49" fmla="*/ 68 h 1722"/>
                  <a:gd name="T50" fmla="*/ 705 w 1720"/>
                  <a:gd name="T51" fmla="*/ 174 h 1722"/>
                  <a:gd name="T52" fmla="*/ 1392 w 1720"/>
                  <a:gd name="T53" fmla="*/ 199 h 1722"/>
                  <a:gd name="T54" fmla="*/ 1368 w 1720"/>
                  <a:gd name="T55" fmla="*/ 945 h 1722"/>
                  <a:gd name="T56" fmla="*/ 326 w 1720"/>
                  <a:gd name="T57" fmla="*/ 920 h 1722"/>
                  <a:gd name="T58" fmla="*/ 912 w 1720"/>
                  <a:gd name="T59" fmla="*/ 1662 h 1722"/>
                  <a:gd name="T60" fmla="*/ 808 w 1720"/>
                  <a:gd name="T61" fmla="*/ 1554 h 1722"/>
                  <a:gd name="T62" fmla="*/ 912 w 1720"/>
                  <a:gd name="T63" fmla="*/ 1662 h 1722"/>
                  <a:gd name="T64" fmla="*/ 1605 w 1720"/>
                  <a:gd name="T65" fmla="*/ 1494 h 1722"/>
                  <a:gd name="T66" fmla="*/ 60 w 1720"/>
                  <a:gd name="T67" fmla="*/ 1439 h 1722"/>
                  <a:gd name="T68" fmla="*/ 115 w 1720"/>
                  <a:gd name="T69" fmla="*/ 395 h 1722"/>
                  <a:gd name="T70" fmla="*/ 266 w 1720"/>
                  <a:gd name="T71" fmla="*/ 450 h 1722"/>
                  <a:gd name="T72" fmla="*/ 114 w 1720"/>
                  <a:gd name="T73" fmla="*/ 480 h 1722"/>
                  <a:gd name="T74" fmla="*/ 144 w 1720"/>
                  <a:gd name="T75" fmla="*/ 1288 h 1722"/>
                  <a:gd name="T76" fmla="*/ 1606 w 1720"/>
                  <a:gd name="T77" fmla="*/ 1258 h 1722"/>
                  <a:gd name="T78" fmla="*/ 1576 w 1720"/>
                  <a:gd name="T79" fmla="*/ 450 h 1722"/>
                  <a:gd name="T80" fmla="*/ 1452 w 1720"/>
                  <a:gd name="T81" fmla="*/ 395 h 1722"/>
                  <a:gd name="T82" fmla="*/ 1660 w 1720"/>
                  <a:gd name="T83" fmla="*/ 450 h 1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0" h="1722">
                    <a:moveTo>
                      <a:pt x="1605" y="335"/>
                    </a:moveTo>
                    <a:cubicBezTo>
                      <a:pt x="1452" y="335"/>
                      <a:pt x="1452" y="335"/>
                      <a:pt x="1452" y="335"/>
                    </a:cubicBezTo>
                    <a:cubicBezTo>
                      <a:pt x="1452" y="199"/>
                      <a:pt x="1452" y="199"/>
                      <a:pt x="1452" y="199"/>
                    </a:cubicBezTo>
                    <a:cubicBezTo>
                      <a:pt x="1452" y="152"/>
                      <a:pt x="1414" y="114"/>
                      <a:pt x="1368" y="114"/>
                    </a:cubicBezTo>
                    <a:cubicBezTo>
                      <a:pt x="733" y="114"/>
                      <a:pt x="733" y="114"/>
                      <a:pt x="733" y="114"/>
                    </a:cubicBezTo>
                    <a:cubicBezTo>
                      <a:pt x="729" y="64"/>
                      <a:pt x="729" y="64"/>
                      <a:pt x="729" y="64"/>
                    </a:cubicBezTo>
                    <a:cubicBezTo>
                      <a:pt x="727" y="28"/>
                      <a:pt x="696" y="0"/>
                      <a:pt x="660" y="0"/>
                    </a:cubicBezTo>
                    <a:cubicBezTo>
                      <a:pt x="501" y="0"/>
                      <a:pt x="501" y="0"/>
                      <a:pt x="501" y="0"/>
                    </a:cubicBezTo>
                    <a:cubicBezTo>
                      <a:pt x="465" y="0"/>
                      <a:pt x="435" y="28"/>
                      <a:pt x="432" y="64"/>
                    </a:cubicBezTo>
                    <a:cubicBezTo>
                      <a:pt x="429" y="114"/>
                      <a:pt x="429" y="114"/>
                      <a:pt x="429" y="114"/>
                    </a:cubicBezTo>
                    <a:cubicBezTo>
                      <a:pt x="351" y="114"/>
                      <a:pt x="351" y="114"/>
                      <a:pt x="351" y="114"/>
                    </a:cubicBezTo>
                    <a:cubicBezTo>
                      <a:pt x="304" y="114"/>
                      <a:pt x="266" y="152"/>
                      <a:pt x="266" y="199"/>
                    </a:cubicBezTo>
                    <a:cubicBezTo>
                      <a:pt x="266" y="335"/>
                      <a:pt x="266" y="335"/>
                      <a:pt x="266" y="335"/>
                    </a:cubicBezTo>
                    <a:cubicBezTo>
                      <a:pt x="115" y="335"/>
                      <a:pt x="115" y="335"/>
                      <a:pt x="115" y="335"/>
                    </a:cubicBezTo>
                    <a:cubicBezTo>
                      <a:pt x="52" y="335"/>
                      <a:pt x="0" y="387"/>
                      <a:pt x="0" y="450"/>
                    </a:cubicBezTo>
                    <a:cubicBezTo>
                      <a:pt x="0" y="1439"/>
                      <a:pt x="0" y="1439"/>
                      <a:pt x="0" y="1439"/>
                    </a:cubicBezTo>
                    <a:cubicBezTo>
                      <a:pt x="0" y="1502"/>
                      <a:pt x="52" y="1554"/>
                      <a:pt x="115" y="1554"/>
                    </a:cubicBezTo>
                    <a:cubicBezTo>
                      <a:pt x="748" y="1554"/>
                      <a:pt x="748" y="1554"/>
                      <a:pt x="748" y="1554"/>
                    </a:cubicBezTo>
                    <a:cubicBezTo>
                      <a:pt x="748" y="1662"/>
                      <a:pt x="748" y="1662"/>
                      <a:pt x="748" y="1662"/>
                    </a:cubicBezTo>
                    <a:cubicBezTo>
                      <a:pt x="565" y="1662"/>
                      <a:pt x="565" y="1662"/>
                      <a:pt x="565" y="1662"/>
                    </a:cubicBezTo>
                    <a:cubicBezTo>
                      <a:pt x="548" y="1662"/>
                      <a:pt x="535" y="1675"/>
                      <a:pt x="535" y="1692"/>
                    </a:cubicBezTo>
                    <a:cubicBezTo>
                      <a:pt x="535" y="1708"/>
                      <a:pt x="548" y="1722"/>
                      <a:pt x="565" y="1722"/>
                    </a:cubicBezTo>
                    <a:cubicBezTo>
                      <a:pt x="1155" y="1722"/>
                      <a:pt x="1155" y="1722"/>
                      <a:pt x="1155" y="1722"/>
                    </a:cubicBezTo>
                    <a:cubicBezTo>
                      <a:pt x="1172" y="1722"/>
                      <a:pt x="1185" y="1708"/>
                      <a:pt x="1185" y="1692"/>
                    </a:cubicBezTo>
                    <a:cubicBezTo>
                      <a:pt x="1185" y="1675"/>
                      <a:pt x="1172" y="1662"/>
                      <a:pt x="1155" y="1662"/>
                    </a:cubicBezTo>
                    <a:cubicBezTo>
                      <a:pt x="972" y="1662"/>
                      <a:pt x="972" y="1662"/>
                      <a:pt x="972" y="1662"/>
                    </a:cubicBezTo>
                    <a:cubicBezTo>
                      <a:pt x="972" y="1554"/>
                      <a:pt x="972" y="1554"/>
                      <a:pt x="972" y="1554"/>
                    </a:cubicBezTo>
                    <a:cubicBezTo>
                      <a:pt x="1605" y="1554"/>
                      <a:pt x="1605" y="1554"/>
                      <a:pt x="1605" y="1554"/>
                    </a:cubicBezTo>
                    <a:cubicBezTo>
                      <a:pt x="1668" y="1554"/>
                      <a:pt x="1720" y="1502"/>
                      <a:pt x="1720" y="1439"/>
                    </a:cubicBezTo>
                    <a:cubicBezTo>
                      <a:pt x="1720" y="450"/>
                      <a:pt x="1720" y="450"/>
                      <a:pt x="1720" y="450"/>
                    </a:cubicBezTo>
                    <a:cubicBezTo>
                      <a:pt x="1720" y="387"/>
                      <a:pt x="1668" y="335"/>
                      <a:pt x="1605" y="335"/>
                    </a:cubicBezTo>
                    <a:close/>
                    <a:moveTo>
                      <a:pt x="351" y="1005"/>
                    </a:moveTo>
                    <a:cubicBezTo>
                      <a:pt x="1368" y="1005"/>
                      <a:pt x="1368" y="1005"/>
                      <a:pt x="1368" y="1005"/>
                    </a:cubicBezTo>
                    <a:cubicBezTo>
                      <a:pt x="1414" y="1005"/>
                      <a:pt x="1452" y="967"/>
                      <a:pt x="1452" y="920"/>
                    </a:cubicBezTo>
                    <a:cubicBezTo>
                      <a:pt x="1452" y="510"/>
                      <a:pt x="1452" y="510"/>
                      <a:pt x="1452" y="510"/>
                    </a:cubicBezTo>
                    <a:cubicBezTo>
                      <a:pt x="1546" y="510"/>
                      <a:pt x="1546" y="510"/>
                      <a:pt x="1546" y="510"/>
                    </a:cubicBezTo>
                    <a:cubicBezTo>
                      <a:pt x="1546" y="1228"/>
                      <a:pt x="1546" y="1228"/>
                      <a:pt x="1546" y="1228"/>
                    </a:cubicBezTo>
                    <a:cubicBezTo>
                      <a:pt x="174" y="1228"/>
                      <a:pt x="174" y="1228"/>
                      <a:pt x="174" y="1228"/>
                    </a:cubicBezTo>
                    <a:cubicBezTo>
                      <a:pt x="174" y="510"/>
                      <a:pt x="174" y="510"/>
                      <a:pt x="174" y="510"/>
                    </a:cubicBezTo>
                    <a:cubicBezTo>
                      <a:pt x="266" y="510"/>
                      <a:pt x="266" y="510"/>
                      <a:pt x="266" y="510"/>
                    </a:cubicBezTo>
                    <a:cubicBezTo>
                      <a:pt x="266" y="920"/>
                      <a:pt x="266" y="920"/>
                      <a:pt x="266" y="920"/>
                    </a:cubicBezTo>
                    <a:cubicBezTo>
                      <a:pt x="266" y="967"/>
                      <a:pt x="304" y="1005"/>
                      <a:pt x="351" y="1005"/>
                    </a:cubicBezTo>
                    <a:close/>
                    <a:moveTo>
                      <a:pt x="326" y="199"/>
                    </a:moveTo>
                    <a:cubicBezTo>
                      <a:pt x="326" y="185"/>
                      <a:pt x="337" y="174"/>
                      <a:pt x="351" y="174"/>
                    </a:cubicBezTo>
                    <a:cubicBezTo>
                      <a:pt x="457" y="174"/>
                      <a:pt x="457" y="174"/>
                      <a:pt x="457" y="174"/>
                    </a:cubicBezTo>
                    <a:cubicBezTo>
                      <a:pt x="472" y="174"/>
                      <a:pt x="485" y="162"/>
                      <a:pt x="487" y="146"/>
                    </a:cubicBezTo>
                    <a:cubicBezTo>
                      <a:pt x="492" y="68"/>
                      <a:pt x="492" y="68"/>
                      <a:pt x="492" y="68"/>
                    </a:cubicBezTo>
                    <a:cubicBezTo>
                      <a:pt x="492" y="64"/>
                      <a:pt x="496" y="60"/>
                      <a:pt x="501" y="60"/>
                    </a:cubicBezTo>
                    <a:cubicBezTo>
                      <a:pt x="660" y="60"/>
                      <a:pt x="660" y="60"/>
                      <a:pt x="660" y="60"/>
                    </a:cubicBezTo>
                    <a:cubicBezTo>
                      <a:pt x="665" y="60"/>
                      <a:pt x="669" y="64"/>
                      <a:pt x="669" y="68"/>
                    </a:cubicBezTo>
                    <a:cubicBezTo>
                      <a:pt x="675" y="146"/>
                      <a:pt x="675" y="146"/>
                      <a:pt x="675" y="146"/>
                    </a:cubicBezTo>
                    <a:cubicBezTo>
                      <a:pt x="676" y="162"/>
                      <a:pt x="689" y="174"/>
                      <a:pt x="705" y="174"/>
                    </a:cubicBezTo>
                    <a:cubicBezTo>
                      <a:pt x="1368" y="174"/>
                      <a:pt x="1368" y="174"/>
                      <a:pt x="1368" y="174"/>
                    </a:cubicBezTo>
                    <a:cubicBezTo>
                      <a:pt x="1381" y="174"/>
                      <a:pt x="1392" y="185"/>
                      <a:pt x="1392" y="199"/>
                    </a:cubicBezTo>
                    <a:cubicBezTo>
                      <a:pt x="1392" y="920"/>
                      <a:pt x="1392" y="920"/>
                      <a:pt x="1392" y="920"/>
                    </a:cubicBezTo>
                    <a:cubicBezTo>
                      <a:pt x="1392" y="934"/>
                      <a:pt x="1381" y="945"/>
                      <a:pt x="1368" y="945"/>
                    </a:cubicBezTo>
                    <a:cubicBezTo>
                      <a:pt x="351" y="945"/>
                      <a:pt x="351" y="945"/>
                      <a:pt x="351" y="945"/>
                    </a:cubicBezTo>
                    <a:cubicBezTo>
                      <a:pt x="337" y="945"/>
                      <a:pt x="326" y="934"/>
                      <a:pt x="326" y="920"/>
                    </a:cubicBezTo>
                    <a:lnTo>
                      <a:pt x="326" y="199"/>
                    </a:lnTo>
                    <a:close/>
                    <a:moveTo>
                      <a:pt x="912" y="1662"/>
                    </a:moveTo>
                    <a:cubicBezTo>
                      <a:pt x="808" y="1662"/>
                      <a:pt x="808" y="1662"/>
                      <a:pt x="808" y="1662"/>
                    </a:cubicBezTo>
                    <a:cubicBezTo>
                      <a:pt x="808" y="1554"/>
                      <a:pt x="808" y="1554"/>
                      <a:pt x="808" y="1554"/>
                    </a:cubicBezTo>
                    <a:cubicBezTo>
                      <a:pt x="912" y="1554"/>
                      <a:pt x="912" y="1554"/>
                      <a:pt x="912" y="1554"/>
                    </a:cubicBezTo>
                    <a:lnTo>
                      <a:pt x="912" y="1662"/>
                    </a:lnTo>
                    <a:close/>
                    <a:moveTo>
                      <a:pt x="1660" y="1439"/>
                    </a:moveTo>
                    <a:cubicBezTo>
                      <a:pt x="1660" y="1469"/>
                      <a:pt x="1635" y="1494"/>
                      <a:pt x="1605" y="1494"/>
                    </a:cubicBezTo>
                    <a:cubicBezTo>
                      <a:pt x="115" y="1494"/>
                      <a:pt x="115" y="1494"/>
                      <a:pt x="115" y="1494"/>
                    </a:cubicBezTo>
                    <a:cubicBezTo>
                      <a:pt x="85" y="1494"/>
                      <a:pt x="60" y="1469"/>
                      <a:pt x="60" y="1439"/>
                    </a:cubicBezTo>
                    <a:cubicBezTo>
                      <a:pt x="60" y="450"/>
                      <a:pt x="60" y="450"/>
                      <a:pt x="60" y="450"/>
                    </a:cubicBezTo>
                    <a:cubicBezTo>
                      <a:pt x="60" y="420"/>
                      <a:pt x="85" y="395"/>
                      <a:pt x="115" y="395"/>
                    </a:cubicBezTo>
                    <a:cubicBezTo>
                      <a:pt x="266" y="395"/>
                      <a:pt x="266" y="395"/>
                      <a:pt x="266" y="395"/>
                    </a:cubicBezTo>
                    <a:cubicBezTo>
                      <a:pt x="266" y="450"/>
                      <a:pt x="266" y="450"/>
                      <a:pt x="266" y="450"/>
                    </a:cubicBezTo>
                    <a:cubicBezTo>
                      <a:pt x="144" y="450"/>
                      <a:pt x="144" y="450"/>
                      <a:pt x="144" y="450"/>
                    </a:cubicBezTo>
                    <a:cubicBezTo>
                      <a:pt x="128" y="450"/>
                      <a:pt x="114" y="463"/>
                      <a:pt x="114" y="480"/>
                    </a:cubicBezTo>
                    <a:cubicBezTo>
                      <a:pt x="114" y="1258"/>
                      <a:pt x="114" y="1258"/>
                      <a:pt x="114" y="1258"/>
                    </a:cubicBezTo>
                    <a:cubicBezTo>
                      <a:pt x="114" y="1275"/>
                      <a:pt x="128" y="1288"/>
                      <a:pt x="144" y="1288"/>
                    </a:cubicBezTo>
                    <a:cubicBezTo>
                      <a:pt x="1576" y="1288"/>
                      <a:pt x="1576" y="1288"/>
                      <a:pt x="1576" y="1288"/>
                    </a:cubicBezTo>
                    <a:cubicBezTo>
                      <a:pt x="1592" y="1288"/>
                      <a:pt x="1606" y="1275"/>
                      <a:pt x="1606" y="1258"/>
                    </a:cubicBezTo>
                    <a:cubicBezTo>
                      <a:pt x="1606" y="480"/>
                      <a:pt x="1606" y="480"/>
                      <a:pt x="1606" y="480"/>
                    </a:cubicBezTo>
                    <a:cubicBezTo>
                      <a:pt x="1606" y="463"/>
                      <a:pt x="1592" y="450"/>
                      <a:pt x="1576" y="450"/>
                    </a:cubicBezTo>
                    <a:cubicBezTo>
                      <a:pt x="1452" y="450"/>
                      <a:pt x="1452" y="450"/>
                      <a:pt x="1452" y="450"/>
                    </a:cubicBezTo>
                    <a:cubicBezTo>
                      <a:pt x="1452" y="395"/>
                      <a:pt x="1452" y="395"/>
                      <a:pt x="1452" y="395"/>
                    </a:cubicBezTo>
                    <a:cubicBezTo>
                      <a:pt x="1605" y="395"/>
                      <a:pt x="1605" y="395"/>
                      <a:pt x="1605" y="395"/>
                    </a:cubicBezTo>
                    <a:cubicBezTo>
                      <a:pt x="1635" y="395"/>
                      <a:pt x="1660" y="420"/>
                      <a:pt x="1660" y="450"/>
                    </a:cubicBezTo>
                    <a:lnTo>
                      <a:pt x="1660" y="14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53">
                <a:extLst>
                  <a:ext uri="{FF2B5EF4-FFF2-40B4-BE49-F238E27FC236}">
                    <a16:creationId xmlns:a16="http://schemas.microsoft.com/office/drawing/2014/main" id="{FC2E3CA4-552C-EFA9-ADFB-AD08A14BB87A}"/>
                  </a:ext>
                </a:extLst>
              </p:cNvPr>
              <p:cNvSpPr>
                <a:spLocks noEditPoints="1"/>
              </p:cNvSpPr>
              <p:nvPr/>
            </p:nvSpPr>
            <p:spPr bwMode="gray">
              <a:xfrm>
                <a:off x="-5308600" y="12771438"/>
                <a:ext cx="406400" cy="406400"/>
              </a:xfrm>
              <a:custGeom>
                <a:avLst/>
                <a:gdLst>
                  <a:gd name="T0" fmla="*/ 54 w 108"/>
                  <a:gd name="T1" fmla="*/ 0 h 108"/>
                  <a:gd name="T2" fmla="*/ 0 w 108"/>
                  <a:gd name="T3" fmla="*/ 54 h 108"/>
                  <a:gd name="T4" fmla="*/ 54 w 108"/>
                  <a:gd name="T5" fmla="*/ 108 h 108"/>
                  <a:gd name="T6" fmla="*/ 108 w 108"/>
                  <a:gd name="T7" fmla="*/ 54 h 108"/>
                  <a:gd name="T8" fmla="*/ 54 w 108"/>
                  <a:gd name="T9" fmla="*/ 0 h 108"/>
                  <a:gd name="T10" fmla="*/ 54 w 108"/>
                  <a:gd name="T11" fmla="*/ 60 h 108"/>
                  <a:gd name="T12" fmla="*/ 48 w 108"/>
                  <a:gd name="T13" fmla="*/ 54 h 108"/>
                  <a:gd name="T14" fmla="*/ 54 w 108"/>
                  <a:gd name="T15" fmla="*/ 48 h 108"/>
                  <a:gd name="T16" fmla="*/ 60 w 108"/>
                  <a:gd name="T17" fmla="*/ 54 h 108"/>
                  <a:gd name="T18" fmla="*/ 54 w 108"/>
                  <a:gd name="T19" fmla="*/ 6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0"/>
                    </a:moveTo>
                    <a:cubicBezTo>
                      <a:pt x="24" y="0"/>
                      <a:pt x="0" y="24"/>
                      <a:pt x="0" y="54"/>
                    </a:cubicBezTo>
                    <a:cubicBezTo>
                      <a:pt x="0" y="84"/>
                      <a:pt x="24" y="108"/>
                      <a:pt x="54" y="108"/>
                    </a:cubicBezTo>
                    <a:cubicBezTo>
                      <a:pt x="84" y="108"/>
                      <a:pt x="108" y="84"/>
                      <a:pt x="108" y="54"/>
                    </a:cubicBezTo>
                    <a:cubicBezTo>
                      <a:pt x="108" y="24"/>
                      <a:pt x="84" y="0"/>
                      <a:pt x="54" y="0"/>
                    </a:cubicBezTo>
                    <a:close/>
                    <a:moveTo>
                      <a:pt x="54" y="60"/>
                    </a:moveTo>
                    <a:cubicBezTo>
                      <a:pt x="51" y="60"/>
                      <a:pt x="48" y="57"/>
                      <a:pt x="48" y="54"/>
                    </a:cubicBezTo>
                    <a:cubicBezTo>
                      <a:pt x="48" y="51"/>
                      <a:pt x="51" y="48"/>
                      <a:pt x="54" y="48"/>
                    </a:cubicBezTo>
                    <a:cubicBezTo>
                      <a:pt x="57" y="48"/>
                      <a:pt x="60" y="51"/>
                      <a:pt x="60" y="54"/>
                    </a:cubicBezTo>
                    <a:cubicBezTo>
                      <a:pt x="60" y="57"/>
                      <a:pt x="57" y="60"/>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4">
                <a:extLst>
                  <a:ext uri="{FF2B5EF4-FFF2-40B4-BE49-F238E27FC236}">
                    <a16:creationId xmlns:a16="http://schemas.microsoft.com/office/drawing/2014/main" id="{DDA32A45-9AF1-DA72-A7E7-72F3B119F8C7}"/>
                  </a:ext>
                </a:extLst>
              </p:cNvPr>
              <p:cNvSpPr>
                <a:spLocks noEditPoints="1"/>
              </p:cNvSpPr>
              <p:nvPr/>
            </p:nvSpPr>
            <p:spPr bwMode="gray">
              <a:xfrm>
                <a:off x="-6097588" y="8858250"/>
                <a:ext cx="1984375" cy="1982788"/>
              </a:xfrm>
              <a:custGeom>
                <a:avLst/>
                <a:gdLst>
                  <a:gd name="T0" fmla="*/ 30 w 526"/>
                  <a:gd name="T1" fmla="*/ 377 h 526"/>
                  <a:gd name="T2" fmla="*/ 149 w 526"/>
                  <a:gd name="T3" fmla="*/ 377 h 526"/>
                  <a:gd name="T4" fmla="*/ 149 w 526"/>
                  <a:gd name="T5" fmla="*/ 496 h 526"/>
                  <a:gd name="T6" fmla="*/ 179 w 526"/>
                  <a:gd name="T7" fmla="*/ 526 h 526"/>
                  <a:gd name="T8" fmla="*/ 347 w 526"/>
                  <a:gd name="T9" fmla="*/ 526 h 526"/>
                  <a:gd name="T10" fmla="*/ 377 w 526"/>
                  <a:gd name="T11" fmla="*/ 496 h 526"/>
                  <a:gd name="T12" fmla="*/ 377 w 526"/>
                  <a:gd name="T13" fmla="*/ 377 h 526"/>
                  <a:gd name="T14" fmla="*/ 496 w 526"/>
                  <a:gd name="T15" fmla="*/ 377 h 526"/>
                  <a:gd name="T16" fmla="*/ 526 w 526"/>
                  <a:gd name="T17" fmla="*/ 347 h 526"/>
                  <a:gd name="T18" fmla="*/ 526 w 526"/>
                  <a:gd name="T19" fmla="*/ 179 h 526"/>
                  <a:gd name="T20" fmla="*/ 496 w 526"/>
                  <a:gd name="T21" fmla="*/ 149 h 526"/>
                  <a:gd name="T22" fmla="*/ 377 w 526"/>
                  <a:gd name="T23" fmla="*/ 149 h 526"/>
                  <a:gd name="T24" fmla="*/ 377 w 526"/>
                  <a:gd name="T25" fmla="*/ 30 h 526"/>
                  <a:gd name="T26" fmla="*/ 347 w 526"/>
                  <a:gd name="T27" fmla="*/ 0 h 526"/>
                  <a:gd name="T28" fmla="*/ 179 w 526"/>
                  <a:gd name="T29" fmla="*/ 0 h 526"/>
                  <a:gd name="T30" fmla="*/ 149 w 526"/>
                  <a:gd name="T31" fmla="*/ 30 h 526"/>
                  <a:gd name="T32" fmla="*/ 149 w 526"/>
                  <a:gd name="T33" fmla="*/ 149 h 526"/>
                  <a:gd name="T34" fmla="*/ 30 w 526"/>
                  <a:gd name="T35" fmla="*/ 149 h 526"/>
                  <a:gd name="T36" fmla="*/ 0 w 526"/>
                  <a:gd name="T37" fmla="*/ 179 h 526"/>
                  <a:gd name="T38" fmla="*/ 0 w 526"/>
                  <a:gd name="T39" fmla="*/ 347 h 526"/>
                  <a:gd name="T40" fmla="*/ 30 w 526"/>
                  <a:gd name="T41" fmla="*/ 377 h 526"/>
                  <a:gd name="T42" fmla="*/ 60 w 526"/>
                  <a:gd name="T43" fmla="*/ 209 h 526"/>
                  <a:gd name="T44" fmla="*/ 179 w 526"/>
                  <a:gd name="T45" fmla="*/ 209 h 526"/>
                  <a:gd name="T46" fmla="*/ 209 w 526"/>
                  <a:gd name="T47" fmla="*/ 179 h 526"/>
                  <a:gd name="T48" fmla="*/ 209 w 526"/>
                  <a:gd name="T49" fmla="*/ 60 h 526"/>
                  <a:gd name="T50" fmla="*/ 317 w 526"/>
                  <a:gd name="T51" fmla="*/ 60 h 526"/>
                  <a:gd name="T52" fmla="*/ 317 w 526"/>
                  <a:gd name="T53" fmla="*/ 179 h 526"/>
                  <a:gd name="T54" fmla="*/ 347 w 526"/>
                  <a:gd name="T55" fmla="*/ 209 h 526"/>
                  <a:gd name="T56" fmla="*/ 466 w 526"/>
                  <a:gd name="T57" fmla="*/ 209 h 526"/>
                  <a:gd name="T58" fmla="*/ 466 w 526"/>
                  <a:gd name="T59" fmla="*/ 317 h 526"/>
                  <a:gd name="T60" fmla="*/ 347 w 526"/>
                  <a:gd name="T61" fmla="*/ 317 h 526"/>
                  <a:gd name="T62" fmla="*/ 317 w 526"/>
                  <a:gd name="T63" fmla="*/ 347 h 526"/>
                  <a:gd name="T64" fmla="*/ 317 w 526"/>
                  <a:gd name="T65" fmla="*/ 466 h 526"/>
                  <a:gd name="T66" fmla="*/ 209 w 526"/>
                  <a:gd name="T67" fmla="*/ 466 h 526"/>
                  <a:gd name="T68" fmla="*/ 209 w 526"/>
                  <a:gd name="T69" fmla="*/ 347 h 526"/>
                  <a:gd name="T70" fmla="*/ 179 w 526"/>
                  <a:gd name="T71" fmla="*/ 317 h 526"/>
                  <a:gd name="T72" fmla="*/ 60 w 526"/>
                  <a:gd name="T73" fmla="*/ 317 h 526"/>
                  <a:gd name="T74" fmla="*/ 60 w 526"/>
                  <a:gd name="T75" fmla="*/ 209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6" h="526">
                    <a:moveTo>
                      <a:pt x="30" y="377"/>
                    </a:moveTo>
                    <a:cubicBezTo>
                      <a:pt x="149" y="377"/>
                      <a:pt x="149" y="377"/>
                      <a:pt x="149" y="377"/>
                    </a:cubicBezTo>
                    <a:cubicBezTo>
                      <a:pt x="149" y="496"/>
                      <a:pt x="149" y="496"/>
                      <a:pt x="149" y="496"/>
                    </a:cubicBezTo>
                    <a:cubicBezTo>
                      <a:pt x="149" y="512"/>
                      <a:pt x="163" y="526"/>
                      <a:pt x="179" y="526"/>
                    </a:cubicBezTo>
                    <a:cubicBezTo>
                      <a:pt x="347" y="526"/>
                      <a:pt x="347" y="526"/>
                      <a:pt x="347" y="526"/>
                    </a:cubicBezTo>
                    <a:cubicBezTo>
                      <a:pt x="363" y="526"/>
                      <a:pt x="377" y="512"/>
                      <a:pt x="377" y="496"/>
                    </a:cubicBezTo>
                    <a:cubicBezTo>
                      <a:pt x="377" y="377"/>
                      <a:pt x="377" y="377"/>
                      <a:pt x="377" y="377"/>
                    </a:cubicBezTo>
                    <a:cubicBezTo>
                      <a:pt x="496" y="377"/>
                      <a:pt x="496" y="377"/>
                      <a:pt x="496" y="377"/>
                    </a:cubicBezTo>
                    <a:cubicBezTo>
                      <a:pt x="512" y="377"/>
                      <a:pt x="526" y="363"/>
                      <a:pt x="526" y="347"/>
                    </a:cubicBezTo>
                    <a:cubicBezTo>
                      <a:pt x="526" y="179"/>
                      <a:pt x="526" y="179"/>
                      <a:pt x="526" y="179"/>
                    </a:cubicBezTo>
                    <a:cubicBezTo>
                      <a:pt x="526" y="163"/>
                      <a:pt x="512" y="149"/>
                      <a:pt x="496" y="149"/>
                    </a:cubicBezTo>
                    <a:cubicBezTo>
                      <a:pt x="377" y="149"/>
                      <a:pt x="377" y="149"/>
                      <a:pt x="377" y="149"/>
                    </a:cubicBezTo>
                    <a:cubicBezTo>
                      <a:pt x="377" y="30"/>
                      <a:pt x="377" y="30"/>
                      <a:pt x="377" y="30"/>
                    </a:cubicBezTo>
                    <a:cubicBezTo>
                      <a:pt x="377" y="14"/>
                      <a:pt x="363" y="0"/>
                      <a:pt x="347" y="0"/>
                    </a:cubicBezTo>
                    <a:cubicBezTo>
                      <a:pt x="179" y="0"/>
                      <a:pt x="179" y="0"/>
                      <a:pt x="179" y="0"/>
                    </a:cubicBezTo>
                    <a:cubicBezTo>
                      <a:pt x="163" y="0"/>
                      <a:pt x="149" y="14"/>
                      <a:pt x="149" y="30"/>
                    </a:cubicBezTo>
                    <a:cubicBezTo>
                      <a:pt x="149" y="149"/>
                      <a:pt x="149" y="149"/>
                      <a:pt x="149" y="149"/>
                    </a:cubicBezTo>
                    <a:cubicBezTo>
                      <a:pt x="30" y="149"/>
                      <a:pt x="30" y="149"/>
                      <a:pt x="30" y="149"/>
                    </a:cubicBezTo>
                    <a:cubicBezTo>
                      <a:pt x="14" y="149"/>
                      <a:pt x="0" y="163"/>
                      <a:pt x="0" y="179"/>
                    </a:cubicBezTo>
                    <a:cubicBezTo>
                      <a:pt x="0" y="347"/>
                      <a:pt x="0" y="347"/>
                      <a:pt x="0" y="347"/>
                    </a:cubicBezTo>
                    <a:cubicBezTo>
                      <a:pt x="0" y="363"/>
                      <a:pt x="14" y="377"/>
                      <a:pt x="30" y="377"/>
                    </a:cubicBezTo>
                    <a:close/>
                    <a:moveTo>
                      <a:pt x="60" y="209"/>
                    </a:moveTo>
                    <a:cubicBezTo>
                      <a:pt x="179" y="209"/>
                      <a:pt x="179" y="209"/>
                      <a:pt x="179" y="209"/>
                    </a:cubicBezTo>
                    <a:cubicBezTo>
                      <a:pt x="196" y="209"/>
                      <a:pt x="209" y="196"/>
                      <a:pt x="209" y="179"/>
                    </a:cubicBezTo>
                    <a:cubicBezTo>
                      <a:pt x="209" y="60"/>
                      <a:pt x="209" y="60"/>
                      <a:pt x="209" y="60"/>
                    </a:cubicBezTo>
                    <a:cubicBezTo>
                      <a:pt x="317" y="60"/>
                      <a:pt x="317" y="60"/>
                      <a:pt x="317" y="60"/>
                    </a:cubicBezTo>
                    <a:cubicBezTo>
                      <a:pt x="317" y="179"/>
                      <a:pt x="317" y="179"/>
                      <a:pt x="317" y="179"/>
                    </a:cubicBezTo>
                    <a:cubicBezTo>
                      <a:pt x="317" y="196"/>
                      <a:pt x="330" y="209"/>
                      <a:pt x="347" y="209"/>
                    </a:cubicBezTo>
                    <a:cubicBezTo>
                      <a:pt x="466" y="209"/>
                      <a:pt x="466" y="209"/>
                      <a:pt x="466" y="209"/>
                    </a:cubicBezTo>
                    <a:cubicBezTo>
                      <a:pt x="466" y="317"/>
                      <a:pt x="466" y="317"/>
                      <a:pt x="466" y="317"/>
                    </a:cubicBezTo>
                    <a:cubicBezTo>
                      <a:pt x="347" y="317"/>
                      <a:pt x="347" y="317"/>
                      <a:pt x="347" y="317"/>
                    </a:cubicBezTo>
                    <a:cubicBezTo>
                      <a:pt x="330" y="317"/>
                      <a:pt x="317" y="330"/>
                      <a:pt x="317" y="347"/>
                    </a:cubicBezTo>
                    <a:cubicBezTo>
                      <a:pt x="317" y="466"/>
                      <a:pt x="317" y="466"/>
                      <a:pt x="317" y="466"/>
                    </a:cubicBezTo>
                    <a:cubicBezTo>
                      <a:pt x="209" y="466"/>
                      <a:pt x="209" y="466"/>
                      <a:pt x="209" y="466"/>
                    </a:cubicBezTo>
                    <a:cubicBezTo>
                      <a:pt x="209" y="347"/>
                      <a:pt x="209" y="347"/>
                      <a:pt x="209" y="347"/>
                    </a:cubicBezTo>
                    <a:cubicBezTo>
                      <a:pt x="209" y="330"/>
                      <a:pt x="196" y="317"/>
                      <a:pt x="179" y="317"/>
                    </a:cubicBezTo>
                    <a:cubicBezTo>
                      <a:pt x="60" y="317"/>
                      <a:pt x="60" y="317"/>
                      <a:pt x="60" y="317"/>
                    </a:cubicBezTo>
                    <a:lnTo>
                      <a:pt x="60"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9" name="Group 138">
            <a:extLst>
              <a:ext uri="{FF2B5EF4-FFF2-40B4-BE49-F238E27FC236}">
                <a16:creationId xmlns:a16="http://schemas.microsoft.com/office/drawing/2014/main" id="{F91469EC-785E-4775-A980-C2E724D98FA3}"/>
              </a:ext>
            </a:extLst>
          </p:cNvPr>
          <p:cNvGrpSpPr>
            <a:grpSpLocks noChangeAspect="1"/>
          </p:cNvGrpSpPr>
          <p:nvPr/>
        </p:nvGrpSpPr>
        <p:grpSpPr bwMode="gray">
          <a:xfrm>
            <a:off x="480835" y="2995931"/>
            <a:ext cx="514565" cy="502920"/>
            <a:chOff x="-9605963" y="6381750"/>
            <a:chExt cx="6664326" cy="6513513"/>
          </a:xfrm>
        </p:grpSpPr>
        <p:sp>
          <p:nvSpPr>
            <p:cNvPr id="140" name="AutoShape 58">
              <a:extLst>
                <a:ext uri="{FF2B5EF4-FFF2-40B4-BE49-F238E27FC236}">
                  <a16:creationId xmlns:a16="http://schemas.microsoft.com/office/drawing/2014/main" id="{370B96DC-D53D-010C-21FE-7B026B7AAFF5}"/>
                </a:ext>
              </a:extLst>
            </p:cNvPr>
            <p:cNvSpPr>
              <a:spLocks noChangeAspect="1" noChangeArrowheads="1" noTextEdit="1"/>
            </p:cNvSpPr>
            <p:nvPr/>
          </p:nvSpPr>
          <p:spPr bwMode="gray">
            <a:xfrm>
              <a:off x="-9548813" y="6381750"/>
              <a:ext cx="6513513" cy="6513513"/>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1" name="Group 140">
              <a:extLst>
                <a:ext uri="{FF2B5EF4-FFF2-40B4-BE49-F238E27FC236}">
                  <a16:creationId xmlns:a16="http://schemas.microsoft.com/office/drawing/2014/main" id="{87B3BC77-907D-C6D6-1525-0FC974789B42}"/>
                </a:ext>
              </a:extLst>
            </p:cNvPr>
            <p:cNvGrpSpPr/>
            <p:nvPr/>
          </p:nvGrpSpPr>
          <p:grpSpPr bwMode="gray">
            <a:xfrm>
              <a:off x="-9605963" y="6384925"/>
              <a:ext cx="6664326" cy="6507163"/>
              <a:chOff x="-9605963" y="6384925"/>
              <a:chExt cx="6664326" cy="6507163"/>
            </a:xfrm>
            <a:solidFill>
              <a:schemeClr val="accent1"/>
            </a:solidFill>
          </p:grpSpPr>
          <p:sp>
            <p:nvSpPr>
              <p:cNvPr id="142" name="Freeform 61">
                <a:extLst>
                  <a:ext uri="{FF2B5EF4-FFF2-40B4-BE49-F238E27FC236}">
                    <a16:creationId xmlns:a16="http://schemas.microsoft.com/office/drawing/2014/main" id="{580ED1F9-1DC6-A7C5-02A8-2E2FDDB71A92}"/>
                  </a:ext>
                </a:extLst>
              </p:cNvPr>
              <p:cNvSpPr>
                <a:spLocks/>
              </p:cNvSpPr>
              <p:nvPr/>
            </p:nvSpPr>
            <p:spPr bwMode="gray">
              <a:xfrm>
                <a:off x="-9605963" y="8613775"/>
                <a:ext cx="6664326" cy="4278313"/>
              </a:xfrm>
              <a:custGeom>
                <a:avLst/>
                <a:gdLst>
                  <a:gd name="T0" fmla="*/ 1706 w 1768"/>
                  <a:gd name="T1" fmla="*/ 111 h 1135"/>
                  <a:gd name="T2" fmla="*/ 1569 w 1768"/>
                  <a:gd name="T3" fmla="*/ 3 h 1135"/>
                  <a:gd name="T4" fmla="*/ 1486 w 1768"/>
                  <a:gd name="T5" fmla="*/ 131 h 1135"/>
                  <a:gd name="T6" fmla="*/ 1315 w 1768"/>
                  <a:gd name="T7" fmla="*/ 265 h 1135"/>
                  <a:gd name="T8" fmla="*/ 1260 w 1768"/>
                  <a:gd name="T9" fmla="*/ 251 h 1135"/>
                  <a:gd name="T10" fmla="*/ 1053 w 1768"/>
                  <a:gd name="T11" fmla="*/ 140 h 1135"/>
                  <a:gd name="T12" fmla="*/ 1035 w 1768"/>
                  <a:gd name="T13" fmla="*/ 197 h 1135"/>
                  <a:gd name="T14" fmla="*/ 1096 w 1768"/>
                  <a:gd name="T15" fmla="*/ 239 h 1135"/>
                  <a:gd name="T16" fmla="*/ 1228 w 1768"/>
                  <a:gd name="T17" fmla="*/ 339 h 1135"/>
                  <a:gd name="T18" fmla="*/ 1280 w 1768"/>
                  <a:gd name="T19" fmla="*/ 365 h 1135"/>
                  <a:gd name="T20" fmla="*/ 1366 w 1768"/>
                  <a:gd name="T21" fmla="*/ 299 h 1135"/>
                  <a:gd name="T22" fmla="*/ 1517 w 1768"/>
                  <a:gd name="T23" fmla="*/ 191 h 1135"/>
                  <a:gd name="T24" fmla="*/ 1550 w 1768"/>
                  <a:gd name="T25" fmla="*/ 155 h 1135"/>
                  <a:gd name="T26" fmla="*/ 1571 w 1768"/>
                  <a:gd name="T27" fmla="*/ 63 h 1135"/>
                  <a:gd name="T28" fmla="*/ 1653 w 1768"/>
                  <a:gd name="T29" fmla="*/ 139 h 1135"/>
                  <a:gd name="T30" fmla="*/ 1681 w 1768"/>
                  <a:gd name="T31" fmla="*/ 191 h 1135"/>
                  <a:gd name="T32" fmla="*/ 1632 w 1768"/>
                  <a:gd name="T33" fmla="*/ 226 h 1135"/>
                  <a:gd name="T34" fmla="*/ 1602 w 1768"/>
                  <a:gd name="T35" fmla="*/ 319 h 1135"/>
                  <a:gd name="T36" fmla="*/ 1564 w 1768"/>
                  <a:gd name="T37" fmla="*/ 372 h 1135"/>
                  <a:gd name="T38" fmla="*/ 1454 w 1768"/>
                  <a:gd name="T39" fmla="*/ 708 h 1135"/>
                  <a:gd name="T40" fmla="*/ 1358 w 1768"/>
                  <a:gd name="T41" fmla="*/ 848 h 1135"/>
                  <a:gd name="T42" fmla="*/ 1375 w 1768"/>
                  <a:gd name="T43" fmla="*/ 1039 h 1135"/>
                  <a:gd name="T44" fmla="*/ 1262 w 1768"/>
                  <a:gd name="T45" fmla="*/ 912 h 1135"/>
                  <a:gd name="T46" fmla="*/ 1140 w 1768"/>
                  <a:gd name="T47" fmla="*/ 881 h 1135"/>
                  <a:gd name="T48" fmla="*/ 1107 w 1768"/>
                  <a:gd name="T49" fmla="*/ 916 h 1135"/>
                  <a:gd name="T50" fmla="*/ 1091 w 1768"/>
                  <a:gd name="T51" fmla="*/ 951 h 1135"/>
                  <a:gd name="T52" fmla="*/ 864 w 1768"/>
                  <a:gd name="T53" fmla="*/ 963 h 1135"/>
                  <a:gd name="T54" fmla="*/ 858 w 1768"/>
                  <a:gd name="T55" fmla="*/ 1069 h 1135"/>
                  <a:gd name="T56" fmla="*/ 699 w 1768"/>
                  <a:gd name="T57" fmla="*/ 950 h 1135"/>
                  <a:gd name="T58" fmla="*/ 660 w 1768"/>
                  <a:gd name="T59" fmla="*/ 932 h 1135"/>
                  <a:gd name="T60" fmla="*/ 540 w 1768"/>
                  <a:gd name="T61" fmla="*/ 874 h 1135"/>
                  <a:gd name="T62" fmla="*/ 338 w 1768"/>
                  <a:gd name="T63" fmla="*/ 816 h 1135"/>
                  <a:gd name="T64" fmla="*/ 88 w 1768"/>
                  <a:gd name="T65" fmla="*/ 568 h 1135"/>
                  <a:gd name="T66" fmla="*/ 192 w 1768"/>
                  <a:gd name="T67" fmla="*/ 83 h 1135"/>
                  <a:gd name="T68" fmla="*/ 282 w 1768"/>
                  <a:gd name="T69" fmla="*/ 98 h 1135"/>
                  <a:gd name="T70" fmla="*/ 296 w 1768"/>
                  <a:gd name="T71" fmla="*/ 40 h 1135"/>
                  <a:gd name="T72" fmla="*/ 170 w 1768"/>
                  <a:gd name="T73" fmla="*/ 28 h 1135"/>
                  <a:gd name="T74" fmla="*/ 29 w 1768"/>
                  <a:gd name="T75" fmla="*/ 579 h 1135"/>
                  <a:gd name="T76" fmla="*/ 308 w 1768"/>
                  <a:gd name="T77" fmla="*/ 868 h 1135"/>
                  <a:gd name="T78" fmla="*/ 654 w 1768"/>
                  <a:gd name="T79" fmla="*/ 998 h 1135"/>
                  <a:gd name="T80" fmla="*/ 857 w 1768"/>
                  <a:gd name="T81" fmla="*/ 1134 h 1135"/>
                  <a:gd name="T82" fmla="*/ 923 w 1768"/>
                  <a:gd name="T83" fmla="*/ 1011 h 1135"/>
                  <a:gd name="T84" fmla="*/ 1149 w 1768"/>
                  <a:gd name="T85" fmla="*/ 987 h 1135"/>
                  <a:gd name="T86" fmla="*/ 1211 w 1768"/>
                  <a:gd name="T87" fmla="*/ 949 h 1135"/>
                  <a:gd name="T88" fmla="*/ 1412 w 1768"/>
                  <a:gd name="T89" fmla="*/ 1086 h 1135"/>
                  <a:gd name="T90" fmla="*/ 1420 w 1768"/>
                  <a:gd name="T91" fmla="*/ 835 h 1135"/>
                  <a:gd name="T92" fmla="*/ 1568 w 1768"/>
                  <a:gd name="T93" fmla="*/ 513 h 1135"/>
                  <a:gd name="T94" fmla="*/ 1606 w 1768"/>
                  <a:gd name="T95" fmla="*/ 414 h 1135"/>
                  <a:gd name="T96" fmla="*/ 1651 w 1768"/>
                  <a:gd name="T97" fmla="*/ 284 h 1135"/>
                  <a:gd name="T98" fmla="*/ 1696 w 1768"/>
                  <a:gd name="T99" fmla="*/ 25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135">
                    <a:moveTo>
                      <a:pt x="1719" y="133"/>
                    </a:moveTo>
                    <a:cubicBezTo>
                      <a:pt x="1715" y="126"/>
                      <a:pt x="1710" y="119"/>
                      <a:pt x="1706" y="111"/>
                    </a:cubicBezTo>
                    <a:cubicBezTo>
                      <a:pt x="1703" y="105"/>
                      <a:pt x="1700" y="98"/>
                      <a:pt x="1697" y="91"/>
                    </a:cubicBezTo>
                    <a:cubicBezTo>
                      <a:pt x="1679" y="53"/>
                      <a:pt x="1654" y="0"/>
                      <a:pt x="1569" y="3"/>
                    </a:cubicBezTo>
                    <a:cubicBezTo>
                      <a:pt x="1544" y="3"/>
                      <a:pt x="1523" y="14"/>
                      <a:pt x="1508" y="32"/>
                    </a:cubicBezTo>
                    <a:cubicBezTo>
                      <a:pt x="1487" y="60"/>
                      <a:pt x="1484" y="101"/>
                      <a:pt x="1486" y="131"/>
                    </a:cubicBezTo>
                    <a:cubicBezTo>
                      <a:pt x="1463" y="132"/>
                      <a:pt x="1432" y="136"/>
                      <a:pt x="1405" y="149"/>
                    </a:cubicBezTo>
                    <a:cubicBezTo>
                      <a:pt x="1360" y="171"/>
                      <a:pt x="1328" y="236"/>
                      <a:pt x="1315" y="265"/>
                    </a:cubicBezTo>
                    <a:cubicBezTo>
                      <a:pt x="1307" y="269"/>
                      <a:pt x="1294" y="275"/>
                      <a:pt x="1281" y="284"/>
                    </a:cubicBezTo>
                    <a:cubicBezTo>
                      <a:pt x="1276" y="273"/>
                      <a:pt x="1269" y="262"/>
                      <a:pt x="1260" y="251"/>
                    </a:cubicBezTo>
                    <a:cubicBezTo>
                      <a:pt x="1224" y="207"/>
                      <a:pt x="1159" y="182"/>
                      <a:pt x="1110" y="179"/>
                    </a:cubicBezTo>
                    <a:cubicBezTo>
                      <a:pt x="1093" y="159"/>
                      <a:pt x="1071" y="146"/>
                      <a:pt x="1053" y="140"/>
                    </a:cubicBezTo>
                    <a:cubicBezTo>
                      <a:pt x="1038" y="135"/>
                      <a:pt x="1021" y="144"/>
                      <a:pt x="1016" y="160"/>
                    </a:cubicBezTo>
                    <a:cubicBezTo>
                      <a:pt x="1011" y="175"/>
                      <a:pt x="1019" y="192"/>
                      <a:pt x="1035" y="197"/>
                    </a:cubicBezTo>
                    <a:cubicBezTo>
                      <a:pt x="1044" y="200"/>
                      <a:pt x="1060" y="209"/>
                      <a:pt x="1067" y="223"/>
                    </a:cubicBezTo>
                    <a:cubicBezTo>
                      <a:pt x="1073" y="233"/>
                      <a:pt x="1084" y="239"/>
                      <a:pt x="1096" y="239"/>
                    </a:cubicBezTo>
                    <a:cubicBezTo>
                      <a:pt x="1130" y="236"/>
                      <a:pt x="1187" y="257"/>
                      <a:pt x="1214" y="290"/>
                    </a:cubicBezTo>
                    <a:cubicBezTo>
                      <a:pt x="1228" y="305"/>
                      <a:pt x="1232" y="322"/>
                      <a:pt x="1228" y="339"/>
                    </a:cubicBezTo>
                    <a:cubicBezTo>
                      <a:pt x="1224" y="353"/>
                      <a:pt x="1231" y="367"/>
                      <a:pt x="1243" y="373"/>
                    </a:cubicBezTo>
                    <a:cubicBezTo>
                      <a:pt x="1256" y="379"/>
                      <a:pt x="1271" y="376"/>
                      <a:pt x="1280" y="365"/>
                    </a:cubicBezTo>
                    <a:cubicBezTo>
                      <a:pt x="1308" y="330"/>
                      <a:pt x="1347" y="317"/>
                      <a:pt x="1347" y="317"/>
                    </a:cubicBezTo>
                    <a:cubicBezTo>
                      <a:pt x="1356" y="314"/>
                      <a:pt x="1363" y="307"/>
                      <a:pt x="1366" y="299"/>
                    </a:cubicBezTo>
                    <a:cubicBezTo>
                      <a:pt x="1379" y="266"/>
                      <a:pt x="1407" y="215"/>
                      <a:pt x="1431" y="204"/>
                    </a:cubicBezTo>
                    <a:cubicBezTo>
                      <a:pt x="1467" y="186"/>
                      <a:pt x="1517" y="191"/>
                      <a:pt x="1517" y="191"/>
                    </a:cubicBezTo>
                    <a:cubicBezTo>
                      <a:pt x="1527" y="192"/>
                      <a:pt x="1537" y="189"/>
                      <a:pt x="1543" y="182"/>
                    </a:cubicBezTo>
                    <a:cubicBezTo>
                      <a:pt x="1550" y="174"/>
                      <a:pt x="1552" y="164"/>
                      <a:pt x="1550" y="155"/>
                    </a:cubicBezTo>
                    <a:cubicBezTo>
                      <a:pt x="1545" y="130"/>
                      <a:pt x="1543" y="86"/>
                      <a:pt x="1556" y="69"/>
                    </a:cubicBezTo>
                    <a:cubicBezTo>
                      <a:pt x="1558" y="66"/>
                      <a:pt x="1562" y="63"/>
                      <a:pt x="1571" y="63"/>
                    </a:cubicBezTo>
                    <a:cubicBezTo>
                      <a:pt x="1617" y="61"/>
                      <a:pt x="1625" y="80"/>
                      <a:pt x="1642" y="117"/>
                    </a:cubicBezTo>
                    <a:cubicBezTo>
                      <a:pt x="1646" y="124"/>
                      <a:pt x="1649" y="131"/>
                      <a:pt x="1653" y="139"/>
                    </a:cubicBezTo>
                    <a:cubicBezTo>
                      <a:pt x="1658" y="148"/>
                      <a:pt x="1663" y="157"/>
                      <a:pt x="1668" y="164"/>
                    </a:cubicBezTo>
                    <a:cubicBezTo>
                      <a:pt x="1673" y="173"/>
                      <a:pt x="1682" y="187"/>
                      <a:pt x="1681" y="191"/>
                    </a:cubicBezTo>
                    <a:cubicBezTo>
                      <a:pt x="1681" y="191"/>
                      <a:pt x="1680" y="197"/>
                      <a:pt x="1664" y="207"/>
                    </a:cubicBezTo>
                    <a:cubicBezTo>
                      <a:pt x="1651" y="215"/>
                      <a:pt x="1641" y="221"/>
                      <a:pt x="1632" y="226"/>
                    </a:cubicBezTo>
                    <a:cubicBezTo>
                      <a:pt x="1609" y="239"/>
                      <a:pt x="1591" y="249"/>
                      <a:pt x="1586" y="270"/>
                    </a:cubicBezTo>
                    <a:cubicBezTo>
                      <a:pt x="1582" y="289"/>
                      <a:pt x="1592" y="306"/>
                      <a:pt x="1602" y="319"/>
                    </a:cubicBezTo>
                    <a:cubicBezTo>
                      <a:pt x="1607" y="326"/>
                      <a:pt x="1612" y="332"/>
                      <a:pt x="1568" y="368"/>
                    </a:cubicBezTo>
                    <a:cubicBezTo>
                      <a:pt x="1564" y="372"/>
                      <a:pt x="1564" y="372"/>
                      <a:pt x="1564" y="372"/>
                    </a:cubicBezTo>
                    <a:cubicBezTo>
                      <a:pt x="1525" y="403"/>
                      <a:pt x="1501" y="429"/>
                      <a:pt x="1508" y="518"/>
                    </a:cubicBezTo>
                    <a:cubicBezTo>
                      <a:pt x="1514" y="594"/>
                      <a:pt x="1494" y="664"/>
                      <a:pt x="1454" y="708"/>
                    </a:cubicBezTo>
                    <a:cubicBezTo>
                      <a:pt x="1418" y="747"/>
                      <a:pt x="1362" y="811"/>
                      <a:pt x="1361" y="811"/>
                    </a:cubicBezTo>
                    <a:cubicBezTo>
                      <a:pt x="1352" y="822"/>
                      <a:pt x="1351" y="837"/>
                      <a:pt x="1358" y="848"/>
                    </a:cubicBezTo>
                    <a:cubicBezTo>
                      <a:pt x="1359" y="848"/>
                      <a:pt x="1400" y="912"/>
                      <a:pt x="1400" y="968"/>
                    </a:cubicBezTo>
                    <a:cubicBezTo>
                      <a:pt x="1399" y="1001"/>
                      <a:pt x="1390" y="1028"/>
                      <a:pt x="1375" y="1039"/>
                    </a:cubicBezTo>
                    <a:cubicBezTo>
                      <a:pt x="1370" y="1043"/>
                      <a:pt x="1361" y="1048"/>
                      <a:pt x="1345" y="1045"/>
                    </a:cubicBezTo>
                    <a:cubicBezTo>
                      <a:pt x="1320" y="1039"/>
                      <a:pt x="1282" y="971"/>
                      <a:pt x="1262" y="912"/>
                    </a:cubicBezTo>
                    <a:cubicBezTo>
                      <a:pt x="1258" y="901"/>
                      <a:pt x="1248" y="893"/>
                      <a:pt x="1236" y="892"/>
                    </a:cubicBezTo>
                    <a:cubicBezTo>
                      <a:pt x="1140" y="881"/>
                      <a:pt x="1140" y="881"/>
                      <a:pt x="1140" y="881"/>
                    </a:cubicBezTo>
                    <a:cubicBezTo>
                      <a:pt x="1130" y="880"/>
                      <a:pt x="1121" y="883"/>
                      <a:pt x="1115" y="890"/>
                    </a:cubicBezTo>
                    <a:cubicBezTo>
                      <a:pt x="1108" y="897"/>
                      <a:pt x="1105" y="907"/>
                      <a:pt x="1107" y="916"/>
                    </a:cubicBezTo>
                    <a:cubicBezTo>
                      <a:pt x="1108" y="924"/>
                      <a:pt x="1108" y="942"/>
                      <a:pt x="1103" y="948"/>
                    </a:cubicBezTo>
                    <a:cubicBezTo>
                      <a:pt x="1102" y="949"/>
                      <a:pt x="1100" y="951"/>
                      <a:pt x="1091" y="951"/>
                    </a:cubicBezTo>
                    <a:cubicBezTo>
                      <a:pt x="888" y="951"/>
                      <a:pt x="888" y="951"/>
                      <a:pt x="888" y="951"/>
                    </a:cubicBezTo>
                    <a:cubicBezTo>
                      <a:pt x="878" y="951"/>
                      <a:pt x="869" y="956"/>
                      <a:pt x="864" y="963"/>
                    </a:cubicBezTo>
                    <a:cubicBezTo>
                      <a:pt x="858" y="971"/>
                      <a:pt x="856" y="980"/>
                      <a:pt x="859" y="989"/>
                    </a:cubicBezTo>
                    <a:cubicBezTo>
                      <a:pt x="865" y="1012"/>
                      <a:pt x="869" y="1053"/>
                      <a:pt x="858" y="1069"/>
                    </a:cubicBezTo>
                    <a:cubicBezTo>
                      <a:pt x="856" y="1072"/>
                      <a:pt x="854" y="1073"/>
                      <a:pt x="849" y="1074"/>
                    </a:cubicBezTo>
                    <a:cubicBezTo>
                      <a:pt x="801" y="1081"/>
                      <a:pt x="729" y="1035"/>
                      <a:pt x="699" y="950"/>
                    </a:cubicBezTo>
                    <a:cubicBezTo>
                      <a:pt x="696" y="942"/>
                      <a:pt x="691" y="936"/>
                      <a:pt x="683" y="933"/>
                    </a:cubicBezTo>
                    <a:cubicBezTo>
                      <a:pt x="676" y="929"/>
                      <a:pt x="667" y="929"/>
                      <a:pt x="660" y="932"/>
                    </a:cubicBezTo>
                    <a:cubicBezTo>
                      <a:pt x="658" y="933"/>
                      <a:pt x="658" y="933"/>
                      <a:pt x="658" y="933"/>
                    </a:cubicBezTo>
                    <a:cubicBezTo>
                      <a:pt x="622" y="947"/>
                      <a:pt x="589" y="960"/>
                      <a:pt x="540" y="874"/>
                    </a:cubicBezTo>
                    <a:cubicBezTo>
                      <a:pt x="534" y="864"/>
                      <a:pt x="522" y="858"/>
                      <a:pt x="510" y="859"/>
                    </a:cubicBezTo>
                    <a:cubicBezTo>
                      <a:pt x="452" y="867"/>
                      <a:pt x="375" y="838"/>
                      <a:pt x="338" y="816"/>
                    </a:cubicBezTo>
                    <a:cubicBezTo>
                      <a:pt x="292" y="789"/>
                      <a:pt x="244" y="780"/>
                      <a:pt x="189" y="770"/>
                    </a:cubicBezTo>
                    <a:cubicBezTo>
                      <a:pt x="159" y="764"/>
                      <a:pt x="108" y="673"/>
                      <a:pt x="88" y="568"/>
                    </a:cubicBezTo>
                    <a:cubicBezTo>
                      <a:pt x="71" y="472"/>
                      <a:pt x="64" y="244"/>
                      <a:pt x="131" y="151"/>
                    </a:cubicBezTo>
                    <a:cubicBezTo>
                      <a:pt x="161" y="108"/>
                      <a:pt x="179" y="89"/>
                      <a:pt x="192" y="83"/>
                    </a:cubicBezTo>
                    <a:cubicBezTo>
                      <a:pt x="204" y="79"/>
                      <a:pt x="219" y="82"/>
                      <a:pt x="253" y="91"/>
                    </a:cubicBezTo>
                    <a:cubicBezTo>
                      <a:pt x="262" y="93"/>
                      <a:pt x="272" y="96"/>
                      <a:pt x="282" y="98"/>
                    </a:cubicBezTo>
                    <a:cubicBezTo>
                      <a:pt x="298" y="102"/>
                      <a:pt x="315" y="92"/>
                      <a:pt x="318" y="76"/>
                    </a:cubicBezTo>
                    <a:cubicBezTo>
                      <a:pt x="322" y="60"/>
                      <a:pt x="312" y="44"/>
                      <a:pt x="296" y="40"/>
                    </a:cubicBezTo>
                    <a:cubicBezTo>
                      <a:pt x="286" y="38"/>
                      <a:pt x="277" y="35"/>
                      <a:pt x="268" y="33"/>
                    </a:cubicBezTo>
                    <a:cubicBezTo>
                      <a:pt x="229" y="23"/>
                      <a:pt x="200" y="16"/>
                      <a:pt x="170" y="28"/>
                    </a:cubicBezTo>
                    <a:cubicBezTo>
                      <a:pt x="140" y="40"/>
                      <a:pt x="116" y="68"/>
                      <a:pt x="82" y="116"/>
                    </a:cubicBezTo>
                    <a:cubicBezTo>
                      <a:pt x="0" y="231"/>
                      <a:pt x="11" y="482"/>
                      <a:pt x="29" y="579"/>
                    </a:cubicBezTo>
                    <a:cubicBezTo>
                      <a:pt x="41" y="643"/>
                      <a:pt x="91" y="812"/>
                      <a:pt x="178" y="828"/>
                    </a:cubicBezTo>
                    <a:cubicBezTo>
                      <a:pt x="235" y="840"/>
                      <a:pt x="273" y="847"/>
                      <a:pt x="308" y="868"/>
                    </a:cubicBezTo>
                    <a:cubicBezTo>
                      <a:pt x="343" y="888"/>
                      <a:pt x="424" y="923"/>
                      <a:pt x="498" y="920"/>
                    </a:cubicBezTo>
                    <a:cubicBezTo>
                      <a:pt x="555" y="1011"/>
                      <a:pt x="613" y="1010"/>
                      <a:pt x="654" y="998"/>
                    </a:cubicBezTo>
                    <a:cubicBezTo>
                      <a:pt x="693" y="1079"/>
                      <a:pt x="768" y="1135"/>
                      <a:pt x="840" y="1135"/>
                    </a:cubicBezTo>
                    <a:cubicBezTo>
                      <a:pt x="846" y="1135"/>
                      <a:pt x="851" y="1134"/>
                      <a:pt x="857" y="1134"/>
                    </a:cubicBezTo>
                    <a:cubicBezTo>
                      <a:pt x="879" y="1131"/>
                      <a:pt x="896" y="1120"/>
                      <a:pt x="908" y="1102"/>
                    </a:cubicBezTo>
                    <a:cubicBezTo>
                      <a:pt x="926" y="1076"/>
                      <a:pt x="926" y="1039"/>
                      <a:pt x="923" y="1011"/>
                    </a:cubicBezTo>
                    <a:cubicBezTo>
                      <a:pt x="1091" y="1011"/>
                      <a:pt x="1091" y="1011"/>
                      <a:pt x="1091" y="1011"/>
                    </a:cubicBezTo>
                    <a:cubicBezTo>
                      <a:pt x="1122" y="1011"/>
                      <a:pt x="1139" y="998"/>
                      <a:pt x="1149" y="987"/>
                    </a:cubicBezTo>
                    <a:cubicBezTo>
                      <a:pt x="1160" y="974"/>
                      <a:pt x="1165" y="958"/>
                      <a:pt x="1167" y="944"/>
                    </a:cubicBezTo>
                    <a:cubicBezTo>
                      <a:pt x="1211" y="949"/>
                      <a:pt x="1211" y="949"/>
                      <a:pt x="1211" y="949"/>
                    </a:cubicBezTo>
                    <a:cubicBezTo>
                      <a:pt x="1228" y="994"/>
                      <a:pt x="1272" y="1090"/>
                      <a:pt x="1332" y="1103"/>
                    </a:cubicBezTo>
                    <a:cubicBezTo>
                      <a:pt x="1362" y="1110"/>
                      <a:pt x="1390" y="1104"/>
                      <a:pt x="1412" y="1086"/>
                    </a:cubicBezTo>
                    <a:cubicBezTo>
                      <a:pt x="1441" y="1063"/>
                      <a:pt x="1459" y="1021"/>
                      <a:pt x="1460" y="969"/>
                    </a:cubicBezTo>
                    <a:cubicBezTo>
                      <a:pt x="1460" y="916"/>
                      <a:pt x="1436" y="863"/>
                      <a:pt x="1420" y="835"/>
                    </a:cubicBezTo>
                    <a:cubicBezTo>
                      <a:pt x="1440" y="813"/>
                      <a:pt x="1474" y="775"/>
                      <a:pt x="1498" y="748"/>
                    </a:cubicBezTo>
                    <a:cubicBezTo>
                      <a:pt x="1550" y="691"/>
                      <a:pt x="1575" y="607"/>
                      <a:pt x="1568" y="513"/>
                    </a:cubicBezTo>
                    <a:cubicBezTo>
                      <a:pt x="1563" y="449"/>
                      <a:pt x="1573" y="441"/>
                      <a:pt x="1601" y="418"/>
                    </a:cubicBezTo>
                    <a:cubicBezTo>
                      <a:pt x="1606" y="414"/>
                      <a:pt x="1606" y="414"/>
                      <a:pt x="1606" y="414"/>
                    </a:cubicBezTo>
                    <a:cubicBezTo>
                      <a:pt x="1625" y="399"/>
                      <a:pt x="1644" y="383"/>
                      <a:pt x="1655" y="364"/>
                    </a:cubicBezTo>
                    <a:cubicBezTo>
                      <a:pt x="1671" y="337"/>
                      <a:pt x="1669" y="309"/>
                      <a:pt x="1651" y="284"/>
                    </a:cubicBezTo>
                    <a:cubicBezTo>
                      <a:pt x="1654" y="282"/>
                      <a:pt x="1657" y="280"/>
                      <a:pt x="1661" y="278"/>
                    </a:cubicBezTo>
                    <a:cubicBezTo>
                      <a:pt x="1670" y="273"/>
                      <a:pt x="1682" y="266"/>
                      <a:pt x="1696" y="258"/>
                    </a:cubicBezTo>
                    <a:cubicBezTo>
                      <a:pt x="1768" y="212"/>
                      <a:pt x="1737" y="162"/>
                      <a:pt x="1719"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
                <a:extLst>
                  <a:ext uri="{FF2B5EF4-FFF2-40B4-BE49-F238E27FC236}">
                    <a16:creationId xmlns:a16="http://schemas.microsoft.com/office/drawing/2014/main" id="{0B4E3CFA-A5EA-103C-B182-E3379B536429}"/>
                  </a:ext>
                </a:extLst>
              </p:cNvPr>
              <p:cNvSpPr>
                <a:spLocks noEditPoints="1"/>
              </p:cNvSpPr>
              <p:nvPr/>
            </p:nvSpPr>
            <p:spPr bwMode="gray">
              <a:xfrm>
                <a:off x="-7599363" y="7029450"/>
                <a:ext cx="1239838" cy="1724025"/>
              </a:xfrm>
              <a:custGeom>
                <a:avLst/>
                <a:gdLst>
                  <a:gd name="T0" fmla="*/ 30 w 329"/>
                  <a:gd name="T1" fmla="*/ 327 h 457"/>
                  <a:gd name="T2" fmla="*/ 60 w 329"/>
                  <a:gd name="T3" fmla="*/ 297 h 457"/>
                  <a:gd name="T4" fmla="*/ 60 w 329"/>
                  <a:gd name="T5" fmla="*/ 194 h 457"/>
                  <a:gd name="T6" fmla="*/ 77 w 329"/>
                  <a:gd name="T7" fmla="*/ 194 h 457"/>
                  <a:gd name="T8" fmla="*/ 186 w 329"/>
                  <a:gd name="T9" fmla="*/ 334 h 457"/>
                  <a:gd name="T10" fmla="*/ 128 w 329"/>
                  <a:gd name="T11" fmla="*/ 409 h 457"/>
                  <a:gd name="T12" fmla="*/ 134 w 329"/>
                  <a:gd name="T13" fmla="*/ 451 h 457"/>
                  <a:gd name="T14" fmla="*/ 152 w 329"/>
                  <a:gd name="T15" fmla="*/ 457 h 457"/>
                  <a:gd name="T16" fmla="*/ 176 w 329"/>
                  <a:gd name="T17" fmla="*/ 445 h 457"/>
                  <a:gd name="T18" fmla="*/ 224 w 329"/>
                  <a:gd name="T19" fmla="*/ 383 h 457"/>
                  <a:gd name="T20" fmla="*/ 271 w 329"/>
                  <a:gd name="T21" fmla="*/ 445 h 457"/>
                  <a:gd name="T22" fmla="*/ 295 w 329"/>
                  <a:gd name="T23" fmla="*/ 457 h 457"/>
                  <a:gd name="T24" fmla="*/ 314 w 329"/>
                  <a:gd name="T25" fmla="*/ 451 h 457"/>
                  <a:gd name="T26" fmla="*/ 319 w 329"/>
                  <a:gd name="T27" fmla="*/ 409 h 457"/>
                  <a:gd name="T28" fmla="*/ 261 w 329"/>
                  <a:gd name="T29" fmla="*/ 334 h 457"/>
                  <a:gd name="T30" fmla="*/ 319 w 329"/>
                  <a:gd name="T31" fmla="*/ 260 h 457"/>
                  <a:gd name="T32" fmla="*/ 314 w 329"/>
                  <a:gd name="T33" fmla="*/ 217 h 457"/>
                  <a:gd name="T34" fmla="*/ 271 w 329"/>
                  <a:gd name="T35" fmla="*/ 223 h 457"/>
                  <a:gd name="T36" fmla="*/ 224 w 329"/>
                  <a:gd name="T37" fmla="*/ 285 h 457"/>
                  <a:gd name="T38" fmla="*/ 152 w 329"/>
                  <a:gd name="T39" fmla="*/ 192 h 457"/>
                  <a:gd name="T40" fmla="*/ 229 w 329"/>
                  <a:gd name="T41" fmla="*/ 97 h 457"/>
                  <a:gd name="T42" fmla="*/ 132 w 329"/>
                  <a:gd name="T43" fmla="*/ 0 h 457"/>
                  <a:gd name="T44" fmla="*/ 30 w 329"/>
                  <a:gd name="T45" fmla="*/ 0 h 457"/>
                  <a:gd name="T46" fmla="*/ 0 w 329"/>
                  <a:gd name="T47" fmla="*/ 30 h 457"/>
                  <a:gd name="T48" fmla="*/ 0 w 329"/>
                  <a:gd name="T49" fmla="*/ 297 h 457"/>
                  <a:gd name="T50" fmla="*/ 30 w 329"/>
                  <a:gd name="T51" fmla="*/ 327 h 457"/>
                  <a:gd name="T52" fmla="*/ 60 w 329"/>
                  <a:gd name="T53" fmla="*/ 60 h 457"/>
                  <a:gd name="T54" fmla="*/ 132 w 329"/>
                  <a:gd name="T55" fmla="*/ 60 h 457"/>
                  <a:gd name="T56" fmla="*/ 169 w 329"/>
                  <a:gd name="T57" fmla="*/ 97 h 457"/>
                  <a:gd name="T58" fmla="*/ 132 w 329"/>
                  <a:gd name="T59" fmla="*/ 134 h 457"/>
                  <a:gd name="T60" fmla="*/ 60 w 329"/>
                  <a:gd name="T61" fmla="*/ 134 h 457"/>
                  <a:gd name="T62" fmla="*/ 60 w 329"/>
                  <a:gd name="T63" fmla="*/ 6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9" h="457">
                    <a:moveTo>
                      <a:pt x="30" y="327"/>
                    </a:moveTo>
                    <a:cubicBezTo>
                      <a:pt x="46" y="327"/>
                      <a:pt x="60" y="313"/>
                      <a:pt x="60" y="297"/>
                    </a:cubicBezTo>
                    <a:cubicBezTo>
                      <a:pt x="60" y="194"/>
                      <a:pt x="60" y="194"/>
                      <a:pt x="60" y="194"/>
                    </a:cubicBezTo>
                    <a:cubicBezTo>
                      <a:pt x="77" y="194"/>
                      <a:pt x="77" y="194"/>
                      <a:pt x="77" y="194"/>
                    </a:cubicBezTo>
                    <a:cubicBezTo>
                      <a:pt x="186" y="334"/>
                      <a:pt x="186" y="334"/>
                      <a:pt x="186" y="334"/>
                    </a:cubicBezTo>
                    <a:cubicBezTo>
                      <a:pt x="128" y="409"/>
                      <a:pt x="128" y="409"/>
                      <a:pt x="128" y="409"/>
                    </a:cubicBezTo>
                    <a:cubicBezTo>
                      <a:pt x="118" y="422"/>
                      <a:pt x="120" y="441"/>
                      <a:pt x="134" y="451"/>
                    </a:cubicBezTo>
                    <a:cubicBezTo>
                      <a:pt x="139" y="455"/>
                      <a:pt x="145" y="457"/>
                      <a:pt x="152" y="457"/>
                    </a:cubicBezTo>
                    <a:cubicBezTo>
                      <a:pt x="161" y="457"/>
                      <a:pt x="170" y="453"/>
                      <a:pt x="176" y="445"/>
                    </a:cubicBezTo>
                    <a:cubicBezTo>
                      <a:pt x="224" y="383"/>
                      <a:pt x="224" y="383"/>
                      <a:pt x="224" y="383"/>
                    </a:cubicBezTo>
                    <a:cubicBezTo>
                      <a:pt x="271" y="445"/>
                      <a:pt x="271" y="445"/>
                      <a:pt x="271" y="445"/>
                    </a:cubicBezTo>
                    <a:cubicBezTo>
                      <a:pt x="277" y="453"/>
                      <a:pt x="286" y="457"/>
                      <a:pt x="295" y="457"/>
                    </a:cubicBezTo>
                    <a:cubicBezTo>
                      <a:pt x="302" y="457"/>
                      <a:pt x="308" y="455"/>
                      <a:pt x="314" y="451"/>
                    </a:cubicBezTo>
                    <a:cubicBezTo>
                      <a:pt x="327" y="441"/>
                      <a:pt x="329" y="422"/>
                      <a:pt x="319" y="409"/>
                    </a:cubicBezTo>
                    <a:cubicBezTo>
                      <a:pt x="261" y="334"/>
                      <a:pt x="261" y="334"/>
                      <a:pt x="261" y="334"/>
                    </a:cubicBezTo>
                    <a:cubicBezTo>
                      <a:pt x="319" y="260"/>
                      <a:pt x="319" y="260"/>
                      <a:pt x="319" y="260"/>
                    </a:cubicBezTo>
                    <a:cubicBezTo>
                      <a:pt x="329" y="246"/>
                      <a:pt x="327" y="228"/>
                      <a:pt x="314" y="217"/>
                    </a:cubicBezTo>
                    <a:cubicBezTo>
                      <a:pt x="300" y="207"/>
                      <a:pt x="282" y="210"/>
                      <a:pt x="271" y="223"/>
                    </a:cubicBezTo>
                    <a:cubicBezTo>
                      <a:pt x="224" y="285"/>
                      <a:pt x="224" y="285"/>
                      <a:pt x="224" y="285"/>
                    </a:cubicBezTo>
                    <a:cubicBezTo>
                      <a:pt x="152" y="192"/>
                      <a:pt x="152" y="192"/>
                      <a:pt x="152" y="192"/>
                    </a:cubicBezTo>
                    <a:cubicBezTo>
                      <a:pt x="196" y="183"/>
                      <a:pt x="229" y="144"/>
                      <a:pt x="229" y="97"/>
                    </a:cubicBezTo>
                    <a:cubicBezTo>
                      <a:pt x="229" y="44"/>
                      <a:pt x="186" y="0"/>
                      <a:pt x="132" y="0"/>
                    </a:cubicBezTo>
                    <a:cubicBezTo>
                      <a:pt x="30" y="0"/>
                      <a:pt x="30" y="0"/>
                      <a:pt x="30" y="0"/>
                    </a:cubicBezTo>
                    <a:cubicBezTo>
                      <a:pt x="13" y="0"/>
                      <a:pt x="0" y="14"/>
                      <a:pt x="0" y="30"/>
                    </a:cubicBezTo>
                    <a:cubicBezTo>
                      <a:pt x="0" y="297"/>
                      <a:pt x="0" y="297"/>
                      <a:pt x="0" y="297"/>
                    </a:cubicBezTo>
                    <a:cubicBezTo>
                      <a:pt x="0" y="313"/>
                      <a:pt x="13" y="327"/>
                      <a:pt x="30" y="327"/>
                    </a:cubicBezTo>
                    <a:close/>
                    <a:moveTo>
                      <a:pt x="60" y="60"/>
                    </a:moveTo>
                    <a:cubicBezTo>
                      <a:pt x="132" y="60"/>
                      <a:pt x="132" y="60"/>
                      <a:pt x="132" y="60"/>
                    </a:cubicBezTo>
                    <a:cubicBezTo>
                      <a:pt x="153" y="60"/>
                      <a:pt x="169" y="77"/>
                      <a:pt x="169" y="97"/>
                    </a:cubicBezTo>
                    <a:cubicBezTo>
                      <a:pt x="169" y="117"/>
                      <a:pt x="153" y="134"/>
                      <a:pt x="132" y="134"/>
                    </a:cubicBezTo>
                    <a:cubicBezTo>
                      <a:pt x="60" y="134"/>
                      <a:pt x="60" y="134"/>
                      <a:pt x="60" y="134"/>
                    </a:cubicBezTo>
                    <a:lnTo>
                      <a:pt x="6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3">
                <a:extLst>
                  <a:ext uri="{FF2B5EF4-FFF2-40B4-BE49-F238E27FC236}">
                    <a16:creationId xmlns:a16="http://schemas.microsoft.com/office/drawing/2014/main" id="{ECCA6713-9C2A-1C62-4CC8-C6214610210F}"/>
                  </a:ext>
                </a:extLst>
              </p:cNvPr>
              <p:cNvSpPr>
                <a:spLocks noEditPoints="1"/>
              </p:cNvSpPr>
              <p:nvPr/>
            </p:nvSpPr>
            <p:spPr bwMode="gray">
              <a:xfrm>
                <a:off x="-8816975" y="6384925"/>
                <a:ext cx="4062413" cy="5010150"/>
              </a:xfrm>
              <a:custGeom>
                <a:avLst/>
                <a:gdLst>
                  <a:gd name="T0" fmla="*/ 241 w 1078"/>
                  <a:gd name="T1" fmla="*/ 715 h 1329"/>
                  <a:gd name="T2" fmla="*/ 153 w 1078"/>
                  <a:gd name="T3" fmla="*/ 849 h 1329"/>
                  <a:gd name="T4" fmla="*/ 116 w 1078"/>
                  <a:gd name="T5" fmla="*/ 843 h 1329"/>
                  <a:gd name="T6" fmla="*/ 0 w 1078"/>
                  <a:gd name="T7" fmla="*/ 959 h 1329"/>
                  <a:gd name="T8" fmla="*/ 116 w 1078"/>
                  <a:gd name="T9" fmla="*/ 1074 h 1329"/>
                  <a:gd name="T10" fmla="*/ 232 w 1078"/>
                  <a:gd name="T11" fmla="*/ 959 h 1329"/>
                  <a:gd name="T12" fmla="*/ 203 w 1078"/>
                  <a:gd name="T13" fmla="*/ 882 h 1329"/>
                  <a:gd name="T14" fmla="*/ 291 w 1078"/>
                  <a:gd name="T15" fmla="*/ 748 h 1329"/>
                  <a:gd name="T16" fmla="*/ 450 w 1078"/>
                  <a:gd name="T17" fmla="*/ 798 h 1329"/>
                  <a:gd name="T18" fmla="*/ 446 w 1078"/>
                  <a:gd name="T19" fmla="*/ 1101 h 1329"/>
                  <a:gd name="T20" fmla="*/ 359 w 1078"/>
                  <a:gd name="T21" fmla="*/ 1213 h 1329"/>
                  <a:gd name="T22" fmla="*/ 475 w 1078"/>
                  <a:gd name="T23" fmla="*/ 1329 h 1329"/>
                  <a:gd name="T24" fmla="*/ 591 w 1078"/>
                  <a:gd name="T25" fmla="*/ 1213 h 1329"/>
                  <a:gd name="T26" fmla="*/ 506 w 1078"/>
                  <a:gd name="T27" fmla="*/ 1102 h 1329"/>
                  <a:gd name="T28" fmla="*/ 510 w 1078"/>
                  <a:gd name="T29" fmla="*/ 798 h 1329"/>
                  <a:gd name="T30" fmla="*/ 666 w 1078"/>
                  <a:gd name="T31" fmla="*/ 756 h 1329"/>
                  <a:gd name="T32" fmla="*/ 879 w 1078"/>
                  <a:gd name="T33" fmla="*/ 1106 h 1329"/>
                  <a:gd name="T34" fmla="*/ 847 w 1078"/>
                  <a:gd name="T35" fmla="*/ 1186 h 1329"/>
                  <a:gd name="T36" fmla="*/ 962 w 1078"/>
                  <a:gd name="T37" fmla="*/ 1302 h 1329"/>
                  <a:gd name="T38" fmla="*/ 1078 w 1078"/>
                  <a:gd name="T39" fmla="*/ 1186 h 1329"/>
                  <a:gd name="T40" fmla="*/ 962 w 1078"/>
                  <a:gd name="T41" fmla="*/ 1070 h 1329"/>
                  <a:gd name="T42" fmla="*/ 930 w 1078"/>
                  <a:gd name="T43" fmla="*/ 1075 h 1329"/>
                  <a:gd name="T44" fmla="*/ 718 w 1078"/>
                  <a:gd name="T45" fmla="*/ 725 h 1329"/>
                  <a:gd name="T46" fmla="*/ 885 w 1078"/>
                  <a:gd name="T47" fmla="*/ 400 h 1329"/>
                  <a:gd name="T48" fmla="*/ 486 w 1078"/>
                  <a:gd name="T49" fmla="*/ 0 h 1329"/>
                  <a:gd name="T50" fmla="*/ 86 w 1078"/>
                  <a:gd name="T51" fmla="*/ 400 h 1329"/>
                  <a:gd name="T52" fmla="*/ 241 w 1078"/>
                  <a:gd name="T53" fmla="*/ 715 h 1329"/>
                  <a:gd name="T54" fmla="*/ 116 w 1078"/>
                  <a:gd name="T55" fmla="*/ 1014 h 1329"/>
                  <a:gd name="T56" fmla="*/ 60 w 1078"/>
                  <a:gd name="T57" fmla="*/ 959 h 1329"/>
                  <a:gd name="T58" fmla="*/ 116 w 1078"/>
                  <a:gd name="T59" fmla="*/ 903 h 1329"/>
                  <a:gd name="T60" fmla="*/ 172 w 1078"/>
                  <a:gd name="T61" fmla="*/ 959 h 1329"/>
                  <a:gd name="T62" fmla="*/ 116 w 1078"/>
                  <a:gd name="T63" fmla="*/ 1014 h 1329"/>
                  <a:gd name="T64" fmla="*/ 1018 w 1078"/>
                  <a:gd name="T65" fmla="*/ 1186 h 1329"/>
                  <a:gd name="T66" fmla="*/ 962 w 1078"/>
                  <a:gd name="T67" fmla="*/ 1242 h 1329"/>
                  <a:gd name="T68" fmla="*/ 907 w 1078"/>
                  <a:gd name="T69" fmla="*/ 1186 h 1329"/>
                  <a:gd name="T70" fmla="*/ 962 w 1078"/>
                  <a:gd name="T71" fmla="*/ 1130 h 1329"/>
                  <a:gd name="T72" fmla="*/ 1018 w 1078"/>
                  <a:gd name="T73" fmla="*/ 1186 h 1329"/>
                  <a:gd name="T74" fmla="*/ 531 w 1078"/>
                  <a:gd name="T75" fmla="*/ 1213 h 1329"/>
                  <a:gd name="T76" fmla="*/ 475 w 1078"/>
                  <a:gd name="T77" fmla="*/ 1269 h 1329"/>
                  <a:gd name="T78" fmla="*/ 419 w 1078"/>
                  <a:gd name="T79" fmla="*/ 1213 h 1329"/>
                  <a:gd name="T80" fmla="*/ 475 w 1078"/>
                  <a:gd name="T81" fmla="*/ 1157 h 1329"/>
                  <a:gd name="T82" fmla="*/ 531 w 1078"/>
                  <a:gd name="T83" fmla="*/ 1213 h 1329"/>
                  <a:gd name="T84" fmla="*/ 486 w 1078"/>
                  <a:gd name="T85" fmla="*/ 60 h 1329"/>
                  <a:gd name="T86" fmla="*/ 825 w 1078"/>
                  <a:gd name="T87" fmla="*/ 400 h 1329"/>
                  <a:gd name="T88" fmla="*/ 486 w 1078"/>
                  <a:gd name="T89" fmla="*/ 739 h 1329"/>
                  <a:gd name="T90" fmla="*/ 146 w 1078"/>
                  <a:gd name="T91" fmla="*/ 400 h 1329"/>
                  <a:gd name="T92" fmla="*/ 486 w 1078"/>
                  <a:gd name="T93" fmla="*/ 6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8" h="1329">
                    <a:moveTo>
                      <a:pt x="241" y="715"/>
                    </a:moveTo>
                    <a:cubicBezTo>
                      <a:pt x="153" y="849"/>
                      <a:pt x="153" y="849"/>
                      <a:pt x="153" y="849"/>
                    </a:cubicBezTo>
                    <a:cubicBezTo>
                      <a:pt x="141" y="845"/>
                      <a:pt x="129" y="843"/>
                      <a:pt x="116" y="843"/>
                    </a:cubicBezTo>
                    <a:cubicBezTo>
                      <a:pt x="52" y="843"/>
                      <a:pt x="0" y="895"/>
                      <a:pt x="0" y="959"/>
                    </a:cubicBezTo>
                    <a:cubicBezTo>
                      <a:pt x="0" y="1022"/>
                      <a:pt x="52" y="1074"/>
                      <a:pt x="116" y="1074"/>
                    </a:cubicBezTo>
                    <a:cubicBezTo>
                      <a:pt x="180" y="1074"/>
                      <a:pt x="232" y="1022"/>
                      <a:pt x="232" y="959"/>
                    </a:cubicBezTo>
                    <a:cubicBezTo>
                      <a:pt x="232" y="929"/>
                      <a:pt x="221" y="902"/>
                      <a:pt x="203" y="882"/>
                    </a:cubicBezTo>
                    <a:cubicBezTo>
                      <a:pt x="291" y="748"/>
                      <a:pt x="291" y="748"/>
                      <a:pt x="291" y="748"/>
                    </a:cubicBezTo>
                    <a:cubicBezTo>
                      <a:pt x="339" y="775"/>
                      <a:pt x="393" y="793"/>
                      <a:pt x="450" y="798"/>
                    </a:cubicBezTo>
                    <a:cubicBezTo>
                      <a:pt x="446" y="1101"/>
                      <a:pt x="446" y="1101"/>
                      <a:pt x="446" y="1101"/>
                    </a:cubicBezTo>
                    <a:cubicBezTo>
                      <a:pt x="396" y="1113"/>
                      <a:pt x="359" y="1159"/>
                      <a:pt x="359" y="1213"/>
                    </a:cubicBezTo>
                    <a:cubicBezTo>
                      <a:pt x="359" y="1277"/>
                      <a:pt x="411" y="1329"/>
                      <a:pt x="475" y="1329"/>
                    </a:cubicBezTo>
                    <a:cubicBezTo>
                      <a:pt x="539" y="1329"/>
                      <a:pt x="591" y="1277"/>
                      <a:pt x="591" y="1213"/>
                    </a:cubicBezTo>
                    <a:cubicBezTo>
                      <a:pt x="591" y="1160"/>
                      <a:pt x="555" y="1115"/>
                      <a:pt x="506" y="1102"/>
                    </a:cubicBezTo>
                    <a:cubicBezTo>
                      <a:pt x="510" y="798"/>
                      <a:pt x="510" y="798"/>
                      <a:pt x="510" y="798"/>
                    </a:cubicBezTo>
                    <a:cubicBezTo>
                      <a:pt x="566" y="795"/>
                      <a:pt x="619" y="780"/>
                      <a:pt x="666" y="756"/>
                    </a:cubicBezTo>
                    <a:cubicBezTo>
                      <a:pt x="879" y="1106"/>
                      <a:pt x="879" y="1106"/>
                      <a:pt x="879" y="1106"/>
                    </a:cubicBezTo>
                    <a:cubicBezTo>
                      <a:pt x="859" y="1127"/>
                      <a:pt x="847" y="1155"/>
                      <a:pt x="847" y="1186"/>
                    </a:cubicBezTo>
                    <a:cubicBezTo>
                      <a:pt x="847" y="1250"/>
                      <a:pt x="899" y="1302"/>
                      <a:pt x="962" y="1302"/>
                    </a:cubicBezTo>
                    <a:cubicBezTo>
                      <a:pt x="1026" y="1302"/>
                      <a:pt x="1078" y="1250"/>
                      <a:pt x="1078" y="1186"/>
                    </a:cubicBezTo>
                    <a:cubicBezTo>
                      <a:pt x="1078" y="1122"/>
                      <a:pt x="1026" y="1070"/>
                      <a:pt x="962" y="1070"/>
                    </a:cubicBezTo>
                    <a:cubicBezTo>
                      <a:pt x="951" y="1070"/>
                      <a:pt x="940" y="1072"/>
                      <a:pt x="930" y="1075"/>
                    </a:cubicBezTo>
                    <a:cubicBezTo>
                      <a:pt x="718" y="725"/>
                      <a:pt x="718" y="725"/>
                      <a:pt x="718" y="725"/>
                    </a:cubicBezTo>
                    <a:cubicBezTo>
                      <a:pt x="819" y="652"/>
                      <a:pt x="885" y="533"/>
                      <a:pt x="885" y="400"/>
                    </a:cubicBezTo>
                    <a:cubicBezTo>
                      <a:pt x="885" y="179"/>
                      <a:pt x="706" y="0"/>
                      <a:pt x="486" y="0"/>
                    </a:cubicBezTo>
                    <a:cubicBezTo>
                      <a:pt x="265" y="0"/>
                      <a:pt x="86" y="179"/>
                      <a:pt x="86" y="400"/>
                    </a:cubicBezTo>
                    <a:cubicBezTo>
                      <a:pt x="86" y="528"/>
                      <a:pt x="147" y="642"/>
                      <a:pt x="241" y="715"/>
                    </a:cubicBezTo>
                    <a:close/>
                    <a:moveTo>
                      <a:pt x="116" y="1014"/>
                    </a:moveTo>
                    <a:cubicBezTo>
                      <a:pt x="85" y="1014"/>
                      <a:pt x="60" y="989"/>
                      <a:pt x="60" y="959"/>
                    </a:cubicBezTo>
                    <a:cubicBezTo>
                      <a:pt x="60" y="928"/>
                      <a:pt x="85" y="903"/>
                      <a:pt x="116" y="903"/>
                    </a:cubicBezTo>
                    <a:cubicBezTo>
                      <a:pt x="147" y="903"/>
                      <a:pt x="172" y="928"/>
                      <a:pt x="172" y="959"/>
                    </a:cubicBezTo>
                    <a:cubicBezTo>
                      <a:pt x="172" y="989"/>
                      <a:pt x="147" y="1014"/>
                      <a:pt x="116" y="1014"/>
                    </a:cubicBezTo>
                    <a:close/>
                    <a:moveTo>
                      <a:pt x="1018" y="1186"/>
                    </a:moveTo>
                    <a:cubicBezTo>
                      <a:pt x="1018" y="1217"/>
                      <a:pt x="993" y="1242"/>
                      <a:pt x="962" y="1242"/>
                    </a:cubicBezTo>
                    <a:cubicBezTo>
                      <a:pt x="932" y="1242"/>
                      <a:pt x="907" y="1217"/>
                      <a:pt x="907" y="1186"/>
                    </a:cubicBezTo>
                    <a:cubicBezTo>
                      <a:pt x="907" y="1155"/>
                      <a:pt x="932" y="1130"/>
                      <a:pt x="962" y="1130"/>
                    </a:cubicBezTo>
                    <a:cubicBezTo>
                      <a:pt x="993" y="1130"/>
                      <a:pt x="1018" y="1155"/>
                      <a:pt x="1018" y="1186"/>
                    </a:cubicBezTo>
                    <a:close/>
                    <a:moveTo>
                      <a:pt x="531" y="1213"/>
                    </a:moveTo>
                    <a:cubicBezTo>
                      <a:pt x="531" y="1244"/>
                      <a:pt x="506" y="1269"/>
                      <a:pt x="475" y="1269"/>
                    </a:cubicBezTo>
                    <a:cubicBezTo>
                      <a:pt x="444" y="1269"/>
                      <a:pt x="419" y="1244"/>
                      <a:pt x="419" y="1213"/>
                    </a:cubicBezTo>
                    <a:cubicBezTo>
                      <a:pt x="419" y="1182"/>
                      <a:pt x="444" y="1157"/>
                      <a:pt x="475" y="1157"/>
                    </a:cubicBezTo>
                    <a:cubicBezTo>
                      <a:pt x="506" y="1157"/>
                      <a:pt x="531" y="1182"/>
                      <a:pt x="531" y="1213"/>
                    </a:cubicBezTo>
                    <a:close/>
                    <a:moveTo>
                      <a:pt x="486" y="60"/>
                    </a:moveTo>
                    <a:cubicBezTo>
                      <a:pt x="673" y="60"/>
                      <a:pt x="825" y="213"/>
                      <a:pt x="825" y="400"/>
                    </a:cubicBezTo>
                    <a:cubicBezTo>
                      <a:pt x="825" y="587"/>
                      <a:pt x="673" y="739"/>
                      <a:pt x="486" y="739"/>
                    </a:cubicBezTo>
                    <a:cubicBezTo>
                      <a:pt x="298" y="739"/>
                      <a:pt x="146" y="587"/>
                      <a:pt x="146" y="400"/>
                    </a:cubicBezTo>
                    <a:cubicBezTo>
                      <a:pt x="146" y="213"/>
                      <a:pt x="298" y="60"/>
                      <a:pt x="48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45" name="Group 144">
            <a:extLst>
              <a:ext uri="{FF2B5EF4-FFF2-40B4-BE49-F238E27FC236}">
                <a16:creationId xmlns:a16="http://schemas.microsoft.com/office/drawing/2014/main" id="{2727FFCE-5294-277B-5D9A-AE7963325D1A}"/>
              </a:ext>
            </a:extLst>
          </p:cNvPr>
          <p:cNvGrpSpPr>
            <a:grpSpLocks noChangeAspect="1"/>
          </p:cNvGrpSpPr>
          <p:nvPr/>
        </p:nvGrpSpPr>
        <p:grpSpPr bwMode="gray">
          <a:xfrm>
            <a:off x="493092" y="3865086"/>
            <a:ext cx="502308" cy="502920"/>
            <a:chOff x="-6667500" y="7421563"/>
            <a:chExt cx="6515100" cy="6523038"/>
          </a:xfrm>
        </p:grpSpPr>
        <p:sp>
          <p:nvSpPr>
            <p:cNvPr id="146" name="AutoShape 67">
              <a:extLst>
                <a:ext uri="{FF2B5EF4-FFF2-40B4-BE49-F238E27FC236}">
                  <a16:creationId xmlns:a16="http://schemas.microsoft.com/office/drawing/2014/main" id="{83FE822A-D7C0-E624-5FAA-613736096FC9}"/>
                </a:ext>
              </a:extLst>
            </p:cNvPr>
            <p:cNvSpPr>
              <a:spLocks noChangeAspect="1" noChangeArrowheads="1" noTextEdit="1"/>
            </p:cNvSpPr>
            <p:nvPr/>
          </p:nvSpPr>
          <p:spPr bwMode="gray">
            <a:xfrm>
              <a:off x="-6667500" y="7429500"/>
              <a:ext cx="6515100" cy="6515100"/>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7" name="Group 146">
              <a:extLst>
                <a:ext uri="{FF2B5EF4-FFF2-40B4-BE49-F238E27FC236}">
                  <a16:creationId xmlns:a16="http://schemas.microsoft.com/office/drawing/2014/main" id="{49A27EAE-1FB3-BED7-9539-A6C9A7F94E4A}"/>
                </a:ext>
              </a:extLst>
            </p:cNvPr>
            <p:cNvGrpSpPr/>
            <p:nvPr/>
          </p:nvGrpSpPr>
          <p:grpSpPr bwMode="gray">
            <a:xfrm>
              <a:off x="-6659563" y="7421563"/>
              <a:ext cx="6499225" cy="6523038"/>
              <a:chOff x="-6659563" y="7421563"/>
              <a:chExt cx="6499225" cy="6523038"/>
            </a:xfrm>
            <a:solidFill>
              <a:schemeClr val="accent1"/>
            </a:solidFill>
          </p:grpSpPr>
          <p:sp>
            <p:nvSpPr>
              <p:cNvPr id="148" name="Freeform 70">
                <a:extLst>
                  <a:ext uri="{FF2B5EF4-FFF2-40B4-BE49-F238E27FC236}">
                    <a16:creationId xmlns:a16="http://schemas.microsoft.com/office/drawing/2014/main" id="{54AE943F-989D-CCEE-2387-BEC81848A5AC}"/>
                  </a:ext>
                </a:extLst>
              </p:cNvPr>
              <p:cNvSpPr>
                <a:spLocks noEditPoints="1"/>
              </p:cNvSpPr>
              <p:nvPr/>
            </p:nvSpPr>
            <p:spPr bwMode="gray">
              <a:xfrm>
                <a:off x="-6659563" y="7421563"/>
                <a:ext cx="6499225" cy="6523038"/>
              </a:xfrm>
              <a:custGeom>
                <a:avLst/>
                <a:gdLst>
                  <a:gd name="T0" fmla="*/ 1469 w 1724"/>
                  <a:gd name="T1" fmla="*/ 420 h 1730"/>
                  <a:gd name="T2" fmla="*/ 1439 w 1724"/>
                  <a:gd name="T3" fmla="*/ 172 h 1730"/>
                  <a:gd name="T4" fmla="*/ 864 w 1724"/>
                  <a:gd name="T5" fmla="*/ 230 h 1730"/>
                  <a:gd name="T6" fmla="*/ 461 w 1724"/>
                  <a:gd name="T7" fmla="*/ 4 h 1730"/>
                  <a:gd name="T8" fmla="*/ 419 w 1724"/>
                  <a:gd name="T9" fmla="*/ 32 h 1730"/>
                  <a:gd name="T10" fmla="*/ 285 w 1724"/>
                  <a:gd name="T11" fmla="*/ 172 h 1730"/>
                  <a:gd name="T12" fmla="*/ 255 w 1724"/>
                  <a:gd name="T13" fmla="*/ 420 h 1730"/>
                  <a:gd name="T14" fmla="*/ 0 w 1724"/>
                  <a:gd name="T15" fmla="*/ 559 h 1730"/>
                  <a:gd name="T16" fmla="*/ 139 w 1724"/>
                  <a:gd name="T17" fmla="*/ 1475 h 1730"/>
                  <a:gd name="T18" fmla="*/ 618 w 1724"/>
                  <a:gd name="T19" fmla="*/ 1670 h 1730"/>
                  <a:gd name="T20" fmla="*/ 444 w 1724"/>
                  <a:gd name="T21" fmla="*/ 1700 h 1730"/>
                  <a:gd name="T22" fmla="*/ 1250 w 1724"/>
                  <a:gd name="T23" fmla="*/ 1730 h 1730"/>
                  <a:gd name="T24" fmla="*/ 1250 w 1724"/>
                  <a:gd name="T25" fmla="*/ 1670 h 1730"/>
                  <a:gd name="T26" fmla="*/ 1005 w 1724"/>
                  <a:gd name="T27" fmla="*/ 1475 h 1730"/>
                  <a:gd name="T28" fmla="*/ 1724 w 1724"/>
                  <a:gd name="T29" fmla="*/ 1337 h 1730"/>
                  <a:gd name="T30" fmla="*/ 1585 w 1724"/>
                  <a:gd name="T31" fmla="*/ 420 h 1730"/>
                  <a:gd name="T32" fmla="*/ 1409 w 1724"/>
                  <a:gd name="T33" fmla="*/ 232 h 1730"/>
                  <a:gd name="T34" fmla="*/ 894 w 1724"/>
                  <a:gd name="T35" fmla="*/ 1079 h 1730"/>
                  <a:gd name="T36" fmla="*/ 979 w 1724"/>
                  <a:gd name="T37" fmla="*/ 232 h 1730"/>
                  <a:gd name="T38" fmla="*/ 722 w 1724"/>
                  <a:gd name="T39" fmla="*/ 178 h 1730"/>
                  <a:gd name="T40" fmla="*/ 832 w 1724"/>
                  <a:gd name="T41" fmla="*/ 409 h 1730"/>
                  <a:gd name="T42" fmla="*/ 834 w 1724"/>
                  <a:gd name="T43" fmla="*/ 1070 h 1730"/>
                  <a:gd name="T44" fmla="*/ 479 w 1724"/>
                  <a:gd name="T45" fmla="*/ 77 h 1730"/>
                  <a:gd name="T46" fmla="*/ 419 w 1724"/>
                  <a:gd name="T47" fmla="*/ 938 h 1730"/>
                  <a:gd name="T48" fmla="*/ 702 w 1724"/>
                  <a:gd name="T49" fmla="*/ 1079 h 1730"/>
                  <a:gd name="T50" fmla="*/ 315 w 1724"/>
                  <a:gd name="T51" fmla="*/ 232 h 1730"/>
                  <a:gd name="T52" fmla="*/ 139 w 1724"/>
                  <a:gd name="T53" fmla="*/ 480 h 1730"/>
                  <a:gd name="T54" fmla="*/ 255 w 1724"/>
                  <a:gd name="T55" fmla="*/ 1079 h 1730"/>
                  <a:gd name="T56" fmla="*/ 149 w 1724"/>
                  <a:gd name="T57" fmla="*/ 1109 h 1730"/>
                  <a:gd name="T58" fmla="*/ 848 w 1724"/>
                  <a:gd name="T59" fmla="*/ 1139 h 1730"/>
                  <a:gd name="T60" fmla="*/ 848 w 1724"/>
                  <a:gd name="T61" fmla="*/ 1139 h 1730"/>
                  <a:gd name="T62" fmla="*/ 1575 w 1724"/>
                  <a:gd name="T63" fmla="*/ 1109 h 1730"/>
                  <a:gd name="T64" fmla="*/ 1469 w 1724"/>
                  <a:gd name="T65" fmla="*/ 1079 h 1730"/>
                  <a:gd name="T66" fmla="*/ 1585 w 1724"/>
                  <a:gd name="T67" fmla="*/ 480 h 1730"/>
                  <a:gd name="T68" fmla="*/ 1664 w 1724"/>
                  <a:gd name="T69" fmla="*/ 1229 h 1730"/>
                  <a:gd name="T70" fmla="*/ 60 w 1724"/>
                  <a:gd name="T71" fmla="*/ 559 h 1730"/>
                  <a:gd name="T72" fmla="*/ 1038 w 1724"/>
                  <a:gd name="T73" fmla="*/ 1670 h 1730"/>
                  <a:gd name="T74" fmla="*/ 786 w 1724"/>
                  <a:gd name="T75" fmla="*/ 1475 h 1730"/>
                  <a:gd name="T76" fmla="*/ 1038 w 1724"/>
                  <a:gd name="T77" fmla="*/ 1670 h 1730"/>
                  <a:gd name="T78" fmla="*/ 139 w 1724"/>
                  <a:gd name="T79" fmla="*/ 1415 h 1730"/>
                  <a:gd name="T80" fmla="*/ 60 w 1724"/>
                  <a:gd name="T81" fmla="*/ 1289 h 1730"/>
                  <a:gd name="T82" fmla="*/ 1664 w 1724"/>
                  <a:gd name="T83" fmla="*/ 1337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4" h="1730">
                    <a:moveTo>
                      <a:pt x="1585" y="420"/>
                    </a:moveTo>
                    <a:cubicBezTo>
                      <a:pt x="1469" y="420"/>
                      <a:pt x="1469" y="420"/>
                      <a:pt x="1469" y="420"/>
                    </a:cubicBezTo>
                    <a:cubicBezTo>
                      <a:pt x="1469" y="202"/>
                      <a:pt x="1469" y="202"/>
                      <a:pt x="1469" y="202"/>
                    </a:cubicBezTo>
                    <a:cubicBezTo>
                      <a:pt x="1469" y="186"/>
                      <a:pt x="1456" y="172"/>
                      <a:pt x="1439" y="172"/>
                    </a:cubicBezTo>
                    <a:cubicBezTo>
                      <a:pt x="979" y="172"/>
                      <a:pt x="979" y="172"/>
                      <a:pt x="979" y="172"/>
                    </a:cubicBezTo>
                    <a:cubicBezTo>
                      <a:pt x="932" y="172"/>
                      <a:pt x="891" y="195"/>
                      <a:pt x="864" y="230"/>
                    </a:cubicBezTo>
                    <a:cubicBezTo>
                      <a:pt x="838" y="182"/>
                      <a:pt x="797" y="144"/>
                      <a:pt x="744" y="122"/>
                    </a:cubicBezTo>
                    <a:cubicBezTo>
                      <a:pt x="461" y="4"/>
                      <a:pt x="461" y="4"/>
                      <a:pt x="461" y="4"/>
                    </a:cubicBezTo>
                    <a:cubicBezTo>
                      <a:pt x="452" y="0"/>
                      <a:pt x="441" y="1"/>
                      <a:pt x="433" y="7"/>
                    </a:cubicBezTo>
                    <a:cubicBezTo>
                      <a:pt x="424" y="12"/>
                      <a:pt x="419" y="22"/>
                      <a:pt x="419" y="32"/>
                    </a:cubicBezTo>
                    <a:cubicBezTo>
                      <a:pt x="419" y="172"/>
                      <a:pt x="419" y="172"/>
                      <a:pt x="419" y="172"/>
                    </a:cubicBezTo>
                    <a:cubicBezTo>
                      <a:pt x="285" y="172"/>
                      <a:pt x="285" y="172"/>
                      <a:pt x="285" y="172"/>
                    </a:cubicBezTo>
                    <a:cubicBezTo>
                      <a:pt x="268" y="172"/>
                      <a:pt x="255" y="186"/>
                      <a:pt x="255" y="202"/>
                    </a:cubicBezTo>
                    <a:cubicBezTo>
                      <a:pt x="255" y="420"/>
                      <a:pt x="255" y="420"/>
                      <a:pt x="255" y="420"/>
                    </a:cubicBezTo>
                    <a:cubicBezTo>
                      <a:pt x="139" y="420"/>
                      <a:pt x="139" y="420"/>
                      <a:pt x="139" y="420"/>
                    </a:cubicBezTo>
                    <a:cubicBezTo>
                      <a:pt x="62" y="420"/>
                      <a:pt x="0" y="483"/>
                      <a:pt x="0" y="559"/>
                    </a:cubicBezTo>
                    <a:cubicBezTo>
                      <a:pt x="0" y="1337"/>
                      <a:pt x="0" y="1337"/>
                      <a:pt x="0" y="1337"/>
                    </a:cubicBezTo>
                    <a:cubicBezTo>
                      <a:pt x="0" y="1413"/>
                      <a:pt x="62" y="1475"/>
                      <a:pt x="139" y="1475"/>
                    </a:cubicBezTo>
                    <a:cubicBezTo>
                      <a:pt x="719" y="1475"/>
                      <a:pt x="719" y="1475"/>
                      <a:pt x="719" y="1475"/>
                    </a:cubicBezTo>
                    <a:cubicBezTo>
                      <a:pt x="618" y="1670"/>
                      <a:pt x="618" y="1670"/>
                      <a:pt x="618" y="1670"/>
                    </a:cubicBezTo>
                    <a:cubicBezTo>
                      <a:pt x="474" y="1670"/>
                      <a:pt x="474" y="1670"/>
                      <a:pt x="474" y="1670"/>
                    </a:cubicBezTo>
                    <a:cubicBezTo>
                      <a:pt x="457" y="1670"/>
                      <a:pt x="444" y="1684"/>
                      <a:pt x="444" y="1700"/>
                    </a:cubicBezTo>
                    <a:cubicBezTo>
                      <a:pt x="444" y="1717"/>
                      <a:pt x="457" y="1730"/>
                      <a:pt x="474" y="1730"/>
                    </a:cubicBezTo>
                    <a:cubicBezTo>
                      <a:pt x="1250" y="1730"/>
                      <a:pt x="1250" y="1730"/>
                      <a:pt x="1250" y="1730"/>
                    </a:cubicBezTo>
                    <a:cubicBezTo>
                      <a:pt x="1267" y="1730"/>
                      <a:pt x="1280" y="1717"/>
                      <a:pt x="1280" y="1700"/>
                    </a:cubicBezTo>
                    <a:cubicBezTo>
                      <a:pt x="1280" y="1684"/>
                      <a:pt x="1267" y="1670"/>
                      <a:pt x="1250" y="1670"/>
                    </a:cubicBezTo>
                    <a:cubicBezTo>
                      <a:pt x="1106" y="1670"/>
                      <a:pt x="1106" y="1670"/>
                      <a:pt x="1106" y="1670"/>
                    </a:cubicBezTo>
                    <a:cubicBezTo>
                      <a:pt x="1005" y="1475"/>
                      <a:pt x="1005" y="1475"/>
                      <a:pt x="1005" y="1475"/>
                    </a:cubicBezTo>
                    <a:cubicBezTo>
                      <a:pt x="1585" y="1475"/>
                      <a:pt x="1585" y="1475"/>
                      <a:pt x="1585" y="1475"/>
                    </a:cubicBezTo>
                    <a:cubicBezTo>
                      <a:pt x="1662" y="1475"/>
                      <a:pt x="1724" y="1413"/>
                      <a:pt x="1724" y="1337"/>
                    </a:cubicBezTo>
                    <a:cubicBezTo>
                      <a:pt x="1724" y="559"/>
                      <a:pt x="1724" y="559"/>
                      <a:pt x="1724" y="559"/>
                    </a:cubicBezTo>
                    <a:cubicBezTo>
                      <a:pt x="1724" y="483"/>
                      <a:pt x="1662" y="420"/>
                      <a:pt x="1585" y="420"/>
                    </a:cubicBezTo>
                    <a:close/>
                    <a:moveTo>
                      <a:pt x="979" y="232"/>
                    </a:moveTo>
                    <a:cubicBezTo>
                      <a:pt x="1409" y="232"/>
                      <a:pt x="1409" y="232"/>
                      <a:pt x="1409" y="232"/>
                    </a:cubicBezTo>
                    <a:cubicBezTo>
                      <a:pt x="1409" y="1079"/>
                      <a:pt x="1409" y="1079"/>
                      <a:pt x="1409" y="1079"/>
                    </a:cubicBezTo>
                    <a:cubicBezTo>
                      <a:pt x="894" y="1079"/>
                      <a:pt x="894" y="1079"/>
                      <a:pt x="894" y="1079"/>
                    </a:cubicBezTo>
                    <a:cubicBezTo>
                      <a:pt x="894" y="318"/>
                      <a:pt x="894" y="318"/>
                      <a:pt x="894" y="318"/>
                    </a:cubicBezTo>
                    <a:cubicBezTo>
                      <a:pt x="894" y="271"/>
                      <a:pt x="932" y="232"/>
                      <a:pt x="979" y="232"/>
                    </a:cubicBezTo>
                    <a:close/>
                    <a:moveTo>
                      <a:pt x="479" y="77"/>
                    </a:moveTo>
                    <a:cubicBezTo>
                      <a:pt x="722" y="178"/>
                      <a:pt x="722" y="178"/>
                      <a:pt x="722" y="178"/>
                    </a:cubicBezTo>
                    <a:cubicBezTo>
                      <a:pt x="789" y="205"/>
                      <a:pt x="832" y="269"/>
                      <a:pt x="832" y="342"/>
                    </a:cubicBezTo>
                    <a:cubicBezTo>
                      <a:pt x="832" y="409"/>
                      <a:pt x="832" y="409"/>
                      <a:pt x="832" y="409"/>
                    </a:cubicBezTo>
                    <a:cubicBezTo>
                      <a:pt x="832" y="413"/>
                      <a:pt x="833" y="417"/>
                      <a:pt x="834" y="420"/>
                    </a:cubicBezTo>
                    <a:cubicBezTo>
                      <a:pt x="834" y="1070"/>
                      <a:pt x="834" y="1070"/>
                      <a:pt x="834" y="1070"/>
                    </a:cubicBezTo>
                    <a:cubicBezTo>
                      <a:pt x="479" y="918"/>
                      <a:pt x="479" y="918"/>
                      <a:pt x="479" y="918"/>
                    </a:cubicBezTo>
                    <a:lnTo>
                      <a:pt x="479" y="77"/>
                    </a:lnTo>
                    <a:close/>
                    <a:moveTo>
                      <a:pt x="419" y="232"/>
                    </a:moveTo>
                    <a:cubicBezTo>
                      <a:pt x="419" y="938"/>
                      <a:pt x="419" y="938"/>
                      <a:pt x="419" y="938"/>
                    </a:cubicBezTo>
                    <a:cubicBezTo>
                      <a:pt x="419" y="950"/>
                      <a:pt x="427" y="960"/>
                      <a:pt x="438" y="965"/>
                    </a:cubicBezTo>
                    <a:cubicBezTo>
                      <a:pt x="702" y="1079"/>
                      <a:pt x="702" y="1079"/>
                      <a:pt x="702" y="1079"/>
                    </a:cubicBezTo>
                    <a:cubicBezTo>
                      <a:pt x="315" y="1079"/>
                      <a:pt x="315" y="1079"/>
                      <a:pt x="315" y="1079"/>
                    </a:cubicBezTo>
                    <a:cubicBezTo>
                      <a:pt x="315" y="232"/>
                      <a:pt x="315" y="232"/>
                      <a:pt x="315" y="232"/>
                    </a:cubicBezTo>
                    <a:lnTo>
                      <a:pt x="419" y="232"/>
                    </a:lnTo>
                    <a:close/>
                    <a:moveTo>
                      <a:pt x="139" y="480"/>
                    </a:moveTo>
                    <a:cubicBezTo>
                      <a:pt x="255" y="480"/>
                      <a:pt x="255" y="480"/>
                      <a:pt x="255" y="480"/>
                    </a:cubicBezTo>
                    <a:cubicBezTo>
                      <a:pt x="255" y="1079"/>
                      <a:pt x="255" y="1079"/>
                      <a:pt x="255" y="1079"/>
                    </a:cubicBezTo>
                    <a:cubicBezTo>
                      <a:pt x="179" y="1079"/>
                      <a:pt x="179" y="1079"/>
                      <a:pt x="179" y="1079"/>
                    </a:cubicBezTo>
                    <a:cubicBezTo>
                      <a:pt x="163" y="1079"/>
                      <a:pt x="149" y="1092"/>
                      <a:pt x="149" y="1109"/>
                    </a:cubicBezTo>
                    <a:cubicBezTo>
                      <a:pt x="149" y="1125"/>
                      <a:pt x="163" y="1139"/>
                      <a:pt x="179" y="1139"/>
                    </a:cubicBezTo>
                    <a:cubicBezTo>
                      <a:pt x="848" y="1139"/>
                      <a:pt x="848" y="1139"/>
                      <a:pt x="848" y="1139"/>
                    </a:cubicBezTo>
                    <a:cubicBezTo>
                      <a:pt x="848" y="1139"/>
                      <a:pt x="848" y="1139"/>
                      <a:pt x="848" y="1139"/>
                    </a:cubicBezTo>
                    <a:cubicBezTo>
                      <a:pt x="848" y="1139"/>
                      <a:pt x="848" y="1139"/>
                      <a:pt x="848" y="1139"/>
                    </a:cubicBezTo>
                    <a:cubicBezTo>
                      <a:pt x="1545" y="1139"/>
                      <a:pt x="1545" y="1139"/>
                      <a:pt x="1545" y="1139"/>
                    </a:cubicBezTo>
                    <a:cubicBezTo>
                      <a:pt x="1561" y="1139"/>
                      <a:pt x="1575" y="1125"/>
                      <a:pt x="1575" y="1109"/>
                    </a:cubicBezTo>
                    <a:cubicBezTo>
                      <a:pt x="1575" y="1092"/>
                      <a:pt x="1561" y="1079"/>
                      <a:pt x="1545" y="1079"/>
                    </a:cubicBezTo>
                    <a:cubicBezTo>
                      <a:pt x="1469" y="1079"/>
                      <a:pt x="1469" y="1079"/>
                      <a:pt x="1469" y="1079"/>
                    </a:cubicBezTo>
                    <a:cubicBezTo>
                      <a:pt x="1469" y="480"/>
                      <a:pt x="1469" y="480"/>
                      <a:pt x="1469" y="480"/>
                    </a:cubicBezTo>
                    <a:cubicBezTo>
                      <a:pt x="1585" y="480"/>
                      <a:pt x="1585" y="480"/>
                      <a:pt x="1585" y="480"/>
                    </a:cubicBezTo>
                    <a:cubicBezTo>
                      <a:pt x="1628" y="480"/>
                      <a:pt x="1664" y="516"/>
                      <a:pt x="1664" y="559"/>
                    </a:cubicBezTo>
                    <a:cubicBezTo>
                      <a:pt x="1664" y="1229"/>
                      <a:pt x="1664" y="1229"/>
                      <a:pt x="1664" y="1229"/>
                    </a:cubicBezTo>
                    <a:cubicBezTo>
                      <a:pt x="60" y="1229"/>
                      <a:pt x="60" y="1229"/>
                      <a:pt x="60" y="1229"/>
                    </a:cubicBezTo>
                    <a:cubicBezTo>
                      <a:pt x="60" y="559"/>
                      <a:pt x="60" y="559"/>
                      <a:pt x="60" y="559"/>
                    </a:cubicBezTo>
                    <a:cubicBezTo>
                      <a:pt x="60" y="516"/>
                      <a:pt x="96" y="480"/>
                      <a:pt x="139" y="480"/>
                    </a:cubicBezTo>
                    <a:close/>
                    <a:moveTo>
                      <a:pt x="1038" y="1670"/>
                    </a:moveTo>
                    <a:cubicBezTo>
                      <a:pt x="686" y="1670"/>
                      <a:pt x="686" y="1670"/>
                      <a:pt x="686" y="1670"/>
                    </a:cubicBezTo>
                    <a:cubicBezTo>
                      <a:pt x="786" y="1475"/>
                      <a:pt x="786" y="1475"/>
                      <a:pt x="786" y="1475"/>
                    </a:cubicBezTo>
                    <a:cubicBezTo>
                      <a:pt x="938" y="1475"/>
                      <a:pt x="938" y="1475"/>
                      <a:pt x="938" y="1475"/>
                    </a:cubicBezTo>
                    <a:lnTo>
                      <a:pt x="1038" y="1670"/>
                    </a:lnTo>
                    <a:close/>
                    <a:moveTo>
                      <a:pt x="1585" y="1415"/>
                    </a:moveTo>
                    <a:cubicBezTo>
                      <a:pt x="139" y="1415"/>
                      <a:pt x="139" y="1415"/>
                      <a:pt x="139" y="1415"/>
                    </a:cubicBezTo>
                    <a:cubicBezTo>
                      <a:pt x="96" y="1415"/>
                      <a:pt x="60" y="1380"/>
                      <a:pt x="60" y="1337"/>
                    </a:cubicBezTo>
                    <a:cubicBezTo>
                      <a:pt x="60" y="1289"/>
                      <a:pt x="60" y="1289"/>
                      <a:pt x="60" y="1289"/>
                    </a:cubicBezTo>
                    <a:cubicBezTo>
                      <a:pt x="1664" y="1289"/>
                      <a:pt x="1664" y="1289"/>
                      <a:pt x="1664" y="1289"/>
                    </a:cubicBezTo>
                    <a:cubicBezTo>
                      <a:pt x="1664" y="1337"/>
                      <a:pt x="1664" y="1337"/>
                      <a:pt x="1664" y="1337"/>
                    </a:cubicBezTo>
                    <a:cubicBezTo>
                      <a:pt x="1664" y="1380"/>
                      <a:pt x="1628" y="1415"/>
                      <a:pt x="1585" y="1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1">
                <a:extLst>
                  <a:ext uri="{FF2B5EF4-FFF2-40B4-BE49-F238E27FC236}">
                    <a16:creationId xmlns:a16="http://schemas.microsoft.com/office/drawing/2014/main" id="{FF94E7F5-0D69-4D0D-F943-24AE1C8D859D}"/>
                  </a:ext>
                </a:extLst>
              </p:cNvPr>
              <p:cNvSpPr>
                <a:spLocks noEditPoints="1"/>
              </p:cNvSpPr>
              <p:nvPr/>
            </p:nvSpPr>
            <p:spPr bwMode="gray">
              <a:xfrm>
                <a:off x="-3009900" y="8699500"/>
                <a:ext cx="1036638" cy="731838"/>
              </a:xfrm>
              <a:custGeom>
                <a:avLst/>
                <a:gdLst>
                  <a:gd name="T0" fmla="*/ 30 w 275"/>
                  <a:gd name="T1" fmla="*/ 194 h 194"/>
                  <a:gd name="T2" fmla="*/ 245 w 275"/>
                  <a:gd name="T3" fmla="*/ 194 h 194"/>
                  <a:gd name="T4" fmla="*/ 275 w 275"/>
                  <a:gd name="T5" fmla="*/ 164 h 194"/>
                  <a:gd name="T6" fmla="*/ 275 w 275"/>
                  <a:gd name="T7" fmla="*/ 30 h 194"/>
                  <a:gd name="T8" fmla="*/ 245 w 275"/>
                  <a:gd name="T9" fmla="*/ 0 h 194"/>
                  <a:gd name="T10" fmla="*/ 30 w 275"/>
                  <a:gd name="T11" fmla="*/ 0 h 194"/>
                  <a:gd name="T12" fmla="*/ 0 w 275"/>
                  <a:gd name="T13" fmla="*/ 30 h 194"/>
                  <a:gd name="T14" fmla="*/ 0 w 275"/>
                  <a:gd name="T15" fmla="*/ 164 h 194"/>
                  <a:gd name="T16" fmla="*/ 30 w 275"/>
                  <a:gd name="T17" fmla="*/ 194 h 194"/>
                  <a:gd name="T18" fmla="*/ 60 w 275"/>
                  <a:gd name="T19" fmla="*/ 60 h 194"/>
                  <a:gd name="T20" fmla="*/ 215 w 275"/>
                  <a:gd name="T21" fmla="*/ 60 h 194"/>
                  <a:gd name="T22" fmla="*/ 215 w 275"/>
                  <a:gd name="T23" fmla="*/ 134 h 194"/>
                  <a:gd name="T24" fmla="*/ 60 w 275"/>
                  <a:gd name="T25" fmla="*/ 134 h 194"/>
                  <a:gd name="T26" fmla="*/ 60 w 275"/>
                  <a:gd name="T27" fmla="*/ 6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194">
                    <a:moveTo>
                      <a:pt x="30" y="194"/>
                    </a:moveTo>
                    <a:cubicBezTo>
                      <a:pt x="245" y="194"/>
                      <a:pt x="245" y="194"/>
                      <a:pt x="245" y="194"/>
                    </a:cubicBezTo>
                    <a:cubicBezTo>
                      <a:pt x="262" y="194"/>
                      <a:pt x="275" y="181"/>
                      <a:pt x="275" y="164"/>
                    </a:cubicBezTo>
                    <a:cubicBezTo>
                      <a:pt x="275" y="30"/>
                      <a:pt x="275" y="30"/>
                      <a:pt x="275" y="30"/>
                    </a:cubicBezTo>
                    <a:cubicBezTo>
                      <a:pt x="275" y="14"/>
                      <a:pt x="262" y="0"/>
                      <a:pt x="245" y="0"/>
                    </a:cubicBezTo>
                    <a:cubicBezTo>
                      <a:pt x="30" y="0"/>
                      <a:pt x="30" y="0"/>
                      <a:pt x="30" y="0"/>
                    </a:cubicBezTo>
                    <a:cubicBezTo>
                      <a:pt x="13" y="0"/>
                      <a:pt x="0" y="14"/>
                      <a:pt x="0" y="30"/>
                    </a:cubicBezTo>
                    <a:cubicBezTo>
                      <a:pt x="0" y="164"/>
                      <a:pt x="0" y="164"/>
                      <a:pt x="0" y="164"/>
                    </a:cubicBezTo>
                    <a:cubicBezTo>
                      <a:pt x="0" y="181"/>
                      <a:pt x="13" y="194"/>
                      <a:pt x="30" y="194"/>
                    </a:cubicBezTo>
                    <a:close/>
                    <a:moveTo>
                      <a:pt x="60" y="60"/>
                    </a:moveTo>
                    <a:cubicBezTo>
                      <a:pt x="215" y="60"/>
                      <a:pt x="215" y="60"/>
                      <a:pt x="215" y="60"/>
                    </a:cubicBezTo>
                    <a:cubicBezTo>
                      <a:pt x="215" y="134"/>
                      <a:pt x="215" y="134"/>
                      <a:pt x="215" y="134"/>
                    </a:cubicBezTo>
                    <a:cubicBezTo>
                      <a:pt x="60" y="134"/>
                      <a:pt x="60" y="134"/>
                      <a:pt x="60" y="134"/>
                    </a:cubicBezTo>
                    <a:lnTo>
                      <a:pt x="6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2">
                <a:extLst>
                  <a:ext uri="{FF2B5EF4-FFF2-40B4-BE49-F238E27FC236}">
                    <a16:creationId xmlns:a16="http://schemas.microsoft.com/office/drawing/2014/main" id="{4495A117-0961-9549-BC09-2B7C4CE6DA00}"/>
                  </a:ext>
                </a:extLst>
              </p:cNvPr>
              <p:cNvSpPr>
                <a:spLocks/>
              </p:cNvSpPr>
              <p:nvPr/>
            </p:nvSpPr>
            <p:spPr bwMode="gray">
              <a:xfrm>
                <a:off x="-3009900" y="9801225"/>
                <a:ext cx="1395413" cy="225425"/>
              </a:xfrm>
              <a:custGeom>
                <a:avLst/>
                <a:gdLst>
                  <a:gd name="T0" fmla="*/ 30 w 370"/>
                  <a:gd name="T1" fmla="*/ 60 h 60"/>
                  <a:gd name="T2" fmla="*/ 340 w 370"/>
                  <a:gd name="T3" fmla="*/ 60 h 60"/>
                  <a:gd name="T4" fmla="*/ 370 w 370"/>
                  <a:gd name="T5" fmla="*/ 30 h 60"/>
                  <a:gd name="T6" fmla="*/ 340 w 370"/>
                  <a:gd name="T7" fmla="*/ 0 h 60"/>
                  <a:gd name="T8" fmla="*/ 30 w 370"/>
                  <a:gd name="T9" fmla="*/ 0 h 60"/>
                  <a:gd name="T10" fmla="*/ 0 w 370"/>
                  <a:gd name="T11" fmla="*/ 30 h 60"/>
                  <a:gd name="T12" fmla="*/ 30 w 37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70" h="60">
                    <a:moveTo>
                      <a:pt x="30" y="60"/>
                    </a:moveTo>
                    <a:cubicBezTo>
                      <a:pt x="340" y="60"/>
                      <a:pt x="340" y="60"/>
                      <a:pt x="340" y="60"/>
                    </a:cubicBezTo>
                    <a:cubicBezTo>
                      <a:pt x="356" y="60"/>
                      <a:pt x="370" y="47"/>
                      <a:pt x="370" y="30"/>
                    </a:cubicBezTo>
                    <a:cubicBezTo>
                      <a:pt x="370" y="14"/>
                      <a:pt x="356" y="0"/>
                      <a:pt x="340" y="0"/>
                    </a:cubicBezTo>
                    <a:cubicBezTo>
                      <a:pt x="30" y="0"/>
                      <a:pt x="30" y="0"/>
                      <a:pt x="30" y="0"/>
                    </a:cubicBezTo>
                    <a:cubicBezTo>
                      <a:pt x="13" y="0"/>
                      <a:pt x="0" y="14"/>
                      <a:pt x="0" y="30"/>
                    </a:cubicBezTo>
                    <a:cubicBezTo>
                      <a:pt x="0" y="47"/>
                      <a:pt x="13"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73">
                <a:extLst>
                  <a:ext uri="{FF2B5EF4-FFF2-40B4-BE49-F238E27FC236}">
                    <a16:creationId xmlns:a16="http://schemas.microsoft.com/office/drawing/2014/main" id="{5846A75A-B480-3462-6625-A8AE96B95801}"/>
                  </a:ext>
                </a:extLst>
              </p:cNvPr>
              <p:cNvSpPr>
                <a:spLocks/>
              </p:cNvSpPr>
              <p:nvPr/>
            </p:nvSpPr>
            <p:spPr bwMode="gray">
              <a:xfrm>
                <a:off x="-3009900" y="10917238"/>
                <a:ext cx="1395413" cy="225425"/>
              </a:xfrm>
              <a:custGeom>
                <a:avLst/>
                <a:gdLst>
                  <a:gd name="T0" fmla="*/ 30 w 370"/>
                  <a:gd name="T1" fmla="*/ 60 h 60"/>
                  <a:gd name="T2" fmla="*/ 340 w 370"/>
                  <a:gd name="T3" fmla="*/ 60 h 60"/>
                  <a:gd name="T4" fmla="*/ 370 w 370"/>
                  <a:gd name="T5" fmla="*/ 30 h 60"/>
                  <a:gd name="T6" fmla="*/ 340 w 370"/>
                  <a:gd name="T7" fmla="*/ 0 h 60"/>
                  <a:gd name="T8" fmla="*/ 30 w 370"/>
                  <a:gd name="T9" fmla="*/ 0 h 60"/>
                  <a:gd name="T10" fmla="*/ 0 w 370"/>
                  <a:gd name="T11" fmla="*/ 30 h 60"/>
                  <a:gd name="T12" fmla="*/ 30 w 37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70" h="60">
                    <a:moveTo>
                      <a:pt x="30" y="60"/>
                    </a:moveTo>
                    <a:cubicBezTo>
                      <a:pt x="340" y="60"/>
                      <a:pt x="340" y="60"/>
                      <a:pt x="340" y="60"/>
                    </a:cubicBezTo>
                    <a:cubicBezTo>
                      <a:pt x="356" y="60"/>
                      <a:pt x="370" y="47"/>
                      <a:pt x="370" y="30"/>
                    </a:cubicBezTo>
                    <a:cubicBezTo>
                      <a:pt x="370" y="14"/>
                      <a:pt x="356" y="0"/>
                      <a:pt x="340" y="0"/>
                    </a:cubicBezTo>
                    <a:cubicBezTo>
                      <a:pt x="30" y="0"/>
                      <a:pt x="30" y="0"/>
                      <a:pt x="30" y="0"/>
                    </a:cubicBezTo>
                    <a:cubicBezTo>
                      <a:pt x="13" y="0"/>
                      <a:pt x="0" y="14"/>
                      <a:pt x="0" y="30"/>
                    </a:cubicBezTo>
                    <a:cubicBezTo>
                      <a:pt x="0" y="47"/>
                      <a:pt x="13"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74">
                <a:extLst>
                  <a:ext uri="{FF2B5EF4-FFF2-40B4-BE49-F238E27FC236}">
                    <a16:creationId xmlns:a16="http://schemas.microsoft.com/office/drawing/2014/main" id="{A4CC2BAF-7CB1-0FCC-51D2-F2084B8C879F}"/>
                  </a:ext>
                </a:extLst>
              </p:cNvPr>
              <p:cNvSpPr>
                <a:spLocks/>
              </p:cNvSpPr>
              <p:nvPr/>
            </p:nvSpPr>
            <p:spPr bwMode="gray">
              <a:xfrm>
                <a:off x="-3009900" y="10358438"/>
                <a:ext cx="1395413" cy="227013"/>
              </a:xfrm>
              <a:custGeom>
                <a:avLst/>
                <a:gdLst>
                  <a:gd name="T0" fmla="*/ 30 w 370"/>
                  <a:gd name="T1" fmla="*/ 60 h 60"/>
                  <a:gd name="T2" fmla="*/ 340 w 370"/>
                  <a:gd name="T3" fmla="*/ 60 h 60"/>
                  <a:gd name="T4" fmla="*/ 370 w 370"/>
                  <a:gd name="T5" fmla="*/ 30 h 60"/>
                  <a:gd name="T6" fmla="*/ 340 w 370"/>
                  <a:gd name="T7" fmla="*/ 0 h 60"/>
                  <a:gd name="T8" fmla="*/ 30 w 370"/>
                  <a:gd name="T9" fmla="*/ 0 h 60"/>
                  <a:gd name="T10" fmla="*/ 0 w 370"/>
                  <a:gd name="T11" fmla="*/ 30 h 60"/>
                  <a:gd name="T12" fmla="*/ 30 w 37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70" h="60">
                    <a:moveTo>
                      <a:pt x="30" y="60"/>
                    </a:moveTo>
                    <a:cubicBezTo>
                      <a:pt x="340" y="60"/>
                      <a:pt x="340" y="60"/>
                      <a:pt x="340" y="60"/>
                    </a:cubicBezTo>
                    <a:cubicBezTo>
                      <a:pt x="356" y="60"/>
                      <a:pt x="370" y="47"/>
                      <a:pt x="370" y="30"/>
                    </a:cubicBezTo>
                    <a:cubicBezTo>
                      <a:pt x="370" y="14"/>
                      <a:pt x="356" y="0"/>
                      <a:pt x="340" y="0"/>
                    </a:cubicBezTo>
                    <a:cubicBezTo>
                      <a:pt x="30" y="0"/>
                      <a:pt x="30" y="0"/>
                      <a:pt x="30" y="0"/>
                    </a:cubicBezTo>
                    <a:cubicBezTo>
                      <a:pt x="13" y="0"/>
                      <a:pt x="0" y="14"/>
                      <a:pt x="0" y="30"/>
                    </a:cubicBezTo>
                    <a:cubicBezTo>
                      <a:pt x="0" y="47"/>
                      <a:pt x="13"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75">
                <a:extLst>
                  <a:ext uri="{FF2B5EF4-FFF2-40B4-BE49-F238E27FC236}">
                    <a16:creationId xmlns:a16="http://schemas.microsoft.com/office/drawing/2014/main" id="{015D1571-B137-686F-A209-A5C97059F6AC}"/>
                  </a:ext>
                </a:extLst>
              </p:cNvPr>
              <p:cNvSpPr>
                <a:spLocks/>
              </p:cNvSpPr>
              <p:nvPr/>
            </p:nvSpPr>
            <p:spPr bwMode="gray">
              <a:xfrm>
                <a:off x="-1433513" y="12409488"/>
                <a:ext cx="225425" cy="227013"/>
              </a:xfrm>
              <a:custGeom>
                <a:avLst/>
                <a:gdLst>
                  <a:gd name="T0" fmla="*/ 58 w 60"/>
                  <a:gd name="T1" fmla="*/ 19 h 60"/>
                  <a:gd name="T2" fmla="*/ 55 w 60"/>
                  <a:gd name="T3" fmla="*/ 13 h 60"/>
                  <a:gd name="T4" fmla="*/ 51 w 60"/>
                  <a:gd name="T5" fmla="*/ 9 h 60"/>
                  <a:gd name="T6" fmla="*/ 47 w 60"/>
                  <a:gd name="T7" fmla="*/ 5 h 60"/>
                  <a:gd name="T8" fmla="*/ 42 w 60"/>
                  <a:gd name="T9" fmla="*/ 2 h 60"/>
                  <a:gd name="T10" fmla="*/ 36 w 60"/>
                  <a:gd name="T11" fmla="*/ 1 h 60"/>
                  <a:gd name="T12" fmla="*/ 24 w 60"/>
                  <a:gd name="T13" fmla="*/ 1 h 60"/>
                  <a:gd name="T14" fmla="*/ 19 w 60"/>
                  <a:gd name="T15" fmla="*/ 2 h 60"/>
                  <a:gd name="T16" fmla="*/ 13 w 60"/>
                  <a:gd name="T17" fmla="*/ 5 h 60"/>
                  <a:gd name="T18" fmla="*/ 9 w 60"/>
                  <a:gd name="T19" fmla="*/ 9 h 60"/>
                  <a:gd name="T20" fmla="*/ 5 w 60"/>
                  <a:gd name="T21" fmla="*/ 13 h 60"/>
                  <a:gd name="T22" fmla="*/ 2 w 60"/>
                  <a:gd name="T23" fmla="*/ 19 h 60"/>
                  <a:gd name="T24" fmla="*/ 1 w 60"/>
                  <a:gd name="T25" fmla="*/ 24 h 60"/>
                  <a:gd name="T26" fmla="*/ 0 w 60"/>
                  <a:gd name="T27" fmla="*/ 30 h 60"/>
                  <a:gd name="T28" fmla="*/ 1 w 60"/>
                  <a:gd name="T29" fmla="*/ 36 h 60"/>
                  <a:gd name="T30" fmla="*/ 2 w 60"/>
                  <a:gd name="T31" fmla="*/ 41 h 60"/>
                  <a:gd name="T32" fmla="*/ 5 w 60"/>
                  <a:gd name="T33" fmla="*/ 47 h 60"/>
                  <a:gd name="T34" fmla="*/ 9 w 60"/>
                  <a:gd name="T35" fmla="*/ 51 h 60"/>
                  <a:gd name="T36" fmla="*/ 13 w 60"/>
                  <a:gd name="T37" fmla="*/ 55 h 60"/>
                  <a:gd name="T38" fmla="*/ 19 w 60"/>
                  <a:gd name="T39" fmla="*/ 58 h 60"/>
                  <a:gd name="T40" fmla="*/ 24 w 60"/>
                  <a:gd name="T41" fmla="*/ 59 h 60"/>
                  <a:gd name="T42" fmla="*/ 30 w 60"/>
                  <a:gd name="T43" fmla="*/ 60 h 60"/>
                  <a:gd name="T44" fmla="*/ 36 w 60"/>
                  <a:gd name="T45" fmla="*/ 59 h 60"/>
                  <a:gd name="T46" fmla="*/ 42 w 60"/>
                  <a:gd name="T47" fmla="*/ 58 h 60"/>
                  <a:gd name="T48" fmla="*/ 47 w 60"/>
                  <a:gd name="T49" fmla="*/ 55 h 60"/>
                  <a:gd name="T50" fmla="*/ 51 w 60"/>
                  <a:gd name="T51" fmla="*/ 51 h 60"/>
                  <a:gd name="T52" fmla="*/ 55 w 60"/>
                  <a:gd name="T53" fmla="*/ 47 h 60"/>
                  <a:gd name="T54" fmla="*/ 58 w 60"/>
                  <a:gd name="T55" fmla="*/ 41 h 60"/>
                  <a:gd name="T56" fmla="*/ 60 w 60"/>
                  <a:gd name="T57" fmla="*/ 36 h 60"/>
                  <a:gd name="T58" fmla="*/ 60 w 60"/>
                  <a:gd name="T59" fmla="*/ 30 h 60"/>
                  <a:gd name="T60" fmla="*/ 60 w 60"/>
                  <a:gd name="T61" fmla="*/ 24 h 60"/>
                  <a:gd name="T62" fmla="*/ 58 w 60"/>
                  <a:gd name="T63"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0">
                    <a:moveTo>
                      <a:pt x="58" y="19"/>
                    </a:moveTo>
                    <a:cubicBezTo>
                      <a:pt x="57" y="17"/>
                      <a:pt x="56" y="15"/>
                      <a:pt x="55" y="13"/>
                    </a:cubicBezTo>
                    <a:cubicBezTo>
                      <a:pt x="54" y="12"/>
                      <a:pt x="53" y="10"/>
                      <a:pt x="51" y="9"/>
                    </a:cubicBezTo>
                    <a:cubicBezTo>
                      <a:pt x="50" y="7"/>
                      <a:pt x="48" y="6"/>
                      <a:pt x="47" y="5"/>
                    </a:cubicBezTo>
                    <a:cubicBezTo>
                      <a:pt x="45" y="4"/>
                      <a:pt x="43" y="3"/>
                      <a:pt x="42" y="2"/>
                    </a:cubicBezTo>
                    <a:cubicBezTo>
                      <a:pt x="40" y="2"/>
                      <a:pt x="38" y="1"/>
                      <a:pt x="36" y="1"/>
                    </a:cubicBezTo>
                    <a:cubicBezTo>
                      <a:pt x="32" y="0"/>
                      <a:pt x="28" y="0"/>
                      <a:pt x="24" y="1"/>
                    </a:cubicBezTo>
                    <a:cubicBezTo>
                      <a:pt x="22" y="1"/>
                      <a:pt x="20" y="2"/>
                      <a:pt x="19" y="2"/>
                    </a:cubicBezTo>
                    <a:cubicBezTo>
                      <a:pt x="17" y="3"/>
                      <a:pt x="15" y="4"/>
                      <a:pt x="13" y="5"/>
                    </a:cubicBezTo>
                    <a:cubicBezTo>
                      <a:pt x="12" y="6"/>
                      <a:pt x="10" y="7"/>
                      <a:pt x="9" y="9"/>
                    </a:cubicBezTo>
                    <a:cubicBezTo>
                      <a:pt x="8" y="10"/>
                      <a:pt x="6" y="12"/>
                      <a:pt x="5" y="13"/>
                    </a:cubicBezTo>
                    <a:cubicBezTo>
                      <a:pt x="4" y="15"/>
                      <a:pt x="3" y="17"/>
                      <a:pt x="2" y="19"/>
                    </a:cubicBezTo>
                    <a:cubicBezTo>
                      <a:pt x="2" y="20"/>
                      <a:pt x="1" y="22"/>
                      <a:pt x="1" y="24"/>
                    </a:cubicBezTo>
                    <a:cubicBezTo>
                      <a:pt x="0" y="26"/>
                      <a:pt x="0" y="28"/>
                      <a:pt x="0" y="30"/>
                    </a:cubicBezTo>
                    <a:cubicBezTo>
                      <a:pt x="0" y="32"/>
                      <a:pt x="0" y="34"/>
                      <a:pt x="1" y="36"/>
                    </a:cubicBezTo>
                    <a:cubicBezTo>
                      <a:pt x="1" y="38"/>
                      <a:pt x="2" y="40"/>
                      <a:pt x="2" y="41"/>
                    </a:cubicBezTo>
                    <a:cubicBezTo>
                      <a:pt x="3" y="43"/>
                      <a:pt x="4" y="45"/>
                      <a:pt x="5" y="47"/>
                    </a:cubicBezTo>
                    <a:cubicBezTo>
                      <a:pt x="6" y="48"/>
                      <a:pt x="8" y="50"/>
                      <a:pt x="9" y="51"/>
                    </a:cubicBezTo>
                    <a:cubicBezTo>
                      <a:pt x="10" y="53"/>
                      <a:pt x="12" y="54"/>
                      <a:pt x="13" y="55"/>
                    </a:cubicBezTo>
                    <a:cubicBezTo>
                      <a:pt x="15" y="56"/>
                      <a:pt x="17" y="57"/>
                      <a:pt x="19" y="58"/>
                    </a:cubicBezTo>
                    <a:cubicBezTo>
                      <a:pt x="20" y="58"/>
                      <a:pt x="22" y="59"/>
                      <a:pt x="24" y="59"/>
                    </a:cubicBezTo>
                    <a:cubicBezTo>
                      <a:pt x="26" y="60"/>
                      <a:pt x="28" y="60"/>
                      <a:pt x="30" y="60"/>
                    </a:cubicBezTo>
                    <a:cubicBezTo>
                      <a:pt x="32" y="60"/>
                      <a:pt x="34" y="60"/>
                      <a:pt x="36" y="59"/>
                    </a:cubicBezTo>
                    <a:cubicBezTo>
                      <a:pt x="38" y="59"/>
                      <a:pt x="40" y="58"/>
                      <a:pt x="42" y="58"/>
                    </a:cubicBezTo>
                    <a:cubicBezTo>
                      <a:pt x="43" y="57"/>
                      <a:pt x="45" y="56"/>
                      <a:pt x="47" y="55"/>
                    </a:cubicBezTo>
                    <a:cubicBezTo>
                      <a:pt x="48" y="54"/>
                      <a:pt x="50" y="53"/>
                      <a:pt x="51" y="51"/>
                    </a:cubicBezTo>
                    <a:cubicBezTo>
                      <a:pt x="53" y="50"/>
                      <a:pt x="54" y="48"/>
                      <a:pt x="55" y="47"/>
                    </a:cubicBezTo>
                    <a:cubicBezTo>
                      <a:pt x="56" y="45"/>
                      <a:pt x="57" y="43"/>
                      <a:pt x="58" y="41"/>
                    </a:cubicBezTo>
                    <a:cubicBezTo>
                      <a:pt x="59" y="40"/>
                      <a:pt x="59" y="38"/>
                      <a:pt x="60" y="36"/>
                    </a:cubicBezTo>
                    <a:cubicBezTo>
                      <a:pt x="60" y="34"/>
                      <a:pt x="60" y="32"/>
                      <a:pt x="60" y="30"/>
                    </a:cubicBezTo>
                    <a:cubicBezTo>
                      <a:pt x="60" y="28"/>
                      <a:pt x="60" y="26"/>
                      <a:pt x="60" y="24"/>
                    </a:cubicBezTo>
                    <a:cubicBezTo>
                      <a:pt x="59" y="22"/>
                      <a:pt x="59" y="20"/>
                      <a:pt x="5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76">
                <a:extLst>
                  <a:ext uri="{FF2B5EF4-FFF2-40B4-BE49-F238E27FC236}">
                    <a16:creationId xmlns:a16="http://schemas.microsoft.com/office/drawing/2014/main" id="{6A1C6FEC-3FC7-53D8-03B0-390399D73B99}"/>
                  </a:ext>
                </a:extLst>
              </p:cNvPr>
              <p:cNvSpPr>
                <a:spLocks/>
              </p:cNvSpPr>
              <p:nvPr/>
            </p:nvSpPr>
            <p:spPr bwMode="gray">
              <a:xfrm>
                <a:off x="-985838" y="12409488"/>
                <a:ext cx="227013" cy="227013"/>
              </a:xfrm>
              <a:custGeom>
                <a:avLst/>
                <a:gdLst>
                  <a:gd name="T0" fmla="*/ 57 w 60"/>
                  <a:gd name="T1" fmla="*/ 19 h 60"/>
                  <a:gd name="T2" fmla="*/ 55 w 60"/>
                  <a:gd name="T3" fmla="*/ 13 h 60"/>
                  <a:gd name="T4" fmla="*/ 51 w 60"/>
                  <a:gd name="T5" fmla="*/ 9 h 60"/>
                  <a:gd name="T6" fmla="*/ 46 w 60"/>
                  <a:gd name="T7" fmla="*/ 5 h 60"/>
                  <a:gd name="T8" fmla="*/ 41 w 60"/>
                  <a:gd name="T9" fmla="*/ 2 h 60"/>
                  <a:gd name="T10" fmla="*/ 35 w 60"/>
                  <a:gd name="T11" fmla="*/ 1 h 60"/>
                  <a:gd name="T12" fmla="*/ 24 w 60"/>
                  <a:gd name="T13" fmla="*/ 1 h 60"/>
                  <a:gd name="T14" fmla="*/ 18 w 60"/>
                  <a:gd name="T15" fmla="*/ 2 h 60"/>
                  <a:gd name="T16" fmla="*/ 13 w 60"/>
                  <a:gd name="T17" fmla="*/ 5 h 60"/>
                  <a:gd name="T18" fmla="*/ 8 w 60"/>
                  <a:gd name="T19" fmla="*/ 9 h 60"/>
                  <a:gd name="T20" fmla="*/ 5 w 60"/>
                  <a:gd name="T21" fmla="*/ 13 h 60"/>
                  <a:gd name="T22" fmla="*/ 2 w 60"/>
                  <a:gd name="T23" fmla="*/ 19 h 60"/>
                  <a:gd name="T24" fmla="*/ 0 w 60"/>
                  <a:gd name="T25" fmla="*/ 24 h 60"/>
                  <a:gd name="T26" fmla="*/ 0 w 60"/>
                  <a:gd name="T27" fmla="*/ 30 h 60"/>
                  <a:gd name="T28" fmla="*/ 0 w 60"/>
                  <a:gd name="T29" fmla="*/ 36 h 60"/>
                  <a:gd name="T30" fmla="*/ 2 w 60"/>
                  <a:gd name="T31" fmla="*/ 41 h 60"/>
                  <a:gd name="T32" fmla="*/ 5 w 60"/>
                  <a:gd name="T33" fmla="*/ 47 h 60"/>
                  <a:gd name="T34" fmla="*/ 8 w 60"/>
                  <a:gd name="T35" fmla="*/ 51 h 60"/>
                  <a:gd name="T36" fmla="*/ 13 w 60"/>
                  <a:gd name="T37" fmla="*/ 55 h 60"/>
                  <a:gd name="T38" fmla="*/ 18 w 60"/>
                  <a:gd name="T39" fmla="*/ 58 h 60"/>
                  <a:gd name="T40" fmla="*/ 24 w 60"/>
                  <a:gd name="T41" fmla="*/ 59 h 60"/>
                  <a:gd name="T42" fmla="*/ 30 w 60"/>
                  <a:gd name="T43" fmla="*/ 60 h 60"/>
                  <a:gd name="T44" fmla="*/ 35 w 60"/>
                  <a:gd name="T45" fmla="*/ 59 h 60"/>
                  <a:gd name="T46" fmla="*/ 41 w 60"/>
                  <a:gd name="T47" fmla="*/ 58 h 60"/>
                  <a:gd name="T48" fmla="*/ 46 w 60"/>
                  <a:gd name="T49" fmla="*/ 55 h 60"/>
                  <a:gd name="T50" fmla="*/ 51 w 60"/>
                  <a:gd name="T51" fmla="*/ 51 h 60"/>
                  <a:gd name="T52" fmla="*/ 55 w 60"/>
                  <a:gd name="T53" fmla="*/ 47 h 60"/>
                  <a:gd name="T54" fmla="*/ 57 w 60"/>
                  <a:gd name="T55" fmla="*/ 41 h 60"/>
                  <a:gd name="T56" fmla="*/ 59 w 60"/>
                  <a:gd name="T57" fmla="*/ 36 h 60"/>
                  <a:gd name="T58" fmla="*/ 60 w 60"/>
                  <a:gd name="T59" fmla="*/ 30 h 60"/>
                  <a:gd name="T60" fmla="*/ 59 w 60"/>
                  <a:gd name="T61" fmla="*/ 24 h 60"/>
                  <a:gd name="T62" fmla="*/ 57 w 60"/>
                  <a:gd name="T63"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0">
                    <a:moveTo>
                      <a:pt x="57" y="19"/>
                    </a:moveTo>
                    <a:cubicBezTo>
                      <a:pt x="57" y="17"/>
                      <a:pt x="56" y="15"/>
                      <a:pt x="55" y="13"/>
                    </a:cubicBezTo>
                    <a:cubicBezTo>
                      <a:pt x="53" y="12"/>
                      <a:pt x="52" y="10"/>
                      <a:pt x="51" y="9"/>
                    </a:cubicBezTo>
                    <a:cubicBezTo>
                      <a:pt x="49" y="7"/>
                      <a:pt x="48" y="6"/>
                      <a:pt x="46" y="5"/>
                    </a:cubicBezTo>
                    <a:cubicBezTo>
                      <a:pt x="45" y="4"/>
                      <a:pt x="43" y="3"/>
                      <a:pt x="41" y="2"/>
                    </a:cubicBezTo>
                    <a:cubicBezTo>
                      <a:pt x="39" y="2"/>
                      <a:pt x="37" y="1"/>
                      <a:pt x="35" y="1"/>
                    </a:cubicBezTo>
                    <a:cubicBezTo>
                      <a:pt x="32" y="0"/>
                      <a:pt x="28" y="0"/>
                      <a:pt x="24" y="1"/>
                    </a:cubicBezTo>
                    <a:cubicBezTo>
                      <a:pt x="22" y="1"/>
                      <a:pt x="20" y="2"/>
                      <a:pt x="18" y="2"/>
                    </a:cubicBezTo>
                    <a:cubicBezTo>
                      <a:pt x="16" y="3"/>
                      <a:pt x="15" y="4"/>
                      <a:pt x="13" y="5"/>
                    </a:cubicBezTo>
                    <a:cubicBezTo>
                      <a:pt x="11" y="6"/>
                      <a:pt x="10" y="7"/>
                      <a:pt x="8" y="9"/>
                    </a:cubicBezTo>
                    <a:cubicBezTo>
                      <a:pt x="7" y="10"/>
                      <a:pt x="6" y="12"/>
                      <a:pt x="5" y="13"/>
                    </a:cubicBezTo>
                    <a:cubicBezTo>
                      <a:pt x="4" y="15"/>
                      <a:pt x="3" y="17"/>
                      <a:pt x="2" y="19"/>
                    </a:cubicBezTo>
                    <a:cubicBezTo>
                      <a:pt x="1" y="20"/>
                      <a:pt x="1" y="22"/>
                      <a:pt x="0" y="24"/>
                    </a:cubicBezTo>
                    <a:cubicBezTo>
                      <a:pt x="0" y="26"/>
                      <a:pt x="0" y="28"/>
                      <a:pt x="0" y="30"/>
                    </a:cubicBezTo>
                    <a:cubicBezTo>
                      <a:pt x="0" y="32"/>
                      <a:pt x="0" y="34"/>
                      <a:pt x="0" y="36"/>
                    </a:cubicBezTo>
                    <a:cubicBezTo>
                      <a:pt x="1" y="38"/>
                      <a:pt x="1" y="40"/>
                      <a:pt x="2" y="41"/>
                    </a:cubicBezTo>
                    <a:cubicBezTo>
                      <a:pt x="3" y="43"/>
                      <a:pt x="4" y="45"/>
                      <a:pt x="5" y="47"/>
                    </a:cubicBezTo>
                    <a:cubicBezTo>
                      <a:pt x="6" y="48"/>
                      <a:pt x="7" y="50"/>
                      <a:pt x="8" y="51"/>
                    </a:cubicBezTo>
                    <a:cubicBezTo>
                      <a:pt x="10" y="53"/>
                      <a:pt x="11" y="54"/>
                      <a:pt x="13" y="55"/>
                    </a:cubicBezTo>
                    <a:cubicBezTo>
                      <a:pt x="15" y="56"/>
                      <a:pt x="16" y="57"/>
                      <a:pt x="18" y="58"/>
                    </a:cubicBezTo>
                    <a:cubicBezTo>
                      <a:pt x="20" y="58"/>
                      <a:pt x="22" y="59"/>
                      <a:pt x="24" y="59"/>
                    </a:cubicBezTo>
                    <a:cubicBezTo>
                      <a:pt x="26" y="60"/>
                      <a:pt x="28" y="60"/>
                      <a:pt x="30" y="60"/>
                    </a:cubicBezTo>
                    <a:cubicBezTo>
                      <a:pt x="32" y="60"/>
                      <a:pt x="34" y="60"/>
                      <a:pt x="35" y="59"/>
                    </a:cubicBezTo>
                    <a:cubicBezTo>
                      <a:pt x="37" y="59"/>
                      <a:pt x="39" y="58"/>
                      <a:pt x="41" y="58"/>
                    </a:cubicBezTo>
                    <a:cubicBezTo>
                      <a:pt x="43" y="57"/>
                      <a:pt x="45" y="56"/>
                      <a:pt x="46" y="55"/>
                    </a:cubicBezTo>
                    <a:cubicBezTo>
                      <a:pt x="48" y="54"/>
                      <a:pt x="49" y="53"/>
                      <a:pt x="51" y="51"/>
                    </a:cubicBezTo>
                    <a:cubicBezTo>
                      <a:pt x="52" y="50"/>
                      <a:pt x="53" y="48"/>
                      <a:pt x="55" y="47"/>
                    </a:cubicBezTo>
                    <a:cubicBezTo>
                      <a:pt x="56" y="45"/>
                      <a:pt x="57" y="43"/>
                      <a:pt x="57" y="41"/>
                    </a:cubicBezTo>
                    <a:cubicBezTo>
                      <a:pt x="58" y="40"/>
                      <a:pt x="59" y="38"/>
                      <a:pt x="59" y="36"/>
                    </a:cubicBezTo>
                    <a:cubicBezTo>
                      <a:pt x="59" y="34"/>
                      <a:pt x="60" y="32"/>
                      <a:pt x="60" y="30"/>
                    </a:cubicBezTo>
                    <a:cubicBezTo>
                      <a:pt x="60" y="28"/>
                      <a:pt x="59" y="26"/>
                      <a:pt x="59" y="24"/>
                    </a:cubicBezTo>
                    <a:cubicBezTo>
                      <a:pt x="59" y="22"/>
                      <a:pt x="58" y="20"/>
                      <a:pt x="5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55" name="Group 154">
            <a:extLst>
              <a:ext uri="{FF2B5EF4-FFF2-40B4-BE49-F238E27FC236}">
                <a16:creationId xmlns:a16="http://schemas.microsoft.com/office/drawing/2014/main" id="{76CBE8A4-D677-311A-5F55-CD91E388F6DF}"/>
              </a:ext>
            </a:extLst>
          </p:cNvPr>
          <p:cNvGrpSpPr>
            <a:grpSpLocks noChangeAspect="1"/>
          </p:cNvGrpSpPr>
          <p:nvPr/>
        </p:nvGrpSpPr>
        <p:grpSpPr bwMode="gray">
          <a:xfrm>
            <a:off x="492480" y="4731860"/>
            <a:ext cx="502920" cy="502920"/>
            <a:chOff x="-6800850" y="7143750"/>
            <a:chExt cx="6515100" cy="6515100"/>
          </a:xfrm>
        </p:grpSpPr>
        <p:sp>
          <p:nvSpPr>
            <p:cNvPr id="156" name="AutoShape 80">
              <a:extLst>
                <a:ext uri="{FF2B5EF4-FFF2-40B4-BE49-F238E27FC236}">
                  <a16:creationId xmlns:a16="http://schemas.microsoft.com/office/drawing/2014/main" id="{12129B29-6D88-9178-5AAC-FE776233B1A4}"/>
                </a:ext>
              </a:extLst>
            </p:cNvPr>
            <p:cNvSpPr>
              <a:spLocks noChangeAspect="1" noChangeArrowheads="1" noTextEdit="1"/>
            </p:cNvSpPr>
            <p:nvPr/>
          </p:nvSpPr>
          <p:spPr bwMode="gray">
            <a:xfrm>
              <a:off x="-6800850" y="7143750"/>
              <a:ext cx="6515100" cy="6515100"/>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7" name="Group 156">
              <a:extLst>
                <a:ext uri="{FF2B5EF4-FFF2-40B4-BE49-F238E27FC236}">
                  <a16:creationId xmlns:a16="http://schemas.microsoft.com/office/drawing/2014/main" id="{5F901052-8110-5A03-ABDD-30F63D29B64A}"/>
                </a:ext>
              </a:extLst>
            </p:cNvPr>
            <p:cNvGrpSpPr/>
            <p:nvPr/>
          </p:nvGrpSpPr>
          <p:grpSpPr bwMode="gray">
            <a:xfrm>
              <a:off x="-6781800" y="7151688"/>
              <a:ext cx="6477000" cy="6499225"/>
              <a:chOff x="-6781800" y="7151688"/>
              <a:chExt cx="6477000" cy="6499225"/>
            </a:xfrm>
            <a:solidFill>
              <a:schemeClr val="accent1"/>
            </a:solidFill>
          </p:grpSpPr>
          <p:sp>
            <p:nvSpPr>
              <p:cNvPr id="158" name="Freeform 83">
                <a:extLst>
                  <a:ext uri="{FF2B5EF4-FFF2-40B4-BE49-F238E27FC236}">
                    <a16:creationId xmlns:a16="http://schemas.microsoft.com/office/drawing/2014/main" id="{F92B4818-F305-1C1E-21AC-11A5B812C218}"/>
                  </a:ext>
                </a:extLst>
              </p:cNvPr>
              <p:cNvSpPr>
                <a:spLocks noEditPoints="1"/>
              </p:cNvSpPr>
              <p:nvPr/>
            </p:nvSpPr>
            <p:spPr bwMode="gray">
              <a:xfrm>
                <a:off x="-4829175" y="7151688"/>
                <a:ext cx="4524375" cy="6499225"/>
              </a:xfrm>
              <a:custGeom>
                <a:avLst/>
                <a:gdLst>
                  <a:gd name="T0" fmla="*/ 1200 w 1200"/>
                  <a:gd name="T1" fmla="*/ 512 h 1724"/>
                  <a:gd name="T2" fmla="*/ 1012 w 1200"/>
                  <a:gd name="T3" fmla="*/ 253 h 1724"/>
                  <a:gd name="T4" fmla="*/ 1060 w 1200"/>
                  <a:gd name="T5" fmla="*/ 482 h 1724"/>
                  <a:gd name="T6" fmla="*/ 773 w 1200"/>
                  <a:gd name="T7" fmla="*/ 0 h 1724"/>
                  <a:gd name="T8" fmla="*/ 487 w 1200"/>
                  <a:gd name="T9" fmla="*/ 482 h 1724"/>
                  <a:gd name="T10" fmla="*/ 347 w 1200"/>
                  <a:gd name="T11" fmla="*/ 665 h 1724"/>
                  <a:gd name="T12" fmla="*/ 484 w 1200"/>
                  <a:gd name="T13" fmla="*/ 1119 h 1724"/>
                  <a:gd name="T14" fmla="*/ 59 w 1200"/>
                  <a:gd name="T15" fmla="*/ 1167 h 1724"/>
                  <a:gd name="T16" fmla="*/ 111 w 1200"/>
                  <a:gd name="T17" fmla="*/ 1355 h 1724"/>
                  <a:gd name="T18" fmla="*/ 70 w 1200"/>
                  <a:gd name="T19" fmla="*/ 1724 h 1724"/>
                  <a:gd name="T20" fmla="*/ 458 w 1200"/>
                  <a:gd name="T21" fmla="*/ 1543 h 1724"/>
                  <a:gd name="T22" fmla="*/ 346 w 1200"/>
                  <a:gd name="T23" fmla="*/ 1313 h 1724"/>
                  <a:gd name="T24" fmla="*/ 626 w 1200"/>
                  <a:gd name="T25" fmla="*/ 1316 h 1724"/>
                  <a:gd name="T26" fmla="*/ 515 w 1200"/>
                  <a:gd name="T27" fmla="*/ 1543 h 1724"/>
                  <a:gd name="T28" fmla="*/ 903 w 1200"/>
                  <a:gd name="T29" fmla="*/ 1724 h 1724"/>
                  <a:gd name="T30" fmla="*/ 862 w 1200"/>
                  <a:gd name="T31" fmla="*/ 1355 h 1724"/>
                  <a:gd name="T32" fmla="*/ 914 w 1200"/>
                  <a:gd name="T33" fmla="*/ 1179 h 1724"/>
                  <a:gd name="T34" fmla="*/ 1170 w 1200"/>
                  <a:gd name="T35" fmla="*/ 1119 h 1724"/>
                  <a:gd name="T36" fmla="*/ 1188 w 1200"/>
                  <a:gd name="T37" fmla="*/ 689 h 1724"/>
                  <a:gd name="T38" fmla="*/ 773 w 1200"/>
                  <a:gd name="T39" fmla="*/ 287 h 1724"/>
                  <a:gd name="T40" fmla="*/ 692 w 1200"/>
                  <a:gd name="T41" fmla="*/ 327 h 1724"/>
                  <a:gd name="T42" fmla="*/ 998 w 1200"/>
                  <a:gd name="T43" fmla="*/ 482 h 1724"/>
                  <a:gd name="T44" fmla="*/ 229 w 1200"/>
                  <a:gd name="T45" fmla="*/ 1057 h 1724"/>
                  <a:gd name="T46" fmla="*/ 119 w 1200"/>
                  <a:gd name="T47" fmla="*/ 1167 h 1724"/>
                  <a:gd name="T48" fmla="*/ 398 w 1200"/>
                  <a:gd name="T49" fmla="*/ 1655 h 1724"/>
                  <a:gd name="T50" fmla="*/ 344 w 1200"/>
                  <a:gd name="T51" fmla="*/ 1610 h 1724"/>
                  <a:gd name="T52" fmla="*/ 284 w 1200"/>
                  <a:gd name="T53" fmla="*/ 1664 h 1724"/>
                  <a:gd name="T54" fmla="*/ 144 w 1200"/>
                  <a:gd name="T55" fmla="*/ 1580 h 1724"/>
                  <a:gd name="T56" fmla="*/ 70 w 1200"/>
                  <a:gd name="T57" fmla="*/ 1664 h 1724"/>
                  <a:gd name="T58" fmla="*/ 150 w 1200"/>
                  <a:gd name="T59" fmla="*/ 1405 h 1724"/>
                  <a:gd name="T60" fmla="*/ 229 w 1200"/>
                  <a:gd name="T61" fmla="*/ 1368 h 1724"/>
                  <a:gd name="T62" fmla="*/ 308 w 1200"/>
                  <a:gd name="T63" fmla="*/ 1405 h 1724"/>
                  <a:gd name="T64" fmla="*/ 634 w 1200"/>
                  <a:gd name="T65" fmla="*/ 1167 h 1724"/>
                  <a:gd name="T66" fmla="*/ 744 w 1200"/>
                  <a:gd name="T67" fmla="*/ 1308 h 1724"/>
                  <a:gd name="T68" fmla="*/ 903 w 1200"/>
                  <a:gd name="T69" fmla="*/ 1664 h 1724"/>
                  <a:gd name="T70" fmla="*/ 829 w 1200"/>
                  <a:gd name="T71" fmla="*/ 1580 h 1724"/>
                  <a:gd name="T72" fmla="*/ 689 w 1200"/>
                  <a:gd name="T73" fmla="*/ 1664 h 1724"/>
                  <a:gd name="T74" fmla="*/ 629 w 1200"/>
                  <a:gd name="T75" fmla="*/ 1610 h 1724"/>
                  <a:gd name="T76" fmla="*/ 575 w 1200"/>
                  <a:gd name="T77" fmla="*/ 1655 h 1724"/>
                  <a:gd name="T78" fmla="*/ 686 w 1200"/>
                  <a:gd name="T79" fmla="*/ 1377 h 1724"/>
                  <a:gd name="T80" fmla="*/ 802 w 1200"/>
                  <a:gd name="T81" fmla="*/ 1356 h 1724"/>
                  <a:gd name="T82" fmla="*/ 913 w 1200"/>
                  <a:gd name="T83" fmla="*/ 1543 h 1724"/>
                  <a:gd name="T84" fmla="*/ 581 w 1200"/>
                  <a:gd name="T85" fmla="*/ 1119 h 1724"/>
                  <a:gd name="T86" fmla="*/ 514 w 1200"/>
                  <a:gd name="T87" fmla="*/ 611 h 1724"/>
                  <a:gd name="T88" fmla="*/ 407 w 1200"/>
                  <a:gd name="T89" fmla="*/ 650 h 1724"/>
                  <a:gd name="T90" fmla="*/ 1140 w 1200"/>
                  <a:gd name="T91" fmla="*/ 650 h 1724"/>
                  <a:gd name="T92" fmla="*/ 1032 w 1200"/>
                  <a:gd name="T93" fmla="*/ 611 h 1724"/>
                  <a:gd name="T94" fmla="*/ 907 w 1200"/>
                  <a:gd name="T95" fmla="*/ 1119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0" h="1724">
                    <a:moveTo>
                      <a:pt x="1188" y="689"/>
                    </a:moveTo>
                    <a:cubicBezTo>
                      <a:pt x="1195" y="683"/>
                      <a:pt x="1200" y="674"/>
                      <a:pt x="1200" y="665"/>
                    </a:cubicBezTo>
                    <a:cubicBezTo>
                      <a:pt x="1200" y="512"/>
                      <a:pt x="1200" y="512"/>
                      <a:pt x="1200" y="512"/>
                    </a:cubicBezTo>
                    <a:cubicBezTo>
                      <a:pt x="1200" y="498"/>
                      <a:pt x="1191" y="487"/>
                      <a:pt x="1179" y="483"/>
                    </a:cubicBezTo>
                    <a:cubicBezTo>
                      <a:pt x="1166" y="394"/>
                      <a:pt x="1122" y="312"/>
                      <a:pt x="1055" y="251"/>
                    </a:cubicBezTo>
                    <a:cubicBezTo>
                      <a:pt x="1042" y="240"/>
                      <a:pt x="1023" y="241"/>
                      <a:pt x="1012" y="253"/>
                    </a:cubicBezTo>
                    <a:cubicBezTo>
                      <a:pt x="1001" y="265"/>
                      <a:pt x="1002" y="284"/>
                      <a:pt x="1014" y="295"/>
                    </a:cubicBezTo>
                    <a:cubicBezTo>
                      <a:pt x="1069" y="345"/>
                      <a:pt x="1105" y="410"/>
                      <a:pt x="1118" y="482"/>
                    </a:cubicBezTo>
                    <a:cubicBezTo>
                      <a:pt x="1060" y="482"/>
                      <a:pt x="1060" y="482"/>
                      <a:pt x="1060" y="482"/>
                    </a:cubicBezTo>
                    <a:cubicBezTo>
                      <a:pt x="1040" y="396"/>
                      <a:pt x="984" y="324"/>
                      <a:pt x="906" y="285"/>
                    </a:cubicBezTo>
                    <a:cubicBezTo>
                      <a:pt x="932" y="254"/>
                      <a:pt x="947" y="216"/>
                      <a:pt x="947" y="173"/>
                    </a:cubicBezTo>
                    <a:cubicBezTo>
                      <a:pt x="947" y="78"/>
                      <a:pt x="869" y="0"/>
                      <a:pt x="773" y="0"/>
                    </a:cubicBezTo>
                    <a:cubicBezTo>
                      <a:pt x="677" y="0"/>
                      <a:pt x="600" y="78"/>
                      <a:pt x="600" y="173"/>
                    </a:cubicBezTo>
                    <a:cubicBezTo>
                      <a:pt x="600" y="216"/>
                      <a:pt x="615" y="254"/>
                      <a:pt x="640" y="285"/>
                    </a:cubicBezTo>
                    <a:cubicBezTo>
                      <a:pt x="563" y="324"/>
                      <a:pt x="506" y="396"/>
                      <a:pt x="487" y="482"/>
                    </a:cubicBezTo>
                    <a:cubicBezTo>
                      <a:pt x="377" y="482"/>
                      <a:pt x="377" y="482"/>
                      <a:pt x="377" y="482"/>
                    </a:cubicBezTo>
                    <a:cubicBezTo>
                      <a:pt x="360" y="482"/>
                      <a:pt x="347" y="495"/>
                      <a:pt x="347" y="512"/>
                    </a:cubicBezTo>
                    <a:cubicBezTo>
                      <a:pt x="347" y="665"/>
                      <a:pt x="347" y="665"/>
                      <a:pt x="347" y="665"/>
                    </a:cubicBezTo>
                    <a:cubicBezTo>
                      <a:pt x="347" y="674"/>
                      <a:pt x="351" y="683"/>
                      <a:pt x="358" y="689"/>
                    </a:cubicBezTo>
                    <a:cubicBezTo>
                      <a:pt x="484" y="786"/>
                      <a:pt x="484" y="786"/>
                      <a:pt x="484" y="786"/>
                    </a:cubicBezTo>
                    <a:cubicBezTo>
                      <a:pt x="484" y="1119"/>
                      <a:pt x="484" y="1119"/>
                      <a:pt x="484" y="1119"/>
                    </a:cubicBezTo>
                    <a:cubicBezTo>
                      <a:pt x="392" y="1119"/>
                      <a:pt x="392" y="1119"/>
                      <a:pt x="392" y="1119"/>
                    </a:cubicBezTo>
                    <a:cubicBezTo>
                      <a:pt x="372" y="1048"/>
                      <a:pt x="306" y="997"/>
                      <a:pt x="229" y="997"/>
                    </a:cubicBezTo>
                    <a:cubicBezTo>
                      <a:pt x="135" y="997"/>
                      <a:pt x="59" y="1073"/>
                      <a:pt x="59" y="1167"/>
                    </a:cubicBezTo>
                    <a:cubicBezTo>
                      <a:pt x="59" y="1228"/>
                      <a:pt x="79" y="1280"/>
                      <a:pt x="111" y="1316"/>
                    </a:cubicBezTo>
                    <a:cubicBezTo>
                      <a:pt x="111" y="1316"/>
                      <a:pt x="111" y="1316"/>
                      <a:pt x="111" y="1316"/>
                    </a:cubicBezTo>
                    <a:cubicBezTo>
                      <a:pt x="111" y="1355"/>
                      <a:pt x="111" y="1355"/>
                      <a:pt x="111" y="1355"/>
                    </a:cubicBezTo>
                    <a:cubicBezTo>
                      <a:pt x="9" y="1395"/>
                      <a:pt x="0" y="1473"/>
                      <a:pt x="0" y="1543"/>
                    </a:cubicBezTo>
                    <a:cubicBezTo>
                      <a:pt x="0" y="1655"/>
                      <a:pt x="0" y="1655"/>
                      <a:pt x="0" y="1655"/>
                    </a:cubicBezTo>
                    <a:cubicBezTo>
                      <a:pt x="0" y="1693"/>
                      <a:pt x="31" y="1724"/>
                      <a:pt x="70" y="1724"/>
                    </a:cubicBezTo>
                    <a:cubicBezTo>
                      <a:pt x="388" y="1724"/>
                      <a:pt x="388" y="1724"/>
                      <a:pt x="388" y="1724"/>
                    </a:cubicBezTo>
                    <a:cubicBezTo>
                      <a:pt x="427" y="1724"/>
                      <a:pt x="458" y="1693"/>
                      <a:pt x="458" y="1655"/>
                    </a:cubicBezTo>
                    <a:cubicBezTo>
                      <a:pt x="458" y="1543"/>
                      <a:pt x="458" y="1543"/>
                      <a:pt x="458" y="1543"/>
                    </a:cubicBezTo>
                    <a:cubicBezTo>
                      <a:pt x="458" y="1473"/>
                      <a:pt x="449" y="1395"/>
                      <a:pt x="347" y="1355"/>
                    </a:cubicBezTo>
                    <a:cubicBezTo>
                      <a:pt x="347" y="1316"/>
                      <a:pt x="347" y="1316"/>
                      <a:pt x="347" y="1316"/>
                    </a:cubicBezTo>
                    <a:cubicBezTo>
                      <a:pt x="347" y="1315"/>
                      <a:pt x="346" y="1314"/>
                      <a:pt x="346" y="1313"/>
                    </a:cubicBezTo>
                    <a:cubicBezTo>
                      <a:pt x="377" y="1280"/>
                      <a:pt x="396" y="1232"/>
                      <a:pt x="399" y="1179"/>
                    </a:cubicBezTo>
                    <a:cubicBezTo>
                      <a:pt x="574" y="1179"/>
                      <a:pt x="574" y="1179"/>
                      <a:pt x="574" y="1179"/>
                    </a:cubicBezTo>
                    <a:cubicBezTo>
                      <a:pt x="576" y="1235"/>
                      <a:pt x="596" y="1282"/>
                      <a:pt x="626" y="1316"/>
                    </a:cubicBezTo>
                    <a:cubicBezTo>
                      <a:pt x="626" y="1316"/>
                      <a:pt x="626" y="1316"/>
                      <a:pt x="626" y="1316"/>
                    </a:cubicBezTo>
                    <a:cubicBezTo>
                      <a:pt x="626" y="1355"/>
                      <a:pt x="626" y="1355"/>
                      <a:pt x="626" y="1355"/>
                    </a:cubicBezTo>
                    <a:cubicBezTo>
                      <a:pt x="524" y="1395"/>
                      <a:pt x="515" y="1473"/>
                      <a:pt x="515" y="1543"/>
                    </a:cubicBezTo>
                    <a:cubicBezTo>
                      <a:pt x="515" y="1655"/>
                      <a:pt x="515" y="1655"/>
                      <a:pt x="515" y="1655"/>
                    </a:cubicBezTo>
                    <a:cubicBezTo>
                      <a:pt x="515" y="1693"/>
                      <a:pt x="546" y="1724"/>
                      <a:pt x="585" y="1724"/>
                    </a:cubicBezTo>
                    <a:cubicBezTo>
                      <a:pt x="903" y="1724"/>
                      <a:pt x="903" y="1724"/>
                      <a:pt x="903" y="1724"/>
                    </a:cubicBezTo>
                    <a:cubicBezTo>
                      <a:pt x="941" y="1724"/>
                      <a:pt x="973" y="1693"/>
                      <a:pt x="973" y="1655"/>
                    </a:cubicBezTo>
                    <a:cubicBezTo>
                      <a:pt x="973" y="1543"/>
                      <a:pt x="973" y="1543"/>
                      <a:pt x="973" y="1543"/>
                    </a:cubicBezTo>
                    <a:cubicBezTo>
                      <a:pt x="973" y="1473"/>
                      <a:pt x="964" y="1395"/>
                      <a:pt x="862" y="1355"/>
                    </a:cubicBezTo>
                    <a:cubicBezTo>
                      <a:pt x="862" y="1316"/>
                      <a:pt x="862" y="1316"/>
                      <a:pt x="862" y="1316"/>
                    </a:cubicBezTo>
                    <a:cubicBezTo>
                      <a:pt x="862" y="1315"/>
                      <a:pt x="861" y="1314"/>
                      <a:pt x="861" y="1313"/>
                    </a:cubicBezTo>
                    <a:cubicBezTo>
                      <a:pt x="892" y="1280"/>
                      <a:pt x="911" y="1232"/>
                      <a:pt x="914" y="1179"/>
                    </a:cubicBezTo>
                    <a:cubicBezTo>
                      <a:pt x="1170" y="1179"/>
                      <a:pt x="1170" y="1179"/>
                      <a:pt x="1170" y="1179"/>
                    </a:cubicBezTo>
                    <a:cubicBezTo>
                      <a:pt x="1186" y="1179"/>
                      <a:pt x="1200" y="1166"/>
                      <a:pt x="1200" y="1149"/>
                    </a:cubicBezTo>
                    <a:cubicBezTo>
                      <a:pt x="1200" y="1132"/>
                      <a:pt x="1186" y="1119"/>
                      <a:pt x="1170" y="1119"/>
                    </a:cubicBezTo>
                    <a:cubicBezTo>
                      <a:pt x="1062" y="1119"/>
                      <a:pt x="1062" y="1119"/>
                      <a:pt x="1062" y="1119"/>
                    </a:cubicBezTo>
                    <a:cubicBezTo>
                      <a:pt x="1062" y="786"/>
                      <a:pt x="1062" y="786"/>
                      <a:pt x="1062" y="786"/>
                    </a:cubicBezTo>
                    <a:lnTo>
                      <a:pt x="1188" y="689"/>
                    </a:lnTo>
                    <a:close/>
                    <a:moveTo>
                      <a:pt x="773" y="60"/>
                    </a:moveTo>
                    <a:cubicBezTo>
                      <a:pt x="836" y="60"/>
                      <a:pt x="887" y="111"/>
                      <a:pt x="887" y="173"/>
                    </a:cubicBezTo>
                    <a:cubicBezTo>
                      <a:pt x="887" y="236"/>
                      <a:pt x="836" y="287"/>
                      <a:pt x="773" y="287"/>
                    </a:cubicBezTo>
                    <a:cubicBezTo>
                      <a:pt x="711" y="287"/>
                      <a:pt x="660" y="236"/>
                      <a:pt x="660" y="173"/>
                    </a:cubicBezTo>
                    <a:cubicBezTo>
                      <a:pt x="660" y="111"/>
                      <a:pt x="711" y="60"/>
                      <a:pt x="773" y="60"/>
                    </a:cubicBezTo>
                    <a:close/>
                    <a:moveTo>
                      <a:pt x="692" y="327"/>
                    </a:moveTo>
                    <a:cubicBezTo>
                      <a:pt x="717" y="340"/>
                      <a:pt x="744" y="347"/>
                      <a:pt x="773" y="347"/>
                    </a:cubicBezTo>
                    <a:cubicBezTo>
                      <a:pt x="802" y="347"/>
                      <a:pt x="830" y="340"/>
                      <a:pt x="854" y="327"/>
                    </a:cubicBezTo>
                    <a:cubicBezTo>
                      <a:pt x="924" y="353"/>
                      <a:pt x="977" y="411"/>
                      <a:pt x="998" y="482"/>
                    </a:cubicBezTo>
                    <a:cubicBezTo>
                      <a:pt x="549" y="482"/>
                      <a:pt x="549" y="482"/>
                      <a:pt x="549" y="482"/>
                    </a:cubicBezTo>
                    <a:cubicBezTo>
                      <a:pt x="569" y="411"/>
                      <a:pt x="622" y="353"/>
                      <a:pt x="692" y="327"/>
                    </a:cubicBezTo>
                    <a:close/>
                    <a:moveTo>
                      <a:pt x="229" y="1057"/>
                    </a:moveTo>
                    <a:cubicBezTo>
                      <a:pt x="290" y="1057"/>
                      <a:pt x="339" y="1106"/>
                      <a:pt x="339" y="1167"/>
                    </a:cubicBezTo>
                    <a:cubicBezTo>
                      <a:pt x="339" y="1246"/>
                      <a:pt x="291" y="1308"/>
                      <a:pt x="229" y="1308"/>
                    </a:cubicBezTo>
                    <a:cubicBezTo>
                      <a:pt x="164" y="1308"/>
                      <a:pt x="119" y="1250"/>
                      <a:pt x="119" y="1167"/>
                    </a:cubicBezTo>
                    <a:cubicBezTo>
                      <a:pt x="119" y="1106"/>
                      <a:pt x="168" y="1057"/>
                      <a:pt x="229" y="1057"/>
                    </a:cubicBezTo>
                    <a:close/>
                    <a:moveTo>
                      <a:pt x="398" y="1543"/>
                    </a:moveTo>
                    <a:cubicBezTo>
                      <a:pt x="398" y="1655"/>
                      <a:pt x="398" y="1655"/>
                      <a:pt x="398" y="1655"/>
                    </a:cubicBezTo>
                    <a:cubicBezTo>
                      <a:pt x="398" y="1660"/>
                      <a:pt x="393" y="1664"/>
                      <a:pt x="388" y="1664"/>
                    </a:cubicBezTo>
                    <a:cubicBezTo>
                      <a:pt x="344" y="1664"/>
                      <a:pt x="344" y="1664"/>
                      <a:pt x="344" y="1664"/>
                    </a:cubicBezTo>
                    <a:cubicBezTo>
                      <a:pt x="344" y="1610"/>
                      <a:pt x="344" y="1610"/>
                      <a:pt x="344" y="1610"/>
                    </a:cubicBezTo>
                    <a:cubicBezTo>
                      <a:pt x="344" y="1593"/>
                      <a:pt x="331" y="1580"/>
                      <a:pt x="314" y="1580"/>
                    </a:cubicBezTo>
                    <a:cubicBezTo>
                      <a:pt x="298" y="1580"/>
                      <a:pt x="284" y="1593"/>
                      <a:pt x="284" y="1610"/>
                    </a:cubicBezTo>
                    <a:cubicBezTo>
                      <a:pt x="284" y="1664"/>
                      <a:pt x="284" y="1664"/>
                      <a:pt x="284" y="1664"/>
                    </a:cubicBezTo>
                    <a:cubicBezTo>
                      <a:pt x="174" y="1664"/>
                      <a:pt x="174" y="1664"/>
                      <a:pt x="174" y="1664"/>
                    </a:cubicBezTo>
                    <a:cubicBezTo>
                      <a:pt x="174" y="1610"/>
                      <a:pt x="174" y="1610"/>
                      <a:pt x="174" y="1610"/>
                    </a:cubicBezTo>
                    <a:cubicBezTo>
                      <a:pt x="174" y="1593"/>
                      <a:pt x="160" y="1580"/>
                      <a:pt x="144" y="1580"/>
                    </a:cubicBezTo>
                    <a:cubicBezTo>
                      <a:pt x="127" y="1580"/>
                      <a:pt x="114" y="1593"/>
                      <a:pt x="114" y="1610"/>
                    </a:cubicBezTo>
                    <a:cubicBezTo>
                      <a:pt x="114" y="1664"/>
                      <a:pt x="114" y="1664"/>
                      <a:pt x="114" y="1664"/>
                    </a:cubicBezTo>
                    <a:cubicBezTo>
                      <a:pt x="70" y="1664"/>
                      <a:pt x="70" y="1664"/>
                      <a:pt x="70" y="1664"/>
                    </a:cubicBezTo>
                    <a:cubicBezTo>
                      <a:pt x="65" y="1664"/>
                      <a:pt x="60" y="1660"/>
                      <a:pt x="60" y="1655"/>
                    </a:cubicBezTo>
                    <a:cubicBezTo>
                      <a:pt x="60" y="1543"/>
                      <a:pt x="60" y="1543"/>
                      <a:pt x="60" y="1543"/>
                    </a:cubicBezTo>
                    <a:cubicBezTo>
                      <a:pt x="60" y="1476"/>
                      <a:pt x="67" y="1431"/>
                      <a:pt x="150" y="1405"/>
                    </a:cubicBezTo>
                    <a:cubicBezTo>
                      <a:pt x="163" y="1402"/>
                      <a:pt x="171" y="1390"/>
                      <a:pt x="171" y="1377"/>
                    </a:cubicBezTo>
                    <a:cubicBezTo>
                      <a:pt x="171" y="1357"/>
                      <a:pt x="171" y="1357"/>
                      <a:pt x="171" y="1357"/>
                    </a:cubicBezTo>
                    <a:cubicBezTo>
                      <a:pt x="189" y="1364"/>
                      <a:pt x="209" y="1368"/>
                      <a:pt x="229" y="1368"/>
                    </a:cubicBezTo>
                    <a:cubicBezTo>
                      <a:pt x="249" y="1368"/>
                      <a:pt x="269" y="1364"/>
                      <a:pt x="287" y="1356"/>
                    </a:cubicBezTo>
                    <a:cubicBezTo>
                      <a:pt x="287" y="1377"/>
                      <a:pt x="287" y="1377"/>
                      <a:pt x="287" y="1377"/>
                    </a:cubicBezTo>
                    <a:cubicBezTo>
                      <a:pt x="287" y="1390"/>
                      <a:pt x="295" y="1402"/>
                      <a:pt x="308" y="1405"/>
                    </a:cubicBezTo>
                    <a:cubicBezTo>
                      <a:pt x="391" y="1431"/>
                      <a:pt x="398" y="1476"/>
                      <a:pt x="398" y="1543"/>
                    </a:cubicBezTo>
                    <a:close/>
                    <a:moveTo>
                      <a:pt x="744" y="1308"/>
                    </a:moveTo>
                    <a:cubicBezTo>
                      <a:pt x="679" y="1308"/>
                      <a:pt x="634" y="1250"/>
                      <a:pt x="634" y="1167"/>
                    </a:cubicBezTo>
                    <a:cubicBezTo>
                      <a:pt x="634" y="1106"/>
                      <a:pt x="683" y="1057"/>
                      <a:pt x="744" y="1057"/>
                    </a:cubicBezTo>
                    <a:cubicBezTo>
                      <a:pt x="805" y="1057"/>
                      <a:pt x="854" y="1106"/>
                      <a:pt x="854" y="1167"/>
                    </a:cubicBezTo>
                    <a:cubicBezTo>
                      <a:pt x="854" y="1246"/>
                      <a:pt x="806" y="1308"/>
                      <a:pt x="744" y="1308"/>
                    </a:cubicBezTo>
                    <a:close/>
                    <a:moveTo>
                      <a:pt x="913" y="1543"/>
                    </a:moveTo>
                    <a:cubicBezTo>
                      <a:pt x="913" y="1655"/>
                      <a:pt x="913" y="1655"/>
                      <a:pt x="913" y="1655"/>
                    </a:cubicBezTo>
                    <a:cubicBezTo>
                      <a:pt x="913" y="1660"/>
                      <a:pt x="908" y="1664"/>
                      <a:pt x="903" y="1664"/>
                    </a:cubicBezTo>
                    <a:cubicBezTo>
                      <a:pt x="859" y="1664"/>
                      <a:pt x="859" y="1664"/>
                      <a:pt x="859" y="1664"/>
                    </a:cubicBezTo>
                    <a:cubicBezTo>
                      <a:pt x="859" y="1610"/>
                      <a:pt x="859" y="1610"/>
                      <a:pt x="859" y="1610"/>
                    </a:cubicBezTo>
                    <a:cubicBezTo>
                      <a:pt x="859" y="1593"/>
                      <a:pt x="846" y="1580"/>
                      <a:pt x="829" y="1580"/>
                    </a:cubicBezTo>
                    <a:cubicBezTo>
                      <a:pt x="813" y="1580"/>
                      <a:pt x="799" y="1593"/>
                      <a:pt x="799" y="1610"/>
                    </a:cubicBezTo>
                    <a:cubicBezTo>
                      <a:pt x="799" y="1664"/>
                      <a:pt x="799" y="1664"/>
                      <a:pt x="799" y="1664"/>
                    </a:cubicBezTo>
                    <a:cubicBezTo>
                      <a:pt x="689" y="1664"/>
                      <a:pt x="689" y="1664"/>
                      <a:pt x="689" y="1664"/>
                    </a:cubicBezTo>
                    <a:cubicBezTo>
                      <a:pt x="689" y="1610"/>
                      <a:pt x="689" y="1610"/>
                      <a:pt x="689" y="1610"/>
                    </a:cubicBezTo>
                    <a:cubicBezTo>
                      <a:pt x="689" y="1593"/>
                      <a:pt x="675" y="1580"/>
                      <a:pt x="659" y="1580"/>
                    </a:cubicBezTo>
                    <a:cubicBezTo>
                      <a:pt x="642" y="1580"/>
                      <a:pt x="629" y="1593"/>
                      <a:pt x="629" y="1610"/>
                    </a:cubicBezTo>
                    <a:cubicBezTo>
                      <a:pt x="629" y="1664"/>
                      <a:pt x="629" y="1664"/>
                      <a:pt x="629" y="1664"/>
                    </a:cubicBezTo>
                    <a:cubicBezTo>
                      <a:pt x="585" y="1664"/>
                      <a:pt x="585" y="1664"/>
                      <a:pt x="585" y="1664"/>
                    </a:cubicBezTo>
                    <a:cubicBezTo>
                      <a:pt x="580" y="1664"/>
                      <a:pt x="575" y="1660"/>
                      <a:pt x="575" y="1655"/>
                    </a:cubicBezTo>
                    <a:cubicBezTo>
                      <a:pt x="575" y="1543"/>
                      <a:pt x="575" y="1543"/>
                      <a:pt x="575" y="1543"/>
                    </a:cubicBezTo>
                    <a:cubicBezTo>
                      <a:pt x="575" y="1476"/>
                      <a:pt x="582" y="1431"/>
                      <a:pt x="665" y="1405"/>
                    </a:cubicBezTo>
                    <a:cubicBezTo>
                      <a:pt x="678" y="1402"/>
                      <a:pt x="686" y="1390"/>
                      <a:pt x="686" y="1377"/>
                    </a:cubicBezTo>
                    <a:cubicBezTo>
                      <a:pt x="686" y="1357"/>
                      <a:pt x="686" y="1357"/>
                      <a:pt x="686" y="1357"/>
                    </a:cubicBezTo>
                    <a:cubicBezTo>
                      <a:pt x="704" y="1364"/>
                      <a:pt x="723" y="1368"/>
                      <a:pt x="744" y="1368"/>
                    </a:cubicBezTo>
                    <a:cubicBezTo>
                      <a:pt x="764" y="1368"/>
                      <a:pt x="784" y="1364"/>
                      <a:pt x="802" y="1356"/>
                    </a:cubicBezTo>
                    <a:cubicBezTo>
                      <a:pt x="802" y="1377"/>
                      <a:pt x="802" y="1377"/>
                      <a:pt x="802" y="1377"/>
                    </a:cubicBezTo>
                    <a:cubicBezTo>
                      <a:pt x="802" y="1390"/>
                      <a:pt x="810" y="1402"/>
                      <a:pt x="823" y="1405"/>
                    </a:cubicBezTo>
                    <a:cubicBezTo>
                      <a:pt x="906" y="1431"/>
                      <a:pt x="913" y="1476"/>
                      <a:pt x="913" y="1543"/>
                    </a:cubicBezTo>
                    <a:close/>
                    <a:moveTo>
                      <a:pt x="907" y="1119"/>
                    </a:moveTo>
                    <a:cubicBezTo>
                      <a:pt x="887" y="1048"/>
                      <a:pt x="821" y="997"/>
                      <a:pt x="744" y="997"/>
                    </a:cubicBezTo>
                    <a:cubicBezTo>
                      <a:pt x="667" y="997"/>
                      <a:pt x="601" y="1048"/>
                      <a:pt x="581" y="1119"/>
                    </a:cubicBezTo>
                    <a:cubicBezTo>
                      <a:pt x="544" y="1119"/>
                      <a:pt x="544" y="1119"/>
                      <a:pt x="544" y="1119"/>
                    </a:cubicBezTo>
                    <a:cubicBezTo>
                      <a:pt x="544" y="641"/>
                      <a:pt x="544" y="641"/>
                      <a:pt x="544" y="641"/>
                    </a:cubicBezTo>
                    <a:cubicBezTo>
                      <a:pt x="544" y="625"/>
                      <a:pt x="531" y="611"/>
                      <a:pt x="514" y="611"/>
                    </a:cubicBezTo>
                    <a:cubicBezTo>
                      <a:pt x="497" y="611"/>
                      <a:pt x="484" y="625"/>
                      <a:pt x="484" y="641"/>
                    </a:cubicBezTo>
                    <a:cubicBezTo>
                      <a:pt x="484" y="710"/>
                      <a:pt x="484" y="710"/>
                      <a:pt x="484" y="710"/>
                    </a:cubicBezTo>
                    <a:cubicBezTo>
                      <a:pt x="407" y="650"/>
                      <a:pt x="407" y="650"/>
                      <a:pt x="407" y="650"/>
                    </a:cubicBezTo>
                    <a:cubicBezTo>
                      <a:pt x="407" y="542"/>
                      <a:pt x="407" y="542"/>
                      <a:pt x="407" y="542"/>
                    </a:cubicBezTo>
                    <a:cubicBezTo>
                      <a:pt x="1140" y="542"/>
                      <a:pt x="1140" y="542"/>
                      <a:pt x="1140" y="542"/>
                    </a:cubicBezTo>
                    <a:cubicBezTo>
                      <a:pt x="1140" y="650"/>
                      <a:pt x="1140" y="650"/>
                      <a:pt x="1140" y="650"/>
                    </a:cubicBezTo>
                    <a:cubicBezTo>
                      <a:pt x="1062" y="710"/>
                      <a:pt x="1062" y="710"/>
                      <a:pt x="1062" y="710"/>
                    </a:cubicBezTo>
                    <a:cubicBezTo>
                      <a:pt x="1062" y="641"/>
                      <a:pt x="1062" y="641"/>
                      <a:pt x="1062" y="641"/>
                    </a:cubicBezTo>
                    <a:cubicBezTo>
                      <a:pt x="1062" y="625"/>
                      <a:pt x="1049" y="611"/>
                      <a:pt x="1032" y="611"/>
                    </a:cubicBezTo>
                    <a:cubicBezTo>
                      <a:pt x="1016" y="611"/>
                      <a:pt x="1002" y="625"/>
                      <a:pt x="1002" y="641"/>
                    </a:cubicBezTo>
                    <a:cubicBezTo>
                      <a:pt x="1002" y="1119"/>
                      <a:pt x="1002" y="1119"/>
                      <a:pt x="1002" y="1119"/>
                    </a:cubicBezTo>
                    <a:lnTo>
                      <a:pt x="907" y="1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84">
                <a:extLst>
                  <a:ext uri="{FF2B5EF4-FFF2-40B4-BE49-F238E27FC236}">
                    <a16:creationId xmlns:a16="http://schemas.microsoft.com/office/drawing/2014/main" id="{13FFE87C-1786-0FA1-0E7C-64B2D722137A}"/>
                  </a:ext>
                </a:extLst>
              </p:cNvPr>
              <p:cNvSpPr>
                <a:spLocks noEditPoints="1"/>
              </p:cNvSpPr>
              <p:nvPr/>
            </p:nvSpPr>
            <p:spPr bwMode="gray">
              <a:xfrm>
                <a:off x="-6770688" y="10910888"/>
                <a:ext cx="1727200" cy="2740025"/>
              </a:xfrm>
              <a:custGeom>
                <a:avLst/>
                <a:gdLst>
                  <a:gd name="T0" fmla="*/ 347 w 458"/>
                  <a:gd name="T1" fmla="*/ 358 h 727"/>
                  <a:gd name="T2" fmla="*/ 347 w 458"/>
                  <a:gd name="T3" fmla="*/ 319 h 727"/>
                  <a:gd name="T4" fmla="*/ 346 w 458"/>
                  <a:gd name="T5" fmla="*/ 316 h 727"/>
                  <a:gd name="T6" fmla="*/ 399 w 458"/>
                  <a:gd name="T7" fmla="*/ 170 h 727"/>
                  <a:gd name="T8" fmla="*/ 229 w 458"/>
                  <a:gd name="T9" fmla="*/ 0 h 727"/>
                  <a:gd name="T10" fmla="*/ 59 w 458"/>
                  <a:gd name="T11" fmla="*/ 170 h 727"/>
                  <a:gd name="T12" fmla="*/ 111 w 458"/>
                  <a:gd name="T13" fmla="*/ 319 h 727"/>
                  <a:gd name="T14" fmla="*/ 111 w 458"/>
                  <a:gd name="T15" fmla="*/ 319 h 727"/>
                  <a:gd name="T16" fmla="*/ 111 w 458"/>
                  <a:gd name="T17" fmla="*/ 358 h 727"/>
                  <a:gd name="T18" fmla="*/ 0 w 458"/>
                  <a:gd name="T19" fmla="*/ 546 h 727"/>
                  <a:gd name="T20" fmla="*/ 0 w 458"/>
                  <a:gd name="T21" fmla="*/ 658 h 727"/>
                  <a:gd name="T22" fmla="*/ 70 w 458"/>
                  <a:gd name="T23" fmla="*/ 727 h 727"/>
                  <a:gd name="T24" fmla="*/ 388 w 458"/>
                  <a:gd name="T25" fmla="*/ 727 h 727"/>
                  <a:gd name="T26" fmla="*/ 458 w 458"/>
                  <a:gd name="T27" fmla="*/ 658 h 727"/>
                  <a:gd name="T28" fmla="*/ 458 w 458"/>
                  <a:gd name="T29" fmla="*/ 546 h 727"/>
                  <a:gd name="T30" fmla="*/ 347 w 458"/>
                  <a:gd name="T31" fmla="*/ 358 h 727"/>
                  <a:gd name="T32" fmla="*/ 229 w 458"/>
                  <a:gd name="T33" fmla="*/ 60 h 727"/>
                  <a:gd name="T34" fmla="*/ 339 w 458"/>
                  <a:gd name="T35" fmla="*/ 170 h 727"/>
                  <a:gd name="T36" fmla="*/ 229 w 458"/>
                  <a:gd name="T37" fmla="*/ 311 h 727"/>
                  <a:gd name="T38" fmla="*/ 119 w 458"/>
                  <a:gd name="T39" fmla="*/ 170 h 727"/>
                  <a:gd name="T40" fmla="*/ 229 w 458"/>
                  <a:gd name="T41" fmla="*/ 60 h 727"/>
                  <a:gd name="T42" fmla="*/ 398 w 458"/>
                  <a:gd name="T43" fmla="*/ 658 h 727"/>
                  <a:gd name="T44" fmla="*/ 388 w 458"/>
                  <a:gd name="T45" fmla="*/ 667 h 727"/>
                  <a:gd name="T46" fmla="*/ 344 w 458"/>
                  <a:gd name="T47" fmla="*/ 667 h 727"/>
                  <a:gd name="T48" fmla="*/ 344 w 458"/>
                  <a:gd name="T49" fmla="*/ 613 h 727"/>
                  <a:gd name="T50" fmla="*/ 314 w 458"/>
                  <a:gd name="T51" fmla="*/ 583 h 727"/>
                  <a:gd name="T52" fmla="*/ 284 w 458"/>
                  <a:gd name="T53" fmla="*/ 613 h 727"/>
                  <a:gd name="T54" fmla="*/ 284 w 458"/>
                  <a:gd name="T55" fmla="*/ 667 h 727"/>
                  <a:gd name="T56" fmla="*/ 174 w 458"/>
                  <a:gd name="T57" fmla="*/ 667 h 727"/>
                  <a:gd name="T58" fmla="*/ 174 w 458"/>
                  <a:gd name="T59" fmla="*/ 613 h 727"/>
                  <a:gd name="T60" fmla="*/ 144 w 458"/>
                  <a:gd name="T61" fmla="*/ 583 h 727"/>
                  <a:gd name="T62" fmla="*/ 114 w 458"/>
                  <a:gd name="T63" fmla="*/ 613 h 727"/>
                  <a:gd name="T64" fmla="*/ 114 w 458"/>
                  <a:gd name="T65" fmla="*/ 667 h 727"/>
                  <a:gd name="T66" fmla="*/ 70 w 458"/>
                  <a:gd name="T67" fmla="*/ 667 h 727"/>
                  <a:gd name="T68" fmla="*/ 60 w 458"/>
                  <a:gd name="T69" fmla="*/ 658 h 727"/>
                  <a:gd name="T70" fmla="*/ 60 w 458"/>
                  <a:gd name="T71" fmla="*/ 546 h 727"/>
                  <a:gd name="T72" fmla="*/ 150 w 458"/>
                  <a:gd name="T73" fmla="*/ 408 h 727"/>
                  <a:gd name="T74" fmla="*/ 171 w 458"/>
                  <a:gd name="T75" fmla="*/ 380 h 727"/>
                  <a:gd name="T76" fmla="*/ 171 w 458"/>
                  <a:gd name="T77" fmla="*/ 360 h 727"/>
                  <a:gd name="T78" fmla="*/ 229 w 458"/>
                  <a:gd name="T79" fmla="*/ 371 h 727"/>
                  <a:gd name="T80" fmla="*/ 287 w 458"/>
                  <a:gd name="T81" fmla="*/ 359 h 727"/>
                  <a:gd name="T82" fmla="*/ 287 w 458"/>
                  <a:gd name="T83" fmla="*/ 380 h 727"/>
                  <a:gd name="T84" fmla="*/ 308 w 458"/>
                  <a:gd name="T85" fmla="*/ 408 h 727"/>
                  <a:gd name="T86" fmla="*/ 398 w 458"/>
                  <a:gd name="T87" fmla="*/ 546 h 727"/>
                  <a:gd name="T88" fmla="*/ 398 w 458"/>
                  <a:gd name="T89" fmla="*/ 658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727">
                    <a:moveTo>
                      <a:pt x="347" y="358"/>
                    </a:moveTo>
                    <a:cubicBezTo>
                      <a:pt x="347" y="319"/>
                      <a:pt x="347" y="319"/>
                      <a:pt x="347" y="319"/>
                    </a:cubicBezTo>
                    <a:cubicBezTo>
                      <a:pt x="347" y="318"/>
                      <a:pt x="347" y="317"/>
                      <a:pt x="346" y="316"/>
                    </a:cubicBezTo>
                    <a:cubicBezTo>
                      <a:pt x="379" y="280"/>
                      <a:pt x="399" y="228"/>
                      <a:pt x="399" y="170"/>
                    </a:cubicBezTo>
                    <a:cubicBezTo>
                      <a:pt x="399" y="76"/>
                      <a:pt x="323" y="0"/>
                      <a:pt x="229" y="0"/>
                    </a:cubicBezTo>
                    <a:cubicBezTo>
                      <a:pt x="135" y="0"/>
                      <a:pt x="59" y="76"/>
                      <a:pt x="59" y="170"/>
                    </a:cubicBezTo>
                    <a:cubicBezTo>
                      <a:pt x="59" y="231"/>
                      <a:pt x="79" y="283"/>
                      <a:pt x="111" y="319"/>
                    </a:cubicBezTo>
                    <a:cubicBezTo>
                      <a:pt x="111" y="319"/>
                      <a:pt x="111" y="319"/>
                      <a:pt x="111" y="319"/>
                    </a:cubicBezTo>
                    <a:cubicBezTo>
                      <a:pt x="111" y="358"/>
                      <a:pt x="111" y="358"/>
                      <a:pt x="111" y="358"/>
                    </a:cubicBezTo>
                    <a:cubicBezTo>
                      <a:pt x="9" y="398"/>
                      <a:pt x="0" y="476"/>
                      <a:pt x="0" y="546"/>
                    </a:cubicBezTo>
                    <a:cubicBezTo>
                      <a:pt x="0" y="658"/>
                      <a:pt x="0" y="658"/>
                      <a:pt x="0" y="658"/>
                    </a:cubicBezTo>
                    <a:cubicBezTo>
                      <a:pt x="0" y="696"/>
                      <a:pt x="32" y="727"/>
                      <a:pt x="70" y="727"/>
                    </a:cubicBezTo>
                    <a:cubicBezTo>
                      <a:pt x="388" y="727"/>
                      <a:pt x="388" y="727"/>
                      <a:pt x="388" y="727"/>
                    </a:cubicBezTo>
                    <a:cubicBezTo>
                      <a:pt x="427" y="727"/>
                      <a:pt x="458" y="696"/>
                      <a:pt x="458" y="658"/>
                    </a:cubicBezTo>
                    <a:cubicBezTo>
                      <a:pt x="458" y="546"/>
                      <a:pt x="458" y="546"/>
                      <a:pt x="458" y="546"/>
                    </a:cubicBezTo>
                    <a:cubicBezTo>
                      <a:pt x="458" y="476"/>
                      <a:pt x="449" y="398"/>
                      <a:pt x="347" y="358"/>
                    </a:cubicBezTo>
                    <a:close/>
                    <a:moveTo>
                      <a:pt x="229" y="60"/>
                    </a:moveTo>
                    <a:cubicBezTo>
                      <a:pt x="290" y="60"/>
                      <a:pt x="339" y="109"/>
                      <a:pt x="339" y="170"/>
                    </a:cubicBezTo>
                    <a:cubicBezTo>
                      <a:pt x="339" y="249"/>
                      <a:pt x="291" y="311"/>
                      <a:pt x="229" y="311"/>
                    </a:cubicBezTo>
                    <a:cubicBezTo>
                      <a:pt x="164" y="311"/>
                      <a:pt x="119" y="253"/>
                      <a:pt x="119" y="170"/>
                    </a:cubicBezTo>
                    <a:cubicBezTo>
                      <a:pt x="119" y="109"/>
                      <a:pt x="168" y="60"/>
                      <a:pt x="229" y="60"/>
                    </a:cubicBezTo>
                    <a:close/>
                    <a:moveTo>
                      <a:pt x="398" y="658"/>
                    </a:moveTo>
                    <a:cubicBezTo>
                      <a:pt x="398" y="663"/>
                      <a:pt x="393" y="667"/>
                      <a:pt x="388" y="667"/>
                    </a:cubicBezTo>
                    <a:cubicBezTo>
                      <a:pt x="344" y="667"/>
                      <a:pt x="344" y="667"/>
                      <a:pt x="344" y="667"/>
                    </a:cubicBezTo>
                    <a:cubicBezTo>
                      <a:pt x="344" y="613"/>
                      <a:pt x="344" y="613"/>
                      <a:pt x="344" y="613"/>
                    </a:cubicBezTo>
                    <a:cubicBezTo>
                      <a:pt x="344" y="596"/>
                      <a:pt x="331" y="583"/>
                      <a:pt x="314" y="583"/>
                    </a:cubicBezTo>
                    <a:cubicBezTo>
                      <a:pt x="298" y="583"/>
                      <a:pt x="284" y="596"/>
                      <a:pt x="284" y="613"/>
                    </a:cubicBezTo>
                    <a:cubicBezTo>
                      <a:pt x="284" y="667"/>
                      <a:pt x="284" y="667"/>
                      <a:pt x="284" y="667"/>
                    </a:cubicBezTo>
                    <a:cubicBezTo>
                      <a:pt x="174" y="667"/>
                      <a:pt x="174" y="667"/>
                      <a:pt x="174" y="667"/>
                    </a:cubicBezTo>
                    <a:cubicBezTo>
                      <a:pt x="174" y="613"/>
                      <a:pt x="174" y="613"/>
                      <a:pt x="174" y="613"/>
                    </a:cubicBezTo>
                    <a:cubicBezTo>
                      <a:pt x="174" y="596"/>
                      <a:pt x="160" y="583"/>
                      <a:pt x="144" y="583"/>
                    </a:cubicBezTo>
                    <a:cubicBezTo>
                      <a:pt x="127" y="583"/>
                      <a:pt x="114" y="596"/>
                      <a:pt x="114" y="613"/>
                    </a:cubicBezTo>
                    <a:cubicBezTo>
                      <a:pt x="114" y="667"/>
                      <a:pt x="114" y="667"/>
                      <a:pt x="114" y="667"/>
                    </a:cubicBezTo>
                    <a:cubicBezTo>
                      <a:pt x="70" y="667"/>
                      <a:pt x="70" y="667"/>
                      <a:pt x="70" y="667"/>
                    </a:cubicBezTo>
                    <a:cubicBezTo>
                      <a:pt x="65" y="667"/>
                      <a:pt x="60" y="663"/>
                      <a:pt x="60" y="658"/>
                    </a:cubicBezTo>
                    <a:cubicBezTo>
                      <a:pt x="60" y="546"/>
                      <a:pt x="60" y="546"/>
                      <a:pt x="60" y="546"/>
                    </a:cubicBezTo>
                    <a:cubicBezTo>
                      <a:pt x="60" y="479"/>
                      <a:pt x="67" y="434"/>
                      <a:pt x="150" y="408"/>
                    </a:cubicBezTo>
                    <a:cubicBezTo>
                      <a:pt x="163" y="405"/>
                      <a:pt x="171" y="393"/>
                      <a:pt x="171" y="380"/>
                    </a:cubicBezTo>
                    <a:cubicBezTo>
                      <a:pt x="171" y="360"/>
                      <a:pt x="171" y="360"/>
                      <a:pt x="171" y="360"/>
                    </a:cubicBezTo>
                    <a:cubicBezTo>
                      <a:pt x="189" y="367"/>
                      <a:pt x="209" y="371"/>
                      <a:pt x="229" y="371"/>
                    </a:cubicBezTo>
                    <a:cubicBezTo>
                      <a:pt x="249" y="371"/>
                      <a:pt x="269" y="367"/>
                      <a:pt x="287" y="359"/>
                    </a:cubicBezTo>
                    <a:cubicBezTo>
                      <a:pt x="287" y="380"/>
                      <a:pt x="287" y="380"/>
                      <a:pt x="287" y="380"/>
                    </a:cubicBezTo>
                    <a:cubicBezTo>
                      <a:pt x="287" y="393"/>
                      <a:pt x="295" y="405"/>
                      <a:pt x="308" y="408"/>
                    </a:cubicBezTo>
                    <a:cubicBezTo>
                      <a:pt x="391" y="434"/>
                      <a:pt x="398" y="479"/>
                      <a:pt x="398" y="546"/>
                    </a:cubicBezTo>
                    <a:lnTo>
                      <a:pt x="398" y="6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85">
                <a:extLst>
                  <a:ext uri="{FF2B5EF4-FFF2-40B4-BE49-F238E27FC236}">
                    <a16:creationId xmlns:a16="http://schemas.microsoft.com/office/drawing/2014/main" id="{D7FEA5ED-F570-5C34-4D0F-73A6C8EAA81E}"/>
                  </a:ext>
                </a:extLst>
              </p:cNvPr>
              <p:cNvSpPr>
                <a:spLocks noEditPoints="1"/>
              </p:cNvSpPr>
              <p:nvPr/>
            </p:nvSpPr>
            <p:spPr bwMode="gray">
              <a:xfrm>
                <a:off x="-6781800" y="7683500"/>
                <a:ext cx="3030538" cy="3151188"/>
              </a:xfrm>
              <a:custGeom>
                <a:avLst/>
                <a:gdLst>
                  <a:gd name="T0" fmla="*/ 19 w 804"/>
                  <a:gd name="T1" fmla="*/ 834 h 836"/>
                  <a:gd name="T2" fmla="*/ 30 w 804"/>
                  <a:gd name="T3" fmla="*/ 836 h 836"/>
                  <a:gd name="T4" fmla="*/ 52 w 804"/>
                  <a:gd name="T5" fmla="*/ 827 h 836"/>
                  <a:gd name="T6" fmla="*/ 158 w 804"/>
                  <a:gd name="T7" fmla="*/ 718 h 836"/>
                  <a:gd name="T8" fmla="*/ 533 w 804"/>
                  <a:gd name="T9" fmla="*/ 718 h 836"/>
                  <a:gd name="T10" fmla="*/ 628 w 804"/>
                  <a:gd name="T11" fmla="*/ 623 h 836"/>
                  <a:gd name="T12" fmla="*/ 628 w 804"/>
                  <a:gd name="T13" fmla="*/ 575 h 836"/>
                  <a:gd name="T14" fmla="*/ 709 w 804"/>
                  <a:gd name="T15" fmla="*/ 575 h 836"/>
                  <a:gd name="T16" fmla="*/ 804 w 804"/>
                  <a:gd name="T17" fmla="*/ 479 h 836"/>
                  <a:gd name="T18" fmla="*/ 804 w 804"/>
                  <a:gd name="T19" fmla="*/ 32 h 836"/>
                  <a:gd name="T20" fmla="*/ 785 w 804"/>
                  <a:gd name="T21" fmla="*/ 5 h 836"/>
                  <a:gd name="T22" fmla="*/ 753 w 804"/>
                  <a:gd name="T23" fmla="*/ 11 h 836"/>
                  <a:gd name="T24" fmla="*/ 646 w 804"/>
                  <a:gd name="T25" fmla="*/ 120 h 836"/>
                  <a:gd name="T26" fmla="*/ 272 w 804"/>
                  <a:gd name="T27" fmla="*/ 120 h 836"/>
                  <a:gd name="T28" fmla="*/ 176 w 804"/>
                  <a:gd name="T29" fmla="*/ 215 h 836"/>
                  <a:gd name="T30" fmla="*/ 176 w 804"/>
                  <a:gd name="T31" fmla="*/ 264 h 836"/>
                  <a:gd name="T32" fmla="*/ 96 w 804"/>
                  <a:gd name="T33" fmla="*/ 264 h 836"/>
                  <a:gd name="T34" fmla="*/ 0 w 804"/>
                  <a:gd name="T35" fmla="*/ 359 h 836"/>
                  <a:gd name="T36" fmla="*/ 0 w 804"/>
                  <a:gd name="T37" fmla="*/ 806 h 836"/>
                  <a:gd name="T38" fmla="*/ 19 w 804"/>
                  <a:gd name="T39" fmla="*/ 834 h 836"/>
                  <a:gd name="T40" fmla="*/ 236 w 804"/>
                  <a:gd name="T41" fmla="*/ 215 h 836"/>
                  <a:gd name="T42" fmla="*/ 272 w 804"/>
                  <a:gd name="T43" fmla="*/ 180 h 836"/>
                  <a:gd name="T44" fmla="*/ 659 w 804"/>
                  <a:gd name="T45" fmla="*/ 180 h 836"/>
                  <a:gd name="T46" fmla="*/ 681 w 804"/>
                  <a:gd name="T47" fmla="*/ 171 h 836"/>
                  <a:gd name="T48" fmla="*/ 744 w 804"/>
                  <a:gd name="T49" fmla="*/ 106 h 836"/>
                  <a:gd name="T50" fmla="*/ 744 w 804"/>
                  <a:gd name="T51" fmla="*/ 479 h 836"/>
                  <a:gd name="T52" fmla="*/ 709 w 804"/>
                  <a:gd name="T53" fmla="*/ 515 h 836"/>
                  <a:gd name="T54" fmla="*/ 272 w 804"/>
                  <a:gd name="T55" fmla="*/ 515 h 836"/>
                  <a:gd name="T56" fmla="*/ 236 w 804"/>
                  <a:gd name="T57" fmla="*/ 479 h 836"/>
                  <a:gd name="T58" fmla="*/ 236 w 804"/>
                  <a:gd name="T59" fmla="*/ 215 h 836"/>
                  <a:gd name="T60" fmla="*/ 60 w 804"/>
                  <a:gd name="T61" fmla="*/ 359 h 836"/>
                  <a:gd name="T62" fmla="*/ 96 w 804"/>
                  <a:gd name="T63" fmla="*/ 324 h 836"/>
                  <a:gd name="T64" fmla="*/ 176 w 804"/>
                  <a:gd name="T65" fmla="*/ 324 h 836"/>
                  <a:gd name="T66" fmla="*/ 176 w 804"/>
                  <a:gd name="T67" fmla="*/ 479 h 836"/>
                  <a:gd name="T68" fmla="*/ 272 w 804"/>
                  <a:gd name="T69" fmla="*/ 575 h 836"/>
                  <a:gd name="T70" fmla="*/ 568 w 804"/>
                  <a:gd name="T71" fmla="*/ 575 h 836"/>
                  <a:gd name="T72" fmla="*/ 568 w 804"/>
                  <a:gd name="T73" fmla="*/ 623 h 836"/>
                  <a:gd name="T74" fmla="*/ 533 w 804"/>
                  <a:gd name="T75" fmla="*/ 658 h 836"/>
                  <a:gd name="T76" fmla="*/ 146 w 804"/>
                  <a:gd name="T77" fmla="*/ 658 h 836"/>
                  <a:gd name="T78" fmla="*/ 124 w 804"/>
                  <a:gd name="T79" fmla="*/ 667 h 836"/>
                  <a:gd name="T80" fmla="*/ 60 w 804"/>
                  <a:gd name="T81" fmla="*/ 733 h 836"/>
                  <a:gd name="T82" fmla="*/ 60 w 804"/>
                  <a:gd name="T83" fmla="*/ 359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4" h="836">
                    <a:moveTo>
                      <a:pt x="19" y="834"/>
                    </a:moveTo>
                    <a:cubicBezTo>
                      <a:pt x="23" y="836"/>
                      <a:pt x="27" y="836"/>
                      <a:pt x="30" y="836"/>
                    </a:cubicBezTo>
                    <a:cubicBezTo>
                      <a:pt x="38" y="836"/>
                      <a:pt x="46" y="833"/>
                      <a:pt x="52" y="827"/>
                    </a:cubicBezTo>
                    <a:cubicBezTo>
                      <a:pt x="158" y="718"/>
                      <a:pt x="158" y="718"/>
                      <a:pt x="158" y="718"/>
                    </a:cubicBezTo>
                    <a:cubicBezTo>
                      <a:pt x="533" y="718"/>
                      <a:pt x="533" y="718"/>
                      <a:pt x="533" y="718"/>
                    </a:cubicBezTo>
                    <a:cubicBezTo>
                      <a:pt x="585" y="718"/>
                      <a:pt x="628" y="676"/>
                      <a:pt x="628" y="623"/>
                    </a:cubicBezTo>
                    <a:cubicBezTo>
                      <a:pt x="628" y="575"/>
                      <a:pt x="628" y="575"/>
                      <a:pt x="628" y="575"/>
                    </a:cubicBezTo>
                    <a:cubicBezTo>
                      <a:pt x="709" y="575"/>
                      <a:pt x="709" y="575"/>
                      <a:pt x="709" y="575"/>
                    </a:cubicBezTo>
                    <a:cubicBezTo>
                      <a:pt x="761" y="575"/>
                      <a:pt x="804" y="532"/>
                      <a:pt x="804" y="479"/>
                    </a:cubicBezTo>
                    <a:cubicBezTo>
                      <a:pt x="804" y="32"/>
                      <a:pt x="804" y="32"/>
                      <a:pt x="804" y="32"/>
                    </a:cubicBezTo>
                    <a:cubicBezTo>
                      <a:pt x="804" y="20"/>
                      <a:pt x="797" y="9"/>
                      <a:pt x="785" y="5"/>
                    </a:cubicBezTo>
                    <a:cubicBezTo>
                      <a:pt x="774" y="0"/>
                      <a:pt x="761" y="3"/>
                      <a:pt x="753" y="11"/>
                    </a:cubicBezTo>
                    <a:cubicBezTo>
                      <a:pt x="646" y="120"/>
                      <a:pt x="646" y="120"/>
                      <a:pt x="646" y="120"/>
                    </a:cubicBezTo>
                    <a:cubicBezTo>
                      <a:pt x="272" y="120"/>
                      <a:pt x="272" y="120"/>
                      <a:pt x="272" y="120"/>
                    </a:cubicBezTo>
                    <a:cubicBezTo>
                      <a:pt x="219" y="120"/>
                      <a:pt x="176" y="163"/>
                      <a:pt x="176" y="215"/>
                    </a:cubicBezTo>
                    <a:cubicBezTo>
                      <a:pt x="176" y="264"/>
                      <a:pt x="176" y="264"/>
                      <a:pt x="176" y="264"/>
                    </a:cubicBezTo>
                    <a:cubicBezTo>
                      <a:pt x="96" y="264"/>
                      <a:pt x="96" y="264"/>
                      <a:pt x="96" y="264"/>
                    </a:cubicBezTo>
                    <a:cubicBezTo>
                      <a:pt x="43" y="264"/>
                      <a:pt x="0" y="307"/>
                      <a:pt x="0" y="359"/>
                    </a:cubicBezTo>
                    <a:cubicBezTo>
                      <a:pt x="0" y="806"/>
                      <a:pt x="0" y="806"/>
                      <a:pt x="0" y="806"/>
                    </a:cubicBezTo>
                    <a:cubicBezTo>
                      <a:pt x="0" y="818"/>
                      <a:pt x="8" y="829"/>
                      <a:pt x="19" y="834"/>
                    </a:cubicBezTo>
                    <a:close/>
                    <a:moveTo>
                      <a:pt x="236" y="215"/>
                    </a:moveTo>
                    <a:cubicBezTo>
                      <a:pt x="236" y="196"/>
                      <a:pt x="252" y="180"/>
                      <a:pt x="272" y="180"/>
                    </a:cubicBezTo>
                    <a:cubicBezTo>
                      <a:pt x="659" y="180"/>
                      <a:pt x="659" y="180"/>
                      <a:pt x="659" y="180"/>
                    </a:cubicBezTo>
                    <a:cubicBezTo>
                      <a:pt x="667" y="180"/>
                      <a:pt x="675" y="177"/>
                      <a:pt x="681" y="171"/>
                    </a:cubicBezTo>
                    <a:cubicBezTo>
                      <a:pt x="744" y="106"/>
                      <a:pt x="744" y="106"/>
                      <a:pt x="744" y="106"/>
                    </a:cubicBezTo>
                    <a:cubicBezTo>
                      <a:pt x="744" y="479"/>
                      <a:pt x="744" y="479"/>
                      <a:pt x="744" y="479"/>
                    </a:cubicBezTo>
                    <a:cubicBezTo>
                      <a:pt x="744" y="499"/>
                      <a:pt x="728" y="515"/>
                      <a:pt x="709" y="515"/>
                    </a:cubicBezTo>
                    <a:cubicBezTo>
                      <a:pt x="272" y="515"/>
                      <a:pt x="272" y="515"/>
                      <a:pt x="272" y="515"/>
                    </a:cubicBezTo>
                    <a:cubicBezTo>
                      <a:pt x="252" y="515"/>
                      <a:pt x="236" y="499"/>
                      <a:pt x="236" y="479"/>
                    </a:cubicBezTo>
                    <a:lnTo>
                      <a:pt x="236" y="215"/>
                    </a:lnTo>
                    <a:close/>
                    <a:moveTo>
                      <a:pt x="60" y="359"/>
                    </a:moveTo>
                    <a:cubicBezTo>
                      <a:pt x="60" y="340"/>
                      <a:pt x="76" y="324"/>
                      <a:pt x="96" y="324"/>
                    </a:cubicBezTo>
                    <a:cubicBezTo>
                      <a:pt x="176" y="324"/>
                      <a:pt x="176" y="324"/>
                      <a:pt x="176" y="324"/>
                    </a:cubicBezTo>
                    <a:cubicBezTo>
                      <a:pt x="176" y="479"/>
                      <a:pt x="176" y="479"/>
                      <a:pt x="176" y="479"/>
                    </a:cubicBezTo>
                    <a:cubicBezTo>
                      <a:pt x="176" y="532"/>
                      <a:pt x="219" y="575"/>
                      <a:pt x="272" y="575"/>
                    </a:cubicBezTo>
                    <a:cubicBezTo>
                      <a:pt x="568" y="575"/>
                      <a:pt x="568" y="575"/>
                      <a:pt x="568" y="575"/>
                    </a:cubicBezTo>
                    <a:cubicBezTo>
                      <a:pt x="568" y="623"/>
                      <a:pt x="568" y="623"/>
                      <a:pt x="568" y="623"/>
                    </a:cubicBezTo>
                    <a:cubicBezTo>
                      <a:pt x="568" y="643"/>
                      <a:pt x="552" y="658"/>
                      <a:pt x="533" y="658"/>
                    </a:cubicBezTo>
                    <a:cubicBezTo>
                      <a:pt x="146" y="658"/>
                      <a:pt x="146" y="658"/>
                      <a:pt x="146" y="658"/>
                    </a:cubicBezTo>
                    <a:cubicBezTo>
                      <a:pt x="137" y="658"/>
                      <a:pt x="130" y="662"/>
                      <a:pt x="124" y="667"/>
                    </a:cubicBezTo>
                    <a:cubicBezTo>
                      <a:pt x="60" y="733"/>
                      <a:pt x="60" y="733"/>
                      <a:pt x="60" y="733"/>
                    </a:cubicBezTo>
                    <a:lnTo>
                      <a:pt x="60"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86">
                <a:extLst>
                  <a:ext uri="{FF2B5EF4-FFF2-40B4-BE49-F238E27FC236}">
                    <a16:creationId xmlns:a16="http://schemas.microsoft.com/office/drawing/2014/main" id="{33AC6C4E-6E04-C14F-1312-46CDBF5D9D92}"/>
                  </a:ext>
                </a:extLst>
              </p:cNvPr>
              <p:cNvSpPr>
                <a:spLocks/>
              </p:cNvSpPr>
              <p:nvPr/>
            </p:nvSpPr>
            <p:spPr bwMode="gray">
              <a:xfrm>
                <a:off x="-5487988" y="8874125"/>
                <a:ext cx="225425" cy="230188"/>
              </a:xfrm>
              <a:custGeom>
                <a:avLst/>
                <a:gdLst>
                  <a:gd name="T0" fmla="*/ 13 w 60"/>
                  <a:gd name="T1" fmla="*/ 56 h 61"/>
                  <a:gd name="T2" fmla="*/ 19 w 60"/>
                  <a:gd name="T3" fmla="*/ 59 h 61"/>
                  <a:gd name="T4" fmla="*/ 24 w 60"/>
                  <a:gd name="T5" fmla="*/ 60 h 61"/>
                  <a:gd name="T6" fmla="*/ 30 w 60"/>
                  <a:gd name="T7" fmla="*/ 61 h 61"/>
                  <a:gd name="T8" fmla="*/ 51 w 60"/>
                  <a:gd name="T9" fmla="*/ 52 h 61"/>
                  <a:gd name="T10" fmla="*/ 55 w 60"/>
                  <a:gd name="T11" fmla="*/ 48 h 61"/>
                  <a:gd name="T12" fmla="*/ 58 w 60"/>
                  <a:gd name="T13" fmla="*/ 43 h 61"/>
                  <a:gd name="T14" fmla="*/ 59 w 60"/>
                  <a:gd name="T15" fmla="*/ 37 h 61"/>
                  <a:gd name="T16" fmla="*/ 60 w 60"/>
                  <a:gd name="T17" fmla="*/ 31 h 61"/>
                  <a:gd name="T18" fmla="*/ 59 w 60"/>
                  <a:gd name="T19" fmla="*/ 25 h 61"/>
                  <a:gd name="T20" fmla="*/ 58 w 60"/>
                  <a:gd name="T21" fmla="*/ 20 h 61"/>
                  <a:gd name="T22" fmla="*/ 55 w 60"/>
                  <a:gd name="T23" fmla="*/ 14 h 61"/>
                  <a:gd name="T24" fmla="*/ 51 w 60"/>
                  <a:gd name="T25" fmla="*/ 10 h 61"/>
                  <a:gd name="T26" fmla="*/ 24 w 60"/>
                  <a:gd name="T27" fmla="*/ 2 h 61"/>
                  <a:gd name="T28" fmla="*/ 19 w 60"/>
                  <a:gd name="T29" fmla="*/ 3 h 61"/>
                  <a:gd name="T30" fmla="*/ 13 w 60"/>
                  <a:gd name="T31" fmla="*/ 6 h 61"/>
                  <a:gd name="T32" fmla="*/ 9 w 60"/>
                  <a:gd name="T33" fmla="*/ 10 h 61"/>
                  <a:gd name="T34" fmla="*/ 5 w 60"/>
                  <a:gd name="T35" fmla="*/ 14 h 61"/>
                  <a:gd name="T36" fmla="*/ 2 w 60"/>
                  <a:gd name="T37" fmla="*/ 20 h 61"/>
                  <a:gd name="T38" fmla="*/ 1 w 60"/>
                  <a:gd name="T39" fmla="*/ 25 h 61"/>
                  <a:gd name="T40" fmla="*/ 0 w 60"/>
                  <a:gd name="T41" fmla="*/ 31 h 61"/>
                  <a:gd name="T42" fmla="*/ 9 w 60"/>
                  <a:gd name="T43" fmla="*/ 52 h 61"/>
                  <a:gd name="T44" fmla="*/ 13 w 60"/>
                  <a:gd name="T45"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61">
                    <a:moveTo>
                      <a:pt x="13" y="56"/>
                    </a:moveTo>
                    <a:cubicBezTo>
                      <a:pt x="15" y="57"/>
                      <a:pt x="17" y="58"/>
                      <a:pt x="19" y="59"/>
                    </a:cubicBezTo>
                    <a:cubicBezTo>
                      <a:pt x="20" y="60"/>
                      <a:pt x="22" y="60"/>
                      <a:pt x="24" y="60"/>
                    </a:cubicBezTo>
                    <a:cubicBezTo>
                      <a:pt x="26" y="61"/>
                      <a:pt x="28" y="61"/>
                      <a:pt x="30" y="61"/>
                    </a:cubicBezTo>
                    <a:cubicBezTo>
                      <a:pt x="38" y="61"/>
                      <a:pt x="46" y="58"/>
                      <a:pt x="51" y="52"/>
                    </a:cubicBezTo>
                    <a:cubicBezTo>
                      <a:pt x="53" y="51"/>
                      <a:pt x="54" y="49"/>
                      <a:pt x="55" y="48"/>
                    </a:cubicBezTo>
                    <a:cubicBezTo>
                      <a:pt x="56" y="46"/>
                      <a:pt x="57" y="44"/>
                      <a:pt x="58" y="43"/>
                    </a:cubicBezTo>
                    <a:cubicBezTo>
                      <a:pt x="58" y="41"/>
                      <a:pt x="59" y="39"/>
                      <a:pt x="59" y="37"/>
                    </a:cubicBezTo>
                    <a:cubicBezTo>
                      <a:pt x="60" y="35"/>
                      <a:pt x="60" y="33"/>
                      <a:pt x="60" y="31"/>
                    </a:cubicBezTo>
                    <a:cubicBezTo>
                      <a:pt x="60" y="29"/>
                      <a:pt x="60" y="27"/>
                      <a:pt x="59" y="25"/>
                    </a:cubicBezTo>
                    <a:cubicBezTo>
                      <a:pt x="59" y="23"/>
                      <a:pt x="58" y="21"/>
                      <a:pt x="58" y="20"/>
                    </a:cubicBezTo>
                    <a:cubicBezTo>
                      <a:pt x="57" y="18"/>
                      <a:pt x="56" y="16"/>
                      <a:pt x="55" y="14"/>
                    </a:cubicBezTo>
                    <a:cubicBezTo>
                      <a:pt x="54" y="13"/>
                      <a:pt x="53" y="11"/>
                      <a:pt x="51" y="10"/>
                    </a:cubicBezTo>
                    <a:cubicBezTo>
                      <a:pt x="44" y="3"/>
                      <a:pt x="34" y="0"/>
                      <a:pt x="24" y="2"/>
                    </a:cubicBezTo>
                    <a:cubicBezTo>
                      <a:pt x="22" y="2"/>
                      <a:pt x="20" y="3"/>
                      <a:pt x="19" y="3"/>
                    </a:cubicBezTo>
                    <a:cubicBezTo>
                      <a:pt x="17" y="4"/>
                      <a:pt x="15" y="5"/>
                      <a:pt x="13" y="6"/>
                    </a:cubicBezTo>
                    <a:cubicBezTo>
                      <a:pt x="12" y="7"/>
                      <a:pt x="10" y="8"/>
                      <a:pt x="9" y="10"/>
                    </a:cubicBezTo>
                    <a:cubicBezTo>
                      <a:pt x="7" y="11"/>
                      <a:pt x="6" y="13"/>
                      <a:pt x="5" y="14"/>
                    </a:cubicBezTo>
                    <a:cubicBezTo>
                      <a:pt x="4" y="16"/>
                      <a:pt x="3" y="18"/>
                      <a:pt x="2" y="20"/>
                    </a:cubicBezTo>
                    <a:cubicBezTo>
                      <a:pt x="2" y="21"/>
                      <a:pt x="1" y="23"/>
                      <a:pt x="1" y="25"/>
                    </a:cubicBezTo>
                    <a:cubicBezTo>
                      <a:pt x="0" y="27"/>
                      <a:pt x="0" y="29"/>
                      <a:pt x="0" y="31"/>
                    </a:cubicBezTo>
                    <a:cubicBezTo>
                      <a:pt x="0" y="39"/>
                      <a:pt x="3" y="47"/>
                      <a:pt x="9" y="52"/>
                    </a:cubicBezTo>
                    <a:cubicBezTo>
                      <a:pt x="10" y="54"/>
                      <a:pt x="12" y="55"/>
                      <a:pt x="13"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87">
                <a:extLst>
                  <a:ext uri="{FF2B5EF4-FFF2-40B4-BE49-F238E27FC236}">
                    <a16:creationId xmlns:a16="http://schemas.microsoft.com/office/drawing/2014/main" id="{E0D1FDDB-888F-3FCC-06F4-3DF9C3B224F0}"/>
                  </a:ext>
                </a:extLst>
              </p:cNvPr>
              <p:cNvSpPr>
                <a:spLocks/>
              </p:cNvSpPr>
              <p:nvPr/>
            </p:nvSpPr>
            <p:spPr bwMode="gray">
              <a:xfrm>
                <a:off x="-4602163" y="8878888"/>
                <a:ext cx="225425" cy="225425"/>
              </a:xfrm>
              <a:custGeom>
                <a:avLst/>
                <a:gdLst>
                  <a:gd name="T0" fmla="*/ 2 w 60"/>
                  <a:gd name="T1" fmla="*/ 42 h 60"/>
                  <a:gd name="T2" fmla="*/ 5 w 60"/>
                  <a:gd name="T3" fmla="*/ 47 h 60"/>
                  <a:gd name="T4" fmla="*/ 8 w 60"/>
                  <a:gd name="T5" fmla="*/ 51 h 60"/>
                  <a:gd name="T6" fmla="*/ 13 w 60"/>
                  <a:gd name="T7" fmla="*/ 55 h 60"/>
                  <a:gd name="T8" fmla="*/ 18 w 60"/>
                  <a:gd name="T9" fmla="*/ 58 h 60"/>
                  <a:gd name="T10" fmla="*/ 24 w 60"/>
                  <a:gd name="T11" fmla="*/ 59 h 60"/>
                  <a:gd name="T12" fmla="*/ 30 w 60"/>
                  <a:gd name="T13" fmla="*/ 60 h 60"/>
                  <a:gd name="T14" fmla="*/ 35 w 60"/>
                  <a:gd name="T15" fmla="*/ 59 h 60"/>
                  <a:gd name="T16" fmla="*/ 41 w 60"/>
                  <a:gd name="T17" fmla="*/ 58 h 60"/>
                  <a:gd name="T18" fmla="*/ 46 w 60"/>
                  <a:gd name="T19" fmla="*/ 55 h 60"/>
                  <a:gd name="T20" fmla="*/ 51 w 60"/>
                  <a:gd name="T21" fmla="*/ 51 h 60"/>
                  <a:gd name="T22" fmla="*/ 55 w 60"/>
                  <a:gd name="T23" fmla="*/ 47 h 60"/>
                  <a:gd name="T24" fmla="*/ 57 w 60"/>
                  <a:gd name="T25" fmla="*/ 42 h 60"/>
                  <a:gd name="T26" fmla="*/ 59 w 60"/>
                  <a:gd name="T27" fmla="*/ 36 h 60"/>
                  <a:gd name="T28" fmla="*/ 60 w 60"/>
                  <a:gd name="T29" fmla="*/ 30 h 60"/>
                  <a:gd name="T30" fmla="*/ 59 w 60"/>
                  <a:gd name="T31" fmla="*/ 24 h 60"/>
                  <a:gd name="T32" fmla="*/ 57 w 60"/>
                  <a:gd name="T33" fmla="*/ 19 h 60"/>
                  <a:gd name="T34" fmla="*/ 55 w 60"/>
                  <a:gd name="T35" fmla="*/ 13 h 60"/>
                  <a:gd name="T36" fmla="*/ 51 w 60"/>
                  <a:gd name="T37" fmla="*/ 9 h 60"/>
                  <a:gd name="T38" fmla="*/ 46 w 60"/>
                  <a:gd name="T39" fmla="*/ 5 h 60"/>
                  <a:gd name="T40" fmla="*/ 41 w 60"/>
                  <a:gd name="T41" fmla="*/ 2 h 60"/>
                  <a:gd name="T42" fmla="*/ 35 w 60"/>
                  <a:gd name="T43" fmla="*/ 1 h 60"/>
                  <a:gd name="T44" fmla="*/ 24 w 60"/>
                  <a:gd name="T45" fmla="*/ 1 h 60"/>
                  <a:gd name="T46" fmla="*/ 18 w 60"/>
                  <a:gd name="T47" fmla="*/ 2 h 60"/>
                  <a:gd name="T48" fmla="*/ 13 w 60"/>
                  <a:gd name="T49" fmla="*/ 5 h 60"/>
                  <a:gd name="T50" fmla="*/ 8 w 60"/>
                  <a:gd name="T51" fmla="*/ 9 h 60"/>
                  <a:gd name="T52" fmla="*/ 5 w 60"/>
                  <a:gd name="T53" fmla="*/ 13 h 60"/>
                  <a:gd name="T54" fmla="*/ 2 w 60"/>
                  <a:gd name="T55" fmla="*/ 19 h 60"/>
                  <a:gd name="T56" fmla="*/ 0 w 60"/>
                  <a:gd name="T57" fmla="*/ 24 h 60"/>
                  <a:gd name="T58" fmla="*/ 0 w 60"/>
                  <a:gd name="T59" fmla="*/ 30 h 60"/>
                  <a:gd name="T60" fmla="*/ 0 w 60"/>
                  <a:gd name="T61" fmla="*/ 36 h 60"/>
                  <a:gd name="T62" fmla="*/ 2 w 60"/>
                  <a:gd name="T6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0">
                    <a:moveTo>
                      <a:pt x="2" y="42"/>
                    </a:moveTo>
                    <a:cubicBezTo>
                      <a:pt x="3" y="43"/>
                      <a:pt x="4" y="45"/>
                      <a:pt x="5" y="47"/>
                    </a:cubicBezTo>
                    <a:cubicBezTo>
                      <a:pt x="6" y="48"/>
                      <a:pt x="7" y="50"/>
                      <a:pt x="8" y="51"/>
                    </a:cubicBezTo>
                    <a:cubicBezTo>
                      <a:pt x="10" y="53"/>
                      <a:pt x="11" y="54"/>
                      <a:pt x="13" y="55"/>
                    </a:cubicBezTo>
                    <a:cubicBezTo>
                      <a:pt x="15" y="56"/>
                      <a:pt x="16" y="57"/>
                      <a:pt x="18" y="58"/>
                    </a:cubicBezTo>
                    <a:cubicBezTo>
                      <a:pt x="20" y="59"/>
                      <a:pt x="22" y="59"/>
                      <a:pt x="24" y="59"/>
                    </a:cubicBezTo>
                    <a:cubicBezTo>
                      <a:pt x="26" y="60"/>
                      <a:pt x="28" y="60"/>
                      <a:pt x="30" y="60"/>
                    </a:cubicBezTo>
                    <a:cubicBezTo>
                      <a:pt x="32" y="60"/>
                      <a:pt x="34" y="60"/>
                      <a:pt x="35" y="59"/>
                    </a:cubicBezTo>
                    <a:cubicBezTo>
                      <a:pt x="37" y="59"/>
                      <a:pt x="39" y="59"/>
                      <a:pt x="41" y="58"/>
                    </a:cubicBezTo>
                    <a:cubicBezTo>
                      <a:pt x="43" y="57"/>
                      <a:pt x="45" y="56"/>
                      <a:pt x="46" y="55"/>
                    </a:cubicBezTo>
                    <a:cubicBezTo>
                      <a:pt x="48" y="54"/>
                      <a:pt x="49" y="53"/>
                      <a:pt x="51" y="51"/>
                    </a:cubicBezTo>
                    <a:cubicBezTo>
                      <a:pt x="52" y="50"/>
                      <a:pt x="53" y="48"/>
                      <a:pt x="55" y="47"/>
                    </a:cubicBezTo>
                    <a:cubicBezTo>
                      <a:pt x="56" y="45"/>
                      <a:pt x="57" y="43"/>
                      <a:pt x="57" y="42"/>
                    </a:cubicBezTo>
                    <a:cubicBezTo>
                      <a:pt x="58" y="40"/>
                      <a:pt x="59" y="38"/>
                      <a:pt x="59" y="36"/>
                    </a:cubicBezTo>
                    <a:cubicBezTo>
                      <a:pt x="59" y="34"/>
                      <a:pt x="60" y="32"/>
                      <a:pt x="60" y="30"/>
                    </a:cubicBezTo>
                    <a:cubicBezTo>
                      <a:pt x="60" y="28"/>
                      <a:pt x="59" y="26"/>
                      <a:pt x="59" y="24"/>
                    </a:cubicBezTo>
                    <a:cubicBezTo>
                      <a:pt x="59" y="22"/>
                      <a:pt x="58" y="20"/>
                      <a:pt x="57" y="19"/>
                    </a:cubicBezTo>
                    <a:cubicBezTo>
                      <a:pt x="57" y="17"/>
                      <a:pt x="56" y="15"/>
                      <a:pt x="55" y="13"/>
                    </a:cubicBezTo>
                    <a:cubicBezTo>
                      <a:pt x="53" y="12"/>
                      <a:pt x="52" y="10"/>
                      <a:pt x="51" y="9"/>
                    </a:cubicBezTo>
                    <a:cubicBezTo>
                      <a:pt x="49" y="7"/>
                      <a:pt x="48" y="6"/>
                      <a:pt x="46" y="5"/>
                    </a:cubicBezTo>
                    <a:cubicBezTo>
                      <a:pt x="45" y="4"/>
                      <a:pt x="43" y="3"/>
                      <a:pt x="41" y="2"/>
                    </a:cubicBezTo>
                    <a:cubicBezTo>
                      <a:pt x="39" y="2"/>
                      <a:pt x="37" y="1"/>
                      <a:pt x="35" y="1"/>
                    </a:cubicBezTo>
                    <a:cubicBezTo>
                      <a:pt x="32" y="0"/>
                      <a:pt x="28" y="0"/>
                      <a:pt x="24" y="1"/>
                    </a:cubicBezTo>
                    <a:cubicBezTo>
                      <a:pt x="22" y="1"/>
                      <a:pt x="20" y="2"/>
                      <a:pt x="18" y="2"/>
                    </a:cubicBezTo>
                    <a:cubicBezTo>
                      <a:pt x="16" y="3"/>
                      <a:pt x="15" y="4"/>
                      <a:pt x="13" y="5"/>
                    </a:cubicBezTo>
                    <a:cubicBezTo>
                      <a:pt x="11" y="6"/>
                      <a:pt x="10" y="7"/>
                      <a:pt x="8" y="9"/>
                    </a:cubicBezTo>
                    <a:cubicBezTo>
                      <a:pt x="7" y="10"/>
                      <a:pt x="6" y="12"/>
                      <a:pt x="5" y="13"/>
                    </a:cubicBezTo>
                    <a:cubicBezTo>
                      <a:pt x="4" y="15"/>
                      <a:pt x="3" y="17"/>
                      <a:pt x="2" y="19"/>
                    </a:cubicBezTo>
                    <a:cubicBezTo>
                      <a:pt x="1" y="20"/>
                      <a:pt x="1" y="22"/>
                      <a:pt x="0" y="24"/>
                    </a:cubicBezTo>
                    <a:cubicBezTo>
                      <a:pt x="0" y="26"/>
                      <a:pt x="0" y="28"/>
                      <a:pt x="0" y="30"/>
                    </a:cubicBezTo>
                    <a:cubicBezTo>
                      <a:pt x="0" y="32"/>
                      <a:pt x="0" y="34"/>
                      <a:pt x="0" y="36"/>
                    </a:cubicBezTo>
                    <a:cubicBezTo>
                      <a:pt x="1" y="38"/>
                      <a:pt x="1" y="40"/>
                      <a:pt x="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88">
                <a:extLst>
                  <a:ext uri="{FF2B5EF4-FFF2-40B4-BE49-F238E27FC236}">
                    <a16:creationId xmlns:a16="http://schemas.microsoft.com/office/drawing/2014/main" id="{65BADA14-D0A4-3D65-0426-EBEEC99CDD0D}"/>
                  </a:ext>
                </a:extLst>
              </p:cNvPr>
              <p:cNvSpPr>
                <a:spLocks/>
              </p:cNvSpPr>
              <p:nvPr/>
            </p:nvSpPr>
            <p:spPr bwMode="gray">
              <a:xfrm>
                <a:off x="-5048250" y="8878888"/>
                <a:ext cx="227013" cy="225425"/>
              </a:xfrm>
              <a:custGeom>
                <a:avLst/>
                <a:gdLst>
                  <a:gd name="T0" fmla="*/ 14 w 60"/>
                  <a:gd name="T1" fmla="*/ 55 h 60"/>
                  <a:gd name="T2" fmla="*/ 19 w 60"/>
                  <a:gd name="T3" fmla="*/ 58 h 60"/>
                  <a:gd name="T4" fmla="*/ 24 w 60"/>
                  <a:gd name="T5" fmla="*/ 59 h 60"/>
                  <a:gd name="T6" fmla="*/ 30 w 60"/>
                  <a:gd name="T7" fmla="*/ 60 h 60"/>
                  <a:gd name="T8" fmla="*/ 36 w 60"/>
                  <a:gd name="T9" fmla="*/ 59 h 60"/>
                  <a:gd name="T10" fmla="*/ 42 w 60"/>
                  <a:gd name="T11" fmla="*/ 58 h 60"/>
                  <a:gd name="T12" fmla="*/ 47 w 60"/>
                  <a:gd name="T13" fmla="*/ 55 h 60"/>
                  <a:gd name="T14" fmla="*/ 51 w 60"/>
                  <a:gd name="T15" fmla="*/ 51 h 60"/>
                  <a:gd name="T16" fmla="*/ 60 w 60"/>
                  <a:gd name="T17" fmla="*/ 30 h 60"/>
                  <a:gd name="T18" fmla="*/ 60 w 60"/>
                  <a:gd name="T19" fmla="*/ 24 h 60"/>
                  <a:gd name="T20" fmla="*/ 58 w 60"/>
                  <a:gd name="T21" fmla="*/ 19 h 60"/>
                  <a:gd name="T22" fmla="*/ 55 w 60"/>
                  <a:gd name="T23" fmla="*/ 13 h 60"/>
                  <a:gd name="T24" fmla="*/ 51 w 60"/>
                  <a:gd name="T25" fmla="*/ 9 h 60"/>
                  <a:gd name="T26" fmla="*/ 47 w 60"/>
                  <a:gd name="T27" fmla="*/ 5 h 60"/>
                  <a:gd name="T28" fmla="*/ 42 w 60"/>
                  <a:gd name="T29" fmla="*/ 2 h 60"/>
                  <a:gd name="T30" fmla="*/ 36 w 60"/>
                  <a:gd name="T31" fmla="*/ 1 h 60"/>
                  <a:gd name="T32" fmla="*/ 24 w 60"/>
                  <a:gd name="T33" fmla="*/ 1 h 60"/>
                  <a:gd name="T34" fmla="*/ 19 w 60"/>
                  <a:gd name="T35" fmla="*/ 2 h 60"/>
                  <a:gd name="T36" fmla="*/ 14 w 60"/>
                  <a:gd name="T37" fmla="*/ 5 h 60"/>
                  <a:gd name="T38" fmla="*/ 9 w 60"/>
                  <a:gd name="T39" fmla="*/ 9 h 60"/>
                  <a:gd name="T40" fmla="*/ 5 w 60"/>
                  <a:gd name="T41" fmla="*/ 13 h 60"/>
                  <a:gd name="T42" fmla="*/ 3 w 60"/>
                  <a:gd name="T43" fmla="*/ 19 h 60"/>
                  <a:gd name="T44" fmla="*/ 1 w 60"/>
                  <a:gd name="T45" fmla="*/ 24 h 60"/>
                  <a:gd name="T46" fmla="*/ 0 w 60"/>
                  <a:gd name="T47" fmla="*/ 30 h 60"/>
                  <a:gd name="T48" fmla="*/ 9 w 60"/>
                  <a:gd name="T49" fmla="*/ 51 h 60"/>
                  <a:gd name="T50" fmla="*/ 14 w 60"/>
                  <a:gd name="T51"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0">
                    <a:moveTo>
                      <a:pt x="14" y="55"/>
                    </a:moveTo>
                    <a:cubicBezTo>
                      <a:pt x="15" y="56"/>
                      <a:pt x="17" y="57"/>
                      <a:pt x="19" y="58"/>
                    </a:cubicBezTo>
                    <a:cubicBezTo>
                      <a:pt x="21" y="59"/>
                      <a:pt x="23" y="59"/>
                      <a:pt x="24" y="59"/>
                    </a:cubicBezTo>
                    <a:cubicBezTo>
                      <a:pt x="26" y="60"/>
                      <a:pt x="28" y="60"/>
                      <a:pt x="30" y="60"/>
                    </a:cubicBezTo>
                    <a:cubicBezTo>
                      <a:pt x="32" y="60"/>
                      <a:pt x="34" y="60"/>
                      <a:pt x="36" y="59"/>
                    </a:cubicBezTo>
                    <a:cubicBezTo>
                      <a:pt x="38" y="59"/>
                      <a:pt x="40" y="59"/>
                      <a:pt x="42" y="58"/>
                    </a:cubicBezTo>
                    <a:cubicBezTo>
                      <a:pt x="44" y="57"/>
                      <a:pt x="45" y="56"/>
                      <a:pt x="47" y="55"/>
                    </a:cubicBezTo>
                    <a:cubicBezTo>
                      <a:pt x="49" y="54"/>
                      <a:pt x="50" y="53"/>
                      <a:pt x="51" y="51"/>
                    </a:cubicBezTo>
                    <a:cubicBezTo>
                      <a:pt x="57" y="46"/>
                      <a:pt x="60" y="38"/>
                      <a:pt x="60" y="30"/>
                    </a:cubicBezTo>
                    <a:cubicBezTo>
                      <a:pt x="60" y="28"/>
                      <a:pt x="60" y="26"/>
                      <a:pt x="60" y="24"/>
                    </a:cubicBezTo>
                    <a:cubicBezTo>
                      <a:pt x="59" y="22"/>
                      <a:pt x="59" y="20"/>
                      <a:pt x="58" y="19"/>
                    </a:cubicBezTo>
                    <a:cubicBezTo>
                      <a:pt x="57" y="17"/>
                      <a:pt x="56" y="15"/>
                      <a:pt x="55" y="13"/>
                    </a:cubicBezTo>
                    <a:cubicBezTo>
                      <a:pt x="54" y="12"/>
                      <a:pt x="53" y="10"/>
                      <a:pt x="51" y="9"/>
                    </a:cubicBezTo>
                    <a:cubicBezTo>
                      <a:pt x="50" y="7"/>
                      <a:pt x="49" y="6"/>
                      <a:pt x="47" y="5"/>
                    </a:cubicBezTo>
                    <a:cubicBezTo>
                      <a:pt x="45" y="4"/>
                      <a:pt x="44" y="3"/>
                      <a:pt x="42" y="2"/>
                    </a:cubicBezTo>
                    <a:cubicBezTo>
                      <a:pt x="40" y="2"/>
                      <a:pt x="38" y="1"/>
                      <a:pt x="36" y="1"/>
                    </a:cubicBezTo>
                    <a:cubicBezTo>
                      <a:pt x="32" y="0"/>
                      <a:pt x="28" y="0"/>
                      <a:pt x="24" y="1"/>
                    </a:cubicBezTo>
                    <a:cubicBezTo>
                      <a:pt x="23" y="1"/>
                      <a:pt x="21" y="2"/>
                      <a:pt x="19" y="2"/>
                    </a:cubicBezTo>
                    <a:cubicBezTo>
                      <a:pt x="17" y="3"/>
                      <a:pt x="15" y="4"/>
                      <a:pt x="14" y="5"/>
                    </a:cubicBezTo>
                    <a:cubicBezTo>
                      <a:pt x="12" y="6"/>
                      <a:pt x="10" y="7"/>
                      <a:pt x="9" y="9"/>
                    </a:cubicBezTo>
                    <a:cubicBezTo>
                      <a:pt x="8" y="10"/>
                      <a:pt x="6" y="12"/>
                      <a:pt x="5" y="13"/>
                    </a:cubicBezTo>
                    <a:cubicBezTo>
                      <a:pt x="4" y="15"/>
                      <a:pt x="3" y="17"/>
                      <a:pt x="3" y="19"/>
                    </a:cubicBezTo>
                    <a:cubicBezTo>
                      <a:pt x="2" y="20"/>
                      <a:pt x="1" y="22"/>
                      <a:pt x="1" y="24"/>
                    </a:cubicBezTo>
                    <a:cubicBezTo>
                      <a:pt x="0" y="26"/>
                      <a:pt x="0" y="28"/>
                      <a:pt x="0" y="30"/>
                    </a:cubicBezTo>
                    <a:cubicBezTo>
                      <a:pt x="0" y="38"/>
                      <a:pt x="3" y="46"/>
                      <a:pt x="9" y="51"/>
                    </a:cubicBezTo>
                    <a:cubicBezTo>
                      <a:pt x="10" y="53"/>
                      <a:pt x="12" y="54"/>
                      <a:pt x="14"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4" name="Group 163">
            <a:extLst>
              <a:ext uri="{FF2B5EF4-FFF2-40B4-BE49-F238E27FC236}">
                <a16:creationId xmlns:a16="http://schemas.microsoft.com/office/drawing/2014/main" id="{F24A92B2-2EE6-8813-270B-70FD598F7B27}"/>
              </a:ext>
            </a:extLst>
          </p:cNvPr>
          <p:cNvGrpSpPr>
            <a:grpSpLocks noChangeAspect="1"/>
          </p:cNvGrpSpPr>
          <p:nvPr/>
        </p:nvGrpSpPr>
        <p:grpSpPr bwMode="gray">
          <a:xfrm>
            <a:off x="491499" y="5599105"/>
            <a:ext cx="503901" cy="502920"/>
            <a:chOff x="-6827838" y="6858000"/>
            <a:chExt cx="6526213" cy="6513513"/>
          </a:xfrm>
        </p:grpSpPr>
        <p:sp>
          <p:nvSpPr>
            <p:cNvPr id="165" name="AutoShape 4">
              <a:extLst>
                <a:ext uri="{FF2B5EF4-FFF2-40B4-BE49-F238E27FC236}">
                  <a16:creationId xmlns:a16="http://schemas.microsoft.com/office/drawing/2014/main" id="{56AEEF51-0D3E-E5F9-7606-400A377530B5}"/>
                </a:ext>
              </a:extLst>
            </p:cNvPr>
            <p:cNvSpPr>
              <a:spLocks noChangeAspect="1" noChangeArrowheads="1" noTextEdit="1"/>
            </p:cNvSpPr>
            <p:nvPr/>
          </p:nvSpPr>
          <p:spPr bwMode="gray">
            <a:xfrm>
              <a:off x="-6819900" y="6858000"/>
              <a:ext cx="6515100" cy="6513513"/>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6" name="Group 165">
              <a:extLst>
                <a:ext uri="{FF2B5EF4-FFF2-40B4-BE49-F238E27FC236}">
                  <a16:creationId xmlns:a16="http://schemas.microsoft.com/office/drawing/2014/main" id="{EFA215CA-7041-02FE-B390-4C2DFF6C3C21}"/>
                </a:ext>
              </a:extLst>
            </p:cNvPr>
            <p:cNvGrpSpPr/>
            <p:nvPr/>
          </p:nvGrpSpPr>
          <p:grpSpPr bwMode="gray">
            <a:xfrm>
              <a:off x="-6827838" y="6865938"/>
              <a:ext cx="6526213" cy="6497637"/>
              <a:chOff x="-6827838" y="6865938"/>
              <a:chExt cx="6526213" cy="6497637"/>
            </a:xfrm>
            <a:solidFill>
              <a:schemeClr val="accent1"/>
            </a:solidFill>
          </p:grpSpPr>
          <p:sp>
            <p:nvSpPr>
              <p:cNvPr id="167" name="Freeform 7">
                <a:extLst>
                  <a:ext uri="{FF2B5EF4-FFF2-40B4-BE49-F238E27FC236}">
                    <a16:creationId xmlns:a16="http://schemas.microsoft.com/office/drawing/2014/main" id="{8FABE6C6-7609-4EFD-D100-E91B6D18D0A9}"/>
                  </a:ext>
                </a:extLst>
              </p:cNvPr>
              <p:cNvSpPr>
                <a:spLocks noEditPoints="1"/>
              </p:cNvSpPr>
              <p:nvPr/>
            </p:nvSpPr>
            <p:spPr bwMode="gray">
              <a:xfrm>
                <a:off x="-5851525" y="6865938"/>
                <a:ext cx="4554538" cy="3060700"/>
              </a:xfrm>
              <a:custGeom>
                <a:avLst/>
                <a:gdLst>
                  <a:gd name="T0" fmla="*/ 91 w 1208"/>
                  <a:gd name="T1" fmla="*/ 493 h 812"/>
                  <a:gd name="T2" fmla="*/ 169 w 1208"/>
                  <a:gd name="T3" fmla="*/ 493 h 812"/>
                  <a:gd name="T4" fmla="*/ 169 w 1208"/>
                  <a:gd name="T5" fmla="*/ 622 h 812"/>
                  <a:gd name="T6" fmla="*/ 187 w 1208"/>
                  <a:gd name="T7" fmla="*/ 650 h 812"/>
                  <a:gd name="T8" fmla="*/ 199 w 1208"/>
                  <a:gd name="T9" fmla="*/ 652 h 812"/>
                  <a:gd name="T10" fmla="*/ 220 w 1208"/>
                  <a:gd name="T11" fmla="*/ 644 h 812"/>
                  <a:gd name="T12" fmla="*/ 382 w 1208"/>
                  <a:gd name="T13" fmla="*/ 493 h 812"/>
                  <a:gd name="T14" fmla="*/ 464 w 1208"/>
                  <a:gd name="T15" fmla="*/ 493 h 812"/>
                  <a:gd name="T16" fmla="*/ 464 w 1208"/>
                  <a:gd name="T17" fmla="*/ 562 h 812"/>
                  <a:gd name="T18" fmla="*/ 554 w 1208"/>
                  <a:gd name="T19" fmla="*/ 653 h 812"/>
                  <a:gd name="T20" fmla="*/ 826 w 1208"/>
                  <a:gd name="T21" fmla="*/ 653 h 812"/>
                  <a:gd name="T22" fmla="*/ 988 w 1208"/>
                  <a:gd name="T23" fmla="*/ 804 h 812"/>
                  <a:gd name="T24" fmla="*/ 1009 w 1208"/>
                  <a:gd name="T25" fmla="*/ 812 h 812"/>
                  <a:gd name="T26" fmla="*/ 1021 w 1208"/>
                  <a:gd name="T27" fmla="*/ 810 h 812"/>
                  <a:gd name="T28" fmla="*/ 1039 w 1208"/>
                  <a:gd name="T29" fmla="*/ 782 h 812"/>
                  <a:gd name="T30" fmla="*/ 1039 w 1208"/>
                  <a:gd name="T31" fmla="*/ 653 h 812"/>
                  <a:gd name="T32" fmla="*/ 1117 w 1208"/>
                  <a:gd name="T33" fmla="*/ 653 h 812"/>
                  <a:gd name="T34" fmla="*/ 1208 w 1208"/>
                  <a:gd name="T35" fmla="*/ 562 h 812"/>
                  <a:gd name="T36" fmla="*/ 1208 w 1208"/>
                  <a:gd name="T37" fmla="*/ 251 h 812"/>
                  <a:gd name="T38" fmla="*/ 1117 w 1208"/>
                  <a:gd name="T39" fmla="*/ 160 h 812"/>
                  <a:gd name="T40" fmla="*/ 744 w 1208"/>
                  <a:gd name="T41" fmla="*/ 160 h 812"/>
                  <a:gd name="T42" fmla="*/ 744 w 1208"/>
                  <a:gd name="T43" fmla="*/ 90 h 812"/>
                  <a:gd name="T44" fmla="*/ 654 w 1208"/>
                  <a:gd name="T45" fmla="*/ 0 h 812"/>
                  <a:gd name="T46" fmla="*/ 91 w 1208"/>
                  <a:gd name="T47" fmla="*/ 0 h 812"/>
                  <a:gd name="T48" fmla="*/ 0 w 1208"/>
                  <a:gd name="T49" fmla="*/ 90 h 812"/>
                  <a:gd name="T50" fmla="*/ 0 w 1208"/>
                  <a:gd name="T51" fmla="*/ 402 h 812"/>
                  <a:gd name="T52" fmla="*/ 91 w 1208"/>
                  <a:gd name="T53" fmla="*/ 493 h 812"/>
                  <a:gd name="T54" fmla="*/ 1117 w 1208"/>
                  <a:gd name="T55" fmla="*/ 220 h 812"/>
                  <a:gd name="T56" fmla="*/ 1148 w 1208"/>
                  <a:gd name="T57" fmla="*/ 251 h 812"/>
                  <a:gd name="T58" fmla="*/ 1148 w 1208"/>
                  <a:gd name="T59" fmla="*/ 562 h 812"/>
                  <a:gd name="T60" fmla="*/ 1117 w 1208"/>
                  <a:gd name="T61" fmla="*/ 593 h 812"/>
                  <a:gd name="T62" fmla="*/ 1009 w 1208"/>
                  <a:gd name="T63" fmla="*/ 593 h 812"/>
                  <a:gd name="T64" fmla="*/ 979 w 1208"/>
                  <a:gd name="T65" fmla="*/ 623 h 812"/>
                  <a:gd name="T66" fmla="*/ 979 w 1208"/>
                  <a:gd name="T67" fmla="*/ 714 h 812"/>
                  <a:gd name="T68" fmla="*/ 858 w 1208"/>
                  <a:gd name="T69" fmla="*/ 601 h 812"/>
                  <a:gd name="T70" fmla="*/ 837 w 1208"/>
                  <a:gd name="T71" fmla="*/ 593 h 812"/>
                  <a:gd name="T72" fmla="*/ 554 w 1208"/>
                  <a:gd name="T73" fmla="*/ 593 h 812"/>
                  <a:gd name="T74" fmla="*/ 524 w 1208"/>
                  <a:gd name="T75" fmla="*/ 562 h 812"/>
                  <a:gd name="T76" fmla="*/ 524 w 1208"/>
                  <a:gd name="T77" fmla="*/ 493 h 812"/>
                  <a:gd name="T78" fmla="*/ 654 w 1208"/>
                  <a:gd name="T79" fmla="*/ 493 h 812"/>
                  <a:gd name="T80" fmla="*/ 744 w 1208"/>
                  <a:gd name="T81" fmla="*/ 402 h 812"/>
                  <a:gd name="T82" fmla="*/ 744 w 1208"/>
                  <a:gd name="T83" fmla="*/ 220 h 812"/>
                  <a:gd name="T84" fmla="*/ 1117 w 1208"/>
                  <a:gd name="T85" fmla="*/ 220 h 812"/>
                  <a:gd name="T86" fmla="*/ 60 w 1208"/>
                  <a:gd name="T87" fmla="*/ 90 h 812"/>
                  <a:gd name="T88" fmla="*/ 91 w 1208"/>
                  <a:gd name="T89" fmla="*/ 60 h 812"/>
                  <a:gd name="T90" fmla="*/ 654 w 1208"/>
                  <a:gd name="T91" fmla="*/ 60 h 812"/>
                  <a:gd name="T92" fmla="*/ 684 w 1208"/>
                  <a:gd name="T93" fmla="*/ 90 h 812"/>
                  <a:gd name="T94" fmla="*/ 684 w 1208"/>
                  <a:gd name="T95" fmla="*/ 402 h 812"/>
                  <a:gd name="T96" fmla="*/ 654 w 1208"/>
                  <a:gd name="T97" fmla="*/ 433 h 812"/>
                  <a:gd name="T98" fmla="*/ 371 w 1208"/>
                  <a:gd name="T99" fmla="*/ 433 h 812"/>
                  <a:gd name="T100" fmla="*/ 350 w 1208"/>
                  <a:gd name="T101" fmla="*/ 441 h 812"/>
                  <a:gd name="T102" fmla="*/ 229 w 1208"/>
                  <a:gd name="T103" fmla="*/ 553 h 812"/>
                  <a:gd name="T104" fmla="*/ 229 w 1208"/>
                  <a:gd name="T105" fmla="*/ 463 h 812"/>
                  <a:gd name="T106" fmla="*/ 199 w 1208"/>
                  <a:gd name="T107" fmla="*/ 433 h 812"/>
                  <a:gd name="T108" fmla="*/ 91 w 1208"/>
                  <a:gd name="T109" fmla="*/ 433 h 812"/>
                  <a:gd name="T110" fmla="*/ 60 w 1208"/>
                  <a:gd name="T111" fmla="*/ 402 h 812"/>
                  <a:gd name="T112" fmla="*/ 60 w 1208"/>
                  <a:gd name="T113" fmla="*/ 9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8" h="812">
                    <a:moveTo>
                      <a:pt x="91" y="493"/>
                    </a:moveTo>
                    <a:cubicBezTo>
                      <a:pt x="169" y="493"/>
                      <a:pt x="169" y="493"/>
                      <a:pt x="169" y="493"/>
                    </a:cubicBezTo>
                    <a:cubicBezTo>
                      <a:pt x="169" y="622"/>
                      <a:pt x="169" y="622"/>
                      <a:pt x="169" y="622"/>
                    </a:cubicBezTo>
                    <a:cubicBezTo>
                      <a:pt x="169" y="634"/>
                      <a:pt x="176" y="645"/>
                      <a:pt x="187" y="650"/>
                    </a:cubicBezTo>
                    <a:cubicBezTo>
                      <a:pt x="191" y="651"/>
                      <a:pt x="195" y="652"/>
                      <a:pt x="199" y="652"/>
                    </a:cubicBezTo>
                    <a:cubicBezTo>
                      <a:pt x="207" y="652"/>
                      <a:pt x="214" y="649"/>
                      <a:pt x="220" y="644"/>
                    </a:cubicBezTo>
                    <a:cubicBezTo>
                      <a:pt x="382" y="493"/>
                      <a:pt x="382" y="493"/>
                      <a:pt x="382" y="493"/>
                    </a:cubicBezTo>
                    <a:cubicBezTo>
                      <a:pt x="464" y="493"/>
                      <a:pt x="464" y="493"/>
                      <a:pt x="464" y="493"/>
                    </a:cubicBezTo>
                    <a:cubicBezTo>
                      <a:pt x="464" y="562"/>
                      <a:pt x="464" y="562"/>
                      <a:pt x="464" y="562"/>
                    </a:cubicBezTo>
                    <a:cubicBezTo>
                      <a:pt x="464" y="612"/>
                      <a:pt x="504" y="653"/>
                      <a:pt x="554" y="653"/>
                    </a:cubicBezTo>
                    <a:cubicBezTo>
                      <a:pt x="826" y="653"/>
                      <a:pt x="826" y="653"/>
                      <a:pt x="826" y="653"/>
                    </a:cubicBezTo>
                    <a:cubicBezTo>
                      <a:pt x="988" y="804"/>
                      <a:pt x="988" y="804"/>
                      <a:pt x="988" y="804"/>
                    </a:cubicBezTo>
                    <a:cubicBezTo>
                      <a:pt x="994" y="810"/>
                      <a:pt x="1001" y="812"/>
                      <a:pt x="1009" y="812"/>
                    </a:cubicBezTo>
                    <a:cubicBezTo>
                      <a:pt x="1013" y="812"/>
                      <a:pt x="1017" y="812"/>
                      <a:pt x="1021" y="810"/>
                    </a:cubicBezTo>
                    <a:cubicBezTo>
                      <a:pt x="1032" y="805"/>
                      <a:pt x="1039" y="794"/>
                      <a:pt x="1039" y="782"/>
                    </a:cubicBezTo>
                    <a:cubicBezTo>
                      <a:pt x="1039" y="653"/>
                      <a:pt x="1039" y="653"/>
                      <a:pt x="1039" y="653"/>
                    </a:cubicBezTo>
                    <a:cubicBezTo>
                      <a:pt x="1117" y="653"/>
                      <a:pt x="1117" y="653"/>
                      <a:pt x="1117" y="653"/>
                    </a:cubicBezTo>
                    <a:cubicBezTo>
                      <a:pt x="1167" y="653"/>
                      <a:pt x="1208" y="612"/>
                      <a:pt x="1208" y="562"/>
                    </a:cubicBezTo>
                    <a:cubicBezTo>
                      <a:pt x="1208" y="251"/>
                      <a:pt x="1208" y="251"/>
                      <a:pt x="1208" y="251"/>
                    </a:cubicBezTo>
                    <a:cubicBezTo>
                      <a:pt x="1208" y="201"/>
                      <a:pt x="1167" y="160"/>
                      <a:pt x="1117" y="160"/>
                    </a:cubicBezTo>
                    <a:cubicBezTo>
                      <a:pt x="744" y="160"/>
                      <a:pt x="744" y="160"/>
                      <a:pt x="744" y="160"/>
                    </a:cubicBezTo>
                    <a:cubicBezTo>
                      <a:pt x="744" y="90"/>
                      <a:pt x="744" y="90"/>
                      <a:pt x="744" y="90"/>
                    </a:cubicBezTo>
                    <a:cubicBezTo>
                      <a:pt x="744" y="40"/>
                      <a:pt x="704" y="0"/>
                      <a:pt x="654" y="0"/>
                    </a:cubicBezTo>
                    <a:cubicBezTo>
                      <a:pt x="91" y="0"/>
                      <a:pt x="91" y="0"/>
                      <a:pt x="91" y="0"/>
                    </a:cubicBezTo>
                    <a:cubicBezTo>
                      <a:pt x="41" y="0"/>
                      <a:pt x="0" y="40"/>
                      <a:pt x="0" y="90"/>
                    </a:cubicBezTo>
                    <a:cubicBezTo>
                      <a:pt x="0" y="402"/>
                      <a:pt x="0" y="402"/>
                      <a:pt x="0" y="402"/>
                    </a:cubicBezTo>
                    <a:cubicBezTo>
                      <a:pt x="0" y="452"/>
                      <a:pt x="41" y="493"/>
                      <a:pt x="91" y="493"/>
                    </a:cubicBezTo>
                    <a:close/>
                    <a:moveTo>
                      <a:pt x="1117" y="220"/>
                    </a:moveTo>
                    <a:cubicBezTo>
                      <a:pt x="1134" y="220"/>
                      <a:pt x="1148" y="234"/>
                      <a:pt x="1148" y="251"/>
                    </a:cubicBezTo>
                    <a:cubicBezTo>
                      <a:pt x="1148" y="562"/>
                      <a:pt x="1148" y="562"/>
                      <a:pt x="1148" y="562"/>
                    </a:cubicBezTo>
                    <a:cubicBezTo>
                      <a:pt x="1148" y="579"/>
                      <a:pt x="1134" y="593"/>
                      <a:pt x="1117" y="593"/>
                    </a:cubicBezTo>
                    <a:cubicBezTo>
                      <a:pt x="1009" y="593"/>
                      <a:pt x="1009" y="593"/>
                      <a:pt x="1009" y="593"/>
                    </a:cubicBezTo>
                    <a:cubicBezTo>
                      <a:pt x="992" y="593"/>
                      <a:pt x="979" y="606"/>
                      <a:pt x="979" y="623"/>
                    </a:cubicBezTo>
                    <a:cubicBezTo>
                      <a:pt x="979" y="714"/>
                      <a:pt x="979" y="714"/>
                      <a:pt x="979" y="714"/>
                    </a:cubicBezTo>
                    <a:cubicBezTo>
                      <a:pt x="858" y="601"/>
                      <a:pt x="858" y="601"/>
                      <a:pt x="858" y="601"/>
                    </a:cubicBezTo>
                    <a:cubicBezTo>
                      <a:pt x="852" y="596"/>
                      <a:pt x="845" y="593"/>
                      <a:pt x="837" y="593"/>
                    </a:cubicBezTo>
                    <a:cubicBezTo>
                      <a:pt x="554" y="593"/>
                      <a:pt x="554" y="593"/>
                      <a:pt x="554" y="593"/>
                    </a:cubicBezTo>
                    <a:cubicBezTo>
                      <a:pt x="537" y="593"/>
                      <a:pt x="524" y="579"/>
                      <a:pt x="524" y="562"/>
                    </a:cubicBezTo>
                    <a:cubicBezTo>
                      <a:pt x="524" y="493"/>
                      <a:pt x="524" y="493"/>
                      <a:pt x="524" y="493"/>
                    </a:cubicBezTo>
                    <a:cubicBezTo>
                      <a:pt x="654" y="493"/>
                      <a:pt x="654" y="493"/>
                      <a:pt x="654" y="493"/>
                    </a:cubicBezTo>
                    <a:cubicBezTo>
                      <a:pt x="704" y="493"/>
                      <a:pt x="744" y="452"/>
                      <a:pt x="744" y="402"/>
                    </a:cubicBezTo>
                    <a:cubicBezTo>
                      <a:pt x="744" y="220"/>
                      <a:pt x="744" y="220"/>
                      <a:pt x="744" y="220"/>
                    </a:cubicBezTo>
                    <a:lnTo>
                      <a:pt x="1117" y="220"/>
                    </a:lnTo>
                    <a:close/>
                    <a:moveTo>
                      <a:pt x="60" y="90"/>
                    </a:moveTo>
                    <a:cubicBezTo>
                      <a:pt x="60" y="74"/>
                      <a:pt x="74" y="60"/>
                      <a:pt x="91" y="60"/>
                    </a:cubicBezTo>
                    <a:cubicBezTo>
                      <a:pt x="654" y="60"/>
                      <a:pt x="654" y="60"/>
                      <a:pt x="654" y="60"/>
                    </a:cubicBezTo>
                    <a:cubicBezTo>
                      <a:pt x="671" y="60"/>
                      <a:pt x="684" y="74"/>
                      <a:pt x="684" y="90"/>
                    </a:cubicBezTo>
                    <a:cubicBezTo>
                      <a:pt x="684" y="402"/>
                      <a:pt x="684" y="402"/>
                      <a:pt x="684" y="402"/>
                    </a:cubicBezTo>
                    <a:cubicBezTo>
                      <a:pt x="684" y="419"/>
                      <a:pt x="671" y="433"/>
                      <a:pt x="654" y="433"/>
                    </a:cubicBezTo>
                    <a:cubicBezTo>
                      <a:pt x="371" y="433"/>
                      <a:pt x="371" y="433"/>
                      <a:pt x="371" y="433"/>
                    </a:cubicBezTo>
                    <a:cubicBezTo>
                      <a:pt x="363" y="433"/>
                      <a:pt x="356" y="436"/>
                      <a:pt x="350" y="441"/>
                    </a:cubicBezTo>
                    <a:cubicBezTo>
                      <a:pt x="229" y="553"/>
                      <a:pt x="229" y="553"/>
                      <a:pt x="229" y="553"/>
                    </a:cubicBezTo>
                    <a:cubicBezTo>
                      <a:pt x="229" y="463"/>
                      <a:pt x="229" y="463"/>
                      <a:pt x="229" y="463"/>
                    </a:cubicBezTo>
                    <a:cubicBezTo>
                      <a:pt x="229" y="446"/>
                      <a:pt x="216" y="433"/>
                      <a:pt x="199" y="433"/>
                    </a:cubicBezTo>
                    <a:cubicBezTo>
                      <a:pt x="91" y="433"/>
                      <a:pt x="91" y="433"/>
                      <a:pt x="91" y="433"/>
                    </a:cubicBezTo>
                    <a:cubicBezTo>
                      <a:pt x="74" y="433"/>
                      <a:pt x="60" y="419"/>
                      <a:pt x="60" y="402"/>
                    </a:cubicBezTo>
                    <a:lnTo>
                      <a:pt x="6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8">
                <a:extLst>
                  <a:ext uri="{FF2B5EF4-FFF2-40B4-BE49-F238E27FC236}">
                    <a16:creationId xmlns:a16="http://schemas.microsoft.com/office/drawing/2014/main" id="{1EC27F0D-3BB9-938E-F573-F26761D7802A}"/>
                  </a:ext>
                </a:extLst>
              </p:cNvPr>
              <p:cNvSpPr>
                <a:spLocks/>
              </p:cNvSpPr>
              <p:nvPr/>
            </p:nvSpPr>
            <p:spPr bwMode="gray">
              <a:xfrm>
                <a:off x="-5199063" y="7370763"/>
                <a:ext cx="1576388" cy="225425"/>
              </a:xfrm>
              <a:custGeom>
                <a:avLst/>
                <a:gdLst>
                  <a:gd name="T0" fmla="*/ 30 w 418"/>
                  <a:gd name="T1" fmla="*/ 60 h 60"/>
                  <a:gd name="T2" fmla="*/ 388 w 418"/>
                  <a:gd name="T3" fmla="*/ 60 h 60"/>
                  <a:gd name="T4" fmla="*/ 418 w 418"/>
                  <a:gd name="T5" fmla="*/ 30 h 60"/>
                  <a:gd name="T6" fmla="*/ 388 w 418"/>
                  <a:gd name="T7" fmla="*/ 0 h 60"/>
                  <a:gd name="T8" fmla="*/ 30 w 418"/>
                  <a:gd name="T9" fmla="*/ 0 h 60"/>
                  <a:gd name="T10" fmla="*/ 0 w 418"/>
                  <a:gd name="T11" fmla="*/ 30 h 60"/>
                  <a:gd name="T12" fmla="*/ 30 w 41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18" h="60">
                    <a:moveTo>
                      <a:pt x="30" y="60"/>
                    </a:moveTo>
                    <a:cubicBezTo>
                      <a:pt x="388" y="60"/>
                      <a:pt x="388" y="60"/>
                      <a:pt x="388" y="60"/>
                    </a:cubicBezTo>
                    <a:cubicBezTo>
                      <a:pt x="404" y="60"/>
                      <a:pt x="418" y="47"/>
                      <a:pt x="418" y="30"/>
                    </a:cubicBezTo>
                    <a:cubicBezTo>
                      <a:pt x="418" y="13"/>
                      <a:pt x="404" y="0"/>
                      <a:pt x="388" y="0"/>
                    </a:cubicBezTo>
                    <a:cubicBezTo>
                      <a:pt x="30" y="0"/>
                      <a:pt x="30" y="0"/>
                      <a:pt x="30" y="0"/>
                    </a:cubicBezTo>
                    <a:cubicBezTo>
                      <a:pt x="14" y="0"/>
                      <a:pt x="0" y="13"/>
                      <a:pt x="0" y="30"/>
                    </a:cubicBezTo>
                    <a:cubicBezTo>
                      <a:pt x="0" y="47"/>
                      <a:pt x="14"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9">
                <a:extLst>
                  <a:ext uri="{FF2B5EF4-FFF2-40B4-BE49-F238E27FC236}">
                    <a16:creationId xmlns:a16="http://schemas.microsoft.com/office/drawing/2014/main" id="{67D041FC-9950-827E-D573-E213361E89AA}"/>
                  </a:ext>
                </a:extLst>
              </p:cNvPr>
              <p:cNvSpPr>
                <a:spLocks/>
              </p:cNvSpPr>
              <p:nvPr/>
            </p:nvSpPr>
            <p:spPr bwMode="gray">
              <a:xfrm>
                <a:off x="-5199063" y="8015288"/>
                <a:ext cx="1030288" cy="225425"/>
              </a:xfrm>
              <a:custGeom>
                <a:avLst/>
                <a:gdLst>
                  <a:gd name="T0" fmla="*/ 30 w 273"/>
                  <a:gd name="T1" fmla="*/ 60 h 60"/>
                  <a:gd name="T2" fmla="*/ 243 w 273"/>
                  <a:gd name="T3" fmla="*/ 60 h 60"/>
                  <a:gd name="T4" fmla="*/ 273 w 273"/>
                  <a:gd name="T5" fmla="*/ 30 h 60"/>
                  <a:gd name="T6" fmla="*/ 243 w 273"/>
                  <a:gd name="T7" fmla="*/ 0 h 60"/>
                  <a:gd name="T8" fmla="*/ 30 w 273"/>
                  <a:gd name="T9" fmla="*/ 0 h 60"/>
                  <a:gd name="T10" fmla="*/ 0 w 273"/>
                  <a:gd name="T11" fmla="*/ 30 h 60"/>
                  <a:gd name="T12" fmla="*/ 30 w 2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273" h="60">
                    <a:moveTo>
                      <a:pt x="30" y="60"/>
                    </a:moveTo>
                    <a:cubicBezTo>
                      <a:pt x="243" y="60"/>
                      <a:pt x="243" y="60"/>
                      <a:pt x="243" y="60"/>
                    </a:cubicBezTo>
                    <a:cubicBezTo>
                      <a:pt x="259" y="60"/>
                      <a:pt x="273" y="47"/>
                      <a:pt x="273" y="30"/>
                    </a:cubicBezTo>
                    <a:cubicBezTo>
                      <a:pt x="273" y="13"/>
                      <a:pt x="259" y="0"/>
                      <a:pt x="243" y="0"/>
                    </a:cubicBezTo>
                    <a:cubicBezTo>
                      <a:pt x="30" y="0"/>
                      <a:pt x="30" y="0"/>
                      <a:pt x="30" y="0"/>
                    </a:cubicBezTo>
                    <a:cubicBezTo>
                      <a:pt x="14" y="0"/>
                      <a:pt x="0" y="13"/>
                      <a:pt x="0" y="30"/>
                    </a:cubicBezTo>
                    <a:cubicBezTo>
                      <a:pt x="0" y="47"/>
                      <a:pt x="14"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0">
                <a:extLst>
                  <a:ext uri="{FF2B5EF4-FFF2-40B4-BE49-F238E27FC236}">
                    <a16:creationId xmlns:a16="http://schemas.microsoft.com/office/drawing/2014/main" id="{8A49CC3D-F59F-B08B-CCF5-E8483E0DB317}"/>
                  </a:ext>
                </a:extLst>
              </p:cNvPr>
              <p:cNvSpPr>
                <a:spLocks noEditPoints="1"/>
              </p:cNvSpPr>
              <p:nvPr/>
            </p:nvSpPr>
            <p:spPr bwMode="gray">
              <a:xfrm>
                <a:off x="-6827838" y="9956800"/>
                <a:ext cx="6526213" cy="3406775"/>
              </a:xfrm>
              <a:custGeom>
                <a:avLst/>
                <a:gdLst>
                  <a:gd name="T0" fmla="*/ 1616 w 1731"/>
                  <a:gd name="T1" fmla="*/ 56 h 904"/>
                  <a:gd name="T2" fmla="*/ 891 w 1731"/>
                  <a:gd name="T3" fmla="*/ 0 h 904"/>
                  <a:gd name="T4" fmla="*/ 418 w 1731"/>
                  <a:gd name="T5" fmla="*/ 107 h 904"/>
                  <a:gd name="T6" fmla="*/ 112 w 1731"/>
                  <a:gd name="T7" fmla="*/ 63 h 904"/>
                  <a:gd name="T8" fmla="*/ 303 w 1731"/>
                  <a:gd name="T9" fmla="*/ 654 h 904"/>
                  <a:gd name="T10" fmla="*/ 336 w 1731"/>
                  <a:gd name="T11" fmla="*/ 742 h 904"/>
                  <a:gd name="T12" fmla="*/ 473 w 1731"/>
                  <a:gd name="T13" fmla="*/ 742 h 904"/>
                  <a:gd name="T14" fmla="*/ 501 w 1731"/>
                  <a:gd name="T15" fmla="*/ 776 h 904"/>
                  <a:gd name="T16" fmla="*/ 627 w 1731"/>
                  <a:gd name="T17" fmla="*/ 842 h 904"/>
                  <a:gd name="T18" fmla="*/ 772 w 1731"/>
                  <a:gd name="T19" fmla="*/ 848 h 904"/>
                  <a:gd name="T20" fmla="*/ 870 w 1731"/>
                  <a:gd name="T21" fmla="*/ 904 h 904"/>
                  <a:gd name="T22" fmla="*/ 969 w 1731"/>
                  <a:gd name="T23" fmla="*/ 846 h 904"/>
                  <a:gd name="T24" fmla="*/ 1359 w 1731"/>
                  <a:gd name="T25" fmla="*/ 666 h 904"/>
                  <a:gd name="T26" fmla="*/ 1280 w 1731"/>
                  <a:gd name="T27" fmla="*/ 169 h 904"/>
                  <a:gd name="T28" fmla="*/ 1484 w 1731"/>
                  <a:gd name="T29" fmla="*/ 579 h 904"/>
                  <a:gd name="T30" fmla="*/ 810 w 1731"/>
                  <a:gd name="T31" fmla="*/ 200 h 904"/>
                  <a:gd name="T32" fmla="*/ 766 w 1731"/>
                  <a:gd name="T33" fmla="*/ 194 h 904"/>
                  <a:gd name="T34" fmla="*/ 518 w 1731"/>
                  <a:gd name="T35" fmla="*/ 274 h 904"/>
                  <a:gd name="T36" fmla="*/ 1280 w 1731"/>
                  <a:gd name="T37" fmla="*/ 169 h 904"/>
                  <a:gd name="T38" fmla="*/ 186 w 1731"/>
                  <a:gd name="T39" fmla="*/ 565 h 904"/>
                  <a:gd name="T40" fmla="*/ 404 w 1731"/>
                  <a:gd name="T41" fmla="*/ 710 h 904"/>
                  <a:gd name="T42" fmla="*/ 373 w 1731"/>
                  <a:gd name="T43" fmla="*/ 694 h 904"/>
                  <a:gd name="T44" fmla="*/ 469 w 1731"/>
                  <a:gd name="T45" fmla="*/ 547 h 904"/>
                  <a:gd name="T46" fmla="*/ 526 w 1731"/>
                  <a:gd name="T47" fmla="*/ 552 h 904"/>
                  <a:gd name="T48" fmla="*/ 430 w 1731"/>
                  <a:gd name="T49" fmla="*/ 700 h 904"/>
                  <a:gd name="T50" fmla="*/ 544 w 1731"/>
                  <a:gd name="T51" fmla="*/ 734 h 904"/>
                  <a:gd name="T52" fmla="*/ 538 w 1731"/>
                  <a:gd name="T53" fmla="*/ 677 h 904"/>
                  <a:gd name="T54" fmla="*/ 678 w 1731"/>
                  <a:gd name="T55" fmla="*/ 589 h 904"/>
                  <a:gd name="T56" fmla="*/ 683 w 1731"/>
                  <a:gd name="T57" fmla="*/ 646 h 904"/>
                  <a:gd name="T58" fmla="*/ 570 w 1731"/>
                  <a:gd name="T59" fmla="*/ 745 h 904"/>
                  <a:gd name="T60" fmla="*/ 675 w 1731"/>
                  <a:gd name="T61" fmla="*/ 806 h 904"/>
                  <a:gd name="T62" fmla="*/ 669 w 1731"/>
                  <a:gd name="T63" fmla="*/ 745 h 904"/>
                  <a:gd name="T64" fmla="*/ 812 w 1731"/>
                  <a:gd name="T65" fmla="*/ 657 h 904"/>
                  <a:gd name="T66" fmla="*/ 818 w 1731"/>
                  <a:gd name="T67" fmla="*/ 717 h 904"/>
                  <a:gd name="T68" fmla="*/ 924 w 1731"/>
                  <a:gd name="T69" fmla="*/ 806 h 904"/>
                  <a:gd name="T70" fmla="*/ 842 w 1731"/>
                  <a:gd name="T71" fmla="*/ 778 h 904"/>
                  <a:gd name="T72" fmla="*/ 897 w 1731"/>
                  <a:gd name="T73" fmla="*/ 740 h 904"/>
                  <a:gd name="T74" fmla="*/ 966 w 1731"/>
                  <a:gd name="T75" fmla="*/ 708 h 904"/>
                  <a:gd name="T76" fmla="*/ 860 w 1731"/>
                  <a:gd name="T77" fmla="*/ 620 h 904"/>
                  <a:gd name="T78" fmla="*/ 750 w 1731"/>
                  <a:gd name="T79" fmla="*/ 592 h 904"/>
                  <a:gd name="T80" fmla="*/ 652 w 1731"/>
                  <a:gd name="T81" fmla="*/ 518 h 904"/>
                  <a:gd name="T82" fmla="*/ 563 w 1731"/>
                  <a:gd name="T83" fmla="*/ 504 h 904"/>
                  <a:gd name="T84" fmla="*/ 244 w 1731"/>
                  <a:gd name="T85" fmla="*/ 579 h 904"/>
                  <a:gd name="T86" fmla="*/ 429 w 1731"/>
                  <a:gd name="T87" fmla="*/ 167 h 904"/>
                  <a:gd name="T88" fmla="*/ 464 w 1731"/>
                  <a:gd name="T89" fmla="*/ 308 h 904"/>
                  <a:gd name="T90" fmla="*/ 1059 w 1731"/>
                  <a:gd name="T91" fmla="*/ 466 h 904"/>
                  <a:gd name="T92" fmla="*/ 966 w 1731"/>
                  <a:gd name="T93" fmla="*/ 708 h 904"/>
                  <a:gd name="T94" fmla="*/ 1576 w 1731"/>
                  <a:gd name="T95" fmla="*/ 117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31" h="904">
                    <a:moveTo>
                      <a:pt x="1728" y="558"/>
                    </a:moveTo>
                    <a:cubicBezTo>
                      <a:pt x="1628" y="75"/>
                      <a:pt x="1628" y="75"/>
                      <a:pt x="1628" y="75"/>
                    </a:cubicBezTo>
                    <a:cubicBezTo>
                      <a:pt x="1627" y="68"/>
                      <a:pt x="1622" y="61"/>
                      <a:pt x="1616" y="56"/>
                    </a:cubicBezTo>
                    <a:cubicBezTo>
                      <a:pt x="1609" y="52"/>
                      <a:pt x="1601" y="50"/>
                      <a:pt x="1593" y="52"/>
                    </a:cubicBezTo>
                    <a:cubicBezTo>
                      <a:pt x="1305" y="113"/>
                      <a:pt x="1305" y="113"/>
                      <a:pt x="1305" y="113"/>
                    </a:cubicBezTo>
                    <a:cubicBezTo>
                      <a:pt x="1154" y="9"/>
                      <a:pt x="951" y="0"/>
                      <a:pt x="891" y="0"/>
                    </a:cubicBezTo>
                    <a:cubicBezTo>
                      <a:pt x="849" y="0"/>
                      <a:pt x="809" y="5"/>
                      <a:pt x="772" y="13"/>
                    </a:cubicBezTo>
                    <a:cubicBezTo>
                      <a:pt x="771" y="13"/>
                      <a:pt x="770" y="13"/>
                      <a:pt x="768" y="13"/>
                    </a:cubicBezTo>
                    <a:cubicBezTo>
                      <a:pt x="630" y="40"/>
                      <a:pt x="458" y="94"/>
                      <a:pt x="418" y="107"/>
                    </a:cubicBezTo>
                    <a:cubicBezTo>
                      <a:pt x="149" y="40"/>
                      <a:pt x="149" y="40"/>
                      <a:pt x="149" y="40"/>
                    </a:cubicBezTo>
                    <a:cubicBezTo>
                      <a:pt x="141" y="38"/>
                      <a:pt x="133" y="40"/>
                      <a:pt x="126" y="44"/>
                    </a:cubicBezTo>
                    <a:cubicBezTo>
                      <a:pt x="119" y="48"/>
                      <a:pt x="114" y="55"/>
                      <a:pt x="112" y="63"/>
                    </a:cubicBezTo>
                    <a:cubicBezTo>
                      <a:pt x="4" y="554"/>
                      <a:pt x="4" y="554"/>
                      <a:pt x="4" y="554"/>
                    </a:cubicBezTo>
                    <a:cubicBezTo>
                      <a:pt x="0" y="571"/>
                      <a:pt x="11" y="586"/>
                      <a:pt x="27" y="590"/>
                    </a:cubicBezTo>
                    <a:cubicBezTo>
                      <a:pt x="303" y="654"/>
                      <a:pt x="303" y="654"/>
                      <a:pt x="303" y="654"/>
                    </a:cubicBezTo>
                    <a:cubicBezTo>
                      <a:pt x="303" y="659"/>
                      <a:pt x="302" y="663"/>
                      <a:pt x="302" y="668"/>
                    </a:cubicBezTo>
                    <a:cubicBezTo>
                      <a:pt x="302" y="694"/>
                      <a:pt x="312" y="718"/>
                      <a:pt x="331" y="736"/>
                    </a:cubicBezTo>
                    <a:cubicBezTo>
                      <a:pt x="336" y="742"/>
                      <a:pt x="336" y="742"/>
                      <a:pt x="336" y="742"/>
                    </a:cubicBezTo>
                    <a:cubicBezTo>
                      <a:pt x="336" y="742"/>
                      <a:pt x="336" y="742"/>
                      <a:pt x="336" y="742"/>
                    </a:cubicBezTo>
                    <a:cubicBezTo>
                      <a:pt x="355" y="760"/>
                      <a:pt x="379" y="770"/>
                      <a:pt x="404" y="770"/>
                    </a:cubicBezTo>
                    <a:cubicBezTo>
                      <a:pt x="430" y="770"/>
                      <a:pt x="454" y="760"/>
                      <a:pt x="473" y="742"/>
                    </a:cubicBezTo>
                    <a:cubicBezTo>
                      <a:pt x="475" y="740"/>
                      <a:pt x="475" y="740"/>
                      <a:pt x="475" y="740"/>
                    </a:cubicBezTo>
                    <a:cubicBezTo>
                      <a:pt x="480" y="751"/>
                      <a:pt x="487" y="762"/>
                      <a:pt x="496" y="771"/>
                    </a:cubicBezTo>
                    <a:cubicBezTo>
                      <a:pt x="501" y="776"/>
                      <a:pt x="501" y="776"/>
                      <a:pt x="501" y="776"/>
                    </a:cubicBezTo>
                    <a:cubicBezTo>
                      <a:pt x="520" y="795"/>
                      <a:pt x="544" y="805"/>
                      <a:pt x="570" y="805"/>
                    </a:cubicBezTo>
                    <a:cubicBezTo>
                      <a:pt x="581" y="805"/>
                      <a:pt x="591" y="803"/>
                      <a:pt x="601" y="799"/>
                    </a:cubicBezTo>
                    <a:cubicBezTo>
                      <a:pt x="606" y="815"/>
                      <a:pt x="614" y="830"/>
                      <a:pt x="627" y="842"/>
                    </a:cubicBezTo>
                    <a:cubicBezTo>
                      <a:pt x="632" y="848"/>
                      <a:pt x="632" y="848"/>
                      <a:pt x="632" y="848"/>
                    </a:cubicBezTo>
                    <a:cubicBezTo>
                      <a:pt x="651" y="867"/>
                      <a:pt x="676" y="877"/>
                      <a:pt x="702" y="877"/>
                    </a:cubicBezTo>
                    <a:cubicBezTo>
                      <a:pt x="728" y="877"/>
                      <a:pt x="753" y="867"/>
                      <a:pt x="772" y="848"/>
                    </a:cubicBezTo>
                    <a:cubicBezTo>
                      <a:pt x="778" y="842"/>
                      <a:pt x="778" y="842"/>
                      <a:pt x="778" y="842"/>
                    </a:cubicBezTo>
                    <a:cubicBezTo>
                      <a:pt x="783" y="854"/>
                      <a:pt x="790" y="865"/>
                      <a:pt x="800" y="875"/>
                    </a:cubicBezTo>
                    <a:cubicBezTo>
                      <a:pt x="819" y="895"/>
                      <a:pt x="844" y="904"/>
                      <a:pt x="870" y="904"/>
                    </a:cubicBezTo>
                    <a:cubicBezTo>
                      <a:pt x="895" y="904"/>
                      <a:pt x="920" y="895"/>
                      <a:pt x="940" y="875"/>
                    </a:cubicBezTo>
                    <a:cubicBezTo>
                      <a:pt x="966" y="848"/>
                      <a:pt x="966" y="848"/>
                      <a:pt x="966" y="848"/>
                    </a:cubicBezTo>
                    <a:cubicBezTo>
                      <a:pt x="967" y="848"/>
                      <a:pt x="968" y="847"/>
                      <a:pt x="969" y="846"/>
                    </a:cubicBezTo>
                    <a:cubicBezTo>
                      <a:pt x="970" y="846"/>
                      <a:pt x="972" y="846"/>
                      <a:pt x="973" y="846"/>
                    </a:cubicBezTo>
                    <a:cubicBezTo>
                      <a:pt x="975" y="846"/>
                      <a:pt x="976" y="846"/>
                      <a:pt x="977" y="846"/>
                    </a:cubicBezTo>
                    <a:cubicBezTo>
                      <a:pt x="1077" y="833"/>
                      <a:pt x="1266" y="762"/>
                      <a:pt x="1359" y="666"/>
                    </a:cubicBezTo>
                    <a:cubicBezTo>
                      <a:pt x="1705" y="594"/>
                      <a:pt x="1705" y="594"/>
                      <a:pt x="1705" y="594"/>
                    </a:cubicBezTo>
                    <a:cubicBezTo>
                      <a:pt x="1721" y="590"/>
                      <a:pt x="1731" y="574"/>
                      <a:pt x="1728" y="558"/>
                    </a:cubicBezTo>
                    <a:close/>
                    <a:moveTo>
                      <a:pt x="1280" y="169"/>
                    </a:moveTo>
                    <a:cubicBezTo>
                      <a:pt x="1287" y="174"/>
                      <a:pt x="1296" y="176"/>
                      <a:pt x="1304" y="174"/>
                    </a:cubicBezTo>
                    <a:cubicBezTo>
                      <a:pt x="1394" y="156"/>
                      <a:pt x="1394" y="156"/>
                      <a:pt x="1394" y="156"/>
                    </a:cubicBezTo>
                    <a:cubicBezTo>
                      <a:pt x="1484" y="579"/>
                      <a:pt x="1484" y="579"/>
                      <a:pt x="1484" y="579"/>
                    </a:cubicBezTo>
                    <a:cubicBezTo>
                      <a:pt x="1356" y="605"/>
                      <a:pt x="1356" y="605"/>
                      <a:pt x="1356" y="605"/>
                    </a:cubicBezTo>
                    <a:cubicBezTo>
                      <a:pt x="1323" y="565"/>
                      <a:pt x="1226" y="457"/>
                      <a:pt x="1078" y="409"/>
                    </a:cubicBezTo>
                    <a:cubicBezTo>
                      <a:pt x="917" y="357"/>
                      <a:pt x="811" y="201"/>
                      <a:pt x="810" y="200"/>
                    </a:cubicBezTo>
                    <a:cubicBezTo>
                      <a:pt x="805" y="193"/>
                      <a:pt x="798" y="188"/>
                      <a:pt x="789" y="187"/>
                    </a:cubicBezTo>
                    <a:cubicBezTo>
                      <a:pt x="788" y="187"/>
                      <a:pt x="786" y="187"/>
                      <a:pt x="785" y="187"/>
                    </a:cubicBezTo>
                    <a:cubicBezTo>
                      <a:pt x="778" y="187"/>
                      <a:pt x="771" y="189"/>
                      <a:pt x="766" y="194"/>
                    </a:cubicBezTo>
                    <a:cubicBezTo>
                      <a:pt x="738" y="218"/>
                      <a:pt x="653" y="281"/>
                      <a:pt x="598" y="291"/>
                    </a:cubicBezTo>
                    <a:cubicBezTo>
                      <a:pt x="554" y="299"/>
                      <a:pt x="522" y="286"/>
                      <a:pt x="516" y="278"/>
                    </a:cubicBezTo>
                    <a:cubicBezTo>
                      <a:pt x="516" y="277"/>
                      <a:pt x="517" y="276"/>
                      <a:pt x="518" y="274"/>
                    </a:cubicBezTo>
                    <a:cubicBezTo>
                      <a:pt x="548" y="237"/>
                      <a:pt x="642" y="153"/>
                      <a:pt x="694" y="110"/>
                    </a:cubicBezTo>
                    <a:cubicBezTo>
                      <a:pt x="729" y="80"/>
                      <a:pt x="808" y="60"/>
                      <a:pt x="891" y="60"/>
                    </a:cubicBezTo>
                    <a:cubicBezTo>
                      <a:pt x="948" y="60"/>
                      <a:pt x="1143" y="68"/>
                      <a:pt x="1280" y="169"/>
                    </a:cubicBezTo>
                    <a:close/>
                    <a:moveTo>
                      <a:pt x="164" y="106"/>
                    </a:moveTo>
                    <a:cubicBezTo>
                      <a:pt x="283" y="136"/>
                      <a:pt x="283" y="136"/>
                      <a:pt x="283" y="136"/>
                    </a:cubicBezTo>
                    <a:cubicBezTo>
                      <a:pt x="186" y="565"/>
                      <a:pt x="186" y="565"/>
                      <a:pt x="186" y="565"/>
                    </a:cubicBezTo>
                    <a:cubicBezTo>
                      <a:pt x="69" y="538"/>
                      <a:pt x="69" y="538"/>
                      <a:pt x="69" y="538"/>
                    </a:cubicBezTo>
                    <a:lnTo>
                      <a:pt x="164" y="106"/>
                    </a:lnTo>
                    <a:close/>
                    <a:moveTo>
                      <a:pt x="404" y="710"/>
                    </a:moveTo>
                    <a:cubicBezTo>
                      <a:pt x="395" y="710"/>
                      <a:pt x="386" y="706"/>
                      <a:pt x="379" y="700"/>
                    </a:cubicBezTo>
                    <a:cubicBezTo>
                      <a:pt x="379" y="700"/>
                      <a:pt x="379" y="700"/>
                      <a:pt x="379" y="700"/>
                    </a:cubicBezTo>
                    <a:cubicBezTo>
                      <a:pt x="373" y="694"/>
                      <a:pt x="373" y="694"/>
                      <a:pt x="373" y="694"/>
                    </a:cubicBezTo>
                    <a:cubicBezTo>
                      <a:pt x="366" y="687"/>
                      <a:pt x="362" y="678"/>
                      <a:pt x="362" y="668"/>
                    </a:cubicBezTo>
                    <a:cubicBezTo>
                      <a:pt x="362" y="659"/>
                      <a:pt x="366" y="649"/>
                      <a:pt x="373" y="642"/>
                    </a:cubicBezTo>
                    <a:cubicBezTo>
                      <a:pt x="469" y="547"/>
                      <a:pt x="469" y="547"/>
                      <a:pt x="469" y="547"/>
                    </a:cubicBezTo>
                    <a:cubicBezTo>
                      <a:pt x="476" y="539"/>
                      <a:pt x="485" y="536"/>
                      <a:pt x="495" y="536"/>
                    </a:cubicBezTo>
                    <a:cubicBezTo>
                      <a:pt x="504" y="536"/>
                      <a:pt x="513" y="539"/>
                      <a:pt x="521" y="547"/>
                    </a:cubicBezTo>
                    <a:cubicBezTo>
                      <a:pt x="526" y="552"/>
                      <a:pt x="526" y="552"/>
                      <a:pt x="526" y="552"/>
                    </a:cubicBezTo>
                    <a:cubicBezTo>
                      <a:pt x="533" y="559"/>
                      <a:pt x="537" y="568"/>
                      <a:pt x="537" y="578"/>
                    </a:cubicBezTo>
                    <a:cubicBezTo>
                      <a:pt x="537" y="588"/>
                      <a:pt x="533" y="597"/>
                      <a:pt x="526" y="604"/>
                    </a:cubicBezTo>
                    <a:cubicBezTo>
                      <a:pt x="430" y="700"/>
                      <a:pt x="430" y="700"/>
                      <a:pt x="430" y="700"/>
                    </a:cubicBezTo>
                    <a:cubicBezTo>
                      <a:pt x="423" y="706"/>
                      <a:pt x="414" y="710"/>
                      <a:pt x="404" y="710"/>
                    </a:cubicBezTo>
                    <a:close/>
                    <a:moveTo>
                      <a:pt x="570" y="745"/>
                    </a:moveTo>
                    <a:cubicBezTo>
                      <a:pt x="560" y="745"/>
                      <a:pt x="551" y="741"/>
                      <a:pt x="544" y="734"/>
                    </a:cubicBezTo>
                    <a:cubicBezTo>
                      <a:pt x="538" y="728"/>
                      <a:pt x="538" y="728"/>
                      <a:pt x="538" y="728"/>
                    </a:cubicBezTo>
                    <a:cubicBezTo>
                      <a:pt x="531" y="721"/>
                      <a:pt x="527" y="712"/>
                      <a:pt x="527" y="702"/>
                    </a:cubicBezTo>
                    <a:cubicBezTo>
                      <a:pt x="527" y="693"/>
                      <a:pt x="531" y="683"/>
                      <a:pt x="538" y="677"/>
                    </a:cubicBezTo>
                    <a:cubicBezTo>
                      <a:pt x="626" y="589"/>
                      <a:pt x="626" y="589"/>
                      <a:pt x="626" y="589"/>
                    </a:cubicBezTo>
                    <a:cubicBezTo>
                      <a:pt x="633" y="582"/>
                      <a:pt x="642" y="578"/>
                      <a:pt x="652" y="578"/>
                    </a:cubicBezTo>
                    <a:cubicBezTo>
                      <a:pt x="661" y="578"/>
                      <a:pt x="671" y="582"/>
                      <a:pt x="678" y="589"/>
                    </a:cubicBezTo>
                    <a:cubicBezTo>
                      <a:pt x="683" y="594"/>
                      <a:pt x="683" y="594"/>
                      <a:pt x="683" y="594"/>
                    </a:cubicBezTo>
                    <a:cubicBezTo>
                      <a:pt x="690" y="601"/>
                      <a:pt x="694" y="611"/>
                      <a:pt x="694" y="620"/>
                    </a:cubicBezTo>
                    <a:cubicBezTo>
                      <a:pt x="694" y="630"/>
                      <a:pt x="690" y="639"/>
                      <a:pt x="683" y="646"/>
                    </a:cubicBezTo>
                    <a:cubicBezTo>
                      <a:pt x="627" y="703"/>
                      <a:pt x="627" y="703"/>
                      <a:pt x="627" y="703"/>
                    </a:cubicBezTo>
                    <a:cubicBezTo>
                      <a:pt x="596" y="734"/>
                      <a:pt x="596" y="734"/>
                      <a:pt x="596" y="734"/>
                    </a:cubicBezTo>
                    <a:cubicBezTo>
                      <a:pt x="589" y="741"/>
                      <a:pt x="579" y="745"/>
                      <a:pt x="570" y="745"/>
                    </a:cubicBezTo>
                    <a:close/>
                    <a:moveTo>
                      <a:pt x="702" y="817"/>
                    </a:moveTo>
                    <a:cubicBezTo>
                      <a:pt x="692" y="817"/>
                      <a:pt x="682" y="813"/>
                      <a:pt x="675" y="806"/>
                    </a:cubicBezTo>
                    <a:cubicBezTo>
                      <a:pt x="675" y="806"/>
                      <a:pt x="675" y="806"/>
                      <a:pt x="675" y="806"/>
                    </a:cubicBezTo>
                    <a:cubicBezTo>
                      <a:pt x="669" y="800"/>
                      <a:pt x="669" y="800"/>
                      <a:pt x="669" y="800"/>
                    </a:cubicBezTo>
                    <a:cubicBezTo>
                      <a:pt x="662" y="793"/>
                      <a:pt x="658" y="783"/>
                      <a:pt x="658" y="773"/>
                    </a:cubicBezTo>
                    <a:cubicBezTo>
                      <a:pt x="658" y="762"/>
                      <a:pt x="662" y="753"/>
                      <a:pt x="669" y="745"/>
                    </a:cubicBezTo>
                    <a:cubicBezTo>
                      <a:pt x="757" y="657"/>
                      <a:pt x="757" y="657"/>
                      <a:pt x="757" y="657"/>
                    </a:cubicBezTo>
                    <a:cubicBezTo>
                      <a:pt x="765" y="650"/>
                      <a:pt x="774" y="646"/>
                      <a:pt x="785" y="646"/>
                    </a:cubicBezTo>
                    <a:cubicBezTo>
                      <a:pt x="795" y="646"/>
                      <a:pt x="805" y="650"/>
                      <a:pt x="812" y="657"/>
                    </a:cubicBezTo>
                    <a:cubicBezTo>
                      <a:pt x="818" y="663"/>
                      <a:pt x="818" y="663"/>
                      <a:pt x="818" y="663"/>
                    </a:cubicBezTo>
                    <a:cubicBezTo>
                      <a:pt x="825" y="670"/>
                      <a:pt x="829" y="680"/>
                      <a:pt x="829" y="690"/>
                    </a:cubicBezTo>
                    <a:cubicBezTo>
                      <a:pt x="829" y="700"/>
                      <a:pt x="825" y="710"/>
                      <a:pt x="818" y="717"/>
                    </a:cubicBezTo>
                    <a:cubicBezTo>
                      <a:pt x="729" y="806"/>
                      <a:pt x="729" y="806"/>
                      <a:pt x="729" y="806"/>
                    </a:cubicBezTo>
                    <a:cubicBezTo>
                      <a:pt x="722" y="813"/>
                      <a:pt x="712" y="817"/>
                      <a:pt x="702" y="817"/>
                    </a:cubicBezTo>
                    <a:close/>
                    <a:moveTo>
                      <a:pt x="924" y="806"/>
                    </a:moveTo>
                    <a:cubicBezTo>
                      <a:pt x="897" y="833"/>
                      <a:pt x="897" y="833"/>
                      <a:pt x="897" y="833"/>
                    </a:cubicBezTo>
                    <a:cubicBezTo>
                      <a:pt x="882" y="848"/>
                      <a:pt x="857" y="848"/>
                      <a:pt x="842" y="833"/>
                    </a:cubicBezTo>
                    <a:cubicBezTo>
                      <a:pt x="827" y="818"/>
                      <a:pt x="827" y="793"/>
                      <a:pt x="842" y="778"/>
                    </a:cubicBezTo>
                    <a:cubicBezTo>
                      <a:pt x="860" y="760"/>
                      <a:pt x="860" y="760"/>
                      <a:pt x="860" y="760"/>
                    </a:cubicBezTo>
                    <a:cubicBezTo>
                      <a:pt x="869" y="751"/>
                      <a:pt x="869" y="751"/>
                      <a:pt x="869" y="751"/>
                    </a:cubicBezTo>
                    <a:cubicBezTo>
                      <a:pt x="876" y="744"/>
                      <a:pt x="886" y="740"/>
                      <a:pt x="897" y="740"/>
                    </a:cubicBezTo>
                    <a:cubicBezTo>
                      <a:pt x="907" y="740"/>
                      <a:pt x="917" y="744"/>
                      <a:pt x="924" y="751"/>
                    </a:cubicBezTo>
                    <a:cubicBezTo>
                      <a:pt x="939" y="766"/>
                      <a:pt x="939" y="791"/>
                      <a:pt x="924" y="806"/>
                    </a:cubicBezTo>
                    <a:close/>
                    <a:moveTo>
                      <a:pt x="966" y="708"/>
                    </a:moveTo>
                    <a:cubicBezTo>
                      <a:pt x="948" y="690"/>
                      <a:pt x="923" y="680"/>
                      <a:pt x="897" y="680"/>
                    </a:cubicBezTo>
                    <a:cubicBezTo>
                      <a:pt x="894" y="680"/>
                      <a:pt x="891" y="680"/>
                      <a:pt x="888" y="680"/>
                    </a:cubicBezTo>
                    <a:cubicBezTo>
                      <a:pt x="886" y="657"/>
                      <a:pt x="876" y="637"/>
                      <a:pt x="860" y="620"/>
                    </a:cubicBezTo>
                    <a:cubicBezTo>
                      <a:pt x="854" y="615"/>
                      <a:pt x="854" y="615"/>
                      <a:pt x="854" y="615"/>
                    </a:cubicBezTo>
                    <a:cubicBezTo>
                      <a:pt x="836" y="596"/>
                      <a:pt x="811" y="586"/>
                      <a:pt x="785" y="586"/>
                    </a:cubicBezTo>
                    <a:cubicBezTo>
                      <a:pt x="772" y="586"/>
                      <a:pt x="761" y="588"/>
                      <a:pt x="750" y="592"/>
                    </a:cubicBezTo>
                    <a:cubicBezTo>
                      <a:pt x="745" y="577"/>
                      <a:pt x="737" y="563"/>
                      <a:pt x="726" y="552"/>
                    </a:cubicBezTo>
                    <a:cubicBezTo>
                      <a:pt x="720" y="546"/>
                      <a:pt x="720" y="546"/>
                      <a:pt x="720" y="546"/>
                    </a:cubicBezTo>
                    <a:cubicBezTo>
                      <a:pt x="702" y="528"/>
                      <a:pt x="678" y="518"/>
                      <a:pt x="652" y="518"/>
                    </a:cubicBezTo>
                    <a:cubicBezTo>
                      <a:pt x="629" y="518"/>
                      <a:pt x="607" y="526"/>
                      <a:pt x="589" y="541"/>
                    </a:cubicBezTo>
                    <a:cubicBezTo>
                      <a:pt x="585" y="529"/>
                      <a:pt x="578" y="519"/>
                      <a:pt x="569" y="510"/>
                    </a:cubicBezTo>
                    <a:cubicBezTo>
                      <a:pt x="563" y="504"/>
                      <a:pt x="563" y="504"/>
                      <a:pt x="563" y="504"/>
                    </a:cubicBezTo>
                    <a:cubicBezTo>
                      <a:pt x="525" y="467"/>
                      <a:pt x="464" y="467"/>
                      <a:pt x="427" y="504"/>
                    </a:cubicBezTo>
                    <a:cubicBezTo>
                      <a:pt x="332" y="599"/>
                      <a:pt x="332" y="599"/>
                      <a:pt x="332" y="599"/>
                    </a:cubicBezTo>
                    <a:cubicBezTo>
                      <a:pt x="244" y="579"/>
                      <a:pt x="244" y="579"/>
                      <a:pt x="244" y="579"/>
                    </a:cubicBezTo>
                    <a:cubicBezTo>
                      <a:pt x="341" y="150"/>
                      <a:pt x="341" y="150"/>
                      <a:pt x="341" y="150"/>
                    </a:cubicBezTo>
                    <a:cubicBezTo>
                      <a:pt x="412" y="168"/>
                      <a:pt x="412" y="168"/>
                      <a:pt x="412" y="168"/>
                    </a:cubicBezTo>
                    <a:cubicBezTo>
                      <a:pt x="417" y="169"/>
                      <a:pt x="423" y="169"/>
                      <a:pt x="429" y="167"/>
                    </a:cubicBezTo>
                    <a:cubicBezTo>
                      <a:pt x="430" y="167"/>
                      <a:pt x="503" y="143"/>
                      <a:pt x="593" y="117"/>
                    </a:cubicBezTo>
                    <a:cubicBezTo>
                      <a:pt x="550" y="156"/>
                      <a:pt x="496" y="206"/>
                      <a:pt x="472" y="237"/>
                    </a:cubicBezTo>
                    <a:cubicBezTo>
                      <a:pt x="453" y="259"/>
                      <a:pt x="450" y="285"/>
                      <a:pt x="464" y="308"/>
                    </a:cubicBezTo>
                    <a:cubicBezTo>
                      <a:pt x="485" y="344"/>
                      <a:pt x="544" y="361"/>
                      <a:pt x="608" y="350"/>
                    </a:cubicBezTo>
                    <a:cubicBezTo>
                      <a:pt x="668" y="340"/>
                      <a:pt x="742" y="289"/>
                      <a:pt x="780" y="259"/>
                    </a:cubicBezTo>
                    <a:cubicBezTo>
                      <a:pt x="820" y="310"/>
                      <a:pt x="919" y="420"/>
                      <a:pt x="1059" y="466"/>
                    </a:cubicBezTo>
                    <a:cubicBezTo>
                      <a:pt x="1184" y="506"/>
                      <a:pt x="1270" y="596"/>
                      <a:pt x="1304" y="636"/>
                    </a:cubicBezTo>
                    <a:cubicBezTo>
                      <a:pt x="1227" y="706"/>
                      <a:pt x="1086" y="763"/>
                      <a:pt x="995" y="782"/>
                    </a:cubicBezTo>
                    <a:cubicBezTo>
                      <a:pt x="996" y="756"/>
                      <a:pt x="987" y="729"/>
                      <a:pt x="966" y="708"/>
                    </a:cubicBezTo>
                    <a:close/>
                    <a:moveTo>
                      <a:pt x="1543" y="566"/>
                    </a:moveTo>
                    <a:cubicBezTo>
                      <a:pt x="1452" y="143"/>
                      <a:pt x="1452" y="143"/>
                      <a:pt x="1452" y="143"/>
                    </a:cubicBezTo>
                    <a:cubicBezTo>
                      <a:pt x="1576" y="117"/>
                      <a:pt x="1576" y="117"/>
                      <a:pt x="1576" y="117"/>
                    </a:cubicBezTo>
                    <a:cubicBezTo>
                      <a:pt x="1663" y="541"/>
                      <a:pt x="1663" y="541"/>
                      <a:pt x="1663" y="541"/>
                    </a:cubicBezTo>
                    <a:lnTo>
                      <a:pt x="1543" y="5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14111503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7FC5-3BDB-8517-6AAF-439590AD41C5}"/>
              </a:ext>
            </a:extLst>
          </p:cNvPr>
          <p:cNvSpPr>
            <a:spLocks noGrp="1"/>
          </p:cNvSpPr>
          <p:nvPr>
            <p:ph type="title"/>
          </p:nvPr>
        </p:nvSpPr>
        <p:spPr>
          <a:xfrm>
            <a:off x="377825" y="377825"/>
            <a:ext cx="11439525" cy="850900"/>
          </a:xfrm>
        </p:spPr>
        <p:txBody>
          <a:bodyPr/>
          <a:lstStyle/>
          <a:p>
            <a:r>
              <a:rPr lang="en-US" dirty="0"/>
              <a:t>2024 V116 branded campaign – Pharmacy </a:t>
            </a:r>
            <a:r>
              <a:rPr lang="en-US" b="1" dirty="0">
                <a:solidFill>
                  <a:srgbClr val="00857C"/>
                </a:solidFill>
              </a:rPr>
              <a:t>HCC </a:t>
            </a:r>
            <a:r>
              <a:rPr lang="en-US" dirty="0"/>
              <a:t>tactic roadmap </a:t>
            </a:r>
          </a:p>
        </p:txBody>
      </p:sp>
      <p:sp>
        <p:nvSpPr>
          <p:cNvPr id="5" name="Slide Number Placeholder 4">
            <a:extLst>
              <a:ext uri="{FF2B5EF4-FFF2-40B4-BE49-F238E27FC236}">
                <a16:creationId xmlns:a16="http://schemas.microsoft.com/office/drawing/2014/main" id="{A556CBDF-ECF6-FD18-1374-F6C9D2CEC054}"/>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31</a:t>
            </a:fld>
            <a:endParaRPr lang="en-GB"/>
          </a:p>
        </p:txBody>
      </p:sp>
      <p:sp>
        <p:nvSpPr>
          <p:cNvPr id="23" name="Rectangle 22">
            <a:extLst>
              <a:ext uri="{FF2B5EF4-FFF2-40B4-BE49-F238E27FC236}">
                <a16:creationId xmlns:a16="http://schemas.microsoft.com/office/drawing/2014/main" id="{C60BFB9D-764D-CC70-32CC-B0529463F0F1}"/>
              </a:ext>
            </a:extLst>
          </p:cNvPr>
          <p:cNvSpPr/>
          <p:nvPr/>
        </p:nvSpPr>
        <p:spPr bwMode="gray">
          <a:xfrm>
            <a:off x="10655245" y="565582"/>
            <a:ext cx="555848" cy="563384"/>
          </a:xfrm>
          <a:prstGeom prst="rect">
            <a:avLst/>
          </a:prstGeom>
          <a:solidFill>
            <a:srgbClr val="69B8F7"/>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3</a:t>
            </a:r>
          </a:p>
        </p:txBody>
      </p:sp>
      <p:sp>
        <p:nvSpPr>
          <p:cNvPr id="24" name="Rectangle 23">
            <a:extLst>
              <a:ext uri="{FF2B5EF4-FFF2-40B4-BE49-F238E27FC236}">
                <a16:creationId xmlns:a16="http://schemas.microsoft.com/office/drawing/2014/main" id="{59BFF953-D4B4-67E2-534C-7EF5828F7192}"/>
              </a:ext>
            </a:extLst>
          </p:cNvPr>
          <p:cNvSpPr/>
          <p:nvPr/>
        </p:nvSpPr>
        <p:spPr bwMode="gray">
          <a:xfrm>
            <a:off x="11258277" y="565582"/>
            <a:ext cx="555848" cy="563384"/>
          </a:xfrm>
          <a:prstGeom prst="rect">
            <a:avLst/>
          </a:prstGeom>
          <a:solidFill>
            <a:schemeClr val="accent6"/>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4</a:t>
            </a:r>
          </a:p>
        </p:txBody>
      </p:sp>
      <p:graphicFrame>
        <p:nvGraphicFramePr>
          <p:cNvPr id="25" name="Table 6">
            <a:extLst>
              <a:ext uri="{FF2B5EF4-FFF2-40B4-BE49-F238E27FC236}">
                <a16:creationId xmlns:a16="http://schemas.microsoft.com/office/drawing/2014/main" id="{0F028716-2820-BA90-DBDC-2FC7E1742B8D}"/>
              </a:ext>
            </a:extLst>
          </p:cNvPr>
          <p:cNvGraphicFramePr>
            <a:graphicFrameLocks noGrp="1"/>
          </p:cNvGraphicFramePr>
          <p:nvPr/>
        </p:nvGraphicFramePr>
        <p:xfrm>
          <a:off x="377825" y="1866975"/>
          <a:ext cx="11436301" cy="557784"/>
        </p:xfrm>
        <a:graphic>
          <a:graphicData uri="http://schemas.openxmlformats.org/drawingml/2006/table">
            <a:tbl>
              <a:tblPr firstRow="1" bandRow="1">
                <a:tableStyleId>{5C22544A-7EE6-4342-B048-85BDC9FD1C3A}</a:tableStyleId>
              </a:tblPr>
              <a:tblGrid>
                <a:gridCol w="2287261">
                  <a:extLst>
                    <a:ext uri="{9D8B030D-6E8A-4147-A177-3AD203B41FA5}">
                      <a16:colId xmlns:a16="http://schemas.microsoft.com/office/drawing/2014/main" val="1427734542"/>
                    </a:ext>
                  </a:extLst>
                </a:gridCol>
                <a:gridCol w="2287259">
                  <a:extLst>
                    <a:ext uri="{9D8B030D-6E8A-4147-A177-3AD203B41FA5}">
                      <a16:colId xmlns:a16="http://schemas.microsoft.com/office/drawing/2014/main" val="862341737"/>
                    </a:ext>
                  </a:extLst>
                </a:gridCol>
                <a:gridCol w="2287261">
                  <a:extLst>
                    <a:ext uri="{9D8B030D-6E8A-4147-A177-3AD203B41FA5}">
                      <a16:colId xmlns:a16="http://schemas.microsoft.com/office/drawing/2014/main" val="4120505506"/>
                    </a:ext>
                  </a:extLst>
                </a:gridCol>
                <a:gridCol w="2287259">
                  <a:extLst>
                    <a:ext uri="{9D8B030D-6E8A-4147-A177-3AD203B41FA5}">
                      <a16:colId xmlns:a16="http://schemas.microsoft.com/office/drawing/2014/main" val="1916533606"/>
                    </a:ext>
                  </a:extLst>
                </a:gridCol>
                <a:gridCol w="2287261">
                  <a:extLst>
                    <a:ext uri="{9D8B030D-6E8A-4147-A177-3AD203B41FA5}">
                      <a16:colId xmlns:a16="http://schemas.microsoft.com/office/drawing/2014/main" val="603143851"/>
                    </a:ext>
                  </a:extLst>
                </a:gridCol>
              </a:tblGrid>
              <a:tr h="211195">
                <a:tc gridSpan="4">
                  <a:txBody>
                    <a:bodyPr/>
                    <a:lstStyle/>
                    <a:p>
                      <a:pPr algn="ctr">
                        <a:lnSpc>
                          <a:spcPct val="90000"/>
                        </a:lnSpc>
                      </a:pPr>
                      <a:r>
                        <a:rPr lang="en-US" sz="1400" b="0" dirty="0">
                          <a:solidFill>
                            <a:schemeClr val="bg1"/>
                          </a:solidFill>
                        </a:rPr>
                        <a:t>2024</a:t>
                      </a:r>
                    </a:p>
                  </a:txBody>
                  <a:tcPr marB="54864">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r>
                        <a:rPr lang="en-US" sz="1400">
                          <a:solidFill>
                            <a:schemeClr val="bg1"/>
                          </a:solidFill>
                        </a:rPr>
                        <a:t>2024 Q3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hMerge="1">
                  <a:txBody>
                    <a:bodyPr/>
                    <a:lstStyle/>
                    <a:p>
                      <a:pPr algn="ctr"/>
                      <a:endParaRPr lang="en-US" sz="1400">
                        <a:solidFill>
                          <a:schemeClr val="bg1"/>
                        </a:solidFill>
                      </a:endParaRPr>
                    </a:p>
                  </a:txBody>
                  <a:tcPr>
                    <a:lnB w="28575" cap="flat" cmpd="sng" algn="ctr">
                      <a:solidFill>
                        <a:schemeClr val="bg1"/>
                      </a:solidFill>
                      <a:prstDash val="solid"/>
                      <a:round/>
                      <a:headEnd type="none" w="med" len="med"/>
                      <a:tailEnd type="none" w="med" len="med"/>
                    </a:lnB>
                    <a:solidFill>
                      <a:schemeClr val="accent1"/>
                    </a:solidFill>
                  </a:tcPr>
                </a:tc>
                <a:tc hMerge="1">
                  <a:txBody>
                    <a:bodyPr/>
                    <a:lstStyle/>
                    <a:p>
                      <a:pPr algn="ctr"/>
                      <a:endParaRPr lang="en-US" sz="1400">
                        <a:solidFill>
                          <a:schemeClr val="bg1"/>
                        </a:solidFill>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algn="ctr">
                        <a:lnSpc>
                          <a:spcPct val="90000"/>
                        </a:lnSpc>
                      </a:pPr>
                      <a:r>
                        <a:rPr lang="en-US" sz="1400" b="0">
                          <a:solidFill>
                            <a:schemeClr val="bg1"/>
                          </a:solidFill>
                        </a:rPr>
                        <a:t>2025</a:t>
                      </a:r>
                    </a:p>
                  </a:txBody>
                  <a:tcPr marB="54864">
                    <a:lnL w="38100"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69523910"/>
                  </a:ext>
                </a:extLst>
              </a:tr>
              <a:tr h="237577">
                <a:tc>
                  <a:txBody>
                    <a:bodyPr/>
                    <a:lstStyle/>
                    <a:p>
                      <a:pPr algn="ctr">
                        <a:lnSpc>
                          <a:spcPct val="90000"/>
                        </a:lnSpc>
                      </a:pPr>
                      <a:r>
                        <a:rPr lang="en-US" sz="1200">
                          <a:solidFill>
                            <a:schemeClr val="tx1"/>
                          </a:solidFill>
                        </a:rPr>
                        <a:t>Q1</a:t>
                      </a:r>
                    </a:p>
                  </a:txBody>
                  <a:tcPr marB="54864">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lnSpc>
                          <a:spcPct val="90000"/>
                        </a:lnSpc>
                      </a:pPr>
                      <a:r>
                        <a:rPr lang="en-US" sz="1200">
                          <a:solidFill>
                            <a:schemeClr val="tx1"/>
                          </a:solidFill>
                        </a:rPr>
                        <a:t>Q2</a:t>
                      </a:r>
                    </a:p>
                  </a:txBody>
                  <a:tcPr marB="5486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lnSpc>
                          <a:spcPct val="90000"/>
                        </a:lnSpc>
                      </a:pPr>
                      <a:r>
                        <a:rPr lang="en-US" sz="1200">
                          <a:solidFill>
                            <a:schemeClr val="tx1"/>
                          </a:solidFill>
                        </a:rPr>
                        <a:t>Q3</a:t>
                      </a:r>
                    </a:p>
                  </a:txBody>
                  <a:tcPr marB="5486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lnSpc>
                          <a:spcPct val="90000"/>
                        </a:lnSpc>
                      </a:pPr>
                      <a:r>
                        <a:rPr lang="en-US" sz="1200">
                          <a:solidFill>
                            <a:schemeClr val="tx1"/>
                          </a:solidFill>
                        </a:rPr>
                        <a:t>Q4</a:t>
                      </a:r>
                    </a:p>
                  </a:txBody>
                  <a:tcPr marB="54864">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lnSpc>
                          <a:spcPct val="90000"/>
                        </a:lnSpc>
                      </a:pPr>
                      <a:r>
                        <a:rPr lang="en-US" sz="1200" dirty="0">
                          <a:solidFill>
                            <a:schemeClr val="tx1"/>
                          </a:solidFill>
                        </a:rPr>
                        <a:t>Q1</a:t>
                      </a:r>
                    </a:p>
                  </a:txBody>
                  <a:tcPr marB="54864">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85793448"/>
                  </a:ext>
                </a:extLst>
              </a:tr>
            </a:tbl>
          </a:graphicData>
        </a:graphic>
      </p:graphicFrame>
      <p:grpSp>
        <p:nvGrpSpPr>
          <p:cNvPr id="14" name="Group 13">
            <a:extLst>
              <a:ext uri="{FF2B5EF4-FFF2-40B4-BE49-F238E27FC236}">
                <a16:creationId xmlns:a16="http://schemas.microsoft.com/office/drawing/2014/main" id="{86028F8D-FFC1-647D-D447-6508818D2E69}"/>
              </a:ext>
            </a:extLst>
          </p:cNvPr>
          <p:cNvGrpSpPr/>
          <p:nvPr/>
        </p:nvGrpSpPr>
        <p:grpSpPr>
          <a:xfrm>
            <a:off x="4139472" y="1287207"/>
            <a:ext cx="4460654" cy="549518"/>
            <a:chOff x="4126496" y="1368643"/>
            <a:chExt cx="4460654" cy="549518"/>
          </a:xfrm>
        </p:grpSpPr>
        <p:grpSp>
          <p:nvGrpSpPr>
            <p:cNvPr id="58" name="Group 57">
              <a:extLst>
                <a:ext uri="{FF2B5EF4-FFF2-40B4-BE49-F238E27FC236}">
                  <a16:creationId xmlns:a16="http://schemas.microsoft.com/office/drawing/2014/main" id="{058C8DA7-B1E0-5137-31C5-E1E3C97838F5}"/>
                </a:ext>
              </a:extLst>
            </p:cNvPr>
            <p:cNvGrpSpPr/>
            <p:nvPr/>
          </p:nvGrpSpPr>
          <p:grpSpPr bwMode="gray">
            <a:xfrm>
              <a:off x="7268756" y="1368643"/>
              <a:ext cx="1318394" cy="549518"/>
              <a:chOff x="7268756" y="1454368"/>
              <a:chExt cx="1318394" cy="549518"/>
            </a:xfrm>
          </p:grpSpPr>
          <p:sp>
            <p:nvSpPr>
              <p:cNvPr id="50" name="Triangle 81">
                <a:extLst>
                  <a:ext uri="{FF2B5EF4-FFF2-40B4-BE49-F238E27FC236}">
                    <a16:creationId xmlns:a16="http://schemas.microsoft.com/office/drawing/2014/main" id="{69644647-5F75-A814-F670-181675A3AF3A}"/>
                  </a:ext>
                </a:extLst>
              </p:cNvPr>
              <p:cNvSpPr/>
              <p:nvPr/>
            </p:nvSpPr>
            <p:spPr bwMode="gray">
              <a:xfrm>
                <a:off x="7268756"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51" name="Straight Connector 50">
                <a:extLst>
                  <a:ext uri="{FF2B5EF4-FFF2-40B4-BE49-F238E27FC236}">
                    <a16:creationId xmlns:a16="http://schemas.microsoft.com/office/drawing/2014/main" id="{D1B22C8E-0488-00A1-E04A-572DA9AAED00}"/>
                  </a:ext>
                </a:extLst>
              </p:cNvPr>
              <p:cNvCxnSpPr>
                <a:cxnSpLocks/>
                <a:stCxn id="52" idx="4"/>
                <a:endCxn id="50" idx="0"/>
              </p:cNvCxnSpPr>
              <p:nvPr/>
            </p:nvCxnSpPr>
            <p:spPr bwMode="gray">
              <a:xfrm>
                <a:off x="7365676" y="1637248"/>
                <a:ext cx="1" cy="199534"/>
              </a:xfrm>
              <a:prstGeom prst="line">
                <a:avLst/>
              </a:prstGeom>
              <a:solidFill>
                <a:srgbClr val="24747F"/>
              </a:solidFill>
              <a:ln w="22225" cap="flat" cmpd="sng" algn="ctr">
                <a:solidFill>
                  <a:schemeClr val="accent1"/>
                </a:solidFill>
                <a:prstDash val="solid"/>
              </a:ln>
              <a:effectLst/>
            </p:spPr>
          </p:cxnSp>
          <p:sp>
            <p:nvSpPr>
              <p:cNvPr id="52" name="Oval 51">
                <a:extLst>
                  <a:ext uri="{FF2B5EF4-FFF2-40B4-BE49-F238E27FC236}">
                    <a16:creationId xmlns:a16="http://schemas.microsoft.com/office/drawing/2014/main" id="{30F14C2E-BB1B-DC83-0E28-87190C92F69A}"/>
                  </a:ext>
                </a:extLst>
              </p:cNvPr>
              <p:cNvSpPr>
                <a:spLocks noChangeAspect="1"/>
              </p:cNvSpPr>
              <p:nvPr/>
            </p:nvSpPr>
            <p:spPr bwMode="gray">
              <a:xfrm>
                <a:off x="7274236"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53" name="TextBox 52">
                <a:extLst>
                  <a:ext uri="{FF2B5EF4-FFF2-40B4-BE49-F238E27FC236}">
                    <a16:creationId xmlns:a16="http://schemas.microsoft.com/office/drawing/2014/main" id="{39299327-21E4-711A-5AB1-54B29432828D}"/>
                  </a:ext>
                </a:extLst>
              </p:cNvPr>
              <p:cNvSpPr txBox="1"/>
              <p:nvPr/>
            </p:nvSpPr>
            <p:spPr bwMode="gray">
              <a:xfrm>
                <a:off x="7393222" y="1533912"/>
                <a:ext cx="1193928" cy="430887"/>
              </a:xfrm>
              <a:prstGeom prst="rect">
                <a:avLst/>
              </a:prstGeom>
              <a:noFill/>
            </p:spPr>
            <p:txBody>
              <a:bodyPr wrap="square" rtlCol="0" anchor="b"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MMWR </a:t>
                </a:r>
              </a:p>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publication</a:t>
                </a:r>
                <a:endParaRPr kumimoji="0" lang="en-US" sz="1000" i="0" u="none" strike="noStrike" kern="0" cap="none" spc="0" normalizeH="0" baseline="0" noProof="0">
                  <a:ln>
                    <a:noFill/>
                  </a:ln>
                  <a:solidFill>
                    <a:srgbClr val="BFB8AF">
                      <a:lumMod val="75000"/>
                    </a:srgbClr>
                  </a:solidFill>
                  <a:effectLst/>
                  <a:uLnTx/>
                  <a:uFillTx/>
                </a:endParaRPr>
              </a:p>
            </p:txBody>
          </p:sp>
        </p:grpSp>
        <p:grpSp>
          <p:nvGrpSpPr>
            <p:cNvPr id="59" name="Group 58">
              <a:extLst>
                <a:ext uri="{FF2B5EF4-FFF2-40B4-BE49-F238E27FC236}">
                  <a16:creationId xmlns:a16="http://schemas.microsoft.com/office/drawing/2014/main" id="{3197A251-2E5D-B97A-5AEB-2B1B6600197D}"/>
                </a:ext>
              </a:extLst>
            </p:cNvPr>
            <p:cNvGrpSpPr/>
            <p:nvPr/>
          </p:nvGrpSpPr>
          <p:grpSpPr bwMode="gray">
            <a:xfrm>
              <a:off x="6158784" y="1368643"/>
              <a:ext cx="922498" cy="549518"/>
              <a:chOff x="6158784" y="1454368"/>
              <a:chExt cx="922498" cy="549518"/>
            </a:xfrm>
          </p:grpSpPr>
          <p:sp>
            <p:nvSpPr>
              <p:cNvPr id="35" name="Triangle 81">
                <a:extLst>
                  <a:ext uri="{FF2B5EF4-FFF2-40B4-BE49-F238E27FC236}">
                    <a16:creationId xmlns:a16="http://schemas.microsoft.com/office/drawing/2014/main" id="{E63E19F9-E56C-4742-315A-1F3AF7F5C4EE}"/>
                  </a:ext>
                </a:extLst>
              </p:cNvPr>
              <p:cNvSpPr/>
              <p:nvPr/>
            </p:nvSpPr>
            <p:spPr bwMode="gray">
              <a:xfrm>
                <a:off x="6158784"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36" name="Straight Connector 35">
                <a:extLst>
                  <a:ext uri="{FF2B5EF4-FFF2-40B4-BE49-F238E27FC236}">
                    <a16:creationId xmlns:a16="http://schemas.microsoft.com/office/drawing/2014/main" id="{2B5738EA-24F5-EDED-3264-551E70ABB3EB}"/>
                  </a:ext>
                </a:extLst>
              </p:cNvPr>
              <p:cNvCxnSpPr>
                <a:cxnSpLocks/>
                <a:stCxn id="37" idx="4"/>
                <a:endCxn id="35" idx="0"/>
              </p:cNvCxnSpPr>
              <p:nvPr/>
            </p:nvCxnSpPr>
            <p:spPr bwMode="gray">
              <a:xfrm>
                <a:off x="6255704" y="1637248"/>
                <a:ext cx="1" cy="199534"/>
              </a:xfrm>
              <a:prstGeom prst="line">
                <a:avLst/>
              </a:prstGeom>
              <a:solidFill>
                <a:srgbClr val="24747F"/>
              </a:solidFill>
              <a:ln w="22225" cap="flat" cmpd="sng" algn="ctr">
                <a:solidFill>
                  <a:schemeClr val="accent1"/>
                </a:solidFill>
                <a:prstDash val="solid"/>
              </a:ln>
              <a:effectLst/>
            </p:spPr>
          </p:cxnSp>
          <p:sp>
            <p:nvSpPr>
              <p:cNvPr id="37" name="Oval 36">
                <a:extLst>
                  <a:ext uri="{FF2B5EF4-FFF2-40B4-BE49-F238E27FC236}">
                    <a16:creationId xmlns:a16="http://schemas.microsoft.com/office/drawing/2014/main" id="{E34E7AFB-EEDB-0B08-94EA-3A302FF81B20}"/>
                  </a:ext>
                </a:extLst>
              </p:cNvPr>
              <p:cNvSpPr>
                <a:spLocks noChangeAspect="1"/>
              </p:cNvSpPr>
              <p:nvPr/>
            </p:nvSpPr>
            <p:spPr bwMode="gray">
              <a:xfrm>
                <a:off x="6164264"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38" name="TextBox 37">
                <a:extLst>
                  <a:ext uri="{FF2B5EF4-FFF2-40B4-BE49-F238E27FC236}">
                    <a16:creationId xmlns:a16="http://schemas.microsoft.com/office/drawing/2014/main" id="{83D3515D-2BCC-A7EB-E9F6-7147C1299B0E}"/>
                  </a:ext>
                </a:extLst>
              </p:cNvPr>
              <p:cNvSpPr txBox="1"/>
              <p:nvPr/>
            </p:nvSpPr>
            <p:spPr bwMode="gray">
              <a:xfrm>
                <a:off x="6283250" y="1533912"/>
                <a:ext cx="798032" cy="430887"/>
              </a:xfrm>
              <a:prstGeom prst="rect">
                <a:avLst/>
              </a:prstGeom>
              <a:noFill/>
            </p:spPr>
            <p:txBody>
              <a:bodyPr wrap="square" rtlCol="0" anchor="b"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Launch </a:t>
                </a:r>
              </a:p>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meeting</a:t>
                </a:r>
              </a:p>
            </p:txBody>
          </p:sp>
        </p:grpSp>
        <p:grpSp>
          <p:nvGrpSpPr>
            <p:cNvPr id="60" name="Group 59">
              <a:extLst>
                <a:ext uri="{FF2B5EF4-FFF2-40B4-BE49-F238E27FC236}">
                  <a16:creationId xmlns:a16="http://schemas.microsoft.com/office/drawing/2014/main" id="{3CC74BF3-EF3F-2E19-375F-FE622250A4F5}"/>
                </a:ext>
              </a:extLst>
            </p:cNvPr>
            <p:cNvGrpSpPr/>
            <p:nvPr/>
          </p:nvGrpSpPr>
          <p:grpSpPr bwMode="gray">
            <a:xfrm>
              <a:off x="5192009" y="1368643"/>
              <a:ext cx="922498" cy="549518"/>
              <a:chOff x="6158784" y="1454368"/>
              <a:chExt cx="922498" cy="549518"/>
            </a:xfrm>
          </p:grpSpPr>
          <p:sp>
            <p:nvSpPr>
              <p:cNvPr id="61" name="Triangle 81">
                <a:extLst>
                  <a:ext uri="{FF2B5EF4-FFF2-40B4-BE49-F238E27FC236}">
                    <a16:creationId xmlns:a16="http://schemas.microsoft.com/office/drawing/2014/main" id="{7B0123FD-0430-C504-8867-425E9519D435}"/>
                  </a:ext>
                </a:extLst>
              </p:cNvPr>
              <p:cNvSpPr/>
              <p:nvPr/>
            </p:nvSpPr>
            <p:spPr bwMode="gray">
              <a:xfrm>
                <a:off x="6158784"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62" name="Straight Connector 61">
                <a:extLst>
                  <a:ext uri="{FF2B5EF4-FFF2-40B4-BE49-F238E27FC236}">
                    <a16:creationId xmlns:a16="http://schemas.microsoft.com/office/drawing/2014/main" id="{6BBB307F-42D1-3391-43D9-73CECD9B6BD3}"/>
                  </a:ext>
                </a:extLst>
              </p:cNvPr>
              <p:cNvCxnSpPr>
                <a:cxnSpLocks/>
                <a:stCxn id="63" idx="4"/>
                <a:endCxn id="61" idx="0"/>
              </p:cNvCxnSpPr>
              <p:nvPr/>
            </p:nvCxnSpPr>
            <p:spPr bwMode="gray">
              <a:xfrm>
                <a:off x="6255704" y="1637248"/>
                <a:ext cx="1" cy="199534"/>
              </a:xfrm>
              <a:prstGeom prst="line">
                <a:avLst/>
              </a:prstGeom>
              <a:solidFill>
                <a:srgbClr val="24747F"/>
              </a:solidFill>
              <a:ln w="22225" cap="flat" cmpd="sng" algn="ctr">
                <a:solidFill>
                  <a:schemeClr val="accent1"/>
                </a:solidFill>
                <a:prstDash val="solid"/>
              </a:ln>
              <a:effectLst/>
            </p:spPr>
          </p:cxnSp>
          <p:sp>
            <p:nvSpPr>
              <p:cNvPr id="63" name="Oval 62">
                <a:extLst>
                  <a:ext uri="{FF2B5EF4-FFF2-40B4-BE49-F238E27FC236}">
                    <a16:creationId xmlns:a16="http://schemas.microsoft.com/office/drawing/2014/main" id="{3EF5C6F3-1847-77DA-9F35-A4213E28034C}"/>
                  </a:ext>
                </a:extLst>
              </p:cNvPr>
              <p:cNvSpPr>
                <a:spLocks noChangeAspect="1"/>
              </p:cNvSpPr>
              <p:nvPr/>
            </p:nvSpPr>
            <p:spPr bwMode="gray">
              <a:xfrm>
                <a:off x="6164264"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64" name="TextBox 63">
                <a:extLst>
                  <a:ext uri="{FF2B5EF4-FFF2-40B4-BE49-F238E27FC236}">
                    <a16:creationId xmlns:a16="http://schemas.microsoft.com/office/drawing/2014/main" id="{524F4922-000E-599C-58FB-02E08FEEB91F}"/>
                  </a:ext>
                </a:extLst>
              </p:cNvPr>
              <p:cNvSpPr txBox="1"/>
              <p:nvPr/>
            </p:nvSpPr>
            <p:spPr bwMode="gray">
              <a:xfrm>
                <a:off x="6283250" y="1533912"/>
                <a:ext cx="798032" cy="430887"/>
              </a:xfrm>
              <a:prstGeom prst="rect">
                <a:avLst/>
              </a:prstGeom>
              <a:noFill/>
            </p:spPr>
            <p:txBody>
              <a:bodyPr wrap="square" rtlCol="0" anchor="b"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ACIP </a:t>
                </a:r>
              </a:p>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vote</a:t>
                </a:r>
              </a:p>
            </p:txBody>
          </p:sp>
        </p:grpSp>
        <p:grpSp>
          <p:nvGrpSpPr>
            <p:cNvPr id="65" name="Group 64">
              <a:extLst>
                <a:ext uri="{FF2B5EF4-FFF2-40B4-BE49-F238E27FC236}">
                  <a16:creationId xmlns:a16="http://schemas.microsoft.com/office/drawing/2014/main" id="{3848198E-42E0-D8E4-3E41-52EAFB4DF466}"/>
                </a:ext>
              </a:extLst>
            </p:cNvPr>
            <p:cNvGrpSpPr/>
            <p:nvPr/>
          </p:nvGrpSpPr>
          <p:grpSpPr bwMode="gray">
            <a:xfrm>
              <a:off x="4126496" y="1368643"/>
              <a:ext cx="930169" cy="549518"/>
              <a:chOff x="5422456" y="1454368"/>
              <a:chExt cx="930169" cy="549518"/>
            </a:xfrm>
          </p:grpSpPr>
          <p:sp>
            <p:nvSpPr>
              <p:cNvPr id="66" name="Triangle 81">
                <a:extLst>
                  <a:ext uri="{FF2B5EF4-FFF2-40B4-BE49-F238E27FC236}">
                    <a16:creationId xmlns:a16="http://schemas.microsoft.com/office/drawing/2014/main" id="{8864B9F9-9EC9-182E-8FCE-D4D124BB57DA}"/>
                  </a:ext>
                </a:extLst>
              </p:cNvPr>
              <p:cNvSpPr/>
              <p:nvPr/>
            </p:nvSpPr>
            <p:spPr bwMode="gray">
              <a:xfrm>
                <a:off x="6158784"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67" name="Straight Connector 66">
                <a:extLst>
                  <a:ext uri="{FF2B5EF4-FFF2-40B4-BE49-F238E27FC236}">
                    <a16:creationId xmlns:a16="http://schemas.microsoft.com/office/drawing/2014/main" id="{E9C9C4C6-4C53-9DC3-A5F5-137C472DE5FD}"/>
                  </a:ext>
                </a:extLst>
              </p:cNvPr>
              <p:cNvCxnSpPr>
                <a:cxnSpLocks/>
                <a:stCxn id="68" idx="4"/>
                <a:endCxn id="66" idx="0"/>
              </p:cNvCxnSpPr>
              <p:nvPr/>
            </p:nvCxnSpPr>
            <p:spPr bwMode="gray">
              <a:xfrm>
                <a:off x="6255704" y="1637248"/>
                <a:ext cx="1" cy="199534"/>
              </a:xfrm>
              <a:prstGeom prst="line">
                <a:avLst/>
              </a:prstGeom>
              <a:solidFill>
                <a:srgbClr val="24747F"/>
              </a:solidFill>
              <a:ln w="22225" cap="flat" cmpd="sng" algn="ctr">
                <a:solidFill>
                  <a:schemeClr val="accent1"/>
                </a:solidFill>
                <a:prstDash val="solid"/>
              </a:ln>
              <a:effectLst/>
            </p:spPr>
          </p:cxnSp>
          <p:sp>
            <p:nvSpPr>
              <p:cNvPr id="68" name="Oval 67">
                <a:extLst>
                  <a:ext uri="{FF2B5EF4-FFF2-40B4-BE49-F238E27FC236}">
                    <a16:creationId xmlns:a16="http://schemas.microsoft.com/office/drawing/2014/main" id="{5E44C75D-D141-0B90-2C96-39DF92742EBD}"/>
                  </a:ext>
                </a:extLst>
              </p:cNvPr>
              <p:cNvSpPr>
                <a:spLocks noChangeAspect="1"/>
              </p:cNvSpPr>
              <p:nvPr/>
            </p:nvSpPr>
            <p:spPr bwMode="gray">
              <a:xfrm>
                <a:off x="6164264"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69" name="TextBox 68">
                <a:extLst>
                  <a:ext uri="{FF2B5EF4-FFF2-40B4-BE49-F238E27FC236}">
                    <a16:creationId xmlns:a16="http://schemas.microsoft.com/office/drawing/2014/main" id="{80EF6EB8-7525-756C-57F2-89A9D9D8880F}"/>
                  </a:ext>
                </a:extLst>
              </p:cNvPr>
              <p:cNvSpPr txBox="1"/>
              <p:nvPr/>
            </p:nvSpPr>
            <p:spPr bwMode="gray">
              <a:xfrm>
                <a:off x="5422456" y="1533912"/>
                <a:ext cx="798032" cy="430887"/>
              </a:xfrm>
              <a:prstGeom prst="rect">
                <a:avLst/>
              </a:prstGeom>
              <a:noFill/>
            </p:spPr>
            <p:txBody>
              <a:bodyPr wrap="square" rtlCol="0" anchor="b" anchorCtr="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FDA </a:t>
                </a:r>
              </a:p>
              <a:p>
                <a:pPr marL="0" marR="0" lvl="0" indent="0" algn="r"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approval</a:t>
                </a:r>
              </a:p>
            </p:txBody>
          </p:sp>
        </p:grpSp>
      </p:grpSp>
      <p:sp>
        <p:nvSpPr>
          <p:cNvPr id="70" name="Rectangle 69">
            <a:extLst>
              <a:ext uri="{FF2B5EF4-FFF2-40B4-BE49-F238E27FC236}">
                <a16:creationId xmlns:a16="http://schemas.microsoft.com/office/drawing/2014/main" id="{0AFF19A6-0A7A-C3DC-64BC-4CACF9076234}"/>
              </a:ext>
            </a:extLst>
          </p:cNvPr>
          <p:cNvSpPr/>
          <p:nvPr/>
        </p:nvSpPr>
        <p:spPr>
          <a:xfrm>
            <a:off x="5362468" y="2451412"/>
            <a:ext cx="210312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HCC Now Approved campaign</a:t>
            </a:r>
          </a:p>
        </p:txBody>
      </p:sp>
      <p:sp>
        <p:nvSpPr>
          <p:cNvPr id="71" name="Rectangle 70">
            <a:extLst>
              <a:ext uri="{FF2B5EF4-FFF2-40B4-BE49-F238E27FC236}">
                <a16:creationId xmlns:a16="http://schemas.microsoft.com/office/drawing/2014/main" id="{46BEB7D5-401D-2685-854C-8197E25E0C3C}"/>
              </a:ext>
            </a:extLst>
          </p:cNvPr>
          <p:cNvSpPr/>
          <p:nvPr/>
        </p:nvSpPr>
        <p:spPr>
          <a:xfrm>
            <a:off x="7512841" y="2459610"/>
            <a:ext cx="429768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HCC branded campaign</a:t>
            </a:r>
          </a:p>
        </p:txBody>
      </p:sp>
      <p:sp>
        <p:nvSpPr>
          <p:cNvPr id="73" name="Rectangle 72">
            <a:extLst>
              <a:ext uri="{FF2B5EF4-FFF2-40B4-BE49-F238E27FC236}">
                <a16:creationId xmlns:a16="http://schemas.microsoft.com/office/drawing/2014/main" id="{760F7D8D-8754-4A28-7E4B-482E53B34326}"/>
              </a:ext>
            </a:extLst>
          </p:cNvPr>
          <p:cNvSpPr/>
          <p:nvPr/>
        </p:nvSpPr>
        <p:spPr>
          <a:xfrm>
            <a:off x="9707401" y="3426189"/>
            <a:ext cx="210312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Branded HCC POC &amp; </a:t>
            </a:r>
            <a:br>
              <a:rPr lang="en-US" sz="1100" dirty="0">
                <a:solidFill>
                  <a:schemeClr val="bg1"/>
                </a:solidFill>
              </a:rPr>
            </a:br>
            <a:r>
              <a:rPr lang="en-US" sz="1100" dirty="0">
                <a:solidFill>
                  <a:schemeClr val="bg1"/>
                </a:solidFill>
              </a:rPr>
              <a:t>(digital &amp; print)</a:t>
            </a:r>
          </a:p>
        </p:txBody>
      </p:sp>
      <p:sp>
        <p:nvSpPr>
          <p:cNvPr id="75" name="Rectangle 74">
            <a:extLst>
              <a:ext uri="{FF2B5EF4-FFF2-40B4-BE49-F238E27FC236}">
                <a16:creationId xmlns:a16="http://schemas.microsoft.com/office/drawing/2014/main" id="{62047D38-8A49-52B2-9E68-8EF1C4199995}"/>
              </a:ext>
            </a:extLst>
          </p:cNvPr>
          <p:cNvSpPr/>
          <p:nvPr/>
        </p:nvSpPr>
        <p:spPr>
          <a:xfrm>
            <a:off x="5425576" y="4731096"/>
            <a:ext cx="6384945"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HCC Paid search </a:t>
            </a:r>
          </a:p>
        </p:txBody>
      </p:sp>
      <p:sp>
        <p:nvSpPr>
          <p:cNvPr id="76" name="Rectangle 75">
            <a:extLst>
              <a:ext uri="{FF2B5EF4-FFF2-40B4-BE49-F238E27FC236}">
                <a16:creationId xmlns:a16="http://schemas.microsoft.com/office/drawing/2014/main" id="{8576AD7A-F27D-E84B-F516-54CF6D7DDC4A}"/>
              </a:ext>
            </a:extLst>
          </p:cNvPr>
          <p:cNvSpPr/>
          <p:nvPr/>
        </p:nvSpPr>
        <p:spPr>
          <a:xfrm>
            <a:off x="7055641" y="3103996"/>
            <a:ext cx="475488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HCC digital campaign (website, search, digital, socials)</a:t>
            </a:r>
          </a:p>
        </p:txBody>
      </p:sp>
      <p:sp>
        <p:nvSpPr>
          <p:cNvPr id="77" name="Rectangle 76">
            <a:extLst>
              <a:ext uri="{FF2B5EF4-FFF2-40B4-BE49-F238E27FC236}">
                <a16:creationId xmlns:a16="http://schemas.microsoft.com/office/drawing/2014/main" id="{DF323AFF-BC99-C664-B627-BCBA2B50A01A}"/>
              </a:ext>
            </a:extLst>
          </p:cNvPr>
          <p:cNvSpPr/>
          <p:nvPr/>
        </p:nvSpPr>
        <p:spPr>
          <a:xfrm>
            <a:off x="8358084" y="2781803"/>
            <a:ext cx="3459266"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solidFill>
                  <a:schemeClr val="bg1"/>
                </a:solidFill>
              </a:rPr>
              <a:t>TV: DTC campaign</a:t>
            </a:r>
          </a:p>
        </p:txBody>
      </p:sp>
      <p:sp>
        <p:nvSpPr>
          <p:cNvPr id="78" name="Rectangle 77">
            <a:extLst>
              <a:ext uri="{FF2B5EF4-FFF2-40B4-BE49-F238E27FC236}">
                <a16:creationId xmlns:a16="http://schemas.microsoft.com/office/drawing/2014/main" id="{88DB8099-C3CF-82C3-468A-CF40BEE45701}"/>
              </a:ext>
            </a:extLst>
          </p:cNvPr>
          <p:cNvSpPr/>
          <p:nvPr/>
        </p:nvSpPr>
        <p:spPr>
          <a:xfrm>
            <a:off x="7536679" y="3394071"/>
            <a:ext cx="210312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Branded HCC POC campaigns (digital only)</a:t>
            </a:r>
          </a:p>
        </p:txBody>
      </p:sp>
      <p:grpSp>
        <p:nvGrpSpPr>
          <p:cNvPr id="3" name="Group 2">
            <a:extLst>
              <a:ext uri="{FF2B5EF4-FFF2-40B4-BE49-F238E27FC236}">
                <a16:creationId xmlns:a16="http://schemas.microsoft.com/office/drawing/2014/main" id="{90CB4D96-09DB-1D01-C296-A8724C38961D}"/>
              </a:ext>
            </a:extLst>
          </p:cNvPr>
          <p:cNvGrpSpPr/>
          <p:nvPr/>
        </p:nvGrpSpPr>
        <p:grpSpPr>
          <a:xfrm>
            <a:off x="156459" y="6015562"/>
            <a:ext cx="9438682" cy="420624"/>
            <a:chOff x="344736" y="6437376"/>
            <a:chExt cx="9438682" cy="420624"/>
          </a:xfrm>
        </p:grpSpPr>
        <p:grpSp>
          <p:nvGrpSpPr>
            <p:cNvPr id="4" name="Group 3">
              <a:extLst>
                <a:ext uri="{FF2B5EF4-FFF2-40B4-BE49-F238E27FC236}">
                  <a16:creationId xmlns:a16="http://schemas.microsoft.com/office/drawing/2014/main" id="{339C5371-9130-4D60-074C-BBFCEF51544C}"/>
                </a:ext>
              </a:extLst>
            </p:cNvPr>
            <p:cNvGrpSpPr/>
            <p:nvPr/>
          </p:nvGrpSpPr>
          <p:grpSpPr>
            <a:xfrm>
              <a:off x="1387908" y="6487686"/>
              <a:ext cx="8395510" cy="201962"/>
              <a:chOff x="697410" y="6389261"/>
              <a:chExt cx="8395510" cy="201962"/>
            </a:xfrm>
          </p:grpSpPr>
          <p:sp>
            <p:nvSpPr>
              <p:cNvPr id="7" name="Text Placeholder 4">
                <a:extLst>
                  <a:ext uri="{FF2B5EF4-FFF2-40B4-BE49-F238E27FC236}">
                    <a16:creationId xmlns:a16="http://schemas.microsoft.com/office/drawing/2014/main" id="{B032B8DA-6421-E388-8828-F37C165091B6}"/>
                  </a:ext>
                </a:extLst>
              </p:cNvPr>
              <p:cNvSpPr txBox="1">
                <a:spLocks/>
              </p:cNvSpPr>
              <p:nvPr/>
            </p:nvSpPr>
            <p:spPr bwMode="gray">
              <a:xfrm>
                <a:off x="943283" y="6402524"/>
                <a:ext cx="1643594"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dirty="0">
                    <a:solidFill>
                      <a:schemeClr val="accent4">
                        <a:lumMod val="90000"/>
                        <a:lumOff val="10000"/>
                      </a:schemeClr>
                    </a:solidFill>
                  </a:rPr>
                  <a:t>Establish unmet need</a:t>
                </a:r>
              </a:p>
            </p:txBody>
          </p:sp>
          <p:sp>
            <p:nvSpPr>
              <p:cNvPr id="8" name="Rectangle 7">
                <a:extLst>
                  <a:ext uri="{FF2B5EF4-FFF2-40B4-BE49-F238E27FC236}">
                    <a16:creationId xmlns:a16="http://schemas.microsoft.com/office/drawing/2014/main" id="{19E2FD12-9C1F-5AD3-C072-C8EEEEA87DFA}"/>
                  </a:ext>
                </a:extLst>
              </p:cNvPr>
              <p:cNvSpPr/>
              <p:nvPr/>
            </p:nvSpPr>
            <p:spPr>
              <a:xfrm>
                <a:off x="697410" y="6389261"/>
                <a:ext cx="201964" cy="201962"/>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1</a:t>
                </a:r>
              </a:p>
            </p:txBody>
          </p:sp>
          <p:sp>
            <p:nvSpPr>
              <p:cNvPr id="9" name="Text Placeholder 4">
                <a:extLst>
                  <a:ext uri="{FF2B5EF4-FFF2-40B4-BE49-F238E27FC236}">
                    <a16:creationId xmlns:a16="http://schemas.microsoft.com/office/drawing/2014/main" id="{E49DCA2D-D3BD-893D-04F4-68297FE4CE63}"/>
                  </a:ext>
                </a:extLst>
              </p:cNvPr>
              <p:cNvSpPr txBox="1">
                <a:spLocks/>
              </p:cNvSpPr>
              <p:nvPr/>
            </p:nvSpPr>
            <p:spPr bwMode="gray">
              <a:xfrm>
                <a:off x="2858953" y="6402524"/>
                <a:ext cx="2995276"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2">
                        <a:lumMod val="75000"/>
                      </a:schemeClr>
                    </a:solidFill>
                  </a:rPr>
                  <a:t>Shape policy and financial considerations</a:t>
                </a:r>
              </a:p>
            </p:txBody>
          </p:sp>
          <p:sp>
            <p:nvSpPr>
              <p:cNvPr id="10" name="Rectangle 9">
                <a:extLst>
                  <a:ext uri="{FF2B5EF4-FFF2-40B4-BE49-F238E27FC236}">
                    <a16:creationId xmlns:a16="http://schemas.microsoft.com/office/drawing/2014/main" id="{B1FD45EF-0B8E-64F8-3105-455BDE776D45}"/>
                  </a:ext>
                </a:extLst>
              </p:cNvPr>
              <p:cNvSpPr/>
              <p:nvPr/>
            </p:nvSpPr>
            <p:spPr>
              <a:xfrm>
                <a:off x="2609615" y="6389261"/>
                <a:ext cx="201964" cy="2019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2</a:t>
                </a:r>
              </a:p>
            </p:txBody>
          </p:sp>
          <p:sp>
            <p:nvSpPr>
              <p:cNvPr id="11" name="Text Placeholder 4">
                <a:extLst>
                  <a:ext uri="{FF2B5EF4-FFF2-40B4-BE49-F238E27FC236}">
                    <a16:creationId xmlns:a16="http://schemas.microsoft.com/office/drawing/2014/main" id="{B248BCF8-F934-7EB9-3483-4D0EC8377444}"/>
                  </a:ext>
                </a:extLst>
              </p:cNvPr>
              <p:cNvSpPr txBox="1">
                <a:spLocks/>
              </p:cNvSpPr>
              <p:nvPr/>
            </p:nvSpPr>
            <p:spPr bwMode="gray">
              <a:xfrm>
                <a:off x="5827657" y="6402524"/>
                <a:ext cx="1271251"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bg2"/>
                    </a:solidFill>
                  </a:rPr>
                  <a:t>Drive awareness</a:t>
                </a:r>
              </a:p>
            </p:txBody>
          </p:sp>
          <p:sp>
            <p:nvSpPr>
              <p:cNvPr id="12" name="Rectangle 11">
                <a:extLst>
                  <a:ext uri="{FF2B5EF4-FFF2-40B4-BE49-F238E27FC236}">
                    <a16:creationId xmlns:a16="http://schemas.microsoft.com/office/drawing/2014/main" id="{F8EAE23D-1640-106A-BACE-844D9A2ADDA2}"/>
                  </a:ext>
                </a:extLst>
              </p:cNvPr>
              <p:cNvSpPr/>
              <p:nvPr/>
            </p:nvSpPr>
            <p:spPr>
              <a:xfrm>
                <a:off x="5578319" y="6389261"/>
                <a:ext cx="201964" cy="201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3</a:t>
                </a:r>
              </a:p>
            </p:txBody>
          </p:sp>
          <p:sp>
            <p:nvSpPr>
              <p:cNvPr id="28" name="Text Placeholder 4">
                <a:extLst>
                  <a:ext uri="{FF2B5EF4-FFF2-40B4-BE49-F238E27FC236}">
                    <a16:creationId xmlns:a16="http://schemas.microsoft.com/office/drawing/2014/main" id="{9AF10F37-9DD0-D982-7B68-DDFA31AF0C0C}"/>
                  </a:ext>
                </a:extLst>
              </p:cNvPr>
              <p:cNvSpPr txBox="1">
                <a:spLocks/>
              </p:cNvSpPr>
              <p:nvPr/>
            </p:nvSpPr>
            <p:spPr bwMode="gray">
              <a:xfrm>
                <a:off x="7530581" y="6407927"/>
                <a:ext cx="1562339"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6"/>
                    </a:solidFill>
                  </a:rPr>
                  <a:t>Prepare for catch-up</a:t>
                </a:r>
              </a:p>
            </p:txBody>
          </p:sp>
          <p:sp>
            <p:nvSpPr>
              <p:cNvPr id="29" name="Rectangle 28">
                <a:extLst>
                  <a:ext uri="{FF2B5EF4-FFF2-40B4-BE49-F238E27FC236}">
                    <a16:creationId xmlns:a16="http://schemas.microsoft.com/office/drawing/2014/main" id="{A02672D3-89ED-507E-0289-BC823A7DE09C}"/>
                  </a:ext>
                </a:extLst>
              </p:cNvPr>
              <p:cNvSpPr/>
              <p:nvPr/>
            </p:nvSpPr>
            <p:spPr>
              <a:xfrm>
                <a:off x="7281243" y="6389261"/>
                <a:ext cx="201964" cy="201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4</a:t>
                </a:r>
              </a:p>
            </p:txBody>
          </p:sp>
        </p:grpSp>
        <p:sp>
          <p:nvSpPr>
            <p:cNvPr id="6" name="TextBox 5">
              <a:extLst>
                <a:ext uri="{FF2B5EF4-FFF2-40B4-BE49-F238E27FC236}">
                  <a16:creationId xmlns:a16="http://schemas.microsoft.com/office/drawing/2014/main" id="{144DC2D8-750B-62DA-C567-E292AB7CC800}"/>
                </a:ext>
              </a:extLst>
            </p:cNvPr>
            <p:cNvSpPr txBox="1"/>
            <p:nvPr/>
          </p:nvSpPr>
          <p:spPr>
            <a:xfrm>
              <a:off x="344736" y="6437376"/>
              <a:ext cx="829637" cy="420624"/>
            </a:xfrm>
            <a:prstGeom prst="rect">
              <a:avLst/>
            </a:prstGeom>
            <a:noFill/>
          </p:spPr>
          <p:txBody>
            <a:bodyPr wrap="square" lIns="0" tIns="0" rIns="0" bIns="0" rtlCol="0">
              <a:noAutofit/>
            </a:bodyPr>
            <a:lstStyle/>
            <a:p>
              <a:pPr algn="r"/>
              <a:r>
                <a:rPr lang="en-US" sz="1000" b="0">
                  <a:solidFill>
                    <a:schemeClr val="accent4">
                      <a:lumMod val="90000"/>
                      <a:lumOff val="10000"/>
                    </a:schemeClr>
                  </a:solidFill>
                </a:rPr>
                <a:t>Opportunity Space Legend</a:t>
              </a:r>
            </a:p>
          </p:txBody>
        </p:sp>
      </p:grpSp>
      <p:sp>
        <p:nvSpPr>
          <p:cNvPr id="13" name="Rectangle 12">
            <a:extLst>
              <a:ext uri="{FF2B5EF4-FFF2-40B4-BE49-F238E27FC236}">
                <a16:creationId xmlns:a16="http://schemas.microsoft.com/office/drawing/2014/main" id="{8BF3A545-9DED-4317-B87F-BB79146AD69C}"/>
              </a:ext>
            </a:extLst>
          </p:cNvPr>
          <p:cNvSpPr/>
          <p:nvPr/>
        </p:nvSpPr>
        <p:spPr>
          <a:xfrm>
            <a:off x="9691317" y="3976982"/>
            <a:ext cx="2103120" cy="329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Pharmacy Resource: Branded patient education brochure</a:t>
            </a:r>
          </a:p>
        </p:txBody>
      </p:sp>
      <p:sp>
        <p:nvSpPr>
          <p:cNvPr id="15" name="Rectangle 14">
            <a:extLst>
              <a:ext uri="{FF2B5EF4-FFF2-40B4-BE49-F238E27FC236}">
                <a16:creationId xmlns:a16="http://schemas.microsoft.com/office/drawing/2014/main" id="{91189540-B0BE-3132-F019-18E5B15067EA}"/>
              </a:ext>
            </a:extLst>
          </p:cNvPr>
          <p:cNvSpPr/>
          <p:nvPr/>
        </p:nvSpPr>
        <p:spPr>
          <a:xfrm>
            <a:off x="7534237" y="3961094"/>
            <a:ext cx="2103120" cy="329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Branded patient education brochure</a:t>
            </a:r>
          </a:p>
        </p:txBody>
      </p:sp>
      <p:sp>
        <p:nvSpPr>
          <p:cNvPr id="18" name="Rectangle 17">
            <a:extLst>
              <a:ext uri="{FF2B5EF4-FFF2-40B4-BE49-F238E27FC236}">
                <a16:creationId xmlns:a16="http://schemas.microsoft.com/office/drawing/2014/main" id="{947F9207-F640-CC33-06D7-B2E9C68C5286}"/>
              </a:ext>
            </a:extLst>
          </p:cNvPr>
          <p:cNvSpPr/>
          <p:nvPr/>
        </p:nvSpPr>
        <p:spPr>
          <a:xfrm>
            <a:off x="7491924" y="4354039"/>
            <a:ext cx="4297680" cy="329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Branded HCC POC &amp; </a:t>
            </a:r>
            <a:br>
              <a:rPr lang="en-US" sz="1100" dirty="0">
                <a:solidFill>
                  <a:schemeClr val="bg1"/>
                </a:solidFill>
              </a:rPr>
            </a:br>
            <a:r>
              <a:rPr lang="en-US" sz="1100" dirty="0">
                <a:solidFill>
                  <a:schemeClr val="bg1"/>
                </a:solidFill>
              </a:rPr>
              <a:t>retail partner campaigns*</a:t>
            </a:r>
          </a:p>
        </p:txBody>
      </p:sp>
      <p:sp>
        <p:nvSpPr>
          <p:cNvPr id="19" name="TextBox 18">
            <a:extLst>
              <a:ext uri="{FF2B5EF4-FFF2-40B4-BE49-F238E27FC236}">
                <a16:creationId xmlns:a16="http://schemas.microsoft.com/office/drawing/2014/main" id="{7D4D7842-44B1-8EE2-DBF6-CFD326DCE0A9}"/>
              </a:ext>
            </a:extLst>
          </p:cNvPr>
          <p:cNvSpPr txBox="1"/>
          <p:nvPr/>
        </p:nvSpPr>
        <p:spPr>
          <a:xfrm>
            <a:off x="156459" y="6520633"/>
            <a:ext cx="5028073" cy="216000"/>
          </a:xfrm>
          <a:prstGeom prst="rect">
            <a:avLst/>
          </a:prstGeom>
          <a:noFill/>
        </p:spPr>
        <p:txBody>
          <a:bodyPr wrap="square" lIns="0" tIns="0" rIns="0" bIns="0" rtlCol="0" anchor="t">
            <a:noAutofit/>
          </a:bodyPr>
          <a:lstStyle/>
          <a:p>
            <a:pPr algn="ctr"/>
            <a:r>
              <a:rPr lang="en-US" sz="800" i="1" dirty="0"/>
              <a:t>* Dependent on retailer adoption; **CVS, Walgreens, Walmart, Rite Aid, Kroger, &amp; Albertsons</a:t>
            </a:r>
          </a:p>
        </p:txBody>
      </p:sp>
      <p:sp>
        <p:nvSpPr>
          <p:cNvPr id="20" name="Rectangle 19">
            <a:extLst>
              <a:ext uri="{FF2B5EF4-FFF2-40B4-BE49-F238E27FC236}">
                <a16:creationId xmlns:a16="http://schemas.microsoft.com/office/drawing/2014/main" id="{DC12E955-62C9-E078-07BD-099F074C9B8F}"/>
              </a:ext>
            </a:extLst>
          </p:cNvPr>
          <p:cNvSpPr/>
          <p:nvPr/>
        </p:nvSpPr>
        <p:spPr>
          <a:xfrm>
            <a:off x="9514649" y="6063433"/>
            <a:ext cx="2309227"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POC HCC Interventions  </a:t>
            </a:r>
          </a:p>
          <a:p>
            <a:pPr algn="ctr">
              <a:lnSpc>
                <a:spcPct val="90000"/>
              </a:lnSpc>
            </a:pPr>
            <a:r>
              <a:rPr lang="en-US" sz="1050" dirty="0">
                <a:solidFill>
                  <a:schemeClr val="bg1"/>
                </a:solidFill>
              </a:rPr>
              <a:t>(i.e. alerts, etc.)*</a:t>
            </a:r>
          </a:p>
        </p:txBody>
      </p:sp>
      <p:sp>
        <p:nvSpPr>
          <p:cNvPr id="21" name="Rectangle 20">
            <a:extLst>
              <a:ext uri="{FF2B5EF4-FFF2-40B4-BE49-F238E27FC236}">
                <a16:creationId xmlns:a16="http://schemas.microsoft.com/office/drawing/2014/main" id="{6E9736A7-33E6-F216-8585-8B8E8C650A3D}"/>
              </a:ext>
            </a:extLst>
          </p:cNvPr>
          <p:cNvSpPr/>
          <p:nvPr/>
        </p:nvSpPr>
        <p:spPr>
          <a:xfrm>
            <a:off x="9485210" y="5053289"/>
            <a:ext cx="2309227"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V116 POC In Store </a:t>
            </a:r>
          </a:p>
          <a:p>
            <a:pPr algn="ctr">
              <a:lnSpc>
                <a:spcPct val="90000"/>
              </a:lnSpc>
            </a:pPr>
            <a:r>
              <a:rPr lang="en-US" sz="1050" dirty="0">
                <a:solidFill>
                  <a:schemeClr val="bg1"/>
                </a:solidFill>
              </a:rPr>
              <a:t>Geotargeting Mobile Display Ad*</a:t>
            </a:r>
          </a:p>
        </p:txBody>
      </p:sp>
      <p:sp>
        <p:nvSpPr>
          <p:cNvPr id="22" name="Rectangle 21">
            <a:extLst>
              <a:ext uri="{FF2B5EF4-FFF2-40B4-BE49-F238E27FC236}">
                <a16:creationId xmlns:a16="http://schemas.microsoft.com/office/drawing/2014/main" id="{E91C1663-C556-39D6-014A-ABA5626B6EBB}"/>
              </a:ext>
            </a:extLst>
          </p:cNvPr>
          <p:cNvSpPr/>
          <p:nvPr/>
        </p:nvSpPr>
        <p:spPr>
          <a:xfrm>
            <a:off x="9498648" y="5558362"/>
            <a:ext cx="2309227"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solidFill>
                  <a:schemeClr val="bg1"/>
                </a:solidFill>
              </a:rPr>
              <a:t>V116 In Store</a:t>
            </a:r>
          </a:p>
          <a:p>
            <a:pPr algn="ctr">
              <a:lnSpc>
                <a:spcPct val="90000"/>
              </a:lnSpc>
            </a:pPr>
            <a:r>
              <a:rPr lang="en-US" sz="1050" dirty="0">
                <a:solidFill>
                  <a:schemeClr val="bg1"/>
                </a:solidFill>
              </a:rPr>
              <a:t>Audio, Signage, &amp; Video*</a:t>
            </a:r>
          </a:p>
        </p:txBody>
      </p:sp>
      <p:sp>
        <p:nvSpPr>
          <p:cNvPr id="26" name="Callout: Right Arrow 25">
            <a:extLst>
              <a:ext uri="{FF2B5EF4-FFF2-40B4-BE49-F238E27FC236}">
                <a16:creationId xmlns:a16="http://schemas.microsoft.com/office/drawing/2014/main" id="{9963FCE3-CF55-5804-EC36-C65A5F712BCB}"/>
              </a:ext>
            </a:extLst>
          </p:cNvPr>
          <p:cNvSpPr/>
          <p:nvPr/>
        </p:nvSpPr>
        <p:spPr>
          <a:xfrm>
            <a:off x="388934" y="2419871"/>
            <a:ext cx="3355224" cy="1554480"/>
          </a:xfrm>
          <a:prstGeom prst="rightArrowCallou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Core branded materials will include pharmacy in consumer targeting via banners, social, print, tv, and audio. </a:t>
            </a:r>
          </a:p>
          <a:p>
            <a:pPr algn="ctr"/>
            <a:endParaRPr lang="en-US" sz="1100" dirty="0">
              <a:solidFill>
                <a:schemeClr val="bg1"/>
              </a:solidFill>
            </a:endParaRPr>
          </a:p>
          <a:p>
            <a:pPr algn="ctr"/>
            <a:r>
              <a:rPr lang="en-US" sz="1100" dirty="0">
                <a:solidFill>
                  <a:schemeClr val="bg1"/>
                </a:solidFill>
              </a:rPr>
              <a:t>2025 Pharmacy patient brochure will feature newly eligible patient groups.</a:t>
            </a:r>
          </a:p>
        </p:txBody>
      </p:sp>
      <p:sp>
        <p:nvSpPr>
          <p:cNvPr id="27" name="Callout: Right Arrow 26">
            <a:extLst>
              <a:ext uri="{FF2B5EF4-FFF2-40B4-BE49-F238E27FC236}">
                <a16:creationId xmlns:a16="http://schemas.microsoft.com/office/drawing/2014/main" id="{E1DE3F75-491F-019B-C1A5-01730D29C616}"/>
              </a:ext>
            </a:extLst>
          </p:cNvPr>
          <p:cNvSpPr/>
          <p:nvPr/>
        </p:nvSpPr>
        <p:spPr>
          <a:xfrm>
            <a:off x="397563" y="4160832"/>
            <a:ext cx="3355224" cy="1554480"/>
          </a:xfrm>
          <a:prstGeom prst="rightArrowCallou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2060"/>
                </a:solidFill>
              </a:rPr>
              <a:t>Based on adoption, in store pharmacy and partnership campaigns will be launched with prioritized pharmacy retailers to reach newly eligible patient groups**</a:t>
            </a:r>
          </a:p>
        </p:txBody>
      </p:sp>
    </p:spTree>
    <p:extLst>
      <p:ext uri="{BB962C8B-B14F-4D97-AF65-F5344CB8AC3E}">
        <p14:creationId xmlns:p14="http://schemas.microsoft.com/office/powerpoint/2010/main" val="173909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44AB-C3C9-C120-529F-0EF4FD5109B7}"/>
              </a:ext>
            </a:extLst>
          </p:cNvPr>
          <p:cNvSpPr>
            <a:spLocks noGrp="1"/>
          </p:cNvSpPr>
          <p:nvPr>
            <p:ph type="title"/>
          </p:nvPr>
        </p:nvSpPr>
        <p:spPr>
          <a:xfrm>
            <a:off x="377824" y="377825"/>
            <a:ext cx="11439144" cy="850107"/>
          </a:xfrm>
        </p:spPr>
        <p:txBody>
          <a:bodyPr/>
          <a:lstStyle/>
          <a:p>
            <a:r>
              <a:rPr lang="en-US"/>
              <a:t>2024 V116 branded campaign – </a:t>
            </a:r>
            <a:br>
              <a:rPr lang="en-US"/>
            </a:br>
            <a:r>
              <a:rPr lang="en-US"/>
              <a:t>Pharmacy HCC tactics, channel, &amp; objectives</a:t>
            </a:r>
          </a:p>
        </p:txBody>
      </p:sp>
      <p:sp>
        <p:nvSpPr>
          <p:cNvPr id="5" name="Slide Number Placeholder 4">
            <a:extLst>
              <a:ext uri="{FF2B5EF4-FFF2-40B4-BE49-F238E27FC236}">
                <a16:creationId xmlns:a16="http://schemas.microsoft.com/office/drawing/2014/main" id="{0751588A-DA52-A0FB-1FB5-215EFE4D5767}"/>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32</a:t>
            </a:fld>
            <a:endParaRPr lang="en-GB"/>
          </a:p>
        </p:txBody>
      </p:sp>
      <p:graphicFrame>
        <p:nvGraphicFramePr>
          <p:cNvPr id="3" name="Table 6">
            <a:extLst>
              <a:ext uri="{FF2B5EF4-FFF2-40B4-BE49-F238E27FC236}">
                <a16:creationId xmlns:a16="http://schemas.microsoft.com/office/drawing/2014/main" id="{40EA9C60-AEDD-4800-DBDF-0D93A81A1812}"/>
              </a:ext>
            </a:extLst>
          </p:cNvPr>
          <p:cNvGraphicFramePr>
            <a:graphicFrameLocks/>
          </p:cNvGraphicFramePr>
          <p:nvPr>
            <p:extLst>
              <p:ext uri="{D42A27DB-BD31-4B8C-83A1-F6EECF244321}">
                <p14:modId xmlns:p14="http://schemas.microsoft.com/office/powerpoint/2010/main" val="1416042429"/>
              </p:ext>
            </p:extLst>
          </p:nvPr>
        </p:nvGraphicFramePr>
        <p:xfrm>
          <a:off x="377824" y="1329749"/>
          <a:ext cx="11436352" cy="4808415"/>
        </p:xfrm>
        <a:graphic>
          <a:graphicData uri="http://schemas.openxmlformats.org/drawingml/2006/table">
            <a:tbl>
              <a:tblPr firstRow="1" bandRow="1">
                <a:tableStyleId>{5C22544A-7EE6-4342-B048-85BDC9FD1C3A}</a:tableStyleId>
              </a:tblPr>
              <a:tblGrid>
                <a:gridCol w="2960057">
                  <a:extLst>
                    <a:ext uri="{9D8B030D-6E8A-4147-A177-3AD203B41FA5}">
                      <a16:colId xmlns:a16="http://schemas.microsoft.com/office/drawing/2014/main" val="3727175956"/>
                    </a:ext>
                  </a:extLst>
                </a:gridCol>
                <a:gridCol w="3517235">
                  <a:extLst>
                    <a:ext uri="{9D8B030D-6E8A-4147-A177-3AD203B41FA5}">
                      <a16:colId xmlns:a16="http://schemas.microsoft.com/office/drawing/2014/main" val="2148031706"/>
                    </a:ext>
                  </a:extLst>
                </a:gridCol>
                <a:gridCol w="2479530">
                  <a:extLst>
                    <a:ext uri="{9D8B030D-6E8A-4147-A177-3AD203B41FA5}">
                      <a16:colId xmlns:a16="http://schemas.microsoft.com/office/drawing/2014/main" val="892997466"/>
                    </a:ext>
                  </a:extLst>
                </a:gridCol>
                <a:gridCol w="2479530">
                  <a:extLst>
                    <a:ext uri="{9D8B030D-6E8A-4147-A177-3AD203B41FA5}">
                      <a16:colId xmlns:a16="http://schemas.microsoft.com/office/drawing/2014/main" val="1533506469"/>
                    </a:ext>
                  </a:extLst>
                </a:gridCol>
              </a:tblGrid>
              <a:tr h="674542">
                <a:tc>
                  <a:txBody>
                    <a:bodyPr/>
                    <a:lstStyle/>
                    <a:p>
                      <a:pPr algn="l">
                        <a:lnSpc>
                          <a:spcPct val="95000"/>
                        </a:lnSpc>
                        <a:spcBef>
                          <a:spcPts val="300"/>
                        </a:spcBef>
                      </a:pPr>
                      <a:r>
                        <a:rPr lang="en-US" sz="1800" b="0"/>
                        <a:t>Objectives</a:t>
                      </a:r>
                    </a:p>
                  </a:txBody>
                  <a:tcPr marL="731520" marT="137160" marB="1371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95000"/>
                        </a:lnSpc>
                        <a:spcBef>
                          <a:spcPts val="300"/>
                        </a:spcBef>
                      </a:pPr>
                      <a:r>
                        <a:rPr lang="en-US" sz="1800" b="0"/>
                        <a:t>Channel / platforms</a:t>
                      </a:r>
                    </a:p>
                  </a:txBody>
                  <a:tcPr marT="137160" marB="1371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l">
                        <a:lnSpc>
                          <a:spcPct val="95000"/>
                        </a:lnSpc>
                        <a:spcBef>
                          <a:spcPts val="300"/>
                        </a:spcBef>
                      </a:pPr>
                      <a:r>
                        <a:rPr lang="en-US" sz="1800" b="0"/>
                        <a:t>Tactics</a:t>
                      </a:r>
                    </a:p>
                  </a:txBody>
                  <a:tcPr marL="822960" marT="137160" marB="1371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2939509331"/>
                  </a:ext>
                </a:extLst>
              </a:tr>
              <a:tr h="0">
                <a:tc>
                  <a:txBody>
                    <a:bodyPr/>
                    <a:lstStyle/>
                    <a:p>
                      <a:pPr>
                        <a:lnSpc>
                          <a:spcPct val="90000"/>
                        </a:lnSpc>
                        <a:spcBef>
                          <a:spcPts val="200"/>
                        </a:spcBef>
                      </a:pPr>
                      <a:r>
                        <a:rPr lang="en-US" sz="1500" kern="1200">
                          <a:solidFill>
                            <a:schemeClr val="accent1"/>
                          </a:solidFill>
                        </a:rPr>
                        <a:t>Reach consumer via digital channels</a:t>
                      </a:r>
                      <a:endParaRPr lang="en-US" sz="1500">
                        <a:solidFill>
                          <a:schemeClr val="accent1"/>
                        </a:solidFill>
                      </a:endParaRPr>
                    </a:p>
                  </a:txBody>
                  <a:tcPr marL="731520"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Digital</a:t>
                      </a:r>
                    </a:p>
                    <a:p>
                      <a:pPr algn="ctr">
                        <a:lnSpc>
                          <a:spcPct val="90000"/>
                        </a:lnSpc>
                        <a:spcBef>
                          <a:spcPts val="200"/>
                        </a:spcBef>
                      </a:pPr>
                      <a:r>
                        <a:rPr lang="en-US" sz="1500">
                          <a:solidFill>
                            <a:schemeClr val="tx1"/>
                          </a:solidFill>
                        </a:rPr>
                        <a:t>(display, search, &amp; social)</a:t>
                      </a:r>
                    </a:p>
                  </a:txBody>
                  <a:tcPr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nSpc>
                          <a:spcPct val="90000"/>
                        </a:lnSpc>
                        <a:spcBef>
                          <a:spcPts val="200"/>
                        </a:spcBef>
                        <a:buFont typeface="Arial" panose="020B0604020202020204" pitchFamily="34" charset="0"/>
                        <a:buChar char="•"/>
                      </a:pPr>
                      <a:r>
                        <a:rPr lang="en-US" sz="1500">
                          <a:solidFill>
                            <a:schemeClr val="tx1"/>
                          </a:solidFill>
                        </a:rPr>
                        <a:t>Banners</a:t>
                      </a:r>
                    </a:p>
                    <a:p>
                      <a:pPr marL="166688" indent="-166688">
                        <a:lnSpc>
                          <a:spcPct val="90000"/>
                        </a:lnSpc>
                        <a:spcBef>
                          <a:spcPts val="200"/>
                        </a:spcBef>
                        <a:buFont typeface="Arial" panose="020B0604020202020204" pitchFamily="34" charset="0"/>
                        <a:buChar char="•"/>
                      </a:pPr>
                      <a:r>
                        <a:rPr lang="en-US" sz="1500">
                          <a:solidFill>
                            <a:schemeClr val="tx1"/>
                          </a:solidFill>
                        </a:rPr>
                        <a:t>Video</a:t>
                      </a:r>
                    </a:p>
                    <a:p>
                      <a:pPr marL="166688" indent="-166688">
                        <a:lnSpc>
                          <a:spcPct val="90000"/>
                        </a:lnSpc>
                        <a:spcBef>
                          <a:spcPts val="200"/>
                        </a:spcBef>
                        <a:buFont typeface="Arial" panose="020B0604020202020204" pitchFamily="34" charset="0"/>
                        <a:buChar char="•"/>
                      </a:pPr>
                      <a:r>
                        <a:rPr lang="en-US" sz="1500">
                          <a:solidFill>
                            <a:schemeClr val="tx1"/>
                          </a:solidFill>
                        </a:rPr>
                        <a:t>Paid search</a:t>
                      </a:r>
                    </a:p>
                  </a:txBody>
                  <a:tcPr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3734000860"/>
                  </a:ext>
                </a:extLst>
              </a:tr>
              <a:tr h="682521">
                <a:tc>
                  <a:txBody>
                    <a:bodyPr/>
                    <a:lstStyle/>
                    <a:p>
                      <a:pPr>
                        <a:lnSpc>
                          <a:spcPct val="90000"/>
                        </a:lnSpc>
                        <a:spcBef>
                          <a:spcPts val="200"/>
                        </a:spcBef>
                      </a:pPr>
                      <a:r>
                        <a:rPr lang="en-US" sz="1500" kern="1200">
                          <a:solidFill>
                            <a:schemeClr val="accent1"/>
                          </a:solidFill>
                        </a:rPr>
                        <a:t>Reach consumer via entertainment channels </a:t>
                      </a:r>
                      <a:endParaRPr lang="en-US" sz="1500">
                        <a:solidFill>
                          <a:schemeClr val="accent1"/>
                        </a:solidFill>
                      </a:endParaRPr>
                    </a:p>
                  </a:txBody>
                  <a:tcPr marL="731520"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Streaming, Cable, Celestial radio</a:t>
                      </a:r>
                    </a:p>
                  </a:txBody>
                  <a:tcPr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nSpc>
                          <a:spcPct val="90000"/>
                        </a:lnSpc>
                        <a:spcBef>
                          <a:spcPts val="200"/>
                        </a:spcBef>
                        <a:buFont typeface="Arial" panose="020B0604020202020204" pitchFamily="34" charset="0"/>
                        <a:buChar char="•"/>
                      </a:pPr>
                      <a:r>
                        <a:rPr lang="en-US" sz="1500">
                          <a:solidFill>
                            <a:schemeClr val="tx1"/>
                          </a:solidFill>
                        </a:rPr>
                        <a:t>DTC TV campaign</a:t>
                      </a:r>
                    </a:p>
                  </a:txBody>
                  <a:tcPr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1972392218"/>
                  </a:ext>
                </a:extLst>
              </a:tr>
              <a:tr h="0">
                <a:tc>
                  <a:txBody>
                    <a:bodyPr/>
                    <a:lstStyle/>
                    <a:p>
                      <a:pPr>
                        <a:lnSpc>
                          <a:spcPct val="90000"/>
                        </a:lnSpc>
                        <a:spcBef>
                          <a:spcPts val="200"/>
                        </a:spcBef>
                      </a:pPr>
                      <a:r>
                        <a:rPr lang="en-US" sz="1500" kern="1200">
                          <a:solidFill>
                            <a:schemeClr val="accent1"/>
                          </a:solidFill>
                        </a:rPr>
                        <a:t>Reach consumer</a:t>
                      </a:r>
                      <a:br>
                        <a:rPr lang="en-US" sz="1500" kern="1200">
                          <a:solidFill>
                            <a:schemeClr val="accent1"/>
                          </a:solidFill>
                        </a:rPr>
                      </a:br>
                      <a:r>
                        <a:rPr lang="en-US" sz="1500" kern="1200">
                          <a:solidFill>
                            <a:schemeClr val="accent1"/>
                          </a:solidFill>
                        </a:rPr>
                        <a:t>in pharmacy </a:t>
                      </a:r>
                      <a:endParaRPr lang="en-US" sz="1500">
                        <a:solidFill>
                          <a:schemeClr val="accent1"/>
                        </a:solidFill>
                      </a:endParaRPr>
                    </a:p>
                  </a:txBody>
                  <a:tcPr marL="731520"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Print &amp; Digital</a:t>
                      </a:r>
                    </a:p>
                  </a:txBody>
                  <a:tcPr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POC Signage</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POC Digital monitors</a:t>
                      </a:r>
                    </a:p>
                  </a:txBody>
                  <a:tcPr marT="100584" marB="100584">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In-store radio</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Patient education resources</a:t>
                      </a:r>
                    </a:p>
                  </a:txBody>
                  <a:tcPr marT="100584" marB="100584">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3003861097"/>
                  </a:ext>
                </a:extLst>
              </a:tr>
              <a:tr h="0">
                <a:tc>
                  <a:txBody>
                    <a:bodyPr/>
                    <a:lstStyle/>
                    <a:p>
                      <a:pPr algn="l">
                        <a:lnSpc>
                          <a:spcPct val="90000"/>
                        </a:lnSpc>
                        <a:spcBef>
                          <a:spcPts val="200"/>
                        </a:spcBef>
                      </a:pPr>
                      <a:r>
                        <a:rPr lang="en-US" sz="1500" kern="1200">
                          <a:solidFill>
                            <a:schemeClr val="accent1"/>
                          </a:solidFill>
                        </a:rPr>
                        <a:t>Reach consumer via preferred retail pharmacy</a:t>
                      </a:r>
                      <a:endParaRPr lang="en-US" sz="1500">
                        <a:solidFill>
                          <a:schemeClr val="accent1"/>
                        </a:solidFill>
                      </a:endParaRPr>
                    </a:p>
                  </a:txBody>
                  <a:tcPr marL="731520"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Retail partner media campaigns</a:t>
                      </a:r>
                    </a:p>
                  </a:txBody>
                  <a:tcPr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gridSpan="2">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Sponsored mailers and emails</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Sponsored content in social handles</a:t>
                      </a:r>
                    </a:p>
                  </a:txBody>
                  <a:tcPr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hMerge="1">
                  <a:txBody>
                    <a:bodyPr/>
                    <a:lstStyle/>
                    <a:p>
                      <a:endParaRPr lang="en-US"/>
                    </a:p>
                  </a:txBody>
                  <a:tcPr/>
                </a:tc>
                <a:extLst>
                  <a:ext uri="{0D108BD9-81ED-4DB2-BD59-A6C34878D82A}">
                    <a16:rowId xmlns:a16="http://schemas.microsoft.com/office/drawing/2014/main" val="3315311228"/>
                  </a:ext>
                </a:extLst>
              </a:tr>
              <a:tr h="0">
                <a:tc>
                  <a:txBody>
                    <a:bodyPr/>
                    <a:lstStyle/>
                    <a:p>
                      <a:pPr algn="l">
                        <a:lnSpc>
                          <a:spcPct val="90000"/>
                        </a:lnSpc>
                        <a:spcBef>
                          <a:spcPts val="200"/>
                        </a:spcBef>
                      </a:pPr>
                      <a:r>
                        <a:rPr lang="en-US" sz="1500">
                          <a:solidFill>
                            <a:schemeClr val="accent1"/>
                          </a:solidFill>
                        </a:rPr>
                        <a:t>Support Pharmacist/</a:t>
                      </a:r>
                      <a:br>
                        <a:rPr lang="en-US" sz="1500">
                          <a:solidFill>
                            <a:schemeClr val="accent1"/>
                          </a:solidFill>
                        </a:rPr>
                      </a:br>
                      <a:r>
                        <a:rPr lang="en-US" sz="1500">
                          <a:solidFill>
                            <a:schemeClr val="accent1"/>
                          </a:solidFill>
                        </a:rPr>
                        <a:t>patient engagement </a:t>
                      </a:r>
                    </a:p>
                  </a:txBody>
                  <a:tcPr marL="731520"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lnSpc>
                          <a:spcPct val="90000"/>
                        </a:lnSpc>
                        <a:spcBef>
                          <a:spcPts val="200"/>
                        </a:spcBef>
                      </a:pPr>
                      <a:r>
                        <a:rPr lang="en-US" sz="1500">
                          <a:solidFill>
                            <a:schemeClr val="tx1"/>
                          </a:solidFill>
                        </a:rPr>
                        <a:t>VPAE, PVAR, RMD, IPN AE, LTC AE</a:t>
                      </a:r>
                    </a:p>
                    <a:p>
                      <a:pPr algn="ctr">
                        <a:lnSpc>
                          <a:spcPct val="90000"/>
                        </a:lnSpc>
                        <a:spcBef>
                          <a:spcPts val="200"/>
                        </a:spcBef>
                      </a:pPr>
                      <a:r>
                        <a:rPr lang="en-US" sz="1500">
                          <a:solidFill>
                            <a:schemeClr val="tx1"/>
                          </a:solidFill>
                        </a:rPr>
                        <a:t>(Veeva, ROME, NEXUS)</a:t>
                      </a:r>
                    </a:p>
                  </a:txBody>
                  <a:tcPr marT="100584" marB="10058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DSA sales aid</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Field email</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Execution guide</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Issue response guide</a:t>
                      </a:r>
                    </a:p>
                  </a:txBody>
                  <a:tcPr marT="100584" marB="100584">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Why deck</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Veeva survey</a:t>
                      </a:r>
                    </a:p>
                    <a:p>
                      <a:pPr marL="166688" indent="-166688" algn="l" defTabSz="914400" rtl="0" eaLnBrk="1" latinLnBrk="0" hangingPunct="1">
                        <a:lnSpc>
                          <a:spcPct val="90000"/>
                        </a:lnSpc>
                        <a:spcBef>
                          <a:spcPts val="200"/>
                        </a:spcBef>
                        <a:buFont typeface="Arial" panose="020B0604020202020204" pitchFamily="34" charset="0"/>
                        <a:buChar char="•"/>
                      </a:pPr>
                      <a:r>
                        <a:rPr lang="en-US" sz="1500" kern="1200">
                          <a:solidFill>
                            <a:schemeClr val="tx1"/>
                          </a:solidFill>
                          <a:latin typeface="+mn-lt"/>
                          <a:ea typeface="+mn-ea"/>
                          <a:cs typeface="+mn-cs"/>
                        </a:rPr>
                        <a:t>Patient education</a:t>
                      </a:r>
                    </a:p>
                  </a:txBody>
                  <a:tcPr marT="100584" marB="100584">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2702390284"/>
                  </a:ext>
                </a:extLst>
              </a:tr>
            </a:tbl>
          </a:graphicData>
        </a:graphic>
      </p:graphicFrame>
      <p:grpSp>
        <p:nvGrpSpPr>
          <p:cNvPr id="77" name="Group 76">
            <a:extLst>
              <a:ext uri="{FF2B5EF4-FFF2-40B4-BE49-F238E27FC236}">
                <a16:creationId xmlns:a16="http://schemas.microsoft.com/office/drawing/2014/main" id="{DFA8C819-1BA4-5E0E-7F2E-0D043A526DE2}"/>
              </a:ext>
            </a:extLst>
          </p:cNvPr>
          <p:cNvGrpSpPr>
            <a:grpSpLocks noChangeAspect="1"/>
          </p:cNvGrpSpPr>
          <p:nvPr/>
        </p:nvGrpSpPr>
        <p:grpSpPr>
          <a:xfrm>
            <a:off x="492357" y="3735703"/>
            <a:ext cx="503043" cy="502920"/>
            <a:chOff x="-6781800" y="6858000"/>
            <a:chExt cx="6515100" cy="6513513"/>
          </a:xfrm>
        </p:grpSpPr>
        <p:sp>
          <p:nvSpPr>
            <p:cNvPr id="70" name="AutoShape 4">
              <a:extLst>
                <a:ext uri="{FF2B5EF4-FFF2-40B4-BE49-F238E27FC236}">
                  <a16:creationId xmlns:a16="http://schemas.microsoft.com/office/drawing/2014/main" id="{41223C6F-EE7A-67D8-D8D7-0512C117A60B}"/>
                </a:ext>
              </a:extLst>
            </p:cNvPr>
            <p:cNvSpPr>
              <a:spLocks noChangeAspect="1" noChangeArrowheads="1" noTextEdit="1"/>
            </p:cNvSpPr>
            <p:nvPr/>
          </p:nvSpPr>
          <p:spPr bwMode="auto">
            <a:xfrm>
              <a:off x="-6781800" y="6858000"/>
              <a:ext cx="6515100" cy="6513513"/>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6" name="Group 75">
              <a:extLst>
                <a:ext uri="{FF2B5EF4-FFF2-40B4-BE49-F238E27FC236}">
                  <a16:creationId xmlns:a16="http://schemas.microsoft.com/office/drawing/2014/main" id="{8B2918CB-E897-FC5E-4B90-439C6BDEC74B}"/>
                </a:ext>
              </a:extLst>
            </p:cNvPr>
            <p:cNvGrpSpPr/>
            <p:nvPr/>
          </p:nvGrpSpPr>
          <p:grpSpPr>
            <a:xfrm>
              <a:off x="-6773863" y="6858000"/>
              <a:ext cx="6499225" cy="6513513"/>
              <a:chOff x="-6773863" y="6858000"/>
              <a:chExt cx="6499225" cy="6513513"/>
            </a:xfrm>
            <a:solidFill>
              <a:schemeClr val="accent1"/>
            </a:solidFill>
          </p:grpSpPr>
          <p:sp>
            <p:nvSpPr>
              <p:cNvPr id="72" name="Freeform 7">
                <a:extLst>
                  <a:ext uri="{FF2B5EF4-FFF2-40B4-BE49-F238E27FC236}">
                    <a16:creationId xmlns:a16="http://schemas.microsoft.com/office/drawing/2014/main" id="{97CBD573-D6D2-659F-077F-6CC80809053A}"/>
                  </a:ext>
                </a:extLst>
              </p:cNvPr>
              <p:cNvSpPr>
                <a:spLocks noEditPoints="1"/>
              </p:cNvSpPr>
              <p:nvPr/>
            </p:nvSpPr>
            <p:spPr bwMode="auto">
              <a:xfrm>
                <a:off x="-4281488" y="7324725"/>
                <a:ext cx="1514475" cy="1516063"/>
              </a:xfrm>
              <a:custGeom>
                <a:avLst/>
                <a:gdLst>
                  <a:gd name="T0" fmla="*/ 372 w 402"/>
                  <a:gd name="T1" fmla="*/ 115 h 402"/>
                  <a:gd name="T2" fmla="*/ 287 w 402"/>
                  <a:gd name="T3" fmla="*/ 115 h 402"/>
                  <a:gd name="T4" fmla="*/ 287 w 402"/>
                  <a:gd name="T5" fmla="*/ 30 h 402"/>
                  <a:gd name="T6" fmla="*/ 257 w 402"/>
                  <a:gd name="T7" fmla="*/ 0 h 402"/>
                  <a:gd name="T8" fmla="*/ 145 w 402"/>
                  <a:gd name="T9" fmla="*/ 0 h 402"/>
                  <a:gd name="T10" fmla="*/ 115 w 402"/>
                  <a:gd name="T11" fmla="*/ 30 h 402"/>
                  <a:gd name="T12" fmla="*/ 115 w 402"/>
                  <a:gd name="T13" fmla="*/ 115 h 402"/>
                  <a:gd name="T14" fmla="*/ 30 w 402"/>
                  <a:gd name="T15" fmla="*/ 115 h 402"/>
                  <a:gd name="T16" fmla="*/ 0 w 402"/>
                  <a:gd name="T17" fmla="*/ 145 h 402"/>
                  <a:gd name="T18" fmla="*/ 0 w 402"/>
                  <a:gd name="T19" fmla="*/ 257 h 402"/>
                  <a:gd name="T20" fmla="*/ 30 w 402"/>
                  <a:gd name="T21" fmla="*/ 287 h 402"/>
                  <a:gd name="T22" fmla="*/ 115 w 402"/>
                  <a:gd name="T23" fmla="*/ 287 h 402"/>
                  <a:gd name="T24" fmla="*/ 115 w 402"/>
                  <a:gd name="T25" fmla="*/ 372 h 402"/>
                  <a:gd name="T26" fmla="*/ 145 w 402"/>
                  <a:gd name="T27" fmla="*/ 402 h 402"/>
                  <a:gd name="T28" fmla="*/ 257 w 402"/>
                  <a:gd name="T29" fmla="*/ 402 h 402"/>
                  <a:gd name="T30" fmla="*/ 287 w 402"/>
                  <a:gd name="T31" fmla="*/ 372 h 402"/>
                  <a:gd name="T32" fmla="*/ 287 w 402"/>
                  <a:gd name="T33" fmla="*/ 287 h 402"/>
                  <a:gd name="T34" fmla="*/ 372 w 402"/>
                  <a:gd name="T35" fmla="*/ 287 h 402"/>
                  <a:gd name="T36" fmla="*/ 402 w 402"/>
                  <a:gd name="T37" fmla="*/ 257 h 402"/>
                  <a:gd name="T38" fmla="*/ 402 w 402"/>
                  <a:gd name="T39" fmla="*/ 145 h 402"/>
                  <a:gd name="T40" fmla="*/ 372 w 402"/>
                  <a:gd name="T41" fmla="*/ 115 h 402"/>
                  <a:gd name="T42" fmla="*/ 342 w 402"/>
                  <a:gd name="T43" fmla="*/ 227 h 402"/>
                  <a:gd name="T44" fmla="*/ 257 w 402"/>
                  <a:gd name="T45" fmla="*/ 227 h 402"/>
                  <a:gd name="T46" fmla="*/ 227 w 402"/>
                  <a:gd name="T47" fmla="*/ 257 h 402"/>
                  <a:gd name="T48" fmla="*/ 227 w 402"/>
                  <a:gd name="T49" fmla="*/ 342 h 402"/>
                  <a:gd name="T50" fmla="*/ 175 w 402"/>
                  <a:gd name="T51" fmla="*/ 342 h 402"/>
                  <a:gd name="T52" fmla="*/ 175 w 402"/>
                  <a:gd name="T53" fmla="*/ 257 h 402"/>
                  <a:gd name="T54" fmla="*/ 145 w 402"/>
                  <a:gd name="T55" fmla="*/ 227 h 402"/>
                  <a:gd name="T56" fmla="*/ 60 w 402"/>
                  <a:gd name="T57" fmla="*/ 227 h 402"/>
                  <a:gd name="T58" fmla="*/ 60 w 402"/>
                  <a:gd name="T59" fmla="*/ 175 h 402"/>
                  <a:gd name="T60" fmla="*/ 145 w 402"/>
                  <a:gd name="T61" fmla="*/ 175 h 402"/>
                  <a:gd name="T62" fmla="*/ 175 w 402"/>
                  <a:gd name="T63" fmla="*/ 145 h 402"/>
                  <a:gd name="T64" fmla="*/ 175 w 402"/>
                  <a:gd name="T65" fmla="*/ 60 h 402"/>
                  <a:gd name="T66" fmla="*/ 227 w 402"/>
                  <a:gd name="T67" fmla="*/ 60 h 402"/>
                  <a:gd name="T68" fmla="*/ 227 w 402"/>
                  <a:gd name="T69" fmla="*/ 145 h 402"/>
                  <a:gd name="T70" fmla="*/ 257 w 402"/>
                  <a:gd name="T71" fmla="*/ 175 h 402"/>
                  <a:gd name="T72" fmla="*/ 342 w 402"/>
                  <a:gd name="T73" fmla="*/ 175 h 402"/>
                  <a:gd name="T74" fmla="*/ 342 w 402"/>
                  <a:gd name="T75" fmla="*/ 227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2" h="402">
                    <a:moveTo>
                      <a:pt x="372" y="115"/>
                    </a:moveTo>
                    <a:cubicBezTo>
                      <a:pt x="287" y="115"/>
                      <a:pt x="287" y="115"/>
                      <a:pt x="287" y="115"/>
                    </a:cubicBezTo>
                    <a:cubicBezTo>
                      <a:pt x="287" y="30"/>
                      <a:pt x="287" y="30"/>
                      <a:pt x="287" y="30"/>
                    </a:cubicBezTo>
                    <a:cubicBezTo>
                      <a:pt x="287" y="13"/>
                      <a:pt x="274" y="0"/>
                      <a:pt x="257" y="0"/>
                    </a:cubicBezTo>
                    <a:cubicBezTo>
                      <a:pt x="145" y="0"/>
                      <a:pt x="145" y="0"/>
                      <a:pt x="145" y="0"/>
                    </a:cubicBezTo>
                    <a:cubicBezTo>
                      <a:pt x="128" y="0"/>
                      <a:pt x="115" y="13"/>
                      <a:pt x="115" y="30"/>
                    </a:cubicBezTo>
                    <a:cubicBezTo>
                      <a:pt x="115" y="115"/>
                      <a:pt x="115" y="115"/>
                      <a:pt x="115" y="115"/>
                    </a:cubicBezTo>
                    <a:cubicBezTo>
                      <a:pt x="30" y="115"/>
                      <a:pt x="30" y="115"/>
                      <a:pt x="30" y="115"/>
                    </a:cubicBezTo>
                    <a:cubicBezTo>
                      <a:pt x="13" y="115"/>
                      <a:pt x="0" y="128"/>
                      <a:pt x="0" y="145"/>
                    </a:cubicBezTo>
                    <a:cubicBezTo>
                      <a:pt x="0" y="257"/>
                      <a:pt x="0" y="257"/>
                      <a:pt x="0" y="257"/>
                    </a:cubicBezTo>
                    <a:cubicBezTo>
                      <a:pt x="0" y="274"/>
                      <a:pt x="13" y="287"/>
                      <a:pt x="30" y="287"/>
                    </a:cubicBezTo>
                    <a:cubicBezTo>
                      <a:pt x="115" y="287"/>
                      <a:pt x="115" y="287"/>
                      <a:pt x="115" y="287"/>
                    </a:cubicBezTo>
                    <a:cubicBezTo>
                      <a:pt x="115" y="372"/>
                      <a:pt x="115" y="372"/>
                      <a:pt x="115" y="372"/>
                    </a:cubicBezTo>
                    <a:cubicBezTo>
                      <a:pt x="115" y="389"/>
                      <a:pt x="128" y="402"/>
                      <a:pt x="145" y="402"/>
                    </a:cubicBezTo>
                    <a:cubicBezTo>
                      <a:pt x="257" y="402"/>
                      <a:pt x="257" y="402"/>
                      <a:pt x="257" y="402"/>
                    </a:cubicBezTo>
                    <a:cubicBezTo>
                      <a:pt x="274" y="402"/>
                      <a:pt x="287" y="389"/>
                      <a:pt x="287" y="372"/>
                    </a:cubicBezTo>
                    <a:cubicBezTo>
                      <a:pt x="287" y="287"/>
                      <a:pt x="287" y="287"/>
                      <a:pt x="287" y="287"/>
                    </a:cubicBezTo>
                    <a:cubicBezTo>
                      <a:pt x="372" y="287"/>
                      <a:pt x="372" y="287"/>
                      <a:pt x="372" y="287"/>
                    </a:cubicBezTo>
                    <a:cubicBezTo>
                      <a:pt x="389" y="287"/>
                      <a:pt x="402" y="274"/>
                      <a:pt x="402" y="257"/>
                    </a:cubicBezTo>
                    <a:cubicBezTo>
                      <a:pt x="402" y="145"/>
                      <a:pt x="402" y="145"/>
                      <a:pt x="402" y="145"/>
                    </a:cubicBezTo>
                    <a:cubicBezTo>
                      <a:pt x="402" y="128"/>
                      <a:pt x="389" y="115"/>
                      <a:pt x="372" y="115"/>
                    </a:cubicBezTo>
                    <a:close/>
                    <a:moveTo>
                      <a:pt x="342" y="227"/>
                    </a:moveTo>
                    <a:cubicBezTo>
                      <a:pt x="257" y="227"/>
                      <a:pt x="257" y="227"/>
                      <a:pt x="257" y="227"/>
                    </a:cubicBezTo>
                    <a:cubicBezTo>
                      <a:pt x="241" y="227"/>
                      <a:pt x="227" y="241"/>
                      <a:pt x="227" y="257"/>
                    </a:cubicBezTo>
                    <a:cubicBezTo>
                      <a:pt x="227" y="342"/>
                      <a:pt x="227" y="342"/>
                      <a:pt x="227" y="342"/>
                    </a:cubicBezTo>
                    <a:cubicBezTo>
                      <a:pt x="175" y="342"/>
                      <a:pt x="175" y="342"/>
                      <a:pt x="175" y="342"/>
                    </a:cubicBezTo>
                    <a:cubicBezTo>
                      <a:pt x="175" y="257"/>
                      <a:pt x="175" y="257"/>
                      <a:pt x="175" y="257"/>
                    </a:cubicBezTo>
                    <a:cubicBezTo>
                      <a:pt x="175" y="241"/>
                      <a:pt x="161" y="227"/>
                      <a:pt x="145" y="227"/>
                    </a:cubicBezTo>
                    <a:cubicBezTo>
                      <a:pt x="60" y="227"/>
                      <a:pt x="60" y="227"/>
                      <a:pt x="60" y="227"/>
                    </a:cubicBezTo>
                    <a:cubicBezTo>
                      <a:pt x="60" y="175"/>
                      <a:pt x="60" y="175"/>
                      <a:pt x="60" y="175"/>
                    </a:cubicBezTo>
                    <a:cubicBezTo>
                      <a:pt x="145" y="175"/>
                      <a:pt x="145" y="175"/>
                      <a:pt x="145" y="175"/>
                    </a:cubicBezTo>
                    <a:cubicBezTo>
                      <a:pt x="161" y="175"/>
                      <a:pt x="175" y="161"/>
                      <a:pt x="175" y="145"/>
                    </a:cubicBezTo>
                    <a:cubicBezTo>
                      <a:pt x="175" y="60"/>
                      <a:pt x="175" y="60"/>
                      <a:pt x="175" y="60"/>
                    </a:cubicBezTo>
                    <a:cubicBezTo>
                      <a:pt x="227" y="60"/>
                      <a:pt x="227" y="60"/>
                      <a:pt x="227" y="60"/>
                    </a:cubicBezTo>
                    <a:cubicBezTo>
                      <a:pt x="227" y="145"/>
                      <a:pt x="227" y="145"/>
                      <a:pt x="227" y="145"/>
                    </a:cubicBezTo>
                    <a:cubicBezTo>
                      <a:pt x="227" y="161"/>
                      <a:pt x="241" y="175"/>
                      <a:pt x="257" y="175"/>
                    </a:cubicBezTo>
                    <a:cubicBezTo>
                      <a:pt x="342" y="175"/>
                      <a:pt x="342" y="175"/>
                      <a:pt x="342" y="175"/>
                    </a:cubicBezTo>
                    <a:lnTo>
                      <a:pt x="342"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8">
                <a:extLst>
                  <a:ext uri="{FF2B5EF4-FFF2-40B4-BE49-F238E27FC236}">
                    <a16:creationId xmlns:a16="http://schemas.microsoft.com/office/drawing/2014/main" id="{5F054C83-A4D4-562D-F41D-4219CA3C62BA}"/>
                  </a:ext>
                </a:extLst>
              </p:cNvPr>
              <p:cNvSpPr>
                <a:spLocks noEditPoints="1"/>
              </p:cNvSpPr>
              <p:nvPr/>
            </p:nvSpPr>
            <p:spPr bwMode="auto">
              <a:xfrm>
                <a:off x="-6773863" y="6858000"/>
                <a:ext cx="6499225" cy="6513513"/>
              </a:xfrm>
              <a:custGeom>
                <a:avLst/>
                <a:gdLst>
                  <a:gd name="T0" fmla="*/ 1724 w 1724"/>
                  <a:gd name="T1" fmla="*/ 550 h 1728"/>
                  <a:gd name="T2" fmla="*/ 1724 w 1724"/>
                  <a:gd name="T3" fmla="*/ 319 h 1728"/>
                  <a:gd name="T4" fmla="*/ 1636 w 1724"/>
                  <a:gd name="T5" fmla="*/ 232 h 1728"/>
                  <a:gd name="T6" fmla="*/ 1264 w 1724"/>
                  <a:gd name="T7" fmla="*/ 232 h 1728"/>
                  <a:gd name="T8" fmla="*/ 1264 w 1724"/>
                  <a:gd name="T9" fmla="*/ 92 h 1728"/>
                  <a:gd name="T10" fmla="*/ 1173 w 1724"/>
                  <a:gd name="T11" fmla="*/ 0 h 1728"/>
                  <a:gd name="T12" fmla="*/ 551 w 1724"/>
                  <a:gd name="T13" fmla="*/ 0 h 1728"/>
                  <a:gd name="T14" fmla="*/ 460 w 1724"/>
                  <a:gd name="T15" fmla="*/ 92 h 1728"/>
                  <a:gd name="T16" fmla="*/ 460 w 1724"/>
                  <a:gd name="T17" fmla="*/ 232 h 1728"/>
                  <a:gd name="T18" fmla="*/ 88 w 1724"/>
                  <a:gd name="T19" fmla="*/ 232 h 1728"/>
                  <a:gd name="T20" fmla="*/ 0 w 1724"/>
                  <a:gd name="T21" fmla="*/ 319 h 1728"/>
                  <a:gd name="T22" fmla="*/ 0 w 1724"/>
                  <a:gd name="T23" fmla="*/ 550 h 1728"/>
                  <a:gd name="T24" fmla="*/ 85 w 1724"/>
                  <a:gd name="T25" fmla="*/ 637 h 1728"/>
                  <a:gd name="T26" fmla="*/ 85 w 1724"/>
                  <a:gd name="T27" fmla="*/ 1668 h 1728"/>
                  <a:gd name="T28" fmla="*/ 30 w 1724"/>
                  <a:gd name="T29" fmla="*/ 1668 h 1728"/>
                  <a:gd name="T30" fmla="*/ 0 w 1724"/>
                  <a:gd name="T31" fmla="*/ 1698 h 1728"/>
                  <a:gd name="T32" fmla="*/ 30 w 1724"/>
                  <a:gd name="T33" fmla="*/ 1728 h 1728"/>
                  <a:gd name="T34" fmla="*/ 1694 w 1724"/>
                  <a:gd name="T35" fmla="*/ 1728 h 1728"/>
                  <a:gd name="T36" fmla="*/ 1724 w 1724"/>
                  <a:gd name="T37" fmla="*/ 1698 h 1728"/>
                  <a:gd name="T38" fmla="*/ 1694 w 1724"/>
                  <a:gd name="T39" fmla="*/ 1668 h 1728"/>
                  <a:gd name="T40" fmla="*/ 1639 w 1724"/>
                  <a:gd name="T41" fmla="*/ 1668 h 1728"/>
                  <a:gd name="T42" fmla="*/ 1639 w 1724"/>
                  <a:gd name="T43" fmla="*/ 637 h 1728"/>
                  <a:gd name="T44" fmla="*/ 1724 w 1724"/>
                  <a:gd name="T45" fmla="*/ 550 h 1728"/>
                  <a:gd name="T46" fmla="*/ 1636 w 1724"/>
                  <a:gd name="T47" fmla="*/ 292 h 1728"/>
                  <a:gd name="T48" fmla="*/ 1664 w 1724"/>
                  <a:gd name="T49" fmla="*/ 319 h 1728"/>
                  <a:gd name="T50" fmla="*/ 1664 w 1724"/>
                  <a:gd name="T51" fmla="*/ 550 h 1728"/>
                  <a:gd name="T52" fmla="*/ 1636 w 1724"/>
                  <a:gd name="T53" fmla="*/ 577 h 1728"/>
                  <a:gd name="T54" fmla="*/ 1264 w 1724"/>
                  <a:gd name="T55" fmla="*/ 577 h 1728"/>
                  <a:gd name="T56" fmla="*/ 1264 w 1724"/>
                  <a:gd name="T57" fmla="*/ 292 h 1728"/>
                  <a:gd name="T58" fmla="*/ 1636 w 1724"/>
                  <a:gd name="T59" fmla="*/ 292 h 1728"/>
                  <a:gd name="T60" fmla="*/ 520 w 1724"/>
                  <a:gd name="T61" fmla="*/ 92 h 1728"/>
                  <a:gd name="T62" fmla="*/ 551 w 1724"/>
                  <a:gd name="T63" fmla="*/ 60 h 1728"/>
                  <a:gd name="T64" fmla="*/ 1173 w 1724"/>
                  <a:gd name="T65" fmla="*/ 60 h 1728"/>
                  <a:gd name="T66" fmla="*/ 1204 w 1724"/>
                  <a:gd name="T67" fmla="*/ 92 h 1728"/>
                  <a:gd name="T68" fmla="*/ 1204 w 1724"/>
                  <a:gd name="T69" fmla="*/ 577 h 1728"/>
                  <a:gd name="T70" fmla="*/ 520 w 1724"/>
                  <a:gd name="T71" fmla="*/ 577 h 1728"/>
                  <a:gd name="T72" fmla="*/ 520 w 1724"/>
                  <a:gd name="T73" fmla="*/ 92 h 1728"/>
                  <a:gd name="T74" fmla="*/ 60 w 1724"/>
                  <a:gd name="T75" fmla="*/ 550 h 1728"/>
                  <a:gd name="T76" fmla="*/ 60 w 1724"/>
                  <a:gd name="T77" fmla="*/ 319 h 1728"/>
                  <a:gd name="T78" fmla="*/ 88 w 1724"/>
                  <a:gd name="T79" fmla="*/ 292 h 1728"/>
                  <a:gd name="T80" fmla="*/ 460 w 1724"/>
                  <a:gd name="T81" fmla="*/ 292 h 1728"/>
                  <a:gd name="T82" fmla="*/ 460 w 1724"/>
                  <a:gd name="T83" fmla="*/ 577 h 1728"/>
                  <a:gd name="T84" fmla="*/ 88 w 1724"/>
                  <a:gd name="T85" fmla="*/ 577 h 1728"/>
                  <a:gd name="T86" fmla="*/ 60 w 1724"/>
                  <a:gd name="T87" fmla="*/ 550 h 1728"/>
                  <a:gd name="T88" fmla="*/ 1461 w 1724"/>
                  <a:gd name="T89" fmla="*/ 1668 h 1728"/>
                  <a:gd name="T90" fmla="*/ 1178 w 1724"/>
                  <a:gd name="T91" fmla="*/ 1668 h 1728"/>
                  <a:gd name="T92" fmla="*/ 1178 w 1724"/>
                  <a:gd name="T93" fmla="*/ 775 h 1728"/>
                  <a:gd name="T94" fmla="*/ 1461 w 1724"/>
                  <a:gd name="T95" fmla="*/ 775 h 1728"/>
                  <a:gd name="T96" fmla="*/ 1461 w 1724"/>
                  <a:gd name="T97" fmla="*/ 1668 h 1728"/>
                  <a:gd name="T98" fmla="*/ 1521 w 1724"/>
                  <a:gd name="T99" fmla="*/ 1668 h 1728"/>
                  <a:gd name="T100" fmla="*/ 1521 w 1724"/>
                  <a:gd name="T101" fmla="*/ 745 h 1728"/>
                  <a:gd name="T102" fmla="*/ 1491 w 1724"/>
                  <a:gd name="T103" fmla="*/ 715 h 1728"/>
                  <a:gd name="T104" fmla="*/ 1148 w 1724"/>
                  <a:gd name="T105" fmla="*/ 715 h 1728"/>
                  <a:gd name="T106" fmla="*/ 1118 w 1724"/>
                  <a:gd name="T107" fmla="*/ 745 h 1728"/>
                  <a:gd name="T108" fmla="*/ 1118 w 1724"/>
                  <a:gd name="T109" fmla="*/ 1668 h 1728"/>
                  <a:gd name="T110" fmla="*/ 145 w 1724"/>
                  <a:gd name="T111" fmla="*/ 1668 h 1728"/>
                  <a:gd name="T112" fmla="*/ 145 w 1724"/>
                  <a:gd name="T113" fmla="*/ 637 h 1728"/>
                  <a:gd name="T114" fmla="*/ 490 w 1724"/>
                  <a:gd name="T115" fmla="*/ 637 h 1728"/>
                  <a:gd name="T116" fmla="*/ 1234 w 1724"/>
                  <a:gd name="T117" fmla="*/ 637 h 1728"/>
                  <a:gd name="T118" fmla="*/ 1579 w 1724"/>
                  <a:gd name="T119" fmla="*/ 637 h 1728"/>
                  <a:gd name="T120" fmla="*/ 1579 w 1724"/>
                  <a:gd name="T121" fmla="*/ 1668 h 1728"/>
                  <a:gd name="T122" fmla="*/ 1521 w 1724"/>
                  <a:gd name="T123" fmla="*/ 1668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4" h="1728">
                    <a:moveTo>
                      <a:pt x="1724" y="550"/>
                    </a:moveTo>
                    <a:cubicBezTo>
                      <a:pt x="1724" y="319"/>
                      <a:pt x="1724" y="319"/>
                      <a:pt x="1724" y="319"/>
                    </a:cubicBezTo>
                    <a:cubicBezTo>
                      <a:pt x="1724" y="271"/>
                      <a:pt x="1684" y="232"/>
                      <a:pt x="1636" y="232"/>
                    </a:cubicBezTo>
                    <a:cubicBezTo>
                      <a:pt x="1264" y="232"/>
                      <a:pt x="1264" y="232"/>
                      <a:pt x="1264" y="232"/>
                    </a:cubicBezTo>
                    <a:cubicBezTo>
                      <a:pt x="1264" y="92"/>
                      <a:pt x="1264" y="92"/>
                      <a:pt x="1264" y="92"/>
                    </a:cubicBezTo>
                    <a:cubicBezTo>
                      <a:pt x="1264" y="41"/>
                      <a:pt x="1223" y="0"/>
                      <a:pt x="1173" y="0"/>
                    </a:cubicBezTo>
                    <a:cubicBezTo>
                      <a:pt x="551" y="0"/>
                      <a:pt x="551" y="0"/>
                      <a:pt x="551" y="0"/>
                    </a:cubicBezTo>
                    <a:cubicBezTo>
                      <a:pt x="501" y="0"/>
                      <a:pt x="460" y="41"/>
                      <a:pt x="460" y="92"/>
                    </a:cubicBezTo>
                    <a:cubicBezTo>
                      <a:pt x="460" y="232"/>
                      <a:pt x="460" y="232"/>
                      <a:pt x="460" y="232"/>
                    </a:cubicBezTo>
                    <a:cubicBezTo>
                      <a:pt x="88" y="232"/>
                      <a:pt x="88" y="232"/>
                      <a:pt x="88" y="232"/>
                    </a:cubicBezTo>
                    <a:cubicBezTo>
                      <a:pt x="40" y="232"/>
                      <a:pt x="0" y="271"/>
                      <a:pt x="0" y="319"/>
                    </a:cubicBezTo>
                    <a:cubicBezTo>
                      <a:pt x="0" y="550"/>
                      <a:pt x="0" y="550"/>
                      <a:pt x="0" y="550"/>
                    </a:cubicBezTo>
                    <a:cubicBezTo>
                      <a:pt x="0" y="597"/>
                      <a:pt x="38" y="636"/>
                      <a:pt x="85" y="637"/>
                    </a:cubicBezTo>
                    <a:cubicBezTo>
                      <a:pt x="85" y="1668"/>
                      <a:pt x="85" y="1668"/>
                      <a:pt x="85" y="1668"/>
                    </a:cubicBezTo>
                    <a:cubicBezTo>
                      <a:pt x="30" y="1668"/>
                      <a:pt x="30" y="1668"/>
                      <a:pt x="30" y="1668"/>
                    </a:cubicBezTo>
                    <a:cubicBezTo>
                      <a:pt x="14" y="1668"/>
                      <a:pt x="0" y="1681"/>
                      <a:pt x="0" y="1698"/>
                    </a:cubicBezTo>
                    <a:cubicBezTo>
                      <a:pt x="0" y="1714"/>
                      <a:pt x="14" y="1728"/>
                      <a:pt x="30" y="1728"/>
                    </a:cubicBezTo>
                    <a:cubicBezTo>
                      <a:pt x="1694" y="1728"/>
                      <a:pt x="1694" y="1728"/>
                      <a:pt x="1694" y="1728"/>
                    </a:cubicBezTo>
                    <a:cubicBezTo>
                      <a:pt x="1710" y="1728"/>
                      <a:pt x="1724" y="1714"/>
                      <a:pt x="1724" y="1698"/>
                    </a:cubicBezTo>
                    <a:cubicBezTo>
                      <a:pt x="1724" y="1681"/>
                      <a:pt x="1710" y="1668"/>
                      <a:pt x="1694" y="1668"/>
                    </a:cubicBezTo>
                    <a:cubicBezTo>
                      <a:pt x="1639" y="1668"/>
                      <a:pt x="1639" y="1668"/>
                      <a:pt x="1639" y="1668"/>
                    </a:cubicBezTo>
                    <a:cubicBezTo>
                      <a:pt x="1639" y="637"/>
                      <a:pt x="1639" y="637"/>
                      <a:pt x="1639" y="637"/>
                    </a:cubicBezTo>
                    <a:cubicBezTo>
                      <a:pt x="1686" y="636"/>
                      <a:pt x="1724" y="597"/>
                      <a:pt x="1724" y="550"/>
                    </a:cubicBezTo>
                    <a:close/>
                    <a:moveTo>
                      <a:pt x="1636" y="292"/>
                    </a:moveTo>
                    <a:cubicBezTo>
                      <a:pt x="1651" y="292"/>
                      <a:pt x="1664" y="304"/>
                      <a:pt x="1664" y="319"/>
                    </a:cubicBezTo>
                    <a:cubicBezTo>
                      <a:pt x="1664" y="550"/>
                      <a:pt x="1664" y="550"/>
                      <a:pt x="1664" y="550"/>
                    </a:cubicBezTo>
                    <a:cubicBezTo>
                      <a:pt x="1664" y="565"/>
                      <a:pt x="1651" y="577"/>
                      <a:pt x="1636" y="577"/>
                    </a:cubicBezTo>
                    <a:cubicBezTo>
                      <a:pt x="1264" y="577"/>
                      <a:pt x="1264" y="577"/>
                      <a:pt x="1264" y="577"/>
                    </a:cubicBezTo>
                    <a:cubicBezTo>
                      <a:pt x="1264" y="292"/>
                      <a:pt x="1264" y="292"/>
                      <a:pt x="1264" y="292"/>
                    </a:cubicBezTo>
                    <a:lnTo>
                      <a:pt x="1636" y="292"/>
                    </a:lnTo>
                    <a:close/>
                    <a:moveTo>
                      <a:pt x="520" y="92"/>
                    </a:moveTo>
                    <a:cubicBezTo>
                      <a:pt x="520" y="74"/>
                      <a:pt x="534" y="60"/>
                      <a:pt x="551" y="60"/>
                    </a:cubicBezTo>
                    <a:cubicBezTo>
                      <a:pt x="1173" y="60"/>
                      <a:pt x="1173" y="60"/>
                      <a:pt x="1173" y="60"/>
                    </a:cubicBezTo>
                    <a:cubicBezTo>
                      <a:pt x="1190" y="60"/>
                      <a:pt x="1204" y="74"/>
                      <a:pt x="1204" y="92"/>
                    </a:cubicBezTo>
                    <a:cubicBezTo>
                      <a:pt x="1204" y="577"/>
                      <a:pt x="1204" y="577"/>
                      <a:pt x="1204" y="577"/>
                    </a:cubicBezTo>
                    <a:cubicBezTo>
                      <a:pt x="520" y="577"/>
                      <a:pt x="520" y="577"/>
                      <a:pt x="520" y="577"/>
                    </a:cubicBezTo>
                    <a:lnTo>
                      <a:pt x="520" y="92"/>
                    </a:lnTo>
                    <a:close/>
                    <a:moveTo>
                      <a:pt x="60" y="550"/>
                    </a:moveTo>
                    <a:cubicBezTo>
                      <a:pt x="60" y="319"/>
                      <a:pt x="60" y="319"/>
                      <a:pt x="60" y="319"/>
                    </a:cubicBezTo>
                    <a:cubicBezTo>
                      <a:pt x="60" y="304"/>
                      <a:pt x="73" y="292"/>
                      <a:pt x="88" y="292"/>
                    </a:cubicBezTo>
                    <a:cubicBezTo>
                      <a:pt x="460" y="292"/>
                      <a:pt x="460" y="292"/>
                      <a:pt x="460" y="292"/>
                    </a:cubicBezTo>
                    <a:cubicBezTo>
                      <a:pt x="460" y="577"/>
                      <a:pt x="460" y="577"/>
                      <a:pt x="460" y="577"/>
                    </a:cubicBezTo>
                    <a:cubicBezTo>
                      <a:pt x="88" y="577"/>
                      <a:pt x="88" y="577"/>
                      <a:pt x="88" y="577"/>
                    </a:cubicBezTo>
                    <a:cubicBezTo>
                      <a:pt x="73" y="577"/>
                      <a:pt x="60" y="565"/>
                      <a:pt x="60" y="550"/>
                    </a:cubicBezTo>
                    <a:close/>
                    <a:moveTo>
                      <a:pt x="1461" y="1668"/>
                    </a:moveTo>
                    <a:cubicBezTo>
                      <a:pt x="1178" y="1668"/>
                      <a:pt x="1178" y="1668"/>
                      <a:pt x="1178" y="1668"/>
                    </a:cubicBezTo>
                    <a:cubicBezTo>
                      <a:pt x="1178" y="775"/>
                      <a:pt x="1178" y="775"/>
                      <a:pt x="1178" y="775"/>
                    </a:cubicBezTo>
                    <a:cubicBezTo>
                      <a:pt x="1461" y="775"/>
                      <a:pt x="1461" y="775"/>
                      <a:pt x="1461" y="775"/>
                    </a:cubicBezTo>
                    <a:lnTo>
                      <a:pt x="1461" y="1668"/>
                    </a:lnTo>
                    <a:close/>
                    <a:moveTo>
                      <a:pt x="1521" y="1668"/>
                    </a:moveTo>
                    <a:cubicBezTo>
                      <a:pt x="1521" y="745"/>
                      <a:pt x="1521" y="745"/>
                      <a:pt x="1521" y="745"/>
                    </a:cubicBezTo>
                    <a:cubicBezTo>
                      <a:pt x="1521" y="728"/>
                      <a:pt x="1508" y="715"/>
                      <a:pt x="1491" y="715"/>
                    </a:cubicBezTo>
                    <a:cubicBezTo>
                      <a:pt x="1148" y="715"/>
                      <a:pt x="1148" y="715"/>
                      <a:pt x="1148" y="715"/>
                    </a:cubicBezTo>
                    <a:cubicBezTo>
                      <a:pt x="1132" y="715"/>
                      <a:pt x="1118" y="728"/>
                      <a:pt x="1118" y="745"/>
                    </a:cubicBezTo>
                    <a:cubicBezTo>
                      <a:pt x="1118" y="1668"/>
                      <a:pt x="1118" y="1668"/>
                      <a:pt x="1118" y="1668"/>
                    </a:cubicBezTo>
                    <a:cubicBezTo>
                      <a:pt x="145" y="1668"/>
                      <a:pt x="145" y="1668"/>
                      <a:pt x="145" y="1668"/>
                    </a:cubicBezTo>
                    <a:cubicBezTo>
                      <a:pt x="145" y="637"/>
                      <a:pt x="145" y="637"/>
                      <a:pt x="145" y="637"/>
                    </a:cubicBezTo>
                    <a:cubicBezTo>
                      <a:pt x="490" y="637"/>
                      <a:pt x="490" y="637"/>
                      <a:pt x="490" y="637"/>
                    </a:cubicBezTo>
                    <a:cubicBezTo>
                      <a:pt x="1234" y="637"/>
                      <a:pt x="1234" y="637"/>
                      <a:pt x="1234" y="637"/>
                    </a:cubicBezTo>
                    <a:cubicBezTo>
                      <a:pt x="1579" y="637"/>
                      <a:pt x="1579" y="637"/>
                      <a:pt x="1579" y="637"/>
                    </a:cubicBezTo>
                    <a:cubicBezTo>
                      <a:pt x="1579" y="1668"/>
                      <a:pt x="1579" y="1668"/>
                      <a:pt x="1579" y="1668"/>
                    </a:cubicBezTo>
                    <a:lnTo>
                      <a:pt x="1521" y="16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
                <a:extLst>
                  <a:ext uri="{FF2B5EF4-FFF2-40B4-BE49-F238E27FC236}">
                    <a16:creationId xmlns:a16="http://schemas.microsoft.com/office/drawing/2014/main" id="{B391C7A4-CFFB-52AC-F6E6-8A8927BC72FF}"/>
                  </a:ext>
                </a:extLst>
              </p:cNvPr>
              <p:cNvSpPr>
                <a:spLocks noEditPoints="1"/>
              </p:cNvSpPr>
              <p:nvPr/>
            </p:nvSpPr>
            <p:spPr bwMode="auto">
              <a:xfrm>
                <a:off x="-6008688" y="9553575"/>
                <a:ext cx="3235325" cy="2943225"/>
              </a:xfrm>
              <a:custGeom>
                <a:avLst/>
                <a:gdLst>
                  <a:gd name="T0" fmla="*/ 789 w 858"/>
                  <a:gd name="T1" fmla="*/ 0 h 781"/>
                  <a:gd name="T2" fmla="*/ 69 w 858"/>
                  <a:gd name="T3" fmla="*/ 0 h 781"/>
                  <a:gd name="T4" fmla="*/ 0 w 858"/>
                  <a:gd name="T5" fmla="*/ 69 h 781"/>
                  <a:gd name="T6" fmla="*/ 0 w 858"/>
                  <a:gd name="T7" fmla="*/ 712 h 781"/>
                  <a:gd name="T8" fmla="*/ 69 w 858"/>
                  <a:gd name="T9" fmla="*/ 781 h 781"/>
                  <a:gd name="T10" fmla="*/ 789 w 858"/>
                  <a:gd name="T11" fmla="*/ 781 h 781"/>
                  <a:gd name="T12" fmla="*/ 858 w 858"/>
                  <a:gd name="T13" fmla="*/ 712 h 781"/>
                  <a:gd name="T14" fmla="*/ 858 w 858"/>
                  <a:gd name="T15" fmla="*/ 69 h 781"/>
                  <a:gd name="T16" fmla="*/ 789 w 858"/>
                  <a:gd name="T17" fmla="*/ 0 h 781"/>
                  <a:gd name="T18" fmla="*/ 798 w 858"/>
                  <a:gd name="T19" fmla="*/ 69 h 781"/>
                  <a:gd name="T20" fmla="*/ 798 w 858"/>
                  <a:gd name="T21" fmla="*/ 351 h 781"/>
                  <a:gd name="T22" fmla="*/ 664 w 858"/>
                  <a:gd name="T23" fmla="*/ 351 h 781"/>
                  <a:gd name="T24" fmla="*/ 664 w 858"/>
                  <a:gd name="T25" fmla="*/ 199 h 781"/>
                  <a:gd name="T26" fmla="*/ 570 w 858"/>
                  <a:gd name="T27" fmla="*/ 105 h 781"/>
                  <a:gd name="T28" fmla="*/ 476 w 858"/>
                  <a:gd name="T29" fmla="*/ 199 h 781"/>
                  <a:gd name="T30" fmla="*/ 476 w 858"/>
                  <a:gd name="T31" fmla="*/ 351 h 781"/>
                  <a:gd name="T32" fmla="*/ 407 w 858"/>
                  <a:gd name="T33" fmla="*/ 351 h 781"/>
                  <a:gd name="T34" fmla="*/ 407 w 858"/>
                  <a:gd name="T35" fmla="*/ 60 h 781"/>
                  <a:gd name="T36" fmla="*/ 789 w 858"/>
                  <a:gd name="T37" fmla="*/ 60 h 781"/>
                  <a:gd name="T38" fmla="*/ 798 w 858"/>
                  <a:gd name="T39" fmla="*/ 69 h 781"/>
                  <a:gd name="T40" fmla="*/ 536 w 858"/>
                  <a:gd name="T41" fmla="*/ 351 h 781"/>
                  <a:gd name="T42" fmla="*/ 536 w 858"/>
                  <a:gd name="T43" fmla="*/ 199 h 781"/>
                  <a:gd name="T44" fmla="*/ 570 w 858"/>
                  <a:gd name="T45" fmla="*/ 165 h 781"/>
                  <a:gd name="T46" fmla="*/ 604 w 858"/>
                  <a:gd name="T47" fmla="*/ 199 h 781"/>
                  <a:gd name="T48" fmla="*/ 604 w 858"/>
                  <a:gd name="T49" fmla="*/ 351 h 781"/>
                  <a:gd name="T50" fmla="*/ 536 w 858"/>
                  <a:gd name="T51" fmla="*/ 351 h 781"/>
                  <a:gd name="T52" fmla="*/ 60 w 858"/>
                  <a:gd name="T53" fmla="*/ 712 h 781"/>
                  <a:gd name="T54" fmla="*/ 60 w 858"/>
                  <a:gd name="T55" fmla="*/ 69 h 781"/>
                  <a:gd name="T56" fmla="*/ 69 w 858"/>
                  <a:gd name="T57" fmla="*/ 60 h 781"/>
                  <a:gd name="T58" fmla="*/ 347 w 858"/>
                  <a:gd name="T59" fmla="*/ 60 h 781"/>
                  <a:gd name="T60" fmla="*/ 347 w 858"/>
                  <a:gd name="T61" fmla="*/ 721 h 781"/>
                  <a:gd name="T62" fmla="*/ 69 w 858"/>
                  <a:gd name="T63" fmla="*/ 721 h 781"/>
                  <a:gd name="T64" fmla="*/ 60 w 858"/>
                  <a:gd name="T65" fmla="*/ 712 h 781"/>
                  <a:gd name="T66" fmla="*/ 528 w 858"/>
                  <a:gd name="T67" fmla="*/ 684 h 781"/>
                  <a:gd name="T68" fmla="*/ 562 w 858"/>
                  <a:gd name="T69" fmla="*/ 649 h 781"/>
                  <a:gd name="T70" fmla="*/ 596 w 858"/>
                  <a:gd name="T71" fmla="*/ 684 h 781"/>
                  <a:gd name="T72" fmla="*/ 562 w 858"/>
                  <a:gd name="T73" fmla="*/ 718 h 781"/>
                  <a:gd name="T74" fmla="*/ 528 w 858"/>
                  <a:gd name="T75" fmla="*/ 684 h 781"/>
                  <a:gd name="T76" fmla="*/ 789 w 858"/>
                  <a:gd name="T77" fmla="*/ 721 h 781"/>
                  <a:gd name="T78" fmla="*/ 748 w 858"/>
                  <a:gd name="T79" fmla="*/ 721 h 781"/>
                  <a:gd name="T80" fmla="*/ 748 w 858"/>
                  <a:gd name="T81" fmla="*/ 506 h 781"/>
                  <a:gd name="T82" fmla="*/ 718 w 858"/>
                  <a:gd name="T83" fmla="*/ 476 h 781"/>
                  <a:gd name="T84" fmla="*/ 688 w 858"/>
                  <a:gd name="T85" fmla="*/ 506 h 781"/>
                  <a:gd name="T86" fmla="*/ 688 w 858"/>
                  <a:gd name="T87" fmla="*/ 721 h 781"/>
                  <a:gd name="T88" fmla="*/ 648 w 858"/>
                  <a:gd name="T89" fmla="*/ 721 h 781"/>
                  <a:gd name="T90" fmla="*/ 656 w 858"/>
                  <a:gd name="T91" fmla="*/ 684 h 781"/>
                  <a:gd name="T92" fmla="*/ 562 w 858"/>
                  <a:gd name="T93" fmla="*/ 589 h 781"/>
                  <a:gd name="T94" fmla="*/ 468 w 858"/>
                  <a:gd name="T95" fmla="*/ 684 h 781"/>
                  <a:gd name="T96" fmla="*/ 475 w 858"/>
                  <a:gd name="T97" fmla="*/ 721 h 781"/>
                  <a:gd name="T98" fmla="*/ 407 w 858"/>
                  <a:gd name="T99" fmla="*/ 721 h 781"/>
                  <a:gd name="T100" fmla="*/ 407 w 858"/>
                  <a:gd name="T101" fmla="*/ 411 h 781"/>
                  <a:gd name="T102" fmla="*/ 798 w 858"/>
                  <a:gd name="T103" fmla="*/ 411 h 781"/>
                  <a:gd name="T104" fmla="*/ 798 w 858"/>
                  <a:gd name="T105" fmla="*/ 712 h 781"/>
                  <a:gd name="T106" fmla="*/ 789 w 858"/>
                  <a:gd name="T107" fmla="*/ 72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8" h="781">
                    <a:moveTo>
                      <a:pt x="789" y="0"/>
                    </a:moveTo>
                    <a:cubicBezTo>
                      <a:pt x="69" y="0"/>
                      <a:pt x="69" y="0"/>
                      <a:pt x="69" y="0"/>
                    </a:cubicBezTo>
                    <a:cubicBezTo>
                      <a:pt x="31" y="0"/>
                      <a:pt x="0" y="31"/>
                      <a:pt x="0" y="69"/>
                    </a:cubicBezTo>
                    <a:cubicBezTo>
                      <a:pt x="0" y="712"/>
                      <a:pt x="0" y="712"/>
                      <a:pt x="0" y="712"/>
                    </a:cubicBezTo>
                    <a:cubicBezTo>
                      <a:pt x="0" y="750"/>
                      <a:pt x="31" y="781"/>
                      <a:pt x="69" y="781"/>
                    </a:cubicBezTo>
                    <a:cubicBezTo>
                      <a:pt x="789" y="781"/>
                      <a:pt x="789" y="781"/>
                      <a:pt x="789" y="781"/>
                    </a:cubicBezTo>
                    <a:cubicBezTo>
                      <a:pt x="827" y="781"/>
                      <a:pt x="858" y="750"/>
                      <a:pt x="858" y="712"/>
                    </a:cubicBezTo>
                    <a:cubicBezTo>
                      <a:pt x="858" y="69"/>
                      <a:pt x="858" y="69"/>
                      <a:pt x="858" y="69"/>
                    </a:cubicBezTo>
                    <a:cubicBezTo>
                      <a:pt x="858" y="31"/>
                      <a:pt x="827" y="0"/>
                      <a:pt x="789" y="0"/>
                    </a:cubicBezTo>
                    <a:close/>
                    <a:moveTo>
                      <a:pt x="798" y="69"/>
                    </a:moveTo>
                    <a:cubicBezTo>
                      <a:pt x="798" y="351"/>
                      <a:pt x="798" y="351"/>
                      <a:pt x="798" y="351"/>
                    </a:cubicBezTo>
                    <a:cubicBezTo>
                      <a:pt x="664" y="351"/>
                      <a:pt x="664" y="351"/>
                      <a:pt x="664" y="351"/>
                    </a:cubicBezTo>
                    <a:cubicBezTo>
                      <a:pt x="664" y="199"/>
                      <a:pt x="664" y="199"/>
                      <a:pt x="664" y="199"/>
                    </a:cubicBezTo>
                    <a:cubicBezTo>
                      <a:pt x="664" y="147"/>
                      <a:pt x="622" y="105"/>
                      <a:pt x="570" y="105"/>
                    </a:cubicBezTo>
                    <a:cubicBezTo>
                      <a:pt x="519" y="105"/>
                      <a:pt x="476" y="147"/>
                      <a:pt x="476" y="199"/>
                    </a:cubicBezTo>
                    <a:cubicBezTo>
                      <a:pt x="476" y="351"/>
                      <a:pt x="476" y="351"/>
                      <a:pt x="476" y="351"/>
                    </a:cubicBezTo>
                    <a:cubicBezTo>
                      <a:pt x="407" y="351"/>
                      <a:pt x="407" y="351"/>
                      <a:pt x="407" y="351"/>
                    </a:cubicBezTo>
                    <a:cubicBezTo>
                      <a:pt x="407" y="60"/>
                      <a:pt x="407" y="60"/>
                      <a:pt x="407" y="60"/>
                    </a:cubicBezTo>
                    <a:cubicBezTo>
                      <a:pt x="789" y="60"/>
                      <a:pt x="789" y="60"/>
                      <a:pt x="789" y="60"/>
                    </a:cubicBezTo>
                    <a:cubicBezTo>
                      <a:pt x="794" y="60"/>
                      <a:pt x="798" y="64"/>
                      <a:pt x="798" y="69"/>
                    </a:cubicBezTo>
                    <a:close/>
                    <a:moveTo>
                      <a:pt x="536" y="351"/>
                    </a:moveTo>
                    <a:cubicBezTo>
                      <a:pt x="536" y="199"/>
                      <a:pt x="536" y="199"/>
                      <a:pt x="536" y="199"/>
                    </a:cubicBezTo>
                    <a:cubicBezTo>
                      <a:pt x="536" y="180"/>
                      <a:pt x="552" y="165"/>
                      <a:pt x="570" y="165"/>
                    </a:cubicBezTo>
                    <a:cubicBezTo>
                      <a:pt x="589" y="165"/>
                      <a:pt x="604" y="180"/>
                      <a:pt x="604" y="199"/>
                    </a:cubicBezTo>
                    <a:cubicBezTo>
                      <a:pt x="604" y="351"/>
                      <a:pt x="604" y="351"/>
                      <a:pt x="604" y="351"/>
                    </a:cubicBezTo>
                    <a:lnTo>
                      <a:pt x="536" y="351"/>
                    </a:lnTo>
                    <a:close/>
                    <a:moveTo>
                      <a:pt x="60" y="712"/>
                    </a:moveTo>
                    <a:cubicBezTo>
                      <a:pt x="60" y="69"/>
                      <a:pt x="60" y="69"/>
                      <a:pt x="60" y="69"/>
                    </a:cubicBezTo>
                    <a:cubicBezTo>
                      <a:pt x="60" y="64"/>
                      <a:pt x="64" y="60"/>
                      <a:pt x="69" y="60"/>
                    </a:cubicBezTo>
                    <a:cubicBezTo>
                      <a:pt x="347" y="60"/>
                      <a:pt x="347" y="60"/>
                      <a:pt x="347" y="60"/>
                    </a:cubicBezTo>
                    <a:cubicBezTo>
                      <a:pt x="347" y="721"/>
                      <a:pt x="347" y="721"/>
                      <a:pt x="347" y="721"/>
                    </a:cubicBezTo>
                    <a:cubicBezTo>
                      <a:pt x="69" y="721"/>
                      <a:pt x="69" y="721"/>
                      <a:pt x="69" y="721"/>
                    </a:cubicBezTo>
                    <a:cubicBezTo>
                      <a:pt x="64" y="721"/>
                      <a:pt x="60" y="717"/>
                      <a:pt x="60" y="712"/>
                    </a:cubicBezTo>
                    <a:close/>
                    <a:moveTo>
                      <a:pt x="528" y="684"/>
                    </a:moveTo>
                    <a:cubicBezTo>
                      <a:pt x="528" y="665"/>
                      <a:pt x="543" y="649"/>
                      <a:pt x="562" y="649"/>
                    </a:cubicBezTo>
                    <a:cubicBezTo>
                      <a:pt x="581" y="649"/>
                      <a:pt x="596" y="665"/>
                      <a:pt x="596" y="684"/>
                    </a:cubicBezTo>
                    <a:cubicBezTo>
                      <a:pt x="596" y="702"/>
                      <a:pt x="581" y="718"/>
                      <a:pt x="562" y="718"/>
                    </a:cubicBezTo>
                    <a:cubicBezTo>
                      <a:pt x="543" y="718"/>
                      <a:pt x="528" y="702"/>
                      <a:pt x="528" y="684"/>
                    </a:cubicBezTo>
                    <a:close/>
                    <a:moveTo>
                      <a:pt x="789" y="721"/>
                    </a:moveTo>
                    <a:cubicBezTo>
                      <a:pt x="748" y="721"/>
                      <a:pt x="748" y="721"/>
                      <a:pt x="748" y="721"/>
                    </a:cubicBezTo>
                    <a:cubicBezTo>
                      <a:pt x="748" y="506"/>
                      <a:pt x="748" y="506"/>
                      <a:pt x="748" y="506"/>
                    </a:cubicBezTo>
                    <a:cubicBezTo>
                      <a:pt x="748" y="490"/>
                      <a:pt x="734" y="476"/>
                      <a:pt x="718" y="476"/>
                    </a:cubicBezTo>
                    <a:cubicBezTo>
                      <a:pt x="701" y="476"/>
                      <a:pt x="688" y="490"/>
                      <a:pt x="688" y="506"/>
                    </a:cubicBezTo>
                    <a:cubicBezTo>
                      <a:pt x="688" y="721"/>
                      <a:pt x="688" y="721"/>
                      <a:pt x="688" y="721"/>
                    </a:cubicBezTo>
                    <a:cubicBezTo>
                      <a:pt x="648" y="721"/>
                      <a:pt x="648" y="721"/>
                      <a:pt x="648" y="721"/>
                    </a:cubicBezTo>
                    <a:cubicBezTo>
                      <a:pt x="653" y="709"/>
                      <a:pt x="656" y="697"/>
                      <a:pt x="656" y="684"/>
                    </a:cubicBezTo>
                    <a:cubicBezTo>
                      <a:pt x="656" y="632"/>
                      <a:pt x="614" y="589"/>
                      <a:pt x="562" y="589"/>
                    </a:cubicBezTo>
                    <a:cubicBezTo>
                      <a:pt x="510" y="589"/>
                      <a:pt x="468" y="632"/>
                      <a:pt x="468" y="684"/>
                    </a:cubicBezTo>
                    <a:cubicBezTo>
                      <a:pt x="468" y="697"/>
                      <a:pt x="470" y="709"/>
                      <a:pt x="475" y="721"/>
                    </a:cubicBezTo>
                    <a:cubicBezTo>
                      <a:pt x="407" y="721"/>
                      <a:pt x="407" y="721"/>
                      <a:pt x="407" y="721"/>
                    </a:cubicBezTo>
                    <a:cubicBezTo>
                      <a:pt x="407" y="411"/>
                      <a:pt x="407" y="411"/>
                      <a:pt x="407" y="411"/>
                    </a:cubicBezTo>
                    <a:cubicBezTo>
                      <a:pt x="798" y="411"/>
                      <a:pt x="798" y="411"/>
                      <a:pt x="798" y="411"/>
                    </a:cubicBezTo>
                    <a:cubicBezTo>
                      <a:pt x="798" y="712"/>
                      <a:pt x="798" y="712"/>
                      <a:pt x="798" y="712"/>
                    </a:cubicBezTo>
                    <a:cubicBezTo>
                      <a:pt x="798" y="717"/>
                      <a:pt x="794" y="721"/>
                      <a:pt x="789" y="7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
                <a:extLst>
                  <a:ext uri="{FF2B5EF4-FFF2-40B4-BE49-F238E27FC236}">
                    <a16:creationId xmlns:a16="http://schemas.microsoft.com/office/drawing/2014/main" id="{BFBD3B38-E194-79AC-F87F-B2D13FDF0F92}"/>
                  </a:ext>
                </a:extLst>
              </p:cNvPr>
              <p:cNvSpPr>
                <a:spLocks/>
              </p:cNvSpPr>
              <p:nvPr/>
            </p:nvSpPr>
            <p:spPr bwMode="auto">
              <a:xfrm>
                <a:off x="-1816100" y="11114088"/>
                <a:ext cx="425450" cy="225425"/>
              </a:xfrm>
              <a:custGeom>
                <a:avLst/>
                <a:gdLst>
                  <a:gd name="T0" fmla="*/ 30 w 113"/>
                  <a:gd name="T1" fmla="*/ 60 h 60"/>
                  <a:gd name="T2" fmla="*/ 83 w 113"/>
                  <a:gd name="T3" fmla="*/ 60 h 60"/>
                  <a:gd name="T4" fmla="*/ 113 w 113"/>
                  <a:gd name="T5" fmla="*/ 30 h 60"/>
                  <a:gd name="T6" fmla="*/ 83 w 113"/>
                  <a:gd name="T7" fmla="*/ 0 h 60"/>
                  <a:gd name="T8" fmla="*/ 30 w 113"/>
                  <a:gd name="T9" fmla="*/ 0 h 60"/>
                  <a:gd name="T10" fmla="*/ 0 w 113"/>
                  <a:gd name="T11" fmla="*/ 30 h 60"/>
                  <a:gd name="T12" fmla="*/ 30 w 11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13" h="60">
                    <a:moveTo>
                      <a:pt x="30" y="60"/>
                    </a:moveTo>
                    <a:cubicBezTo>
                      <a:pt x="83" y="60"/>
                      <a:pt x="83" y="60"/>
                      <a:pt x="83" y="60"/>
                    </a:cubicBezTo>
                    <a:cubicBezTo>
                      <a:pt x="99" y="60"/>
                      <a:pt x="113" y="46"/>
                      <a:pt x="113" y="30"/>
                    </a:cubicBezTo>
                    <a:cubicBezTo>
                      <a:pt x="113" y="13"/>
                      <a:pt x="99" y="0"/>
                      <a:pt x="83" y="0"/>
                    </a:cubicBezTo>
                    <a:cubicBezTo>
                      <a:pt x="30" y="0"/>
                      <a:pt x="30" y="0"/>
                      <a:pt x="30" y="0"/>
                    </a:cubicBezTo>
                    <a:cubicBezTo>
                      <a:pt x="14" y="0"/>
                      <a:pt x="0" y="13"/>
                      <a:pt x="0" y="30"/>
                    </a:cubicBezTo>
                    <a:cubicBezTo>
                      <a:pt x="0" y="46"/>
                      <a:pt x="14"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120" name="Group 5119">
            <a:extLst>
              <a:ext uri="{FF2B5EF4-FFF2-40B4-BE49-F238E27FC236}">
                <a16:creationId xmlns:a16="http://schemas.microsoft.com/office/drawing/2014/main" id="{4C3ECE99-C9FA-1EBC-20AC-AC0FC81BBEB3}"/>
              </a:ext>
            </a:extLst>
          </p:cNvPr>
          <p:cNvGrpSpPr>
            <a:grpSpLocks noChangeAspect="1"/>
          </p:cNvGrpSpPr>
          <p:nvPr/>
        </p:nvGrpSpPr>
        <p:grpSpPr>
          <a:xfrm>
            <a:off x="492480" y="2182655"/>
            <a:ext cx="502920" cy="502920"/>
            <a:chOff x="-7245350" y="6127750"/>
            <a:chExt cx="6515100" cy="6515100"/>
          </a:xfrm>
        </p:grpSpPr>
        <p:sp>
          <p:nvSpPr>
            <p:cNvPr id="5121" name="AutoShape 14">
              <a:extLst>
                <a:ext uri="{FF2B5EF4-FFF2-40B4-BE49-F238E27FC236}">
                  <a16:creationId xmlns:a16="http://schemas.microsoft.com/office/drawing/2014/main" id="{3405BC17-458E-FDB8-7B86-12EB64BE2ADA}"/>
                </a:ext>
              </a:extLst>
            </p:cNvPr>
            <p:cNvSpPr>
              <a:spLocks noChangeAspect="1" noChangeArrowheads="1" noTextEdit="1"/>
            </p:cNvSpPr>
            <p:nvPr/>
          </p:nvSpPr>
          <p:spPr bwMode="auto">
            <a:xfrm>
              <a:off x="-7245350" y="6127750"/>
              <a:ext cx="6515100" cy="6515100"/>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123" name="Group 5122">
              <a:extLst>
                <a:ext uri="{FF2B5EF4-FFF2-40B4-BE49-F238E27FC236}">
                  <a16:creationId xmlns:a16="http://schemas.microsoft.com/office/drawing/2014/main" id="{85D804F8-0224-0A74-796E-89E0813D47E9}"/>
                </a:ext>
              </a:extLst>
            </p:cNvPr>
            <p:cNvGrpSpPr/>
            <p:nvPr/>
          </p:nvGrpSpPr>
          <p:grpSpPr>
            <a:xfrm>
              <a:off x="-7242175" y="6127750"/>
              <a:ext cx="6508750" cy="6515100"/>
              <a:chOff x="-7242175" y="6127750"/>
              <a:chExt cx="6508750" cy="6515100"/>
            </a:xfrm>
            <a:solidFill>
              <a:schemeClr val="accent1"/>
            </a:solidFill>
          </p:grpSpPr>
          <p:sp>
            <p:nvSpPr>
              <p:cNvPr id="5124" name="Freeform 17">
                <a:extLst>
                  <a:ext uri="{FF2B5EF4-FFF2-40B4-BE49-F238E27FC236}">
                    <a16:creationId xmlns:a16="http://schemas.microsoft.com/office/drawing/2014/main" id="{1BB9FC30-F503-1C11-789C-09D6A5DA9854}"/>
                  </a:ext>
                </a:extLst>
              </p:cNvPr>
              <p:cNvSpPr>
                <a:spLocks noEditPoints="1"/>
              </p:cNvSpPr>
              <p:nvPr/>
            </p:nvSpPr>
            <p:spPr bwMode="auto">
              <a:xfrm>
                <a:off x="-4364038" y="6708775"/>
                <a:ext cx="927100" cy="1096963"/>
              </a:xfrm>
              <a:custGeom>
                <a:avLst/>
                <a:gdLst>
                  <a:gd name="T0" fmla="*/ 15 w 246"/>
                  <a:gd name="T1" fmla="*/ 287 h 291"/>
                  <a:gd name="T2" fmla="*/ 30 w 246"/>
                  <a:gd name="T3" fmla="*/ 291 h 291"/>
                  <a:gd name="T4" fmla="*/ 46 w 246"/>
                  <a:gd name="T5" fmla="*/ 287 h 291"/>
                  <a:gd name="T6" fmla="*/ 231 w 246"/>
                  <a:gd name="T7" fmla="*/ 172 h 291"/>
                  <a:gd name="T8" fmla="*/ 246 w 246"/>
                  <a:gd name="T9" fmla="*/ 146 h 291"/>
                  <a:gd name="T10" fmla="*/ 231 w 246"/>
                  <a:gd name="T11" fmla="*/ 121 h 291"/>
                  <a:gd name="T12" fmla="*/ 46 w 246"/>
                  <a:gd name="T13" fmla="*/ 6 h 291"/>
                  <a:gd name="T14" fmla="*/ 15 w 246"/>
                  <a:gd name="T15" fmla="*/ 5 h 291"/>
                  <a:gd name="T16" fmla="*/ 0 w 246"/>
                  <a:gd name="T17" fmla="*/ 31 h 291"/>
                  <a:gd name="T18" fmla="*/ 0 w 246"/>
                  <a:gd name="T19" fmla="*/ 261 h 291"/>
                  <a:gd name="T20" fmla="*/ 15 w 246"/>
                  <a:gd name="T21" fmla="*/ 287 h 291"/>
                  <a:gd name="T22" fmla="*/ 60 w 246"/>
                  <a:gd name="T23" fmla="*/ 85 h 291"/>
                  <a:gd name="T24" fmla="*/ 159 w 246"/>
                  <a:gd name="T25" fmla="*/ 146 h 291"/>
                  <a:gd name="T26" fmla="*/ 60 w 246"/>
                  <a:gd name="T27" fmla="*/ 207 h 291"/>
                  <a:gd name="T28" fmla="*/ 60 w 246"/>
                  <a:gd name="T29" fmla="*/ 8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291">
                    <a:moveTo>
                      <a:pt x="15" y="287"/>
                    </a:moveTo>
                    <a:cubicBezTo>
                      <a:pt x="20" y="290"/>
                      <a:pt x="25" y="291"/>
                      <a:pt x="30" y="291"/>
                    </a:cubicBezTo>
                    <a:cubicBezTo>
                      <a:pt x="35" y="291"/>
                      <a:pt x="41" y="290"/>
                      <a:pt x="46" y="287"/>
                    </a:cubicBezTo>
                    <a:cubicBezTo>
                      <a:pt x="231" y="172"/>
                      <a:pt x="231" y="172"/>
                      <a:pt x="231" y="172"/>
                    </a:cubicBezTo>
                    <a:cubicBezTo>
                      <a:pt x="240" y="166"/>
                      <a:pt x="246" y="157"/>
                      <a:pt x="246" y="146"/>
                    </a:cubicBezTo>
                    <a:cubicBezTo>
                      <a:pt x="246" y="136"/>
                      <a:pt x="240" y="126"/>
                      <a:pt x="231" y="121"/>
                    </a:cubicBezTo>
                    <a:cubicBezTo>
                      <a:pt x="46" y="6"/>
                      <a:pt x="46" y="6"/>
                      <a:pt x="46" y="6"/>
                    </a:cubicBezTo>
                    <a:cubicBezTo>
                      <a:pt x="36" y="0"/>
                      <a:pt x="25" y="0"/>
                      <a:pt x="15" y="5"/>
                    </a:cubicBezTo>
                    <a:cubicBezTo>
                      <a:pt x="6" y="10"/>
                      <a:pt x="0" y="21"/>
                      <a:pt x="0" y="31"/>
                    </a:cubicBezTo>
                    <a:cubicBezTo>
                      <a:pt x="0" y="261"/>
                      <a:pt x="0" y="261"/>
                      <a:pt x="0" y="261"/>
                    </a:cubicBezTo>
                    <a:cubicBezTo>
                      <a:pt x="0" y="272"/>
                      <a:pt x="6" y="282"/>
                      <a:pt x="15" y="287"/>
                    </a:cubicBezTo>
                    <a:close/>
                    <a:moveTo>
                      <a:pt x="60" y="85"/>
                    </a:moveTo>
                    <a:cubicBezTo>
                      <a:pt x="159" y="146"/>
                      <a:pt x="159" y="146"/>
                      <a:pt x="159" y="146"/>
                    </a:cubicBezTo>
                    <a:cubicBezTo>
                      <a:pt x="60" y="207"/>
                      <a:pt x="60" y="207"/>
                      <a:pt x="60" y="207"/>
                    </a:cubicBezTo>
                    <a:lnTo>
                      <a:pt x="6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Freeform 18">
                <a:extLst>
                  <a:ext uri="{FF2B5EF4-FFF2-40B4-BE49-F238E27FC236}">
                    <a16:creationId xmlns:a16="http://schemas.microsoft.com/office/drawing/2014/main" id="{298B8583-6888-4CDE-A77D-E1F14017969D}"/>
                  </a:ext>
                </a:extLst>
              </p:cNvPr>
              <p:cNvSpPr>
                <a:spLocks noEditPoints="1"/>
              </p:cNvSpPr>
              <p:nvPr/>
            </p:nvSpPr>
            <p:spPr bwMode="auto">
              <a:xfrm>
                <a:off x="-3622675" y="8164513"/>
                <a:ext cx="2262188" cy="2262188"/>
              </a:xfrm>
              <a:custGeom>
                <a:avLst/>
                <a:gdLst>
                  <a:gd name="T0" fmla="*/ 300 w 600"/>
                  <a:gd name="T1" fmla="*/ 600 h 600"/>
                  <a:gd name="T2" fmla="*/ 600 w 600"/>
                  <a:gd name="T3" fmla="*/ 300 h 600"/>
                  <a:gd name="T4" fmla="*/ 300 w 600"/>
                  <a:gd name="T5" fmla="*/ 0 h 600"/>
                  <a:gd name="T6" fmla="*/ 0 w 600"/>
                  <a:gd name="T7" fmla="*/ 300 h 600"/>
                  <a:gd name="T8" fmla="*/ 300 w 600"/>
                  <a:gd name="T9" fmla="*/ 600 h 600"/>
                  <a:gd name="T10" fmla="*/ 300 w 600"/>
                  <a:gd name="T11" fmla="*/ 60 h 600"/>
                  <a:gd name="T12" fmla="*/ 540 w 600"/>
                  <a:gd name="T13" fmla="*/ 300 h 600"/>
                  <a:gd name="T14" fmla="*/ 300 w 600"/>
                  <a:gd name="T15" fmla="*/ 540 h 600"/>
                  <a:gd name="T16" fmla="*/ 60 w 600"/>
                  <a:gd name="T17" fmla="*/ 300 h 600"/>
                  <a:gd name="T18" fmla="*/ 300 w 600"/>
                  <a:gd name="T19" fmla="*/ 6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600"/>
                    </a:moveTo>
                    <a:cubicBezTo>
                      <a:pt x="465" y="600"/>
                      <a:pt x="600" y="465"/>
                      <a:pt x="600" y="300"/>
                    </a:cubicBezTo>
                    <a:cubicBezTo>
                      <a:pt x="600" y="135"/>
                      <a:pt x="465" y="0"/>
                      <a:pt x="300" y="0"/>
                    </a:cubicBezTo>
                    <a:cubicBezTo>
                      <a:pt x="134" y="0"/>
                      <a:pt x="0" y="135"/>
                      <a:pt x="0" y="300"/>
                    </a:cubicBezTo>
                    <a:cubicBezTo>
                      <a:pt x="0" y="465"/>
                      <a:pt x="134" y="600"/>
                      <a:pt x="300" y="600"/>
                    </a:cubicBezTo>
                    <a:close/>
                    <a:moveTo>
                      <a:pt x="300" y="60"/>
                    </a:moveTo>
                    <a:cubicBezTo>
                      <a:pt x="432" y="60"/>
                      <a:pt x="540" y="168"/>
                      <a:pt x="540" y="300"/>
                    </a:cubicBezTo>
                    <a:cubicBezTo>
                      <a:pt x="540" y="432"/>
                      <a:pt x="432" y="540"/>
                      <a:pt x="300" y="540"/>
                    </a:cubicBezTo>
                    <a:cubicBezTo>
                      <a:pt x="167" y="540"/>
                      <a:pt x="60" y="432"/>
                      <a:pt x="60" y="300"/>
                    </a:cubicBezTo>
                    <a:cubicBezTo>
                      <a:pt x="60" y="168"/>
                      <a:pt x="167" y="60"/>
                      <a:pt x="30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Freeform 19">
                <a:extLst>
                  <a:ext uri="{FF2B5EF4-FFF2-40B4-BE49-F238E27FC236}">
                    <a16:creationId xmlns:a16="http://schemas.microsoft.com/office/drawing/2014/main" id="{C3BC581E-9F05-C1A7-9A2B-45A8C516F2ED}"/>
                  </a:ext>
                </a:extLst>
              </p:cNvPr>
              <p:cNvSpPr>
                <a:spLocks/>
              </p:cNvSpPr>
              <p:nvPr/>
            </p:nvSpPr>
            <p:spPr bwMode="auto">
              <a:xfrm>
                <a:off x="-2976563" y="9551988"/>
                <a:ext cx="225425" cy="228600"/>
              </a:xfrm>
              <a:custGeom>
                <a:avLst/>
                <a:gdLst>
                  <a:gd name="T0" fmla="*/ 2 w 60"/>
                  <a:gd name="T1" fmla="*/ 42 h 61"/>
                  <a:gd name="T2" fmla="*/ 5 w 60"/>
                  <a:gd name="T3" fmla="*/ 47 h 61"/>
                  <a:gd name="T4" fmla="*/ 9 w 60"/>
                  <a:gd name="T5" fmla="*/ 52 h 61"/>
                  <a:gd name="T6" fmla="*/ 13 w 60"/>
                  <a:gd name="T7" fmla="*/ 56 h 61"/>
                  <a:gd name="T8" fmla="*/ 19 w 60"/>
                  <a:gd name="T9" fmla="*/ 58 h 61"/>
                  <a:gd name="T10" fmla="*/ 24 w 60"/>
                  <a:gd name="T11" fmla="*/ 60 h 61"/>
                  <a:gd name="T12" fmla="*/ 30 w 60"/>
                  <a:gd name="T13" fmla="*/ 61 h 61"/>
                  <a:gd name="T14" fmla="*/ 36 w 60"/>
                  <a:gd name="T15" fmla="*/ 60 h 61"/>
                  <a:gd name="T16" fmla="*/ 42 w 60"/>
                  <a:gd name="T17" fmla="*/ 58 h 61"/>
                  <a:gd name="T18" fmla="*/ 47 w 60"/>
                  <a:gd name="T19" fmla="*/ 56 h 61"/>
                  <a:gd name="T20" fmla="*/ 51 w 60"/>
                  <a:gd name="T21" fmla="*/ 52 h 61"/>
                  <a:gd name="T22" fmla="*/ 55 w 60"/>
                  <a:gd name="T23" fmla="*/ 47 h 61"/>
                  <a:gd name="T24" fmla="*/ 58 w 60"/>
                  <a:gd name="T25" fmla="*/ 42 h 61"/>
                  <a:gd name="T26" fmla="*/ 59 w 60"/>
                  <a:gd name="T27" fmla="*/ 36 h 61"/>
                  <a:gd name="T28" fmla="*/ 60 w 60"/>
                  <a:gd name="T29" fmla="*/ 31 h 61"/>
                  <a:gd name="T30" fmla="*/ 59 w 60"/>
                  <a:gd name="T31" fmla="*/ 25 h 61"/>
                  <a:gd name="T32" fmla="*/ 58 w 60"/>
                  <a:gd name="T33" fmla="*/ 19 h 61"/>
                  <a:gd name="T34" fmla="*/ 55 w 60"/>
                  <a:gd name="T35" fmla="*/ 14 h 61"/>
                  <a:gd name="T36" fmla="*/ 51 w 60"/>
                  <a:gd name="T37" fmla="*/ 9 h 61"/>
                  <a:gd name="T38" fmla="*/ 47 w 60"/>
                  <a:gd name="T39" fmla="*/ 6 h 61"/>
                  <a:gd name="T40" fmla="*/ 42 w 60"/>
                  <a:gd name="T41" fmla="*/ 3 h 61"/>
                  <a:gd name="T42" fmla="*/ 36 w 60"/>
                  <a:gd name="T43" fmla="*/ 1 h 61"/>
                  <a:gd name="T44" fmla="*/ 24 w 60"/>
                  <a:gd name="T45" fmla="*/ 1 h 61"/>
                  <a:gd name="T46" fmla="*/ 19 w 60"/>
                  <a:gd name="T47" fmla="*/ 3 h 61"/>
                  <a:gd name="T48" fmla="*/ 13 w 60"/>
                  <a:gd name="T49" fmla="*/ 6 h 61"/>
                  <a:gd name="T50" fmla="*/ 9 w 60"/>
                  <a:gd name="T51" fmla="*/ 9 h 61"/>
                  <a:gd name="T52" fmla="*/ 5 w 60"/>
                  <a:gd name="T53" fmla="*/ 14 h 61"/>
                  <a:gd name="T54" fmla="*/ 2 w 60"/>
                  <a:gd name="T55" fmla="*/ 19 h 61"/>
                  <a:gd name="T56" fmla="*/ 1 w 60"/>
                  <a:gd name="T57" fmla="*/ 25 h 61"/>
                  <a:gd name="T58" fmla="*/ 0 w 60"/>
                  <a:gd name="T59" fmla="*/ 31 h 61"/>
                  <a:gd name="T60" fmla="*/ 1 w 60"/>
                  <a:gd name="T61" fmla="*/ 36 h 61"/>
                  <a:gd name="T62" fmla="*/ 2 w 60"/>
                  <a:gd name="T63"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1">
                    <a:moveTo>
                      <a:pt x="2" y="42"/>
                    </a:moveTo>
                    <a:cubicBezTo>
                      <a:pt x="3" y="44"/>
                      <a:pt x="4" y="46"/>
                      <a:pt x="5" y="47"/>
                    </a:cubicBezTo>
                    <a:cubicBezTo>
                      <a:pt x="6" y="49"/>
                      <a:pt x="7" y="50"/>
                      <a:pt x="9" y="52"/>
                    </a:cubicBezTo>
                    <a:cubicBezTo>
                      <a:pt x="10" y="53"/>
                      <a:pt x="12" y="54"/>
                      <a:pt x="13" y="56"/>
                    </a:cubicBezTo>
                    <a:cubicBezTo>
                      <a:pt x="15" y="57"/>
                      <a:pt x="17" y="58"/>
                      <a:pt x="19" y="58"/>
                    </a:cubicBezTo>
                    <a:cubicBezTo>
                      <a:pt x="20" y="59"/>
                      <a:pt x="22" y="60"/>
                      <a:pt x="24" y="60"/>
                    </a:cubicBezTo>
                    <a:cubicBezTo>
                      <a:pt x="26" y="60"/>
                      <a:pt x="28" y="61"/>
                      <a:pt x="30" y="61"/>
                    </a:cubicBezTo>
                    <a:cubicBezTo>
                      <a:pt x="32" y="61"/>
                      <a:pt x="34" y="60"/>
                      <a:pt x="36" y="60"/>
                    </a:cubicBezTo>
                    <a:cubicBezTo>
                      <a:pt x="38" y="60"/>
                      <a:pt x="40" y="59"/>
                      <a:pt x="42" y="58"/>
                    </a:cubicBezTo>
                    <a:cubicBezTo>
                      <a:pt x="43" y="58"/>
                      <a:pt x="45" y="57"/>
                      <a:pt x="47" y="56"/>
                    </a:cubicBezTo>
                    <a:cubicBezTo>
                      <a:pt x="48" y="54"/>
                      <a:pt x="50" y="53"/>
                      <a:pt x="51" y="52"/>
                    </a:cubicBezTo>
                    <a:cubicBezTo>
                      <a:pt x="53" y="50"/>
                      <a:pt x="54" y="49"/>
                      <a:pt x="55" y="47"/>
                    </a:cubicBezTo>
                    <a:cubicBezTo>
                      <a:pt x="56" y="46"/>
                      <a:pt x="57" y="44"/>
                      <a:pt x="58" y="42"/>
                    </a:cubicBezTo>
                    <a:cubicBezTo>
                      <a:pt x="59" y="40"/>
                      <a:pt x="59" y="38"/>
                      <a:pt x="59" y="36"/>
                    </a:cubicBezTo>
                    <a:cubicBezTo>
                      <a:pt x="60" y="34"/>
                      <a:pt x="60" y="33"/>
                      <a:pt x="60" y="31"/>
                    </a:cubicBezTo>
                    <a:cubicBezTo>
                      <a:pt x="60" y="29"/>
                      <a:pt x="60" y="27"/>
                      <a:pt x="59" y="25"/>
                    </a:cubicBezTo>
                    <a:cubicBezTo>
                      <a:pt x="59" y="23"/>
                      <a:pt x="59" y="21"/>
                      <a:pt x="58" y="19"/>
                    </a:cubicBezTo>
                    <a:cubicBezTo>
                      <a:pt x="57" y="17"/>
                      <a:pt x="56" y="16"/>
                      <a:pt x="55" y="14"/>
                    </a:cubicBezTo>
                    <a:cubicBezTo>
                      <a:pt x="54" y="12"/>
                      <a:pt x="53" y="11"/>
                      <a:pt x="51" y="9"/>
                    </a:cubicBezTo>
                    <a:cubicBezTo>
                      <a:pt x="50" y="8"/>
                      <a:pt x="48" y="7"/>
                      <a:pt x="47" y="6"/>
                    </a:cubicBezTo>
                    <a:cubicBezTo>
                      <a:pt x="45" y="5"/>
                      <a:pt x="43" y="4"/>
                      <a:pt x="42" y="3"/>
                    </a:cubicBezTo>
                    <a:cubicBezTo>
                      <a:pt x="40" y="2"/>
                      <a:pt x="38" y="2"/>
                      <a:pt x="36" y="1"/>
                    </a:cubicBezTo>
                    <a:cubicBezTo>
                      <a:pt x="32" y="0"/>
                      <a:pt x="28" y="0"/>
                      <a:pt x="24" y="1"/>
                    </a:cubicBezTo>
                    <a:cubicBezTo>
                      <a:pt x="22" y="2"/>
                      <a:pt x="20" y="2"/>
                      <a:pt x="19" y="3"/>
                    </a:cubicBezTo>
                    <a:cubicBezTo>
                      <a:pt x="17" y="4"/>
                      <a:pt x="15" y="5"/>
                      <a:pt x="13" y="6"/>
                    </a:cubicBezTo>
                    <a:cubicBezTo>
                      <a:pt x="12" y="7"/>
                      <a:pt x="10" y="8"/>
                      <a:pt x="9" y="9"/>
                    </a:cubicBezTo>
                    <a:cubicBezTo>
                      <a:pt x="7" y="11"/>
                      <a:pt x="6" y="12"/>
                      <a:pt x="5" y="14"/>
                    </a:cubicBezTo>
                    <a:cubicBezTo>
                      <a:pt x="4" y="16"/>
                      <a:pt x="3" y="17"/>
                      <a:pt x="2" y="19"/>
                    </a:cubicBezTo>
                    <a:cubicBezTo>
                      <a:pt x="2" y="21"/>
                      <a:pt x="1" y="23"/>
                      <a:pt x="1" y="25"/>
                    </a:cubicBezTo>
                    <a:cubicBezTo>
                      <a:pt x="0" y="27"/>
                      <a:pt x="0" y="29"/>
                      <a:pt x="0" y="31"/>
                    </a:cubicBezTo>
                    <a:cubicBezTo>
                      <a:pt x="0" y="33"/>
                      <a:pt x="0" y="34"/>
                      <a:pt x="1" y="36"/>
                    </a:cubicBezTo>
                    <a:cubicBezTo>
                      <a:pt x="1" y="38"/>
                      <a:pt x="2" y="40"/>
                      <a:pt x="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Freeform 20">
                <a:extLst>
                  <a:ext uri="{FF2B5EF4-FFF2-40B4-BE49-F238E27FC236}">
                    <a16:creationId xmlns:a16="http://schemas.microsoft.com/office/drawing/2014/main" id="{D71BBE05-AD83-9693-2287-7B36C15F54D8}"/>
                  </a:ext>
                </a:extLst>
              </p:cNvPr>
              <p:cNvSpPr>
                <a:spLocks/>
              </p:cNvSpPr>
              <p:nvPr/>
            </p:nvSpPr>
            <p:spPr bwMode="auto">
              <a:xfrm>
                <a:off x="-2976563" y="8710613"/>
                <a:ext cx="1066800" cy="1069975"/>
              </a:xfrm>
              <a:custGeom>
                <a:avLst/>
                <a:gdLst>
                  <a:gd name="T0" fmla="*/ 30 w 283"/>
                  <a:gd name="T1" fmla="*/ 60 h 284"/>
                  <a:gd name="T2" fmla="*/ 223 w 283"/>
                  <a:gd name="T3" fmla="*/ 254 h 284"/>
                  <a:gd name="T4" fmla="*/ 253 w 283"/>
                  <a:gd name="T5" fmla="*/ 284 h 284"/>
                  <a:gd name="T6" fmla="*/ 283 w 283"/>
                  <a:gd name="T7" fmla="*/ 254 h 284"/>
                  <a:gd name="T8" fmla="*/ 30 w 283"/>
                  <a:gd name="T9" fmla="*/ 0 h 284"/>
                  <a:gd name="T10" fmla="*/ 0 w 283"/>
                  <a:gd name="T11" fmla="*/ 30 h 284"/>
                  <a:gd name="T12" fmla="*/ 30 w 283"/>
                  <a:gd name="T13" fmla="*/ 60 h 284"/>
                </a:gdLst>
                <a:ahLst/>
                <a:cxnLst>
                  <a:cxn ang="0">
                    <a:pos x="T0" y="T1"/>
                  </a:cxn>
                  <a:cxn ang="0">
                    <a:pos x="T2" y="T3"/>
                  </a:cxn>
                  <a:cxn ang="0">
                    <a:pos x="T4" y="T5"/>
                  </a:cxn>
                  <a:cxn ang="0">
                    <a:pos x="T6" y="T7"/>
                  </a:cxn>
                  <a:cxn ang="0">
                    <a:pos x="T8" y="T9"/>
                  </a:cxn>
                  <a:cxn ang="0">
                    <a:pos x="T10" y="T11"/>
                  </a:cxn>
                  <a:cxn ang="0">
                    <a:pos x="T12" y="T13"/>
                  </a:cxn>
                </a:cxnLst>
                <a:rect l="0" t="0" r="r" b="b"/>
                <a:pathLst>
                  <a:path w="283" h="284">
                    <a:moveTo>
                      <a:pt x="30" y="60"/>
                    </a:moveTo>
                    <a:cubicBezTo>
                      <a:pt x="137" y="60"/>
                      <a:pt x="223" y="147"/>
                      <a:pt x="223" y="254"/>
                    </a:cubicBezTo>
                    <a:cubicBezTo>
                      <a:pt x="223" y="270"/>
                      <a:pt x="237" y="284"/>
                      <a:pt x="253" y="284"/>
                    </a:cubicBezTo>
                    <a:cubicBezTo>
                      <a:pt x="270" y="284"/>
                      <a:pt x="283" y="270"/>
                      <a:pt x="283" y="254"/>
                    </a:cubicBezTo>
                    <a:cubicBezTo>
                      <a:pt x="283" y="114"/>
                      <a:pt x="170" y="0"/>
                      <a:pt x="30" y="0"/>
                    </a:cubicBezTo>
                    <a:cubicBezTo>
                      <a:pt x="13" y="0"/>
                      <a:pt x="0" y="14"/>
                      <a:pt x="0" y="30"/>
                    </a:cubicBezTo>
                    <a:cubicBezTo>
                      <a:pt x="0" y="47"/>
                      <a:pt x="13"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Freeform 21">
                <a:extLst>
                  <a:ext uri="{FF2B5EF4-FFF2-40B4-BE49-F238E27FC236}">
                    <a16:creationId xmlns:a16="http://schemas.microsoft.com/office/drawing/2014/main" id="{87352EBB-2E5F-A35F-6187-076870A355B8}"/>
                  </a:ext>
                </a:extLst>
              </p:cNvPr>
              <p:cNvSpPr>
                <a:spLocks/>
              </p:cNvSpPr>
              <p:nvPr/>
            </p:nvSpPr>
            <p:spPr bwMode="auto">
              <a:xfrm>
                <a:off x="-2976563" y="9140825"/>
                <a:ext cx="636588" cy="639763"/>
              </a:xfrm>
              <a:custGeom>
                <a:avLst/>
                <a:gdLst>
                  <a:gd name="T0" fmla="*/ 30 w 169"/>
                  <a:gd name="T1" fmla="*/ 60 h 170"/>
                  <a:gd name="T2" fmla="*/ 109 w 169"/>
                  <a:gd name="T3" fmla="*/ 140 h 170"/>
                  <a:gd name="T4" fmla="*/ 139 w 169"/>
                  <a:gd name="T5" fmla="*/ 170 h 170"/>
                  <a:gd name="T6" fmla="*/ 169 w 169"/>
                  <a:gd name="T7" fmla="*/ 140 h 170"/>
                  <a:gd name="T8" fmla="*/ 30 w 169"/>
                  <a:gd name="T9" fmla="*/ 0 h 170"/>
                  <a:gd name="T10" fmla="*/ 0 w 169"/>
                  <a:gd name="T11" fmla="*/ 30 h 170"/>
                  <a:gd name="T12" fmla="*/ 30 w 169"/>
                  <a:gd name="T13" fmla="*/ 60 h 170"/>
                </a:gdLst>
                <a:ahLst/>
                <a:cxnLst>
                  <a:cxn ang="0">
                    <a:pos x="T0" y="T1"/>
                  </a:cxn>
                  <a:cxn ang="0">
                    <a:pos x="T2" y="T3"/>
                  </a:cxn>
                  <a:cxn ang="0">
                    <a:pos x="T4" y="T5"/>
                  </a:cxn>
                  <a:cxn ang="0">
                    <a:pos x="T6" y="T7"/>
                  </a:cxn>
                  <a:cxn ang="0">
                    <a:pos x="T8" y="T9"/>
                  </a:cxn>
                  <a:cxn ang="0">
                    <a:pos x="T10" y="T11"/>
                  </a:cxn>
                  <a:cxn ang="0">
                    <a:pos x="T12" y="T13"/>
                  </a:cxn>
                </a:cxnLst>
                <a:rect l="0" t="0" r="r" b="b"/>
                <a:pathLst>
                  <a:path w="169" h="170">
                    <a:moveTo>
                      <a:pt x="30" y="60"/>
                    </a:moveTo>
                    <a:cubicBezTo>
                      <a:pt x="74" y="60"/>
                      <a:pt x="109" y="96"/>
                      <a:pt x="109" y="140"/>
                    </a:cubicBezTo>
                    <a:cubicBezTo>
                      <a:pt x="109" y="156"/>
                      <a:pt x="123" y="170"/>
                      <a:pt x="139" y="170"/>
                    </a:cubicBezTo>
                    <a:cubicBezTo>
                      <a:pt x="156" y="170"/>
                      <a:pt x="169" y="156"/>
                      <a:pt x="169" y="140"/>
                    </a:cubicBezTo>
                    <a:cubicBezTo>
                      <a:pt x="169" y="63"/>
                      <a:pt x="107" y="0"/>
                      <a:pt x="30" y="0"/>
                    </a:cubicBezTo>
                    <a:cubicBezTo>
                      <a:pt x="13" y="0"/>
                      <a:pt x="0" y="14"/>
                      <a:pt x="0" y="30"/>
                    </a:cubicBezTo>
                    <a:cubicBezTo>
                      <a:pt x="0" y="47"/>
                      <a:pt x="13" y="60"/>
                      <a:pt x="3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Freeform 22">
                <a:extLst>
                  <a:ext uri="{FF2B5EF4-FFF2-40B4-BE49-F238E27FC236}">
                    <a16:creationId xmlns:a16="http://schemas.microsoft.com/office/drawing/2014/main" id="{C467C009-158C-7DF8-C9F6-A94D9957A913}"/>
                  </a:ext>
                </a:extLst>
              </p:cNvPr>
              <p:cNvSpPr>
                <a:spLocks noEditPoints="1"/>
              </p:cNvSpPr>
              <p:nvPr/>
            </p:nvSpPr>
            <p:spPr bwMode="auto">
              <a:xfrm>
                <a:off x="-6615113" y="8164513"/>
                <a:ext cx="2262188" cy="2262188"/>
              </a:xfrm>
              <a:custGeom>
                <a:avLst/>
                <a:gdLst>
                  <a:gd name="T0" fmla="*/ 300 w 600"/>
                  <a:gd name="T1" fmla="*/ 600 h 600"/>
                  <a:gd name="T2" fmla="*/ 600 w 600"/>
                  <a:gd name="T3" fmla="*/ 300 h 600"/>
                  <a:gd name="T4" fmla="*/ 300 w 600"/>
                  <a:gd name="T5" fmla="*/ 0 h 600"/>
                  <a:gd name="T6" fmla="*/ 0 w 600"/>
                  <a:gd name="T7" fmla="*/ 300 h 600"/>
                  <a:gd name="T8" fmla="*/ 300 w 600"/>
                  <a:gd name="T9" fmla="*/ 600 h 600"/>
                  <a:gd name="T10" fmla="*/ 300 w 600"/>
                  <a:gd name="T11" fmla="*/ 60 h 600"/>
                  <a:gd name="T12" fmla="*/ 540 w 600"/>
                  <a:gd name="T13" fmla="*/ 300 h 600"/>
                  <a:gd name="T14" fmla="*/ 300 w 600"/>
                  <a:gd name="T15" fmla="*/ 540 h 600"/>
                  <a:gd name="T16" fmla="*/ 60 w 600"/>
                  <a:gd name="T17" fmla="*/ 300 h 600"/>
                  <a:gd name="T18" fmla="*/ 300 w 600"/>
                  <a:gd name="T19" fmla="*/ 6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600"/>
                    </a:moveTo>
                    <a:cubicBezTo>
                      <a:pt x="466" y="600"/>
                      <a:pt x="600" y="465"/>
                      <a:pt x="600" y="300"/>
                    </a:cubicBezTo>
                    <a:cubicBezTo>
                      <a:pt x="600" y="135"/>
                      <a:pt x="466" y="0"/>
                      <a:pt x="300" y="0"/>
                    </a:cubicBezTo>
                    <a:cubicBezTo>
                      <a:pt x="135" y="0"/>
                      <a:pt x="0" y="135"/>
                      <a:pt x="0" y="300"/>
                    </a:cubicBezTo>
                    <a:cubicBezTo>
                      <a:pt x="0" y="465"/>
                      <a:pt x="135" y="600"/>
                      <a:pt x="300" y="600"/>
                    </a:cubicBezTo>
                    <a:close/>
                    <a:moveTo>
                      <a:pt x="300" y="60"/>
                    </a:moveTo>
                    <a:cubicBezTo>
                      <a:pt x="433" y="60"/>
                      <a:pt x="540" y="168"/>
                      <a:pt x="540" y="300"/>
                    </a:cubicBezTo>
                    <a:cubicBezTo>
                      <a:pt x="540" y="432"/>
                      <a:pt x="433" y="540"/>
                      <a:pt x="300" y="540"/>
                    </a:cubicBezTo>
                    <a:cubicBezTo>
                      <a:pt x="168" y="540"/>
                      <a:pt x="60" y="432"/>
                      <a:pt x="60" y="300"/>
                    </a:cubicBezTo>
                    <a:cubicBezTo>
                      <a:pt x="60" y="168"/>
                      <a:pt x="168" y="60"/>
                      <a:pt x="30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Freeform 23">
                <a:extLst>
                  <a:ext uri="{FF2B5EF4-FFF2-40B4-BE49-F238E27FC236}">
                    <a16:creationId xmlns:a16="http://schemas.microsoft.com/office/drawing/2014/main" id="{562ACA40-D5AD-1249-37CE-CCBFA5D2C3B7}"/>
                  </a:ext>
                </a:extLst>
              </p:cNvPr>
              <p:cNvSpPr>
                <a:spLocks/>
              </p:cNvSpPr>
              <p:nvPr/>
            </p:nvSpPr>
            <p:spPr bwMode="auto">
              <a:xfrm>
                <a:off x="-5846763" y="8729663"/>
                <a:ext cx="644525" cy="1184275"/>
              </a:xfrm>
              <a:custGeom>
                <a:avLst/>
                <a:gdLst>
                  <a:gd name="T0" fmla="*/ 30 w 171"/>
                  <a:gd name="T1" fmla="*/ 161 h 314"/>
                  <a:gd name="T2" fmla="*/ 46 w 171"/>
                  <a:gd name="T3" fmla="*/ 161 h 314"/>
                  <a:gd name="T4" fmla="*/ 46 w 171"/>
                  <a:gd name="T5" fmla="*/ 284 h 314"/>
                  <a:gd name="T6" fmla="*/ 76 w 171"/>
                  <a:gd name="T7" fmla="*/ 314 h 314"/>
                  <a:gd name="T8" fmla="*/ 106 w 171"/>
                  <a:gd name="T9" fmla="*/ 284 h 314"/>
                  <a:gd name="T10" fmla="*/ 106 w 171"/>
                  <a:gd name="T11" fmla="*/ 161 h 314"/>
                  <a:gd name="T12" fmla="*/ 132 w 171"/>
                  <a:gd name="T13" fmla="*/ 161 h 314"/>
                  <a:gd name="T14" fmla="*/ 162 w 171"/>
                  <a:gd name="T15" fmla="*/ 131 h 314"/>
                  <a:gd name="T16" fmla="*/ 132 w 171"/>
                  <a:gd name="T17" fmla="*/ 101 h 314"/>
                  <a:gd name="T18" fmla="*/ 106 w 171"/>
                  <a:gd name="T19" fmla="*/ 101 h 314"/>
                  <a:gd name="T20" fmla="*/ 106 w 171"/>
                  <a:gd name="T21" fmla="*/ 94 h 314"/>
                  <a:gd name="T22" fmla="*/ 141 w 171"/>
                  <a:gd name="T23" fmla="*/ 60 h 314"/>
                  <a:gd name="T24" fmla="*/ 171 w 171"/>
                  <a:gd name="T25" fmla="*/ 30 h 314"/>
                  <a:gd name="T26" fmla="*/ 141 w 171"/>
                  <a:gd name="T27" fmla="*/ 0 h 314"/>
                  <a:gd name="T28" fmla="*/ 46 w 171"/>
                  <a:gd name="T29" fmla="*/ 94 h 314"/>
                  <a:gd name="T30" fmla="*/ 46 w 171"/>
                  <a:gd name="T31" fmla="*/ 101 h 314"/>
                  <a:gd name="T32" fmla="*/ 30 w 171"/>
                  <a:gd name="T33" fmla="*/ 101 h 314"/>
                  <a:gd name="T34" fmla="*/ 0 w 171"/>
                  <a:gd name="T35" fmla="*/ 131 h 314"/>
                  <a:gd name="T36" fmla="*/ 30 w 171"/>
                  <a:gd name="T37" fmla="*/ 16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314">
                    <a:moveTo>
                      <a:pt x="30" y="161"/>
                    </a:moveTo>
                    <a:cubicBezTo>
                      <a:pt x="46" y="161"/>
                      <a:pt x="46" y="161"/>
                      <a:pt x="46" y="161"/>
                    </a:cubicBezTo>
                    <a:cubicBezTo>
                      <a:pt x="46" y="284"/>
                      <a:pt x="46" y="284"/>
                      <a:pt x="46" y="284"/>
                    </a:cubicBezTo>
                    <a:cubicBezTo>
                      <a:pt x="46" y="300"/>
                      <a:pt x="60" y="314"/>
                      <a:pt x="76" y="314"/>
                    </a:cubicBezTo>
                    <a:cubicBezTo>
                      <a:pt x="93" y="314"/>
                      <a:pt x="106" y="300"/>
                      <a:pt x="106" y="284"/>
                    </a:cubicBezTo>
                    <a:cubicBezTo>
                      <a:pt x="106" y="161"/>
                      <a:pt x="106" y="161"/>
                      <a:pt x="106" y="161"/>
                    </a:cubicBezTo>
                    <a:cubicBezTo>
                      <a:pt x="132" y="161"/>
                      <a:pt x="132" y="161"/>
                      <a:pt x="132" y="161"/>
                    </a:cubicBezTo>
                    <a:cubicBezTo>
                      <a:pt x="149" y="161"/>
                      <a:pt x="162" y="147"/>
                      <a:pt x="162" y="131"/>
                    </a:cubicBezTo>
                    <a:cubicBezTo>
                      <a:pt x="162" y="114"/>
                      <a:pt x="149" y="101"/>
                      <a:pt x="132" y="101"/>
                    </a:cubicBezTo>
                    <a:cubicBezTo>
                      <a:pt x="106" y="101"/>
                      <a:pt x="106" y="101"/>
                      <a:pt x="106" y="101"/>
                    </a:cubicBezTo>
                    <a:cubicBezTo>
                      <a:pt x="106" y="94"/>
                      <a:pt x="106" y="94"/>
                      <a:pt x="106" y="94"/>
                    </a:cubicBezTo>
                    <a:cubicBezTo>
                      <a:pt x="106" y="75"/>
                      <a:pt x="122" y="60"/>
                      <a:pt x="141" y="60"/>
                    </a:cubicBezTo>
                    <a:cubicBezTo>
                      <a:pt x="157" y="60"/>
                      <a:pt x="171" y="46"/>
                      <a:pt x="171" y="30"/>
                    </a:cubicBezTo>
                    <a:cubicBezTo>
                      <a:pt x="171" y="13"/>
                      <a:pt x="157" y="0"/>
                      <a:pt x="141" y="0"/>
                    </a:cubicBezTo>
                    <a:cubicBezTo>
                      <a:pt x="89" y="0"/>
                      <a:pt x="46" y="42"/>
                      <a:pt x="46" y="94"/>
                    </a:cubicBezTo>
                    <a:cubicBezTo>
                      <a:pt x="46" y="101"/>
                      <a:pt x="46" y="101"/>
                      <a:pt x="46" y="101"/>
                    </a:cubicBezTo>
                    <a:cubicBezTo>
                      <a:pt x="30" y="101"/>
                      <a:pt x="30" y="101"/>
                      <a:pt x="30" y="101"/>
                    </a:cubicBezTo>
                    <a:cubicBezTo>
                      <a:pt x="14" y="101"/>
                      <a:pt x="0" y="114"/>
                      <a:pt x="0" y="131"/>
                    </a:cubicBezTo>
                    <a:cubicBezTo>
                      <a:pt x="0" y="147"/>
                      <a:pt x="14" y="161"/>
                      <a:pt x="30"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Freeform 24">
                <a:extLst>
                  <a:ext uri="{FF2B5EF4-FFF2-40B4-BE49-F238E27FC236}">
                    <a16:creationId xmlns:a16="http://schemas.microsoft.com/office/drawing/2014/main" id="{D68B40CC-DF42-F139-8132-301BA6018504}"/>
                  </a:ext>
                </a:extLst>
              </p:cNvPr>
              <p:cNvSpPr>
                <a:spLocks noEditPoints="1"/>
              </p:cNvSpPr>
              <p:nvPr/>
            </p:nvSpPr>
            <p:spPr bwMode="auto">
              <a:xfrm>
                <a:off x="-7242175" y="6127750"/>
                <a:ext cx="6508750" cy="6515100"/>
              </a:xfrm>
              <a:custGeom>
                <a:avLst/>
                <a:gdLst>
                  <a:gd name="T0" fmla="*/ 1579 w 1726"/>
                  <a:gd name="T1" fmla="*/ 302 h 1728"/>
                  <a:gd name="T2" fmla="*/ 1163 w 1726"/>
                  <a:gd name="T3" fmla="*/ 302 h 1728"/>
                  <a:gd name="T4" fmla="*/ 1163 w 1726"/>
                  <a:gd name="T5" fmla="*/ 300 h 1728"/>
                  <a:gd name="T6" fmla="*/ 863 w 1726"/>
                  <a:gd name="T7" fmla="*/ 0 h 1728"/>
                  <a:gd name="T8" fmla="*/ 563 w 1726"/>
                  <a:gd name="T9" fmla="*/ 300 h 1728"/>
                  <a:gd name="T10" fmla="*/ 563 w 1726"/>
                  <a:gd name="T11" fmla="*/ 302 h 1728"/>
                  <a:gd name="T12" fmla="*/ 147 w 1726"/>
                  <a:gd name="T13" fmla="*/ 302 h 1728"/>
                  <a:gd name="T14" fmla="*/ 0 w 1726"/>
                  <a:gd name="T15" fmla="*/ 448 h 1728"/>
                  <a:gd name="T16" fmla="*/ 0 w 1726"/>
                  <a:gd name="T17" fmla="*/ 1360 h 1728"/>
                  <a:gd name="T18" fmla="*/ 147 w 1726"/>
                  <a:gd name="T19" fmla="*/ 1506 h 1728"/>
                  <a:gd name="T20" fmla="*/ 571 w 1726"/>
                  <a:gd name="T21" fmla="*/ 1506 h 1728"/>
                  <a:gd name="T22" fmla="*/ 571 w 1726"/>
                  <a:gd name="T23" fmla="*/ 1668 h 1728"/>
                  <a:gd name="T24" fmla="*/ 396 w 1726"/>
                  <a:gd name="T25" fmla="*/ 1668 h 1728"/>
                  <a:gd name="T26" fmla="*/ 366 w 1726"/>
                  <a:gd name="T27" fmla="*/ 1698 h 1728"/>
                  <a:gd name="T28" fmla="*/ 396 w 1726"/>
                  <a:gd name="T29" fmla="*/ 1728 h 1728"/>
                  <a:gd name="T30" fmla="*/ 1330 w 1726"/>
                  <a:gd name="T31" fmla="*/ 1728 h 1728"/>
                  <a:gd name="T32" fmla="*/ 1360 w 1726"/>
                  <a:gd name="T33" fmla="*/ 1698 h 1728"/>
                  <a:gd name="T34" fmla="*/ 1330 w 1726"/>
                  <a:gd name="T35" fmla="*/ 1668 h 1728"/>
                  <a:gd name="T36" fmla="*/ 1155 w 1726"/>
                  <a:gd name="T37" fmla="*/ 1668 h 1728"/>
                  <a:gd name="T38" fmla="*/ 1155 w 1726"/>
                  <a:gd name="T39" fmla="*/ 1506 h 1728"/>
                  <a:gd name="T40" fmla="*/ 1579 w 1726"/>
                  <a:gd name="T41" fmla="*/ 1506 h 1728"/>
                  <a:gd name="T42" fmla="*/ 1726 w 1726"/>
                  <a:gd name="T43" fmla="*/ 1360 h 1728"/>
                  <a:gd name="T44" fmla="*/ 1726 w 1726"/>
                  <a:gd name="T45" fmla="*/ 448 h 1728"/>
                  <a:gd name="T46" fmla="*/ 1579 w 1726"/>
                  <a:gd name="T47" fmla="*/ 302 h 1728"/>
                  <a:gd name="T48" fmla="*/ 863 w 1726"/>
                  <a:gd name="T49" fmla="*/ 60 h 1728"/>
                  <a:gd name="T50" fmla="*/ 1103 w 1726"/>
                  <a:gd name="T51" fmla="*/ 300 h 1728"/>
                  <a:gd name="T52" fmla="*/ 863 w 1726"/>
                  <a:gd name="T53" fmla="*/ 540 h 1728"/>
                  <a:gd name="T54" fmla="*/ 623 w 1726"/>
                  <a:gd name="T55" fmla="*/ 300 h 1728"/>
                  <a:gd name="T56" fmla="*/ 863 w 1726"/>
                  <a:gd name="T57" fmla="*/ 60 h 1728"/>
                  <a:gd name="T58" fmla="*/ 147 w 1726"/>
                  <a:gd name="T59" fmla="*/ 362 h 1728"/>
                  <a:gd name="T60" fmla="*/ 570 w 1726"/>
                  <a:gd name="T61" fmla="*/ 362 h 1728"/>
                  <a:gd name="T62" fmla="*/ 863 w 1726"/>
                  <a:gd name="T63" fmla="*/ 600 h 1728"/>
                  <a:gd name="T64" fmla="*/ 1156 w 1726"/>
                  <a:gd name="T65" fmla="*/ 362 h 1728"/>
                  <a:gd name="T66" fmla="*/ 1579 w 1726"/>
                  <a:gd name="T67" fmla="*/ 362 h 1728"/>
                  <a:gd name="T68" fmla="*/ 1666 w 1726"/>
                  <a:gd name="T69" fmla="*/ 448 h 1728"/>
                  <a:gd name="T70" fmla="*/ 1666 w 1726"/>
                  <a:gd name="T71" fmla="*/ 1173 h 1728"/>
                  <a:gd name="T72" fmla="*/ 1527 w 1726"/>
                  <a:gd name="T73" fmla="*/ 1173 h 1728"/>
                  <a:gd name="T74" fmla="*/ 1509 w 1726"/>
                  <a:gd name="T75" fmla="*/ 1179 h 1728"/>
                  <a:gd name="T76" fmla="*/ 1410 w 1726"/>
                  <a:gd name="T77" fmla="*/ 1255 h 1728"/>
                  <a:gd name="T78" fmla="*/ 316 w 1726"/>
                  <a:gd name="T79" fmla="*/ 1255 h 1728"/>
                  <a:gd name="T80" fmla="*/ 217 w 1726"/>
                  <a:gd name="T81" fmla="*/ 1179 h 1728"/>
                  <a:gd name="T82" fmla="*/ 199 w 1726"/>
                  <a:gd name="T83" fmla="*/ 1173 h 1728"/>
                  <a:gd name="T84" fmla="*/ 60 w 1726"/>
                  <a:gd name="T85" fmla="*/ 1173 h 1728"/>
                  <a:gd name="T86" fmla="*/ 60 w 1726"/>
                  <a:gd name="T87" fmla="*/ 448 h 1728"/>
                  <a:gd name="T88" fmla="*/ 147 w 1726"/>
                  <a:gd name="T89" fmla="*/ 362 h 1728"/>
                  <a:gd name="T90" fmla="*/ 1095 w 1726"/>
                  <a:gd name="T91" fmla="*/ 1668 h 1728"/>
                  <a:gd name="T92" fmla="*/ 631 w 1726"/>
                  <a:gd name="T93" fmla="*/ 1668 h 1728"/>
                  <a:gd name="T94" fmla="*/ 631 w 1726"/>
                  <a:gd name="T95" fmla="*/ 1506 h 1728"/>
                  <a:gd name="T96" fmla="*/ 1095 w 1726"/>
                  <a:gd name="T97" fmla="*/ 1506 h 1728"/>
                  <a:gd name="T98" fmla="*/ 1095 w 1726"/>
                  <a:gd name="T99" fmla="*/ 1668 h 1728"/>
                  <a:gd name="T100" fmla="*/ 1579 w 1726"/>
                  <a:gd name="T101" fmla="*/ 1446 h 1728"/>
                  <a:gd name="T102" fmla="*/ 147 w 1726"/>
                  <a:gd name="T103" fmla="*/ 1446 h 1728"/>
                  <a:gd name="T104" fmla="*/ 60 w 1726"/>
                  <a:gd name="T105" fmla="*/ 1360 h 1728"/>
                  <a:gd name="T106" fmla="*/ 60 w 1726"/>
                  <a:gd name="T107" fmla="*/ 1233 h 1728"/>
                  <a:gd name="T108" fmla="*/ 189 w 1726"/>
                  <a:gd name="T109" fmla="*/ 1233 h 1728"/>
                  <a:gd name="T110" fmla="*/ 288 w 1726"/>
                  <a:gd name="T111" fmla="*/ 1309 h 1728"/>
                  <a:gd name="T112" fmla="*/ 306 w 1726"/>
                  <a:gd name="T113" fmla="*/ 1315 h 1728"/>
                  <a:gd name="T114" fmla="*/ 1420 w 1726"/>
                  <a:gd name="T115" fmla="*/ 1315 h 1728"/>
                  <a:gd name="T116" fmla="*/ 1438 w 1726"/>
                  <a:gd name="T117" fmla="*/ 1309 h 1728"/>
                  <a:gd name="T118" fmla="*/ 1537 w 1726"/>
                  <a:gd name="T119" fmla="*/ 1233 h 1728"/>
                  <a:gd name="T120" fmla="*/ 1666 w 1726"/>
                  <a:gd name="T121" fmla="*/ 1233 h 1728"/>
                  <a:gd name="T122" fmla="*/ 1666 w 1726"/>
                  <a:gd name="T123" fmla="*/ 1360 h 1728"/>
                  <a:gd name="T124" fmla="*/ 1579 w 1726"/>
                  <a:gd name="T125" fmla="*/ 1446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26" h="1728">
                    <a:moveTo>
                      <a:pt x="1579" y="302"/>
                    </a:moveTo>
                    <a:cubicBezTo>
                      <a:pt x="1163" y="302"/>
                      <a:pt x="1163" y="302"/>
                      <a:pt x="1163" y="302"/>
                    </a:cubicBezTo>
                    <a:cubicBezTo>
                      <a:pt x="1163" y="301"/>
                      <a:pt x="1163" y="301"/>
                      <a:pt x="1163" y="300"/>
                    </a:cubicBezTo>
                    <a:cubicBezTo>
                      <a:pt x="1163" y="135"/>
                      <a:pt x="1028" y="0"/>
                      <a:pt x="863" y="0"/>
                    </a:cubicBezTo>
                    <a:cubicBezTo>
                      <a:pt x="698" y="0"/>
                      <a:pt x="563" y="135"/>
                      <a:pt x="563" y="300"/>
                    </a:cubicBezTo>
                    <a:cubicBezTo>
                      <a:pt x="563" y="301"/>
                      <a:pt x="563" y="301"/>
                      <a:pt x="563" y="302"/>
                    </a:cubicBezTo>
                    <a:cubicBezTo>
                      <a:pt x="147" y="302"/>
                      <a:pt x="147" y="302"/>
                      <a:pt x="147" y="302"/>
                    </a:cubicBezTo>
                    <a:cubicBezTo>
                      <a:pt x="66" y="302"/>
                      <a:pt x="0" y="368"/>
                      <a:pt x="0" y="448"/>
                    </a:cubicBezTo>
                    <a:cubicBezTo>
                      <a:pt x="0" y="1360"/>
                      <a:pt x="0" y="1360"/>
                      <a:pt x="0" y="1360"/>
                    </a:cubicBezTo>
                    <a:cubicBezTo>
                      <a:pt x="0" y="1441"/>
                      <a:pt x="66" y="1506"/>
                      <a:pt x="147" y="1506"/>
                    </a:cubicBezTo>
                    <a:cubicBezTo>
                      <a:pt x="571" y="1506"/>
                      <a:pt x="571" y="1506"/>
                      <a:pt x="571" y="1506"/>
                    </a:cubicBezTo>
                    <a:cubicBezTo>
                      <a:pt x="571" y="1668"/>
                      <a:pt x="571" y="1668"/>
                      <a:pt x="571" y="1668"/>
                    </a:cubicBezTo>
                    <a:cubicBezTo>
                      <a:pt x="396" y="1668"/>
                      <a:pt x="396" y="1668"/>
                      <a:pt x="396" y="1668"/>
                    </a:cubicBezTo>
                    <a:cubicBezTo>
                      <a:pt x="379" y="1668"/>
                      <a:pt x="366" y="1681"/>
                      <a:pt x="366" y="1698"/>
                    </a:cubicBezTo>
                    <a:cubicBezTo>
                      <a:pt x="366" y="1714"/>
                      <a:pt x="379" y="1728"/>
                      <a:pt x="396" y="1728"/>
                    </a:cubicBezTo>
                    <a:cubicBezTo>
                      <a:pt x="1330" y="1728"/>
                      <a:pt x="1330" y="1728"/>
                      <a:pt x="1330" y="1728"/>
                    </a:cubicBezTo>
                    <a:cubicBezTo>
                      <a:pt x="1347" y="1728"/>
                      <a:pt x="1360" y="1714"/>
                      <a:pt x="1360" y="1698"/>
                    </a:cubicBezTo>
                    <a:cubicBezTo>
                      <a:pt x="1360" y="1681"/>
                      <a:pt x="1347" y="1668"/>
                      <a:pt x="1330" y="1668"/>
                    </a:cubicBezTo>
                    <a:cubicBezTo>
                      <a:pt x="1155" y="1668"/>
                      <a:pt x="1155" y="1668"/>
                      <a:pt x="1155" y="1668"/>
                    </a:cubicBezTo>
                    <a:cubicBezTo>
                      <a:pt x="1155" y="1506"/>
                      <a:pt x="1155" y="1506"/>
                      <a:pt x="1155" y="1506"/>
                    </a:cubicBezTo>
                    <a:cubicBezTo>
                      <a:pt x="1579" y="1506"/>
                      <a:pt x="1579" y="1506"/>
                      <a:pt x="1579" y="1506"/>
                    </a:cubicBezTo>
                    <a:cubicBezTo>
                      <a:pt x="1660" y="1506"/>
                      <a:pt x="1726" y="1441"/>
                      <a:pt x="1726" y="1360"/>
                    </a:cubicBezTo>
                    <a:cubicBezTo>
                      <a:pt x="1726" y="448"/>
                      <a:pt x="1726" y="448"/>
                      <a:pt x="1726" y="448"/>
                    </a:cubicBezTo>
                    <a:cubicBezTo>
                      <a:pt x="1726" y="368"/>
                      <a:pt x="1660" y="302"/>
                      <a:pt x="1579" y="302"/>
                    </a:cubicBezTo>
                    <a:close/>
                    <a:moveTo>
                      <a:pt x="863" y="60"/>
                    </a:moveTo>
                    <a:cubicBezTo>
                      <a:pt x="995" y="60"/>
                      <a:pt x="1103" y="168"/>
                      <a:pt x="1103" y="300"/>
                    </a:cubicBezTo>
                    <a:cubicBezTo>
                      <a:pt x="1103" y="432"/>
                      <a:pt x="995" y="540"/>
                      <a:pt x="863" y="540"/>
                    </a:cubicBezTo>
                    <a:cubicBezTo>
                      <a:pt x="731" y="540"/>
                      <a:pt x="623" y="432"/>
                      <a:pt x="623" y="300"/>
                    </a:cubicBezTo>
                    <a:cubicBezTo>
                      <a:pt x="623" y="168"/>
                      <a:pt x="731" y="60"/>
                      <a:pt x="863" y="60"/>
                    </a:cubicBezTo>
                    <a:close/>
                    <a:moveTo>
                      <a:pt x="147" y="362"/>
                    </a:moveTo>
                    <a:cubicBezTo>
                      <a:pt x="570" y="362"/>
                      <a:pt x="570" y="362"/>
                      <a:pt x="570" y="362"/>
                    </a:cubicBezTo>
                    <a:cubicBezTo>
                      <a:pt x="598" y="498"/>
                      <a:pt x="719" y="600"/>
                      <a:pt x="863" y="600"/>
                    </a:cubicBezTo>
                    <a:cubicBezTo>
                      <a:pt x="1007" y="600"/>
                      <a:pt x="1128" y="498"/>
                      <a:pt x="1156" y="362"/>
                    </a:cubicBezTo>
                    <a:cubicBezTo>
                      <a:pt x="1579" y="362"/>
                      <a:pt x="1579" y="362"/>
                      <a:pt x="1579" y="362"/>
                    </a:cubicBezTo>
                    <a:cubicBezTo>
                      <a:pt x="1627" y="362"/>
                      <a:pt x="1666" y="401"/>
                      <a:pt x="1666" y="448"/>
                    </a:cubicBezTo>
                    <a:cubicBezTo>
                      <a:pt x="1666" y="1173"/>
                      <a:pt x="1666" y="1173"/>
                      <a:pt x="1666" y="1173"/>
                    </a:cubicBezTo>
                    <a:cubicBezTo>
                      <a:pt x="1527" y="1173"/>
                      <a:pt x="1527" y="1173"/>
                      <a:pt x="1527" y="1173"/>
                    </a:cubicBezTo>
                    <a:cubicBezTo>
                      <a:pt x="1521" y="1173"/>
                      <a:pt x="1514" y="1175"/>
                      <a:pt x="1509" y="1179"/>
                    </a:cubicBezTo>
                    <a:cubicBezTo>
                      <a:pt x="1410" y="1255"/>
                      <a:pt x="1410" y="1255"/>
                      <a:pt x="1410" y="1255"/>
                    </a:cubicBezTo>
                    <a:cubicBezTo>
                      <a:pt x="316" y="1255"/>
                      <a:pt x="316" y="1255"/>
                      <a:pt x="316" y="1255"/>
                    </a:cubicBezTo>
                    <a:cubicBezTo>
                      <a:pt x="217" y="1179"/>
                      <a:pt x="217" y="1179"/>
                      <a:pt x="217" y="1179"/>
                    </a:cubicBezTo>
                    <a:cubicBezTo>
                      <a:pt x="212" y="1175"/>
                      <a:pt x="205" y="1173"/>
                      <a:pt x="199" y="1173"/>
                    </a:cubicBezTo>
                    <a:cubicBezTo>
                      <a:pt x="60" y="1173"/>
                      <a:pt x="60" y="1173"/>
                      <a:pt x="60" y="1173"/>
                    </a:cubicBezTo>
                    <a:cubicBezTo>
                      <a:pt x="60" y="448"/>
                      <a:pt x="60" y="448"/>
                      <a:pt x="60" y="448"/>
                    </a:cubicBezTo>
                    <a:cubicBezTo>
                      <a:pt x="60" y="401"/>
                      <a:pt x="99" y="362"/>
                      <a:pt x="147" y="362"/>
                    </a:cubicBezTo>
                    <a:close/>
                    <a:moveTo>
                      <a:pt x="1095" y="1668"/>
                    </a:moveTo>
                    <a:cubicBezTo>
                      <a:pt x="631" y="1668"/>
                      <a:pt x="631" y="1668"/>
                      <a:pt x="631" y="1668"/>
                    </a:cubicBezTo>
                    <a:cubicBezTo>
                      <a:pt x="631" y="1506"/>
                      <a:pt x="631" y="1506"/>
                      <a:pt x="631" y="1506"/>
                    </a:cubicBezTo>
                    <a:cubicBezTo>
                      <a:pt x="1095" y="1506"/>
                      <a:pt x="1095" y="1506"/>
                      <a:pt x="1095" y="1506"/>
                    </a:cubicBezTo>
                    <a:lnTo>
                      <a:pt x="1095" y="1668"/>
                    </a:lnTo>
                    <a:close/>
                    <a:moveTo>
                      <a:pt x="1579" y="1446"/>
                    </a:moveTo>
                    <a:cubicBezTo>
                      <a:pt x="147" y="1446"/>
                      <a:pt x="147" y="1446"/>
                      <a:pt x="147" y="1446"/>
                    </a:cubicBezTo>
                    <a:cubicBezTo>
                      <a:pt x="99" y="1446"/>
                      <a:pt x="60" y="1407"/>
                      <a:pt x="60" y="1360"/>
                    </a:cubicBezTo>
                    <a:cubicBezTo>
                      <a:pt x="60" y="1233"/>
                      <a:pt x="60" y="1233"/>
                      <a:pt x="60" y="1233"/>
                    </a:cubicBezTo>
                    <a:cubicBezTo>
                      <a:pt x="189" y="1233"/>
                      <a:pt x="189" y="1233"/>
                      <a:pt x="189" y="1233"/>
                    </a:cubicBezTo>
                    <a:cubicBezTo>
                      <a:pt x="288" y="1309"/>
                      <a:pt x="288" y="1309"/>
                      <a:pt x="288" y="1309"/>
                    </a:cubicBezTo>
                    <a:cubicBezTo>
                      <a:pt x="293" y="1313"/>
                      <a:pt x="300" y="1315"/>
                      <a:pt x="306" y="1315"/>
                    </a:cubicBezTo>
                    <a:cubicBezTo>
                      <a:pt x="1420" y="1315"/>
                      <a:pt x="1420" y="1315"/>
                      <a:pt x="1420" y="1315"/>
                    </a:cubicBezTo>
                    <a:cubicBezTo>
                      <a:pt x="1426" y="1315"/>
                      <a:pt x="1433" y="1313"/>
                      <a:pt x="1438" y="1309"/>
                    </a:cubicBezTo>
                    <a:cubicBezTo>
                      <a:pt x="1537" y="1233"/>
                      <a:pt x="1537" y="1233"/>
                      <a:pt x="1537" y="1233"/>
                    </a:cubicBezTo>
                    <a:cubicBezTo>
                      <a:pt x="1666" y="1233"/>
                      <a:pt x="1666" y="1233"/>
                      <a:pt x="1666" y="1233"/>
                    </a:cubicBezTo>
                    <a:cubicBezTo>
                      <a:pt x="1666" y="1360"/>
                      <a:pt x="1666" y="1360"/>
                      <a:pt x="1666" y="1360"/>
                    </a:cubicBezTo>
                    <a:cubicBezTo>
                      <a:pt x="1666" y="1407"/>
                      <a:pt x="1627" y="1446"/>
                      <a:pt x="1579" y="14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Freeform 25">
                <a:extLst>
                  <a:ext uri="{FF2B5EF4-FFF2-40B4-BE49-F238E27FC236}">
                    <a16:creationId xmlns:a16="http://schemas.microsoft.com/office/drawing/2014/main" id="{935441A6-6F9B-CD16-B2AB-B540EF0013ED}"/>
                  </a:ext>
                </a:extLst>
              </p:cNvPr>
              <p:cNvSpPr>
                <a:spLocks/>
              </p:cNvSpPr>
              <p:nvPr/>
            </p:nvSpPr>
            <p:spPr bwMode="auto">
              <a:xfrm>
                <a:off x="-4684713" y="11202988"/>
                <a:ext cx="225425" cy="230188"/>
              </a:xfrm>
              <a:custGeom>
                <a:avLst/>
                <a:gdLst>
                  <a:gd name="T0" fmla="*/ 58 w 60"/>
                  <a:gd name="T1" fmla="*/ 20 h 61"/>
                  <a:gd name="T2" fmla="*/ 55 w 60"/>
                  <a:gd name="T3" fmla="*/ 15 h 61"/>
                  <a:gd name="T4" fmla="*/ 51 w 60"/>
                  <a:gd name="T5" fmla="*/ 10 h 61"/>
                  <a:gd name="T6" fmla="*/ 47 w 60"/>
                  <a:gd name="T7" fmla="*/ 6 h 61"/>
                  <a:gd name="T8" fmla="*/ 42 w 60"/>
                  <a:gd name="T9" fmla="*/ 4 h 61"/>
                  <a:gd name="T10" fmla="*/ 36 w 60"/>
                  <a:gd name="T11" fmla="*/ 2 h 61"/>
                  <a:gd name="T12" fmla="*/ 9 w 60"/>
                  <a:gd name="T13" fmla="*/ 10 h 61"/>
                  <a:gd name="T14" fmla="*/ 0 w 60"/>
                  <a:gd name="T15" fmla="*/ 31 h 61"/>
                  <a:gd name="T16" fmla="*/ 1 w 60"/>
                  <a:gd name="T17" fmla="*/ 37 h 61"/>
                  <a:gd name="T18" fmla="*/ 2 w 60"/>
                  <a:gd name="T19" fmla="*/ 43 h 61"/>
                  <a:gd name="T20" fmla="*/ 5 w 60"/>
                  <a:gd name="T21" fmla="*/ 48 h 61"/>
                  <a:gd name="T22" fmla="*/ 9 w 60"/>
                  <a:gd name="T23" fmla="*/ 52 h 61"/>
                  <a:gd name="T24" fmla="*/ 30 w 60"/>
                  <a:gd name="T25" fmla="*/ 61 h 61"/>
                  <a:gd name="T26" fmla="*/ 36 w 60"/>
                  <a:gd name="T27" fmla="*/ 61 h 61"/>
                  <a:gd name="T28" fmla="*/ 42 w 60"/>
                  <a:gd name="T29" fmla="*/ 59 h 61"/>
                  <a:gd name="T30" fmla="*/ 47 w 60"/>
                  <a:gd name="T31" fmla="*/ 56 h 61"/>
                  <a:gd name="T32" fmla="*/ 51 w 60"/>
                  <a:gd name="T33" fmla="*/ 52 h 61"/>
                  <a:gd name="T34" fmla="*/ 55 w 60"/>
                  <a:gd name="T35" fmla="*/ 48 h 61"/>
                  <a:gd name="T36" fmla="*/ 58 w 60"/>
                  <a:gd name="T37" fmla="*/ 43 h 61"/>
                  <a:gd name="T38" fmla="*/ 60 w 60"/>
                  <a:gd name="T39" fmla="*/ 37 h 61"/>
                  <a:gd name="T40" fmla="*/ 60 w 60"/>
                  <a:gd name="T41" fmla="*/ 31 h 61"/>
                  <a:gd name="T42" fmla="*/ 60 w 60"/>
                  <a:gd name="T43" fmla="*/ 25 h 61"/>
                  <a:gd name="T44" fmla="*/ 58 w 60"/>
                  <a:gd name="T45" fmla="*/ 2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61">
                    <a:moveTo>
                      <a:pt x="58" y="20"/>
                    </a:moveTo>
                    <a:cubicBezTo>
                      <a:pt x="57" y="18"/>
                      <a:pt x="56" y="16"/>
                      <a:pt x="55" y="15"/>
                    </a:cubicBezTo>
                    <a:cubicBezTo>
                      <a:pt x="54" y="13"/>
                      <a:pt x="53" y="11"/>
                      <a:pt x="51" y="10"/>
                    </a:cubicBezTo>
                    <a:cubicBezTo>
                      <a:pt x="50" y="9"/>
                      <a:pt x="48" y="7"/>
                      <a:pt x="47" y="6"/>
                    </a:cubicBezTo>
                    <a:cubicBezTo>
                      <a:pt x="45" y="5"/>
                      <a:pt x="43" y="4"/>
                      <a:pt x="42" y="4"/>
                    </a:cubicBezTo>
                    <a:cubicBezTo>
                      <a:pt x="40" y="3"/>
                      <a:pt x="38" y="2"/>
                      <a:pt x="36" y="2"/>
                    </a:cubicBezTo>
                    <a:cubicBezTo>
                      <a:pt x="26" y="0"/>
                      <a:pt x="16" y="3"/>
                      <a:pt x="9" y="10"/>
                    </a:cubicBezTo>
                    <a:cubicBezTo>
                      <a:pt x="3" y="16"/>
                      <a:pt x="0" y="23"/>
                      <a:pt x="0" y="31"/>
                    </a:cubicBezTo>
                    <a:cubicBezTo>
                      <a:pt x="0" y="33"/>
                      <a:pt x="0" y="35"/>
                      <a:pt x="1" y="37"/>
                    </a:cubicBezTo>
                    <a:cubicBezTo>
                      <a:pt x="1" y="39"/>
                      <a:pt x="2" y="41"/>
                      <a:pt x="2" y="43"/>
                    </a:cubicBezTo>
                    <a:cubicBezTo>
                      <a:pt x="3" y="45"/>
                      <a:pt x="4" y="46"/>
                      <a:pt x="5" y="48"/>
                    </a:cubicBezTo>
                    <a:cubicBezTo>
                      <a:pt x="6" y="50"/>
                      <a:pt x="8" y="51"/>
                      <a:pt x="9" y="52"/>
                    </a:cubicBezTo>
                    <a:cubicBezTo>
                      <a:pt x="15" y="58"/>
                      <a:pt x="22" y="61"/>
                      <a:pt x="30" y="61"/>
                    </a:cubicBezTo>
                    <a:cubicBezTo>
                      <a:pt x="32" y="61"/>
                      <a:pt x="34" y="61"/>
                      <a:pt x="36" y="61"/>
                    </a:cubicBezTo>
                    <a:cubicBezTo>
                      <a:pt x="38" y="60"/>
                      <a:pt x="40" y="60"/>
                      <a:pt x="42" y="59"/>
                    </a:cubicBezTo>
                    <a:cubicBezTo>
                      <a:pt x="43" y="58"/>
                      <a:pt x="45" y="57"/>
                      <a:pt x="47" y="56"/>
                    </a:cubicBezTo>
                    <a:cubicBezTo>
                      <a:pt x="48" y="55"/>
                      <a:pt x="50" y="54"/>
                      <a:pt x="51" y="52"/>
                    </a:cubicBezTo>
                    <a:cubicBezTo>
                      <a:pt x="53" y="51"/>
                      <a:pt x="54" y="50"/>
                      <a:pt x="55" y="48"/>
                    </a:cubicBezTo>
                    <a:cubicBezTo>
                      <a:pt x="56" y="46"/>
                      <a:pt x="57" y="45"/>
                      <a:pt x="58" y="43"/>
                    </a:cubicBezTo>
                    <a:cubicBezTo>
                      <a:pt x="59" y="41"/>
                      <a:pt x="59" y="39"/>
                      <a:pt x="60" y="37"/>
                    </a:cubicBezTo>
                    <a:cubicBezTo>
                      <a:pt x="60" y="35"/>
                      <a:pt x="60" y="33"/>
                      <a:pt x="60" y="31"/>
                    </a:cubicBezTo>
                    <a:cubicBezTo>
                      <a:pt x="60" y="29"/>
                      <a:pt x="60" y="27"/>
                      <a:pt x="60" y="25"/>
                    </a:cubicBezTo>
                    <a:cubicBezTo>
                      <a:pt x="59" y="23"/>
                      <a:pt x="59" y="22"/>
                      <a:pt x="5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Freeform 26">
                <a:extLst>
                  <a:ext uri="{FF2B5EF4-FFF2-40B4-BE49-F238E27FC236}">
                    <a16:creationId xmlns:a16="http://schemas.microsoft.com/office/drawing/2014/main" id="{95B10070-98F2-CC73-5B72-DE8483736A44}"/>
                  </a:ext>
                </a:extLst>
              </p:cNvPr>
              <p:cNvSpPr>
                <a:spLocks/>
              </p:cNvSpPr>
              <p:nvPr/>
            </p:nvSpPr>
            <p:spPr bwMode="auto">
              <a:xfrm>
                <a:off x="-3516313" y="11202988"/>
                <a:ext cx="225425" cy="230188"/>
              </a:xfrm>
              <a:custGeom>
                <a:avLst/>
                <a:gdLst>
                  <a:gd name="T0" fmla="*/ 46 w 60"/>
                  <a:gd name="T1" fmla="*/ 6 h 61"/>
                  <a:gd name="T2" fmla="*/ 41 w 60"/>
                  <a:gd name="T3" fmla="*/ 4 h 61"/>
                  <a:gd name="T4" fmla="*/ 36 w 60"/>
                  <a:gd name="T5" fmla="*/ 2 h 61"/>
                  <a:gd name="T6" fmla="*/ 9 w 60"/>
                  <a:gd name="T7" fmla="*/ 10 h 61"/>
                  <a:gd name="T8" fmla="*/ 0 w 60"/>
                  <a:gd name="T9" fmla="*/ 31 h 61"/>
                  <a:gd name="T10" fmla="*/ 0 w 60"/>
                  <a:gd name="T11" fmla="*/ 37 h 61"/>
                  <a:gd name="T12" fmla="*/ 2 w 60"/>
                  <a:gd name="T13" fmla="*/ 43 h 61"/>
                  <a:gd name="T14" fmla="*/ 5 w 60"/>
                  <a:gd name="T15" fmla="*/ 48 h 61"/>
                  <a:gd name="T16" fmla="*/ 9 w 60"/>
                  <a:gd name="T17" fmla="*/ 52 h 61"/>
                  <a:gd name="T18" fmla="*/ 30 w 60"/>
                  <a:gd name="T19" fmla="*/ 61 h 61"/>
                  <a:gd name="T20" fmla="*/ 36 w 60"/>
                  <a:gd name="T21" fmla="*/ 61 h 61"/>
                  <a:gd name="T22" fmla="*/ 41 w 60"/>
                  <a:gd name="T23" fmla="*/ 59 h 61"/>
                  <a:gd name="T24" fmla="*/ 46 w 60"/>
                  <a:gd name="T25" fmla="*/ 56 h 61"/>
                  <a:gd name="T26" fmla="*/ 51 w 60"/>
                  <a:gd name="T27" fmla="*/ 52 h 61"/>
                  <a:gd name="T28" fmla="*/ 55 w 60"/>
                  <a:gd name="T29" fmla="*/ 48 h 61"/>
                  <a:gd name="T30" fmla="*/ 58 w 60"/>
                  <a:gd name="T31" fmla="*/ 43 h 61"/>
                  <a:gd name="T32" fmla="*/ 59 w 60"/>
                  <a:gd name="T33" fmla="*/ 37 h 61"/>
                  <a:gd name="T34" fmla="*/ 60 w 60"/>
                  <a:gd name="T35" fmla="*/ 31 h 61"/>
                  <a:gd name="T36" fmla="*/ 51 w 60"/>
                  <a:gd name="T37" fmla="*/ 10 h 61"/>
                  <a:gd name="T38" fmla="*/ 46 w 60"/>
                  <a:gd name="T39"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1">
                    <a:moveTo>
                      <a:pt x="46" y="6"/>
                    </a:moveTo>
                    <a:cubicBezTo>
                      <a:pt x="45" y="5"/>
                      <a:pt x="43" y="4"/>
                      <a:pt x="41" y="4"/>
                    </a:cubicBezTo>
                    <a:cubicBezTo>
                      <a:pt x="40" y="3"/>
                      <a:pt x="38" y="2"/>
                      <a:pt x="36" y="2"/>
                    </a:cubicBezTo>
                    <a:cubicBezTo>
                      <a:pt x="26" y="0"/>
                      <a:pt x="16" y="3"/>
                      <a:pt x="9" y="10"/>
                    </a:cubicBezTo>
                    <a:cubicBezTo>
                      <a:pt x="3" y="16"/>
                      <a:pt x="0" y="23"/>
                      <a:pt x="0" y="31"/>
                    </a:cubicBezTo>
                    <a:cubicBezTo>
                      <a:pt x="0" y="33"/>
                      <a:pt x="0" y="35"/>
                      <a:pt x="0" y="37"/>
                    </a:cubicBezTo>
                    <a:cubicBezTo>
                      <a:pt x="1" y="39"/>
                      <a:pt x="1" y="41"/>
                      <a:pt x="2" y="43"/>
                    </a:cubicBezTo>
                    <a:cubicBezTo>
                      <a:pt x="3" y="45"/>
                      <a:pt x="4" y="46"/>
                      <a:pt x="5" y="48"/>
                    </a:cubicBezTo>
                    <a:cubicBezTo>
                      <a:pt x="6" y="50"/>
                      <a:pt x="7" y="51"/>
                      <a:pt x="9" y="52"/>
                    </a:cubicBezTo>
                    <a:cubicBezTo>
                      <a:pt x="14" y="58"/>
                      <a:pt x="22" y="61"/>
                      <a:pt x="30" y="61"/>
                    </a:cubicBezTo>
                    <a:cubicBezTo>
                      <a:pt x="32" y="61"/>
                      <a:pt x="34" y="61"/>
                      <a:pt x="36" y="61"/>
                    </a:cubicBezTo>
                    <a:cubicBezTo>
                      <a:pt x="38" y="60"/>
                      <a:pt x="40" y="60"/>
                      <a:pt x="41" y="59"/>
                    </a:cubicBezTo>
                    <a:cubicBezTo>
                      <a:pt x="43" y="58"/>
                      <a:pt x="45" y="57"/>
                      <a:pt x="46" y="56"/>
                    </a:cubicBezTo>
                    <a:cubicBezTo>
                      <a:pt x="48" y="55"/>
                      <a:pt x="50" y="54"/>
                      <a:pt x="51" y="52"/>
                    </a:cubicBezTo>
                    <a:cubicBezTo>
                      <a:pt x="52" y="51"/>
                      <a:pt x="54" y="50"/>
                      <a:pt x="55" y="48"/>
                    </a:cubicBezTo>
                    <a:cubicBezTo>
                      <a:pt x="56" y="46"/>
                      <a:pt x="57" y="45"/>
                      <a:pt x="58" y="43"/>
                    </a:cubicBezTo>
                    <a:cubicBezTo>
                      <a:pt x="58" y="41"/>
                      <a:pt x="59" y="39"/>
                      <a:pt x="59" y="37"/>
                    </a:cubicBezTo>
                    <a:cubicBezTo>
                      <a:pt x="60" y="35"/>
                      <a:pt x="60" y="33"/>
                      <a:pt x="60" y="31"/>
                    </a:cubicBezTo>
                    <a:cubicBezTo>
                      <a:pt x="60" y="23"/>
                      <a:pt x="57" y="16"/>
                      <a:pt x="51" y="10"/>
                    </a:cubicBezTo>
                    <a:cubicBezTo>
                      <a:pt x="50" y="9"/>
                      <a:pt x="48" y="7"/>
                      <a:pt x="4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Freeform 27">
                <a:extLst>
                  <a:ext uri="{FF2B5EF4-FFF2-40B4-BE49-F238E27FC236}">
                    <a16:creationId xmlns:a16="http://schemas.microsoft.com/office/drawing/2014/main" id="{F1E3BC99-7A6C-39E7-68AA-4D9D40951B70}"/>
                  </a:ext>
                </a:extLst>
              </p:cNvPr>
              <p:cNvSpPr>
                <a:spLocks/>
              </p:cNvSpPr>
              <p:nvPr/>
            </p:nvSpPr>
            <p:spPr bwMode="auto">
              <a:xfrm>
                <a:off x="-4100513" y="11202988"/>
                <a:ext cx="225425" cy="230188"/>
              </a:xfrm>
              <a:custGeom>
                <a:avLst/>
                <a:gdLst>
                  <a:gd name="T0" fmla="*/ 24 w 60"/>
                  <a:gd name="T1" fmla="*/ 2 h 61"/>
                  <a:gd name="T2" fmla="*/ 19 w 60"/>
                  <a:gd name="T3" fmla="*/ 4 h 61"/>
                  <a:gd name="T4" fmla="*/ 13 w 60"/>
                  <a:gd name="T5" fmla="*/ 6 h 61"/>
                  <a:gd name="T6" fmla="*/ 9 w 60"/>
                  <a:gd name="T7" fmla="*/ 10 h 61"/>
                  <a:gd name="T8" fmla="*/ 5 w 60"/>
                  <a:gd name="T9" fmla="*/ 15 h 61"/>
                  <a:gd name="T10" fmla="*/ 2 w 60"/>
                  <a:gd name="T11" fmla="*/ 20 h 61"/>
                  <a:gd name="T12" fmla="*/ 1 w 60"/>
                  <a:gd name="T13" fmla="*/ 25 h 61"/>
                  <a:gd name="T14" fmla="*/ 0 w 60"/>
                  <a:gd name="T15" fmla="*/ 31 h 61"/>
                  <a:gd name="T16" fmla="*/ 1 w 60"/>
                  <a:gd name="T17" fmla="*/ 37 h 61"/>
                  <a:gd name="T18" fmla="*/ 2 w 60"/>
                  <a:gd name="T19" fmla="*/ 43 h 61"/>
                  <a:gd name="T20" fmla="*/ 5 w 60"/>
                  <a:gd name="T21" fmla="*/ 48 h 61"/>
                  <a:gd name="T22" fmla="*/ 9 w 60"/>
                  <a:gd name="T23" fmla="*/ 52 h 61"/>
                  <a:gd name="T24" fmla="*/ 13 w 60"/>
                  <a:gd name="T25" fmla="*/ 56 h 61"/>
                  <a:gd name="T26" fmla="*/ 19 w 60"/>
                  <a:gd name="T27" fmla="*/ 59 h 61"/>
                  <a:gd name="T28" fmla="*/ 24 w 60"/>
                  <a:gd name="T29" fmla="*/ 61 h 61"/>
                  <a:gd name="T30" fmla="*/ 30 w 60"/>
                  <a:gd name="T31" fmla="*/ 61 h 61"/>
                  <a:gd name="T32" fmla="*/ 51 w 60"/>
                  <a:gd name="T33" fmla="*/ 52 h 61"/>
                  <a:gd name="T34" fmla="*/ 55 w 60"/>
                  <a:gd name="T35" fmla="*/ 48 h 61"/>
                  <a:gd name="T36" fmla="*/ 58 w 60"/>
                  <a:gd name="T37" fmla="*/ 43 h 61"/>
                  <a:gd name="T38" fmla="*/ 59 w 60"/>
                  <a:gd name="T39" fmla="*/ 37 h 61"/>
                  <a:gd name="T40" fmla="*/ 60 w 60"/>
                  <a:gd name="T41" fmla="*/ 31 h 61"/>
                  <a:gd name="T42" fmla="*/ 51 w 60"/>
                  <a:gd name="T43" fmla="*/ 10 h 61"/>
                  <a:gd name="T44" fmla="*/ 24 w 60"/>
                  <a:gd name="T45"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61">
                    <a:moveTo>
                      <a:pt x="24" y="2"/>
                    </a:moveTo>
                    <a:cubicBezTo>
                      <a:pt x="22" y="2"/>
                      <a:pt x="20" y="3"/>
                      <a:pt x="19" y="4"/>
                    </a:cubicBezTo>
                    <a:cubicBezTo>
                      <a:pt x="17" y="4"/>
                      <a:pt x="15" y="5"/>
                      <a:pt x="13" y="6"/>
                    </a:cubicBezTo>
                    <a:cubicBezTo>
                      <a:pt x="12" y="7"/>
                      <a:pt x="10" y="9"/>
                      <a:pt x="9" y="10"/>
                    </a:cubicBezTo>
                    <a:cubicBezTo>
                      <a:pt x="7" y="11"/>
                      <a:pt x="6" y="13"/>
                      <a:pt x="5" y="15"/>
                    </a:cubicBezTo>
                    <a:cubicBezTo>
                      <a:pt x="4" y="16"/>
                      <a:pt x="3" y="18"/>
                      <a:pt x="2" y="20"/>
                    </a:cubicBezTo>
                    <a:cubicBezTo>
                      <a:pt x="2" y="22"/>
                      <a:pt x="1" y="23"/>
                      <a:pt x="1" y="25"/>
                    </a:cubicBezTo>
                    <a:cubicBezTo>
                      <a:pt x="0" y="27"/>
                      <a:pt x="0" y="29"/>
                      <a:pt x="0" y="31"/>
                    </a:cubicBezTo>
                    <a:cubicBezTo>
                      <a:pt x="0" y="33"/>
                      <a:pt x="0" y="35"/>
                      <a:pt x="1" y="37"/>
                    </a:cubicBezTo>
                    <a:cubicBezTo>
                      <a:pt x="1" y="39"/>
                      <a:pt x="2" y="41"/>
                      <a:pt x="2" y="43"/>
                    </a:cubicBezTo>
                    <a:cubicBezTo>
                      <a:pt x="3" y="45"/>
                      <a:pt x="4" y="46"/>
                      <a:pt x="5" y="48"/>
                    </a:cubicBezTo>
                    <a:cubicBezTo>
                      <a:pt x="6" y="50"/>
                      <a:pt x="7" y="51"/>
                      <a:pt x="9" y="52"/>
                    </a:cubicBezTo>
                    <a:cubicBezTo>
                      <a:pt x="10" y="54"/>
                      <a:pt x="12" y="55"/>
                      <a:pt x="13" y="56"/>
                    </a:cubicBezTo>
                    <a:cubicBezTo>
                      <a:pt x="15" y="57"/>
                      <a:pt x="17" y="58"/>
                      <a:pt x="19" y="59"/>
                    </a:cubicBezTo>
                    <a:cubicBezTo>
                      <a:pt x="20" y="60"/>
                      <a:pt x="22" y="60"/>
                      <a:pt x="24" y="61"/>
                    </a:cubicBezTo>
                    <a:cubicBezTo>
                      <a:pt x="26" y="61"/>
                      <a:pt x="28" y="61"/>
                      <a:pt x="30" y="61"/>
                    </a:cubicBezTo>
                    <a:cubicBezTo>
                      <a:pt x="38" y="61"/>
                      <a:pt x="46" y="58"/>
                      <a:pt x="51" y="52"/>
                    </a:cubicBezTo>
                    <a:cubicBezTo>
                      <a:pt x="53" y="51"/>
                      <a:pt x="54" y="50"/>
                      <a:pt x="55" y="48"/>
                    </a:cubicBezTo>
                    <a:cubicBezTo>
                      <a:pt x="56" y="46"/>
                      <a:pt x="57" y="45"/>
                      <a:pt x="58" y="43"/>
                    </a:cubicBezTo>
                    <a:cubicBezTo>
                      <a:pt x="58" y="41"/>
                      <a:pt x="59" y="39"/>
                      <a:pt x="59" y="37"/>
                    </a:cubicBezTo>
                    <a:cubicBezTo>
                      <a:pt x="60" y="35"/>
                      <a:pt x="60" y="33"/>
                      <a:pt x="60" y="31"/>
                    </a:cubicBezTo>
                    <a:cubicBezTo>
                      <a:pt x="60" y="23"/>
                      <a:pt x="57" y="16"/>
                      <a:pt x="51" y="10"/>
                    </a:cubicBezTo>
                    <a:cubicBezTo>
                      <a:pt x="44" y="3"/>
                      <a:pt x="34" y="0"/>
                      <a:pt x="2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146" name="Group 5145">
            <a:extLst>
              <a:ext uri="{FF2B5EF4-FFF2-40B4-BE49-F238E27FC236}">
                <a16:creationId xmlns:a16="http://schemas.microsoft.com/office/drawing/2014/main" id="{4684F0E0-62FC-CA84-B8ED-8C9B00FDD9B0}"/>
              </a:ext>
            </a:extLst>
          </p:cNvPr>
          <p:cNvGrpSpPr>
            <a:grpSpLocks noChangeAspect="1"/>
          </p:cNvGrpSpPr>
          <p:nvPr/>
        </p:nvGrpSpPr>
        <p:grpSpPr>
          <a:xfrm>
            <a:off x="491377" y="4573903"/>
            <a:ext cx="504023" cy="502920"/>
            <a:chOff x="-7839075" y="7280275"/>
            <a:chExt cx="6527799" cy="6513513"/>
          </a:xfrm>
        </p:grpSpPr>
        <p:sp>
          <p:nvSpPr>
            <p:cNvPr id="5139" name="AutoShape 31">
              <a:extLst>
                <a:ext uri="{FF2B5EF4-FFF2-40B4-BE49-F238E27FC236}">
                  <a16:creationId xmlns:a16="http://schemas.microsoft.com/office/drawing/2014/main" id="{44FB6168-AD41-7707-0D69-C92C745BAFB3}"/>
                </a:ext>
              </a:extLst>
            </p:cNvPr>
            <p:cNvSpPr>
              <a:spLocks noChangeAspect="1" noChangeArrowheads="1" noTextEdit="1"/>
            </p:cNvSpPr>
            <p:nvPr/>
          </p:nvSpPr>
          <p:spPr bwMode="auto">
            <a:xfrm>
              <a:off x="-7839075" y="7280275"/>
              <a:ext cx="6513512" cy="6513513"/>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145" name="Group 5144">
              <a:extLst>
                <a:ext uri="{FF2B5EF4-FFF2-40B4-BE49-F238E27FC236}">
                  <a16:creationId xmlns:a16="http://schemas.microsoft.com/office/drawing/2014/main" id="{11A89B00-A80C-A6DF-56F4-D80C9EA0341F}"/>
                </a:ext>
              </a:extLst>
            </p:cNvPr>
            <p:cNvGrpSpPr/>
            <p:nvPr/>
          </p:nvGrpSpPr>
          <p:grpSpPr>
            <a:xfrm>
              <a:off x="-7835900" y="7291388"/>
              <a:ext cx="6524624" cy="6491287"/>
              <a:chOff x="-7835900" y="7291388"/>
              <a:chExt cx="6524624" cy="6491287"/>
            </a:xfrm>
            <a:solidFill>
              <a:schemeClr val="accent1"/>
            </a:solidFill>
          </p:grpSpPr>
          <p:sp>
            <p:nvSpPr>
              <p:cNvPr id="5141" name="Freeform 34">
                <a:extLst>
                  <a:ext uri="{FF2B5EF4-FFF2-40B4-BE49-F238E27FC236}">
                    <a16:creationId xmlns:a16="http://schemas.microsoft.com/office/drawing/2014/main" id="{394EAA27-4635-0928-11E7-061AEF6746D4}"/>
                  </a:ext>
                </a:extLst>
              </p:cNvPr>
              <p:cNvSpPr>
                <a:spLocks noEditPoints="1"/>
              </p:cNvSpPr>
              <p:nvPr/>
            </p:nvSpPr>
            <p:spPr bwMode="auto">
              <a:xfrm>
                <a:off x="-7835900" y="7291388"/>
                <a:ext cx="6524624" cy="5300663"/>
              </a:xfrm>
              <a:custGeom>
                <a:avLst/>
                <a:gdLst>
                  <a:gd name="T0" fmla="*/ 1720 w 1731"/>
                  <a:gd name="T1" fmla="*/ 652 h 1406"/>
                  <a:gd name="T2" fmla="*/ 1623 w 1731"/>
                  <a:gd name="T3" fmla="*/ 517 h 1406"/>
                  <a:gd name="T4" fmla="*/ 1441 w 1731"/>
                  <a:gd name="T5" fmla="*/ 406 h 1406"/>
                  <a:gd name="T6" fmla="*/ 629 w 1731"/>
                  <a:gd name="T7" fmla="*/ 406 h 1406"/>
                  <a:gd name="T8" fmla="*/ 371 w 1731"/>
                  <a:gd name="T9" fmla="*/ 517 h 1406"/>
                  <a:gd name="T10" fmla="*/ 292 w 1731"/>
                  <a:gd name="T11" fmla="*/ 324 h 1406"/>
                  <a:gd name="T12" fmla="*/ 0 w 1731"/>
                  <a:gd name="T13" fmla="*/ 354 h 1406"/>
                  <a:gd name="T14" fmla="*/ 269 w 1731"/>
                  <a:gd name="T15" fmla="*/ 384 h 1406"/>
                  <a:gd name="T16" fmla="*/ 594 w 1731"/>
                  <a:gd name="T17" fmla="*/ 1406 h 1406"/>
                  <a:gd name="T18" fmla="*/ 1612 w 1731"/>
                  <a:gd name="T19" fmla="*/ 1376 h 1406"/>
                  <a:gd name="T20" fmla="*/ 617 w 1731"/>
                  <a:gd name="T21" fmla="*/ 1346 h 1406"/>
                  <a:gd name="T22" fmla="*/ 1461 w 1731"/>
                  <a:gd name="T23" fmla="*/ 1221 h 1406"/>
                  <a:gd name="T24" fmla="*/ 1494 w 1731"/>
                  <a:gd name="T25" fmla="*/ 1137 h 1406"/>
                  <a:gd name="T26" fmla="*/ 1304 w 1731"/>
                  <a:gd name="T27" fmla="*/ 1161 h 1406"/>
                  <a:gd name="T28" fmla="*/ 1563 w 1731"/>
                  <a:gd name="T29" fmla="*/ 932 h 1406"/>
                  <a:gd name="T30" fmla="*/ 1059 w 1731"/>
                  <a:gd name="T31" fmla="*/ 1161 h 1406"/>
                  <a:gd name="T32" fmla="*/ 1297 w 1731"/>
                  <a:gd name="T33" fmla="*/ 932 h 1406"/>
                  <a:gd name="T34" fmla="*/ 1059 w 1731"/>
                  <a:gd name="T35" fmla="*/ 1161 h 1406"/>
                  <a:gd name="T36" fmla="*/ 760 w 1731"/>
                  <a:gd name="T37" fmla="*/ 932 h 1406"/>
                  <a:gd name="T38" fmla="*/ 999 w 1731"/>
                  <a:gd name="T39" fmla="*/ 1161 h 1406"/>
                  <a:gd name="T40" fmla="*/ 999 w 1731"/>
                  <a:gd name="T41" fmla="*/ 810 h 1406"/>
                  <a:gd name="T42" fmla="*/ 747 w 1731"/>
                  <a:gd name="T43" fmla="*/ 872 h 1406"/>
                  <a:gd name="T44" fmla="*/ 999 w 1731"/>
                  <a:gd name="T45" fmla="*/ 810 h 1406"/>
                  <a:gd name="T46" fmla="*/ 1311 w 1731"/>
                  <a:gd name="T47" fmla="*/ 872 h 1406"/>
                  <a:gd name="T48" fmla="*/ 1059 w 1731"/>
                  <a:gd name="T49" fmla="*/ 811 h 1406"/>
                  <a:gd name="T50" fmla="*/ 1658 w 1731"/>
                  <a:gd name="T51" fmla="*/ 595 h 1406"/>
                  <a:gd name="T52" fmla="*/ 1583 w 1731"/>
                  <a:gd name="T53" fmla="*/ 872 h 1406"/>
                  <a:gd name="T54" fmla="*/ 1442 w 1731"/>
                  <a:gd name="T55" fmla="*/ 577 h 1406"/>
                  <a:gd name="T56" fmla="*/ 1658 w 1731"/>
                  <a:gd name="T57" fmla="*/ 595 h 1406"/>
                  <a:gd name="T58" fmla="*/ 1381 w 1731"/>
                  <a:gd name="T59" fmla="*/ 406 h 1406"/>
                  <a:gd name="T60" fmla="*/ 689 w 1731"/>
                  <a:gd name="T61" fmla="*/ 406 h 1406"/>
                  <a:gd name="T62" fmla="*/ 618 w 1731"/>
                  <a:gd name="T63" fmla="*/ 577 h 1406"/>
                  <a:gd name="T64" fmla="*/ 476 w 1731"/>
                  <a:gd name="T65" fmla="*/ 872 h 1406"/>
                  <a:gd name="T66" fmla="*/ 618 w 1731"/>
                  <a:gd name="T67" fmla="*/ 577 h 1406"/>
                  <a:gd name="T68" fmla="*/ 699 w 1731"/>
                  <a:gd name="T69" fmla="*/ 932 h 1406"/>
                  <a:gd name="T70" fmla="*/ 562 w 1731"/>
                  <a:gd name="T71" fmla="*/ 1161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1" h="1406">
                    <a:moveTo>
                      <a:pt x="1551" y="1157"/>
                    </a:moveTo>
                    <a:cubicBezTo>
                      <a:pt x="1720" y="652"/>
                      <a:pt x="1720" y="652"/>
                      <a:pt x="1720" y="652"/>
                    </a:cubicBezTo>
                    <a:cubicBezTo>
                      <a:pt x="1731" y="620"/>
                      <a:pt x="1726" y="587"/>
                      <a:pt x="1706" y="559"/>
                    </a:cubicBezTo>
                    <a:cubicBezTo>
                      <a:pt x="1687" y="532"/>
                      <a:pt x="1657" y="517"/>
                      <a:pt x="1623" y="517"/>
                    </a:cubicBezTo>
                    <a:cubicBezTo>
                      <a:pt x="1425" y="517"/>
                      <a:pt x="1425" y="517"/>
                      <a:pt x="1425" y="517"/>
                    </a:cubicBezTo>
                    <a:cubicBezTo>
                      <a:pt x="1436" y="482"/>
                      <a:pt x="1441" y="444"/>
                      <a:pt x="1441" y="406"/>
                    </a:cubicBezTo>
                    <a:cubicBezTo>
                      <a:pt x="1441" y="182"/>
                      <a:pt x="1259" y="0"/>
                      <a:pt x="1035" y="0"/>
                    </a:cubicBezTo>
                    <a:cubicBezTo>
                      <a:pt x="811" y="0"/>
                      <a:pt x="629" y="182"/>
                      <a:pt x="629" y="406"/>
                    </a:cubicBezTo>
                    <a:cubicBezTo>
                      <a:pt x="629" y="444"/>
                      <a:pt x="634" y="482"/>
                      <a:pt x="644" y="517"/>
                    </a:cubicBezTo>
                    <a:cubicBezTo>
                      <a:pt x="371" y="517"/>
                      <a:pt x="371" y="517"/>
                      <a:pt x="371" y="517"/>
                    </a:cubicBezTo>
                    <a:cubicBezTo>
                      <a:pt x="321" y="346"/>
                      <a:pt x="321" y="346"/>
                      <a:pt x="321" y="346"/>
                    </a:cubicBezTo>
                    <a:cubicBezTo>
                      <a:pt x="317" y="333"/>
                      <a:pt x="305" y="324"/>
                      <a:pt x="292" y="324"/>
                    </a:cubicBezTo>
                    <a:cubicBezTo>
                      <a:pt x="30" y="324"/>
                      <a:pt x="30" y="324"/>
                      <a:pt x="30" y="324"/>
                    </a:cubicBezTo>
                    <a:cubicBezTo>
                      <a:pt x="14" y="324"/>
                      <a:pt x="0" y="338"/>
                      <a:pt x="0" y="354"/>
                    </a:cubicBezTo>
                    <a:cubicBezTo>
                      <a:pt x="0" y="371"/>
                      <a:pt x="14" y="384"/>
                      <a:pt x="30" y="384"/>
                    </a:cubicBezTo>
                    <a:cubicBezTo>
                      <a:pt x="269" y="384"/>
                      <a:pt x="269" y="384"/>
                      <a:pt x="269" y="384"/>
                    </a:cubicBezTo>
                    <a:cubicBezTo>
                      <a:pt x="566" y="1385"/>
                      <a:pt x="566" y="1385"/>
                      <a:pt x="566" y="1385"/>
                    </a:cubicBezTo>
                    <a:cubicBezTo>
                      <a:pt x="569" y="1398"/>
                      <a:pt x="581" y="1406"/>
                      <a:pt x="594" y="1406"/>
                    </a:cubicBezTo>
                    <a:cubicBezTo>
                      <a:pt x="1582" y="1406"/>
                      <a:pt x="1582" y="1406"/>
                      <a:pt x="1582" y="1406"/>
                    </a:cubicBezTo>
                    <a:cubicBezTo>
                      <a:pt x="1599" y="1406"/>
                      <a:pt x="1612" y="1393"/>
                      <a:pt x="1612" y="1376"/>
                    </a:cubicBezTo>
                    <a:cubicBezTo>
                      <a:pt x="1612" y="1360"/>
                      <a:pt x="1599" y="1346"/>
                      <a:pt x="1582" y="1346"/>
                    </a:cubicBezTo>
                    <a:cubicBezTo>
                      <a:pt x="617" y="1346"/>
                      <a:pt x="617" y="1346"/>
                      <a:pt x="617" y="1346"/>
                    </a:cubicBezTo>
                    <a:cubicBezTo>
                      <a:pt x="580" y="1221"/>
                      <a:pt x="580" y="1221"/>
                      <a:pt x="580" y="1221"/>
                    </a:cubicBezTo>
                    <a:cubicBezTo>
                      <a:pt x="1461" y="1221"/>
                      <a:pt x="1461" y="1221"/>
                      <a:pt x="1461" y="1221"/>
                    </a:cubicBezTo>
                    <a:cubicBezTo>
                      <a:pt x="1501" y="1221"/>
                      <a:pt x="1538" y="1195"/>
                      <a:pt x="1551" y="1157"/>
                    </a:cubicBezTo>
                    <a:close/>
                    <a:moveTo>
                      <a:pt x="1494" y="1137"/>
                    </a:moveTo>
                    <a:cubicBezTo>
                      <a:pt x="1489" y="1152"/>
                      <a:pt x="1476" y="1161"/>
                      <a:pt x="1461" y="1161"/>
                    </a:cubicBezTo>
                    <a:cubicBezTo>
                      <a:pt x="1304" y="1161"/>
                      <a:pt x="1304" y="1161"/>
                      <a:pt x="1304" y="1161"/>
                    </a:cubicBezTo>
                    <a:cubicBezTo>
                      <a:pt x="1358" y="932"/>
                      <a:pt x="1358" y="932"/>
                      <a:pt x="1358" y="932"/>
                    </a:cubicBezTo>
                    <a:cubicBezTo>
                      <a:pt x="1563" y="932"/>
                      <a:pt x="1563" y="932"/>
                      <a:pt x="1563" y="932"/>
                    </a:cubicBezTo>
                    <a:lnTo>
                      <a:pt x="1494" y="1137"/>
                    </a:lnTo>
                    <a:close/>
                    <a:moveTo>
                      <a:pt x="1059" y="1161"/>
                    </a:moveTo>
                    <a:cubicBezTo>
                      <a:pt x="1059" y="932"/>
                      <a:pt x="1059" y="932"/>
                      <a:pt x="1059" y="932"/>
                    </a:cubicBezTo>
                    <a:cubicBezTo>
                      <a:pt x="1297" y="932"/>
                      <a:pt x="1297" y="932"/>
                      <a:pt x="1297" y="932"/>
                    </a:cubicBezTo>
                    <a:cubicBezTo>
                      <a:pt x="1242" y="1161"/>
                      <a:pt x="1242" y="1161"/>
                      <a:pt x="1242" y="1161"/>
                    </a:cubicBezTo>
                    <a:lnTo>
                      <a:pt x="1059" y="1161"/>
                    </a:lnTo>
                    <a:close/>
                    <a:moveTo>
                      <a:pt x="813" y="1161"/>
                    </a:moveTo>
                    <a:cubicBezTo>
                      <a:pt x="760" y="932"/>
                      <a:pt x="760" y="932"/>
                      <a:pt x="760" y="932"/>
                    </a:cubicBezTo>
                    <a:cubicBezTo>
                      <a:pt x="999" y="932"/>
                      <a:pt x="999" y="932"/>
                      <a:pt x="999" y="932"/>
                    </a:cubicBezTo>
                    <a:cubicBezTo>
                      <a:pt x="999" y="1161"/>
                      <a:pt x="999" y="1161"/>
                      <a:pt x="999" y="1161"/>
                    </a:cubicBezTo>
                    <a:lnTo>
                      <a:pt x="813" y="1161"/>
                    </a:lnTo>
                    <a:close/>
                    <a:moveTo>
                      <a:pt x="999" y="810"/>
                    </a:moveTo>
                    <a:cubicBezTo>
                      <a:pt x="999" y="872"/>
                      <a:pt x="999" y="872"/>
                      <a:pt x="999" y="872"/>
                    </a:cubicBezTo>
                    <a:cubicBezTo>
                      <a:pt x="747" y="872"/>
                      <a:pt x="747" y="872"/>
                      <a:pt x="747" y="872"/>
                    </a:cubicBezTo>
                    <a:cubicBezTo>
                      <a:pt x="689" y="618"/>
                      <a:pt x="689" y="618"/>
                      <a:pt x="689" y="618"/>
                    </a:cubicBezTo>
                    <a:cubicBezTo>
                      <a:pt x="755" y="724"/>
                      <a:pt x="868" y="798"/>
                      <a:pt x="999" y="810"/>
                    </a:cubicBezTo>
                    <a:close/>
                    <a:moveTo>
                      <a:pt x="1366" y="641"/>
                    </a:moveTo>
                    <a:cubicBezTo>
                      <a:pt x="1311" y="872"/>
                      <a:pt x="1311" y="872"/>
                      <a:pt x="1311" y="872"/>
                    </a:cubicBezTo>
                    <a:cubicBezTo>
                      <a:pt x="1059" y="872"/>
                      <a:pt x="1059" y="872"/>
                      <a:pt x="1059" y="872"/>
                    </a:cubicBezTo>
                    <a:cubicBezTo>
                      <a:pt x="1059" y="811"/>
                      <a:pt x="1059" y="811"/>
                      <a:pt x="1059" y="811"/>
                    </a:cubicBezTo>
                    <a:cubicBezTo>
                      <a:pt x="1185" y="804"/>
                      <a:pt x="1296" y="738"/>
                      <a:pt x="1366" y="641"/>
                    </a:cubicBezTo>
                    <a:close/>
                    <a:moveTo>
                      <a:pt x="1658" y="595"/>
                    </a:moveTo>
                    <a:cubicBezTo>
                      <a:pt x="1666" y="606"/>
                      <a:pt x="1668" y="620"/>
                      <a:pt x="1664" y="633"/>
                    </a:cubicBezTo>
                    <a:cubicBezTo>
                      <a:pt x="1583" y="872"/>
                      <a:pt x="1583" y="872"/>
                      <a:pt x="1583" y="872"/>
                    </a:cubicBezTo>
                    <a:cubicBezTo>
                      <a:pt x="1373" y="872"/>
                      <a:pt x="1373" y="872"/>
                      <a:pt x="1373" y="872"/>
                    </a:cubicBezTo>
                    <a:cubicBezTo>
                      <a:pt x="1442" y="577"/>
                      <a:pt x="1442" y="577"/>
                      <a:pt x="1442" y="577"/>
                    </a:cubicBezTo>
                    <a:cubicBezTo>
                      <a:pt x="1623" y="577"/>
                      <a:pt x="1623" y="577"/>
                      <a:pt x="1623" y="577"/>
                    </a:cubicBezTo>
                    <a:cubicBezTo>
                      <a:pt x="1637" y="577"/>
                      <a:pt x="1650" y="583"/>
                      <a:pt x="1658" y="595"/>
                    </a:cubicBezTo>
                    <a:close/>
                    <a:moveTo>
                      <a:pt x="1035" y="60"/>
                    </a:moveTo>
                    <a:cubicBezTo>
                      <a:pt x="1226" y="60"/>
                      <a:pt x="1381" y="215"/>
                      <a:pt x="1381" y="406"/>
                    </a:cubicBezTo>
                    <a:cubicBezTo>
                      <a:pt x="1381" y="596"/>
                      <a:pt x="1226" y="752"/>
                      <a:pt x="1035" y="752"/>
                    </a:cubicBezTo>
                    <a:cubicBezTo>
                      <a:pt x="844" y="752"/>
                      <a:pt x="689" y="596"/>
                      <a:pt x="689" y="406"/>
                    </a:cubicBezTo>
                    <a:cubicBezTo>
                      <a:pt x="689" y="215"/>
                      <a:pt x="844" y="60"/>
                      <a:pt x="1035" y="60"/>
                    </a:cubicBezTo>
                    <a:close/>
                    <a:moveTo>
                      <a:pt x="618" y="577"/>
                    </a:moveTo>
                    <a:cubicBezTo>
                      <a:pt x="685" y="872"/>
                      <a:pt x="685" y="872"/>
                      <a:pt x="685" y="872"/>
                    </a:cubicBezTo>
                    <a:cubicBezTo>
                      <a:pt x="476" y="872"/>
                      <a:pt x="476" y="872"/>
                      <a:pt x="476" y="872"/>
                    </a:cubicBezTo>
                    <a:cubicBezTo>
                      <a:pt x="389" y="577"/>
                      <a:pt x="389" y="577"/>
                      <a:pt x="389" y="577"/>
                    </a:cubicBezTo>
                    <a:lnTo>
                      <a:pt x="618" y="577"/>
                    </a:lnTo>
                    <a:close/>
                    <a:moveTo>
                      <a:pt x="494" y="932"/>
                    </a:moveTo>
                    <a:cubicBezTo>
                      <a:pt x="699" y="932"/>
                      <a:pt x="699" y="932"/>
                      <a:pt x="699" y="932"/>
                    </a:cubicBezTo>
                    <a:cubicBezTo>
                      <a:pt x="751" y="1161"/>
                      <a:pt x="751" y="1161"/>
                      <a:pt x="751" y="1161"/>
                    </a:cubicBezTo>
                    <a:cubicBezTo>
                      <a:pt x="562" y="1161"/>
                      <a:pt x="562" y="1161"/>
                      <a:pt x="562" y="1161"/>
                    </a:cubicBezTo>
                    <a:lnTo>
                      <a:pt x="494" y="9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2" name="Freeform 35">
                <a:extLst>
                  <a:ext uri="{FF2B5EF4-FFF2-40B4-BE49-F238E27FC236}">
                    <a16:creationId xmlns:a16="http://schemas.microsoft.com/office/drawing/2014/main" id="{8968FE6F-DF34-0950-CBCA-9B8B38702E87}"/>
                  </a:ext>
                </a:extLst>
              </p:cNvPr>
              <p:cNvSpPr>
                <a:spLocks noEditPoints="1"/>
              </p:cNvSpPr>
              <p:nvPr/>
            </p:nvSpPr>
            <p:spPr bwMode="auto">
              <a:xfrm>
                <a:off x="-5795963" y="12833350"/>
                <a:ext cx="949325" cy="949325"/>
              </a:xfrm>
              <a:custGeom>
                <a:avLst/>
                <a:gdLst>
                  <a:gd name="T0" fmla="*/ 126 w 252"/>
                  <a:gd name="T1" fmla="*/ 0 h 252"/>
                  <a:gd name="T2" fmla="*/ 0 w 252"/>
                  <a:gd name="T3" fmla="*/ 126 h 252"/>
                  <a:gd name="T4" fmla="*/ 126 w 252"/>
                  <a:gd name="T5" fmla="*/ 252 h 252"/>
                  <a:gd name="T6" fmla="*/ 252 w 252"/>
                  <a:gd name="T7" fmla="*/ 126 h 252"/>
                  <a:gd name="T8" fmla="*/ 126 w 252"/>
                  <a:gd name="T9" fmla="*/ 0 h 252"/>
                  <a:gd name="T10" fmla="*/ 126 w 252"/>
                  <a:gd name="T11" fmla="*/ 192 h 252"/>
                  <a:gd name="T12" fmla="*/ 60 w 252"/>
                  <a:gd name="T13" fmla="*/ 126 h 252"/>
                  <a:gd name="T14" fmla="*/ 126 w 252"/>
                  <a:gd name="T15" fmla="*/ 60 h 252"/>
                  <a:gd name="T16" fmla="*/ 192 w 252"/>
                  <a:gd name="T17" fmla="*/ 126 h 252"/>
                  <a:gd name="T18" fmla="*/ 126 w 252"/>
                  <a:gd name="T19" fmla="*/ 19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0"/>
                    </a:moveTo>
                    <a:cubicBezTo>
                      <a:pt x="56" y="0"/>
                      <a:pt x="0" y="57"/>
                      <a:pt x="0" y="126"/>
                    </a:cubicBezTo>
                    <a:cubicBezTo>
                      <a:pt x="0" y="196"/>
                      <a:pt x="56" y="252"/>
                      <a:pt x="126" y="252"/>
                    </a:cubicBezTo>
                    <a:cubicBezTo>
                      <a:pt x="196" y="252"/>
                      <a:pt x="252" y="196"/>
                      <a:pt x="252" y="126"/>
                    </a:cubicBezTo>
                    <a:cubicBezTo>
                      <a:pt x="252" y="57"/>
                      <a:pt x="196" y="0"/>
                      <a:pt x="126" y="0"/>
                    </a:cubicBezTo>
                    <a:close/>
                    <a:moveTo>
                      <a:pt x="126" y="192"/>
                    </a:moveTo>
                    <a:cubicBezTo>
                      <a:pt x="90" y="192"/>
                      <a:pt x="60" y="163"/>
                      <a:pt x="60" y="126"/>
                    </a:cubicBezTo>
                    <a:cubicBezTo>
                      <a:pt x="60" y="90"/>
                      <a:pt x="90" y="60"/>
                      <a:pt x="126" y="60"/>
                    </a:cubicBezTo>
                    <a:cubicBezTo>
                      <a:pt x="163" y="60"/>
                      <a:pt x="192" y="90"/>
                      <a:pt x="192" y="126"/>
                    </a:cubicBezTo>
                    <a:cubicBezTo>
                      <a:pt x="192" y="163"/>
                      <a:pt x="163" y="192"/>
                      <a:pt x="126"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3" name="Freeform 36">
                <a:extLst>
                  <a:ext uri="{FF2B5EF4-FFF2-40B4-BE49-F238E27FC236}">
                    <a16:creationId xmlns:a16="http://schemas.microsoft.com/office/drawing/2014/main" id="{286120A8-BEE8-91BE-2396-3151DBC8166D}"/>
                  </a:ext>
                </a:extLst>
              </p:cNvPr>
              <p:cNvSpPr>
                <a:spLocks noEditPoints="1"/>
              </p:cNvSpPr>
              <p:nvPr/>
            </p:nvSpPr>
            <p:spPr bwMode="auto">
              <a:xfrm>
                <a:off x="-2938463" y="12833350"/>
                <a:ext cx="952500" cy="949325"/>
              </a:xfrm>
              <a:custGeom>
                <a:avLst/>
                <a:gdLst>
                  <a:gd name="T0" fmla="*/ 127 w 253"/>
                  <a:gd name="T1" fmla="*/ 0 h 252"/>
                  <a:gd name="T2" fmla="*/ 0 w 253"/>
                  <a:gd name="T3" fmla="*/ 126 h 252"/>
                  <a:gd name="T4" fmla="*/ 127 w 253"/>
                  <a:gd name="T5" fmla="*/ 252 h 252"/>
                  <a:gd name="T6" fmla="*/ 253 w 253"/>
                  <a:gd name="T7" fmla="*/ 126 h 252"/>
                  <a:gd name="T8" fmla="*/ 127 w 253"/>
                  <a:gd name="T9" fmla="*/ 0 h 252"/>
                  <a:gd name="T10" fmla="*/ 127 w 253"/>
                  <a:gd name="T11" fmla="*/ 192 h 252"/>
                  <a:gd name="T12" fmla="*/ 60 w 253"/>
                  <a:gd name="T13" fmla="*/ 126 h 252"/>
                  <a:gd name="T14" fmla="*/ 127 w 253"/>
                  <a:gd name="T15" fmla="*/ 60 h 252"/>
                  <a:gd name="T16" fmla="*/ 193 w 253"/>
                  <a:gd name="T17" fmla="*/ 126 h 252"/>
                  <a:gd name="T18" fmla="*/ 127 w 253"/>
                  <a:gd name="T19" fmla="*/ 19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252">
                    <a:moveTo>
                      <a:pt x="127" y="0"/>
                    </a:moveTo>
                    <a:cubicBezTo>
                      <a:pt x="57" y="0"/>
                      <a:pt x="0" y="57"/>
                      <a:pt x="0" y="126"/>
                    </a:cubicBezTo>
                    <a:cubicBezTo>
                      <a:pt x="0" y="196"/>
                      <a:pt x="57" y="252"/>
                      <a:pt x="127" y="252"/>
                    </a:cubicBezTo>
                    <a:cubicBezTo>
                      <a:pt x="196" y="252"/>
                      <a:pt x="253" y="196"/>
                      <a:pt x="253" y="126"/>
                    </a:cubicBezTo>
                    <a:cubicBezTo>
                      <a:pt x="253" y="57"/>
                      <a:pt x="196" y="0"/>
                      <a:pt x="127" y="0"/>
                    </a:cubicBezTo>
                    <a:close/>
                    <a:moveTo>
                      <a:pt x="127" y="192"/>
                    </a:moveTo>
                    <a:cubicBezTo>
                      <a:pt x="90" y="192"/>
                      <a:pt x="60" y="163"/>
                      <a:pt x="60" y="126"/>
                    </a:cubicBezTo>
                    <a:cubicBezTo>
                      <a:pt x="60" y="90"/>
                      <a:pt x="90" y="60"/>
                      <a:pt x="127" y="60"/>
                    </a:cubicBezTo>
                    <a:cubicBezTo>
                      <a:pt x="163" y="60"/>
                      <a:pt x="193" y="90"/>
                      <a:pt x="193" y="126"/>
                    </a:cubicBezTo>
                    <a:cubicBezTo>
                      <a:pt x="193" y="163"/>
                      <a:pt x="163" y="192"/>
                      <a:pt x="12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4" name="Freeform 37">
                <a:extLst>
                  <a:ext uri="{FF2B5EF4-FFF2-40B4-BE49-F238E27FC236}">
                    <a16:creationId xmlns:a16="http://schemas.microsoft.com/office/drawing/2014/main" id="{EA49204C-3A7F-C58C-766E-399C7ACE000F}"/>
                  </a:ext>
                </a:extLst>
              </p:cNvPr>
              <p:cNvSpPr>
                <a:spLocks noEditPoints="1"/>
              </p:cNvSpPr>
              <p:nvPr/>
            </p:nvSpPr>
            <p:spPr bwMode="auto">
              <a:xfrm>
                <a:off x="-4556125" y="7947025"/>
                <a:ext cx="1258887" cy="1749425"/>
              </a:xfrm>
              <a:custGeom>
                <a:avLst/>
                <a:gdLst>
                  <a:gd name="T0" fmla="*/ 30 w 334"/>
                  <a:gd name="T1" fmla="*/ 331 h 464"/>
                  <a:gd name="T2" fmla="*/ 60 w 334"/>
                  <a:gd name="T3" fmla="*/ 301 h 464"/>
                  <a:gd name="T4" fmla="*/ 60 w 334"/>
                  <a:gd name="T5" fmla="*/ 195 h 464"/>
                  <a:gd name="T6" fmla="*/ 78 w 334"/>
                  <a:gd name="T7" fmla="*/ 195 h 464"/>
                  <a:gd name="T8" fmla="*/ 189 w 334"/>
                  <a:gd name="T9" fmla="*/ 339 h 464"/>
                  <a:gd name="T10" fmla="*/ 130 w 334"/>
                  <a:gd name="T11" fmla="*/ 415 h 464"/>
                  <a:gd name="T12" fmla="*/ 136 w 334"/>
                  <a:gd name="T13" fmla="*/ 457 h 464"/>
                  <a:gd name="T14" fmla="*/ 154 w 334"/>
                  <a:gd name="T15" fmla="*/ 464 h 464"/>
                  <a:gd name="T16" fmla="*/ 178 w 334"/>
                  <a:gd name="T17" fmla="*/ 452 h 464"/>
                  <a:gd name="T18" fmla="*/ 227 w 334"/>
                  <a:gd name="T19" fmla="*/ 388 h 464"/>
                  <a:gd name="T20" fmla="*/ 276 w 334"/>
                  <a:gd name="T21" fmla="*/ 452 h 464"/>
                  <a:gd name="T22" fmla="*/ 300 w 334"/>
                  <a:gd name="T23" fmla="*/ 464 h 464"/>
                  <a:gd name="T24" fmla="*/ 318 w 334"/>
                  <a:gd name="T25" fmla="*/ 457 h 464"/>
                  <a:gd name="T26" fmla="*/ 324 w 334"/>
                  <a:gd name="T27" fmla="*/ 415 h 464"/>
                  <a:gd name="T28" fmla="*/ 265 w 334"/>
                  <a:gd name="T29" fmla="*/ 339 h 464"/>
                  <a:gd name="T30" fmla="*/ 324 w 334"/>
                  <a:gd name="T31" fmla="*/ 263 h 464"/>
                  <a:gd name="T32" fmla="*/ 318 w 334"/>
                  <a:gd name="T33" fmla="*/ 221 h 464"/>
                  <a:gd name="T34" fmla="*/ 276 w 334"/>
                  <a:gd name="T35" fmla="*/ 226 h 464"/>
                  <a:gd name="T36" fmla="*/ 227 w 334"/>
                  <a:gd name="T37" fmla="*/ 290 h 464"/>
                  <a:gd name="T38" fmla="*/ 153 w 334"/>
                  <a:gd name="T39" fmla="*/ 194 h 464"/>
                  <a:gd name="T40" fmla="*/ 232 w 334"/>
                  <a:gd name="T41" fmla="*/ 98 h 464"/>
                  <a:gd name="T42" fmla="*/ 134 w 334"/>
                  <a:gd name="T43" fmla="*/ 0 h 464"/>
                  <a:gd name="T44" fmla="*/ 30 w 334"/>
                  <a:gd name="T45" fmla="*/ 0 h 464"/>
                  <a:gd name="T46" fmla="*/ 0 w 334"/>
                  <a:gd name="T47" fmla="*/ 30 h 464"/>
                  <a:gd name="T48" fmla="*/ 0 w 334"/>
                  <a:gd name="T49" fmla="*/ 301 h 464"/>
                  <a:gd name="T50" fmla="*/ 30 w 334"/>
                  <a:gd name="T51" fmla="*/ 331 h 464"/>
                  <a:gd name="T52" fmla="*/ 60 w 334"/>
                  <a:gd name="T53" fmla="*/ 60 h 464"/>
                  <a:gd name="T54" fmla="*/ 134 w 334"/>
                  <a:gd name="T55" fmla="*/ 60 h 464"/>
                  <a:gd name="T56" fmla="*/ 172 w 334"/>
                  <a:gd name="T57" fmla="*/ 98 h 464"/>
                  <a:gd name="T58" fmla="*/ 134 w 334"/>
                  <a:gd name="T59" fmla="*/ 135 h 464"/>
                  <a:gd name="T60" fmla="*/ 60 w 334"/>
                  <a:gd name="T61" fmla="*/ 135 h 464"/>
                  <a:gd name="T62" fmla="*/ 60 w 334"/>
                  <a:gd name="T63" fmla="*/ 6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464">
                    <a:moveTo>
                      <a:pt x="30" y="331"/>
                    </a:moveTo>
                    <a:cubicBezTo>
                      <a:pt x="46" y="331"/>
                      <a:pt x="60" y="318"/>
                      <a:pt x="60" y="301"/>
                    </a:cubicBezTo>
                    <a:cubicBezTo>
                      <a:pt x="60" y="195"/>
                      <a:pt x="60" y="195"/>
                      <a:pt x="60" y="195"/>
                    </a:cubicBezTo>
                    <a:cubicBezTo>
                      <a:pt x="78" y="195"/>
                      <a:pt x="78" y="195"/>
                      <a:pt x="78" y="195"/>
                    </a:cubicBezTo>
                    <a:cubicBezTo>
                      <a:pt x="189" y="339"/>
                      <a:pt x="189" y="339"/>
                      <a:pt x="189" y="339"/>
                    </a:cubicBezTo>
                    <a:cubicBezTo>
                      <a:pt x="130" y="415"/>
                      <a:pt x="130" y="415"/>
                      <a:pt x="130" y="415"/>
                    </a:cubicBezTo>
                    <a:cubicBezTo>
                      <a:pt x="120" y="428"/>
                      <a:pt x="123" y="447"/>
                      <a:pt x="136" y="457"/>
                    </a:cubicBezTo>
                    <a:cubicBezTo>
                      <a:pt x="141" y="462"/>
                      <a:pt x="148" y="464"/>
                      <a:pt x="154" y="464"/>
                    </a:cubicBezTo>
                    <a:cubicBezTo>
                      <a:pt x="163" y="464"/>
                      <a:pt x="172" y="460"/>
                      <a:pt x="178" y="452"/>
                    </a:cubicBezTo>
                    <a:cubicBezTo>
                      <a:pt x="227" y="388"/>
                      <a:pt x="227" y="388"/>
                      <a:pt x="227" y="388"/>
                    </a:cubicBezTo>
                    <a:cubicBezTo>
                      <a:pt x="276" y="452"/>
                      <a:pt x="276" y="452"/>
                      <a:pt x="276" y="452"/>
                    </a:cubicBezTo>
                    <a:cubicBezTo>
                      <a:pt x="282" y="460"/>
                      <a:pt x="291" y="464"/>
                      <a:pt x="300" y="464"/>
                    </a:cubicBezTo>
                    <a:cubicBezTo>
                      <a:pt x="306" y="464"/>
                      <a:pt x="313" y="462"/>
                      <a:pt x="318" y="457"/>
                    </a:cubicBezTo>
                    <a:cubicBezTo>
                      <a:pt x="331" y="447"/>
                      <a:pt x="334" y="428"/>
                      <a:pt x="324" y="415"/>
                    </a:cubicBezTo>
                    <a:cubicBezTo>
                      <a:pt x="265" y="339"/>
                      <a:pt x="265" y="339"/>
                      <a:pt x="265" y="339"/>
                    </a:cubicBezTo>
                    <a:cubicBezTo>
                      <a:pt x="324" y="263"/>
                      <a:pt x="324" y="263"/>
                      <a:pt x="324" y="263"/>
                    </a:cubicBezTo>
                    <a:cubicBezTo>
                      <a:pt x="334" y="250"/>
                      <a:pt x="331" y="231"/>
                      <a:pt x="318" y="221"/>
                    </a:cubicBezTo>
                    <a:cubicBezTo>
                      <a:pt x="305" y="211"/>
                      <a:pt x="286" y="213"/>
                      <a:pt x="276" y="226"/>
                    </a:cubicBezTo>
                    <a:cubicBezTo>
                      <a:pt x="227" y="290"/>
                      <a:pt x="227" y="290"/>
                      <a:pt x="227" y="290"/>
                    </a:cubicBezTo>
                    <a:cubicBezTo>
                      <a:pt x="153" y="194"/>
                      <a:pt x="153" y="194"/>
                      <a:pt x="153" y="194"/>
                    </a:cubicBezTo>
                    <a:cubicBezTo>
                      <a:pt x="198" y="185"/>
                      <a:pt x="232" y="145"/>
                      <a:pt x="232" y="98"/>
                    </a:cubicBezTo>
                    <a:cubicBezTo>
                      <a:pt x="232" y="44"/>
                      <a:pt x="188" y="0"/>
                      <a:pt x="134" y="0"/>
                    </a:cubicBezTo>
                    <a:cubicBezTo>
                      <a:pt x="30" y="0"/>
                      <a:pt x="30" y="0"/>
                      <a:pt x="30" y="0"/>
                    </a:cubicBezTo>
                    <a:cubicBezTo>
                      <a:pt x="13" y="0"/>
                      <a:pt x="0" y="13"/>
                      <a:pt x="0" y="30"/>
                    </a:cubicBezTo>
                    <a:cubicBezTo>
                      <a:pt x="0" y="301"/>
                      <a:pt x="0" y="301"/>
                      <a:pt x="0" y="301"/>
                    </a:cubicBezTo>
                    <a:cubicBezTo>
                      <a:pt x="0" y="318"/>
                      <a:pt x="13" y="331"/>
                      <a:pt x="30" y="331"/>
                    </a:cubicBezTo>
                    <a:close/>
                    <a:moveTo>
                      <a:pt x="60" y="60"/>
                    </a:moveTo>
                    <a:cubicBezTo>
                      <a:pt x="134" y="60"/>
                      <a:pt x="134" y="60"/>
                      <a:pt x="134" y="60"/>
                    </a:cubicBezTo>
                    <a:cubicBezTo>
                      <a:pt x="155" y="60"/>
                      <a:pt x="172" y="77"/>
                      <a:pt x="172" y="98"/>
                    </a:cubicBezTo>
                    <a:cubicBezTo>
                      <a:pt x="172" y="118"/>
                      <a:pt x="155" y="135"/>
                      <a:pt x="134" y="135"/>
                    </a:cubicBezTo>
                    <a:cubicBezTo>
                      <a:pt x="60" y="135"/>
                      <a:pt x="60" y="135"/>
                      <a:pt x="60" y="135"/>
                    </a:cubicBezTo>
                    <a:lnTo>
                      <a:pt x="6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174" name="Group 5173">
            <a:extLst>
              <a:ext uri="{FF2B5EF4-FFF2-40B4-BE49-F238E27FC236}">
                <a16:creationId xmlns:a16="http://schemas.microsoft.com/office/drawing/2014/main" id="{BF45CDC8-0C27-76C4-7C53-0213EE1B7475}"/>
              </a:ext>
            </a:extLst>
          </p:cNvPr>
          <p:cNvGrpSpPr>
            <a:grpSpLocks noChangeAspect="1"/>
          </p:cNvGrpSpPr>
          <p:nvPr/>
        </p:nvGrpSpPr>
        <p:grpSpPr>
          <a:xfrm>
            <a:off x="490029" y="5524493"/>
            <a:ext cx="505371" cy="502920"/>
            <a:chOff x="-7596188" y="3429000"/>
            <a:chExt cx="6545263" cy="6513513"/>
          </a:xfrm>
        </p:grpSpPr>
        <p:sp>
          <p:nvSpPr>
            <p:cNvPr id="5165" name="AutoShape 51">
              <a:extLst>
                <a:ext uri="{FF2B5EF4-FFF2-40B4-BE49-F238E27FC236}">
                  <a16:creationId xmlns:a16="http://schemas.microsoft.com/office/drawing/2014/main" id="{54E22891-D212-679B-CB37-8DF0FF23B6EB}"/>
                </a:ext>
              </a:extLst>
            </p:cNvPr>
            <p:cNvSpPr>
              <a:spLocks noChangeAspect="1" noChangeArrowheads="1" noTextEdit="1"/>
            </p:cNvSpPr>
            <p:nvPr/>
          </p:nvSpPr>
          <p:spPr bwMode="auto">
            <a:xfrm>
              <a:off x="-7581900" y="3429000"/>
              <a:ext cx="6515100" cy="6513513"/>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173" name="Group 5172">
              <a:extLst>
                <a:ext uri="{FF2B5EF4-FFF2-40B4-BE49-F238E27FC236}">
                  <a16:creationId xmlns:a16="http://schemas.microsoft.com/office/drawing/2014/main" id="{3A751DD3-F9EC-6E24-6853-15B54D43B7E1}"/>
                </a:ext>
              </a:extLst>
            </p:cNvPr>
            <p:cNvGrpSpPr/>
            <p:nvPr/>
          </p:nvGrpSpPr>
          <p:grpSpPr>
            <a:xfrm>
              <a:off x="-7596188" y="3436938"/>
              <a:ext cx="6545263" cy="6497638"/>
              <a:chOff x="-7596188" y="3436938"/>
              <a:chExt cx="6545263" cy="6497638"/>
            </a:xfrm>
            <a:solidFill>
              <a:schemeClr val="accent1"/>
            </a:solidFill>
          </p:grpSpPr>
          <p:sp>
            <p:nvSpPr>
              <p:cNvPr id="5167" name="Freeform 54">
                <a:extLst>
                  <a:ext uri="{FF2B5EF4-FFF2-40B4-BE49-F238E27FC236}">
                    <a16:creationId xmlns:a16="http://schemas.microsoft.com/office/drawing/2014/main" id="{D32EAFA0-E97B-35BA-CB90-9418AC90A460}"/>
                  </a:ext>
                </a:extLst>
              </p:cNvPr>
              <p:cNvSpPr>
                <a:spLocks noEditPoints="1"/>
              </p:cNvSpPr>
              <p:nvPr/>
            </p:nvSpPr>
            <p:spPr bwMode="auto">
              <a:xfrm>
                <a:off x="-2959100" y="3436938"/>
                <a:ext cx="1296988" cy="1296988"/>
              </a:xfrm>
              <a:custGeom>
                <a:avLst/>
                <a:gdLst>
                  <a:gd name="T0" fmla="*/ 172 w 344"/>
                  <a:gd name="T1" fmla="*/ 344 h 344"/>
                  <a:gd name="T2" fmla="*/ 344 w 344"/>
                  <a:gd name="T3" fmla="*/ 172 h 344"/>
                  <a:gd name="T4" fmla="*/ 172 w 344"/>
                  <a:gd name="T5" fmla="*/ 0 h 344"/>
                  <a:gd name="T6" fmla="*/ 0 w 344"/>
                  <a:gd name="T7" fmla="*/ 172 h 344"/>
                  <a:gd name="T8" fmla="*/ 172 w 344"/>
                  <a:gd name="T9" fmla="*/ 344 h 344"/>
                  <a:gd name="T10" fmla="*/ 172 w 344"/>
                  <a:gd name="T11" fmla="*/ 60 h 344"/>
                  <a:gd name="T12" fmla="*/ 284 w 344"/>
                  <a:gd name="T13" fmla="*/ 172 h 344"/>
                  <a:gd name="T14" fmla="*/ 172 w 344"/>
                  <a:gd name="T15" fmla="*/ 284 h 344"/>
                  <a:gd name="T16" fmla="*/ 60 w 344"/>
                  <a:gd name="T17" fmla="*/ 172 h 344"/>
                  <a:gd name="T18" fmla="*/ 172 w 344"/>
                  <a:gd name="T19" fmla="*/ 6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4" h="344">
                    <a:moveTo>
                      <a:pt x="172" y="344"/>
                    </a:moveTo>
                    <a:cubicBezTo>
                      <a:pt x="267" y="344"/>
                      <a:pt x="344" y="267"/>
                      <a:pt x="344" y="172"/>
                    </a:cubicBezTo>
                    <a:cubicBezTo>
                      <a:pt x="344" y="77"/>
                      <a:pt x="267" y="0"/>
                      <a:pt x="172" y="0"/>
                    </a:cubicBezTo>
                    <a:cubicBezTo>
                      <a:pt x="77" y="0"/>
                      <a:pt x="0" y="77"/>
                      <a:pt x="0" y="172"/>
                    </a:cubicBezTo>
                    <a:cubicBezTo>
                      <a:pt x="0" y="267"/>
                      <a:pt x="77" y="344"/>
                      <a:pt x="172" y="344"/>
                    </a:cubicBezTo>
                    <a:close/>
                    <a:moveTo>
                      <a:pt x="172" y="60"/>
                    </a:moveTo>
                    <a:cubicBezTo>
                      <a:pt x="234" y="60"/>
                      <a:pt x="284" y="110"/>
                      <a:pt x="284" y="172"/>
                    </a:cubicBezTo>
                    <a:cubicBezTo>
                      <a:pt x="284" y="233"/>
                      <a:pt x="234" y="284"/>
                      <a:pt x="172" y="284"/>
                    </a:cubicBezTo>
                    <a:cubicBezTo>
                      <a:pt x="110" y="284"/>
                      <a:pt x="60" y="233"/>
                      <a:pt x="60" y="172"/>
                    </a:cubicBezTo>
                    <a:cubicBezTo>
                      <a:pt x="60" y="110"/>
                      <a:pt x="110" y="60"/>
                      <a:pt x="17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8" name="Freeform 55">
                <a:extLst>
                  <a:ext uri="{FF2B5EF4-FFF2-40B4-BE49-F238E27FC236}">
                    <a16:creationId xmlns:a16="http://schemas.microsoft.com/office/drawing/2014/main" id="{E121FC33-42C2-BE37-2714-6DE362BD7F97}"/>
                  </a:ext>
                </a:extLst>
              </p:cNvPr>
              <p:cNvSpPr>
                <a:spLocks noEditPoints="1"/>
              </p:cNvSpPr>
              <p:nvPr/>
            </p:nvSpPr>
            <p:spPr bwMode="auto">
              <a:xfrm>
                <a:off x="-4030663" y="4841875"/>
                <a:ext cx="2979738" cy="2073275"/>
              </a:xfrm>
              <a:custGeom>
                <a:avLst/>
                <a:gdLst>
                  <a:gd name="T0" fmla="*/ 784 w 790"/>
                  <a:gd name="T1" fmla="*/ 286 h 550"/>
                  <a:gd name="T2" fmla="*/ 656 w 790"/>
                  <a:gd name="T3" fmla="*/ 65 h 550"/>
                  <a:gd name="T4" fmla="*/ 456 w 790"/>
                  <a:gd name="T5" fmla="*/ 0 h 550"/>
                  <a:gd name="T6" fmla="*/ 228 w 790"/>
                  <a:gd name="T7" fmla="*/ 89 h 550"/>
                  <a:gd name="T8" fmla="*/ 132 w 790"/>
                  <a:gd name="T9" fmla="*/ 48 h 550"/>
                  <a:gd name="T10" fmla="*/ 0 w 790"/>
                  <a:gd name="T11" fmla="*/ 180 h 550"/>
                  <a:gd name="T12" fmla="*/ 0 w 790"/>
                  <a:gd name="T13" fmla="*/ 418 h 550"/>
                  <a:gd name="T14" fmla="*/ 132 w 790"/>
                  <a:gd name="T15" fmla="*/ 550 h 550"/>
                  <a:gd name="T16" fmla="*/ 263 w 790"/>
                  <a:gd name="T17" fmla="*/ 425 h 550"/>
                  <a:gd name="T18" fmla="*/ 456 w 790"/>
                  <a:gd name="T19" fmla="*/ 452 h 550"/>
                  <a:gd name="T20" fmla="*/ 760 w 790"/>
                  <a:gd name="T21" fmla="*/ 363 h 550"/>
                  <a:gd name="T22" fmla="*/ 784 w 790"/>
                  <a:gd name="T23" fmla="*/ 286 h 550"/>
                  <a:gd name="T24" fmla="*/ 132 w 790"/>
                  <a:gd name="T25" fmla="*/ 108 h 550"/>
                  <a:gd name="T26" fmla="*/ 204 w 790"/>
                  <a:gd name="T27" fmla="*/ 180 h 550"/>
                  <a:gd name="T28" fmla="*/ 204 w 790"/>
                  <a:gd name="T29" fmla="*/ 269 h 550"/>
                  <a:gd name="T30" fmla="*/ 60 w 790"/>
                  <a:gd name="T31" fmla="*/ 269 h 550"/>
                  <a:gd name="T32" fmla="*/ 60 w 790"/>
                  <a:gd name="T33" fmla="*/ 180 h 550"/>
                  <a:gd name="T34" fmla="*/ 132 w 790"/>
                  <a:gd name="T35" fmla="*/ 108 h 550"/>
                  <a:gd name="T36" fmla="*/ 132 w 790"/>
                  <a:gd name="T37" fmla="*/ 490 h 550"/>
                  <a:gd name="T38" fmla="*/ 60 w 790"/>
                  <a:gd name="T39" fmla="*/ 418 h 550"/>
                  <a:gd name="T40" fmla="*/ 60 w 790"/>
                  <a:gd name="T41" fmla="*/ 329 h 550"/>
                  <a:gd name="T42" fmla="*/ 204 w 790"/>
                  <a:gd name="T43" fmla="*/ 329 h 550"/>
                  <a:gd name="T44" fmla="*/ 204 w 790"/>
                  <a:gd name="T45" fmla="*/ 418 h 550"/>
                  <a:gd name="T46" fmla="*/ 132 w 790"/>
                  <a:gd name="T47" fmla="*/ 490 h 550"/>
                  <a:gd name="T48" fmla="*/ 719 w 790"/>
                  <a:gd name="T49" fmla="*/ 320 h 550"/>
                  <a:gd name="T50" fmla="*/ 456 w 790"/>
                  <a:gd name="T51" fmla="*/ 392 h 550"/>
                  <a:gd name="T52" fmla="*/ 264 w 790"/>
                  <a:gd name="T53" fmla="*/ 362 h 550"/>
                  <a:gd name="T54" fmla="*/ 264 w 790"/>
                  <a:gd name="T55" fmla="*/ 180 h 550"/>
                  <a:gd name="T56" fmla="*/ 259 w 790"/>
                  <a:gd name="T57" fmla="*/ 144 h 550"/>
                  <a:gd name="T58" fmla="*/ 456 w 790"/>
                  <a:gd name="T59" fmla="*/ 60 h 550"/>
                  <a:gd name="T60" fmla="*/ 726 w 790"/>
                  <a:gd name="T61" fmla="*/ 298 h 550"/>
                  <a:gd name="T62" fmla="*/ 719 w 790"/>
                  <a:gd name="T63" fmla="*/ 32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90" h="550">
                    <a:moveTo>
                      <a:pt x="784" y="286"/>
                    </a:moveTo>
                    <a:cubicBezTo>
                      <a:pt x="764" y="189"/>
                      <a:pt x="720" y="115"/>
                      <a:pt x="656" y="65"/>
                    </a:cubicBezTo>
                    <a:cubicBezTo>
                      <a:pt x="601" y="22"/>
                      <a:pt x="532" y="0"/>
                      <a:pt x="456" y="0"/>
                    </a:cubicBezTo>
                    <a:cubicBezTo>
                      <a:pt x="366" y="0"/>
                      <a:pt x="287" y="31"/>
                      <a:pt x="228" y="89"/>
                    </a:cubicBezTo>
                    <a:cubicBezTo>
                      <a:pt x="204" y="64"/>
                      <a:pt x="170" y="48"/>
                      <a:pt x="132" y="48"/>
                    </a:cubicBezTo>
                    <a:cubicBezTo>
                      <a:pt x="59" y="48"/>
                      <a:pt x="0" y="107"/>
                      <a:pt x="0" y="180"/>
                    </a:cubicBezTo>
                    <a:cubicBezTo>
                      <a:pt x="0" y="418"/>
                      <a:pt x="0" y="418"/>
                      <a:pt x="0" y="418"/>
                    </a:cubicBezTo>
                    <a:cubicBezTo>
                      <a:pt x="0" y="491"/>
                      <a:pt x="59" y="550"/>
                      <a:pt x="132" y="550"/>
                    </a:cubicBezTo>
                    <a:cubicBezTo>
                      <a:pt x="202" y="550"/>
                      <a:pt x="260" y="495"/>
                      <a:pt x="263" y="425"/>
                    </a:cubicBezTo>
                    <a:cubicBezTo>
                      <a:pt x="318" y="443"/>
                      <a:pt x="382" y="452"/>
                      <a:pt x="456" y="452"/>
                    </a:cubicBezTo>
                    <a:cubicBezTo>
                      <a:pt x="638" y="452"/>
                      <a:pt x="725" y="396"/>
                      <a:pt x="760" y="363"/>
                    </a:cubicBezTo>
                    <a:cubicBezTo>
                      <a:pt x="781" y="344"/>
                      <a:pt x="790" y="314"/>
                      <a:pt x="784" y="286"/>
                    </a:cubicBezTo>
                    <a:close/>
                    <a:moveTo>
                      <a:pt x="132" y="108"/>
                    </a:moveTo>
                    <a:cubicBezTo>
                      <a:pt x="171" y="108"/>
                      <a:pt x="204" y="140"/>
                      <a:pt x="204" y="180"/>
                    </a:cubicBezTo>
                    <a:cubicBezTo>
                      <a:pt x="204" y="269"/>
                      <a:pt x="204" y="269"/>
                      <a:pt x="204" y="269"/>
                    </a:cubicBezTo>
                    <a:cubicBezTo>
                      <a:pt x="60" y="269"/>
                      <a:pt x="60" y="269"/>
                      <a:pt x="60" y="269"/>
                    </a:cubicBezTo>
                    <a:cubicBezTo>
                      <a:pt x="60" y="180"/>
                      <a:pt x="60" y="180"/>
                      <a:pt x="60" y="180"/>
                    </a:cubicBezTo>
                    <a:cubicBezTo>
                      <a:pt x="60" y="140"/>
                      <a:pt x="92" y="108"/>
                      <a:pt x="132" y="108"/>
                    </a:cubicBezTo>
                    <a:close/>
                    <a:moveTo>
                      <a:pt x="132" y="490"/>
                    </a:moveTo>
                    <a:cubicBezTo>
                      <a:pt x="92" y="490"/>
                      <a:pt x="60" y="458"/>
                      <a:pt x="60" y="418"/>
                    </a:cubicBezTo>
                    <a:cubicBezTo>
                      <a:pt x="60" y="329"/>
                      <a:pt x="60" y="329"/>
                      <a:pt x="60" y="329"/>
                    </a:cubicBezTo>
                    <a:cubicBezTo>
                      <a:pt x="204" y="329"/>
                      <a:pt x="204" y="329"/>
                      <a:pt x="204" y="329"/>
                    </a:cubicBezTo>
                    <a:cubicBezTo>
                      <a:pt x="204" y="418"/>
                      <a:pt x="204" y="418"/>
                      <a:pt x="204" y="418"/>
                    </a:cubicBezTo>
                    <a:cubicBezTo>
                      <a:pt x="204" y="458"/>
                      <a:pt x="171" y="490"/>
                      <a:pt x="132" y="490"/>
                    </a:cubicBezTo>
                    <a:close/>
                    <a:moveTo>
                      <a:pt x="719" y="320"/>
                    </a:moveTo>
                    <a:cubicBezTo>
                      <a:pt x="690" y="347"/>
                      <a:pt x="617" y="392"/>
                      <a:pt x="456" y="392"/>
                    </a:cubicBezTo>
                    <a:cubicBezTo>
                      <a:pt x="380" y="392"/>
                      <a:pt x="315" y="382"/>
                      <a:pt x="264" y="362"/>
                    </a:cubicBezTo>
                    <a:cubicBezTo>
                      <a:pt x="264" y="180"/>
                      <a:pt x="264" y="180"/>
                      <a:pt x="264" y="180"/>
                    </a:cubicBezTo>
                    <a:cubicBezTo>
                      <a:pt x="264" y="167"/>
                      <a:pt x="262" y="155"/>
                      <a:pt x="259" y="144"/>
                    </a:cubicBezTo>
                    <a:cubicBezTo>
                      <a:pt x="307" y="90"/>
                      <a:pt x="377" y="60"/>
                      <a:pt x="456" y="60"/>
                    </a:cubicBezTo>
                    <a:cubicBezTo>
                      <a:pt x="522" y="60"/>
                      <a:pt x="680" y="83"/>
                      <a:pt x="726" y="298"/>
                    </a:cubicBezTo>
                    <a:cubicBezTo>
                      <a:pt x="727" y="306"/>
                      <a:pt x="725" y="314"/>
                      <a:pt x="719"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9" name="Freeform 56">
                <a:extLst>
                  <a:ext uri="{FF2B5EF4-FFF2-40B4-BE49-F238E27FC236}">
                    <a16:creationId xmlns:a16="http://schemas.microsoft.com/office/drawing/2014/main" id="{1A1AE13A-A4AA-921A-6EFD-BD9BA73BCD3F}"/>
                  </a:ext>
                </a:extLst>
              </p:cNvPr>
              <p:cNvSpPr>
                <a:spLocks noEditPoints="1"/>
              </p:cNvSpPr>
              <p:nvPr/>
            </p:nvSpPr>
            <p:spPr bwMode="auto">
              <a:xfrm>
                <a:off x="-6986588" y="6824663"/>
                <a:ext cx="1296988" cy="1296988"/>
              </a:xfrm>
              <a:custGeom>
                <a:avLst/>
                <a:gdLst>
                  <a:gd name="T0" fmla="*/ 172 w 344"/>
                  <a:gd name="T1" fmla="*/ 344 h 344"/>
                  <a:gd name="T2" fmla="*/ 344 w 344"/>
                  <a:gd name="T3" fmla="*/ 172 h 344"/>
                  <a:gd name="T4" fmla="*/ 172 w 344"/>
                  <a:gd name="T5" fmla="*/ 0 h 344"/>
                  <a:gd name="T6" fmla="*/ 0 w 344"/>
                  <a:gd name="T7" fmla="*/ 172 h 344"/>
                  <a:gd name="T8" fmla="*/ 172 w 344"/>
                  <a:gd name="T9" fmla="*/ 344 h 344"/>
                  <a:gd name="T10" fmla="*/ 172 w 344"/>
                  <a:gd name="T11" fmla="*/ 60 h 344"/>
                  <a:gd name="T12" fmla="*/ 284 w 344"/>
                  <a:gd name="T13" fmla="*/ 172 h 344"/>
                  <a:gd name="T14" fmla="*/ 172 w 344"/>
                  <a:gd name="T15" fmla="*/ 284 h 344"/>
                  <a:gd name="T16" fmla="*/ 60 w 344"/>
                  <a:gd name="T17" fmla="*/ 172 h 344"/>
                  <a:gd name="T18" fmla="*/ 172 w 344"/>
                  <a:gd name="T19" fmla="*/ 6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4" h="344">
                    <a:moveTo>
                      <a:pt x="172" y="344"/>
                    </a:moveTo>
                    <a:cubicBezTo>
                      <a:pt x="267" y="344"/>
                      <a:pt x="344" y="267"/>
                      <a:pt x="344" y="172"/>
                    </a:cubicBezTo>
                    <a:cubicBezTo>
                      <a:pt x="344" y="77"/>
                      <a:pt x="267" y="0"/>
                      <a:pt x="172" y="0"/>
                    </a:cubicBezTo>
                    <a:cubicBezTo>
                      <a:pt x="77" y="0"/>
                      <a:pt x="0" y="77"/>
                      <a:pt x="0" y="172"/>
                    </a:cubicBezTo>
                    <a:cubicBezTo>
                      <a:pt x="0" y="267"/>
                      <a:pt x="77" y="344"/>
                      <a:pt x="172" y="344"/>
                    </a:cubicBezTo>
                    <a:close/>
                    <a:moveTo>
                      <a:pt x="172" y="60"/>
                    </a:moveTo>
                    <a:cubicBezTo>
                      <a:pt x="234" y="60"/>
                      <a:pt x="284" y="110"/>
                      <a:pt x="284" y="172"/>
                    </a:cubicBezTo>
                    <a:cubicBezTo>
                      <a:pt x="284" y="234"/>
                      <a:pt x="234" y="284"/>
                      <a:pt x="172" y="284"/>
                    </a:cubicBezTo>
                    <a:cubicBezTo>
                      <a:pt x="110" y="284"/>
                      <a:pt x="60" y="234"/>
                      <a:pt x="60" y="172"/>
                    </a:cubicBezTo>
                    <a:cubicBezTo>
                      <a:pt x="60" y="110"/>
                      <a:pt x="110" y="60"/>
                      <a:pt x="17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0" name="Freeform 57">
                <a:extLst>
                  <a:ext uri="{FF2B5EF4-FFF2-40B4-BE49-F238E27FC236}">
                    <a16:creationId xmlns:a16="http://schemas.microsoft.com/office/drawing/2014/main" id="{47960E1B-601C-CFFC-7827-47A5A99014FF}"/>
                  </a:ext>
                </a:extLst>
              </p:cNvPr>
              <p:cNvSpPr>
                <a:spLocks noEditPoints="1"/>
              </p:cNvSpPr>
              <p:nvPr/>
            </p:nvSpPr>
            <p:spPr bwMode="auto">
              <a:xfrm>
                <a:off x="-7596188" y="8231188"/>
                <a:ext cx="2517775" cy="1703388"/>
              </a:xfrm>
              <a:custGeom>
                <a:avLst/>
                <a:gdLst>
                  <a:gd name="T0" fmla="*/ 534 w 668"/>
                  <a:gd name="T1" fmla="*/ 65 h 452"/>
                  <a:gd name="T2" fmla="*/ 334 w 668"/>
                  <a:gd name="T3" fmla="*/ 0 h 452"/>
                  <a:gd name="T4" fmla="*/ 134 w 668"/>
                  <a:gd name="T5" fmla="*/ 65 h 452"/>
                  <a:gd name="T6" fmla="*/ 6 w 668"/>
                  <a:gd name="T7" fmla="*/ 286 h 452"/>
                  <a:gd name="T8" fmla="*/ 30 w 668"/>
                  <a:gd name="T9" fmla="*/ 364 h 452"/>
                  <a:gd name="T10" fmla="*/ 334 w 668"/>
                  <a:gd name="T11" fmla="*/ 452 h 452"/>
                  <a:gd name="T12" fmla="*/ 638 w 668"/>
                  <a:gd name="T13" fmla="*/ 364 h 452"/>
                  <a:gd name="T14" fmla="*/ 662 w 668"/>
                  <a:gd name="T15" fmla="*/ 286 h 452"/>
                  <a:gd name="T16" fmla="*/ 534 w 668"/>
                  <a:gd name="T17" fmla="*/ 65 h 452"/>
                  <a:gd name="T18" fmla="*/ 597 w 668"/>
                  <a:gd name="T19" fmla="*/ 320 h 452"/>
                  <a:gd name="T20" fmla="*/ 334 w 668"/>
                  <a:gd name="T21" fmla="*/ 392 h 452"/>
                  <a:gd name="T22" fmla="*/ 71 w 668"/>
                  <a:gd name="T23" fmla="*/ 320 h 452"/>
                  <a:gd name="T24" fmla="*/ 64 w 668"/>
                  <a:gd name="T25" fmla="*/ 299 h 452"/>
                  <a:gd name="T26" fmla="*/ 334 w 668"/>
                  <a:gd name="T27" fmla="*/ 60 h 452"/>
                  <a:gd name="T28" fmla="*/ 604 w 668"/>
                  <a:gd name="T29" fmla="*/ 299 h 452"/>
                  <a:gd name="T30" fmla="*/ 597 w 668"/>
                  <a:gd name="T31" fmla="*/ 32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8" h="452">
                    <a:moveTo>
                      <a:pt x="534" y="65"/>
                    </a:moveTo>
                    <a:cubicBezTo>
                      <a:pt x="479" y="23"/>
                      <a:pt x="410" y="0"/>
                      <a:pt x="334" y="0"/>
                    </a:cubicBezTo>
                    <a:cubicBezTo>
                      <a:pt x="258" y="0"/>
                      <a:pt x="189" y="23"/>
                      <a:pt x="134" y="65"/>
                    </a:cubicBezTo>
                    <a:cubicBezTo>
                      <a:pt x="70" y="115"/>
                      <a:pt x="26" y="189"/>
                      <a:pt x="6" y="286"/>
                    </a:cubicBezTo>
                    <a:cubicBezTo>
                      <a:pt x="0" y="314"/>
                      <a:pt x="9" y="344"/>
                      <a:pt x="30" y="364"/>
                    </a:cubicBezTo>
                    <a:cubicBezTo>
                      <a:pt x="65" y="397"/>
                      <a:pt x="152" y="452"/>
                      <a:pt x="334" y="452"/>
                    </a:cubicBezTo>
                    <a:cubicBezTo>
                      <a:pt x="516" y="452"/>
                      <a:pt x="603" y="397"/>
                      <a:pt x="638" y="364"/>
                    </a:cubicBezTo>
                    <a:cubicBezTo>
                      <a:pt x="659" y="344"/>
                      <a:pt x="668" y="314"/>
                      <a:pt x="662" y="286"/>
                    </a:cubicBezTo>
                    <a:cubicBezTo>
                      <a:pt x="642" y="189"/>
                      <a:pt x="598" y="115"/>
                      <a:pt x="534" y="65"/>
                    </a:cubicBezTo>
                    <a:close/>
                    <a:moveTo>
                      <a:pt x="597" y="320"/>
                    </a:moveTo>
                    <a:cubicBezTo>
                      <a:pt x="568" y="347"/>
                      <a:pt x="496" y="392"/>
                      <a:pt x="334" y="392"/>
                    </a:cubicBezTo>
                    <a:cubicBezTo>
                      <a:pt x="173" y="392"/>
                      <a:pt x="100" y="347"/>
                      <a:pt x="71" y="320"/>
                    </a:cubicBezTo>
                    <a:cubicBezTo>
                      <a:pt x="65" y="315"/>
                      <a:pt x="63" y="307"/>
                      <a:pt x="64" y="299"/>
                    </a:cubicBezTo>
                    <a:cubicBezTo>
                      <a:pt x="110" y="83"/>
                      <a:pt x="268" y="60"/>
                      <a:pt x="334" y="60"/>
                    </a:cubicBezTo>
                    <a:cubicBezTo>
                      <a:pt x="400" y="60"/>
                      <a:pt x="558" y="83"/>
                      <a:pt x="604" y="299"/>
                    </a:cubicBezTo>
                    <a:cubicBezTo>
                      <a:pt x="605" y="307"/>
                      <a:pt x="603" y="315"/>
                      <a:pt x="597"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1" name="Freeform 58">
                <a:extLst>
                  <a:ext uri="{FF2B5EF4-FFF2-40B4-BE49-F238E27FC236}">
                    <a16:creationId xmlns:a16="http://schemas.microsoft.com/office/drawing/2014/main" id="{F67599A5-7B9F-499E-4AAD-A1545BDC840F}"/>
                  </a:ext>
                </a:extLst>
              </p:cNvPr>
              <p:cNvSpPr>
                <a:spLocks/>
              </p:cNvSpPr>
              <p:nvPr/>
            </p:nvSpPr>
            <p:spPr bwMode="auto">
              <a:xfrm>
                <a:off x="-6450013" y="3467100"/>
                <a:ext cx="3094038" cy="3022600"/>
              </a:xfrm>
              <a:custGeom>
                <a:avLst/>
                <a:gdLst>
                  <a:gd name="T0" fmla="*/ 30 w 821"/>
                  <a:gd name="T1" fmla="*/ 802 h 802"/>
                  <a:gd name="T2" fmla="*/ 60 w 821"/>
                  <a:gd name="T3" fmla="*/ 772 h 802"/>
                  <a:gd name="T4" fmla="*/ 60 w 821"/>
                  <a:gd name="T5" fmla="*/ 633 h 802"/>
                  <a:gd name="T6" fmla="*/ 499 w 821"/>
                  <a:gd name="T7" fmla="*/ 194 h 802"/>
                  <a:gd name="T8" fmla="*/ 719 w 821"/>
                  <a:gd name="T9" fmla="*/ 194 h 802"/>
                  <a:gd name="T10" fmla="*/ 639 w 821"/>
                  <a:gd name="T11" fmla="*/ 274 h 802"/>
                  <a:gd name="T12" fmla="*/ 639 w 821"/>
                  <a:gd name="T13" fmla="*/ 316 h 802"/>
                  <a:gd name="T14" fmla="*/ 660 w 821"/>
                  <a:gd name="T15" fmla="*/ 325 h 802"/>
                  <a:gd name="T16" fmla="*/ 681 w 821"/>
                  <a:gd name="T17" fmla="*/ 316 h 802"/>
                  <a:gd name="T18" fmla="*/ 813 w 821"/>
                  <a:gd name="T19" fmla="*/ 185 h 802"/>
                  <a:gd name="T20" fmla="*/ 821 w 821"/>
                  <a:gd name="T21" fmla="*/ 164 h 802"/>
                  <a:gd name="T22" fmla="*/ 813 w 821"/>
                  <a:gd name="T23" fmla="*/ 143 h 802"/>
                  <a:gd name="T24" fmla="*/ 681 w 821"/>
                  <a:gd name="T25" fmla="*/ 11 h 802"/>
                  <a:gd name="T26" fmla="*/ 639 w 821"/>
                  <a:gd name="T27" fmla="*/ 11 h 802"/>
                  <a:gd name="T28" fmla="*/ 639 w 821"/>
                  <a:gd name="T29" fmla="*/ 54 h 802"/>
                  <a:gd name="T30" fmla="*/ 719 w 821"/>
                  <a:gd name="T31" fmla="*/ 134 h 802"/>
                  <a:gd name="T32" fmla="*/ 499 w 821"/>
                  <a:gd name="T33" fmla="*/ 134 h 802"/>
                  <a:gd name="T34" fmla="*/ 0 w 821"/>
                  <a:gd name="T35" fmla="*/ 633 h 802"/>
                  <a:gd name="T36" fmla="*/ 0 w 821"/>
                  <a:gd name="T37" fmla="*/ 772 h 802"/>
                  <a:gd name="T38" fmla="*/ 30 w 821"/>
                  <a:gd name="T39"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1" h="802">
                    <a:moveTo>
                      <a:pt x="30" y="802"/>
                    </a:moveTo>
                    <a:cubicBezTo>
                      <a:pt x="47" y="802"/>
                      <a:pt x="60" y="789"/>
                      <a:pt x="60" y="772"/>
                    </a:cubicBezTo>
                    <a:cubicBezTo>
                      <a:pt x="60" y="633"/>
                      <a:pt x="60" y="633"/>
                      <a:pt x="60" y="633"/>
                    </a:cubicBezTo>
                    <a:cubicBezTo>
                      <a:pt x="60" y="391"/>
                      <a:pt x="257" y="194"/>
                      <a:pt x="499" y="194"/>
                    </a:cubicBezTo>
                    <a:cubicBezTo>
                      <a:pt x="719" y="194"/>
                      <a:pt x="719" y="194"/>
                      <a:pt x="719" y="194"/>
                    </a:cubicBezTo>
                    <a:cubicBezTo>
                      <a:pt x="639" y="274"/>
                      <a:pt x="639" y="274"/>
                      <a:pt x="639" y="274"/>
                    </a:cubicBezTo>
                    <a:cubicBezTo>
                      <a:pt x="627" y="285"/>
                      <a:pt x="627" y="304"/>
                      <a:pt x="639" y="316"/>
                    </a:cubicBezTo>
                    <a:cubicBezTo>
                      <a:pt x="645" y="322"/>
                      <a:pt x="653" y="325"/>
                      <a:pt x="660" y="325"/>
                    </a:cubicBezTo>
                    <a:cubicBezTo>
                      <a:pt x="668" y="325"/>
                      <a:pt x="676" y="322"/>
                      <a:pt x="681" y="316"/>
                    </a:cubicBezTo>
                    <a:cubicBezTo>
                      <a:pt x="813" y="185"/>
                      <a:pt x="813" y="185"/>
                      <a:pt x="813" y="185"/>
                    </a:cubicBezTo>
                    <a:cubicBezTo>
                      <a:pt x="818" y="179"/>
                      <a:pt x="821" y="172"/>
                      <a:pt x="821" y="164"/>
                    </a:cubicBezTo>
                    <a:cubicBezTo>
                      <a:pt x="821" y="156"/>
                      <a:pt x="818" y="148"/>
                      <a:pt x="813" y="143"/>
                    </a:cubicBezTo>
                    <a:cubicBezTo>
                      <a:pt x="681" y="11"/>
                      <a:pt x="681" y="11"/>
                      <a:pt x="681" y="11"/>
                    </a:cubicBezTo>
                    <a:cubicBezTo>
                      <a:pt x="670" y="0"/>
                      <a:pt x="651" y="0"/>
                      <a:pt x="639" y="11"/>
                    </a:cubicBezTo>
                    <a:cubicBezTo>
                      <a:pt x="627" y="23"/>
                      <a:pt x="627" y="42"/>
                      <a:pt x="639" y="54"/>
                    </a:cubicBezTo>
                    <a:cubicBezTo>
                      <a:pt x="719" y="134"/>
                      <a:pt x="719" y="134"/>
                      <a:pt x="719" y="134"/>
                    </a:cubicBezTo>
                    <a:cubicBezTo>
                      <a:pt x="499" y="134"/>
                      <a:pt x="499" y="134"/>
                      <a:pt x="499" y="134"/>
                    </a:cubicBezTo>
                    <a:cubicBezTo>
                      <a:pt x="224" y="134"/>
                      <a:pt x="0" y="358"/>
                      <a:pt x="0" y="633"/>
                    </a:cubicBezTo>
                    <a:cubicBezTo>
                      <a:pt x="0" y="772"/>
                      <a:pt x="0" y="772"/>
                      <a:pt x="0" y="772"/>
                    </a:cubicBezTo>
                    <a:cubicBezTo>
                      <a:pt x="0" y="789"/>
                      <a:pt x="13" y="802"/>
                      <a:pt x="30" y="8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2" name="Freeform 59">
                <a:extLst>
                  <a:ext uri="{FF2B5EF4-FFF2-40B4-BE49-F238E27FC236}">
                    <a16:creationId xmlns:a16="http://schemas.microsoft.com/office/drawing/2014/main" id="{4FE6787F-A4B0-27D6-780A-DA3312D96507}"/>
                  </a:ext>
                </a:extLst>
              </p:cNvPr>
              <p:cNvSpPr>
                <a:spLocks/>
              </p:cNvSpPr>
              <p:nvPr/>
            </p:nvSpPr>
            <p:spPr bwMode="auto">
              <a:xfrm>
                <a:off x="-4776788" y="6926263"/>
                <a:ext cx="2601913" cy="2560638"/>
              </a:xfrm>
              <a:custGeom>
                <a:avLst/>
                <a:gdLst>
                  <a:gd name="T0" fmla="*/ 660 w 690"/>
                  <a:gd name="T1" fmla="*/ 0 h 679"/>
                  <a:gd name="T2" fmla="*/ 630 w 690"/>
                  <a:gd name="T3" fmla="*/ 30 h 679"/>
                  <a:gd name="T4" fmla="*/ 630 w 690"/>
                  <a:gd name="T5" fmla="*/ 135 h 679"/>
                  <a:gd name="T6" fmla="*/ 277 w 690"/>
                  <a:gd name="T7" fmla="*/ 488 h 679"/>
                  <a:gd name="T8" fmla="*/ 102 w 690"/>
                  <a:gd name="T9" fmla="*/ 488 h 679"/>
                  <a:gd name="T10" fmla="*/ 182 w 690"/>
                  <a:gd name="T11" fmla="*/ 408 h 679"/>
                  <a:gd name="T12" fmla="*/ 182 w 690"/>
                  <a:gd name="T13" fmla="*/ 365 h 679"/>
                  <a:gd name="T14" fmla="*/ 140 w 690"/>
                  <a:gd name="T15" fmla="*/ 365 h 679"/>
                  <a:gd name="T16" fmla="*/ 8 w 690"/>
                  <a:gd name="T17" fmla="*/ 497 h 679"/>
                  <a:gd name="T18" fmla="*/ 0 w 690"/>
                  <a:gd name="T19" fmla="*/ 518 h 679"/>
                  <a:gd name="T20" fmla="*/ 8 w 690"/>
                  <a:gd name="T21" fmla="*/ 539 h 679"/>
                  <a:gd name="T22" fmla="*/ 140 w 690"/>
                  <a:gd name="T23" fmla="*/ 670 h 679"/>
                  <a:gd name="T24" fmla="*/ 161 w 690"/>
                  <a:gd name="T25" fmla="*/ 679 h 679"/>
                  <a:gd name="T26" fmla="*/ 182 w 690"/>
                  <a:gd name="T27" fmla="*/ 670 h 679"/>
                  <a:gd name="T28" fmla="*/ 182 w 690"/>
                  <a:gd name="T29" fmla="*/ 628 h 679"/>
                  <a:gd name="T30" fmla="*/ 102 w 690"/>
                  <a:gd name="T31" fmla="*/ 548 h 679"/>
                  <a:gd name="T32" fmla="*/ 277 w 690"/>
                  <a:gd name="T33" fmla="*/ 548 h 679"/>
                  <a:gd name="T34" fmla="*/ 690 w 690"/>
                  <a:gd name="T35" fmla="*/ 135 h 679"/>
                  <a:gd name="T36" fmla="*/ 690 w 690"/>
                  <a:gd name="T37" fmla="*/ 30 h 679"/>
                  <a:gd name="T38" fmla="*/ 660 w 690"/>
                  <a:gd name="T39"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0" h="679">
                    <a:moveTo>
                      <a:pt x="660" y="0"/>
                    </a:moveTo>
                    <a:cubicBezTo>
                      <a:pt x="643" y="0"/>
                      <a:pt x="630" y="14"/>
                      <a:pt x="630" y="30"/>
                    </a:cubicBezTo>
                    <a:cubicBezTo>
                      <a:pt x="630" y="135"/>
                      <a:pt x="630" y="135"/>
                      <a:pt x="630" y="135"/>
                    </a:cubicBezTo>
                    <a:cubicBezTo>
                      <a:pt x="630" y="330"/>
                      <a:pt x="472" y="488"/>
                      <a:pt x="277" y="488"/>
                    </a:cubicBezTo>
                    <a:cubicBezTo>
                      <a:pt x="102" y="488"/>
                      <a:pt x="102" y="488"/>
                      <a:pt x="102" y="488"/>
                    </a:cubicBezTo>
                    <a:cubicBezTo>
                      <a:pt x="182" y="408"/>
                      <a:pt x="182" y="408"/>
                      <a:pt x="182" y="408"/>
                    </a:cubicBezTo>
                    <a:cubicBezTo>
                      <a:pt x="194" y="396"/>
                      <a:pt x="194" y="377"/>
                      <a:pt x="182" y="365"/>
                    </a:cubicBezTo>
                    <a:cubicBezTo>
                      <a:pt x="170" y="354"/>
                      <a:pt x="151" y="354"/>
                      <a:pt x="140" y="365"/>
                    </a:cubicBezTo>
                    <a:cubicBezTo>
                      <a:pt x="8" y="497"/>
                      <a:pt x="8" y="497"/>
                      <a:pt x="8" y="497"/>
                    </a:cubicBezTo>
                    <a:cubicBezTo>
                      <a:pt x="3" y="502"/>
                      <a:pt x="0" y="510"/>
                      <a:pt x="0" y="518"/>
                    </a:cubicBezTo>
                    <a:cubicBezTo>
                      <a:pt x="0" y="526"/>
                      <a:pt x="3" y="533"/>
                      <a:pt x="8" y="539"/>
                    </a:cubicBezTo>
                    <a:cubicBezTo>
                      <a:pt x="140" y="670"/>
                      <a:pt x="140" y="670"/>
                      <a:pt x="140" y="670"/>
                    </a:cubicBezTo>
                    <a:cubicBezTo>
                      <a:pt x="146" y="676"/>
                      <a:pt x="153" y="679"/>
                      <a:pt x="161" y="679"/>
                    </a:cubicBezTo>
                    <a:cubicBezTo>
                      <a:pt x="169" y="679"/>
                      <a:pt x="176" y="676"/>
                      <a:pt x="182" y="670"/>
                    </a:cubicBezTo>
                    <a:cubicBezTo>
                      <a:pt x="194" y="659"/>
                      <a:pt x="194" y="640"/>
                      <a:pt x="182" y="628"/>
                    </a:cubicBezTo>
                    <a:cubicBezTo>
                      <a:pt x="102" y="548"/>
                      <a:pt x="102" y="548"/>
                      <a:pt x="102" y="548"/>
                    </a:cubicBezTo>
                    <a:cubicBezTo>
                      <a:pt x="277" y="548"/>
                      <a:pt x="277" y="548"/>
                      <a:pt x="277" y="548"/>
                    </a:cubicBezTo>
                    <a:cubicBezTo>
                      <a:pt x="505" y="548"/>
                      <a:pt x="690" y="363"/>
                      <a:pt x="690" y="135"/>
                    </a:cubicBezTo>
                    <a:cubicBezTo>
                      <a:pt x="690" y="30"/>
                      <a:pt x="690" y="30"/>
                      <a:pt x="690" y="30"/>
                    </a:cubicBezTo>
                    <a:cubicBezTo>
                      <a:pt x="690" y="14"/>
                      <a:pt x="676" y="0"/>
                      <a:pt x="6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186" name="Group 5185">
            <a:extLst>
              <a:ext uri="{FF2B5EF4-FFF2-40B4-BE49-F238E27FC236}">
                <a16:creationId xmlns:a16="http://schemas.microsoft.com/office/drawing/2014/main" id="{581DCADE-5674-FF9C-5036-326FE1E28A55}"/>
              </a:ext>
            </a:extLst>
          </p:cNvPr>
          <p:cNvGrpSpPr>
            <a:grpSpLocks noChangeAspect="1"/>
          </p:cNvGrpSpPr>
          <p:nvPr/>
        </p:nvGrpSpPr>
        <p:grpSpPr>
          <a:xfrm>
            <a:off x="492480" y="2964181"/>
            <a:ext cx="502920" cy="502920"/>
            <a:chOff x="-8251825" y="6858000"/>
            <a:chExt cx="6513512" cy="6513513"/>
          </a:xfrm>
        </p:grpSpPr>
        <p:sp>
          <p:nvSpPr>
            <p:cNvPr id="5178" name="AutoShape 63">
              <a:extLst>
                <a:ext uri="{FF2B5EF4-FFF2-40B4-BE49-F238E27FC236}">
                  <a16:creationId xmlns:a16="http://schemas.microsoft.com/office/drawing/2014/main" id="{53E76B13-A6B9-A9F5-9475-11C6D22D588C}"/>
                </a:ext>
              </a:extLst>
            </p:cNvPr>
            <p:cNvSpPr>
              <a:spLocks noChangeAspect="1" noChangeArrowheads="1" noTextEdit="1"/>
            </p:cNvSpPr>
            <p:nvPr/>
          </p:nvSpPr>
          <p:spPr bwMode="auto">
            <a:xfrm>
              <a:off x="-8251825" y="6858000"/>
              <a:ext cx="6513512" cy="6513513"/>
            </a:xfrm>
            <a:prstGeom prst="rect">
              <a:avLst/>
            </a:pr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185" name="Group 5184">
              <a:extLst>
                <a:ext uri="{FF2B5EF4-FFF2-40B4-BE49-F238E27FC236}">
                  <a16:creationId xmlns:a16="http://schemas.microsoft.com/office/drawing/2014/main" id="{B82BC40B-9047-818D-5D50-909588239FEF}"/>
                </a:ext>
              </a:extLst>
            </p:cNvPr>
            <p:cNvGrpSpPr/>
            <p:nvPr/>
          </p:nvGrpSpPr>
          <p:grpSpPr>
            <a:xfrm>
              <a:off x="-8240713" y="6858000"/>
              <a:ext cx="6491287" cy="6513513"/>
              <a:chOff x="-8240713" y="6858000"/>
              <a:chExt cx="6491287" cy="6513513"/>
            </a:xfrm>
            <a:solidFill>
              <a:schemeClr val="accent1"/>
            </a:solidFill>
          </p:grpSpPr>
          <p:sp>
            <p:nvSpPr>
              <p:cNvPr id="5180" name="Freeform 66">
                <a:extLst>
                  <a:ext uri="{FF2B5EF4-FFF2-40B4-BE49-F238E27FC236}">
                    <a16:creationId xmlns:a16="http://schemas.microsoft.com/office/drawing/2014/main" id="{026AD491-D85D-E7B6-33F8-4E3C98A8163A}"/>
                  </a:ext>
                </a:extLst>
              </p:cNvPr>
              <p:cNvSpPr>
                <a:spLocks noEditPoints="1"/>
              </p:cNvSpPr>
              <p:nvPr/>
            </p:nvSpPr>
            <p:spPr bwMode="auto">
              <a:xfrm>
                <a:off x="-6061075" y="7656513"/>
                <a:ext cx="2144712" cy="2144713"/>
              </a:xfrm>
              <a:custGeom>
                <a:avLst/>
                <a:gdLst>
                  <a:gd name="T0" fmla="*/ 285 w 569"/>
                  <a:gd name="T1" fmla="*/ 569 h 569"/>
                  <a:gd name="T2" fmla="*/ 569 w 569"/>
                  <a:gd name="T3" fmla="*/ 284 h 569"/>
                  <a:gd name="T4" fmla="*/ 285 w 569"/>
                  <a:gd name="T5" fmla="*/ 0 h 569"/>
                  <a:gd name="T6" fmla="*/ 0 w 569"/>
                  <a:gd name="T7" fmla="*/ 284 h 569"/>
                  <a:gd name="T8" fmla="*/ 285 w 569"/>
                  <a:gd name="T9" fmla="*/ 569 h 569"/>
                  <a:gd name="T10" fmla="*/ 285 w 569"/>
                  <a:gd name="T11" fmla="*/ 60 h 569"/>
                  <a:gd name="T12" fmla="*/ 509 w 569"/>
                  <a:gd name="T13" fmla="*/ 284 h 569"/>
                  <a:gd name="T14" fmla="*/ 285 w 569"/>
                  <a:gd name="T15" fmla="*/ 509 h 569"/>
                  <a:gd name="T16" fmla="*/ 60 w 569"/>
                  <a:gd name="T17" fmla="*/ 284 h 569"/>
                  <a:gd name="T18" fmla="*/ 285 w 569"/>
                  <a:gd name="T19" fmla="*/ 6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569">
                    <a:moveTo>
                      <a:pt x="285" y="569"/>
                    </a:moveTo>
                    <a:cubicBezTo>
                      <a:pt x="442" y="569"/>
                      <a:pt x="569" y="441"/>
                      <a:pt x="569" y="284"/>
                    </a:cubicBezTo>
                    <a:cubicBezTo>
                      <a:pt x="569" y="127"/>
                      <a:pt x="442" y="0"/>
                      <a:pt x="285" y="0"/>
                    </a:cubicBezTo>
                    <a:cubicBezTo>
                      <a:pt x="128" y="0"/>
                      <a:pt x="0" y="127"/>
                      <a:pt x="0" y="284"/>
                    </a:cubicBezTo>
                    <a:cubicBezTo>
                      <a:pt x="0" y="441"/>
                      <a:pt x="128" y="569"/>
                      <a:pt x="285" y="569"/>
                    </a:cubicBezTo>
                    <a:close/>
                    <a:moveTo>
                      <a:pt x="285" y="60"/>
                    </a:moveTo>
                    <a:cubicBezTo>
                      <a:pt x="409" y="60"/>
                      <a:pt x="509" y="160"/>
                      <a:pt x="509" y="284"/>
                    </a:cubicBezTo>
                    <a:cubicBezTo>
                      <a:pt x="509" y="408"/>
                      <a:pt x="409" y="509"/>
                      <a:pt x="285" y="509"/>
                    </a:cubicBezTo>
                    <a:cubicBezTo>
                      <a:pt x="161" y="509"/>
                      <a:pt x="60" y="408"/>
                      <a:pt x="60" y="284"/>
                    </a:cubicBezTo>
                    <a:cubicBezTo>
                      <a:pt x="60" y="160"/>
                      <a:pt x="161" y="60"/>
                      <a:pt x="28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2" name="Freeform 67">
                <a:extLst>
                  <a:ext uri="{FF2B5EF4-FFF2-40B4-BE49-F238E27FC236}">
                    <a16:creationId xmlns:a16="http://schemas.microsoft.com/office/drawing/2014/main" id="{683B1B74-AC24-647C-050E-0C89B54FF329}"/>
                  </a:ext>
                </a:extLst>
              </p:cNvPr>
              <p:cNvSpPr>
                <a:spLocks noEditPoints="1"/>
              </p:cNvSpPr>
              <p:nvPr/>
            </p:nvSpPr>
            <p:spPr bwMode="auto">
              <a:xfrm>
                <a:off x="-8240713" y="6858000"/>
                <a:ext cx="6491287" cy="6513513"/>
              </a:xfrm>
              <a:custGeom>
                <a:avLst/>
                <a:gdLst>
                  <a:gd name="T0" fmla="*/ 1692 w 1722"/>
                  <a:gd name="T1" fmla="*/ 0 h 1728"/>
                  <a:gd name="T2" fmla="*/ 0 w 1722"/>
                  <a:gd name="T3" fmla="*/ 1064 h 1728"/>
                  <a:gd name="T4" fmla="*/ 163 w 1722"/>
                  <a:gd name="T5" fmla="*/ 1152 h 1728"/>
                  <a:gd name="T6" fmla="*/ 92 w 1722"/>
                  <a:gd name="T7" fmla="*/ 1212 h 1728"/>
                  <a:gd name="T8" fmla="*/ 30 w 1722"/>
                  <a:gd name="T9" fmla="*/ 1668 h 1728"/>
                  <a:gd name="T10" fmla="*/ 237 w 1722"/>
                  <a:gd name="T11" fmla="*/ 1728 h 1728"/>
                  <a:gd name="T12" fmla="*/ 1722 w 1722"/>
                  <a:gd name="T13" fmla="*/ 1698 h 1728"/>
                  <a:gd name="T14" fmla="*/ 1526 w 1722"/>
                  <a:gd name="T15" fmla="*/ 1606 h 1728"/>
                  <a:gd name="T16" fmla="*/ 1660 w 1722"/>
                  <a:gd name="T17" fmla="*/ 1173 h 1728"/>
                  <a:gd name="T18" fmla="*/ 1722 w 1722"/>
                  <a:gd name="T19" fmla="*/ 1064 h 1728"/>
                  <a:gd name="T20" fmla="*/ 187 w 1722"/>
                  <a:gd name="T21" fmla="*/ 924 h 1728"/>
                  <a:gd name="T22" fmla="*/ 1056 w 1722"/>
                  <a:gd name="T23" fmla="*/ 1054 h 1728"/>
                  <a:gd name="T24" fmla="*/ 1203 w 1722"/>
                  <a:gd name="T25" fmla="*/ 1107 h 1728"/>
                  <a:gd name="T26" fmla="*/ 1350 w 1722"/>
                  <a:gd name="T27" fmla="*/ 1054 h 1728"/>
                  <a:gd name="T28" fmla="*/ 1441 w 1722"/>
                  <a:gd name="T29" fmla="*/ 1033 h 1728"/>
                  <a:gd name="T30" fmla="*/ 1600 w 1722"/>
                  <a:gd name="T31" fmla="*/ 1173 h 1728"/>
                  <a:gd name="T32" fmla="*/ 806 w 1722"/>
                  <a:gd name="T33" fmla="*/ 1173 h 1728"/>
                  <a:gd name="T34" fmla="*/ 965 w 1722"/>
                  <a:gd name="T35" fmla="*/ 1033 h 1728"/>
                  <a:gd name="T36" fmla="*/ 1056 w 1722"/>
                  <a:gd name="T37" fmla="*/ 1054 h 1728"/>
                  <a:gd name="T38" fmla="*/ 1171 w 1722"/>
                  <a:gd name="T39" fmla="*/ 929 h 1728"/>
                  <a:gd name="T40" fmla="*/ 1262 w 1722"/>
                  <a:gd name="T41" fmla="*/ 953 h 1728"/>
                  <a:gd name="T42" fmla="*/ 1258 w 1722"/>
                  <a:gd name="T43" fmla="*/ 1017 h 1728"/>
                  <a:gd name="T44" fmla="*/ 1175 w 1722"/>
                  <a:gd name="T45" fmla="*/ 1031 h 1728"/>
                  <a:gd name="T46" fmla="*/ 1146 w 1722"/>
                  <a:gd name="T47" fmla="*/ 1017 h 1728"/>
                  <a:gd name="T48" fmla="*/ 702 w 1722"/>
                  <a:gd name="T49" fmla="*/ 1152 h 1728"/>
                  <a:gd name="T50" fmla="*/ 747 w 1722"/>
                  <a:gd name="T51" fmla="*/ 1152 h 1728"/>
                  <a:gd name="T52" fmla="*/ 655 w 1722"/>
                  <a:gd name="T53" fmla="*/ 984 h 1728"/>
                  <a:gd name="T54" fmla="*/ 661 w 1722"/>
                  <a:gd name="T55" fmla="*/ 1668 h 1728"/>
                  <a:gd name="T56" fmla="*/ 746 w 1722"/>
                  <a:gd name="T57" fmla="*/ 1271 h 1728"/>
                  <a:gd name="T58" fmla="*/ 1349 w 1722"/>
                  <a:gd name="T59" fmla="*/ 1653 h 1728"/>
                  <a:gd name="T60" fmla="*/ 1320 w 1722"/>
                  <a:gd name="T61" fmla="*/ 1639 h 1728"/>
                  <a:gd name="T62" fmla="*/ 1345 w 1722"/>
                  <a:gd name="T63" fmla="*/ 1550 h 1728"/>
                  <a:gd name="T64" fmla="*/ 1436 w 1722"/>
                  <a:gd name="T65" fmla="*/ 1574 h 1728"/>
                  <a:gd name="T66" fmla="*/ 1431 w 1722"/>
                  <a:gd name="T67" fmla="*/ 1638 h 1728"/>
                  <a:gd name="T68" fmla="*/ 1349 w 1722"/>
                  <a:gd name="T69" fmla="*/ 1653 h 1728"/>
                  <a:gd name="T70" fmla="*/ 1376 w 1722"/>
                  <a:gd name="T71" fmla="*/ 1464 h 1728"/>
                  <a:gd name="T72" fmla="*/ 1249 w 1722"/>
                  <a:gd name="T73" fmla="*/ 1665 h 1728"/>
                  <a:gd name="T74" fmla="*/ 806 w 1722"/>
                  <a:gd name="T75" fmla="*/ 1265 h 1728"/>
                  <a:gd name="T76" fmla="*/ 1496 w 1722"/>
                  <a:gd name="T77" fmla="*/ 1539 h 1728"/>
                  <a:gd name="T78" fmla="*/ 1546 w 1722"/>
                  <a:gd name="T79" fmla="*/ 1036 h 1728"/>
                  <a:gd name="T80" fmla="*/ 1352 w 1722"/>
                  <a:gd name="T81" fmla="*/ 983 h 1728"/>
                  <a:gd name="T82" fmla="*/ 1119 w 1722"/>
                  <a:gd name="T83" fmla="*/ 896 h 1728"/>
                  <a:gd name="T84" fmla="*/ 965 w 1722"/>
                  <a:gd name="T85" fmla="*/ 973 h 1728"/>
                  <a:gd name="T86" fmla="*/ 715 w 1722"/>
                  <a:gd name="T87" fmla="*/ 984 h 1728"/>
                  <a:gd name="T88" fmla="*/ 746 w 1722"/>
                  <a:gd name="T89" fmla="*/ 946 h 1728"/>
                  <a:gd name="T90" fmla="*/ 461 w 1722"/>
                  <a:gd name="T91" fmla="*/ 801 h 1728"/>
                  <a:gd name="T92" fmla="*/ 299 w 1722"/>
                  <a:gd name="T93" fmla="*/ 521 h 1728"/>
                  <a:gd name="T94" fmla="*/ 376 w 1722"/>
                  <a:gd name="T95" fmla="*/ 631 h 1728"/>
                  <a:gd name="T96" fmla="*/ 150 w 1722"/>
                  <a:gd name="T97" fmla="*/ 824 h 1728"/>
                  <a:gd name="T98" fmla="*/ 148 w 1722"/>
                  <a:gd name="T99" fmla="*/ 984 h 1728"/>
                  <a:gd name="T100" fmla="*/ 60 w 1722"/>
                  <a:gd name="T101" fmla="*/ 1034 h 1728"/>
                  <a:gd name="T102" fmla="*/ 1662 w 1722"/>
                  <a:gd name="T103" fmla="*/ 103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22" h="1728">
                    <a:moveTo>
                      <a:pt x="1722" y="1064"/>
                    </a:moveTo>
                    <a:cubicBezTo>
                      <a:pt x="1722" y="30"/>
                      <a:pt x="1722" y="30"/>
                      <a:pt x="1722" y="30"/>
                    </a:cubicBezTo>
                    <a:cubicBezTo>
                      <a:pt x="1722" y="14"/>
                      <a:pt x="1708" y="0"/>
                      <a:pt x="1692" y="0"/>
                    </a:cubicBezTo>
                    <a:cubicBezTo>
                      <a:pt x="30" y="0"/>
                      <a:pt x="30" y="0"/>
                      <a:pt x="30" y="0"/>
                    </a:cubicBezTo>
                    <a:cubicBezTo>
                      <a:pt x="14" y="0"/>
                      <a:pt x="0" y="14"/>
                      <a:pt x="0" y="30"/>
                    </a:cubicBezTo>
                    <a:cubicBezTo>
                      <a:pt x="0" y="1064"/>
                      <a:pt x="0" y="1064"/>
                      <a:pt x="0" y="1064"/>
                    </a:cubicBezTo>
                    <a:cubicBezTo>
                      <a:pt x="0" y="1081"/>
                      <a:pt x="14" y="1094"/>
                      <a:pt x="30" y="1094"/>
                    </a:cubicBezTo>
                    <a:cubicBezTo>
                      <a:pt x="159" y="1094"/>
                      <a:pt x="159" y="1094"/>
                      <a:pt x="159" y="1094"/>
                    </a:cubicBezTo>
                    <a:cubicBezTo>
                      <a:pt x="163" y="1152"/>
                      <a:pt x="163" y="1152"/>
                      <a:pt x="163" y="1152"/>
                    </a:cubicBezTo>
                    <a:cubicBezTo>
                      <a:pt x="92" y="1152"/>
                      <a:pt x="92" y="1152"/>
                      <a:pt x="92" y="1152"/>
                    </a:cubicBezTo>
                    <a:cubicBezTo>
                      <a:pt x="75" y="1152"/>
                      <a:pt x="62" y="1166"/>
                      <a:pt x="62" y="1182"/>
                    </a:cubicBezTo>
                    <a:cubicBezTo>
                      <a:pt x="62" y="1199"/>
                      <a:pt x="75" y="1212"/>
                      <a:pt x="92" y="1212"/>
                    </a:cubicBezTo>
                    <a:cubicBezTo>
                      <a:pt x="168" y="1212"/>
                      <a:pt x="168" y="1212"/>
                      <a:pt x="168" y="1212"/>
                    </a:cubicBezTo>
                    <a:cubicBezTo>
                      <a:pt x="204" y="1668"/>
                      <a:pt x="204" y="1668"/>
                      <a:pt x="204" y="1668"/>
                    </a:cubicBezTo>
                    <a:cubicBezTo>
                      <a:pt x="30" y="1668"/>
                      <a:pt x="30" y="1668"/>
                      <a:pt x="30" y="1668"/>
                    </a:cubicBezTo>
                    <a:cubicBezTo>
                      <a:pt x="14" y="1668"/>
                      <a:pt x="0" y="1681"/>
                      <a:pt x="0" y="1698"/>
                    </a:cubicBezTo>
                    <a:cubicBezTo>
                      <a:pt x="0" y="1714"/>
                      <a:pt x="14" y="1728"/>
                      <a:pt x="30" y="1728"/>
                    </a:cubicBezTo>
                    <a:cubicBezTo>
                      <a:pt x="237" y="1728"/>
                      <a:pt x="237" y="1728"/>
                      <a:pt x="237" y="1728"/>
                    </a:cubicBezTo>
                    <a:cubicBezTo>
                      <a:pt x="629" y="1728"/>
                      <a:pt x="629" y="1728"/>
                      <a:pt x="629" y="1728"/>
                    </a:cubicBezTo>
                    <a:cubicBezTo>
                      <a:pt x="1692" y="1728"/>
                      <a:pt x="1692" y="1728"/>
                      <a:pt x="1692" y="1728"/>
                    </a:cubicBezTo>
                    <a:cubicBezTo>
                      <a:pt x="1708" y="1728"/>
                      <a:pt x="1722" y="1714"/>
                      <a:pt x="1722" y="1698"/>
                    </a:cubicBezTo>
                    <a:cubicBezTo>
                      <a:pt x="1722" y="1681"/>
                      <a:pt x="1708" y="1668"/>
                      <a:pt x="1692" y="1668"/>
                    </a:cubicBezTo>
                    <a:cubicBezTo>
                      <a:pt x="1502" y="1668"/>
                      <a:pt x="1502" y="1668"/>
                      <a:pt x="1502" y="1668"/>
                    </a:cubicBezTo>
                    <a:cubicBezTo>
                      <a:pt x="1517" y="1652"/>
                      <a:pt x="1526" y="1630"/>
                      <a:pt x="1526" y="1606"/>
                    </a:cubicBezTo>
                    <a:cubicBezTo>
                      <a:pt x="1526" y="1602"/>
                      <a:pt x="1525" y="1599"/>
                      <a:pt x="1525" y="1595"/>
                    </a:cubicBezTo>
                    <a:cubicBezTo>
                      <a:pt x="1611" y="1510"/>
                      <a:pt x="1660" y="1392"/>
                      <a:pt x="1660" y="1271"/>
                    </a:cubicBezTo>
                    <a:cubicBezTo>
                      <a:pt x="1660" y="1173"/>
                      <a:pt x="1660" y="1173"/>
                      <a:pt x="1660" y="1173"/>
                    </a:cubicBezTo>
                    <a:cubicBezTo>
                      <a:pt x="1660" y="1144"/>
                      <a:pt x="1651" y="1117"/>
                      <a:pt x="1636" y="1094"/>
                    </a:cubicBezTo>
                    <a:cubicBezTo>
                      <a:pt x="1692" y="1094"/>
                      <a:pt x="1692" y="1094"/>
                      <a:pt x="1692" y="1094"/>
                    </a:cubicBezTo>
                    <a:cubicBezTo>
                      <a:pt x="1708" y="1094"/>
                      <a:pt x="1722" y="1081"/>
                      <a:pt x="1722" y="1064"/>
                    </a:cubicBezTo>
                    <a:close/>
                    <a:moveTo>
                      <a:pt x="662" y="861"/>
                    </a:moveTo>
                    <a:cubicBezTo>
                      <a:pt x="678" y="924"/>
                      <a:pt x="678" y="924"/>
                      <a:pt x="678" y="924"/>
                    </a:cubicBezTo>
                    <a:cubicBezTo>
                      <a:pt x="187" y="924"/>
                      <a:pt x="187" y="924"/>
                      <a:pt x="187" y="924"/>
                    </a:cubicBezTo>
                    <a:cubicBezTo>
                      <a:pt x="203" y="861"/>
                      <a:pt x="203" y="861"/>
                      <a:pt x="203" y="861"/>
                    </a:cubicBezTo>
                    <a:lnTo>
                      <a:pt x="662" y="861"/>
                    </a:lnTo>
                    <a:close/>
                    <a:moveTo>
                      <a:pt x="1056" y="1054"/>
                    </a:moveTo>
                    <a:cubicBezTo>
                      <a:pt x="1060" y="1048"/>
                      <a:pt x="1066" y="1044"/>
                      <a:pt x="1072" y="1041"/>
                    </a:cubicBezTo>
                    <a:cubicBezTo>
                      <a:pt x="1087" y="1060"/>
                      <a:pt x="1109" y="1074"/>
                      <a:pt x="1135" y="1077"/>
                    </a:cubicBezTo>
                    <a:cubicBezTo>
                      <a:pt x="1152" y="1096"/>
                      <a:pt x="1177" y="1107"/>
                      <a:pt x="1203" y="1107"/>
                    </a:cubicBezTo>
                    <a:cubicBezTo>
                      <a:pt x="1229" y="1107"/>
                      <a:pt x="1254" y="1096"/>
                      <a:pt x="1271" y="1077"/>
                    </a:cubicBezTo>
                    <a:cubicBezTo>
                      <a:pt x="1297" y="1074"/>
                      <a:pt x="1319" y="1060"/>
                      <a:pt x="1334" y="1041"/>
                    </a:cubicBezTo>
                    <a:cubicBezTo>
                      <a:pt x="1340" y="1044"/>
                      <a:pt x="1345" y="1048"/>
                      <a:pt x="1350" y="1054"/>
                    </a:cubicBezTo>
                    <a:cubicBezTo>
                      <a:pt x="1356" y="1060"/>
                      <a:pt x="1364" y="1064"/>
                      <a:pt x="1373" y="1064"/>
                    </a:cubicBezTo>
                    <a:cubicBezTo>
                      <a:pt x="1382" y="1064"/>
                      <a:pt x="1390" y="1060"/>
                      <a:pt x="1396" y="1054"/>
                    </a:cubicBezTo>
                    <a:cubicBezTo>
                      <a:pt x="1407" y="1041"/>
                      <a:pt x="1423" y="1033"/>
                      <a:pt x="1441" y="1033"/>
                    </a:cubicBezTo>
                    <a:cubicBezTo>
                      <a:pt x="1466" y="1033"/>
                      <a:pt x="1489" y="1050"/>
                      <a:pt x="1497" y="1074"/>
                    </a:cubicBezTo>
                    <a:cubicBezTo>
                      <a:pt x="1501" y="1086"/>
                      <a:pt x="1512" y="1094"/>
                      <a:pt x="1525" y="1094"/>
                    </a:cubicBezTo>
                    <a:cubicBezTo>
                      <a:pt x="1567" y="1096"/>
                      <a:pt x="1600" y="1131"/>
                      <a:pt x="1600" y="1173"/>
                    </a:cubicBezTo>
                    <a:cubicBezTo>
                      <a:pt x="1600" y="1205"/>
                      <a:pt x="1600" y="1205"/>
                      <a:pt x="1600" y="1205"/>
                    </a:cubicBezTo>
                    <a:cubicBezTo>
                      <a:pt x="806" y="1205"/>
                      <a:pt x="806" y="1205"/>
                      <a:pt x="806" y="1205"/>
                    </a:cubicBezTo>
                    <a:cubicBezTo>
                      <a:pt x="806" y="1173"/>
                      <a:pt x="806" y="1173"/>
                      <a:pt x="806" y="1173"/>
                    </a:cubicBezTo>
                    <a:cubicBezTo>
                      <a:pt x="806" y="1131"/>
                      <a:pt x="839" y="1096"/>
                      <a:pt x="881" y="1094"/>
                    </a:cubicBezTo>
                    <a:cubicBezTo>
                      <a:pt x="894" y="1094"/>
                      <a:pt x="904" y="1086"/>
                      <a:pt x="908" y="1074"/>
                    </a:cubicBezTo>
                    <a:cubicBezTo>
                      <a:pt x="917" y="1050"/>
                      <a:pt x="939" y="1033"/>
                      <a:pt x="965" y="1033"/>
                    </a:cubicBezTo>
                    <a:cubicBezTo>
                      <a:pt x="982" y="1033"/>
                      <a:pt x="999" y="1041"/>
                      <a:pt x="1010" y="1054"/>
                    </a:cubicBezTo>
                    <a:cubicBezTo>
                      <a:pt x="1016" y="1060"/>
                      <a:pt x="1024" y="1064"/>
                      <a:pt x="1033" y="1064"/>
                    </a:cubicBezTo>
                    <a:cubicBezTo>
                      <a:pt x="1042" y="1064"/>
                      <a:pt x="1050" y="1060"/>
                      <a:pt x="1056" y="1054"/>
                    </a:cubicBezTo>
                    <a:close/>
                    <a:moveTo>
                      <a:pt x="1113" y="985"/>
                    </a:moveTo>
                    <a:cubicBezTo>
                      <a:pt x="1113" y="968"/>
                      <a:pt x="1127" y="954"/>
                      <a:pt x="1144" y="953"/>
                    </a:cubicBezTo>
                    <a:cubicBezTo>
                      <a:pt x="1157" y="952"/>
                      <a:pt x="1168" y="942"/>
                      <a:pt x="1171" y="929"/>
                    </a:cubicBezTo>
                    <a:cubicBezTo>
                      <a:pt x="1174" y="914"/>
                      <a:pt x="1188" y="903"/>
                      <a:pt x="1203" y="903"/>
                    </a:cubicBezTo>
                    <a:cubicBezTo>
                      <a:pt x="1218" y="903"/>
                      <a:pt x="1232" y="914"/>
                      <a:pt x="1235" y="929"/>
                    </a:cubicBezTo>
                    <a:cubicBezTo>
                      <a:pt x="1237" y="942"/>
                      <a:pt x="1249" y="952"/>
                      <a:pt x="1262" y="953"/>
                    </a:cubicBezTo>
                    <a:cubicBezTo>
                      <a:pt x="1279" y="954"/>
                      <a:pt x="1292" y="968"/>
                      <a:pt x="1292" y="985"/>
                    </a:cubicBezTo>
                    <a:cubicBezTo>
                      <a:pt x="1292" y="1003"/>
                      <a:pt x="1278" y="1017"/>
                      <a:pt x="1260" y="1017"/>
                    </a:cubicBezTo>
                    <a:cubicBezTo>
                      <a:pt x="1258" y="1017"/>
                      <a:pt x="1258" y="1017"/>
                      <a:pt x="1258" y="1017"/>
                    </a:cubicBezTo>
                    <a:cubicBezTo>
                      <a:pt x="1247" y="1017"/>
                      <a:pt x="1236" y="1022"/>
                      <a:pt x="1230" y="1031"/>
                    </a:cubicBezTo>
                    <a:cubicBezTo>
                      <a:pt x="1224" y="1041"/>
                      <a:pt x="1214" y="1047"/>
                      <a:pt x="1203" y="1047"/>
                    </a:cubicBezTo>
                    <a:cubicBezTo>
                      <a:pt x="1192" y="1047"/>
                      <a:pt x="1181" y="1041"/>
                      <a:pt x="1175" y="1031"/>
                    </a:cubicBezTo>
                    <a:cubicBezTo>
                      <a:pt x="1170" y="1022"/>
                      <a:pt x="1160" y="1017"/>
                      <a:pt x="1150" y="1017"/>
                    </a:cubicBezTo>
                    <a:cubicBezTo>
                      <a:pt x="1149" y="1017"/>
                      <a:pt x="1149" y="1017"/>
                      <a:pt x="1148" y="1017"/>
                    </a:cubicBezTo>
                    <a:cubicBezTo>
                      <a:pt x="1146" y="1017"/>
                      <a:pt x="1146" y="1017"/>
                      <a:pt x="1146" y="1017"/>
                    </a:cubicBezTo>
                    <a:cubicBezTo>
                      <a:pt x="1128" y="1017"/>
                      <a:pt x="1113" y="1003"/>
                      <a:pt x="1113" y="985"/>
                    </a:cubicBezTo>
                    <a:close/>
                    <a:moveTo>
                      <a:pt x="747" y="1152"/>
                    </a:moveTo>
                    <a:cubicBezTo>
                      <a:pt x="702" y="1152"/>
                      <a:pt x="702" y="1152"/>
                      <a:pt x="702" y="1152"/>
                    </a:cubicBezTo>
                    <a:cubicBezTo>
                      <a:pt x="707" y="1094"/>
                      <a:pt x="707" y="1094"/>
                      <a:pt x="707" y="1094"/>
                    </a:cubicBezTo>
                    <a:cubicBezTo>
                      <a:pt x="770" y="1094"/>
                      <a:pt x="770" y="1094"/>
                      <a:pt x="770" y="1094"/>
                    </a:cubicBezTo>
                    <a:cubicBezTo>
                      <a:pt x="758" y="1111"/>
                      <a:pt x="750" y="1131"/>
                      <a:pt x="747" y="1152"/>
                    </a:cubicBezTo>
                    <a:close/>
                    <a:moveTo>
                      <a:pt x="264" y="1668"/>
                    </a:moveTo>
                    <a:cubicBezTo>
                      <a:pt x="210" y="984"/>
                      <a:pt x="210" y="984"/>
                      <a:pt x="210" y="984"/>
                    </a:cubicBezTo>
                    <a:cubicBezTo>
                      <a:pt x="655" y="984"/>
                      <a:pt x="655" y="984"/>
                      <a:pt x="655" y="984"/>
                    </a:cubicBezTo>
                    <a:cubicBezTo>
                      <a:pt x="601" y="1668"/>
                      <a:pt x="601" y="1668"/>
                      <a:pt x="601" y="1668"/>
                    </a:cubicBezTo>
                    <a:lnTo>
                      <a:pt x="264" y="1668"/>
                    </a:lnTo>
                    <a:close/>
                    <a:moveTo>
                      <a:pt x="661" y="1668"/>
                    </a:moveTo>
                    <a:cubicBezTo>
                      <a:pt x="697" y="1212"/>
                      <a:pt x="697" y="1212"/>
                      <a:pt x="697" y="1212"/>
                    </a:cubicBezTo>
                    <a:cubicBezTo>
                      <a:pt x="746" y="1212"/>
                      <a:pt x="746" y="1212"/>
                      <a:pt x="746" y="1212"/>
                    </a:cubicBezTo>
                    <a:cubicBezTo>
                      <a:pt x="746" y="1271"/>
                      <a:pt x="746" y="1271"/>
                      <a:pt x="746" y="1271"/>
                    </a:cubicBezTo>
                    <a:cubicBezTo>
                      <a:pt x="746" y="1441"/>
                      <a:pt x="839" y="1589"/>
                      <a:pt x="977" y="1668"/>
                    </a:cubicBezTo>
                    <a:lnTo>
                      <a:pt x="661" y="1668"/>
                    </a:lnTo>
                    <a:close/>
                    <a:moveTo>
                      <a:pt x="1349" y="1653"/>
                    </a:moveTo>
                    <a:cubicBezTo>
                      <a:pt x="1343" y="1644"/>
                      <a:pt x="1334" y="1638"/>
                      <a:pt x="1323" y="1638"/>
                    </a:cubicBezTo>
                    <a:cubicBezTo>
                      <a:pt x="1323" y="1638"/>
                      <a:pt x="1322" y="1638"/>
                      <a:pt x="1322" y="1638"/>
                    </a:cubicBezTo>
                    <a:cubicBezTo>
                      <a:pt x="1320" y="1639"/>
                      <a:pt x="1320" y="1639"/>
                      <a:pt x="1320" y="1639"/>
                    </a:cubicBezTo>
                    <a:cubicBezTo>
                      <a:pt x="1302" y="1639"/>
                      <a:pt x="1287" y="1624"/>
                      <a:pt x="1287" y="1606"/>
                    </a:cubicBezTo>
                    <a:cubicBezTo>
                      <a:pt x="1287" y="1589"/>
                      <a:pt x="1300" y="1575"/>
                      <a:pt x="1317" y="1574"/>
                    </a:cubicBezTo>
                    <a:cubicBezTo>
                      <a:pt x="1331" y="1573"/>
                      <a:pt x="1342" y="1563"/>
                      <a:pt x="1345" y="1550"/>
                    </a:cubicBezTo>
                    <a:cubicBezTo>
                      <a:pt x="1348" y="1535"/>
                      <a:pt x="1361" y="1524"/>
                      <a:pt x="1376" y="1524"/>
                    </a:cubicBezTo>
                    <a:cubicBezTo>
                      <a:pt x="1392" y="1524"/>
                      <a:pt x="1405" y="1535"/>
                      <a:pt x="1408" y="1550"/>
                    </a:cubicBezTo>
                    <a:cubicBezTo>
                      <a:pt x="1411" y="1563"/>
                      <a:pt x="1422" y="1573"/>
                      <a:pt x="1436" y="1574"/>
                    </a:cubicBezTo>
                    <a:cubicBezTo>
                      <a:pt x="1453" y="1575"/>
                      <a:pt x="1466" y="1589"/>
                      <a:pt x="1466" y="1606"/>
                    </a:cubicBezTo>
                    <a:cubicBezTo>
                      <a:pt x="1466" y="1624"/>
                      <a:pt x="1451" y="1639"/>
                      <a:pt x="1433" y="1639"/>
                    </a:cubicBezTo>
                    <a:cubicBezTo>
                      <a:pt x="1431" y="1638"/>
                      <a:pt x="1431" y="1638"/>
                      <a:pt x="1431" y="1638"/>
                    </a:cubicBezTo>
                    <a:cubicBezTo>
                      <a:pt x="1420" y="1638"/>
                      <a:pt x="1410" y="1643"/>
                      <a:pt x="1404" y="1653"/>
                    </a:cubicBezTo>
                    <a:cubicBezTo>
                      <a:pt x="1398" y="1662"/>
                      <a:pt x="1388" y="1668"/>
                      <a:pt x="1376" y="1668"/>
                    </a:cubicBezTo>
                    <a:cubicBezTo>
                      <a:pt x="1365" y="1668"/>
                      <a:pt x="1355" y="1662"/>
                      <a:pt x="1349" y="1653"/>
                    </a:cubicBezTo>
                    <a:close/>
                    <a:moveTo>
                      <a:pt x="1496" y="1539"/>
                    </a:moveTo>
                    <a:cubicBezTo>
                      <a:pt x="1486" y="1529"/>
                      <a:pt x="1474" y="1522"/>
                      <a:pt x="1460" y="1518"/>
                    </a:cubicBezTo>
                    <a:cubicBezTo>
                      <a:pt x="1446" y="1486"/>
                      <a:pt x="1413" y="1464"/>
                      <a:pt x="1376" y="1464"/>
                    </a:cubicBezTo>
                    <a:cubicBezTo>
                      <a:pt x="1340" y="1464"/>
                      <a:pt x="1307" y="1486"/>
                      <a:pt x="1292" y="1518"/>
                    </a:cubicBezTo>
                    <a:cubicBezTo>
                      <a:pt x="1254" y="1529"/>
                      <a:pt x="1227" y="1565"/>
                      <a:pt x="1227" y="1606"/>
                    </a:cubicBezTo>
                    <a:cubicBezTo>
                      <a:pt x="1227" y="1629"/>
                      <a:pt x="1235" y="1649"/>
                      <a:pt x="1249" y="1665"/>
                    </a:cubicBezTo>
                    <a:cubicBezTo>
                      <a:pt x="1233" y="1667"/>
                      <a:pt x="1218" y="1668"/>
                      <a:pt x="1203" y="1668"/>
                    </a:cubicBezTo>
                    <a:cubicBezTo>
                      <a:pt x="984" y="1668"/>
                      <a:pt x="806" y="1490"/>
                      <a:pt x="806" y="1271"/>
                    </a:cubicBezTo>
                    <a:cubicBezTo>
                      <a:pt x="806" y="1265"/>
                      <a:pt x="806" y="1265"/>
                      <a:pt x="806" y="1265"/>
                    </a:cubicBezTo>
                    <a:cubicBezTo>
                      <a:pt x="1600" y="1265"/>
                      <a:pt x="1600" y="1265"/>
                      <a:pt x="1600" y="1265"/>
                    </a:cubicBezTo>
                    <a:cubicBezTo>
                      <a:pt x="1600" y="1271"/>
                      <a:pt x="1600" y="1271"/>
                      <a:pt x="1600" y="1271"/>
                    </a:cubicBezTo>
                    <a:cubicBezTo>
                      <a:pt x="1600" y="1371"/>
                      <a:pt x="1563" y="1465"/>
                      <a:pt x="1496" y="1539"/>
                    </a:cubicBezTo>
                    <a:close/>
                    <a:moveTo>
                      <a:pt x="1662" y="1034"/>
                    </a:moveTo>
                    <a:cubicBezTo>
                      <a:pt x="1556" y="1034"/>
                      <a:pt x="1556" y="1034"/>
                      <a:pt x="1556" y="1034"/>
                    </a:cubicBezTo>
                    <a:cubicBezTo>
                      <a:pt x="1552" y="1034"/>
                      <a:pt x="1549" y="1035"/>
                      <a:pt x="1546" y="1036"/>
                    </a:cubicBezTo>
                    <a:cubicBezTo>
                      <a:pt x="1525" y="998"/>
                      <a:pt x="1485" y="973"/>
                      <a:pt x="1441" y="973"/>
                    </a:cubicBezTo>
                    <a:cubicBezTo>
                      <a:pt x="1416" y="973"/>
                      <a:pt x="1393" y="981"/>
                      <a:pt x="1373" y="994"/>
                    </a:cubicBezTo>
                    <a:cubicBezTo>
                      <a:pt x="1366" y="990"/>
                      <a:pt x="1359" y="986"/>
                      <a:pt x="1352" y="983"/>
                    </a:cubicBezTo>
                    <a:cubicBezTo>
                      <a:pt x="1351" y="943"/>
                      <a:pt x="1324" y="908"/>
                      <a:pt x="1287" y="896"/>
                    </a:cubicBezTo>
                    <a:cubicBezTo>
                      <a:pt x="1272" y="864"/>
                      <a:pt x="1239" y="843"/>
                      <a:pt x="1203" y="843"/>
                    </a:cubicBezTo>
                    <a:cubicBezTo>
                      <a:pt x="1166" y="843"/>
                      <a:pt x="1134" y="864"/>
                      <a:pt x="1119" y="896"/>
                    </a:cubicBezTo>
                    <a:cubicBezTo>
                      <a:pt x="1082" y="908"/>
                      <a:pt x="1054" y="943"/>
                      <a:pt x="1054" y="983"/>
                    </a:cubicBezTo>
                    <a:cubicBezTo>
                      <a:pt x="1046" y="986"/>
                      <a:pt x="1039" y="990"/>
                      <a:pt x="1033" y="994"/>
                    </a:cubicBezTo>
                    <a:cubicBezTo>
                      <a:pt x="1013" y="981"/>
                      <a:pt x="990" y="973"/>
                      <a:pt x="965" y="973"/>
                    </a:cubicBezTo>
                    <a:cubicBezTo>
                      <a:pt x="921" y="973"/>
                      <a:pt x="882" y="997"/>
                      <a:pt x="861" y="1034"/>
                    </a:cubicBezTo>
                    <a:cubicBezTo>
                      <a:pt x="711" y="1034"/>
                      <a:pt x="711" y="1034"/>
                      <a:pt x="711" y="1034"/>
                    </a:cubicBezTo>
                    <a:cubicBezTo>
                      <a:pt x="715" y="984"/>
                      <a:pt x="715" y="984"/>
                      <a:pt x="715" y="984"/>
                    </a:cubicBezTo>
                    <a:cubicBezTo>
                      <a:pt x="717" y="984"/>
                      <a:pt x="717" y="984"/>
                      <a:pt x="717" y="984"/>
                    </a:cubicBezTo>
                    <a:cubicBezTo>
                      <a:pt x="726" y="984"/>
                      <a:pt x="735" y="979"/>
                      <a:pt x="740" y="972"/>
                    </a:cubicBezTo>
                    <a:cubicBezTo>
                      <a:pt x="746" y="965"/>
                      <a:pt x="748" y="955"/>
                      <a:pt x="746" y="946"/>
                    </a:cubicBezTo>
                    <a:cubicBezTo>
                      <a:pt x="715" y="824"/>
                      <a:pt x="715" y="824"/>
                      <a:pt x="715" y="824"/>
                    </a:cubicBezTo>
                    <a:cubicBezTo>
                      <a:pt x="711" y="810"/>
                      <a:pt x="699" y="801"/>
                      <a:pt x="686" y="801"/>
                    </a:cubicBezTo>
                    <a:cubicBezTo>
                      <a:pt x="461" y="801"/>
                      <a:pt x="461" y="801"/>
                      <a:pt x="461" y="801"/>
                    </a:cubicBezTo>
                    <a:cubicBezTo>
                      <a:pt x="433" y="608"/>
                      <a:pt x="433" y="608"/>
                      <a:pt x="433" y="608"/>
                    </a:cubicBezTo>
                    <a:cubicBezTo>
                      <a:pt x="431" y="598"/>
                      <a:pt x="426" y="590"/>
                      <a:pt x="417" y="586"/>
                    </a:cubicBezTo>
                    <a:cubicBezTo>
                      <a:pt x="299" y="521"/>
                      <a:pt x="299" y="521"/>
                      <a:pt x="299" y="521"/>
                    </a:cubicBezTo>
                    <a:cubicBezTo>
                      <a:pt x="285" y="513"/>
                      <a:pt x="266" y="518"/>
                      <a:pt x="259" y="533"/>
                    </a:cubicBezTo>
                    <a:cubicBezTo>
                      <a:pt x="251" y="547"/>
                      <a:pt x="256" y="566"/>
                      <a:pt x="270" y="573"/>
                    </a:cubicBezTo>
                    <a:cubicBezTo>
                      <a:pt x="376" y="631"/>
                      <a:pt x="376" y="631"/>
                      <a:pt x="376" y="631"/>
                    </a:cubicBezTo>
                    <a:cubicBezTo>
                      <a:pt x="401" y="801"/>
                      <a:pt x="401" y="801"/>
                      <a:pt x="401" y="801"/>
                    </a:cubicBezTo>
                    <a:cubicBezTo>
                      <a:pt x="180" y="801"/>
                      <a:pt x="180" y="801"/>
                      <a:pt x="180" y="801"/>
                    </a:cubicBezTo>
                    <a:cubicBezTo>
                      <a:pt x="166" y="801"/>
                      <a:pt x="154" y="810"/>
                      <a:pt x="150" y="824"/>
                    </a:cubicBezTo>
                    <a:cubicBezTo>
                      <a:pt x="119" y="946"/>
                      <a:pt x="119" y="946"/>
                      <a:pt x="119" y="946"/>
                    </a:cubicBezTo>
                    <a:cubicBezTo>
                      <a:pt x="117" y="955"/>
                      <a:pt x="119" y="965"/>
                      <a:pt x="125" y="972"/>
                    </a:cubicBezTo>
                    <a:cubicBezTo>
                      <a:pt x="130" y="979"/>
                      <a:pt x="139" y="984"/>
                      <a:pt x="148" y="984"/>
                    </a:cubicBezTo>
                    <a:cubicBezTo>
                      <a:pt x="150" y="984"/>
                      <a:pt x="150" y="984"/>
                      <a:pt x="150" y="984"/>
                    </a:cubicBezTo>
                    <a:cubicBezTo>
                      <a:pt x="154" y="1034"/>
                      <a:pt x="154" y="1034"/>
                      <a:pt x="154" y="1034"/>
                    </a:cubicBezTo>
                    <a:cubicBezTo>
                      <a:pt x="60" y="1034"/>
                      <a:pt x="60" y="1034"/>
                      <a:pt x="60" y="1034"/>
                    </a:cubicBezTo>
                    <a:cubicBezTo>
                      <a:pt x="60" y="60"/>
                      <a:pt x="60" y="60"/>
                      <a:pt x="60" y="60"/>
                    </a:cubicBezTo>
                    <a:cubicBezTo>
                      <a:pt x="1662" y="60"/>
                      <a:pt x="1662" y="60"/>
                      <a:pt x="1662" y="60"/>
                    </a:cubicBezTo>
                    <a:lnTo>
                      <a:pt x="1662" y="10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3" name="Freeform 68">
                <a:extLst>
                  <a:ext uri="{FF2B5EF4-FFF2-40B4-BE49-F238E27FC236}">
                    <a16:creationId xmlns:a16="http://schemas.microsoft.com/office/drawing/2014/main" id="{F8A54684-67EB-2E4C-3C9E-1E978331730F}"/>
                  </a:ext>
                </a:extLst>
              </p:cNvPr>
              <p:cNvSpPr>
                <a:spLocks noEditPoints="1"/>
              </p:cNvSpPr>
              <p:nvPr/>
            </p:nvSpPr>
            <p:spPr bwMode="auto">
              <a:xfrm>
                <a:off x="-3306763" y="9199563"/>
                <a:ext cx="1127125" cy="993775"/>
              </a:xfrm>
              <a:custGeom>
                <a:avLst/>
                <a:gdLst>
                  <a:gd name="T0" fmla="*/ 81 w 299"/>
                  <a:gd name="T1" fmla="*/ 234 h 264"/>
                  <a:gd name="T2" fmla="*/ 149 w 299"/>
                  <a:gd name="T3" fmla="*/ 264 h 264"/>
                  <a:gd name="T4" fmla="*/ 218 w 299"/>
                  <a:gd name="T5" fmla="*/ 234 h 264"/>
                  <a:gd name="T6" fmla="*/ 299 w 299"/>
                  <a:gd name="T7" fmla="*/ 142 h 264"/>
                  <a:gd name="T8" fmla="*/ 233 w 299"/>
                  <a:gd name="T9" fmla="*/ 54 h 264"/>
                  <a:gd name="T10" fmla="*/ 149 w 299"/>
                  <a:gd name="T11" fmla="*/ 0 h 264"/>
                  <a:gd name="T12" fmla="*/ 65 w 299"/>
                  <a:gd name="T13" fmla="*/ 54 h 264"/>
                  <a:gd name="T14" fmla="*/ 0 w 299"/>
                  <a:gd name="T15" fmla="*/ 142 h 264"/>
                  <a:gd name="T16" fmla="*/ 81 w 299"/>
                  <a:gd name="T17" fmla="*/ 234 h 264"/>
                  <a:gd name="T18" fmla="*/ 90 w 299"/>
                  <a:gd name="T19" fmla="*/ 110 h 264"/>
                  <a:gd name="T20" fmla="*/ 118 w 299"/>
                  <a:gd name="T21" fmla="*/ 86 h 264"/>
                  <a:gd name="T22" fmla="*/ 149 w 299"/>
                  <a:gd name="T23" fmla="*/ 60 h 264"/>
                  <a:gd name="T24" fmla="*/ 181 w 299"/>
                  <a:gd name="T25" fmla="*/ 86 h 264"/>
                  <a:gd name="T26" fmla="*/ 209 w 299"/>
                  <a:gd name="T27" fmla="*/ 110 h 264"/>
                  <a:gd name="T28" fmla="*/ 239 w 299"/>
                  <a:gd name="T29" fmla="*/ 142 h 264"/>
                  <a:gd name="T30" fmla="*/ 206 w 299"/>
                  <a:gd name="T31" fmla="*/ 175 h 264"/>
                  <a:gd name="T32" fmla="*/ 204 w 299"/>
                  <a:gd name="T33" fmla="*/ 175 h 264"/>
                  <a:gd name="T34" fmla="*/ 177 w 299"/>
                  <a:gd name="T35" fmla="*/ 189 h 264"/>
                  <a:gd name="T36" fmla="*/ 149 w 299"/>
                  <a:gd name="T37" fmla="*/ 204 h 264"/>
                  <a:gd name="T38" fmla="*/ 122 w 299"/>
                  <a:gd name="T39" fmla="*/ 189 h 264"/>
                  <a:gd name="T40" fmla="*/ 96 w 299"/>
                  <a:gd name="T41" fmla="*/ 175 h 264"/>
                  <a:gd name="T42" fmla="*/ 95 w 299"/>
                  <a:gd name="T43" fmla="*/ 175 h 264"/>
                  <a:gd name="T44" fmla="*/ 93 w 299"/>
                  <a:gd name="T45" fmla="*/ 175 h 264"/>
                  <a:gd name="T46" fmla="*/ 60 w 299"/>
                  <a:gd name="T47" fmla="*/ 142 h 264"/>
                  <a:gd name="T48" fmla="*/ 90 w 299"/>
                  <a:gd name="T49"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264">
                    <a:moveTo>
                      <a:pt x="81" y="234"/>
                    </a:moveTo>
                    <a:cubicBezTo>
                      <a:pt x="99" y="253"/>
                      <a:pt x="123" y="264"/>
                      <a:pt x="149" y="264"/>
                    </a:cubicBezTo>
                    <a:cubicBezTo>
                      <a:pt x="176" y="264"/>
                      <a:pt x="200" y="253"/>
                      <a:pt x="218" y="234"/>
                    </a:cubicBezTo>
                    <a:cubicBezTo>
                      <a:pt x="263" y="229"/>
                      <a:pt x="299" y="190"/>
                      <a:pt x="299" y="142"/>
                    </a:cubicBezTo>
                    <a:cubicBezTo>
                      <a:pt x="299" y="101"/>
                      <a:pt x="271" y="66"/>
                      <a:pt x="233" y="54"/>
                    </a:cubicBezTo>
                    <a:cubicBezTo>
                      <a:pt x="219" y="22"/>
                      <a:pt x="186" y="0"/>
                      <a:pt x="149" y="0"/>
                    </a:cubicBezTo>
                    <a:cubicBezTo>
                      <a:pt x="113" y="0"/>
                      <a:pt x="80" y="22"/>
                      <a:pt x="65" y="54"/>
                    </a:cubicBezTo>
                    <a:cubicBezTo>
                      <a:pt x="27" y="66"/>
                      <a:pt x="0" y="101"/>
                      <a:pt x="0" y="142"/>
                    </a:cubicBezTo>
                    <a:cubicBezTo>
                      <a:pt x="0" y="190"/>
                      <a:pt x="36" y="229"/>
                      <a:pt x="81" y="234"/>
                    </a:cubicBezTo>
                    <a:close/>
                    <a:moveTo>
                      <a:pt x="90" y="110"/>
                    </a:moveTo>
                    <a:cubicBezTo>
                      <a:pt x="104" y="109"/>
                      <a:pt x="115" y="99"/>
                      <a:pt x="118" y="86"/>
                    </a:cubicBezTo>
                    <a:cubicBezTo>
                      <a:pt x="121" y="71"/>
                      <a:pt x="134" y="60"/>
                      <a:pt x="149" y="60"/>
                    </a:cubicBezTo>
                    <a:cubicBezTo>
                      <a:pt x="165" y="60"/>
                      <a:pt x="178" y="71"/>
                      <a:pt x="181" y="86"/>
                    </a:cubicBezTo>
                    <a:cubicBezTo>
                      <a:pt x="184" y="99"/>
                      <a:pt x="195" y="109"/>
                      <a:pt x="209" y="110"/>
                    </a:cubicBezTo>
                    <a:cubicBezTo>
                      <a:pt x="226" y="111"/>
                      <a:pt x="239" y="125"/>
                      <a:pt x="239" y="142"/>
                    </a:cubicBezTo>
                    <a:cubicBezTo>
                      <a:pt x="239" y="160"/>
                      <a:pt x="224" y="175"/>
                      <a:pt x="206" y="175"/>
                    </a:cubicBezTo>
                    <a:cubicBezTo>
                      <a:pt x="204" y="175"/>
                      <a:pt x="204" y="175"/>
                      <a:pt x="204" y="175"/>
                    </a:cubicBezTo>
                    <a:cubicBezTo>
                      <a:pt x="193" y="174"/>
                      <a:pt x="183" y="179"/>
                      <a:pt x="177" y="189"/>
                    </a:cubicBezTo>
                    <a:cubicBezTo>
                      <a:pt x="171" y="198"/>
                      <a:pt x="161" y="204"/>
                      <a:pt x="149" y="204"/>
                    </a:cubicBezTo>
                    <a:cubicBezTo>
                      <a:pt x="138" y="204"/>
                      <a:pt x="128" y="198"/>
                      <a:pt x="122" y="189"/>
                    </a:cubicBezTo>
                    <a:cubicBezTo>
                      <a:pt x="116" y="180"/>
                      <a:pt x="107" y="175"/>
                      <a:pt x="96" y="175"/>
                    </a:cubicBezTo>
                    <a:cubicBezTo>
                      <a:pt x="96" y="175"/>
                      <a:pt x="95" y="175"/>
                      <a:pt x="95" y="175"/>
                    </a:cubicBezTo>
                    <a:cubicBezTo>
                      <a:pt x="93" y="175"/>
                      <a:pt x="93" y="175"/>
                      <a:pt x="93" y="175"/>
                    </a:cubicBezTo>
                    <a:cubicBezTo>
                      <a:pt x="75" y="175"/>
                      <a:pt x="60" y="160"/>
                      <a:pt x="60" y="142"/>
                    </a:cubicBezTo>
                    <a:cubicBezTo>
                      <a:pt x="60" y="125"/>
                      <a:pt x="73" y="111"/>
                      <a:pt x="9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4" name="Freeform 69">
                <a:extLst>
                  <a:ext uri="{FF2B5EF4-FFF2-40B4-BE49-F238E27FC236}">
                    <a16:creationId xmlns:a16="http://schemas.microsoft.com/office/drawing/2014/main" id="{B2B8ED06-8D39-F2FD-1757-FC32C54E96BD}"/>
                  </a:ext>
                </a:extLst>
              </p:cNvPr>
              <p:cNvSpPr>
                <a:spLocks noEditPoints="1"/>
              </p:cNvSpPr>
              <p:nvPr/>
            </p:nvSpPr>
            <p:spPr bwMode="auto">
              <a:xfrm>
                <a:off x="-5322888" y="8204200"/>
                <a:ext cx="889000" cy="1025525"/>
              </a:xfrm>
              <a:custGeom>
                <a:avLst/>
                <a:gdLst>
                  <a:gd name="T0" fmla="*/ 16 w 236"/>
                  <a:gd name="T1" fmla="*/ 268 h 272"/>
                  <a:gd name="T2" fmla="*/ 30 w 236"/>
                  <a:gd name="T3" fmla="*/ 272 h 272"/>
                  <a:gd name="T4" fmla="*/ 46 w 236"/>
                  <a:gd name="T5" fmla="*/ 268 h 272"/>
                  <a:gd name="T6" fmla="*/ 221 w 236"/>
                  <a:gd name="T7" fmla="*/ 162 h 272"/>
                  <a:gd name="T8" fmla="*/ 236 w 236"/>
                  <a:gd name="T9" fmla="*/ 136 h 272"/>
                  <a:gd name="T10" fmla="*/ 221 w 236"/>
                  <a:gd name="T11" fmla="*/ 111 h 272"/>
                  <a:gd name="T12" fmla="*/ 46 w 236"/>
                  <a:gd name="T13" fmla="*/ 5 h 272"/>
                  <a:gd name="T14" fmla="*/ 16 w 236"/>
                  <a:gd name="T15" fmla="*/ 5 h 272"/>
                  <a:gd name="T16" fmla="*/ 0 w 236"/>
                  <a:gd name="T17" fmla="*/ 31 h 272"/>
                  <a:gd name="T18" fmla="*/ 0 w 236"/>
                  <a:gd name="T19" fmla="*/ 242 h 272"/>
                  <a:gd name="T20" fmla="*/ 16 w 236"/>
                  <a:gd name="T21" fmla="*/ 268 h 272"/>
                  <a:gd name="T22" fmla="*/ 60 w 236"/>
                  <a:gd name="T23" fmla="*/ 84 h 272"/>
                  <a:gd name="T24" fmla="*/ 148 w 236"/>
                  <a:gd name="T25" fmla="*/ 136 h 272"/>
                  <a:gd name="T26" fmla="*/ 60 w 236"/>
                  <a:gd name="T27" fmla="*/ 189 h 272"/>
                  <a:gd name="T28" fmla="*/ 60 w 236"/>
                  <a:gd name="T29" fmla="*/ 8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272">
                    <a:moveTo>
                      <a:pt x="16" y="268"/>
                    </a:moveTo>
                    <a:cubicBezTo>
                      <a:pt x="20" y="271"/>
                      <a:pt x="25" y="272"/>
                      <a:pt x="30" y="272"/>
                    </a:cubicBezTo>
                    <a:cubicBezTo>
                      <a:pt x="36" y="272"/>
                      <a:pt x="41" y="271"/>
                      <a:pt x="46" y="268"/>
                    </a:cubicBezTo>
                    <a:cubicBezTo>
                      <a:pt x="221" y="162"/>
                      <a:pt x="221" y="162"/>
                      <a:pt x="221" y="162"/>
                    </a:cubicBezTo>
                    <a:cubicBezTo>
                      <a:pt x="230" y="157"/>
                      <a:pt x="236" y="147"/>
                      <a:pt x="236" y="136"/>
                    </a:cubicBezTo>
                    <a:cubicBezTo>
                      <a:pt x="236" y="126"/>
                      <a:pt x="230" y="116"/>
                      <a:pt x="221" y="111"/>
                    </a:cubicBezTo>
                    <a:cubicBezTo>
                      <a:pt x="46" y="5"/>
                      <a:pt x="46" y="5"/>
                      <a:pt x="46" y="5"/>
                    </a:cubicBezTo>
                    <a:cubicBezTo>
                      <a:pt x="37" y="0"/>
                      <a:pt x="25" y="0"/>
                      <a:pt x="16" y="5"/>
                    </a:cubicBezTo>
                    <a:cubicBezTo>
                      <a:pt x="6" y="10"/>
                      <a:pt x="0" y="20"/>
                      <a:pt x="0" y="31"/>
                    </a:cubicBezTo>
                    <a:cubicBezTo>
                      <a:pt x="0" y="242"/>
                      <a:pt x="0" y="242"/>
                      <a:pt x="0" y="242"/>
                    </a:cubicBezTo>
                    <a:cubicBezTo>
                      <a:pt x="0" y="253"/>
                      <a:pt x="6" y="263"/>
                      <a:pt x="16" y="268"/>
                    </a:cubicBezTo>
                    <a:close/>
                    <a:moveTo>
                      <a:pt x="60" y="84"/>
                    </a:moveTo>
                    <a:cubicBezTo>
                      <a:pt x="148" y="136"/>
                      <a:pt x="148" y="136"/>
                      <a:pt x="148" y="136"/>
                    </a:cubicBezTo>
                    <a:cubicBezTo>
                      <a:pt x="60" y="189"/>
                      <a:pt x="60" y="189"/>
                      <a:pt x="60" y="189"/>
                    </a:cubicBezTo>
                    <a:lnTo>
                      <a:pt x="6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 name="Group 5">
            <a:extLst>
              <a:ext uri="{FF2B5EF4-FFF2-40B4-BE49-F238E27FC236}">
                <a16:creationId xmlns:a16="http://schemas.microsoft.com/office/drawing/2014/main" id="{6E61F376-66C7-CE7C-A8F1-262C10A9A1B5}"/>
              </a:ext>
            </a:extLst>
          </p:cNvPr>
          <p:cNvGrpSpPr/>
          <p:nvPr/>
        </p:nvGrpSpPr>
        <p:grpSpPr bwMode="gray">
          <a:xfrm>
            <a:off x="3454228" y="1417477"/>
            <a:ext cx="503410" cy="502430"/>
            <a:chOff x="-8785225" y="7962900"/>
            <a:chExt cx="6519862" cy="6507163"/>
          </a:xfrm>
          <a:solidFill>
            <a:schemeClr val="bg1"/>
          </a:solidFill>
        </p:grpSpPr>
        <p:sp>
          <p:nvSpPr>
            <p:cNvPr id="7" name="Freeform 23">
              <a:extLst>
                <a:ext uri="{FF2B5EF4-FFF2-40B4-BE49-F238E27FC236}">
                  <a16:creationId xmlns:a16="http://schemas.microsoft.com/office/drawing/2014/main" id="{757BE8EC-4C59-9767-BB7D-620160B7CE43}"/>
                </a:ext>
              </a:extLst>
            </p:cNvPr>
            <p:cNvSpPr>
              <a:spLocks noEditPoints="1"/>
            </p:cNvSpPr>
            <p:nvPr/>
          </p:nvSpPr>
          <p:spPr bwMode="gray">
            <a:xfrm>
              <a:off x="-3730625" y="7962900"/>
              <a:ext cx="1465262" cy="1296988"/>
            </a:xfrm>
            <a:custGeom>
              <a:avLst/>
              <a:gdLst>
                <a:gd name="T0" fmla="*/ 84 w 389"/>
                <a:gd name="T1" fmla="*/ 324 h 344"/>
                <a:gd name="T2" fmla="*/ 118 w 389"/>
                <a:gd name="T3" fmla="*/ 344 h 344"/>
                <a:gd name="T4" fmla="*/ 271 w 389"/>
                <a:gd name="T5" fmla="*/ 344 h 344"/>
                <a:gd name="T6" fmla="*/ 306 w 389"/>
                <a:gd name="T7" fmla="*/ 324 h 344"/>
                <a:gd name="T8" fmla="*/ 382 w 389"/>
                <a:gd name="T9" fmla="*/ 192 h 344"/>
                <a:gd name="T10" fmla="*/ 382 w 389"/>
                <a:gd name="T11" fmla="*/ 152 h 344"/>
                <a:gd name="T12" fmla="*/ 306 w 389"/>
                <a:gd name="T13" fmla="*/ 20 h 344"/>
                <a:gd name="T14" fmla="*/ 271 w 389"/>
                <a:gd name="T15" fmla="*/ 0 h 344"/>
                <a:gd name="T16" fmla="*/ 118 w 389"/>
                <a:gd name="T17" fmla="*/ 0 h 344"/>
                <a:gd name="T18" fmla="*/ 84 w 389"/>
                <a:gd name="T19" fmla="*/ 20 h 344"/>
                <a:gd name="T20" fmla="*/ 7 w 389"/>
                <a:gd name="T21" fmla="*/ 152 h 344"/>
                <a:gd name="T22" fmla="*/ 7 w 389"/>
                <a:gd name="T23" fmla="*/ 192 h 344"/>
                <a:gd name="T24" fmla="*/ 84 w 389"/>
                <a:gd name="T25" fmla="*/ 324 h 344"/>
                <a:gd name="T26" fmla="*/ 141 w 389"/>
                <a:gd name="T27" fmla="*/ 80 h 344"/>
                <a:gd name="T28" fmla="*/ 248 w 389"/>
                <a:gd name="T29" fmla="*/ 80 h 344"/>
                <a:gd name="T30" fmla="*/ 301 w 389"/>
                <a:gd name="T31" fmla="*/ 172 h 344"/>
                <a:gd name="T32" fmla="*/ 248 w 389"/>
                <a:gd name="T33" fmla="*/ 264 h 344"/>
                <a:gd name="T34" fmla="*/ 141 w 389"/>
                <a:gd name="T35" fmla="*/ 264 h 344"/>
                <a:gd name="T36" fmla="*/ 88 w 389"/>
                <a:gd name="T37" fmla="*/ 172 h 344"/>
                <a:gd name="T38" fmla="*/ 141 w 389"/>
                <a:gd name="T39" fmla="*/ 8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4">
                  <a:moveTo>
                    <a:pt x="84" y="324"/>
                  </a:moveTo>
                  <a:cubicBezTo>
                    <a:pt x="91" y="337"/>
                    <a:pt x="104" y="344"/>
                    <a:pt x="118" y="344"/>
                  </a:cubicBezTo>
                  <a:cubicBezTo>
                    <a:pt x="271" y="344"/>
                    <a:pt x="271" y="344"/>
                    <a:pt x="271" y="344"/>
                  </a:cubicBezTo>
                  <a:cubicBezTo>
                    <a:pt x="285" y="344"/>
                    <a:pt x="299" y="337"/>
                    <a:pt x="306" y="324"/>
                  </a:cubicBezTo>
                  <a:cubicBezTo>
                    <a:pt x="382" y="192"/>
                    <a:pt x="382" y="192"/>
                    <a:pt x="382" y="192"/>
                  </a:cubicBezTo>
                  <a:cubicBezTo>
                    <a:pt x="389" y="180"/>
                    <a:pt x="389" y="164"/>
                    <a:pt x="382" y="152"/>
                  </a:cubicBezTo>
                  <a:cubicBezTo>
                    <a:pt x="306" y="20"/>
                    <a:pt x="306" y="20"/>
                    <a:pt x="306" y="20"/>
                  </a:cubicBezTo>
                  <a:cubicBezTo>
                    <a:pt x="299" y="7"/>
                    <a:pt x="285" y="0"/>
                    <a:pt x="271" y="0"/>
                  </a:cubicBezTo>
                  <a:cubicBezTo>
                    <a:pt x="118" y="0"/>
                    <a:pt x="118" y="0"/>
                    <a:pt x="118" y="0"/>
                  </a:cubicBezTo>
                  <a:cubicBezTo>
                    <a:pt x="104" y="0"/>
                    <a:pt x="91" y="7"/>
                    <a:pt x="84" y="20"/>
                  </a:cubicBezTo>
                  <a:cubicBezTo>
                    <a:pt x="7" y="152"/>
                    <a:pt x="7" y="152"/>
                    <a:pt x="7" y="152"/>
                  </a:cubicBezTo>
                  <a:cubicBezTo>
                    <a:pt x="0" y="164"/>
                    <a:pt x="0" y="180"/>
                    <a:pt x="7" y="192"/>
                  </a:cubicBezTo>
                  <a:lnTo>
                    <a:pt x="84" y="324"/>
                  </a:lnTo>
                  <a:close/>
                  <a:moveTo>
                    <a:pt x="141" y="80"/>
                  </a:moveTo>
                  <a:cubicBezTo>
                    <a:pt x="248" y="80"/>
                    <a:pt x="248" y="80"/>
                    <a:pt x="248" y="80"/>
                  </a:cubicBezTo>
                  <a:cubicBezTo>
                    <a:pt x="301" y="172"/>
                    <a:pt x="301" y="172"/>
                    <a:pt x="301" y="172"/>
                  </a:cubicBezTo>
                  <a:cubicBezTo>
                    <a:pt x="248" y="264"/>
                    <a:pt x="248" y="264"/>
                    <a:pt x="248" y="264"/>
                  </a:cubicBezTo>
                  <a:cubicBezTo>
                    <a:pt x="141" y="264"/>
                    <a:pt x="141" y="264"/>
                    <a:pt x="141" y="264"/>
                  </a:cubicBezTo>
                  <a:cubicBezTo>
                    <a:pt x="88" y="172"/>
                    <a:pt x="88" y="172"/>
                    <a:pt x="88" y="172"/>
                  </a:cubicBezTo>
                  <a:lnTo>
                    <a:pt x="14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8A271E41-46AE-B284-D0D6-894BCFD77000}"/>
                </a:ext>
              </a:extLst>
            </p:cNvPr>
            <p:cNvSpPr>
              <a:spLocks noEditPoints="1"/>
            </p:cNvSpPr>
            <p:nvPr/>
          </p:nvSpPr>
          <p:spPr bwMode="gray">
            <a:xfrm>
              <a:off x="-4711700" y="9698038"/>
              <a:ext cx="1466850" cy="1300163"/>
            </a:xfrm>
            <a:custGeom>
              <a:avLst/>
              <a:gdLst>
                <a:gd name="T0" fmla="*/ 382 w 389"/>
                <a:gd name="T1" fmla="*/ 153 h 345"/>
                <a:gd name="T2" fmla="*/ 306 w 389"/>
                <a:gd name="T3" fmla="*/ 20 h 345"/>
                <a:gd name="T4" fmla="*/ 271 w 389"/>
                <a:gd name="T5" fmla="*/ 0 h 345"/>
                <a:gd name="T6" fmla="*/ 118 w 389"/>
                <a:gd name="T7" fmla="*/ 0 h 345"/>
                <a:gd name="T8" fmla="*/ 84 w 389"/>
                <a:gd name="T9" fmla="*/ 20 h 345"/>
                <a:gd name="T10" fmla="*/ 7 w 389"/>
                <a:gd name="T11" fmla="*/ 153 h 345"/>
                <a:gd name="T12" fmla="*/ 7 w 389"/>
                <a:gd name="T13" fmla="*/ 193 h 345"/>
                <a:gd name="T14" fmla="*/ 84 w 389"/>
                <a:gd name="T15" fmla="*/ 325 h 345"/>
                <a:gd name="T16" fmla="*/ 118 w 389"/>
                <a:gd name="T17" fmla="*/ 345 h 345"/>
                <a:gd name="T18" fmla="*/ 271 w 389"/>
                <a:gd name="T19" fmla="*/ 345 h 345"/>
                <a:gd name="T20" fmla="*/ 306 w 389"/>
                <a:gd name="T21" fmla="*/ 325 h 345"/>
                <a:gd name="T22" fmla="*/ 382 w 389"/>
                <a:gd name="T23" fmla="*/ 193 h 345"/>
                <a:gd name="T24" fmla="*/ 382 w 389"/>
                <a:gd name="T25" fmla="*/ 153 h 345"/>
                <a:gd name="T26" fmla="*/ 248 w 389"/>
                <a:gd name="T27" fmla="*/ 265 h 345"/>
                <a:gd name="T28" fmla="*/ 141 w 389"/>
                <a:gd name="T29" fmla="*/ 265 h 345"/>
                <a:gd name="T30" fmla="*/ 88 w 389"/>
                <a:gd name="T31" fmla="*/ 173 h 345"/>
                <a:gd name="T32" fmla="*/ 141 w 389"/>
                <a:gd name="T33" fmla="*/ 80 h 345"/>
                <a:gd name="T34" fmla="*/ 248 w 389"/>
                <a:gd name="T35" fmla="*/ 80 h 345"/>
                <a:gd name="T36" fmla="*/ 301 w 389"/>
                <a:gd name="T37" fmla="*/ 173 h 345"/>
                <a:gd name="T38" fmla="*/ 248 w 389"/>
                <a:gd name="T39" fmla="*/ 26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5">
                  <a:moveTo>
                    <a:pt x="382" y="153"/>
                  </a:moveTo>
                  <a:cubicBezTo>
                    <a:pt x="306" y="20"/>
                    <a:pt x="306" y="20"/>
                    <a:pt x="306" y="20"/>
                  </a:cubicBezTo>
                  <a:cubicBezTo>
                    <a:pt x="298" y="8"/>
                    <a:pt x="285" y="0"/>
                    <a:pt x="271" y="0"/>
                  </a:cubicBezTo>
                  <a:cubicBezTo>
                    <a:pt x="118" y="0"/>
                    <a:pt x="118" y="0"/>
                    <a:pt x="118" y="0"/>
                  </a:cubicBezTo>
                  <a:cubicBezTo>
                    <a:pt x="104" y="0"/>
                    <a:pt x="91" y="8"/>
                    <a:pt x="84" y="20"/>
                  </a:cubicBezTo>
                  <a:cubicBezTo>
                    <a:pt x="7" y="153"/>
                    <a:pt x="7" y="153"/>
                    <a:pt x="7" y="153"/>
                  </a:cubicBezTo>
                  <a:cubicBezTo>
                    <a:pt x="0" y="165"/>
                    <a:pt x="0" y="180"/>
                    <a:pt x="7" y="193"/>
                  </a:cubicBezTo>
                  <a:cubicBezTo>
                    <a:pt x="84" y="325"/>
                    <a:pt x="84" y="325"/>
                    <a:pt x="84" y="325"/>
                  </a:cubicBezTo>
                  <a:cubicBezTo>
                    <a:pt x="91" y="337"/>
                    <a:pt x="104" y="345"/>
                    <a:pt x="118" y="345"/>
                  </a:cubicBezTo>
                  <a:cubicBezTo>
                    <a:pt x="271" y="345"/>
                    <a:pt x="271" y="345"/>
                    <a:pt x="271" y="345"/>
                  </a:cubicBezTo>
                  <a:cubicBezTo>
                    <a:pt x="285" y="345"/>
                    <a:pt x="298" y="337"/>
                    <a:pt x="306" y="325"/>
                  </a:cubicBezTo>
                  <a:cubicBezTo>
                    <a:pt x="382" y="193"/>
                    <a:pt x="382" y="193"/>
                    <a:pt x="382" y="193"/>
                  </a:cubicBezTo>
                  <a:cubicBezTo>
                    <a:pt x="389" y="180"/>
                    <a:pt x="389" y="165"/>
                    <a:pt x="382" y="153"/>
                  </a:cubicBezTo>
                  <a:close/>
                  <a:moveTo>
                    <a:pt x="248" y="265"/>
                  </a:moveTo>
                  <a:cubicBezTo>
                    <a:pt x="141" y="265"/>
                    <a:pt x="141" y="265"/>
                    <a:pt x="141" y="265"/>
                  </a:cubicBezTo>
                  <a:cubicBezTo>
                    <a:pt x="88" y="173"/>
                    <a:pt x="88" y="173"/>
                    <a:pt x="88" y="173"/>
                  </a:cubicBezTo>
                  <a:cubicBezTo>
                    <a:pt x="141" y="80"/>
                    <a:pt x="141" y="80"/>
                    <a:pt x="141" y="80"/>
                  </a:cubicBezTo>
                  <a:cubicBezTo>
                    <a:pt x="248" y="80"/>
                    <a:pt x="248" y="80"/>
                    <a:pt x="248" y="80"/>
                  </a:cubicBezTo>
                  <a:cubicBezTo>
                    <a:pt x="301" y="173"/>
                    <a:pt x="301" y="173"/>
                    <a:pt x="301" y="173"/>
                  </a:cubicBezTo>
                  <a:lnTo>
                    <a:pt x="248"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58D1C8A9-8BE6-DAB5-FDB3-C50547949D5B}"/>
                </a:ext>
              </a:extLst>
            </p:cNvPr>
            <p:cNvSpPr>
              <a:spLocks noEditPoints="1"/>
            </p:cNvSpPr>
            <p:nvPr/>
          </p:nvSpPr>
          <p:spPr bwMode="gray">
            <a:xfrm>
              <a:off x="-4711700" y="11434763"/>
              <a:ext cx="1466850" cy="1300163"/>
            </a:xfrm>
            <a:custGeom>
              <a:avLst/>
              <a:gdLst>
                <a:gd name="T0" fmla="*/ 306 w 389"/>
                <a:gd name="T1" fmla="*/ 20 h 345"/>
                <a:gd name="T2" fmla="*/ 271 w 389"/>
                <a:gd name="T3" fmla="*/ 0 h 345"/>
                <a:gd name="T4" fmla="*/ 118 w 389"/>
                <a:gd name="T5" fmla="*/ 0 h 345"/>
                <a:gd name="T6" fmla="*/ 84 w 389"/>
                <a:gd name="T7" fmla="*/ 20 h 345"/>
                <a:gd name="T8" fmla="*/ 7 w 389"/>
                <a:gd name="T9" fmla="*/ 152 h 345"/>
                <a:gd name="T10" fmla="*/ 7 w 389"/>
                <a:gd name="T11" fmla="*/ 192 h 345"/>
                <a:gd name="T12" fmla="*/ 84 w 389"/>
                <a:gd name="T13" fmla="*/ 325 h 345"/>
                <a:gd name="T14" fmla="*/ 118 w 389"/>
                <a:gd name="T15" fmla="*/ 345 h 345"/>
                <a:gd name="T16" fmla="*/ 271 w 389"/>
                <a:gd name="T17" fmla="*/ 345 h 345"/>
                <a:gd name="T18" fmla="*/ 306 w 389"/>
                <a:gd name="T19" fmla="*/ 325 h 345"/>
                <a:gd name="T20" fmla="*/ 382 w 389"/>
                <a:gd name="T21" fmla="*/ 192 h 345"/>
                <a:gd name="T22" fmla="*/ 382 w 389"/>
                <a:gd name="T23" fmla="*/ 152 h 345"/>
                <a:gd name="T24" fmla="*/ 306 w 389"/>
                <a:gd name="T25" fmla="*/ 20 h 345"/>
                <a:gd name="T26" fmla="*/ 248 w 389"/>
                <a:gd name="T27" fmla="*/ 265 h 345"/>
                <a:gd name="T28" fmla="*/ 141 w 389"/>
                <a:gd name="T29" fmla="*/ 265 h 345"/>
                <a:gd name="T30" fmla="*/ 88 w 389"/>
                <a:gd name="T31" fmla="*/ 172 h 345"/>
                <a:gd name="T32" fmla="*/ 141 w 389"/>
                <a:gd name="T33" fmla="*/ 80 h 345"/>
                <a:gd name="T34" fmla="*/ 248 w 389"/>
                <a:gd name="T35" fmla="*/ 80 h 345"/>
                <a:gd name="T36" fmla="*/ 301 w 389"/>
                <a:gd name="T37" fmla="*/ 172 h 345"/>
                <a:gd name="T38" fmla="*/ 248 w 389"/>
                <a:gd name="T39" fmla="*/ 26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5">
                  <a:moveTo>
                    <a:pt x="306" y="20"/>
                  </a:moveTo>
                  <a:cubicBezTo>
                    <a:pt x="298" y="8"/>
                    <a:pt x="285" y="0"/>
                    <a:pt x="271" y="0"/>
                  </a:cubicBezTo>
                  <a:cubicBezTo>
                    <a:pt x="118" y="0"/>
                    <a:pt x="118" y="0"/>
                    <a:pt x="118" y="0"/>
                  </a:cubicBezTo>
                  <a:cubicBezTo>
                    <a:pt x="104" y="0"/>
                    <a:pt x="91" y="8"/>
                    <a:pt x="84" y="20"/>
                  </a:cubicBezTo>
                  <a:cubicBezTo>
                    <a:pt x="7" y="152"/>
                    <a:pt x="7" y="152"/>
                    <a:pt x="7" y="152"/>
                  </a:cubicBezTo>
                  <a:cubicBezTo>
                    <a:pt x="0" y="165"/>
                    <a:pt x="0" y="180"/>
                    <a:pt x="7" y="192"/>
                  </a:cubicBezTo>
                  <a:cubicBezTo>
                    <a:pt x="84" y="325"/>
                    <a:pt x="84" y="325"/>
                    <a:pt x="84" y="325"/>
                  </a:cubicBezTo>
                  <a:cubicBezTo>
                    <a:pt x="91" y="337"/>
                    <a:pt x="104" y="345"/>
                    <a:pt x="118" y="345"/>
                  </a:cubicBezTo>
                  <a:cubicBezTo>
                    <a:pt x="271" y="345"/>
                    <a:pt x="271" y="345"/>
                    <a:pt x="271" y="345"/>
                  </a:cubicBezTo>
                  <a:cubicBezTo>
                    <a:pt x="285" y="345"/>
                    <a:pt x="298" y="337"/>
                    <a:pt x="306" y="325"/>
                  </a:cubicBezTo>
                  <a:cubicBezTo>
                    <a:pt x="382" y="192"/>
                    <a:pt x="382" y="192"/>
                    <a:pt x="382" y="192"/>
                  </a:cubicBezTo>
                  <a:cubicBezTo>
                    <a:pt x="389" y="180"/>
                    <a:pt x="389" y="165"/>
                    <a:pt x="382" y="152"/>
                  </a:cubicBezTo>
                  <a:lnTo>
                    <a:pt x="306" y="20"/>
                  </a:lnTo>
                  <a:close/>
                  <a:moveTo>
                    <a:pt x="248" y="265"/>
                  </a:moveTo>
                  <a:cubicBezTo>
                    <a:pt x="141" y="265"/>
                    <a:pt x="141" y="265"/>
                    <a:pt x="141" y="265"/>
                  </a:cubicBezTo>
                  <a:cubicBezTo>
                    <a:pt x="88" y="172"/>
                    <a:pt x="88" y="172"/>
                    <a:pt x="88" y="172"/>
                  </a:cubicBezTo>
                  <a:cubicBezTo>
                    <a:pt x="141" y="80"/>
                    <a:pt x="141" y="80"/>
                    <a:pt x="141" y="80"/>
                  </a:cubicBezTo>
                  <a:cubicBezTo>
                    <a:pt x="248" y="80"/>
                    <a:pt x="248" y="80"/>
                    <a:pt x="248" y="80"/>
                  </a:cubicBezTo>
                  <a:cubicBezTo>
                    <a:pt x="301" y="172"/>
                    <a:pt x="301" y="172"/>
                    <a:pt x="301" y="172"/>
                  </a:cubicBezTo>
                  <a:lnTo>
                    <a:pt x="248"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32F80B13-266B-3246-6BFA-876A5D2C9FCC}"/>
                </a:ext>
              </a:extLst>
            </p:cNvPr>
            <p:cNvSpPr>
              <a:spLocks noEditPoints="1"/>
            </p:cNvSpPr>
            <p:nvPr/>
          </p:nvSpPr>
          <p:spPr bwMode="gray">
            <a:xfrm>
              <a:off x="-3730625" y="13173075"/>
              <a:ext cx="1465262" cy="1296988"/>
            </a:xfrm>
            <a:custGeom>
              <a:avLst/>
              <a:gdLst>
                <a:gd name="T0" fmla="*/ 306 w 389"/>
                <a:gd name="T1" fmla="*/ 20 h 344"/>
                <a:gd name="T2" fmla="*/ 271 w 389"/>
                <a:gd name="T3" fmla="*/ 0 h 344"/>
                <a:gd name="T4" fmla="*/ 118 w 389"/>
                <a:gd name="T5" fmla="*/ 0 h 344"/>
                <a:gd name="T6" fmla="*/ 84 w 389"/>
                <a:gd name="T7" fmla="*/ 20 h 344"/>
                <a:gd name="T8" fmla="*/ 7 w 389"/>
                <a:gd name="T9" fmla="*/ 152 h 344"/>
                <a:gd name="T10" fmla="*/ 7 w 389"/>
                <a:gd name="T11" fmla="*/ 192 h 344"/>
                <a:gd name="T12" fmla="*/ 84 w 389"/>
                <a:gd name="T13" fmla="*/ 324 h 344"/>
                <a:gd name="T14" fmla="*/ 118 w 389"/>
                <a:gd name="T15" fmla="*/ 344 h 344"/>
                <a:gd name="T16" fmla="*/ 271 w 389"/>
                <a:gd name="T17" fmla="*/ 344 h 344"/>
                <a:gd name="T18" fmla="*/ 306 w 389"/>
                <a:gd name="T19" fmla="*/ 324 h 344"/>
                <a:gd name="T20" fmla="*/ 382 w 389"/>
                <a:gd name="T21" fmla="*/ 192 h 344"/>
                <a:gd name="T22" fmla="*/ 382 w 389"/>
                <a:gd name="T23" fmla="*/ 152 h 344"/>
                <a:gd name="T24" fmla="*/ 306 w 389"/>
                <a:gd name="T25" fmla="*/ 20 h 344"/>
                <a:gd name="T26" fmla="*/ 248 w 389"/>
                <a:gd name="T27" fmla="*/ 264 h 344"/>
                <a:gd name="T28" fmla="*/ 141 w 389"/>
                <a:gd name="T29" fmla="*/ 264 h 344"/>
                <a:gd name="T30" fmla="*/ 88 w 389"/>
                <a:gd name="T31" fmla="*/ 172 h 344"/>
                <a:gd name="T32" fmla="*/ 141 w 389"/>
                <a:gd name="T33" fmla="*/ 80 h 344"/>
                <a:gd name="T34" fmla="*/ 248 w 389"/>
                <a:gd name="T35" fmla="*/ 80 h 344"/>
                <a:gd name="T36" fmla="*/ 301 w 389"/>
                <a:gd name="T37" fmla="*/ 172 h 344"/>
                <a:gd name="T38" fmla="*/ 248 w 389"/>
                <a:gd name="T39" fmla="*/ 26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344">
                  <a:moveTo>
                    <a:pt x="306" y="20"/>
                  </a:moveTo>
                  <a:cubicBezTo>
                    <a:pt x="299" y="7"/>
                    <a:pt x="285" y="0"/>
                    <a:pt x="271" y="0"/>
                  </a:cubicBezTo>
                  <a:cubicBezTo>
                    <a:pt x="118" y="0"/>
                    <a:pt x="118" y="0"/>
                    <a:pt x="118" y="0"/>
                  </a:cubicBezTo>
                  <a:cubicBezTo>
                    <a:pt x="104" y="0"/>
                    <a:pt x="91" y="7"/>
                    <a:pt x="84" y="20"/>
                  </a:cubicBezTo>
                  <a:cubicBezTo>
                    <a:pt x="7" y="152"/>
                    <a:pt x="7" y="152"/>
                    <a:pt x="7" y="152"/>
                  </a:cubicBezTo>
                  <a:cubicBezTo>
                    <a:pt x="0" y="164"/>
                    <a:pt x="0" y="180"/>
                    <a:pt x="7" y="192"/>
                  </a:cubicBezTo>
                  <a:cubicBezTo>
                    <a:pt x="84" y="324"/>
                    <a:pt x="84" y="324"/>
                    <a:pt x="84" y="324"/>
                  </a:cubicBezTo>
                  <a:cubicBezTo>
                    <a:pt x="91" y="337"/>
                    <a:pt x="104" y="344"/>
                    <a:pt x="118" y="344"/>
                  </a:cubicBezTo>
                  <a:cubicBezTo>
                    <a:pt x="271" y="344"/>
                    <a:pt x="271" y="344"/>
                    <a:pt x="271" y="344"/>
                  </a:cubicBezTo>
                  <a:cubicBezTo>
                    <a:pt x="285" y="344"/>
                    <a:pt x="299" y="337"/>
                    <a:pt x="306" y="324"/>
                  </a:cubicBezTo>
                  <a:cubicBezTo>
                    <a:pt x="382" y="192"/>
                    <a:pt x="382" y="192"/>
                    <a:pt x="382" y="192"/>
                  </a:cubicBezTo>
                  <a:cubicBezTo>
                    <a:pt x="389" y="180"/>
                    <a:pt x="389" y="164"/>
                    <a:pt x="382" y="152"/>
                  </a:cubicBezTo>
                  <a:lnTo>
                    <a:pt x="306" y="20"/>
                  </a:lnTo>
                  <a:close/>
                  <a:moveTo>
                    <a:pt x="248" y="264"/>
                  </a:moveTo>
                  <a:cubicBezTo>
                    <a:pt x="141" y="264"/>
                    <a:pt x="141" y="264"/>
                    <a:pt x="141" y="264"/>
                  </a:cubicBezTo>
                  <a:cubicBezTo>
                    <a:pt x="88" y="172"/>
                    <a:pt x="88" y="172"/>
                    <a:pt x="88" y="172"/>
                  </a:cubicBezTo>
                  <a:cubicBezTo>
                    <a:pt x="141" y="80"/>
                    <a:pt x="141" y="80"/>
                    <a:pt x="141" y="80"/>
                  </a:cubicBezTo>
                  <a:cubicBezTo>
                    <a:pt x="248" y="80"/>
                    <a:pt x="248" y="80"/>
                    <a:pt x="248" y="80"/>
                  </a:cubicBezTo>
                  <a:cubicBezTo>
                    <a:pt x="301" y="172"/>
                    <a:pt x="301" y="172"/>
                    <a:pt x="301" y="172"/>
                  </a:cubicBezTo>
                  <a:lnTo>
                    <a:pt x="248"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2" name="Freeform 27">
              <a:extLst>
                <a:ext uri="{FF2B5EF4-FFF2-40B4-BE49-F238E27FC236}">
                  <a16:creationId xmlns:a16="http://schemas.microsoft.com/office/drawing/2014/main" id="{3BF4DFAB-324F-54EE-A3CA-68D62FA6D86F}"/>
                </a:ext>
              </a:extLst>
            </p:cNvPr>
            <p:cNvSpPr>
              <a:spLocks noEditPoints="1"/>
            </p:cNvSpPr>
            <p:nvPr/>
          </p:nvSpPr>
          <p:spPr bwMode="gray">
            <a:xfrm>
              <a:off x="-8785225" y="8039100"/>
              <a:ext cx="4884737" cy="6335713"/>
            </a:xfrm>
            <a:custGeom>
              <a:avLst/>
              <a:gdLst>
                <a:gd name="T0" fmla="*/ 1132 w 1296"/>
                <a:gd name="T1" fmla="*/ 1397 h 1681"/>
                <a:gd name="T2" fmla="*/ 1164 w 1296"/>
                <a:gd name="T3" fmla="*/ 1494 h 1681"/>
                <a:gd name="T4" fmla="*/ 748 w 1296"/>
                <a:gd name="T5" fmla="*/ 1113 h 1681"/>
                <a:gd name="T6" fmla="*/ 866 w 1296"/>
                <a:gd name="T7" fmla="*/ 1154 h 1681"/>
                <a:gd name="T8" fmla="*/ 896 w 1296"/>
                <a:gd name="T9" fmla="*/ 1220 h 1681"/>
                <a:gd name="T10" fmla="*/ 1020 w 1296"/>
                <a:gd name="T11" fmla="*/ 1100 h 1681"/>
                <a:gd name="T12" fmla="*/ 926 w 1296"/>
                <a:gd name="T13" fmla="*/ 940 h 1681"/>
                <a:gd name="T14" fmla="*/ 866 w 1296"/>
                <a:gd name="T15" fmla="*/ 993 h 1681"/>
                <a:gd name="T16" fmla="*/ 748 w 1296"/>
                <a:gd name="T17" fmla="*/ 1033 h 1681"/>
                <a:gd name="T18" fmla="*/ 901 w 1296"/>
                <a:gd name="T19" fmla="*/ 653 h 1681"/>
                <a:gd name="T20" fmla="*/ 869 w 1296"/>
                <a:gd name="T21" fmla="*/ 750 h 1681"/>
                <a:gd name="T22" fmla="*/ 926 w 1296"/>
                <a:gd name="T23" fmla="*/ 746 h 1681"/>
                <a:gd name="T24" fmla="*/ 1020 w 1296"/>
                <a:gd name="T25" fmla="*/ 586 h 1681"/>
                <a:gd name="T26" fmla="*/ 869 w 1296"/>
                <a:gd name="T27" fmla="*/ 476 h 1681"/>
                <a:gd name="T28" fmla="*/ 901 w 1296"/>
                <a:gd name="T29" fmla="*/ 573 h 1681"/>
                <a:gd name="T30" fmla="*/ 748 w 1296"/>
                <a:gd name="T31" fmla="*/ 192 h 1681"/>
                <a:gd name="T32" fmla="*/ 1128 w 1296"/>
                <a:gd name="T33" fmla="*/ 233 h 1681"/>
                <a:gd name="T34" fmla="*/ 1158 w 1296"/>
                <a:gd name="T35" fmla="*/ 299 h 1681"/>
                <a:gd name="T36" fmla="*/ 1283 w 1296"/>
                <a:gd name="T37" fmla="*/ 178 h 1681"/>
                <a:gd name="T38" fmla="*/ 1188 w 1296"/>
                <a:gd name="T39" fmla="*/ 18 h 1681"/>
                <a:gd name="T40" fmla="*/ 1128 w 1296"/>
                <a:gd name="T41" fmla="*/ 71 h 1681"/>
                <a:gd name="T42" fmla="*/ 708 w 1296"/>
                <a:gd name="T43" fmla="*/ 112 h 1681"/>
                <a:gd name="T44" fmla="*/ 668 w 1296"/>
                <a:gd name="T45" fmla="*/ 802 h 1681"/>
                <a:gd name="T46" fmla="*/ 453 w 1296"/>
                <a:gd name="T47" fmla="*/ 605 h 1681"/>
                <a:gd name="T48" fmla="*/ 167 w 1296"/>
                <a:gd name="T49" fmla="*/ 585 h 1681"/>
                <a:gd name="T50" fmla="*/ 7 w 1296"/>
                <a:gd name="T51" fmla="*/ 822 h 1681"/>
                <a:gd name="T52" fmla="*/ 133 w 1296"/>
                <a:gd name="T53" fmla="*/ 1080 h 1681"/>
                <a:gd name="T54" fmla="*/ 419 w 1296"/>
                <a:gd name="T55" fmla="*/ 1100 h 1681"/>
                <a:gd name="T56" fmla="*/ 567 w 1296"/>
                <a:gd name="T57" fmla="*/ 882 h 1681"/>
                <a:gd name="T58" fmla="*/ 668 w 1296"/>
                <a:gd name="T59" fmla="*/ 1534 h 1681"/>
                <a:gd name="T60" fmla="*/ 1164 w 1296"/>
                <a:gd name="T61" fmla="*/ 1574 h 1681"/>
                <a:gd name="T62" fmla="*/ 1132 w 1296"/>
                <a:gd name="T63" fmla="*/ 1671 h 1681"/>
                <a:gd name="T64" fmla="*/ 1188 w 1296"/>
                <a:gd name="T65" fmla="*/ 1668 h 1681"/>
                <a:gd name="T66" fmla="*/ 1283 w 1296"/>
                <a:gd name="T67" fmla="*/ 1508 h 1681"/>
                <a:gd name="T68" fmla="*/ 395 w 1296"/>
                <a:gd name="T69" fmla="*/ 1020 h 1681"/>
                <a:gd name="T70" fmla="*/ 88 w 1296"/>
                <a:gd name="T71" fmla="*/ 842 h 1681"/>
                <a:gd name="T72" fmla="*/ 395 w 1296"/>
                <a:gd name="T73" fmla="*/ 665 h 1681"/>
                <a:gd name="T74" fmla="*/ 395 w 1296"/>
                <a:gd name="T75" fmla="*/ 1020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6" h="1681">
                  <a:moveTo>
                    <a:pt x="1188" y="1400"/>
                  </a:moveTo>
                  <a:cubicBezTo>
                    <a:pt x="1173" y="1384"/>
                    <a:pt x="1148" y="1382"/>
                    <a:pt x="1132" y="1397"/>
                  </a:cubicBezTo>
                  <a:cubicBezTo>
                    <a:pt x="1115" y="1412"/>
                    <a:pt x="1113" y="1437"/>
                    <a:pt x="1128" y="1453"/>
                  </a:cubicBezTo>
                  <a:cubicBezTo>
                    <a:pt x="1164" y="1494"/>
                    <a:pt x="1164" y="1494"/>
                    <a:pt x="1164" y="1494"/>
                  </a:cubicBezTo>
                  <a:cubicBezTo>
                    <a:pt x="748" y="1494"/>
                    <a:pt x="748" y="1494"/>
                    <a:pt x="748" y="1494"/>
                  </a:cubicBezTo>
                  <a:cubicBezTo>
                    <a:pt x="748" y="1113"/>
                    <a:pt x="748" y="1113"/>
                    <a:pt x="748" y="1113"/>
                  </a:cubicBezTo>
                  <a:cubicBezTo>
                    <a:pt x="901" y="1113"/>
                    <a:pt x="901" y="1113"/>
                    <a:pt x="901" y="1113"/>
                  </a:cubicBezTo>
                  <a:cubicBezTo>
                    <a:pt x="866" y="1154"/>
                    <a:pt x="866" y="1154"/>
                    <a:pt x="866" y="1154"/>
                  </a:cubicBezTo>
                  <a:cubicBezTo>
                    <a:pt x="851" y="1171"/>
                    <a:pt x="853" y="1196"/>
                    <a:pt x="869" y="1210"/>
                  </a:cubicBezTo>
                  <a:cubicBezTo>
                    <a:pt x="877" y="1217"/>
                    <a:pt x="886" y="1220"/>
                    <a:pt x="896" y="1220"/>
                  </a:cubicBezTo>
                  <a:cubicBezTo>
                    <a:pt x="907" y="1220"/>
                    <a:pt x="918" y="1216"/>
                    <a:pt x="926" y="1207"/>
                  </a:cubicBezTo>
                  <a:cubicBezTo>
                    <a:pt x="1020" y="1100"/>
                    <a:pt x="1020" y="1100"/>
                    <a:pt x="1020" y="1100"/>
                  </a:cubicBezTo>
                  <a:cubicBezTo>
                    <a:pt x="1033" y="1085"/>
                    <a:pt x="1033" y="1062"/>
                    <a:pt x="1020" y="1047"/>
                  </a:cubicBezTo>
                  <a:cubicBezTo>
                    <a:pt x="926" y="940"/>
                    <a:pt x="926" y="940"/>
                    <a:pt x="926" y="940"/>
                  </a:cubicBezTo>
                  <a:cubicBezTo>
                    <a:pt x="911" y="923"/>
                    <a:pt x="886" y="922"/>
                    <a:pt x="869" y="936"/>
                  </a:cubicBezTo>
                  <a:cubicBezTo>
                    <a:pt x="853" y="951"/>
                    <a:pt x="851" y="976"/>
                    <a:pt x="866" y="993"/>
                  </a:cubicBezTo>
                  <a:cubicBezTo>
                    <a:pt x="901" y="1033"/>
                    <a:pt x="901" y="1033"/>
                    <a:pt x="901" y="1033"/>
                  </a:cubicBezTo>
                  <a:cubicBezTo>
                    <a:pt x="748" y="1033"/>
                    <a:pt x="748" y="1033"/>
                    <a:pt x="748" y="1033"/>
                  </a:cubicBezTo>
                  <a:cubicBezTo>
                    <a:pt x="748" y="653"/>
                    <a:pt x="748" y="653"/>
                    <a:pt x="748" y="653"/>
                  </a:cubicBezTo>
                  <a:cubicBezTo>
                    <a:pt x="901" y="653"/>
                    <a:pt x="901" y="653"/>
                    <a:pt x="901" y="653"/>
                  </a:cubicBezTo>
                  <a:cubicBezTo>
                    <a:pt x="866" y="693"/>
                    <a:pt x="866" y="693"/>
                    <a:pt x="866" y="693"/>
                  </a:cubicBezTo>
                  <a:cubicBezTo>
                    <a:pt x="851" y="710"/>
                    <a:pt x="853" y="735"/>
                    <a:pt x="869" y="750"/>
                  </a:cubicBezTo>
                  <a:cubicBezTo>
                    <a:pt x="877" y="756"/>
                    <a:pt x="886" y="760"/>
                    <a:pt x="896" y="760"/>
                  </a:cubicBezTo>
                  <a:cubicBezTo>
                    <a:pt x="907" y="760"/>
                    <a:pt x="918" y="755"/>
                    <a:pt x="926" y="746"/>
                  </a:cubicBezTo>
                  <a:cubicBezTo>
                    <a:pt x="1020" y="639"/>
                    <a:pt x="1020" y="639"/>
                    <a:pt x="1020" y="639"/>
                  </a:cubicBezTo>
                  <a:cubicBezTo>
                    <a:pt x="1033" y="624"/>
                    <a:pt x="1033" y="601"/>
                    <a:pt x="1020" y="586"/>
                  </a:cubicBezTo>
                  <a:cubicBezTo>
                    <a:pt x="926" y="479"/>
                    <a:pt x="926" y="479"/>
                    <a:pt x="926" y="479"/>
                  </a:cubicBezTo>
                  <a:cubicBezTo>
                    <a:pt x="911" y="463"/>
                    <a:pt x="886" y="461"/>
                    <a:pt x="869" y="476"/>
                  </a:cubicBezTo>
                  <a:cubicBezTo>
                    <a:pt x="853" y="490"/>
                    <a:pt x="851" y="515"/>
                    <a:pt x="866" y="532"/>
                  </a:cubicBezTo>
                  <a:cubicBezTo>
                    <a:pt x="901" y="573"/>
                    <a:pt x="901" y="573"/>
                    <a:pt x="901" y="573"/>
                  </a:cubicBezTo>
                  <a:cubicBezTo>
                    <a:pt x="748" y="573"/>
                    <a:pt x="748" y="573"/>
                    <a:pt x="748" y="573"/>
                  </a:cubicBezTo>
                  <a:cubicBezTo>
                    <a:pt x="748" y="192"/>
                    <a:pt x="748" y="192"/>
                    <a:pt x="748" y="192"/>
                  </a:cubicBezTo>
                  <a:cubicBezTo>
                    <a:pt x="1164" y="192"/>
                    <a:pt x="1164" y="192"/>
                    <a:pt x="1164" y="192"/>
                  </a:cubicBezTo>
                  <a:cubicBezTo>
                    <a:pt x="1128" y="233"/>
                    <a:pt x="1128" y="233"/>
                    <a:pt x="1128" y="233"/>
                  </a:cubicBezTo>
                  <a:cubicBezTo>
                    <a:pt x="1113" y="249"/>
                    <a:pt x="1115" y="274"/>
                    <a:pt x="1132" y="289"/>
                  </a:cubicBezTo>
                  <a:cubicBezTo>
                    <a:pt x="1139" y="296"/>
                    <a:pt x="1149" y="299"/>
                    <a:pt x="1158" y="299"/>
                  </a:cubicBezTo>
                  <a:cubicBezTo>
                    <a:pt x="1169" y="299"/>
                    <a:pt x="1180" y="294"/>
                    <a:pt x="1188" y="286"/>
                  </a:cubicBezTo>
                  <a:cubicBezTo>
                    <a:pt x="1283" y="178"/>
                    <a:pt x="1283" y="178"/>
                    <a:pt x="1283" y="178"/>
                  </a:cubicBezTo>
                  <a:cubicBezTo>
                    <a:pt x="1296" y="163"/>
                    <a:pt x="1296" y="141"/>
                    <a:pt x="1283" y="125"/>
                  </a:cubicBezTo>
                  <a:cubicBezTo>
                    <a:pt x="1188" y="18"/>
                    <a:pt x="1188" y="18"/>
                    <a:pt x="1188" y="18"/>
                  </a:cubicBezTo>
                  <a:cubicBezTo>
                    <a:pt x="1173" y="2"/>
                    <a:pt x="1148" y="0"/>
                    <a:pt x="1132" y="15"/>
                  </a:cubicBezTo>
                  <a:cubicBezTo>
                    <a:pt x="1115" y="29"/>
                    <a:pt x="1113" y="55"/>
                    <a:pt x="1128" y="71"/>
                  </a:cubicBezTo>
                  <a:cubicBezTo>
                    <a:pt x="1164" y="112"/>
                    <a:pt x="1164" y="112"/>
                    <a:pt x="1164" y="112"/>
                  </a:cubicBezTo>
                  <a:cubicBezTo>
                    <a:pt x="708" y="112"/>
                    <a:pt x="708" y="112"/>
                    <a:pt x="708" y="112"/>
                  </a:cubicBezTo>
                  <a:cubicBezTo>
                    <a:pt x="686" y="112"/>
                    <a:pt x="668" y="130"/>
                    <a:pt x="668" y="152"/>
                  </a:cubicBezTo>
                  <a:cubicBezTo>
                    <a:pt x="668" y="802"/>
                    <a:pt x="668" y="802"/>
                    <a:pt x="668" y="802"/>
                  </a:cubicBezTo>
                  <a:cubicBezTo>
                    <a:pt x="567" y="802"/>
                    <a:pt x="567" y="802"/>
                    <a:pt x="567" y="802"/>
                  </a:cubicBezTo>
                  <a:cubicBezTo>
                    <a:pt x="453" y="605"/>
                    <a:pt x="453" y="605"/>
                    <a:pt x="453" y="605"/>
                  </a:cubicBezTo>
                  <a:cubicBezTo>
                    <a:pt x="446" y="592"/>
                    <a:pt x="433" y="585"/>
                    <a:pt x="419" y="585"/>
                  </a:cubicBezTo>
                  <a:cubicBezTo>
                    <a:pt x="167" y="585"/>
                    <a:pt x="167" y="585"/>
                    <a:pt x="167" y="585"/>
                  </a:cubicBezTo>
                  <a:cubicBezTo>
                    <a:pt x="153" y="585"/>
                    <a:pt x="140" y="592"/>
                    <a:pt x="133" y="605"/>
                  </a:cubicBezTo>
                  <a:cubicBezTo>
                    <a:pt x="7" y="822"/>
                    <a:pt x="7" y="822"/>
                    <a:pt x="7" y="822"/>
                  </a:cubicBezTo>
                  <a:cubicBezTo>
                    <a:pt x="0" y="835"/>
                    <a:pt x="0" y="850"/>
                    <a:pt x="7" y="862"/>
                  </a:cubicBezTo>
                  <a:cubicBezTo>
                    <a:pt x="133" y="1080"/>
                    <a:pt x="133" y="1080"/>
                    <a:pt x="133" y="1080"/>
                  </a:cubicBezTo>
                  <a:cubicBezTo>
                    <a:pt x="140" y="1092"/>
                    <a:pt x="153" y="1100"/>
                    <a:pt x="167" y="1100"/>
                  </a:cubicBezTo>
                  <a:cubicBezTo>
                    <a:pt x="419" y="1100"/>
                    <a:pt x="419" y="1100"/>
                    <a:pt x="419" y="1100"/>
                  </a:cubicBezTo>
                  <a:cubicBezTo>
                    <a:pt x="433" y="1100"/>
                    <a:pt x="446" y="1092"/>
                    <a:pt x="453" y="1080"/>
                  </a:cubicBezTo>
                  <a:cubicBezTo>
                    <a:pt x="567" y="882"/>
                    <a:pt x="567" y="882"/>
                    <a:pt x="567" y="882"/>
                  </a:cubicBezTo>
                  <a:cubicBezTo>
                    <a:pt x="668" y="882"/>
                    <a:pt x="668" y="882"/>
                    <a:pt x="668" y="882"/>
                  </a:cubicBezTo>
                  <a:cubicBezTo>
                    <a:pt x="668" y="1534"/>
                    <a:pt x="668" y="1534"/>
                    <a:pt x="668" y="1534"/>
                  </a:cubicBezTo>
                  <a:cubicBezTo>
                    <a:pt x="668" y="1556"/>
                    <a:pt x="686" y="1574"/>
                    <a:pt x="708" y="1574"/>
                  </a:cubicBezTo>
                  <a:cubicBezTo>
                    <a:pt x="1164" y="1574"/>
                    <a:pt x="1164" y="1574"/>
                    <a:pt x="1164" y="1574"/>
                  </a:cubicBezTo>
                  <a:cubicBezTo>
                    <a:pt x="1128" y="1615"/>
                    <a:pt x="1128" y="1615"/>
                    <a:pt x="1128" y="1615"/>
                  </a:cubicBezTo>
                  <a:cubicBezTo>
                    <a:pt x="1113" y="1631"/>
                    <a:pt x="1115" y="1657"/>
                    <a:pt x="1132" y="1671"/>
                  </a:cubicBezTo>
                  <a:cubicBezTo>
                    <a:pt x="1139" y="1678"/>
                    <a:pt x="1149" y="1681"/>
                    <a:pt x="1158" y="1681"/>
                  </a:cubicBezTo>
                  <a:cubicBezTo>
                    <a:pt x="1169" y="1681"/>
                    <a:pt x="1180" y="1677"/>
                    <a:pt x="1188" y="1668"/>
                  </a:cubicBezTo>
                  <a:cubicBezTo>
                    <a:pt x="1283" y="1561"/>
                    <a:pt x="1283" y="1561"/>
                    <a:pt x="1283" y="1561"/>
                  </a:cubicBezTo>
                  <a:cubicBezTo>
                    <a:pt x="1296" y="1545"/>
                    <a:pt x="1296" y="1523"/>
                    <a:pt x="1283" y="1508"/>
                  </a:cubicBezTo>
                  <a:lnTo>
                    <a:pt x="1188" y="1400"/>
                  </a:lnTo>
                  <a:close/>
                  <a:moveTo>
                    <a:pt x="395" y="1020"/>
                  </a:moveTo>
                  <a:cubicBezTo>
                    <a:pt x="190" y="1020"/>
                    <a:pt x="190" y="1020"/>
                    <a:pt x="190" y="1020"/>
                  </a:cubicBezTo>
                  <a:cubicBezTo>
                    <a:pt x="88" y="842"/>
                    <a:pt x="88" y="842"/>
                    <a:pt x="88" y="842"/>
                  </a:cubicBezTo>
                  <a:cubicBezTo>
                    <a:pt x="190" y="665"/>
                    <a:pt x="190" y="665"/>
                    <a:pt x="190" y="665"/>
                  </a:cubicBezTo>
                  <a:cubicBezTo>
                    <a:pt x="395" y="665"/>
                    <a:pt x="395" y="665"/>
                    <a:pt x="395" y="665"/>
                  </a:cubicBezTo>
                  <a:cubicBezTo>
                    <a:pt x="498" y="842"/>
                    <a:pt x="498" y="842"/>
                    <a:pt x="498" y="842"/>
                  </a:cubicBezTo>
                  <a:lnTo>
                    <a:pt x="395" y="10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53" name="Group 5152">
            <a:extLst>
              <a:ext uri="{FF2B5EF4-FFF2-40B4-BE49-F238E27FC236}">
                <a16:creationId xmlns:a16="http://schemas.microsoft.com/office/drawing/2014/main" id="{5058AE7D-D246-764B-73D5-5BDCB22C1236}"/>
              </a:ext>
            </a:extLst>
          </p:cNvPr>
          <p:cNvGrpSpPr/>
          <p:nvPr/>
        </p:nvGrpSpPr>
        <p:grpSpPr bwMode="gray">
          <a:xfrm>
            <a:off x="7050919" y="1409857"/>
            <a:ext cx="450581" cy="502430"/>
            <a:chOff x="-6746875" y="6861175"/>
            <a:chExt cx="5835650" cy="6507163"/>
          </a:xfrm>
          <a:solidFill>
            <a:schemeClr val="bg1"/>
          </a:solidFill>
        </p:grpSpPr>
        <p:sp>
          <p:nvSpPr>
            <p:cNvPr id="5154" name="Freeform 34">
              <a:extLst>
                <a:ext uri="{FF2B5EF4-FFF2-40B4-BE49-F238E27FC236}">
                  <a16:creationId xmlns:a16="http://schemas.microsoft.com/office/drawing/2014/main" id="{4EED9EFF-24E0-7CE1-66D7-AED0BF89D486}"/>
                </a:ext>
              </a:extLst>
            </p:cNvPr>
            <p:cNvSpPr>
              <a:spLocks noEditPoints="1"/>
            </p:cNvSpPr>
            <p:nvPr/>
          </p:nvSpPr>
          <p:spPr bwMode="gray">
            <a:xfrm>
              <a:off x="-3259138" y="9244013"/>
              <a:ext cx="968375" cy="965200"/>
            </a:xfrm>
            <a:custGeom>
              <a:avLst/>
              <a:gdLst>
                <a:gd name="T0" fmla="*/ 128 w 257"/>
                <a:gd name="T1" fmla="*/ 256 h 256"/>
                <a:gd name="T2" fmla="*/ 257 w 257"/>
                <a:gd name="T3" fmla="*/ 128 h 256"/>
                <a:gd name="T4" fmla="*/ 128 w 257"/>
                <a:gd name="T5" fmla="*/ 0 h 256"/>
                <a:gd name="T6" fmla="*/ 0 w 257"/>
                <a:gd name="T7" fmla="*/ 128 h 256"/>
                <a:gd name="T8" fmla="*/ 128 w 257"/>
                <a:gd name="T9" fmla="*/ 256 h 256"/>
                <a:gd name="T10" fmla="*/ 128 w 257"/>
                <a:gd name="T11" fmla="*/ 80 h 256"/>
                <a:gd name="T12" fmla="*/ 177 w 257"/>
                <a:gd name="T13" fmla="*/ 128 h 256"/>
                <a:gd name="T14" fmla="*/ 128 w 257"/>
                <a:gd name="T15" fmla="*/ 176 h 256"/>
                <a:gd name="T16" fmla="*/ 80 w 257"/>
                <a:gd name="T17" fmla="*/ 128 h 256"/>
                <a:gd name="T18" fmla="*/ 128 w 257"/>
                <a:gd name="T19" fmla="*/ 8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56">
                  <a:moveTo>
                    <a:pt x="128" y="256"/>
                  </a:moveTo>
                  <a:cubicBezTo>
                    <a:pt x="199" y="256"/>
                    <a:pt x="257" y="199"/>
                    <a:pt x="257" y="128"/>
                  </a:cubicBezTo>
                  <a:cubicBezTo>
                    <a:pt x="257" y="57"/>
                    <a:pt x="199" y="0"/>
                    <a:pt x="128" y="0"/>
                  </a:cubicBezTo>
                  <a:cubicBezTo>
                    <a:pt x="58" y="0"/>
                    <a:pt x="0" y="57"/>
                    <a:pt x="0" y="128"/>
                  </a:cubicBezTo>
                  <a:cubicBezTo>
                    <a:pt x="0" y="199"/>
                    <a:pt x="58" y="256"/>
                    <a:pt x="128" y="256"/>
                  </a:cubicBezTo>
                  <a:close/>
                  <a:moveTo>
                    <a:pt x="128" y="80"/>
                  </a:moveTo>
                  <a:cubicBezTo>
                    <a:pt x="155" y="80"/>
                    <a:pt x="177" y="101"/>
                    <a:pt x="177" y="128"/>
                  </a:cubicBezTo>
                  <a:cubicBezTo>
                    <a:pt x="177" y="155"/>
                    <a:pt x="155" y="176"/>
                    <a:pt x="128" y="176"/>
                  </a:cubicBezTo>
                  <a:cubicBezTo>
                    <a:pt x="102" y="176"/>
                    <a:pt x="80" y="155"/>
                    <a:pt x="80" y="128"/>
                  </a:cubicBezTo>
                  <a:cubicBezTo>
                    <a:pt x="80" y="101"/>
                    <a:pt x="102" y="80"/>
                    <a:pt x="128"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5" name="Freeform 35">
              <a:extLst>
                <a:ext uri="{FF2B5EF4-FFF2-40B4-BE49-F238E27FC236}">
                  <a16:creationId xmlns:a16="http://schemas.microsoft.com/office/drawing/2014/main" id="{C970DF04-F578-B19C-EA36-0F1AA1B9C4FB}"/>
                </a:ext>
              </a:extLst>
            </p:cNvPr>
            <p:cNvSpPr>
              <a:spLocks noEditPoints="1"/>
            </p:cNvSpPr>
            <p:nvPr/>
          </p:nvSpPr>
          <p:spPr bwMode="gray">
            <a:xfrm>
              <a:off x="-5356225" y="9874250"/>
              <a:ext cx="2051050" cy="2125663"/>
            </a:xfrm>
            <a:custGeom>
              <a:avLst/>
              <a:gdLst>
                <a:gd name="T0" fmla="*/ 129 w 544"/>
                <a:gd name="T1" fmla="*/ 564 h 564"/>
                <a:gd name="T2" fmla="*/ 257 w 544"/>
                <a:gd name="T3" fmla="*/ 436 h 564"/>
                <a:gd name="T4" fmla="*/ 232 w 544"/>
                <a:gd name="T5" fmla="*/ 360 h 564"/>
                <a:gd name="T6" fmla="*/ 443 w 544"/>
                <a:gd name="T7" fmla="*/ 160 h 564"/>
                <a:gd name="T8" fmla="*/ 427 w 544"/>
                <a:gd name="T9" fmla="*/ 238 h 564"/>
                <a:gd name="T10" fmla="*/ 458 w 544"/>
                <a:gd name="T11" fmla="*/ 285 h 564"/>
                <a:gd name="T12" fmla="*/ 466 w 544"/>
                <a:gd name="T13" fmla="*/ 286 h 564"/>
                <a:gd name="T14" fmla="*/ 505 w 544"/>
                <a:gd name="T15" fmla="*/ 254 h 564"/>
                <a:gd name="T16" fmla="*/ 540 w 544"/>
                <a:gd name="T17" fmla="*/ 86 h 564"/>
                <a:gd name="T18" fmla="*/ 509 w 544"/>
                <a:gd name="T19" fmla="*/ 39 h 564"/>
                <a:gd name="T20" fmla="*/ 341 w 544"/>
                <a:gd name="T21" fmla="*/ 4 h 564"/>
                <a:gd name="T22" fmla="*/ 294 w 544"/>
                <a:gd name="T23" fmla="*/ 35 h 564"/>
                <a:gd name="T24" fmla="*/ 325 w 544"/>
                <a:gd name="T25" fmla="*/ 83 h 564"/>
                <a:gd name="T26" fmla="*/ 393 w 544"/>
                <a:gd name="T27" fmla="*/ 97 h 564"/>
                <a:gd name="T28" fmla="*/ 168 w 544"/>
                <a:gd name="T29" fmla="*/ 313 h 564"/>
                <a:gd name="T30" fmla="*/ 129 w 544"/>
                <a:gd name="T31" fmla="*/ 307 h 564"/>
                <a:gd name="T32" fmla="*/ 0 w 544"/>
                <a:gd name="T33" fmla="*/ 436 h 564"/>
                <a:gd name="T34" fmla="*/ 129 w 544"/>
                <a:gd name="T35" fmla="*/ 564 h 564"/>
                <a:gd name="T36" fmla="*/ 129 w 544"/>
                <a:gd name="T37" fmla="*/ 387 h 564"/>
                <a:gd name="T38" fmla="*/ 177 w 544"/>
                <a:gd name="T39" fmla="*/ 436 h 564"/>
                <a:gd name="T40" fmla="*/ 129 w 544"/>
                <a:gd name="T41" fmla="*/ 484 h 564"/>
                <a:gd name="T42" fmla="*/ 80 w 544"/>
                <a:gd name="T43" fmla="*/ 436 h 564"/>
                <a:gd name="T44" fmla="*/ 129 w 544"/>
                <a:gd name="T45" fmla="*/ 38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4" h="564">
                  <a:moveTo>
                    <a:pt x="129" y="564"/>
                  </a:moveTo>
                  <a:cubicBezTo>
                    <a:pt x="199" y="564"/>
                    <a:pt x="257" y="506"/>
                    <a:pt x="257" y="436"/>
                  </a:cubicBezTo>
                  <a:cubicBezTo>
                    <a:pt x="257" y="407"/>
                    <a:pt x="248" y="381"/>
                    <a:pt x="232" y="360"/>
                  </a:cubicBezTo>
                  <a:cubicBezTo>
                    <a:pt x="265" y="316"/>
                    <a:pt x="341" y="224"/>
                    <a:pt x="443" y="160"/>
                  </a:cubicBezTo>
                  <a:cubicBezTo>
                    <a:pt x="427" y="238"/>
                    <a:pt x="427" y="238"/>
                    <a:pt x="427" y="238"/>
                  </a:cubicBezTo>
                  <a:cubicBezTo>
                    <a:pt x="422" y="260"/>
                    <a:pt x="436" y="281"/>
                    <a:pt x="458" y="285"/>
                  </a:cubicBezTo>
                  <a:cubicBezTo>
                    <a:pt x="461" y="286"/>
                    <a:pt x="463" y="286"/>
                    <a:pt x="466" y="286"/>
                  </a:cubicBezTo>
                  <a:cubicBezTo>
                    <a:pt x="485" y="286"/>
                    <a:pt x="501" y="273"/>
                    <a:pt x="505" y="254"/>
                  </a:cubicBezTo>
                  <a:cubicBezTo>
                    <a:pt x="540" y="86"/>
                    <a:pt x="540" y="86"/>
                    <a:pt x="540" y="86"/>
                  </a:cubicBezTo>
                  <a:cubicBezTo>
                    <a:pt x="544" y="65"/>
                    <a:pt x="530" y="43"/>
                    <a:pt x="509" y="39"/>
                  </a:cubicBezTo>
                  <a:cubicBezTo>
                    <a:pt x="341" y="4"/>
                    <a:pt x="341" y="4"/>
                    <a:pt x="341" y="4"/>
                  </a:cubicBezTo>
                  <a:cubicBezTo>
                    <a:pt x="319" y="0"/>
                    <a:pt x="298" y="14"/>
                    <a:pt x="294" y="35"/>
                  </a:cubicBezTo>
                  <a:cubicBezTo>
                    <a:pt x="289" y="57"/>
                    <a:pt x="303" y="78"/>
                    <a:pt x="325" y="83"/>
                  </a:cubicBezTo>
                  <a:cubicBezTo>
                    <a:pt x="393" y="97"/>
                    <a:pt x="393" y="97"/>
                    <a:pt x="393" y="97"/>
                  </a:cubicBezTo>
                  <a:cubicBezTo>
                    <a:pt x="283" y="168"/>
                    <a:pt x="203" y="265"/>
                    <a:pt x="168" y="313"/>
                  </a:cubicBezTo>
                  <a:cubicBezTo>
                    <a:pt x="155" y="309"/>
                    <a:pt x="142" y="307"/>
                    <a:pt x="129" y="307"/>
                  </a:cubicBezTo>
                  <a:cubicBezTo>
                    <a:pt x="58" y="307"/>
                    <a:pt x="0" y="365"/>
                    <a:pt x="0" y="436"/>
                  </a:cubicBezTo>
                  <a:cubicBezTo>
                    <a:pt x="0" y="506"/>
                    <a:pt x="58" y="564"/>
                    <a:pt x="129" y="564"/>
                  </a:cubicBezTo>
                  <a:close/>
                  <a:moveTo>
                    <a:pt x="129" y="387"/>
                  </a:moveTo>
                  <a:cubicBezTo>
                    <a:pt x="155" y="387"/>
                    <a:pt x="177" y="409"/>
                    <a:pt x="177" y="436"/>
                  </a:cubicBezTo>
                  <a:cubicBezTo>
                    <a:pt x="177" y="462"/>
                    <a:pt x="155" y="484"/>
                    <a:pt x="129" y="484"/>
                  </a:cubicBezTo>
                  <a:cubicBezTo>
                    <a:pt x="102" y="484"/>
                    <a:pt x="80" y="462"/>
                    <a:pt x="80" y="436"/>
                  </a:cubicBezTo>
                  <a:cubicBezTo>
                    <a:pt x="80" y="409"/>
                    <a:pt x="102" y="387"/>
                    <a:pt x="129" y="3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6" name="Freeform 36">
              <a:extLst>
                <a:ext uri="{FF2B5EF4-FFF2-40B4-BE49-F238E27FC236}">
                  <a16:creationId xmlns:a16="http://schemas.microsoft.com/office/drawing/2014/main" id="{29B9CE74-487B-C0E0-26E6-A9A1BC864965}"/>
                </a:ext>
              </a:extLst>
            </p:cNvPr>
            <p:cNvSpPr>
              <a:spLocks/>
            </p:cNvSpPr>
            <p:nvPr/>
          </p:nvSpPr>
          <p:spPr bwMode="gray">
            <a:xfrm>
              <a:off x="-5287963" y="8975725"/>
              <a:ext cx="833438" cy="819150"/>
            </a:xfrm>
            <a:custGeom>
              <a:avLst/>
              <a:gdLst>
                <a:gd name="T0" fmla="*/ 15 w 221"/>
                <a:gd name="T1" fmla="*/ 206 h 217"/>
                <a:gd name="T2" fmla="*/ 44 w 221"/>
                <a:gd name="T3" fmla="*/ 217 h 217"/>
                <a:gd name="T4" fmla="*/ 72 w 221"/>
                <a:gd name="T5" fmla="*/ 206 h 217"/>
                <a:gd name="T6" fmla="*/ 111 w 221"/>
                <a:gd name="T7" fmla="*/ 167 h 217"/>
                <a:gd name="T8" fmla="*/ 149 w 221"/>
                <a:gd name="T9" fmla="*/ 206 h 217"/>
                <a:gd name="T10" fmla="*/ 177 w 221"/>
                <a:gd name="T11" fmla="*/ 217 h 217"/>
                <a:gd name="T12" fmla="*/ 206 w 221"/>
                <a:gd name="T13" fmla="*/ 206 h 217"/>
                <a:gd name="T14" fmla="*/ 206 w 221"/>
                <a:gd name="T15" fmla="*/ 149 h 217"/>
                <a:gd name="T16" fmla="*/ 167 w 221"/>
                <a:gd name="T17" fmla="*/ 111 h 217"/>
                <a:gd name="T18" fmla="*/ 206 w 221"/>
                <a:gd name="T19" fmla="*/ 72 h 217"/>
                <a:gd name="T20" fmla="*/ 206 w 221"/>
                <a:gd name="T21" fmla="*/ 15 h 217"/>
                <a:gd name="T22" fmla="*/ 149 w 221"/>
                <a:gd name="T23" fmla="*/ 15 h 217"/>
                <a:gd name="T24" fmla="*/ 111 w 221"/>
                <a:gd name="T25" fmla="*/ 54 h 217"/>
                <a:gd name="T26" fmla="*/ 72 w 221"/>
                <a:gd name="T27" fmla="*/ 15 h 217"/>
                <a:gd name="T28" fmla="*/ 15 w 221"/>
                <a:gd name="T29" fmla="*/ 15 h 217"/>
                <a:gd name="T30" fmla="*/ 15 w 221"/>
                <a:gd name="T31" fmla="*/ 72 h 217"/>
                <a:gd name="T32" fmla="*/ 54 w 221"/>
                <a:gd name="T33" fmla="*/ 111 h 217"/>
                <a:gd name="T34" fmla="*/ 15 w 221"/>
                <a:gd name="T35" fmla="*/ 149 h 217"/>
                <a:gd name="T36" fmla="*/ 15 w 221"/>
                <a:gd name="T37" fmla="*/ 20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7">
                  <a:moveTo>
                    <a:pt x="15" y="206"/>
                  </a:moveTo>
                  <a:cubicBezTo>
                    <a:pt x="23" y="213"/>
                    <a:pt x="34" y="217"/>
                    <a:pt x="44" y="217"/>
                  </a:cubicBezTo>
                  <a:cubicBezTo>
                    <a:pt x="54" y="217"/>
                    <a:pt x="64" y="213"/>
                    <a:pt x="72" y="206"/>
                  </a:cubicBezTo>
                  <a:cubicBezTo>
                    <a:pt x="111" y="167"/>
                    <a:pt x="111" y="167"/>
                    <a:pt x="111" y="167"/>
                  </a:cubicBezTo>
                  <a:cubicBezTo>
                    <a:pt x="149" y="206"/>
                    <a:pt x="149" y="206"/>
                    <a:pt x="149" y="206"/>
                  </a:cubicBezTo>
                  <a:cubicBezTo>
                    <a:pt x="157" y="213"/>
                    <a:pt x="167" y="217"/>
                    <a:pt x="177" y="217"/>
                  </a:cubicBezTo>
                  <a:cubicBezTo>
                    <a:pt x="188" y="217"/>
                    <a:pt x="198" y="213"/>
                    <a:pt x="206" y="206"/>
                  </a:cubicBezTo>
                  <a:cubicBezTo>
                    <a:pt x="221" y="190"/>
                    <a:pt x="221" y="165"/>
                    <a:pt x="206" y="149"/>
                  </a:cubicBezTo>
                  <a:cubicBezTo>
                    <a:pt x="167" y="111"/>
                    <a:pt x="167" y="111"/>
                    <a:pt x="167" y="111"/>
                  </a:cubicBezTo>
                  <a:cubicBezTo>
                    <a:pt x="206" y="72"/>
                    <a:pt x="206" y="72"/>
                    <a:pt x="206" y="72"/>
                  </a:cubicBezTo>
                  <a:cubicBezTo>
                    <a:pt x="221" y="56"/>
                    <a:pt x="221" y="31"/>
                    <a:pt x="206" y="15"/>
                  </a:cubicBezTo>
                  <a:cubicBezTo>
                    <a:pt x="190" y="0"/>
                    <a:pt x="165" y="0"/>
                    <a:pt x="149" y="15"/>
                  </a:cubicBezTo>
                  <a:cubicBezTo>
                    <a:pt x="111" y="54"/>
                    <a:pt x="111" y="54"/>
                    <a:pt x="111" y="54"/>
                  </a:cubicBezTo>
                  <a:cubicBezTo>
                    <a:pt x="72" y="15"/>
                    <a:pt x="72" y="15"/>
                    <a:pt x="72" y="15"/>
                  </a:cubicBezTo>
                  <a:cubicBezTo>
                    <a:pt x="56" y="0"/>
                    <a:pt x="31" y="0"/>
                    <a:pt x="15" y="15"/>
                  </a:cubicBezTo>
                  <a:cubicBezTo>
                    <a:pt x="0" y="31"/>
                    <a:pt x="0" y="56"/>
                    <a:pt x="15" y="72"/>
                  </a:cubicBezTo>
                  <a:cubicBezTo>
                    <a:pt x="54" y="111"/>
                    <a:pt x="54" y="111"/>
                    <a:pt x="54" y="111"/>
                  </a:cubicBezTo>
                  <a:cubicBezTo>
                    <a:pt x="15" y="149"/>
                    <a:pt x="15" y="149"/>
                    <a:pt x="15" y="149"/>
                  </a:cubicBezTo>
                  <a:cubicBezTo>
                    <a:pt x="0" y="165"/>
                    <a:pt x="0" y="190"/>
                    <a:pt x="15"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7" name="Freeform 37">
              <a:extLst>
                <a:ext uri="{FF2B5EF4-FFF2-40B4-BE49-F238E27FC236}">
                  <a16:creationId xmlns:a16="http://schemas.microsoft.com/office/drawing/2014/main" id="{51C83299-5EC2-C35E-B114-6B5F3E6461F4}"/>
                </a:ext>
              </a:extLst>
            </p:cNvPr>
            <p:cNvSpPr>
              <a:spLocks/>
            </p:cNvSpPr>
            <p:nvPr/>
          </p:nvSpPr>
          <p:spPr bwMode="gray">
            <a:xfrm>
              <a:off x="-3192463" y="11147425"/>
              <a:ext cx="833438" cy="817563"/>
            </a:xfrm>
            <a:custGeom>
              <a:avLst/>
              <a:gdLst>
                <a:gd name="T0" fmla="*/ 205 w 221"/>
                <a:gd name="T1" fmla="*/ 16 h 217"/>
                <a:gd name="T2" fmla="*/ 149 w 221"/>
                <a:gd name="T3" fmla="*/ 16 h 217"/>
                <a:gd name="T4" fmla="*/ 110 w 221"/>
                <a:gd name="T5" fmla="*/ 54 h 217"/>
                <a:gd name="T6" fmla="*/ 72 w 221"/>
                <a:gd name="T7" fmla="*/ 16 h 217"/>
                <a:gd name="T8" fmla="*/ 15 w 221"/>
                <a:gd name="T9" fmla="*/ 16 h 217"/>
                <a:gd name="T10" fmla="*/ 15 w 221"/>
                <a:gd name="T11" fmla="*/ 72 h 217"/>
                <a:gd name="T12" fmla="*/ 54 w 221"/>
                <a:gd name="T13" fmla="*/ 111 h 217"/>
                <a:gd name="T14" fmla="*/ 15 w 221"/>
                <a:gd name="T15" fmla="*/ 149 h 217"/>
                <a:gd name="T16" fmla="*/ 15 w 221"/>
                <a:gd name="T17" fmla="*/ 206 h 217"/>
                <a:gd name="T18" fmla="*/ 44 w 221"/>
                <a:gd name="T19" fmla="*/ 217 h 217"/>
                <a:gd name="T20" fmla="*/ 72 w 221"/>
                <a:gd name="T21" fmla="*/ 206 h 217"/>
                <a:gd name="T22" fmla="*/ 110 w 221"/>
                <a:gd name="T23" fmla="*/ 167 h 217"/>
                <a:gd name="T24" fmla="*/ 149 w 221"/>
                <a:gd name="T25" fmla="*/ 206 h 217"/>
                <a:gd name="T26" fmla="*/ 177 w 221"/>
                <a:gd name="T27" fmla="*/ 217 h 217"/>
                <a:gd name="T28" fmla="*/ 205 w 221"/>
                <a:gd name="T29" fmla="*/ 206 h 217"/>
                <a:gd name="T30" fmla="*/ 205 w 221"/>
                <a:gd name="T31" fmla="*/ 149 h 217"/>
                <a:gd name="T32" fmla="*/ 167 w 221"/>
                <a:gd name="T33" fmla="*/ 111 h 217"/>
                <a:gd name="T34" fmla="*/ 205 w 221"/>
                <a:gd name="T35" fmla="*/ 72 h 217"/>
                <a:gd name="T36" fmla="*/ 205 w 221"/>
                <a:gd name="T37" fmla="*/ 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7">
                  <a:moveTo>
                    <a:pt x="205" y="16"/>
                  </a:moveTo>
                  <a:cubicBezTo>
                    <a:pt x="190" y="0"/>
                    <a:pt x="164" y="0"/>
                    <a:pt x="149" y="16"/>
                  </a:cubicBezTo>
                  <a:cubicBezTo>
                    <a:pt x="110" y="54"/>
                    <a:pt x="110" y="54"/>
                    <a:pt x="110" y="54"/>
                  </a:cubicBezTo>
                  <a:cubicBezTo>
                    <a:pt x="72" y="16"/>
                    <a:pt x="72" y="16"/>
                    <a:pt x="72" y="16"/>
                  </a:cubicBezTo>
                  <a:cubicBezTo>
                    <a:pt x="56" y="0"/>
                    <a:pt x="31" y="0"/>
                    <a:pt x="15" y="16"/>
                  </a:cubicBezTo>
                  <a:cubicBezTo>
                    <a:pt x="0" y="31"/>
                    <a:pt x="0" y="57"/>
                    <a:pt x="15" y="72"/>
                  </a:cubicBezTo>
                  <a:cubicBezTo>
                    <a:pt x="54" y="111"/>
                    <a:pt x="54" y="111"/>
                    <a:pt x="54" y="111"/>
                  </a:cubicBezTo>
                  <a:cubicBezTo>
                    <a:pt x="15" y="149"/>
                    <a:pt x="15" y="149"/>
                    <a:pt x="15" y="149"/>
                  </a:cubicBezTo>
                  <a:cubicBezTo>
                    <a:pt x="0" y="165"/>
                    <a:pt x="0" y="190"/>
                    <a:pt x="15" y="206"/>
                  </a:cubicBezTo>
                  <a:cubicBezTo>
                    <a:pt x="23" y="214"/>
                    <a:pt x="33" y="217"/>
                    <a:pt x="44" y="217"/>
                  </a:cubicBezTo>
                  <a:cubicBezTo>
                    <a:pt x="54" y="217"/>
                    <a:pt x="64" y="214"/>
                    <a:pt x="72" y="206"/>
                  </a:cubicBezTo>
                  <a:cubicBezTo>
                    <a:pt x="110" y="167"/>
                    <a:pt x="110" y="167"/>
                    <a:pt x="110" y="167"/>
                  </a:cubicBezTo>
                  <a:cubicBezTo>
                    <a:pt x="149" y="206"/>
                    <a:pt x="149" y="206"/>
                    <a:pt x="149" y="206"/>
                  </a:cubicBezTo>
                  <a:cubicBezTo>
                    <a:pt x="157" y="214"/>
                    <a:pt x="167" y="217"/>
                    <a:pt x="177" y="217"/>
                  </a:cubicBezTo>
                  <a:cubicBezTo>
                    <a:pt x="187" y="217"/>
                    <a:pt x="198" y="214"/>
                    <a:pt x="205" y="206"/>
                  </a:cubicBezTo>
                  <a:cubicBezTo>
                    <a:pt x="221" y="190"/>
                    <a:pt x="221" y="165"/>
                    <a:pt x="205" y="149"/>
                  </a:cubicBezTo>
                  <a:cubicBezTo>
                    <a:pt x="167" y="111"/>
                    <a:pt x="167" y="111"/>
                    <a:pt x="167" y="111"/>
                  </a:cubicBezTo>
                  <a:cubicBezTo>
                    <a:pt x="205" y="72"/>
                    <a:pt x="205" y="72"/>
                    <a:pt x="205" y="72"/>
                  </a:cubicBezTo>
                  <a:cubicBezTo>
                    <a:pt x="221" y="57"/>
                    <a:pt x="221" y="31"/>
                    <a:pt x="20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8" name="Freeform 38">
              <a:extLst>
                <a:ext uri="{FF2B5EF4-FFF2-40B4-BE49-F238E27FC236}">
                  <a16:creationId xmlns:a16="http://schemas.microsoft.com/office/drawing/2014/main" id="{0321B4FE-0A76-08F6-E137-359A7BBE8E8D}"/>
                </a:ext>
              </a:extLst>
            </p:cNvPr>
            <p:cNvSpPr>
              <a:spLocks noEditPoints="1"/>
            </p:cNvSpPr>
            <p:nvPr/>
          </p:nvSpPr>
          <p:spPr bwMode="gray">
            <a:xfrm>
              <a:off x="-6746875" y="6861175"/>
              <a:ext cx="5835650" cy="6507163"/>
            </a:xfrm>
            <a:custGeom>
              <a:avLst/>
              <a:gdLst>
                <a:gd name="T0" fmla="*/ 1173 w 1548"/>
                <a:gd name="T1" fmla="*/ 173 h 1726"/>
                <a:gd name="T2" fmla="*/ 906 w 1548"/>
                <a:gd name="T3" fmla="*/ 101 h 1726"/>
                <a:gd name="T4" fmla="*/ 645 w 1548"/>
                <a:gd name="T5" fmla="*/ 101 h 1726"/>
                <a:gd name="T6" fmla="*/ 378 w 1548"/>
                <a:gd name="T7" fmla="*/ 173 h 1726"/>
                <a:gd name="T8" fmla="*/ 0 w 1548"/>
                <a:gd name="T9" fmla="*/ 363 h 1726"/>
                <a:gd name="T10" fmla="*/ 190 w 1548"/>
                <a:gd name="T11" fmla="*/ 1726 h 1726"/>
                <a:gd name="T12" fmla="*/ 1548 w 1548"/>
                <a:gd name="T13" fmla="*/ 1536 h 1726"/>
                <a:gd name="T14" fmla="*/ 1358 w 1548"/>
                <a:gd name="T15" fmla="*/ 173 h 1726"/>
                <a:gd name="T16" fmla="*/ 469 w 1548"/>
                <a:gd name="T17" fmla="*/ 503 h 1726"/>
                <a:gd name="T18" fmla="*/ 1171 w 1548"/>
                <a:gd name="T19" fmla="*/ 438 h 1726"/>
                <a:gd name="T20" fmla="*/ 1290 w 1548"/>
                <a:gd name="T21" fmla="*/ 513 h 1726"/>
                <a:gd name="T22" fmla="*/ 1215 w 1548"/>
                <a:gd name="T23" fmla="*/ 1460 h 1726"/>
                <a:gd name="T24" fmla="*/ 258 w 1548"/>
                <a:gd name="T25" fmla="*/ 1385 h 1726"/>
                <a:gd name="T26" fmla="*/ 333 w 1548"/>
                <a:gd name="T27" fmla="*/ 438 h 1726"/>
                <a:gd name="T28" fmla="*/ 455 w 1548"/>
                <a:gd name="T29" fmla="*/ 195 h 1726"/>
                <a:gd name="T30" fmla="*/ 680 w 1548"/>
                <a:gd name="T31" fmla="*/ 181 h 1726"/>
                <a:gd name="T32" fmla="*/ 720 w 1548"/>
                <a:gd name="T33" fmla="*/ 139 h 1726"/>
                <a:gd name="T34" fmla="*/ 775 w 1548"/>
                <a:gd name="T35" fmla="*/ 80 h 1726"/>
                <a:gd name="T36" fmla="*/ 830 w 1548"/>
                <a:gd name="T37" fmla="*/ 139 h 1726"/>
                <a:gd name="T38" fmla="*/ 870 w 1548"/>
                <a:gd name="T39" fmla="*/ 181 h 1726"/>
                <a:gd name="T40" fmla="*/ 1096 w 1548"/>
                <a:gd name="T41" fmla="*/ 195 h 1726"/>
                <a:gd name="T42" fmla="*/ 1082 w 1548"/>
                <a:gd name="T43" fmla="*/ 423 h 1726"/>
                <a:gd name="T44" fmla="*/ 455 w 1548"/>
                <a:gd name="T45" fmla="*/ 410 h 1726"/>
                <a:gd name="T46" fmla="*/ 1468 w 1548"/>
                <a:gd name="T47" fmla="*/ 1536 h 1726"/>
                <a:gd name="T48" fmla="*/ 190 w 1548"/>
                <a:gd name="T49" fmla="*/ 1646 h 1726"/>
                <a:gd name="T50" fmla="*/ 80 w 1548"/>
                <a:gd name="T51" fmla="*/ 363 h 1726"/>
                <a:gd name="T52" fmla="*/ 375 w 1548"/>
                <a:gd name="T53" fmla="*/ 253 h 1726"/>
                <a:gd name="T54" fmla="*/ 333 w 1548"/>
                <a:gd name="T55" fmla="*/ 358 h 1726"/>
                <a:gd name="T56" fmla="*/ 178 w 1548"/>
                <a:gd name="T57" fmla="*/ 1385 h 1726"/>
                <a:gd name="T58" fmla="*/ 1215 w 1548"/>
                <a:gd name="T59" fmla="*/ 1540 h 1726"/>
                <a:gd name="T60" fmla="*/ 1370 w 1548"/>
                <a:gd name="T61" fmla="*/ 513 h 1726"/>
                <a:gd name="T62" fmla="*/ 1176 w 1548"/>
                <a:gd name="T63" fmla="*/ 358 h 1726"/>
                <a:gd name="T64" fmla="*/ 1358 w 1548"/>
                <a:gd name="T65" fmla="*/ 253 h 1726"/>
                <a:gd name="T66" fmla="*/ 1468 w 1548"/>
                <a:gd name="T67" fmla="*/ 1536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48" h="1726">
                  <a:moveTo>
                    <a:pt x="1358" y="173"/>
                  </a:moveTo>
                  <a:cubicBezTo>
                    <a:pt x="1173" y="173"/>
                    <a:pt x="1173" y="173"/>
                    <a:pt x="1173" y="173"/>
                  </a:cubicBezTo>
                  <a:cubicBezTo>
                    <a:pt x="1163" y="132"/>
                    <a:pt x="1126" y="101"/>
                    <a:pt x="1082" y="101"/>
                  </a:cubicBezTo>
                  <a:cubicBezTo>
                    <a:pt x="906" y="101"/>
                    <a:pt x="906" y="101"/>
                    <a:pt x="906" y="101"/>
                  </a:cubicBezTo>
                  <a:cubicBezTo>
                    <a:pt x="891" y="43"/>
                    <a:pt x="838" y="0"/>
                    <a:pt x="775" y="0"/>
                  </a:cubicBezTo>
                  <a:cubicBezTo>
                    <a:pt x="713" y="0"/>
                    <a:pt x="660" y="43"/>
                    <a:pt x="645" y="101"/>
                  </a:cubicBezTo>
                  <a:cubicBezTo>
                    <a:pt x="469" y="101"/>
                    <a:pt x="469" y="101"/>
                    <a:pt x="469" y="101"/>
                  </a:cubicBezTo>
                  <a:cubicBezTo>
                    <a:pt x="425" y="101"/>
                    <a:pt x="388" y="132"/>
                    <a:pt x="378" y="173"/>
                  </a:cubicBezTo>
                  <a:cubicBezTo>
                    <a:pt x="190" y="173"/>
                    <a:pt x="190" y="173"/>
                    <a:pt x="190" y="173"/>
                  </a:cubicBezTo>
                  <a:cubicBezTo>
                    <a:pt x="85" y="173"/>
                    <a:pt x="0" y="258"/>
                    <a:pt x="0" y="363"/>
                  </a:cubicBezTo>
                  <a:cubicBezTo>
                    <a:pt x="0" y="1536"/>
                    <a:pt x="0" y="1536"/>
                    <a:pt x="0" y="1536"/>
                  </a:cubicBezTo>
                  <a:cubicBezTo>
                    <a:pt x="0" y="1641"/>
                    <a:pt x="85" y="1726"/>
                    <a:pt x="190" y="1726"/>
                  </a:cubicBezTo>
                  <a:cubicBezTo>
                    <a:pt x="1358" y="1726"/>
                    <a:pt x="1358" y="1726"/>
                    <a:pt x="1358" y="1726"/>
                  </a:cubicBezTo>
                  <a:cubicBezTo>
                    <a:pt x="1463" y="1726"/>
                    <a:pt x="1548" y="1641"/>
                    <a:pt x="1548" y="1536"/>
                  </a:cubicBezTo>
                  <a:cubicBezTo>
                    <a:pt x="1548" y="363"/>
                    <a:pt x="1548" y="363"/>
                    <a:pt x="1548" y="363"/>
                  </a:cubicBezTo>
                  <a:cubicBezTo>
                    <a:pt x="1548" y="258"/>
                    <a:pt x="1463" y="173"/>
                    <a:pt x="1358" y="173"/>
                  </a:cubicBezTo>
                  <a:close/>
                  <a:moveTo>
                    <a:pt x="380" y="438"/>
                  </a:moveTo>
                  <a:cubicBezTo>
                    <a:pt x="392" y="476"/>
                    <a:pt x="427" y="503"/>
                    <a:pt x="469" y="503"/>
                  </a:cubicBezTo>
                  <a:cubicBezTo>
                    <a:pt x="1082" y="503"/>
                    <a:pt x="1082" y="503"/>
                    <a:pt x="1082" y="503"/>
                  </a:cubicBezTo>
                  <a:cubicBezTo>
                    <a:pt x="1124" y="503"/>
                    <a:pt x="1159" y="476"/>
                    <a:pt x="1171" y="438"/>
                  </a:cubicBezTo>
                  <a:cubicBezTo>
                    <a:pt x="1215" y="438"/>
                    <a:pt x="1215" y="438"/>
                    <a:pt x="1215" y="438"/>
                  </a:cubicBezTo>
                  <a:cubicBezTo>
                    <a:pt x="1256" y="438"/>
                    <a:pt x="1290" y="472"/>
                    <a:pt x="1290" y="513"/>
                  </a:cubicBezTo>
                  <a:cubicBezTo>
                    <a:pt x="1290" y="1385"/>
                    <a:pt x="1290" y="1385"/>
                    <a:pt x="1290" y="1385"/>
                  </a:cubicBezTo>
                  <a:cubicBezTo>
                    <a:pt x="1290" y="1426"/>
                    <a:pt x="1256" y="1460"/>
                    <a:pt x="1215" y="1460"/>
                  </a:cubicBezTo>
                  <a:cubicBezTo>
                    <a:pt x="333" y="1460"/>
                    <a:pt x="333" y="1460"/>
                    <a:pt x="333" y="1460"/>
                  </a:cubicBezTo>
                  <a:cubicBezTo>
                    <a:pt x="292" y="1460"/>
                    <a:pt x="258" y="1426"/>
                    <a:pt x="258" y="1385"/>
                  </a:cubicBezTo>
                  <a:cubicBezTo>
                    <a:pt x="258" y="513"/>
                    <a:pt x="258" y="513"/>
                    <a:pt x="258" y="513"/>
                  </a:cubicBezTo>
                  <a:cubicBezTo>
                    <a:pt x="258" y="472"/>
                    <a:pt x="292" y="438"/>
                    <a:pt x="333" y="438"/>
                  </a:cubicBezTo>
                  <a:lnTo>
                    <a:pt x="380" y="438"/>
                  </a:lnTo>
                  <a:close/>
                  <a:moveTo>
                    <a:pt x="455" y="195"/>
                  </a:moveTo>
                  <a:cubicBezTo>
                    <a:pt x="455" y="187"/>
                    <a:pt x="461" y="181"/>
                    <a:pt x="469" y="181"/>
                  </a:cubicBezTo>
                  <a:cubicBezTo>
                    <a:pt x="680" y="181"/>
                    <a:pt x="680" y="181"/>
                    <a:pt x="680" y="181"/>
                  </a:cubicBezTo>
                  <a:cubicBezTo>
                    <a:pt x="691" y="181"/>
                    <a:pt x="702" y="176"/>
                    <a:pt x="710" y="168"/>
                  </a:cubicBezTo>
                  <a:cubicBezTo>
                    <a:pt x="717" y="160"/>
                    <a:pt x="721" y="150"/>
                    <a:pt x="720" y="139"/>
                  </a:cubicBezTo>
                  <a:cubicBezTo>
                    <a:pt x="720" y="138"/>
                    <a:pt x="720" y="136"/>
                    <a:pt x="720" y="135"/>
                  </a:cubicBezTo>
                  <a:cubicBezTo>
                    <a:pt x="720" y="105"/>
                    <a:pt x="745" y="80"/>
                    <a:pt x="775" y="80"/>
                  </a:cubicBezTo>
                  <a:cubicBezTo>
                    <a:pt x="806" y="80"/>
                    <a:pt x="831" y="105"/>
                    <a:pt x="831" y="135"/>
                  </a:cubicBezTo>
                  <a:cubicBezTo>
                    <a:pt x="831" y="136"/>
                    <a:pt x="831" y="138"/>
                    <a:pt x="830" y="139"/>
                  </a:cubicBezTo>
                  <a:cubicBezTo>
                    <a:pt x="830" y="150"/>
                    <a:pt x="834" y="160"/>
                    <a:pt x="841" y="168"/>
                  </a:cubicBezTo>
                  <a:cubicBezTo>
                    <a:pt x="849" y="176"/>
                    <a:pt x="859" y="181"/>
                    <a:pt x="870" y="181"/>
                  </a:cubicBezTo>
                  <a:cubicBezTo>
                    <a:pt x="1082" y="181"/>
                    <a:pt x="1082" y="181"/>
                    <a:pt x="1082" y="181"/>
                  </a:cubicBezTo>
                  <a:cubicBezTo>
                    <a:pt x="1090" y="181"/>
                    <a:pt x="1096" y="187"/>
                    <a:pt x="1096" y="195"/>
                  </a:cubicBezTo>
                  <a:cubicBezTo>
                    <a:pt x="1096" y="410"/>
                    <a:pt x="1096" y="410"/>
                    <a:pt x="1096" y="410"/>
                  </a:cubicBezTo>
                  <a:cubicBezTo>
                    <a:pt x="1096" y="417"/>
                    <a:pt x="1090" y="423"/>
                    <a:pt x="1082" y="423"/>
                  </a:cubicBezTo>
                  <a:cubicBezTo>
                    <a:pt x="469" y="423"/>
                    <a:pt x="469" y="423"/>
                    <a:pt x="469" y="423"/>
                  </a:cubicBezTo>
                  <a:cubicBezTo>
                    <a:pt x="461" y="423"/>
                    <a:pt x="455" y="417"/>
                    <a:pt x="455" y="410"/>
                  </a:cubicBezTo>
                  <a:lnTo>
                    <a:pt x="455" y="195"/>
                  </a:lnTo>
                  <a:close/>
                  <a:moveTo>
                    <a:pt x="1468" y="1536"/>
                  </a:moveTo>
                  <a:cubicBezTo>
                    <a:pt x="1468" y="1596"/>
                    <a:pt x="1418" y="1646"/>
                    <a:pt x="1358" y="1646"/>
                  </a:cubicBezTo>
                  <a:cubicBezTo>
                    <a:pt x="190" y="1646"/>
                    <a:pt x="190" y="1646"/>
                    <a:pt x="190" y="1646"/>
                  </a:cubicBezTo>
                  <a:cubicBezTo>
                    <a:pt x="130" y="1646"/>
                    <a:pt x="80" y="1596"/>
                    <a:pt x="80" y="1536"/>
                  </a:cubicBezTo>
                  <a:cubicBezTo>
                    <a:pt x="80" y="363"/>
                    <a:pt x="80" y="363"/>
                    <a:pt x="80" y="363"/>
                  </a:cubicBezTo>
                  <a:cubicBezTo>
                    <a:pt x="80" y="302"/>
                    <a:pt x="130" y="253"/>
                    <a:pt x="190" y="253"/>
                  </a:cubicBezTo>
                  <a:cubicBezTo>
                    <a:pt x="375" y="253"/>
                    <a:pt x="375" y="253"/>
                    <a:pt x="375" y="253"/>
                  </a:cubicBezTo>
                  <a:cubicBezTo>
                    <a:pt x="375" y="358"/>
                    <a:pt x="375" y="358"/>
                    <a:pt x="375" y="358"/>
                  </a:cubicBezTo>
                  <a:cubicBezTo>
                    <a:pt x="333" y="358"/>
                    <a:pt x="333" y="358"/>
                    <a:pt x="333" y="358"/>
                  </a:cubicBezTo>
                  <a:cubicBezTo>
                    <a:pt x="248" y="358"/>
                    <a:pt x="178" y="428"/>
                    <a:pt x="178" y="513"/>
                  </a:cubicBezTo>
                  <a:cubicBezTo>
                    <a:pt x="178" y="1385"/>
                    <a:pt x="178" y="1385"/>
                    <a:pt x="178" y="1385"/>
                  </a:cubicBezTo>
                  <a:cubicBezTo>
                    <a:pt x="178" y="1471"/>
                    <a:pt x="248" y="1540"/>
                    <a:pt x="333" y="1540"/>
                  </a:cubicBezTo>
                  <a:cubicBezTo>
                    <a:pt x="1215" y="1540"/>
                    <a:pt x="1215" y="1540"/>
                    <a:pt x="1215" y="1540"/>
                  </a:cubicBezTo>
                  <a:cubicBezTo>
                    <a:pt x="1300" y="1540"/>
                    <a:pt x="1370" y="1471"/>
                    <a:pt x="1370" y="1385"/>
                  </a:cubicBezTo>
                  <a:cubicBezTo>
                    <a:pt x="1370" y="513"/>
                    <a:pt x="1370" y="513"/>
                    <a:pt x="1370" y="513"/>
                  </a:cubicBezTo>
                  <a:cubicBezTo>
                    <a:pt x="1370" y="428"/>
                    <a:pt x="1300" y="358"/>
                    <a:pt x="1215" y="358"/>
                  </a:cubicBezTo>
                  <a:cubicBezTo>
                    <a:pt x="1176" y="358"/>
                    <a:pt x="1176" y="358"/>
                    <a:pt x="1176" y="358"/>
                  </a:cubicBezTo>
                  <a:cubicBezTo>
                    <a:pt x="1176" y="253"/>
                    <a:pt x="1176" y="253"/>
                    <a:pt x="1176" y="253"/>
                  </a:cubicBezTo>
                  <a:cubicBezTo>
                    <a:pt x="1358" y="253"/>
                    <a:pt x="1358" y="253"/>
                    <a:pt x="1358" y="253"/>
                  </a:cubicBezTo>
                  <a:cubicBezTo>
                    <a:pt x="1418" y="253"/>
                    <a:pt x="1468" y="302"/>
                    <a:pt x="1468" y="363"/>
                  </a:cubicBezTo>
                  <a:lnTo>
                    <a:pt x="1468" y="1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59" name="Group 5158">
            <a:extLst>
              <a:ext uri="{FF2B5EF4-FFF2-40B4-BE49-F238E27FC236}">
                <a16:creationId xmlns:a16="http://schemas.microsoft.com/office/drawing/2014/main" id="{67FF2F97-C41D-1619-BCDE-49F4EDAC66E9}"/>
              </a:ext>
            </a:extLst>
          </p:cNvPr>
          <p:cNvGrpSpPr/>
          <p:nvPr/>
        </p:nvGrpSpPr>
        <p:grpSpPr bwMode="gray">
          <a:xfrm>
            <a:off x="506264" y="1417232"/>
            <a:ext cx="499984" cy="502920"/>
            <a:chOff x="-12155488" y="6370637"/>
            <a:chExt cx="6486525" cy="6524626"/>
          </a:xfrm>
          <a:solidFill>
            <a:schemeClr val="bg1"/>
          </a:solidFill>
        </p:grpSpPr>
        <p:sp>
          <p:nvSpPr>
            <p:cNvPr id="5160" name="Freeform 14">
              <a:extLst>
                <a:ext uri="{FF2B5EF4-FFF2-40B4-BE49-F238E27FC236}">
                  <a16:creationId xmlns:a16="http://schemas.microsoft.com/office/drawing/2014/main" id="{4E1590E4-95F4-FD32-DAE2-3A5810FEC5AA}"/>
                </a:ext>
              </a:extLst>
            </p:cNvPr>
            <p:cNvSpPr>
              <a:spLocks/>
            </p:cNvSpPr>
            <p:nvPr/>
          </p:nvSpPr>
          <p:spPr bwMode="gray">
            <a:xfrm>
              <a:off x="-11195050" y="8970963"/>
              <a:ext cx="2959100" cy="2963863"/>
            </a:xfrm>
            <a:custGeom>
              <a:avLst/>
              <a:gdLst>
                <a:gd name="T0" fmla="*/ 392 w 785"/>
                <a:gd name="T1" fmla="*/ 80 h 786"/>
                <a:gd name="T2" fmla="*/ 491 w 785"/>
                <a:gd name="T3" fmla="*/ 96 h 786"/>
                <a:gd name="T4" fmla="*/ 541 w 785"/>
                <a:gd name="T5" fmla="*/ 71 h 786"/>
                <a:gd name="T6" fmla="*/ 516 w 785"/>
                <a:gd name="T7" fmla="*/ 20 h 786"/>
                <a:gd name="T8" fmla="*/ 392 w 785"/>
                <a:gd name="T9" fmla="*/ 0 h 786"/>
                <a:gd name="T10" fmla="*/ 0 w 785"/>
                <a:gd name="T11" fmla="*/ 393 h 786"/>
                <a:gd name="T12" fmla="*/ 392 w 785"/>
                <a:gd name="T13" fmla="*/ 786 h 786"/>
                <a:gd name="T14" fmla="*/ 785 w 785"/>
                <a:gd name="T15" fmla="*/ 393 h 786"/>
                <a:gd name="T16" fmla="*/ 764 w 785"/>
                <a:gd name="T17" fmla="*/ 266 h 786"/>
                <a:gd name="T18" fmla="*/ 713 w 785"/>
                <a:gd name="T19" fmla="*/ 241 h 786"/>
                <a:gd name="T20" fmla="*/ 688 w 785"/>
                <a:gd name="T21" fmla="*/ 292 h 786"/>
                <a:gd name="T22" fmla="*/ 705 w 785"/>
                <a:gd name="T23" fmla="*/ 393 h 786"/>
                <a:gd name="T24" fmla="*/ 392 w 785"/>
                <a:gd name="T25" fmla="*/ 706 h 786"/>
                <a:gd name="T26" fmla="*/ 80 w 785"/>
                <a:gd name="T27" fmla="*/ 393 h 786"/>
                <a:gd name="T28" fmla="*/ 392 w 785"/>
                <a:gd name="T29" fmla="*/ 8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5" h="786">
                  <a:moveTo>
                    <a:pt x="392" y="80"/>
                  </a:moveTo>
                  <a:cubicBezTo>
                    <a:pt x="426" y="80"/>
                    <a:pt x="459" y="86"/>
                    <a:pt x="491" y="96"/>
                  </a:cubicBezTo>
                  <a:cubicBezTo>
                    <a:pt x="512" y="103"/>
                    <a:pt x="534" y="92"/>
                    <a:pt x="541" y="71"/>
                  </a:cubicBezTo>
                  <a:cubicBezTo>
                    <a:pt x="548" y="50"/>
                    <a:pt x="537" y="27"/>
                    <a:pt x="516" y="20"/>
                  </a:cubicBezTo>
                  <a:cubicBezTo>
                    <a:pt x="476" y="7"/>
                    <a:pt x="435" y="0"/>
                    <a:pt x="392" y="0"/>
                  </a:cubicBezTo>
                  <a:cubicBezTo>
                    <a:pt x="176" y="0"/>
                    <a:pt x="0" y="177"/>
                    <a:pt x="0" y="393"/>
                  </a:cubicBezTo>
                  <a:cubicBezTo>
                    <a:pt x="0" y="610"/>
                    <a:pt x="176" y="786"/>
                    <a:pt x="392" y="786"/>
                  </a:cubicBezTo>
                  <a:cubicBezTo>
                    <a:pt x="609" y="786"/>
                    <a:pt x="785" y="610"/>
                    <a:pt x="785" y="393"/>
                  </a:cubicBezTo>
                  <a:cubicBezTo>
                    <a:pt x="785" y="350"/>
                    <a:pt x="778" y="307"/>
                    <a:pt x="764" y="266"/>
                  </a:cubicBezTo>
                  <a:cubicBezTo>
                    <a:pt x="757" y="245"/>
                    <a:pt x="734" y="234"/>
                    <a:pt x="713" y="241"/>
                  </a:cubicBezTo>
                  <a:cubicBezTo>
                    <a:pt x="692" y="248"/>
                    <a:pt x="681" y="271"/>
                    <a:pt x="688" y="292"/>
                  </a:cubicBezTo>
                  <a:cubicBezTo>
                    <a:pt x="700" y="324"/>
                    <a:pt x="705" y="358"/>
                    <a:pt x="705" y="393"/>
                  </a:cubicBezTo>
                  <a:cubicBezTo>
                    <a:pt x="705" y="566"/>
                    <a:pt x="565" y="706"/>
                    <a:pt x="392" y="706"/>
                  </a:cubicBezTo>
                  <a:cubicBezTo>
                    <a:pt x="220" y="706"/>
                    <a:pt x="80" y="566"/>
                    <a:pt x="80" y="393"/>
                  </a:cubicBezTo>
                  <a:cubicBezTo>
                    <a:pt x="80" y="221"/>
                    <a:pt x="220" y="80"/>
                    <a:pt x="392"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1" name="Freeform 15">
              <a:extLst>
                <a:ext uri="{FF2B5EF4-FFF2-40B4-BE49-F238E27FC236}">
                  <a16:creationId xmlns:a16="http://schemas.microsoft.com/office/drawing/2014/main" id="{C385F457-A899-7961-28CB-F3220E2DBA41}"/>
                </a:ext>
              </a:extLst>
            </p:cNvPr>
            <p:cNvSpPr>
              <a:spLocks/>
            </p:cNvSpPr>
            <p:nvPr/>
          </p:nvSpPr>
          <p:spPr bwMode="gray">
            <a:xfrm>
              <a:off x="-12155488" y="8010525"/>
              <a:ext cx="4881563" cy="4884738"/>
            </a:xfrm>
            <a:custGeom>
              <a:avLst/>
              <a:gdLst>
                <a:gd name="T0" fmla="*/ 1225 w 1295"/>
                <a:gd name="T1" fmla="*/ 454 h 1296"/>
                <a:gd name="T2" fmla="*/ 1197 w 1295"/>
                <a:gd name="T3" fmla="*/ 503 h 1296"/>
                <a:gd name="T4" fmla="*/ 1215 w 1295"/>
                <a:gd name="T5" fmla="*/ 648 h 1296"/>
                <a:gd name="T6" fmla="*/ 647 w 1295"/>
                <a:gd name="T7" fmla="*/ 1216 h 1296"/>
                <a:gd name="T8" fmla="*/ 80 w 1295"/>
                <a:gd name="T9" fmla="*/ 648 h 1296"/>
                <a:gd name="T10" fmla="*/ 647 w 1295"/>
                <a:gd name="T11" fmla="*/ 80 h 1296"/>
                <a:gd name="T12" fmla="*/ 783 w 1295"/>
                <a:gd name="T13" fmla="*/ 97 h 1296"/>
                <a:gd name="T14" fmla="*/ 831 w 1295"/>
                <a:gd name="T15" fmla="*/ 67 h 1296"/>
                <a:gd name="T16" fmla="*/ 802 w 1295"/>
                <a:gd name="T17" fmla="*/ 19 h 1296"/>
                <a:gd name="T18" fmla="*/ 647 w 1295"/>
                <a:gd name="T19" fmla="*/ 0 h 1296"/>
                <a:gd name="T20" fmla="*/ 0 w 1295"/>
                <a:gd name="T21" fmla="*/ 648 h 1296"/>
                <a:gd name="T22" fmla="*/ 647 w 1295"/>
                <a:gd name="T23" fmla="*/ 1296 h 1296"/>
                <a:gd name="T24" fmla="*/ 1295 w 1295"/>
                <a:gd name="T25" fmla="*/ 648 h 1296"/>
                <a:gd name="T26" fmla="*/ 1274 w 1295"/>
                <a:gd name="T27" fmla="*/ 483 h 1296"/>
                <a:gd name="T28" fmla="*/ 1225 w 1295"/>
                <a:gd name="T29" fmla="*/ 454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5" h="1296">
                  <a:moveTo>
                    <a:pt x="1225" y="454"/>
                  </a:moveTo>
                  <a:cubicBezTo>
                    <a:pt x="1204" y="460"/>
                    <a:pt x="1191" y="482"/>
                    <a:pt x="1197" y="503"/>
                  </a:cubicBezTo>
                  <a:cubicBezTo>
                    <a:pt x="1209" y="550"/>
                    <a:pt x="1215" y="599"/>
                    <a:pt x="1215" y="648"/>
                  </a:cubicBezTo>
                  <a:cubicBezTo>
                    <a:pt x="1215" y="961"/>
                    <a:pt x="960" y="1216"/>
                    <a:pt x="647" y="1216"/>
                  </a:cubicBezTo>
                  <a:cubicBezTo>
                    <a:pt x="334" y="1216"/>
                    <a:pt x="80" y="961"/>
                    <a:pt x="80" y="648"/>
                  </a:cubicBezTo>
                  <a:cubicBezTo>
                    <a:pt x="80" y="335"/>
                    <a:pt x="334" y="80"/>
                    <a:pt x="647" y="80"/>
                  </a:cubicBezTo>
                  <a:cubicBezTo>
                    <a:pt x="693" y="80"/>
                    <a:pt x="739" y="86"/>
                    <a:pt x="783" y="97"/>
                  </a:cubicBezTo>
                  <a:cubicBezTo>
                    <a:pt x="804" y="102"/>
                    <a:pt x="826" y="89"/>
                    <a:pt x="831" y="67"/>
                  </a:cubicBezTo>
                  <a:cubicBezTo>
                    <a:pt x="837" y="46"/>
                    <a:pt x="823" y="24"/>
                    <a:pt x="802" y="19"/>
                  </a:cubicBezTo>
                  <a:cubicBezTo>
                    <a:pt x="752" y="7"/>
                    <a:pt x="700" y="0"/>
                    <a:pt x="647" y="0"/>
                  </a:cubicBezTo>
                  <a:cubicBezTo>
                    <a:pt x="290" y="0"/>
                    <a:pt x="0" y="291"/>
                    <a:pt x="0" y="648"/>
                  </a:cubicBezTo>
                  <a:cubicBezTo>
                    <a:pt x="0" y="1005"/>
                    <a:pt x="290" y="1296"/>
                    <a:pt x="647" y="1296"/>
                  </a:cubicBezTo>
                  <a:cubicBezTo>
                    <a:pt x="1005" y="1296"/>
                    <a:pt x="1295" y="1005"/>
                    <a:pt x="1295" y="648"/>
                  </a:cubicBezTo>
                  <a:cubicBezTo>
                    <a:pt x="1295" y="592"/>
                    <a:pt x="1288" y="537"/>
                    <a:pt x="1274" y="483"/>
                  </a:cubicBezTo>
                  <a:cubicBezTo>
                    <a:pt x="1268" y="462"/>
                    <a:pt x="1246" y="449"/>
                    <a:pt x="1225" y="4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2" name="Freeform 16">
              <a:extLst>
                <a:ext uri="{FF2B5EF4-FFF2-40B4-BE49-F238E27FC236}">
                  <a16:creationId xmlns:a16="http://schemas.microsoft.com/office/drawing/2014/main" id="{AA296386-0157-55E1-528A-75CE12CE6E48}"/>
                </a:ext>
              </a:extLst>
            </p:cNvPr>
            <p:cNvSpPr>
              <a:spLocks noEditPoints="1"/>
            </p:cNvSpPr>
            <p:nvPr/>
          </p:nvSpPr>
          <p:spPr bwMode="gray">
            <a:xfrm>
              <a:off x="-10383838" y="6370637"/>
              <a:ext cx="4714875" cy="4749800"/>
            </a:xfrm>
            <a:custGeom>
              <a:avLst/>
              <a:gdLst>
                <a:gd name="T0" fmla="*/ 1245 w 1251"/>
                <a:gd name="T1" fmla="*/ 446 h 1260"/>
                <a:gd name="T2" fmla="*/ 1208 w 1251"/>
                <a:gd name="T3" fmla="*/ 422 h 1260"/>
                <a:gd name="T4" fmla="*/ 829 w 1251"/>
                <a:gd name="T5" fmla="*/ 422 h 1260"/>
                <a:gd name="T6" fmla="*/ 829 w 1251"/>
                <a:gd name="T7" fmla="*/ 43 h 1260"/>
                <a:gd name="T8" fmla="*/ 804 w 1251"/>
                <a:gd name="T9" fmla="*/ 6 h 1260"/>
                <a:gd name="T10" fmla="*/ 761 w 1251"/>
                <a:gd name="T11" fmla="*/ 15 h 1260"/>
                <a:gd name="T12" fmla="*/ 601 w 1251"/>
                <a:gd name="T13" fmla="*/ 175 h 1260"/>
                <a:gd name="T14" fmla="*/ 601 w 1251"/>
                <a:gd name="T15" fmla="*/ 175 h 1260"/>
                <a:gd name="T16" fmla="*/ 444 w 1251"/>
                <a:gd name="T17" fmla="*/ 332 h 1260"/>
                <a:gd name="T18" fmla="*/ 432 w 1251"/>
                <a:gd name="T19" fmla="*/ 360 h 1260"/>
                <a:gd name="T20" fmla="*/ 432 w 1251"/>
                <a:gd name="T21" fmla="*/ 772 h 1260"/>
                <a:gd name="T22" fmla="*/ 271 w 1251"/>
                <a:gd name="T23" fmla="*/ 933 h 1260"/>
                <a:gd name="T24" fmla="*/ 177 w 1251"/>
                <a:gd name="T25" fmla="*/ 906 h 1260"/>
                <a:gd name="T26" fmla="*/ 0 w 1251"/>
                <a:gd name="T27" fmla="*/ 1083 h 1260"/>
                <a:gd name="T28" fmla="*/ 177 w 1251"/>
                <a:gd name="T29" fmla="*/ 1260 h 1260"/>
                <a:gd name="T30" fmla="*/ 355 w 1251"/>
                <a:gd name="T31" fmla="*/ 1083 h 1260"/>
                <a:gd name="T32" fmla="*/ 328 w 1251"/>
                <a:gd name="T33" fmla="*/ 989 h 1260"/>
                <a:gd name="T34" fmla="*/ 486 w 1251"/>
                <a:gd name="T35" fmla="*/ 831 h 1260"/>
                <a:gd name="T36" fmla="*/ 491 w 1251"/>
                <a:gd name="T37" fmla="*/ 831 h 1260"/>
                <a:gd name="T38" fmla="*/ 879 w 1251"/>
                <a:gd name="T39" fmla="*/ 831 h 1260"/>
                <a:gd name="T40" fmla="*/ 907 w 1251"/>
                <a:gd name="T41" fmla="*/ 819 h 1260"/>
                <a:gd name="T42" fmla="*/ 1237 w 1251"/>
                <a:gd name="T43" fmla="*/ 490 h 1260"/>
                <a:gd name="T44" fmla="*/ 1245 w 1251"/>
                <a:gd name="T45" fmla="*/ 446 h 1260"/>
                <a:gd name="T46" fmla="*/ 275 w 1251"/>
                <a:gd name="T47" fmla="*/ 1083 h 1260"/>
                <a:gd name="T48" fmla="*/ 177 w 1251"/>
                <a:gd name="T49" fmla="*/ 1180 h 1260"/>
                <a:gd name="T50" fmla="*/ 80 w 1251"/>
                <a:gd name="T51" fmla="*/ 1083 h 1260"/>
                <a:gd name="T52" fmla="*/ 177 w 1251"/>
                <a:gd name="T53" fmla="*/ 986 h 1260"/>
                <a:gd name="T54" fmla="*/ 212 w 1251"/>
                <a:gd name="T55" fmla="*/ 992 h 1260"/>
                <a:gd name="T56" fmla="*/ 149 w 1251"/>
                <a:gd name="T57" fmla="*/ 1055 h 1260"/>
                <a:gd name="T58" fmla="*/ 149 w 1251"/>
                <a:gd name="T59" fmla="*/ 1111 h 1260"/>
                <a:gd name="T60" fmla="*/ 177 w 1251"/>
                <a:gd name="T61" fmla="*/ 1123 h 1260"/>
                <a:gd name="T62" fmla="*/ 206 w 1251"/>
                <a:gd name="T63" fmla="*/ 1111 h 1260"/>
                <a:gd name="T64" fmla="*/ 268 w 1251"/>
                <a:gd name="T65" fmla="*/ 1049 h 1260"/>
                <a:gd name="T66" fmla="*/ 275 w 1251"/>
                <a:gd name="T67" fmla="*/ 1083 h 1260"/>
                <a:gd name="T68" fmla="*/ 862 w 1251"/>
                <a:gd name="T69" fmla="*/ 751 h 1260"/>
                <a:gd name="T70" fmla="*/ 512 w 1251"/>
                <a:gd name="T71" fmla="*/ 751 h 1260"/>
                <a:gd name="T72" fmla="*/ 512 w 1251"/>
                <a:gd name="T73" fmla="*/ 377 h 1260"/>
                <a:gd name="T74" fmla="*/ 589 w 1251"/>
                <a:gd name="T75" fmla="*/ 300 h 1260"/>
                <a:gd name="T76" fmla="*/ 589 w 1251"/>
                <a:gd name="T77" fmla="*/ 622 h 1260"/>
                <a:gd name="T78" fmla="*/ 629 w 1251"/>
                <a:gd name="T79" fmla="*/ 662 h 1260"/>
                <a:gd name="T80" fmla="*/ 952 w 1251"/>
                <a:gd name="T81" fmla="*/ 662 h 1260"/>
                <a:gd name="T82" fmla="*/ 862 w 1251"/>
                <a:gd name="T83" fmla="*/ 751 h 1260"/>
                <a:gd name="T84" fmla="*/ 1032 w 1251"/>
                <a:gd name="T85" fmla="*/ 582 h 1260"/>
                <a:gd name="T86" fmla="*/ 669 w 1251"/>
                <a:gd name="T87" fmla="*/ 582 h 1260"/>
                <a:gd name="T88" fmla="*/ 669 w 1251"/>
                <a:gd name="T89" fmla="*/ 220 h 1260"/>
                <a:gd name="T90" fmla="*/ 749 w 1251"/>
                <a:gd name="T91" fmla="*/ 140 h 1260"/>
                <a:gd name="T92" fmla="*/ 749 w 1251"/>
                <a:gd name="T93" fmla="*/ 462 h 1260"/>
                <a:gd name="T94" fmla="*/ 789 w 1251"/>
                <a:gd name="T95" fmla="*/ 502 h 1260"/>
                <a:gd name="T96" fmla="*/ 1112 w 1251"/>
                <a:gd name="T97" fmla="*/ 502 h 1260"/>
                <a:gd name="T98" fmla="*/ 1032 w 1251"/>
                <a:gd name="T99" fmla="*/ 582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1" h="1260">
                  <a:moveTo>
                    <a:pt x="1245" y="446"/>
                  </a:moveTo>
                  <a:cubicBezTo>
                    <a:pt x="1239" y="431"/>
                    <a:pt x="1224" y="422"/>
                    <a:pt x="1208" y="422"/>
                  </a:cubicBezTo>
                  <a:cubicBezTo>
                    <a:pt x="829" y="422"/>
                    <a:pt x="829" y="422"/>
                    <a:pt x="829" y="422"/>
                  </a:cubicBezTo>
                  <a:cubicBezTo>
                    <a:pt x="829" y="43"/>
                    <a:pt x="829" y="43"/>
                    <a:pt x="829" y="43"/>
                  </a:cubicBezTo>
                  <a:cubicBezTo>
                    <a:pt x="829" y="27"/>
                    <a:pt x="819" y="12"/>
                    <a:pt x="804" y="6"/>
                  </a:cubicBezTo>
                  <a:cubicBezTo>
                    <a:pt x="789" y="0"/>
                    <a:pt x="772" y="3"/>
                    <a:pt x="761" y="15"/>
                  </a:cubicBezTo>
                  <a:cubicBezTo>
                    <a:pt x="601" y="175"/>
                    <a:pt x="601" y="175"/>
                    <a:pt x="601" y="175"/>
                  </a:cubicBezTo>
                  <a:cubicBezTo>
                    <a:pt x="601" y="175"/>
                    <a:pt x="601" y="175"/>
                    <a:pt x="601" y="175"/>
                  </a:cubicBezTo>
                  <a:cubicBezTo>
                    <a:pt x="444" y="332"/>
                    <a:pt x="444" y="332"/>
                    <a:pt x="444" y="332"/>
                  </a:cubicBezTo>
                  <a:cubicBezTo>
                    <a:pt x="436" y="339"/>
                    <a:pt x="432" y="350"/>
                    <a:pt x="432" y="360"/>
                  </a:cubicBezTo>
                  <a:cubicBezTo>
                    <a:pt x="432" y="772"/>
                    <a:pt x="432" y="772"/>
                    <a:pt x="432" y="772"/>
                  </a:cubicBezTo>
                  <a:cubicBezTo>
                    <a:pt x="271" y="933"/>
                    <a:pt x="271" y="933"/>
                    <a:pt x="271" y="933"/>
                  </a:cubicBezTo>
                  <a:cubicBezTo>
                    <a:pt x="244" y="916"/>
                    <a:pt x="212" y="906"/>
                    <a:pt x="177" y="906"/>
                  </a:cubicBezTo>
                  <a:cubicBezTo>
                    <a:pt x="80" y="906"/>
                    <a:pt x="0" y="985"/>
                    <a:pt x="0" y="1083"/>
                  </a:cubicBezTo>
                  <a:cubicBezTo>
                    <a:pt x="0" y="1181"/>
                    <a:pt x="80" y="1260"/>
                    <a:pt x="177" y="1260"/>
                  </a:cubicBezTo>
                  <a:cubicBezTo>
                    <a:pt x="275" y="1260"/>
                    <a:pt x="355" y="1181"/>
                    <a:pt x="355" y="1083"/>
                  </a:cubicBezTo>
                  <a:cubicBezTo>
                    <a:pt x="355" y="1049"/>
                    <a:pt x="345" y="1017"/>
                    <a:pt x="328" y="989"/>
                  </a:cubicBezTo>
                  <a:cubicBezTo>
                    <a:pt x="486" y="831"/>
                    <a:pt x="486" y="831"/>
                    <a:pt x="486" y="831"/>
                  </a:cubicBezTo>
                  <a:cubicBezTo>
                    <a:pt x="488" y="831"/>
                    <a:pt x="489" y="831"/>
                    <a:pt x="491" y="831"/>
                  </a:cubicBezTo>
                  <a:cubicBezTo>
                    <a:pt x="879" y="831"/>
                    <a:pt x="879" y="831"/>
                    <a:pt x="879" y="831"/>
                  </a:cubicBezTo>
                  <a:cubicBezTo>
                    <a:pt x="890" y="831"/>
                    <a:pt x="900" y="827"/>
                    <a:pt x="907" y="819"/>
                  </a:cubicBezTo>
                  <a:cubicBezTo>
                    <a:pt x="1237" y="490"/>
                    <a:pt x="1237" y="490"/>
                    <a:pt x="1237" y="490"/>
                  </a:cubicBezTo>
                  <a:cubicBezTo>
                    <a:pt x="1248" y="479"/>
                    <a:pt x="1251" y="461"/>
                    <a:pt x="1245" y="446"/>
                  </a:cubicBezTo>
                  <a:close/>
                  <a:moveTo>
                    <a:pt x="275" y="1083"/>
                  </a:moveTo>
                  <a:cubicBezTo>
                    <a:pt x="275" y="1137"/>
                    <a:pt x="231" y="1180"/>
                    <a:pt x="177" y="1180"/>
                  </a:cubicBezTo>
                  <a:cubicBezTo>
                    <a:pt x="124" y="1180"/>
                    <a:pt x="80" y="1137"/>
                    <a:pt x="80" y="1083"/>
                  </a:cubicBezTo>
                  <a:cubicBezTo>
                    <a:pt x="80" y="1030"/>
                    <a:pt x="124" y="986"/>
                    <a:pt x="177" y="986"/>
                  </a:cubicBezTo>
                  <a:cubicBezTo>
                    <a:pt x="189" y="986"/>
                    <a:pt x="201" y="988"/>
                    <a:pt x="212" y="992"/>
                  </a:cubicBezTo>
                  <a:cubicBezTo>
                    <a:pt x="149" y="1055"/>
                    <a:pt x="149" y="1055"/>
                    <a:pt x="149" y="1055"/>
                  </a:cubicBezTo>
                  <a:cubicBezTo>
                    <a:pt x="134" y="1070"/>
                    <a:pt x="134" y="1096"/>
                    <a:pt x="149" y="1111"/>
                  </a:cubicBezTo>
                  <a:cubicBezTo>
                    <a:pt x="157" y="1119"/>
                    <a:pt x="167" y="1123"/>
                    <a:pt x="177" y="1123"/>
                  </a:cubicBezTo>
                  <a:cubicBezTo>
                    <a:pt x="188" y="1123"/>
                    <a:pt x="198" y="1119"/>
                    <a:pt x="206" y="1111"/>
                  </a:cubicBezTo>
                  <a:cubicBezTo>
                    <a:pt x="268" y="1049"/>
                    <a:pt x="268" y="1049"/>
                    <a:pt x="268" y="1049"/>
                  </a:cubicBezTo>
                  <a:cubicBezTo>
                    <a:pt x="272" y="1059"/>
                    <a:pt x="275" y="1071"/>
                    <a:pt x="275" y="1083"/>
                  </a:cubicBezTo>
                  <a:close/>
                  <a:moveTo>
                    <a:pt x="862" y="751"/>
                  </a:moveTo>
                  <a:cubicBezTo>
                    <a:pt x="512" y="751"/>
                    <a:pt x="512" y="751"/>
                    <a:pt x="512" y="751"/>
                  </a:cubicBezTo>
                  <a:cubicBezTo>
                    <a:pt x="512" y="377"/>
                    <a:pt x="512" y="377"/>
                    <a:pt x="512" y="377"/>
                  </a:cubicBezTo>
                  <a:cubicBezTo>
                    <a:pt x="589" y="300"/>
                    <a:pt x="589" y="300"/>
                    <a:pt x="589" y="300"/>
                  </a:cubicBezTo>
                  <a:cubicBezTo>
                    <a:pt x="589" y="622"/>
                    <a:pt x="589" y="622"/>
                    <a:pt x="589" y="622"/>
                  </a:cubicBezTo>
                  <a:cubicBezTo>
                    <a:pt x="589" y="644"/>
                    <a:pt x="607" y="662"/>
                    <a:pt x="629" y="662"/>
                  </a:cubicBezTo>
                  <a:cubicBezTo>
                    <a:pt x="952" y="662"/>
                    <a:pt x="952" y="662"/>
                    <a:pt x="952" y="662"/>
                  </a:cubicBezTo>
                  <a:lnTo>
                    <a:pt x="862" y="751"/>
                  </a:lnTo>
                  <a:close/>
                  <a:moveTo>
                    <a:pt x="1032" y="582"/>
                  </a:moveTo>
                  <a:cubicBezTo>
                    <a:pt x="669" y="582"/>
                    <a:pt x="669" y="582"/>
                    <a:pt x="669" y="582"/>
                  </a:cubicBezTo>
                  <a:cubicBezTo>
                    <a:pt x="669" y="220"/>
                    <a:pt x="669" y="220"/>
                    <a:pt x="669" y="220"/>
                  </a:cubicBezTo>
                  <a:cubicBezTo>
                    <a:pt x="749" y="140"/>
                    <a:pt x="749" y="140"/>
                    <a:pt x="749" y="140"/>
                  </a:cubicBezTo>
                  <a:cubicBezTo>
                    <a:pt x="749" y="462"/>
                    <a:pt x="749" y="462"/>
                    <a:pt x="749" y="462"/>
                  </a:cubicBezTo>
                  <a:cubicBezTo>
                    <a:pt x="749" y="484"/>
                    <a:pt x="767" y="502"/>
                    <a:pt x="789" y="502"/>
                  </a:cubicBezTo>
                  <a:cubicBezTo>
                    <a:pt x="1112" y="502"/>
                    <a:pt x="1112" y="502"/>
                    <a:pt x="1112" y="502"/>
                  </a:cubicBezTo>
                  <a:lnTo>
                    <a:pt x="1032" y="5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79095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CA4F29-3B48-EE39-4B7D-64D7CBA57973}"/>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33</a:t>
            </a:fld>
            <a:endParaRPr lang="en-GB"/>
          </a:p>
        </p:txBody>
      </p:sp>
      <p:sp>
        <p:nvSpPr>
          <p:cNvPr id="2" name="Title 1">
            <a:extLst>
              <a:ext uri="{FF2B5EF4-FFF2-40B4-BE49-F238E27FC236}">
                <a16:creationId xmlns:a16="http://schemas.microsoft.com/office/drawing/2014/main" id="{7EFCACB3-37DA-5055-4299-D782E27545C1}"/>
              </a:ext>
            </a:extLst>
          </p:cNvPr>
          <p:cNvSpPr>
            <a:spLocks noGrp="1"/>
          </p:cNvSpPr>
          <p:nvPr>
            <p:ph type="title"/>
          </p:nvPr>
        </p:nvSpPr>
        <p:spPr>
          <a:xfrm>
            <a:off x="377825" y="1228725"/>
            <a:ext cx="9445752" cy="2151675"/>
          </a:xfrm>
        </p:spPr>
        <p:txBody>
          <a:bodyPr/>
          <a:lstStyle/>
          <a:p>
            <a:r>
              <a:rPr lang="en-US"/>
              <a:t>Pharmacy action plan:</a:t>
            </a:r>
            <a:br>
              <a:rPr lang="en-US"/>
            </a:br>
            <a:r>
              <a:rPr lang="en-US" sz="4800" i="1"/>
              <a:t>Field execution</a:t>
            </a:r>
          </a:p>
        </p:txBody>
      </p:sp>
      <p:sp>
        <p:nvSpPr>
          <p:cNvPr id="8" name="Text Placeholder 7">
            <a:extLst>
              <a:ext uri="{FF2B5EF4-FFF2-40B4-BE49-F238E27FC236}">
                <a16:creationId xmlns:a16="http://schemas.microsoft.com/office/drawing/2014/main" id="{610D5C9B-BB12-B36E-8F1E-3B95E9B2B0B2}"/>
              </a:ext>
            </a:extLst>
          </p:cNvPr>
          <p:cNvSpPr>
            <a:spLocks noGrp="1"/>
          </p:cNvSpPr>
          <p:nvPr>
            <p:ph type="body" idx="1"/>
          </p:nvPr>
        </p:nvSpPr>
        <p:spPr>
          <a:xfrm>
            <a:off x="377825" y="3465000"/>
            <a:ext cx="9445752" cy="1500187"/>
          </a:xfrm>
        </p:spPr>
        <p:txBody>
          <a:bodyPr/>
          <a:lstStyle/>
          <a:p>
            <a:endParaRPr lang="en-US" sz="1800"/>
          </a:p>
          <a:p>
            <a:r>
              <a:rPr lang="en-US" sz="1800"/>
              <a:t>January – December 2024</a:t>
            </a:r>
          </a:p>
        </p:txBody>
      </p:sp>
    </p:spTree>
    <p:extLst>
      <p:ext uri="{BB962C8B-B14F-4D97-AF65-F5344CB8AC3E}">
        <p14:creationId xmlns:p14="http://schemas.microsoft.com/office/powerpoint/2010/main" val="149049139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833F-F41A-5FD6-78FD-EC987EFBC642}"/>
              </a:ext>
            </a:extLst>
          </p:cNvPr>
          <p:cNvSpPr>
            <a:spLocks noGrp="1"/>
          </p:cNvSpPr>
          <p:nvPr>
            <p:ph type="title"/>
          </p:nvPr>
        </p:nvSpPr>
        <p:spPr>
          <a:xfrm>
            <a:off x="377824" y="377825"/>
            <a:ext cx="11439144" cy="850107"/>
          </a:xfrm>
        </p:spPr>
        <p:txBody>
          <a:bodyPr/>
          <a:lstStyle/>
          <a:p>
            <a:r>
              <a:rPr lang="en-US"/>
              <a:t>V116 Pharmacy segment: Merck roles &amp; responsibilities</a:t>
            </a:r>
          </a:p>
        </p:txBody>
      </p:sp>
      <p:sp>
        <p:nvSpPr>
          <p:cNvPr id="5" name="Slide Number Placeholder 4">
            <a:extLst>
              <a:ext uri="{FF2B5EF4-FFF2-40B4-BE49-F238E27FC236}">
                <a16:creationId xmlns:a16="http://schemas.microsoft.com/office/drawing/2014/main" id="{F1059001-90F1-3555-2EF5-C2EEB6AB0DDD}"/>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34</a:t>
            </a:fld>
            <a:endParaRPr lang="en-GB"/>
          </a:p>
        </p:txBody>
      </p:sp>
      <p:sp>
        <p:nvSpPr>
          <p:cNvPr id="19" name="Rounded Rectangle 47">
            <a:extLst>
              <a:ext uri="{FF2B5EF4-FFF2-40B4-BE49-F238E27FC236}">
                <a16:creationId xmlns:a16="http://schemas.microsoft.com/office/drawing/2014/main" id="{192108BE-21A7-0326-D42D-A7306CA4EBFC}"/>
              </a:ext>
            </a:extLst>
          </p:cNvPr>
          <p:cNvSpPr/>
          <p:nvPr/>
        </p:nvSpPr>
        <p:spPr bwMode="gray">
          <a:xfrm>
            <a:off x="377826" y="1334047"/>
            <a:ext cx="1778634" cy="658876"/>
          </a:xfrm>
          <a:prstGeom prst="rect">
            <a:avLst/>
          </a:prstGeom>
          <a:solidFill>
            <a:srgbClr val="00857C"/>
          </a:solidFill>
          <a:ln w="53975" cap="flat" cmpd="sng" algn="ctr">
            <a:noFill/>
            <a:prstDash val="solid"/>
          </a:ln>
          <a:effectLst/>
        </p:spPr>
        <p:txBody>
          <a:bodyPr lIns="594360" rIns="0" rtlCol="0" anchor="ctr"/>
          <a:lstStyle/>
          <a:p>
            <a:pPr marL="0" marR="0" lvl="0" indent="0" defTabSz="457109" rtl="0" eaLnBrk="1" fontAlgn="auto" latinLnBrk="0" hangingPunct="1">
              <a:lnSpc>
                <a:spcPct val="90000"/>
              </a:lnSpc>
              <a:spcBef>
                <a:spcPts val="200"/>
              </a:spcBef>
              <a:spcAft>
                <a:spcPts val="0"/>
              </a:spcAft>
              <a:buClrTx/>
              <a:buSzTx/>
              <a:buFontTx/>
              <a:buNone/>
              <a:tabLst/>
              <a:defRPr/>
            </a:pPr>
            <a:r>
              <a:rPr kumimoji="0" lang="en-US" sz="1700" i="0" u="none" strike="noStrike" kern="0" cap="none" spc="-30" normalizeH="0" noProof="0">
                <a:ln>
                  <a:noFill/>
                </a:ln>
                <a:solidFill>
                  <a:schemeClr val="bg1"/>
                </a:solidFill>
                <a:effectLst/>
                <a:uLnTx/>
                <a:uFillTx/>
                <a:ea typeface="+mn-ea"/>
                <a:cs typeface="+mn-cs"/>
              </a:rPr>
              <a:t>Merck sales </a:t>
            </a:r>
            <a:r>
              <a:rPr kumimoji="0" lang="en-US" sz="1700" i="0" u="none" strike="noStrike" kern="0" cap="none" spc="0" normalizeH="0" baseline="0" noProof="0">
                <a:ln>
                  <a:noFill/>
                </a:ln>
                <a:solidFill>
                  <a:schemeClr val="bg1"/>
                </a:solidFill>
                <a:effectLst/>
                <a:uLnTx/>
                <a:uFillTx/>
                <a:ea typeface="+mn-ea"/>
                <a:cs typeface="+mn-cs"/>
              </a:rPr>
              <a:t>operative</a:t>
            </a:r>
          </a:p>
        </p:txBody>
      </p:sp>
      <p:sp>
        <p:nvSpPr>
          <p:cNvPr id="23" name="Rounded Rectangle 47">
            <a:extLst>
              <a:ext uri="{FF2B5EF4-FFF2-40B4-BE49-F238E27FC236}">
                <a16:creationId xmlns:a16="http://schemas.microsoft.com/office/drawing/2014/main" id="{31C4228E-9588-7468-E251-B17BF217D0FD}"/>
              </a:ext>
            </a:extLst>
          </p:cNvPr>
          <p:cNvSpPr/>
          <p:nvPr/>
        </p:nvSpPr>
        <p:spPr bwMode="gray">
          <a:xfrm>
            <a:off x="2264231" y="1334047"/>
            <a:ext cx="1919149" cy="658876"/>
          </a:xfrm>
          <a:prstGeom prst="rect">
            <a:avLst/>
          </a:prstGeom>
          <a:solidFill>
            <a:schemeClr val="accent4">
              <a:lumMod val="90000"/>
              <a:lumOff val="10000"/>
            </a:schemeClr>
          </a:solidFill>
          <a:ln w="53975" cap="flat" cmpd="sng" algn="ctr">
            <a:noFill/>
            <a:prstDash val="solid"/>
          </a:ln>
          <a:effectLst/>
        </p:spPr>
        <p:txBody>
          <a:bodyPr lIns="594360" rtlCol="0" anchor="ctr"/>
          <a:lstStyle/>
          <a:p>
            <a:pPr marL="0" marR="0" lvl="0" indent="0" defTabSz="457109" rtl="0" eaLnBrk="1" fontAlgn="auto" latinLnBrk="0" hangingPunct="1">
              <a:lnSpc>
                <a:spcPct val="90000"/>
              </a:lnSpc>
              <a:spcBef>
                <a:spcPts val="200"/>
              </a:spcBef>
              <a:spcAft>
                <a:spcPts val="0"/>
              </a:spcAft>
              <a:buClrTx/>
              <a:buSzTx/>
              <a:buFontTx/>
              <a:buNone/>
              <a:tabLst/>
              <a:defRPr/>
            </a:pPr>
            <a:r>
              <a:rPr kumimoji="0" lang="en-US" sz="1700" i="0" u="none" strike="noStrike" kern="0" cap="none" spc="0" normalizeH="0" baseline="0" noProof="0">
                <a:ln>
                  <a:noFill/>
                </a:ln>
                <a:solidFill>
                  <a:schemeClr val="bg1"/>
                </a:solidFill>
                <a:effectLst/>
                <a:uLnTx/>
                <a:uFillTx/>
                <a:ea typeface="+mn-ea"/>
                <a:cs typeface="+mn-cs"/>
              </a:rPr>
              <a:t>Customer</a:t>
            </a:r>
            <a:br>
              <a:rPr kumimoji="0" lang="en-US" sz="1700" i="0" u="none" strike="noStrike" kern="0" cap="none" spc="0" normalizeH="0" baseline="0" noProof="0">
                <a:ln>
                  <a:noFill/>
                </a:ln>
                <a:solidFill>
                  <a:schemeClr val="bg1"/>
                </a:solidFill>
                <a:effectLst/>
                <a:uLnTx/>
                <a:uFillTx/>
                <a:ea typeface="+mn-ea"/>
                <a:cs typeface="+mn-cs"/>
              </a:rPr>
            </a:br>
            <a:r>
              <a:rPr kumimoji="0" lang="en-US" sz="1700" i="0" u="none" strike="noStrike" kern="0" cap="none" spc="0" normalizeH="0" baseline="0" noProof="0">
                <a:ln>
                  <a:noFill/>
                </a:ln>
                <a:solidFill>
                  <a:schemeClr val="bg1"/>
                </a:solidFill>
                <a:effectLst/>
                <a:uLnTx/>
                <a:uFillTx/>
                <a:ea typeface="+mn-ea"/>
                <a:cs typeface="+mn-cs"/>
              </a:rPr>
              <a:t>role</a:t>
            </a:r>
          </a:p>
        </p:txBody>
      </p:sp>
      <p:sp>
        <p:nvSpPr>
          <p:cNvPr id="26" name="Rounded Rectangle 47">
            <a:extLst>
              <a:ext uri="{FF2B5EF4-FFF2-40B4-BE49-F238E27FC236}">
                <a16:creationId xmlns:a16="http://schemas.microsoft.com/office/drawing/2014/main" id="{64E140E6-23B4-25E5-B094-3F70F7BA7ED9}"/>
              </a:ext>
            </a:extLst>
          </p:cNvPr>
          <p:cNvSpPr/>
          <p:nvPr/>
        </p:nvSpPr>
        <p:spPr bwMode="gray">
          <a:xfrm>
            <a:off x="4287497" y="1334047"/>
            <a:ext cx="7526678" cy="658876"/>
          </a:xfrm>
          <a:prstGeom prst="rect">
            <a:avLst/>
          </a:prstGeom>
          <a:solidFill>
            <a:schemeClr val="tx2"/>
          </a:solidFill>
          <a:ln w="53975" cap="flat" cmpd="sng" algn="ctr">
            <a:noFill/>
            <a:prstDash val="solid"/>
          </a:ln>
          <a:effectLst/>
        </p:spPr>
        <p:txBody>
          <a:bodyPr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700" i="0" u="none" strike="noStrike" kern="0" cap="none" spc="0" normalizeH="0" baseline="0" noProof="0">
                <a:ln>
                  <a:noFill/>
                </a:ln>
                <a:solidFill>
                  <a:schemeClr val="bg1"/>
                </a:solidFill>
                <a:effectLst/>
                <a:uLnTx/>
                <a:uFillTx/>
                <a:ea typeface="+mn-ea"/>
                <a:cs typeface="+mn-cs"/>
              </a:rPr>
              <a:t>Primary focus</a:t>
            </a:r>
          </a:p>
        </p:txBody>
      </p:sp>
      <p:sp>
        <p:nvSpPr>
          <p:cNvPr id="28" name="Rounded Rectangle 47">
            <a:extLst>
              <a:ext uri="{FF2B5EF4-FFF2-40B4-BE49-F238E27FC236}">
                <a16:creationId xmlns:a16="http://schemas.microsoft.com/office/drawing/2014/main" id="{F356D636-F4F5-E020-F9B6-E7C8A5332BD6}"/>
              </a:ext>
            </a:extLst>
          </p:cNvPr>
          <p:cNvSpPr/>
          <p:nvPr/>
        </p:nvSpPr>
        <p:spPr bwMode="gray">
          <a:xfrm>
            <a:off x="377826" y="2054421"/>
            <a:ext cx="1778634" cy="1461477"/>
          </a:xfrm>
          <a:prstGeom prst="rect">
            <a:avLst/>
          </a:prstGeom>
          <a:solidFill>
            <a:srgbClr val="F7F7F7"/>
          </a:solidFill>
          <a:ln w="53975" cap="flat" cmpd="sng" algn="ctr">
            <a:noFill/>
            <a:prstDash val="solid"/>
          </a:ln>
          <a:effectLst/>
        </p:spPr>
        <p:txBody>
          <a:bodyPr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1"/>
                </a:solidFill>
                <a:effectLst/>
                <a:uLnTx/>
                <a:uFillTx/>
                <a:ea typeface="+mn-ea"/>
                <a:cs typeface="+mn-cs"/>
              </a:rPr>
              <a:t>Pharmacy account executive </a:t>
            </a:r>
          </a:p>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1"/>
                </a:solidFill>
                <a:effectLst/>
                <a:uLnTx/>
                <a:uFillTx/>
                <a:ea typeface="+mn-ea"/>
                <a:cs typeface="+mn-cs"/>
              </a:rPr>
              <a:t>(VPAE, C&amp;D IPN AE, &amp; LTC AE)</a:t>
            </a:r>
          </a:p>
        </p:txBody>
      </p:sp>
      <p:sp>
        <p:nvSpPr>
          <p:cNvPr id="29" name="Rounded Rectangle 47">
            <a:extLst>
              <a:ext uri="{FF2B5EF4-FFF2-40B4-BE49-F238E27FC236}">
                <a16:creationId xmlns:a16="http://schemas.microsoft.com/office/drawing/2014/main" id="{9727AFB0-03AE-B232-1C0C-066B0D07FFDE}"/>
              </a:ext>
            </a:extLst>
          </p:cNvPr>
          <p:cNvSpPr/>
          <p:nvPr/>
        </p:nvSpPr>
        <p:spPr bwMode="gray">
          <a:xfrm>
            <a:off x="377826" y="3636008"/>
            <a:ext cx="1778634" cy="596353"/>
          </a:xfrm>
          <a:prstGeom prst="rect">
            <a:avLst/>
          </a:prstGeom>
          <a:solidFill>
            <a:srgbClr val="F7F7F7"/>
          </a:solidFill>
          <a:ln w="53975" cap="flat" cmpd="sng" algn="ctr">
            <a:noFill/>
            <a:prstDash val="solid"/>
          </a:ln>
          <a:effectLst/>
        </p:spPr>
        <p:txBody>
          <a:bodyPr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1"/>
                </a:solidFill>
                <a:effectLst/>
                <a:uLnTx/>
                <a:uFillTx/>
                <a:ea typeface="+mn-ea"/>
                <a:cs typeface="+mn-cs"/>
              </a:rPr>
              <a:t>VPAE, PVAR</a:t>
            </a:r>
          </a:p>
        </p:txBody>
      </p:sp>
      <p:sp>
        <p:nvSpPr>
          <p:cNvPr id="30" name="Rounded Rectangle 47">
            <a:extLst>
              <a:ext uri="{FF2B5EF4-FFF2-40B4-BE49-F238E27FC236}">
                <a16:creationId xmlns:a16="http://schemas.microsoft.com/office/drawing/2014/main" id="{3FE4FC79-EB47-CD7A-69BC-DD677A56E6D6}"/>
              </a:ext>
            </a:extLst>
          </p:cNvPr>
          <p:cNvSpPr/>
          <p:nvPr/>
        </p:nvSpPr>
        <p:spPr bwMode="gray">
          <a:xfrm>
            <a:off x="377826" y="4352471"/>
            <a:ext cx="1778634" cy="596353"/>
          </a:xfrm>
          <a:prstGeom prst="rect">
            <a:avLst/>
          </a:prstGeom>
          <a:solidFill>
            <a:srgbClr val="F7F7F7"/>
          </a:solidFill>
          <a:ln w="53975" cap="flat" cmpd="sng" algn="ctr">
            <a:noFill/>
            <a:prstDash val="solid"/>
          </a:ln>
          <a:effectLst/>
        </p:spPr>
        <p:txBody>
          <a:bodyPr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1"/>
                </a:solidFill>
                <a:effectLst/>
                <a:uLnTx/>
                <a:uFillTx/>
                <a:ea typeface="+mn-ea"/>
                <a:cs typeface="+mn-cs"/>
              </a:rPr>
              <a:t>PVAR</a:t>
            </a:r>
          </a:p>
        </p:txBody>
      </p:sp>
      <p:sp>
        <p:nvSpPr>
          <p:cNvPr id="31" name="Rounded Rectangle 47">
            <a:extLst>
              <a:ext uri="{FF2B5EF4-FFF2-40B4-BE49-F238E27FC236}">
                <a16:creationId xmlns:a16="http://schemas.microsoft.com/office/drawing/2014/main" id="{D4C650EF-C315-FABA-E725-2696F5363FD9}"/>
              </a:ext>
            </a:extLst>
          </p:cNvPr>
          <p:cNvSpPr/>
          <p:nvPr/>
        </p:nvSpPr>
        <p:spPr bwMode="gray">
          <a:xfrm>
            <a:off x="377826" y="5158984"/>
            <a:ext cx="1778634" cy="506303"/>
          </a:xfrm>
          <a:prstGeom prst="rect">
            <a:avLst/>
          </a:prstGeom>
          <a:solidFill>
            <a:srgbClr val="F7F7F7"/>
          </a:solidFill>
          <a:ln w="53975" cap="flat" cmpd="sng" algn="ctr">
            <a:noFill/>
            <a:prstDash val="solid"/>
          </a:ln>
          <a:effectLst/>
        </p:spPr>
        <p:txBody>
          <a:bodyPr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1"/>
                </a:solidFill>
                <a:effectLst/>
                <a:uLnTx/>
                <a:uFillTx/>
                <a:ea typeface="+mn-ea"/>
                <a:cs typeface="+mn-cs"/>
              </a:rPr>
              <a:t>Field </a:t>
            </a:r>
          </a:p>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1"/>
                </a:solidFill>
                <a:effectLst/>
                <a:uLnTx/>
                <a:uFillTx/>
                <a:ea typeface="+mn-ea"/>
                <a:cs typeface="+mn-cs"/>
              </a:rPr>
              <a:t>(VKCL &amp; VCR)</a:t>
            </a:r>
          </a:p>
          <a:p>
            <a:pPr marL="0" marR="0" lvl="0" indent="0" algn="ctr" defTabSz="457109" rtl="0" eaLnBrk="1" fontAlgn="auto" latinLnBrk="0" hangingPunct="1">
              <a:lnSpc>
                <a:spcPct val="90000"/>
              </a:lnSpc>
              <a:spcBef>
                <a:spcPts val="200"/>
              </a:spcBef>
              <a:spcAft>
                <a:spcPts val="0"/>
              </a:spcAft>
              <a:buClrTx/>
              <a:buSzTx/>
              <a:buFontTx/>
              <a:buNone/>
              <a:tabLst/>
              <a:defRPr/>
            </a:pPr>
            <a:endParaRPr kumimoji="0" lang="en-US" sz="1400" i="0" u="none" strike="noStrike" kern="0" cap="none" spc="0" normalizeH="0" baseline="0" noProof="0">
              <a:ln>
                <a:noFill/>
              </a:ln>
              <a:solidFill>
                <a:schemeClr val="accent1"/>
              </a:solidFill>
              <a:effectLst/>
              <a:uLnTx/>
              <a:uFillTx/>
              <a:ea typeface="+mn-ea"/>
              <a:cs typeface="+mn-cs"/>
            </a:endParaRPr>
          </a:p>
        </p:txBody>
      </p:sp>
      <p:sp>
        <p:nvSpPr>
          <p:cNvPr id="32" name="Rounded Rectangle 47">
            <a:extLst>
              <a:ext uri="{FF2B5EF4-FFF2-40B4-BE49-F238E27FC236}">
                <a16:creationId xmlns:a16="http://schemas.microsoft.com/office/drawing/2014/main" id="{557BD2DD-2B79-E8D4-4D0C-A130956A0D05}"/>
              </a:ext>
            </a:extLst>
          </p:cNvPr>
          <p:cNvSpPr/>
          <p:nvPr/>
        </p:nvSpPr>
        <p:spPr bwMode="gray">
          <a:xfrm>
            <a:off x="377826" y="5785397"/>
            <a:ext cx="1778634" cy="596353"/>
          </a:xfrm>
          <a:prstGeom prst="rect">
            <a:avLst/>
          </a:prstGeom>
          <a:solidFill>
            <a:srgbClr val="F7F7F7"/>
          </a:solidFill>
          <a:ln w="53975" cap="flat" cmpd="sng" algn="ctr">
            <a:noFill/>
            <a:prstDash val="solid"/>
          </a:ln>
          <a:effectLst/>
        </p:spPr>
        <p:txBody>
          <a:bodyPr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1"/>
                </a:solidFill>
                <a:effectLst/>
                <a:uLnTx/>
                <a:uFillTx/>
                <a:ea typeface="+mn-ea"/>
                <a:cs typeface="+mn-cs"/>
              </a:rPr>
              <a:t>Pharmacy stakeholders</a:t>
            </a:r>
          </a:p>
        </p:txBody>
      </p:sp>
      <p:cxnSp>
        <p:nvCxnSpPr>
          <p:cNvPr id="34" name="Straight Connector 33">
            <a:extLst>
              <a:ext uri="{FF2B5EF4-FFF2-40B4-BE49-F238E27FC236}">
                <a16:creationId xmlns:a16="http://schemas.microsoft.com/office/drawing/2014/main" id="{F544B7A7-03CC-6426-A718-C62D9CB08D59}"/>
              </a:ext>
            </a:extLst>
          </p:cNvPr>
          <p:cNvCxnSpPr>
            <a:cxnSpLocks/>
          </p:cNvCxnSpPr>
          <p:nvPr/>
        </p:nvCxnSpPr>
        <p:spPr bwMode="gray">
          <a:xfrm>
            <a:off x="377825" y="4292416"/>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717E3D2-B6D1-E237-980E-5CD7A22CA7D9}"/>
              </a:ext>
            </a:extLst>
          </p:cNvPr>
          <p:cNvCxnSpPr>
            <a:cxnSpLocks/>
          </p:cNvCxnSpPr>
          <p:nvPr/>
        </p:nvCxnSpPr>
        <p:spPr bwMode="gray">
          <a:xfrm>
            <a:off x="377825" y="3575953"/>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9B42154-5225-989A-C73C-879D6FA6351F}"/>
              </a:ext>
            </a:extLst>
          </p:cNvPr>
          <p:cNvCxnSpPr>
            <a:cxnSpLocks/>
          </p:cNvCxnSpPr>
          <p:nvPr/>
        </p:nvCxnSpPr>
        <p:spPr bwMode="gray">
          <a:xfrm>
            <a:off x="377825" y="500887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DA4254-6B13-5065-4A6E-5CABDF8A4C0B}"/>
              </a:ext>
            </a:extLst>
          </p:cNvPr>
          <p:cNvCxnSpPr>
            <a:cxnSpLocks/>
          </p:cNvCxnSpPr>
          <p:nvPr/>
        </p:nvCxnSpPr>
        <p:spPr bwMode="gray">
          <a:xfrm>
            <a:off x="377825" y="5725342"/>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2" name="Rounded Rectangle 47">
            <a:extLst>
              <a:ext uri="{FF2B5EF4-FFF2-40B4-BE49-F238E27FC236}">
                <a16:creationId xmlns:a16="http://schemas.microsoft.com/office/drawing/2014/main" id="{EEFD6B07-3996-A89F-73E8-F7F7A287455F}"/>
              </a:ext>
            </a:extLst>
          </p:cNvPr>
          <p:cNvSpPr/>
          <p:nvPr/>
        </p:nvSpPr>
        <p:spPr bwMode="gray">
          <a:xfrm>
            <a:off x="2264231" y="2054422"/>
            <a:ext cx="1916048" cy="764978"/>
          </a:xfrm>
          <a:prstGeom prst="rect">
            <a:avLst/>
          </a:prstGeom>
          <a:solidFill>
            <a:srgbClr val="F7F7F7"/>
          </a:solidFill>
          <a:ln w="53975" cap="flat" cmpd="sng" algn="ctr">
            <a:noFill/>
            <a:prstDash val="solid"/>
          </a:ln>
          <a:effectLst/>
        </p:spPr>
        <p:txBody>
          <a:bodyPr lIns="45720" rIns="45720"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4">
                    <a:lumMod val="90000"/>
                    <a:lumOff val="10000"/>
                  </a:schemeClr>
                </a:solidFill>
                <a:effectLst/>
                <a:uLnTx/>
                <a:uFillTx/>
                <a:ea typeface="+mn-ea"/>
                <a:cs typeface="+mn-cs"/>
              </a:rPr>
              <a:t>C-suite</a:t>
            </a:r>
            <a:br>
              <a:rPr kumimoji="0" lang="en-US" sz="1400" i="0" u="none" strike="noStrike" kern="0" cap="none" spc="0" normalizeH="0" baseline="0" noProof="0">
                <a:ln>
                  <a:noFill/>
                </a:ln>
                <a:solidFill>
                  <a:schemeClr val="accent4">
                    <a:lumMod val="90000"/>
                    <a:lumOff val="10000"/>
                  </a:schemeClr>
                </a:solidFill>
                <a:effectLst/>
                <a:uLnTx/>
                <a:uFillTx/>
                <a:ea typeface="+mn-ea"/>
                <a:cs typeface="+mn-cs"/>
              </a:rPr>
            </a:br>
            <a:r>
              <a:rPr kumimoji="0" lang="en-US" sz="1400" i="0" u="none" strike="noStrike" kern="0" cap="none" spc="-10" normalizeH="0" noProof="0">
                <a:ln>
                  <a:noFill/>
                </a:ln>
                <a:solidFill>
                  <a:schemeClr val="accent4">
                    <a:lumMod val="90000"/>
                    <a:lumOff val="10000"/>
                  </a:schemeClr>
                </a:solidFill>
                <a:effectLst/>
                <a:uLnTx/>
                <a:uFillTx/>
                <a:ea typeface="+mn-ea"/>
                <a:cs typeface="+mn-cs"/>
              </a:rPr>
              <a:t>(Pharmacy/IZ director; clinical director)</a:t>
            </a:r>
          </a:p>
        </p:txBody>
      </p:sp>
      <p:sp>
        <p:nvSpPr>
          <p:cNvPr id="43" name="Rounded Rectangle 47">
            <a:extLst>
              <a:ext uri="{FF2B5EF4-FFF2-40B4-BE49-F238E27FC236}">
                <a16:creationId xmlns:a16="http://schemas.microsoft.com/office/drawing/2014/main" id="{14762CAD-F7EE-BCB5-3110-28268E548DFE}"/>
              </a:ext>
            </a:extLst>
          </p:cNvPr>
          <p:cNvSpPr/>
          <p:nvPr/>
        </p:nvSpPr>
        <p:spPr bwMode="gray">
          <a:xfrm>
            <a:off x="2264231" y="3636008"/>
            <a:ext cx="1916048" cy="596353"/>
          </a:xfrm>
          <a:prstGeom prst="rect">
            <a:avLst/>
          </a:prstGeom>
          <a:solidFill>
            <a:srgbClr val="F7F7F7"/>
          </a:solidFill>
          <a:ln w="53975" cap="flat" cmpd="sng" algn="ctr">
            <a:noFill/>
            <a:prstDash val="solid"/>
          </a:ln>
          <a:effectLst/>
        </p:spPr>
        <p:txBody>
          <a:bodyPr lIns="45720" rIns="45720"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4">
                    <a:lumMod val="90000"/>
                    <a:lumOff val="10000"/>
                  </a:schemeClr>
                </a:solidFill>
                <a:effectLst/>
                <a:uLnTx/>
                <a:uFillTx/>
                <a:ea typeface="+mn-ea"/>
                <a:cs typeface="+mn-cs"/>
              </a:rPr>
              <a:t>PDMs</a:t>
            </a:r>
          </a:p>
        </p:txBody>
      </p:sp>
      <p:sp>
        <p:nvSpPr>
          <p:cNvPr id="44" name="Rounded Rectangle 47">
            <a:extLst>
              <a:ext uri="{FF2B5EF4-FFF2-40B4-BE49-F238E27FC236}">
                <a16:creationId xmlns:a16="http://schemas.microsoft.com/office/drawing/2014/main" id="{58DA095B-F1AC-918B-A653-F4EB30E31207}"/>
              </a:ext>
            </a:extLst>
          </p:cNvPr>
          <p:cNvSpPr/>
          <p:nvPr/>
        </p:nvSpPr>
        <p:spPr bwMode="gray">
          <a:xfrm>
            <a:off x="2264231" y="4352471"/>
            <a:ext cx="1916048" cy="596353"/>
          </a:xfrm>
          <a:prstGeom prst="rect">
            <a:avLst/>
          </a:prstGeom>
          <a:solidFill>
            <a:srgbClr val="F7F7F7"/>
          </a:solidFill>
          <a:ln w="53975" cap="flat" cmpd="sng" algn="ctr">
            <a:noFill/>
            <a:prstDash val="solid"/>
          </a:ln>
          <a:effectLst/>
        </p:spPr>
        <p:txBody>
          <a:bodyPr lIns="45720" rIns="45720"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4">
                    <a:lumMod val="90000"/>
                    <a:lumOff val="10000"/>
                  </a:schemeClr>
                </a:solidFill>
                <a:effectLst/>
                <a:uLnTx/>
                <a:uFillTx/>
                <a:ea typeface="+mn-ea"/>
                <a:cs typeface="+mn-cs"/>
              </a:rPr>
              <a:t>Pharmacists</a:t>
            </a:r>
          </a:p>
        </p:txBody>
      </p:sp>
      <p:sp>
        <p:nvSpPr>
          <p:cNvPr id="45" name="Rounded Rectangle 47">
            <a:extLst>
              <a:ext uri="{FF2B5EF4-FFF2-40B4-BE49-F238E27FC236}">
                <a16:creationId xmlns:a16="http://schemas.microsoft.com/office/drawing/2014/main" id="{95CEF7D5-7455-55E1-4754-7E05ABC5DD47}"/>
              </a:ext>
            </a:extLst>
          </p:cNvPr>
          <p:cNvSpPr/>
          <p:nvPr/>
        </p:nvSpPr>
        <p:spPr bwMode="gray">
          <a:xfrm>
            <a:off x="2264231" y="5068934"/>
            <a:ext cx="1916048" cy="596353"/>
          </a:xfrm>
          <a:prstGeom prst="rect">
            <a:avLst/>
          </a:prstGeom>
          <a:solidFill>
            <a:srgbClr val="F7F7F7"/>
          </a:solidFill>
          <a:ln w="53975" cap="flat" cmpd="sng" algn="ctr">
            <a:noFill/>
            <a:prstDash val="solid"/>
          </a:ln>
          <a:effectLst/>
        </p:spPr>
        <p:txBody>
          <a:bodyPr lIns="45720" rIns="45720"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4">
                    <a:lumMod val="90000"/>
                    <a:lumOff val="10000"/>
                  </a:schemeClr>
                </a:solidFill>
                <a:effectLst/>
                <a:uLnTx/>
                <a:uFillTx/>
                <a:ea typeface="+mn-ea"/>
                <a:cs typeface="+mn-cs"/>
              </a:rPr>
              <a:t>IDN/Clinic HCPs</a:t>
            </a:r>
          </a:p>
        </p:txBody>
      </p:sp>
      <p:sp>
        <p:nvSpPr>
          <p:cNvPr id="46" name="Rounded Rectangle 47">
            <a:extLst>
              <a:ext uri="{FF2B5EF4-FFF2-40B4-BE49-F238E27FC236}">
                <a16:creationId xmlns:a16="http://schemas.microsoft.com/office/drawing/2014/main" id="{049CF64E-0C57-9F05-AF17-F4B7D82461A0}"/>
              </a:ext>
            </a:extLst>
          </p:cNvPr>
          <p:cNvSpPr/>
          <p:nvPr/>
        </p:nvSpPr>
        <p:spPr bwMode="gray">
          <a:xfrm>
            <a:off x="2264231" y="5785397"/>
            <a:ext cx="1916048" cy="596353"/>
          </a:xfrm>
          <a:prstGeom prst="rect">
            <a:avLst/>
          </a:prstGeom>
          <a:solidFill>
            <a:srgbClr val="F7F7F7"/>
          </a:solidFill>
          <a:ln w="53975" cap="flat" cmpd="sng" algn="ctr">
            <a:noFill/>
            <a:prstDash val="solid"/>
          </a:ln>
          <a:effectLst/>
        </p:spPr>
        <p:txBody>
          <a:bodyPr lIns="45720" rIns="45720"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4">
                    <a:lumMod val="90000"/>
                    <a:lumOff val="10000"/>
                  </a:schemeClr>
                </a:solidFill>
                <a:effectLst/>
                <a:uLnTx/>
                <a:uFillTx/>
                <a:ea typeface="+mn-ea"/>
                <a:cs typeface="+mn-cs"/>
              </a:rPr>
              <a:t>RMDs</a:t>
            </a:r>
          </a:p>
        </p:txBody>
      </p:sp>
      <p:sp>
        <p:nvSpPr>
          <p:cNvPr id="47" name="Rounded Rectangle 47">
            <a:extLst>
              <a:ext uri="{FF2B5EF4-FFF2-40B4-BE49-F238E27FC236}">
                <a16:creationId xmlns:a16="http://schemas.microsoft.com/office/drawing/2014/main" id="{62FA9AE9-A249-CB01-E74B-1884C34C74D6}"/>
              </a:ext>
            </a:extLst>
          </p:cNvPr>
          <p:cNvSpPr/>
          <p:nvPr/>
        </p:nvSpPr>
        <p:spPr bwMode="gray">
          <a:xfrm>
            <a:off x="2264231" y="2919545"/>
            <a:ext cx="1916048" cy="596353"/>
          </a:xfrm>
          <a:prstGeom prst="rect">
            <a:avLst/>
          </a:prstGeom>
          <a:solidFill>
            <a:srgbClr val="F7F7F7"/>
          </a:solidFill>
          <a:ln w="53975" cap="flat" cmpd="sng" algn="ctr">
            <a:noFill/>
            <a:prstDash val="solid"/>
          </a:ln>
          <a:effectLst/>
        </p:spPr>
        <p:txBody>
          <a:bodyPr lIns="45720" rIns="45720" rtlCol="0" anchor="ctr"/>
          <a:lstStyle/>
          <a:p>
            <a:pPr marL="0" marR="0" lvl="0" indent="0" algn="ctr" defTabSz="457109" rtl="0" eaLnBrk="1" fontAlgn="auto" latinLnBrk="0" hangingPunct="1">
              <a:lnSpc>
                <a:spcPct val="90000"/>
              </a:lnSpc>
              <a:spcBef>
                <a:spcPts val="200"/>
              </a:spcBef>
              <a:spcAft>
                <a:spcPts val="0"/>
              </a:spcAft>
              <a:buClrTx/>
              <a:buSzTx/>
              <a:buFontTx/>
              <a:buNone/>
              <a:tabLst/>
              <a:defRPr/>
            </a:pPr>
            <a:r>
              <a:rPr kumimoji="0" lang="en-US" sz="1400" i="0" u="none" strike="noStrike" kern="0" cap="none" spc="0" normalizeH="0" baseline="0" noProof="0">
                <a:ln>
                  <a:noFill/>
                </a:ln>
                <a:solidFill>
                  <a:schemeClr val="accent4">
                    <a:lumMod val="90000"/>
                    <a:lumOff val="10000"/>
                  </a:schemeClr>
                </a:solidFill>
                <a:effectLst/>
                <a:uLnTx/>
                <a:uFillTx/>
                <a:ea typeface="+mn-ea"/>
                <a:cs typeface="+mn-cs"/>
              </a:rPr>
              <a:t>Regional and clinical services leaders</a:t>
            </a:r>
          </a:p>
        </p:txBody>
      </p:sp>
      <p:cxnSp>
        <p:nvCxnSpPr>
          <p:cNvPr id="48" name="Straight Connector 47">
            <a:extLst>
              <a:ext uri="{FF2B5EF4-FFF2-40B4-BE49-F238E27FC236}">
                <a16:creationId xmlns:a16="http://schemas.microsoft.com/office/drawing/2014/main" id="{C126899B-B1EF-63C2-5B3E-0A2D2BA37B36}"/>
              </a:ext>
            </a:extLst>
          </p:cNvPr>
          <p:cNvCxnSpPr>
            <a:cxnSpLocks/>
          </p:cNvCxnSpPr>
          <p:nvPr/>
        </p:nvCxnSpPr>
        <p:spPr bwMode="gray">
          <a:xfrm>
            <a:off x="2264231" y="2869472"/>
            <a:ext cx="9549817"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52" name="Text Placeholder 8">
            <a:extLst>
              <a:ext uri="{FF2B5EF4-FFF2-40B4-BE49-F238E27FC236}">
                <a16:creationId xmlns:a16="http://schemas.microsoft.com/office/drawing/2014/main" id="{5C5E85E4-5C15-63D2-4653-E86EBE9E8FFF}"/>
              </a:ext>
            </a:extLst>
          </p:cNvPr>
          <p:cNvSpPr txBox="1">
            <a:spLocks/>
          </p:cNvSpPr>
          <p:nvPr/>
        </p:nvSpPr>
        <p:spPr bwMode="gray">
          <a:xfrm>
            <a:off x="4292600" y="2080019"/>
            <a:ext cx="7521448" cy="713785"/>
          </a:xfrm>
          <a:prstGeom prst="rect">
            <a:avLst/>
          </a:prstGeom>
        </p:spPr>
        <p:txBody>
          <a:bodyPr vert="horz" wrap="square" lIns="45720" tIns="45720" rIns="45720" bIns="45720" rtlCol="0" anchor="ctr" anchorCtr="0">
            <a:spAutoFit/>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114300" lvl="1" indent="-114300">
              <a:lnSpc>
                <a:spcPct val="95000"/>
              </a:lnSpc>
              <a:spcBef>
                <a:spcPts val="400"/>
              </a:spcBef>
            </a:pPr>
            <a:r>
              <a:rPr lang="en-US" sz="1300"/>
              <a:t>Work with leadership at national and select regional pharmacy chains to advance vaccination in the pharmacy segment</a:t>
            </a:r>
          </a:p>
          <a:p>
            <a:pPr marL="114300" lvl="1" indent="-114300">
              <a:lnSpc>
                <a:spcPct val="95000"/>
              </a:lnSpc>
              <a:spcBef>
                <a:spcPts val="400"/>
              </a:spcBef>
            </a:pPr>
            <a:r>
              <a:rPr lang="en-US" sz="1300"/>
              <a:t>Identify areas of alignment in chain and Merck priorities </a:t>
            </a:r>
          </a:p>
        </p:txBody>
      </p:sp>
      <p:sp>
        <p:nvSpPr>
          <p:cNvPr id="53" name="Text Placeholder 8">
            <a:extLst>
              <a:ext uri="{FF2B5EF4-FFF2-40B4-BE49-F238E27FC236}">
                <a16:creationId xmlns:a16="http://schemas.microsoft.com/office/drawing/2014/main" id="{5C1E6583-C61D-C7FA-285F-13D02C4D2ECF}"/>
              </a:ext>
            </a:extLst>
          </p:cNvPr>
          <p:cNvSpPr txBox="1">
            <a:spLocks/>
          </p:cNvSpPr>
          <p:nvPr/>
        </p:nvSpPr>
        <p:spPr bwMode="gray">
          <a:xfrm>
            <a:off x="4292600" y="2955855"/>
            <a:ext cx="7521448" cy="523733"/>
          </a:xfrm>
          <a:prstGeom prst="rect">
            <a:avLst/>
          </a:prstGeom>
        </p:spPr>
        <p:txBody>
          <a:bodyPr vert="horz" wrap="square" lIns="45720" tIns="45720" rIns="45720" bIns="45720" rtlCol="0" anchor="ctr" anchorCtr="0">
            <a:spAutoFit/>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114300" lvl="1" indent="-114300">
              <a:lnSpc>
                <a:spcPct val="95000"/>
              </a:lnSpc>
              <a:spcBef>
                <a:spcPts val="400"/>
              </a:spcBef>
            </a:pPr>
            <a:r>
              <a:rPr lang="en-US" sz="1300" spc="-30"/>
              <a:t>Partner with regional leaders to execute on strategies and initiatives developed at the HQ account level</a:t>
            </a:r>
          </a:p>
          <a:p>
            <a:pPr marL="114300" lvl="1" indent="-114300">
              <a:lnSpc>
                <a:spcPct val="95000"/>
              </a:lnSpc>
              <a:spcBef>
                <a:spcPts val="400"/>
              </a:spcBef>
            </a:pPr>
            <a:r>
              <a:rPr lang="en-US" sz="1300"/>
              <a:t>Work with regional leaders to capitalize on geographic specific opportunities (i.e., Managed Care)</a:t>
            </a:r>
          </a:p>
        </p:txBody>
      </p:sp>
      <p:sp>
        <p:nvSpPr>
          <p:cNvPr id="54" name="Text Placeholder 8">
            <a:extLst>
              <a:ext uri="{FF2B5EF4-FFF2-40B4-BE49-F238E27FC236}">
                <a16:creationId xmlns:a16="http://schemas.microsoft.com/office/drawing/2014/main" id="{57011D33-D166-17BB-5FBA-AB0D4DBF18B2}"/>
              </a:ext>
            </a:extLst>
          </p:cNvPr>
          <p:cNvSpPr txBox="1">
            <a:spLocks/>
          </p:cNvSpPr>
          <p:nvPr/>
        </p:nvSpPr>
        <p:spPr bwMode="gray">
          <a:xfrm>
            <a:off x="4292600" y="3697966"/>
            <a:ext cx="7521448" cy="472437"/>
          </a:xfrm>
          <a:prstGeom prst="rect">
            <a:avLst/>
          </a:prstGeom>
        </p:spPr>
        <p:txBody>
          <a:bodyPr vert="horz" wrap="square" lIns="45720" tIns="45720" rIns="45720" bIns="45720" rtlCol="0" anchor="ctr" anchorCtr="0">
            <a:spAutoFit/>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114300" lvl="1" indent="-114300">
              <a:lnSpc>
                <a:spcPct val="95000"/>
              </a:lnSpc>
              <a:spcBef>
                <a:spcPts val="400"/>
              </a:spcBef>
            </a:pPr>
            <a:r>
              <a:rPr lang="en-US" sz="1300"/>
              <a:t>Provide information and approved resources to support PDM efforts to execute chain priorities in their respective store locations</a:t>
            </a:r>
          </a:p>
        </p:txBody>
      </p:sp>
      <p:sp>
        <p:nvSpPr>
          <p:cNvPr id="55" name="Text Placeholder 8">
            <a:extLst>
              <a:ext uri="{FF2B5EF4-FFF2-40B4-BE49-F238E27FC236}">
                <a16:creationId xmlns:a16="http://schemas.microsoft.com/office/drawing/2014/main" id="{58E97D81-A4D3-31D8-2CC4-5D0EA8157E8C}"/>
              </a:ext>
            </a:extLst>
          </p:cNvPr>
          <p:cNvSpPr txBox="1">
            <a:spLocks/>
          </p:cNvSpPr>
          <p:nvPr/>
        </p:nvSpPr>
        <p:spPr bwMode="gray">
          <a:xfrm>
            <a:off x="4292600" y="4319403"/>
            <a:ext cx="7521448" cy="662489"/>
          </a:xfrm>
          <a:prstGeom prst="rect">
            <a:avLst/>
          </a:prstGeom>
        </p:spPr>
        <p:txBody>
          <a:bodyPr vert="horz" wrap="square" lIns="45720" tIns="45720" rIns="45720" bIns="45720" rtlCol="0" anchor="ctr" anchorCtr="0">
            <a:spAutoFit/>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114300" lvl="1" indent="-114300">
              <a:lnSpc>
                <a:spcPct val="95000"/>
              </a:lnSpc>
              <a:spcBef>
                <a:spcPts val="400"/>
              </a:spcBef>
            </a:pPr>
            <a:r>
              <a:rPr lang="en-US" sz="1300"/>
              <a:t>Provide information and approved resources to enable individual store locations to identify, educate and vaccinate appropriate patients in alignment with corporate, regional and district-level vaccination goals </a:t>
            </a:r>
          </a:p>
        </p:txBody>
      </p:sp>
      <p:sp>
        <p:nvSpPr>
          <p:cNvPr id="56" name="Text Placeholder 8">
            <a:extLst>
              <a:ext uri="{FF2B5EF4-FFF2-40B4-BE49-F238E27FC236}">
                <a16:creationId xmlns:a16="http://schemas.microsoft.com/office/drawing/2014/main" id="{ACFDED4C-D80C-1B9B-A5EE-1FE2A89B828D}"/>
              </a:ext>
            </a:extLst>
          </p:cNvPr>
          <p:cNvSpPr txBox="1">
            <a:spLocks/>
          </p:cNvSpPr>
          <p:nvPr/>
        </p:nvSpPr>
        <p:spPr bwMode="gray">
          <a:xfrm>
            <a:off x="4292600" y="5225918"/>
            <a:ext cx="7521448" cy="282385"/>
          </a:xfrm>
          <a:prstGeom prst="rect">
            <a:avLst/>
          </a:prstGeom>
        </p:spPr>
        <p:txBody>
          <a:bodyPr vert="horz" wrap="square" lIns="45720" tIns="45720" rIns="45720" bIns="45720" rtlCol="0" anchor="ctr" anchorCtr="0">
            <a:spAutoFit/>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114300" lvl="1" indent="-114300">
              <a:lnSpc>
                <a:spcPct val="95000"/>
              </a:lnSpc>
              <a:spcBef>
                <a:spcPts val="400"/>
              </a:spcBef>
            </a:pPr>
            <a:r>
              <a:rPr lang="en-US" sz="1300"/>
              <a:t>Activate referral networks for pharmacy vaccination at non-stocking clinic locations</a:t>
            </a:r>
          </a:p>
        </p:txBody>
      </p:sp>
      <p:sp>
        <p:nvSpPr>
          <p:cNvPr id="57" name="Text Placeholder 8">
            <a:extLst>
              <a:ext uri="{FF2B5EF4-FFF2-40B4-BE49-F238E27FC236}">
                <a16:creationId xmlns:a16="http://schemas.microsoft.com/office/drawing/2014/main" id="{8DCB73F0-D536-57F6-A7EC-53DC081A22B1}"/>
              </a:ext>
            </a:extLst>
          </p:cNvPr>
          <p:cNvSpPr txBox="1">
            <a:spLocks/>
          </p:cNvSpPr>
          <p:nvPr/>
        </p:nvSpPr>
        <p:spPr bwMode="gray">
          <a:xfrm>
            <a:off x="4292600" y="5847355"/>
            <a:ext cx="7521448" cy="472437"/>
          </a:xfrm>
          <a:prstGeom prst="rect">
            <a:avLst/>
          </a:prstGeom>
        </p:spPr>
        <p:txBody>
          <a:bodyPr vert="horz" wrap="square" lIns="45720" tIns="45720" rIns="45720" bIns="45720" rtlCol="0" anchor="ctr" anchorCtr="0">
            <a:spAutoFit/>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114300" lvl="1" indent="-114300">
              <a:lnSpc>
                <a:spcPct val="95000"/>
              </a:lnSpc>
              <a:spcBef>
                <a:spcPts val="400"/>
              </a:spcBef>
            </a:pPr>
            <a:r>
              <a:rPr lang="en-US" sz="1300"/>
              <a:t>Collaborate with Pharmacy field team to provide information and approved resources to advance vaccination in the pharmacy segment</a:t>
            </a:r>
          </a:p>
        </p:txBody>
      </p:sp>
      <p:grpSp>
        <p:nvGrpSpPr>
          <p:cNvPr id="67" name="Group 66">
            <a:extLst>
              <a:ext uri="{FF2B5EF4-FFF2-40B4-BE49-F238E27FC236}">
                <a16:creationId xmlns:a16="http://schemas.microsoft.com/office/drawing/2014/main" id="{E4F7D754-7171-E683-B741-7BAD57C976CC}"/>
              </a:ext>
            </a:extLst>
          </p:cNvPr>
          <p:cNvGrpSpPr>
            <a:grpSpLocks noChangeAspect="1"/>
          </p:cNvGrpSpPr>
          <p:nvPr/>
        </p:nvGrpSpPr>
        <p:grpSpPr bwMode="gray">
          <a:xfrm>
            <a:off x="6779163" y="1434885"/>
            <a:ext cx="457200" cy="457200"/>
            <a:chOff x="-9163050" y="8515350"/>
            <a:chExt cx="6515100" cy="6515100"/>
          </a:xfrm>
        </p:grpSpPr>
        <p:sp>
          <p:nvSpPr>
            <p:cNvPr id="68" name="AutoShape 3">
              <a:extLst>
                <a:ext uri="{FF2B5EF4-FFF2-40B4-BE49-F238E27FC236}">
                  <a16:creationId xmlns:a16="http://schemas.microsoft.com/office/drawing/2014/main" id="{98FA565A-83F5-0961-D53C-9B006782EE10}"/>
                </a:ext>
              </a:extLst>
            </p:cNvPr>
            <p:cNvSpPr>
              <a:spLocks noChangeAspect="1" noChangeArrowheads="1" noTextEdit="1"/>
            </p:cNvSpPr>
            <p:nvPr/>
          </p:nvSpPr>
          <p:spPr bwMode="gray">
            <a:xfrm>
              <a:off x="-9163050" y="8515350"/>
              <a:ext cx="6515100" cy="651510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9" name="Group 68">
              <a:extLst>
                <a:ext uri="{FF2B5EF4-FFF2-40B4-BE49-F238E27FC236}">
                  <a16:creationId xmlns:a16="http://schemas.microsoft.com/office/drawing/2014/main" id="{55DBC79F-46A9-DE25-472F-9C89AE556A12}"/>
                </a:ext>
              </a:extLst>
            </p:cNvPr>
            <p:cNvGrpSpPr/>
            <p:nvPr/>
          </p:nvGrpSpPr>
          <p:grpSpPr bwMode="gray">
            <a:xfrm>
              <a:off x="-9159875" y="8518525"/>
              <a:ext cx="6508750" cy="6508750"/>
              <a:chOff x="-9159875" y="8518525"/>
              <a:chExt cx="6508750" cy="6508750"/>
            </a:xfrm>
            <a:solidFill>
              <a:schemeClr val="bg1"/>
            </a:solidFill>
          </p:grpSpPr>
          <p:sp>
            <p:nvSpPr>
              <p:cNvPr id="70" name="Freeform 6">
                <a:extLst>
                  <a:ext uri="{FF2B5EF4-FFF2-40B4-BE49-F238E27FC236}">
                    <a16:creationId xmlns:a16="http://schemas.microsoft.com/office/drawing/2014/main" id="{61435030-B57A-6E13-18DC-4B62EF9F124E}"/>
                  </a:ext>
                </a:extLst>
              </p:cNvPr>
              <p:cNvSpPr>
                <a:spLocks noEditPoints="1"/>
              </p:cNvSpPr>
              <p:nvPr/>
            </p:nvSpPr>
            <p:spPr bwMode="gray">
              <a:xfrm>
                <a:off x="-7251700" y="10426700"/>
                <a:ext cx="2692400" cy="2692400"/>
              </a:xfrm>
              <a:custGeom>
                <a:avLst/>
                <a:gdLst>
                  <a:gd name="T0" fmla="*/ 357 w 714"/>
                  <a:gd name="T1" fmla="*/ 0 h 714"/>
                  <a:gd name="T2" fmla="*/ 0 w 714"/>
                  <a:gd name="T3" fmla="*/ 357 h 714"/>
                  <a:gd name="T4" fmla="*/ 357 w 714"/>
                  <a:gd name="T5" fmla="*/ 714 h 714"/>
                  <a:gd name="T6" fmla="*/ 714 w 714"/>
                  <a:gd name="T7" fmla="*/ 357 h 714"/>
                  <a:gd name="T8" fmla="*/ 357 w 714"/>
                  <a:gd name="T9" fmla="*/ 0 h 714"/>
                  <a:gd name="T10" fmla="*/ 357 w 714"/>
                  <a:gd name="T11" fmla="*/ 618 h 714"/>
                  <a:gd name="T12" fmla="*/ 96 w 714"/>
                  <a:gd name="T13" fmla="*/ 357 h 714"/>
                  <a:gd name="T14" fmla="*/ 357 w 714"/>
                  <a:gd name="T15" fmla="*/ 96 h 714"/>
                  <a:gd name="T16" fmla="*/ 618 w 714"/>
                  <a:gd name="T17" fmla="*/ 357 h 714"/>
                  <a:gd name="T18" fmla="*/ 357 w 714"/>
                  <a:gd name="T19" fmla="*/ 61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 h="714">
                    <a:moveTo>
                      <a:pt x="357" y="0"/>
                    </a:moveTo>
                    <a:cubicBezTo>
                      <a:pt x="160" y="0"/>
                      <a:pt x="0" y="160"/>
                      <a:pt x="0" y="357"/>
                    </a:cubicBezTo>
                    <a:cubicBezTo>
                      <a:pt x="0" y="554"/>
                      <a:pt x="160" y="714"/>
                      <a:pt x="357" y="714"/>
                    </a:cubicBezTo>
                    <a:cubicBezTo>
                      <a:pt x="554" y="714"/>
                      <a:pt x="714" y="554"/>
                      <a:pt x="714" y="357"/>
                    </a:cubicBezTo>
                    <a:cubicBezTo>
                      <a:pt x="714" y="160"/>
                      <a:pt x="554" y="0"/>
                      <a:pt x="357" y="0"/>
                    </a:cubicBezTo>
                    <a:close/>
                    <a:moveTo>
                      <a:pt x="357" y="618"/>
                    </a:moveTo>
                    <a:cubicBezTo>
                      <a:pt x="213" y="618"/>
                      <a:pt x="96" y="501"/>
                      <a:pt x="96" y="357"/>
                    </a:cubicBezTo>
                    <a:cubicBezTo>
                      <a:pt x="96" y="213"/>
                      <a:pt x="213" y="96"/>
                      <a:pt x="357" y="96"/>
                    </a:cubicBezTo>
                    <a:cubicBezTo>
                      <a:pt x="501" y="96"/>
                      <a:pt x="618" y="213"/>
                      <a:pt x="618" y="357"/>
                    </a:cubicBezTo>
                    <a:cubicBezTo>
                      <a:pt x="618" y="501"/>
                      <a:pt x="501" y="618"/>
                      <a:pt x="357" y="6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78878AB6-29F6-55BA-9ED8-85C95DC791F9}"/>
                  </a:ext>
                </a:extLst>
              </p:cNvPr>
              <p:cNvSpPr>
                <a:spLocks noEditPoints="1"/>
              </p:cNvSpPr>
              <p:nvPr/>
            </p:nvSpPr>
            <p:spPr bwMode="gray">
              <a:xfrm>
                <a:off x="-9159875" y="8518525"/>
                <a:ext cx="6508750" cy="6508750"/>
              </a:xfrm>
              <a:custGeom>
                <a:avLst/>
                <a:gdLst>
                  <a:gd name="T0" fmla="*/ 1678 w 1726"/>
                  <a:gd name="T1" fmla="*/ 815 h 1726"/>
                  <a:gd name="T2" fmla="*/ 1577 w 1726"/>
                  <a:gd name="T3" fmla="*/ 815 h 1726"/>
                  <a:gd name="T4" fmla="*/ 911 w 1726"/>
                  <a:gd name="T5" fmla="*/ 149 h 1726"/>
                  <a:gd name="T6" fmla="*/ 911 w 1726"/>
                  <a:gd name="T7" fmla="*/ 48 h 1726"/>
                  <a:gd name="T8" fmla="*/ 863 w 1726"/>
                  <a:gd name="T9" fmla="*/ 0 h 1726"/>
                  <a:gd name="T10" fmla="*/ 815 w 1726"/>
                  <a:gd name="T11" fmla="*/ 48 h 1726"/>
                  <a:gd name="T12" fmla="*/ 815 w 1726"/>
                  <a:gd name="T13" fmla="*/ 149 h 1726"/>
                  <a:gd name="T14" fmla="*/ 149 w 1726"/>
                  <a:gd name="T15" fmla="*/ 815 h 1726"/>
                  <a:gd name="T16" fmla="*/ 48 w 1726"/>
                  <a:gd name="T17" fmla="*/ 815 h 1726"/>
                  <a:gd name="T18" fmla="*/ 0 w 1726"/>
                  <a:gd name="T19" fmla="*/ 863 h 1726"/>
                  <a:gd name="T20" fmla="*/ 48 w 1726"/>
                  <a:gd name="T21" fmla="*/ 911 h 1726"/>
                  <a:gd name="T22" fmla="*/ 149 w 1726"/>
                  <a:gd name="T23" fmla="*/ 911 h 1726"/>
                  <a:gd name="T24" fmla="*/ 815 w 1726"/>
                  <a:gd name="T25" fmla="*/ 1577 h 1726"/>
                  <a:gd name="T26" fmla="*/ 815 w 1726"/>
                  <a:gd name="T27" fmla="*/ 1678 h 1726"/>
                  <a:gd name="T28" fmla="*/ 863 w 1726"/>
                  <a:gd name="T29" fmla="*/ 1726 h 1726"/>
                  <a:gd name="T30" fmla="*/ 911 w 1726"/>
                  <a:gd name="T31" fmla="*/ 1678 h 1726"/>
                  <a:gd name="T32" fmla="*/ 911 w 1726"/>
                  <a:gd name="T33" fmla="*/ 1577 h 1726"/>
                  <a:gd name="T34" fmla="*/ 1577 w 1726"/>
                  <a:gd name="T35" fmla="*/ 911 h 1726"/>
                  <a:gd name="T36" fmla="*/ 1678 w 1726"/>
                  <a:gd name="T37" fmla="*/ 911 h 1726"/>
                  <a:gd name="T38" fmla="*/ 1726 w 1726"/>
                  <a:gd name="T39" fmla="*/ 863 h 1726"/>
                  <a:gd name="T40" fmla="*/ 1678 w 1726"/>
                  <a:gd name="T41" fmla="*/ 815 h 1726"/>
                  <a:gd name="T42" fmla="*/ 911 w 1726"/>
                  <a:gd name="T43" fmla="*/ 1481 h 1726"/>
                  <a:gd name="T44" fmla="*/ 911 w 1726"/>
                  <a:gd name="T45" fmla="*/ 1398 h 1726"/>
                  <a:gd name="T46" fmla="*/ 863 w 1726"/>
                  <a:gd name="T47" fmla="*/ 1350 h 1726"/>
                  <a:gd name="T48" fmla="*/ 815 w 1726"/>
                  <a:gd name="T49" fmla="*/ 1398 h 1726"/>
                  <a:gd name="T50" fmla="*/ 815 w 1726"/>
                  <a:gd name="T51" fmla="*/ 1481 h 1726"/>
                  <a:gd name="T52" fmla="*/ 245 w 1726"/>
                  <a:gd name="T53" fmla="*/ 911 h 1726"/>
                  <a:gd name="T54" fmla="*/ 328 w 1726"/>
                  <a:gd name="T55" fmla="*/ 911 h 1726"/>
                  <a:gd name="T56" fmla="*/ 376 w 1726"/>
                  <a:gd name="T57" fmla="*/ 863 h 1726"/>
                  <a:gd name="T58" fmla="*/ 328 w 1726"/>
                  <a:gd name="T59" fmla="*/ 815 h 1726"/>
                  <a:gd name="T60" fmla="*/ 245 w 1726"/>
                  <a:gd name="T61" fmla="*/ 815 h 1726"/>
                  <a:gd name="T62" fmla="*/ 815 w 1726"/>
                  <a:gd name="T63" fmla="*/ 245 h 1726"/>
                  <a:gd name="T64" fmla="*/ 815 w 1726"/>
                  <a:gd name="T65" fmla="*/ 328 h 1726"/>
                  <a:gd name="T66" fmla="*/ 863 w 1726"/>
                  <a:gd name="T67" fmla="*/ 376 h 1726"/>
                  <a:gd name="T68" fmla="*/ 911 w 1726"/>
                  <a:gd name="T69" fmla="*/ 328 h 1726"/>
                  <a:gd name="T70" fmla="*/ 911 w 1726"/>
                  <a:gd name="T71" fmla="*/ 245 h 1726"/>
                  <a:gd name="T72" fmla="*/ 1481 w 1726"/>
                  <a:gd name="T73" fmla="*/ 815 h 1726"/>
                  <a:gd name="T74" fmla="*/ 1398 w 1726"/>
                  <a:gd name="T75" fmla="*/ 815 h 1726"/>
                  <a:gd name="T76" fmla="*/ 1350 w 1726"/>
                  <a:gd name="T77" fmla="*/ 863 h 1726"/>
                  <a:gd name="T78" fmla="*/ 1398 w 1726"/>
                  <a:gd name="T79" fmla="*/ 911 h 1726"/>
                  <a:gd name="T80" fmla="*/ 1481 w 1726"/>
                  <a:gd name="T81" fmla="*/ 911 h 1726"/>
                  <a:gd name="T82" fmla="*/ 911 w 1726"/>
                  <a:gd name="T83" fmla="*/ 148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6" h="1726">
                    <a:moveTo>
                      <a:pt x="1678" y="815"/>
                    </a:moveTo>
                    <a:cubicBezTo>
                      <a:pt x="1577" y="815"/>
                      <a:pt x="1577" y="815"/>
                      <a:pt x="1577" y="815"/>
                    </a:cubicBezTo>
                    <a:cubicBezTo>
                      <a:pt x="1553" y="459"/>
                      <a:pt x="1267" y="173"/>
                      <a:pt x="911" y="149"/>
                    </a:cubicBezTo>
                    <a:cubicBezTo>
                      <a:pt x="911" y="48"/>
                      <a:pt x="911" y="48"/>
                      <a:pt x="911" y="48"/>
                    </a:cubicBezTo>
                    <a:cubicBezTo>
                      <a:pt x="911" y="21"/>
                      <a:pt x="890" y="0"/>
                      <a:pt x="863" y="0"/>
                    </a:cubicBezTo>
                    <a:cubicBezTo>
                      <a:pt x="836" y="0"/>
                      <a:pt x="815" y="21"/>
                      <a:pt x="815" y="48"/>
                    </a:cubicBezTo>
                    <a:cubicBezTo>
                      <a:pt x="815" y="149"/>
                      <a:pt x="815" y="149"/>
                      <a:pt x="815" y="149"/>
                    </a:cubicBezTo>
                    <a:cubicBezTo>
                      <a:pt x="459" y="173"/>
                      <a:pt x="173" y="459"/>
                      <a:pt x="149" y="815"/>
                    </a:cubicBezTo>
                    <a:cubicBezTo>
                      <a:pt x="48" y="815"/>
                      <a:pt x="48" y="815"/>
                      <a:pt x="48" y="815"/>
                    </a:cubicBezTo>
                    <a:cubicBezTo>
                      <a:pt x="21" y="815"/>
                      <a:pt x="0" y="836"/>
                      <a:pt x="0" y="863"/>
                    </a:cubicBezTo>
                    <a:cubicBezTo>
                      <a:pt x="0" y="890"/>
                      <a:pt x="21" y="911"/>
                      <a:pt x="48" y="911"/>
                    </a:cubicBezTo>
                    <a:cubicBezTo>
                      <a:pt x="149" y="911"/>
                      <a:pt x="149" y="911"/>
                      <a:pt x="149" y="911"/>
                    </a:cubicBezTo>
                    <a:cubicBezTo>
                      <a:pt x="173" y="1267"/>
                      <a:pt x="459" y="1553"/>
                      <a:pt x="815" y="1577"/>
                    </a:cubicBezTo>
                    <a:cubicBezTo>
                      <a:pt x="815" y="1678"/>
                      <a:pt x="815" y="1678"/>
                      <a:pt x="815" y="1678"/>
                    </a:cubicBezTo>
                    <a:cubicBezTo>
                      <a:pt x="815" y="1705"/>
                      <a:pt x="836" y="1726"/>
                      <a:pt x="863" y="1726"/>
                    </a:cubicBezTo>
                    <a:cubicBezTo>
                      <a:pt x="890" y="1726"/>
                      <a:pt x="911" y="1705"/>
                      <a:pt x="911" y="1678"/>
                    </a:cubicBezTo>
                    <a:cubicBezTo>
                      <a:pt x="911" y="1577"/>
                      <a:pt x="911" y="1577"/>
                      <a:pt x="911" y="1577"/>
                    </a:cubicBezTo>
                    <a:cubicBezTo>
                      <a:pt x="1267" y="1553"/>
                      <a:pt x="1553" y="1267"/>
                      <a:pt x="1577" y="911"/>
                    </a:cubicBezTo>
                    <a:cubicBezTo>
                      <a:pt x="1678" y="911"/>
                      <a:pt x="1678" y="911"/>
                      <a:pt x="1678" y="911"/>
                    </a:cubicBezTo>
                    <a:cubicBezTo>
                      <a:pt x="1705" y="911"/>
                      <a:pt x="1726" y="890"/>
                      <a:pt x="1726" y="863"/>
                    </a:cubicBezTo>
                    <a:cubicBezTo>
                      <a:pt x="1726" y="836"/>
                      <a:pt x="1705" y="815"/>
                      <a:pt x="1678" y="815"/>
                    </a:cubicBezTo>
                    <a:close/>
                    <a:moveTo>
                      <a:pt x="911" y="1481"/>
                    </a:moveTo>
                    <a:cubicBezTo>
                      <a:pt x="911" y="1398"/>
                      <a:pt x="911" y="1398"/>
                      <a:pt x="911" y="1398"/>
                    </a:cubicBezTo>
                    <a:cubicBezTo>
                      <a:pt x="911" y="1372"/>
                      <a:pt x="890" y="1350"/>
                      <a:pt x="863" y="1350"/>
                    </a:cubicBezTo>
                    <a:cubicBezTo>
                      <a:pt x="836" y="1350"/>
                      <a:pt x="815" y="1372"/>
                      <a:pt x="815" y="1398"/>
                    </a:cubicBezTo>
                    <a:cubicBezTo>
                      <a:pt x="815" y="1481"/>
                      <a:pt x="815" y="1481"/>
                      <a:pt x="815" y="1481"/>
                    </a:cubicBezTo>
                    <a:cubicBezTo>
                      <a:pt x="512" y="1457"/>
                      <a:pt x="269" y="1214"/>
                      <a:pt x="245" y="911"/>
                    </a:cubicBezTo>
                    <a:cubicBezTo>
                      <a:pt x="328" y="911"/>
                      <a:pt x="328" y="911"/>
                      <a:pt x="328" y="911"/>
                    </a:cubicBezTo>
                    <a:cubicBezTo>
                      <a:pt x="354" y="911"/>
                      <a:pt x="376" y="890"/>
                      <a:pt x="376" y="863"/>
                    </a:cubicBezTo>
                    <a:cubicBezTo>
                      <a:pt x="376" y="836"/>
                      <a:pt x="354" y="815"/>
                      <a:pt x="328" y="815"/>
                    </a:cubicBezTo>
                    <a:cubicBezTo>
                      <a:pt x="245" y="815"/>
                      <a:pt x="245" y="815"/>
                      <a:pt x="245" y="815"/>
                    </a:cubicBezTo>
                    <a:cubicBezTo>
                      <a:pt x="269" y="512"/>
                      <a:pt x="512" y="269"/>
                      <a:pt x="815" y="245"/>
                    </a:cubicBezTo>
                    <a:cubicBezTo>
                      <a:pt x="815" y="328"/>
                      <a:pt x="815" y="328"/>
                      <a:pt x="815" y="328"/>
                    </a:cubicBezTo>
                    <a:cubicBezTo>
                      <a:pt x="815" y="354"/>
                      <a:pt x="836" y="376"/>
                      <a:pt x="863" y="376"/>
                    </a:cubicBezTo>
                    <a:cubicBezTo>
                      <a:pt x="890" y="376"/>
                      <a:pt x="911" y="354"/>
                      <a:pt x="911" y="328"/>
                    </a:cubicBezTo>
                    <a:cubicBezTo>
                      <a:pt x="911" y="245"/>
                      <a:pt x="911" y="245"/>
                      <a:pt x="911" y="245"/>
                    </a:cubicBezTo>
                    <a:cubicBezTo>
                      <a:pt x="1214" y="269"/>
                      <a:pt x="1457" y="512"/>
                      <a:pt x="1481" y="815"/>
                    </a:cubicBezTo>
                    <a:cubicBezTo>
                      <a:pt x="1398" y="815"/>
                      <a:pt x="1398" y="815"/>
                      <a:pt x="1398" y="815"/>
                    </a:cubicBezTo>
                    <a:cubicBezTo>
                      <a:pt x="1372" y="815"/>
                      <a:pt x="1350" y="836"/>
                      <a:pt x="1350" y="863"/>
                    </a:cubicBezTo>
                    <a:cubicBezTo>
                      <a:pt x="1350" y="890"/>
                      <a:pt x="1372" y="911"/>
                      <a:pt x="1398" y="911"/>
                    </a:cubicBezTo>
                    <a:cubicBezTo>
                      <a:pt x="1481" y="911"/>
                      <a:pt x="1481" y="911"/>
                      <a:pt x="1481" y="911"/>
                    </a:cubicBezTo>
                    <a:cubicBezTo>
                      <a:pt x="1457" y="1214"/>
                      <a:pt x="1214" y="1457"/>
                      <a:pt x="911" y="14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6" name="Group 85">
            <a:extLst>
              <a:ext uri="{FF2B5EF4-FFF2-40B4-BE49-F238E27FC236}">
                <a16:creationId xmlns:a16="http://schemas.microsoft.com/office/drawing/2014/main" id="{1C1B8B94-2D78-7E96-09C5-F9E27861BD85}"/>
              </a:ext>
            </a:extLst>
          </p:cNvPr>
          <p:cNvGrpSpPr>
            <a:grpSpLocks noChangeAspect="1"/>
          </p:cNvGrpSpPr>
          <p:nvPr/>
        </p:nvGrpSpPr>
        <p:grpSpPr bwMode="gray">
          <a:xfrm>
            <a:off x="439323" y="1434885"/>
            <a:ext cx="457200" cy="457200"/>
            <a:chOff x="-8058150" y="2495550"/>
            <a:chExt cx="6515100" cy="6515100"/>
          </a:xfrm>
        </p:grpSpPr>
        <p:sp>
          <p:nvSpPr>
            <p:cNvPr id="80" name="AutoShape 9">
              <a:extLst>
                <a:ext uri="{FF2B5EF4-FFF2-40B4-BE49-F238E27FC236}">
                  <a16:creationId xmlns:a16="http://schemas.microsoft.com/office/drawing/2014/main" id="{364C15BB-6864-8A38-49BA-E4F10C3BD3A8}"/>
                </a:ext>
              </a:extLst>
            </p:cNvPr>
            <p:cNvSpPr>
              <a:spLocks noChangeAspect="1" noChangeArrowheads="1" noTextEdit="1"/>
            </p:cNvSpPr>
            <p:nvPr/>
          </p:nvSpPr>
          <p:spPr bwMode="gray">
            <a:xfrm>
              <a:off x="-8058150" y="2495550"/>
              <a:ext cx="6515100" cy="65151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5" name="Group 84">
              <a:extLst>
                <a:ext uri="{FF2B5EF4-FFF2-40B4-BE49-F238E27FC236}">
                  <a16:creationId xmlns:a16="http://schemas.microsoft.com/office/drawing/2014/main" id="{7495961E-FBB8-A696-6E9B-64403F2FD1DA}"/>
                </a:ext>
              </a:extLst>
            </p:cNvPr>
            <p:cNvGrpSpPr/>
            <p:nvPr/>
          </p:nvGrpSpPr>
          <p:grpSpPr bwMode="gray">
            <a:xfrm>
              <a:off x="-8054975" y="2498725"/>
              <a:ext cx="6508750" cy="6508750"/>
              <a:chOff x="-8054975" y="2498725"/>
              <a:chExt cx="6508750" cy="6508750"/>
            </a:xfrm>
            <a:solidFill>
              <a:schemeClr val="bg1"/>
            </a:solidFill>
          </p:grpSpPr>
          <p:sp>
            <p:nvSpPr>
              <p:cNvPr id="82" name="Freeform 12">
                <a:extLst>
                  <a:ext uri="{FF2B5EF4-FFF2-40B4-BE49-F238E27FC236}">
                    <a16:creationId xmlns:a16="http://schemas.microsoft.com/office/drawing/2014/main" id="{D6F951DB-3C05-9B53-5D0E-ED88673D10E5}"/>
                  </a:ext>
                </a:extLst>
              </p:cNvPr>
              <p:cNvSpPr>
                <a:spLocks noEditPoints="1"/>
              </p:cNvSpPr>
              <p:nvPr/>
            </p:nvSpPr>
            <p:spPr bwMode="gray">
              <a:xfrm>
                <a:off x="-8054975" y="2498725"/>
                <a:ext cx="6508750" cy="6508750"/>
              </a:xfrm>
              <a:custGeom>
                <a:avLst/>
                <a:gdLst>
                  <a:gd name="T0" fmla="*/ 1726 w 1726"/>
                  <a:gd name="T1" fmla="*/ 538 h 1726"/>
                  <a:gd name="T2" fmla="*/ 1726 w 1726"/>
                  <a:gd name="T3" fmla="*/ 451 h 1726"/>
                  <a:gd name="T4" fmla="*/ 1538 w 1726"/>
                  <a:gd name="T5" fmla="*/ 263 h 1726"/>
                  <a:gd name="T6" fmla="*/ 1265 w 1726"/>
                  <a:gd name="T7" fmla="*/ 263 h 1726"/>
                  <a:gd name="T8" fmla="*/ 1265 w 1726"/>
                  <a:gd name="T9" fmla="*/ 152 h 1726"/>
                  <a:gd name="T10" fmla="*/ 1112 w 1726"/>
                  <a:gd name="T11" fmla="*/ 0 h 1726"/>
                  <a:gd name="T12" fmla="*/ 616 w 1726"/>
                  <a:gd name="T13" fmla="*/ 0 h 1726"/>
                  <a:gd name="T14" fmla="*/ 464 w 1726"/>
                  <a:gd name="T15" fmla="*/ 152 h 1726"/>
                  <a:gd name="T16" fmla="*/ 464 w 1726"/>
                  <a:gd name="T17" fmla="*/ 263 h 1726"/>
                  <a:gd name="T18" fmla="*/ 188 w 1726"/>
                  <a:gd name="T19" fmla="*/ 263 h 1726"/>
                  <a:gd name="T20" fmla="*/ 0 w 1726"/>
                  <a:gd name="T21" fmla="*/ 451 h 1726"/>
                  <a:gd name="T22" fmla="*/ 0 w 1726"/>
                  <a:gd name="T23" fmla="*/ 1538 h 1726"/>
                  <a:gd name="T24" fmla="*/ 188 w 1726"/>
                  <a:gd name="T25" fmla="*/ 1726 h 1726"/>
                  <a:gd name="T26" fmla="*/ 1538 w 1726"/>
                  <a:gd name="T27" fmla="*/ 1726 h 1726"/>
                  <a:gd name="T28" fmla="*/ 1726 w 1726"/>
                  <a:gd name="T29" fmla="*/ 1538 h 1726"/>
                  <a:gd name="T30" fmla="*/ 1726 w 1726"/>
                  <a:gd name="T31" fmla="*/ 538 h 1726"/>
                  <a:gd name="T32" fmla="*/ 1726 w 1726"/>
                  <a:gd name="T33" fmla="*/ 538 h 1726"/>
                  <a:gd name="T34" fmla="*/ 560 w 1726"/>
                  <a:gd name="T35" fmla="*/ 152 h 1726"/>
                  <a:gd name="T36" fmla="*/ 616 w 1726"/>
                  <a:gd name="T37" fmla="*/ 96 h 1726"/>
                  <a:gd name="T38" fmla="*/ 1112 w 1726"/>
                  <a:gd name="T39" fmla="*/ 96 h 1726"/>
                  <a:gd name="T40" fmla="*/ 1169 w 1726"/>
                  <a:gd name="T41" fmla="*/ 152 h 1726"/>
                  <a:gd name="T42" fmla="*/ 1169 w 1726"/>
                  <a:gd name="T43" fmla="*/ 263 h 1726"/>
                  <a:gd name="T44" fmla="*/ 560 w 1726"/>
                  <a:gd name="T45" fmla="*/ 263 h 1726"/>
                  <a:gd name="T46" fmla="*/ 560 w 1726"/>
                  <a:gd name="T47" fmla="*/ 152 h 1726"/>
                  <a:gd name="T48" fmla="*/ 188 w 1726"/>
                  <a:gd name="T49" fmla="*/ 359 h 1726"/>
                  <a:gd name="T50" fmla="*/ 1538 w 1726"/>
                  <a:gd name="T51" fmla="*/ 359 h 1726"/>
                  <a:gd name="T52" fmla="*/ 1630 w 1726"/>
                  <a:gd name="T53" fmla="*/ 451 h 1726"/>
                  <a:gd name="T54" fmla="*/ 1630 w 1726"/>
                  <a:gd name="T55" fmla="*/ 507 h 1726"/>
                  <a:gd name="T56" fmla="*/ 863 w 1726"/>
                  <a:gd name="T57" fmla="*/ 720 h 1726"/>
                  <a:gd name="T58" fmla="*/ 96 w 1726"/>
                  <a:gd name="T59" fmla="*/ 507 h 1726"/>
                  <a:gd name="T60" fmla="*/ 96 w 1726"/>
                  <a:gd name="T61" fmla="*/ 451 h 1726"/>
                  <a:gd name="T62" fmla="*/ 188 w 1726"/>
                  <a:gd name="T63" fmla="*/ 359 h 1726"/>
                  <a:gd name="T64" fmla="*/ 1538 w 1726"/>
                  <a:gd name="T65" fmla="*/ 1630 h 1726"/>
                  <a:gd name="T66" fmla="*/ 188 w 1726"/>
                  <a:gd name="T67" fmla="*/ 1630 h 1726"/>
                  <a:gd name="T68" fmla="*/ 96 w 1726"/>
                  <a:gd name="T69" fmla="*/ 1538 h 1726"/>
                  <a:gd name="T70" fmla="*/ 96 w 1726"/>
                  <a:gd name="T71" fmla="*/ 612 h 1726"/>
                  <a:gd name="T72" fmla="*/ 863 w 1726"/>
                  <a:gd name="T73" fmla="*/ 816 h 1726"/>
                  <a:gd name="T74" fmla="*/ 1630 w 1726"/>
                  <a:gd name="T75" fmla="*/ 612 h 1726"/>
                  <a:gd name="T76" fmla="*/ 1630 w 1726"/>
                  <a:gd name="T77" fmla="*/ 1538 h 1726"/>
                  <a:gd name="T78" fmla="*/ 1538 w 1726"/>
                  <a:gd name="T79" fmla="*/ 1630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6" h="1726">
                    <a:moveTo>
                      <a:pt x="1726" y="538"/>
                    </a:moveTo>
                    <a:cubicBezTo>
                      <a:pt x="1726" y="451"/>
                      <a:pt x="1726" y="451"/>
                      <a:pt x="1726" y="451"/>
                    </a:cubicBezTo>
                    <a:cubicBezTo>
                      <a:pt x="1726" y="347"/>
                      <a:pt x="1642" y="263"/>
                      <a:pt x="1538" y="263"/>
                    </a:cubicBezTo>
                    <a:cubicBezTo>
                      <a:pt x="1265" y="263"/>
                      <a:pt x="1265" y="263"/>
                      <a:pt x="1265" y="263"/>
                    </a:cubicBezTo>
                    <a:cubicBezTo>
                      <a:pt x="1265" y="152"/>
                      <a:pt x="1265" y="152"/>
                      <a:pt x="1265" y="152"/>
                    </a:cubicBezTo>
                    <a:cubicBezTo>
                      <a:pt x="1265" y="68"/>
                      <a:pt x="1196" y="0"/>
                      <a:pt x="1112" y="0"/>
                    </a:cubicBezTo>
                    <a:cubicBezTo>
                      <a:pt x="616" y="0"/>
                      <a:pt x="616" y="0"/>
                      <a:pt x="616" y="0"/>
                    </a:cubicBezTo>
                    <a:cubicBezTo>
                      <a:pt x="532" y="0"/>
                      <a:pt x="464" y="68"/>
                      <a:pt x="464" y="152"/>
                    </a:cubicBezTo>
                    <a:cubicBezTo>
                      <a:pt x="464" y="263"/>
                      <a:pt x="464" y="263"/>
                      <a:pt x="464" y="263"/>
                    </a:cubicBezTo>
                    <a:cubicBezTo>
                      <a:pt x="188" y="263"/>
                      <a:pt x="188" y="263"/>
                      <a:pt x="188" y="263"/>
                    </a:cubicBezTo>
                    <a:cubicBezTo>
                      <a:pt x="84" y="263"/>
                      <a:pt x="0" y="347"/>
                      <a:pt x="0" y="451"/>
                    </a:cubicBezTo>
                    <a:cubicBezTo>
                      <a:pt x="0" y="1538"/>
                      <a:pt x="0" y="1538"/>
                      <a:pt x="0" y="1538"/>
                    </a:cubicBezTo>
                    <a:cubicBezTo>
                      <a:pt x="0" y="1642"/>
                      <a:pt x="84" y="1726"/>
                      <a:pt x="188" y="1726"/>
                    </a:cubicBezTo>
                    <a:cubicBezTo>
                      <a:pt x="1538" y="1726"/>
                      <a:pt x="1538" y="1726"/>
                      <a:pt x="1538" y="1726"/>
                    </a:cubicBezTo>
                    <a:cubicBezTo>
                      <a:pt x="1642" y="1726"/>
                      <a:pt x="1726" y="1642"/>
                      <a:pt x="1726" y="1538"/>
                    </a:cubicBezTo>
                    <a:cubicBezTo>
                      <a:pt x="1726" y="538"/>
                      <a:pt x="1726" y="538"/>
                      <a:pt x="1726" y="538"/>
                    </a:cubicBezTo>
                    <a:cubicBezTo>
                      <a:pt x="1726" y="538"/>
                      <a:pt x="1726" y="538"/>
                      <a:pt x="1726" y="538"/>
                    </a:cubicBezTo>
                    <a:close/>
                    <a:moveTo>
                      <a:pt x="560" y="152"/>
                    </a:moveTo>
                    <a:cubicBezTo>
                      <a:pt x="560" y="121"/>
                      <a:pt x="585" y="96"/>
                      <a:pt x="616" y="96"/>
                    </a:cubicBezTo>
                    <a:cubicBezTo>
                      <a:pt x="1112" y="96"/>
                      <a:pt x="1112" y="96"/>
                      <a:pt x="1112" y="96"/>
                    </a:cubicBezTo>
                    <a:cubicBezTo>
                      <a:pt x="1144" y="96"/>
                      <a:pt x="1169" y="121"/>
                      <a:pt x="1169" y="152"/>
                    </a:cubicBezTo>
                    <a:cubicBezTo>
                      <a:pt x="1169" y="263"/>
                      <a:pt x="1169" y="263"/>
                      <a:pt x="1169" y="263"/>
                    </a:cubicBezTo>
                    <a:cubicBezTo>
                      <a:pt x="560" y="263"/>
                      <a:pt x="560" y="263"/>
                      <a:pt x="560" y="263"/>
                    </a:cubicBezTo>
                    <a:lnTo>
                      <a:pt x="560" y="152"/>
                    </a:lnTo>
                    <a:close/>
                    <a:moveTo>
                      <a:pt x="188" y="359"/>
                    </a:moveTo>
                    <a:cubicBezTo>
                      <a:pt x="1538" y="359"/>
                      <a:pt x="1538" y="359"/>
                      <a:pt x="1538" y="359"/>
                    </a:cubicBezTo>
                    <a:cubicBezTo>
                      <a:pt x="1589" y="359"/>
                      <a:pt x="1630" y="400"/>
                      <a:pt x="1630" y="451"/>
                    </a:cubicBezTo>
                    <a:cubicBezTo>
                      <a:pt x="1630" y="507"/>
                      <a:pt x="1630" y="507"/>
                      <a:pt x="1630" y="507"/>
                    </a:cubicBezTo>
                    <a:cubicBezTo>
                      <a:pt x="1520" y="554"/>
                      <a:pt x="1114" y="720"/>
                      <a:pt x="863" y="720"/>
                    </a:cubicBezTo>
                    <a:cubicBezTo>
                      <a:pt x="612" y="720"/>
                      <a:pt x="206" y="554"/>
                      <a:pt x="96" y="507"/>
                    </a:cubicBezTo>
                    <a:cubicBezTo>
                      <a:pt x="96" y="451"/>
                      <a:pt x="96" y="451"/>
                      <a:pt x="96" y="451"/>
                    </a:cubicBezTo>
                    <a:cubicBezTo>
                      <a:pt x="96" y="400"/>
                      <a:pt x="137" y="359"/>
                      <a:pt x="188" y="359"/>
                    </a:cubicBezTo>
                    <a:close/>
                    <a:moveTo>
                      <a:pt x="1538" y="1630"/>
                    </a:moveTo>
                    <a:cubicBezTo>
                      <a:pt x="188" y="1630"/>
                      <a:pt x="188" y="1630"/>
                      <a:pt x="188" y="1630"/>
                    </a:cubicBezTo>
                    <a:cubicBezTo>
                      <a:pt x="137" y="1630"/>
                      <a:pt x="96" y="1589"/>
                      <a:pt x="96" y="1538"/>
                    </a:cubicBezTo>
                    <a:cubicBezTo>
                      <a:pt x="96" y="612"/>
                      <a:pt x="96" y="612"/>
                      <a:pt x="96" y="612"/>
                    </a:cubicBezTo>
                    <a:cubicBezTo>
                      <a:pt x="247" y="674"/>
                      <a:pt x="615" y="816"/>
                      <a:pt x="863" y="816"/>
                    </a:cubicBezTo>
                    <a:cubicBezTo>
                      <a:pt x="1111" y="816"/>
                      <a:pt x="1479" y="674"/>
                      <a:pt x="1630" y="612"/>
                    </a:cubicBezTo>
                    <a:cubicBezTo>
                      <a:pt x="1630" y="1538"/>
                      <a:pt x="1630" y="1538"/>
                      <a:pt x="1630" y="1538"/>
                    </a:cubicBezTo>
                    <a:cubicBezTo>
                      <a:pt x="1630" y="1589"/>
                      <a:pt x="1589" y="1630"/>
                      <a:pt x="1538" y="16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3">
                <a:extLst>
                  <a:ext uri="{FF2B5EF4-FFF2-40B4-BE49-F238E27FC236}">
                    <a16:creationId xmlns:a16="http://schemas.microsoft.com/office/drawing/2014/main" id="{07F179C9-F777-6B4D-0550-4A291A12B6FA}"/>
                  </a:ext>
                </a:extLst>
              </p:cNvPr>
              <p:cNvSpPr>
                <a:spLocks/>
              </p:cNvSpPr>
              <p:nvPr/>
            </p:nvSpPr>
            <p:spPr bwMode="gray">
              <a:xfrm>
                <a:off x="-4978400" y="4241800"/>
                <a:ext cx="361950" cy="677863"/>
              </a:xfrm>
              <a:custGeom>
                <a:avLst/>
                <a:gdLst>
                  <a:gd name="T0" fmla="*/ 48 w 96"/>
                  <a:gd name="T1" fmla="*/ 180 h 180"/>
                  <a:gd name="T2" fmla="*/ 96 w 96"/>
                  <a:gd name="T3" fmla="*/ 132 h 180"/>
                  <a:gd name="T4" fmla="*/ 96 w 96"/>
                  <a:gd name="T5" fmla="*/ 48 h 180"/>
                  <a:gd name="T6" fmla="*/ 48 w 96"/>
                  <a:gd name="T7" fmla="*/ 0 h 180"/>
                  <a:gd name="T8" fmla="*/ 0 w 96"/>
                  <a:gd name="T9" fmla="*/ 48 h 180"/>
                  <a:gd name="T10" fmla="*/ 0 w 96"/>
                  <a:gd name="T11" fmla="*/ 132 h 180"/>
                  <a:gd name="T12" fmla="*/ 48 w 96"/>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96" h="180">
                    <a:moveTo>
                      <a:pt x="48" y="180"/>
                    </a:moveTo>
                    <a:cubicBezTo>
                      <a:pt x="75" y="180"/>
                      <a:pt x="96" y="158"/>
                      <a:pt x="96" y="132"/>
                    </a:cubicBezTo>
                    <a:cubicBezTo>
                      <a:pt x="96" y="48"/>
                      <a:pt x="96" y="48"/>
                      <a:pt x="96" y="48"/>
                    </a:cubicBezTo>
                    <a:cubicBezTo>
                      <a:pt x="96" y="21"/>
                      <a:pt x="75" y="0"/>
                      <a:pt x="48" y="0"/>
                    </a:cubicBezTo>
                    <a:cubicBezTo>
                      <a:pt x="22" y="0"/>
                      <a:pt x="0" y="21"/>
                      <a:pt x="0" y="48"/>
                    </a:cubicBezTo>
                    <a:cubicBezTo>
                      <a:pt x="0" y="132"/>
                      <a:pt x="0" y="132"/>
                      <a:pt x="0" y="132"/>
                    </a:cubicBezTo>
                    <a:cubicBezTo>
                      <a:pt x="0" y="158"/>
                      <a:pt x="22" y="180"/>
                      <a:pt x="4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4">
                <a:extLst>
                  <a:ext uri="{FF2B5EF4-FFF2-40B4-BE49-F238E27FC236}">
                    <a16:creationId xmlns:a16="http://schemas.microsoft.com/office/drawing/2014/main" id="{D24BBE13-12AA-A5F9-7295-3FF2ECB61104}"/>
                  </a:ext>
                </a:extLst>
              </p:cNvPr>
              <p:cNvSpPr>
                <a:spLocks/>
              </p:cNvSpPr>
              <p:nvPr/>
            </p:nvSpPr>
            <p:spPr bwMode="gray">
              <a:xfrm>
                <a:off x="-5472113" y="5945188"/>
                <a:ext cx="1354138" cy="2432050"/>
              </a:xfrm>
              <a:custGeom>
                <a:avLst/>
                <a:gdLst>
                  <a:gd name="T0" fmla="*/ 189 w 359"/>
                  <a:gd name="T1" fmla="*/ 276 h 645"/>
                  <a:gd name="T2" fmla="*/ 96 w 359"/>
                  <a:gd name="T3" fmla="*/ 225 h 645"/>
                  <a:gd name="T4" fmla="*/ 179 w 359"/>
                  <a:gd name="T5" fmla="*/ 175 h 645"/>
                  <a:gd name="T6" fmla="*/ 254 w 359"/>
                  <a:gd name="T7" fmla="*/ 204 h 645"/>
                  <a:gd name="T8" fmla="*/ 322 w 359"/>
                  <a:gd name="T9" fmla="*/ 211 h 645"/>
                  <a:gd name="T10" fmla="*/ 329 w 359"/>
                  <a:gd name="T11" fmla="*/ 144 h 645"/>
                  <a:gd name="T12" fmla="*/ 227 w 359"/>
                  <a:gd name="T13" fmla="*/ 84 h 645"/>
                  <a:gd name="T14" fmla="*/ 227 w 359"/>
                  <a:gd name="T15" fmla="*/ 48 h 645"/>
                  <a:gd name="T16" fmla="*/ 179 w 359"/>
                  <a:gd name="T17" fmla="*/ 0 h 645"/>
                  <a:gd name="T18" fmla="*/ 131 w 359"/>
                  <a:gd name="T19" fmla="*/ 48 h 645"/>
                  <a:gd name="T20" fmla="*/ 131 w 359"/>
                  <a:gd name="T21" fmla="*/ 84 h 645"/>
                  <a:gd name="T22" fmla="*/ 0 w 359"/>
                  <a:gd name="T23" fmla="*/ 225 h 645"/>
                  <a:gd name="T24" fmla="*/ 170 w 359"/>
                  <a:gd name="T25" fmla="*/ 370 h 645"/>
                  <a:gd name="T26" fmla="*/ 263 w 359"/>
                  <a:gd name="T27" fmla="*/ 420 h 645"/>
                  <a:gd name="T28" fmla="*/ 179 w 359"/>
                  <a:gd name="T29" fmla="*/ 470 h 645"/>
                  <a:gd name="T30" fmla="*/ 106 w 359"/>
                  <a:gd name="T31" fmla="*/ 442 h 645"/>
                  <a:gd name="T32" fmla="*/ 38 w 359"/>
                  <a:gd name="T33" fmla="*/ 438 h 645"/>
                  <a:gd name="T34" fmla="*/ 33 w 359"/>
                  <a:gd name="T35" fmla="*/ 506 h 645"/>
                  <a:gd name="T36" fmla="*/ 131 w 359"/>
                  <a:gd name="T37" fmla="*/ 561 h 645"/>
                  <a:gd name="T38" fmla="*/ 131 w 359"/>
                  <a:gd name="T39" fmla="*/ 597 h 645"/>
                  <a:gd name="T40" fmla="*/ 179 w 359"/>
                  <a:gd name="T41" fmla="*/ 645 h 645"/>
                  <a:gd name="T42" fmla="*/ 227 w 359"/>
                  <a:gd name="T43" fmla="*/ 597 h 645"/>
                  <a:gd name="T44" fmla="*/ 227 w 359"/>
                  <a:gd name="T45" fmla="*/ 561 h 645"/>
                  <a:gd name="T46" fmla="*/ 359 w 359"/>
                  <a:gd name="T47" fmla="*/ 420 h 645"/>
                  <a:gd name="T48" fmla="*/ 189 w 359"/>
                  <a:gd name="T49" fmla="*/ 27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9" h="645">
                    <a:moveTo>
                      <a:pt x="189" y="276"/>
                    </a:moveTo>
                    <a:cubicBezTo>
                      <a:pt x="134" y="264"/>
                      <a:pt x="96" y="244"/>
                      <a:pt x="96" y="225"/>
                    </a:cubicBezTo>
                    <a:cubicBezTo>
                      <a:pt x="96" y="201"/>
                      <a:pt x="132" y="175"/>
                      <a:pt x="179" y="175"/>
                    </a:cubicBezTo>
                    <a:cubicBezTo>
                      <a:pt x="210" y="175"/>
                      <a:pt x="240" y="186"/>
                      <a:pt x="254" y="204"/>
                    </a:cubicBezTo>
                    <a:cubicBezTo>
                      <a:pt x="271" y="225"/>
                      <a:pt x="301" y="228"/>
                      <a:pt x="322" y="211"/>
                    </a:cubicBezTo>
                    <a:cubicBezTo>
                      <a:pt x="342" y="194"/>
                      <a:pt x="345" y="164"/>
                      <a:pt x="329" y="144"/>
                    </a:cubicBezTo>
                    <a:cubicBezTo>
                      <a:pt x="305" y="114"/>
                      <a:pt x="269" y="93"/>
                      <a:pt x="227" y="84"/>
                    </a:cubicBezTo>
                    <a:cubicBezTo>
                      <a:pt x="227" y="48"/>
                      <a:pt x="227" y="48"/>
                      <a:pt x="227" y="48"/>
                    </a:cubicBezTo>
                    <a:cubicBezTo>
                      <a:pt x="227" y="22"/>
                      <a:pt x="206" y="0"/>
                      <a:pt x="179" y="0"/>
                    </a:cubicBezTo>
                    <a:cubicBezTo>
                      <a:pt x="153" y="0"/>
                      <a:pt x="131" y="22"/>
                      <a:pt x="131" y="48"/>
                    </a:cubicBezTo>
                    <a:cubicBezTo>
                      <a:pt x="131" y="84"/>
                      <a:pt x="131" y="84"/>
                      <a:pt x="131" y="84"/>
                    </a:cubicBezTo>
                    <a:cubicBezTo>
                      <a:pt x="55" y="101"/>
                      <a:pt x="0" y="157"/>
                      <a:pt x="0" y="225"/>
                    </a:cubicBezTo>
                    <a:cubicBezTo>
                      <a:pt x="0" y="266"/>
                      <a:pt x="22" y="339"/>
                      <a:pt x="170" y="370"/>
                    </a:cubicBezTo>
                    <a:cubicBezTo>
                      <a:pt x="225" y="381"/>
                      <a:pt x="263" y="402"/>
                      <a:pt x="263" y="420"/>
                    </a:cubicBezTo>
                    <a:cubicBezTo>
                      <a:pt x="263" y="444"/>
                      <a:pt x="227" y="470"/>
                      <a:pt x="179" y="470"/>
                    </a:cubicBezTo>
                    <a:cubicBezTo>
                      <a:pt x="149" y="470"/>
                      <a:pt x="121" y="460"/>
                      <a:pt x="106" y="442"/>
                    </a:cubicBezTo>
                    <a:cubicBezTo>
                      <a:pt x="88" y="422"/>
                      <a:pt x="58" y="420"/>
                      <a:pt x="38" y="438"/>
                    </a:cubicBezTo>
                    <a:cubicBezTo>
                      <a:pt x="18" y="455"/>
                      <a:pt x="16" y="486"/>
                      <a:pt x="33" y="506"/>
                    </a:cubicBezTo>
                    <a:cubicBezTo>
                      <a:pt x="57" y="533"/>
                      <a:pt x="92" y="552"/>
                      <a:pt x="131" y="561"/>
                    </a:cubicBezTo>
                    <a:cubicBezTo>
                      <a:pt x="131" y="597"/>
                      <a:pt x="131" y="597"/>
                      <a:pt x="131" y="597"/>
                    </a:cubicBezTo>
                    <a:cubicBezTo>
                      <a:pt x="131" y="623"/>
                      <a:pt x="153" y="645"/>
                      <a:pt x="179" y="645"/>
                    </a:cubicBezTo>
                    <a:cubicBezTo>
                      <a:pt x="206" y="645"/>
                      <a:pt x="227" y="623"/>
                      <a:pt x="227" y="597"/>
                    </a:cubicBezTo>
                    <a:cubicBezTo>
                      <a:pt x="227" y="561"/>
                      <a:pt x="227" y="561"/>
                      <a:pt x="227" y="561"/>
                    </a:cubicBezTo>
                    <a:cubicBezTo>
                      <a:pt x="304" y="544"/>
                      <a:pt x="359" y="489"/>
                      <a:pt x="359" y="420"/>
                    </a:cubicBezTo>
                    <a:cubicBezTo>
                      <a:pt x="359" y="380"/>
                      <a:pt x="337" y="306"/>
                      <a:pt x="189"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5" name="Group 94">
            <a:extLst>
              <a:ext uri="{FF2B5EF4-FFF2-40B4-BE49-F238E27FC236}">
                <a16:creationId xmlns:a16="http://schemas.microsoft.com/office/drawing/2014/main" id="{9B8412A0-DB82-32F5-D272-DC4C6BD90436}"/>
              </a:ext>
            </a:extLst>
          </p:cNvPr>
          <p:cNvGrpSpPr>
            <a:grpSpLocks noChangeAspect="1"/>
          </p:cNvGrpSpPr>
          <p:nvPr/>
        </p:nvGrpSpPr>
        <p:grpSpPr bwMode="gray">
          <a:xfrm>
            <a:off x="2328972" y="1434885"/>
            <a:ext cx="457311" cy="457200"/>
            <a:chOff x="-7780338" y="7162800"/>
            <a:chExt cx="6515100" cy="6513513"/>
          </a:xfrm>
        </p:grpSpPr>
        <p:sp>
          <p:nvSpPr>
            <p:cNvPr id="90" name="AutoShape 18">
              <a:extLst>
                <a:ext uri="{FF2B5EF4-FFF2-40B4-BE49-F238E27FC236}">
                  <a16:creationId xmlns:a16="http://schemas.microsoft.com/office/drawing/2014/main" id="{79403E91-BA59-B0CC-50EB-5DE2D3ECD5DD}"/>
                </a:ext>
              </a:extLst>
            </p:cNvPr>
            <p:cNvSpPr>
              <a:spLocks noChangeAspect="1" noChangeArrowheads="1" noTextEdit="1"/>
            </p:cNvSpPr>
            <p:nvPr/>
          </p:nvSpPr>
          <p:spPr bwMode="gray">
            <a:xfrm>
              <a:off x="-7780338" y="7162800"/>
              <a:ext cx="6515100" cy="6513513"/>
            </a:xfrm>
            <a:prstGeom prst="rect">
              <a:avLst/>
            </a:pr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4" name="Group 93">
              <a:extLst>
                <a:ext uri="{FF2B5EF4-FFF2-40B4-BE49-F238E27FC236}">
                  <a16:creationId xmlns:a16="http://schemas.microsoft.com/office/drawing/2014/main" id="{3CDE4103-FAC6-ED20-1C06-DDCB538A80DD}"/>
                </a:ext>
              </a:extLst>
            </p:cNvPr>
            <p:cNvGrpSpPr/>
            <p:nvPr/>
          </p:nvGrpSpPr>
          <p:grpSpPr bwMode="gray">
            <a:xfrm>
              <a:off x="-7772401" y="7173913"/>
              <a:ext cx="6499225" cy="6491287"/>
              <a:chOff x="-7772401" y="7173913"/>
              <a:chExt cx="6499225" cy="6491287"/>
            </a:xfrm>
            <a:solidFill>
              <a:schemeClr val="bg1"/>
            </a:solidFill>
          </p:grpSpPr>
          <p:sp>
            <p:nvSpPr>
              <p:cNvPr id="92" name="Freeform 21">
                <a:extLst>
                  <a:ext uri="{FF2B5EF4-FFF2-40B4-BE49-F238E27FC236}">
                    <a16:creationId xmlns:a16="http://schemas.microsoft.com/office/drawing/2014/main" id="{7F902526-8B43-AC53-4E3E-8521B4B08E30}"/>
                  </a:ext>
                </a:extLst>
              </p:cNvPr>
              <p:cNvSpPr>
                <a:spLocks noEditPoints="1"/>
              </p:cNvSpPr>
              <p:nvPr/>
            </p:nvSpPr>
            <p:spPr bwMode="gray">
              <a:xfrm>
                <a:off x="-7772401" y="8191500"/>
                <a:ext cx="4384675" cy="5473700"/>
              </a:xfrm>
              <a:custGeom>
                <a:avLst/>
                <a:gdLst>
                  <a:gd name="T0" fmla="*/ 821 w 1163"/>
                  <a:gd name="T1" fmla="*/ 606 h 1452"/>
                  <a:gd name="T2" fmla="*/ 932 w 1163"/>
                  <a:gd name="T3" fmla="*/ 350 h 1452"/>
                  <a:gd name="T4" fmla="*/ 581 w 1163"/>
                  <a:gd name="T5" fmla="*/ 0 h 1452"/>
                  <a:gd name="T6" fmla="*/ 231 w 1163"/>
                  <a:gd name="T7" fmla="*/ 350 h 1452"/>
                  <a:gd name="T8" fmla="*/ 342 w 1163"/>
                  <a:gd name="T9" fmla="*/ 606 h 1452"/>
                  <a:gd name="T10" fmla="*/ 0 w 1163"/>
                  <a:gd name="T11" fmla="*/ 979 h 1452"/>
                  <a:gd name="T12" fmla="*/ 0 w 1163"/>
                  <a:gd name="T13" fmla="*/ 1404 h 1452"/>
                  <a:gd name="T14" fmla="*/ 48 w 1163"/>
                  <a:gd name="T15" fmla="*/ 1452 h 1452"/>
                  <a:gd name="T16" fmla="*/ 468 w 1163"/>
                  <a:gd name="T17" fmla="*/ 1452 h 1452"/>
                  <a:gd name="T18" fmla="*/ 516 w 1163"/>
                  <a:gd name="T19" fmla="*/ 1404 h 1452"/>
                  <a:gd name="T20" fmla="*/ 468 w 1163"/>
                  <a:gd name="T21" fmla="*/ 1356 h 1452"/>
                  <a:gd name="T22" fmla="*/ 342 w 1163"/>
                  <a:gd name="T23" fmla="*/ 1356 h 1452"/>
                  <a:gd name="T24" fmla="*/ 342 w 1163"/>
                  <a:gd name="T25" fmla="*/ 1090 h 1452"/>
                  <a:gd name="T26" fmla="*/ 328 w 1163"/>
                  <a:gd name="T27" fmla="*/ 1056 h 1452"/>
                  <a:gd name="T28" fmla="*/ 275 w 1163"/>
                  <a:gd name="T29" fmla="*/ 1004 h 1452"/>
                  <a:gd name="T30" fmla="*/ 207 w 1163"/>
                  <a:gd name="T31" fmla="*/ 1004 h 1452"/>
                  <a:gd name="T32" fmla="*/ 207 w 1163"/>
                  <a:gd name="T33" fmla="*/ 1072 h 1452"/>
                  <a:gd name="T34" fmla="*/ 246 w 1163"/>
                  <a:gd name="T35" fmla="*/ 1110 h 1452"/>
                  <a:gd name="T36" fmla="*/ 246 w 1163"/>
                  <a:gd name="T37" fmla="*/ 1356 h 1452"/>
                  <a:gd name="T38" fmla="*/ 96 w 1163"/>
                  <a:gd name="T39" fmla="*/ 1356 h 1452"/>
                  <a:gd name="T40" fmla="*/ 96 w 1163"/>
                  <a:gd name="T41" fmla="*/ 979 h 1452"/>
                  <a:gd name="T42" fmla="*/ 374 w 1163"/>
                  <a:gd name="T43" fmla="*/ 700 h 1452"/>
                  <a:gd name="T44" fmla="*/ 581 w 1163"/>
                  <a:gd name="T45" fmla="*/ 700 h 1452"/>
                  <a:gd name="T46" fmla="*/ 581 w 1163"/>
                  <a:gd name="T47" fmla="*/ 700 h 1452"/>
                  <a:gd name="T48" fmla="*/ 582 w 1163"/>
                  <a:gd name="T49" fmla="*/ 700 h 1452"/>
                  <a:gd name="T50" fmla="*/ 789 w 1163"/>
                  <a:gd name="T51" fmla="*/ 700 h 1452"/>
                  <a:gd name="T52" fmla="*/ 1067 w 1163"/>
                  <a:gd name="T53" fmla="*/ 979 h 1452"/>
                  <a:gd name="T54" fmla="*/ 1067 w 1163"/>
                  <a:gd name="T55" fmla="*/ 1356 h 1452"/>
                  <a:gd name="T56" fmla="*/ 917 w 1163"/>
                  <a:gd name="T57" fmla="*/ 1356 h 1452"/>
                  <a:gd name="T58" fmla="*/ 917 w 1163"/>
                  <a:gd name="T59" fmla="*/ 1110 h 1452"/>
                  <a:gd name="T60" fmla="*/ 956 w 1163"/>
                  <a:gd name="T61" fmla="*/ 1072 h 1452"/>
                  <a:gd name="T62" fmla="*/ 956 w 1163"/>
                  <a:gd name="T63" fmla="*/ 1004 h 1452"/>
                  <a:gd name="T64" fmla="*/ 888 w 1163"/>
                  <a:gd name="T65" fmla="*/ 1004 h 1452"/>
                  <a:gd name="T66" fmla="*/ 835 w 1163"/>
                  <a:gd name="T67" fmla="*/ 1056 h 1452"/>
                  <a:gd name="T68" fmla="*/ 821 w 1163"/>
                  <a:gd name="T69" fmla="*/ 1090 h 1452"/>
                  <a:gd name="T70" fmla="*/ 821 w 1163"/>
                  <a:gd name="T71" fmla="*/ 1356 h 1452"/>
                  <a:gd name="T72" fmla="*/ 689 w 1163"/>
                  <a:gd name="T73" fmla="*/ 1356 h 1452"/>
                  <a:gd name="T74" fmla="*/ 641 w 1163"/>
                  <a:gd name="T75" fmla="*/ 1404 h 1452"/>
                  <a:gd name="T76" fmla="*/ 689 w 1163"/>
                  <a:gd name="T77" fmla="*/ 1452 h 1452"/>
                  <a:gd name="T78" fmla="*/ 1115 w 1163"/>
                  <a:gd name="T79" fmla="*/ 1452 h 1452"/>
                  <a:gd name="T80" fmla="*/ 1163 w 1163"/>
                  <a:gd name="T81" fmla="*/ 1404 h 1452"/>
                  <a:gd name="T82" fmla="*/ 1163 w 1163"/>
                  <a:gd name="T83" fmla="*/ 979 h 1452"/>
                  <a:gd name="T84" fmla="*/ 821 w 1163"/>
                  <a:gd name="T85" fmla="*/ 606 h 1452"/>
                  <a:gd name="T86" fmla="*/ 327 w 1163"/>
                  <a:gd name="T87" fmla="*/ 350 h 1452"/>
                  <a:gd name="T88" fmla="*/ 581 w 1163"/>
                  <a:gd name="T89" fmla="*/ 96 h 1452"/>
                  <a:gd name="T90" fmla="*/ 836 w 1163"/>
                  <a:gd name="T91" fmla="*/ 350 h 1452"/>
                  <a:gd name="T92" fmla="*/ 582 w 1163"/>
                  <a:gd name="T93" fmla="*/ 604 h 1452"/>
                  <a:gd name="T94" fmla="*/ 581 w 1163"/>
                  <a:gd name="T95" fmla="*/ 604 h 1452"/>
                  <a:gd name="T96" fmla="*/ 327 w 1163"/>
                  <a:gd name="T97" fmla="*/ 350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63" h="1452">
                    <a:moveTo>
                      <a:pt x="821" y="606"/>
                    </a:moveTo>
                    <a:cubicBezTo>
                      <a:pt x="889" y="542"/>
                      <a:pt x="932" y="451"/>
                      <a:pt x="932" y="350"/>
                    </a:cubicBezTo>
                    <a:cubicBezTo>
                      <a:pt x="932" y="157"/>
                      <a:pt x="774" y="0"/>
                      <a:pt x="581" y="0"/>
                    </a:cubicBezTo>
                    <a:cubicBezTo>
                      <a:pt x="388" y="0"/>
                      <a:pt x="231" y="157"/>
                      <a:pt x="231" y="350"/>
                    </a:cubicBezTo>
                    <a:cubicBezTo>
                      <a:pt x="231" y="451"/>
                      <a:pt x="274" y="542"/>
                      <a:pt x="342" y="606"/>
                    </a:cubicBezTo>
                    <a:cubicBezTo>
                      <a:pt x="151" y="622"/>
                      <a:pt x="0" y="783"/>
                      <a:pt x="0" y="979"/>
                    </a:cubicBezTo>
                    <a:cubicBezTo>
                      <a:pt x="0" y="1404"/>
                      <a:pt x="0" y="1404"/>
                      <a:pt x="0" y="1404"/>
                    </a:cubicBezTo>
                    <a:cubicBezTo>
                      <a:pt x="0" y="1431"/>
                      <a:pt x="21" y="1452"/>
                      <a:pt x="48" y="1452"/>
                    </a:cubicBezTo>
                    <a:cubicBezTo>
                      <a:pt x="468" y="1452"/>
                      <a:pt x="468" y="1452"/>
                      <a:pt x="468" y="1452"/>
                    </a:cubicBezTo>
                    <a:cubicBezTo>
                      <a:pt x="495" y="1452"/>
                      <a:pt x="516" y="1431"/>
                      <a:pt x="516" y="1404"/>
                    </a:cubicBezTo>
                    <a:cubicBezTo>
                      <a:pt x="516" y="1377"/>
                      <a:pt x="495" y="1356"/>
                      <a:pt x="468" y="1356"/>
                    </a:cubicBezTo>
                    <a:cubicBezTo>
                      <a:pt x="342" y="1356"/>
                      <a:pt x="342" y="1356"/>
                      <a:pt x="342" y="1356"/>
                    </a:cubicBezTo>
                    <a:cubicBezTo>
                      <a:pt x="342" y="1090"/>
                      <a:pt x="342" y="1090"/>
                      <a:pt x="342" y="1090"/>
                    </a:cubicBezTo>
                    <a:cubicBezTo>
                      <a:pt x="342" y="1078"/>
                      <a:pt x="337" y="1065"/>
                      <a:pt x="328" y="1056"/>
                    </a:cubicBezTo>
                    <a:cubicBezTo>
                      <a:pt x="275" y="1004"/>
                      <a:pt x="275" y="1004"/>
                      <a:pt x="275" y="1004"/>
                    </a:cubicBezTo>
                    <a:cubicBezTo>
                      <a:pt x="256" y="985"/>
                      <a:pt x="226" y="985"/>
                      <a:pt x="207" y="1004"/>
                    </a:cubicBezTo>
                    <a:cubicBezTo>
                      <a:pt x="188" y="1022"/>
                      <a:pt x="188" y="1053"/>
                      <a:pt x="207" y="1072"/>
                    </a:cubicBezTo>
                    <a:cubicBezTo>
                      <a:pt x="246" y="1110"/>
                      <a:pt x="246" y="1110"/>
                      <a:pt x="246" y="1110"/>
                    </a:cubicBezTo>
                    <a:cubicBezTo>
                      <a:pt x="246" y="1356"/>
                      <a:pt x="246" y="1356"/>
                      <a:pt x="246" y="1356"/>
                    </a:cubicBezTo>
                    <a:cubicBezTo>
                      <a:pt x="96" y="1356"/>
                      <a:pt x="96" y="1356"/>
                      <a:pt x="96" y="1356"/>
                    </a:cubicBezTo>
                    <a:cubicBezTo>
                      <a:pt x="96" y="979"/>
                      <a:pt x="96" y="979"/>
                      <a:pt x="96" y="979"/>
                    </a:cubicBezTo>
                    <a:cubicBezTo>
                      <a:pt x="96" y="825"/>
                      <a:pt x="221" y="700"/>
                      <a:pt x="374" y="700"/>
                    </a:cubicBezTo>
                    <a:cubicBezTo>
                      <a:pt x="581" y="700"/>
                      <a:pt x="581" y="700"/>
                      <a:pt x="581" y="700"/>
                    </a:cubicBezTo>
                    <a:cubicBezTo>
                      <a:pt x="581" y="700"/>
                      <a:pt x="581" y="700"/>
                      <a:pt x="581" y="700"/>
                    </a:cubicBezTo>
                    <a:cubicBezTo>
                      <a:pt x="582" y="700"/>
                      <a:pt x="582" y="700"/>
                      <a:pt x="582" y="700"/>
                    </a:cubicBezTo>
                    <a:cubicBezTo>
                      <a:pt x="789" y="700"/>
                      <a:pt x="789" y="700"/>
                      <a:pt x="789" y="700"/>
                    </a:cubicBezTo>
                    <a:cubicBezTo>
                      <a:pt x="942" y="700"/>
                      <a:pt x="1067" y="825"/>
                      <a:pt x="1067" y="979"/>
                    </a:cubicBezTo>
                    <a:cubicBezTo>
                      <a:pt x="1067" y="1356"/>
                      <a:pt x="1067" y="1356"/>
                      <a:pt x="1067" y="1356"/>
                    </a:cubicBezTo>
                    <a:cubicBezTo>
                      <a:pt x="917" y="1356"/>
                      <a:pt x="917" y="1356"/>
                      <a:pt x="917" y="1356"/>
                    </a:cubicBezTo>
                    <a:cubicBezTo>
                      <a:pt x="917" y="1110"/>
                      <a:pt x="917" y="1110"/>
                      <a:pt x="917" y="1110"/>
                    </a:cubicBezTo>
                    <a:cubicBezTo>
                      <a:pt x="956" y="1072"/>
                      <a:pt x="956" y="1072"/>
                      <a:pt x="956" y="1072"/>
                    </a:cubicBezTo>
                    <a:cubicBezTo>
                      <a:pt x="974" y="1053"/>
                      <a:pt x="974" y="1022"/>
                      <a:pt x="956" y="1004"/>
                    </a:cubicBezTo>
                    <a:cubicBezTo>
                      <a:pt x="937" y="985"/>
                      <a:pt x="907" y="985"/>
                      <a:pt x="888" y="1004"/>
                    </a:cubicBezTo>
                    <a:cubicBezTo>
                      <a:pt x="835" y="1056"/>
                      <a:pt x="835" y="1056"/>
                      <a:pt x="835" y="1056"/>
                    </a:cubicBezTo>
                    <a:cubicBezTo>
                      <a:pt x="826" y="1065"/>
                      <a:pt x="821" y="1078"/>
                      <a:pt x="821" y="1090"/>
                    </a:cubicBezTo>
                    <a:cubicBezTo>
                      <a:pt x="821" y="1356"/>
                      <a:pt x="821" y="1356"/>
                      <a:pt x="821" y="1356"/>
                    </a:cubicBezTo>
                    <a:cubicBezTo>
                      <a:pt x="689" y="1356"/>
                      <a:pt x="689" y="1356"/>
                      <a:pt x="689" y="1356"/>
                    </a:cubicBezTo>
                    <a:cubicBezTo>
                      <a:pt x="662" y="1356"/>
                      <a:pt x="641" y="1377"/>
                      <a:pt x="641" y="1404"/>
                    </a:cubicBezTo>
                    <a:cubicBezTo>
                      <a:pt x="641" y="1431"/>
                      <a:pt x="662" y="1452"/>
                      <a:pt x="689" y="1452"/>
                    </a:cubicBezTo>
                    <a:cubicBezTo>
                      <a:pt x="1115" y="1452"/>
                      <a:pt x="1115" y="1452"/>
                      <a:pt x="1115" y="1452"/>
                    </a:cubicBezTo>
                    <a:cubicBezTo>
                      <a:pt x="1142" y="1452"/>
                      <a:pt x="1163" y="1431"/>
                      <a:pt x="1163" y="1404"/>
                    </a:cubicBezTo>
                    <a:cubicBezTo>
                      <a:pt x="1163" y="979"/>
                      <a:pt x="1163" y="979"/>
                      <a:pt x="1163" y="979"/>
                    </a:cubicBezTo>
                    <a:cubicBezTo>
                      <a:pt x="1163" y="783"/>
                      <a:pt x="1012" y="622"/>
                      <a:pt x="821" y="606"/>
                    </a:cubicBezTo>
                    <a:close/>
                    <a:moveTo>
                      <a:pt x="327" y="350"/>
                    </a:moveTo>
                    <a:cubicBezTo>
                      <a:pt x="327" y="210"/>
                      <a:pt x="441" y="96"/>
                      <a:pt x="581" y="96"/>
                    </a:cubicBezTo>
                    <a:cubicBezTo>
                      <a:pt x="722" y="96"/>
                      <a:pt x="836" y="210"/>
                      <a:pt x="836" y="350"/>
                    </a:cubicBezTo>
                    <a:cubicBezTo>
                      <a:pt x="836" y="490"/>
                      <a:pt x="722" y="604"/>
                      <a:pt x="582" y="604"/>
                    </a:cubicBezTo>
                    <a:cubicBezTo>
                      <a:pt x="581" y="604"/>
                      <a:pt x="581" y="604"/>
                      <a:pt x="581" y="604"/>
                    </a:cubicBezTo>
                    <a:cubicBezTo>
                      <a:pt x="441" y="604"/>
                      <a:pt x="327" y="490"/>
                      <a:pt x="327" y="3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2">
                <a:extLst>
                  <a:ext uri="{FF2B5EF4-FFF2-40B4-BE49-F238E27FC236}">
                    <a16:creationId xmlns:a16="http://schemas.microsoft.com/office/drawing/2014/main" id="{FA10C65E-E6BD-5052-B7CA-B53F01222E03}"/>
                  </a:ext>
                </a:extLst>
              </p:cNvPr>
              <p:cNvSpPr>
                <a:spLocks/>
              </p:cNvSpPr>
              <p:nvPr/>
            </p:nvSpPr>
            <p:spPr bwMode="gray">
              <a:xfrm>
                <a:off x="-3368676" y="7173913"/>
                <a:ext cx="2095500" cy="3987800"/>
              </a:xfrm>
              <a:custGeom>
                <a:avLst/>
                <a:gdLst>
                  <a:gd name="T0" fmla="*/ 288 w 556"/>
                  <a:gd name="T1" fmla="*/ 482 h 1058"/>
                  <a:gd name="T2" fmla="*/ 96 w 556"/>
                  <a:gd name="T3" fmla="*/ 357 h 1058"/>
                  <a:gd name="T4" fmla="*/ 278 w 556"/>
                  <a:gd name="T5" fmla="*/ 234 h 1058"/>
                  <a:gd name="T6" fmla="*/ 438 w 556"/>
                  <a:gd name="T7" fmla="*/ 299 h 1058"/>
                  <a:gd name="T8" fmla="*/ 505 w 556"/>
                  <a:gd name="T9" fmla="*/ 305 h 1058"/>
                  <a:gd name="T10" fmla="*/ 512 w 556"/>
                  <a:gd name="T11" fmla="*/ 238 h 1058"/>
                  <a:gd name="T12" fmla="*/ 326 w 556"/>
                  <a:gd name="T13" fmla="*/ 141 h 1058"/>
                  <a:gd name="T14" fmla="*/ 326 w 556"/>
                  <a:gd name="T15" fmla="*/ 48 h 1058"/>
                  <a:gd name="T16" fmla="*/ 278 w 556"/>
                  <a:gd name="T17" fmla="*/ 0 h 1058"/>
                  <a:gd name="T18" fmla="*/ 230 w 556"/>
                  <a:gd name="T19" fmla="*/ 48 h 1058"/>
                  <a:gd name="T20" fmla="*/ 230 w 556"/>
                  <a:gd name="T21" fmla="*/ 141 h 1058"/>
                  <a:gd name="T22" fmla="*/ 87 w 556"/>
                  <a:gd name="T23" fmla="*/ 197 h 1058"/>
                  <a:gd name="T24" fmla="*/ 0 w 556"/>
                  <a:gd name="T25" fmla="*/ 357 h 1058"/>
                  <a:gd name="T26" fmla="*/ 268 w 556"/>
                  <a:gd name="T27" fmla="*/ 576 h 1058"/>
                  <a:gd name="T28" fmla="*/ 460 w 556"/>
                  <a:gd name="T29" fmla="*/ 701 h 1058"/>
                  <a:gd name="T30" fmla="*/ 278 w 556"/>
                  <a:gd name="T31" fmla="*/ 824 h 1058"/>
                  <a:gd name="T32" fmla="*/ 121 w 556"/>
                  <a:gd name="T33" fmla="*/ 763 h 1058"/>
                  <a:gd name="T34" fmla="*/ 54 w 556"/>
                  <a:gd name="T35" fmla="*/ 758 h 1058"/>
                  <a:gd name="T36" fmla="*/ 49 w 556"/>
                  <a:gd name="T37" fmla="*/ 826 h 1058"/>
                  <a:gd name="T38" fmla="*/ 230 w 556"/>
                  <a:gd name="T39" fmla="*/ 917 h 1058"/>
                  <a:gd name="T40" fmla="*/ 230 w 556"/>
                  <a:gd name="T41" fmla="*/ 1010 h 1058"/>
                  <a:gd name="T42" fmla="*/ 278 w 556"/>
                  <a:gd name="T43" fmla="*/ 1058 h 1058"/>
                  <a:gd name="T44" fmla="*/ 326 w 556"/>
                  <a:gd name="T45" fmla="*/ 1010 h 1058"/>
                  <a:gd name="T46" fmla="*/ 326 w 556"/>
                  <a:gd name="T47" fmla="*/ 917 h 1058"/>
                  <a:gd name="T48" fmla="*/ 470 w 556"/>
                  <a:gd name="T49" fmla="*/ 861 h 1058"/>
                  <a:gd name="T50" fmla="*/ 556 w 556"/>
                  <a:gd name="T51" fmla="*/ 701 h 1058"/>
                  <a:gd name="T52" fmla="*/ 288 w 556"/>
                  <a:gd name="T53" fmla="*/ 48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6" h="1058">
                    <a:moveTo>
                      <a:pt x="288" y="482"/>
                    </a:moveTo>
                    <a:cubicBezTo>
                      <a:pt x="230" y="470"/>
                      <a:pt x="96" y="434"/>
                      <a:pt x="96" y="357"/>
                    </a:cubicBezTo>
                    <a:cubicBezTo>
                      <a:pt x="96" y="290"/>
                      <a:pt x="179" y="234"/>
                      <a:pt x="278" y="234"/>
                    </a:cubicBezTo>
                    <a:cubicBezTo>
                      <a:pt x="344" y="234"/>
                      <a:pt x="405" y="259"/>
                      <a:pt x="438" y="299"/>
                    </a:cubicBezTo>
                    <a:cubicBezTo>
                      <a:pt x="454" y="319"/>
                      <a:pt x="485" y="322"/>
                      <a:pt x="505" y="305"/>
                    </a:cubicBezTo>
                    <a:cubicBezTo>
                      <a:pt x="526" y="289"/>
                      <a:pt x="529" y="258"/>
                      <a:pt x="512" y="238"/>
                    </a:cubicBezTo>
                    <a:cubicBezTo>
                      <a:pt x="470" y="186"/>
                      <a:pt x="402" y="151"/>
                      <a:pt x="326" y="141"/>
                    </a:cubicBezTo>
                    <a:cubicBezTo>
                      <a:pt x="326" y="48"/>
                      <a:pt x="326" y="48"/>
                      <a:pt x="326" y="48"/>
                    </a:cubicBezTo>
                    <a:cubicBezTo>
                      <a:pt x="326" y="21"/>
                      <a:pt x="305" y="0"/>
                      <a:pt x="278" y="0"/>
                    </a:cubicBezTo>
                    <a:cubicBezTo>
                      <a:pt x="252" y="0"/>
                      <a:pt x="230" y="21"/>
                      <a:pt x="230" y="48"/>
                    </a:cubicBezTo>
                    <a:cubicBezTo>
                      <a:pt x="230" y="141"/>
                      <a:pt x="230" y="141"/>
                      <a:pt x="230" y="141"/>
                    </a:cubicBezTo>
                    <a:cubicBezTo>
                      <a:pt x="176" y="148"/>
                      <a:pt x="127" y="168"/>
                      <a:pt x="87" y="197"/>
                    </a:cubicBezTo>
                    <a:cubicBezTo>
                      <a:pt x="31" y="239"/>
                      <a:pt x="0" y="296"/>
                      <a:pt x="0" y="357"/>
                    </a:cubicBezTo>
                    <a:cubicBezTo>
                      <a:pt x="0" y="462"/>
                      <a:pt x="95" y="540"/>
                      <a:pt x="268" y="576"/>
                    </a:cubicBezTo>
                    <a:cubicBezTo>
                      <a:pt x="326" y="588"/>
                      <a:pt x="460" y="624"/>
                      <a:pt x="460" y="701"/>
                    </a:cubicBezTo>
                    <a:cubicBezTo>
                      <a:pt x="460" y="768"/>
                      <a:pt x="377" y="824"/>
                      <a:pt x="278" y="824"/>
                    </a:cubicBezTo>
                    <a:cubicBezTo>
                      <a:pt x="215" y="824"/>
                      <a:pt x="155" y="801"/>
                      <a:pt x="121" y="763"/>
                    </a:cubicBezTo>
                    <a:cubicBezTo>
                      <a:pt x="104" y="743"/>
                      <a:pt x="74" y="741"/>
                      <a:pt x="54" y="758"/>
                    </a:cubicBezTo>
                    <a:cubicBezTo>
                      <a:pt x="34" y="776"/>
                      <a:pt x="32" y="806"/>
                      <a:pt x="49" y="826"/>
                    </a:cubicBezTo>
                    <a:cubicBezTo>
                      <a:pt x="92" y="875"/>
                      <a:pt x="157" y="907"/>
                      <a:pt x="230" y="917"/>
                    </a:cubicBezTo>
                    <a:cubicBezTo>
                      <a:pt x="230" y="1010"/>
                      <a:pt x="230" y="1010"/>
                      <a:pt x="230" y="1010"/>
                    </a:cubicBezTo>
                    <a:cubicBezTo>
                      <a:pt x="230" y="1037"/>
                      <a:pt x="252" y="1058"/>
                      <a:pt x="278" y="1058"/>
                    </a:cubicBezTo>
                    <a:cubicBezTo>
                      <a:pt x="305" y="1058"/>
                      <a:pt x="326" y="1037"/>
                      <a:pt x="326" y="1010"/>
                    </a:cubicBezTo>
                    <a:cubicBezTo>
                      <a:pt x="326" y="917"/>
                      <a:pt x="326" y="917"/>
                      <a:pt x="326" y="917"/>
                    </a:cubicBezTo>
                    <a:cubicBezTo>
                      <a:pt x="380" y="910"/>
                      <a:pt x="430" y="890"/>
                      <a:pt x="470" y="861"/>
                    </a:cubicBezTo>
                    <a:cubicBezTo>
                      <a:pt x="525" y="819"/>
                      <a:pt x="556" y="762"/>
                      <a:pt x="556" y="701"/>
                    </a:cubicBezTo>
                    <a:cubicBezTo>
                      <a:pt x="556" y="596"/>
                      <a:pt x="461" y="518"/>
                      <a:pt x="288" y="4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02053262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2F75BC3-6768-DC42-045D-67E69F95EE6F}"/>
              </a:ext>
            </a:extLst>
          </p:cNvPr>
          <p:cNvGraphicFramePr>
            <a:graphicFrameLocks/>
          </p:cNvGraphicFramePr>
          <p:nvPr>
            <p:extLst>
              <p:ext uri="{D42A27DB-BD31-4B8C-83A1-F6EECF244321}">
                <p14:modId xmlns:p14="http://schemas.microsoft.com/office/powerpoint/2010/main" val="3949091767"/>
              </p:ext>
            </p:extLst>
          </p:nvPr>
        </p:nvGraphicFramePr>
        <p:xfrm>
          <a:off x="1423498" y="2649133"/>
          <a:ext cx="10381152" cy="3664418"/>
        </p:xfrm>
        <a:graphic>
          <a:graphicData uri="http://schemas.openxmlformats.org/drawingml/2006/table">
            <a:tbl>
              <a:tblPr firstRow="1" bandRow="1">
                <a:tableStyleId>{5940675A-B579-460E-94D1-54222C63F5DA}</a:tableStyleId>
              </a:tblPr>
              <a:tblGrid>
                <a:gridCol w="865096">
                  <a:extLst>
                    <a:ext uri="{9D8B030D-6E8A-4147-A177-3AD203B41FA5}">
                      <a16:colId xmlns:a16="http://schemas.microsoft.com/office/drawing/2014/main" val="20001"/>
                    </a:ext>
                  </a:extLst>
                </a:gridCol>
                <a:gridCol w="865096">
                  <a:extLst>
                    <a:ext uri="{9D8B030D-6E8A-4147-A177-3AD203B41FA5}">
                      <a16:colId xmlns:a16="http://schemas.microsoft.com/office/drawing/2014/main" val="20002"/>
                    </a:ext>
                  </a:extLst>
                </a:gridCol>
                <a:gridCol w="865096">
                  <a:extLst>
                    <a:ext uri="{9D8B030D-6E8A-4147-A177-3AD203B41FA5}">
                      <a16:colId xmlns:a16="http://schemas.microsoft.com/office/drawing/2014/main" val="20003"/>
                    </a:ext>
                  </a:extLst>
                </a:gridCol>
                <a:gridCol w="865096">
                  <a:extLst>
                    <a:ext uri="{9D8B030D-6E8A-4147-A177-3AD203B41FA5}">
                      <a16:colId xmlns:a16="http://schemas.microsoft.com/office/drawing/2014/main" val="179140782"/>
                    </a:ext>
                  </a:extLst>
                </a:gridCol>
                <a:gridCol w="865096">
                  <a:extLst>
                    <a:ext uri="{9D8B030D-6E8A-4147-A177-3AD203B41FA5}">
                      <a16:colId xmlns:a16="http://schemas.microsoft.com/office/drawing/2014/main" val="2358742278"/>
                    </a:ext>
                  </a:extLst>
                </a:gridCol>
                <a:gridCol w="865096">
                  <a:extLst>
                    <a:ext uri="{9D8B030D-6E8A-4147-A177-3AD203B41FA5}">
                      <a16:colId xmlns:a16="http://schemas.microsoft.com/office/drawing/2014/main" val="2867693797"/>
                    </a:ext>
                  </a:extLst>
                </a:gridCol>
                <a:gridCol w="865096">
                  <a:extLst>
                    <a:ext uri="{9D8B030D-6E8A-4147-A177-3AD203B41FA5}">
                      <a16:colId xmlns:a16="http://schemas.microsoft.com/office/drawing/2014/main" val="20004"/>
                    </a:ext>
                  </a:extLst>
                </a:gridCol>
                <a:gridCol w="865096">
                  <a:extLst>
                    <a:ext uri="{9D8B030D-6E8A-4147-A177-3AD203B41FA5}">
                      <a16:colId xmlns:a16="http://schemas.microsoft.com/office/drawing/2014/main" val="20005"/>
                    </a:ext>
                  </a:extLst>
                </a:gridCol>
                <a:gridCol w="865096">
                  <a:extLst>
                    <a:ext uri="{9D8B030D-6E8A-4147-A177-3AD203B41FA5}">
                      <a16:colId xmlns:a16="http://schemas.microsoft.com/office/drawing/2014/main" val="20006"/>
                    </a:ext>
                  </a:extLst>
                </a:gridCol>
                <a:gridCol w="865096">
                  <a:extLst>
                    <a:ext uri="{9D8B030D-6E8A-4147-A177-3AD203B41FA5}">
                      <a16:colId xmlns:a16="http://schemas.microsoft.com/office/drawing/2014/main" val="1633594458"/>
                    </a:ext>
                  </a:extLst>
                </a:gridCol>
                <a:gridCol w="865096">
                  <a:extLst>
                    <a:ext uri="{9D8B030D-6E8A-4147-A177-3AD203B41FA5}">
                      <a16:colId xmlns:a16="http://schemas.microsoft.com/office/drawing/2014/main" val="650722766"/>
                    </a:ext>
                  </a:extLst>
                </a:gridCol>
                <a:gridCol w="865096">
                  <a:extLst>
                    <a:ext uri="{9D8B030D-6E8A-4147-A177-3AD203B41FA5}">
                      <a16:colId xmlns:a16="http://schemas.microsoft.com/office/drawing/2014/main" val="820445536"/>
                    </a:ext>
                  </a:extLst>
                </a:gridCol>
              </a:tblGrid>
              <a:tr h="199912">
                <a:tc gridSpan="5">
                  <a:txBody>
                    <a:bodyPr/>
                    <a:lstStyle/>
                    <a:p>
                      <a:pPr algn="ctr">
                        <a:lnSpc>
                          <a:spcPct val="90000"/>
                        </a:lnSpc>
                        <a:spcBef>
                          <a:spcPts val="200"/>
                        </a:spcBef>
                      </a:pPr>
                      <a:r>
                        <a:rPr lang="en-US" sz="1400" b="0">
                          <a:solidFill>
                            <a:schemeClr val="bg1"/>
                          </a:solidFill>
                        </a:rPr>
                        <a:t>DSA (1S)</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a:endParaRPr lang="en-US" sz="1400" b="1"/>
                    </a:p>
                  </a:txBody>
                  <a:tcPr>
                    <a:solidFill>
                      <a:schemeClr val="bg2">
                        <a:lumMod val="60000"/>
                        <a:lumOff val="40000"/>
                      </a:schemeClr>
                    </a:solidFill>
                  </a:tcPr>
                </a:tc>
                <a:tc hMerge="1">
                  <a:txBody>
                    <a:bodyPr/>
                    <a:lstStyle/>
                    <a:p>
                      <a:pPr algn="ctr"/>
                      <a:endParaRPr lang="en-US" sz="1400" b="1"/>
                    </a:p>
                  </a:txBody>
                  <a:tcPr>
                    <a:solidFill>
                      <a:schemeClr val="bg2">
                        <a:lumMod val="60000"/>
                        <a:lumOff val="40000"/>
                      </a:schemeClr>
                    </a:solidFill>
                  </a:tcPr>
                </a:tc>
                <a:tc hMerge="1">
                  <a:txBody>
                    <a:bodyPr/>
                    <a:lstStyle/>
                    <a:p>
                      <a:pPr algn="ctr"/>
                      <a:endParaRPr lang="en-US" sz="1500" b="1">
                        <a:solidFill>
                          <a:schemeClr val="bg1"/>
                        </a:solidFill>
                      </a:endParaRPr>
                    </a:p>
                  </a:txBody>
                  <a:tcPr marL="75844" marR="758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lumMod val="50000"/>
                      </a:schemeClr>
                    </a:solidFill>
                  </a:tcPr>
                </a:tc>
                <a:tc hMerge="1">
                  <a:txBody>
                    <a:bodyPr/>
                    <a:lstStyle/>
                    <a:p>
                      <a:pPr algn="ctr"/>
                      <a:endParaRPr lang="en-US" sz="1500" b="1">
                        <a:solidFill>
                          <a:schemeClr val="bg1"/>
                        </a:solidFill>
                      </a:endParaRPr>
                    </a:p>
                  </a:txBody>
                  <a:tcPr marL="75844" marR="758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lumMod val="50000"/>
                      </a:schemeClr>
                    </a:solidFill>
                  </a:tcPr>
                </a:tc>
                <a:tc gridSpan="7">
                  <a:txBody>
                    <a:bodyPr/>
                    <a:lstStyle/>
                    <a:p>
                      <a:pPr algn="ctr">
                        <a:lnSpc>
                          <a:spcPct val="90000"/>
                        </a:lnSpc>
                        <a:spcBef>
                          <a:spcPts val="200"/>
                        </a:spcBef>
                      </a:pPr>
                      <a:r>
                        <a:rPr lang="en-US" sz="1400" b="0">
                          <a:solidFill>
                            <a:schemeClr val="bg1"/>
                          </a:solidFill>
                        </a:rPr>
                        <a:t>Launch/branded campaign (2S)</a:t>
                      </a:r>
                    </a:p>
                  </a:txBody>
                  <a:tcPr marL="75844" marR="75844"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a:r>
                        <a:rPr lang="en-US" sz="1500" b="1">
                          <a:solidFill>
                            <a:schemeClr val="bg1"/>
                          </a:solidFill>
                        </a:rPr>
                        <a:t>Launch/Branded Campaign (2S)</a:t>
                      </a:r>
                    </a:p>
                  </a:txBody>
                  <a:tcPr marL="75844" marR="758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lumMod val="50000"/>
                      </a:schemeClr>
                    </a:solidFill>
                  </a:tcPr>
                </a:tc>
                <a:tc hMerge="1">
                  <a:txBody>
                    <a:bodyPr/>
                    <a:lstStyle/>
                    <a:p>
                      <a:pPr algn="ctr"/>
                      <a:endParaRPr lang="en-US" sz="1400" b="1"/>
                    </a:p>
                  </a:txBody>
                  <a:tcPr>
                    <a:solidFill>
                      <a:schemeClr val="bg2">
                        <a:lumMod val="60000"/>
                        <a:lumOff val="40000"/>
                      </a:schemeClr>
                    </a:solidFill>
                  </a:tcPr>
                </a:tc>
                <a:tc hMerge="1">
                  <a:txBody>
                    <a:bodyPr/>
                    <a:lstStyle/>
                    <a:p>
                      <a:pPr algn="ctr"/>
                      <a:endParaRPr lang="en-US" sz="1400" b="1"/>
                    </a:p>
                  </a:txBody>
                  <a:tcPr>
                    <a:solidFill>
                      <a:schemeClr val="bg2">
                        <a:lumMod val="60000"/>
                        <a:lumOff val="40000"/>
                      </a:schemeClr>
                    </a:solidFill>
                  </a:tcPr>
                </a:tc>
                <a:tc hMerge="1">
                  <a:txBody>
                    <a:bodyPr/>
                    <a:lstStyle/>
                    <a:p>
                      <a:pPr algn="ctr"/>
                      <a:endParaRPr lang="en-US" sz="1500" b="1">
                        <a:solidFill>
                          <a:schemeClr val="bg1"/>
                        </a:solidFill>
                      </a:endParaRPr>
                    </a:p>
                  </a:txBody>
                  <a:tcPr marL="75844" marR="758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lumMod val="50000"/>
                      </a:schemeClr>
                    </a:solidFill>
                  </a:tcPr>
                </a:tc>
                <a:tc hMerge="1">
                  <a:txBody>
                    <a:bodyPr/>
                    <a:lstStyle/>
                    <a:p>
                      <a:pPr algn="ctr"/>
                      <a:endParaRPr lang="en-US" sz="1500" b="1">
                        <a:solidFill>
                          <a:schemeClr val="bg1"/>
                        </a:solidFill>
                      </a:endParaRPr>
                    </a:p>
                  </a:txBody>
                  <a:tcPr marL="75844" marR="758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lumMod val="50000"/>
                      </a:schemeClr>
                    </a:solidFill>
                  </a:tcPr>
                </a:tc>
                <a:tc hMerge="1">
                  <a:txBody>
                    <a:bodyPr/>
                    <a:lstStyle/>
                    <a:p>
                      <a:pPr algn="ctr"/>
                      <a:endParaRPr lang="en-US" sz="1500" b="1">
                        <a:solidFill>
                          <a:schemeClr val="bg1"/>
                        </a:solidFill>
                      </a:endParaRPr>
                    </a:p>
                  </a:txBody>
                  <a:tcPr marL="75844" marR="758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0000"/>
                  </a:ext>
                </a:extLst>
              </a:tr>
              <a:tr h="177508">
                <a:tc>
                  <a:txBody>
                    <a:bodyPr/>
                    <a:lstStyle/>
                    <a:p>
                      <a:pPr algn="ctr">
                        <a:lnSpc>
                          <a:spcPct val="90000"/>
                        </a:lnSpc>
                        <a:spcBef>
                          <a:spcPts val="200"/>
                        </a:spcBef>
                      </a:pPr>
                      <a:r>
                        <a:rPr lang="en-US" sz="1200" b="0">
                          <a:solidFill>
                            <a:schemeClr val="tx1"/>
                          </a:solidFill>
                        </a:rPr>
                        <a:t>Jan</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Feb</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Mar</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Apr</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May</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Jun</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Jul</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Aug</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Sep</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Oct</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Nov</a:t>
                      </a:r>
                    </a:p>
                  </a:txBody>
                  <a:tcPr marL="75844" marR="7584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Bef>
                          <a:spcPts val="200"/>
                        </a:spcBef>
                      </a:pPr>
                      <a:r>
                        <a:rPr lang="en-US" sz="1200" b="0">
                          <a:solidFill>
                            <a:schemeClr val="tx1"/>
                          </a:solidFill>
                        </a:rPr>
                        <a:t>Dec</a:t>
                      </a:r>
                    </a:p>
                  </a:txBody>
                  <a:tcPr marL="75844" marR="75844"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39254">
                <a:tc>
                  <a:txBody>
                    <a:bodyPr/>
                    <a:lstStyle/>
                    <a:p>
                      <a:pPr marL="0" indent="0">
                        <a:buFont typeface="Arial" panose="020B0604020202020204" pitchFamily="34" charset="0"/>
                        <a:buNone/>
                      </a:pPr>
                      <a:endParaRPr lang="en-US" sz="11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39254">
                <a:tc>
                  <a:txBody>
                    <a:bodyPr/>
                    <a:lstStyle/>
                    <a:p>
                      <a:endParaRPr lang="en-US" sz="11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23207">
                <a:tc>
                  <a:txBody>
                    <a:bodyPr/>
                    <a:lstStyle/>
                    <a:p>
                      <a:endParaRPr lang="en-US" sz="11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marL="75844" marR="75844">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23207">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b="1" kern="1200">
                        <a:solidFill>
                          <a:schemeClr val="tx1"/>
                        </a:solidFill>
                        <a:latin typeface="+mn-lt"/>
                        <a:ea typeface="+mn-ea"/>
                        <a:cs typeface="+mn-cs"/>
                      </a:endParaRPr>
                    </a:p>
                  </a:txBody>
                  <a:tcPr marL="75844" marR="75844">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cxnSp>
        <p:nvCxnSpPr>
          <p:cNvPr id="5" name="Straight Connector 4">
            <a:extLst>
              <a:ext uri="{FF2B5EF4-FFF2-40B4-BE49-F238E27FC236}">
                <a16:creationId xmlns:a16="http://schemas.microsoft.com/office/drawing/2014/main" id="{7F678D41-DED6-71AF-00C0-EC557E94E787}"/>
              </a:ext>
            </a:extLst>
          </p:cNvPr>
          <p:cNvCxnSpPr>
            <a:cxnSpLocks/>
          </p:cNvCxnSpPr>
          <p:nvPr/>
        </p:nvCxnSpPr>
        <p:spPr bwMode="gray">
          <a:xfrm>
            <a:off x="377825" y="4238625"/>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D2F5792-C65B-1C8B-05EB-2F750F548D81}"/>
              </a:ext>
            </a:extLst>
          </p:cNvPr>
          <p:cNvCxnSpPr>
            <a:cxnSpLocks/>
          </p:cNvCxnSpPr>
          <p:nvPr/>
        </p:nvCxnSpPr>
        <p:spPr bwMode="gray">
          <a:xfrm>
            <a:off x="377825" y="3257931"/>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A3BD7D4-A659-24A1-70B3-DE9E361385A0}"/>
              </a:ext>
            </a:extLst>
          </p:cNvPr>
          <p:cNvSpPr txBox="1"/>
          <p:nvPr/>
        </p:nvSpPr>
        <p:spPr bwMode="gray">
          <a:xfrm>
            <a:off x="466893" y="3366846"/>
            <a:ext cx="981075" cy="286232"/>
          </a:xfrm>
          <a:prstGeom prst="rect">
            <a:avLst/>
          </a:prstGeom>
          <a:noFill/>
        </p:spPr>
        <p:txBody>
          <a:bodyPr wrap="square">
            <a:spAutoFit/>
          </a:bodyPr>
          <a:lstStyle/>
          <a:p>
            <a:pPr algn="r">
              <a:lnSpc>
                <a:spcPct val="90000"/>
              </a:lnSpc>
            </a:pPr>
            <a:r>
              <a:rPr lang="en-US" sz="1400" b="0">
                <a:solidFill>
                  <a:schemeClr val="accent1"/>
                </a:solidFill>
              </a:rPr>
              <a:t>VPAEs</a:t>
            </a:r>
            <a:endParaRPr lang="en-US" sz="1400">
              <a:solidFill>
                <a:schemeClr val="accent1"/>
              </a:solidFill>
            </a:endParaRPr>
          </a:p>
        </p:txBody>
      </p:sp>
      <p:sp>
        <p:nvSpPr>
          <p:cNvPr id="37" name="TextBox 36">
            <a:extLst>
              <a:ext uri="{FF2B5EF4-FFF2-40B4-BE49-F238E27FC236}">
                <a16:creationId xmlns:a16="http://schemas.microsoft.com/office/drawing/2014/main" id="{81DB72A7-4F42-484F-54F4-E019AEE582D1}"/>
              </a:ext>
            </a:extLst>
          </p:cNvPr>
          <p:cNvSpPr txBox="1"/>
          <p:nvPr/>
        </p:nvSpPr>
        <p:spPr bwMode="gray">
          <a:xfrm>
            <a:off x="466893" y="3625932"/>
            <a:ext cx="981075" cy="286232"/>
          </a:xfrm>
          <a:prstGeom prst="rect">
            <a:avLst/>
          </a:prstGeom>
          <a:noFill/>
        </p:spPr>
        <p:txBody>
          <a:bodyPr wrap="square">
            <a:spAutoFit/>
          </a:bodyPr>
          <a:lstStyle/>
          <a:p>
            <a:pPr algn="r">
              <a:lnSpc>
                <a:spcPct val="90000"/>
              </a:lnSpc>
            </a:pPr>
            <a:r>
              <a:rPr lang="en-US" sz="1400" b="0">
                <a:solidFill>
                  <a:schemeClr val="accent1"/>
                </a:solidFill>
              </a:rPr>
              <a:t>PVARs</a:t>
            </a:r>
            <a:endParaRPr lang="en-US" sz="1400">
              <a:solidFill>
                <a:schemeClr val="accent1"/>
              </a:solidFill>
            </a:endParaRPr>
          </a:p>
        </p:txBody>
      </p:sp>
      <p:sp>
        <p:nvSpPr>
          <p:cNvPr id="2" name="Title 1">
            <a:extLst>
              <a:ext uri="{FF2B5EF4-FFF2-40B4-BE49-F238E27FC236}">
                <a16:creationId xmlns:a16="http://schemas.microsoft.com/office/drawing/2014/main" id="{9A644E87-39BB-FF69-E8E1-1D4897C97E09}"/>
              </a:ext>
            </a:extLst>
          </p:cNvPr>
          <p:cNvSpPr>
            <a:spLocks noGrp="1"/>
          </p:cNvSpPr>
          <p:nvPr>
            <p:ph type="title"/>
          </p:nvPr>
        </p:nvSpPr>
        <p:spPr>
          <a:xfrm>
            <a:off x="377824" y="377825"/>
            <a:ext cx="11439144" cy="850107"/>
          </a:xfrm>
        </p:spPr>
        <p:txBody>
          <a:bodyPr/>
          <a:lstStyle/>
          <a:p>
            <a:r>
              <a:rPr lang="en-US"/>
              <a:t>V116 Pharmacy field execution timeline and resources</a:t>
            </a:r>
          </a:p>
        </p:txBody>
      </p:sp>
      <p:sp>
        <p:nvSpPr>
          <p:cNvPr id="18" name="TextBox 17">
            <a:extLst>
              <a:ext uri="{FF2B5EF4-FFF2-40B4-BE49-F238E27FC236}">
                <a16:creationId xmlns:a16="http://schemas.microsoft.com/office/drawing/2014/main" id="{30A938A9-A152-7475-215C-7F780AD82128}"/>
              </a:ext>
            </a:extLst>
          </p:cNvPr>
          <p:cNvSpPr txBox="1"/>
          <p:nvPr/>
        </p:nvSpPr>
        <p:spPr bwMode="gray">
          <a:xfrm>
            <a:off x="1447968" y="3341370"/>
            <a:ext cx="3979486" cy="822960"/>
          </a:xfrm>
          <a:prstGeom prst="rect">
            <a:avLst/>
          </a:prstGeom>
          <a:solidFill>
            <a:schemeClr val="accent1"/>
          </a:solidFill>
          <a:ln>
            <a:noFill/>
          </a:ln>
        </p:spPr>
        <p:txBody>
          <a:bodyPr wrap="square" lIns="45720" tIns="45720" rIns="45720" bIns="45720" rtlCol="0" anchor="ctr" anchorCtr="0">
            <a:noAutofit/>
          </a:bodyPr>
          <a:lstStyle/>
          <a:p>
            <a:pPr algn="ctr" defTabSz="1219170">
              <a:defRPr/>
            </a:pPr>
            <a:r>
              <a:rPr lang="en-US" sz="1050" kern="0">
                <a:solidFill>
                  <a:schemeClr val="bg1"/>
                </a:solidFill>
                <a:cs typeface="Calibri Light"/>
                <a:sym typeface="Arial"/>
              </a:rPr>
              <a:t>V116 DSA promotion: According to policy, execute aligned to strategy for Pharmacists; set-up launch strategy meetings; </a:t>
            </a:r>
            <a:br>
              <a:rPr lang="en-US" sz="1050" kern="0">
                <a:solidFill>
                  <a:schemeClr val="bg1"/>
                </a:solidFill>
                <a:cs typeface="Calibri Light"/>
                <a:sym typeface="Arial"/>
              </a:rPr>
            </a:br>
            <a:r>
              <a:rPr lang="en-US" sz="1050" kern="0">
                <a:solidFill>
                  <a:schemeClr val="bg1"/>
                </a:solidFill>
                <a:cs typeface="Calibri Light"/>
                <a:sym typeface="Arial"/>
              </a:rPr>
              <a:t>identify/connect with appropriate clinical, business, and operations stakeholders for launch</a:t>
            </a:r>
            <a:endParaRPr lang="en-US" sz="1050">
              <a:solidFill>
                <a:schemeClr val="bg1"/>
              </a:solidFill>
            </a:endParaRPr>
          </a:p>
        </p:txBody>
      </p:sp>
      <p:graphicFrame>
        <p:nvGraphicFramePr>
          <p:cNvPr id="17" name="Table 6">
            <a:extLst>
              <a:ext uri="{FF2B5EF4-FFF2-40B4-BE49-F238E27FC236}">
                <a16:creationId xmlns:a16="http://schemas.microsoft.com/office/drawing/2014/main" id="{03FAB366-0982-698D-41FF-FB7D26B25001}"/>
              </a:ext>
            </a:extLst>
          </p:cNvPr>
          <p:cNvGraphicFramePr>
            <a:graphicFrameLocks noGrp="1"/>
          </p:cNvGraphicFramePr>
          <p:nvPr>
            <p:extLst>
              <p:ext uri="{D42A27DB-BD31-4B8C-83A1-F6EECF244321}">
                <p14:modId xmlns:p14="http://schemas.microsoft.com/office/powerpoint/2010/main" val="992242000"/>
              </p:ext>
            </p:extLst>
          </p:nvPr>
        </p:nvGraphicFramePr>
        <p:xfrm>
          <a:off x="377825" y="1963894"/>
          <a:ext cx="11433156" cy="539496"/>
        </p:xfrm>
        <a:graphic>
          <a:graphicData uri="http://schemas.openxmlformats.org/drawingml/2006/table">
            <a:tbl>
              <a:tblPr firstRow="1" bandRow="1">
                <a:tableStyleId>{5C22544A-7EE6-4342-B048-85BDC9FD1C3A}</a:tableStyleId>
              </a:tblPr>
              <a:tblGrid>
                <a:gridCol w="2858289">
                  <a:extLst>
                    <a:ext uri="{9D8B030D-6E8A-4147-A177-3AD203B41FA5}">
                      <a16:colId xmlns:a16="http://schemas.microsoft.com/office/drawing/2014/main" val="1427734542"/>
                    </a:ext>
                  </a:extLst>
                </a:gridCol>
                <a:gridCol w="2858289">
                  <a:extLst>
                    <a:ext uri="{9D8B030D-6E8A-4147-A177-3AD203B41FA5}">
                      <a16:colId xmlns:a16="http://schemas.microsoft.com/office/drawing/2014/main" val="2373272574"/>
                    </a:ext>
                  </a:extLst>
                </a:gridCol>
                <a:gridCol w="2858289">
                  <a:extLst>
                    <a:ext uri="{9D8B030D-6E8A-4147-A177-3AD203B41FA5}">
                      <a16:colId xmlns:a16="http://schemas.microsoft.com/office/drawing/2014/main" val="3077643752"/>
                    </a:ext>
                  </a:extLst>
                </a:gridCol>
                <a:gridCol w="2858289">
                  <a:extLst>
                    <a:ext uri="{9D8B030D-6E8A-4147-A177-3AD203B41FA5}">
                      <a16:colId xmlns:a16="http://schemas.microsoft.com/office/drawing/2014/main" val="643561745"/>
                    </a:ext>
                  </a:extLst>
                </a:gridCol>
              </a:tblGrid>
              <a:tr h="211195">
                <a:tc gridSpan="4">
                  <a:txBody>
                    <a:bodyPr/>
                    <a:lstStyle/>
                    <a:p>
                      <a:pPr algn="ctr">
                        <a:lnSpc>
                          <a:spcPct val="90000"/>
                        </a:lnSpc>
                      </a:pPr>
                      <a:r>
                        <a:rPr lang="en-US" sz="1400" b="0">
                          <a:solidFill>
                            <a:schemeClr val="bg1"/>
                          </a:solidFill>
                        </a:rPr>
                        <a:t>2024</a:t>
                      </a:r>
                    </a:p>
                  </a:txBody>
                  <a:tcPr>
                    <a:lnB w="285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9523910"/>
                  </a:ext>
                </a:extLst>
              </a:tr>
              <a:tr h="237577">
                <a:tc>
                  <a:txBody>
                    <a:bodyPr/>
                    <a:lstStyle/>
                    <a:p>
                      <a:pPr algn="ctr">
                        <a:lnSpc>
                          <a:spcPct val="90000"/>
                        </a:lnSpc>
                      </a:pPr>
                      <a:r>
                        <a:rPr lang="en-US" sz="1200" b="0">
                          <a:solidFill>
                            <a:schemeClr val="tx1"/>
                          </a:solidFill>
                        </a:rPr>
                        <a:t>Q1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lnSpc>
                          <a:spcPct val="90000"/>
                        </a:lnSpc>
                      </a:pPr>
                      <a:r>
                        <a:rPr lang="en-US" sz="1200" b="0">
                          <a:solidFill>
                            <a:schemeClr val="tx1"/>
                          </a:solidFill>
                        </a:rPr>
                        <a:t>Q2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lnSpc>
                          <a:spcPct val="90000"/>
                        </a:lnSpc>
                      </a:pPr>
                      <a:r>
                        <a:rPr lang="en-US" sz="1200" b="0">
                          <a:solidFill>
                            <a:schemeClr val="tx1"/>
                          </a:solidFill>
                        </a:rPr>
                        <a:t>Q3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lnSpc>
                          <a:spcPct val="90000"/>
                        </a:lnSpc>
                      </a:pPr>
                      <a:r>
                        <a:rPr lang="en-US" sz="1200" b="0">
                          <a:solidFill>
                            <a:schemeClr val="tx1"/>
                          </a:solidFill>
                        </a:rPr>
                        <a:t>Q4</a:t>
                      </a: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85793448"/>
                  </a:ext>
                </a:extLst>
              </a:tr>
            </a:tbl>
          </a:graphicData>
        </a:graphic>
      </p:graphicFrame>
      <p:grpSp>
        <p:nvGrpSpPr>
          <p:cNvPr id="49" name="Group 48">
            <a:extLst>
              <a:ext uri="{FF2B5EF4-FFF2-40B4-BE49-F238E27FC236}">
                <a16:creationId xmlns:a16="http://schemas.microsoft.com/office/drawing/2014/main" id="{2AA0A1CE-5587-FBF8-F2AD-27FFF4E90218}"/>
              </a:ext>
            </a:extLst>
          </p:cNvPr>
          <p:cNvGrpSpPr/>
          <p:nvPr/>
        </p:nvGrpSpPr>
        <p:grpSpPr>
          <a:xfrm>
            <a:off x="525037" y="1387693"/>
            <a:ext cx="9491924" cy="549518"/>
            <a:chOff x="525037" y="1387693"/>
            <a:chExt cx="9491924" cy="549518"/>
          </a:xfrm>
        </p:grpSpPr>
        <p:grpSp>
          <p:nvGrpSpPr>
            <p:cNvPr id="9" name="Group 8">
              <a:extLst>
                <a:ext uri="{FF2B5EF4-FFF2-40B4-BE49-F238E27FC236}">
                  <a16:creationId xmlns:a16="http://schemas.microsoft.com/office/drawing/2014/main" id="{BFE094E7-DE97-ACF3-E618-05926CD6616F}"/>
                </a:ext>
              </a:extLst>
            </p:cNvPr>
            <p:cNvGrpSpPr/>
            <p:nvPr/>
          </p:nvGrpSpPr>
          <p:grpSpPr bwMode="gray">
            <a:xfrm>
              <a:off x="8698567" y="1387693"/>
              <a:ext cx="1318394" cy="549518"/>
              <a:chOff x="7268756" y="1454368"/>
              <a:chExt cx="1318394" cy="549518"/>
            </a:xfrm>
          </p:grpSpPr>
          <p:sp>
            <p:nvSpPr>
              <p:cNvPr id="11" name="Triangle 81">
                <a:extLst>
                  <a:ext uri="{FF2B5EF4-FFF2-40B4-BE49-F238E27FC236}">
                    <a16:creationId xmlns:a16="http://schemas.microsoft.com/office/drawing/2014/main" id="{24029DCD-28BB-7FED-D2AF-31B814B9F766}"/>
                  </a:ext>
                </a:extLst>
              </p:cNvPr>
              <p:cNvSpPr/>
              <p:nvPr/>
            </p:nvSpPr>
            <p:spPr bwMode="gray">
              <a:xfrm>
                <a:off x="7268756"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12" name="Straight Connector 11">
                <a:extLst>
                  <a:ext uri="{FF2B5EF4-FFF2-40B4-BE49-F238E27FC236}">
                    <a16:creationId xmlns:a16="http://schemas.microsoft.com/office/drawing/2014/main" id="{EFD2257C-98B6-2001-8AD9-821B7FA43FB2}"/>
                  </a:ext>
                </a:extLst>
              </p:cNvPr>
              <p:cNvCxnSpPr>
                <a:cxnSpLocks/>
                <a:stCxn id="13" idx="4"/>
                <a:endCxn id="11" idx="0"/>
              </p:cNvCxnSpPr>
              <p:nvPr/>
            </p:nvCxnSpPr>
            <p:spPr bwMode="gray">
              <a:xfrm>
                <a:off x="7365676" y="1637248"/>
                <a:ext cx="1" cy="199534"/>
              </a:xfrm>
              <a:prstGeom prst="line">
                <a:avLst/>
              </a:prstGeom>
              <a:solidFill>
                <a:srgbClr val="24747F"/>
              </a:solidFill>
              <a:ln w="22225" cap="flat" cmpd="sng" algn="ctr">
                <a:solidFill>
                  <a:schemeClr val="accent1"/>
                </a:solidFill>
                <a:prstDash val="solid"/>
              </a:ln>
              <a:effectLst/>
            </p:spPr>
          </p:cxnSp>
          <p:sp>
            <p:nvSpPr>
              <p:cNvPr id="13" name="Oval 12">
                <a:extLst>
                  <a:ext uri="{FF2B5EF4-FFF2-40B4-BE49-F238E27FC236}">
                    <a16:creationId xmlns:a16="http://schemas.microsoft.com/office/drawing/2014/main" id="{5BC4B953-4068-722F-AC62-15632F6F4F49}"/>
                  </a:ext>
                </a:extLst>
              </p:cNvPr>
              <p:cNvSpPr>
                <a:spLocks noChangeAspect="1"/>
              </p:cNvSpPr>
              <p:nvPr/>
            </p:nvSpPr>
            <p:spPr bwMode="gray">
              <a:xfrm>
                <a:off x="7274236"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15" name="TextBox 14">
                <a:extLst>
                  <a:ext uri="{FF2B5EF4-FFF2-40B4-BE49-F238E27FC236}">
                    <a16:creationId xmlns:a16="http://schemas.microsoft.com/office/drawing/2014/main" id="{3DA31BC2-D2F7-96AB-D8C3-128622B65766}"/>
                  </a:ext>
                </a:extLst>
              </p:cNvPr>
              <p:cNvSpPr txBox="1"/>
              <p:nvPr/>
            </p:nvSpPr>
            <p:spPr bwMode="gray">
              <a:xfrm>
                <a:off x="7393222" y="1533912"/>
                <a:ext cx="1193928" cy="430887"/>
              </a:xfrm>
              <a:prstGeom prst="rect">
                <a:avLst/>
              </a:prstGeom>
              <a:noFill/>
            </p:spPr>
            <p:txBody>
              <a:bodyPr wrap="square" rtlCol="0" anchor="b"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MMWR </a:t>
                </a:r>
              </a:p>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publication</a:t>
                </a:r>
                <a:endParaRPr kumimoji="0" lang="en-US" sz="1000" i="0" u="none" strike="noStrike" kern="0" cap="none" spc="0" normalizeH="0" baseline="0" noProof="0">
                  <a:ln>
                    <a:noFill/>
                  </a:ln>
                  <a:solidFill>
                    <a:srgbClr val="BFB8AF">
                      <a:lumMod val="75000"/>
                    </a:srgbClr>
                  </a:solidFill>
                  <a:effectLst/>
                  <a:uLnTx/>
                  <a:uFillTx/>
                </a:endParaRPr>
              </a:p>
            </p:txBody>
          </p:sp>
        </p:grpSp>
        <p:grpSp>
          <p:nvGrpSpPr>
            <p:cNvPr id="19" name="Group 18">
              <a:extLst>
                <a:ext uri="{FF2B5EF4-FFF2-40B4-BE49-F238E27FC236}">
                  <a16:creationId xmlns:a16="http://schemas.microsoft.com/office/drawing/2014/main" id="{0A0181F5-3E6B-66E4-9107-E6CD86805F10}"/>
                </a:ext>
              </a:extLst>
            </p:cNvPr>
            <p:cNvGrpSpPr/>
            <p:nvPr/>
          </p:nvGrpSpPr>
          <p:grpSpPr bwMode="gray">
            <a:xfrm>
              <a:off x="7721341" y="1387693"/>
              <a:ext cx="911081" cy="549518"/>
              <a:chOff x="5441544" y="1454368"/>
              <a:chExt cx="911081" cy="549518"/>
            </a:xfrm>
          </p:grpSpPr>
          <p:sp>
            <p:nvSpPr>
              <p:cNvPr id="21" name="Triangle 81">
                <a:extLst>
                  <a:ext uri="{FF2B5EF4-FFF2-40B4-BE49-F238E27FC236}">
                    <a16:creationId xmlns:a16="http://schemas.microsoft.com/office/drawing/2014/main" id="{171449D3-5F91-3779-2284-51E4948FFB8B}"/>
                  </a:ext>
                </a:extLst>
              </p:cNvPr>
              <p:cNvSpPr/>
              <p:nvPr/>
            </p:nvSpPr>
            <p:spPr bwMode="gray">
              <a:xfrm>
                <a:off x="6158784"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22" name="Straight Connector 21">
                <a:extLst>
                  <a:ext uri="{FF2B5EF4-FFF2-40B4-BE49-F238E27FC236}">
                    <a16:creationId xmlns:a16="http://schemas.microsoft.com/office/drawing/2014/main" id="{E3FC3E20-25EE-B660-9531-161E045D55FD}"/>
                  </a:ext>
                </a:extLst>
              </p:cNvPr>
              <p:cNvCxnSpPr>
                <a:cxnSpLocks/>
                <a:stCxn id="23" idx="4"/>
                <a:endCxn id="21" idx="0"/>
              </p:cNvCxnSpPr>
              <p:nvPr/>
            </p:nvCxnSpPr>
            <p:spPr bwMode="gray">
              <a:xfrm>
                <a:off x="6255704" y="1637248"/>
                <a:ext cx="1" cy="199534"/>
              </a:xfrm>
              <a:prstGeom prst="line">
                <a:avLst/>
              </a:prstGeom>
              <a:solidFill>
                <a:srgbClr val="24747F"/>
              </a:solidFill>
              <a:ln w="22225" cap="flat" cmpd="sng" algn="ctr">
                <a:solidFill>
                  <a:schemeClr val="accent1"/>
                </a:solidFill>
                <a:prstDash val="solid"/>
              </a:ln>
              <a:effectLst/>
            </p:spPr>
          </p:cxnSp>
          <p:sp>
            <p:nvSpPr>
              <p:cNvPr id="23" name="Oval 22">
                <a:extLst>
                  <a:ext uri="{FF2B5EF4-FFF2-40B4-BE49-F238E27FC236}">
                    <a16:creationId xmlns:a16="http://schemas.microsoft.com/office/drawing/2014/main" id="{9773C2C2-B854-6F05-0DAB-5ECC1EB1AAD7}"/>
                  </a:ext>
                </a:extLst>
              </p:cNvPr>
              <p:cNvSpPr>
                <a:spLocks noChangeAspect="1"/>
              </p:cNvSpPr>
              <p:nvPr/>
            </p:nvSpPr>
            <p:spPr bwMode="gray">
              <a:xfrm>
                <a:off x="6164264"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24" name="TextBox 23">
                <a:extLst>
                  <a:ext uri="{FF2B5EF4-FFF2-40B4-BE49-F238E27FC236}">
                    <a16:creationId xmlns:a16="http://schemas.microsoft.com/office/drawing/2014/main" id="{9EDBE8B6-CE92-B5F7-A15C-4D838655E861}"/>
                  </a:ext>
                </a:extLst>
              </p:cNvPr>
              <p:cNvSpPr txBox="1"/>
              <p:nvPr/>
            </p:nvSpPr>
            <p:spPr bwMode="gray">
              <a:xfrm>
                <a:off x="5441544" y="1533912"/>
                <a:ext cx="798032" cy="430887"/>
              </a:xfrm>
              <a:prstGeom prst="rect">
                <a:avLst/>
              </a:prstGeom>
              <a:noFill/>
            </p:spPr>
            <p:txBody>
              <a:bodyPr wrap="square" rtlCol="0" anchor="b" anchorCtr="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Launch </a:t>
                </a:r>
              </a:p>
              <a:p>
                <a:pPr marL="0" marR="0" lvl="0" indent="0" algn="r"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meeting</a:t>
                </a:r>
              </a:p>
            </p:txBody>
          </p:sp>
        </p:grpSp>
        <p:grpSp>
          <p:nvGrpSpPr>
            <p:cNvPr id="25" name="Group 24">
              <a:extLst>
                <a:ext uri="{FF2B5EF4-FFF2-40B4-BE49-F238E27FC236}">
                  <a16:creationId xmlns:a16="http://schemas.microsoft.com/office/drawing/2014/main" id="{F06AE0C9-2216-31FA-152F-D5E6E52FED5F}"/>
                </a:ext>
              </a:extLst>
            </p:cNvPr>
            <p:cNvGrpSpPr/>
            <p:nvPr/>
          </p:nvGrpSpPr>
          <p:grpSpPr bwMode="gray">
            <a:xfrm>
              <a:off x="6252314" y="1387693"/>
              <a:ext cx="922498" cy="549518"/>
              <a:chOff x="6158784" y="1454368"/>
              <a:chExt cx="922498" cy="549518"/>
            </a:xfrm>
          </p:grpSpPr>
          <p:sp>
            <p:nvSpPr>
              <p:cNvPr id="26" name="Triangle 81">
                <a:extLst>
                  <a:ext uri="{FF2B5EF4-FFF2-40B4-BE49-F238E27FC236}">
                    <a16:creationId xmlns:a16="http://schemas.microsoft.com/office/drawing/2014/main" id="{90D19205-7EAA-5D17-2F4E-D7F899BC1A42}"/>
                  </a:ext>
                </a:extLst>
              </p:cNvPr>
              <p:cNvSpPr/>
              <p:nvPr/>
            </p:nvSpPr>
            <p:spPr bwMode="gray">
              <a:xfrm>
                <a:off x="6158784"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27" name="Straight Connector 26">
                <a:extLst>
                  <a:ext uri="{FF2B5EF4-FFF2-40B4-BE49-F238E27FC236}">
                    <a16:creationId xmlns:a16="http://schemas.microsoft.com/office/drawing/2014/main" id="{FA17C268-CFE2-74CC-49E1-A87D3213554A}"/>
                  </a:ext>
                </a:extLst>
              </p:cNvPr>
              <p:cNvCxnSpPr>
                <a:cxnSpLocks/>
                <a:stCxn id="28" idx="4"/>
                <a:endCxn id="26" idx="0"/>
              </p:cNvCxnSpPr>
              <p:nvPr/>
            </p:nvCxnSpPr>
            <p:spPr bwMode="gray">
              <a:xfrm>
                <a:off x="6255704" y="1637248"/>
                <a:ext cx="1" cy="199534"/>
              </a:xfrm>
              <a:prstGeom prst="line">
                <a:avLst/>
              </a:prstGeom>
              <a:solidFill>
                <a:srgbClr val="24747F"/>
              </a:solidFill>
              <a:ln w="22225" cap="flat" cmpd="sng" algn="ctr">
                <a:solidFill>
                  <a:schemeClr val="accent1"/>
                </a:solidFill>
                <a:prstDash val="solid"/>
              </a:ln>
              <a:effectLst/>
            </p:spPr>
          </p:cxnSp>
          <p:sp>
            <p:nvSpPr>
              <p:cNvPr id="28" name="Oval 27">
                <a:extLst>
                  <a:ext uri="{FF2B5EF4-FFF2-40B4-BE49-F238E27FC236}">
                    <a16:creationId xmlns:a16="http://schemas.microsoft.com/office/drawing/2014/main" id="{9A0C8519-6217-6576-22C1-176BA935A475}"/>
                  </a:ext>
                </a:extLst>
              </p:cNvPr>
              <p:cNvSpPr>
                <a:spLocks noChangeAspect="1"/>
              </p:cNvSpPr>
              <p:nvPr/>
            </p:nvSpPr>
            <p:spPr bwMode="gray">
              <a:xfrm>
                <a:off x="6164264"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29" name="TextBox 28">
                <a:extLst>
                  <a:ext uri="{FF2B5EF4-FFF2-40B4-BE49-F238E27FC236}">
                    <a16:creationId xmlns:a16="http://schemas.microsoft.com/office/drawing/2014/main" id="{5E97B70E-797E-92ED-3B02-3EEC184ED3F3}"/>
                  </a:ext>
                </a:extLst>
              </p:cNvPr>
              <p:cNvSpPr txBox="1"/>
              <p:nvPr/>
            </p:nvSpPr>
            <p:spPr bwMode="gray">
              <a:xfrm>
                <a:off x="6283250" y="1533912"/>
                <a:ext cx="798032" cy="430887"/>
              </a:xfrm>
              <a:prstGeom prst="rect">
                <a:avLst/>
              </a:prstGeom>
              <a:noFill/>
            </p:spPr>
            <p:txBody>
              <a:bodyPr wrap="square" rtlCol="0" anchor="b"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ACIP </a:t>
                </a:r>
              </a:p>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vote</a:t>
                </a:r>
              </a:p>
            </p:txBody>
          </p:sp>
        </p:grpSp>
        <p:grpSp>
          <p:nvGrpSpPr>
            <p:cNvPr id="30" name="Group 29">
              <a:extLst>
                <a:ext uri="{FF2B5EF4-FFF2-40B4-BE49-F238E27FC236}">
                  <a16:creationId xmlns:a16="http://schemas.microsoft.com/office/drawing/2014/main" id="{1853E4A3-2442-F98A-BA65-A24C4145B522}"/>
                </a:ext>
              </a:extLst>
            </p:cNvPr>
            <p:cNvGrpSpPr/>
            <p:nvPr/>
          </p:nvGrpSpPr>
          <p:grpSpPr bwMode="gray">
            <a:xfrm>
              <a:off x="5186801" y="1387693"/>
              <a:ext cx="930169" cy="549518"/>
              <a:chOff x="5422456" y="1454368"/>
              <a:chExt cx="930169" cy="549518"/>
            </a:xfrm>
          </p:grpSpPr>
          <p:sp>
            <p:nvSpPr>
              <p:cNvPr id="31" name="Triangle 81">
                <a:extLst>
                  <a:ext uri="{FF2B5EF4-FFF2-40B4-BE49-F238E27FC236}">
                    <a16:creationId xmlns:a16="http://schemas.microsoft.com/office/drawing/2014/main" id="{971F0C02-5695-C0F3-EC3D-87D1D99B3D18}"/>
                  </a:ext>
                </a:extLst>
              </p:cNvPr>
              <p:cNvSpPr/>
              <p:nvPr/>
            </p:nvSpPr>
            <p:spPr bwMode="gray">
              <a:xfrm>
                <a:off x="6158784"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32" name="Straight Connector 31">
                <a:extLst>
                  <a:ext uri="{FF2B5EF4-FFF2-40B4-BE49-F238E27FC236}">
                    <a16:creationId xmlns:a16="http://schemas.microsoft.com/office/drawing/2014/main" id="{8333AF96-109F-C1FA-5576-ECADC3E2ECA5}"/>
                  </a:ext>
                </a:extLst>
              </p:cNvPr>
              <p:cNvCxnSpPr>
                <a:cxnSpLocks/>
                <a:stCxn id="33" idx="4"/>
                <a:endCxn id="31" idx="0"/>
              </p:cNvCxnSpPr>
              <p:nvPr/>
            </p:nvCxnSpPr>
            <p:spPr bwMode="gray">
              <a:xfrm>
                <a:off x="6255704" y="1637248"/>
                <a:ext cx="1" cy="199534"/>
              </a:xfrm>
              <a:prstGeom prst="line">
                <a:avLst/>
              </a:prstGeom>
              <a:solidFill>
                <a:srgbClr val="24747F"/>
              </a:solidFill>
              <a:ln w="22225" cap="flat" cmpd="sng" algn="ctr">
                <a:solidFill>
                  <a:schemeClr val="accent1"/>
                </a:solidFill>
                <a:prstDash val="solid"/>
              </a:ln>
              <a:effectLst/>
            </p:spPr>
          </p:cxnSp>
          <p:sp>
            <p:nvSpPr>
              <p:cNvPr id="33" name="Oval 32">
                <a:extLst>
                  <a:ext uri="{FF2B5EF4-FFF2-40B4-BE49-F238E27FC236}">
                    <a16:creationId xmlns:a16="http://schemas.microsoft.com/office/drawing/2014/main" id="{332E53D9-F668-2E9D-E530-08E33A5E3865}"/>
                  </a:ext>
                </a:extLst>
              </p:cNvPr>
              <p:cNvSpPr>
                <a:spLocks noChangeAspect="1"/>
              </p:cNvSpPr>
              <p:nvPr/>
            </p:nvSpPr>
            <p:spPr bwMode="gray">
              <a:xfrm>
                <a:off x="6164264"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34" name="TextBox 33">
                <a:extLst>
                  <a:ext uri="{FF2B5EF4-FFF2-40B4-BE49-F238E27FC236}">
                    <a16:creationId xmlns:a16="http://schemas.microsoft.com/office/drawing/2014/main" id="{FF953C3D-CED3-E31F-8EA6-587A2D0B5F86}"/>
                  </a:ext>
                </a:extLst>
              </p:cNvPr>
              <p:cNvSpPr txBox="1"/>
              <p:nvPr/>
            </p:nvSpPr>
            <p:spPr bwMode="gray">
              <a:xfrm>
                <a:off x="5422456" y="1533912"/>
                <a:ext cx="798032" cy="430887"/>
              </a:xfrm>
              <a:prstGeom prst="rect">
                <a:avLst/>
              </a:prstGeom>
              <a:noFill/>
            </p:spPr>
            <p:txBody>
              <a:bodyPr wrap="square" rtlCol="0" anchor="b" anchorCtr="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FDA </a:t>
                </a:r>
              </a:p>
              <a:p>
                <a:pPr marL="0" marR="0" lvl="0" indent="0" algn="r"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approval</a:t>
                </a:r>
              </a:p>
            </p:txBody>
          </p:sp>
        </p:grpSp>
        <p:grpSp>
          <p:nvGrpSpPr>
            <p:cNvPr id="35" name="Group 34">
              <a:extLst>
                <a:ext uri="{FF2B5EF4-FFF2-40B4-BE49-F238E27FC236}">
                  <a16:creationId xmlns:a16="http://schemas.microsoft.com/office/drawing/2014/main" id="{D72D4DAE-A652-30B6-0BB9-68F8C381A814}"/>
                </a:ext>
              </a:extLst>
            </p:cNvPr>
            <p:cNvGrpSpPr/>
            <p:nvPr/>
          </p:nvGrpSpPr>
          <p:grpSpPr bwMode="gray">
            <a:xfrm>
              <a:off x="4314101" y="1387693"/>
              <a:ext cx="930169" cy="549518"/>
              <a:chOff x="5422456" y="1454368"/>
              <a:chExt cx="930169" cy="549518"/>
            </a:xfrm>
          </p:grpSpPr>
          <p:sp>
            <p:nvSpPr>
              <p:cNvPr id="36" name="Triangle 81">
                <a:extLst>
                  <a:ext uri="{FF2B5EF4-FFF2-40B4-BE49-F238E27FC236}">
                    <a16:creationId xmlns:a16="http://schemas.microsoft.com/office/drawing/2014/main" id="{6D7CFC7F-3366-622C-C1B1-1638274C133D}"/>
                  </a:ext>
                </a:extLst>
              </p:cNvPr>
              <p:cNvSpPr/>
              <p:nvPr/>
            </p:nvSpPr>
            <p:spPr bwMode="gray">
              <a:xfrm>
                <a:off x="6158784"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42" name="Straight Connector 41">
                <a:extLst>
                  <a:ext uri="{FF2B5EF4-FFF2-40B4-BE49-F238E27FC236}">
                    <a16:creationId xmlns:a16="http://schemas.microsoft.com/office/drawing/2014/main" id="{680C8179-2E00-BCC8-9206-171741CCD47D}"/>
                  </a:ext>
                </a:extLst>
              </p:cNvPr>
              <p:cNvCxnSpPr>
                <a:cxnSpLocks/>
                <a:stCxn id="46" idx="4"/>
                <a:endCxn id="36" idx="0"/>
              </p:cNvCxnSpPr>
              <p:nvPr/>
            </p:nvCxnSpPr>
            <p:spPr bwMode="gray">
              <a:xfrm>
                <a:off x="6255704" y="1637248"/>
                <a:ext cx="1" cy="199534"/>
              </a:xfrm>
              <a:prstGeom prst="line">
                <a:avLst/>
              </a:prstGeom>
              <a:solidFill>
                <a:srgbClr val="24747F"/>
              </a:solidFill>
              <a:ln w="22225" cap="flat" cmpd="sng" algn="ctr">
                <a:solidFill>
                  <a:schemeClr val="accent1"/>
                </a:solidFill>
                <a:prstDash val="solid"/>
              </a:ln>
              <a:effectLst/>
            </p:spPr>
          </p:cxnSp>
          <p:sp>
            <p:nvSpPr>
              <p:cNvPr id="46" name="Oval 45">
                <a:extLst>
                  <a:ext uri="{FF2B5EF4-FFF2-40B4-BE49-F238E27FC236}">
                    <a16:creationId xmlns:a16="http://schemas.microsoft.com/office/drawing/2014/main" id="{E8EBE20B-4342-642B-906B-903827471C73}"/>
                  </a:ext>
                </a:extLst>
              </p:cNvPr>
              <p:cNvSpPr>
                <a:spLocks noChangeAspect="1"/>
              </p:cNvSpPr>
              <p:nvPr/>
            </p:nvSpPr>
            <p:spPr bwMode="gray">
              <a:xfrm>
                <a:off x="6164264"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64" name="TextBox 63">
                <a:extLst>
                  <a:ext uri="{FF2B5EF4-FFF2-40B4-BE49-F238E27FC236}">
                    <a16:creationId xmlns:a16="http://schemas.microsoft.com/office/drawing/2014/main" id="{3EB53C4A-2593-4AFC-5C92-AE0E7EA129D6}"/>
                  </a:ext>
                </a:extLst>
              </p:cNvPr>
              <p:cNvSpPr txBox="1"/>
              <p:nvPr/>
            </p:nvSpPr>
            <p:spPr bwMode="gray">
              <a:xfrm>
                <a:off x="5422456" y="1533912"/>
                <a:ext cx="798032" cy="430887"/>
              </a:xfrm>
              <a:prstGeom prst="rect">
                <a:avLst/>
              </a:prstGeom>
              <a:noFill/>
            </p:spPr>
            <p:txBody>
              <a:bodyPr wrap="square" rtlCol="0" anchor="b" anchorCtr="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DSA </a:t>
                </a:r>
              </a:p>
              <a:p>
                <a:pPr marL="0" marR="0" lvl="0" indent="0" algn="r"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ends</a:t>
                </a:r>
              </a:p>
            </p:txBody>
          </p:sp>
        </p:grpSp>
        <p:grpSp>
          <p:nvGrpSpPr>
            <p:cNvPr id="75" name="Group 74">
              <a:extLst>
                <a:ext uri="{FF2B5EF4-FFF2-40B4-BE49-F238E27FC236}">
                  <a16:creationId xmlns:a16="http://schemas.microsoft.com/office/drawing/2014/main" id="{F4D84514-F15E-5304-1B77-0CF61F40968E}"/>
                </a:ext>
              </a:extLst>
            </p:cNvPr>
            <p:cNvGrpSpPr/>
            <p:nvPr/>
          </p:nvGrpSpPr>
          <p:grpSpPr bwMode="gray">
            <a:xfrm>
              <a:off x="2914229" y="1387693"/>
              <a:ext cx="922498" cy="549518"/>
              <a:chOff x="6158784" y="1454368"/>
              <a:chExt cx="922498" cy="549518"/>
            </a:xfrm>
          </p:grpSpPr>
          <p:sp>
            <p:nvSpPr>
              <p:cNvPr id="89" name="Triangle 81">
                <a:extLst>
                  <a:ext uri="{FF2B5EF4-FFF2-40B4-BE49-F238E27FC236}">
                    <a16:creationId xmlns:a16="http://schemas.microsoft.com/office/drawing/2014/main" id="{D41D0A0F-155A-AA58-2AC5-43CE440CBCB5}"/>
                  </a:ext>
                </a:extLst>
              </p:cNvPr>
              <p:cNvSpPr/>
              <p:nvPr/>
            </p:nvSpPr>
            <p:spPr bwMode="gray">
              <a:xfrm>
                <a:off x="6158784"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90" name="Straight Connector 89">
                <a:extLst>
                  <a:ext uri="{FF2B5EF4-FFF2-40B4-BE49-F238E27FC236}">
                    <a16:creationId xmlns:a16="http://schemas.microsoft.com/office/drawing/2014/main" id="{D90295BB-6CB8-FB4A-5350-66890BE03A76}"/>
                  </a:ext>
                </a:extLst>
              </p:cNvPr>
              <p:cNvCxnSpPr>
                <a:cxnSpLocks/>
                <a:stCxn id="91" idx="4"/>
                <a:endCxn id="89" idx="0"/>
              </p:cNvCxnSpPr>
              <p:nvPr/>
            </p:nvCxnSpPr>
            <p:spPr bwMode="gray">
              <a:xfrm>
                <a:off x="6255704" y="1637248"/>
                <a:ext cx="1" cy="199534"/>
              </a:xfrm>
              <a:prstGeom prst="line">
                <a:avLst/>
              </a:prstGeom>
              <a:solidFill>
                <a:srgbClr val="24747F"/>
              </a:solidFill>
              <a:ln w="22225" cap="flat" cmpd="sng" algn="ctr">
                <a:solidFill>
                  <a:schemeClr val="accent1"/>
                </a:solidFill>
                <a:prstDash val="solid"/>
              </a:ln>
              <a:effectLst/>
            </p:spPr>
          </p:cxnSp>
          <p:sp>
            <p:nvSpPr>
              <p:cNvPr id="91" name="Oval 90">
                <a:extLst>
                  <a:ext uri="{FF2B5EF4-FFF2-40B4-BE49-F238E27FC236}">
                    <a16:creationId xmlns:a16="http://schemas.microsoft.com/office/drawing/2014/main" id="{A626A548-957B-EFBD-52BB-882CF936A5EC}"/>
                  </a:ext>
                </a:extLst>
              </p:cNvPr>
              <p:cNvSpPr>
                <a:spLocks noChangeAspect="1"/>
              </p:cNvSpPr>
              <p:nvPr/>
            </p:nvSpPr>
            <p:spPr bwMode="gray">
              <a:xfrm>
                <a:off x="6164264"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92" name="TextBox 91">
                <a:extLst>
                  <a:ext uri="{FF2B5EF4-FFF2-40B4-BE49-F238E27FC236}">
                    <a16:creationId xmlns:a16="http://schemas.microsoft.com/office/drawing/2014/main" id="{0005D5BD-972D-9FDC-4DA2-2A6AD49E1F1B}"/>
                  </a:ext>
                </a:extLst>
              </p:cNvPr>
              <p:cNvSpPr txBox="1"/>
              <p:nvPr/>
            </p:nvSpPr>
            <p:spPr bwMode="gray">
              <a:xfrm>
                <a:off x="6283250" y="1533912"/>
                <a:ext cx="798032" cy="430887"/>
              </a:xfrm>
              <a:prstGeom prst="rect">
                <a:avLst/>
              </a:prstGeom>
              <a:noFill/>
            </p:spPr>
            <p:txBody>
              <a:bodyPr wrap="square" rtlCol="0" anchor="b"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1S meeting</a:t>
                </a:r>
              </a:p>
            </p:txBody>
          </p:sp>
        </p:grpSp>
        <p:grpSp>
          <p:nvGrpSpPr>
            <p:cNvPr id="93" name="Group 92">
              <a:extLst>
                <a:ext uri="{FF2B5EF4-FFF2-40B4-BE49-F238E27FC236}">
                  <a16:creationId xmlns:a16="http://schemas.microsoft.com/office/drawing/2014/main" id="{7D4B77AD-4C19-601C-FCD3-0972CB829907}"/>
                </a:ext>
              </a:extLst>
            </p:cNvPr>
            <p:cNvGrpSpPr/>
            <p:nvPr/>
          </p:nvGrpSpPr>
          <p:grpSpPr bwMode="gray">
            <a:xfrm>
              <a:off x="525037" y="1387693"/>
              <a:ext cx="1846688" cy="549518"/>
              <a:chOff x="6158784" y="1454368"/>
              <a:chExt cx="1846688" cy="549518"/>
            </a:xfrm>
          </p:grpSpPr>
          <p:sp>
            <p:nvSpPr>
              <p:cNvPr id="94" name="Triangle 81">
                <a:extLst>
                  <a:ext uri="{FF2B5EF4-FFF2-40B4-BE49-F238E27FC236}">
                    <a16:creationId xmlns:a16="http://schemas.microsoft.com/office/drawing/2014/main" id="{6E428BE5-7AB4-6D8C-EB35-3A067DBB866D}"/>
                  </a:ext>
                </a:extLst>
              </p:cNvPr>
              <p:cNvSpPr/>
              <p:nvPr/>
            </p:nvSpPr>
            <p:spPr bwMode="gray">
              <a:xfrm>
                <a:off x="6158784" y="1836782"/>
                <a:ext cx="193841" cy="167104"/>
              </a:xfrm>
              <a:prstGeom prst="triangl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cxnSp>
            <p:nvCxnSpPr>
              <p:cNvPr id="95" name="Straight Connector 94">
                <a:extLst>
                  <a:ext uri="{FF2B5EF4-FFF2-40B4-BE49-F238E27FC236}">
                    <a16:creationId xmlns:a16="http://schemas.microsoft.com/office/drawing/2014/main" id="{A2A27A62-1037-B87E-F852-CE63996B949C}"/>
                  </a:ext>
                </a:extLst>
              </p:cNvPr>
              <p:cNvCxnSpPr>
                <a:cxnSpLocks/>
                <a:stCxn id="96" idx="4"/>
                <a:endCxn id="94" idx="0"/>
              </p:cNvCxnSpPr>
              <p:nvPr/>
            </p:nvCxnSpPr>
            <p:spPr bwMode="gray">
              <a:xfrm>
                <a:off x="6255704" y="1637248"/>
                <a:ext cx="1" cy="199534"/>
              </a:xfrm>
              <a:prstGeom prst="line">
                <a:avLst/>
              </a:prstGeom>
              <a:solidFill>
                <a:srgbClr val="24747F"/>
              </a:solidFill>
              <a:ln w="22225" cap="flat" cmpd="sng" algn="ctr">
                <a:solidFill>
                  <a:schemeClr val="accent1"/>
                </a:solidFill>
                <a:prstDash val="solid"/>
              </a:ln>
              <a:effectLst/>
            </p:spPr>
          </p:cxnSp>
          <p:sp>
            <p:nvSpPr>
              <p:cNvPr id="96" name="Oval 95">
                <a:extLst>
                  <a:ext uri="{FF2B5EF4-FFF2-40B4-BE49-F238E27FC236}">
                    <a16:creationId xmlns:a16="http://schemas.microsoft.com/office/drawing/2014/main" id="{DBFD2B5E-0C38-D024-CAF0-9E00336807E1}"/>
                  </a:ext>
                </a:extLst>
              </p:cNvPr>
              <p:cNvSpPr>
                <a:spLocks noChangeAspect="1"/>
              </p:cNvSpPr>
              <p:nvPr/>
            </p:nvSpPr>
            <p:spPr bwMode="gray">
              <a:xfrm>
                <a:off x="6164264" y="1454368"/>
                <a:ext cx="182880" cy="182880"/>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i="0" u="none" strike="noStrike" kern="0" cap="none" spc="0" normalizeH="0" baseline="0" noProof="0">
                  <a:ln>
                    <a:noFill/>
                  </a:ln>
                  <a:solidFill>
                    <a:prstClr val="white"/>
                  </a:solidFill>
                  <a:effectLst/>
                  <a:uLnTx/>
                  <a:uFillTx/>
                  <a:ea typeface="+mn-ea"/>
                  <a:cs typeface="+mn-cs"/>
                </a:endParaRPr>
              </a:p>
            </p:txBody>
          </p:sp>
          <p:sp>
            <p:nvSpPr>
              <p:cNvPr id="97" name="TextBox 96">
                <a:extLst>
                  <a:ext uri="{FF2B5EF4-FFF2-40B4-BE49-F238E27FC236}">
                    <a16:creationId xmlns:a16="http://schemas.microsoft.com/office/drawing/2014/main" id="{46481C14-BBE9-3C90-D994-B990BA4A7410}"/>
                  </a:ext>
                </a:extLst>
              </p:cNvPr>
              <p:cNvSpPr txBox="1"/>
              <p:nvPr/>
            </p:nvSpPr>
            <p:spPr bwMode="gray">
              <a:xfrm>
                <a:off x="6283249" y="1533912"/>
                <a:ext cx="1722223" cy="430887"/>
              </a:xfrm>
              <a:prstGeom prst="rect">
                <a:avLst/>
              </a:prstGeom>
              <a:noFill/>
            </p:spPr>
            <p:txBody>
              <a:bodyPr wrap="square" rtlCol="0" anchor="b"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a:solidFill>
                      <a:srgbClr val="BFB8AF">
                        <a:lumMod val="25000"/>
                      </a:srgbClr>
                    </a:solidFill>
                  </a:rPr>
                  <a:t>Strong Start meeting/</a:t>
                </a:r>
                <a:br>
                  <a:rPr lang="en-US" sz="1100" kern="0">
                    <a:solidFill>
                      <a:srgbClr val="BFB8AF">
                        <a:lumMod val="25000"/>
                      </a:srgbClr>
                    </a:solidFill>
                  </a:rPr>
                </a:br>
                <a:r>
                  <a:rPr lang="en-US" sz="1100" kern="0">
                    <a:solidFill>
                      <a:srgbClr val="BFB8AF">
                        <a:lumMod val="25000"/>
                      </a:srgbClr>
                    </a:solidFill>
                  </a:rPr>
                  <a:t>DSA webcast</a:t>
                </a:r>
              </a:p>
            </p:txBody>
          </p:sp>
        </p:grpSp>
      </p:grpSp>
      <p:sp>
        <p:nvSpPr>
          <p:cNvPr id="99" name="TextBox 98">
            <a:extLst>
              <a:ext uri="{FF2B5EF4-FFF2-40B4-BE49-F238E27FC236}">
                <a16:creationId xmlns:a16="http://schemas.microsoft.com/office/drawing/2014/main" id="{D8840910-F2D5-8D46-F173-C4E1EDFA84E6}"/>
              </a:ext>
            </a:extLst>
          </p:cNvPr>
          <p:cNvSpPr txBox="1"/>
          <p:nvPr/>
        </p:nvSpPr>
        <p:spPr bwMode="gray">
          <a:xfrm>
            <a:off x="5500166" y="3341370"/>
            <a:ext cx="940508" cy="822960"/>
          </a:xfrm>
          <a:prstGeom prst="rect">
            <a:avLst/>
          </a:prstGeom>
          <a:solidFill>
            <a:schemeClr val="accent1"/>
          </a:solidFill>
          <a:ln>
            <a:noFill/>
          </a:ln>
        </p:spPr>
        <p:txBody>
          <a:bodyPr wrap="square" lIns="45720" tIns="45720" rIns="45720" bIns="45720" rtlCol="0" anchor="ctr" anchorCtr="0">
            <a:noAutofit/>
          </a:bodyPr>
          <a:lstStyle/>
          <a:p>
            <a:pPr algn="ctr" defTabSz="1219170">
              <a:defRPr/>
            </a:pPr>
            <a:r>
              <a:rPr lang="en-US" sz="1050" kern="0">
                <a:solidFill>
                  <a:schemeClr val="bg1"/>
                </a:solidFill>
                <a:cs typeface="Calibri Light"/>
                <a:sym typeface="Arial"/>
              </a:rPr>
              <a:t>Launch planning &amp; training </a:t>
            </a:r>
          </a:p>
        </p:txBody>
      </p:sp>
      <p:sp>
        <p:nvSpPr>
          <p:cNvPr id="100" name="TextBox 99">
            <a:extLst>
              <a:ext uri="{FF2B5EF4-FFF2-40B4-BE49-F238E27FC236}">
                <a16:creationId xmlns:a16="http://schemas.microsoft.com/office/drawing/2014/main" id="{F80F2253-4FA0-0DE4-37D6-91A3303888CC}"/>
              </a:ext>
            </a:extLst>
          </p:cNvPr>
          <p:cNvSpPr txBox="1"/>
          <p:nvPr/>
        </p:nvSpPr>
        <p:spPr bwMode="gray">
          <a:xfrm>
            <a:off x="6897183" y="3341370"/>
            <a:ext cx="4890355" cy="822960"/>
          </a:xfrm>
          <a:prstGeom prst="rect">
            <a:avLst/>
          </a:prstGeom>
          <a:solidFill>
            <a:schemeClr val="accent1"/>
          </a:solidFill>
          <a:ln>
            <a:noFill/>
          </a:ln>
        </p:spPr>
        <p:txBody>
          <a:bodyPr wrap="square" lIns="45720" tIns="45720" rIns="45720" bIns="45720" rtlCol="0" anchor="ctr" anchorCtr="0">
            <a:noAutofit/>
          </a:bodyPr>
          <a:lstStyle/>
          <a:p>
            <a:pPr algn="ctr" defTabSz="1219170">
              <a:defRPr/>
            </a:pPr>
            <a:r>
              <a:rPr lang="en-US" sz="1050" kern="0">
                <a:solidFill>
                  <a:schemeClr val="bg1"/>
                </a:solidFill>
                <a:cs typeface="Calibri Light"/>
                <a:sym typeface="Arial"/>
              </a:rPr>
              <a:t>V116 launch promotion: Execute aligned to strategy for C&amp;D suite, PDMs, Pharmacists &amp; Pharm Techs; set-up launch strategy meetings; identify/connect with appropriate clinical, business, and operations stakeholders for launch/vaccine adoption</a:t>
            </a:r>
          </a:p>
        </p:txBody>
      </p:sp>
      <p:sp>
        <p:nvSpPr>
          <p:cNvPr id="101" name="TextBox 100">
            <a:extLst>
              <a:ext uri="{FF2B5EF4-FFF2-40B4-BE49-F238E27FC236}">
                <a16:creationId xmlns:a16="http://schemas.microsoft.com/office/drawing/2014/main" id="{4127727A-E91A-5B71-3F7D-0FFDB8C732E6}"/>
              </a:ext>
            </a:extLst>
          </p:cNvPr>
          <p:cNvSpPr txBox="1"/>
          <p:nvPr/>
        </p:nvSpPr>
        <p:spPr bwMode="gray">
          <a:xfrm>
            <a:off x="6897183" y="4336644"/>
            <a:ext cx="4890355" cy="232713"/>
          </a:xfrm>
          <a:prstGeom prst="rect">
            <a:avLst/>
          </a:prstGeom>
          <a:solidFill>
            <a:schemeClr val="accent1"/>
          </a:solidFill>
          <a:ln>
            <a:noFill/>
          </a:ln>
        </p:spPr>
        <p:txBody>
          <a:bodyPr wrap="square" lIns="45720" tIns="45720" rIns="45720" bIns="45720" rtlCol="0" anchor="ctr" anchorCtr="0">
            <a:noAutofit/>
          </a:bodyPr>
          <a:lstStyle/>
          <a:p>
            <a:pPr algn="ctr" defTabSz="1219170">
              <a:lnSpc>
                <a:spcPct val="90000"/>
              </a:lnSpc>
              <a:defRPr/>
            </a:pPr>
            <a:r>
              <a:rPr lang="en-US" sz="1050" kern="0">
                <a:solidFill>
                  <a:schemeClr val="bg1"/>
                </a:solidFill>
                <a:cs typeface="Calibri Light"/>
                <a:sym typeface="Arial"/>
              </a:rPr>
              <a:t>Branded IVA, field execution guide, IRG, Leave behind resource, field email</a:t>
            </a:r>
          </a:p>
        </p:txBody>
      </p:sp>
      <p:sp>
        <p:nvSpPr>
          <p:cNvPr id="102" name="TextBox 101">
            <a:extLst>
              <a:ext uri="{FF2B5EF4-FFF2-40B4-BE49-F238E27FC236}">
                <a16:creationId xmlns:a16="http://schemas.microsoft.com/office/drawing/2014/main" id="{1D33FFC2-0E1B-A501-0A58-CC15FA4793A3}"/>
              </a:ext>
            </a:extLst>
          </p:cNvPr>
          <p:cNvSpPr txBox="1"/>
          <p:nvPr/>
        </p:nvSpPr>
        <p:spPr bwMode="gray">
          <a:xfrm>
            <a:off x="6897183" y="4641344"/>
            <a:ext cx="4890355" cy="232713"/>
          </a:xfrm>
          <a:prstGeom prst="rect">
            <a:avLst/>
          </a:prstGeom>
          <a:solidFill>
            <a:schemeClr val="accent1"/>
          </a:solidFill>
          <a:ln>
            <a:noFill/>
          </a:ln>
        </p:spPr>
        <p:txBody>
          <a:bodyPr wrap="square" lIns="45720" tIns="45720" rIns="45720" bIns="45720" rtlCol="0" anchor="ctr" anchorCtr="0">
            <a:noAutofit/>
          </a:bodyPr>
          <a:lstStyle/>
          <a:p>
            <a:pPr algn="ctr" defTabSz="1219170">
              <a:lnSpc>
                <a:spcPct val="90000"/>
              </a:lnSpc>
              <a:defRPr/>
            </a:pPr>
            <a:r>
              <a:rPr lang="en-US" sz="1050" kern="0">
                <a:solidFill>
                  <a:schemeClr val="bg1"/>
                </a:solidFill>
                <a:cs typeface="Calibri Light"/>
                <a:sym typeface="Arial"/>
              </a:rPr>
              <a:t>Contracting resource</a:t>
            </a:r>
          </a:p>
        </p:txBody>
      </p:sp>
      <p:sp>
        <p:nvSpPr>
          <p:cNvPr id="103" name="TextBox 102">
            <a:extLst>
              <a:ext uri="{FF2B5EF4-FFF2-40B4-BE49-F238E27FC236}">
                <a16:creationId xmlns:a16="http://schemas.microsoft.com/office/drawing/2014/main" id="{90A2A642-A250-6673-B5D0-A68F4454F77D}"/>
              </a:ext>
            </a:extLst>
          </p:cNvPr>
          <p:cNvSpPr txBox="1"/>
          <p:nvPr/>
        </p:nvSpPr>
        <p:spPr bwMode="gray">
          <a:xfrm>
            <a:off x="9684419" y="4946044"/>
            <a:ext cx="2103119" cy="232713"/>
          </a:xfrm>
          <a:prstGeom prst="rect">
            <a:avLst/>
          </a:prstGeom>
          <a:solidFill>
            <a:schemeClr val="accent1"/>
          </a:solidFill>
          <a:ln>
            <a:noFill/>
          </a:ln>
        </p:spPr>
        <p:txBody>
          <a:bodyPr wrap="square" lIns="45720" tIns="45720" rIns="45720" bIns="45720" rtlCol="0" anchor="ctr" anchorCtr="0">
            <a:noAutofit/>
          </a:bodyPr>
          <a:lstStyle/>
          <a:p>
            <a:pPr algn="ctr" defTabSz="1219170">
              <a:lnSpc>
                <a:spcPct val="90000"/>
              </a:lnSpc>
              <a:defRPr/>
            </a:pPr>
            <a:r>
              <a:rPr lang="en-US" sz="1050" kern="0">
                <a:solidFill>
                  <a:schemeClr val="bg1"/>
                </a:solidFill>
                <a:cs typeface="Calibri Light"/>
                <a:sym typeface="Arial"/>
              </a:rPr>
              <a:t>Patient education</a:t>
            </a:r>
          </a:p>
        </p:txBody>
      </p:sp>
      <p:sp>
        <p:nvSpPr>
          <p:cNvPr id="104" name="TextBox 103">
            <a:extLst>
              <a:ext uri="{FF2B5EF4-FFF2-40B4-BE49-F238E27FC236}">
                <a16:creationId xmlns:a16="http://schemas.microsoft.com/office/drawing/2014/main" id="{F63E2EC8-D6E8-CC81-F04D-51F0081F716B}"/>
              </a:ext>
            </a:extLst>
          </p:cNvPr>
          <p:cNvSpPr txBox="1"/>
          <p:nvPr/>
        </p:nvSpPr>
        <p:spPr bwMode="gray">
          <a:xfrm>
            <a:off x="1447968" y="4641344"/>
            <a:ext cx="3979485" cy="232713"/>
          </a:xfrm>
          <a:prstGeom prst="rect">
            <a:avLst/>
          </a:prstGeom>
          <a:solidFill>
            <a:schemeClr val="accent1"/>
          </a:solidFill>
          <a:ln>
            <a:noFill/>
          </a:ln>
        </p:spPr>
        <p:txBody>
          <a:bodyPr wrap="square" lIns="45720" tIns="45720" rIns="45720" bIns="45720" rtlCol="0" anchor="ctr" anchorCtr="0">
            <a:noAutofit/>
          </a:bodyPr>
          <a:lstStyle/>
          <a:p>
            <a:pPr algn="ctr" defTabSz="1219170">
              <a:lnSpc>
                <a:spcPct val="90000"/>
              </a:lnSpc>
              <a:defRPr/>
            </a:pPr>
            <a:r>
              <a:rPr lang="en-US" sz="1050" kern="0">
                <a:solidFill>
                  <a:schemeClr val="bg1"/>
                </a:solidFill>
                <a:cs typeface="Calibri Light"/>
                <a:sym typeface="Arial"/>
              </a:rPr>
              <a:t>DSA IVA, field execution guide, IRG, IPP* (*through HSMAD)</a:t>
            </a:r>
            <a:endParaRPr lang="en-US">
              <a:solidFill>
                <a:schemeClr val="bg1"/>
              </a:solidFill>
            </a:endParaRPr>
          </a:p>
        </p:txBody>
      </p:sp>
      <p:sp>
        <p:nvSpPr>
          <p:cNvPr id="105" name="TextBox 104">
            <a:extLst>
              <a:ext uri="{FF2B5EF4-FFF2-40B4-BE49-F238E27FC236}">
                <a16:creationId xmlns:a16="http://schemas.microsoft.com/office/drawing/2014/main" id="{23578AAF-194C-6069-F5B3-7C6F64F95B97}"/>
              </a:ext>
            </a:extLst>
          </p:cNvPr>
          <p:cNvSpPr txBox="1"/>
          <p:nvPr/>
        </p:nvSpPr>
        <p:spPr bwMode="gray">
          <a:xfrm>
            <a:off x="5620771" y="5355519"/>
            <a:ext cx="6166767" cy="232713"/>
          </a:xfrm>
          <a:prstGeom prst="rect">
            <a:avLst/>
          </a:prstGeom>
          <a:solidFill>
            <a:schemeClr val="accent1"/>
          </a:solidFill>
          <a:ln>
            <a:noFill/>
          </a:ln>
        </p:spPr>
        <p:txBody>
          <a:bodyPr wrap="square" lIns="45720" tIns="45720" rIns="45720" bIns="45720" rtlCol="0" anchor="ctr" anchorCtr="0">
            <a:noAutofit/>
          </a:bodyPr>
          <a:lstStyle/>
          <a:p>
            <a:pPr algn="ctr" defTabSz="1219170">
              <a:lnSpc>
                <a:spcPct val="90000"/>
              </a:lnSpc>
              <a:defRPr/>
            </a:pPr>
            <a:r>
              <a:rPr lang="en-US" sz="1050" kern="0">
                <a:solidFill>
                  <a:schemeClr val="bg1"/>
                </a:solidFill>
                <a:cs typeface="Calibri Light"/>
                <a:sym typeface="Arial"/>
              </a:rPr>
              <a:t>HCP &amp; HCC branded campaigns (digital &amp; print)</a:t>
            </a:r>
          </a:p>
        </p:txBody>
      </p:sp>
      <p:sp>
        <p:nvSpPr>
          <p:cNvPr id="106" name="TextBox 105">
            <a:extLst>
              <a:ext uri="{FF2B5EF4-FFF2-40B4-BE49-F238E27FC236}">
                <a16:creationId xmlns:a16="http://schemas.microsoft.com/office/drawing/2014/main" id="{CC9DBE13-1A01-DA11-65EB-52ECC71D5B59}"/>
              </a:ext>
            </a:extLst>
          </p:cNvPr>
          <p:cNvSpPr txBox="1"/>
          <p:nvPr/>
        </p:nvSpPr>
        <p:spPr bwMode="gray">
          <a:xfrm>
            <a:off x="9257453" y="5660219"/>
            <a:ext cx="2530085" cy="232713"/>
          </a:xfrm>
          <a:prstGeom prst="rect">
            <a:avLst/>
          </a:prstGeom>
          <a:solidFill>
            <a:schemeClr val="accent1"/>
          </a:solidFill>
          <a:ln>
            <a:noFill/>
          </a:ln>
        </p:spPr>
        <p:txBody>
          <a:bodyPr wrap="square" lIns="45720" tIns="45720" rIns="45720" bIns="45720" rtlCol="0" anchor="ctr" anchorCtr="0">
            <a:noAutofit/>
          </a:bodyPr>
          <a:lstStyle/>
          <a:p>
            <a:pPr algn="ctr" defTabSz="1219170">
              <a:lnSpc>
                <a:spcPct val="90000"/>
              </a:lnSpc>
              <a:defRPr/>
            </a:pPr>
            <a:r>
              <a:rPr lang="en-US" sz="1050" kern="0">
                <a:solidFill>
                  <a:schemeClr val="bg1"/>
                </a:solidFill>
                <a:cs typeface="Calibri Light"/>
                <a:sym typeface="Arial"/>
              </a:rPr>
              <a:t>Branded medical education programs</a:t>
            </a:r>
          </a:p>
        </p:txBody>
      </p:sp>
      <p:sp>
        <p:nvSpPr>
          <p:cNvPr id="107" name="TextBox 106">
            <a:extLst>
              <a:ext uri="{FF2B5EF4-FFF2-40B4-BE49-F238E27FC236}">
                <a16:creationId xmlns:a16="http://schemas.microsoft.com/office/drawing/2014/main" id="{165BEE09-6A8A-84F9-E1F8-B9702FC2E47C}"/>
              </a:ext>
            </a:extLst>
          </p:cNvPr>
          <p:cNvSpPr txBox="1"/>
          <p:nvPr/>
        </p:nvSpPr>
        <p:spPr bwMode="gray">
          <a:xfrm>
            <a:off x="9257453" y="5964920"/>
            <a:ext cx="2530085" cy="232713"/>
          </a:xfrm>
          <a:prstGeom prst="rect">
            <a:avLst/>
          </a:prstGeom>
          <a:solidFill>
            <a:schemeClr val="accent1"/>
          </a:solidFill>
          <a:ln>
            <a:noFill/>
          </a:ln>
        </p:spPr>
        <p:txBody>
          <a:bodyPr wrap="square" lIns="45720" tIns="45720" rIns="45720" bIns="45720" rtlCol="0" anchor="ctr" anchorCtr="0">
            <a:noAutofit/>
          </a:bodyPr>
          <a:lstStyle/>
          <a:p>
            <a:pPr algn="ctr" defTabSz="1219170">
              <a:lnSpc>
                <a:spcPct val="90000"/>
              </a:lnSpc>
              <a:defRPr/>
            </a:pPr>
            <a:r>
              <a:rPr lang="en-US" sz="1050" kern="0">
                <a:solidFill>
                  <a:schemeClr val="bg1"/>
                </a:solidFill>
                <a:cs typeface="Calibri Light"/>
                <a:sym typeface="Arial"/>
              </a:rPr>
              <a:t>HCC POC Pharmacy campaigns</a:t>
            </a:r>
          </a:p>
        </p:txBody>
      </p:sp>
      <p:sp>
        <p:nvSpPr>
          <p:cNvPr id="108" name="TextBox 107">
            <a:extLst>
              <a:ext uri="{FF2B5EF4-FFF2-40B4-BE49-F238E27FC236}">
                <a16:creationId xmlns:a16="http://schemas.microsoft.com/office/drawing/2014/main" id="{354FEE80-926F-B074-74E8-1A9116665A00}"/>
              </a:ext>
            </a:extLst>
          </p:cNvPr>
          <p:cNvSpPr txBox="1"/>
          <p:nvPr/>
        </p:nvSpPr>
        <p:spPr bwMode="gray">
          <a:xfrm>
            <a:off x="1447968" y="5660219"/>
            <a:ext cx="3756261" cy="232713"/>
          </a:xfrm>
          <a:prstGeom prst="rect">
            <a:avLst/>
          </a:prstGeom>
          <a:solidFill>
            <a:schemeClr val="accent1"/>
          </a:solidFill>
          <a:ln>
            <a:noFill/>
          </a:ln>
        </p:spPr>
        <p:txBody>
          <a:bodyPr wrap="square" lIns="45720" tIns="45720" rIns="45720" bIns="45720" rtlCol="0" anchor="ctr" anchorCtr="0">
            <a:noAutofit/>
          </a:bodyPr>
          <a:lstStyle/>
          <a:p>
            <a:pPr algn="ctr" defTabSz="1219170">
              <a:lnSpc>
                <a:spcPct val="90000"/>
              </a:lnSpc>
              <a:defRPr/>
            </a:pPr>
            <a:r>
              <a:rPr lang="en-US" sz="1050" kern="0">
                <a:solidFill>
                  <a:schemeClr val="bg1"/>
                </a:solidFill>
                <a:cs typeface="Calibri Light"/>
                <a:sym typeface="Arial"/>
              </a:rPr>
              <a:t>HCP DSA campaigns</a:t>
            </a:r>
          </a:p>
        </p:txBody>
      </p:sp>
      <p:sp>
        <p:nvSpPr>
          <p:cNvPr id="109" name="TextBox 108">
            <a:extLst>
              <a:ext uri="{FF2B5EF4-FFF2-40B4-BE49-F238E27FC236}">
                <a16:creationId xmlns:a16="http://schemas.microsoft.com/office/drawing/2014/main" id="{0EB82A48-21B8-74A9-20CD-6E87077F3AE5}"/>
              </a:ext>
            </a:extLst>
          </p:cNvPr>
          <p:cNvSpPr txBox="1"/>
          <p:nvPr/>
        </p:nvSpPr>
        <p:spPr bwMode="gray">
          <a:xfrm>
            <a:off x="1447968" y="5964920"/>
            <a:ext cx="3756261" cy="232713"/>
          </a:xfrm>
          <a:prstGeom prst="rect">
            <a:avLst/>
          </a:prstGeom>
          <a:solidFill>
            <a:schemeClr val="accent1"/>
          </a:solidFill>
          <a:ln>
            <a:noFill/>
          </a:ln>
        </p:spPr>
        <p:txBody>
          <a:bodyPr wrap="square" lIns="45720" tIns="45720" rIns="45720" bIns="45720" rtlCol="0" anchor="ctr" anchorCtr="0">
            <a:noAutofit/>
          </a:bodyPr>
          <a:lstStyle/>
          <a:p>
            <a:pPr algn="ctr" defTabSz="1219170">
              <a:lnSpc>
                <a:spcPct val="90000"/>
              </a:lnSpc>
              <a:defRPr/>
            </a:pPr>
            <a:r>
              <a:rPr lang="en-US" sz="1050" kern="0">
                <a:solidFill>
                  <a:schemeClr val="bg1"/>
                </a:solidFill>
                <a:cs typeface="Calibri Light"/>
                <a:sym typeface="Arial"/>
              </a:rPr>
              <a:t>DSA medical education programs</a:t>
            </a:r>
          </a:p>
        </p:txBody>
      </p:sp>
      <p:sp>
        <p:nvSpPr>
          <p:cNvPr id="3" name="Slide Number Placeholder 2">
            <a:extLst>
              <a:ext uri="{FF2B5EF4-FFF2-40B4-BE49-F238E27FC236}">
                <a16:creationId xmlns:a16="http://schemas.microsoft.com/office/drawing/2014/main" id="{1F0B9917-D663-C527-524E-ABBF319B107F}"/>
              </a:ext>
            </a:extLst>
          </p:cNvPr>
          <p:cNvSpPr>
            <a:spLocks noGrp="1"/>
          </p:cNvSpPr>
          <p:nvPr>
            <p:ph type="sldNum" sz="quarter" idx="12"/>
          </p:nvPr>
        </p:nvSpPr>
        <p:spPr/>
        <p:txBody>
          <a:bodyPr/>
          <a:lstStyle/>
          <a:p>
            <a:fld id="{29CC380D-5F44-41E8-971E-CDD19ED6F8E3}" type="slidenum">
              <a:rPr lang="en-GB" smtClean="0"/>
              <a:t>35</a:t>
            </a:fld>
            <a:endParaRPr lang="en-GB"/>
          </a:p>
        </p:txBody>
      </p:sp>
      <p:sp>
        <p:nvSpPr>
          <p:cNvPr id="38" name="TextBox 37">
            <a:extLst>
              <a:ext uri="{FF2B5EF4-FFF2-40B4-BE49-F238E27FC236}">
                <a16:creationId xmlns:a16="http://schemas.microsoft.com/office/drawing/2014/main" id="{D328AEA5-7494-1FA9-C595-BEAAE8552988}"/>
              </a:ext>
            </a:extLst>
          </p:cNvPr>
          <p:cNvSpPr txBox="1"/>
          <p:nvPr/>
        </p:nvSpPr>
        <p:spPr bwMode="gray">
          <a:xfrm>
            <a:off x="466893" y="4508147"/>
            <a:ext cx="981075" cy="480131"/>
          </a:xfrm>
          <a:prstGeom prst="rect">
            <a:avLst/>
          </a:prstGeom>
          <a:noFill/>
        </p:spPr>
        <p:txBody>
          <a:bodyPr wrap="square">
            <a:spAutoFit/>
          </a:bodyPr>
          <a:lstStyle/>
          <a:p>
            <a:pPr algn="r">
              <a:lnSpc>
                <a:spcPct val="90000"/>
              </a:lnSpc>
            </a:pPr>
            <a:r>
              <a:rPr lang="en-US" sz="1400" b="0">
                <a:solidFill>
                  <a:schemeClr val="accent1"/>
                </a:solidFill>
              </a:rPr>
              <a:t>Field</a:t>
            </a:r>
            <a:br>
              <a:rPr lang="en-US" sz="1400" b="0">
                <a:solidFill>
                  <a:schemeClr val="accent1"/>
                </a:solidFill>
              </a:rPr>
            </a:br>
            <a:r>
              <a:rPr lang="en-US" sz="1400" b="0">
                <a:solidFill>
                  <a:schemeClr val="accent1"/>
                </a:solidFill>
              </a:rPr>
              <a:t>resources</a:t>
            </a:r>
            <a:endParaRPr lang="en-US" sz="1400">
              <a:solidFill>
                <a:schemeClr val="accent1"/>
              </a:solidFill>
            </a:endParaRPr>
          </a:p>
        </p:txBody>
      </p:sp>
      <p:sp>
        <p:nvSpPr>
          <p:cNvPr id="39" name="TextBox 38">
            <a:extLst>
              <a:ext uri="{FF2B5EF4-FFF2-40B4-BE49-F238E27FC236}">
                <a16:creationId xmlns:a16="http://schemas.microsoft.com/office/drawing/2014/main" id="{5B2AB363-4739-1696-E114-1FEADD160ADE}"/>
              </a:ext>
            </a:extLst>
          </p:cNvPr>
          <p:cNvSpPr txBox="1"/>
          <p:nvPr/>
        </p:nvSpPr>
        <p:spPr bwMode="gray">
          <a:xfrm>
            <a:off x="466893" y="5692688"/>
            <a:ext cx="981075" cy="480131"/>
          </a:xfrm>
          <a:prstGeom prst="rect">
            <a:avLst/>
          </a:prstGeom>
          <a:noFill/>
        </p:spPr>
        <p:txBody>
          <a:bodyPr wrap="square">
            <a:spAutoFit/>
          </a:bodyPr>
          <a:lstStyle/>
          <a:p>
            <a:pPr algn="r">
              <a:lnSpc>
                <a:spcPct val="90000"/>
              </a:lnSpc>
            </a:pPr>
            <a:r>
              <a:rPr lang="en-US" sz="1400" b="0">
                <a:solidFill>
                  <a:schemeClr val="accent1"/>
                </a:solidFill>
              </a:rPr>
              <a:t>HQ</a:t>
            </a:r>
            <a:br>
              <a:rPr lang="en-US" sz="1400" b="0">
                <a:solidFill>
                  <a:schemeClr val="accent1"/>
                </a:solidFill>
              </a:rPr>
            </a:br>
            <a:r>
              <a:rPr lang="en-US" sz="1400" b="0">
                <a:solidFill>
                  <a:schemeClr val="accent1"/>
                </a:solidFill>
              </a:rPr>
              <a:t>tactics</a:t>
            </a:r>
            <a:endParaRPr lang="en-US" sz="1400">
              <a:solidFill>
                <a:schemeClr val="accent1"/>
              </a:solidFill>
            </a:endParaRPr>
          </a:p>
        </p:txBody>
      </p:sp>
      <p:sp>
        <p:nvSpPr>
          <p:cNvPr id="48" name="Rectangle 47">
            <a:extLst>
              <a:ext uri="{FF2B5EF4-FFF2-40B4-BE49-F238E27FC236}">
                <a16:creationId xmlns:a16="http://schemas.microsoft.com/office/drawing/2014/main" id="{295D9CA0-5447-9E44-5EC9-5F32FB981691}"/>
              </a:ext>
            </a:extLst>
          </p:cNvPr>
          <p:cNvSpPr/>
          <p:nvPr/>
        </p:nvSpPr>
        <p:spPr bwMode="gray">
          <a:xfrm>
            <a:off x="11258277" y="565582"/>
            <a:ext cx="555848" cy="563384"/>
          </a:xfrm>
          <a:prstGeom prst="rect">
            <a:avLst/>
          </a:prstGeom>
          <a:solidFill>
            <a:schemeClr val="accent6"/>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4</a:t>
            </a:r>
          </a:p>
        </p:txBody>
      </p:sp>
      <p:sp>
        <p:nvSpPr>
          <p:cNvPr id="62" name="Rectangle 61">
            <a:extLst>
              <a:ext uri="{FF2B5EF4-FFF2-40B4-BE49-F238E27FC236}">
                <a16:creationId xmlns:a16="http://schemas.microsoft.com/office/drawing/2014/main" id="{CF48F1D3-1F77-D998-1625-DC50141EB644}"/>
              </a:ext>
            </a:extLst>
          </p:cNvPr>
          <p:cNvSpPr/>
          <p:nvPr/>
        </p:nvSpPr>
        <p:spPr bwMode="gray">
          <a:xfrm>
            <a:off x="9400946" y="559632"/>
            <a:ext cx="555848" cy="563384"/>
          </a:xfrm>
          <a:prstGeom prst="rect">
            <a:avLst/>
          </a:prstGeom>
          <a:solidFill>
            <a:schemeClr val="accent4">
              <a:lumMod val="90000"/>
              <a:lumOff val="10000"/>
            </a:schemeClr>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1</a:t>
            </a:r>
          </a:p>
        </p:txBody>
      </p:sp>
      <p:sp>
        <p:nvSpPr>
          <p:cNvPr id="63" name="Rectangle 62">
            <a:extLst>
              <a:ext uri="{FF2B5EF4-FFF2-40B4-BE49-F238E27FC236}">
                <a16:creationId xmlns:a16="http://schemas.microsoft.com/office/drawing/2014/main" id="{65998E12-33A1-8899-844A-B12EB104610B}"/>
              </a:ext>
            </a:extLst>
          </p:cNvPr>
          <p:cNvSpPr/>
          <p:nvPr/>
        </p:nvSpPr>
        <p:spPr bwMode="gray">
          <a:xfrm>
            <a:off x="10020056" y="565582"/>
            <a:ext cx="555848" cy="563384"/>
          </a:xfrm>
          <a:prstGeom prst="rect">
            <a:avLst/>
          </a:prstGeom>
          <a:solidFill>
            <a:schemeClr val="accent2"/>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2</a:t>
            </a:r>
          </a:p>
        </p:txBody>
      </p:sp>
      <p:sp>
        <p:nvSpPr>
          <p:cNvPr id="65" name="Rectangle 64">
            <a:extLst>
              <a:ext uri="{FF2B5EF4-FFF2-40B4-BE49-F238E27FC236}">
                <a16:creationId xmlns:a16="http://schemas.microsoft.com/office/drawing/2014/main" id="{15C5BD4F-3668-8FF7-A85E-7A7827E8C04C}"/>
              </a:ext>
            </a:extLst>
          </p:cNvPr>
          <p:cNvSpPr/>
          <p:nvPr/>
        </p:nvSpPr>
        <p:spPr bwMode="gray">
          <a:xfrm>
            <a:off x="10639166" y="565582"/>
            <a:ext cx="555848" cy="563384"/>
          </a:xfrm>
          <a:prstGeom prst="rect">
            <a:avLst/>
          </a:prstGeom>
          <a:solidFill>
            <a:srgbClr val="69B8F7"/>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r>
              <a:rPr lang="en-US" sz="1800" b="1">
                <a:solidFill>
                  <a:schemeClr val="bg1"/>
                </a:solidFill>
              </a:rPr>
              <a:t>3</a:t>
            </a:r>
          </a:p>
        </p:txBody>
      </p:sp>
      <p:sp>
        <p:nvSpPr>
          <p:cNvPr id="66" name="TextBox 65">
            <a:extLst>
              <a:ext uri="{FF2B5EF4-FFF2-40B4-BE49-F238E27FC236}">
                <a16:creationId xmlns:a16="http://schemas.microsoft.com/office/drawing/2014/main" id="{B6B6ED79-202A-2A8F-DC8C-42B16B9F0215}"/>
              </a:ext>
            </a:extLst>
          </p:cNvPr>
          <p:cNvSpPr txBox="1"/>
          <p:nvPr/>
        </p:nvSpPr>
        <p:spPr bwMode="gray">
          <a:xfrm>
            <a:off x="165370" y="3885018"/>
            <a:ext cx="1282598" cy="258532"/>
          </a:xfrm>
          <a:prstGeom prst="rect">
            <a:avLst/>
          </a:prstGeom>
          <a:noFill/>
        </p:spPr>
        <p:txBody>
          <a:bodyPr wrap="square">
            <a:spAutoFit/>
          </a:bodyPr>
          <a:lstStyle/>
          <a:p>
            <a:pPr algn="r">
              <a:lnSpc>
                <a:spcPct val="90000"/>
              </a:lnSpc>
            </a:pPr>
            <a:r>
              <a:rPr lang="en-US" sz="1200" b="0" spc="-40">
                <a:solidFill>
                  <a:schemeClr val="accent1"/>
                </a:solidFill>
              </a:rPr>
              <a:t>IPN AE &amp;LTC AE</a:t>
            </a:r>
            <a:endParaRPr lang="en-US" sz="1200" spc="-40">
              <a:solidFill>
                <a:schemeClr val="accent1"/>
              </a:solidFill>
            </a:endParaRPr>
          </a:p>
        </p:txBody>
      </p:sp>
      <p:grpSp>
        <p:nvGrpSpPr>
          <p:cNvPr id="4" name="Group 3">
            <a:extLst>
              <a:ext uri="{FF2B5EF4-FFF2-40B4-BE49-F238E27FC236}">
                <a16:creationId xmlns:a16="http://schemas.microsoft.com/office/drawing/2014/main" id="{F8C2CA9F-D6A5-F655-B511-B075BE63247B}"/>
              </a:ext>
            </a:extLst>
          </p:cNvPr>
          <p:cNvGrpSpPr/>
          <p:nvPr/>
        </p:nvGrpSpPr>
        <p:grpSpPr>
          <a:xfrm>
            <a:off x="344736" y="6437376"/>
            <a:ext cx="9438682" cy="420624"/>
            <a:chOff x="344736" y="6437376"/>
            <a:chExt cx="9438682" cy="420624"/>
          </a:xfrm>
        </p:grpSpPr>
        <p:grpSp>
          <p:nvGrpSpPr>
            <p:cNvPr id="7" name="Group 6">
              <a:extLst>
                <a:ext uri="{FF2B5EF4-FFF2-40B4-BE49-F238E27FC236}">
                  <a16:creationId xmlns:a16="http://schemas.microsoft.com/office/drawing/2014/main" id="{67DA53E9-3B61-E5AD-00E9-BFBDE55823E6}"/>
                </a:ext>
              </a:extLst>
            </p:cNvPr>
            <p:cNvGrpSpPr/>
            <p:nvPr/>
          </p:nvGrpSpPr>
          <p:grpSpPr>
            <a:xfrm>
              <a:off x="1387908" y="6487686"/>
              <a:ext cx="8395510" cy="201962"/>
              <a:chOff x="697410" y="6389261"/>
              <a:chExt cx="8395510" cy="201962"/>
            </a:xfrm>
          </p:grpSpPr>
          <p:sp>
            <p:nvSpPr>
              <p:cNvPr id="40" name="Text Placeholder 4">
                <a:extLst>
                  <a:ext uri="{FF2B5EF4-FFF2-40B4-BE49-F238E27FC236}">
                    <a16:creationId xmlns:a16="http://schemas.microsoft.com/office/drawing/2014/main" id="{4B88C24B-7DB4-EF27-9BA8-6F2C4887F035}"/>
                  </a:ext>
                </a:extLst>
              </p:cNvPr>
              <p:cNvSpPr txBox="1">
                <a:spLocks/>
              </p:cNvSpPr>
              <p:nvPr/>
            </p:nvSpPr>
            <p:spPr bwMode="gray">
              <a:xfrm>
                <a:off x="943283" y="6402524"/>
                <a:ext cx="1643594"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4">
                        <a:lumMod val="90000"/>
                        <a:lumOff val="10000"/>
                      </a:schemeClr>
                    </a:solidFill>
                  </a:rPr>
                  <a:t>Establish unmet need</a:t>
                </a:r>
              </a:p>
            </p:txBody>
          </p:sp>
          <p:sp>
            <p:nvSpPr>
              <p:cNvPr id="41" name="Rectangle 40">
                <a:extLst>
                  <a:ext uri="{FF2B5EF4-FFF2-40B4-BE49-F238E27FC236}">
                    <a16:creationId xmlns:a16="http://schemas.microsoft.com/office/drawing/2014/main" id="{4B0CB042-A0BD-79A8-BE93-9F166F6D029C}"/>
                  </a:ext>
                </a:extLst>
              </p:cNvPr>
              <p:cNvSpPr/>
              <p:nvPr/>
            </p:nvSpPr>
            <p:spPr>
              <a:xfrm>
                <a:off x="697410" y="6389261"/>
                <a:ext cx="201964" cy="201962"/>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1</a:t>
                </a:r>
              </a:p>
            </p:txBody>
          </p:sp>
          <p:sp>
            <p:nvSpPr>
              <p:cNvPr id="43" name="Text Placeholder 4">
                <a:extLst>
                  <a:ext uri="{FF2B5EF4-FFF2-40B4-BE49-F238E27FC236}">
                    <a16:creationId xmlns:a16="http://schemas.microsoft.com/office/drawing/2014/main" id="{475064BD-DF93-1EE1-58AD-D2C48E35AD0B}"/>
                  </a:ext>
                </a:extLst>
              </p:cNvPr>
              <p:cNvSpPr txBox="1">
                <a:spLocks/>
              </p:cNvSpPr>
              <p:nvPr/>
            </p:nvSpPr>
            <p:spPr bwMode="gray">
              <a:xfrm>
                <a:off x="2858953" y="6402524"/>
                <a:ext cx="2995276"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2">
                        <a:lumMod val="75000"/>
                      </a:schemeClr>
                    </a:solidFill>
                  </a:rPr>
                  <a:t>Shape policy and financial considerations</a:t>
                </a:r>
              </a:p>
            </p:txBody>
          </p:sp>
          <p:sp>
            <p:nvSpPr>
              <p:cNvPr id="44" name="Rectangle 43">
                <a:extLst>
                  <a:ext uri="{FF2B5EF4-FFF2-40B4-BE49-F238E27FC236}">
                    <a16:creationId xmlns:a16="http://schemas.microsoft.com/office/drawing/2014/main" id="{2AD4B33A-5CE1-153E-6FB1-6F187CEAA70F}"/>
                  </a:ext>
                </a:extLst>
              </p:cNvPr>
              <p:cNvSpPr/>
              <p:nvPr/>
            </p:nvSpPr>
            <p:spPr>
              <a:xfrm>
                <a:off x="2609615" y="6389261"/>
                <a:ext cx="201964" cy="2019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2</a:t>
                </a:r>
              </a:p>
            </p:txBody>
          </p:sp>
          <p:sp>
            <p:nvSpPr>
              <p:cNvPr id="45" name="Text Placeholder 4">
                <a:extLst>
                  <a:ext uri="{FF2B5EF4-FFF2-40B4-BE49-F238E27FC236}">
                    <a16:creationId xmlns:a16="http://schemas.microsoft.com/office/drawing/2014/main" id="{A0CB2260-655F-CA09-5EB3-4834F7B33DB4}"/>
                  </a:ext>
                </a:extLst>
              </p:cNvPr>
              <p:cNvSpPr txBox="1">
                <a:spLocks/>
              </p:cNvSpPr>
              <p:nvPr/>
            </p:nvSpPr>
            <p:spPr bwMode="gray">
              <a:xfrm>
                <a:off x="5827657" y="6402524"/>
                <a:ext cx="1271251"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bg2"/>
                    </a:solidFill>
                  </a:rPr>
                  <a:t>Drive awareness</a:t>
                </a:r>
              </a:p>
            </p:txBody>
          </p:sp>
          <p:sp>
            <p:nvSpPr>
              <p:cNvPr id="47" name="Rectangle 46">
                <a:extLst>
                  <a:ext uri="{FF2B5EF4-FFF2-40B4-BE49-F238E27FC236}">
                    <a16:creationId xmlns:a16="http://schemas.microsoft.com/office/drawing/2014/main" id="{B9ADC4CD-10C2-1DD1-C31E-9A7C0AA9A902}"/>
                  </a:ext>
                </a:extLst>
              </p:cNvPr>
              <p:cNvSpPr/>
              <p:nvPr/>
            </p:nvSpPr>
            <p:spPr>
              <a:xfrm>
                <a:off x="5578319" y="6389261"/>
                <a:ext cx="201964" cy="201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3</a:t>
                </a:r>
              </a:p>
            </p:txBody>
          </p:sp>
          <p:sp>
            <p:nvSpPr>
              <p:cNvPr id="67" name="Text Placeholder 4">
                <a:extLst>
                  <a:ext uri="{FF2B5EF4-FFF2-40B4-BE49-F238E27FC236}">
                    <a16:creationId xmlns:a16="http://schemas.microsoft.com/office/drawing/2014/main" id="{7F82DCA7-7497-1BC7-6E7F-320B70D278E3}"/>
                  </a:ext>
                </a:extLst>
              </p:cNvPr>
              <p:cNvSpPr txBox="1">
                <a:spLocks/>
              </p:cNvSpPr>
              <p:nvPr/>
            </p:nvSpPr>
            <p:spPr bwMode="gray">
              <a:xfrm>
                <a:off x="7530581" y="6407927"/>
                <a:ext cx="1562339" cy="175433"/>
              </a:xfrm>
              <a:prstGeom prst="rect">
                <a:avLst/>
              </a:prstGeom>
              <a:noFill/>
              <a:ln w="28575" cap="flat" cmpd="sng" algn="ctr">
                <a:noFill/>
                <a:prstDash val="solid"/>
                <a:miter lim="800000"/>
                <a:headEnd type="none" w="med" len="med"/>
                <a:tailEnd type="none" w="med" len="med"/>
              </a:ln>
              <a:effectLst/>
            </p:spPr>
            <p:txBody>
              <a:bodyPr vert="horz" wrap="square" lIns="18288" tIns="18288" rIns="18288" bIns="18288"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000" b="0">
                    <a:solidFill>
                      <a:schemeClr val="accent6"/>
                    </a:solidFill>
                  </a:rPr>
                  <a:t>Prepare for catch-up</a:t>
                </a:r>
              </a:p>
            </p:txBody>
          </p:sp>
          <p:sp>
            <p:nvSpPr>
              <p:cNvPr id="68" name="Rectangle 67">
                <a:extLst>
                  <a:ext uri="{FF2B5EF4-FFF2-40B4-BE49-F238E27FC236}">
                    <a16:creationId xmlns:a16="http://schemas.microsoft.com/office/drawing/2014/main" id="{0FAE4F62-14D2-8590-039A-8F525B2198DD}"/>
                  </a:ext>
                </a:extLst>
              </p:cNvPr>
              <p:cNvSpPr/>
              <p:nvPr/>
            </p:nvSpPr>
            <p:spPr>
              <a:xfrm>
                <a:off x="7281243" y="6389261"/>
                <a:ext cx="201964" cy="201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1000">
                    <a:solidFill>
                      <a:schemeClr val="bg1"/>
                    </a:solidFill>
                  </a:rPr>
                  <a:t>4</a:t>
                </a:r>
              </a:p>
            </p:txBody>
          </p:sp>
        </p:grpSp>
        <p:sp>
          <p:nvSpPr>
            <p:cNvPr id="16" name="TextBox 15">
              <a:extLst>
                <a:ext uri="{FF2B5EF4-FFF2-40B4-BE49-F238E27FC236}">
                  <a16:creationId xmlns:a16="http://schemas.microsoft.com/office/drawing/2014/main" id="{4D4B129D-CA97-0595-5657-BFBA23544BA6}"/>
                </a:ext>
              </a:extLst>
            </p:cNvPr>
            <p:cNvSpPr txBox="1"/>
            <p:nvPr/>
          </p:nvSpPr>
          <p:spPr>
            <a:xfrm>
              <a:off x="344736" y="6437376"/>
              <a:ext cx="829637" cy="420624"/>
            </a:xfrm>
            <a:prstGeom prst="rect">
              <a:avLst/>
            </a:prstGeom>
            <a:noFill/>
          </p:spPr>
          <p:txBody>
            <a:bodyPr wrap="square" lIns="0" tIns="0" rIns="0" bIns="0" rtlCol="0">
              <a:noAutofit/>
            </a:bodyPr>
            <a:lstStyle/>
            <a:p>
              <a:pPr algn="r"/>
              <a:r>
                <a:rPr lang="en-US" sz="1000" b="0">
                  <a:solidFill>
                    <a:schemeClr val="accent4">
                      <a:lumMod val="90000"/>
                      <a:lumOff val="10000"/>
                    </a:schemeClr>
                  </a:solidFill>
                </a:rPr>
                <a:t>Opportunity Space Legend</a:t>
              </a:r>
            </a:p>
          </p:txBody>
        </p:sp>
      </p:grpSp>
      <p:cxnSp>
        <p:nvCxnSpPr>
          <p:cNvPr id="8" name="Straight Connector 7">
            <a:extLst>
              <a:ext uri="{FF2B5EF4-FFF2-40B4-BE49-F238E27FC236}">
                <a16:creationId xmlns:a16="http://schemas.microsoft.com/office/drawing/2014/main" id="{CBB9DD8A-37EE-EDCE-0CA5-EBD10C898C86}"/>
              </a:ext>
            </a:extLst>
          </p:cNvPr>
          <p:cNvCxnSpPr>
            <a:cxnSpLocks/>
          </p:cNvCxnSpPr>
          <p:nvPr/>
        </p:nvCxnSpPr>
        <p:spPr bwMode="gray">
          <a:xfrm>
            <a:off x="377825" y="5262429"/>
            <a:ext cx="11436350"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24724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CA4F29-3B48-EE39-4B7D-64D7CBA57973}"/>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36</a:t>
            </a:fld>
            <a:endParaRPr lang="en-GB"/>
          </a:p>
        </p:txBody>
      </p:sp>
      <p:sp>
        <p:nvSpPr>
          <p:cNvPr id="2" name="Title 1">
            <a:extLst>
              <a:ext uri="{FF2B5EF4-FFF2-40B4-BE49-F238E27FC236}">
                <a16:creationId xmlns:a16="http://schemas.microsoft.com/office/drawing/2014/main" id="{7EFCACB3-37DA-5055-4299-D782E27545C1}"/>
              </a:ext>
            </a:extLst>
          </p:cNvPr>
          <p:cNvSpPr>
            <a:spLocks noGrp="1"/>
          </p:cNvSpPr>
          <p:nvPr>
            <p:ph type="title"/>
          </p:nvPr>
        </p:nvSpPr>
        <p:spPr>
          <a:xfrm>
            <a:off x="377825" y="1228725"/>
            <a:ext cx="9445752" cy="2151675"/>
          </a:xfrm>
        </p:spPr>
        <p:txBody>
          <a:bodyPr/>
          <a:lstStyle/>
          <a:p>
            <a:br>
              <a:rPr lang="en-US"/>
            </a:br>
            <a:r>
              <a:rPr lang="en-US"/>
              <a:t>Back-up</a:t>
            </a:r>
          </a:p>
        </p:txBody>
      </p:sp>
    </p:spTree>
    <p:extLst>
      <p:ext uri="{BB962C8B-B14F-4D97-AF65-F5344CB8AC3E}">
        <p14:creationId xmlns:p14="http://schemas.microsoft.com/office/powerpoint/2010/main" val="19601261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5F249F7-C15F-C78A-E6A4-E51F16067EA7}"/>
              </a:ext>
            </a:extLst>
          </p:cNvPr>
          <p:cNvSpPr>
            <a:spLocks noGrp="1"/>
          </p:cNvSpPr>
          <p:nvPr>
            <p:ph type="body" sz="quarter" idx="16"/>
          </p:nvPr>
        </p:nvSpPr>
        <p:spPr>
          <a:xfrm>
            <a:off x="134937" y="6325367"/>
            <a:ext cx="11331576" cy="426611"/>
          </a:xfrm>
        </p:spPr>
        <p:txBody>
          <a:bodyPr/>
          <a:lstStyle/>
          <a:p>
            <a:r>
              <a:rPr lang="en-US" sz="800"/>
              <a:t>Source: 1.VPMT Dashboard/Market Performance/R12M Aug 2023/Pneumo Adult/Portfolio View/All Segments (IDN, Pharmacy, FQHC); </a:t>
            </a:r>
          </a:p>
          <a:p>
            <a:r>
              <a:rPr lang="en-US" sz="800"/>
              <a:t>2.VPMT Dashboard/Market Overview/R12M Aug 2023/</a:t>
            </a:r>
            <a:r>
              <a:rPr lang="en-US" sz="800" err="1"/>
              <a:t>Pneumo</a:t>
            </a:r>
            <a:r>
              <a:rPr lang="en-US" sz="800"/>
              <a:t> Adult/Competitor Analysis/All Segments (IDN, Pharmacy, FQHC)</a:t>
            </a:r>
          </a:p>
        </p:txBody>
      </p:sp>
      <p:sp>
        <p:nvSpPr>
          <p:cNvPr id="2" name="Title 1">
            <a:extLst>
              <a:ext uri="{FF2B5EF4-FFF2-40B4-BE49-F238E27FC236}">
                <a16:creationId xmlns:a16="http://schemas.microsoft.com/office/drawing/2014/main" id="{4AE0805D-A047-340C-0FB7-B40AD01C1DA3}"/>
              </a:ext>
            </a:extLst>
          </p:cNvPr>
          <p:cNvSpPr>
            <a:spLocks noGrp="1"/>
          </p:cNvSpPr>
          <p:nvPr>
            <p:ph type="title"/>
          </p:nvPr>
        </p:nvSpPr>
        <p:spPr>
          <a:xfrm>
            <a:off x="377824" y="377825"/>
            <a:ext cx="11436345" cy="850107"/>
          </a:xfrm>
        </p:spPr>
        <p:txBody>
          <a:bodyPr/>
          <a:lstStyle/>
          <a:p>
            <a:r>
              <a:rPr lang="en-US"/>
              <a:t>Across all market segments, competitor total doses </a:t>
            </a:r>
            <a:br>
              <a:rPr lang="en-US"/>
            </a:br>
            <a:r>
              <a:rPr lang="en-US"/>
              <a:t>led by PCV20 growth outperform Merck pneumococcal portfolio</a:t>
            </a:r>
          </a:p>
        </p:txBody>
      </p:sp>
      <p:sp>
        <p:nvSpPr>
          <p:cNvPr id="5" name="Slide Number Placeholder 4">
            <a:extLst>
              <a:ext uri="{FF2B5EF4-FFF2-40B4-BE49-F238E27FC236}">
                <a16:creationId xmlns:a16="http://schemas.microsoft.com/office/drawing/2014/main" id="{E45E9A44-0ABD-277F-DD36-6B763BD07B91}"/>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37</a:t>
            </a:fld>
            <a:endParaRPr lang="en-GB"/>
          </a:p>
        </p:txBody>
      </p:sp>
      <p:sp>
        <p:nvSpPr>
          <p:cNvPr id="4" name="Flowchart: Off-page Connector 3">
            <a:extLst>
              <a:ext uri="{FF2B5EF4-FFF2-40B4-BE49-F238E27FC236}">
                <a16:creationId xmlns:a16="http://schemas.microsoft.com/office/drawing/2014/main" id="{32E1748C-EF6D-0BF4-AABC-0E7F0841A98A}"/>
              </a:ext>
            </a:extLst>
          </p:cNvPr>
          <p:cNvSpPr/>
          <p:nvPr/>
        </p:nvSpPr>
        <p:spPr>
          <a:xfrm>
            <a:off x="10899775" y="161825"/>
            <a:ext cx="914400" cy="975599"/>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All Markets</a:t>
            </a:r>
          </a:p>
        </p:txBody>
      </p:sp>
      <p:sp>
        <p:nvSpPr>
          <p:cNvPr id="12" name="TextBox 11">
            <a:extLst>
              <a:ext uri="{FF2B5EF4-FFF2-40B4-BE49-F238E27FC236}">
                <a16:creationId xmlns:a16="http://schemas.microsoft.com/office/drawing/2014/main" id="{10A1B137-624D-B61A-030A-9D28CE4F7FD9}"/>
              </a:ext>
            </a:extLst>
          </p:cNvPr>
          <p:cNvSpPr txBox="1"/>
          <p:nvPr/>
        </p:nvSpPr>
        <p:spPr>
          <a:xfrm>
            <a:off x="377825" y="1314450"/>
            <a:ext cx="5422900" cy="461665"/>
          </a:xfrm>
          <a:prstGeom prst="rect">
            <a:avLst/>
          </a:prstGeom>
          <a:noFill/>
        </p:spPr>
        <p:txBody>
          <a:bodyPr wrap="square" lIns="0" tIns="91440" rIns="0" bIns="91440" rtlCol="0">
            <a:spAutoFit/>
          </a:bodyPr>
          <a:lstStyle/>
          <a:p>
            <a:pPr algn="l">
              <a:lnSpc>
                <a:spcPct val="90000"/>
              </a:lnSpc>
              <a:spcBef>
                <a:spcPts val="200"/>
              </a:spcBef>
            </a:pPr>
            <a:r>
              <a:rPr lang="en-US" sz="2000">
                <a:solidFill>
                  <a:schemeClr val="accent1"/>
                </a:solidFill>
              </a:rPr>
              <a:t>Total doses, Merck vs. competitor (in millions)</a:t>
            </a:r>
            <a:r>
              <a:rPr lang="en-US" sz="1050">
                <a:solidFill>
                  <a:schemeClr val="accent1"/>
                </a:solidFill>
              </a:rPr>
              <a:t>1</a:t>
            </a:r>
          </a:p>
        </p:txBody>
      </p:sp>
      <p:graphicFrame>
        <p:nvGraphicFramePr>
          <p:cNvPr id="15" name="Chart 14">
            <a:extLst>
              <a:ext uri="{FF2B5EF4-FFF2-40B4-BE49-F238E27FC236}">
                <a16:creationId xmlns:a16="http://schemas.microsoft.com/office/drawing/2014/main" id="{5B3B9740-3DE0-56CF-7719-B19B77BFDBF7}"/>
              </a:ext>
            </a:extLst>
          </p:cNvPr>
          <p:cNvGraphicFramePr/>
          <p:nvPr/>
        </p:nvGraphicFramePr>
        <p:xfrm>
          <a:off x="6286500" y="1733550"/>
          <a:ext cx="5527675"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E5455290-9BEC-28F1-C20E-AC4C2FFFB071}"/>
              </a:ext>
            </a:extLst>
          </p:cNvPr>
          <p:cNvSpPr txBox="1"/>
          <p:nvPr/>
        </p:nvSpPr>
        <p:spPr>
          <a:xfrm>
            <a:off x="6286500" y="1314450"/>
            <a:ext cx="5422900" cy="461665"/>
          </a:xfrm>
          <a:prstGeom prst="rect">
            <a:avLst/>
          </a:prstGeom>
          <a:noFill/>
        </p:spPr>
        <p:txBody>
          <a:bodyPr wrap="square" lIns="0" tIns="91440" rIns="0" bIns="91440" rtlCol="0">
            <a:spAutoFit/>
          </a:bodyPr>
          <a:lstStyle/>
          <a:p>
            <a:pPr algn="l">
              <a:lnSpc>
                <a:spcPct val="90000"/>
              </a:lnSpc>
              <a:spcBef>
                <a:spcPts val="200"/>
              </a:spcBef>
            </a:pPr>
            <a:r>
              <a:rPr lang="en-US" sz="2000">
                <a:solidFill>
                  <a:schemeClr val="accent1"/>
                </a:solidFill>
              </a:rPr>
              <a:t>Total doses, by product (in millions)</a:t>
            </a:r>
            <a:r>
              <a:rPr lang="en-US" sz="1050">
                <a:solidFill>
                  <a:schemeClr val="accent1"/>
                </a:solidFill>
              </a:rPr>
              <a:t>2</a:t>
            </a:r>
          </a:p>
        </p:txBody>
      </p:sp>
      <p:grpSp>
        <p:nvGrpSpPr>
          <p:cNvPr id="36" name="Group 35">
            <a:extLst>
              <a:ext uri="{FF2B5EF4-FFF2-40B4-BE49-F238E27FC236}">
                <a16:creationId xmlns:a16="http://schemas.microsoft.com/office/drawing/2014/main" id="{3C7ACF75-5C43-4336-A6AA-9AB3787F22E1}"/>
              </a:ext>
            </a:extLst>
          </p:cNvPr>
          <p:cNvGrpSpPr/>
          <p:nvPr/>
        </p:nvGrpSpPr>
        <p:grpSpPr bwMode="gray">
          <a:xfrm>
            <a:off x="8569895" y="5839436"/>
            <a:ext cx="1640146" cy="203133"/>
            <a:chOff x="2540001" y="6029936"/>
            <a:chExt cx="1640146" cy="203133"/>
          </a:xfrm>
        </p:grpSpPr>
        <p:sp>
          <p:nvSpPr>
            <p:cNvPr id="18" name="TextBox 17">
              <a:extLst>
                <a:ext uri="{FF2B5EF4-FFF2-40B4-BE49-F238E27FC236}">
                  <a16:creationId xmlns:a16="http://schemas.microsoft.com/office/drawing/2014/main" id="{A2CD6860-630E-32FC-716E-9FF1E8E02277}"/>
                </a:ext>
              </a:extLst>
            </p:cNvPr>
            <p:cNvSpPr txBox="1"/>
            <p:nvPr/>
          </p:nvSpPr>
          <p:spPr bwMode="gray">
            <a:xfrm>
              <a:off x="2978151" y="6029936"/>
              <a:ext cx="1201996"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Prevnar 13</a:t>
              </a:r>
            </a:p>
          </p:txBody>
        </p:sp>
        <p:cxnSp>
          <p:nvCxnSpPr>
            <p:cNvPr id="27" name="Straight Connector 26">
              <a:extLst>
                <a:ext uri="{FF2B5EF4-FFF2-40B4-BE49-F238E27FC236}">
                  <a16:creationId xmlns:a16="http://schemas.microsoft.com/office/drawing/2014/main" id="{931069ED-A289-FCE5-526F-59BCC1DBE0D3}"/>
                </a:ext>
              </a:extLst>
            </p:cNvPr>
            <p:cNvCxnSpPr>
              <a:cxnSpLocks/>
            </p:cNvCxnSpPr>
            <p:nvPr/>
          </p:nvCxnSpPr>
          <p:spPr bwMode="gray">
            <a:xfrm>
              <a:off x="2540001" y="6131503"/>
              <a:ext cx="360217" cy="0"/>
            </a:xfrm>
            <a:prstGeom prst="line">
              <a:avLst/>
            </a:prstGeom>
            <a:ln w="28575" cap="rnd">
              <a:solidFill>
                <a:schemeClr val="accent4">
                  <a:lumMod val="75000"/>
                  <a:lumOff val="25000"/>
                </a:schemeClr>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F5AEF651-D306-D77C-8309-804D107C2843}"/>
              </a:ext>
            </a:extLst>
          </p:cNvPr>
          <p:cNvGrpSpPr/>
          <p:nvPr/>
        </p:nvGrpSpPr>
        <p:grpSpPr bwMode="gray">
          <a:xfrm>
            <a:off x="10321035" y="5839436"/>
            <a:ext cx="1493140" cy="203133"/>
            <a:chOff x="4692074" y="6029936"/>
            <a:chExt cx="1493140" cy="203133"/>
          </a:xfrm>
        </p:grpSpPr>
        <p:sp>
          <p:nvSpPr>
            <p:cNvPr id="21" name="TextBox 20">
              <a:extLst>
                <a:ext uri="{FF2B5EF4-FFF2-40B4-BE49-F238E27FC236}">
                  <a16:creationId xmlns:a16="http://schemas.microsoft.com/office/drawing/2014/main" id="{8DA15DDF-030F-AE27-CBAE-7AE4E5EE4A47}"/>
                </a:ext>
              </a:extLst>
            </p:cNvPr>
            <p:cNvSpPr txBox="1"/>
            <p:nvPr/>
          </p:nvSpPr>
          <p:spPr bwMode="gray">
            <a:xfrm>
              <a:off x="5126037" y="6029936"/>
              <a:ext cx="1059177"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Prevnar 20</a:t>
              </a:r>
            </a:p>
          </p:txBody>
        </p:sp>
        <p:cxnSp>
          <p:nvCxnSpPr>
            <p:cNvPr id="29" name="Straight Connector 28">
              <a:extLst>
                <a:ext uri="{FF2B5EF4-FFF2-40B4-BE49-F238E27FC236}">
                  <a16:creationId xmlns:a16="http://schemas.microsoft.com/office/drawing/2014/main" id="{37F43D44-822B-EB19-A5B8-FEFF20D54B0A}"/>
                </a:ext>
              </a:extLst>
            </p:cNvPr>
            <p:cNvCxnSpPr>
              <a:cxnSpLocks/>
            </p:cNvCxnSpPr>
            <p:nvPr/>
          </p:nvCxnSpPr>
          <p:spPr bwMode="gray">
            <a:xfrm>
              <a:off x="4692074" y="6131503"/>
              <a:ext cx="360217" cy="0"/>
            </a:xfrm>
            <a:prstGeom prst="line">
              <a:avLst/>
            </a:prstGeom>
            <a:ln w="28575" cap="rnd">
              <a:solidFill>
                <a:schemeClr val="accent6"/>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D148216-C7CE-8660-D951-C62F1A1330BC}"/>
              </a:ext>
            </a:extLst>
          </p:cNvPr>
          <p:cNvGrpSpPr/>
          <p:nvPr/>
        </p:nvGrpSpPr>
        <p:grpSpPr bwMode="gray">
          <a:xfrm>
            <a:off x="6708097" y="5839436"/>
            <a:ext cx="1750804" cy="203133"/>
            <a:chOff x="377825" y="6029936"/>
            <a:chExt cx="1750804" cy="203133"/>
          </a:xfrm>
        </p:grpSpPr>
        <p:sp>
          <p:nvSpPr>
            <p:cNvPr id="17" name="TextBox 16">
              <a:extLst>
                <a:ext uri="{FF2B5EF4-FFF2-40B4-BE49-F238E27FC236}">
                  <a16:creationId xmlns:a16="http://schemas.microsoft.com/office/drawing/2014/main" id="{77E633D9-DA32-D4C4-F0A5-109AAADF03E1}"/>
                </a:ext>
              </a:extLst>
            </p:cNvPr>
            <p:cNvSpPr txBox="1"/>
            <p:nvPr/>
          </p:nvSpPr>
          <p:spPr bwMode="gray">
            <a:xfrm>
              <a:off x="812513" y="6029936"/>
              <a:ext cx="1316116"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Pneumovax 23</a:t>
              </a:r>
            </a:p>
          </p:txBody>
        </p:sp>
        <p:cxnSp>
          <p:nvCxnSpPr>
            <p:cNvPr id="30" name="Straight Connector 29">
              <a:extLst>
                <a:ext uri="{FF2B5EF4-FFF2-40B4-BE49-F238E27FC236}">
                  <a16:creationId xmlns:a16="http://schemas.microsoft.com/office/drawing/2014/main" id="{2D6BB649-6E01-D691-F3AD-05F25299D90B}"/>
                </a:ext>
              </a:extLst>
            </p:cNvPr>
            <p:cNvCxnSpPr>
              <a:cxnSpLocks/>
            </p:cNvCxnSpPr>
            <p:nvPr/>
          </p:nvCxnSpPr>
          <p:spPr bwMode="gray">
            <a:xfrm>
              <a:off x="377825" y="6131503"/>
              <a:ext cx="360217" cy="0"/>
            </a:xfrm>
            <a:prstGeom prst="line">
              <a:avLst/>
            </a:prstGeom>
            <a:ln w="28575" cap="rnd">
              <a:solidFill>
                <a:schemeClr val="accent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64737899-095E-C226-47C2-6AD03B730CEC}"/>
              </a:ext>
            </a:extLst>
          </p:cNvPr>
          <p:cNvGrpSpPr/>
          <p:nvPr/>
        </p:nvGrpSpPr>
        <p:grpSpPr bwMode="gray">
          <a:xfrm>
            <a:off x="6708097" y="6077561"/>
            <a:ext cx="1576874" cy="203133"/>
            <a:chOff x="6935643" y="6029936"/>
            <a:chExt cx="1576874" cy="203133"/>
          </a:xfrm>
        </p:grpSpPr>
        <p:sp>
          <p:nvSpPr>
            <p:cNvPr id="22" name="TextBox 21">
              <a:extLst>
                <a:ext uri="{FF2B5EF4-FFF2-40B4-BE49-F238E27FC236}">
                  <a16:creationId xmlns:a16="http://schemas.microsoft.com/office/drawing/2014/main" id="{D259AA2B-DD4C-A094-B136-6633C4D589EF}"/>
                </a:ext>
              </a:extLst>
            </p:cNvPr>
            <p:cNvSpPr txBox="1"/>
            <p:nvPr/>
          </p:nvSpPr>
          <p:spPr bwMode="gray">
            <a:xfrm>
              <a:off x="7355897" y="6029936"/>
              <a:ext cx="1156620"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Vaxneuvance</a:t>
              </a:r>
            </a:p>
          </p:txBody>
        </p:sp>
        <p:cxnSp>
          <p:nvCxnSpPr>
            <p:cNvPr id="31" name="Straight Connector 30">
              <a:extLst>
                <a:ext uri="{FF2B5EF4-FFF2-40B4-BE49-F238E27FC236}">
                  <a16:creationId xmlns:a16="http://schemas.microsoft.com/office/drawing/2014/main" id="{06B87A24-BE3B-4BAD-DDC9-FE79EF0DCAC9}"/>
                </a:ext>
              </a:extLst>
            </p:cNvPr>
            <p:cNvCxnSpPr>
              <a:cxnSpLocks/>
            </p:cNvCxnSpPr>
            <p:nvPr/>
          </p:nvCxnSpPr>
          <p:spPr bwMode="gray">
            <a:xfrm>
              <a:off x="6935643" y="6131503"/>
              <a:ext cx="360217"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7B4C554A-6B8D-4C12-DF00-FE04E68D1DDF}"/>
              </a:ext>
            </a:extLst>
          </p:cNvPr>
          <p:cNvGrpSpPr/>
          <p:nvPr/>
        </p:nvGrpSpPr>
        <p:grpSpPr bwMode="gray">
          <a:xfrm>
            <a:off x="8569895" y="6077561"/>
            <a:ext cx="2965449" cy="203133"/>
            <a:chOff x="8644371" y="6029936"/>
            <a:chExt cx="2965449" cy="203133"/>
          </a:xfrm>
        </p:grpSpPr>
        <p:sp>
          <p:nvSpPr>
            <p:cNvPr id="23" name="TextBox 22">
              <a:extLst>
                <a:ext uri="{FF2B5EF4-FFF2-40B4-BE49-F238E27FC236}">
                  <a16:creationId xmlns:a16="http://schemas.microsoft.com/office/drawing/2014/main" id="{A3CB9D46-8F53-BDA9-3480-D2D680312864}"/>
                </a:ext>
              </a:extLst>
            </p:cNvPr>
            <p:cNvSpPr txBox="1"/>
            <p:nvPr/>
          </p:nvSpPr>
          <p:spPr bwMode="gray">
            <a:xfrm>
              <a:off x="9080500" y="6029936"/>
              <a:ext cx="2529320"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Vaxneuvance / Pneumovax 23</a:t>
              </a:r>
            </a:p>
          </p:txBody>
        </p:sp>
        <p:cxnSp>
          <p:nvCxnSpPr>
            <p:cNvPr id="32" name="Straight Connector 31">
              <a:extLst>
                <a:ext uri="{FF2B5EF4-FFF2-40B4-BE49-F238E27FC236}">
                  <a16:creationId xmlns:a16="http://schemas.microsoft.com/office/drawing/2014/main" id="{DB44F2C2-EC2D-B2EF-5A0D-F7A7D23A86A8}"/>
                </a:ext>
              </a:extLst>
            </p:cNvPr>
            <p:cNvCxnSpPr>
              <a:cxnSpLocks/>
            </p:cNvCxnSpPr>
            <p:nvPr/>
          </p:nvCxnSpPr>
          <p:spPr bwMode="gray">
            <a:xfrm>
              <a:off x="8644371" y="6131503"/>
              <a:ext cx="360217" cy="0"/>
            </a:xfrm>
            <a:prstGeom prst="line">
              <a:avLst/>
            </a:prstGeom>
            <a:ln w="28575"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cxnSp>
      </p:grpSp>
      <p:graphicFrame>
        <p:nvGraphicFramePr>
          <p:cNvPr id="39" name="Chart 38">
            <a:extLst>
              <a:ext uri="{FF2B5EF4-FFF2-40B4-BE49-F238E27FC236}">
                <a16:creationId xmlns:a16="http://schemas.microsoft.com/office/drawing/2014/main" id="{A9CBABB7-86B8-D140-F8AD-12EBC8C26AFC}"/>
              </a:ext>
            </a:extLst>
          </p:cNvPr>
          <p:cNvGraphicFramePr/>
          <p:nvPr/>
        </p:nvGraphicFramePr>
        <p:xfrm>
          <a:off x="377825" y="1733550"/>
          <a:ext cx="5527675" cy="4038600"/>
        </p:xfrm>
        <a:graphic>
          <a:graphicData uri="http://schemas.openxmlformats.org/drawingml/2006/chart">
            <c:chart xmlns:c="http://schemas.openxmlformats.org/drawingml/2006/chart" xmlns:r="http://schemas.openxmlformats.org/officeDocument/2006/relationships" r:id="rId4"/>
          </a:graphicData>
        </a:graphic>
      </p:graphicFrame>
      <p:grpSp>
        <p:nvGrpSpPr>
          <p:cNvPr id="63" name="Group 62">
            <a:extLst>
              <a:ext uri="{FF2B5EF4-FFF2-40B4-BE49-F238E27FC236}">
                <a16:creationId xmlns:a16="http://schemas.microsoft.com/office/drawing/2014/main" id="{CC8CEBCA-BC8C-A479-2ED3-797C24AFFD8D}"/>
              </a:ext>
            </a:extLst>
          </p:cNvPr>
          <p:cNvGrpSpPr/>
          <p:nvPr/>
        </p:nvGrpSpPr>
        <p:grpSpPr bwMode="gray">
          <a:xfrm>
            <a:off x="1496429" y="5839436"/>
            <a:ext cx="3723270" cy="203133"/>
            <a:chOff x="1496429" y="5839436"/>
            <a:chExt cx="3723270" cy="203133"/>
          </a:xfrm>
        </p:grpSpPr>
        <p:grpSp>
          <p:nvGrpSpPr>
            <p:cNvPr id="57" name="Group 56">
              <a:extLst>
                <a:ext uri="{FF2B5EF4-FFF2-40B4-BE49-F238E27FC236}">
                  <a16:creationId xmlns:a16="http://schemas.microsoft.com/office/drawing/2014/main" id="{32C1B8F0-907D-0464-7C03-9BB2DB7694BC}"/>
                </a:ext>
              </a:extLst>
            </p:cNvPr>
            <p:cNvGrpSpPr/>
            <p:nvPr/>
          </p:nvGrpSpPr>
          <p:grpSpPr bwMode="gray">
            <a:xfrm>
              <a:off x="3472527" y="5839436"/>
              <a:ext cx="1747172" cy="203133"/>
              <a:chOff x="2540001" y="6029936"/>
              <a:chExt cx="1747172" cy="203133"/>
            </a:xfrm>
          </p:grpSpPr>
          <p:sp>
            <p:nvSpPr>
              <p:cNvPr id="58" name="TextBox 57">
                <a:extLst>
                  <a:ext uri="{FF2B5EF4-FFF2-40B4-BE49-F238E27FC236}">
                    <a16:creationId xmlns:a16="http://schemas.microsoft.com/office/drawing/2014/main" id="{CF384C08-442D-41AD-ED48-2E86EB9D5D3D}"/>
                  </a:ext>
                </a:extLst>
              </p:cNvPr>
              <p:cNvSpPr txBox="1"/>
              <p:nvPr/>
            </p:nvSpPr>
            <p:spPr bwMode="gray">
              <a:xfrm>
                <a:off x="2978150" y="6029936"/>
                <a:ext cx="130902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Competitor doses</a:t>
                </a:r>
              </a:p>
            </p:txBody>
          </p:sp>
          <p:cxnSp>
            <p:nvCxnSpPr>
              <p:cNvPr id="59" name="Straight Connector 58">
                <a:extLst>
                  <a:ext uri="{FF2B5EF4-FFF2-40B4-BE49-F238E27FC236}">
                    <a16:creationId xmlns:a16="http://schemas.microsoft.com/office/drawing/2014/main" id="{D48CC8A6-51C6-2478-6457-4C481F94370C}"/>
                  </a:ext>
                </a:extLst>
              </p:cNvPr>
              <p:cNvCxnSpPr>
                <a:cxnSpLocks/>
              </p:cNvCxnSpPr>
              <p:nvPr/>
            </p:nvCxnSpPr>
            <p:spPr bwMode="gray">
              <a:xfrm>
                <a:off x="2540001" y="6131503"/>
                <a:ext cx="360217"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F333B69A-B576-3274-954D-6D51952FECFD}"/>
                </a:ext>
              </a:extLst>
            </p:cNvPr>
            <p:cNvGrpSpPr/>
            <p:nvPr/>
          </p:nvGrpSpPr>
          <p:grpSpPr bwMode="gray">
            <a:xfrm>
              <a:off x="1496429" y="5839436"/>
              <a:ext cx="1345831" cy="203133"/>
              <a:chOff x="377825" y="6029936"/>
              <a:chExt cx="1345831" cy="203133"/>
            </a:xfrm>
          </p:grpSpPr>
          <p:sp>
            <p:nvSpPr>
              <p:cNvPr id="61" name="TextBox 60">
                <a:extLst>
                  <a:ext uri="{FF2B5EF4-FFF2-40B4-BE49-F238E27FC236}">
                    <a16:creationId xmlns:a16="http://schemas.microsoft.com/office/drawing/2014/main" id="{B4141B71-22F0-0B2A-F74F-CBED1AC516EA}"/>
                  </a:ext>
                </a:extLst>
              </p:cNvPr>
              <p:cNvSpPr txBox="1"/>
              <p:nvPr/>
            </p:nvSpPr>
            <p:spPr bwMode="gray">
              <a:xfrm>
                <a:off x="812513" y="6029936"/>
                <a:ext cx="91114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Merck doses</a:t>
                </a:r>
              </a:p>
            </p:txBody>
          </p:sp>
          <p:cxnSp>
            <p:nvCxnSpPr>
              <p:cNvPr id="62" name="Straight Connector 61">
                <a:extLst>
                  <a:ext uri="{FF2B5EF4-FFF2-40B4-BE49-F238E27FC236}">
                    <a16:creationId xmlns:a16="http://schemas.microsoft.com/office/drawing/2014/main" id="{C7689C29-7C73-BB49-890E-467D4948A562}"/>
                  </a:ext>
                </a:extLst>
              </p:cNvPr>
              <p:cNvCxnSpPr>
                <a:cxnSpLocks/>
              </p:cNvCxnSpPr>
              <p:nvPr/>
            </p:nvCxnSpPr>
            <p:spPr bwMode="gray">
              <a:xfrm>
                <a:off x="377825" y="6131503"/>
                <a:ext cx="360217"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grpSp>
      </p:grpSp>
      <p:cxnSp>
        <p:nvCxnSpPr>
          <p:cNvPr id="66" name="Straight Connector 65">
            <a:extLst>
              <a:ext uri="{FF2B5EF4-FFF2-40B4-BE49-F238E27FC236}">
                <a16:creationId xmlns:a16="http://schemas.microsoft.com/office/drawing/2014/main" id="{02242A68-C518-B8BD-F3C4-52C6DFC54527}"/>
              </a:ext>
            </a:extLst>
          </p:cNvPr>
          <p:cNvCxnSpPr>
            <a:cxnSpLocks/>
          </p:cNvCxnSpPr>
          <p:nvPr/>
        </p:nvCxnSpPr>
        <p:spPr bwMode="gray">
          <a:xfrm>
            <a:off x="6096000" y="1362075"/>
            <a:ext cx="0" cy="4886325"/>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5007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4EB8A62-8D1A-0EF5-8F81-E664E2D66873}"/>
              </a:ext>
            </a:extLst>
          </p:cNvPr>
          <p:cNvSpPr>
            <a:spLocks noGrp="1"/>
          </p:cNvSpPr>
          <p:nvPr>
            <p:ph type="body" sz="quarter" idx="16"/>
          </p:nvPr>
        </p:nvSpPr>
        <p:spPr>
          <a:xfrm>
            <a:off x="377824" y="6031339"/>
            <a:ext cx="10008821" cy="426611"/>
          </a:xfrm>
        </p:spPr>
        <p:txBody>
          <a:bodyPr/>
          <a:lstStyle/>
          <a:p>
            <a:r>
              <a:rPr lang="en-US">
                <a:cs typeface="Arial"/>
              </a:rPr>
              <a:t>Source: HH Digital Data &amp; Analytics Team Deck/IQVIA Monthly Vaccines Consolidated - February 2023</a:t>
            </a:r>
          </a:p>
        </p:txBody>
      </p:sp>
      <p:sp>
        <p:nvSpPr>
          <p:cNvPr id="2" name="Title 1">
            <a:extLst>
              <a:ext uri="{FF2B5EF4-FFF2-40B4-BE49-F238E27FC236}">
                <a16:creationId xmlns:a16="http://schemas.microsoft.com/office/drawing/2014/main" id="{A33CD8D8-758D-4346-A757-02381C0A78F5}"/>
              </a:ext>
            </a:extLst>
          </p:cNvPr>
          <p:cNvSpPr>
            <a:spLocks noGrp="1"/>
          </p:cNvSpPr>
          <p:nvPr>
            <p:ph type="title"/>
          </p:nvPr>
        </p:nvSpPr>
        <p:spPr>
          <a:xfrm>
            <a:off x="377825" y="377825"/>
            <a:ext cx="8905876" cy="850107"/>
          </a:xfrm>
        </p:spPr>
        <p:txBody>
          <a:bodyPr/>
          <a:lstStyle/>
          <a:p>
            <a:r>
              <a:rPr lang="en-US"/>
              <a:t>In R12M, the Pharmacy segment represents </a:t>
            </a:r>
            <a:r>
              <a:rPr lang="en-US" b="1"/>
              <a:t>31.6%</a:t>
            </a:r>
            <a:r>
              <a:rPr lang="en-US"/>
              <a:t> of Adult pneumococcal doses administered</a:t>
            </a:r>
          </a:p>
        </p:txBody>
      </p:sp>
      <p:sp>
        <p:nvSpPr>
          <p:cNvPr id="4" name="Slide Number Placeholder 3">
            <a:extLst>
              <a:ext uri="{FF2B5EF4-FFF2-40B4-BE49-F238E27FC236}">
                <a16:creationId xmlns:a16="http://schemas.microsoft.com/office/drawing/2014/main" id="{13D6FFD2-6D38-448E-B7AB-4B90CCF0C17F}"/>
              </a:ext>
            </a:extLst>
          </p:cNvPr>
          <p:cNvSpPr>
            <a:spLocks noGrp="1"/>
          </p:cNvSpPr>
          <p:nvPr>
            <p:ph type="sldNum" sz="quarter" idx="12"/>
          </p:nvPr>
        </p:nvSpPr>
        <p:spPr>
          <a:xfrm>
            <a:off x="11584744" y="6480175"/>
            <a:ext cx="229431" cy="216000"/>
          </a:xfrm>
        </p:spPr>
        <p:txBody>
          <a:bodyPr/>
          <a:lstStyle/>
          <a:p>
            <a:fld id="{29CC380D-5F44-41E8-971E-CDD19ED6F8E3}" type="slidenum">
              <a:rPr lang="en-GB"/>
              <a:pPr/>
              <a:t>38</a:t>
            </a:fld>
            <a:endParaRPr lang="en-GB"/>
          </a:p>
        </p:txBody>
      </p:sp>
      <p:graphicFrame>
        <p:nvGraphicFramePr>
          <p:cNvPr id="7" name="Chart 6">
            <a:extLst>
              <a:ext uri="{FF2B5EF4-FFF2-40B4-BE49-F238E27FC236}">
                <a16:creationId xmlns:a16="http://schemas.microsoft.com/office/drawing/2014/main" id="{09F1E051-011D-303E-2BD8-98FE54623E60}"/>
              </a:ext>
            </a:extLst>
          </p:cNvPr>
          <p:cNvGraphicFramePr/>
          <p:nvPr>
            <p:extLst>
              <p:ext uri="{D42A27DB-BD31-4B8C-83A1-F6EECF244321}">
                <p14:modId xmlns:p14="http://schemas.microsoft.com/office/powerpoint/2010/main" val="3881100330"/>
              </p:ext>
            </p:extLst>
          </p:nvPr>
        </p:nvGraphicFramePr>
        <p:xfrm>
          <a:off x="295275" y="1304925"/>
          <a:ext cx="11601450"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8" name="Placeholder 1">
            <a:extLst>
              <a:ext uri="{FF2B5EF4-FFF2-40B4-BE49-F238E27FC236}">
                <a16:creationId xmlns:a16="http://schemas.microsoft.com/office/drawing/2014/main" id="{81340D75-3201-CD88-75C9-BC79FA3C9043}"/>
              </a:ext>
            </a:extLst>
          </p:cNvPr>
          <p:cNvSpPr txBox="1">
            <a:spLocks/>
          </p:cNvSpPr>
          <p:nvPr/>
        </p:nvSpPr>
        <p:spPr>
          <a:xfrm>
            <a:off x="995306" y="6390612"/>
            <a:ext cx="4141746" cy="488407"/>
          </a:xfrm>
          <a:prstGeom prst="rect">
            <a:avLst/>
          </a:prstGeom>
        </p:spPr>
        <p:txBody>
          <a:bodyPr vert="horz" lIns="0" tIns="0" rIns="0" bIns="0" rtlCol="0" anchor="ctr">
            <a:noAutofit/>
          </a:bodyPr>
          <a:lstStyle>
            <a:defPPr>
              <a:defRPr lang="en-US"/>
            </a:defPPr>
            <a:lvl1pPr marL="0" algn="l" defTabSz="228600" rtl="0" eaLnBrk="1" latinLnBrk="0" hangingPunct="1">
              <a:defRPr sz="700" kern="1200">
                <a:solidFill>
                  <a:schemeClr val="bg2"/>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endParaRPr lang="en-US" sz="900">
              <a:solidFill>
                <a:schemeClr val="tx1"/>
              </a:solidFill>
              <a:latin typeface="Invention" panose="020B0503020008020204" pitchFamily="34" charset="0"/>
            </a:endParaRPr>
          </a:p>
        </p:txBody>
      </p:sp>
      <p:sp>
        <p:nvSpPr>
          <p:cNvPr id="5" name="Rectangle 4">
            <a:extLst>
              <a:ext uri="{FF2B5EF4-FFF2-40B4-BE49-F238E27FC236}">
                <a16:creationId xmlns:a16="http://schemas.microsoft.com/office/drawing/2014/main" id="{5A50A6D6-B15A-676F-ECDE-67102E2ABB31}"/>
              </a:ext>
            </a:extLst>
          </p:cNvPr>
          <p:cNvSpPr/>
          <p:nvPr/>
        </p:nvSpPr>
        <p:spPr>
          <a:xfrm>
            <a:off x="377825" y="5791201"/>
            <a:ext cx="11436350" cy="4572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90000"/>
              </a:lnSpc>
              <a:spcBef>
                <a:spcPts val="400"/>
              </a:spcBef>
            </a:pPr>
            <a:r>
              <a:rPr lang="en-US" sz="1800" spc="-10">
                <a:solidFill>
                  <a:schemeClr val="accent1"/>
                </a:solidFill>
              </a:rPr>
              <a:t>Clinics/Office have an average share of 61.6% followed by </a:t>
            </a:r>
            <a:r>
              <a:rPr lang="en-US" sz="1800" b="1" u="sng" spc="-10">
                <a:solidFill>
                  <a:schemeClr val="accent1"/>
                </a:solidFill>
              </a:rPr>
              <a:t>Pharmacy with 31.6% </a:t>
            </a:r>
            <a:r>
              <a:rPr lang="en-US" sz="1800" spc="-10">
                <a:solidFill>
                  <a:schemeClr val="accent1"/>
                </a:solidFill>
              </a:rPr>
              <a:t>and Hospital with 6.8%</a:t>
            </a:r>
          </a:p>
        </p:txBody>
      </p:sp>
    </p:spTree>
    <p:extLst>
      <p:ext uri="{BB962C8B-B14F-4D97-AF65-F5344CB8AC3E}">
        <p14:creationId xmlns:p14="http://schemas.microsoft.com/office/powerpoint/2010/main" val="37384008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E47F95B-FC48-6979-EBE5-2F44685A930A}"/>
              </a:ext>
            </a:extLst>
          </p:cNvPr>
          <p:cNvSpPr>
            <a:spLocks noGrp="1"/>
          </p:cNvSpPr>
          <p:nvPr>
            <p:ph type="body" sz="quarter" idx="16"/>
          </p:nvPr>
        </p:nvSpPr>
        <p:spPr>
          <a:xfrm>
            <a:off x="377824" y="6031339"/>
            <a:ext cx="10008821" cy="426611"/>
          </a:xfrm>
        </p:spPr>
        <p:txBody>
          <a:bodyPr/>
          <a:lstStyle/>
          <a:p>
            <a:r>
              <a:rPr lang="en-US"/>
              <a:t>Source: Clarivate DRG/Coverage Sum/National Geography/Vaccine: VAXNEUVANCE/Current June 2023 Compared to August 2022</a:t>
            </a:r>
          </a:p>
        </p:txBody>
      </p:sp>
      <p:sp>
        <p:nvSpPr>
          <p:cNvPr id="6" name="Text Placeholder 5">
            <a:extLst>
              <a:ext uri="{FF2B5EF4-FFF2-40B4-BE49-F238E27FC236}">
                <a16:creationId xmlns:a16="http://schemas.microsoft.com/office/drawing/2014/main" id="{1251F188-3A88-A791-A169-701B581321E2}"/>
              </a:ext>
            </a:extLst>
          </p:cNvPr>
          <p:cNvSpPr>
            <a:spLocks noGrp="1"/>
          </p:cNvSpPr>
          <p:nvPr>
            <p:ph type="body" sz="quarter" idx="15"/>
          </p:nvPr>
        </p:nvSpPr>
        <p:spPr>
          <a:xfrm>
            <a:off x="377824" y="1335508"/>
            <a:ext cx="11436343" cy="396947"/>
          </a:xfrm>
        </p:spPr>
        <p:txBody>
          <a:bodyPr/>
          <a:lstStyle/>
          <a:p>
            <a:r>
              <a:rPr lang="en-US"/>
              <a:t>Concentration of benefit type</a:t>
            </a:r>
          </a:p>
        </p:txBody>
      </p:sp>
      <p:sp>
        <p:nvSpPr>
          <p:cNvPr id="2" name="Title 1">
            <a:extLst>
              <a:ext uri="{FF2B5EF4-FFF2-40B4-BE49-F238E27FC236}">
                <a16:creationId xmlns:a16="http://schemas.microsoft.com/office/drawing/2014/main" id="{36769695-0352-E97B-09AA-D1F39BEB7C99}"/>
              </a:ext>
            </a:extLst>
          </p:cNvPr>
          <p:cNvSpPr>
            <a:spLocks noGrp="1"/>
          </p:cNvSpPr>
          <p:nvPr>
            <p:ph type="title"/>
          </p:nvPr>
        </p:nvSpPr>
        <p:spPr>
          <a:xfrm>
            <a:off x="377824" y="377825"/>
            <a:ext cx="11436345" cy="850107"/>
          </a:xfrm>
        </p:spPr>
        <p:txBody>
          <a:bodyPr/>
          <a:lstStyle/>
          <a:p>
            <a:r>
              <a:rPr lang="en-US"/>
              <a:t>Pharmacy pneumococcal payer environment</a:t>
            </a:r>
          </a:p>
        </p:txBody>
      </p:sp>
      <p:sp>
        <p:nvSpPr>
          <p:cNvPr id="5" name="Slide Number Placeholder 4">
            <a:extLst>
              <a:ext uri="{FF2B5EF4-FFF2-40B4-BE49-F238E27FC236}">
                <a16:creationId xmlns:a16="http://schemas.microsoft.com/office/drawing/2014/main" id="{5C199750-E7EF-6E1D-A677-D228B826C87C}"/>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39</a:t>
            </a:fld>
            <a:endParaRPr lang="en-GB"/>
          </a:p>
        </p:txBody>
      </p:sp>
      <p:pic>
        <p:nvPicPr>
          <p:cNvPr id="1026" name="Picture 2">
            <a:extLst>
              <a:ext uri="{FF2B5EF4-FFF2-40B4-BE49-F238E27FC236}">
                <a16:creationId xmlns:a16="http://schemas.microsoft.com/office/drawing/2014/main" id="{D11DE2B1-ECA6-C699-E372-10985D7051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1" t="14790" r="5997" b="12772"/>
          <a:stretch/>
        </p:blipFill>
        <p:spPr bwMode="auto">
          <a:xfrm>
            <a:off x="322409" y="1736435"/>
            <a:ext cx="11601739" cy="3666836"/>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B381210F-ACF4-2581-3DEE-780C86CE40E1}"/>
              </a:ext>
            </a:extLst>
          </p:cNvPr>
          <p:cNvSpPr txBox="1">
            <a:spLocks/>
          </p:cNvSpPr>
          <p:nvPr/>
        </p:nvSpPr>
        <p:spPr>
          <a:xfrm>
            <a:off x="960718" y="6533735"/>
            <a:ext cx="9733302" cy="216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a:lstStyle>
          <a:p>
            <a:endParaRPr lang="en-US" sz="900"/>
          </a:p>
        </p:txBody>
      </p:sp>
      <p:graphicFrame>
        <p:nvGraphicFramePr>
          <p:cNvPr id="8" name="Table 7">
            <a:extLst>
              <a:ext uri="{FF2B5EF4-FFF2-40B4-BE49-F238E27FC236}">
                <a16:creationId xmlns:a16="http://schemas.microsoft.com/office/drawing/2014/main" id="{969F0985-CB40-3B5F-D55F-6E27C340D7AF}"/>
              </a:ext>
            </a:extLst>
          </p:cNvPr>
          <p:cNvGraphicFramePr>
            <a:graphicFrameLocks noGrp="1"/>
          </p:cNvGraphicFramePr>
          <p:nvPr>
            <p:extLst>
              <p:ext uri="{D42A27DB-BD31-4B8C-83A1-F6EECF244321}">
                <p14:modId xmlns:p14="http://schemas.microsoft.com/office/powerpoint/2010/main" val="2827101395"/>
              </p:ext>
            </p:extLst>
          </p:nvPr>
        </p:nvGraphicFramePr>
        <p:xfrm>
          <a:off x="4292600" y="5009507"/>
          <a:ext cx="7380391" cy="1042416"/>
        </p:xfrm>
        <a:graphic>
          <a:graphicData uri="http://schemas.openxmlformats.org/drawingml/2006/table">
            <a:tbl>
              <a:tblPr>
                <a:tableStyleId>{5C22544A-7EE6-4342-B048-85BDC9FD1C3A}</a:tableStyleId>
              </a:tblPr>
              <a:tblGrid>
                <a:gridCol w="1440541">
                  <a:extLst>
                    <a:ext uri="{9D8B030D-6E8A-4147-A177-3AD203B41FA5}">
                      <a16:colId xmlns:a16="http://schemas.microsoft.com/office/drawing/2014/main" val="3102472298"/>
                    </a:ext>
                  </a:extLst>
                </a:gridCol>
                <a:gridCol w="1770408">
                  <a:extLst>
                    <a:ext uri="{9D8B030D-6E8A-4147-A177-3AD203B41FA5}">
                      <a16:colId xmlns:a16="http://schemas.microsoft.com/office/drawing/2014/main" val="2306642839"/>
                    </a:ext>
                  </a:extLst>
                </a:gridCol>
                <a:gridCol w="1389814">
                  <a:extLst>
                    <a:ext uri="{9D8B030D-6E8A-4147-A177-3AD203B41FA5}">
                      <a16:colId xmlns:a16="http://schemas.microsoft.com/office/drawing/2014/main" val="2525166288"/>
                    </a:ext>
                  </a:extLst>
                </a:gridCol>
                <a:gridCol w="1389814">
                  <a:extLst>
                    <a:ext uri="{9D8B030D-6E8A-4147-A177-3AD203B41FA5}">
                      <a16:colId xmlns:a16="http://schemas.microsoft.com/office/drawing/2014/main" val="3883317862"/>
                    </a:ext>
                  </a:extLst>
                </a:gridCol>
                <a:gridCol w="1389814">
                  <a:extLst>
                    <a:ext uri="{9D8B030D-6E8A-4147-A177-3AD203B41FA5}">
                      <a16:colId xmlns:a16="http://schemas.microsoft.com/office/drawing/2014/main" val="836307803"/>
                    </a:ext>
                  </a:extLst>
                </a:gridCol>
              </a:tblGrid>
              <a:tr h="0">
                <a:tc>
                  <a:txBody>
                    <a:bodyPr/>
                    <a:lstStyle/>
                    <a:p>
                      <a:pPr algn="l" fontAlgn="b">
                        <a:lnSpc>
                          <a:spcPct val="90000"/>
                        </a:lnSpc>
                        <a:spcBef>
                          <a:spcPts val="200"/>
                        </a:spcBef>
                      </a:pPr>
                      <a:r>
                        <a:rPr lang="en-US" sz="1100" u="none" strike="noStrike">
                          <a:ln>
                            <a:noFill/>
                          </a:ln>
                          <a:effectLst/>
                        </a:rPr>
                        <a:t> </a:t>
                      </a:r>
                      <a:endParaRPr lang="en-US" sz="1100" b="1" i="0" u="none" strike="noStrike">
                        <a:ln>
                          <a:noFill/>
                        </a:ln>
                        <a:solidFill>
                          <a:srgbClr val="FFFFFF"/>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90000"/>
                        </a:lnSpc>
                        <a:spcBef>
                          <a:spcPts val="200"/>
                        </a:spcBef>
                      </a:pPr>
                      <a:r>
                        <a:rPr lang="en-US" sz="1200" u="none" strike="noStrike">
                          <a:ln>
                            <a:noFill/>
                          </a:ln>
                          <a:solidFill>
                            <a:schemeClr val="bg1"/>
                          </a:solidFill>
                          <a:effectLst/>
                        </a:rPr>
                        <a:t>Pharmacy + Medical</a:t>
                      </a:r>
                      <a:endParaRPr lang="en-US" sz="1200" b="1" i="0" u="none" strike="noStrike">
                        <a:ln>
                          <a:noFill/>
                        </a:ln>
                        <a:solidFill>
                          <a:schemeClr val="bg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C93D"/>
                    </a:solidFill>
                  </a:tcPr>
                </a:tc>
                <a:tc>
                  <a:txBody>
                    <a:bodyPr/>
                    <a:lstStyle/>
                    <a:p>
                      <a:pPr algn="ctr" fontAlgn="b">
                        <a:lnSpc>
                          <a:spcPct val="90000"/>
                        </a:lnSpc>
                        <a:spcBef>
                          <a:spcPts val="200"/>
                        </a:spcBef>
                      </a:pPr>
                      <a:r>
                        <a:rPr lang="en-US" sz="1200" u="none" strike="noStrike">
                          <a:ln>
                            <a:noFill/>
                          </a:ln>
                          <a:solidFill>
                            <a:schemeClr val="bg1"/>
                          </a:solidFill>
                          <a:effectLst/>
                        </a:rPr>
                        <a:t>Pharmacy Only</a:t>
                      </a:r>
                      <a:endParaRPr lang="en-US" sz="1200" b="1" i="0" u="none" strike="noStrike">
                        <a:ln>
                          <a:noFill/>
                        </a:ln>
                        <a:solidFill>
                          <a:schemeClr val="bg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676A3"/>
                    </a:solidFill>
                  </a:tcPr>
                </a:tc>
                <a:tc>
                  <a:txBody>
                    <a:bodyPr/>
                    <a:lstStyle/>
                    <a:p>
                      <a:pPr algn="ctr" fontAlgn="b">
                        <a:lnSpc>
                          <a:spcPct val="90000"/>
                        </a:lnSpc>
                        <a:spcBef>
                          <a:spcPts val="200"/>
                        </a:spcBef>
                      </a:pPr>
                      <a:r>
                        <a:rPr lang="en-US" sz="1200" u="none" strike="noStrike">
                          <a:ln>
                            <a:noFill/>
                          </a:ln>
                          <a:solidFill>
                            <a:schemeClr val="bg1"/>
                          </a:solidFill>
                          <a:effectLst/>
                        </a:rPr>
                        <a:t>Medical Only</a:t>
                      </a:r>
                      <a:endParaRPr lang="en-US" sz="1200" b="1" i="0" u="none" strike="noStrike">
                        <a:ln>
                          <a:noFill/>
                        </a:ln>
                        <a:solidFill>
                          <a:schemeClr val="bg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FD6F9"/>
                    </a:solidFill>
                  </a:tcPr>
                </a:tc>
                <a:tc>
                  <a:txBody>
                    <a:bodyPr/>
                    <a:lstStyle/>
                    <a:p>
                      <a:pPr algn="ctr" fontAlgn="b">
                        <a:lnSpc>
                          <a:spcPct val="90000"/>
                        </a:lnSpc>
                        <a:spcBef>
                          <a:spcPts val="200"/>
                        </a:spcBef>
                      </a:pPr>
                      <a:r>
                        <a:rPr lang="en-US" sz="1200" u="none" strike="noStrike">
                          <a:ln>
                            <a:noFill/>
                          </a:ln>
                          <a:solidFill>
                            <a:schemeClr val="bg1"/>
                          </a:solidFill>
                          <a:effectLst/>
                        </a:rPr>
                        <a:t>Not Covered</a:t>
                      </a:r>
                      <a:endParaRPr lang="en-US" sz="1200" b="1" i="0" u="none" strike="noStrike">
                        <a:ln>
                          <a:noFill/>
                        </a:ln>
                        <a:solidFill>
                          <a:schemeClr val="bg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47C6C"/>
                    </a:solidFill>
                  </a:tcPr>
                </a:tc>
                <a:extLst>
                  <a:ext uri="{0D108BD9-81ED-4DB2-BD59-A6C34878D82A}">
                    <a16:rowId xmlns:a16="http://schemas.microsoft.com/office/drawing/2014/main" val="2737147527"/>
                  </a:ext>
                </a:extLst>
              </a:tr>
              <a:tr h="0">
                <a:tc>
                  <a:txBody>
                    <a:bodyPr/>
                    <a:lstStyle/>
                    <a:p>
                      <a:pPr algn="ctr" fontAlgn="b">
                        <a:lnSpc>
                          <a:spcPct val="90000"/>
                        </a:lnSpc>
                        <a:spcBef>
                          <a:spcPts val="200"/>
                        </a:spcBef>
                      </a:pPr>
                      <a:r>
                        <a:rPr lang="en-US" sz="1200" u="none" strike="noStrike">
                          <a:ln>
                            <a:noFill/>
                          </a:ln>
                          <a:solidFill>
                            <a:schemeClr val="tx1"/>
                          </a:solidFill>
                          <a:effectLst/>
                        </a:rPr>
                        <a:t>Current</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fontAlgn="b">
                        <a:lnSpc>
                          <a:spcPct val="90000"/>
                        </a:lnSpc>
                        <a:spcBef>
                          <a:spcPts val="200"/>
                        </a:spcBef>
                      </a:pPr>
                      <a:r>
                        <a:rPr lang="en-US" sz="1200" u="none" strike="noStrike">
                          <a:ln>
                            <a:noFill/>
                          </a:ln>
                          <a:solidFill>
                            <a:schemeClr val="tx1"/>
                          </a:solidFill>
                          <a:effectLst/>
                        </a:rPr>
                        <a:t>67.02%</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fontAlgn="b">
                        <a:lnSpc>
                          <a:spcPct val="90000"/>
                        </a:lnSpc>
                        <a:spcBef>
                          <a:spcPts val="200"/>
                        </a:spcBef>
                      </a:pPr>
                      <a:r>
                        <a:rPr lang="en-US" sz="1200" u="none" strike="noStrike">
                          <a:ln>
                            <a:noFill/>
                          </a:ln>
                          <a:solidFill>
                            <a:schemeClr val="tx1"/>
                          </a:solidFill>
                          <a:effectLst/>
                        </a:rPr>
                        <a:t>0.01%</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fontAlgn="b">
                        <a:lnSpc>
                          <a:spcPct val="90000"/>
                        </a:lnSpc>
                        <a:spcBef>
                          <a:spcPts val="200"/>
                        </a:spcBef>
                      </a:pPr>
                      <a:r>
                        <a:rPr lang="en-US" sz="1200" u="none" strike="noStrike">
                          <a:ln>
                            <a:noFill/>
                          </a:ln>
                          <a:solidFill>
                            <a:schemeClr val="tx1"/>
                          </a:solidFill>
                          <a:effectLst/>
                        </a:rPr>
                        <a:t>32.50%</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fontAlgn="b">
                        <a:lnSpc>
                          <a:spcPct val="90000"/>
                        </a:lnSpc>
                        <a:spcBef>
                          <a:spcPts val="200"/>
                        </a:spcBef>
                      </a:pPr>
                      <a:r>
                        <a:rPr lang="en-US" sz="1200" u="none" strike="noStrike">
                          <a:ln>
                            <a:noFill/>
                          </a:ln>
                          <a:solidFill>
                            <a:schemeClr val="tx1"/>
                          </a:solidFill>
                          <a:effectLst/>
                        </a:rPr>
                        <a:t>0.47%</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3251218295"/>
                  </a:ext>
                </a:extLst>
              </a:tr>
              <a:tr h="0">
                <a:tc>
                  <a:txBody>
                    <a:bodyPr/>
                    <a:lstStyle/>
                    <a:p>
                      <a:pPr algn="ctr" fontAlgn="b">
                        <a:lnSpc>
                          <a:spcPct val="90000"/>
                        </a:lnSpc>
                        <a:spcBef>
                          <a:spcPts val="200"/>
                        </a:spcBef>
                      </a:pPr>
                      <a:r>
                        <a:rPr lang="en-US" sz="1200" u="none" strike="noStrike">
                          <a:ln>
                            <a:noFill/>
                          </a:ln>
                          <a:solidFill>
                            <a:schemeClr val="tx1"/>
                          </a:solidFill>
                          <a:effectLst/>
                        </a:rPr>
                        <a:t>Aug 2022</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fontAlgn="b">
                        <a:lnSpc>
                          <a:spcPct val="90000"/>
                        </a:lnSpc>
                        <a:spcBef>
                          <a:spcPts val="200"/>
                        </a:spcBef>
                      </a:pPr>
                      <a:r>
                        <a:rPr lang="en-US" sz="1200" u="none" strike="noStrike">
                          <a:ln>
                            <a:noFill/>
                          </a:ln>
                          <a:solidFill>
                            <a:schemeClr val="tx1"/>
                          </a:solidFill>
                          <a:effectLst/>
                        </a:rPr>
                        <a:t>22.47%</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fontAlgn="b">
                        <a:lnSpc>
                          <a:spcPct val="90000"/>
                        </a:lnSpc>
                        <a:spcBef>
                          <a:spcPts val="200"/>
                        </a:spcBef>
                      </a:pPr>
                      <a:r>
                        <a:rPr lang="en-US" sz="1200" u="none" strike="noStrike">
                          <a:ln>
                            <a:noFill/>
                          </a:ln>
                          <a:solidFill>
                            <a:schemeClr val="tx1"/>
                          </a:solidFill>
                          <a:effectLst/>
                        </a:rPr>
                        <a:t>15.39%</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fontAlgn="b">
                        <a:lnSpc>
                          <a:spcPct val="90000"/>
                        </a:lnSpc>
                        <a:spcBef>
                          <a:spcPts val="200"/>
                        </a:spcBef>
                      </a:pPr>
                      <a:r>
                        <a:rPr lang="en-US" sz="1200" u="none" strike="noStrike">
                          <a:ln>
                            <a:noFill/>
                          </a:ln>
                          <a:solidFill>
                            <a:schemeClr val="tx1"/>
                          </a:solidFill>
                          <a:effectLst/>
                        </a:rPr>
                        <a:t>23.17%</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fontAlgn="b">
                        <a:lnSpc>
                          <a:spcPct val="90000"/>
                        </a:lnSpc>
                        <a:spcBef>
                          <a:spcPts val="200"/>
                        </a:spcBef>
                      </a:pPr>
                      <a:r>
                        <a:rPr lang="en-US" sz="1200" u="none" strike="noStrike">
                          <a:ln>
                            <a:noFill/>
                          </a:ln>
                          <a:solidFill>
                            <a:schemeClr val="tx1"/>
                          </a:solidFill>
                          <a:effectLst/>
                        </a:rPr>
                        <a:t>38.98%</a:t>
                      </a:r>
                      <a:endParaRPr lang="en-US" sz="1200" b="0" i="0" u="none" strike="noStrike">
                        <a:ln>
                          <a:noFill/>
                        </a:ln>
                        <a:solidFill>
                          <a:schemeClr val="tx1"/>
                        </a:solidFill>
                        <a:effectLst/>
                        <a:latin typeface="Arial" panose="020B0604020202020204" pitchFamily="34" charset="0"/>
                      </a:endParaRPr>
                    </a:p>
                  </a:txBody>
                  <a:tcPr marL="45720" marR="45720" marT="91440" marB="9144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849524954"/>
                  </a:ext>
                </a:extLst>
              </a:tr>
            </a:tbl>
          </a:graphicData>
        </a:graphic>
      </p:graphicFrame>
    </p:spTree>
    <p:extLst>
      <p:ext uri="{BB962C8B-B14F-4D97-AF65-F5344CB8AC3E}">
        <p14:creationId xmlns:p14="http://schemas.microsoft.com/office/powerpoint/2010/main" val="34475933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2A517A3-1407-299B-F803-73D959A24140}"/>
              </a:ext>
            </a:extLst>
          </p:cNvPr>
          <p:cNvSpPr>
            <a:spLocks noGrp="1"/>
          </p:cNvSpPr>
          <p:nvPr>
            <p:ph type="body" sz="quarter" idx="16"/>
          </p:nvPr>
        </p:nvSpPr>
        <p:spPr>
          <a:xfrm>
            <a:off x="377824" y="6019966"/>
            <a:ext cx="11601059" cy="665446"/>
          </a:xfrm>
        </p:spPr>
        <p:txBody>
          <a:bodyPr/>
          <a:lstStyle/>
          <a:p>
            <a:r>
              <a:rPr lang="en-US">
                <a:cs typeface="Arial"/>
              </a:rPr>
              <a:t>Source: </a:t>
            </a:r>
            <a:r>
              <a:rPr lang="en-US"/>
              <a:t>HH Digital Data &amp; Analytics Team Deck/IQVIA Monthly Vaccines Consolidated - February 2023</a:t>
            </a:r>
          </a:p>
          <a:p>
            <a:r>
              <a:rPr lang="en-US">
                <a:cs typeface="Arial"/>
              </a:rPr>
              <a:t>IQVIA Monthly Vaccines Consolidated - February 2023</a:t>
            </a:r>
          </a:p>
        </p:txBody>
      </p:sp>
      <p:sp>
        <p:nvSpPr>
          <p:cNvPr id="2" name="Title 1">
            <a:extLst>
              <a:ext uri="{FF2B5EF4-FFF2-40B4-BE49-F238E27FC236}">
                <a16:creationId xmlns:a16="http://schemas.microsoft.com/office/drawing/2014/main" id="{A33CD8D8-758D-4346-A757-02381C0A78F5}"/>
              </a:ext>
            </a:extLst>
          </p:cNvPr>
          <p:cNvSpPr>
            <a:spLocks noGrp="1"/>
          </p:cNvSpPr>
          <p:nvPr>
            <p:ph type="title"/>
          </p:nvPr>
        </p:nvSpPr>
        <p:spPr>
          <a:xfrm>
            <a:off x="377824" y="377825"/>
            <a:ext cx="11436345" cy="850107"/>
          </a:xfrm>
        </p:spPr>
        <p:txBody>
          <a:bodyPr/>
          <a:lstStyle/>
          <a:p>
            <a:r>
              <a:rPr lang="en-US"/>
              <a:t>On average, </a:t>
            </a:r>
            <a:r>
              <a:rPr lang="en-US" b="1"/>
              <a:t>46%</a:t>
            </a:r>
            <a:r>
              <a:rPr lang="en-US"/>
              <a:t> of Adult PCV20 doses are administered by pharmacy</a:t>
            </a:r>
          </a:p>
        </p:txBody>
      </p:sp>
      <p:sp>
        <p:nvSpPr>
          <p:cNvPr id="4" name="Slide Number Placeholder 3">
            <a:extLst>
              <a:ext uri="{FF2B5EF4-FFF2-40B4-BE49-F238E27FC236}">
                <a16:creationId xmlns:a16="http://schemas.microsoft.com/office/drawing/2014/main" id="{13D6FFD2-6D38-448E-B7AB-4B90CCF0C17F}"/>
              </a:ext>
            </a:extLst>
          </p:cNvPr>
          <p:cNvSpPr>
            <a:spLocks noGrp="1"/>
          </p:cNvSpPr>
          <p:nvPr>
            <p:ph type="sldNum" sz="quarter" idx="12"/>
          </p:nvPr>
        </p:nvSpPr>
        <p:spPr>
          <a:xfrm>
            <a:off x="11584744" y="6480175"/>
            <a:ext cx="229431" cy="216000"/>
          </a:xfrm>
        </p:spPr>
        <p:txBody>
          <a:bodyPr/>
          <a:lstStyle/>
          <a:p>
            <a:fld id="{29CC380D-5F44-41E8-971E-CDD19ED6F8E3}" type="slidenum">
              <a:rPr lang="en-GB"/>
              <a:pPr/>
              <a:t>4</a:t>
            </a:fld>
            <a:endParaRPr lang="en-GB"/>
          </a:p>
        </p:txBody>
      </p:sp>
      <p:sp>
        <p:nvSpPr>
          <p:cNvPr id="8" name="Placeholder 1">
            <a:extLst>
              <a:ext uri="{FF2B5EF4-FFF2-40B4-BE49-F238E27FC236}">
                <a16:creationId xmlns:a16="http://schemas.microsoft.com/office/drawing/2014/main" id="{81340D75-3201-CD88-75C9-BC79FA3C9043}"/>
              </a:ext>
            </a:extLst>
          </p:cNvPr>
          <p:cNvSpPr txBox="1">
            <a:spLocks/>
          </p:cNvSpPr>
          <p:nvPr/>
        </p:nvSpPr>
        <p:spPr>
          <a:xfrm>
            <a:off x="377823" y="6232957"/>
            <a:ext cx="9856746" cy="488407"/>
          </a:xfrm>
          <a:prstGeom prst="rect">
            <a:avLst/>
          </a:prstGeom>
        </p:spPr>
        <p:txBody>
          <a:bodyPr vert="horz" lIns="0" tIns="0" rIns="0" bIns="0" rtlCol="0" anchor="ctr">
            <a:noAutofit/>
          </a:bodyPr>
          <a:lstStyle>
            <a:defPPr>
              <a:defRPr lang="en-US"/>
            </a:defPPr>
            <a:lvl1pPr marL="0" algn="l" defTabSz="228600" rtl="0" eaLnBrk="1" latinLnBrk="0" hangingPunct="1">
              <a:defRPr sz="700" kern="1200">
                <a:solidFill>
                  <a:schemeClr val="bg2"/>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endParaRPr lang="en-US" sz="1000">
              <a:solidFill>
                <a:schemeClr val="tx1"/>
              </a:solidFill>
              <a:latin typeface="Invention" panose="020B0503020008020204" pitchFamily="34" charset="0"/>
            </a:endParaRPr>
          </a:p>
        </p:txBody>
      </p:sp>
      <p:graphicFrame>
        <p:nvGraphicFramePr>
          <p:cNvPr id="5" name="Chart 4">
            <a:extLst>
              <a:ext uri="{FF2B5EF4-FFF2-40B4-BE49-F238E27FC236}">
                <a16:creationId xmlns:a16="http://schemas.microsoft.com/office/drawing/2014/main" id="{6833C8B6-5656-C323-8151-13A41958D53E}"/>
              </a:ext>
            </a:extLst>
          </p:cNvPr>
          <p:cNvGraphicFramePr/>
          <p:nvPr>
            <p:extLst>
              <p:ext uri="{D42A27DB-BD31-4B8C-83A1-F6EECF244321}">
                <p14:modId xmlns:p14="http://schemas.microsoft.com/office/powerpoint/2010/main" val="1572423665"/>
              </p:ext>
            </p:extLst>
          </p:nvPr>
        </p:nvGraphicFramePr>
        <p:xfrm>
          <a:off x="295275" y="1304925"/>
          <a:ext cx="11601450"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0EB389C6-2774-6DCE-D38F-B7A9B485EFFC}"/>
              </a:ext>
            </a:extLst>
          </p:cNvPr>
          <p:cNvSpPr/>
          <p:nvPr/>
        </p:nvSpPr>
        <p:spPr>
          <a:xfrm>
            <a:off x="377825" y="5791201"/>
            <a:ext cx="11436350" cy="4572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90000"/>
              </a:lnSpc>
              <a:spcBef>
                <a:spcPts val="400"/>
              </a:spcBef>
            </a:pPr>
            <a:r>
              <a:rPr lang="en-US" sz="1800" b="1" spc="-10">
                <a:solidFill>
                  <a:schemeClr val="accent1"/>
                </a:solidFill>
              </a:rPr>
              <a:t>Clinic/Office </a:t>
            </a:r>
            <a:r>
              <a:rPr lang="en-US" sz="1800" spc="-10">
                <a:solidFill>
                  <a:schemeClr val="accent1"/>
                </a:solidFill>
              </a:rPr>
              <a:t>have an average share of</a:t>
            </a:r>
            <a:r>
              <a:rPr lang="en-US" sz="1800" b="1" spc="-10">
                <a:solidFill>
                  <a:schemeClr val="accent1"/>
                </a:solidFill>
              </a:rPr>
              <a:t> 51% </a:t>
            </a:r>
            <a:r>
              <a:rPr lang="en-US" sz="1800" spc="-10">
                <a:solidFill>
                  <a:schemeClr val="accent1"/>
                </a:solidFill>
              </a:rPr>
              <a:t>followed by </a:t>
            </a:r>
            <a:r>
              <a:rPr lang="en-US" sz="1800" b="1" spc="-10">
                <a:solidFill>
                  <a:schemeClr val="accent1"/>
                </a:solidFill>
              </a:rPr>
              <a:t>Pharmacy </a:t>
            </a:r>
            <a:r>
              <a:rPr lang="en-US" sz="1800" spc="-10">
                <a:solidFill>
                  <a:schemeClr val="accent1"/>
                </a:solidFill>
              </a:rPr>
              <a:t>with </a:t>
            </a:r>
            <a:r>
              <a:rPr lang="en-US" sz="1800" b="1" spc="-10">
                <a:solidFill>
                  <a:schemeClr val="accent1"/>
                </a:solidFill>
              </a:rPr>
              <a:t>46% </a:t>
            </a:r>
            <a:r>
              <a:rPr lang="en-US" sz="1800" spc="-10">
                <a:solidFill>
                  <a:schemeClr val="accent1"/>
                </a:solidFill>
              </a:rPr>
              <a:t>and </a:t>
            </a:r>
            <a:r>
              <a:rPr lang="en-US" sz="1800" b="1" spc="-10">
                <a:solidFill>
                  <a:schemeClr val="accent1"/>
                </a:solidFill>
              </a:rPr>
              <a:t>Hospital</a:t>
            </a:r>
            <a:r>
              <a:rPr lang="en-US" sz="1800" spc="-10">
                <a:solidFill>
                  <a:schemeClr val="accent1"/>
                </a:solidFill>
              </a:rPr>
              <a:t> with </a:t>
            </a:r>
            <a:r>
              <a:rPr lang="en-US" sz="1800" b="1" spc="-10">
                <a:solidFill>
                  <a:schemeClr val="accent1"/>
                </a:solidFill>
              </a:rPr>
              <a:t>3%</a:t>
            </a:r>
          </a:p>
        </p:txBody>
      </p:sp>
    </p:spTree>
    <p:extLst>
      <p:ext uri="{BB962C8B-B14F-4D97-AF65-F5344CB8AC3E}">
        <p14:creationId xmlns:p14="http://schemas.microsoft.com/office/powerpoint/2010/main" val="301370569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4EB8A62-8D1A-0EF5-8F81-E664E2D66873}"/>
              </a:ext>
            </a:extLst>
          </p:cNvPr>
          <p:cNvSpPr>
            <a:spLocks noGrp="1"/>
          </p:cNvSpPr>
          <p:nvPr>
            <p:ph type="body" sz="quarter" idx="16"/>
          </p:nvPr>
        </p:nvSpPr>
        <p:spPr>
          <a:xfrm>
            <a:off x="377824" y="6031339"/>
            <a:ext cx="10008821" cy="426611"/>
          </a:xfrm>
        </p:spPr>
        <p:txBody>
          <a:bodyPr/>
          <a:lstStyle/>
          <a:p>
            <a:r>
              <a:rPr lang="en-US"/>
              <a:t>Source: IQVIA Monthly Vaccines Consolidated - February 2023</a:t>
            </a:r>
          </a:p>
        </p:txBody>
      </p:sp>
      <p:sp>
        <p:nvSpPr>
          <p:cNvPr id="2" name="Title 1">
            <a:extLst>
              <a:ext uri="{FF2B5EF4-FFF2-40B4-BE49-F238E27FC236}">
                <a16:creationId xmlns:a16="http://schemas.microsoft.com/office/drawing/2014/main" id="{A33CD8D8-758D-4346-A757-02381C0A78F5}"/>
              </a:ext>
            </a:extLst>
          </p:cNvPr>
          <p:cNvSpPr>
            <a:spLocks noGrp="1"/>
          </p:cNvSpPr>
          <p:nvPr>
            <p:ph type="title"/>
          </p:nvPr>
        </p:nvSpPr>
        <p:spPr>
          <a:xfrm>
            <a:off x="377824" y="377825"/>
            <a:ext cx="11436345" cy="850107"/>
          </a:xfrm>
        </p:spPr>
        <p:txBody>
          <a:bodyPr/>
          <a:lstStyle/>
          <a:p>
            <a:r>
              <a:rPr lang="en-US"/>
              <a:t>Adult pneumococcal doses administered by vaccine location</a:t>
            </a:r>
          </a:p>
        </p:txBody>
      </p:sp>
      <p:sp>
        <p:nvSpPr>
          <p:cNvPr id="4" name="Slide Number Placeholder 3">
            <a:extLst>
              <a:ext uri="{FF2B5EF4-FFF2-40B4-BE49-F238E27FC236}">
                <a16:creationId xmlns:a16="http://schemas.microsoft.com/office/drawing/2014/main" id="{13D6FFD2-6D38-448E-B7AB-4B90CCF0C17F}"/>
              </a:ext>
            </a:extLst>
          </p:cNvPr>
          <p:cNvSpPr>
            <a:spLocks noGrp="1"/>
          </p:cNvSpPr>
          <p:nvPr>
            <p:ph type="sldNum" sz="quarter" idx="12"/>
          </p:nvPr>
        </p:nvSpPr>
        <p:spPr>
          <a:xfrm>
            <a:off x="11584744" y="6480175"/>
            <a:ext cx="229431" cy="216000"/>
          </a:xfrm>
        </p:spPr>
        <p:txBody>
          <a:bodyPr/>
          <a:lstStyle/>
          <a:p>
            <a:fld id="{29CC380D-5F44-41E8-971E-CDD19ED6F8E3}" type="slidenum">
              <a:rPr lang="en-GB"/>
              <a:pPr/>
              <a:t>40</a:t>
            </a:fld>
            <a:endParaRPr lang="en-GB"/>
          </a:p>
        </p:txBody>
      </p:sp>
      <p:graphicFrame>
        <p:nvGraphicFramePr>
          <p:cNvPr id="7" name="Chart 6">
            <a:extLst>
              <a:ext uri="{FF2B5EF4-FFF2-40B4-BE49-F238E27FC236}">
                <a16:creationId xmlns:a16="http://schemas.microsoft.com/office/drawing/2014/main" id="{09F1E051-011D-303E-2BD8-98FE54623E60}"/>
              </a:ext>
            </a:extLst>
          </p:cNvPr>
          <p:cNvGraphicFramePr/>
          <p:nvPr>
            <p:extLst>
              <p:ext uri="{D42A27DB-BD31-4B8C-83A1-F6EECF244321}">
                <p14:modId xmlns:p14="http://schemas.microsoft.com/office/powerpoint/2010/main" val="2162998137"/>
              </p:ext>
            </p:extLst>
          </p:nvPr>
        </p:nvGraphicFramePr>
        <p:xfrm>
          <a:off x="295275" y="1304925"/>
          <a:ext cx="11601450" cy="4495800"/>
        </p:xfrm>
        <a:graphic>
          <a:graphicData uri="http://schemas.openxmlformats.org/drawingml/2006/chart">
            <c:chart xmlns:c="http://schemas.openxmlformats.org/drawingml/2006/chart" xmlns:r="http://schemas.openxmlformats.org/officeDocument/2006/relationships" r:id="rId4"/>
          </a:graphicData>
        </a:graphic>
      </p:graphicFrame>
      <p:sp>
        <p:nvSpPr>
          <p:cNvPr id="8" name="Placeholder 1">
            <a:extLst>
              <a:ext uri="{FF2B5EF4-FFF2-40B4-BE49-F238E27FC236}">
                <a16:creationId xmlns:a16="http://schemas.microsoft.com/office/drawing/2014/main" id="{81340D75-3201-CD88-75C9-BC79FA3C9043}"/>
              </a:ext>
            </a:extLst>
          </p:cNvPr>
          <p:cNvSpPr txBox="1">
            <a:spLocks/>
          </p:cNvSpPr>
          <p:nvPr/>
        </p:nvSpPr>
        <p:spPr>
          <a:xfrm>
            <a:off x="995306" y="6390612"/>
            <a:ext cx="4141746" cy="488407"/>
          </a:xfrm>
          <a:prstGeom prst="rect">
            <a:avLst/>
          </a:prstGeom>
        </p:spPr>
        <p:txBody>
          <a:bodyPr vert="horz" lIns="0" tIns="0" rIns="0" bIns="0" rtlCol="0" anchor="ctr">
            <a:noAutofit/>
          </a:bodyPr>
          <a:lstStyle>
            <a:defPPr>
              <a:defRPr lang="en-US"/>
            </a:defPPr>
            <a:lvl1pPr marL="0" algn="l" defTabSz="228600" rtl="0" eaLnBrk="1" latinLnBrk="0" hangingPunct="1">
              <a:defRPr sz="700" kern="1200">
                <a:solidFill>
                  <a:schemeClr val="bg2"/>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endParaRPr lang="en-US" sz="900">
              <a:solidFill>
                <a:schemeClr val="tx1"/>
              </a:solidFill>
              <a:latin typeface="Invention" panose="020B0503020008020204" pitchFamily="34" charset="0"/>
            </a:endParaRPr>
          </a:p>
        </p:txBody>
      </p:sp>
      <p:sp>
        <p:nvSpPr>
          <p:cNvPr id="5" name="Rectangle 4">
            <a:extLst>
              <a:ext uri="{FF2B5EF4-FFF2-40B4-BE49-F238E27FC236}">
                <a16:creationId xmlns:a16="http://schemas.microsoft.com/office/drawing/2014/main" id="{5A50A6D6-B15A-676F-ECDE-67102E2ABB31}"/>
              </a:ext>
            </a:extLst>
          </p:cNvPr>
          <p:cNvSpPr/>
          <p:nvPr/>
        </p:nvSpPr>
        <p:spPr>
          <a:xfrm>
            <a:off x="377825" y="5791201"/>
            <a:ext cx="11436350" cy="4572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90000"/>
              </a:lnSpc>
              <a:spcBef>
                <a:spcPts val="400"/>
              </a:spcBef>
            </a:pPr>
            <a:r>
              <a:rPr lang="en-US" sz="1800" spc="-10">
                <a:solidFill>
                  <a:schemeClr val="accent1"/>
                </a:solidFill>
              </a:rPr>
              <a:t>Clinics/Office have an average share of 60% followed by </a:t>
            </a:r>
            <a:r>
              <a:rPr lang="en-US" sz="1800" b="1" u="sng" spc="-10">
                <a:solidFill>
                  <a:schemeClr val="accent1"/>
                </a:solidFill>
              </a:rPr>
              <a:t>Pharmacy with 33% </a:t>
            </a:r>
            <a:r>
              <a:rPr lang="en-US" sz="1800" spc="-10">
                <a:solidFill>
                  <a:schemeClr val="accent1"/>
                </a:solidFill>
              </a:rPr>
              <a:t>and Hospital with 7%</a:t>
            </a:r>
          </a:p>
        </p:txBody>
      </p:sp>
      <p:sp>
        <p:nvSpPr>
          <p:cNvPr id="9" name="TextBox 8">
            <a:extLst>
              <a:ext uri="{FF2B5EF4-FFF2-40B4-BE49-F238E27FC236}">
                <a16:creationId xmlns:a16="http://schemas.microsoft.com/office/drawing/2014/main" id="{A8177D19-CAA6-1AFB-FA5F-6D154CFCF3DD}"/>
              </a:ext>
            </a:extLst>
          </p:cNvPr>
          <p:cNvSpPr txBox="1"/>
          <p:nvPr/>
        </p:nvSpPr>
        <p:spPr>
          <a:xfrm>
            <a:off x="9819640" y="87630"/>
            <a:ext cx="1994535" cy="819150"/>
          </a:xfrm>
          <a:prstGeom prst="rect">
            <a:avLst/>
          </a:prstGeom>
          <a:solidFill>
            <a:schemeClr val="accent5"/>
          </a:solidFill>
        </p:spPr>
        <p:txBody>
          <a:bodyPr wrap="square" lIns="0" tIns="0" rIns="0" bIns="0" rtlCol="0" anchor="ctr" anchorCtr="0">
            <a:noAutofit/>
          </a:bodyPr>
          <a:lstStyle/>
          <a:p>
            <a:pPr algn="ctr">
              <a:lnSpc>
                <a:spcPct val="90000"/>
              </a:lnSpc>
            </a:pPr>
            <a:r>
              <a:rPr lang="en-US" sz="2000" b="1"/>
              <a:t>V1</a:t>
            </a:r>
          </a:p>
          <a:p>
            <a:pPr algn="ctr">
              <a:lnSpc>
                <a:spcPct val="90000"/>
              </a:lnSpc>
            </a:pPr>
            <a:r>
              <a:rPr lang="en-US" sz="1600" b="1"/>
              <a:t>Original date range</a:t>
            </a:r>
            <a:br>
              <a:rPr lang="en-US" sz="1600" b="1"/>
            </a:br>
            <a:r>
              <a:rPr lang="en-US" sz="1600" b="1"/>
              <a:t>+ Avg % share</a:t>
            </a:r>
          </a:p>
        </p:txBody>
      </p:sp>
    </p:spTree>
    <p:extLst>
      <p:ext uri="{BB962C8B-B14F-4D97-AF65-F5344CB8AC3E}">
        <p14:creationId xmlns:p14="http://schemas.microsoft.com/office/powerpoint/2010/main" val="1524900597"/>
      </p:ext>
    </p:extLst>
  </p:cSld>
  <p:clrMapOvr>
    <a:masterClrMapping/>
  </p:clrMapOvr>
  <p:transition>
    <p:fade/>
  </p:transition>
  <p:extLst>
    <p:ext uri="{6950BFC3-D8DA-4A85-94F7-54DA5524770B}">
      <p188:commentRel xmlns:p188="http://schemas.microsoft.com/office/powerpoint/2018/8/main" r:id="rId3"/>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2A517A3-1407-299B-F803-73D959A24140}"/>
              </a:ext>
            </a:extLst>
          </p:cNvPr>
          <p:cNvSpPr>
            <a:spLocks noGrp="1"/>
          </p:cNvSpPr>
          <p:nvPr>
            <p:ph type="body" sz="quarter" idx="16"/>
          </p:nvPr>
        </p:nvSpPr>
        <p:spPr>
          <a:xfrm>
            <a:off x="377824" y="6031339"/>
            <a:ext cx="10008821" cy="426611"/>
          </a:xfrm>
        </p:spPr>
        <p:txBody>
          <a:bodyPr/>
          <a:lstStyle/>
          <a:p>
            <a:r>
              <a:rPr lang="en-US"/>
              <a:t>Source: IQVIA Monthly Vaccines Consolidated - February 2023</a:t>
            </a:r>
          </a:p>
        </p:txBody>
      </p:sp>
      <p:sp>
        <p:nvSpPr>
          <p:cNvPr id="2" name="Title 1">
            <a:extLst>
              <a:ext uri="{FF2B5EF4-FFF2-40B4-BE49-F238E27FC236}">
                <a16:creationId xmlns:a16="http://schemas.microsoft.com/office/drawing/2014/main" id="{A33CD8D8-758D-4346-A757-02381C0A78F5}"/>
              </a:ext>
            </a:extLst>
          </p:cNvPr>
          <p:cNvSpPr>
            <a:spLocks noGrp="1"/>
          </p:cNvSpPr>
          <p:nvPr>
            <p:ph type="title"/>
          </p:nvPr>
        </p:nvSpPr>
        <p:spPr>
          <a:xfrm>
            <a:off x="377824" y="377825"/>
            <a:ext cx="11436345" cy="850107"/>
          </a:xfrm>
        </p:spPr>
        <p:txBody>
          <a:bodyPr/>
          <a:lstStyle/>
          <a:p>
            <a:r>
              <a:rPr lang="en-US"/>
              <a:t>2022 Adult PCV20 doses administered by vaccine location</a:t>
            </a:r>
          </a:p>
        </p:txBody>
      </p:sp>
      <p:sp>
        <p:nvSpPr>
          <p:cNvPr id="4" name="Slide Number Placeholder 3">
            <a:extLst>
              <a:ext uri="{FF2B5EF4-FFF2-40B4-BE49-F238E27FC236}">
                <a16:creationId xmlns:a16="http://schemas.microsoft.com/office/drawing/2014/main" id="{13D6FFD2-6D38-448E-B7AB-4B90CCF0C17F}"/>
              </a:ext>
            </a:extLst>
          </p:cNvPr>
          <p:cNvSpPr>
            <a:spLocks noGrp="1"/>
          </p:cNvSpPr>
          <p:nvPr>
            <p:ph type="sldNum" sz="quarter" idx="12"/>
          </p:nvPr>
        </p:nvSpPr>
        <p:spPr>
          <a:xfrm>
            <a:off x="11584744" y="6480175"/>
            <a:ext cx="229431" cy="216000"/>
          </a:xfrm>
        </p:spPr>
        <p:txBody>
          <a:bodyPr/>
          <a:lstStyle/>
          <a:p>
            <a:fld id="{29CC380D-5F44-41E8-971E-CDD19ED6F8E3}" type="slidenum">
              <a:rPr lang="en-GB"/>
              <a:pPr/>
              <a:t>41</a:t>
            </a:fld>
            <a:endParaRPr lang="en-GB"/>
          </a:p>
        </p:txBody>
      </p:sp>
      <p:sp>
        <p:nvSpPr>
          <p:cNvPr id="8" name="Placeholder 1">
            <a:extLst>
              <a:ext uri="{FF2B5EF4-FFF2-40B4-BE49-F238E27FC236}">
                <a16:creationId xmlns:a16="http://schemas.microsoft.com/office/drawing/2014/main" id="{81340D75-3201-CD88-75C9-BC79FA3C9043}"/>
              </a:ext>
            </a:extLst>
          </p:cNvPr>
          <p:cNvSpPr txBox="1">
            <a:spLocks/>
          </p:cNvSpPr>
          <p:nvPr/>
        </p:nvSpPr>
        <p:spPr>
          <a:xfrm>
            <a:off x="377823" y="6232957"/>
            <a:ext cx="9856746" cy="488407"/>
          </a:xfrm>
          <a:prstGeom prst="rect">
            <a:avLst/>
          </a:prstGeom>
        </p:spPr>
        <p:txBody>
          <a:bodyPr vert="horz" lIns="0" tIns="0" rIns="0" bIns="0" rtlCol="0" anchor="ctr">
            <a:noAutofit/>
          </a:bodyPr>
          <a:lstStyle>
            <a:defPPr>
              <a:defRPr lang="en-US"/>
            </a:defPPr>
            <a:lvl1pPr marL="0" algn="l" defTabSz="228600" rtl="0" eaLnBrk="1" latinLnBrk="0" hangingPunct="1">
              <a:defRPr sz="700" kern="1200">
                <a:solidFill>
                  <a:schemeClr val="bg2"/>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endParaRPr lang="en-US" sz="1000">
              <a:solidFill>
                <a:schemeClr val="tx1"/>
              </a:solidFill>
              <a:latin typeface="Invention" panose="020B0503020008020204" pitchFamily="34" charset="0"/>
            </a:endParaRPr>
          </a:p>
        </p:txBody>
      </p:sp>
      <p:graphicFrame>
        <p:nvGraphicFramePr>
          <p:cNvPr id="5" name="Chart 4">
            <a:extLst>
              <a:ext uri="{FF2B5EF4-FFF2-40B4-BE49-F238E27FC236}">
                <a16:creationId xmlns:a16="http://schemas.microsoft.com/office/drawing/2014/main" id="{6833C8B6-5656-C323-8151-13A41958D53E}"/>
              </a:ext>
            </a:extLst>
          </p:cNvPr>
          <p:cNvGraphicFramePr/>
          <p:nvPr>
            <p:extLst>
              <p:ext uri="{D42A27DB-BD31-4B8C-83A1-F6EECF244321}">
                <p14:modId xmlns:p14="http://schemas.microsoft.com/office/powerpoint/2010/main" val="1995371299"/>
              </p:ext>
            </p:extLst>
          </p:nvPr>
        </p:nvGraphicFramePr>
        <p:xfrm>
          <a:off x="295275" y="1304925"/>
          <a:ext cx="11601450" cy="4495800"/>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a:extLst>
              <a:ext uri="{FF2B5EF4-FFF2-40B4-BE49-F238E27FC236}">
                <a16:creationId xmlns:a16="http://schemas.microsoft.com/office/drawing/2014/main" id="{0EB389C6-2774-6DCE-D38F-B7A9B485EFFC}"/>
              </a:ext>
            </a:extLst>
          </p:cNvPr>
          <p:cNvSpPr/>
          <p:nvPr/>
        </p:nvSpPr>
        <p:spPr>
          <a:xfrm>
            <a:off x="377825" y="5791201"/>
            <a:ext cx="11436350" cy="4572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lnSpc>
                <a:spcPct val="90000"/>
              </a:lnSpc>
              <a:spcBef>
                <a:spcPts val="400"/>
              </a:spcBef>
            </a:pPr>
            <a:r>
              <a:rPr lang="en-US" sz="1800" spc="-10">
                <a:solidFill>
                  <a:schemeClr val="accent1"/>
                </a:solidFill>
              </a:rPr>
              <a:t>Clinic/Office have an average share of 50.6% followed by </a:t>
            </a:r>
            <a:r>
              <a:rPr lang="en-US" sz="1800" b="1" u="sng" spc="-10">
                <a:solidFill>
                  <a:schemeClr val="accent1"/>
                </a:solidFill>
              </a:rPr>
              <a:t>Pharmacy with 45.6%</a:t>
            </a:r>
            <a:r>
              <a:rPr lang="en-US" sz="1800" spc="-10">
                <a:solidFill>
                  <a:schemeClr val="accent1"/>
                </a:solidFill>
              </a:rPr>
              <a:t> and Hospital with 3.8%</a:t>
            </a:r>
          </a:p>
        </p:txBody>
      </p:sp>
      <p:sp>
        <p:nvSpPr>
          <p:cNvPr id="3" name="TextBox 2">
            <a:extLst>
              <a:ext uri="{FF2B5EF4-FFF2-40B4-BE49-F238E27FC236}">
                <a16:creationId xmlns:a16="http://schemas.microsoft.com/office/drawing/2014/main" id="{CD0930FF-AF10-7B29-C9BE-5969C56E5FE5}"/>
              </a:ext>
            </a:extLst>
          </p:cNvPr>
          <p:cNvSpPr txBox="1"/>
          <p:nvPr/>
        </p:nvSpPr>
        <p:spPr>
          <a:xfrm>
            <a:off x="9667874" y="87629"/>
            <a:ext cx="2146301" cy="1026795"/>
          </a:xfrm>
          <a:prstGeom prst="rect">
            <a:avLst/>
          </a:prstGeom>
          <a:solidFill>
            <a:schemeClr val="accent5"/>
          </a:solidFill>
        </p:spPr>
        <p:txBody>
          <a:bodyPr wrap="square" lIns="0" tIns="0" rIns="0" bIns="0" rtlCol="0" anchor="ctr" anchorCtr="0">
            <a:noAutofit/>
          </a:bodyPr>
          <a:lstStyle/>
          <a:p>
            <a:pPr algn="ctr">
              <a:lnSpc>
                <a:spcPct val="90000"/>
              </a:lnSpc>
            </a:pPr>
            <a:r>
              <a:rPr lang="en-US" sz="2000" b="1"/>
              <a:t>V2</a:t>
            </a:r>
          </a:p>
          <a:p>
            <a:pPr algn="ctr">
              <a:lnSpc>
                <a:spcPct val="90000"/>
              </a:lnSpc>
            </a:pPr>
            <a:r>
              <a:rPr lang="en-US" sz="1600" b="1"/>
              <a:t>Date range consistent with slide 5;</a:t>
            </a:r>
            <a:br>
              <a:rPr lang="en-US" sz="1600" b="1"/>
            </a:br>
            <a:r>
              <a:rPr lang="en-US" sz="1600" b="1"/>
              <a:t>adjusted Avg % share</a:t>
            </a:r>
          </a:p>
        </p:txBody>
      </p:sp>
    </p:spTree>
    <p:extLst>
      <p:ext uri="{BB962C8B-B14F-4D97-AF65-F5344CB8AC3E}">
        <p14:creationId xmlns:p14="http://schemas.microsoft.com/office/powerpoint/2010/main" val="1999468178"/>
      </p:ext>
    </p:extLst>
  </p:cSld>
  <p:clrMapOvr>
    <a:masterClrMapping/>
  </p:clrMapOvr>
  <p:transition>
    <p:fade/>
  </p:transition>
  <p:extLst>
    <p:ext uri="{6950BFC3-D8DA-4A85-94F7-54DA5524770B}">
      <p188:commentRel xmlns:p188="http://schemas.microsoft.com/office/powerpoint/2018/8/main" r:id="rId3"/>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21FC4D57-A7E2-5A53-C71D-4A6BEAB1A8FC}"/>
              </a:ext>
            </a:extLst>
          </p:cNvPr>
          <p:cNvSpPr>
            <a:spLocks noGrp="1"/>
          </p:cNvSpPr>
          <p:nvPr>
            <p:ph type="body" sz="quarter" idx="16"/>
          </p:nvPr>
        </p:nvSpPr>
        <p:spPr>
          <a:xfrm>
            <a:off x="377824" y="6031339"/>
            <a:ext cx="10008821" cy="426611"/>
          </a:xfrm>
        </p:spPr>
        <p:txBody>
          <a:bodyPr/>
          <a:lstStyle/>
          <a:p>
            <a:r>
              <a:rPr lang="en-US"/>
              <a:t>Source: VPMT Dashboard/Market Performance/R12M June 2023/Pneumo Adult/All Segment (IDN, Pharmacy, FQHC)</a:t>
            </a:r>
          </a:p>
        </p:txBody>
      </p:sp>
      <p:sp>
        <p:nvSpPr>
          <p:cNvPr id="2" name="Title 1">
            <a:extLst>
              <a:ext uri="{FF2B5EF4-FFF2-40B4-BE49-F238E27FC236}">
                <a16:creationId xmlns:a16="http://schemas.microsoft.com/office/drawing/2014/main" id="{24A3EFF8-995E-6F25-DBCF-2A89E33A6746}"/>
              </a:ext>
            </a:extLst>
          </p:cNvPr>
          <p:cNvSpPr>
            <a:spLocks noGrp="1"/>
          </p:cNvSpPr>
          <p:nvPr>
            <p:ph type="title"/>
          </p:nvPr>
        </p:nvSpPr>
        <p:spPr>
          <a:xfrm>
            <a:off x="377824" y="377825"/>
            <a:ext cx="11436345" cy="850107"/>
          </a:xfrm>
        </p:spPr>
        <p:txBody>
          <a:bodyPr/>
          <a:lstStyle/>
          <a:p>
            <a:r>
              <a:rPr lang="en-US"/>
              <a:t>Adult pneumococcal share – R12M – all market and Pharmacy segments</a:t>
            </a:r>
          </a:p>
        </p:txBody>
      </p:sp>
      <p:sp>
        <p:nvSpPr>
          <p:cNvPr id="5" name="Slide Number Placeholder 4">
            <a:extLst>
              <a:ext uri="{FF2B5EF4-FFF2-40B4-BE49-F238E27FC236}">
                <a16:creationId xmlns:a16="http://schemas.microsoft.com/office/drawing/2014/main" id="{B40783D1-BB7C-B8CE-E66D-A026097560E1}"/>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42</a:t>
            </a:fld>
            <a:endParaRPr lang="en-GB"/>
          </a:p>
        </p:txBody>
      </p:sp>
      <p:sp>
        <p:nvSpPr>
          <p:cNvPr id="9" name="Title 1">
            <a:extLst>
              <a:ext uri="{FF2B5EF4-FFF2-40B4-BE49-F238E27FC236}">
                <a16:creationId xmlns:a16="http://schemas.microsoft.com/office/drawing/2014/main" id="{459F0740-A3D5-BB8D-12B9-02C0A24A1A25}"/>
              </a:ext>
            </a:extLst>
          </p:cNvPr>
          <p:cNvSpPr txBox="1">
            <a:spLocks/>
          </p:cNvSpPr>
          <p:nvPr/>
        </p:nvSpPr>
        <p:spPr>
          <a:xfrm>
            <a:off x="960718" y="6507369"/>
            <a:ext cx="5841528" cy="19776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a:lstStyle>
          <a:p>
            <a:endParaRPr lang="en-US" sz="900"/>
          </a:p>
        </p:txBody>
      </p:sp>
      <p:sp>
        <p:nvSpPr>
          <p:cNvPr id="6" name="TextBox 5">
            <a:extLst>
              <a:ext uri="{FF2B5EF4-FFF2-40B4-BE49-F238E27FC236}">
                <a16:creationId xmlns:a16="http://schemas.microsoft.com/office/drawing/2014/main" id="{13F73A31-8D85-5CB2-A8FB-33162FF4760F}"/>
              </a:ext>
            </a:extLst>
          </p:cNvPr>
          <p:cNvSpPr txBox="1"/>
          <p:nvPr/>
        </p:nvSpPr>
        <p:spPr bwMode="gray">
          <a:xfrm>
            <a:off x="377825" y="1314450"/>
            <a:ext cx="5422900" cy="461665"/>
          </a:xfrm>
          <a:prstGeom prst="rect">
            <a:avLst/>
          </a:prstGeom>
          <a:noFill/>
        </p:spPr>
        <p:txBody>
          <a:bodyPr wrap="square" lIns="0" tIns="91440" rIns="0" bIns="91440" rtlCol="0">
            <a:spAutoFit/>
          </a:bodyPr>
          <a:lstStyle/>
          <a:p>
            <a:pPr algn="l">
              <a:lnSpc>
                <a:spcPct val="90000"/>
              </a:lnSpc>
              <a:spcBef>
                <a:spcPts val="200"/>
              </a:spcBef>
            </a:pPr>
            <a:r>
              <a:rPr lang="en-US" sz="2000">
                <a:solidFill>
                  <a:schemeClr val="accent1"/>
                </a:solidFill>
              </a:rPr>
              <a:t>All markets share, Merck vs. competitor (%)</a:t>
            </a:r>
          </a:p>
        </p:txBody>
      </p:sp>
      <p:cxnSp>
        <p:nvCxnSpPr>
          <p:cNvPr id="8" name="Straight Connector 7">
            <a:extLst>
              <a:ext uri="{FF2B5EF4-FFF2-40B4-BE49-F238E27FC236}">
                <a16:creationId xmlns:a16="http://schemas.microsoft.com/office/drawing/2014/main" id="{12FC300B-025C-B23E-F9D7-7EFB9AB56680}"/>
              </a:ext>
            </a:extLst>
          </p:cNvPr>
          <p:cNvCxnSpPr>
            <a:cxnSpLocks/>
          </p:cNvCxnSpPr>
          <p:nvPr/>
        </p:nvCxnSpPr>
        <p:spPr bwMode="gray">
          <a:xfrm>
            <a:off x="6096000" y="1362075"/>
            <a:ext cx="0" cy="4886325"/>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07B0B78-16DD-186B-0423-D5AC62C42DED}"/>
              </a:ext>
            </a:extLst>
          </p:cNvPr>
          <p:cNvSpPr txBox="1"/>
          <p:nvPr/>
        </p:nvSpPr>
        <p:spPr bwMode="gray">
          <a:xfrm>
            <a:off x="6286500" y="1314450"/>
            <a:ext cx="5422900" cy="461665"/>
          </a:xfrm>
          <a:prstGeom prst="rect">
            <a:avLst/>
          </a:prstGeom>
          <a:noFill/>
        </p:spPr>
        <p:txBody>
          <a:bodyPr wrap="square" lIns="0" tIns="91440" rIns="0" bIns="91440" rtlCol="0">
            <a:spAutoFit/>
          </a:bodyPr>
          <a:lstStyle/>
          <a:p>
            <a:pPr algn="l">
              <a:lnSpc>
                <a:spcPct val="90000"/>
              </a:lnSpc>
              <a:spcBef>
                <a:spcPts val="200"/>
              </a:spcBef>
            </a:pPr>
            <a:r>
              <a:rPr lang="en-US" sz="2000">
                <a:solidFill>
                  <a:schemeClr val="accent1"/>
                </a:solidFill>
              </a:rPr>
              <a:t>Pharmacy share, Merck vs. competitor (%)</a:t>
            </a:r>
          </a:p>
        </p:txBody>
      </p:sp>
      <p:graphicFrame>
        <p:nvGraphicFramePr>
          <p:cNvPr id="33" name="Chart 32">
            <a:extLst>
              <a:ext uri="{FF2B5EF4-FFF2-40B4-BE49-F238E27FC236}">
                <a16:creationId xmlns:a16="http://schemas.microsoft.com/office/drawing/2014/main" id="{8E2ACFDC-E4CA-4BD4-F272-85417717599A}"/>
              </a:ext>
            </a:extLst>
          </p:cNvPr>
          <p:cNvGraphicFramePr/>
          <p:nvPr>
            <p:extLst>
              <p:ext uri="{D42A27DB-BD31-4B8C-83A1-F6EECF244321}">
                <p14:modId xmlns:p14="http://schemas.microsoft.com/office/powerpoint/2010/main" val="413585871"/>
              </p:ext>
            </p:extLst>
          </p:nvPr>
        </p:nvGraphicFramePr>
        <p:xfrm>
          <a:off x="377825" y="1825910"/>
          <a:ext cx="5527675" cy="4038600"/>
        </p:xfrm>
        <a:graphic>
          <a:graphicData uri="http://schemas.openxmlformats.org/drawingml/2006/chart">
            <c:chart xmlns:c="http://schemas.openxmlformats.org/drawingml/2006/chart" xmlns:r="http://schemas.openxmlformats.org/officeDocument/2006/relationships" r:id="rId3"/>
          </a:graphicData>
        </a:graphic>
      </p:graphicFrame>
      <p:grpSp>
        <p:nvGrpSpPr>
          <p:cNvPr id="34" name="Group 33">
            <a:extLst>
              <a:ext uri="{FF2B5EF4-FFF2-40B4-BE49-F238E27FC236}">
                <a16:creationId xmlns:a16="http://schemas.microsoft.com/office/drawing/2014/main" id="{50763F29-E416-ADA6-2C72-F3D6A466857D}"/>
              </a:ext>
            </a:extLst>
          </p:cNvPr>
          <p:cNvGrpSpPr/>
          <p:nvPr/>
        </p:nvGrpSpPr>
        <p:grpSpPr bwMode="gray">
          <a:xfrm>
            <a:off x="1496429" y="5931796"/>
            <a:ext cx="3723270" cy="203133"/>
            <a:chOff x="1496429" y="5839436"/>
            <a:chExt cx="3723270" cy="203133"/>
          </a:xfrm>
        </p:grpSpPr>
        <p:grpSp>
          <p:nvGrpSpPr>
            <p:cNvPr id="35" name="Group 34">
              <a:extLst>
                <a:ext uri="{FF2B5EF4-FFF2-40B4-BE49-F238E27FC236}">
                  <a16:creationId xmlns:a16="http://schemas.microsoft.com/office/drawing/2014/main" id="{D2F765CF-2ED4-A26F-ABDE-94C5442499A8}"/>
                </a:ext>
              </a:extLst>
            </p:cNvPr>
            <p:cNvGrpSpPr/>
            <p:nvPr/>
          </p:nvGrpSpPr>
          <p:grpSpPr bwMode="gray">
            <a:xfrm>
              <a:off x="3472527" y="5839436"/>
              <a:ext cx="1747172" cy="203133"/>
              <a:chOff x="2540001" y="6029936"/>
              <a:chExt cx="1747172" cy="203133"/>
            </a:xfrm>
          </p:grpSpPr>
          <p:sp>
            <p:nvSpPr>
              <p:cNvPr id="39" name="TextBox 38">
                <a:extLst>
                  <a:ext uri="{FF2B5EF4-FFF2-40B4-BE49-F238E27FC236}">
                    <a16:creationId xmlns:a16="http://schemas.microsoft.com/office/drawing/2014/main" id="{76425E78-7D34-6B5A-120C-F28174813D8B}"/>
                  </a:ext>
                </a:extLst>
              </p:cNvPr>
              <p:cNvSpPr txBox="1"/>
              <p:nvPr/>
            </p:nvSpPr>
            <p:spPr bwMode="gray">
              <a:xfrm>
                <a:off x="2978150" y="6029936"/>
                <a:ext cx="130902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Competitor doses</a:t>
                </a:r>
              </a:p>
            </p:txBody>
          </p:sp>
          <p:cxnSp>
            <p:nvCxnSpPr>
              <p:cNvPr id="40" name="Straight Connector 39">
                <a:extLst>
                  <a:ext uri="{FF2B5EF4-FFF2-40B4-BE49-F238E27FC236}">
                    <a16:creationId xmlns:a16="http://schemas.microsoft.com/office/drawing/2014/main" id="{FD3F4539-0E48-EB35-89EF-EBF763262D59}"/>
                  </a:ext>
                </a:extLst>
              </p:cNvPr>
              <p:cNvCxnSpPr>
                <a:cxnSpLocks/>
              </p:cNvCxnSpPr>
              <p:nvPr/>
            </p:nvCxnSpPr>
            <p:spPr bwMode="gray">
              <a:xfrm>
                <a:off x="2540001" y="6131503"/>
                <a:ext cx="360217"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A2DF1D1A-6A74-3B0B-B2C8-EF5364E292F4}"/>
                </a:ext>
              </a:extLst>
            </p:cNvPr>
            <p:cNvGrpSpPr/>
            <p:nvPr/>
          </p:nvGrpSpPr>
          <p:grpSpPr bwMode="gray">
            <a:xfrm>
              <a:off x="1496429" y="5839436"/>
              <a:ext cx="1345831" cy="203133"/>
              <a:chOff x="377825" y="6029936"/>
              <a:chExt cx="1345831" cy="203133"/>
            </a:xfrm>
          </p:grpSpPr>
          <p:sp>
            <p:nvSpPr>
              <p:cNvPr id="37" name="TextBox 36">
                <a:extLst>
                  <a:ext uri="{FF2B5EF4-FFF2-40B4-BE49-F238E27FC236}">
                    <a16:creationId xmlns:a16="http://schemas.microsoft.com/office/drawing/2014/main" id="{2D3C6321-78E7-9D23-360F-DDFAD5B95C12}"/>
                  </a:ext>
                </a:extLst>
              </p:cNvPr>
              <p:cNvSpPr txBox="1"/>
              <p:nvPr/>
            </p:nvSpPr>
            <p:spPr bwMode="gray">
              <a:xfrm>
                <a:off x="812513" y="6029936"/>
                <a:ext cx="91114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Merck doses</a:t>
                </a:r>
              </a:p>
            </p:txBody>
          </p:sp>
          <p:cxnSp>
            <p:nvCxnSpPr>
              <p:cNvPr id="38" name="Straight Connector 37">
                <a:extLst>
                  <a:ext uri="{FF2B5EF4-FFF2-40B4-BE49-F238E27FC236}">
                    <a16:creationId xmlns:a16="http://schemas.microsoft.com/office/drawing/2014/main" id="{19E9416A-2F26-421F-D3A7-56CD38E870A5}"/>
                  </a:ext>
                </a:extLst>
              </p:cNvPr>
              <p:cNvCxnSpPr>
                <a:cxnSpLocks/>
              </p:cNvCxnSpPr>
              <p:nvPr/>
            </p:nvCxnSpPr>
            <p:spPr bwMode="gray">
              <a:xfrm>
                <a:off x="377825" y="6131503"/>
                <a:ext cx="360217"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grpSp>
      </p:grpSp>
      <p:cxnSp>
        <p:nvCxnSpPr>
          <p:cNvPr id="45" name="Straight Connector 44">
            <a:extLst>
              <a:ext uri="{FF2B5EF4-FFF2-40B4-BE49-F238E27FC236}">
                <a16:creationId xmlns:a16="http://schemas.microsoft.com/office/drawing/2014/main" id="{119BF2F1-4A4D-2215-8C14-55F3C1C6FB72}"/>
              </a:ext>
            </a:extLst>
          </p:cNvPr>
          <p:cNvCxnSpPr/>
          <p:nvPr/>
        </p:nvCxnSpPr>
        <p:spPr bwMode="gray">
          <a:xfrm>
            <a:off x="5818908" y="2475343"/>
            <a:ext cx="0" cy="415204"/>
          </a:xfrm>
          <a:prstGeom prst="line">
            <a:avLst/>
          </a:prstGeom>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828D82-B11F-4F66-4DDC-E91DA41372D6}"/>
              </a:ext>
            </a:extLst>
          </p:cNvPr>
          <p:cNvCxnSpPr/>
          <p:nvPr/>
        </p:nvCxnSpPr>
        <p:spPr bwMode="gray">
          <a:xfrm>
            <a:off x="5818908" y="3694541"/>
            <a:ext cx="0" cy="415204"/>
          </a:xfrm>
          <a:prstGeom prst="line">
            <a:avLst/>
          </a:prstGeom>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33C4EF2-F64B-A3D9-FC2D-50DCACD9F134}"/>
              </a:ext>
            </a:extLst>
          </p:cNvPr>
          <p:cNvSpPr>
            <a:spLocks noChangeAspect="1"/>
          </p:cNvSpPr>
          <p:nvPr/>
        </p:nvSpPr>
        <p:spPr bwMode="gray">
          <a:xfrm>
            <a:off x="5059218" y="3422070"/>
            <a:ext cx="778164"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 rIns="36576" rtlCol="0" anchor="ctr"/>
          <a:lstStyle/>
          <a:p>
            <a:pPr algn="ctr"/>
            <a:r>
              <a:rPr lang="en-US" sz="1100">
                <a:solidFill>
                  <a:schemeClr val="bg1"/>
                </a:solidFill>
              </a:rPr>
              <a:t>Aug YTD:</a:t>
            </a:r>
            <a:br>
              <a:rPr lang="en-US" sz="1100">
                <a:solidFill>
                  <a:schemeClr val="bg1"/>
                </a:solidFill>
              </a:rPr>
            </a:br>
            <a:r>
              <a:rPr lang="en-US" sz="1100">
                <a:solidFill>
                  <a:schemeClr val="bg1"/>
                </a:solidFill>
              </a:rPr>
              <a:t>31.80%</a:t>
            </a:r>
          </a:p>
        </p:txBody>
      </p:sp>
      <p:sp>
        <p:nvSpPr>
          <p:cNvPr id="43" name="Rectangle 42">
            <a:extLst>
              <a:ext uri="{FF2B5EF4-FFF2-40B4-BE49-F238E27FC236}">
                <a16:creationId xmlns:a16="http://schemas.microsoft.com/office/drawing/2014/main" id="{B0AA9283-8E19-9F9B-5C1E-9506472A8204}"/>
              </a:ext>
            </a:extLst>
          </p:cNvPr>
          <p:cNvSpPr>
            <a:spLocks noChangeAspect="1"/>
          </p:cNvSpPr>
          <p:nvPr/>
        </p:nvSpPr>
        <p:spPr bwMode="gray">
          <a:xfrm>
            <a:off x="5059218" y="2091889"/>
            <a:ext cx="778164"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 rIns="36576" rtlCol="0" anchor="ctr"/>
          <a:lstStyle/>
          <a:p>
            <a:pPr algn="ctr"/>
            <a:r>
              <a:rPr lang="en-US" sz="1100">
                <a:solidFill>
                  <a:schemeClr val="bg1"/>
                </a:solidFill>
              </a:rPr>
              <a:t>Aug YTD:</a:t>
            </a:r>
            <a:br>
              <a:rPr lang="en-US" sz="1100">
                <a:solidFill>
                  <a:schemeClr val="bg1"/>
                </a:solidFill>
              </a:rPr>
            </a:br>
            <a:r>
              <a:rPr lang="en-US" sz="1100">
                <a:solidFill>
                  <a:schemeClr val="bg1"/>
                </a:solidFill>
              </a:rPr>
              <a:t>68.20%</a:t>
            </a:r>
          </a:p>
        </p:txBody>
      </p:sp>
      <p:graphicFrame>
        <p:nvGraphicFramePr>
          <p:cNvPr id="47" name="Chart 46">
            <a:extLst>
              <a:ext uri="{FF2B5EF4-FFF2-40B4-BE49-F238E27FC236}">
                <a16:creationId xmlns:a16="http://schemas.microsoft.com/office/drawing/2014/main" id="{E66ECC90-5CB8-1D3E-F66E-06775D99CD2D}"/>
              </a:ext>
            </a:extLst>
          </p:cNvPr>
          <p:cNvGraphicFramePr/>
          <p:nvPr>
            <p:extLst>
              <p:ext uri="{D42A27DB-BD31-4B8C-83A1-F6EECF244321}">
                <p14:modId xmlns:p14="http://schemas.microsoft.com/office/powerpoint/2010/main" val="780937795"/>
              </p:ext>
            </p:extLst>
          </p:nvPr>
        </p:nvGraphicFramePr>
        <p:xfrm>
          <a:off x="6286500" y="1825910"/>
          <a:ext cx="5527675" cy="4038600"/>
        </p:xfrm>
        <a:graphic>
          <a:graphicData uri="http://schemas.openxmlformats.org/drawingml/2006/chart">
            <c:chart xmlns:c="http://schemas.openxmlformats.org/drawingml/2006/chart" xmlns:r="http://schemas.openxmlformats.org/officeDocument/2006/relationships" r:id="rId4"/>
          </a:graphicData>
        </a:graphic>
      </p:graphicFrame>
      <p:grpSp>
        <p:nvGrpSpPr>
          <p:cNvPr id="48" name="Group 47">
            <a:extLst>
              <a:ext uri="{FF2B5EF4-FFF2-40B4-BE49-F238E27FC236}">
                <a16:creationId xmlns:a16="http://schemas.microsoft.com/office/drawing/2014/main" id="{9BC72CC1-0D47-944A-3F9A-1C1D4E4B5658}"/>
              </a:ext>
            </a:extLst>
          </p:cNvPr>
          <p:cNvGrpSpPr/>
          <p:nvPr/>
        </p:nvGrpSpPr>
        <p:grpSpPr bwMode="gray">
          <a:xfrm>
            <a:off x="7405104" y="5931796"/>
            <a:ext cx="3723270" cy="203133"/>
            <a:chOff x="1496429" y="5839436"/>
            <a:chExt cx="3723270" cy="203133"/>
          </a:xfrm>
        </p:grpSpPr>
        <p:grpSp>
          <p:nvGrpSpPr>
            <p:cNvPr id="49" name="Group 48">
              <a:extLst>
                <a:ext uri="{FF2B5EF4-FFF2-40B4-BE49-F238E27FC236}">
                  <a16:creationId xmlns:a16="http://schemas.microsoft.com/office/drawing/2014/main" id="{4E9AFA07-5BED-FE8D-84AB-AFBBD98B8685}"/>
                </a:ext>
              </a:extLst>
            </p:cNvPr>
            <p:cNvGrpSpPr/>
            <p:nvPr/>
          </p:nvGrpSpPr>
          <p:grpSpPr bwMode="gray">
            <a:xfrm>
              <a:off x="3472527" y="5839436"/>
              <a:ext cx="1747172" cy="203133"/>
              <a:chOff x="2540001" y="6029936"/>
              <a:chExt cx="1747172" cy="203133"/>
            </a:xfrm>
          </p:grpSpPr>
          <p:sp>
            <p:nvSpPr>
              <p:cNvPr id="53" name="TextBox 52">
                <a:extLst>
                  <a:ext uri="{FF2B5EF4-FFF2-40B4-BE49-F238E27FC236}">
                    <a16:creationId xmlns:a16="http://schemas.microsoft.com/office/drawing/2014/main" id="{720FD9B1-618D-ADB2-DF05-D0A4A50A4DFF}"/>
                  </a:ext>
                </a:extLst>
              </p:cNvPr>
              <p:cNvSpPr txBox="1"/>
              <p:nvPr/>
            </p:nvSpPr>
            <p:spPr bwMode="gray">
              <a:xfrm>
                <a:off x="2978150" y="6029936"/>
                <a:ext cx="130902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Competitor doses</a:t>
                </a:r>
              </a:p>
            </p:txBody>
          </p:sp>
          <p:cxnSp>
            <p:nvCxnSpPr>
              <p:cNvPr id="54" name="Straight Connector 53">
                <a:extLst>
                  <a:ext uri="{FF2B5EF4-FFF2-40B4-BE49-F238E27FC236}">
                    <a16:creationId xmlns:a16="http://schemas.microsoft.com/office/drawing/2014/main" id="{43288DB7-0A2F-9DA1-E97D-62BBC95E28BC}"/>
                  </a:ext>
                </a:extLst>
              </p:cNvPr>
              <p:cNvCxnSpPr>
                <a:cxnSpLocks/>
              </p:cNvCxnSpPr>
              <p:nvPr/>
            </p:nvCxnSpPr>
            <p:spPr bwMode="gray">
              <a:xfrm>
                <a:off x="2540001" y="6131503"/>
                <a:ext cx="360217"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25EA8C05-7A10-11F8-F41B-079A74FE441C}"/>
                </a:ext>
              </a:extLst>
            </p:cNvPr>
            <p:cNvGrpSpPr/>
            <p:nvPr/>
          </p:nvGrpSpPr>
          <p:grpSpPr bwMode="gray">
            <a:xfrm>
              <a:off x="1496429" y="5839436"/>
              <a:ext cx="1345831" cy="203133"/>
              <a:chOff x="377825" y="6029936"/>
              <a:chExt cx="1345831" cy="203133"/>
            </a:xfrm>
          </p:grpSpPr>
          <p:sp>
            <p:nvSpPr>
              <p:cNvPr id="51" name="TextBox 50">
                <a:extLst>
                  <a:ext uri="{FF2B5EF4-FFF2-40B4-BE49-F238E27FC236}">
                    <a16:creationId xmlns:a16="http://schemas.microsoft.com/office/drawing/2014/main" id="{9F504A21-713F-FDE6-6982-375CA66EE827}"/>
                  </a:ext>
                </a:extLst>
              </p:cNvPr>
              <p:cNvSpPr txBox="1"/>
              <p:nvPr/>
            </p:nvSpPr>
            <p:spPr bwMode="gray">
              <a:xfrm>
                <a:off x="812513" y="6029936"/>
                <a:ext cx="91114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Merck doses</a:t>
                </a:r>
              </a:p>
            </p:txBody>
          </p:sp>
          <p:cxnSp>
            <p:nvCxnSpPr>
              <p:cNvPr id="52" name="Straight Connector 51">
                <a:extLst>
                  <a:ext uri="{FF2B5EF4-FFF2-40B4-BE49-F238E27FC236}">
                    <a16:creationId xmlns:a16="http://schemas.microsoft.com/office/drawing/2014/main" id="{8669A1D1-0147-D8CA-1DC0-B4B79BE715D6}"/>
                  </a:ext>
                </a:extLst>
              </p:cNvPr>
              <p:cNvCxnSpPr>
                <a:cxnSpLocks/>
              </p:cNvCxnSpPr>
              <p:nvPr/>
            </p:nvCxnSpPr>
            <p:spPr bwMode="gray">
              <a:xfrm>
                <a:off x="377825" y="6131503"/>
                <a:ext cx="360217"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grpSp>
      </p:grpSp>
      <p:cxnSp>
        <p:nvCxnSpPr>
          <p:cNvPr id="55" name="Straight Connector 54">
            <a:extLst>
              <a:ext uri="{FF2B5EF4-FFF2-40B4-BE49-F238E27FC236}">
                <a16:creationId xmlns:a16="http://schemas.microsoft.com/office/drawing/2014/main" id="{B70B1BAB-3D3C-FB34-8F12-EEE305059A63}"/>
              </a:ext>
            </a:extLst>
          </p:cNvPr>
          <p:cNvCxnSpPr/>
          <p:nvPr/>
        </p:nvCxnSpPr>
        <p:spPr bwMode="gray">
          <a:xfrm>
            <a:off x="11727583" y="2437243"/>
            <a:ext cx="0" cy="415204"/>
          </a:xfrm>
          <a:prstGeom prst="line">
            <a:avLst/>
          </a:prstGeom>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0C55420-CF7F-A473-3396-80E8D8123AAA}"/>
              </a:ext>
            </a:extLst>
          </p:cNvPr>
          <p:cNvCxnSpPr/>
          <p:nvPr/>
        </p:nvCxnSpPr>
        <p:spPr bwMode="gray">
          <a:xfrm>
            <a:off x="11727583" y="4304141"/>
            <a:ext cx="0" cy="415204"/>
          </a:xfrm>
          <a:prstGeom prst="line">
            <a:avLst/>
          </a:prstGeom>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1215739-847C-603F-D579-57160E48D5DC}"/>
              </a:ext>
            </a:extLst>
          </p:cNvPr>
          <p:cNvSpPr>
            <a:spLocks noChangeAspect="1"/>
          </p:cNvSpPr>
          <p:nvPr/>
        </p:nvSpPr>
        <p:spPr bwMode="gray">
          <a:xfrm>
            <a:off x="10967893" y="4031670"/>
            <a:ext cx="778164"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 rIns="36576" rtlCol="0" anchor="ctr"/>
          <a:lstStyle/>
          <a:p>
            <a:pPr algn="ctr"/>
            <a:r>
              <a:rPr lang="en-US" sz="1100">
                <a:solidFill>
                  <a:schemeClr val="bg1"/>
                </a:solidFill>
              </a:rPr>
              <a:t>Aug YTD:</a:t>
            </a:r>
            <a:br>
              <a:rPr lang="en-US" sz="1100">
                <a:solidFill>
                  <a:schemeClr val="bg1"/>
                </a:solidFill>
              </a:rPr>
            </a:br>
            <a:r>
              <a:rPr lang="en-US" sz="1100">
                <a:solidFill>
                  <a:schemeClr val="bg1"/>
                </a:solidFill>
              </a:rPr>
              <a:t>12.35%</a:t>
            </a:r>
          </a:p>
        </p:txBody>
      </p:sp>
      <p:sp>
        <p:nvSpPr>
          <p:cNvPr id="58" name="Rectangle 57">
            <a:extLst>
              <a:ext uri="{FF2B5EF4-FFF2-40B4-BE49-F238E27FC236}">
                <a16:creationId xmlns:a16="http://schemas.microsoft.com/office/drawing/2014/main" id="{528B1432-F800-466C-0694-6492562AB0BE}"/>
              </a:ext>
            </a:extLst>
          </p:cNvPr>
          <p:cNvSpPr>
            <a:spLocks noChangeAspect="1"/>
          </p:cNvSpPr>
          <p:nvPr/>
        </p:nvSpPr>
        <p:spPr bwMode="gray">
          <a:xfrm>
            <a:off x="10967893" y="2646363"/>
            <a:ext cx="778164"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 rIns="36576" rtlCol="0" anchor="ctr"/>
          <a:lstStyle/>
          <a:p>
            <a:pPr algn="ctr"/>
            <a:r>
              <a:rPr lang="en-US" sz="1100">
                <a:solidFill>
                  <a:schemeClr val="bg1"/>
                </a:solidFill>
              </a:rPr>
              <a:t>Aug YTD:</a:t>
            </a:r>
            <a:br>
              <a:rPr lang="en-US" sz="1100">
                <a:solidFill>
                  <a:schemeClr val="bg1"/>
                </a:solidFill>
              </a:rPr>
            </a:br>
            <a:r>
              <a:rPr lang="en-US" sz="1100">
                <a:solidFill>
                  <a:schemeClr val="bg1"/>
                </a:solidFill>
              </a:rPr>
              <a:t>87.65%</a:t>
            </a:r>
          </a:p>
        </p:txBody>
      </p:sp>
      <p:sp>
        <p:nvSpPr>
          <p:cNvPr id="63" name="Rectangle 62">
            <a:extLst>
              <a:ext uri="{FF2B5EF4-FFF2-40B4-BE49-F238E27FC236}">
                <a16:creationId xmlns:a16="http://schemas.microsoft.com/office/drawing/2014/main" id="{206BDCF1-5D64-FC07-AD1F-B701FD351C7F}"/>
              </a:ext>
            </a:extLst>
          </p:cNvPr>
          <p:cNvSpPr/>
          <p:nvPr/>
        </p:nvSpPr>
        <p:spPr>
          <a:xfrm>
            <a:off x="7442199" y="1"/>
            <a:ext cx="4371976" cy="5810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b="1">
                <a:solidFill>
                  <a:schemeClr val="tx1"/>
                </a:solidFill>
              </a:rPr>
              <a:t>V1 – consistent time ranges (X axes)</a:t>
            </a:r>
          </a:p>
          <a:p>
            <a:pPr algn="ctr">
              <a:lnSpc>
                <a:spcPct val="90000"/>
              </a:lnSpc>
            </a:pPr>
            <a:r>
              <a:rPr lang="en-US" sz="1600" b="1">
                <a:solidFill>
                  <a:schemeClr val="tx1"/>
                </a:solidFill>
              </a:rPr>
              <a:t>Confirm YTD share callouts</a:t>
            </a:r>
          </a:p>
        </p:txBody>
      </p:sp>
    </p:spTree>
    <p:extLst>
      <p:ext uri="{BB962C8B-B14F-4D97-AF65-F5344CB8AC3E}">
        <p14:creationId xmlns:p14="http://schemas.microsoft.com/office/powerpoint/2010/main" val="34757555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21FC4D57-A7E2-5A53-C71D-4A6BEAB1A8FC}"/>
              </a:ext>
            </a:extLst>
          </p:cNvPr>
          <p:cNvSpPr>
            <a:spLocks noGrp="1"/>
          </p:cNvSpPr>
          <p:nvPr>
            <p:ph type="body" sz="quarter" idx="16"/>
          </p:nvPr>
        </p:nvSpPr>
        <p:spPr>
          <a:xfrm>
            <a:off x="377824" y="6031339"/>
            <a:ext cx="10008821" cy="426611"/>
          </a:xfrm>
        </p:spPr>
        <p:txBody>
          <a:bodyPr/>
          <a:lstStyle/>
          <a:p>
            <a:r>
              <a:rPr lang="en-US"/>
              <a:t>Source: VPMT Dashboard/Market Performance/R12M June 2023/Pneumo Adult/All Segment (IDN, Pharmacy, FQHC)</a:t>
            </a:r>
          </a:p>
        </p:txBody>
      </p:sp>
      <p:sp>
        <p:nvSpPr>
          <p:cNvPr id="2" name="Title 1">
            <a:extLst>
              <a:ext uri="{FF2B5EF4-FFF2-40B4-BE49-F238E27FC236}">
                <a16:creationId xmlns:a16="http://schemas.microsoft.com/office/drawing/2014/main" id="{24A3EFF8-995E-6F25-DBCF-2A89E33A6746}"/>
              </a:ext>
            </a:extLst>
          </p:cNvPr>
          <p:cNvSpPr>
            <a:spLocks noGrp="1"/>
          </p:cNvSpPr>
          <p:nvPr>
            <p:ph type="title"/>
          </p:nvPr>
        </p:nvSpPr>
        <p:spPr>
          <a:xfrm>
            <a:off x="377824" y="377825"/>
            <a:ext cx="11436345" cy="850107"/>
          </a:xfrm>
        </p:spPr>
        <p:txBody>
          <a:bodyPr/>
          <a:lstStyle/>
          <a:p>
            <a:r>
              <a:rPr lang="en-US"/>
              <a:t>Competitor share within the Pharmacy segment drives their share in the overall Adult pneumococcal market</a:t>
            </a:r>
          </a:p>
        </p:txBody>
      </p:sp>
      <p:sp>
        <p:nvSpPr>
          <p:cNvPr id="5" name="Slide Number Placeholder 4">
            <a:extLst>
              <a:ext uri="{FF2B5EF4-FFF2-40B4-BE49-F238E27FC236}">
                <a16:creationId xmlns:a16="http://schemas.microsoft.com/office/drawing/2014/main" id="{B40783D1-BB7C-B8CE-E66D-A026097560E1}"/>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5</a:t>
            </a:fld>
            <a:endParaRPr lang="en-GB"/>
          </a:p>
        </p:txBody>
      </p:sp>
      <p:sp>
        <p:nvSpPr>
          <p:cNvPr id="9" name="Title 1">
            <a:extLst>
              <a:ext uri="{FF2B5EF4-FFF2-40B4-BE49-F238E27FC236}">
                <a16:creationId xmlns:a16="http://schemas.microsoft.com/office/drawing/2014/main" id="{459F0740-A3D5-BB8D-12B9-02C0A24A1A25}"/>
              </a:ext>
            </a:extLst>
          </p:cNvPr>
          <p:cNvSpPr txBox="1">
            <a:spLocks/>
          </p:cNvSpPr>
          <p:nvPr/>
        </p:nvSpPr>
        <p:spPr>
          <a:xfrm>
            <a:off x="960718" y="6507369"/>
            <a:ext cx="5841528" cy="19776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a:lstStyle>
          <a:p>
            <a:endParaRPr lang="en-US" sz="900"/>
          </a:p>
        </p:txBody>
      </p:sp>
      <p:sp>
        <p:nvSpPr>
          <p:cNvPr id="6" name="TextBox 5">
            <a:extLst>
              <a:ext uri="{FF2B5EF4-FFF2-40B4-BE49-F238E27FC236}">
                <a16:creationId xmlns:a16="http://schemas.microsoft.com/office/drawing/2014/main" id="{13F73A31-8D85-5CB2-A8FB-33162FF4760F}"/>
              </a:ext>
            </a:extLst>
          </p:cNvPr>
          <p:cNvSpPr txBox="1"/>
          <p:nvPr/>
        </p:nvSpPr>
        <p:spPr>
          <a:xfrm>
            <a:off x="377825" y="1314450"/>
            <a:ext cx="5422900" cy="461665"/>
          </a:xfrm>
          <a:prstGeom prst="rect">
            <a:avLst/>
          </a:prstGeom>
          <a:noFill/>
        </p:spPr>
        <p:txBody>
          <a:bodyPr wrap="square" lIns="0" tIns="91440" rIns="0" bIns="91440" rtlCol="0">
            <a:spAutoFit/>
          </a:bodyPr>
          <a:lstStyle/>
          <a:p>
            <a:pPr algn="l">
              <a:lnSpc>
                <a:spcPct val="90000"/>
              </a:lnSpc>
              <a:spcBef>
                <a:spcPts val="200"/>
              </a:spcBef>
            </a:pPr>
            <a:r>
              <a:rPr lang="en-US" sz="2000">
                <a:solidFill>
                  <a:schemeClr val="accent1"/>
                </a:solidFill>
              </a:rPr>
              <a:t>All markets share, Merck vs. competitor (%)</a:t>
            </a:r>
          </a:p>
        </p:txBody>
      </p:sp>
      <p:sp>
        <p:nvSpPr>
          <p:cNvPr id="14" name="TextBox 13">
            <a:extLst>
              <a:ext uri="{FF2B5EF4-FFF2-40B4-BE49-F238E27FC236}">
                <a16:creationId xmlns:a16="http://schemas.microsoft.com/office/drawing/2014/main" id="{D07B0B78-16DD-186B-0423-D5AC62C42DED}"/>
              </a:ext>
            </a:extLst>
          </p:cNvPr>
          <p:cNvSpPr txBox="1"/>
          <p:nvPr/>
        </p:nvSpPr>
        <p:spPr>
          <a:xfrm>
            <a:off x="6286500" y="1314450"/>
            <a:ext cx="5422900" cy="461665"/>
          </a:xfrm>
          <a:prstGeom prst="rect">
            <a:avLst/>
          </a:prstGeom>
          <a:noFill/>
        </p:spPr>
        <p:txBody>
          <a:bodyPr wrap="square" lIns="0" tIns="91440" rIns="0" bIns="91440" rtlCol="0">
            <a:spAutoFit/>
          </a:bodyPr>
          <a:lstStyle/>
          <a:p>
            <a:pPr algn="l">
              <a:lnSpc>
                <a:spcPct val="90000"/>
              </a:lnSpc>
              <a:spcBef>
                <a:spcPts val="200"/>
              </a:spcBef>
            </a:pPr>
            <a:r>
              <a:rPr lang="en-US" sz="2000">
                <a:solidFill>
                  <a:schemeClr val="accent1"/>
                </a:solidFill>
              </a:rPr>
              <a:t>Pharmacy share, Merck vs. competitor (%)</a:t>
            </a:r>
          </a:p>
        </p:txBody>
      </p:sp>
      <p:graphicFrame>
        <p:nvGraphicFramePr>
          <p:cNvPr id="33" name="Chart 32">
            <a:extLst>
              <a:ext uri="{FF2B5EF4-FFF2-40B4-BE49-F238E27FC236}">
                <a16:creationId xmlns:a16="http://schemas.microsoft.com/office/drawing/2014/main" id="{8E2ACFDC-E4CA-4BD4-F272-85417717599A}"/>
              </a:ext>
            </a:extLst>
          </p:cNvPr>
          <p:cNvGraphicFramePr/>
          <p:nvPr/>
        </p:nvGraphicFramePr>
        <p:xfrm>
          <a:off x="377825" y="1825910"/>
          <a:ext cx="5527675" cy="4038600"/>
        </p:xfrm>
        <a:graphic>
          <a:graphicData uri="http://schemas.openxmlformats.org/drawingml/2006/chart">
            <c:chart xmlns:c="http://schemas.openxmlformats.org/drawingml/2006/chart" xmlns:r="http://schemas.openxmlformats.org/officeDocument/2006/relationships" r:id="rId3"/>
          </a:graphicData>
        </a:graphic>
      </p:graphicFrame>
      <p:grpSp>
        <p:nvGrpSpPr>
          <p:cNvPr id="34" name="Group 33">
            <a:extLst>
              <a:ext uri="{FF2B5EF4-FFF2-40B4-BE49-F238E27FC236}">
                <a16:creationId xmlns:a16="http://schemas.microsoft.com/office/drawing/2014/main" id="{50763F29-E416-ADA6-2C72-F3D6A466857D}"/>
              </a:ext>
            </a:extLst>
          </p:cNvPr>
          <p:cNvGrpSpPr/>
          <p:nvPr/>
        </p:nvGrpSpPr>
        <p:grpSpPr>
          <a:xfrm>
            <a:off x="1496429" y="5931796"/>
            <a:ext cx="3723270" cy="203133"/>
            <a:chOff x="1496429" y="5839436"/>
            <a:chExt cx="3723270" cy="203133"/>
          </a:xfrm>
        </p:grpSpPr>
        <p:grpSp>
          <p:nvGrpSpPr>
            <p:cNvPr id="35" name="Group 34">
              <a:extLst>
                <a:ext uri="{FF2B5EF4-FFF2-40B4-BE49-F238E27FC236}">
                  <a16:creationId xmlns:a16="http://schemas.microsoft.com/office/drawing/2014/main" id="{D2F765CF-2ED4-A26F-ABDE-94C5442499A8}"/>
                </a:ext>
              </a:extLst>
            </p:cNvPr>
            <p:cNvGrpSpPr/>
            <p:nvPr/>
          </p:nvGrpSpPr>
          <p:grpSpPr>
            <a:xfrm>
              <a:off x="3472527" y="5839436"/>
              <a:ext cx="1747172" cy="203133"/>
              <a:chOff x="2540001" y="6029936"/>
              <a:chExt cx="1747172" cy="203133"/>
            </a:xfrm>
          </p:grpSpPr>
          <p:sp>
            <p:nvSpPr>
              <p:cNvPr id="39" name="TextBox 38">
                <a:extLst>
                  <a:ext uri="{FF2B5EF4-FFF2-40B4-BE49-F238E27FC236}">
                    <a16:creationId xmlns:a16="http://schemas.microsoft.com/office/drawing/2014/main" id="{76425E78-7D34-6B5A-120C-F28174813D8B}"/>
                  </a:ext>
                </a:extLst>
              </p:cNvPr>
              <p:cNvSpPr txBox="1"/>
              <p:nvPr/>
            </p:nvSpPr>
            <p:spPr>
              <a:xfrm>
                <a:off x="2978150" y="6029936"/>
                <a:ext cx="130902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Competitor doses</a:t>
                </a:r>
              </a:p>
            </p:txBody>
          </p:sp>
          <p:cxnSp>
            <p:nvCxnSpPr>
              <p:cNvPr id="40" name="Straight Connector 39">
                <a:extLst>
                  <a:ext uri="{FF2B5EF4-FFF2-40B4-BE49-F238E27FC236}">
                    <a16:creationId xmlns:a16="http://schemas.microsoft.com/office/drawing/2014/main" id="{FD3F4539-0E48-EB35-89EF-EBF763262D59}"/>
                  </a:ext>
                </a:extLst>
              </p:cNvPr>
              <p:cNvCxnSpPr>
                <a:cxnSpLocks/>
              </p:cNvCxnSpPr>
              <p:nvPr/>
            </p:nvCxnSpPr>
            <p:spPr>
              <a:xfrm>
                <a:off x="2540001" y="6131503"/>
                <a:ext cx="360217"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A2DF1D1A-6A74-3B0B-B2C8-EF5364E292F4}"/>
                </a:ext>
              </a:extLst>
            </p:cNvPr>
            <p:cNvGrpSpPr/>
            <p:nvPr/>
          </p:nvGrpSpPr>
          <p:grpSpPr>
            <a:xfrm>
              <a:off x="1496429" y="5839436"/>
              <a:ext cx="1345831" cy="203133"/>
              <a:chOff x="377825" y="6029936"/>
              <a:chExt cx="1345831" cy="203133"/>
            </a:xfrm>
          </p:grpSpPr>
          <p:sp>
            <p:nvSpPr>
              <p:cNvPr id="37" name="TextBox 36">
                <a:extLst>
                  <a:ext uri="{FF2B5EF4-FFF2-40B4-BE49-F238E27FC236}">
                    <a16:creationId xmlns:a16="http://schemas.microsoft.com/office/drawing/2014/main" id="{2D3C6321-78E7-9D23-360F-DDFAD5B95C12}"/>
                  </a:ext>
                </a:extLst>
              </p:cNvPr>
              <p:cNvSpPr txBox="1"/>
              <p:nvPr/>
            </p:nvSpPr>
            <p:spPr>
              <a:xfrm>
                <a:off x="812513" y="6029936"/>
                <a:ext cx="91114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Merck doses</a:t>
                </a:r>
              </a:p>
            </p:txBody>
          </p:sp>
          <p:cxnSp>
            <p:nvCxnSpPr>
              <p:cNvPr id="38" name="Straight Connector 37">
                <a:extLst>
                  <a:ext uri="{FF2B5EF4-FFF2-40B4-BE49-F238E27FC236}">
                    <a16:creationId xmlns:a16="http://schemas.microsoft.com/office/drawing/2014/main" id="{19E9416A-2F26-421F-D3A7-56CD38E870A5}"/>
                  </a:ext>
                </a:extLst>
              </p:cNvPr>
              <p:cNvCxnSpPr>
                <a:cxnSpLocks/>
              </p:cNvCxnSpPr>
              <p:nvPr/>
            </p:nvCxnSpPr>
            <p:spPr>
              <a:xfrm>
                <a:off x="377825" y="6131503"/>
                <a:ext cx="360217"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grpSp>
      </p:grpSp>
      <p:cxnSp>
        <p:nvCxnSpPr>
          <p:cNvPr id="45" name="Straight Connector 44">
            <a:extLst>
              <a:ext uri="{FF2B5EF4-FFF2-40B4-BE49-F238E27FC236}">
                <a16:creationId xmlns:a16="http://schemas.microsoft.com/office/drawing/2014/main" id="{119BF2F1-4A4D-2215-8C14-55F3C1C6FB72}"/>
              </a:ext>
            </a:extLst>
          </p:cNvPr>
          <p:cNvCxnSpPr/>
          <p:nvPr/>
        </p:nvCxnSpPr>
        <p:spPr bwMode="gray">
          <a:xfrm>
            <a:off x="5818908" y="2475343"/>
            <a:ext cx="0" cy="415204"/>
          </a:xfrm>
          <a:prstGeom prst="line">
            <a:avLst/>
          </a:prstGeom>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828D82-B11F-4F66-4DDC-E91DA41372D6}"/>
              </a:ext>
            </a:extLst>
          </p:cNvPr>
          <p:cNvCxnSpPr/>
          <p:nvPr/>
        </p:nvCxnSpPr>
        <p:spPr bwMode="gray">
          <a:xfrm>
            <a:off x="5818908" y="3694541"/>
            <a:ext cx="0" cy="415204"/>
          </a:xfrm>
          <a:prstGeom prst="line">
            <a:avLst/>
          </a:prstGeom>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33C4EF2-F64B-A3D9-FC2D-50DCACD9F134}"/>
              </a:ext>
            </a:extLst>
          </p:cNvPr>
          <p:cNvSpPr>
            <a:spLocks noChangeAspect="1"/>
          </p:cNvSpPr>
          <p:nvPr/>
        </p:nvSpPr>
        <p:spPr bwMode="gray">
          <a:xfrm>
            <a:off x="5059218" y="3422070"/>
            <a:ext cx="778164"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 rIns="36576" rtlCol="0" anchor="ctr"/>
          <a:lstStyle/>
          <a:p>
            <a:pPr algn="ctr"/>
            <a:r>
              <a:rPr lang="en-US" sz="1100">
                <a:solidFill>
                  <a:schemeClr val="bg1"/>
                </a:solidFill>
              </a:rPr>
              <a:t>Aug YTD:</a:t>
            </a:r>
            <a:br>
              <a:rPr lang="en-US" sz="1100">
                <a:solidFill>
                  <a:schemeClr val="bg1"/>
                </a:solidFill>
              </a:rPr>
            </a:br>
            <a:r>
              <a:rPr lang="en-US" sz="1100">
                <a:solidFill>
                  <a:schemeClr val="bg1"/>
                </a:solidFill>
              </a:rPr>
              <a:t>31.80%</a:t>
            </a:r>
          </a:p>
        </p:txBody>
      </p:sp>
      <p:sp>
        <p:nvSpPr>
          <p:cNvPr id="43" name="Rectangle 42">
            <a:extLst>
              <a:ext uri="{FF2B5EF4-FFF2-40B4-BE49-F238E27FC236}">
                <a16:creationId xmlns:a16="http://schemas.microsoft.com/office/drawing/2014/main" id="{B0AA9283-8E19-9F9B-5C1E-9506472A8204}"/>
              </a:ext>
            </a:extLst>
          </p:cNvPr>
          <p:cNvSpPr>
            <a:spLocks noChangeAspect="1"/>
          </p:cNvSpPr>
          <p:nvPr/>
        </p:nvSpPr>
        <p:spPr bwMode="gray">
          <a:xfrm>
            <a:off x="5059218" y="2091889"/>
            <a:ext cx="778164"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 rIns="36576" rtlCol="0" anchor="ctr"/>
          <a:lstStyle/>
          <a:p>
            <a:pPr algn="ctr"/>
            <a:r>
              <a:rPr lang="en-US" sz="1100">
                <a:solidFill>
                  <a:schemeClr val="bg1"/>
                </a:solidFill>
              </a:rPr>
              <a:t>Aug YTD:</a:t>
            </a:r>
            <a:br>
              <a:rPr lang="en-US" sz="1100">
                <a:solidFill>
                  <a:schemeClr val="bg1"/>
                </a:solidFill>
              </a:rPr>
            </a:br>
            <a:r>
              <a:rPr lang="en-US" sz="1100">
                <a:solidFill>
                  <a:schemeClr val="bg1"/>
                </a:solidFill>
              </a:rPr>
              <a:t>68.20%</a:t>
            </a:r>
          </a:p>
        </p:txBody>
      </p:sp>
      <p:graphicFrame>
        <p:nvGraphicFramePr>
          <p:cNvPr id="47" name="Chart 46">
            <a:extLst>
              <a:ext uri="{FF2B5EF4-FFF2-40B4-BE49-F238E27FC236}">
                <a16:creationId xmlns:a16="http://schemas.microsoft.com/office/drawing/2014/main" id="{E66ECC90-5CB8-1D3E-F66E-06775D99CD2D}"/>
              </a:ext>
            </a:extLst>
          </p:cNvPr>
          <p:cNvGraphicFramePr/>
          <p:nvPr>
            <p:extLst>
              <p:ext uri="{D42A27DB-BD31-4B8C-83A1-F6EECF244321}">
                <p14:modId xmlns:p14="http://schemas.microsoft.com/office/powerpoint/2010/main" val="2797826781"/>
              </p:ext>
            </p:extLst>
          </p:nvPr>
        </p:nvGraphicFramePr>
        <p:xfrm>
          <a:off x="6286500" y="1825910"/>
          <a:ext cx="5527675" cy="4038600"/>
        </p:xfrm>
        <a:graphic>
          <a:graphicData uri="http://schemas.openxmlformats.org/drawingml/2006/chart">
            <c:chart xmlns:c="http://schemas.openxmlformats.org/drawingml/2006/chart" xmlns:r="http://schemas.openxmlformats.org/officeDocument/2006/relationships" r:id="rId4"/>
          </a:graphicData>
        </a:graphic>
      </p:graphicFrame>
      <p:grpSp>
        <p:nvGrpSpPr>
          <p:cNvPr id="48" name="Group 47">
            <a:extLst>
              <a:ext uri="{FF2B5EF4-FFF2-40B4-BE49-F238E27FC236}">
                <a16:creationId xmlns:a16="http://schemas.microsoft.com/office/drawing/2014/main" id="{9BC72CC1-0D47-944A-3F9A-1C1D4E4B5658}"/>
              </a:ext>
            </a:extLst>
          </p:cNvPr>
          <p:cNvGrpSpPr/>
          <p:nvPr/>
        </p:nvGrpSpPr>
        <p:grpSpPr>
          <a:xfrm>
            <a:off x="7405104" y="5931796"/>
            <a:ext cx="3723270" cy="203133"/>
            <a:chOff x="1496429" y="5839436"/>
            <a:chExt cx="3723270" cy="203133"/>
          </a:xfrm>
        </p:grpSpPr>
        <p:grpSp>
          <p:nvGrpSpPr>
            <p:cNvPr id="49" name="Group 48">
              <a:extLst>
                <a:ext uri="{FF2B5EF4-FFF2-40B4-BE49-F238E27FC236}">
                  <a16:creationId xmlns:a16="http://schemas.microsoft.com/office/drawing/2014/main" id="{4E9AFA07-5BED-FE8D-84AB-AFBBD98B8685}"/>
                </a:ext>
              </a:extLst>
            </p:cNvPr>
            <p:cNvGrpSpPr/>
            <p:nvPr/>
          </p:nvGrpSpPr>
          <p:grpSpPr>
            <a:xfrm>
              <a:off x="3472527" y="5839436"/>
              <a:ext cx="1747172" cy="203133"/>
              <a:chOff x="2540001" y="6029936"/>
              <a:chExt cx="1747172" cy="203133"/>
            </a:xfrm>
          </p:grpSpPr>
          <p:sp>
            <p:nvSpPr>
              <p:cNvPr id="53" name="TextBox 52">
                <a:extLst>
                  <a:ext uri="{FF2B5EF4-FFF2-40B4-BE49-F238E27FC236}">
                    <a16:creationId xmlns:a16="http://schemas.microsoft.com/office/drawing/2014/main" id="{720FD9B1-618D-ADB2-DF05-D0A4A50A4DFF}"/>
                  </a:ext>
                </a:extLst>
              </p:cNvPr>
              <p:cNvSpPr txBox="1"/>
              <p:nvPr/>
            </p:nvSpPr>
            <p:spPr>
              <a:xfrm>
                <a:off x="2978150" y="6029936"/>
                <a:ext cx="130902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Competitor doses</a:t>
                </a:r>
              </a:p>
            </p:txBody>
          </p:sp>
          <p:cxnSp>
            <p:nvCxnSpPr>
              <p:cNvPr id="54" name="Straight Connector 53">
                <a:extLst>
                  <a:ext uri="{FF2B5EF4-FFF2-40B4-BE49-F238E27FC236}">
                    <a16:creationId xmlns:a16="http://schemas.microsoft.com/office/drawing/2014/main" id="{43288DB7-0A2F-9DA1-E97D-62BBC95E28BC}"/>
                  </a:ext>
                </a:extLst>
              </p:cNvPr>
              <p:cNvCxnSpPr>
                <a:cxnSpLocks/>
              </p:cNvCxnSpPr>
              <p:nvPr/>
            </p:nvCxnSpPr>
            <p:spPr>
              <a:xfrm>
                <a:off x="2540001" y="6131503"/>
                <a:ext cx="360217"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25EA8C05-7A10-11F8-F41B-079A74FE441C}"/>
                </a:ext>
              </a:extLst>
            </p:cNvPr>
            <p:cNvGrpSpPr/>
            <p:nvPr/>
          </p:nvGrpSpPr>
          <p:grpSpPr>
            <a:xfrm>
              <a:off x="1496429" y="5839436"/>
              <a:ext cx="1345831" cy="203133"/>
              <a:chOff x="377825" y="6029936"/>
              <a:chExt cx="1345831" cy="203133"/>
            </a:xfrm>
          </p:grpSpPr>
          <p:sp>
            <p:nvSpPr>
              <p:cNvPr id="51" name="TextBox 50">
                <a:extLst>
                  <a:ext uri="{FF2B5EF4-FFF2-40B4-BE49-F238E27FC236}">
                    <a16:creationId xmlns:a16="http://schemas.microsoft.com/office/drawing/2014/main" id="{9F504A21-713F-FDE6-6982-375CA66EE827}"/>
                  </a:ext>
                </a:extLst>
              </p:cNvPr>
              <p:cNvSpPr txBox="1"/>
              <p:nvPr/>
            </p:nvSpPr>
            <p:spPr>
              <a:xfrm>
                <a:off x="812513" y="6029936"/>
                <a:ext cx="911143" cy="203133"/>
              </a:xfrm>
              <a:prstGeom prst="rect">
                <a:avLst/>
              </a:prstGeom>
              <a:noFill/>
            </p:spPr>
            <p:txBody>
              <a:bodyPr wrap="square" lIns="18288" tIns="18288" rIns="18288" bIns="18288" rtlCol="0" anchor="ctr" anchorCtr="0">
                <a:spAutoFit/>
              </a:bodyPr>
              <a:lstStyle/>
              <a:p>
                <a:pPr algn="l">
                  <a:lnSpc>
                    <a:spcPct val="90000"/>
                  </a:lnSpc>
                  <a:spcBef>
                    <a:spcPts val="200"/>
                  </a:spcBef>
                </a:pPr>
                <a:r>
                  <a:rPr lang="en-US" sz="1200"/>
                  <a:t>Merck doses</a:t>
                </a:r>
              </a:p>
            </p:txBody>
          </p:sp>
          <p:cxnSp>
            <p:nvCxnSpPr>
              <p:cNvPr id="52" name="Straight Connector 51">
                <a:extLst>
                  <a:ext uri="{FF2B5EF4-FFF2-40B4-BE49-F238E27FC236}">
                    <a16:creationId xmlns:a16="http://schemas.microsoft.com/office/drawing/2014/main" id="{8669A1D1-0147-D8CA-1DC0-B4B79BE715D6}"/>
                  </a:ext>
                </a:extLst>
              </p:cNvPr>
              <p:cNvCxnSpPr>
                <a:cxnSpLocks/>
              </p:cNvCxnSpPr>
              <p:nvPr/>
            </p:nvCxnSpPr>
            <p:spPr>
              <a:xfrm>
                <a:off x="377825" y="6131503"/>
                <a:ext cx="360217" cy="0"/>
              </a:xfrm>
              <a:prstGeom prst="line">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grpSp>
      </p:grpSp>
      <p:cxnSp>
        <p:nvCxnSpPr>
          <p:cNvPr id="55" name="Straight Connector 54">
            <a:extLst>
              <a:ext uri="{FF2B5EF4-FFF2-40B4-BE49-F238E27FC236}">
                <a16:creationId xmlns:a16="http://schemas.microsoft.com/office/drawing/2014/main" id="{B70B1BAB-3D3C-FB34-8F12-EEE305059A63}"/>
              </a:ext>
            </a:extLst>
          </p:cNvPr>
          <p:cNvCxnSpPr/>
          <p:nvPr/>
        </p:nvCxnSpPr>
        <p:spPr bwMode="gray">
          <a:xfrm>
            <a:off x="11727583" y="2437243"/>
            <a:ext cx="0" cy="415204"/>
          </a:xfrm>
          <a:prstGeom prst="line">
            <a:avLst/>
          </a:prstGeom>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0C55420-CF7F-A473-3396-80E8D8123AAA}"/>
              </a:ext>
            </a:extLst>
          </p:cNvPr>
          <p:cNvCxnSpPr/>
          <p:nvPr/>
        </p:nvCxnSpPr>
        <p:spPr bwMode="gray">
          <a:xfrm>
            <a:off x="11727583" y="4304141"/>
            <a:ext cx="0" cy="415204"/>
          </a:xfrm>
          <a:prstGeom prst="line">
            <a:avLst/>
          </a:prstGeom>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1215739-847C-603F-D579-57160E48D5DC}"/>
              </a:ext>
            </a:extLst>
          </p:cNvPr>
          <p:cNvSpPr>
            <a:spLocks noChangeAspect="1"/>
          </p:cNvSpPr>
          <p:nvPr/>
        </p:nvSpPr>
        <p:spPr bwMode="gray">
          <a:xfrm>
            <a:off x="10967893" y="4031670"/>
            <a:ext cx="778164"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 rIns="36576" rtlCol="0" anchor="ctr"/>
          <a:lstStyle/>
          <a:p>
            <a:pPr algn="ctr"/>
            <a:r>
              <a:rPr lang="en-US" sz="1100">
                <a:solidFill>
                  <a:schemeClr val="bg1"/>
                </a:solidFill>
              </a:rPr>
              <a:t>Aug YTD:</a:t>
            </a:r>
            <a:br>
              <a:rPr lang="en-US" sz="1100">
                <a:solidFill>
                  <a:schemeClr val="bg1"/>
                </a:solidFill>
              </a:rPr>
            </a:br>
            <a:r>
              <a:rPr lang="en-US" sz="1100">
                <a:solidFill>
                  <a:schemeClr val="bg1"/>
                </a:solidFill>
              </a:rPr>
              <a:t>12.35%</a:t>
            </a:r>
          </a:p>
        </p:txBody>
      </p:sp>
      <p:sp>
        <p:nvSpPr>
          <p:cNvPr id="58" name="Rectangle 57">
            <a:extLst>
              <a:ext uri="{FF2B5EF4-FFF2-40B4-BE49-F238E27FC236}">
                <a16:creationId xmlns:a16="http://schemas.microsoft.com/office/drawing/2014/main" id="{528B1432-F800-466C-0694-6492562AB0BE}"/>
              </a:ext>
            </a:extLst>
          </p:cNvPr>
          <p:cNvSpPr>
            <a:spLocks noChangeAspect="1"/>
          </p:cNvSpPr>
          <p:nvPr/>
        </p:nvSpPr>
        <p:spPr bwMode="gray">
          <a:xfrm>
            <a:off x="10967893" y="2646363"/>
            <a:ext cx="778164"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 rIns="36576" rtlCol="0" anchor="ctr"/>
          <a:lstStyle/>
          <a:p>
            <a:pPr algn="ctr"/>
            <a:r>
              <a:rPr lang="en-US" sz="1100">
                <a:solidFill>
                  <a:schemeClr val="bg1"/>
                </a:solidFill>
              </a:rPr>
              <a:t>Aug YTD:</a:t>
            </a:r>
            <a:br>
              <a:rPr lang="en-US" sz="1100">
                <a:solidFill>
                  <a:schemeClr val="bg1"/>
                </a:solidFill>
              </a:rPr>
            </a:br>
            <a:r>
              <a:rPr lang="en-US" sz="1100">
                <a:solidFill>
                  <a:schemeClr val="bg1"/>
                </a:solidFill>
              </a:rPr>
              <a:t>87.65%</a:t>
            </a:r>
          </a:p>
        </p:txBody>
      </p:sp>
      <p:cxnSp>
        <p:nvCxnSpPr>
          <p:cNvPr id="3" name="Straight Connector 2">
            <a:extLst>
              <a:ext uri="{FF2B5EF4-FFF2-40B4-BE49-F238E27FC236}">
                <a16:creationId xmlns:a16="http://schemas.microsoft.com/office/drawing/2014/main" id="{48868565-DD4C-C5DE-AA44-876A323309B3}"/>
              </a:ext>
            </a:extLst>
          </p:cNvPr>
          <p:cNvCxnSpPr>
            <a:cxnSpLocks/>
          </p:cNvCxnSpPr>
          <p:nvPr/>
        </p:nvCxnSpPr>
        <p:spPr bwMode="gray">
          <a:xfrm>
            <a:off x="6096000" y="1362075"/>
            <a:ext cx="0" cy="4886325"/>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0218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6C0C5FFC-D2F3-3643-A0BD-DE25CBE75552}"/>
              </a:ext>
            </a:extLst>
          </p:cNvPr>
          <p:cNvGraphicFramePr/>
          <p:nvPr>
            <p:extLst>
              <p:ext uri="{D42A27DB-BD31-4B8C-83A1-F6EECF244321}">
                <p14:modId xmlns:p14="http://schemas.microsoft.com/office/powerpoint/2010/main" val="2455097676"/>
              </p:ext>
            </p:extLst>
          </p:nvPr>
        </p:nvGraphicFramePr>
        <p:xfrm>
          <a:off x="7518412" y="2302524"/>
          <a:ext cx="3648707" cy="34254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799C27C6-543C-9859-6DFB-02C0EF3819E6}"/>
              </a:ext>
            </a:extLst>
          </p:cNvPr>
          <p:cNvGraphicFramePr/>
          <p:nvPr>
            <p:extLst>
              <p:ext uri="{D42A27DB-BD31-4B8C-83A1-F6EECF244321}">
                <p14:modId xmlns:p14="http://schemas.microsoft.com/office/powerpoint/2010/main" val="1900724959"/>
              </p:ext>
            </p:extLst>
          </p:nvPr>
        </p:nvGraphicFramePr>
        <p:xfrm>
          <a:off x="723492" y="2302523"/>
          <a:ext cx="3663583" cy="342542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Placeholder 11">
            <a:extLst>
              <a:ext uri="{FF2B5EF4-FFF2-40B4-BE49-F238E27FC236}">
                <a16:creationId xmlns:a16="http://schemas.microsoft.com/office/drawing/2014/main" id="{3657A241-AF21-77D2-4CAF-563D9D440F27}"/>
              </a:ext>
            </a:extLst>
          </p:cNvPr>
          <p:cNvSpPr>
            <a:spLocks noGrp="1"/>
          </p:cNvSpPr>
          <p:nvPr>
            <p:ph type="body" sz="quarter" idx="16"/>
          </p:nvPr>
        </p:nvSpPr>
        <p:spPr>
          <a:xfrm>
            <a:off x="377824" y="6263252"/>
            <a:ext cx="10008821" cy="426611"/>
          </a:xfrm>
        </p:spPr>
        <p:txBody>
          <a:bodyPr/>
          <a:lstStyle/>
          <a:p>
            <a:r>
              <a:rPr lang="en-US" dirty="0">
                <a:cs typeface="Arial"/>
              </a:rPr>
              <a:t>Sources:</a:t>
            </a:r>
            <a:r>
              <a:rPr lang="en-US" b="1" dirty="0">
                <a:cs typeface="Arial"/>
              </a:rPr>
              <a:t> </a:t>
            </a:r>
            <a:endParaRPr lang="en-US" dirty="0"/>
          </a:p>
          <a:p>
            <a:r>
              <a:rPr lang="en-US" b="1" dirty="0">
                <a:cs typeface="Arial"/>
              </a:rPr>
              <a:t>1</a:t>
            </a:r>
            <a:r>
              <a:rPr lang="en-US" dirty="0">
                <a:cs typeface="Arial"/>
              </a:rPr>
              <a:t>. V116 Forecast Presentation</a:t>
            </a:r>
            <a:r>
              <a:rPr lang="en-US" b="1" dirty="0">
                <a:cs typeface="Arial"/>
              </a:rPr>
              <a:t> </a:t>
            </a:r>
            <a:endParaRPr lang="en-US" dirty="0"/>
          </a:p>
          <a:p>
            <a:r>
              <a:rPr lang="en-US" b="1" dirty="0">
                <a:cs typeface="Arial"/>
              </a:rPr>
              <a:t>2</a:t>
            </a:r>
            <a:r>
              <a:rPr lang="en-US" dirty="0">
                <a:cs typeface="Arial"/>
              </a:rPr>
              <a:t>. R12M (July 2022 –June 2023) IQVIA DID Data; Filtered for top 6 retail chains – all other retailers are not included -</a:t>
            </a:r>
            <a:r>
              <a:rPr lang="en-US" dirty="0">
                <a:solidFill>
                  <a:srgbClr val="0C2340"/>
                </a:solidFill>
                <a:latin typeface="Invention"/>
                <a:cs typeface="Arial"/>
              </a:rPr>
              <a:t>  the </a:t>
            </a:r>
            <a:r>
              <a:rPr lang="en-US" dirty="0">
                <a:solidFill>
                  <a:srgbClr val="333333"/>
                </a:solidFill>
                <a:latin typeface="Segoe UI"/>
                <a:cs typeface="Segoe UI"/>
              </a:rPr>
              <a:t>top 6 </a:t>
            </a:r>
            <a:r>
              <a:rPr lang="en-US">
                <a:solidFill>
                  <a:srgbClr val="333333"/>
                </a:solidFill>
                <a:latin typeface="Segoe UI"/>
                <a:cs typeface="Segoe UI"/>
              </a:rPr>
              <a:t>chains</a:t>
            </a:r>
            <a:r>
              <a:rPr lang="en-US" dirty="0">
                <a:solidFill>
                  <a:srgbClr val="333333"/>
                </a:solidFill>
                <a:latin typeface="Segoe UI"/>
                <a:cs typeface="Segoe UI"/>
              </a:rPr>
              <a:t> do not make up 100% of the retail market.</a:t>
            </a:r>
            <a:endParaRPr lang="en-US" dirty="0"/>
          </a:p>
        </p:txBody>
      </p:sp>
      <p:sp>
        <p:nvSpPr>
          <p:cNvPr id="2" name="Title 1">
            <a:extLst>
              <a:ext uri="{FF2B5EF4-FFF2-40B4-BE49-F238E27FC236}">
                <a16:creationId xmlns:a16="http://schemas.microsoft.com/office/drawing/2014/main" id="{6D27A1F5-5203-3716-48D5-CF457CF34D2E}"/>
              </a:ext>
            </a:extLst>
          </p:cNvPr>
          <p:cNvSpPr>
            <a:spLocks noGrp="1"/>
          </p:cNvSpPr>
          <p:nvPr>
            <p:ph type="title"/>
          </p:nvPr>
        </p:nvSpPr>
        <p:spPr>
          <a:xfrm>
            <a:off x="377824" y="377825"/>
            <a:ext cx="11436345" cy="850107"/>
          </a:xfrm>
        </p:spPr>
        <p:txBody>
          <a:bodyPr/>
          <a:lstStyle/>
          <a:p>
            <a:r>
              <a:rPr lang="en-US"/>
              <a:t>Adult Pneumo market summary: Pharmacy is a must win segment</a:t>
            </a:r>
          </a:p>
        </p:txBody>
      </p:sp>
      <p:sp>
        <p:nvSpPr>
          <p:cNvPr id="3" name="Slide Number Placeholder 2">
            <a:extLst>
              <a:ext uri="{FF2B5EF4-FFF2-40B4-BE49-F238E27FC236}">
                <a16:creationId xmlns:a16="http://schemas.microsoft.com/office/drawing/2014/main" id="{7B7311E0-9CB2-E5B6-4818-FD83A73C1172}"/>
              </a:ext>
            </a:extLst>
          </p:cNvPr>
          <p:cNvSpPr>
            <a:spLocks noGrp="1"/>
          </p:cNvSpPr>
          <p:nvPr>
            <p:ph type="sldNum" sz="quarter" idx="12"/>
          </p:nvPr>
        </p:nvSpPr>
        <p:spPr>
          <a:xfrm>
            <a:off x="11584744" y="6480175"/>
            <a:ext cx="229431" cy="216000"/>
          </a:xfrm>
        </p:spPr>
        <p:txBody>
          <a:bodyPr/>
          <a:lstStyle/>
          <a:p>
            <a:pPr lvl="0"/>
            <a:fld id="{29CC380D-5F44-41E8-971E-CDD19ED6F8E3}" type="slidenum">
              <a:rPr lang="en-GB" noProof="0" smtClean="0"/>
              <a:pPr lvl="0"/>
              <a:t>6</a:t>
            </a:fld>
            <a:endParaRPr lang="en-GB" noProof="0"/>
          </a:p>
        </p:txBody>
      </p:sp>
      <p:sp>
        <p:nvSpPr>
          <p:cNvPr id="23" name="Text Placeholder 4">
            <a:extLst>
              <a:ext uri="{FF2B5EF4-FFF2-40B4-BE49-F238E27FC236}">
                <a16:creationId xmlns:a16="http://schemas.microsoft.com/office/drawing/2014/main" id="{B591392A-F75B-FA5F-975B-B46A17586D9D}"/>
              </a:ext>
            </a:extLst>
          </p:cNvPr>
          <p:cNvSpPr txBox="1">
            <a:spLocks/>
          </p:cNvSpPr>
          <p:nvPr/>
        </p:nvSpPr>
        <p:spPr bwMode="gray">
          <a:xfrm>
            <a:off x="628243" y="5255610"/>
            <a:ext cx="1201108"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l">
              <a:spcBef>
                <a:spcPts val="0"/>
              </a:spcBef>
            </a:pPr>
            <a:r>
              <a:rPr lang="en-US" sz="1100" b="0">
                <a:solidFill>
                  <a:schemeClr val="tx1"/>
                </a:solidFill>
                <a:latin typeface="+mn-lt"/>
                <a:cs typeface="Arial Narrow" panose="020B0604020202020204" pitchFamily="34" charset="0"/>
              </a:rPr>
              <a:t>VPP – Non-IDN</a:t>
            </a:r>
          </a:p>
        </p:txBody>
      </p:sp>
      <p:sp>
        <p:nvSpPr>
          <p:cNvPr id="24" name="Text Placeholder 4">
            <a:extLst>
              <a:ext uri="{FF2B5EF4-FFF2-40B4-BE49-F238E27FC236}">
                <a16:creationId xmlns:a16="http://schemas.microsoft.com/office/drawing/2014/main" id="{A5A31DBE-10C9-7C05-9C7C-CBE191667CB4}"/>
              </a:ext>
            </a:extLst>
          </p:cNvPr>
          <p:cNvSpPr txBox="1">
            <a:spLocks/>
          </p:cNvSpPr>
          <p:nvPr/>
        </p:nvSpPr>
        <p:spPr bwMode="gray">
          <a:xfrm>
            <a:off x="3398911" y="5236312"/>
            <a:ext cx="1083413"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l">
              <a:spcBef>
                <a:spcPts val="0"/>
              </a:spcBef>
            </a:pPr>
            <a:r>
              <a:rPr lang="en-US" sz="1100" b="0">
                <a:solidFill>
                  <a:schemeClr val="tx1"/>
                </a:solidFill>
                <a:latin typeface="+mn-lt"/>
                <a:cs typeface="Arial Narrow" panose="020B0604020202020204" pitchFamily="34" charset="0"/>
              </a:rPr>
              <a:t>VPP – IDN</a:t>
            </a:r>
          </a:p>
        </p:txBody>
      </p:sp>
      <p:sp>
        <p:nvSpPr>
          <p:cNvPr id="27" name="Text Placeholder 4">
            <a:extLst>
              <a:ext uri="{FF2B5EF4-FFF2-40B4-BE49-F238E27FC236}">
                <a16:creationId xmlns:a16="http://schemas.microsoft.com/office/drawing/2014/main" id="{4E8742AF-708D-EC1B-B2DF-9C38A0161397}"/>
              </a:ext>
            </a:extLst>
          </p:cNvPr>
          <p:cNvSpPr txBox="1">
            <a:spLocks/>
          </p:cNvSpPr>
          <p:nvPr/>
        </p:nvSpPr>
        <p:spPr bwMode="gray">
          <a:xfrm>
            <a:off x="532993" y="3668141"/>
            <a:ext cx="489162"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r">
              <a:spcBef>
                <a:spcPts val="0"/>
              </a:spcBef>
            </a:pPr>
            <a:r>
              <a:rPr lang="en-US" sz="1100" b="0">
                <a:solidFill>
                  <a:schemeClr val="tx1"/>
                </a:solidFill>
                <a:latin typeface="+mn-lt"/>
                <a:cs typeface="Arial Narrow" panose="020B0604020202020204" pitchFamily="34" charset="0"/>
              </a:rPr>
              <a:t>POB</a:t>
            </a:r>
          </a:p>
        </p:txBody>
      </p:sp>
      <p:sp>
        <p:nvSpPr>
          <p:cNvPr id="28" name="Text Placeholder 4">
            <a:extLst>
              <a:ext uri="{FF2B5EF4-FFF2-40B4-BE49-F238E27FC236}">
                <a16:creationId xmlns:a16="http://schemas.microsoft.com/office/drawing/2014/main" id="{BED3AEA8-E800-B923-2CD1-2E8514556EF8}"/>
              </a:ext>
            </a:extLst>
          </p:cNvPr>
          <p:cNvSpPr txBox="1">
            <a:spLocks/>
          </p:cNvSpPr>
          <p:nvPr/>
        </p:nvSpPr>
        <p:spPr bwMode="gray">
          <a:xfrm>
            <a:off x="292005" y="3117791"/>
            <a:ext cx="989184"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r">
              <a:spcBef>
                <a:spcPts val="0"/>
              </a:spcBef>
            </a:pPr>
            <a:r>
              <a:rPr lang="en-US" sz="1100" b="0">
                <a:solidFill>
                  <a:schemeClr val="tx1"/>
                </a:solidFill>
                <a:latin typeface="+mn-lt"/>
                <a:cs typeface="Arial Narrow" panose="020B0604020202020204" pitchFamily="34" charset="0"/>
              </a:rPr>
              <a:t>POM – </a:t>
            </a:r>
            <a:r>
              <a:rPr lang="en-US" sz="1100">
                <a:solidFill>
                  <a:schemeClr val="tx1"/>
                </a:solidFill>
                <a:latin typeface="+mn-lt"/>
                <a:cs typeface="Arial Narrow" panose="020B0604020202020204" pitchFamily="34" charset="0"/>
              </a:rPr>
              <a:t>0.4%</a:t>
            </a:r>
          </a:p>
        </p:txBody>
      </p:sp>
      <p:sp>
        <p:nvSpPr>
          <p:cNvPr id="29" name="Text Placeholder 4">
            <a:extLst>
              <a:ext uri="{FF2B5EF4-FFF2-40B4-BE49-F238E27FC236}">
                <a16:creationId xmlns:a16="http://schemas.microsoft.com/office/drawing/2014/main" id="{B36F6EEB-9B72-CFC4-781D-67CB8024C8A2}"/>
              </a:ext>
            </a:extLst>
          </p:cNvPr>
          <p:cNvSpPr txBox="1">
            <a:spLocks/>
          </p:cNvSpPr>
          <p:nvPr/>
        </p:nvSpPr>
        <p:spPr bwMode="gray">
          <a:xfrm>
            <a:off x="1004648" y="2676547"/>
            <a:ext cx="519984"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r">
              <a:spcBef>
                <a:spcPts val="0"/>
              </a:spcBef>
            </a:pPr>
            <a:r>
              <a:rPr lang="en-US" sz="1100" b="0">
                <a:solidFill>
                  <a:schemeClr val="tx1"/>
                </a:solidFill>
                <a:latin typeface="+mn-lt"/>
                <a:cs typeface="Arial Narrow" panose="020B0604020202020204" pitchFamily="34" charset="0"/>
              </a:rPr>
              <a:t>VIC</a:t>
            </a:r>
          </a:p>
        </p:txBody>
      </p:sp>
      <p:sp>
        <p:nvSpPr>
          <p:cNvPr id="30" name="Text Placeholder 4">
            <a:extLst>
              <a:ext uri="{FF2B5EF4-FFF2-40B4-BE49-F238E27FC236}">
                <a16:creationId xmlns:a16="http://schemas.microsoft.com/office/drawing/2014/main" id="{764FD86C-7C30-A54F-0BDC-DB1CD6510157}"/>
              </a:ext>
            </a:extLst>
          </p:cNvPr>
          <p:cNvSpPr txBox="1">
            <a:spLocks/>
          </p:cNvSpPr>
          <p:nvPr/>
        </p:nvSpPr>
        <p:spPr bwMode="gray">
          <a:xfrm>
            <a:off x="1229708" y="2307329"/>
            <a:ext cx="1095800"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r">
              <a:spcBef>
                <a:spcPts val="0"/>
              </a:spcBef>
            </a:pPr>
            <a:r>
              <a:rPr lang="en-US" sz="1100" b="0">
                <a:solidFill>
                  <a:schemeClr val="tx1"/>
                </a:solidFill>
                <a:latin typeface="+mn-lt"/>
                <a:cs typeface="Arial Narrow" panose="020B0604020202020204" pitchFamily="34" charset="0"/>
              </a:rPr>
              <a:t>Apexus – </a:t>
            </a:r>
            <a:r>
              <a:rPr lang="en-US" sz="1100">
                <a:solidFill>
                  <a:schemeClr val="tx1"/>
                </a:solidFill>
                <a:latin typeface="+mn-lt"/>
                <a:cs typeface="Arial Narrow" panose="020B0604020202020204" pitchFamily="34" charset="0"/>
              </a:rPr>
              <a:t>2%</a:t>
            </a:r>
          </a:p>
        </p:txBody>
      </p:sp>
      <p:sp>
        <p:nvSpPr>
          <p:cNvPr id="31" name="Text Placeholder 4">
            <a:extLst>
              <a:ext uri="{FF2B5EF4-FFF2-40B4-BE49-F238E27FC236}">
                <a16:creationId xmlns:a16="http://schemas.microsoft.com/office/drawing/2014/main" id="{F2DA1E83-309A-0559-8E7B-71809BE9D34F}"/>
              </a:ext>
            </a:extLst>
          </p:cNvPr>
          <p:cNvSpPr txBox="1">
            <a:spLocks/>
          </p:cNvSpPr>
          <p:nvPr/>
        </p:nvSpPr>
        <p:spPr bwMode="gray">
          <a:xfrm>
            <a:off x="1671218" y="2077511"/>
            <a:ext cx="963343"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r">
              <a:spcBef>
                <a:spcPts val="0"/>
              </a:spcBef>
            </a:pPr>
            <a:r>
              <a:rPr lang="en-US" sz="1100" b="0">
                <a:solidFill>
                  <a:schemeClr val="tx1"/>
                </a:solidFill>
                <a:latin typeface="+mn-lt"/>
                <a:cs typeface="Arial Narrow" panose="020B0604020202020204" pitchFamily="34" charset="0"/>
              </a:rPr>
              <a:t>LTC – </a:t>
            </a:r>
            <a:r>
              <a:rPr lang="en-US" sz="1100">
                <a:solidFill>
                  <a:schemeClr val="tx1"/>
                </a:solidFill>
                <a:latin typeface="+mn-lt"/>
                <a:cs typeface="Arial Narrow" panose="020B0604020202020204" pitchFamily="34" charset="0"/>
              </a:rPr>
              <a:t>3%</a:t>
            </a:r>
          </a:p>
        </p:txBody>
      </p:sp>
      <p:sp>
        <p:nvSpPr>
          <p:cNvPr id="26" name="TextBox 25">
            <a:extLst>
              <a:ext uri="{FF2B5EF4-FFF2-40B4-BE49-F238E27FC236}">
                <a16:creationId xmlns:a16="http://schemas.microsoft.com/office/drawing/2014/main" id="{5232A42F-2690-7BE5-0322-239BFE24724E}"/>
              </a:ext>
            </a:extLst>
          </p:cNvPr>
          <p:cNvSpPr txBox="1"/>
          <p:nvPr/>
        </p:nvSpPr>
        <p:spPr>
          <a:xfrm>
            <a:off x="377825" y="1314450"/>
            <a:ext cx="5422900" cy="447815"/>
          </a:xfrm>
          <a:prstGeom prst="rect">
            <a:avLst/>
          </a:prstGeom>
          <a:noFill/>
        </p:spPr>
        <p:txBody>
          <a:bodyPr wrap="square" lIns="0" tIns="91440" rIns="0" bIns="91440" rtlCol="0">
            <a:spAutoFit/>
          </a:bodyPr>
          <a:lstStyle/>
          <a:p>
            <a:pPr algn="l">
              <a:lnSpc>
                <a:spcPct val="90000"/>
              </a:lnSpc>
              <a:spcBef>
                <a:spcPts val="200"/>
              </a:spcBef>
            </a:pPr>
            <a:r>
              <a:rPr lang="en-US" sz="1900">
                <a:solidFill>
                  <a:schemeClr val="accent1"/>
                </a:solidFill>
              </a:rPr>
              <a:t>% Contribution to Adult Pneumo private market</a:t>
            </a:r>
            <a:r>
              <a:rPr lang="en-US" sz="1900" baseline="30000">
                <a:solidFill>
                  <a:schemeClr val="accent1"/>
                </a:solidFill>
              </a:rPr>
              <a:t>1</a:t>
            </a:r>
            <a:r>
              <a:rPr lang="en-US" sz="1900">
                <a:solidFill>
                  <a:schemeClr val="accent1"/>
                </a:solidFill>
              </a:rPr>
              <a:t> </a:t>
            </a:r>
          </a:p>
        </p:txBody>
      </p:sp>
      <p:sp>
        <p:nvSpPr>
          <p:cNvPr id="36" name="TextBox 35">
            <a:extLst>
              <a:ext uri="{FF2B5EF4-FFF2-40B4-BE49-F238E27FC236}">
                <a16:creationId xmlns:a16="http://schemas.microsoft.com/office/drawing/2014/main" id="{513A789F-330A-7935-8374-6CE59CDC390C}"/>
              </a:ext>
            </a:extLst>
          </p:cNvPr>
          <p:cNvSpPr txBox="1"/>
          <p:nvPr/>
        </p:nvSpPr>
        <p:spPr>
          <a:xfrm>
            <a:off x="6336792" y="1314450"/>
            <a:ext cx="5422900" cy="738664"/>
          </a:xfrm>
          <a:prstGeom prst="rect">
            <a:avLst/>
          </a:prstGeom>
          <a:noFill/>
        </p:spPr>
        <p:txBody>
          <a:bodyPr wrap="square" lIns="0" tIns="91440" rIns="0" bIns="91440" rtlCol="0">
            <a:spAutoFit/>
          </a:bodyPr>
          <a:lstStyle/>
          <a:p>
            <a:pPr algn="l">
              <a:lnSpc>
                <a:spcPct val="90000"/>
              </a:lnSpc>
              <a:spcBef>
                <a:spcPts val="200"/>
              </a:spcBef>
            </a:pPr>
            <a:r>
              <a:rPr lang="en-US" sz="1900">
                <a:solidFill>
                  <a:schemeClr val="accent1"/>
                </a:solidFill>
              </a:rPr>
              <a:t>% Contribution to Pneumo retail market</a:t>
            </a:r>
            <a:r>
              <a:rPr lang="en-US" sz="1900" baseline="30000">
                <a:solidFill>
                  <a:schemeClr val="accent1"/>
                </a:solidFill>
              </a:rPr>
              <a:t>2</a:t>
            </a:r>
            <a:r>
              <a:rPr lang="en-US" sz="1900">
                <a:solidFill>
                  <a:schemeClr val="accent1"/>
                </a:solidFill>
              </a:rPr>
              <a:t> </a:t>
            </a:r>
            <a:br>
              <a:rPr lang="en-US" sz="1900">
                <a:solidFill>
                  <a:schemeClr val="accent1"/>
                </a:solidFill>
              </a:rPr>
            </a:br>
            <a:r>
              <a:rPr lang="en-US" sz="1900">
                <a:solidFill>
                  <a:schemeClr val="accent1"/>
                </a:solidFill>
              </a:rPr>
              <a:t>(using P23 as a proxy)</a:t>
            </a:r>
          </a:p>
        </p:txBody>
      </p:sp>
      <p:cxnSp>
        <p:nvCxnSpPr>
          <p:cNvPr id="37" name="Straight Connector 36">
            <a:extLst>
              <a:ext uri="{FF2B5EF4-FFF2-40B4-BE49-F238E27FC236}">
                <a16:creationId xmlns:a16="http://schemas.microsoft.com/office/drawing/2014/main" id="{BC5D502C-6468-54F9-C635-7FA224CA2B05}"/>
              </a:ext>
            </a:extLst>
          </p:cNvPr>
          <p:cNvCxnSpPr>
            <a:cxnSpLocks/>
          </p:cNvCxnSpPr>
          <p:nvPr/>
        </p:nvCxnSpPr>
        <p:spPr bwMode="gray">
          <a:xfrm>
            <a:off x="6096000" y="1362075"/>
            <a:ext cx="0" cy="4886325"/>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 name="AutoShape 30">
            <a:extLst>
              <a:ext uri="{FF2B5EF4-FFF2-40B4-BE49-F238E27FC236}">
                <a16:creationId xmlns:a16="http://schemas.microsoft.com/office/drawing/2014/main" id="{76FB3755-B4B4-A452-086C-404993EF857E}"/>
              </a:ext>
            </a:extLst>
          </p:cNvPr>
          <p:cNvSpPr>
            <a:spLocks/>
          </p:cNvSpPr>
          <p:nvPr/>
        </p:nvSpPr>
        <p:spPr bwMode="gray">
          <a:xfrm>
            <a:off x="4102692" y="2503537"/>
            <a:ext cx="327240" cy="2613519"/>
          </a:xfrm>
          <a:prstGeom prst="rightBrace">
            <a:avLst>
              <a:gd name="adj1" fmla="val 29559"/>
              <a:gd name="adj2" fmla="val 50000"/>
            </a:avLst>
          </a:prstGeom>
          <a:noFill/>
          <a:ln w="19050">
            <a:solidFill>
              <a:schemeClr val="tx2"/>
            </a:solidFill>
            <a:round/>
            <a:headEnd/>
            <a:tailEnd/>
          </a:ln>
          <a:effectLst/>
        </p:spPr>
        <p:txBody>
          <a:bodyPr wrap="none" tIns="91440" bIns="91440" anchor="ctr"/>
          <a:lstStyle/>
          <a:p>
            <a:pPr marL="0" marR="0" lvl="0" indent="0" algn="l"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Invention"/>
              <a:ea typeface="+mn-ea"/>
              <a:cs typeface="+mn-cs"/>
            </a:endParaRPr>
          </a:p>
        </p:txBody>
      </p:sp>
      <p:sp>
        <p:nvSpPr>
          <p:cNvPr id="33" name="Content Placeholder 2">
            <a:extLst>
              <a:ext uri="{FF2B5EF4-FFF2-40B4-BE49-F238E27FC236}">
                <a16:creationId xmlns:a16="http://schemas.microsoft.com/office/drawing/2014/main" id="{E5140520-E26B-0FC9-5246-E96744A65456}"/>
              </a:ext>
            </a:extLst>
          </p:cNvPr>
          <p:cNvSpPr txBox="1">
            <a:spLocks/>
          </p:cNvSpPr>
          <p:nvPr/>
        </p:nvSpPr>
        <p:spPr bwMode="gray">
          <a:xfrm>
            <a:off x="4414339" y="2651067"/>
            <a:ext cx="1510068" cy="2465989"/>
          </a:xfrm>
          <a:prstGeom prst="rect">
            <a:avLst/>
          </a:prstGeom>
          <a:noFill/>
        </p:spPr>
        <p:txBody>
          <a:bodyPr wrap="square" lIns="91440" tIns="45720" rIns="91440" bIns="45720" anchor="t" anchorCtr="0">
            <a:noAutofit/>
          </a:bodyPr>
          <a:lstStyle>
            <a:defPPr>
              <a:defRPr lang="en-US"/>
            </a:defPPr>
            <a:lvl1pPr marL="171450" indent="-171450">
              <a:lnSpc>
                <a:spcPct val="90000"/>
              </a:lnSpc>
              <a:spcBef>
                <a:spcPts val="1200"/>
              </a:spcBef>
              <a:buClrTx/>
              <a:buSzPct val="100000"/>
              <a:buFont typeface="Arial" panose="020B0604020202020204" pitchFamily="34" charset="0"/>
              <a:buChar char="•"/>
              <a:defRPr sz="1600">
                <a:latin typeface="Arial Narrow" panose="020B0604020202020204" pitchFamily="34" charset="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spcBef>
                <a:spcPts val="1000"/>
              </a:spcBef>
              <a:buNone/>
            </a:pPr>
            <a:r>
              <a:rPr lang="en-US" sz="1400" b="1">
                <a:solidFill>
                  <a:schemeClr val="tx2"/>
                </a:solidFill>
                <a:latin typeface="+mn-lt"/>
              </a:rPr>
              <a:t>Retail pharmacy: </a:t>
            </a:r>
          </a:p>
          <a:p>
            <a:pPr marL="117475" indent="-117475">
              <a:spcBef>
                <a:spcPts val="1000"/>
              </a:spcBef>
            </a:pPr>
            <a:r>
              <a:rPr lang="en-US" sz="1100">
                <a:latin typeface="+mn-lt"/>
              </a:rPr>
              <a:t>Large portion of the overall market </a:t>
            </a:r>
          </a:p>
          <a:p>
            <a:pPr marL="117475" indent="-117475">
              <a:spcBef>
                <a:spcPts val="1000"/>
              </a:spcBef>
            </a:pPr>
            <a:r>
              <a:rPr lang="en-US" sz="1100">
                <a:latin typeface="+mn-lt"/>
              </a:rPr>
              <a:t>3 chains make up ~80% (CVS/ Walgreens/ Walmart)</a:t>
            </a:r>
          </a:p>
          <a:p>
            <a:pPr marL="117475" indent="-117475">
              <a:spcBef>
                <a:spcPts val="1000"/>
              </a:spcBef>
            </a:pPr>
            <a:r>
              <a:rPr lang="en-US" sz="1100">
                <a:latin typeface="+mn-lt"/>
              </a:rPr>
              <a:t>Winner takes majority of share and losing CVS can impact others </a:t>
            </a:r>
          </a:p>
        </p:txBody>
      </p:sp>
      <p:sp>
        <p:nvSpPr>
          <p:cNvPr id="40" name="AutoShape 14">
            <a:extLst>
              <a:ext uri="{FF2B5EF4-FFF2-40B4-BE49-F238E27FC236}">
                <a16:creationId xmlns:a16="http://schemas.microsoft.com/office/drawing/2014/main" id="{7D68A958-5A0A-8210-E165-DC42C23C42AB}"/>
              </a:ext>
            </a:extLst>
          </p:cNvPr>
          <p:cNvSpPr>
            <a:spLocks noChangeArrowheads="1"/>
          </p:cNvSpPr>
          <p:nvPr/>
        </p:nvSpPr>
        <p:spPr bwMode="gray">
          <a:xfrm rot="5400000">
            <a:off x="5379665" y="3663912"/>
            <a:ext cx="1590132" cy="465785"/>
          </a:xfrm>
          <a:prstGeom prst="triangle">
            <a:avLst>
              <a:gd name="adj" fmla="val 50000"/>
            </a:avLst>
          </a:prstGeom>
          <a:gradFill flip="none" rotWithShape="1">
            <a:gsLst>
              <a:gs pos="0">
                <a:schemeClr val="bg1"/>
              </a:gs>
              <a:gs pos="100000">
                <a:schemeClr val="tx2"/>
              </a:gs>
            </a:gsLst>
            <a:lin ang="16200000" scaled="0"/>
            <a:tileRect/>
          </a:gradFill>
          <a:ln w="28575">
            <a:noFill/>
            <a:miter lim="800000"/>
            <a:headEnd/>
            <a:tailEnd/>
          </a:ln>
          <a:effectLst/>
        </p:spPr>
        <p:txBody>
          <a:bodyPr wrap="none" anchor="ctr"/>
          <a:lstStyle/>
          <a:p>
            <a:endParaRPr lang="en-US" sz="1600"/>
          </a:p>
        </p:txBody>
      </p:sp>
      <p:sp>
        <p:nvSpPr>
          <p:cNvPr id="18" name="Text Placeholder 4">
            <a:extLst>
              <a:ext uri="{FF2B5EF4-FFF2-40B4-BE49-F238E27FC236}">
                <a16:creationId xmlns:a16="http://schemas.microsoft.com/office/drawing/2014/main" id="{7B2FA74B-7C23-4CCD-787C-886EDFCE46E1}"/>
              </a:ext>
            </a:extLst>
          </p:cNvPr>
          <p:cNvSpPr txBox="1">
            <a:spLocks/>
          </p:cNvSpPr>
          <p:nvPr/>
        </p:nvSpPr>
        <p:spPr bwMode="gray">
          <a:xfrm>
            <a:off x="10746298" y="3262621"/>
            <a:ext cx="499480"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l">
              <a:spcBef>
                <a:spcPts val="0"/>
              </a:spcBef>
            </a:pPr>
            <a:r>
              <a:rPr lang="en-US" sz="1100" b="0">
                <a:solidFill>
                  <a:schemeClr val="tx1"/>
                </a:solidFill>
                <a:latin typeface="+mn-lt"/>
                <a:cs typeface="Arial Narrow" panose="020B0604020202020204" pitchFamily="34" charset="0"/>
              </a:rPr>
              <a:t>CVS</a:t>
            </a:r>
          </a:p>
        </p:txBody>
      </p:sp>
      <p:sp>
        <p:nvSpPr>
          <p:cNvPr id="19" name="Text Placeholder 4">
            <a:extLst>
              <a:ext uri="{FF2B5EF4-FFF2-40B4-BE49-F238E27FC236}">
                <a16:creationId xmlns:a16="http://schemas.microsoft.com/office/drawing/2014/main" id="{3408C433-6CD9-5BC6-B062-7C863834BF48}"/>
              </a:ext>
            </a:extLst>
          </p:cNvPr>
          <p:cNvSpPr txBox="1">
            <a:spLocks/>
          </p:cNvSpPr>
          <p:nvPr/>
        </p:nvSpPr>
        <p:spPr bwMode="gray">
          <a:xfrm>
            <a:off x="8947999" y="5544711"/>
            <a:ext cx="941932"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spcBef>
                <a:spcPts val="0"/>
              </a:spcBef>
            </a:pPr>
            <a:r>
              <a:rPr lang="en-US" sz="1100" b="0">
                <a:solidFill>
                  <a:schemeClr val="tx1"/>
                </a:solidFill>
                <a:latin typeface="+mn-lt"/>
                <a:cs typeface="Arial Narrow" panose="020B0604020202020204" pitchFamily="34" charset="0"/>
              </a:rPr>
              <a:t>Walgreens</a:t>
            </a:r>
          </a:p>
        </p:txBody>
      </p:sp>
      <p:sp>
        <p:nvSpPr>
          <p:cNvPr id="20" name="Text Placeholder 4">
            <a:extLst>
              <a:ext uri="{FF2B5EF4-FFF2-40B4-BE49-F238E27FC236}">
                <a16:creationId xmlns:a16="http://schemas.microsoft.com/office/drawing/2014/main" id="{73218D80-7596-C0B4-7778-0244238B1AC1}"/>
              </a:ext>
            </a:extLst>
          </p:cNvPr>
          <p:cNvSpPr txBox="1">
            <a:spLocks/>
          </p:cNvSpPr>
          <p:nvPr/>
        </p:nvSpPr>
        <p:spPr bwMode="gray">
          <a:xfrm>
            <a:off x="6830155" y="4171636"/>
            <a:ext cx="1022554"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r">
              <a:spcBef>
                <a:spcPts val="0"/>
              </a:spcBef>
            </a:pPr>
            <a:r>
              <a:rPr lang="en-US" sz="1100" b="0">
                <a:solidFill>
                  <a:schemeClr val="tx1"/>
                </a:solidFill>
                <a:latin typeface="+mn-lt"/>
                <a:cs typeface="Arial Narrow" panose="020B0604020202020204" pitchFamily="34" charset="0"/>
              </a:rPr>
              <a:t>Walmart</a:t>
            </a:r>
          </a:p>
        </p:txBody>
      </p:sp>
      <p:sp>
        <p:nvSpPr>
          <p:cNvPr id="21" name="Text Placeholder 4">
            <a:extLst>
              <a:ext uri="{FF2B5EF4-FFF2-40B4-BE49-F238E27FC236}">
                <a16:creationId xmlns:a16="http://schemas.microsoft.com/office/drawing/2014/main" id="{9E977ECC-E4D3-1F7B-A9CF-373D08AF3E69}"/>
              </a:ext>
            </a:extLst>
          </p:cNvPr>
          <p:cNvSpPr txBox="1">
            <a:spLocks/>
          </p:cNvSpPr>
          <p:nvPr/>
        </p:nvSpPr>
        <p:spPr bwMode="gray">
          <a:xfrm>
            <a:off x="6526294" y="3038797"/>
            <a:ext cx="1494504"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r">
              <a:spcBef>
                <a:spcPts val="0"/>
              </a:spcBef>
            </a:pPr>
            <a:r>
              <a:rPr lang="en-US" sz="1100" b="0">
                <a:solidFill>
                  <a:schemeClr val="tx1"/>
                </a:solidFill>
                <a:latin typeface="+mn-lt"/>
                <a:cs typeface="Arial Narrow" panose="020B0604020202020204" pitchFamily="34" charset="0"/>
              </a:rPr>
              <a:t>Rite Aid Corporation</a:t>
            </a:r>
          </a:p>
        </p:txBody>
      </p:sp>
      <p:sp>
        <p:nvSpPr>
          <p:cNvPr id="22" name="Text Placeholder 4">
            <a:extLst>
              <a:ext uri="{FF2B5EF4-FFF2-40B4-BE49-F238E27FC236}">
                <a16:creationId xmlns:a16="http://schemas.microsoft.com/office/drawing/2014/main" id="{18666362-E3AC-55D6-C355-6BCFAFC94166}"/>
              </a:ext>
            </a:extLst>
          </p:cNvPr>
          <p:cNvSpPr txBox="1">
            <a:spLocks/>
          </p:cNvSpPr>
          <p:nvPr/>
        </p:nvSpPr>
        <p:spPr bwMode="gray">
          <a:xfrm>
            <a:off x="6991950" y="2488447"/>
            <a:ext cx="1543664"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r">
              <a:spcBef>
                <a:spcPts val="0"/>
              </a:spcBef>
            </a:pPr>
            <a:r>
              <a:rPr lang="en-US" sz="1100" b="0">
                <a:solidFill>
                  <a:schemeClr val="tx1"/>
                </a:solidFill>
                <a:latin typeface="+mn-lt"/>
                <a:cs typeface="Arial Narrow" panose="020B0604020202020204" pitchFamily="34" charset="0"/>
              </a:rPr>
              <a:t>The Kroger Company</a:t>
            </a:r>
          </a:p>
        </p:txBody>
      </p:sp>
      <p:sp>
        <p:nvSpPr>
          <p:cNvPr id="25" name="Text Placeholder 4">
            <a:extLst>
              <a:ext uri="{FF2B5EF4-FFF2-40B4-BE49-F238E27FC236}">
                <a16:creationId xmlns:a16="http://schemas.microsoft.com/office/drawing/2014/main" id="{17D05B49-CE8B-E736-FA7C-FB79344C75F8}"/>
              </a:ext>
            </a:extLst>
          </p:cNvPr>
          <p:cNvSpPr txBox="1">
            <a:spLocks/>
          </p:cNvSpPr>
          <p:nvPr/>
        </p:nvSpPr>
        <p:spPr bwMode="gray">
          <a:xfrm>
            <a:off x="7668726" y="2175988"/>
            <a:ext cx="1651819" cy="244677"/>
          </a:xfrm>
          <a:prstGeom prst="rect">
            <a:avLst/>
          </a:prstGeom>
          <a:noFill/>
          <a:ln w="28575" cap="flat" cmpd="sng" algn="ctr">
            <a:noFill/>
            <a:prstDash val="solid"/>
            <a:miter lim="800000"/>
            <a:headEnd type="none" w="med" len="med"/>
            <a:tailEnd type="none" w="med" len="med"/>
          </a:ln>
          <a:effectLst/>
        </p:spPr>
        <p:txBody>
          <a:bodyPr vert="horz" wrap="square" lIns="91429" tIns="45715" rIns="91429"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r">
              <a:spcBef>
                <a:spcPts val="0"/>
              </a:spcBef>
            </a:pPr>
            <a:r>
              <a:rPr lang="en-US" sz="1100" b="0">
                <a:solidFill>
                  <a:schemeClr val="tx1"/>
                </a:solidFill>
                <a:latin typeface="+mn-lt"/>
                <a:cs typeface="Arial Narrow" panose="020B0604020202020204" pitchFamily="34" charset="0"/>
              </a:rPr>
              <a:t>Albertsons Companies</a:t>
            </a:r>
          </a:p>
        </p:txBody>
      </p:sp>
    </p:spTree>
    <p:extLst>
      <p:ext uri="{BB962C8B-B14F-4D97-AF65-F5344CB8AC3E}">
        <p14:creationId xmlns:p14="http://schemas.microsoft.com/office/powerpoint/2010/main" val="185961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4C75-DA09-DD7C-EBA6-2DB71AF3347B}"/>
              </a:ext>
            </a:extLst>
          </p:cNvPr>
          <p:cNvSpPr>
            <a:spLocks noGrp="1"/>
          </p:cNvSpPr>
          <p:nvPr>
            <p:ph type="title"/>
          </p:nvPr>
        </p:nvSpPr>
        <p:spPr/>
        <p:txBody>
          <a:bodyPr/>
          <a:lstStyle/>
          <a:p>
            <a:r>
              <a:rPr lang="en-US"/>
              <a:t>Voice of the customer learnings for V116 Launch</a:t>
            </a:r>
          </a:p>
        </p:txBody>
      </p:sp>
      <p:sp>
        <p:nvSpPr>
          <p:cNvPr id="3" name="Slide Number Placeholder 2">
            <a:extLst>
              <a:ext uri="{FF2B5EF4-FFF2-40B4-BE49-F238E27FC236}">
                <a16:creationId xmlns:a16="http://schemas.microsoft.com/office/drawing/2014/main" id="{8B980730-0D3C-7C53-8A63-8B08A46DFB5C}"/>
              </a:ext>
            </a:extLst>
          </p:cNvPr>
          <p:cNvSpPr>
            <a:spLocks noGrp="1"/>
          </p:cNvSpPr>
          <p:nvPr>
            <p:ph type="sldNum" sz="quarter" idx="12"/>
          </p:nvPr>
        </p:nvSpPr>
        <p:spPr/>
        <p:txBody>
          <a:bodyPr/>
          <a:lstStyle/>
          <a:p>
            <a:fld id="{29CC380D-5F44-41E8-971E-CDD19ED6F8E3}" type="slidenum">
              <a:rPr lang="en-GB" smtClean="0"/>
              <a:pPr/>
              <a:t>7</a:t>
            </a:fld>
            <a:endParaRPr lang="en-GB"/>
          </a:p>
        </p:txBody>
      </p:sp>
      <p:sp>
        <p:nvSpPr>
          <p:cNvPr id="16" name="Content Placeholder 2">
            <a:extLst>
              <a:ext uri="{FF2B5EF4-FFF2-40B4-BE49-F238E27FC236}">
                <a16:creationId xmlns:a16="http://schemas.microsoft.com/office/drawing/2014/main" id="{202AE3D3-F030-B1D5-75FF-D05351DFDBD6}"/>
              </a:ext>
            </a:extLst>
          </p:cNvPr>
          <p:cNvSpPr txBox="1">
            <a:spLocks/>
          </p:cNvSpPr>
          <p:nvPr/>
        </p:nvSpPr>
        <p:spPr bwMode="gray">
          <a:xfrm>
            <a:off x="3081023" y="1421363"/>
            <a:ext cx="8770700" cy="1618905"/>
          </a:xfrm>
          <a:prstGeom prst="rect">
            <a:avLst/>
          </a:prstGeom>
          <a:noFill/>
        </p:spPr>
        <p:txBody>
          <a:bodyPr wrap="square" lIns="91440" tIns="91440" rIns="91440" bIns="91440" anchor="t">
            <a:spAutoFit/>
          </a:bodyPr>
          <a:lstStyle>
            <a:defPPr>
              <a:defRPr lang="en-US"/>
            </a:defPPr>
            <a:lvl1pPr marL="171450" indent="-171450">
              <a:lnSpc>
                <a:spcPct val="90000"/>
              </a:lnSpc>
              <a:spcBef>
                <a:spcPts val="1200"/>
              </a:spcBef>
              <a:buClrTx/>
              <a:buSzPct val="100000"/>
              <a:buFont typeface="Arial" panose="020B0604020202020204" pitchFamily="34" charset="0"/>
              <a:buChar char="•"/>
              <a:defRPr sz="1600">
                <a:latin typeface="Arial Narrow" panose="020B0604020202020204" pitchFamily="34" charset="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300"/>
              </a:spcBef>
            </a:pPr>
            <a:r>
              <a:rPr lang="en-US" sz="1400">
                <a:latin typeface="+mn-lt"/>
              </a:rPr>
              <a:t>High OIDs (&gt;15%) likely needed to provide a competitive offer to customers in crowded markets; especially if there is no “meaningful” clinical differentiation </a:t>
            </a:r>
          </a:p>
          <a:p>
            <a:pPr>
              <a:spcBef>
                <a:spcPts val="300"/>
              </a:spcBef>
            </a:pPr>
            <a:r>
              <a:rPr lang="en-US" sz="1400">
                <a:latin typeface="+mn-lt"/>
              </a:rPr>
              <a:t>Since customers are looking to choose one Pneumo product, we could consider allowing customer to unlock incremental discounts on other vaccines (in addition to what they would achieve if they perform on that vaccine alone) </a:t>
            </a:r>
          </a:p>
          <a:p>
            <a:pPr>
              <a:spcBef>
                <a:spcPts val="300"/>
              </a:spcBef>
            </a:pPr>
            <a:r>
              <a:rPr lang="en-US" sz="1400">
                <a:latin typeface="+mn-lt"/>
              </a:rPr>
              <a:t>NAC vs. NCR – some customers indicated they looked at both, but it seems that more customers are making decisions based on NCR so we need to be mindful of this</a:t>
            </a:r>
          </a:p>
        </p:txBody>
      </p:sp>
      <p:sp>
        <p:nvSpPr>
          <p:cNvPr id="28" name="Text Placeholder 4">
            <a:extLst>
              <a:ext uri="{FF2B5EF4-FFF2-40B4-BE49-F238E27FC236}">
                <a16:creationId xmlns:a16="http://schemas.microsoft.com/office/drawing/2014/main" id="{6A0B9743-34AE-75D1-F8D3-6D832EFB296B}"/>
              </a:ext>
            </a:extLst>
          </p:cNvPr>
          <p:cNvSpPr txBox="1">
            <a:spLocks/>
          </p:cNvSpPr>
          <p:nvPr/>
        </p:nvSpPr>
        <p:spPr bwMode="gray">
          <a:xfrm>
            <a:off x="1022619" y="1452564"/>
            <a:ext cx="1911238" cy="849463"/>
          </a:xfrm>
          <a:prstGeom prst="rect">
            <a:avLst/>
          </a:prstGeom>
          <a:noFill/>
          <a:ln w="28575" cap="flat" cmpd="sng" algn="ctr">
            <a:noFill/>
            <a:prstDash val="solid"/>
            <a:miter lim="800000"/>
            <a:headEnd type="none" w="med" len="med"/>
            <a:tailEnd type="none" w="med" len="med"/>
          </a:ln>
          <a:effectLst/>
        </p:spPr>
        <p:txBody>
          <a:bodyPr vert="horz" wrap="square" lIns="91429" tIns="91440" rIns="91429" bIns="91440" numCol="1" rtlCol="0" anchor="t"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600" b="0"/>
              <a:t>OID &amp; rebate implications </a:t>
            </a:r>
            <a:br>
              <a:rPr lang="en-US" sz="1600" b="0"/>
            </a:br>
            <a:r>
              <a:rPr lang="en-US" sz="1600" b="0"/>
              <a:t>for V116</a:t>
            </a:r>
          </a:p>
        </p:txBody>
      </p:sp>
      <p:sp>
        <p:nvSpPr>
          <p:cNvPr id="34" name="Content Placeholder 2">
            <a:extLst>
              <a:ext uri="{FF2B5EF4-FFF2-40B4-BE49-F238E27FC236}">
                <a16:creationId xmlns:a16="http://schemas.microsoft.com/office/drawing/2014/main" id="{DFF7EE21-7BFE-7A98-A89A-C60ABD6494B9}"/>
              </a:ext>
            </a:extLst>
          </p:cNvPr>
          <p:cNvSpPr txBox="1">
            <a:spLocks/>
          </p:cNvSpPr>
          <p:nvPr/>
        </p:nvSpPr>
        <p:spPr bwMode="gray">
          <a:xfrm>
            <a:off x="3081023" y="3111609"/>
            <a:ext cx="8768656" cy="804836"/>
          </a:xfrm>
          <a:prstGeom prst="rect">
            <a:avLst/>
          </a:prstGeom>
          <a:noFill/>
        </p:spPr>
        <p:txBody>
          <a:bodyPr wrap="square" lIns="91440" tIns="91440" rIns="91440" bIns="91440" anchor="t">
            <a:spAutoFit/>
          </a:bodyPr>
          <a:lstStyle>
            <a:defPPr>
              <a:defRPr lang="en-US"/>
            </a:defPPr>
            <a:lvl1pPr marL="171450" indent="-171450">
              <a:lnSpc>
                <a:spcPct val="90000"/>
              </a:lnSpc>
              <a:spcBef>
                <a:spcPts val="1200"/>
              </a:spcBef>
              <a:buClrTx/>
              <a:buSzPct val="100000"/>
              <a:buFont typeface="Arial" panose="020B0604020202020204" pitchFamily="34" charset="0"/>
              <a:buChar char="•"/>
              <a:defRPr sz="1600">
                <a:latin typeface="Arial Narrow" panose="020B0604020202020204" pitchFamily="34" charset="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300"/>
              </a:spcBef>
            </a:pPr>
            <a:r>
              <a:rPr lang="en-US" sz="1400">
                <a:latin typeface="+mn-lt"/>
              </a:rPr>
              <a:t>If performance will continue to be measured with dose targets, meeting with customers to walk them through process of how dose targets are calculated can make them feel more invested in the process</a:t>
            </a:r>
          </a:p>
          <a:p>
            <a:pPr>
              <a:spcBef>
                <a:spcPts val="300"/>
              </a:spcBef>
            </a:pPr>
            <a:r>
              <a:rPr lang="en-US" sz="1400">
                <a:latin typeface="+mn-lt"/>
              </a:rPr>
              <a:t>Customers also favor collaboration to provide input to inform expectations</a:t>
            </a:r>
          </a:p>
        </p:txBody>
      </p:sp>
      <p:sp>
        <p:nvSpPr>
          <p:cNvPr id="38" name="Text Placeholder 4">
            <a:extLst>
              <a:ext uri="{FF2B5EF4-FFF2-40B4-BE49-F238E27FC236}">
                <a16:creationId xmlns:a16="http://schemas.microsoft.com/office/drawing/2014/main" id="{234A7D5C-7F8F-D1FF-798B-D96030BFF7CE}"/>
              </a:ext>
            </a:extLst>
          </p:cNvPr>
          <p:cNvSpPr txBox="1">
            <a:spLocks/>
          </p:cNvSpPr>
          <p:nvPr/>
        </p:nvSpPr>
        <p:spPr bwMode="gray">
          <a:xfrm>
            <a:off x="1022619" y="3142810"/>
            <a:ext cx="1911238" cy="849463"/>
          </a:xfrm>
          <a:prstGeom prst="rect">
            <a:avLst/>
          </a:prstGeom>
          <a:noFill/>
          <a:ln w="28575" cap="flat" cmpd="sng" algn="ctr">
            <a:noFill/>
            <a:prstDash val="solid"/>
            <a:miter lim="800000"/>
            <a:headEnd type="none" w="med" len="med"/>
            <a:tailEnd type="none" w="med" len="med"/>
          </a:ln>
          <a:effectLst/>
        </p:spPr>
        <p:txBody>
          <a:bodyPr vert="horz" wrap="square" lIns="91429" tIns="91440" rIns="91429" bIns="91440" numCol="1" rtlCol="0" anchor="t"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600" b="0">
                <a:solidFill>
                  <a:schemeClr val="accent4">
                    <a:lumMod val="90000"/>
                    <a:lumOff val="10000"/>
                  </a:schemeClr>
                </a:solidFill>
              </a:rPr>
              <a:t>Request for more customer-Merck collaboration</a:t>
            </a:r>
          </a:p>
        </p:txBody>
      </p:sp>
      <p:sp>
        <p:nvSpPr>
          <p:cNvPr id="40" name="Content Placeholder 2">
            <a:extLst>
              <a:ext uri="{FF2B5EF4-FFF2-40B4-BE49-F238E27FC236}">
                <a16:creationId xmlns:a16="http://schemas.microsoft.com/office/drawing/2014/main" id="{8B34523E-9A00-AEFB-CF72-3E5804683775}"/>
              </a:ext>
            </a:extLst>
          </p:cNvPr>
          <p:cNvSpPr txBox="1">
            <a:spLocks/>
          </p:cNvSpPr>
          <p:nvPr/>
        </p:nvSpPr>
        <p:spPr bwMode="gray">
          <a:xfrm>
            <a:off x="3081023" y="4060730"/>
            <a:ext cx="8768655" cy="610936"/>
          </a:xfrm>
          <a:prstGeom prst="rect">
            <a:avLst/>
          </a:prstGeom>
          <a:noFill/>
        </p:spPr>
        <p:txBody>
          <a:bodyPr wrap="square" lIns="91440" tIns="91440" rIns="91440" bIns="91440" anchor="t">
            <a:spAutoFit/>
          </a:bodyPr>
          <a:lstStyle>
            <a:defPPr>
              <a:defRPr lang="en-US"/>
            </a:defPPr>
            <a:lvl1pPr marL="171450" indent="-171450">
              <a:lnSpc>
                <a:spcPct val="90000"/>
              </a:lnSpc>
              <a:spcBef>
                <a:spcPts val="1200"/>
              </a:spcBef>
              <a:buClrTx/>
              <a:buSzPct val="100000"/>
              <a:buFont typeface="Arial" panose="020B0604020202020204" pitchFamily="34" charset="0"/>
              <a:buChar char="•"/>
              <a:defRPr sz="1600">
                <a:latin typeface="Arial Narrow" panose="020B0604020202020204" pitchFamily="34" charset="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300"/>
              </a:spcBef>
            </a:pPr>
            <a:r>
              <a:rPr lang="en-US" sz="1400">
                <a:latin typeface="+mn-lt"/>
              </a:rPr>
              <a:t>We should consider requesting customer’s purchase data to ensure V116 dose targets are reasonable</a:t>
            </a:r>
          </a:p>
          <a:p>
            <a:pPr>
              <a:spcBef>
                <a:spcPts val="300"/>
              </a:spcBef>
            </a:pPr>
            <a:r>
              <a:rPr lang="en-US" sz="1400">
                <a:latin typeface="+mn-lt"/>
              </a:rPr>
              <a:t> Customers are unlikely to be receptive to G9 discounts being solely contingent upon V116 performance</a:t>
            </a:r>
          </a:p>
        </p:txBody>
      </p:sp>
      <p:sp>
        <p:nvSpPr>
          <p:cNvPr id="42" name="Text Placeholder 4">
            <a:extLst>
              <a:ext uri="{FF2B5EF4-FFF2-40B4-BE49-F238E27FC236}">
                <a16:creationId xmlns:a16="http://schemas.microsoft.com/office/drawing/2014/main" id="{BBFD04FD-CC42-CDA9-E55F-77F668102D73}"/>
              </a:ext>
            </a:extLst>
          </p:cNvPr>
          <p:cNvSpPr txBox="1">
            <a:spLocks/>
          </p:cNvSpPr>
          <p:nvPr/>
        </p:nvSpPr>
        <p:spPr bwMode="gray">
          <a:xfrm>
            <a:off x="1022619" y="4104272"/>
            <a:ext cx="1911238" cy="627864"/>
          </a:xfrm>
          <a:prstGeom prst="rect">
            <a:avLst/>
          </a:prstGeom>
          <a:noFill/>
          <a:ln w="28575" cap="flat" cmpd="sng" algn="ctr">
            <a:noFill/>
            <a:prstDash val="solid"/>
            <a:miter lim="800000"/>
            <a:headEnd type="none" w="med" len="med"/>
            <a:tailEnd type="none" w="med" len="med"/>
          </a:ln>
          <a:effectLst/>
        </p:spPr>
        <p:txBody>
          <a:bodyPr vert="horz" wrap="square" lIns="91429" tIns="91440" rIns="91429" bIns="91440" numCol="1" rtlCol="0" anchor="t"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600" b="0">
                <a:solidFill>
                  <a:schemeClr val="accent2"/>
                </a:solidFill>
              </a:rPr>
              <a:t>V116 performance metric</a:t>
            </a:r>
          </a:p>
        </p:txBody>
      </p:sp>
      <p:sp>
        <p:nvSpPr>
          <p:cNvPr id="44" name="Content Placeholder 2">
            <a:extLst>
              <a:ext uri="{FF2B5EF4-FFF2-40B4-BE49-F238E27FC236}">
                <a16:creationId xmlns:a16="http://schemas.microsoft.com/office/drawing/2014/main" id="{309F9CA0-D6DB-5A5A-D311-CF3B8F98FA8B}"/>
              </a:ext>
            </a:extLst>
          </p:cNvPr>
          <p:cNvSpPr txBox="1">
            <a:spLocks/>
          </p:cNvSpPr>
          <p:nvPr/>
        </p:nvSpPr>
        <p:spPr bwMode="gray">
          <a:xfrm>
            <a:off x="3081023" y="4990801"/>
            <a:ext cx="8768654" cy="1425005"/>
          </a:xfrm>
          <a:prstGeom prst="rect">
            <a:avLst/>
          </a:prstGeom>
          <a:noFill/>
        </p:spPr>
        <p:txBody>
          <a:bodyPr wrap="square" lIns="91440" tIns="91440" rIns="91440" bIns="91440" anchor="t">
            <a:spAutoFit/>
          </a:bodyPr>
          <a:lstStyle>
            <a:defPPr>
              <a:defRPr lang="en-US"/>
            </a:defPPr>
            <a:lvl1pPr marL="171450" indent="-171450">
              <a:lnSpc>
                <a:spcPct val="90000"/>
              </a:lnSpc>
              <a:spcBef>
                <a:spcPts val="1200"/>
              </a:spcBef>
              <a:buClrTx/>
              <a:buSzPct val="100000"/>
              <a:buFont typeface="Arial" panose="020B0604020202020204" pitchFamily="34" charset="0"/>
              <a:buChar char="•"/>
              <a:defRPr sz="1600">
                <a:latin typeface="Arial Narrow" panose="020B0604020202020204" pitchFamily="34" charset="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300"/>
              </a:spcBef>
            </a:pPr>
            <a:r>
              <a:rPr lang="en-US" sz="1400">
                <a:latin typeface="+mn-lt"/>
              </a:rPr>
              <a:t>Customers expressed their timeline for new brand consideration and adoption was flexible, with products and contracts being evaluated on a year-round basis</a:t>
            </a:r>
          </a:p>
          <a:p>
            <a:pPr>
              <a:spcBef>
                <a:spcPts val="300"/>
              </a:spcBef>
            </a:pPr>
            <a:r>
              <a:rPr lang="en-US" sz="1400">
                <a:latin typeface="+mn-lt"/>
              </a:rPr>
              <a:t>CVS requested an offer to be provided as early as possible for consideration as they tend to lock into calendar year contracts; with customers moving away from pneumo immunization in the fall to other times of year, this may work for a 2025 start to the contract</a:t>
            </a:r>
          </a:p>
          <a:p>
            <a:pPr>
              <a:spcBef>
                <a:spcPts val="300"/>
              </a:spcBef>
            </a:pPr>
            <a:r>
              <a:rPr lang="en-US" sz="1400">
                <a:latin typeface="+mn-lt"/>
              </a:rPr>
              <a:t>Consider providing a stocking offer for 2H 2024 (after MMWR) to allow customers to stock the product </a:t>
            </a:r>
          </a:p>
        </p:txBody>
      </p:sp>
      <p:cxnSp>
        <p:nvCxnSpPr>
          <p:cNvPr id="22" name="Straight Connector 21">
            <a:extLst>
              <a:ext uri="{FF2B5EF4-FFF2-40B4-BE49-F238E27FC236}">
                <a16:creationId xmlns:a16="http://schemas.microsoft.com/office/drawing/2014/main" id="{DF8D62BE-EB5B-668B-1A45-9D82CC1BCFF7}"/>
              </a:ext>
            </a:extLst>
          </p:cNvPr>
          <p:cNvCxnSpPr>
            <a:cxnSpLocks/>
          </p:cNvCxnSpPr>
          <p:nvPr/>
        </p:nvCxnSpPr>
        <p:spPr bwMode="gray">
          <a:xfrm flipH="1">
            <a:off x="3081022" y="1421363"/>
            <a:ext cx="8694502"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9A78BFD-17E3-0008-FAAA-C22B64C819B9}"/>
              </a:ext>
            </a:extLst>
          </p:cNvPr>
          <p:cNvCxnSpPr>
            <a:cxnSpLocks/>
          </p:cNvCxnSpPr>
          <p:nvPr/>
        </p:nvCxnSpPr>
        <p:spPr bwMode="gray">
          <a:xfrm flipH="1">
            <a:off x="3081022" y="3111609"/>
            <a:ext cx="8694502"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CF04163-B96B-DEA8-EEE0-CC9D8D371113}"/>
              </a:ext>
            </a:extLst>
          </p:cNvPr>
          <p:cNvCxnSpPr>
            <a:cxnSpLocks/>
          </p:cNvCxnSpPr>
          <p:nvPr/>
        </p:nvCxnSpPr>
        <p:spPr bwMode="gray">
          <a:xfrm flipH="1">
            <a:off x="3081022" y="4060730"/>
            <a:ext cx="8694502"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538985D-E0EB-07B6-920A-0638FB37B961}"/>
              </a:ext>
            </a:extLst>
          </p:cNvPr>
          <p:cNvCxnSpPr>
            <a:cxnSpLocks/>
          </p:cNvCxnSpPr>
          <p:nvPr/>
        </p:nvCxnSpPr>
        <p:spPr bwMode="gray">
          <a:xfrm flipH="1">
            <a:off x="3081022" y="4990801"/>
            <a:ext cx="8694502" cy="0"/>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6" name="Text Placeholder 4">
            <a:extLst>
              <a:ext uri="{FF2B5EF4-FFF2-40B4-BE49-F238E27FC236}">
                <a16:creationId xmlns:a16="http://schemas.microsoft.com/office/drawing/2014/main" id="{286EAE8A-25B6-27A0-6980-3222BE9DA2B1}"/>
              </a:ext>
            </a:extLst>
          </p:cNvPr>
          <p:cNvSpPr txBox="1">
            <a:spLocks/>
          </p:cNvSpPr>
          <p:nvPr/>
        </p:nvSpPr>
        <p:spPr bwMode="gray">
          <a:xfrm>
            <a:off x="1022619" y="5022002"/>
            <a:ext cx="1911238" cy="849463"/>
          </a:xfrm>
          <a:prstGeom prst="rect">
            <a:avLst/>
          </a:prstGeom>
          <a:noFill/>
          <a:ln w="28575" cap="flat" cmpd="sng" algn="ctr">
            <a:noFill/>
            <a:prstDash val="solid"/>
            <a:miter lim="800000"/>
            <a:headEnd type="none" w="med" len="med"/>
            <a:tailEnd type="none" w="med" len="med"/>
          </a:ln>
          <a:effectLst/>
        </p:spPr>
        <p:txBody>
          <a:bodyPr vert="horz" wrap="square" lIns="91429" tIns="91440" rIns="91429" bIns="91440" numCol="1" rtlCol="0" anchor="t"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600" b="0">
                <a:solidFill>
                  <a:schemeClr val="bg2"/>
                </a:solidFill>
              </a:rPr>
              <a:t>Timing for communication of contract changes</a:t>
            </a:r>
          </a:p>
        </p:txBody>
      </p:sp>
      <p:cxnSp>
        <p:nvCxnSpPr>
          <p:cNvPr id="33" name="Straight Connector 32">
            <a:extLst>
              <a:ext uri="{FF2B5EF4-FFF2-40B4-BE49-F238E27FC236}">
                <a16:creationId xmlns:a16="http://schemas.microsoft.com/office/drawing/2014/main" id="{739B99ED-F40F-2836-2565-14B6CF087B52}"/>
              </a:ext>
            </a:extLst>
          </p:cNvPr>
          <p:cNvCxnSpPr>
            <a:cxnSpLocks/>
          </p:cNvCxnSpPr>
          <p:nvPr/>
        </p:nvCxnSpPr>
        <p:spPr bwMode="gray">
          <a:xfrm>
            <a:off x="363309" y="1421363"/>
            <a:ext cx="2468880" cy="0"/>
          </a:xfrm>
          <a:prstGeom prst="line">
            <a:avLst/>
          </a:prstGeom>
          <a:ln w="28575" cap="flat">
            <a:miter lim="800000"/>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468E99D-78BF-57E0-B3C4-95EE9B05ADD3}"/>
              </a:ext>
            </a:extLst>
          </p:cNvPr>
          <p:cNvCxnSpPr>
            <a:cxnSpLocks/>
          </p:cNvCxnSpPr>
          <p:nvPr/>
        </p:nvCxnSpPr>
        <p:spPr bwMode="gray">
          <a:xfrm>
            <a:off x="363309" y="3111609"/>
            <a:ext cx="2468880" cy="0"/>
          </a:xfrm>
          <a:prstGeom prst="line">
            <a:avLst/>
          </a:prstGeom>
          <a:ln w="28575" cap="flat">
            <a:solidFill>
              <a:schemeClr val="accent4">
                <a:lumMod val="90000"/>
                <a:lumOff val="10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58B1C1C-4B3B-8C97-0174-8D6DE6D6CA94}"/>
              </a:ext>
            </a:extLst>
          </p:cNvPr>
          <p:cNvCxnSpPr>
            <a:cxnSpLocks/>
          </p:cNvCxnSpPr>
          <p:nvPr/>
        </p:nvCxnSpPr>
        <p:spPr bwMode="gray">
          <a:xfrm>
            <a:off x="363309" y="4060730"/>
            <a:ext cx="2468880" cy="0"/>
          </a:xfrm>
          <a:prstGeom prst="line">
            <a:avLst/>
          </a:prstGeom>
          <a:ln w="28575" cap="flat">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FC3903A-947A-62EE-A6AE-3E05E14E4E1F}"/>
              </a:ext>
            </a:extLst>
          </p:cNvPr>
          <p:cNvCxnSpPr>
            <a:cxnSpLocks/>
          </p:cNvCxnSpPr>
          <p:nvPr/>
        </p:nvCxnSpPr>
        <p:spPr bwMode="gray">
          <a:xfrm>
            <a:off x="363309" y="4990801"/>
            <a:ext cx="2468880" cy="0"/>
          </a:xfrm>
          <a:prstGeom prst="line">
            <a:avLst/>
          </a:prstGeom>
          <a:ln w="28575"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95" name="Graphic 94">
            <a:extLst>
              <a:ext uri="{FF2B5EF4-FFF2-40B4-BE49-F238E27FC236}">
                <a16:creationId xmlns:a16="http://schemas.microsoft.com/office/drawing/2014/main" id="{2C847681-43AC-97CF-DA5D-6F274B24A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gray">
          <a:xfrm flipH="1" flipV="1">
            <a:off x="363309" y="1553826"/>
            <a:ext cx="659310" cy="640080"/>
          </a:xfrm>
          <a:prstGeom prst="rect">
            <a:avLst/>
          </a:prstGeom>
        </p:spPr>
      </p:pic>
      <p:grpSp>
        <p:nvGrpSpPr>
          <p:cNvPr id="96" name="Graphic 1242">
            <a:extLst>
              <a:ext uri="{FF2B5EF4-FFF2-40B4-BE49-F238E27FC236}">
                <a16:creationId xmlns:a16="http://schemas.microsoft.com/office/drawing/2014/main" id="{F1ACD195-E8D2-D9A1-7245-1B97AB5BED27}"/>
              </a:ext>
            </a:extLst>
          </p:cNvPr>
          <p:cNvGrpSpPr>
            <a:grpSpLocks noChangeAspect="1"/>
          </p:cNvGrpSpPr>
          <p:nvPr/>
        </p:nvGrpSpPr>
        <p:grpSpPr bwMode="gray">
          <a:xfrm>
            <a:off x="363309" y="3256352"/>
            <a:ext cx="644129" cy="606286"/>
            <a:chOff x="-3571622" y="9701457"/>
            <a:chExt cx="703816" cy="662466"/>
          </a:xfrm>
          <a:solidFill>
            <a:schemeClr val="accent4">
              <a:lumMod val="90000"/>
              <a:lumOff val="10000"/>
            </a:schemeClr>
          </a:solidFill>
        </p:grpSpPr>
        <p:grpSp>
          <p:nvGrpSpPr>
            <p:cNvPr id="97" name="Graphic 1242">
              <a:extLst>
                <a:ext uri="{FF2B5EF4-FFF2-40B4-BE49-F238E27FC236}">
                  <a16:creationId xmlns:a16="http://schemas.microsoft.com/office/drawing/2014/main" id="{879717F9-0C32-C3BE-30ED-8FE01D05283B}"/>
                </a:ext>
              </a:extLst>
            </p:cNvPr>
            <p:cNvGrpSpPr/>
            <p:nvPr/>
          </p:nvGrpSpPr>
          <p:grpSpPr bwMode="gray">
            <a:xfrm>
              <a:off x="-3571622" y="9701457"/>
              <a:ext cx="322641" cy="662466"/>
              <a:chOff x="-3571622" y="9701457"/>
              <a:chExt cx="322641" cy="662466"/>
            </a:xfrm>
            <a:grpFill/>
          </p:grpSpPr>
          <p:grpSp>
            <p:nvGrpSpPr>
              <p:cNvPr id="106" name="Graphic 1242">
                <a:extLst>
                  <a:ext uri="{FF2B5EF4-FFF2-40B4-BE49-F238E27FC236}">
                    <a16:creationId xmlns:a16="http://schemas.microsoft.com/office/drawing/2014/main" id="{E46BEFBB-1748-35D1-B11A-EF1C6FF444AD}"/>
                  </a:ext>
                </a:extLst>
              </p:cNvPr>
              <p:cNvGrpSpPr/>
              <p:nvPr/>
            </p:nvGrpSpPr>
            <p:grpSpPr bwMode="gray">
              <a:xfrm>
                <a:off x="-3571622" y="9701457"/>
                <a:ext cx="322641" cy="337245"/>
                <a:chOff x="-3571622" y="9701457"/>
                <a:chExt cx="322641" cy="337245"/>
              </a:xfrm>
              <a:grpFill/>
            </p:grpSpPr>
            <p:sp>
              <p:nvSpPr>
                <p:cNvPr id="109" name="Freeform: Shape 108">
                  <a:extLst>
                    <a:ext uri="{FF2B5EF4-FFF2-40B4-BE49-F238E27FC236}">
                      <a16:creationId xmlns:a16="http://schemas.microsoft.com/office/drawing/2014/main" id="{55B33ACF-64EC-478D-BB16-71ABF29EC659}"/>
                    </a:ext>
                  </a:extLst>
                </p:cNvPr>
                <p:cNvSpPr/>
                <p:nvPr/>
              </p:nvSpPr>
              <p:spPr bwMode="gray">
                <a:xfrm>
                  <a:off x="-3556959" y="9701457"/>
                  <a:ext cx="117302" cy="146628"/>
                </a:xfrm>
                <a:custGeom>
                  <a:avLst/>
                  <a:gdLst>
                    <a:gd name="connsiteX0" fmla="*/ 65250 w 117302"/>
                    <a:gd name="connsiteY0" fmla="*/ 146628 h 146628"/>
                    <a:gd name="connsiteX1" fmla="*/ 52053 w 117302"/>
                    <a:gd name="connsiteY1" fmla="*/ 146628 h 146628"/>
                    <a:gd name="connsiteX2" fmla="*/ 0 w 117302"/>
                    <a:gd name="connsiteY2" fmla="*/ 94575 h 146628"/>
                    <a:gd name="connsiteX3" fmla="*/ 0 w 117302"/>
                    <a:gd name="connsiteY3" fmla="*/ 52053 h 146628"/>
                    <a:gd name="connsiteX4" fmla="*/ 52053 w 117302"/>
                    <a:gd name="connsiteY4" fmla="*/ 0 h 146628"/>
                    <a:gd name="connsiteX5" fmla="*/ 65250 w 117302"/>
                    <a:gd name="connsiteY5" fmla="*/ 0 h 146628"/>
                    <a:gd name="connsiteX6" fmla="*/ 117303 w 117302"/>
                    <a:gd name="connsiteY6" fmla="*/ 52053 h 146628"/>
                    <a:gd name="connsiteX7" fmla="*/ 117303 w 117302"/>
                    <a:gd name="connsiteY7" fmla="*/ 94575 h 146628"/>
                    <a:gd name="connsiteX8" fmla="*/ 65250 w 117302"/>
                    <a:gd name="connsiteY8" fmla="*/ 146628 h 146628"/>
                    <a:gd name="connsiteX9" fmla="*/ 52053 w 117302"/>
                    <a:gd name="connsiteY9" fmla="*/ 29326 h 146628"/>
                    <a:gd name="connsiteX10" fmla="*/ 29326 w 117302"/>
                    <a:gd name="connsiteY10" fmla="*/ 52053 h 146628"/>
                    <a:gd name="connsiteX11" fmla="*/ 29326 w 117302"/>
                    <a:gd name="connsiteY11" fmla="*/ 94575 h 146628"/>
                    <a:gd name="connsiteX12" fmla="*/ 52053 w 117302"/>
                    <a:gd name="connsiteY12" fmla="*/ 117303 h 146628"/>
                    <a:gd name="connsiteX13" fmla="*/ 65250 w 117302"/>
                    <a:gd name="connsiteY13" fmla="*/ 117303 h 146628"/>
                    <a:gd name="connsiteX14" fmla="*/ 87977 w 117302"/>
                    <a:gd name="connsiteY14" fmla="*/ 94575 h 146628"/>
                    <a:gd name="connsiteX15" fmla="*/ 87977 w 117302"/>
                    <a:gd name="connsiteY15" fmla="*/ 52053 h 146628"/>
                    <a:gd name="connsiteX16" fmla="*/ 65250 w 117302"/>
                    <a:gd name="connsiteY16" fmla="*/ 29326 h 146628"/>
                    <a:gd name="connsiteX17" fmla="*/ 52053 w 117302"/>
                    <a:gd name="connsiteY17" fmla="*/ 29326 h 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7302" h="146628">
                      <a:moveTo>
                        <a:pt x="65250" y="146628"/>
                      </a:moveTo>
                      <a:lnTo>
                        <a:pt x="52053" y="146628"/>
                      </a:lnTo>
                      <a:cubicBezTo>
                        <a:pt x="23314" y="146628"/>
                        <a:pt x="0" y="123315"/>
                        <a:pt x="0" y="94575"/>
                      </a:cubicBezTo>
                      <a:lnTo>
                        <a:pt x="0" y="52053"/>
                      </a:lnTo>
                      <a:cubicBezTo>
                        <a:pt x="0" y="23314"/>
                        <a:pt x="23314" y="0"/>
                        <a:pt x="52053" y="0"/>
                      </a:cubicBezTo>
                      <a:lnTo>
                        <a:pt x="65250" y="0"/>
                      </a:lnTo>
                      <a:cubicBezTo>
                        <a:pt x="93989" y="0"/>
                        <a:pt x="117303" y="23314"/>
                        <a:pt x="117303" y="52053"/>
                      </a:cubicBezTo>
                      <a:lnTo>
                        <a:pt x="117303" y="94575"/>
                      </a:lnTo>
                      <a:cubicBezTo>
                        <a:pt x="117303" y="123315"/>
                        <a:pt x="93989" y="146628"/>
                        <a:pt x="65250" y="146628"/>
                      </a:cubicBezTo>
                      <a:close/>
                      <a:moveTo>
                        <a:pt x="52053" y="29326"/>
                      </a:moveTo>
                      <a:cubicBezTo>
                        <a:pt x="39590" y="29326"/>
                        <a:pt x="29326" y="39590"/>
                        <a:pt x="29326" y="52053"/>
                      </a:cubicBezTo>
                      <a:lnTo>
                        <a:pt x="29326" y="94575"/>
                      </a:lnTo>
                      <a:cubicBezTo>
                        <a:pt x="29326" y="107039"/>
                        <a:pt x="39590" y="117303"/>
                        <a:pt x="52053" y="117303"/>
                      </a:cubicBezTo>
                      <a:lnTo>
                        <a:pt x="65250" y="117303"/>
                      </a:lnTo>
                      <a:cubicBezTo>
                        <a:pt x="77713" y="117303"/>
                        <a:pt x="87977" y="107039"/>
                        <a:pt x="87977" y="94575"/>
                      </a:cubicBezTo>
                      <a:lnTo>
                        <a:pt x="87977" y="52053"/>
                      </a:lnTo>
                      <a:cubicBezTo>
                        <a:pt x="87977" y="39590"/>
                        <a:pt x="77713" y="29326"/>
                        <a:pt x="65250" y="29326"/>
                      </a:cubicBezTo>
                      <a:lnTo>
                        <a:pt x="52053" y="29326"/>
                      </a:lnTo>
                      <a:close/>
                    </a:path>
                  </a:pathLst>
                </a:custGeom>
                <a:grpFill/>
                <a:ln w="1464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F28234C-C435-C087-B684-092A7AB75F1F}"/>
                    </a:ext>
                  </a:extLst>
                </p:cNvPr>
                <p:cNvSpPr/>
                <p:nvPr/>
              </p:nvSpPr>
              <p:spPr bwMode="gray">
                <a:xfrm>
                  <a:off x="-3571622" y="9862895"/>
                  <a:ext cx="322641" cy="175807"/>
                </a:xfrm>
                <a:custGeom>
                  <a:avLst/>
                  <a:gdLst>
                    <a:gd name="connsiteX0" fmla="*/ 293257 w 322641"/>
                    <a:gd name="connsiteY0" fmla="*/ 175808 h 175807"/>
                    <a:gd name="connsiteX1" fmla="*/ 190617 w 322641"/>
                    <a:gd name="connsiteY1" fmla="*/ 175808 h 175807"/>
                    <a:gd name="connsiteX2" fmla="*/ 181233 w 322641"/>
                    <a:gd name="connsiteY2" fmla="*/ 172435 h 175807"/>
                    <a:gd name="connsiteX3" fmla="*/ 93256 w 322641"/>
                    <a:gd name="connsiteY3" fmla="*/ 99121 h 175807"/>
                    <a:gd name="connsiteX4" fmla="*/ 112024 w 322641"/>
                    <a:gd name="connsiteY4" fmla="*/ 76540 h 175807"/>
                    <a:gd name="connsiteX5" fmla="*/ 195896 w 322641"/>
                    <a:gd name="connsiteY5" fmla="*/ 146482 h 175807"/>
                    <a:gd name="connsiteX6" fmla="*/ 282700 w 322641"/>
                    <a:gd name="connsiteY6" fmla="*/ 146482 h 175807"/>
                    <a:gd name="connsiteX7" fmla="*/ 288125 w 322641"/>
                    <a:gd name="connsiteY7" fmla="*/ 130206 h 175807"/>
                    <a:gd name="connsiteX8" fmla="*/ 222289 w 322641"/>
                    <a:gd name="connsiteY8" fmla="*/ 124488 h 175807"/>
                    <a:gd name="connsiteX9" fmla="*/ 213051 w 322641"/>
                    <a:gd name="connsiteY9" fmla="*/ 120089 h 175807"/>
                    <a:gd name="connsiteX10" fmla="*/ 137977 w 322641"/>
                    <a:gd name="connsiteY10" fmla="*/ 42082 h 175807"/>
                    <a:gd name="connsiteX11" fmla="*/ 108065 w 322641"/>
                    <a:gd name="connsiteY11" fmla="*/ 29326 h 175807"/>
                    <a:gd name="connsiteX12" fmla="*/ 58358 w 322641"/>
                    <a:gd name="connsiteY12" fmla="*/ 29326 h 175807"/>
                    <a:gd name="connsiteX13" fmla="*/ 29326 w 322641"/>
                    <a:gd name="connsiteY13" fmla="*/ 58358 h 175807"/>
                    <a:gd name="connsiteX14" fmla="*/ 0 w 322641"/>
                    <a:gd name="connsiteY14" fmla="*/ 58358 h 175807"/>
                    <a:gd name="connsiteX15" fmla="*/ 58358 w 322641"/>
                    <a:gd name="connsiteY15" fmla="*/ 0 h 175807"/>
                    <a:gd name="connsiteX16" fmla="*/ 108065 w 322641"/>
                    <a:gd name="connsiteY16" fmla="*/ 0 h 175807"/>
                    <a:gd name="connsiteX17" fmla="*/ 159092 w 322641"/>
                    <a:gd name="connsiteY17" fmla="*/ 21701 h 175807"/>
                    <a:gd name="connsiteX18" fmla="*/ 230353 w 322641"/>
                    <a:gd name="connsiteY18" fmla="*/ 95748 h 175807"/>
                    <a:gd name="connsiteX19" fmla="*/ 309239 w 322641"/>
                    <a:gd name="connsiteY19" fmla="*/ 102640 h 175807"/>
                    <a:gd name="connsiteX20" fmla="*/ 320236 w 322641"/>
                    <a:gd name="connsiteY20" fmla="*/ 109238 h 175807"/>
                    <a:gd name="connsiteX21" fmla="*/ 321849 w 322641"/>
                    <a:gd name="connsiteY21" fmla="*/ 121995 h 175807"/>
                    <a:gd name="connsiteX22" fmla="*/ 307186 w 322641"/>
                    <a:gd name="connsiteY22" fmla="*/ 165983 h 175807"/>
                    <a:gd name="connsiteX23" fmla="*/ 293257 w 322641"/>
                    <a:gd name="connsiteY23" fmla="*/ 175808 h 17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2641" h="175807">
                      <a:moveTo>
                        <a:pt x="293257" y="175808"/>
                      </a:moveTo>
                      <a:lnTo>
                        <a:pt x="190617" y="175808"/>
                      </a:lnTo>
                      <a:cubicBezTo>
                        <a:pt x="187245" y="175808"/>
                        <a:pt x="183872" y="174634"/>
                        <a:pt x="181233" y="172435"/>
                      </a:cubicBezTo>
                      <a:lnTo>
                        <a:pt x="93256" y="99121"/>
                      </a:lnTo>
                      <a:lnTo>
                        <a:pt x="112024" y="76540"/>
                      </a:lnTo>
                      <a:lnTo>
                        <a:pt x="195896" y="146482"/>
                      </a:lnTo>
                      <a:lnTo>
                        <a:pt x="282700" y="146482"/>
                      </a:lnTo>
                      <a:lnTo>
                        <a:pt x="288125" y="130206"/>
                      </a:lnTo>
                      <a:lnTo>
                        <a:pt x="222289" y="124488"/>
                      </a:lnTo>
                      <a:cubicBezTo>
                        <a:pt x="218770" y="124194"/>
                        <a:pt x="215397" y="122581"/>
                        <a:pt x="213051" y="120089"/>
                      </a:cubicBezTo>
                      <a:lnTo>
                        <a:pt x="137977" y="42082"/>
                      </a:lnTo>
                      <a:cubicBezTo>
                        <a:pt x="130206" y="34018"/>
                        <a:pt x="119209" y="29326"/>
                        <a:pt x="108065" y="29326"/>
                      </a:cubicBezTo>
                      <a:lnTo>
                        <a:pt x="58358" y="29326"/>
                      </a:lnTo>
                      <a:cubicBezTo>
                        <a:pt x="42376" y="29326"/>
                        <a:pt x="29326" y="42376"/>
                        <a:pt x="29326" y="58358"/>
                      </a:cubicBezTo>
                      <a:lnTo>
                        <a:pt x="0" y="58358"/>
                      </a:lnTo>
                      <a:cubicBezTo>
                        <a:pt x="0" y="26247"/>
                        <a:pt x="26246" y="0"/>
                        <a:pt x="58358" y="0"/>
                      </a:cubicBezTo>
                      <a:lnTo>
                        <a:pt x="108065" y="0"/>
                      </a:lnTo>
                      <a:cubicBezTo>
                        <a:pt x="127273" y="0"/>
                        <a:pt x="145895" y="7918"/>
                        <a:pt x="159092" y="21701"/>
                      </a:cubicBezTo>
                      <a:lnTo>
                        <a:pt x="230353" y="95748"/>
                      </a:lnTo>
                      <a:lnTo>
                        <a:pt x="309239" y="102640"/>
                      </a:lnTo>
                      <a:cubicBezTo>
                        <a:pt x="313785" y="103080"/>
                        <a:pt x="317744" y="105426"/>
                        <a:pt x="320236" y="109238"/>
                      </a:cubicBezTo>
                      <a:cubicBezTo>
                        <a:pt x="322729" y="113051"/>
                        <a:pt x="323316" y="117596"/>
                        <a:pt x="321849" y="121995"/>
                      </a:cubicBezTo>
                      <a:lnTo>
                        <a:pt x="307186" y="165983"/>
                      </a:lnTo>
                      <a:cubicBezTo>
                        <a:pt x="305134" y="171702"/>
                        <a:pt x="299562" y="175808"/>
                        <a:pt x="293257" y="175808"/>
                      </a:cubicBezTo>
                      <a:close/>
                    </a:path>
                  </a:pathLst>
                </a:custGeom>
                <a:grpFill/>
                <a:ln w="14645" cap="flat">
                  <a:noFill/>
                  <a:prstDash val="solid"/>
                  <a:miter/>
                </a:ln>
              </p:spPr>
              <p:txBody>
                <a:bodyPr rtlCol="0" anchor="ctr"/>
                <a:lstStyle/>
                <a:p>
                  <a:endParaRPr lang="en-US"/>
                </a:p>
              </p:txBody>
            </p:sp>
          </p:grpSp>
          <p:sp>
            <p:nvSpPr>
              <p:cNvPr id="107" name="Freeform: Shape 106">
                <a:extLst>
                  <a:ext uri="{FF2B5EF4-FFF2-40B4-BE49-F238E27FC236}">
                    <a16:creationId xmlns:a16="http://schemas.microsoft.com/office/drawing/2014/main" id="{36F9F037-BF68-56F0-3ED9-6DBEA329382F}"/>
                  </a:ext>
                </a:extLst>
              </p:cNvPr>
              <p:cNvSpPr/>
              <p:nvPr/>
            </p:nvSpPr>
            <p:spPr bwMode="gray">
              <a:xfrm>
                <a:off x="-3571622" y="9920960"/>
                <a:ext cx="248974" cy="442964"/>
              </a:xfrm>
              <a:custGeom>
                <a:avLst/>
                <a:gdLst>
                  <a:gd name="connsiteX0" fmla="*/ 220236 w 248974"/>
                  <a:gd name="connsiteY0" fmla="*/ 442964 h 442964"/>
                  <a:gd name="connsiteX1" fmla="*/ 193110 w 248974"/>
                  <a:gd name="connsiteY1" fmla="*/ 293697 h 442964"/>
                  <a:gd name="connsiteX2" fmla="*/ 78886 w 248974"/>
                  <a:gd name="connsiteY2" fmla="*/ 293697 h 442964"/>
                  <a:gd name="connsiteX3" fmla="*/ 0 w 248974"/>
                  <a:gd name="connsiteY3" fmla="*/ 214810 h 442964"/>
                  <a:gd name="connsiteX4" fmla="*/ 0 w 248974"/>
                  <a:gd name="connsiteY4" fmla="*/ 0 h 442964"/>
                  <a:gd name="connsiteX5" fmla="*/ 29326 w 248974"/>
                  <a:gd name="connsiteY5" fmla="*/ 0 h 442964"/>
                  <a:gd name="connsiteX6" fmla="*/ 29326 w 248974"/>
                  <a:gd name="connsiteY6" fmla="*/ 214810 h 442964"/>
                  <a:gd name="connsiteX7" fmla="*/ 78886 w 248974"/>
                  <a:gd name="connsiteY7" fmla="*/ 264371 h 442964"/>
                  <a:gd name="connsiteX8" fmla="*/ 205280 w 248974"/>
                  <a:gd name="connsiteY8" fmla="*/ 264371 h 442964"/>
                  <a:gd name="connsiteX9" fmla="*/ 219649 w 248974"/>
                  <a:gd name="connsiteY9" fmla="*/ 276395 h 442964"/>
                  <a:gd name="connsiteX10" fmla="*/ 248975 w 248974"/>
                  <a:gd name="connsiteY10" fmla="*/ 437686 h 442964"/>
                  <a:gd name="connsiteX11" fmla="*/ 220236 w 248974"/>
                  <a:gd name="connsiteY11" fmla="*/ 442964 h 44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974" h="442964">
                    <a:moveTo>
                      <a:pt x="220236" y="442964"/>
                    </a:moveTo>
                    <a:lnTo>
                      <a:pt x="193110" y="293697"/>
                    </a:lnTo>
                    <a:lnTo>
                      <a:pt x="78886" y="293697"/>
                    </a:lnTo>
                    <a:cubicBezTo>
                      <a:pt x="35484" y="293697"/>
                      <a:pt x="0" y="258359"/>
                      <a:pt x="0" y="214810"/>
                    </a:cubicBezTo>
                    <a:lnTo>
                      <a:pt x="0" y="0"/>
                    </a:lnTo>
                    <a:lnTo>
                      <a:pt x="29326" y="0"/>
                    </a:lnTo>
                    <a:lnTo>
                      <a:pt x="29326" y="214810"/>
                    </a:lnTo>
                    <a:cubicBezTo>
                      <a:pt x="29326" y="242083"/>
                      <a:pt x="51466" y="264371"/>
                      <a:pt x="78886" y="264371"/>
                    </a:cubicBezTo>
                    <a:lnTo>
                      <a:pt x="205280" y="264371"/>
                    </a:lnTo>
                    <a:cubicBezTo>
                      <a:pt x="212318" y="264371"/>
                      <a:pt x="218476" y="269503"/>
                      <a:pt x="219649" y="276395"/>
                    </a:cubicBezTo>
                    <a:lnTo>
                      <a:pt x="248975" y="437686"/>
                    </a:lnTo>
                    <a:lnTo>
                      <a:pt x="220236" y="442964"/>
                    </a:lnTo>
                    <a:close/>
                  </a:path>
                </a:pathLst>
              </a:custGeom>
              <a:grpFill/>
              <a:ln w="1464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B164D0F-5093-41F5-6EF6-FD086771E36D}"/>
                  </a:ext>
                </a:extLst>
              </p:cNvPr>
              <p:cNvSpPr/>
              <p:nvPr/>
            </p:nvSpPr>
            <p:spPr bwMode="gray">
              <a:xfrm>
                <a:off x="-3439656" y="9987529"/>
                <a:ext cx="175807" cy="375515"/>
              </a:xfrm>
              <a:custGeom>
                <a:avLst/>
                <a:gdLst>
                  <a:gd name="connsiteX0" fmla="*/ 146775 w 175807"/>
                  <a:gd name="connsiteY0" fmla="*/ 375515 h 375515"/>
                  <a:gd name="connsiteX1" fmla="*/ 122581 w 175807"/>
                  <a:gd name="connsiteY1" fmla="*/ 170382 h 375515"/>
                  <a:gd name="connsiteX2" fmla="*/ 87391 w 175807"/>
                  <a:gd name="connsiteY2" fmla="*/ 139150 h 375515"/>
                  <a:gd name="connsiteX3" fmla="*/ 44575 w 175807"/>
                  <a:gd name="connsiteY3" fmla="*/ 139150 h 375515"/>
                  <a:gd name="connsiteX4" fmla="*/ 0 w 175807"/>
                  <a:gd name="connsiteY4" fmla="*/ 94575 h 375515"/>
                  <a:gd name="connsiteX5" fmla="*/ 0 w 175807"/>
                  <a:gd name="connsiteY5" fmla="*/ 0 h 375515"/>
                  <a:gd name="connsiteX6" fmla="*/ 29326 w 175807"/>
                  <a:gd name="connsiteY6" fmla="*/ 0 h 375515"/>
                  <a:gd name="connsiteX7" fmla="*/ 29326 w 175807"/>
                  <a:gd name="connsiteY7" fmla="*/ 94575 h 375515"/>
                  <a:gd name="connsiteX8" fmla="*/ 44575 w 175807"/>
                  <a:gd name="connsiteY8" fmla="*/ 109825 h 375515"/>
                  <a:gd name="connsiteX9" fmla="*/ 87391 w 175807"/>
                  <a:gd name="connsiteY9" fmla="*/ 109825 h 375515"/>
                  <a:gd name="connsiteX10" fmla="*/ 151614 w 175807"/>
                  <a:gd name="connsiteY10" fmla="*/ 167010 h 375515"/>
                  <a:gd name="connsiteX11" fmla="*/ 175808 w 175807"/>
                  <a:gd name="connsiteY11" fmla="*/ 372143 h 375515"/>
                  <a:gd name="connsiteX12" fmla="*/ 146775 w 175807"/>
                  <a:gd name="connsiteY12" fmla="*/ 375515 h 37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807" h="375515">
                    <a:moveTo>
                      <a:pt x="146775" y="375515"/>
                    </a:moveTo>
                    <a:lnTo>
                      <a:pt x="122581" y="170382"/>
                    </a:lnTo>
                    <a:cubicBezTo>
                      <a:pt x="120529" y="152494"/>
                      <a:pt x="105426" y="139150"/>
                      <a:pt x="87391" y="139150"/>
                    </a:cubicBezTo>
                    <a:lnTo>
                      <a:pt x="44575" y="139150"/>
                    </a:lnTo>
                    <a:cubicBezTo>
                      <a:pt x="19941" y="139150"/>
                      <a:pt x="0" y="119209"/>
                      <a:pt x="0" y="94575"/>
                    </a:cubicBezTo>
                    <a:lnTo>
                      <a:pt x="0" y="0"/>
                    </a:lnTo>
                    <a:lnTo>
                      <a:pt x="29326" y="0"/>
                    </a:lnTo>
                    <a:lnTo>
                      <a:pt x="29326" y="94575"/>
                    </a:lnTo>
                    <a:cubicBezTo>
                      <a:pt x="29326" y="102933"/>
                      <a:pt x="36217" y="109825"/>
                      <a:pt x="44575" y="109825"/>
                    </a:cubicBezTo>
                    <a:lnTo>
                      <a:pt x="87391" y="109825"/>
                    </a:lnTo>
                    <a:cubicBezTo>
                      <a:pt x="120235" y="109825"/>
                      <a:pt x="147801" y="134458"/>
                      <a:pt x="151614" y="167010"/>
                    </a:cubicBezTo>
                    <a:lnTo>
                      <a:pt x="175808" y="372143"/>
                    </a:lnTo>
                    <a:lnTo>
                      <a:pt x="146775" y="375515"/>
                    </a:lnTo>
                    <a:close/>
                  </a:path>
                </a:pathLst>
              </a:custGeom>
              <a:grpFill/>
              <a:ln w="14645" cap="flat">
                <a:noFill/>
                <a:prstDash val="solid"/>
                <a:miter/>
              </a:ln>
            </p:spPr>
            <p:txBody>
              <a:bodyPr rtlCol="0" anchor="ctr"/>
              <a:lstStyle/>
              <a:p>
                <a:endParaRPr lang="en-US"/>
              </a:p>
            </p:txBody>
          </p:sp>
        </p:grpSp>
        <p:grpSp>
          <p:nvGrpSpPr>
            <p:cNvPr id="98" name="Graphic 1242">
              <a:extLst>
                <a:ext uri="{FF2B5EF4-FFF2-40B4-BE49-F238E27FC236}">
                  <a16:creationId xmlns:a16="http://schemas.microsoft.com/office/drawing/2014/main" id="{85EF0B06-65D9-CDB1-6563-1FDC71F87188}"/>
                </a:ext>
              </a:extLst>
            </p:cNvPr>
            <p:cNvGrpSpPr/>
            <p:nvPr/>
          </p:nvGrpSpPr>
          <p:grpSpPr bwMode="gray">
            <a:xfrm>
              <a:off x="-3190447" y="9701457"/>
              <a:ext cx="322641" cy="662466"/>
              <a:chOff x="-3190447" y="9701457"/>
              <a:chExt cx="322641" cy="662466"/>
            </a:xfrm>
            <a:grpFill/>
          </p:grpSpPr>
          <p:grpSp>
            <p:nvGrpSpPr>
              <p:cNvPr id="101" name="Graphic 1242">
                <a:extLst>
                  <a:ext uri="{FF2B5EF4-FFF2-40B4-BE49-F238E27FC236}">
                    <a16:creationId xmlns:a16="http://schemas.microsoft.com/office/drawing/2014/main" id="{2BF2AFA9-0322-2BA6-75AC-749826D42F52}"/>
                  </a:ext>
                </a:extLst>
              </p:cNvPr>
              <p:cNvGrpSpPr/>
              <p:nvPr/>
            </p:nvGrpSpPr>
            <p:grpSpPr bwMode="gray">
              <a:xfrm>
                <a:off x="-3190447" y="9701457"/>
                <a:ext cx="322641" cy="337245"/>
                <a:chOff x="-3190447" y="9701457"/>
                <a:chExt cx="322641" cy="337245"/>
              </a:xfrm>
              <a:grpFill/>
            </p:grpSpPr>
            <p:sp>
              <p:nvSpPr>
                <p:cNvPr id="104" name="Freeform: Shape 103">
                  <a:extLst>
                    <a:ext uri="{FF2B5EF4-FFF2-40B4-BE49-F238E27FC236}">
                      <a16:creationId xmlns:a16="http://schemas.microsoft.com/office/drawing/2014/main" id="{1058D21E-CF82-2C71-F04C-BA81C9DD1034}"/>
                    </a:ext>
                  </a:extLst>
                </p:cNvPr>
                <p:cNvSpPr/>
                <p:nvPr/>
              </p:nvSpPr>
              <p:spPr bwMode="gray">
                <a:xfrm>
                  <a:off x="-2999771" y="9701457"/>
                  <a:ext cx="117302" cy="146628"/>
                </a:xfrm>
                <a:custGeom>
                  <a:avLst/>
                  <a:gdLst>
                    <a:gd name="connsiteX0" fmla="*/ 65250 w 117302"/>
                    <a:gd name="connsiteY0" fmla="*/ 146628 h 146628"/>
                    <a:gd name="connsiteX1" fmla="*/ 52053 w 117302"/>
                    <a:gd name="connsiteY1" fmla="*/ 146628 h 146628"/>
                    <a:gd name="connsiteX2" fmla="*/ 0 w 117302"/>
                    <a:gd name="connsiteY2" fmla="*/ 94575 h 146628"/>
                    <a:gd name="connsiteX3" fmla="*/ 0 w 117302"/>
                    <a:gd name="connsiteY3" fmla="*/ 52053 h 146628"/>
                    <a:gd name="connsiteX4" fmla="*/ 52053 w 117302"/>
                    <a:gd name="connsiteY4" fmla="*/ 0 h 146628"/>
                    <a:gd name="connsiteX5" fmla="*/ 65250 w 117302"/>
                    <a:gd name="connsiteY5" fmla="*/ 0 h 146628"/>
                    <a:gd name="connsiteX6" fmla="*/ 117303 w 117302"/>
                    <a:gd name="connsiteY6" fmla="*/ 52053 h 146628"/>
                    <a:gd name="connsiteX7" fmla="*/ 117303 w 117302"/>
                    <a:gd name="connsiteY7" fmla="*/ 94575 h 146628"/>
                    <a:gd name="connsiteX8" fmla="*/ 65250 w 117302"/>
                    <a:gd name="connsiteY8" fmla="*/ 146628 h 146628"/>
                    <a:gd name="connsiteX9" fmla="*/ 52053 w 117302"/>
                    <a:gd name="connsiteY9" fmla="*/ 29326 h 146628"/>
                    <a:gd name="connsiteX10" fmla="*/ 29326 w 117302"/>
                    <a:gd name="connsiteY10" fmla="*/ 52053 h 146628"/>
                    <a:gd name="connsiteX11" fmla="*/ 29326 w 117302"/>
                    <a:gd name="connsiteY11" fmla="*/ 94575 h 146628"/>
                    <a:gd name="connsiteX12" fmla="*/ 52053 w 117302"/>
                    <a:gd name="connsiteY12" fmla="*/ 117303 h 146628"/>
                    <a:gd name="connsiteX13" fmla="*/ 65250 w 117302"/>
                    <a:gd name="connsiteY13" fmla="*/ 117303 h 146628"/>
                    <a:gd name="connsiteX14" fmla="*/ 87977 w 117302"/>
                    <a:gd name="connsiteY14" fmla="*/ 94575 h 146628"/>
                    <a:gd name="connsiteX15" fmla="*/ 87977 w 117302"/>
                    <a:gd name="connsiteY15" fmla="*/ 52053 h 146628"/>
                    <a:gd name="connsiteX16" fmla="*/ 65250 w 117302"/>
                    <a:gd name="connsiteY16" fmla="*/ 29326 h 146628"/>
                    <a:gd name="connsiteX17" fmla="*/ 52053 w 117302"/>
                    <a:gd name="connsiteY17" fmla="*/ 29326 h 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7302" h="146628">
                      <a:moveTo>
                        <a:pt x="65250" y="146628"/>
                      </a:moveTo>
                      <a:lnTo>
                        <a:pt x="52053" y="146628"/>
                      </a:lnTo>
                      <a:cubicBezTo>
                        <a:pt x="23314" y="146628"/>
                        <a:pt x="0" y="123315"/>
                        <a:pt x="0" y="94575"/>
                      </a:cubicBezTo>
                      <a:lnTo>
                        <a:pt x="0" y="52053"/>
                      </a:lnTo>
                      <a:cubicBezTo>
                        <a:pt x="0" y="23314"/>
                        <a:pt x="23314" y="0"/>
                        <a:pt x="52053" y="0"/>
                      </a:cubicBezTo>
                      <a:lnTo>
                        <a:pt x="65250" y="0"/>
                      </a:lnTo>
                      <a:cubicBezTo>
                        <a:pt x="93989" y="0"/>
                        <a:pt x="117303" y="23314"/>
                        <a:pt x="117303" y="52053"/>
                      </a:cubicBezTo>
                      <a:lnTo>
                        <a:pt x="117303" y="94575"/>
                      </a:lnTo>
                      <a:cubicBezTo>
                        <a:pt x="117303" y="123315"/>
                        <a:pt x="93989" y="146628"/>
                        <a:pt x="65250" y="146628"/>
                      </a:cubicBezTo>
                      <a:close/>
                      <a:moveTo>
                        <a:pt x="52053" y="29326"/>
                      </a:moveTo>
                      <a:cubicBezTo>
                        <a:pt x="39590" y="29326"/>
                        <a:pt x="29326" y="39590"/>
                        <a:pt x="29326" y="52053"/>
                      </a:cubicBezTo>
                      <a:lnTo>
                        <a:pt x="29326" y="94575"/>
                      </a:lnTo>
                      <a:cubicBezTo>
                        <a:pt x="29326" y="107039"/>
                        <a:pt x="39590" y="117303"/>
                        <a:pt x="52053" y="117303"/>
                      </a:cubicBezTo>
                      <a:lnTo>
                        <a:pt x="65250" y="117303"/>
                      </a:lnTo>
                      <a:cubicBezTo>
                        <a:pt x="77713" y="117303"/>
                        <a:pt x="87977" y="107039"/>
                        <a:pt x="87977" y="94575"/>
                      </a:cubicBezTo>
                      <a:lnTo>
                        <a:pt x="87977" y="52053"/>
                      </a:lnTo>
                      <a:cubicBezTo>
                        <a:pt x="87977" y="39590"/>
                        <a:pt x="77713" y="29326"/>
                        <a:pt x="65250" y="29326"/>
                      </a:cubicBezTo>
                      <a:lnTo>
                        <a:pt x="52053" y="29326"/>
                      </a:lnTo>
                      <a:close/>
                    </a:path>
                  </a:pathLst>
                </a:custGeom>
                <a:grpFill/>
                <a:ln w="1464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566AA4C-8A82-E330-F768-53F7E9788FF5}"/>
                    </a:ext>
                  </a:extLst>
                </p:cNvPr>
                <p:cNvSpPr/>
                <p:nvPr/>
              </p:nvSpPr>
              <p:spPr bwMode="gray">
                <a:xfrm>
                  <a:off x="-3190447" y="9862748"/>
                  <a:ext cx="322641" cy="175954"/>
                </a:xfrm>
                <a:custGeom>
                  <a:avLst/>
                  <a:gdLst>
                    <a:gd name="connsiteX0" fmla="*/ 132025 w 322641"/>
                    <a:gd name="connsiteY0" fmla="*/ 175954 h 175954"/>
                    <a:gd name="connsiteX1" fmla="*/ 29385 w 322641"/>
                    <a:gd name="connsiteY1" fmla="*/ 175954 h 175954"/>
                    <a:gd name="connsiteX2" fmla="*/ 15455 w 322641"/>
                    <a:gd name="connsiteY2" fmla="*/ 165983 h 175954"/>
                    <a:gd name="connsiteX3" fmla="*/ 792 w 322641"/>
                    <a:gd name="connsiteY3" fmla="*/ 121995 h 175954"/>
                    <a:gd name="connsiteX4" fmla="*/ 2405 w 322641"/>
                    <a:gd name="connsiteY4" fmla="*/ 109238 h 175954"/>
                    <a:gd name="connsiteX5" fmla="*/ 13402 w 322641"/>
                    <a:gd name="connsiteY5" fmla="*/ 102640 h 175954"/>
                    <a:gd name="connsiteX6" fmla="*/ 92288 w 322641"/>
                    <a:gd name="connsiteY6" fmla="*/ 95748 h 175954"/>
                    <a:gd name="connsiteX7" fmla="*/ 163550 w 322641"/>
                    <a:gd name="connsiteY7" fmla="*/ 21701 h 175954"/>
                    <a:gd name="connsiteX8" fmla="*/ 214577 w 322641"/>
                    <a:gd name="connsiteY8" fmla="*/ 0 h 175954"/>
                    <a:gd name="connsiteX9" fmla="*/ 264284 w 322641"/>
                    <a:gd name="connsiteY9" fmla="*/ 0 h 175954"/>
                    <a:gd name="connsiteX10" fmla="*/ 322642 w 322641"/>
                    <a:gd name="connsiteY10" fmla="*/ 58358 h 175954"/>
                    <a:gd name="connsiteX11" fmla="*/ 293316 w 322641"/>
                    <a:gd name="connsiteY11" fmla="*/ 58358 h 175954"/>
                    <a:gd name="connsiteX12" fmla="*/ 264284 w 322641"/>
                    <a:gd name="connsiteY12" fmla="*/ 29326 h 175954"/>
                    <a:gd name="connsiteX13" fmla="*/ 214577 w 322641"/>
                    <a:gd name="connsiteY13" fmla="*/ 29326 h 175954"/>
                    <a:gd name="connsiteX14" fmla="*/ 184664 w 322641"/>
                    <a:gd name="connsiteY14" fmla="*/ 42082 h 175954"/>
                    <a:gd name="connsiteX15" fmla="*/ 109591 w 322641"/>
                    <a:gd name="connsiteY15" fmla="*/ 120089 h 175954"/>
                    <a:gd name="connsiteX16" fmla="*/ 100353 w 322641"/>
                    <a:gd name="connsiteY16" fmla="*/ 124488 h 175954"/>
                    <a:gd name="connsiteX17" fmla="*/ 34517 w 322641"/>
                    <a:gd name="connsiteY17" fmla="*/ 130206 h 175954"/>
                    <a:gd name="connsiteX18" fmla="*/ 39942 w 322641"/>
                    <a:gd name="connsiteY18" fmla="*/ 146482 h 175954"/>
                    <a:gd name="connsiteX19" fmla="*/ 126746 w 322641"/>
                    <a:gd name="connsiteY19" fmla="*/ 146482 h 175954"/>
                    <a:gd name="connsiteX20" fmla="*/ 210618 w 322641"/>
                    <a:gd name="connsiteY20" fmla="*/ 76540 h 175954"/>
                    <a:gd name="connsiteX21" fmla="*/ 229386 w 322641"/>
                    <a:gd name="connsiteY21" fmla="*/ 99121 h 175954"/>
                    <a:gd name="connsiteX22" fmla="*/ 141409 w 322641"/>
                    <a:gd name="connsiteY22" fmla="*/ 172435 h 175954"/>
                    <a:gd name="connsiteX23" fmla="*/ 132025 w 322641"/>
                    <a:gd name="connsiteY23" fmla="*/ 175954 h 17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2641" h="175954">
                      <a:moveTo>
                        <a:pt x="132025" y="175954"/>
                      </a:moveTo>
                      <a:lnTo>
                        <a:pt x="29385" y="175954"/>
                      </a:lnTo>
                      <a:cubicBezTo>
                        <a:pt x="23080" y="175954"/>
                        <a:pt x="17508" y="171848"/>
                        <a:pt x="15455" y="165983"/>
                      </a:cubicBezTo>
                      <a:lnTo>
                        <a:pt x="792" y="121995"/>
                      </a:lnTo>
                      <a:cubicBezTo>
                        <a:pt x="-674" y="117743"/>
                        <a:pt x="-87" y="113051"/>
                        <a:pt x="2405" y="109238"/>
                      </a:cubicBezTo>
                      <a:cubicBezTo>
                        <a:pt x="4898" y="105426"/>
                        <a:pt x="8857" y="103080"/>
                        <a:pt x="13402" y="102640"/>
                      </a:cubicBezTo>
                      <a:lnTo>
                        <a:pt x="92288" y="95748"/>
                      </a:lnTo>
                      <a:lnTo>
                        <a:pt x="163550" y="21701"/>
                      </a:lnTo>
                      <a:cubicBezTo>
                        <a:pt x="176893" y="7918"/>
                        <a:pt x="195515" y="0"/>
                        <a:pt x="214577" y="0"/>
                      </a:cubicBezTo>
                      <a:lnTo>
                        <a:pt x="264284" y="0"/>
                      </a:lnTo>
                      <a:cubicBezTo>
                        <a:pt x="296395" y="0"/>
                        <a:pt x="322642" y="26246"/>
                        <a:pt x="322642" y="58358"/>
                      </a:cubicBezTo>
                      <a:lnTo>
                        <a:pt x="293316" y="58358"/>
                      </a:lnTo>
                      <a:cubicBezTo>
                        <a:pt x="293316" y="42376"/>
                        <a:pt x="280266" y="29326"/>
                        <a:pt x="264284" y="29326"/>
                      </a:cubicBezTo>
                      <a:lnTo>
                        <a:pt x="214577" y="29326"/>
                      </a:lnTo>
                      <a:cubicBezTo>
                        <a:pt x="203286" y="29326"/>
                        <a:pt x="192436" y="34018"/>
                        <a:pt x="184664" y="42082"/>
                      </a:cubicBezTo>
                      <a:lnTo>
                        <a:pt x="109591" y="120089"/>
                      </a:lnTo>
                      <a:cubicBezTo>
                        <a:pt x="107098" y="122581"/>
                        <a:pt x="103872" y="124194"/>
                        <a:pt x="100353" y="124488"/>
                      </a:cubicBezTo>
                      <a:lnTo>
                        <a:pt x="34517" y="130206"/>
                      </a:lnTo>
                      <a:lnTo>
                        <a:pt x="39942" y="146482"/>
                      </a:lnTo>
                      <a:lnTo>
                        <a:pt x="126746" y="146482"/>
                      </a:lnTo>
                      <a:lnTo>
                        <a:pt x="210618" y="76540"/>
                      </a:lnTo>
                      <a:lnTo>
                        <a:pt x="229386" y="99121"/>
                      </a:lnTo>
                      <a:lnTo>
                        <a:pt x="141409" y="172435"/>
                      </a:lnTo>
                      <a:cubicBezTo>
                        <a:pt x="138770" y="174781"/>
                        <a:pt x="135397" y="175954"/>
                        <a:pt x="132025" y="175954"/>
                      </a:cubicBezTo>
                      <a:close/>
                    </a:path>
                  </a:pathLst>
                </a:custGeom>
                <a:grpFill/>
                <a:ln w="14645" cap="flat">
                  <a:noFill/>
                  <a:prstDash val="solid"/>
                  <a:miter/>
                </a:ln>
              </p:spPr>
              <p:txBody>
                <a:bodyPr rtlCol="0" anchor="ctr"/>
                <a:lstStyle/>
                <a:p>
                  <a:endParaRPr lang="en-US"/>
                </a:p>
              </p:txBody>
            </p:sp>
          </p:grpSp>
          <p:sp>
            <p:nvSpPr>
              <p:cNvPr id="102" name="Freeform: Shape 101">
                <a:extLst>
                  <a:ext uri="{FF2B5EF4-FFF2-40B4-BE49-F238E27FC236}">
                    <a16:creationId xmlns:a16="http://schemas.microsoft.com/office/drawing/2014/main" id="{4F11C38F-0D9C-6EDF-6041-8C3ECC1ED99F}"/>
                  </a:ext>
                </a:extLst>
              </p:cNvPr>
              <p:cNvSpPr/>
              <p:nvPr/>
            </p:nvSpPr>
            <p:spPr bwMode="gray">
              <a:xfrm>
                <a:off x="-3116927" y="9920960"/>
                <a:ext cx="249121" cy="442964"/>
              </a:xfrm>
              <a:custGeom>
                <a:avLst/>
                <a:gdLst>
                  <a:gd name="connsiteX0" fmla="*/ 28886 w 249121"/>
                  <a:gd name="connsiteY0" fmla="*/ 442964 h 442964"/>
                  <a:gd name="connsiteX1" fmla="*/ 0 w 249121"/>
                  <a:gd name="connsiteY1" fmla="*/ 437686 h 442964"/>
                  <a:gd name="connsiteX2" fmla="*/ 29326 w 249121"/>
                  <a:gd name="connsiteY2" fmla="*/ 276395 h 442964"/>
                  <a:gd name="connsiteX3" fmla="*/ 43695 w 249121"/>
                  <a:gd name="connsiteY3" fmla="*/ 264371 h 442964"/>
                  <a:gd name="connsiteX4" fmla="*/ 170236 w 249121"/>
                  <a:gd name="connsiteY4" fmla="*/ 264371 h 442964"/>
                  <a:gd name="connsiteX5" fmla="*/ 219796 w 249121"/>
                  <a:gd name="connsiteY5" fmla="*/ 214810 h 442964"/>
                  <a:gd name="connsiteX6" fmla="*/ 219796 w 249121"/>
                  <a:gd name="connsiteY6" fmla="*/ 0 h 442964"/>
                  <a:gd name="connsiteX7" fmla="*/ 249122 w 249121"/>
                  <a:gd name="connsiteY7" fmla="*/ 0 h 442964"/>
                  <a:gd name="connsiteX8" fmla="*/ 249122 w 249121"/>
                  <a:gd name="connsiteY8" fmla="*/ 214810 h 442964"/>
                  <a:gd name="connsiteX9" fmla="*/ 170236 w 249121"/>
                  <a:gd name="connsiteY9" fmla="*/ 293697 h 442964"/>
                  <a:gd name="connsiteX10" fmla="*/ 56012 w 249121"/>
                  <a:gd name="connsiteY10" fmla="*/ 293697 h 442964"/>
                  <a:gd name="connsiteX11" fmla="*/ 28886 w 249121"/>
                  <a:gd name="connsiteY11" fmla="*/ 442964 h 44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9121" h="442964">
                    <a:moveTo>
                      <a:pt x="28886" y="442964"/>
                    </a:moveTo>
                    <a:lnTo>
                      <a:pt x="0" y="437686"/>
                    </a:lnTo>
                    <a:lnTo>
                      <a:pt x="29326" y="276395"/>
                    </a:lnTo>
                    <a:cubicBezTo>
                      <a:pt x="30646" y="269356"/>
                      <a:pt x="36657" y="264371"/>
                      <a:pt x="43695" y="264371"/>
                    </a:cubicBezTo>
                    <a:lnTo>
                      <a:pt x="170236" y="264371"/>
                    </a:lnTo>
                    <a:cubicBezTo>
                      <a:pt x="197508" y="264371"/>
                      <a:pt x="219796" y="242230"/>
                      <a:pt x="219796" y="214810"/>
                    </a:cubicBezTo>
                    <a:lnTo>
                      <a:pt x="219796" y="0"/>
                    </a:lnTo>
                    <a:lnTo>
                      <a:pt x="249122" y="0"/>
                    </a:lnTo>
                    <a:lnTo>
                      <a:pt x="249122" y="214810"/>
                    </a:lnTo>
                    <a:cubicBezTo>
                      <a:pt x="249122" y="258213"/>
                      <a:pt x="213784" y="293697"/>
                      <a:pt x="170236" y="293697"/>
                    </a:cubicBezTo>
                    <a:lnTo>
                      <a:pt x="56012" y="293697"/>
                    </a:lnTo>
                    <a:lnTo>
                      <a:pt x="28886" y="442964"/>
                    </a:lnTo>
                    <a:close/>
                  </a:path>
                </a:pathLst>
              </a:custGeom>
              <a:grpFill/>
              <a:ln w="1464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BB3B66E-0595-2B37-DDE9-2CE3F6257567}"/>
                  </a:ext>
                </a:extLst>
              </p:cNvPr>
              <p:cNvSpPr/>
              <p:nvPr/>
            </p:nvSpPr>
            <p:spPr bwMode="gray">
              <a:xfrm>
                <a:off x="-3175725" y="9987529"/>
                <a:ext cx="175807" cy="375515"/>
              </a:xfrm>
              <a:custGeom>
                <a:avLst/>
                <a:gdLst>
                  <a:gd name="connsiteX0" fmla="*/ 29179 w 175807"/>
                  <a:gd name="connsiteY0" fmla="*/ 375515 h 375515"/>
                  <a:gd name="connsiteX1" fmla="*/ 0 w 175807"/>
                  <a:gd name="connsiteY1" fmla="*/ 372143 h 375515"/>
                  <a:gd name="connsiteX2" fmla="*/ 24194 w 175807"/>
                  <a:gd name="connsiteY2" fmla="*/ 167010 h 375515"/>
                  <a:gd name="connsiteX3" fmla="*/ 88417 w 175807"/>
                  <a:gd name="connsiteY3" fmla="*/ 109825 h 375515"/>
                  <a:gd name="connsiteX4" fmla="*/ 131232 w 175807"/>
                  <a:gd name="connsiteY4" fmla="*/ 109825 h 375515"/>
                  <a:gd name="connsiteX5" fmla="*/ 146482 w 175807"/>
                  <a:gd name="connsiteY5" fmla="*/ 94575 h 375515"/>
                  <a:gd name="connsiteX6" fmla="*/ 146482 w 175807"/>
                  <a:gd name="connsiteY6" fmla="*/ 0 h 375515"/>
                  <a:gd name="connsiteX7" fmla="*/ 175808 w 175807"/>
                  <a:gd name="connsiteY7" fmla="*/ 0 h 375515"/>
                  <a:gd name="connsiteX8" fmla="*/ 175808 w 175807"/>
                  <a:gd name="connsiteY8" fmla="*/ 94575 h 375515"/>
                  <a:gd name="connsiteX9" fmla="*/ 131232 w 175807"/>
                  <a:gd name="connsiteY9" fmla="*/ 139150 h 375515"/>
                  <a:gd name="connsiteX10" fmla="*/ 88417 w 175807"/>
                  <a:gd name="connsiteY10" fmla="*/ 139150 h 375515"/>
                  <a:gd name="connsiteX11" fmla="*/ 53226 w 175807"/>
                  <a:gd name="connsiteY11" fmla="*/ 170382 h 375515"/>
                  <a:gd name="connsiteX12" fmla="*/ 29179 w 175807"/>
                  <a:gd name="connsiteY12" fmla="*/ 375515 h 37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807" h="375515">
                    <a:moveTo>
                      <a:pt x="29179" y="375515"/>
                    </a:moveTo>
                    <a:lnTo>
                      <a:pt x="0" y="372143"/>
                    </a:lnTo>
                    <a:lnTo>
                      <a:pt x="24194" y="167010"/>
                    </a:lnTo>
                    <a:cubicBezTo>
                      <a:pt x="28006" y="134458"/>
                      <a:pt x="55719" y="109825"/>
                      <a:pt x="88417" y="109825"/>
                    </a:cubicBezTo>
                    <a:lnTo>
                      <a:pt x="131232" y="109825"/>
                    </a:lnTo>
                    <a:cubicBezTo>
                      <a:pt x="139590" y="109825"/>
                      <a:pt x="146482" y="102933"/>
                      <a:pt x="146482" y="94575"/>
                    </a:cubicBezTo>
                    <a:lnTo>
                      <a:pt x="146482" y="0"/>
                    </a:lnTo>
                    <a:lnTo>
                      <a:pt x="175808" y="0"/>
                    </a:lnTo>
                    <a:lnTo>
                      <a:pt x="175808" y="94575"/>
                    </a:lnTo>
                    <a:cubicBezTo>
                      <a:pt x="175808" y="119209"/>
                      <a:pt x="155866" y="139150"/>
                      <a:pt x="131232" y="139150"/>
                    </a:cubicBezTo>
                    <a:lnTo>
                      <a:pt x="88417" y="139150"/>
                    </a:lnTo>
                    <a:cubicBezTo>
                      <a:pt x="70528" y="139150"/>
                      <a:pt x="55426" y="152640"/>
                      <a:pt x="53226" y="170382"/>
                    </a:cubicBezTo>
                    <a:lnTo>
                      <a:pt x="29179" y="375515"/>
                    </a:lnTo>
                    <a:close/>
                  </a:path>
                </a:pathLst>
              </a:custGeom>
              <a:grpFill/>
              <a:ln w="14645"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0CD3FEC6-980B-05DB-8320-5E6DC4C23F7A}"/>
                </a:ext>
              </a:extLst>
            </p:cNvPr>
            <p:cNvSpPr/>
            <p:nvPr/>
          </p:nvSpPr>
          <p:spPr bwMode="gray">
            <a:xfrm>
              <a:off x="-3381005" y="10053365"/>
              <a:ext cx="322582" cy="29325"/>
            </a:xfrm>
            <a:custGeom>
              <a:avLst/>
              <a:gdLst>
                <a:gd name="connsiteX0" fmla="*/ 0 w 322582"/>
                <a:gd name="connsiteY0" fmla="*/ 0 h 29325"/>
                <a:gd name="connsiteX1" fmla="*/ 322582 w 322582"/>
                <a:gd name="connsiteY1" fmla="*/ 0 h 29325"/>
                <a:gd name="connsiteX2" fmla="*/ 322582 w 322582"/>
                <a:gd name="connsiteY2" fmla="*/ 29326 h 29325"/>
                <a:gd name="connsiteX3" fmla="*/ 0 w 322582"/>
                <a:gd name="connsiteY3" fmla="*/ 29326 h 29325"/>
              </a:gdLst>
              <a:ahLst/>
              <a:cxnLst>
                <a:cxn ang="0">
                  <a:pos x="connsiteX0" y="connsiteY0"/>
                </a:cxn>
                <a:cxn ang="0">
                  <a:pos x="connsiteX1" y="connsiteY1"/>
                </a:cxn>
                <a:cxn ang="0">
                  <a:pos x="connsiteX2" y="connsiteY2"/>
                </a:cxn>
                <a:cxn ang="0">
                  <a:pos x="connsiteX3" y="connsiteY3"/>
                </a:cxn>
              </a:cxnLst>
              <a:rect l="l" t="t" r="r" b="b"/>
              <a:pathLst>
                <a:path w="322582" h="29325">
                  <a:moveTo>
                    <a:pt x="0" y="0"/>
                  </a:moveTo>
                  <a:lnTo>
                    <a:pt x="322582" y="0"/>
                  </a:lnTo>
                  <a:lnTo>
                    <a:pt x="322582" y="29326"/>
                  </a:lnTo>
                  <a:lnTo>
                    <a:pt x="0" y="29326"/>
                  </a:lnTo>
                  <a:close/>
                </a:path>
              </a:pathLst>
            </a:custGeom>
            <a:grpFill/>
            <a:ln w="1464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4E52B68-5D40-206B-7D98-0BD3D23103D0}"/>
                </a:ext>
              </a:extLst>
            </p:cNvPr>
            <p:cNvSpPr/>
            <p:nvPr/>
          </p:nvSpPr>
          <p:spPr bwMode="gray">
            <a:xfrm>
              <a:off x="-3234376" y="10068028"/>
              <a:ext cx="29325" cy="293256"/>
            </a:xfrm>
            <a:custGeom>
              <a:avLst/>
              <a:gdLst>
                <a:gd name="connsiteX0" fmla="*/ 0 w 29325"/>
                <a:gd name="connsiteY0" fmla="*/ 0 h 293256"/>
                <a:gd name="connsiteX1" fmla="*/ 29326 w 29325"/>
                <a:gd name="connsiteY1" fmla="*/ 0 h 293256"/>
                <a:gd name="connsiteX2" fmla="*/ 29326 w 29325"/>
                <a:gd name="connsiteY2" fmla="*/ 293257 h 293256"/>
                <a:gd name="connsiteX3" fmla="*/ 0 w 29325"/>
                <a:gd name="connsiteY3" fmla="*/ 293257 h 293256"/>
              </a:gdLst>
              <a:ahLst/>
              <a:cxnLst>
                <a:cxn ang="0">
                  <a:pos x="connsiteX0" y="connsiteY0"/>
                </a:cxn>
                <a:cxn ang="0">
                  <a:pos x="connsiteX1" y="connsiteY1"/>
                </a:cxn>
                <a:cxn ang="0">
                  <a:pos x="connsiteX2" y="connsiteY2"/>
                </a:cxn>
                <a:cxn ang="0">
                  <a:pos x="connsiteX3" y="connsiteY3"/>
                </a:cxn>
              </a:cxnLst>
              <a:rect l="l" t="t" r="r" b="b"/>
              <a:pathLst>
                <a:path w="29325" h="293256">
                  <a:moveTo>
                    <a:pt x="0" y="0"/>
                  </a:moveTo>
                  <a:lnTo>
                    <a:pt x="29326" y="0"/>
                  </a:lnTo>
                  <a:lnTo>
                    <a:pt x="29326" y="293257"/>
                  </a:lnTo>
                  <a:lnTo>
                    <a:pt x="0" y="293257"/>
                  </a:lnTo>
                  <a:close/>
                </a:path>
              </a:pathLst>
            </a:custGeom>
            <a:grpFill/>
            <a:ln w="14645" cap="flat">
              <a:noFill/>
              <a:prstDash val="solid"/>
              <a:miter/>
            </a:ln>
          </p:spPr>
          <p:txBody>
            <a:bodyPr rtlCol="0" anchor="ctr"/>
            <a:lstStyle/>
            <a:p>
              <a:endParaRPr lang="en-US"/>
            </a:p>
          </p:txBody>
        </p:sp>
      </p:grpSp>
      <p:grpSp>
        <p:nvGrpSpPr>
          <p:cNvPr id="128" name="Group 127">
            <a:extLst>
              <a:ext uri="{FF2B5EF4-FFF2-40B4-BE49-F238E27FC236}">
                <a16:creationId xmlns:a16="http://schemas.microsoft.com/office/drawing/2014/main" id="{8DEE2CE3-D814-4F9F-D0A6-042E63DC9D73}"/>
              </a:ext>
            </a:extLst>
          </p:cNvPr>
          <p:cNvGrpSpPr>
            <a:grpSpLocks noChangeAspect="1"/>
          </p:cNvGrpSpPr>
          <p:nvPr/>
        </p:nvGrpSpPr>
        <p:grpSpPr bwMode="gray">
          <a:xfrm>
            <a:off x="363309" y="4181995"/>
            <a:ext cx="640080" cy="640079"/>
            <a:chOff x="1706563" y="5846763"/>
            <a:chExt cx="703263" cy="703262"/>
          </a:xfrm>
          <a:solidFill>
            <a:schemeClr val="accent2"/>
          </a:solidFill>
        </p:grpSpPr>
        <p:sp>
          <p:nvSpPr>
            <p:cNvPr id="124" name="Freeform 12">
              <a:extLst>
                <a:ext uri="{FF2B5EF4-FFF2-40B4-BE49-F238E27FC236}">
                  <a16:creationId xmlns:a16="http://schemas.microsoft.com/office/drawing/2014/main" id="{78C08D15-804D-3F4A-7DEA-50F1E5CD815E}"/>
                </a:ext>
              </a:extLst>
            </p:cNvPr>
            <p:cNvSpPr>
              <a:spLocks noEditPoints="1"/>
            </p:cNvSpPr>
            <p:nvPr/>
          </p:nvSpPr>
          <p:spPr bwMode="gray">
            <a:xfrm>
              <a:off x="1706563" y="5846763"/>
              <a:ext cx="703263" cy="703262"/>
            </a:xfrm>
            <a:custGeom>
              <a:avLst/>
              <a:gdLst>
                <a:gd name="T0" fmla="*/ 178 w 184"/>
                <a:gd name="T1" fmla="*/ 150 h 184"/>
                <a:gd name="T2" fmla="*/ 152 w 184"/>
                <a:gd name="T3" fmla="*/ 124 h 184"/>
                <a:gd name="T4" fmla="*/ 141 w 184"/>
                <a:gd name="T5" fmla="*/ 135 h 184"/>
                <a:gd name="T6" fmla="*/ 131 w 184"/>
                <a:gd name="T7" fmla="*/ 126 h 184"/>
                <a:gd name="T8" fmla="*/ 151 w 184"/>
                <a:gd name="T9" fmla="*/ 76 h 184"/>
                <a:gd name="T10" fmla="*/ 76 w 184"/>
                <a:gd name="T11" fmla="*/ 0 h 184"/>
                <a:gd name="T12" fmla="*/ 0 w 184"/>
                <a:gd name="T13" fmla="*/ 76 h 184"/>
                <a:gd name="T14" fmla="*/ 76 w 184"/>
                <a:gd name="T15" fmla="*/ 151 h 184"/>
                <a:gd name="T16" fmla="*/ 126 w 184"/>
                <a:gd name="T17" fmla="*/ 131 h 184"/>
                <a:gd name="T18" fmla="*/ 135 w 184"/>
                <a:gd name="T19" fmla="*/ 140 h 184"/>
                <a:gd name="T20" fmla="*/ 124 w 184"/>
                <a:gd name="T21" fmla="*/ 152 h 184"/>
                <a:gd name="T22" fmla="*/ 150 w 184"/>
                <a:gd name="T23" fmla="*/ 178 h 184"/>
                <a:gd name="T24" fmla="*/ 164 w 184"/>
                <a:gd name="T25" fmla="*/ 184 h 184"/>
                <a:gd name="T26" fmla="*/ 178 w 184"/>
                <a:gd name="T27" fmla="*/ 178 h 184"/>
                <a:gd name="T28" fmla="*/ 184 w 184"/>
                <a:gd name="T29" fmla="*/ 164 h 184"/>
                <a:gd name="T30" fmla="*/ 178 w 184"/>
                <a:gd name="T31" fmla="*/ 150 h 184"/>
                <a:gd name="T32" fmla="*/ 76 w 184"/>
                <a:gd name="T33" fmla="*/ 143 h 184"/>
                <a:gd name="T34" fmla="*/ 8 w 184"/>
                <a:gd name="T35" fmla="*/ 76 h 184"/>
                <a:gd name="T36" fmla="*/ 72 w 184"/>
                <a:gd name="T37" fmla="*/ 9 h 184"/>
                <a:gd name="T38" fmla="*/ 72 w 184"/>
                <a:gd name="T39" fmla="*/ 19 h 184"/>
                <a:gd name="T40" fmla="*/ 80 w 184"/>
                <a:gd name="T41" fmla="*/ 19 h 184"/>
                <a:gd name="T42" fmla="*/ 80 w 184"/>
                <a:gd name="T43" fmla="*/ 9 h 184"/>
                <a:gd name="T44" fmla="*/ 106 w 184"/>
                <a:gd name="T45" fmla="*/ 16 h 184"/>
                <a:gd name="T46" fmla="*/ 101 w 184"/>
                <a:gd name="T47" fmla="*/ 25 h 184"/>
                <a:gd name="T48" fmla="*/ 107 w 184"/>
                <a:gd name="T49" fmla="*/ 29 h 184"/>
                <a:gd name="T50" fmla="*/ 113 w 184"/>
                <a:gd name="T51" fmla="*/ 20 h 184"/>
                <a:gd name="T52" fmla="*/ 132 w 184"/>
                <a:gd name="T53" fmla="*/ 39 h 184"/>
                <a:gd name="T54" fmla="*/ 123 w 184"/>
                <a:gd name="T55" fmla="*/ 44 h 184"/>
                <a:gd name="T56" fmla="*/ 127 w 184"/>
                <a:gd name="T57" fmla="*/ 51 h 184"/>
                <a:gd name="T58" fmla="*/ 136 w 184"/>
                <a:gd name="T59" fmla="*/ 46 h 184"/>
                <a:gd name="T60" fmla="*/ 143 w 184"/>
                <a:gd name="T61" fmla="*/ 72 h 184"/>
                <a:gd name="T62" fmla="*/ 132 w 184"/>
                <a:gd name="T63" fmla="*/ 72 h 184"/>
                <a:gd name="T64" fmla="*/ 132 w 184"/>
                <a:gd name="T65" fmla="*/ 80 h 184"/>
                <a:gd name="T66" fmla="*/ 143 w 184"/>
                <a:gd name="T67" fmla="*/ 80 h 184"/>
                <a:gd name="T68" fmla="*/ 76 w 184"/>
                <a:gd name="T69" fmla="*/ 143 h 184"/>
                <a:gd name="T70" fmla="*/ 172 w 184"/>
                <a:gd name="T71" fmla="*/ 172 h 184"/>
                <a:gd name="T72" fmla="*/ 155 w 184"/>
                <a:gd name="T73" fmla="*/ 172 h 184"/>
                <a:gd name="T74" fmla="*/ 135 w 184"/>
                <a:gd name="T75" fmla="*/ 152 h 184"/>
                <a:gd name="T76" fmla="*/ 152 w 184"/>
                <a:gd name="T77" fmla="*/ 135 h 184"/>
                <a:gd name="T78" fmla="*/ 172 w 184"/>
                <a:gd name="T79" fmla="*/ 155 h 184"/>
                <a:gd name="T80" fmla="*/ 176 w 184"/>
                <a:gd name="T81" fmla="*/ 164 h 184"/>
                <a:gd name="T82" fmla="*/ 172 w 184"/>
                <a:gd name="T83" fmla="*/ 17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84">
                  <a:moveTo>
                    <a:pt x="178" y="150"/>
                  </a:moveTo>
                  <a:cubicBezTo>
                    <a:pt x="152" y="124"/>
                    <a:pt x="152" y="124"/>
                    <a:pt x="152" y="124"/>
                  </a:cubicBezTo>
                  <a:cubicBezTo>
                    <a:pt x="141" y="135"/>
                    <a:pt x="141" y="135"/>
                    <a:pt x="141" y="135"/>
                  </a:cubicBezTo>
                  <a:cubicBezTo>
                    <a:pt x="131" y="126"/>
                    <a:pt x="131" y="126"/>
                    <a:pt x="131" y="126"/>
                  </a:cubicBezTo>
                  <a:cubicBezTo>
                    <a:pt x="143" y="112"/>
                    <a:pt x="151" y="95"/>
                    <a:pt x="151" y="76"/>
                  </a:cubicBezTo>
                  <a:cubicBezTo>
                    <a:pt x="151" y="34"/>
                    <a:pt x="117" y="0"/>
                    <a:pt x="76" y="0"/>
                  </a:cubicBezTo>
                  <a:cubicBezTo>
                    <a:pt x="34" y="0"/>
                    <a:pt x="0" y="34"/>
                    <a:pt x="0" y="76"/>
                  </a:cubicBezTo>
                  <a:cubicBezTo>
                    <a:pt x="0" y="117"/>
                    <a:pt x="34" y="151"/>
                    <a:pt x="76" y="151"/>
                  </a:cubicBezTo>
                  <a:cubicBezTo>
                    <a:pt x="95" y="151"/>
                    <a:pt x="113" y="143"/>
                    <a:pt x="126" y="131"/>
                  </a:cubicBezTo>
                  <a:cubicBezTo>
                    <a:pt x="135" y="140"/>
                    <a:pt x="135" y="140"/>
                    <a:pt x="135" y="140"/>
                  </a:cubicBezTo>
                  <a:cubicBezTo>
                    <a:pt x="124" y="152"/>
                    <a:pt x="124" y="152"/>
                    <a:pt x="124" y="152"/>
                  </a:cubicBezTo>
                  <a:cubicBezTo>
                    <a:pt x="150" y="178"/>
                    <a:pt x="150" y="178"/>
                    <a:pt x="150" y="178"/>
                  </a:cubicBezTo>
                  <a:cubicBezTo>
                    <a:pt x="154" y="182"/>
                    <a:pt x="159" y="184"/>
                    <a:pt x="164" y="184"/>
                  </a:cubicBezTo>
                  <a:cubicBezTo>
                    <a:pt x="169" y="184"/>
                    <a:pt x="174" y="182"/>
                    <a:pt x="178" y="178"/>
                  </a:cubicBezTo>
                  <a:cubicBezTo>
                    <a:pt x="182" y="174"/>
                    <a:pt x="184" y="169"/>
                    <a:pt x="184" y="164"/>
                  </a:cubicBezTo>
                  <a:cubicBezTo>
                    <a:pt x="184" y="158"/>
                    <a:pt x="182" y="153"/>
                    <a:pt x="178" y="150"/>
                  </a:cubicBezTo>
                  <a:close/>
                  <a:moveTo>
                    <a:pt x="76" y="143"/>
                  </a:moveTo>
                  <a:cubicBezTo>
                    <a:pt x="39" y="143"/>
                    <a:pt x="8" y="113"/>
                    <a:pt x="8" y="76"/>
                  </a:cubicBezTo>
                  <a:cubicBezTo>
                    <a:pt x="8" y="40"/>
                    <a:pt x="36" y="11"/>
                    <a:pt x="72" y="9"/>
                  </a:cubicBezTo>
                  <a:cubicBezTo>
                    <a:pt x="72" y="19"/>
                    <a:pt x="72" y="19"/>
                    <a:pt x="72" y="19"/>
                  </a:cubicBezTo>
                  <a:cubicBezTo>
                    <a:pt x="80" y="19"/>
                    <a:pt x="80" y="19"/>
                    <a:pt x="80" y="19"/>
                  </a:cubicBezTo>
                  <a:cubicBezTo>
                    <a:pt x="80" y="9"/>
                    <a:pt x="80" y="9"/>
                    <a:pt x="80" y="9"/>
                  </a:cubicBezTo>
                  <a:cubicBezTo>
                    <a:pt x="89" y="9"/>
                    <a:pt x="98" y="12"/>
                    <a:pt x="106" y="16"/>
                  </a:cubicBezTo>
                  <a:cubicBezTo>
                    <a:pt x="101" y="25"/>
                    <a:pt x="101" y="25"/>
                    <a:pt x="101" y="25"/>
                  </a:cubicBezTo>
                  <a:cubicBezTo>
                    <a:pt x="107" y="29"/>
                    <a:pt x="107" y="29"/>
                    <a:pt x="107" y="29"/>
                  </a:cubicBezTo>
                  <a:cubicBezTo>
                    <a:pt x="113" y="20"/>
                    <a:pt x="113" y="20"/>
                    <a:pt x="113" y="20"/>
                  </a:cubicBezTo>
                  <a:cubicBezTo>
                    <a:pt x="120" y="25"/>
                    <a:pt x="127" y="31"/>
                    <a:pt x="132" y="39"/>
                  </a:cubicBezTo>
                  <a:cubicBezTo>
                    <a:pt x="123" y="44"/>
                    <a:pt x="123" y="44"/>
                    <a:pt x="123" y="44"/>
                  </a:cubicBezTo>
                  <a:cubicBezTo>
                    <a:pt x="127" y="51"/>
                    <a:pt x="127" y="51"/>
                    <a:pt x="127" y="51"/>
                  </a:cubicBezTo>
                  <a:cubicBezTo>
                    <a:pt x="136" y="46"/>
                    <a:pt x="136" y="46"/>
                    <a:pt x="136" y="46"/>
                  </a:cubicBezTo>
                  <a:cubicBezTo>
                    <a:pt x="140" y="54"/>
                    <a:pt x="142" y="63"/>
                    <a:pt x="143" y="72"/>
                  </a:cubicBezTo>
                  <a:cubicBezTo>
                    <a:pt x="132" y="72"/>
                    <a:pt x="132" y="72"/>
                    <a:pt x="132" y="72"/>
                  </a:cubicBezTo>
                  <a:cubicBezTo>
                    <a:pt x="132" y="80"/>
                    <a:pt x="132" y="80"/>
                    <a:pt x="132" y="80"/>
                  </a:cubicBezTo>
                  <a:cubicBezTo>
                    <a:pt x="143" y="80"/>
                    <a:pt x="143" y="80"/>
                    <a:pt x="143" y="80"/>
                  </a:cubicBezTo>
                  <a:cubicBezTo>
                    <a:pt x="140" y="115"/>
                    <a:pt x="111" y="143"/>
                    <a:pt x="76" y="143"/>
                  </a:cubicBezTo>
                  <a:close/>
                  <a:moveTo>
                    <a:pt x="172" y="172"/>
                  </a:moveTo>
                  <a:cubicBezTo>
                    <a:pt x="168" y="177"/>
                    <a:pt x="160" y="177"/>
                    <a:pt x="155" y="172"/>
                  </a:cubicBezTo>
                  <a:cubicBezTo>
                    <a:pt x="135" y="152"/>
                    <a:pt x="135" y="152"/>
                    <a:pt x="135" y="152"/>
                  </a:cubicBezTo>
                  <a:cubicBezTo>
                    <a:pt x="152" y="135"/>
                    <a:pt x="152" y="135"/>
                    <a:pt x="152" y="135"/>
                  </a:cubicBezTo>
                  <a:cubicBezTo>
                    <a:pt x="172" y="155"/>
                    <a:pt x="172" y="155"/>
                    <a:pt x="172" y="155"/>
                  </a:cubicBezTo>
                  <a:cubicBezTo>
                    <a:pt x="174" y="158"/>
                    <a:pt x="176" y="161"/>
                    <a:pt x="176" y="164"/>
                  </a:cubicBezTo>
                  <a:cubicBezTo>
                    <a:pt x="176" y="167"/>
                    <a:pt x="174" y="170"/>
                    <a:pt x="172"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3">
              <a:extLst>
                <a:ext uri="{FF2B5EF4-FFF2-40B4-BE49-F238E27FC236}">
                  <a16:creationId xmlns:a16="http://schemas.microsoft.com/office/drawing/2014/main" id="{CCE18307-5874-06DA-6A0C-5185203F08C1}"/>
                </a:ext>
              </a:extLst>
            </p:cNvPr>
            <p:cNvSpPr>
              <a:spLocks noEditPoints="1"/>
            </p:cNvSpPr>
            <p:nvPr/>
          </p:nvSpPr>
          <p:spPr bwMode="gray">
            <a:xfrm>
              <a:off x="1939926" y="6007100"/>
              <a:ext cx="184150" cy="184150"/>
            </a:xfrm>
            <a:custGeom>
              <a:avLst/>
              <a:gdLst>
                <a:gd name="T0" fmla="*/ 5 w 48"/>
                <a:gd name="T1" fmla="*/ 43 h 48"/>
                <a:gd name="T2" fmla="*/ 16 w 48"/>
                <a:gd name="T3" fmla="*/ 48 h 48"/>
                <a:gd name="T4" fmla="*/ 27 w 48"/>
                <a:gd name="T5" fmla="*/ 43 h 48"/>
                <a:gd name="T6" fmla="*/ 47 w 48"/>
                <a:gd name="T7" fmla="*/ 8 h 48"/>
                <a:gd name="T8" fmla="*/ 46 w 48"/>
                <a:gd name="T9" fmla="*/ 2 h 48"/>
                <a:gd name="T10" fmla="*/ 40 w 48"/>
                <a:gd name="T11" fmla="*/ 1 h 48"/>
                <a:gd name="T12" fmla="*/ 5 w 48"/>
                <a:gd name="T13" fmla="*/ 22 h 48"/>
                <a:gd name="T14" fmla="*/ 0 w 48"/>
                <a:gd name="T15" fmla="*/ 33 h 48"/>
                <a:gd name="T16" fmla="*/ 5 w 48"/>
                <a:gd name="T17" fmla="*/ 43 h 48"/>
                <a:gd name="T18" fmla="*/ 10 w 48"/>
                <a:gd name="T19" fmla="*/ 27 h 48"/>
                <a:gd name="T20" fmla="*/ 36 w 48"/>
                <a:gd name="T21" fmla="*/ 12 h 48"/>
                <a:gd name="T22" fmla="*/ 21 w 48"/>
                <a:gd name="T23" fmla="*/ 38 h 48"/>
                <a:gd name="T24" fmla="*/ 10 w 48"/>
                <a:gd name="T25" fmla="*/ 38 h 48"/>
                <a:gd name="T26" fmla="*/ 8 w 48"/>
                <a:gd name="T27" fmla="*/ 33 h 48"/>
                <a:gd name="T28" fmla="*/ 10 w 48"/>
                <a:gd name="T29"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8">
                  <a:moveTo>
                    <a:pt x="5" y="43"/>
                  </a:moveTo>
                  <a:cubicBezTo>
                    <a:pt x="8" y="46"/>
                    <a:pt x="12" y="48"/>
                    <a:pt x="16" y="48"/>
                  </a:cubicBezTo>
                  <a:cubicBezTo>
                    <a:pt x="20" y="48"/>
                    <a:pt x="24" y="46"/>
                    <a:pt x="27" y="43"/>
                  </a:cubicBezTo>
                  <a:cubicBezTo>
                    <a:pt x="29" y="41"/>
                    <a:pt x="36" y="29"/>
                    <a:pt x="47" y="8"/>
                  </a:cubicBezTo>
                  <a:cubicBezTo>
                    <a:pt x="48" y="6"/>
                    <a:pt x="48" y="4"/>
                    <a:pt x="46" y="2"/>
                  </a:cubicBezTo>
                  <a:cubicBezTo>
                    <a:pt x="45" y="0"/>
                    <a:pt x="42" y="0"/>
                    <a:pt x="40" y="1"/>
                  </a:cubicBezTo>
                  <a:cubicBezTo>
                    <a:pt x="19" y="12"/>
                    <a:pt x="8" y="19"/>
                    <a:pt x="5" y="22"/>
                  </a:cubicBezTo>
                  <a:cubicBezTo>
                    <a:pt x="2" y="25"/>
                    <a:pt x="0" y="28"/>
                    <a:pt x="0" y="33"/>
                  </a:cubicBezTo>
                  <a:cubicBezTo>
                    <a:pt x="0" y="37"/>
                    <a:pt x="2" y="41"/>
                    <a:pt x="5" y="43"/>
                  </a:cubicBezTo>
                  <a:close/>
                  <a:moveTo>
                    <a:pt x="10" y="27"/>
                  </a:moveTo>
                  <a:cubicBezTo>
                    <a:pt x="12" y="26"/>
                    <a:pt x="19" y="21"/>
                    <a:pt x="36" y="12"/>
                  </a:cubicBezTo>
                  <a:cubicBezTo>
                    <a:pt x="27" y="29"/>
                    <a:pt x="22" y="36"/>
                    <a:pt x="21" y="38"/>
                  </a:cubicBezTo>
                  <a:cubicBezTo>
                    <a:pt x="18" y="41"/>
                    <a:pt x="13" y="41"/>
                    <a:pt x="10" y="38"/>
                  </a:cubicBezTo>
                  <a:cubicBezTo>
                    <a:pt x="9" y="36"/>
                    <a:pt x="8" y="35"/>
                    <a:pt x="8" y="33"/>
                  </a:cubicBezTo>
                  <a:cubicBezTo>
                    <a:pt x="8" y="31"/>
                    <a:pt x="9" y="29"/>
                    <a:pt x="1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4">
              <a:extLst>
                <a:ext uri="{FF2B5EF4-FFF2-40B4-BE49-F238E27FC236}">
                  <a16:creationId xmlns:a16="http://schemas.microsoft.com/office/drawing/2014/main" id="{AEFB5287-026B-A896-368C-529E5FF965D2}"/>
                </a:ext>
              </a:extLst>
            </p:cNvPr>
            <p:cNvSpPr>
              <a:spLocks/>
            </p:cNvSpPr>
            <p:nvPr/>
          </p:nvSpPr>
          <p:spPr bwMode="gray">
            <a:xfrm>
              <a:off x="1787526" y="5930900"/>
              <a:ext cx="168275" cy="176212"/>
            </a:xfrm>
            <a:custGeom>
              <a:avLst/>
              <a:gdLst>
                <a:gd name="T0" fmla="*/ 44 w 44"/>
                <a:gd name="T1" fmla="*/ 8 h 46"/>
                <a:gd name="T2" fmla="*/ 42 w 44"/>
                <a:gd name="T3" fmla="*/ 0 h 46"/>
                <a:gd name="T4" fmla="*/ 0 w 44"/>
                <a:gd name="T5" fmla="*/ 45 h 46"/>
                <a:gd name="T6" fmla="*/ 8 w 44"/>
                <a:gd name="T7" fmla="*/ 46 h 46"/>
                <a:gd name="T8" fmla="*/ 44 w 44"/>
                <a:gd name="T9" fmla="*/ 8 h 46"/>
              </a:gdLst>
              <a:ahLst/>
              <a:cxnLst>
                <a:cxn ang="0">
                  <a:pos x="T0" y="T1"/>
                </a:cxn>
                <a:cxn ang="0">
                  <a:pos x="T2" y="T3"/>
                </a:cxn>
                <a:cxn ang="0">
                  <a:pos x="T4" y="T5"/>
                </a:cxn>
                <a:cxn ang="0">
                  <a:pos x="T6" y="T7"/>
                </a:cxn>
                <a:cxn ang="0">
                  <a:pos x="T8" y="T9"/>
                </a:cxn>
              </a:cxnLst>
              <a:rect l="0" t="0" r="r" b="b"/>
              <a:pathLst>
                <a:path w="44" h="46">
                  <a:moveTo>
                    <a:pt x="44" y="8"/>
                  </a:moveTo>
                  <a:cubicBezTo>
                    <a:pt x="42" y="0"/>
                    <a:pt x="42" y="0"/>
                    <a:pt x="42" y="0"/>
                  </a:cubicBezTo>
                  <a:cubicBezTo>
                    <a:pt x="20" y="5"/>
                    <a:pt x="3" y="23"/>
                    <a:pt x="0" y="45"/>
                  </a:cubicBezTo>
                  <a:cubicBezTo>
                    <a:pt x="8" y="46"/>
                    <a:pt x="8" y="46"/>
                    <a:pt x="8" y="46"/>
                  </a:cubicBezTo>
                  <a:cubicBezTo>
                    <a:pt x="11" y="28"/>
                    <a:pt x="25" y="12"/>
                    <a:pt x="4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5">
              <a:extLst>
                <a:ext uri="{FF2B5EF4-FFF2-40B4-BE49-F238E27FC236}">
                  <a16:creationId xmlns:a16="http://schemas.microsoft.com/office/drawing/2014/main" id="{C5FD04DB-C546-CD70-745A-257080C97B27}"/>
                </a:ext>
              </a:extLst>
            </p:cNvPr>
            <p:cNvSpPr>
              <a:spLocks/>
            </p:cNvSpPr>
            <p:nvPr/>
          </p:nvSpPr>
          <p:spPr bwMode="gray">
            <a:xfrm>
              <a:off x="1787526" y="6151563"/>
              <a:ext cx="412750" cy="195262"/>
            </a:xfrm>
            <a:custGeom>
              <a:avLst/>
              <a:gdLst>
                <a:gd name="T0" fmla="*/ 55 w 108"/>
                <a:gd name="T1" fmla="*/ 43 h 51"/>
                <a:gd name="T2" fmla="*/ 8 w 108"/>
                <a:gd name="T3" fmla="*/ 0 h 51"/>
                <a:gd name="T4" fmla="*/ 0 w 108"/>
                <a:gd name="T5" fmla="*/ 0 h 51"/>
                <a:gd name="T6" fmla="*/ 55 w 108"/>
                <a:gd name="T7" fmla="*/ 51 h 51"/>
                <a:gd name="T8" fmla="*/ 108 w 108"/>
                <a:gd name="T9" fmla="*/ 8 h 51"/>
                <a:gd name="T10" fmla="*/ 101 w 108"/>
                <a:gd name="T11" fmla="*/ 6 h 51"/>
                <a:gd name="T12" fmla="*/ 55 w 108"/>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08" h="51">
                  <a:moveTo>
                    <a:pt x="55" y="43"/>
                  </a:moveTo>
                  <a:cubicBezTo>
                    <a:pt x="30" y="43"/>
                    <a:pt x="10" y="24"/>
                    <a:pt x="8" y="0"/>
                  </a:cubicBezTo>
                  <a:cubicBezTo>
                    <a:pt x="0" y="0"/>
                    <a:pt x="0" y="0"/>
                    <a:pt x="0" y="0"/>
                  </a:cubicBezTo>
                  <a:cubicBezTo>
                    <a:pt x="2" y="29"/>
                    <a:pt x="26" y="51"/>
                    <a:pt x="55" y="51"/>
                  </a:cubicBezTo>
                  <a:cubicBezTo>
                    <a:pt x="80" y="51"/>
                    <a:pt x="103" y="33"/>
                    <a:pt x="108" y="8"/>
                  </a:cubicBezTo>
                  <a:cubicBezTo>
                    <a:pt x="101" y="6"/>
                    <a:pt x="101" y="6"/>
                    <a:pt x="101" y="6"/>
                  </a:cubicBezTo>
                  <a:cubicBezTo>
                    <a:pt x="96" y="27"/>
                    <a:pt x="76" y="43"/>
                    <a:pt x="5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9" name="Group 128">
            <a:extLst>
              <a:ext uri="{FF2B5EF4-FFF2-40B4-BE49-F238E27FC236}">
                <a16:creationId xmlns:a16="http://schemas.microsoft.com/office/drawing/2014/main" id="{84A5CAF6-BAD3-2B18-F351-5DBD2467A334}"/>
              </a:ext>
            </a:extLst>
          </p:cNvPr>
          <p:cNvGrpSpPr>
            <a:grpSpLocks noChangeAspect="1"/>
          </p:cNvGrpSpPr>
          <p:nvPr/>
        </p:nvGrpSpPr>
        <p:grpSpPr bwMode="gray">
          <a:xfrm>
            <a:off x="363309" y="5114214"/>
            <a:ext cx="637930" cy="637930"/>
            <a:chOff x="-938213" y="2600325"/>
            <a:chExt cx="504825" cy="504825"/>
          </a:xfrm>
          <a:solidFill>
            <a:schemeClr val="bg2"/>
          </a:solidFill>
        </p:grpSpPr>
        <p:sp>
          <p:nvSpPr>
            <p:cNvPr id="130" name="Freeform 659">
              <a:extLst>
                <a:ext uri="{FF2B5EF4-FFF2-40B4-BE49-F238E27FC236}">
                  <a16:creationId xmlns:a16="http://schemas.microsoft.com/office/drawing/2014/main" id="{F52D7B19-37AD-6C9C-E621-990E592F7762}"/>
                </a:ext>
              </a:extLst>
            </p:cNvPr>
            <p:cNvSpPr>
              <a:spLocks noEditPoints="1"/>
            </p:cNvSpPr>
            <p:nvPr/>
          </p:nvSpPr>
          <p:spPr bwMode="gray">
            <a:xfrm>
              <a:off x="-938213" y="2640013"/>
              <a:ext cx="447675" cy="125413"/>
            </a:xfrm>
            <a:custGeom>
              <a:avLst/>
              <a:gdLst>
                <a:gd name="T0" fmla="*/ 180 w 184"/>
                <a:gd name="T1" fmla="*/ 52 h 52"/>
                <a:gd name="T2" fmla="*/ 4 w 184"/>
                <a:gd name="T3" fmla="*/ 52 h 52"/>
                <a:gd name="T4" fmla="*/ 0 w 184"/>
                <a:gd name="T5" fmla="*/ 48 h 52"/>
                <a:gd name="T6" fmla="*/ 0 w 184"/>
                <a:gd name="T7" fmla="*/ 28 h 52"/>
                <a:gd name="T8" fmla="*/ 28 w 184"/>
                <a:gd name="T9" fmla="*/ 0 h 52"/>
                <a:gd name="T10" fmla="*/ 33 w 184"/>
                <a:gd name="T11" fmla="*/ 0 h 52"/>
                <a:gd name="T12" fmla="*/ 37 w 184"/>
                <a:gd name="T13" fmla="*/ 4 h 52"/>
                <a:gd name="T14" fmla="*/ 37 w 184"/>
                <a:gd name="T15" fmla="*/ 12 h 52"/>
                <a:gd name="T16" fmla="*/ 42 w 184"/>
                <a:gd name="T17" fmla="*/ 17 h 52"/>
                <a:gd name="T18" fmla="*/ 48 w 184"/>
                <a:gd name="T19" fmla="*/ 12 h 52"/>
                <a:gd name="T20" fmla="*/ 48 w 184"/>
                <a:gd name="T21" fmla="*/ 4 h 52"/>
                <a:gd name="T22" fmla="*/ 52 w 184"/>
                <a:gd name="T23" fmla="*/ 0 h 52"/>
                <a:gd name="T24" fmla="*/ 132 w 184"/>
                <a:gd name="T25" fmla="*/ 0 h 52"/>
                <a:gd name="T26" fmla="*/ 136 w 184"/>
                <a:gd name="T27" fmla="*/ 4 h 52"/>
                <a:gd name="T28" fmla="*/ 136 w 184"/>
                <a:gd name="T29" fmla="*/ 12 h 52"/>
                <a:gd name="T30" fmla="*/ 142 w 184"/>
                <a:gd name="T31" fmla="*/ 17 h 52"/>
                <a:gd name="T32" fmla="*/ 147 w 184"/>
                <a:gd name="T33" fmla="*/ 12 h 52"/>
                <a:gd name="T34" fmla="*/ 147 w 184"/>
                <a:gd name="T35" fmla="*/ 4 h 52"/>
                <a:gd name="T36" fmla="*/ 151 w 184"/>
                <a:gd name="T37" fmla="*/ 0 h 52"/>
                <a:gd name="T38" fmla="*/ 156 w 184"/>
                <a:gd name="T39" fmla="*/ 0 h 52"/>
                <a:gd name="T40" fmla="*/ 184 w 184"/>
                <a:gd name="T41" fmla="*/ 28 h 52"/>
                <a:gd name="T42" fmla="*/ 184 w 184"/>
                <a:gd name="T43" fmla="*/ 48 h 52"/>
                <a:gd name="T44" fmla="*/ 180 w 184"/>
                <a:gd name="T45" fmla="*/ 52 h 52"/>
                <a:gd name="T46" fmla="*/ 8 w 184"/>
                <a:gd name="T47" fmla="*/ 44 h 52"/>
                <a:gd name="T48" fmla="*/ 176 w 184"/>
                <a:gd name="T49" fmla="*/ 44 h 52"/>
                <a:gd name="T50" fmla="*/ 176 w 184"/>
                <a:gd name="T51" fmla="*/ 28 h 52"/>
                <a:gd name="T52" fmla="*/ 156 w 184"/>
                <a:gd name="T53" fmla="*/ 8 h 52"/>
                <a:gd name="T54" fmla="*/ 155 w 184"/>
                <a:gd name="T55" fmla="*/ 8 h 52"/>
                <a:gd name="T56" fmla="*/ 155 w 184"/>
                <a:gd name="T57" fmla="*/ 12 h 52"/>
                <a:gd name="T58" fmla="*/ 142 w 184"/>
                <a:gd name="T59" fmla="*/ 25 h 52"/>
                <a:gd name="T60" fmla="*/ 128 w 184"/>
                <a:gd name="T61" fmla="*/ 12 h 52"/>
                <a:gd name="T62" fmla="*/ 128 w 184"/>
                <a:gd name="T63" fmla="*/ 8 h 52"/>
                <a:gd name="T64" fmla="*/ 56 w 184"/>
                <a:gd name="T65" fmla="*/ 8 h 52"/>
                <a:gd name="T66" fmla="*/ 56 w 184"/>
                <a:gd name="T67" fmla="*/ 12 h 52"/>
                <a:gd name="T68" fmla="*/ 42 w 184"/>
                <a:gd name="T69" fmla="*/ 25 h 52"/>
                <a:gd name="T70" fmla="*/ 29 w 184"/>
                <a:gd name="T71" fmla="*/ 12 h 52"/>
                <a:gd name="T72" fmla="*/ 29 w 184"/>
                <a:gd name="T73" fmla="*/ 8 h 52"/>
                <a:gd name="T74" fmla="*/ 28 w 184"/>
                <a:gd name="T75" fmla="*/ 8 h 52"/>
                <a:gd name="T76" fmla="*/ 8 w 184"/>
                <a:gd name="T77" fmla="*/ 28 h 52"/>
                <a:gd name="T78" fmla="*/ 8 w 184"/>
                <a:gd name="T7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52">
                  <a:moveTo>
                    <a:pt x="180" y="52"/>
                  </a:moveTo>
                  <a:cubicBezTo>
                    <a:pt x="4" y="52"/>
                    <a:pt x="4" y="52"/>
                    <a:pt x="4" y="52"/>
                  </a:cubicBezTo>
                  <a:cubicBezTo>
                    <a:pt x="2" y="52"/>
                    <a:pt x="0" y="51"/>
                    <a:pt x="0" y="48"/>
                  </a:cubicBezTo>
                  <a:cubicBezTo>
                    <a:pt x="0" y="28"/>
                    <a:pt x="0" y="28"/>
                    <a:pt x="0" y="28"/>
                  </a:cubicBezTo>
                  <a:cubicBezTo>
                    <a:pt x="0" y="13"/>
                    <a:pt x="13" y="0"/>
                    <a:pt x="28" y="0"/>
                  </a:cubicBezTo>
                  <a:cubicBezTo>
                    <a:pt x="33" y="0"/>
                    <a:pt x="33" y="0"/>
                    <a:pt x="33" y="0"/>
                  </a:cubicBezTo>
                  <a:cubicBezTo>
                    <a:pt x="35" y="0"/>
                    <a:pt x="37" y="2"/>
                    <a:pt x="37" y="4"/>
                  </a:cubicBezTo>
                  <a:cubicBezTo>
                    <a:pt x="37" y="12"/>
                    <a:pt x="37" y="12"/>
                    <a:pt x="37" y="12"/>
                  </a:cubicBezTo>
                  <a:cubicBezTo>
                    <a:pt x="37" y="15"/>
                    <a:pt x="39" y="17"/>
                    <a:pt x="42" y="17"/>
                  </a:cubicBezTo>
                  <a:cubicBezTo>
                    <a:pt x="45" y="17"/>
                    <a:pt x="48" y="15"/>
                    <a:pt x="48" y="12"/>
                  </a:cubicBezTo>
                  <a:cubicBezTo>
                    <a:pt x="48" y="4"/>
                    <a:pt x="48" y="4"/>
                    <a:pt x="48" y="4"/>
                  </a:cubicBezTo>
                  <a:cubicBezTo>
                    <a:pt x="48" y="2"/>
                    <a:pt x="50" y="0"/>
                    <a:pt x="52" y="0"/>
                  </a:cubicBezTo>
                  <a:cubicBezTo>
                    <a:pt x="132" y="0"/>
                    <a:pt x="132" y="0"/>
                    <a:pt x="132" y="0"/>
                  </a:cubicBezTo>
                  <a:cubicBezTo>
                    <a:pt x="134" y="0"/>
                    <a:pt x="136" y="2"/>
                    <a:pt x="136" y="4"/>
                  </a:cubicBezTo>
                  <a:cubicBezTo>
                    <a:pt x="136" y="12"/>
                    <a:pt x="136" y="12"/>
                    <a:pt x="136" y="12"/>
                  </a:cubicBezTo>
                  <a:cubicBezTo>
                    <a:pt x="136" y="15"/>
                    <a:pt x="139" y="17"/>
                    <a:pt x="142" y="17"/>
                  </a:cubicBezTo>
                  <a:cubicBezTo>
                    <a:pt x="145" y="17"/>
                    <a:pt x="147" y="15"/>
                    <a:pt x="147" y="12"/>
                  </a:cubicBezTo>
                  <a:cubicBezTo>
                    <a:pt x="147" y="4"/>
                    <a:pt x="147" y="4"/>
                    <a:pt x="147" y="4"/>
                  </a:cubicBezTo>
                  <a:cubicBezTo>
                    <a:pt x="147" y="2"/>
                    <a:pt x="149" y="0"/>
                    <a:pt x="151" y="0"/>
                  </a:cubicBezTo>
                  <a:cubicBezTo>
                    <a:pt x="156" y="0"/>
                    <a:pt x="156" y="0"/>
                    <a:pt x="156" y="0"/>
                  </a:cubicBezTo>
                  <a:cubicBezTo>
                    <a:pt x="171" y="0"/>
                    <a:pt x="184" y="13"/>
                    <a:pt x="184" y="28"/>
                  </a:cubicBezTo>
                  <a:cubicBezTo>
                    <a:pt x="184" y="48"/>
                    <a:pt x="184" y="48"/>
                    <a:pt x="184" y="48"/>
                  </a:cubicBezTo>
                  <a:cubicBezTo>
                    <a:pt x="184" y="51"/>
                    <a:pt x="182" y="52"/>
                    <a:pt x="180" y="52"/>
                  </a:cubicBezTo>
                  <a:close/>
                  <a:moveTo>
                    <a:pt x="8" y="44"/>
                  </a:moveTo>
                  <a:cubicBezTo>
                    <a:pt x="176" y="44"/>
                    <a:pt x="176" y="44"/>
                    <a:pt x="176" y="44"/>
                  </a:cubicBezTo>
                  <a:cubicBezTo>
                    <a:pt x="176" y="28"/>
                    <a:pt x="176" y="28"/>
                    <a:pt x="176" y="28"/>
                  </a:cubicBezTo>
                  <a:cubicBezTo>
                    <a:pt x="176" y="17"/>
                    <a:pt x="167" y="8"/>
                    <a:pt x="156" y="8"/>
                  </a:cubicBezTo>
                  <a:cubicBezTo>
                    <a:pt x="155" y="8"/>
                    <a:pt x="155" y="8"/>
                    <a:pt x="155" y="8"/>
                  </a:cubicBezTo>
                  <a:cubicBezTo>
                    <a:pt x="155" y="12"/>
                    <a:pt x="155" y="12"/>
                    <a:pt x="155" y="12"/>
                  </a:cubicBezTo>
                  <a:cubicBezTo>
                    <a:pt x="155" y="19"/>
                    <a:pt x="149" y="25"/>
                    <a:pt x="142" y="25"/>
                  </a:cubicBezTo>
                  <a:cubicBezTo>
                    <a:pt x="134" y="25"/>
                    <a:pt x="128" y="19"/>
                    <a:pt x="128" y="12"/>
                  </a:cubicBezTo>
                  <a:cubicBezTo>
                    <a:pt x="128" y="8"/>
                    <a:pt x="128" y="8"/>
                    <a:pt x="128" y="8"/>
                  </a:cubicBezTo>
                  <a:cubicBezTo>
                    <a:pt x="56" y="8"/>
                    <a:pt x="56" y="8"/>
                    <a:pt x="56" y="8"/>
                  </a:cubicBezTo>
                  <a:cubicBezTo>
                    <a:pt x="56" y="12"/>
                    <a:pt x="56" y="12"/>
                    <a:pt x="56" y="12"/>
                  </a:cubicBezTo>
                  <a:cubicBezTo>
                    <a:pt x="56" y="19"/>
                    <a:pt x="50" y="25"/>
                    <a:pt x="42" y="25"/>
                  </a:cubicBezTo>
                  <a:cubicBezTo>
                    <a:pt x="35" y="25"/>
                    <a:pt x="29" y="19"/>
                    <a:pt x="29" y="12"/>
                  </a:cubicBezTo>
                  <a:cubicBezTo>
                    <a:pt x="29" y="8"/>
                    <a:pt x="29" y="8"/>
                    <a:pt x="29" y="8"/>
                  </a:cubicBezTo>
                  <a:cubicBezTo>
                    <a:pt x="28" y="8"/>
                    <a:pt x="28" y="8"/>
                    <a:pt x="28" y="8"/>
                  </a:cubicBezTo>
                  <a:cubicBezTo>
                    <a:pt x="17" y="8"/>
                    <a:pt x="8" y="17"/>
                    <a:pt x="8" y="28"/>
                  </a:cubicBezTo>
                  <a:lnTo>
                    <a:pt x="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660">
              <a:extLst>
                <a:ext uri="{FF2B5EF4-FFF2-40B4-BE49-F238E27FC236}">
                  <a16:creationId xmlns:a16="http://schemas.microsoft.com/office/drawing/2014/main" id="{34804080-D5E2-7710-5A45-A0C525C620B2}"/>
                </a:ext>
              </a:extLst>
            </p:cNvPr>
            <p:cNvSpPr>
              <a:spLocks noEditPoints="1"/>
            </p:cNvSpPr>
            <p:nvPr/>
          </p:nvSpPr>
          <p:spPr bwMode="gray">
            <a:xfrm>
              <a:off x="-866775" y="2600325"/>
              <a:ext cx="65087" cy="100013"/>
            </a:xfrm>
            <a:custGeom>
              <a:avLst/>
              <a:gdLst>
                <a:gd name="T0" fmla="*/ 13 w 27"/>
                <a:gd name="T1" fmla="*/ 41 h 41"/>
                <a:gd name="T2" fmla="*/ 0 w 27"/>
                <a:gd name="T3" fmla="*/ 28 h 41"/>
                <a:gd name="T4" fmla="*/ 0 w 27"/>
                <a:gd name="T5" fmla="*/ 13 h 41"/>
                <a:gd name="T6" fmla="*/ 13 w 27"/>
                <a:gd name="T7" fmla="*/ 0 h 41"/>
                <a:gd name="T8" fmla="*/ 27 w 27"/>
                <a:gd name="T9" fmla="*/ 13 h 41"/>
                <a:gd name="T10" fmla="*/ 27 w 27"/>
                <a:gd name="T11" fmla="*/ 28 h 41"/>
                <a:gd name="T12" fmla="*/ 13 w 27"/>
                <a:gd name="T13" fmla="*/ 41 h 41"/>
                <a:gd name="T14" fmla="*/ 13 w 27"/>
                <a:gd name="T15" fmla="*/ 8 h 41"/>
                <a:gd name="T16" fmla="*/ 8 w 27"/>
                <a:gd name="T17" fmla="*/ 13 h 41"/>
                <a:gd name="T18" fmla="*/ 8 w 27"/>
                <a:gd name="T19" fmla="*/ 28 h 41"/>
                <a:gd name="T20" fmla="*/ 13 w 27"/>
                <a:gd name="T21" fmla="*/ 33 h 41"/>
                <a:gd name="T22" fmla="*/ 19 w 27"/>
                <a:gd name="T23" fmla="*/ 28 h 41"/>
                <a:gd name="T24" fmla="*/ 19 w 27"/>
                <a:gd name="T25" fmla="*/ 13 h 41"/>
                <a:gd name="T26" fmla="*/ 13 w 27"/>
                <a:gd name="T27"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1">
                  <a:moveTo>
                    <a:pt x="13" y="41"/>
                  </a:moveTo>
                  <a:cubicBezTo>
                    <a:pt x="6" y="41"/>
                    <a:pt x="0" y="35"/>
                    <a:pt x="0" y="28"/>
                  </a:cubicBezTo>
                  <a:cubicBezTo>
                    <a:pt x="0" y="13"/>
                    <a:pt x="0" y="13"/>
                    <a:pt x="0" y="13"/>
                  </a:cubicBezTo>
                  <a:cubicBezTo>
                    <a:pt x="0" y="6"/>
                    <a:pt x="6" y="0"/>
                    <a:pt x="13" y="0"/>
                  </a:cubicBezTo>
                  <a:cubicBezTo>
                    <a:pt x="21" y="0"/>
                    <a:pt x="27" y="6"/>
                    <a:pt x="27" y="13"/>
                  </a:cubicBezTo>
                  <a:cubicBezTo>
                    <a:pt x="27" y="28"/>
                    <a:pt x="27" y="28"/>
                    <a:pt x="27" y="28"/>
                  </a:cubicBezTo>
                  <a:cubicBezTo>
                    <a:pt x="27" y="35"/>
                    <a:pt x="21" y="41"/>
                    <a:pt x="13" y="41"/>
                  </a:cubicBezTo>
                  <a:close/>
                  <a:moveTo>
                    <a:pt x="13" y="8"/>
                  </a:moveTo>
                  <a:cubicBezTo>
                    <a:pt x="10" y="8"/>
                    <a:pt x="8" y="10"/>
                    <a:pt x="8" y="13"/>
                  </a:cubicBezTo>
                  <a:cubicBezTo>
                    <a:pt x="8" y="28"/>
                    <a:pt x="8" y="28"/>
                    <a:pt x="8" y="28"/>
                  </a:cubicBezTo>
                  <a:cubicBezTo>
                    <a:pt x="8" y="31"/>
                    <a:pt x="10" y="33"/>
                    <a:pt x="13" y="33"/>
                  </a:cubicBezTo>
                  <a:cubicBezTo>
                    <a:pt x="16" y="33"/>
                    <a:pt x="19" y="31"/>
                    <a:pt x="19" y="28"/>
                  </a:cubicBezTo>
                  <a:cubicBezTo>
                    <a:pt x="19" y="13"/>
                    <a:pt x="19" y="13"/>
                    <a:pt x="19" y="13"/>
                  </a:cubicBezTo>
                  <a:cubicBezTo>
                    <a:pt x="19" y="10"/>
                    <a:pt x="16"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661">
              <a:extLst>
                <a:ext uri="{FF2B5EF4-FFF2-40B4-BE49-F238E27FC236}">
                  <a16:creationId xmlns:a16="http://schemas.microsoft.com/office/drawing/2014/main" id="{1C7F4056-D179-A9A0-076A-7C5381E0CA94}"/>
                </a:ext>
              </a:extLst>
            </p:cNvPr>
            <p:cNvSpPr>
              <a:spLocks noEditPoints="1"/>
            </p:cNvSpPr>
            <p:nvPr/>
          </p:nvSpPr>
          <p:spPr bwMode="gray">
            <a:xfrm>
              <a:off x="-627063" y="2600325"/>
              <a:ext cx="65087" cy="100013"/>
            </a:xfrm>
            <a:custGeom>
              <a:avLst/>
              <a:gdLst>
                <a:gd name="T0" fmla="*/ 14 w 27"/>
                <a:gd name="T1" fmla="*/ 41 h 41"/>
                <a:gd name="T2" fmla="*/ 0 w 27"/>
                <a:gd name="T3" fmla="*/ 28 h 41"/>
                <a:gd name="T4" fmla="*/ 0 w 27"/>
                <a:gd name="T5" fmla="*/ 13 h 41"/>
                <a:gd name="T6" fmla="*/ 14 w 27"/>
                <a:gd name="T7" fmla="*/ 0 h 41"/>
                <a:gd name="T8" fmla="*/ 27 w 27"/>
                <a:gd name="T9" fmla="*/ 13 h 41"/>
                <a:gd name="T10" fmla="*/ 27 w 27"/>
                <a:gd name="T11" fmla="*/ 28 h 41"/>
                <a:gd name="T12" fmla="*/ 14 w 27"/>
                <a:gd name="T13" fmla="*/ 41 h 41"/>
                <a:gd name="T14" fmla="*/ 14 w 27"/>
                <a:gd name="T15" fmla="*/ 8 h 41"/>
                <a:gd name="T16" fmla="*/ 8 w 27"/>
                <a:gd name="T17" fmla="*/ 13 h 41"/>
                <a:gd name="T18" fmla="*/ 8 w 27"/>
                <a:gd name="T19" fmla="*/ 28 h 41"/>
                <a:gd name="T20" fmla="*/ 14 w 27"/>
                <a:gd name="T21" fmla="*/ 33 h 41"/>
                <a:gd name="T22" fmla="*/ 19 w 27"/>
                <a:gd name="T23" fmla="*/ 28 h 41"/>
                <a:gd name="T24" fmla="*/ 19 w 27"/>
                <a:gd name="T25" fmla="*/ 13 h 41"/>
                <a:gd name="T26" fmla="*/ 14 w 27"/>
                <a:gd name="T27"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1">
                  <a:moveTo>
                    <a:pt x="14" y="41"/>
                  </a:moveTo>
                  <a:cubicBezTo>
                    <a:pt x="6" y="41"/>
                    <a:pt x="0" y="35"/>
                    <a:pt x="0" y="28"/>
                  </a:cubicBezTo>
                  <a:cubicBezTo>
                    <a:pt x="0" y="13"/>
                    <a:pt x="0" y="13"/>
                    <a:pt x="0" y="13"/>
                  </a:cubicBezTo>
                  <a:cubicBezTo>
                    <a:pt x="0" y="6"/>
                    <a:pt x="6" y="0"/>
                    <a:pt x="14" y="0"/>
                  </a:cubicBezTo>
                  <a:cubicBezTo>
                    <a:pt x="21" y="0"/>
                    <a:pt x="27" y="6"/>
                    <a:pt x="27" y="13"/>
                  </a:cubicBezTo>
                  <a:cubicBezTo>
                    <a:pt x="27" y="28"/>
                    <a:pt x="27" y="28"/>
                    <a:pt x="27" y="28"/>
                  </a:cubicBezTo>
                  <a:cubicBezTo>
                    <a:pt x="27" y="35"/>
                    <a:pt x="21" y="41"/>
                    <a:pt x="14" y="41"/>
                  </a:cubicBezTo>
                  <a:close/>
                  <a:moveTo>
                    <a:pt x="14" y="8"/>
                  </a:moveTo>
                  <a:cubicBezTo>
                    <a:pt x="11" y="8"/>
                    <a:pt x="8" y="10"/>
                    <a:pt x="8" y="13"/>
                  </a:cubicBezTo>
                  <a:cubicBezTo>
                    <a:pt x="8" y="28"/>
                    <a:pt x="8" y="28"/>
                    <a:pt x="8" y="28"/>
                  </a:cubicBezTo>
                  <a:cubicBezTo>
                    <a:pt x="8" y="31"/>
                    <a:pt x="11" y="33"/>
                    <a:pt x="14" y="33"/>
                  </a:cubicBezTo>
                  <a:cubicBezTo>
                    <a:pt x="17" y="33"/>
                    <a:pt x="19" y="31"/>
                    <a:pt x="19" y="28"/>
                  </a:cubicBezTo>
                  <a:cubicBezTo>
                    <a:pt x="19" y="13"/>
                    <a:pt x="19" y="13"/>
                    <a:pt x="19" y="13"/>
                  </a:cubicBezTo>
                  <a:cubicBezTo>
                    <a:pt x="19" y="10"/>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662">
              <a:extLst>
                <a:ext uri="{FF2B5EF4-FFF2-40B4-BE49-F238E27FC236}">
                  <a16:creationId xmlns:a16="http://schemas.microsoft.com/office/drawing/2014/main" id="{712E2ECA-2735-E63C-5ED6-7865D77F49BC}"/>
                </a:ext>
              </a:extLst>
            </p:cNvPr>
            <p:cNvSpPr>
              <a:spLocks noEditPoints="1"/>
            </p:cNvSpPr>
            <p:nvPr/>
          </p:nvSpPr>
          <p:spPr bwMode="gray">
            <a:xfrm>
              <a:off x="-865188" y="2824163"/>
              <a:ext cx="30162" cy="28575"/>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663">
              <a:extLst>
                <a:ext uri="{FF2B5EF4-FFF2-40B4-BE49-F238E27FC236}">
                  <a16:creationId xmlns:a16="http://schemas.microsoft.com/office/drawing/2014/main" id="{7C78230F-05B1-2E0D-A432-F9A3E9A2BE73}"/>
                </a:ext>
              </a:extLst>
            </p:cNvPr>
            <p:cNvSpPr>
              <a:spLocks noEditPoints="1"/>
            </p:cNvSpPr>
            <p:nvPr/>
          </p:nvSpPr>
          <p:spPr bwMode="gray">
            <a:xfrm>
              <a:off x="-796925" y="2824163"/>
              <a:ext cx="28575" cy="28575"/>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664">
              <a:extLst>
                <a:ext uri="{FF2B5EF4-FFF2-40B4-BE49-F238E27FC236}">
                  <a16:creationId xmlns:a16="http://schemas.microsoft.com/office/drawing/2014/main" id="{048BF3F0-A86B-2B71-843E-2E599C394F0E}"/>
                </a:ext>
              </a:extLst>
            </p:cNvPr>
            <p:cNvSpPr>
              <a:spLocks noEditPoints="1"/>
            </p:cNvSpPr>
            <p:nvPr/>
          </p:nvSpPr>
          <p:spPr bwMode="gray">
            <a:xfrm>
              <a:off x="-728663" y="2824163"/>
              <a:ext cx="28575" cy="28575"/>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665">
              <a:extLst>
                <a:ext uri="{FF2B5EF4-FFF2-40B4-BE49-F238E27FC236}">
                  <a16:creationId xmlns:a16="http://schemas.microsoft.com/office/drawing/2014/main" id="{AC2F50EF-F3AC-C0AF-4658-FB0D4F275FFE}"/>
                </a:ext>
              </a:extLst>
            </p:cNvPr>
            <p:cNvSpPr>
              <a:spLocks noEditPoints="1"/>
            </p:cNvSpPr>
            <p:nvPr/>
          </p:nvSpPr>
          <p:spPr bwMode="gray">
            <a:xfrm>
              <a:off x="-660400" y="2824163"/>
              <a:ext cx="28575" cy="28575"/>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666">
              <a:extLst>
                <a:ext uri="{FF2B5EF4-FFF2-40B4-BE49-F238E27FC236}">
                  <a16:creationId xmlns:a16="http://schemas.microsoft.com/office/drawing/2014/main" id="{AE06C61F-E02A-9BE2-3FAE-35E07F9A090F}"/>
                </a:ext>
              </a:extLst>
            </p:cNvPr>
            <p:cNvSpPr>
              <a:spLocks noEditPoints="1"/>
            </p:cNvSpPr>
            <p:nvPr/>
          </p:nvSpPr>
          <p:spPr bwMode="gray">
            <a:xfrm>
              <a:off x="-592138" y="2824163"/>
              <a:ext cx="28575" cy="28575"/>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667">
              <a:extLst>
                <a:ext uri="{FF2B5EF4-FFF2-40B4-BE49-F238E27FC236}">
                  <a16:creationId xmlns:a16="http://schemas.microsoft.com/office/drawing/2014/main" id="{008DE2BD-0FCB-C03C-A5C2-51C202FBE3C3}"/>
                </a:ext>
              </a:extLst>
            </p:cNvPr>
            <p:cNvSpPr>
              <a:spLocks noEditPoints="1"/>
            </p:cNvSpPr>
            <p:nvPr/>
          </p:nvSpPr>
          <p:spPr bwMode="gray">
            <a:xfrm>
              <a:off x="-865188" y="2882900"/>
              <a:ext cx="30162" cy="28575"/>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668">
              <a:extLst>
                <a:ext uri="{FF2B5EF4-FFF2-40B4-BE49-F238E27FC236}">
                  <a16:creationId xmlns:a16="http://schemas.microsoft.com/office/drawing/2014/main" id="{D87C9013-395C-E25A-9582-D8CD581360C9}"/>
                </a:ext>
              </a:extLst>
            </p:cNvPr>
            <p:cNvSpPr>
              <a:spLocks noEditPoints="1"/>
            </p:cNvSpPr>
            <p:nvPr/>
          </p:nvSpPr>
          <p:spPr bwMode="gray">
            <a:xfrm>
              <a:off x="-796925" y="2882900"/>
              <a:ext cx="28575" cy="28575"/>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669">
              <a:extLst>
                <a:ext uri="{FF2B5EF4-FFF2-40B4-BE49-F238E27FC236}">
                  <a16:creationId xmlns:a16="http://schemas.microsoft.com/office/drawing/2014/main" id="{31BECF11-DAF7-0E8A-B773-1E5BE0ECFCD6}"/>
                </a:ext>
              </a:extLst>
            </p:cNvPr>
            <p:cNvSpPr>
              <a:spLocks noEditPoints="1"/>
            </p:cNvSpPr>
            <p:nvPr/>
          </p:nvSpPr>
          <p:spPr bwMode="gray">
            <a:xfrm>
              <a:off x="-728663" y="2882900"/>
              <a:ext cx="28575" cy="28575"/>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670">
              <a:extLst>
                <a:ext uri="{FF2B5EF4-FFF2-40B4-BE49-F238E27FC236}">
                  <a16:creationId xmlns:a16="http://schemas.microsoft.com/office/drawing/2014/main" id="{89931C53-9C66-1EB6-BD0A-E3823F0811F1}"/>
                </a:ext>
              </a:extLst>
            </p:cNvPr>
            <p:cNvSpPr>
              <a:spLocks noEditPoints="1"/>
            </p:cNvSpPr>
            <p:nvPr/>
          </p:nvSpPr>
          <p:spPr bwMode="gray">
            <a:xfrm>
              <a:off x="-660400" y="2882900"/>
              <a:ext cx="28575" cy="28575"/>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671">
              <a:extLst>
                <a:ext uri="{FF2B5EF4-FFF2-40B4-BE49-F238E27FC236}">
                  <a16:creationId xmlns:a16="http://schemas.microsoft.com/office/drawing/2014/main" id="{1DF0B330-0916-351D-2A00-CF98F481BC20}"/>
                </a:ext>
              </a:extLst>
            </p:cNvPr>
            <p:cNvSpPr>
              <a:spLocks noEditPoints="1"/>
            </p:cNvSpPr>
            <p:nvPr/>
          </p:nvSpPr>
          <p:spPr bwMode="gray">
            <a:xfrm>
              <a:off x="-865188" y="2940050"/>
              <a:ext cx="30162" cy="30163"/>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72">
              <a:extLst>
                <a:ext uri="{FF2B5EF4-FFF2-40B4-BE49-F238E27FC236}">
                  <a16:creationId xmlns:a16="http://schemas.microsoft.com/office/drawing/2014/main" id="{B67D7FED-1600-9C85-3F65-DB720A1D62CE}"/>
                </a:ext>
              </a:extLst>
            </p:cNvPr>
            <p:cNvSpPr>
              <a:spLocks noEditPoints="1"/>
            </p:cNvSpPr>
            <p:nvPr/>
          </p:nvSpPr>
          <p:spPr bwMode="gray">
            <a:xfrm>
              <a:off x="-796925" y="2940050"/>
              <a:ext cx="28575" cy="30163"/>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73">
              <a:extLst>
                <a:ext uri="{FF2B5EF4-FFF2-40B4-BE49-F238E27FC236}">
                  <a16:creationId xmlns:a16="http://schemas.microsoft.com/office/drawing/2014/main" id="{6D41AA75-4FA5-3130-2539-F753262D0DB7}"/>
                </a:ext>
              </a:extLst>
            </p:cNvPr>
            <p:cNvSpPr>
              <a:spLocks noEditPoints="1"/>
            </p:cNvSpPr>
            <p:nvPr/>
          </p:nvSpPr>
          <p:spPr bwMode="gray">
            <a:xfrm>
              <a:off x="-728663" y="2940050"/>
              <a:ext cx="28575" cy="30163"/>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10"/>
                    <a:pt x="0" y="6"/>
                  </a:cubicBezTo>
                  <a:cubicBezTo>
                    <a:pt x="0" y="3"/>
                    <a:pt x="3" y="0"/>
                    <a:pt x="6" y="0"/>
                  </a:cubicBezTo>
                  <a:cubicBezTo>
                    <a:pt x="9" y="0"/>
                    <a:pt x="12" y="3"/>
                    <a:pt x="12" y="6"/>
                  </a:cubicBezTo>
                  <a:cubicBezTo>
                    <a:pt x="12" y="10"/>
                    <a:pt x="9" y="12"/>
                    <a:pt x="6" y="12"/>
                  </a:cubicBezTo>
                  <a:close/>
                  <a:moveTo>
                    <a:pt x="6" y="4"/>
                  </a:moveTo>
                  <a:cubicBezTo>
                    <a:pt x="5" y="4"/>
                    <a:pt x="4" y="5"/>
                    <a:pt x="4" y="6"/>
                  </a:cubicBezTo>
                  <a:cubicBezTo>
                    <a:pt x="4" y="8"/>
                    <a:pt x="5" y="8"/>
                    <a:pt x="6" y="8"/>
                  </a:cubicBezTo>
                  <a:cubicBezTo>
                    <a:pt x="7" y="8"/>
                    <a:pt x="8" y="8"/>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74">
              <a:extLst>
                <a:ext uri="{FF2B5EF4-FFF2-40B4-BE49-F238E27FC236}">
                  <a16:creationId xmlns:a16="http://schemas.microsoft.com/office/drawing/2014/main" id="{CBBF8CAF-0209-1F22-0D80-0B39150E8489}"/>
                </a:ext>
              </a:extLst>
            </p:cNvPr>
            <p:cNvSpPr>
              <a:spLocks noEditPoints="1"/>
            </p:cNvSpPr>
            <p:nvPr/>
          </p:nvSpPr>
          <p:spPr bwMode="gray">
            <a:xfrm>
              <a:off x="-938213" y="2746375"/>
              <a:ext cx="447675" cy="301625"/>
            </a:xfrm>
            <a:custGeom>
              <a:avLst/>
              <a:gdLst>
                <a:gd name="T0" fmla="*/ 127 w 184"/>
                <a:gd name="T1" fmla="*/ 124 h 124"/>
                <a:gd name="T2" fmla="*/ 28 w 184"/>
                <a:gd name="T3" fmla="*/ 124 h 124"/>
                <a:gd name="T4" fmla="*/ 0 w 184"/>
                <a:gd name="T5" fmla="*/ 96 h 124"/>
                <a:gd name="T6" fmla="*/ 0 w 184"/>
                <a:gd name="T7" fmla="*/ 4 h 124"/>
                <a:gd name="T8" fmla="*/ 4 w 184"/>
                <a:gd name="T9" fmla="*/ 0 h 124"/>
                <a:gd name="T10" fmla="*/ 180 w 184"/>
                <a:gd name="T11" fmla="*/ 0 h 124"/>
                <a:gd name="T12" fmla="*/ 184 w 184"/>
                <a:gd name="T13" fmla="*/ 4 h 124"/>
                <a:gd name="T14" fmla="*/ 184 w 184"/>
                <a:gd name="T15" fmla="*/ 68 h 124"/>
                <a:gd name="T16" fmla="*/ 182 w 184"/>
                <a:gd name="T17" fmla="*/ 71 h 124"/>
                <a:gd name="T18" fmla="*/ 178 w 184"/>
                <a:gd name="T19" fmla="*/ 71 h 124"/>
                <a:gd name="T20" fmla="*/ 164 w 184"/>
                <a:gd name="T21" fmla="*/ 68 h 124"/>
                <a:gd name="T22" fmla="*/ 128 w 184"/>
                <a:gd name="T23" fmla="*/ 104 h 124"/>
                <a:gd name="T24" fmla="*/ 131 w 184"/>
                <a:gd name="T25" fmla="*/ 119 h 124"/>
                <a:gd name="T26" fmla="*/ 131 w 184"/>
                <a:gd name="T27" fmla="*/ 123 h 124"/>
                <a:gd name="T28" fmla="*/ 127 w 184"/>
                <a:gd name="T29" fmla="*/ 124 h 124"/>
                <a:gd name="T30" fmla="*/ 8 w 184"/>
                <a:gd name="T31" fmla="*/ 8 h 124"/>
                <a:gd name="T32" fmla="*/ 8 w 184"/>
                <a:gd name="T33" fmla="*/ 96 h 124"/>
                <a:gd name="T34" fmla="*/ 28 w 184"/>
                <a:gd name="T35" fmla="*/ 116 h 124"/>
                <a:gd name="T36" fmla="*/ 122 w 184"/>
                <a:gd name="T37" fmla="*/ 116 h 124"/>
                <a:gd name="T38" fmla="*/ 120 w 184"/>
                <a:gd name="T39" fmla="*/ 104 h 124"/>
                <a:gd name="T40" fmla="*/ 164 w 184"/>
                <a:gd name="T41" fmla="*/ 60 h 124"/>
                <a:gd name="T42" fmla="*/ 176 w 184"/>
                <a:gd name="T43" fmla="*/ 62 h 124"/>
                <a:gd name="T44" fmla="*/ 176 w 184"/>
                <a:gd name="T45" fmla="*/ 8 h 124"/>
                <a:gd name="T46" fmla="*/ 8 w 184"/>
                <a:gd name="T47" fmla="*/ 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4" h="124">
                  <a:moveTo>
                    <a:pt x="127" y="124"/>
                  </a:moveTo>
                  <a:cubicBezTo>
                    <a:pt x="28" y="124"/>
                    <a:pt x="28" y="124"/>
                    <a:pt x="28" y="124"/>
                  </a:cubicBezTo>
                  <a:cubicBezTo>
                    <a:pt x="13" y="124"/>
                    <a:pt x="0" y="112"/>
                    <a:pt x="0" y="96"/>
                  </a:cubicBezTo>
                  <a:cubicBezTo>
                    <a:pt x="0" y="4"/>
                    <a:pt x="0" y="4"/>
                    <a:pt x="0" y="4"/>
                  </a:cubicBezTo>
                  <a:cubicBezTo>
                    <a:pt x="0" y="2"/>
                    <a:pt x="2" y="0"/>
                    <a:pt x="4" y="0"/>
                  </a:cubicBezTo>
                  <a:cubicBezTo>
                    <a:pt x="180" y="0"/>
                    <a:pt x="180" y="0"/>
                    <a:pt x="180" y="0"/>
                  </a:cubicBezTo>
                  <a:cubicBezTo>
                    <a:pt x="182" y="0"/>
                    <a:pt x="184" y="2"/>
                    <a:pt x="184" y="4"/>
                  </a:cubicBezTo>
                  <a:cubicBezTo>
                    <a:pt x="184" y="68"/>
                    <a:pt x="184" y="68"/>
                    <a:pt x="184" y="68"/>
                  </a:cubicBezTo>
                  <a:cubicBezTo>
                    <a:pt x="184" y="69"/>
                    <a:pt x="183" y="70"/>
                    <a:pt x="182" y="71"/>
                  </a:cubicBezTo>
                  <a:cubicBezTo>
                    <a:pt x="181" y="72"/>
                    <a:pt x="180" y="72"/>
                    <a:pt x="178" y="71"/>
                  </a:cubicBezTo>
                  <a:cubicBezTo>
                    <a:pt x="174" y="69"/>
                    <a:pt x="169" y="68"/>
                    <a:pt x="164" y="68"/>
                  </a:cubicBezTo>
                  <a:cubicBezTo>
                    <a:pt x="144" y="68"/>
                    <a:pt x="128" y="85"/>
                    <a:pt x="128" y="104"/>
                  </a:cubicBezTo>
                  <a:cubicBezTo>
                    <a:pt x="128" y="109"/>
                    <a:pt x="129" y="114"/>
                    <a:pt x="131" y="119"/>
                  </a:cubicBezTo>
                  <a:cubicBezTo>
                    <a:pt x="132" y="120"/>
                    <a:pt x="131" y="121"/>
                    <a:pt x="131" y="123"/>
                  </a:cubicBezTo>
                  <a:cubicBezTo>
                    <a:pt x="130" y="124"/>
                    <a:pt x="129" y="124"/>
                    <a:pt x="127" y="124"/>
                  </a:cubicBezTo>
                  <a:close/>
                  <a:moveTo>
                    <a:pt x="8" y="8"/>
                  </a:moveTo>
                  <a:cubicBezTo>
                    <a:pt x="8" y="96"/>
                    <a:pt x="8" y="96"/>
                    <a:pt x="8" y="96"/>
                  </a:cubicBezTo>
                  <a:cubicBezTo>
                    <a:pt x="8" y="107"/>
                    <a:pt x="17" y="116"/>
                    <a:pt x="28" y="116"/>
                  </a:cubicBezTo>
                  <a:cubicBezTo>
                    <a:pt x="122" y="116"/>
                    <a:pt x="122" y="116"/>
                    <a:pt x="122" y="116"/>
                  </a:cubicBezTo>
                  <a:cubicBezTo>
                    <a:pt x="121" y="113"/>
                    <a:pt x="120" y="108"/>
                    <a:pt x="120" y="104"/>
                  </a:cubicBezTo>
                  <a:cubicBezTo>
                    <a:pt x="120" y="80"/>
                    <a:pt x="140" y="60"/>
                    <a:pt x="164" y="60"/>
                  </a:cubicBezTo>
                  <a:cubicBezTo>
                    <a:pt x="168" y="60"/>
                    <a:pt x="172" y="61"/>
                    <a:pt x="176" y="62"/>
                  </a:cubicBezTo>
                  <a:cubicBezTo>
                    <a:pt x="176" y="8"/>
                    <a:pt x="176" y="8"/>
                    <a:pt x="176" y="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75">
              <a:extLst>
                <a:ext uri="{FF2B5EF4-FFF2-40B4-BE49-F238E27FC236}">
                  <a16:creationId xmlns:a16="http://schemas.microsoft.com/office/drawing/2014/main" id="{EBA3E90C-3FAC-92AB-2E45-208E3434F189}"/>
                </a:ext>
              </a:extLst>
            </p:cNvPr>
            <p:cNvSpPr>
              <a:spLocks noEditPoints="1"/>
            </p:cNvSpPr>
            <p:nvPr/>
          </p:nvSpPr>
          <p:spPr bwMode="gray">
            <a:xfrm>
              <a:off x="-646113" y="2892425"/>
              <a:ext cx="212725" cy="212725"/>
            </a:xfrm>
            <a:custGeom>
              <a:avLst/>
              <a:gdLst>
                <a:gd name="T0" fmla="*/ 44 w 88"/>
                <a:gd name="T1" fmla="*/ 88 h 88"/>
                <a:gd name="T2" fmla="*/ 0 w 88"/>
                <a:gd name="T3" fmla="*/ 44 h 88"/>
                <a:gd name="T4" fmla="*/ 44 w 88"/>
                <a:gd name="T5" fmla="*/ 0 h 88"/>
                <a:gd name="T6" fmla="*/ 88 w 88"/>
                <a:gd name="T7" fmla="*/ 44 h 88"/>
                <a:gd name="T8" fmla="*/ 44 w 88"/>
                <a:gd name="T9" fmla="*/ 88 h 88"/>
                <a:gd name="T10" fmla="*/ 44 w 88"/>
                <a:gd name="T11" fmla="*/ 8 h 88"/>
                <a:gd name="T12" fmla="*/ 8 w 88"/>
                <a:gd name="T13" fmla="*/ 44 h 88"/>
                <a:gd name="T14" fmla="*/ 44 w 88"/>
                <a:gd name="T15" fmla="*/ 80 h 88"/>
                <a:gd name="T16" fmla="*/ 80 w 88"/>
                <a:gd name="T17" fmla="*/ 44 h 88"/>
                <a:gd name="T18" fmla="*/ 44 w 88"/>
                <a:gd name="T1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8">
                  <a:moveTo>
                    <a:pt x="44" y="88"/>
                  </a:moveTo>
                  <a:cubicBezTo>
                    <a:pt x="20" y="88"/>
                    <a:pt x="0" y="69"/>
                    <a:pt x="0" y="44"/>
                  </a:cubicBezTo>
                  <a:cubicBezTo>
                    <a:pt x="0" y="20"/>
                    <a:pt x="20" y="0"/>
                    <a:pt x="44" y="0"/>
                  </a:cubicBezTo>
                  <a:cubicBezTo>
                    <a:pt x="68" y="0"/>
                    <a:pt x="88" y="20"/>
                    <a:pt x="88" y="44"/>
                  </a:cubicBezTo>
                  <a:cubicBezTo>
                    <a:pt x="88" y="69"/>
                    <a:pt x="68" y="88"/>
                    <a:pt x="44" y="88"/>
                  </a:cubicBezTo>
                  <a:close/>
                  <a:moveTo>
                    <a:pt x="44" y="8"/>
                  </a:moveTo>
                  <a:cubicBezTo>
                    <a:pt x="24" y="8"/>
                    <a:pt x="8" y="25"/>
                    <a:pt x="8" y="44"/>
                  </a:cubicBezTo>
                  <a:cubicBezTo>
                    <a:pt x="8" y="64"/>
                    <a:pt x="24" y="80"/>
                    <a:pt x="44" y="80"/>
                  </a:cubicBezTo>
                  <a:cubicBezTo>
                    <a:pt x="64" y="80"/>
                    <a:pt x="80" y="64"/>
                    <a:pt x="80" y="44"/>
                  </a:cubicBezTo>
                  <a:cubicBezTo>
                    <a:pt x="80" y="25"/>
                    <a:pt x="64" y="8"/>
                    <a:pt x="4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76">
              <a:extLst>
                <a:ext uri="{FF2B5EF4-FFF2-40B4-BE49-F238E27FC236}">
                  <a16:creationId xmlns:a16="http://schemas.microsoft.com/office/drawing/2014/main" id="{3595D4F2-9B7F-9CBA-2560-9680DCE03996}"/>
                </a:ext>
              </a:extLst>
            </p:cNvPr>
            <p:cNvSpPr>
              <a:spLocks/>
            </p:cNvSpPr>
            <p:nvPr/>
          </p:nvSpPr>
          <p:spPr bwMode="gray">
            <a:xfrm>
              <a:off x="-587375" y="2965450"/>
              <a:ext cx="96837" cy="66675"/>
            </a:xfrm>
            <a:custGeom>
              <a:avLst/>
              <a:gdLst>
                <a:gd name="T0" fmla="*/ 16 w 40"/>
                <a:gd name="T1" fmla="*/ 28 h 28"/>
                <a:gd name="T2" fmla="*/ 16 w 40"/>
                <a:gd name="T3" fmla="*/ 28 h 28"/>
                <a:gd name="T4" fmla="*/ 13 w 40"/>
                <a:gd name="T5" fmla="*/ 27 h 28"/>
                <a:gd name="T6" fmla="*/ 13 w 40"/>
                <a:gd name="T7" fmla="*/ 27 h 28"/>
                <a:gd name="T8" fmla="*/ 2 w 40"/>
                <a:gd name="T9" fmla="*/ 16 h 28"/>
                <a:gd name="T10" fmla="*/ 2 w 40"/>
                <a:gd name="T11" fmla="*/ 10 h 28"/>
                <a:gd name="T12" fmla="*/ 8 w 40"/>
                <a:gd name="T13" fmla="*/ 10 h 28"/>
                <a:gd name="T14" fmla="*/ 16 w 40"/>
                <a:gd name="T15" fmla="*/ 18 h 28"/>
                <a:gd name="T16" fmla="*/ 32 w 40"/>
                <a:gd name="T17" fmla="*/ 2 h 28"/>
                <a:gd name="T18" fmla="*/ 38 w 40"/>
                <a:gd name="T19" fmla="*/ 2 h 28"/>
                <a:gd name="T20" fmla="*/ 38 w 40"/>
                <a:gd name="T21" fmla="*/ 8 h 28"/>
                <a:gd name="T22" fmla="*/ 19 w 40"/>
                <a:gd name="T23" fmla="*/ 27 h 28"/>
                <a:gd name="T24" fmla="*/ 16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6" y="28"/>
                  </a:moveTo>
                  <a:cubicBezTo>
                    <a:pt x="16" y="28"/>
                    <a:pt x="16" y="28"/>
                    <a:pt x="16" y="28"/>
                  </a:cubicBezTo>
                  <a:cubicBezTo>
                    <a:pt x="15" y="28"/>
                    <a:pt x="14" y="28"/>
                    <a:pt x="13" y="27"/>
                  </a:cubicBezTo>
                  <a:cubicBezTo>
                    <a:pt x="13" y="27"/>
                    <a:pt x="13" y="27"/>
                    <a:pt x="13" y="27"/>
                  </a:cubicBezTo>
                  <a:cubicBezTo>
                    <a:pt x="2" y="16"/>
                    <a:pt x="2" y="16"/>
                    <a:pt x="2" y="16"/>
                  </a:cubicBezTo>
                  <a:cubicBezTo>
                    <a:pt x="0" y="14"/>
                    <a:pt x="0" y="12"/>
                    <a:pt x="2" y="10"/>
                  </a:cubicBezTo>
                  <a:cubicBezTo>
                    <a:pt x="3" y="8"/>
                    <a:pt x="6" y="8"/>
                    <a:pt x="8" y="10"/>
                  </a:cubicBezTo>
                  <a:cubicBezTo>
                    <a:pt x="16" y="18"/>
                    <a:pt x="16" y="18"/>
                    <a:pt x="16" y="18"/>
                  </a:cubicBezTo>
                  <a:cubicBezTo>
                    <a:pt x="32" y="2"/>
                    <a:pt x="32" y="2"/>
                    <a:pt x="32" y="2"/>
                  </a:cubicBezTo>
                  <a:cubicBezTo>
                    <a:pt x="34" y="0"/>
                    <a:pt x="37" y="0"/>
                    <a:pt x="38" y="2"/>
                  </a:cubicBezTo>
                  <a:cubicBezTo>
                    <a:pt x="40" y="3"/>
                    <a:pt x="40" y="6"/>
                    <a:pt x="38" y="8"/>
                  </a:cubicBezTo>
                  <a:cubicBezTo>
                    <a:pt x="19" y="27"/>
                    <a:pt x="19" y="27"/>
                    <a:pt x="19" y="27"/>
                  </a:cubicBezTo>
                  <a:cubicBezTo>
                    <a:pt x="18" y="28"/>
                    <a:pt x="17"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11">
            <a:extLst>
              <a:ext uri="{FF2B5EF4-FFF2-40B4-BE49-F238E27FC236}">
                <a16:creationId xmlns:a16="http://schemas.microsoft.com/office/drawing/2014/main" id="{AFD7A3C7-DACA-6916-EFDD-29FE85CA03F4}"/>
              </a:ext>
            </a:extLst>
          </p:cNvPr>
          <p:cNvSpPr txBox="1">
            <a:spLocks/>
          </p:cNvSpPr>
          <p:nvPr/>
        </p:nvSpPr>
        <p:spPr>
          <a:xfrm>
            <a:off x="376728" y="6539218"/>
            <a:ext cx="10008821" cy="268812"/>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sz="900"/>
              <a:t>Source: Internal Voice of the Customer conducted in August/September 2023</a:t>
            </a:r>
          </a:p>
        </p:txBody>
      </p:sp>
    </p:spTree>
    <p:extLst>
      <p:ext uri="{BB962C8B-B14F-4D97-AF65-F5344CB8AC3E}">
        <p14:creationId xmlns:p14="http://schemas.microsoft.com/office/powerpoint/2010/main" val="37121111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Content Placeholder 12">
            <a:extLst>
              <a:ext uri="{FF2B5EF4-FFF2-40B4-BE49-F238E27FC236}">
                <a16:creationId xmlns:a16="http://schemas.microsoft.com/office/drawing/2014/main" id="{B5D8B9FC-22EF-06A4-B2B4-229E324B88ED}"/>
              </a:ext>
            </a:extLst>
          </p:cNvPr>
          <p:cNvGraphicFramePr>
            <a:graphicFrameLocks/>
          </p:cNvGraphicFramePr>
          <p:nvPr>
            <p:extLst>
              <p:ext uri="{D42A27DB-BD31-4B8C-83A1-F6EECF244321}">
                <p14:modId xmlns:p14="http://schemas.microsoft.com/office/powerpoint/2010/main" val="2681742121"/>
              </p:ext>
            </p:extLst>
          </p:nvPr>
        </p:nvGraphicFramePr>
        <p:xfrm>
          <a:off x="4524491" y="2160906"/>
          <a:ext cx="7292477" cy="40382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2B6B4C75-DA09-DD7C-EBA6-2DB71AF3347B}"/>
              </a:ext>
            </a:extLst>
          </p:cNvPr>
          <p:cNvSpPr>
            <a:spLocks noGrp="1"/>
          </p:cNvSpPr>
          <p:nvPr>
            <p:ph type="title"/>
          </p:nvPr>
        </p:nvSpPr>
        <p:spPr>
          <a:xfrm>
            <a:off x="377824" y="377825"/>
            <a:ext cx="11439144" cy="850107"/>
          </a:xfrm>
        </p:spPr>
        <p:txBody>
          <a:bodyPr/>
          <a:lstStyle/>
          <a:p>
            <a:r>
              <a:rPr lang="en-US"/>
              <a:t>Guiding principles for pharmacy contracting</a:t>
            </a:r>
          </a:p>
        </p:txBody>
      </p:sp>
      <p:sp>
        <p:nvSpPr>
          <p:cNvPr id="3" name="Slide Number Placeholder 2">
            <a:extLst>
              <a:ext uri="{FF2B5EF4-FFF2-40B4-BE49-F238E27FC236}">
                <a16:creationId xmlns:a16="http://schemas.microsoft.com/office/drawing/2014/main" id="{8B980730-0D3C-7C53-8A63-8B08A46DFB5C}"/>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8</a:t>
            </a:fld>
            <a:endParaRPr lang="en-GB"/>
          </a:p>
        </p:txBody>
      </p:sp>
      <p:sp>
        <p:nvSpPr>
          <p:cNvPr id="13" name="Content Placeholder 2">
            <a:extLst>
              <a:ext uri="{FF2B5EF4-FFF2-40B4-BE49-F238E27FC236}">
                <a16:creationId xmlns:a16="http://schemas.microsoft.com/office/drawing/2014/main" id="{6C200877-C580-903B-4D85-11A5285A9948}"/>
              </a:ext>
            </a:extLst>
          </p:cNvPr>
          <p:cNvSpPr txBox="1">
            <a:spLocks/>
          </p:cNvSpPr>
          <p:nvPr/>
        </p:nvSpPr>
        <p:spPr bwMode="gray">
          <a:xfrm>
            <a:off x="363309" y="4639363"/>
            <a:ext cx="3566160" cy="1256754"/>
          </a:xfrm>
          <a:prstGeom prst="rect">
            <a:avLst/>
          </a:prstGeom>
          <a:noFill/>
        </p:spPr>
        <p:txBody>
          <a:bodyPr wrap="square" lIns="91440" tIns="91440" rIns="91440" bIns="91440" anchor="t">
            <a:spAutoFit/>
          </a:bodyPr>
          <a:lstStyle>
            <a:defPPr>
              <a:defRPr lang="en-US"/>
            </a:defPPr>
            <a:lvl1pPr marL="171450" indent="-171450">
              <a:lnSpc>
                <a:spcPct val="90000"/>
              </a:lnSpc>
              <a:spcBef>
                <a:spcPts val="1200"/>
              </a:spcBef>
              <a:buClrTx/>
              <a:buSzPct val="100000"/>
              <a:buFont typeface="Arial" panose="020B0604020202020204" pitchFamily="34" charset="0"/>
              <a:buChar char="•"/>
              <a:defRPr sz="1600">
                <a:latin typeface="Arial Narrow" panose="020B0604020202020204" pitchFamily="34" charset="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800"/>
              </a:spcBef>
            </a:pPr>
            <a:r>
              <a:rPr lang="en-US" sz="1400" b="1">
                <a:latin typeface="+mn-lt"/>
              </a:rPr>
              <a:t>Scenario 1</a:t>
            </a:r>
            <a:r>
              <a:rPr lang="en-US" sz="1400">
                <a:latin typeface="+mn-lt"/>
              </a:rPr>
              <a:t> – V116 is recommended for routine catch-up vaccinations</a:t>
            </a:r>
          </a:p>
          <a:p>
            <a:pPr>
              <a:spcBef>
                <a:spcPts val="800"/>
              </a:spcBef>
            </a:pPr>
            <a:r>
              <a:rPr lang="en-US" sz="1400" b="1">
                <a:latin typeface="+mn-lt"/>
              </a:rPr>
              <a:t>Scenario 2</a:t>
            </a:r>
            <a:r>
              <a:rPr lang="en-US" sz="1400">
                <a:latin typeface="+mn-lt"/>
              </a:rPr>
              <a:t> – V116 is recommended for catch-up vaccinations with shared clinical decision-making</a:t>
            </a:r>
          </a:p>
        </p:txBody>
      </p:sp>
      <p:cxnSp>
        <p:nvCxnSpPr>
          <p:cNvPr id="28" name="Straight Connector 27">
            <a:extLst>
              <a:ext uri="{FF2B5EF4-FFF2-40B4-BE49-F238E27FC236}">
                <a16:creationId xmlns:a16="http://schemas.microsoft.com/office/drawing/2014/main" id="{C464D6F4-CAC3-C06F-1B47-84A124EEC4A4}"/>
              </a:ext>
            </a:extLst>
          </p:cNvPr>
          <p:cNvCxnSpPr>
            <a:cxnSpLocks/>
          </p:cNvCxnSpPr>
          <p:nvPr/>
        </p:nvCxnSpPr>
        <p:spPr bwMode="gray">
          <a:xfrm>
            <a:off x="363309" y="1421363"/>
            <a:ext cx="3566160" cy="0"/>
          </a:xfrm>
          <a:prstGeom prst="line">
            <a:avLst/>
          </a:prstGeom>
          <a:ln w="28575" cap="flat">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8EB21F-8E3A-8FEE-5AF8-F11ECDDE17E7}"/>
              </a:ext>
            </a:extLst>
          </p:cNvPr>
          <p:cNvCxnSpPr>
            <a:cxnSpLocks/>
          </p:cNvCxnSpPr>
          <p:nvPr/>
        </p:nvCxnSpPr>
        <p:spPr bwMode="gray">
          <a:xfrm>
            <a:off x="363309" y="3767800"/>
            <a:ext cx="3566160" cy="0"/>
          </a:xfrm>
          <a:prstGeom prst="line">
            <a:avLst/>
          </a:prstGeom>
          <a:ln w="28575"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3" name="Content Placeholder 2">
            <a:extLst>
              <a:ext uri="{FF2B5EF4-FFF2-40B4-BE49-F238E27FC236}">
                <a16:creationId xmlns:a16="http://schemas.microsoft.com/office/drawing/2014/main" id="{DE996769-1326-B5AA-36A9-BF4CAB3A6345}"/>
              </a:ext>
            </a:extLst>
          </p:cNvPr>
          <p:cNvSpPr txBox="1">
            <a:spLocks/>
          </p:cNvSpPr>
          <p:nvPr/>
        </p:nvSpPr>
        <p:spPr bwMode="gray">
          <a:xfrm>
            <a:off x="363309" y="2245259"/>
            <a:ext cx="3566160" cy="1165447"/>
          </a:xfrm>
          <a:prstGeom prst="rect">
            <a:avLst/>
          </a:prstGeom>
          <a:noFill/>
        </p:spPr>
        <p:txBody>
          <a:bodyPr wrap="square" lIns="91440" tIns="91440" rIns="91440" bIns="91440" anchor="t">
            <a:spAutoFit/>
          </a:bodyPr>
          <a:lstStyle>
            <a:defPPr>
              <a:defRPr lang="en-US"/>
            </a:defPPr>
            <a:lvl1pPr marL="171450" indent="-171450">
              <a:lnSpc>
                <a:spcPct val="90000"/>
              </a:lnSpc>
              <a:spcBef>
                <a:spcPts val="1200"/>
              </a:spcBef>
              <a:buClrTx/>
              <a:buSzPct val="100000"/>
              <a:buFont typeface="Arial" panose="020B0604020202020204" pitchFamily="34" charset="0"/>
              <a:buChar char="•"/>
              <a:defRPr sz="1600">
                <a:latin typeface="Arial Narrow" panose="020B0604020202020204" pitchFamily="34" charset="0"/>
                <a:cs typeface="Arial Narrow" panose="020B0604020202020204" pitchFamily="34" charset="0"/>
              </a:defRPr>
            </a:lvl1pPr>
            <a:lvl2pPr marL="400050" lvl="1" indent="-171450">
              <a:lnSpc>
                <a:spcPct val="90000"/>
              </a:lnSpc>
              <a:spcBef>
                <a:spcPts val="600"/>
              </a:spcBef>
              <a:buClrTx/>
              <a:buFont typeface="Arial Narrow" panose="020B0606020202030204" pitchFamily="34" charset="0"/>
              <a:buChar char="–"/>
              <a:defRPr sz="1400">
                <a:latin typeface="Arial Narrow" panose="020B0604020202020204" pitchFamily="34" charset="0"/>
                <a:cs typeface="Arial Narrow" panose="020B0604020202020204" pitchFamily="34" charset="0"/>
              </a:defRPr>
            </a:lvl2pPr>
            <a:lvl3pPr marL="628650" lvl="2" indent="-136525">
              <a:lnSpc>
                <a:spcPct val="90000"/>
              </a:lnSpc>
              <a:spcBef>
                <a:spcPts val="300"/>
              </a:spcBef>
              <a:buClrTx/>
              <a:buFont typeface="Arial" panose="020B0604020202020204" pitchFamily="34" charset="0"/>
              <a:buChar char="•"/>
              <a:defRPr sz="1200">
                <a:latin typeface="Arial Narrow" panose="020B0604020202020204" pitchFamily="34" charset="0"/>
                <a:cs typeface="Arial Narrow" panose="020B0604020202020204" pitchFamily="34" charset="0"/>
              </a:defRPr>
            </a:lvl3pPr>
            <a:lvl4pPr marL="800100" lvl="3" indent="-127000">
              <a:lnSpc>
                <a:spcPct val="90000"/>
              </a:lnSpc>
              <a:spcBef>
                <a:spcPts val="200"/>
              </a:spcBef>
              <a:buClr>
                <a:schemeClr val="accent3"/>
              </a:buClr>
              <a:buFont typeface="Wingdings" pitchFamily="2" charset="2"/>
              <a:buChar char=""/>
              <a:defRPr sz="1100"/>
            </a:lvl4pPr>
            <a:lvl5pPr marL="969963" lvl="4" indent="-109538">
              <a:lnSpc>
                <a:spcPct val="90000"/>
              </a:lnSpc>
              <a:spcBef>
                <a:spcPts val="200"/>
              </a:spcBef>
              <a:buClr>
                <a:schemeClr val="accent3"/>
              </a:buClr>
              <a:buFont typeface="Arial" pitchFamily="34" charset="0"/>
              <a:buChar char="▪"/>
              <a:defRPr sz="105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800"/>
              </a:spcBef>
            </a:pPr>
            <a:r>
              <a:rPr lang="en-US" sz="1400">
                <a:latin typeface="+mn-lt"/>
              </a:rPr>
              <a:t>OIDs plus 3 tier annual rebate opportunity based on Dose Targets </a:t>
            </a:r>
          </a:p>
          <a:p>
            <a:pPr>
              <a:spcBef>
                <a:spcPts val="800"/>
              </a:spcBef>
            </a:pPr>
            <a:r>
              <a:rPr lang="en-US" sz="1400">
                <a:latin typeface="+mn-lt"/>
              </a:rPr>
              <a:t>Add V116 to the current contract</a:t>
            </a:r>
          </a:p>
          <a:p>
            <a:pPr>
              <a:spcBef>
                <a:spcPts val="800"/>
              </a:spcBef>
            </a:pPr>
            <a:r>
              <a:rPr lang="en-US" sz="1400">
                <a:latin typeface="+mn-lt"/>
              </a:rPr>
              <a:t>Special offer/stocking offer 3Q/4Q 24</a:t>
            </a:r>
          </a:p>
        </p:txBody>
      </p:sp>
      <p:sp>
        <p:nvSpPr>
          <p:cNvPr id="74" name="Text Placeholder 4">
            <a:extLst>
              <a:ext uri="{FF2B5EF4-FFF2-40B4-BE49-F238E27FC236}">
                <a16:creationId xmlns:a16="http://schemas.microsoft.com/office/drawing/2014/main" id="{9FC8868D-20AE-3960-FA86-3920B0989306}"/>
              </a:ext>
            </a:extLst>
          </p:cNvPr>
          <p:cNvSpPr txBox="1">
            <a:spLocks/>
          </p:cNvSpPr>
          <p:nvPr/>
        </p:nvSpPr>
        <p:spPr bwMode="gray">
          <a:xfrm>
            <a:off x="1022619" y="1516304"/>
            <a:ext cx="2330181" cy="627864"/>
          </a:xfrm>
          <a:prstGeom prst="rect">
            <a:avLst/>
          </a:prstGeom>
          <a:noFill/>
          <a:ln w="28575" cap="flat" cmpd="sng" algn="ctr">
            <a:noFill/>
            <a:prstDash val="solid"/>
            <a:miter lim="800000"/>
            <a:headEnd type="none" w="med" len="med"/>
            <a:tailEnd type="none" w="med" len="med"/>
          </a:ln>
          <a:effectLst/>
        </p:spPr>
        <p:txBody>
          <a:bodyPr vert="horz" wrap="square" lIns="91429" tIns="91440" rIns="91429" bIns="91440"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600" b="0"/>
              <a:t>Structure will remain the same</a:t>
            </a:r>
          </a:p>
        </p:txBody>
      </p:sp>
      <p:sp>
        <p:nvSpPr>
          <p:cNvPr id="75" name="Text Placeholder 4">
            <a:extLst>
              <a:ext uri="{FF2B5EF4-FFF2-40B4-BE49-F238E27FC236}">
                <a16:creationId xmlns:a16="http://schemas.microsoft.com/office/drawing/2014/main" id="{0813F560-D0B6-56E9-77D5-B5333239DCD7}"/>
              </a:ext>
            </a:extLst>
          </p:cNvPr>
          <p:cNvSpPr txBox="1">
            <a:spLocks/>
          </p:cNvSpPr>
          <p:nvPr/>
        </p:nvSpPr>
        <p:spPr bwMode="gray">
          <a:xfrm>
            <a:off x="1022619" y="3862741"/>
            <a:ext cx="2906850" cy="627864"/>
          </a:xfrm>
          <a:prstGeom prst="rect">
            <a:avLst/>
          </a:prstGeom>
          <a:noFill/>
          <a:ln w="28575" cap="flat" cmpd="sng" algn="ctr">
            <a:noFill/>
            <a:prstDash val="solid"/>
            <a:miter lim="800000"/>
            <a:headEnd type="none" w="med" len="med"/>
            <a:tailEnd type="none" w="med" len="med"/>
          </a:ln>
          <a:effectLst/>
        </p:spPr>
        <p:txBody>
          <a:bodyPr vert="horz" wrap="square" lIns="91429" tIns="91440" rIns="91429" bIns="91440"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600" b="0"/>
              <a:t>2 contract scenarios based on marketing scenarios</a:t>
            </a:r>
          </a:p>
        </p:txBody>
      </p:sp>
      <p:sp>
        <p:nvSpPr>
          <p:cNvPr id="79" name="Freeform: Shape 78">
            <a:extLst>
              <a:ext uri="{FF2B5EF4-FFF2-40B4-BE49-F238E27FC236}">
                <a16:creationId xmlns:a16="http://schemas.microsoft.com/office/drawing/2014/main" id="{67FBF05E-2E1F-7505-5D31-D542186CABCE}"/>
              </a:ext>
            </a:extLst>
          </p:cNvPr>
          <p:cNvSpPr>
            <a:spLocks noChangeAspect="1"/>
          </p:cNvSpPr>
          <p:nvPr/>
        </p:nvSpPr>
        <p:spPr bwMode="gray">
          <a:xfrm>
            <a:off x="363309" y="3867024"/>
            <a:ext cx="640080" cy="693420"/>
          </a:xfrm>
          <a:custGeom>
            <a:avLst/>
            <a:gdLst>
              <a:gd name="connsiteX0" fmla="*/ 333375 w 457200"/>
              <a:gd name="connsiteY0" fmla="*/ 38100 h 495300"/>
              <a:gd name="connsiteX1" fmla="*/ 323850 w 457200"/>
              <a:gd name="connsiteY1" fmla="*/ 47625 h 495300"/>
              <a:gd name="connsiteX2" fmla="*/ 323850 w 457200"/>
              <a:gd name="connsiteY2" fmla="*/ 95250 h 495300"/>
              <a:gd name="connsiteX3" fmla="*/ 361950 w 457200"/>
              <a:gd name="connsiteY3" fmla="*/ 133350 h 495300"/>
              <a:gd name="connsiteX4" fmla="*/ 409575 w 457200"/>
              <a:gd name="connsiteY4" fmla="*/ 133350 h 495300"/>
              <a:gd name="connsiteX5" fmla="*/ 419100 w 457200"/>
              <a:gd name="connsiteY5" fmla="*/ 123825 h 495300"/>
              <a:gd name="connsiteX6" fmla="*/ 409575 w 457200"/>
              <a:gd name="connsiteY6" fmla="*/ 114300 h 495300"/>
              <a:gd name="connsiteX7" fmla="*/ 361950 w 457200"/>
              <a:gd name="connsiteY7" fmla="*/ 114300 h 495300"/>
              <a:gd name="connsiteX8" fmla="*/ 342900 w 457200"/>
              <a:gd name="connsiteY8" fmla="*/ 95250 h 495300"/>
              <a:gd name="connsiteX9" fmla="*/ 342900 w 457200"/>
              <a:gd name="connsiteY9" fmla="*/ 47625 h 495300"/>
              <a:gd name="connsiteX10" fmla="*/ 333375 w 457200"/>
              <a:gd name="connsiteY10" fmla="*/ 38100 h 495300"/>
              <a:gd name="connsiteX11" fmla="*/ 443294 w 457200"/>
              <a:gd name="connsiteY11" fmla="*/ 86868 h 495300"/>
              <a:gd name="connsiteX12" fmla="*/ 370332 w 457200"/>
              <a:gd name="connsiteY12" fmla="*/ 13906 h 495300"/>
              <a:gd name="connsiteX13" fmla="*/ 336613 w 457200"/>
              <a:gd name="connsiteY13" fmla="*/ 0 h 495300"/>
              <a:gd name="connsiteX14" fmla="*/ 123825 w 457200"/>
              <a:gd name="connsiteY14" fmla="*/ 0 h 495300"/>
              <a:gd name="connsiteX15" fmla="*/ 76200 w 457200"/>
              <a:gd name="connsiteY15" fmla="*/ 47625 h 495300"/>
              <a:gd name="connsiteX16" fmla="*/ 76200 w 457200"/>
              <a:gd name="connsiteY16" fmla="*/ 85725 h 495300"/>
              <a:gd name="connsiteX17" fmla="*/ 85725 w 457200"/>
              <a:gd name="connsiteY17" fmla="*/ 95250 h 495300"/>
              <a:gd name="connsiteX18" fmla="*/ 95250 w 457200"/>
              <a:gd name="connsiteY18" fmla="*/ 85725 h 495300"/>
              <a:gd name="connsiteX19" fmla="*/ 95250 w 457200"/>
              <a:gd name="connsiteY19" fmla="*/ 47625 h 495300"/>
              <a:gd name="connsiteX20" fmla="*/ 123825 w 457200"/>
              <a:gd name="connsiteY20" fmla="*/ 19050 h 495300"/>
              <a:gd name="connsiteX21" fmla="*/ 336613 w 457200"/>
              <a:gd name="connsiteY21" fmla="*/ 19050 h 495300"/>
              <a:gd name="connsiteX22" fmla="*/ 356806 w 457200"/>
              <a:gd name="connsiteY22" fmla="*/ 27432 h 495300"/>
              <a:gd name="connsiteX23" fmla="*/ 429768 w 457200"/>
              <a:gd name="connsiteY23" fmla="*/ 100394 h 495300"/>
              <a:gd name="connsiteX24" fmla="*/ 438150 w 457200"/>
              <a:gd name="connsiteY24" fmla="*/ 120587 h 495300"/>
              <a:gd name="connsiteX25" fmla="*/ 438150 w 457200"/>
              <a:gd name="connsiteY25" fmla="*/ 447675 h 495300"/>
              <a:gd name="connsiteX26" fmla="*/ 409575 w 457200"/>
              <a:gd name="connsiteY26" fmla="*/ 476250 h 495300"/>
              <a:gd name="connsiteX27" fmla="*/ 123825 w 457200"/>
              <a:gd name="connsiteY27" fmla="*/ 476250 h 495300"/>
              <a:gd name="connsiteX28" fmla="*/ 95250 w 457200"/>
              <a:gd name="connsiteY28" fmla="*/ 447675 h 495300"/>
              <a:gd name="connsiteX29" fmla="*/ 95250 w 457200"/>
              <a:gd name="connsiteY29" fmla="*/ 428625 h 495300"/>
              <a:gd name="connsiteX30" fmla="*/ 85725 w 457200"/>
              <a:gd name="connsiteY30" fmla="*/ 419100 h 495300"/>
              <a:gd name="connsiteX31" fmla="*/ 76200 w 457200"/>
              <a:gd name="connsiteY31" fmla="*/ 428625 h 495300"/>
              <a:gd name="connsiteX32" fmla="*/ 76200 w 457200"/>
              <a:gd name="connsiteY32" fmla="*/ 447675 h 495300"/>
              <a:gd name="connsiteX33" fmla="*/ 123825 w 457200"/>
              <a:gd name="connsiteY33" fmla="*/ 495300 h 495300"/>
              <a:gd name="connsiteX34" fmla="*/ 409575 w 457200"/>
              <a:gd name="connsiteY34" fmla="*/ 495300 h 495300"/>
              <a:gd name="connsiteX35" fmla="*/ 457200 w 457200"/>
              <a:gd name="connsiteY35" fmla="*/ 447675 h 495300"/>
              <a:gd name="connsiteX36" fmla="*/ 457200 w 457200"/>
              <a:gd name="connsiteY36" fmla="*/ 120587 h 495300"/>
              <a:gd name="connsiteX37" fmla="*/ 443294 w 457200"/>
              <a:gd name="connsiteY37" fmla="*/ 86868 h 495300"/>
              <a:gd name="connsiteX38" fmla="*/ 133350 w 457200"/>
              <a:gd name="connsiteY38" fmla="*/ 190500 h 495300"/>
              <a:gd name="connsiteX39" fmla="*/ 133350 w 457200"/>
              <a:gd name="connsiteY39" fmla="*/ 285750 h 495300"/>
              <a:gd name="connsiteX40" fmla="*/ 152400 w 457200"/>
              <a:gd name="connsiteY40" fmla="*/ 304800 h 495300"/>
              <a:gd name="connsiteX41" fmla="*/ 381000 w 457200"/>
              <a:gd name="connsiteY41" fmla="*/ 304800 h 495300"/>
              <a:gd name="connsiteX42" fmla="*/ 400050 w 457200"/>
              <a:gd name="connsiteY42" fmla="*/ 285750 h 495300"/>
              <a:gd name="connsiteX43" fmla="*/ 400050 w 457200"/>
              <a:gd name="connsiteY43" fmla="*/ 190500 h 495300"/>
              <a:gd name="connsiteX44" fmla="*/ 381000 w 457200"/>
              <a:gd name="connsiteY44" fmla="*/ 171450 h 495300"/>
              <a:gd name="connsiteX45" fmla="*/ 152400 w 457200"/>
              <a:gd name="connsiteY45" fmla="*/ 171450 h 495300"/>
              <a:gd name="connsiteX46" fmla="*/ 133350 w 457200"/>
              <a:gd name="connsiteY46" fmla="*/ 190500 h 495300"/>
              <a:gd name="connsiteX47" fmla="*/ 304800 w 457200"/>
              <a:gd name="connsiteY47" fmla="*/ 285750 h 495300"/>
              <a:gd name="connsiteX48" fmla="*/ 152400 w 457200"/>
              <a:gd name="connsiteY48" fmla="*/ 285750 h 495300"/>
              <a:gd name="connsiteX49" fmla="*/ 152400 w 457200"/>
              <a:gd name="connsiteY49" fmla="*/ 247650 h 495300"/>
              <a:gd name="connsiteX50" fmla="*/ 304800 w 457200"/>
              <a:gd name="connsiteY50" fmla="*/ 247650 h 495300"/>
              <a:gd name="connsiteX51" fmla="*/ 304800 w 457200"/>
              <a:gd name="connsiteY51" fmla="*/ 285750 h 495300"/>
              <a:gd name="connsiteX52" fmla="*/ 323850 w 457200"/>
              <a:gd name="connsiteY52" fmla="*/ 190500 h 495300"/>
              <a:gd name="connsiteX53" fmla="*/ 381000 w 457200"/>
              <a:gd name="connsiteY53" fmla="*/ 190500 h 495300"/>
              <a:gd name="connsiteX54" fmla="*/ 381000 w 457200"/>
              <a:gd name="connsiteY54" fmla="*/ 228600 h 495300"/>
              <a:gd name="connsiteX55" fmla="*/ 323850 w 457200"/>
              <a:gd name="connsiteY55" fmla="*/ 228600 h 495300"/>
              <a:gd name="connsiteX56" fmla="*/ 323850 w 457200"/>
              <a:gd name="connsiteY56" fmla="*/ 190500 h 495300"/>
              <a:gd name="connsiteX57" fmla="*/ 323850 w 457200"/>
              <a:gd name="connsiteY57" fmla="*/ 247650 h 495300"/>
              <a:gd name="connsiteX58" fmla="*/ 381000 w 457200"/>
              <a:gd name="connsiteY58" fmla="*/ 247650 h 495300"/>
              <a:gd name="connsiteX59" fmla="*/ 381000 w 457200"/>
              <a:gd name="connsiteY59" fmla="*/ 285750 h 495300"/>
              <a:gd name="connsiteX60" fmla="*/ 323850 w 457200"/>
              <a:gd name="connsiteY60" fmla="*/ 285750 h 495300"/>
              <a:gd name="connsiteX61" fmla="*/ 323850 w 457200"/>
              <a:gd name="connsiteY61" fmla="*/ 247650 h 495300"/>
              <a:gd name="connsiteX62" fmla="*/ 304800 w 457200"/>
              <a:gd name="connsiteY62" fmla="*/ 228600 h 495300"/>
              <a:gd name="connsiteX63" fmla="*/ 152400 w 457200"/>
              <a:gd name="connsiteY63" fmla="*/ 228600 h 495300"/>
              <a:gd name="connsiteX64" fmla="*/ 152400 w 457200"/>
              <a:gd name="connsiteY64" fmla="*/ 190500 h 495300"/>
              <a:gd name="connsiteX65" fmla="*/ 304800 w 457200"/>
              <a:gd name="connsiteY65" fmla="*/ 190500 h 495300"/>
              <a:gd name="connsiteX66" fmla="*/ 304800 w 457200"/>
              <a:gd name="connsiteY66" fmla="*/ 228600 h 495300"/>
              <a:gd name="connsiteX67" fmla="*/ 295275 w 457200"/>
              <a:gd name="connsiteY67" fmla="*/ 133350 h 495300"/>
              <a:gd name="connsiteX68" fmla="*/ 304800 w 457200"/>
              <a:gd name="connsiteY68" fmla="*/ 123825 h 495300"/>
              <a:gd name="connsiteX69" fmla="*/ 295275 w 457200"/>
              <a:gd name="connsiteY69" fmla="*/ 114300 h 495300"/>
              <a:gd name="connsiteX70" fmla="*/ 200025 w 457200"/>
              <a:gd name="connsiteY70" fmla="*/ 114300 h 495300"/>
              <a:gd name="connsiteX71" fmla="*/ 190500 w 457200"/>
              <a:gd name="connsiteY71" fmla="*/ 123825 h 495300"/>
              <a:gd name="connsiteX72" fmla="*/ 200025 w 457200"/>
              <a:gd name="connsiteY72" fmla="*/ 133350 h 495300"/>
              <a:gd name="connsiteX73" fmla="*/ 295275 w 457200"/>
              <a:gd name="connsiteY73" fmla="*/ 133350 h 495300"/>
              <a:gd name="connsiteX74" fmla="*/ 142875 w 457200"/>
              <a:gd name="connsiteY74" fmla="*/ 381000 h 495300"/>
              <a:gd name="connsiteX75" fmla="*/ 238125 w 457200"/>
              <a:gd name="connsiteY75" fmla="*/ 381000 h 495300"/>
              <a:gd name="connsiteX76" fmla="*/ 247650 w 457200"/>
              <a:gd name="connsiteY76" fmla="*/ 371475 h 495300"/>
              <a:gd name="connsiteX77" fmla="*/ 238125 w 457200"/>
              <a:gd name="connsiteY77" fmla="*/ 361950 h 495300"/>
              <a:gd name="connsiteX78" fmla="*/ 142875 w 457200"/>
              <a:gd name="connsiteY78" fmla="*/ 361950 h 495300"/>
              <a:gd name="connsiteX79" fmla="*/ 133350 w 457200"/>
              <a:gd name="connsiteY79" fmla="*/ 371475 h 495300"/>
              <a:gd name="connsiteX80" fmla="*/ 142875 w 457200"/>
              <a:gd name="connsiteY80" fmla="*/ 381000 h 495300"/>
              <a:gd name="connsiteX81" fmla="*/ 142875 w 457200"/>
              <a:gd name="connsiteY81" fmla="*/ 419100 h 495300"/>
              <a:gd name="connsiteX82" fmla="*/ 219075 w 457200"/>
              <a:gd name="connsiteY82" fmla="*/ 419100 h 495300"/>
              <a:gd name="connsiteX83" fmla="*/ 228600 w 457200"/>
              <a:gd name="connsiteY83" fmla="*/ 409575 h 495300"/>
              <a:gd name="connsiteX84" fmla="*/ 219075 w 457200"/>
              <a:gd name="connsiteY84" fmla="*/ 400050 h 495300"/>
              <a:gd name="connsiteX85" fmla="*/ 142875 w 457200"/>
              <a:gd name="connsiteY85" fmla="*/ 400050 h 495300"/>
              <a:gd name="connsiteX86" fmla="*/ 133350 w 457200"/>
              <a:gd name="connsiteY86" fmla="*/ 409575 h 495300"/>
              <a:gd name="connsiteX87" fmla="*/ 142875 w 457200"/>
              <a:gd name="connsiteY87" fmla="*/ 419100 h 495300"/>
              <a:gd name="connsiteX88" fmla="*/ 352425 w 457200"/>
              <a:gd name="connsiteY88" fmla="*/ 361950 h 495300"/>
              <a:gd name="connsiteX89" fmla="*/ 390525 w 457200"/>
              <a:gd name="connsiteY89" fmla="*/ 361950 h 495300"/>
              <a:gd name="connsiteX90" fmla="*/ 400050 w 457200"/>
              <a:gd name="connsiteY90" fmla="*/ 352425 h 495300"/>
              <a:gd name="connsiteX91" fmla="*/ 390525 w 457200"/>
              <a:gd name="connsiteY91" fmla="*/ 342900 h 495300"/>
              <a:gd name="connsiteX92" fmla="*/ 371475 w 457200"/>
              <a:gd name="connsiteY92" fmla="*/ 342900 h 495300"/>
              <a:gd name="connsiteX93" fmla="*/ 371475 w 457200"/>
              <a:gd name="connsiteY93" fmla="*/ 333375 h 495300"/>
              <a:gd name="connsiteX94" fmla="*/ 361950 w 457200"/>
              <a:gd name="connsiteY94" fmla="*/ 323850 h 495300"/>
              <a:gd name="connsiteX95" fmla="*/ 352425 w 457200"/>
              <a:gd name="connsiteY95" fmla="*/ 333375 h 495300"/>
              <a:gd name="connsiteX96" fmla="*/ 352425 w 457200"/>
              <a:gd name="connsiteY96" fmla="*/ 342900 h 495300"/>
              <a:gd name="connsiteX97" fmla="*/ 323850 w 457200"/>
              <a:gd name="connsiteY97" fmla="*/ 371475 h 495300"/>
              <a:gd name="connsiteX98" fmla="*/ 352425 w 457200"/>
              <a:gd name="connsiteY98" fmla="*/ 400050 h 495300"/>
              <a:gd name="connsiteX99" fmla="*/ 371475 w 457200"/>
              <a:gd name="connsiteY99" fmla="*/ 400050 h 495300"/>
              <a:gd name="connsiteX100" fmla="*/ 381000 w 457200"/>
              <a:gd name="connsiteY100" fmla="*/ 409575 h 495300"/>
              <a:gd name="connsiteX101" fmla="*/ 371475 w 457200"/>
              <a:gd name="connsiteY101" fmla="*/ 419100 h 495300"/>
              <a:gd name="connsiteX102" fmla="*/ 333375 w 457200"/>
              <a:gd name="connsiteY102" fmla="*/ 419100 h 495300"/>
              <a:gd name="connsiteX103" fmla="*/ 323850 w 457200"/>
              <a:gd name="connsiteY103" fmla="*/ 428625 h 495300"/>
              <a:gd name="connsiteX104" fmla="*/ 333375 w 457200"/>
              <a:gd name="connsiteY104" fmla="*/ 438150 h 495300"/>
              <a:gd name="connsiteX105" fmla="*/ 352425 w 457200"/>
              <a:gd name="connsiteY105" fmla="*/ 438150 h 495300"/>
              <a:gd name="connsiteX106" fmla="*/ 352425 w 457200"/>
              <a:gd name="connsiteY106" fmla="*/ 447675 h 495300"/>
              <a:gd name="connsiteX107" fmla="*/ 361950 w 457200"/>
              <a:gd name="connsiteY107" fmla="*/ 457200 h 495300"/>
              <a:gd name="connsiteX108" fmla="*/ 371475 w 457200"/>
              <a:gd name="connsiteY108" fmla="*/ 447675 h 495300"/>
              <a:gd name="connsiteX109" fmla="*/ 371475 w 457200"/>
              <a:gd name="connsiteY109" fmla="*/ 438150 h 495300"/>
              <a:gd name="connsiteX110" fmla="*/ 400050 w 457200"/>
              <a:gd name="connsiteY110" fmla="*/ 409575 h 495300"/>
              <a:gd name="connsiteX111" fmla="*/ 371475 w 457200"/>
              <a:gd name="connsiteY111" fmla="*/ 381000 h 495300"/>
              <a:gd name="connsiteX112" fmla="*/ 352425 w 457200"/>
              <a:gd name="connsiteY112" fmla="*/ 381000 h 495300"/>
              <a:gd name="connsiteX113" fmla="*/ 342900 w 457200"/>
              <a:gd name="connsiteY113" fmla="*/ 371475 h 495300"/>
              <a:gd name="connsiteX114" fmla="*/ 352425 w 457200"/>
              <a:gd name="connsiteY114" fmla="*/ 361950 h 495300"/>
              <a:gd name="connsiteX115" fmla="*/ 82963 w 457200"/>
              <a:gd name="connsiteY115" fmla="*/ 397288 h 495300"/>
              <a:gd name="connsiteX116" fmla="*/ 111538 w 457200"/>
              <a:gd name="connsiteY116" fmla="*/ 368713 h 495300"/>
              <a:gd name="connsiteX117" fmla="*/ 114300 w 457200"/>
              <a:gd name="connsiteY117" fmla="*/ 361950 h 495300"/>
              <a:gd name="connsiteX118" fmla="*/ 114300 w 457200"/>
              <a:gd name="connsiteY118" fmla="*/ 138303 h 495300"/>
              <a:gd name="connsiteX119" fmla="*/ 105728 w 457200"/>
              <a:gd name="connsiteY119" fmla="*/ 122396 h 495300"/>
              <a:gd name="connsiteX120" fmla="*/ 46672 w 457200"/>
              <a:gd name="connsiteY120" fmla="*/ 122396 h 495300"/>
              <a:gd name="connsiteX121" fmla="*/ 46672 w 457200"/>
              <a:gd name="connsiteY121" fmla="*/ 122396 h 495300"/>
              <a:gd name="connsiteX122" fmla="*/ 38100 w 457200"/>
              <a:gd name="connsiteY122" fmla="*/ 138303 h 495300"/>
              <a:gd name="connsiteX123" fmla="*/ 38100 w 457200"/>
              <a:gd name="connsiteY123" fmla="*/ 171450 h 495300"/>
              <a:gd name="connsiteX124" fmla="*/ 28575 w 457200"/>
              <a:gd name="connsiteY124" fmla="*/ 171450 h 495300"/>
              <a:gd name="connsiteX125" fmla="*/ 0 w 457200"/>
              <a:gd name="connsiteY125" fmla="*/ 200025 h 495300"/>
              <a:gd name="connsiteX126" fmla="*/ 0 w 457200"/>
              <a:gd name="connsiteY126" fmla="*/ 257175 h 495300"/>
              <a:gd name="connsiteX127" fmla="*/ 9525 w 457200"/>
              <a:gd name="connsiteY127" fmla="*/ 266700 h 495300"/>
              <a:gd name="connsiteX128" fmla="*/ 19050 w 457200"/>
              <a:gd name="connsiteY128" fmla="*/ 257175 h 495300"/>
              <a:gd name="connsiteX129" fmla="*/ 19050 w 457200"/>
              <a:gd name="connsiteY129" fmla="*/ 200025 h 495300"/>
              <a:gd name="connsiteX130" fmla="*/ 28575 w 457200"/>
              <a:gd name="connsiteY130" fmla="*/ 190500 h 495300"/>
              <a:gd name="connsiteX131" fmla="*/ 38100 w 457200"/>
              <a:gd name="connsiteY131" fmla="*/ 190500 h 495300"/>
              <a:gd name="connsiteX132" fmla="*/ 38100 w 457200"/>
              <a:gd name="connsiteY132" fmla="*/ 361950 h 495300"/>
              <a:gd name="connsiteX133" fmla="*/ 40862 w 457200"/>
              <a:gd name="connsiteY133" fmla="*/ 368713 h 495300"/>
              <a:gd name="connsiteX134" fmla="*/ 69437 w 457200"/>
              <a:gd name="connsiteY134" fmla="*/ 397288 h 495300"/>
              <a:gd name="connsiteX135" fmla="*/ 76200 w 457200"/>
              <a:gd name="connsiteY135" fmla="*/ 400050 h 495300"/>
              <a:gd name="connsiteX136" fmla="*/ 82963 w 457200"/>
              <a:gd name="connsiteY136" fmla="*/ 397288 h 495300"/>
              <a:gd name="connsiteX137" fmla="*/ 57150 w 457200"/>
              <a:gd name="connsiteY137" fmla="*/ 138303 h 495300"/>
              <a:gd name="connsiteX138" fmla="*/ 95250 w 457200"/>
              <a:gd name="connsiteY138" fmla="*/ 138303 h 495300"/>
              <a:gd name="connsiteX139" fmla="*/ 95250 w 457200"/>
              <a:gd name="connsiteY139" fmla="*/ 171450 h 495300"/>
              <a:gd name="connsiteX140" fmla="*/ 57150 w 457200"/>
              <a:gd name="connsiteY140" fmla="*/ 171450 h 495300"/>
              <a:gd name="connsiteX141" fmla="*/ 57150 w 457200"/>
              <a:gd name="connsiteY141" fmla="*/ 138303 h 495300"/>
              <a:gd name="connsiteX142" fmla="*/ 57150 w 457200"/>
              <a:gd name="connsiteY142" fmla="*/ 358045 h 495300"/>
              <a:gd name="connsiteX143" fmla="*/ 57150 w 457200"/>
              <a:gd name="connsiteY143" fmla="*/ 190500 h 495300"/>
              <a:gd name="connsiteX144" fmla="*/ 95250 w 457200"/>
              <a:gd name="connsiteY144" fmla="*/ 190500 h 495300"/>
              <a:gd name="connsiteX145" fmla="*/ 95250 w 457200"/>
              <a:gd name="connsiteY145" fmla="*/ 358045 h 495300"/>
              <a:gd name="connsiteX146" fmla="*/ 76200 w 457200"/>
              <a:gd name="connsiteY146" fmla="*/ 377095 h 495300"/>
              <a:gd name="connsiteX147" fmla="*/ 57150 w 457200"/>
              <a:gd name="connsiteY147" fmla="*/ 358045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457200" h="495300">
                <a:moveTo>
                  <a:pt x="333375" y="38100"/>
                </a:moveTo>
                <a:cubicBezTo>
                  <a:pt x="328136" y="38100"/>
                  <a:pt x="323850" y="42386"/>
                  <a:pt x="323850" y="47625"/>
                </a:cubicBezTo>
                <a:lnTo>
                  <a:pt x="323850" y="95250"/>
                </a:lnTo>
                <a:cubicBezTo>
                  <a:pt x="323850" y="116300"/>
                  <a:pt x="340900" y="133350"/>
                  <a:pt x="361950" y="133350"/>
                </a:cubicBezTo>
                <a:lnTo>
                  <a:pt x="409575" y="133350"/>
                </a:lnTo>
                <a:cubicBezTo>
                  <a:pt x="414814" y="133350"/>
                  <a:pt x="419100" y="129064"/>
                  <a:pt x="419100" y="123825"/>
                </a:cubicBezTo>
                <a:cubicBezTo>
                  <a:pt x="419100" y="118586"/>
                  <a:pt x="414814" y="114300"/>
                  <a:pt x="409575" y="114300"/>
                </a:cubicBezTo>
                <a:lnTo>
                  <a:pt x="361950" y="114300"/>
                </a:lnTo>
                <a:cubicBezTo>
                  <a:pt x="351472" y="114300"/>
                  <a:pt x="342900" y="105728"/>
                  <a:pt x="342900" y="95250"/>
                </a:cubicBezTo>
                <a:lnTo>
                  <a:pt x="342900" y="47625"/>
                </a:lnTo>
                <a:cubicBezTo>
                  <a:pt x="342900" y="42386"/>
                  <a:pt x="338614" y="38100"/>
                  <a:pt x="333375" y="38100"/>
                </a:cubicBezTo>
                <a:close/>
                <a:moveTo>
                  <a:pt x="443294" y="86868"/>
                </a:moveTo>
                <a:lnTo>
                  <a:pt x="370332" y="13906"/>
                </a:lnTo>
                <a:cubicBezTo>
                  <a:pt x="361379" y="4953"/>
                  <a:pt x="349377" y="0"/>
                  <a:pt x="336613" y="0"/>
                </a:cubicBezTo>
                <a:lnTo>
                  <a:pt x="123825" y="0"/>
                </a:lnTo>
                <a:cubicBezTo>
                  <a:pt x="97536" y="0"/>
                  <a:pt x="76200" y="21336"/>
                  <a:pt x="76200" y="47625"/>
                </a:cubicBezTo>
                <a:lnTo>
                  <a:pt x="76200" y="85725"/>
                </a:lnTo>
                <a:cubicBezTo>
                  <a:pt x="76200" y="90964"/>
                  <a:pt x="80486" y="95250"/>
                  <a:pt x="85725" y="95250"/>
                </a:cubicBezTo>
                <a:cubicBezTo>
                  <a:pt x="90964" y="95250"/>
                  <a:pt x="95250" y="90964"/>
                  <a:pt x="95250" y="85725"/>
                </a:cubicBezTo>
                <a:lnTo>
                  <a:pt x="95250" y="47625"/>
                </a:lnTo>
                <a:cubicBezTo>
                  <a:pt x="95250" y="31909"/>
                  <a:pt x="108109" y="19050"/>
                  <a:pt x="123825" y="19050"/>
                </a:cubicBezTo>
                <a:lnTo>
                  <a:pt x="336613" y="19050"/>
                </a:lnTo>
                <a:cubicBezTo>
                  <a:pt x="344138" y="19050"/>
                  <a:pt x="351472" y="22098"/>
                  <a:pt x="356806" y="27432"/>
                </a:cubicBezTo>
                <a:lnTo>
                  <a:pt x="429768" y="100394"/>
                </a:lnTo>
                <a:cubicBezTo>
                  <a:pt x="435197" y="105823"/>
                  <a:pt x="438150" y="112966"/>
                  <a:pt x="438150" y="120587"/>
                </a:cubicBezTo>
                <a:lnTo>
                  <a:pt x="438150" y="447675"/>
                </a:lnTo>
                <a:cubicBezTo>
                  <a:pt x="438150" y="463391"/>
                  <a:pt x="425291" y="476250"/>
                  <a:pt x="409575" y="476250"/>
                </a:cubicBezTo>
                <a:lnTo>
                  <a:pt x="123825" y="476250"/>
                </a:lnTo>
                <a:cubicBezTo>
                  <a:pt x="108109" y="476250"/>
                  <a:pt x="95250" y="463391"/>
                  <a:pt x="95250" y="447675"/>
                </a:cubicBezTo>
                <a:lnTo>
                  <a:pt x="95250" y="428625"/>
                </a:lnTo>
                <a:cubicBezTo>
                  <a:pt x="95250" y="423386"/>
                  <a:pt x="90964" y="419100"/>
                  <a:pt x="85725" y="419100"/>
                </a:cubicBezTo>
                <a:cubicBezTo>
                  <a:pt x="80486" y="419100"/>
                  <a:pt x="76200" y="423386"/>
                  <a:pt x="76200" y="428625"/>
                </a:cubicBezTo>
                <a:lnTo>
                  <a:pt x="76200" y="447675"/>
                </a:lnTo>
                <a:cubicBezTo>
                  <a:pt x="76200" y="473964"/>
                  <a:pt x="97536" y="495300"/>
                  <a:pt x="123825" y="495300"/>
                </a:cubicBezTo>
                <a:lnTo>
                  <a:pt x="409575" y="495300"/>
                </a:lnTo>
                <a:cubicBezTo>
                  <a:pt x="435864" y="495300"/>
                  <a:pt x="457200" y="473964"/>
                  <a:pt x="457200" y="447675"/>
                </a:cubicBezTo>
                <a:lnTo>
                  <a:pt x="457200" y="120587"/>
                </a:lnTo>
                <a:cubicBezTo>
                  <a:pt x="457200" y="107823"/>
                  <a:pt x="452247" y="95917"/>
                  <a:pt x="443294" y="86868"/>
                </a:cubicBezTo>
                <a:close/>
                <a:moveTo>
                  <a:pt x="133350" y="190500"/>
                </a:moveTo>
                <a:lnTo>
                  <a:pt x="133350" y="285750"/>
                </a:lnTo>
                <a:cubicBezTo>
                  <a:pt x="133350" y="296228"/>
                  <a:pt x="141922" y="304800"/>
                  <a:pt x="152400" y="304800"/>
                </a:cubicBezTo>
                <a:lnTo>
                  <a:pt x="381000" y="304800"/>
                </a:lnTo>
                <a:cubicBezTo>
                  <a:pt x="391478" y="304800"/>
                  <a:pt x="400050" y="296228"/>
                  <a:pt x="400050" y="285750"/>
                </a:cubicBezTo>
                <a:lnTo>
                  <a:pt x="400050" y="190500"/>
                </a:lnTo>
                <a:cubicBezTo>
                  <a:pt x="400050" y="180022"/>
                  <a:pt x="391478" y="171450"/>
                  <a:pt x="381000" y="171450"/>
                </a:cubicBezTo>
                <a:lnTo>
                  <a:pt x="152400" y="171450"/>
                </a:lnTo>
                <a:cubicBezTo>
                  <a:pt x="141922" y="171450"/>
                  <a:pt x="133350" y="180022"/>
                  <a:pt x="133350" y="190500"/>
                </a:cubicBezTo>
                <a:close/>
                <a:moveTo>
                  <a:pt x="304800" y="285750"/>
                </a:moveTo>
                <a:lnTo>
                  <a:pt x="152400" y="285750"/>
                </a:lnTo>
                <a:lnTo>
                  <a:pt x="152400" y="247650"/>
                </a:lnTo>
                <a:lnTo>
                  <a:pt x="304800" y="247650"/>
                </a:lnTo>
                <a:lnTo>
                  <a:pt x="304800" y="285750"/>
                </a:lnTo>
                <a:close/>
                <a:moveTo>
                  <a:pt x="323850" y="190500"/>
                </a:moveTo>
                <a:lnTo>
                  <a:pt x="381000" y="190500"/>
                </a:lnTo>
                <a:lnTo>
                  <a:pt x="381000" y="228600"/>
                </a:lnTo>
                <a:lnTo>
                  <a:pt x="323850" y="228600"/>
                </a:lnTo>
                <a:lnTo>
                  <a:pt x="323850" y="190500"/>
                </a:lnTo>
                <a:close/>
                <a:moveTo>
                  <a:pt x="323850" y="247650"/>
                </a:moveTo>
                <a:lnTo>
                  <a:pt x="381000" y="247650"/>
                </a:lnTo>
                <a:lnTo>
                  <a:pt x="381000" y="285750"/>
                </a:lnTo>
                <a:lnTo>
                  <a:pt x="323850" y="285750"/>
                </a:lnTo>
                <a:lnTo>
                  <a:pt x="323850" y="247650"/>
                </a:lnTo>
                <a:close/>
                <a:moveTo>
                  <a:pt x="304800" y="228600"/>
                </a:moveTo>
                <a:lnTo>
                  <a:pt x="152400" y="228600"/>
                </a:lnTo>
                <a:lnTo>
                  <a:pt x="152400" y="190500"/>
                </a:lnTo>
                <a:lnTo>
                  <a:pt x="304800" y="190500"/>
                </a:lnTo>
                <a:lnTo>
                  <a:pt x="304800" y="228600"/>
                </a:lnTo>
                <a:close/>
                <a:moveTo>
                  <a:pt x="295275" y="133350"/>
                </a:moveTo>
                <a:cubicBezTo>
                  <a:pt x="300514" y="133350"/>
                  <a:pt x="304800" y="129064"/>
                  <a:pt x="304800" y="123825"/>
                </a:cubicBezTo>
                <a:cubicBezTo>
                  <a:pt x="304800" y="118586"/>
                  <a:pt x="300514" y="114300"/>
                  <a:pt x="295275" y="114300"/>
                </a:cubicBezTo>
                <a:lnTo>
                  <a:pt x="200025" y="114300"/>
                </a:lnTo>
                <a:cubicBezTo>
                  <a:pt x="194786" y="114300"/>
                  <a:pt x="190500" y="118586"/>
                  <a:pt x="190500" y="123825"/>
                </a:cubicBezTo>
                <a:cubicBezTo>
                  <a:pt x="190500" y="129064"/>
                  <a:pt x="194786" y="133350"/>
                  <a:pt x="200025" y="133350"/>
                </a:cubicBezTo>
                <a:lnTo>
                  <a:pt x="295275" y="133350"/>
                </a:lnTo>
                <a:close/>
                <a:moveTo>
                  <a:pt x="142875" y="381000"/>
                </a:moveTo>
                <a:lnTo>
                  <a:pt x="238125" y="381000"/>
                </a:lnTo>
                <a:cubicBezTo>
                  <a:pt x="243364" y="381000"/>
                  <a:pt x="247650" y="376714"/>
                  <a:pt x="247650" y="371475"/>
                </a:cubicBezTo>
                <a:cubicBezTo>
                  <a:pt x="247650" y="366236"/>
                  <a:pt x="243364" y="361950"/>
                  <a:pt x="238125" y="361950"/>
                </a:cubicBezTo>
                <a:lnTo>
                  <a:pt x="142875" y="361950"/>
                </a:lnTo>
                <a:cubicBezTo>
                  <a:pt x="137636" y="361950"/>
                  <a:pt x="133350" y="366236"/>
                  <a:pt x="133350" y="371475"/>
                </a:cubicBezTo>
                <a:cubicBezTo>
                  <a:pt x="133350" y="376714"/>
                  <a:pt x="137636" y="381000"/>
                  <a:pt x="142875" y="381000"/>
                </a:cubicBezTo>
                <a:close/>
                <a:moveTo>
                  <a:pt x="142875" y="419100"/>
                </a:moveTo>
                <a:lnTo>
                  <a:pt x="219075" y="419100"/>
                </a:lnTo>
                <a:cubicBezTo>
                  <a:pt x="224314" y="419100"/>
                  <a:pt x="228600" y="414814"/>
                  <a:pt x="228600" y="409575"/>
                </a:cubicBezTo>
                <a:cubicBezTo>
                  <a:pt x="228600" y="404336"/>
                  <a:pt x="224314" y="400050"/>
                  <a:pt x="219075" y="400050"/>
                </a:cubicBezTo>
                <a:lnTo>
                  <a:pt x="142875" y="400050"/>
                </a:lnTo>
                <a:cubicBezTo>
                  <a:pt x="137636" y="400050"/>
                  <a:pt x="133350" y="404336"/>
                  <a:pt x="133350" y="409575"/>
                </a:cubicBezTo>
                <a:cubicBezTo>
                  <a:pt x="133350" y="414814"/>
                  <a:pt x="137636" y="419100"/>
                  <a:pt x="142875" y="419100"/>
                </a:cubicBezTo>
                <a:close/>
                <a:moveTo>
                  <a:pt x="352425" y="361950"/>
                </a:moveTo>
                <a:lnTo>
                  <a:pt x="390525" y="361950"/>
                </a:lnTo>
                <a:cubicBezTo>
                  <a:pt x="395764" y="361950"/>
                  <a:pt x="400050" y="357664"/>
                  <a:pt x="400050" y="352425"/>
                </a:cubicBezTo>
                <a:cubicBezTo>
                  <a:pt x="400050" y="347186"/>
                  <a:pt x="395764" y="342900"/>
                  <a:pt x="390525" y="342900"/>
                </a:cubicBezTo>
                <a:lnTo>
                  <a:pt x="371475" y="342900"/>
                </a:lnTo>
                <a:lnTo>
                  <a:pt x="371475" y="333375"/>
                </a:lnTo>
                <a:cubicBezTo>
                  <a:pt x="371475" y="328136"/>
                  <a:pt x="367189" y="323850"/>
                  <a:pt x="361950" y="323850"/>
                </a:cubicBezTo>
                <a:cubicBezTo>
                  <a:pt x="356711" y="323850"/>
                  <a:pt x="352425" y="328136"/>
                  <a:pt x="352425" y="333375"/>
                </a:cubicBezTo>
                <a:lnTo>
                  <a:pt x="352425" y="342900"/>
                </a:lnTo>
                <a:cubicBezTo>
                  <a:pt x="336709" y="342900"/>
                  <a:pt x="323850" y="355759"/>
                  <a:pt x="323850" y="371475"/>
                </a:cubicBezTo>
                <a:cubicBezTo>
                  <a:pt x="323850" y="387191"/>
                  <a:pt x="336709" y="400050"/>
                  <a:pt x="352425" y="400050"/>
                </a:cubicBezTo>
                <a:lnTo>
                  <a:pt x="371475" y="400050"/>
                </a:lnTo>
                <a:cubicBezTo>
                  <a:pt x="376714" y="400050"/>
                  <a:pt x="381000" y="404336"/>
                  <a:pt x="381000" y="409575"/>
                </a:cubicBezTo>
                <a:cubicBezTo>
                  <a:pt x="381000" y="414814"/>
                  <a:pt x="376714" y="419100"/>
                  <a:pt x="371475" y="419100"/>
                </a:cubicBezTo>
                <a:lnTo>
                  <a:pt x="333375" y="419100"/>
                </a:lnTo>
                <a:cubicBezTo>
                  <a:pt x="328136" y="419100"/>
                  <a:pt x="323850" y="423386"/>
                  <a:pt x="323850" y="428625"/>
                </a:cubicBezTo>
                <a:cubicBezTo>
                  <a:pt x="323850" y="433864"/>
                  <a:pt x="328136" y="438150"/>
                  <a:pt x="333375" y="438150"/>
                </a:cubicBezTo>
                <a:lnTo>
                  <a:pt x="352425" y="438150"/>
                </a:lnTo>
                <a:lnTo>
                  <a:pt x="352425" y="447675"/>
                </a:lnTo>
                <a:cubicBezTo>
                  <a:pt x="352425" y="452914"/>
                  <a:pt x="356711" y="457200"/>
                  <a:pt x="361950" y="457200"/>
                </a:cubicBezTo>
                <a:cubicBezTo>
                  <a:pt x="367189" y="457200"/>
                  <a:pt x="371475" y="452914"/>
                  <a:pt x="371475" y="447675"/>
                </a:cubicBezTo>
                <a:lnTo>
                  <a:pt x="371475" y="438150"/>
                </a:lnTo>
                <a:cubicBezTo>
                  <a:pt x="387191" y="438150"/>
                  <a:pt x="400050" y="425291"/>
                  <a:pt x="400050" y="409575"/>
                </a:cubicBezTo>
                <a:cubicBezTo>
                  <a:pt x="400050" y="393859"/>
                  <a:pt x="387191" y="381000"/>
                  <a:pt x="371475" y="381000"/>
                </a:cubicBezTo>
                <a:lnTo>
                  <a:pt x="352425" y="381000"/>
                </a:lnTo>
                <a:cubicBezTo>
                  <a:pt x="347186" y="381000"/>
                  <a:pt x="342900" y="376714"/>
                  <a:pt x="342900" y="371475"/>
                </a:cubicBezTo>
                <a:cubicBezTo>
                  <a:pt x="342900" y="366236"/>
                  <a:pt x="347186" y="361950"/>
                  <a:pt x="352425" y="361950"/>
                </a:cubicBezTo>
                <a:close/>
                <a:moveTo>
                  <a:pt x="82963" y="397288"/>
                </a:moveTo>
                <a:lnTo>
                  <a:pt x="111538" y="368713"/>
                </a:lnTo>
                <a:cubicBezTo>
                  <a:pt x="113347" y="366903"/>
                  <a:pt x="114300" y="364522"/>
                  <a:pt x="114300" y="361950"/>
                </a:cubicBezTo>
                <a:lnTo>
                  <a:pt x="114300" y="138303"/>
                </a:lnTo>
                <a:cubicBezTo>
                  <a:pt x="114300" y="131731"/>
                  <a:pt x="111062" y="125635"/>
                  <a:pt x="105728" y="122396"/>
                </a:cubicBezTo>
                <a:cubicBezTo>
                  <a:pt x="88297" y="111633"/>
                  <a:pt x="64008" y="111633"/>
                  <a:pt x="46672" y="122396"/>
                </a:cubicBezTo>
                <a:cubicBezTo>
                  <a:pt x="46672" y="122396"/>
                  <a:pt x="46672" y="122396"/>
                  <a:pt x="46672" y="122396"/>
                </a:cubicBezTo>
                <a:cubicBezTo>
                  <a:pt x="41434" y="125635"/>
                  <a:pt x="38100" y="131731"/>
                  <a:pt x="38100" y="138303"/>
                </a:cubicBezTo>
                <a:lnTo>
                  <a:pt x="38100" y="171450"/>
                </a:lnTo>
                <a:lnTo>
                  <a:pt x="28575" y="171450"/>
                </a:lnTo>
                <a:cubicBezTo>
                  <a:pt x="12859" y="171450"/>
                  <a:pt x="0" y="184309"/>
                  <a:pt x="0" y="200025"/>
                </a:cubicBezTo>
                <a:lnTo>
                  <a:pt x="0" y="257175"/>
                </a:lnTo>
                <a:cubicBezTo>
                  <a:pt x="0" y="262414"/>
                  <a:pt x="4286" y="266700"/>
                  <a:pt x="9525" y="266700"/>
                </a:cubicBezTo>
                <a:cubicBezTo>
                  <a:pt x="14764" y="266700"/>
                  <a:pt x="19050" y="262414"/>
                  <a:pt x="19050" y="257175"/>
                </a:cubicBezTo>
                <a:lnTo>
                  <a:pt x="19050" y="200025"/>
                </a:lnTo>
                <a:cubicBezTo>
                  <a:pt x="19050" y="194786"/>
                  <a:pt x="23336" y="190500"/>
                  <a:pt x="28575" y="190500"/>
                </a:cubicBezTo>
                <a:lnTo>
                  <a:pt x="38100" y="190500"/>
                </a:lnTo>
                <a:lnTo>
                  <a:pt x="38100" y="361950"/>
                </a:lnTo>
                <a:cubicBezTo>
                  <a:pt x="38100" y="364522"/>
                  <a:pt x="39148" y="366903"/>
                  <a:pt x="40862" y="368713"/>
                </a:cubicBezTo>
                <a:lnTo>
                  <a:pt x="69437" y="397288"/>
                </a:lnTo>
                <a:cubicBezTo>
                  <a:pt x="71342" y="399193"/>
                  <a:pt x="73723" y="400050"/>
                  <a:pt x="76200" y="400050"/>
                </a:cubicBezTo>
                <a:cubicBezTo>
                  <a:pt x="78677" y="400050"/>
                  <a:pt x="81058" y="399097"/>
                  <a:pt x="82963" y="397288"/>
                </a:cubicBezTo>
                <a:close/>
                <a:moveTo>
                  <a:pt x="57150" y="138303"/>
                </a:moveTo>
                <a:cubicBezTo>
                  <a:pt x="68485" y="131636"/>
                  <a:pt x="84582" y="131731"/>
                  <a:pt x="95250" y="138303"/>
                </a:cubicBezTo>
                <a:lnTo>
                  <a:pt x="95250" y="171450"/>
                </a:lnTo>
                <a:lnTo>
                  <a:pt x="57150" y="171450"/>
                </a:lnTo>
                <a:lnTo>
                  <a:pt x="57150" y="138303"/>
                </a:lnTo>
                <a:close/>
                <a:moveTo>
                  <a:pt x="57150" y="358045"/>
                </a:moveTo>
                <a:lnTo>
                  <a:pt x="57150" y="190500"/>
                </a:lnTo>
                <a:lnTo>
                  <a:pt x="95250" y="190500"/>
                </a:lnTo>
                <a:lnTo>
                  <a:pt x="95250" y="358045"/>
                </a:lnTo>
                <a:lnTo>
                  <a:pt x="76200" y="377095"/>
                </a:lnTo>
                <a:lnTo>
                  <a:pt x="57150" y="358045"/>
                </a:lnTo>
                <a:close/>
              </a:path>
            </a:pathLst>
          </a:custGeom>
          <a:solidFill>
            <a:schemeClr val="accent1"/>
          </a:solidFill>
          <a:ln w="9525" cap="flat">
            <a:noFill/>
            <a:prstDash val="solid"/>
            <a:miter/>
          </a:ln>
        </p:spPr>
        <p:txBody>
          <a:bodyPr rtlCol="0" anchor="ctr"/>
          <a:lstStyle/>
          <a:p>
            <a:endParaRPr lang="en-US"/>
          </a:p>
        </p:txBody>
      </p:sp>
      <p:grpSp>
        <p:nvGrpSpPr>
          <p:cNvPr id="80" name="Graphic 4927">
            <a:extLst>
              <a:ext uri="{FF2B5EF4-FFF2-40B4-BE49-F238E27FC236}">
                <a16:creationId xmlns:a16="http://schemas.microsoft.com/office/drawing/2014/main" id="{46B01105-702B-7B4A-3ADA-A692F29EBD62}"/>
              </a:ext>
            </a:extLst>
          </p:cNvPr>
          <p:cNvGrpSpPr>
            <a:grpSpLocks noChangeAspect="1"/>
          </p:cNvGrpSpPr>
          <p:nvPr/>
        </p:nvGrpSpPr>
        <p:grpSpPr bwMode="gray">
          <a:xfrm>
            <a:off x="401409" y="1500432"/>
            <a:ext cx="667512" cy="635151"/>
            <a:chOff x="15087876" y="4395019"/>
            <a:chExt cx="429273" cy="408462"/>
          </a:xfrm>
          <a:solidFill>
            <a:schemeClr val="accent1"/>
          </a:solidFill>
        </p:grpSpPr>
        <p:grpSp>
          <p:nvGrpSpPr>
            <p:cNvPr id="81" name="Graphic 4927">
              <a:extLst>
                <a:ext uri="{FF2B5EF4-FFF2-40B4-BE49-F238E27FC236}">
                  <a16:creationId xmlns:a16="http://schemas.microsoft.com/office/drawing/2014/main" id="{D78DB957-D928-DFE0-F855-7E6F953DCE37}"/>
                </a:ext>
              </a:extLst>
            </p:cNvPr>
            <p:cNvGrpSpPr/>
            <p:nvPr/>
          </p:nvGrpSpPr>
          <p:grpSpPr bwMode="gray">
            <a:xfrm>
              <a:off x="15087876" y="4395019"/>
              <a:ext cx="278778" cy="406661"/>
              <a:chOff x="15087876" y="4395019"/>
              <a:chExt cx="278778" cy="406661"/>
            </a:xfrm>
            <a:grpFill/>
          </p:grpSpPr>
          <p:sp>
            <p:nvSpPr>
              <p:cNvPr id="87" name="Freeform: Shape 86">
                <a:extLst>
                  <a:ext uri="{FF2B5EF4-FFF2-40B4-BE49-F238E27FC236}">
                    <a16:creationId xmlns:a16="http://schemas.microsoft.com/office/drawing/2014/main" id="{98CF2E71-F1F5-B995-423F-759355475CE1}"/>
                  </a:ext>
                </a:extLst>
              </p:cNvPr>
              <p:cNvSpPr/>
              <p:nvPr/>
            </p:nvSpPr>
            <p:spPr bwMode="gray">
              <a:xfrm>
                <a:off x="15097883" y="4405226"/>
                <a:ext cx="62239" cy="62039"/>
              </a:xfrm>
              <a:custGeom>
                <a:avLst/>
                <a:gdLst>
                  <a:gd name="connsiteX0" fmla="*/ 62240 w 62239"/>
                  <a:gd name="connsiteY0" fmla="*/ 62040 h 62039"/>
                  <a:gd name="connsiteX1" fmla="*/ 0 w 62239"/>
                  <a:gd name="connsiteY1" fmla="*/ 62040 h 62039"/>
                  <a:gd name="connsiteX2" fmla="*/ 0 w 62239"/>
                  <a:gd name="connsiteY2" fmla="*/ 42027 h 62039"/>
                  <a:gd name="connsiteX3" fmla="*/ 42227 w 62239"/>
                  <a:gd name="connsiteY3" fmla="*/ 42027 h 62039"/>
                  <a:gd name="connsiteX4" fmla="*/ 42227 w 62239"/>
                  <a:gd name="connsiteY4" fmla="*/ 0 h 62039"/>
                  <a:gd name="connsiteX5" fmla="*/ 62240 w 62239"/>
                  <a:gd name="connsiteY5" fmla="*/ 0 h 62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39" h="62039">
                    <a:moveTo>
                      <a:pt x="62240" y="62040"/>
                    </a:moveTo>
                    <a:lnTo>
                      <a:pt x="0" y="62040"/>
                    </a:lnTo>
                    <a:lnTo>
                      <a:pt x="0" y="42027"/>
                    </a:lnTo>
                    <a:lnTo>
                      <a:pt x="42227" y="42027"/>
                    </a:lnTo>
                    <a:lnTo>
                      <a:pt x="42227" y="0"/>
                    </a:lnTo>
                    <a:lnTo>
                      <a:pt x="62240" y="0"/>
                    </a:lnTo>
                    <a:close/>
                  </a:path>
                </a:pathLst>
              </a:custGeom>
              <a:grpFill/>
              <a:ln w="19978"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6A465F2-B8E7-2867-0DCD-2A8F7E10C3AB}"/>
                  </a:ext>
                </a:extLst>
              </p:cNvPr>
              <p:cNvSpPr/>
              <p:nvPr/>
            </p:nvSpPr>
            <p:spPr bwMode="gray">
              <a:xfrm>
                <a:off x="15163125" y="4516297"/>
                <a:ext cx="54835" cy="20012"/>
              </a:xfrm>
              <a:custGeom>
                <a:avLst/>
                <a:gdLst>
                  <a:gd name="connsiteX0" fmla="*/ 0 w 54835"/>
                  <a:gd name="connsiteY0" fmla="*/ 0 h 20012"/>
                  <a:gd name="connsiteX1" fmla="*/ 54835 w 54835"/>
                  <a:gd name="connsiteY1" fmla="*/ 0 h 20012"/>
                  <a:gd name="connsiteX2" fmla="*/ 54835 w 54835"/>
                  <a:gd name="connsiteY2" fmla="*/ 20013 h 20012"/>
                  <a:gd name="connsiteX3" fmla="*/ 0 w 54835"/>
                  <a:gd name="connsiteY3" fmla="*/ 20013 h 20012"/>
                </a:gdLst>
                <a:ahLst/>
                <a:cxnLst>
                  <a:cxn ang="0">
                    <a:pos x="connsiteX0" y="connsiteY0"/>
                  </a:cxn>
                  <a:cxn ang="0">
                    <a:pos x="connsiteX1" y="connsiteY1"/>
                  </a:cxn>
                  <a:cxn ang="0">
                    <a:pos x="connsiteX2" y="connsiteY2"/>
                  </a:cxn>
                  <a:cxn ang="0">
                    <a:pos x="connsiteX3" y="connsiteY3"/>
                  </a:cxn>
                </a:cxnLst>
                <a:rect l="l" t="t" r="r" b="b"/>
                <a:pathLst>
                  <a:path w="54835" h="20012">
                    <a:moveTo>
                      <a:pt x="0" y="0"/>
                    </a:moveTo>
                    <a:lnTo>
                      <a:pt x="54835" y="0"/>
                    </a:lnTo>
                    <a:lnTo>
                      <a:pt x="54835" y="20013"/>
                    </a:lnTo>
                    <a:lnTo>
                      <a:pt x="0" y="20013"/>
                    </a:lnTo>
                    <a:close/>
                  </a:path>
                </a:pathLst>
              </a:custGeom>
              <a:grpFill/>
              <a:ln w="19978"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7CAE3BF-390F-C813-C5D8-ADA61BD6647A}"/>
                  </a:ext>
                </a:extLst>
              </p:cNvPr>
              <p:cNvSpPr/>
              <p:nvPr/>
            </p:nvSpPr>
            <p:spPr bwMode="gray">
              <a:xfrm>
                <a:off x="15163125" y="4556323"/>
                <a:ext cx="34422" cy="20012"/>
              </a:xfrm>
              <a:custGeom>
                <a:avLst/>
                <a:gdLst>
                  <a:gd name="connsiteX0" fmla="*/ 0 w 34422"/>
                  <a:gd name="connsiteY0" fmla="*/ 0 h 20012"/>
                  <a:gd name="connsiteX1" fmla="*/ 34422 w 34422"/>
                  <a:gd name="connsiteY1" fmla="*/ 0 h 20012"/>
                  <a:gd name="connsiteX2" fmla="*/ 34422 w 34422"/>
                  <a:gd name="connsiteY2" fmla="*/ 20013 h 20012"/>
                  <a:gd name="connsiteX3" fmla="*/ 0 w 34422"/>
                  <a:gd name="connsiteY3" fmla="*/ 20013 h 20012"/>
                </a:gdLst>
                <a:ahLst/>
                <a:cxnLst>
                  <a:cxn ang="0">
                    <a:pos x="connsiteX0" y="connsiteY0"/>
                  </a:cxn>
                  <a:cxn ang="0">
                    <a:pos x="connsiteX1" y="connsiteY1"/>
                  </a:cxn>
                  <a:cxn ang="0">
                    <a:pos x="connsiteX2" y="connsiteY2"/>
                  </a:cxn>
                  <a:cxn ang="0">
                    <a:pos x="connsiteX3" y="connsiteY3"/>
                  </a:cxn>
                </a:cxnLst>
                <a:rect l="l" t="t" r="r" b="b"/>
                <a:pathLst>
                  <a:path w="34422" h="20012">
                    <a:moveTo>
                      <a:pt x="0" y="0"/>
                    </a:moveTo>
                    <a:lnTo>
                      <a:pt x="34422" y="0"/>
                    </a:lnTo>
                    <a:lnTo>
                      <a:pt x="34422" y="20013"/>
                    </a:lnTo>
                    <a:lnTo>
                      <a:pt x="0" y="20013"/>
                    </a:lnTo>
                    <a:close/>
                  </a:path>
                </a:pathLst>
              </a:custGeom>
              <a:grpFill/>
              <a:ln w="19978"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DD60D9B-BD20-9E73-FBA3-0A7074509AAA}"/>
                  </a:ext>
                </a:extLst>
              </p:cNvPr>
              <p:cNvSpPr/>
              <p:nvPr/>
            </p:nvSpPr>
            <p:spPr bwMode="gray">
              <a:xfrm>
                <a:off x="15163125" y="4636375"/>
                <a:ext cx="34422" cy="20012"/>
              </a:xfrm>
              <a:custGeom>
                <a:avLst/>
                <a:gdLst>
                  <a:gd name="connsiteX0" fmla="*/ 0 w 34422"/>
                  <a:gd name="connsiteY0" fmla="*/ 0 h 20012"/>
                  <a:gd name="connsiteX1" fmla="*/ 34422 w 34422"/>
                  <a:gd name="connsiteY1" fmla="*/ 0 h 20012"/>
                  <a:gd name="connsiteX2" fmla="*/ 34422 w 34422"/>
                  <a:gd name="connsiteY2" fmla="*/ 20013 h 20012"/>
                  <a:gd name="connsiteX3" fmla="*/ 0 w 34422"/>
                  <a:gd name="connsiteY3" fmla="*/ 20013 h 20012"/>
                </a:gdLst>
                <a:ahLst/>
                <a:cxnLst>
                  <a:cxn ang="0">
                    <a:pos x="connsiteX0" y="connsiteY0"/>
                  </a:cxn>
                  <a:cxn ang="0">
                    <a:pos x="connsiteX1" y="connsiteY1"/>
                  </a:cxn>
                  <a:cxn ang="0">
                    <a:pos x="connsiteX2" y="connsiteY2"/>
                  </a:cxn>
                  <a:cxn ang="0">
                    <a:pos x="connsiteX3" y="connsiteY3"/>
                  </a:cxn>
                </a:cxnLst>
                <a:rect l="l" t="t" r="r" b="b"/>
                <a:pathLst>
                  <a:path w="34422" h="20012">
                    <a:moveTo>
                      <a:pt x="0" y="0"/>
                    </a:moveTo>
                    <a:lnTo>
                      <a:pt x="34422" y="0"/>
                    </a:lnTo>
                    <a:lnTo>
                      <a:pt x="34422" y="20013"/>
                    </a:lnTo>
                    <a:lnTo>
                      <a:pt x="0" y="20013"/>
                    </a:lnTo>
                    <a:close/>
                  </a:path>
                </a:pathLst>
              </a:custGeom>
              <a:grpFill/>
              <a:ln w="19978"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DCCE4A3-0B92-79A7-0251-FD7CC9B11714}"/>
                  </a:ext>
                </a:extLst>
              </p:cNvPr>
              <p:cNvSpPr/>
              <p:nvPr/>
            </p:nvSpPr>
            <p:spPr bwMode="gray">
              <a:xfrm>
                <a:off x="15163125" y="4676400"/>
                <a:ext cx="49631" cy="20012"/>
              </a:xfrm>
              <a:custGeom>
                <a:avLst/>
                <a:gdLst>
                  <a:gd name="connsiteX0" fmla="*/ 0 w 49631"/>
                  <a:gd name="connsiteY0" fmla="*/ 0 h 20012"/>
                  <a:gd name="connsiteX1" fmla="*/ 49632 w 49631"/>
                  <a:gd name="connsiteY1" fmla="*/ 0 h 20012"/>
                  <a:gd name="connsiteX2" fmla="*/ 49632 w 49631"/>
                  <a:gd name="connsiteY2" fmla="*/ 20013 h 20012"/>
                  <a:gd name="connsiteX3" fmla="*/ 0 w 49631"/>
                  <a:gd name="connsiteY3" fmla="*/ 20013 h 20012"/>
                </a:gdLst>
                <a:ahLst/>
                <a:cxnLst>
                  <a:cxn ang="0">
                    <a:pos x="connsiteX0" y="connsiteY0"/>
                  </a:cxn>
                  <a:cxn ang="0">
                    <a:pos x="connsiteX1" y="connsiteY1"/>
                  </a:cxn>
                  <a:cxn ang="0">
                    <a:pos x="connsiteX2" y="connsiteY2"/>
                  </a:cxn>
                  <a:cxn ang="0">
                    <a:pos x="connsiteX3" y="connsiteY3"/>
                  </a:cxn>
                </a:cxnLst>
                <a:rect l="l" t="t" r="r" b="b"/>
                <a:pathLst>
                  <a:path w="49631" h="20012">
                    <a:moveTo>
                      <a:pt x="0" y="0"/>
                    </a:moveTo>
                    <a:lnTo>
                      <a:pt x="49632" y="0"/>
                    </a:lnTo>
                    <a:lnTo>
                      <a:pt x="49632" y="20013"/>
                    </a:lnTo>
                    <a:lnTo>
                      <a:pt x="0" y="20013"/>
                    </a:lnTo>
                    <a:close/>
                  </a:path>
                </a:pathLst>
              </a:custGeom>
              <a:grpFill/>
              <a:ln w="19978"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94DC315-C078-B8C9-0F68-B88699BDD041}"/>
                  </a:ext>
                </a:extLst>
              </p:cNvPr>
              <p:cNvSpPr/>
              <p:nvPr/>
            </p:nvSpPr>
            <p:spPr bwMode="gray">
              <a:xfrm>
                <a:off x="15163125" y="4596349"/>
                <a:ext cx="34422" cy="20012"/>
              </a:xfrm>
              <a:custGeom>
                <a:avLst/>
                <a:gdLst>
                  <a:gd name="connsiteX0" fmla="*/ 0 w 34422"/>
                  <a:gd name="connsiteY0" fmla="*/ 0 h 20012"/>
                  <a:gd name="connsiteX1" fmla="*/ 34422 w 34422"/>
                  <a:gd name="connsiteY1" fmla="*/ 0 h 20012"/>
                  <a:gd name="connsiteX2" fmla="*/ 34422 w 34422"/>
                  <a:gd name="connsiteY2" fmla="*/ 20013 h 20012"/>
                  <a:gd name="connsiteX3" fmla="*/ 0 w 34422"/>
                  <a:gd name="connsiteY3" fmla="*/ 20013 h 20012"/>
                </a:gdLst>
                <a:ahLst/>
                <a:cxnLst>
                  <a:cxn ang="0">
                    <a:pos x="connsiteX0" y="connsiteY0"/>
                  </a:cxn>
                  <a:cxn ang="0">
                    <a:pos x="connsiteX1" y="connsiteY1"/>
                  </a:cxn>
                  <a:cxn ang="0">
                    <a:pos x="connsiteX2" y="connsiteY2"/>
                  </a:cxn>
                  <a:cxn ang="0">
                    <a:pos x="connsiteX3" y="connsiteY3"/>
                  </a:cxn>
                </a:cxnLst>
                <a:rect l="l" t="t" r="r" b="b"/>
                <a:pathLst>
                  <a:path w="34422" h="20012">
                    <a:moveTo>
                      <a:pt x="0" y="0"/>
                    </a:moveTo>
                    <a:lnTo>
                      <a:pt x="34422" y="0"/>
                    </a:lnTo>
                    <a:lnTo>
                      <a:pt x="34422" y="20013"/>
                    </a:lnTo>
                    <a:lnTo>
                      <a:pt x="0" y="20013"/>
                    </a:lnTo>
                    <a:close/>
                  </a:path>
                </a:pathLst>
              </a:custGeom>
              <a:grpFill/>
              <a:ln w="19978"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74AF8E5-F9D8-41AA-A4F6-AE077E35E3AC}"/>
                  </a:ext>
                </a:extLst>
              </p:cNvPr>
              <p:cNvSpPr/>
              <p:nvPr/>
            </p:nvSpPr>
            <p:spPr bwMode="gray">
              <a:xfrm>
                <a:off x="15266791" y="4556323"/>
                <a:ext cx="65041" cy="20012"/>
              </a:xfrm>
              <a:custGeom>
                <a:avLst/>
                <a:gdLst>
                  <a:gd name="connsiteX0" fmla="*/ 0 w 65041"/>
                  <a:gd name="connsiteY0" fmla="*/ 0 h 20012"/>
                  <a:gd name="connsiteX1" fmla="*/ 65042 w 65041"/>
                  <a:gd name="connsiteY1" fmla="*/ 0 h 20012"/>
                  <a:gd name="connsiteX2" fmla="*/ 65042 w 65041"/>
                  <a:gd name="connsiteY2" fmla="*/ 20013 h 20012"/>
                  <a:gd name="connsiteX3" fmla="*/ 0 w 65041"/>
                  <a:gd name="connsiteY3" fmla="*/ 20013 h 20012"/>
                </a:gdLst>
                <a:ahLst/>
                <a:cxnLst>
                  <a:cxn ang="0">
                    <a:pos x="connsiteX0" y="connsiteY0"/>
                  </a:cxn>
                  <a:cxn ang="0">
                    <a:pos x="connsiteX1" y="connsiteY1"/>
                  </a:cxn>
                  <a:cxn ang="0">
                    <a:pos x="connsiteX2" y="connsiteY2"/>
                  </a:cxn>
                  <a:cxn ang="0">
                    <a:pos x="connsiteX3" y="connsiteY3"/>
                  </a:cxn>
                </a:cxnLst>
                <a:rect l="l" t="t" r="r" b="b"/>
                <a:pathLst>
                  <a:path w="65041" h="20012">
                    <a:moveTo>
                      <a:pt x="0" y="0"/>
                    </a:moveTo>
                    <a:lnTo>
                      <a:pt x="65042" y="0"/>
                    </a:lnTo>
                    <a:lnTo>
                      <a:pt x="65042" y="20013"/>
                    </a:lnTo>
                    <a:lnTo>
                      <a:pt x="0" y="20013"/>
                    </a:lnTo>
                    <a:close/>
                  </a:path>
                </a:pathLst>
              </a:custGeom>
              <a:grpFill/>
              <a:ln w="1997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03E4F9A-0A31-865E-B824-C9F88020068F}"/>
                  </a:ext>
                </a:extLst>
              </p:cNvPr>
              <p:cNvSpPr/>
              <p:nvPr/>
            </p:nvSpPr>
            <p:spPr bwMode="gray">
              <a:xfrm>
                <a:off x="15266791" y="4636375"/>
                <a:ext cx="34422" cy="20012"/>
              </a:xfrm>
              <a:custGeom>
                <a:avLst/>
                <a:gdLst>
                  <a:gd name="connsiteX0" fmla="*/ 0 w 34422"/>
                  <a:gd name="connsiteY0" fmla="*/ 0 h 20012"/>
                  <a:gd name="connsiteX1" fmla="*/ 34422 w 34422"/>
                  <a:gd name="connsiteY1" fmla="*/ 0 h 20012"/>
                  <a:gd name="connsiteX2" fmla="*/ 34422 w 34422"/>
                  <a:gd name="connsiteY2" fmla="*/ 20013 h 20012"/>
                  <a:gd name="connsiteX3" fmla="*/ 0 w 34422"/>
                  <a:gd name="connsiteY3" fmla="*/ 20013 h 20012"/>
                </a:gdLst>
                <a:ahLst/>
                <a:cxnLst>
                  <a:cxn ang="0">
                    <a:pos x="connsiteX0" y="connsiteY0"/>
                  </a:cxn>
                  <a:cxn ang="0">
                    <a:pos x="connsiteX1" y="connsiteY1"/>
                  </a:cxn>
                  <a:cxn ang="0">
                    <a:pos x="connsiteX2" y="connsiteY2"/>
                  </a:cxn>
                  <a:cxn ang="0">
                    <a:pos x="connsiteX3" y="connsiteY3"/>
                  </a:cxn>
                </a:cxnLst>
                <a:rect l="l" t="t" r="r" b="b"/>
                <a:pathLst>
                  <a:path w="34422" h="20012">
                    <a:moveTo>
                      <a:pt x="0" y="0"/>
                    </a:moveTo>
                    <a:lnTo>
                      <a:pt x="34422" y="0"/>
                    </a:lnTo>
                    <a:lnTo>
                      <a:pt x="34422" y="20013"/>
                    </a:lnTo>
                    <a:lnTo>
                      <a:pt x="0" y="20013"/>
                    </a:lnTo>
                    <a:close/>
                  </a:path>
                </a:pathLst>
              </a:custGeom>
              <a:grpFill/>
              <a:ln w="1997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0334DC2-0E10-733D-09E6-769D662A6B89}"/>
                  </a:ext>
                </a:extLst>
              </p:cNvPr>
              <p:cNvSpPr/>
              <p:nvPr/>
            </p:nvSpPr>
            <p:spPr bwMode="gray">
              <a:xfrm>
                <a:off x="15247179" y="4596349"/>
                <a:ext cx="71846" cy="20012"/>
              </a:xfrm>
              <a:custGeom>
                <a:avLst/>
                <a:gdLst>
                  <a:gd name="connsiteX0" fmla="*/ 0 w 71846"/>
                  <a:gd name="connsiteY0" fmla="*/ 0 h 20012"/>
                  <a:gd name="connsiteX1" fmla="*/ 71846 w 71846"/>
                  <a:gd name="connsiteY1" fmla="*/ 0 h 20012"/>
                  <a:gd name="connsiteX2" fmla="*/ 71846 w 71846"/>
                  <a:gd name="connsiteY2" fmla="*/ 20013 h 20012"/>
                  <a:gd name="connsiteX3" fmla="*/ 0 w 71846"/>
                  <a:gd name="connsiteY3" fmla="*/ 20013 h 20012"/>
                </a:gdLst>
                <a:ahLst/>
                <a:cxnLst>
                  <a:cxn ang="0">
                    <a:pos x="connsiteX0" y="connsiteY0"/>
                  </a:cxn>
                  <a:cxn ang="0">
                    <a:pos x="connsiteX1" y="connsiteY1"/>
                  </a:cxn>
                  <a:cxn ang="0">
                    <a:pos x="connsiteX2" y="connsiteY2"/>
                  </a:cxn>
                  <a:cxn ang="0">
                    <a:pos x="connsiteX3" y="connsiteY3"/>
                  </a:cxn>
                </a:cxnLst>
                <a:rect l="l" t="t" r="r" b="b"/>
                <a:pathLst>
                  <a:path w="71846" h="20012">
                    <a:moveTo>
                      <a:pt x="0" y="0"/>
                    </a:moveTo>
                    <a:lnTo>
                      <a:pt x="71846" y="0"/>
                    </a:lnTo>
                    <a:lnTo>
                      <a:pt x="71846" y="20013"/>
                    </a:lnTo>
                    <a:lnTo>
                      <a:pt x="0" y="20013"/>
                    </a:lnTo>
                    <a:close/>
                  </a:path>
                </a:pathLst>
              </a:custGeom>
              <a:grpFill/>
              <a:ln w="1997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794BDE9-0721-7985-71E0-EDDF1E58A35E}"/>
                  </a:ext>
                </a:extLst>
              </p:cNvPr>
              <p:cNvSpPr/>
              <p:nvPr/>
            </p:nvSpPr>
            <p:spPr bwMode="gray">
              <a:xfrm>
                <a:off x="15087876" y="4395019"/>
                <a:ext cx="278778" cy="406661"/>
              </a:xfrm>
              <a:custGeom>
                <a:avLst/>
                <a:gdLst>
                  <a:gd name="connsiteX0" fmla="*/ 252362 w 278778"/>
                  <a:gd name="connsiteY0" fmla="*/ 406661 h 406661"/>
                  <a:gd name="connsiteX1" fmla="*/ 26217 w 278778"/>
                  <a:gd name="connsiteY1" fmla="*/ 406661 h 406661"/>
                  <a:gd name="connsiteX2" fmla="*/ 0 w 278778"/>
                  <a:gd name="connsiteY2" fmla="*/ 380444 h 406661"/>
                  <a:gd name="connsiteX3" fmla="*/ 0 w 278778"/>
                  <a:gd name="connsiteY3" fmla="*/ 48832 h 406661"/>
                  <a:gd name="connsiteX4" fmla="*/ 49031 w 278778"/>
                  <a:gd name="connsiteY4" fmla="*/ 0 h 406661"/>
                  <a:gd name="connsiteX5" fmla="*/ 252362 w 278778"/>
                  <a:gd name="connsiteY5" fmla="*/ 0 h 406661"/>
                  <a:gd name="connsiteX6" fmla="*/ 278579 w 278778"/>
                  <a:gd name="connsiteY6" fmla="*/ 26217 h 406661"/>
                  <a:gd name="connsiteX7" fmla="*/ 278579 w 278778"/>
                  <a:gd name="connsiteY7" fmla="*/ 69244 h 406661"/>
                  <a:gd name="connsiteX8" fmla="*/ 258566 w 278778"/>
                  <a:gd name="connsiteY8" fmla="*/ 69244 h 406661"/>
                  <a:gd name="connsiteX9" fmla="*/ 258566 w 278778"/>
                  <a:gd name="connsiteY9" fmla="*/ 26217 h 406661"/>
                  <a:gd name="connsiteX10" fmla="*/ 252362 w 278778"/>
                  <a:gd name="connsiteY10" fmla="*/ 20013 h 406661"/>
                  <a:gd name="connsiteX11" fmla="*/ 57437 w 278778"/>
                  <a:gd name="connsiteY11" fmla="*/ 20013 h 406661"/>
                  <a:gd name="connsiteX12" fmla="*/ 20213 w 278778"/>
                  <a:gd name="connsiteY12" fmla="*/ 57237 h 406661"/>
                  <a:gd name="connsiteX13" fmla="*/ 20213 w 278778"/>
                  <a:gd name="connsiteY13" fmla="*/ 380444 h 406661"/>
                  <a:gd name="connsiteX14" fmla="*/ 26417 w 278778"/>
                  <a:gd name="connsiteY14" fmla="*/ 386648 h 406661"/>
                  <a:gd name="connsiteX15" fmla="*/ 252562 w 278778"/>
                  <a:gd name="connsiteY15" fmla="*/ 386648 h 406661"/>
                  <a:gd name="connsiteX16" fmla="*/ 258766 w 278778"/>
                  <a:gd name="connsiteY16" fmla="*/ 380444 h 406661"/>
                  <a:gd name="connsiteX17" fmla="*/ 258766 w 278778"/>
                  <a:gd name="connsiteY17" fmla="*/ 350225 h 406661"/>
                  <a:gd name="connsiteX18" fmla="*/ 278779 w 278778"/>
                  <a:gd name="connsiteY18" fmla="*/ 350225 h 406661"/>
                  <a:gd name="connsiteX19" fmla="*/ 278779 w 278778"/>
                  <a:gd name="connsiteY19" fmla="*/ 380444 h 406661"/>
                  <a:gd name="connsiteX20" fmla="*/ 252362 w 278778"/>
                  <a:gd name="connsiteY20" fmla="*/ 406661 h 40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8778" h="406661">
                    <a:moveTo>
                      <a:pt x="252362" y="406661"/>
                    </a:moveTo>
                    <a:lnTo>
                      <a:pt x="26217" y="406661"/>
                    </a:lnTo>
                    <a:cubicBezTo>
                      <a:pt x="11808" y="406661"/>
                      <a:pt x="0" y="394854"/>
                      <a:pt x="0" y="380444"/>
                    </a:cubicBezTo>
                    <a:lnTo>
                      <a:pt x="0" y="48832"/>
                    </a:lnTo>
                    <a:lnTo>
                      <a:pt x="49031" y="0"/>
                    </a:lnTo>
                    <a:lnTo>
                      <a:pt x="252362" y="0"/>
                    </a:lnTo>
                    <a:cubicBezTo>
                      <a:pt x="266771" y="0"/>
                      <a:pt x="278579" y="11808"/>
                      <a:pt x="278579" y="26217"/>
                    </a:cubicBezTo>
                    <a:lnTo>
                      <a:pt x="278579" y="69244"/>
                    </a:lnTo>
                    <a:lnTo>
                      <a:pt x="258566" y="69244"/>
                    </a:lnTo>
                    <a:lnTo>
                      <a:pt x="258566" y="26217"/>
                    </a:lnTo>
                    <a:cubicBezTo>
                      <a:pt x="258566" y="22815"/>
                      <a:pt x="255764" y="20013"/>
                      <a:pt x="252362" y="20013"/>
                    </a:cubicBezTo>
                    <a:lnTo>
                      <a:pt x="57437" y="20013"/>
                    </a:lnTo>
                    <a:lnTo>
                      <a:pt x="20213" y="57237"/>
                    </a:lnTo>
                    <a:lnTo>
                      <a:pt x="20213" y="380444"/>
                    </a:lnTo>
                    <a:cubicBezTo>
                      <a:pt x="20213" y="383847"/>
                      <a:pt x="23015" y="386648"/>
                      <a:pt x="26417" y="386648"/>
                    </a:cubicBezTo>
                    <a:lnTo>
                      <a:pt x="252562" y="386648"/>
                    </a:lnTo>
                    <a:cubicBezTo>
                      <a:pt x="255964" y="386648"/>
                      <a:pt x="258766" y="383847"/>
                      <a:pt x="258766" y="380444"/>
                    </a:cubicBezTo>
                    <a:lnTo>
                      <a:pt x="258766" y="350225"/>
                    </a:lnTo>
                    <a:lnTo>
                      <a:pt x="278779" y="350225"/>
                    </a:lnTo>
                    <a:lnTo>
                      <a:pt x="278779" y="380444"/>
                    </a:lnTo>
                    <a:cubicBezTo>
                      <a:pt x="278379" y="395054"/>
                      <a:pt x="266771" y="406661"/>
                      <a:pt x="252362" y="406661"/>
                    </a:cubicBezTo>
                    <a:close/>
                  </a:path>
                </a:pathLst>
              </a:custGeom>
              <a:grpFill/>
              <a:ln w="19978" cap="flat">
                <a:noFill/>
                <a:prstDash val="solid"/>
                <a:miter/>
              </a:ln>
            </p:spPr>
            <p:txBody>
              <a:bodyPr rtlCol="0" anchor="ctr"/>
              <a:lstStyle/>
              <a:p>
                <a:endParaRPr lang="en-US"/>
              </a:p>
            </p:txBody>
          </p:sp>
        </p:grpSp>
        <p:grpSp>
          <p:nvGrpSpPr>
            <p:cNvPr id="82" name="Graphic 4927">
              <a:extLst>
                <a:ext uri="{FF2B5EF4-FFF2-40B4-BE49-F238E27FC236}">
                  <a16:creationId xmlns:a16="http://schemas.microsoft.com/office/drawing/2014/main" id="{F8DE09E1-3EDA-F6A2-159D-57951CF2F362}"/>
                </a:ext>
              </a:extLst>
            </p:cNvPr>
            <p:cNvGrpSpPr/>
            <p:nvPr/>
          </p:nvGrpSpPr>
          <p:grpSpPr bwMode="gray">
            <a:xfrm>
              <a:off x="15212556" y="4499286"/>
              <a:ext cx="304593" cy="304195"/>
              <a:chOff x="15212556" y="4499286"/>
              <a:chExt cx="304593" cy="304195"/>
            </a:xfrm>
            <a:grpFill/>
          </p:grpSpPr>
          <p:sp>
            <p:nvSpPr>
              <p:cNvPr id="83" name="Freeform: Shape 82">
                <a:extLst>
                  <a:ext uri="{FF2B5EF4-FFF2-40B4-BE49-F238E27FC236}">
                    <a16:creationId xmlns:a16="http://schemas.microsoft.com/office/drawing/2014/main" id="{684C2663-CFBD-1B72-1E2D-70775678482F}"/>
                  </a:ext>
                </a:extLst>
              </p:cNvPr>
              <p:cNvSpPr/>
              <p:nvPr/>
            </p:nvSpPr>
            <p:spPr bwMode="gray">
              <a:xfrm>
                <a:off x="15212556" y="4499286"/>
                <a:ext cx="225344" cy="225344"/>
              </a:xfrm>
              <a:custGeom>
                <a:avLst/>
                <a:gdLst>
                  <a:gd name="connsiteX0" fmla="*/ 112673 w 225344"/>
                  <a:gd name="connsiteY0" fmla="*/ 225345 h 225344"/>
                  <a:gd name="connsiteX1" fmla="*/ 33021 w 225344"/>
                  <a:gd name="connsiteY1" fmla="*/ 192324 h 225344"/>
                  <a:gd name="connsiteX2" fmla="*/ 33021 w 225344"/>
                  <a:gd name="connsiteY2" fmla="*/ 33021 h 225344"/>
                  <a:gd name="connsiteX3" fmla="*/ 112673 w 225344"/>
                  <a:gd name="connsiteY3" fmla="*/ 0 h 225344"/>
                  <a:gd name="connsiteX4" fmla="*/ 192324 w 225344"/>
                  <a:gd name="connsiteY4" fmla="*/ 33021 h 225344"/>
                  <a:gd name="connsiteX5" fmla="*/ 192324 w 225344"/>
                  <a:gd name="connsiteY5" fmla="*/ 192324 h 225344"/>
                  <a:gd name="connsiteX6" fmla="*/ 112673 w 225344"/>
                  <a:gd name="connsiteY6" fmla="*/ 225345 h 225344"/>
                  <a:gd name="connsiteX7" fmla="*/ 112673 w 225344"/>
                  <a:gd name="connsiteY7" fmla="*/ 20213 h 225344"/>
                  <a:gd name="connsiteX8" fmla="*/ 47230 w 225344"/>
                  <a:gd name="connsiteY8" fmla="*/ 47230 h 225344"/>
                  <a:gd name="connsiteX9" fmla="*/ 47230 w 225344"/>
                  <a:gd name="connsiteY9" fmla="*/ 178315 h 225344"/>
                  <a:gd name="connsiteX10" fmla="*/ 178315 w 225344"/>
                  <a:gd name="connsiteY10" fmla="*/ 178315 h 225344"/>
                  <a:gd name="connsiteX11" fmla="*/ 178315 w 225344"/>
                  <a:gd name="connsiteY11" fmla="*/ 47230 h 225344"/>
                  <a:gd name="connsiteX12" fmla="*/ 112673 w 225344"/>
                  <a:gd name="connsiteY12" fmla="*/ 20213 h 2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5344" h="225344">
                    <a:moveTo>
                      <a:pt x="112673" y="225345"/>
                    </a:moveTo>
                    <a:cubicBezTo>
                      <a:pt x="82653" y="225345"/>
                      <a:pt x="54235" y="213737"/>
                      <a:pt x="33021" y="192324"/>
                    </a:cubicBezTo>
                    <a:cubicBezTo>
                      <a:pt x="-11007" y="148295"/>
                      <a:pt x="-11007" y="76850"/>
                      <a:pt x="33021" y="33021"/>
                    </a:cubicBezTo>
                    <a:cubicBezTo>
                      <a:pt x="54235" y="11808"/>
                      <a:pt x="82653" y="0"/>
                      <a:pt x="112673" y="0"/>
                    </a:cubicBezTo>
                    <a:cubicBezTo>
                      <a:pt x="142692" y="0"/>
                      <a:pt x="171110" y="11607"/>
                      <a:pt x="192324" y="33021"/>
                    </a:cubicBezTo>
                    <a:cubicBezTo>
                      <a:pt x="236352" y="77050"/>
                      <a:pt x="236352" y="148495"/>
                      <a:pt x="192324" y="192324"/>
                    </a:cubicBezTo>
                    <a:cubicBezTo>
                      <a:pt x="171110" y="213737"/>
                      <a:pt x="142892" y="225345"/>
                      <a:pt x="112673" y="225345"/>
                    </a:cubicBezTo>
                    <a:close/>
                    <a:moveTo>
                      <a:pt x="112673" y="20213"/>
                    </a:moveTo>
                    <a:cubicBezTo>
                      <a:pt x="88857" y="20213"/>
                      <a:pt x="65242" y="29219"/>
                      <a:pt x="47230" y="47230"/>
                    </a:cubicBezTo>
                    <a:cubicBezTo>
                      <a:pt x="11007" y="83454"/>
                      <a:pt x="11007" y="142091"/>
                      <a:pt x="47230" y="178315"/>
                    </a:cubicBezTo>
                    <a:cubicBezTo>
                      <a:pt x="83254" y="214338"/>
                      <a:pt x="142091" y="214538"/>
                      <a:pt x="178315" y="178315"/>
                    </a:cubicBezTo>
                    <a:cubicBezTo>
                      <a:pt x="214538" y="142091"/>
                      <a:pt x="214538" y="83454"/>
                      <a:pt x="178315" y="47230"/>
                    </a:cubicBezTo>
                    <a:cubicBezTo>
                      <a:pt x="160103" y="29219"/>
                      <a:pt x="136488" y="20213"/>
                      <a:pt x="112673" y="20213"/>
                    </a:cubicBezTo>
                    <a:close/>
                  </a:path>
                </a:pathLst>
              </a:custGeom>
              <a:grpFill/>
              <a:ln w="19978"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14738722-15F5-7D52-B9D9-1CFAF7F27A65}"/>
                  </a:ext>
                </a:extLst>
              </p:cNvPr>
              <p:cNvSpPr/>
              <p:nvPr/>
            </p:nvSpPr>
            <p:spPr bwMode="gray">
              <a:xfrm>
                <a:off x="15389470" y="4676200"/>
                <a:ext cx="127281" cy="127281"/>
              </a:xfrm>
              <a:custGeom>
                <a:avLst/>
                <a:gdLst>
                  <a:gd name="connsiteX0" fmla="*/ 80852 w 127281"/>
                  <a:gd name="connsiteY0" fmla="*/ 127281 h 127281"/>
                  <a:gd name="connsiteX1" fmla="*/ 0 w 127281"/>
                  <a:gd name="connsiteY1" fmla="*/ 46430 h 127281"/>
                  <a:gd name="connsiteX2" fmla="*/ 46430 w 127281"/>
                  <a:gd name="connsiteY2" fmla="*/ 0 h 127281"/>
                  <a:gd name="connsiteX3" fmla="*/ 127282 w 127281"/>
                  <a:gd name="connsiteY3" fmla="*/ 80852 h 127281"/>
                  <a:gd name="connsiteX4" fmla="*/ 80852 w 127281"/>
                  <a:gd name="connsiteY4" fmla="*/ 127281 h 127281"/>
                  <a:gd name="connsiteX5" fmla="*/ 28418 w 127281"/>
                  <a:gd name="connsiteY5" fmla="*/ 46430 h 127281"/>
                  <a:gd name="connsiteX6" fmla="*/ 80852 w 127281"/>
                  <a:gd name="connsiteY6" fmla="*/ 98863 h 127281"/>
                  <a:gd name="connsiteX7" fmla="*/ 99064 w 127281"/>
                  <a:gd name="connsiteY7" fmla="*/ 80852 h 127281"/>
                  <a:gd name="connsiteX8" fmla="*/ 46630 w 127281"/>
                  <a:gd name="connsiteY8" fmla="*/ 28418 h 127281"/>
                  <a:gd name="connsiteX9" fmla="*/ 28418 w 127281"/>
                  <a:gd name="connsiteY9" fmla="*/ 46430 h 12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81" h="127281">
                    <a:moveTo>
                      <a:pt x="80852" y="127281"/>
                    </a:moveTo>
                    <a:lnTo>
                      <a:pt x="0" y="46430"/>
                    </a:lnTo>
                    <a:lnTo>
                      <a:pt x="46430" y="0"/>
                    </a:lnTo>
                    <a:lnTo>
                      <a:pt x="127282" y="80852"/>
                    </a:lnTo>
                    <a:lnTo>
                      <a:pt x="80852" y="127281"/>
                    </a:lnTo>
                    <a:close/>
                    <a:moveTo>
                      <a:pt x="28418" y="46430"/>
                    </a:moveTo>
                    <a:lnTo>
                      <a:pt x="80852" y="98863"/>
                    </a:lnTo>
                    <a:lnTo>
                      <a:pt x="99064" y="80852"/>
                    </a:lnTo>
                    <a:lnTo>
                      <a:pt x="46630" y="28418"/>
                    </a:lnTo>
                    <a:lnTo>
                      <a:pt x="28418" y="46430"/>
                    </a:lnTo>
                    <a:close/>
                  </a:path>
                </a:pathLst>
              </a:custGeom>
              <a:grpFill/>
              <a:ln w="19978"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ECADA14-63E6-42CA-3E18-BCEC7ECBB16B}"/>
                  </a:ext>
                </a:extLst>
              </p:cNvPr>
              <p:cNvSpPr/>
              <p:nvPr/>
            </p:nvSpPr>
            <p:spPr bwMode="gray">
              <a:xfrm rot="-2700000">
                <a:off x="15398744" y="4679983"/>
                <a:ext cx="20012" cy="31019"/>
              </a:xfrm>
              <a:custGeom>
                <a:avLst/>
                <a:gdLst>
                  <a:gd name="connsiteX0" fmla="*/ 0 w 20012"/>
                  <a:gd name="connsiteY0" fmla="*/ 0 h 31019"/>
                  <a:gd name="connsiteX1" fmla="*/ 20013 w 20012"/>
                  <a:gd name="connsiteY1" fmla="*/ 0 h 31019"/>
                  <a:gd name="connsiteX2" fmla="*/ 20013 w 20012"/>
                  <a:gd name="connsiteY2" fmla="*/ 31020 h 31019"/>
                  <a:gd name="connsiteX3" fmla="*/ 0 w 20012"/>
                  <a:gd name="connsiteY3" fmla="*/ 31020 h 31019"/>
                </a:gdLst>
                <a:ahLst/>
                <a:cxnLst>
                  <a:cxn ang="0">
                    <a:pos x="connsiteX0" y="connsiteY0"/>
                  </a:cxn>
                  <a:cxn ang="0">
                    <a:pos x="connsiteX1" y="connsiteY1"/>
                  </a:cxn>
                  <a:cxn ang="0">
                    <a:pos x="connsiteX2" y="connsiteY2"/>
                  </a:cxn>
                  <a:cxn ang="0">
                    <a:pos x="connsiteX3" y="connsiteY3"/>
                  </a:cxn>
                </a:cxnLst>
                <a:rect l="l" t="t" r="r" b="b"/>
                <a:pathLst>
                  <a:path w="20012" h="31019">
                    <a:moveTo>
                      <a:pt x="0" y="0"/>
                    </a:moveTo>
                    <a:lnTo>
                      <a:pt x="20013" y="0"/>
                    </a:lnTo>
                    <a:lnTo>
                      <a:pt x="20013" y="31020"/>
                    </a:lnTo>
                    <a:lnTo>
                      <a:pt x="0" y="31020"/>
                    </a:lnTo>
                    <a:close/>
                  </a:path>
                </a:pathLst>
              </a:custGeom>
              <a:grpFill/>
              <a:ln w="19978"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E93A1AD-AB18-21C0-55B5-819FC6593E67}"/>
                  </a:ext>
                </a:extLst>
              </p:cNvPr>
              <p:cNvSpPr/>
              <p:nvPr/>
            </p:nvSpPr>
            <p:spPr bwMode="gray">
              <a:xfrm rot="-2700000">
                <a:off x="15488464" y="4767723"/>
                <a:ext cx="20012" cy="32820"/>
              </a:xfrm>
              <a:custGeom>
                <a:avLst/>
                <a:gdLst>
                  <a:gd name="connsiteX0" fmla="*/ 0 w 20012"/>
                  <a:gd name="connsiteY0" fmla="*/ 0 h 32820"/>
                  <a:gd name="connsiteX1" fmla="*/ 20013 w 20012"/>
                  <a:gd name="connsiteY1" fmla="*/ 0 h 32820"/>
                  <a:gd name="connsiteX2" fmla="*/ 20013 w 20012"/>
                  <a:gd name="connsiteY2" fmla="*/ 32821 h 32820"/>
                  <a:gd name="connsiteX3" fmla="*/ 0 w 20012"/>
                  <a:gd name="connsiteY3" fmla="*/ 32821 h 32820"/>
                </a:gdLst>
                <a:ahLst/>
                <a:cxnLst>
                  <a:cxn ang="0">
                    <a:pos x="connsiteX0" y="connsiteY0"/>
                  </a:cxn>
                  <a:cxn ang="0">
                    <a:pos x="connsiteX1" y="connsiteY1"/>
                  </a:cxn>
                  <a:cxn ang="0">
                    <a:pos x="connsiteX2" y="connsiteY2"/>
                  </a:cxn>
                  <a:cxn ang="0">
                    <a:pos x="connsiteX3" y="connsiteY3"/>
                  </a:cxn>
                </a:cxnLst>
                <a:rect l="l" t="t" r="r" b="b"/>
                <a:pathLst>
                  <a:path w="20012" h="32820">
                    <a:moveTo>
                      <a:pt x="0" y="0"/>
                    </a:moveTo>
                    <a:lnTo>
                      <a:pt x="20013" y="0"/>
                    </a:lnTo>
                    <a:lnTo>
                      <a:pt x="20013" y="32821"/>
                    </a:lnTo>
                    <a:lnTo>
                      <a:pt x="0" y="32821"/>
                    </a:lnTo>
                    <a:close/>
                  </a:path>
                </a:pathLst>
              </a:custGeom>
              <a:grpFill/>
              <a:ln w="19978" cap="flat">
                <a:noFill/>
                <a:prstDash val="solid"/>
                <a:miter/>
              </a:ln>
            </p:spPr>
            <p:txBody>
              <a:bodyPr rtlCol="0" anchor="ctr"/>
              <a:lstStyle/>
              <a:p>
                <a:endParaRPr lang="en-US"/>
              </a:p>
            </p:txBody>
          </p:sp>
        </p:grpSp>
      </p:grpSp>
      <p:grpSp>
        <p:nvGrpSpPr>
          <p:cNvPr id="103" name="Group 102">
            <a:extLst>
              <a:ext uri="{FF2B5EF4-FFF2-40B4-BE49-F238E27FC236}">
                <a16:creationId xmlns:a16="http://schemas.microsoft.com/office/drawing/2014/main" id="{B88BEA2D-6274-A59E-1469-0801A2F64DAA}"/>
              </a:ext>
            </a:extLst>
          </p:cNvPr>
          <p:cNvGrpSpPr>
            <a:grpSpLocks noChangeAspect="1"/>
          </p:cNvGrpSpPr>
          <p:nvPr/>
        </p:nvGrpSpPr>
        <p:grpSpPr bwMode="gray">
          <a:xfrm>
            <a:off x="4524491" y="1500432"/>
            <a:ext cx="640080" cy="645413"/>
            <a:chOff x="263525" y="5295901"/>
            <a:chExt cx="762000" cy="768349"/>
          </a:xfrm>
          <a:solidFill>
            <a:schemeClr val="accent1"/>
          </a:solidFill>
        </p:grpSpPr>
        <p:sp>
          <p:nvSpPr>
            <p:cNvPr id="101" name="Freeform 5">
              <a:extLst>
                <a:ext uri="{FF2B5EF4-FFF2-40B4-BE49-F238E27FC236}">
                  <a16:creationId xmlns:a16="http://schemas.microsoft.com/office/drawing/2014/main" id="{4485B810-88AD-DFB6-C874-68C2BC810613}"/>
                </a:ext>
              </a:extLst>
            </p:cNvPr>
            <p:cNvSpPr>
              <a:spLocks noEditPoints="1"/>
            </p:cNvSpPr>
            <p:nvPr/>
          </p:nvSpPr>
          <p:spPr bwMode="gray">
            <a:xfrm>
              <a:off x="263525" y="5295901"/>
              <a:ext cx="690563" cy="692150"/>
            </a:xfrm>
            <a:custGeom>
              <a:avLst/>
              <a:gdLst>
                <a:gd name="T0" fmla="*/ 7 w 181"/>
                <a:gd name="T1" fmla="*/ 179 h 181"/>
                <a:gd name="T2" fmla="*/ 37 w 181"/>
                <a:gd name="T3" fmla="*/ 151 h 181"/>
                <a:gd name="T4" fmla="*/ 43 w 181"/>
                <a:gd name="T5" fmla="*/ 152 h 181"/>
                <a:gd name="T6" fmla="*/ 61 w 181"/>
                <a:gd name="T7" fmla="*/ 139 h 181"/>
                <a:gd name="T8" fmla="*/ 67 w 181"/>
                <a:gd name="T9" fmla="*/ 139 h 181"/>
                <a:gd name="T10" fmla="*/ 149 w 181"/>
                <a:gd name="T11" fmla="*/ 71 h 181"/>
                <a:gd name="T12" fmla="*/ 155 w 181"/>
                <a:gd name="T13" fmla="*/ 71 h 181"/>
                <a:gd name="T14" fmla="*/ 144 w 181"/>
                <a:gd name="T15" fmla="*/ 55 h 181"/>
                <a:gd name="T16" fmla="*/ 173 w 181"/>
                <a:gd name="T17" fmla="*/ 35 h 181"/>
                <a:gd name="T18" fmla="*/ 179 w 181"/>
                <a:gd name="T19" fmla="*/ 35 h 181"/>
                <a:gd name="T20" fmla="*/ 151 w 181"/>
                <a:gd name="T21" fmla="*/ 2 h 181"/>
                <a:gd name="T22" fmla="*/ 145 w 181"/>
                <a:gd name="T23" fmla="*/ 7 h 181"/>
                <a:gd name="T24" fmla="*/ 126 w 181"/>
                <a:gd name="T25" fmla="*/ 37 h 181"/>
                <a:gd name="T26" fmla="*/ 109 w 181"/>
                <a:gd name="T27" fmla="*/ 26 h 181"/>
                <a:gd name="T28" fmla="*/ 117 w 181"/>
                <a:gd name="T29" fmla="*/ 39 h 181"/>
                <a:gd name="T30" fmla="*/ 41 w 181"/>
                <a:gd name="T31" fmla="*/ 119 h 181"/>
                <a:gd name="T32" fmla="*/ 29 w 181"/>
                <a:gd name="T33" fmla="*/ 138 h 181"/>
                <a:gd name="T34" fmla="*/ 31 w 181"/>
                <a:gd name="T35" fmla="*/ 145 h 181"/>
                <a:gd name="T36" fmla="*/ 1 w 181"/>
                <a:gd name="T37" fmla="*/ 179 h 181"/>
                <a:gd name="T38" fmla="*/ 156 w 181"/>
                <a:gd name="T39" fmla="*/ 18 h 181"/>
                <a:gd name="T40" fmla="*/ 138 w 181"/>
                <a:gd name="T41" fmla="*/ 49 h 181"/>
                <a:gd name="T42" fmla="*/ 156 w 181"/>
                <a:gd name="T43" fmla="*/ 18 h 181"/>
                <a:gd name="T44" fmla="*/ 69 w 181"/>
                <a:gd name="T45" fmla="*/ 115 h 181"/>
                <a:gd name="T46" fmla="*/ 66 w 181"/>
                <a:gd name="T47" fmla="*/ 101 h 181"/>
                <a:gd name="T48" fmla="*/ 85 w 181"/>
                <a:gd name="T49" fmla="*/ 99 h 181"/>
                <a:gd name="T50" fmla="*/ 82 w 181"/>
                <a:gd name="T51" fmla="*/ 85 h 181"/>
                <a:gd name="T52" fmla="*/ 101 w 181"/>
                <a:gd name="T53" fmla="*/ 83 h 181"/>
                <a:gd name="T54" fmla="*/ 98 w 181"/>
                <a:gd name="T55" fmla="*/ 69 h 181"/>
                <a:gd name="T56" fmla="*/ 137 w 181"/>
                <a:gd name="T57" fmla="*/ 59 h 181"/>
                <a:gd name="T58" fmla="*/ 50 w 181"/>
                <a:gd name="T59" fmla="*/ 117 h 181"/>
                <a:gd name="T60" fmla="*/ 49 w 181"/>
                <a:gd name="T61" fmla="*/ 127 h 181"/>
                <a:gd name="T62" fmla="*/ 41 w 181"/>
                <a:gd name="T63" fmla="*/ 143 h 181"/>
                <a:gd name="T64" fmla="*/ 49 w 181"/>
                <a:gd name="T65" fmla="*/ 12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1" h="181">
                  <a:moveTo>
                    <a:pt x="4" y="181"/>
                  </a:moveTo>
                  <a:cubicBezTo>
                    <a:pt x="5" y="181"/>
                    <a:pt x="6" y="180"/>
                    <a:pt x="7" y="179"/>
                  </a:cubicBezTo>
                  <a:cubicBezTo>
                    <a:pt x="36" y="150"/>
                    <a:pt x="36" y="150"/>
                    <a:pt x="36" y="150"/>
                  </a:cubicBezTo>
                  <a:cubicBezTo>
                    <a:pt x="37" y="151"/>
                    <a:pt x="37" y="151"/>
                    <a:pt x="37" y="151"/>
                  </a:cubicBezTo>
                  <a:cubicBezTo>
                    <a:pt x="38" y="152"/>
                    <a:pt x="39" y="153"/>
                    <a:pt x="40" y="153"/>
                  </a:cubicBezTo>
                  <a:cubicBezTo>
                    <a:pt x="41" y="153"/>
                    <a:pt x="42" y="152"/>
                    <a:pt x="43" y="152"/>
                  </a:cubicBezTo>
                  <a:cubicBezTo>
                    <a:pt x="60" y="138"/>
                    <a:pt x="60" y="138"/>
                    <a:pt x="60" y="138"/>
                  </a:cubicBezTo>
                  <a:cubicBezTo>
                    <a:pt x="61" y="139"/>
                    <a:pt x="61" y="139"/>
                    <a:pt x="61" y="139"/>
                  </a:cubicBezTo>
                  <a:cubicBezTo>
                    <a:pt x="62" y="140"/>
                    <a:pt x="63" y="141"/>
                    <a:pt x="64" y="141"/>
                  </a:cubicBezTo>
                  <a:cubicBezTo>
                    <a:pt x="65" y="141"/>
                    <a:pt x="66" y="140"/>
                    <a:pt x="67" y="139"/>
                  </a:cubicBezTo>
                  <a:cubicBezTo>
                    <a:pt x="142" y="64"/>
                    <a:pt x="142" y="64"/>
                    <a:pt x="142" y="64"/>
                  </a:cubicBezTo>
                  <a:cubicBezTo>
                    <a:pt x="149" y="71"/>
                    <a:pt x="149" y="71"/>
                    <a:pt x="149" y="71"/>
                  </a:cubicBezTo>
                  <a:cubicBezTo>
                    <a:pt x="150" y="72"/>
                    <a:pt x="151" y="73"/>
                    <a:pt x="152" y="73"/>
                  </a:cubicBezTo>
                  <a:cubicBezTo>
                    <a:pt x="153" y="73"/>
                    <a:pt x="154" y="72"/>
                    <a:pt x="155" y="71"/>
                  </a:cubicBezTo>
                  <a:cubicBezTo>
                    <a:pt x="157" y="70"/>
                    <a:pt x="157" y="67"/>
                    <a:pt x="155" y="66"/>
                  </a:cubicBezTo>
                  <a:cubicBezTo>
                    <a:pt x="144" y="55"/>
                    <a:pt x="144" y="55"/>
                    <a:pt x="144" y="55"/>
                  </a:cubicBezTo>
                  <a:cubicBezTo>
                    <a:pt x="168" y="30"/>
                    <a:pt x="168" y="30"/>
                    <a:pt x="168" y="30"/>
                  </a:cubicBezTo>
                  <a:cubicBezTo>
                    <a:pt x="173" y="35"/>
                    <a:pt x="173" y="35"/>
                    <a:pt x="173" y="35"/>
                  </a:cubicBezTo>
                  <a:cubicBezTo>
                    <a:pt x="174" y="36"/>
                    <a:pt x="175" y="37"/>
                    <a:pt x="176" y="37"/>
                  </a:cubicBezTo>
                  <a:cubicBezTo>
                    <a:pt x="177" y="37"/>
                    <a:pt x="178" y="36"/>
                    <a:pt x="179" y="35"/>
                  </a:cubicBezTo>
                  <a:cubicBezTo>
                    <a:pt x="181" y="34"/>
                    <a:pt x="181" y="31"/>
                    <a:pt x="179" y="30"/>
                  </a:cubicBezTo>
                  <a:cubicBezTo>
                    <a:pt x="151" y="2"/>
                    <a:pt x="151" y="2"/>
                    <a:pt x="151" y="2"/>
                  </a:cubicBezTo>
                  <a:cubicBezTo>
                    <a:pt x="150" y="0"/>
                    <a:pt x="147" y="0"/>
                    <a:pt x="145" y="2"/>
                  </a:cubicBezTo>
                  <a:cubicBezTo>
                    <a:pt x="144" y="3"/>
                    <a:pt x="144" y="6"/>
                    <a:pt x="145" y="7"/>
                  </a:cubicBezTo>
                  <a:cubicBezTo>
                    <a:pt x="151" y="13"/>
                    <a:pt x="151" y="13"/>
                    <a:pt x="151" y="13"/>
                  </a:cubicBezTo>
                  <a:cubicBezTo>
                    <a:pt x="126" y="37"/>
                    <a:pt x="126" y="37"/>
                    <a:pt x="126" y="37"/>
                  </a:cubicBezTo>
                  <a:cubicBezTo>
                    <a:pt x="115" y="26"/>
                    <a:pt x="115" y="26"/>
                    <a:pt x="115" y="26"/>
                  </a:cubicBezTo>
                  <a:cubicBezTo>
                    <a:pt x="114" y="24"/>
                    <a:pt x="111" y="24"/>
                    <a:pt x="109" y="26"/>
                  </a:cubicBezTo>
                  <a:cubicBezTo>
                    <a:pt x="108" y="27"/>
                    <a:pt x="108" y="30"/>
                    <a:pt x="109" y="31"/>
                  </a:cubicBezTo>
                  <a:cubicBezTo>
                    <a:pt x="117" y="39"/>
                    <a:pt x="117" y="39"/>
                    <a:pt x="117" y="39"/>
                  </a:cubicBezTo>
                  <a:cubicBezTo>
                    <a:pt x="41" y="114"/>
                    <a:pt x="41" y="114"/>
                    <a:pt x="41" y="114"/>
                  </a:cubicBezTo>
                  <a:cubicBezTo>
                    <a:pt x="40" y="115"/>
                    <a:pt x="40" y="118"/>
                    <a:pt x="41" y="119"/>
                  </a:cubicBezTo>
                  <a:cubicBezTo>
                    <a:pt x="43" y="121"/>
                    <a:pt x="43" y="121"/>
                    <a:pt x="43" y="121"/>
                  </a:cubicBezTo>
                  <a:cubicBezTo>
                    <a:pt x="29" y="138"/>
                    <a:pt x="29" y="138"/>
                    <a:pt x="29" y="138"/>
                  </a:cubicBezTo>
                  <a:cubicBezTo>
                    <a:pt x="28" y="140"/>
                    <a:pt x="28" y="142"/>
                    <a:pt x="29" y="143"/>
                  </a:cubicBezTo>
                  <a:cubicBezTo>
                    <a:pt x="31" y="145"/>
                    <a:pt x="31" y="145"/>
                    <a:pt x="31" y="145"/>
                  </a:cubicBezTo>
                  <a:cubicBezTo>
                    <a:pt x="1" y="174"/>
                    <a:pt x="1" y="174"/>
                    <a:pt x="1" y="174"/>
                  </a:cubicBezTo>
                  <a:cubicBezTo>
                    <a:pt x="0" y="175"/>
                    <a:pt x="0" y="178"/>
                    <a:pt x="1" y="179"/>
                  </a:cubicBezTo>
                  <a:cubicBezTo>
                    <a:pt x="2" y="180"/>
                    <a:pt x="3" y="181"/>
                    <a:pt x="4" y="181"/>
                  </a:cubicBezTo>
                  <a:close/>
                  <a:moveTo>
                    <a:pt x="156" y="18"/>
                  </a:moveTo>
                  <a:cubicBezTo>
                    <a:pt x="163" y="25"/>
                    <a:pt x="163" y="25"/>
                    <a:pt x="163" y="25"/>
                  </a:cubicBezTo>
                  <a:cubicBezTo>
                    <a:pt x="138" y="49"/>
                    <a:pt x="138" y="49"/>
                    <a:pt x="138" y="49"/>
                  </a:cubicBezTo>
                  <a:cubicBezTo>
                    <a:pt x="132" y="43"/>
                    <a:pt x="132" y="43"/>
                    <a:pt x="132" y="43"/>
                  </a:cubicBezTo>
                  <a:lnTo>
                    <a:pt x="156" y="18"/>
                  </a:lnTo>
                  <a:close/>
                  <a:moveTo>
                    <a:pt x="60" y="106"/>
                  </a:moveTo>
                  <a:cubicBezTo>
                    <a:pt x="69" y="115"/>
                    <a:pt x="69" y="115"/>
                    <a:pt x="69" y="115"/>
                  </a:cubicBezTo>
                  <a:cubicBezTo>
                    <a:pt x="75" y="110"/>
                    <a:pt x="75" y="110"/>
                    <a:pt x="75" y="110"/>
                  </a:cubicBezTo>
                  <a:cubicBezTo>
                    <a:pt x="66" y="101"/>
                    <a:pt x="66" y="101"/>
                    <a:pt x="66" y="101"/>
                  </a:cubicBezTo>
                  <a:cubicBezTo>
                    <a:pt x="76" y="90"/>
                    <a:pt x="76" y="90"/>
                    <a:pt x="76" y="90"/>
                  </a:cubicBezTo>
                  <a:cubicBezTo>
                    <a:pt x="85" y="99"/>
                    <a:pt x="85" y="99"/>
                    <a:pt x="85" y="99"/>
                  </a:cubicBezTo>
                  <a:cubicBezTo>
                    <a:pt x="91" y="94"/>
                    <a:pt x="91" y="94"/>
                    <a:pt x="91" y="94"/>
                  </a:cubicBezTo>
                  <a:cubicBezTo>
                    <a:pt x="82" y="85"/>
                    <a:pt x="82" y="85"/>
                    <a:pt x="82" y="85"/>
                  </a:cubicBezTo>
                  <a:cubicBezTo>
                    <a:pt x="92" y="74"/>
                    <a:pt x="92" y="74"/>
                    <a:pt x="92" y="74"/>
                  </a:cubicBezTo>
                  <a:cubicBezTo>
                    <a:pt x="101" y="83"/>
                    <a:pt x="101" y="83"/>
                    <a:pt x="101" y="83"/>
                  </a:cubicBezTo>
                  <a:cubicBezTo>
                    <a:pt x="107" y="78"/>
                    <a:pt x="107" y="78"/>
                    <a:pt x="107" y="78"/>
                  </a:cubicBezTo>
                  <a:cubicBezTo>
                    <a:pt x="98" y="69"/>
                    <a:pt x="98" y="69"/>
                    <a:pt x="98" y="69"/>
                  </a:cubicBezTo>
                  <a:cubicBezTo>
                    <a:pt x="122" y="44"/>
                    <a:pt x="122" y="44"/>
                    <a:pt x="122" y="44"/>
                  </a:cubicBezTo>
                  <a:cubicBezTo>
                    <a:pt x="137" y="59"/>
                    <a:pt x="137" y="59"/>
                    <a:pt x="137" y="59"/>
                  </a:cubicBezTo>
                  <a:cubicBezTo>
                    <a:pt x="64" y="131"/>
                    <a:pt x="64" y="131"/>
                    <a:pt x="64" y="131"/>
                  </a:cubicBezTo>
                  <a:cubicBezTo>
                    <a:pt x="50" y="117"/>
                    <a:pt x="50" y="117"/>
                    <a:pt x="50" y="117"/>
                  </a:cubicBezTo>
                  <a:lnTo>
                    <a:pt x="60" y="106"/>
                  </a:lnTo>
                  <a:close/>
                  <a:moveTo>
                    <a:pt x="49" y="127"/>
                  </a:moveTo>
                  <a:cubicBezTo>
                    <a:pt x="54" y="132"/>
                    <a:pt x="54" y="132"/>
                    <a:pt x="54" y="132"/>
                  </a:cubicBezTo>
                  <a:cubicBezTo>
                    <a:pt x="41" y="143"/>
                    <a:pt x="41" y="143"/>
                    <a:pt x="41" y="143"/>
                  </a:cubicBezTo>
                  <a:cubicBezTo>
                    <a:pt x="38" y="140"/>
                    <a:pt x="38" y="140"/>
                    <a:pt x="38" y="140"/>
                  </a:cubicBezTo>
                  <a:lnTo>
                    <a:pt x="49"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6">
              <a:extLst>
                <a:ext uri="{FF2B5EF4-FFF2-40B4-BE49-F238E27FC236}">
                  <a16:creationId xmlns:a16="http://schemas.microsoft.com/office/drawing/2014/main" id="{4435D247-0DA0-603C-CC6E-578C11BE1946}"/>
                </a:ext>
              </a:extLst>
            </p:cNvPr>
            <p:cNvSpPr>
              <a:spLocks noEditPoints="1"/>
            </p:cNvSpPr>
            <p:nvPr/>
          </p:nvSpPr>
          <p:spPr bwMode="gray">
            <a:xfrm>
              <a:off x="263525" y="5499100"/>
              <a:ext cx="762000" cy="565150"/>
            </a:xfrm>
            <a:custGeom>
              <a:avLst/>
              <a:gdLst>
                <a:gd name="T0" fmla="*/ 192 w 200"/>
                <a:gd name="T1" fmla="*/ 140 h 148"/>
                <a:gd name="T2" fmla="*/ 192 w 200"/>
                <a:gd name="T3" fmla="*/ 4 h 148"/>
                <a:gd name="T4" fmla="*/ 188 w 200"/>
                <a:gd name="T5" fmla="*/ 0 h 148"/>
                <a:gd name="T6" fmla="*/ 168 w 200"/>
                <a:gd name="T7" fmla="*/ 0 h 148"/>
                <a:gd name="T8" fmla="*/ 164 w 200"/>
                <a:gd name="T9" fmla="*/ 4 h 148"/>
                <a:gd name="T10" fmla="*/ 164 w 200"/>
                <a:gd name="T11" fmla="*/ 140 h 148"/>
                <a:gd name="T12" fmla="*/ 148 w 200"/>
                <a:gd name="T13" fmla="*/ 140 h 148"/>
                <a:gd name="T14" fmla="*/ 148 w 200"/>
                <a:gd name="T15" fmla="*/ 56 h 148"/>
                <a:gd name="T16" fmla="*/ 144 w 200"/>
                <a:gd name="T17" fmla="*/ 52 h 148"/>
                <a:gd name="T18" fmla="*/ 124 w 200"/>
                <a:gd name="T19" fmla="*/ 52 h 148"/>
                <a:gd name="T20" fmla="*/ 120 w 200"/>
                <a:gd name="T21" fmla="*/ 56 h 148"/>
                <a:gd name="T22" fmla="*/ 120 w 200"/>
                <a:gd name="T23" fmla="*/ 140 h 148"/>
                <a:gd name="T24" fmla="*/ 104 w 200"/>
                <a:gd name="T25" fmla="*/ 140 h 148"/>
                <a:gd name="T26" fmla="*/ 104 w 200"/>
                <a:gd name="T27" fmla="*/ 96 h 148"/>
                <a:gd name="T28" fmla="*/ 100 w 200"/>
                <a:gd name="T29" fmla="*/ 92 h 148"/>
                <a:gd name="T30" fmla="*/ 80 w 200"/>
                <a:gd name="T31" fmla="*/ 92 h 148"/>
                <a:gd name="T32" fmla="*/ 76 w 200"/>
                <a:gd name="T33" fmla="*/ 96 h 148"/>
                <a:gd name="T34" fmla="*/ 76 w 200"/>
                <a:gd name="T35" fmla="*/ 140 h 148"/>
                <a:gd name="T36" fmla="*/ 60 w 200"/>
                <a:gd name="T37" fmla="*/ 140 h 148"/>
                <a:gd name="T38" fmla="*/ 60 w 200"/>
                <a:gd name="T39" fmla="*/ 120 h 148"/>
                <a:gd name="T40" fmla="*/ 56 w 200"/>
                <a:gd name="T41" fmla="*/ 116 h 148"/>
                <a:gd name="T42" fmla="*/ 36 w 200"/>
                <a:gd name="T43" fmla="*/ 116 h 148"/>
                <a:gd name="T44" fmla="*/ 32 w 200"/>
                <a:gd name="T45" fmla="*/ 120 h 148"/>
                <a:gd name="T46" fmla="*/ 32 w 200"/>
                <a:gd name="T47" fmla="*/ 140 h 148"/>
                <a:gd name="T48" fmla="*/ 0 w 200"/>
                <a:gd name="T49" fmla="*/ 140 h 148"/>
                <a:gd name="T50" fmla="*/ 0 w 200"/>
                <a:gd name="T51" fmla="*/ 148 h 148"/>
                <a:gd name="T52" fmla="*/ 200 w 200"/>
                <a:gd name="T53" fmla="*/ 148 h 148"/>
                <a:gd name="T54" fmla="*/ 200 w 200"/>
                <a:gd name="T55" fmla="*/ 140 h 148"/>
                <a:gd name="T56" fmla="*/ 192 w 200"/>
                <a:gd name="T57" fmla="*/ 140 h 148"/>
                <a:gd name="T58" fmla="*/ 172 w 200"/>
                <a:gd name="T59" fmla="*/ 8 h 148"/>
                <a:gd name="T60" fmla="*/ 184 w 200"/>
                <a:gd name="T61" fmla="*/ 8 h 148"/>
                <a:gd name="T62" fmla="*/ 184 w 200"/>
                <a:gd name="T63" fmla="*/ 140 h 148"/>
                <a:gd name="T64" fmla="*/ 172 w 200"/>
                <a:gd name="T65" fmla="*/ 140 h 148"/>
                <a:gd name="T66" fmla="*/ 172 w 200"/>
                <a:gd name="T67" fmla="*/ 8 h 148"/>
                <a:gd name="T68" fmla="*/ 128 w 200"/>
                <a:gd name="T69" fmla="*/ 60 h 148"/>
                <a:gd name="T70" fmla="*/ 140 w 200"/>
                <a:gd name="T71" fmla="*/ 60 h 148"/>
                <a:gd name="T72" fmla="*/ 140 w 200"/>
                <a:gd name="T73" fmla="*/ 140 h 148"/>
                <a:gd name="T74" fmla="*/ 128 w 200"/>
                <a:gd name="T75" fmla="*/ 140 h 148"/>
                <a:gd name="T76" fmla="*/ 128 w 200"/>
                <a:gd name="T77" fmla="*/ 60 h 148"/>
                <a:gd name="T78" fmla="*/ 84 w 200"/>
                <a:gd name="T79" fmla="*/ 100 h 148"/>
                <a:gd name="T80" fmla="*/ 96 w 200"/>
                <a:gd name="T81" fmla="*/ 100 h 148"/>
                <a:gd name="T82" fmla="*/ 96 w 200"/>
                <a:gd name="T83" fmla="*/ 140 h 148"/>
                <a:gd name="T84" fmla="*/ 84 w 200"/>
                <a:gd name="T85" fmla="*/ 140 h 148"/>
                <a:gd name="T86" fmla="*/ 84 w 200"/>
                <a:gd name="T87" fmla="*/ 100 h 148"/>
                <a:gd name="T88" fmla="*/ 40 w 200"/>
                <a:gd name="T89" fmla="*/ 124 h 148"/>
                <a:gd name="T90" fmla="*/ 52 w 200"/>
                <a:gd name="T91" fmla="*/ 124 h 148"/>
                <a:gd name="T92" fmla="*/ 52 w 200"/>
                <a:gd name="T93" fmla="*/ 140 h 148"/>
                <a:gd name="T94" fmla="*/ 40 w 200"/>
                <a:gd name="T95" fmla="*/ 140 h 148"/>
                <a:gd name="T96" fmla="*/ 40 w 200"/>
                <a:gd name="T97"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148">
                  <a:moveTo>
                    <a:pt x="192" y="140"/>
                  </a:moveTo>
                  <a:cubicBezTo>
                    <a:pt x="192" y="4"/>
                    <a:pt x="192" y="4"/>
                    <a:pt x="192" y="4"/>
                  </a:cubicBezTo>
                  <a:cubicBezTo>
                    <a:pt x="192" y="1"/>
                    <a:pt x="191" y="0"/>
                    <a:pt x="188" y="0"/>
                  </a:cubicBezTo>
                  <a:cubicBezTo>
                    <a:pt x="168" y="0"/>
                    <a:pt x="168" y="0"/>
                    <a:pt x="168" y="0"/>
                  </a:cubicBezTo>
                  <a:cubicBezTo>
                    <a:pt x="166" y="0"/>
                    <a:pt x="164" y="1"/>
                    <a:pt x="164" y="4"/>
                  </a:cubicBezTo>
                  <a:cubicBezTo>
                    <a:pt x="164" y="140"/>
                    <a:pt x="164" y="140"/>
                    <a:pt x="164" y="140"/>
                  </a:cubicBezTo>
                  <a:cubicBezTo>
                    <a:pt x="148" y="140"/>
                    <a:pt x="148" y="140"/>
                    <a:pt x="148" y="140"/>
                  </a:cubicBezTo>
                  <a:cubicBezTo>
                    <a:pt x="148" y="56"/>
                    <a:pt x="148" y="56"/>
                    <a:pt x="148" y="56"/>
                  </a:cubicBezTo>
                  <a:cubicBezTo>
                    <a:pt x="148" y="53"/>
                    <a:pt x="147" y="52"/>
                    <a:pt x="144" y="52"/>
                  </a:cubicBezTo>
                  <a:cubicBezTo>
                    <a:pt x="124" y="52"/>
                    <a:pt x="124" y="52"/>
                    <a:pt x="124" y="52"/>
                  </a:cubicBezTo>
                  <a:cubicBezTo>
                    <a:pt x="122" y="52"/>
                    <a:pt x="120" y="53"/>
                    <a:pt x="120" y="56"/>
                  </a:cubicBezTo>
                  <a:cubicBezTo>
                    <a:pt x="120" y="140"/>
                    <a:pt x="120" y="140"/>
                    <a:pt x="120" y="140"/>
                  </a:cubicBezTo>
                  <a:cubicBezTo>
                    <a:pt x="104" y="140"/>
                    <a:pt x="104" y="140"/>
                    <a:pt x="104" y="140"/>
                  </a:cubicBezTo>
                  <a:cubicBezTo>
                    <a:pt x="104" y="96"/>
                    <a:pt x="104" y="96"/>
                    <a:pt x="104" y="96"/>
                  </a:cubicBezTo>
                  <a:cubicBezTo>
                    <a:pt x="104" y="93"/>
                    <a:pt x="103" y="92"/>
                    <a:pt x="100" y="92"/>
                  </a:cubicBezTo>
                  <a:cubicBezTo>
                    <a:pt x="80" y="92"/>
                    <a:pt x="80" y="92"/>
                    <a:pt x="80" y="92"/>
                  </a:cubicBezTo>
                  <a:cubicBezTo>
                    <a:pt x="78" y="92"/>
                    <a:pt x="76" y="93"/>
                    <a:pt x="76" y="96"/>
                  </a:cubicBezTo>
                  <a:cubicBezTo>
                    <a:pt x="76" y="140"/>
                    <a:pt x="76" y="140"/>
                    <a:pt x="76" y="140"/>
                  </a:cubicBezTo>
                  <a:cubicBezTo>
                    <a:pt x="60" y="140"/>
                    <a:pt x="60" y="140"/>
                    <a:pt x="60" y="140"/>
                  </a:cubicBezTo>
                  <a:cubicBezTo>
                    <a:pt x="60" y="120"/>
                    <a:pt x="60" y="120"/>
                    <a:pt x="60" y="120"/>
                  </a:cubicBezTo>
                  <a:cubicBezTo>
                    <a:pt x="60" y="117"/>
                    <a:pt x="59" y="116"/>
                    <a:pt x="56" y="116"/>
                  </a:cubicBezTo>
                  <a:cubicBezTo>
                    <a:pt x="36" y="116"/>
                    <a:pt x="36" y="116"/>
                    <a:pt x="36" y="116"/>
                  </a:cubicBezTo>
                  <a:cubicBezTo>
                    <a:pt x="34" y="116"/>
                    <a:pt x="32" y="117"/>
                    <a:pt x="32" y="120"/>
                  </a:cubicBezTo>
                  <a:cubicBezTo>
                    <a:pt x="32" y="140"/>
                    <a:pt x="32" y="140"/>
                    <a:pt x="32" y="140"/>
                  </a:cubicBezTo>
                  <a:cubicBezTo>
                    <a:pt x="0" y="140"/>
                    <a:pt x="0" y="140"/>
                    <a:pt x="0" y="140"/>
                  </a:cubicBezTo>
                  <a:cubicBezTo>
                    <a:pt x="0" y="148"/>
                    <a:pt x="0" y="148"/>
                    <a:pt x="0" y="148"/>
                  </a:cubicBezTo>
                  <a:cubicBezTo>
                    <a:pt x="200" y="148"/>
                    <a:pt x="200" y="148"/>
                    <a:pt x="200" y="148"/>
                  </a:cubicBezTo>
                  <a:cubicBezTo>
                    <a:pt x="200" y="140"/>
                    <a:pt x="200" y="140"/>
                    <a:pt x="200" y="140"/>
                  </a:cubicBezTo>
                  <a:lnTo>
                    <a:pt x="192" y="140"/>
                  </a:lnTo>
                  <a:close/>
                  <a:moveTo>
                    <a:pt x="172" y="8"/>
                  </a:moveTo>
                  <a:cubicBezTo>
                    <a:pt x="184" y="8"/>
                    <a:pt x="184" y="8"/>
                    <a:pt x="184" y="8"/>
                  </a:cubicBezTo>
                  <a:cubicBezTo>
                    <a:pt x="184" y="140"/>
                    <a:pt x="184" y="140"/>
                    <a:pt x="184" y="140"/>
                  </a:cubicBezTo>
                  <a:cubicBezTo>
                    <a:pt x="172" y="140"/>
                    <a:pt x="172" y="140"/>
                    <a:pt x="172" y="140"/>
                  </a:cubicBezTo>
                  <a:lnTo>
                    <a:pt x="172" y="8"/>
                  </a:lnTo>
                  <a:close/>
                  <a:moveTo>
                    <a:pt x="128" y="60"/>
                  </a:moveTo>
                  <a:cubicBezTo>
                    <a:pt x="140" y="60"/>
                    <a:pt x="140" y="60"/>
                    <a:pt x="140" y="60"/>
                  </a:cubicBezTo>
                  <a:cubicBezTo>
                    <a:pt x="140" y="140"/>
                    <a:pt x="140" y="140"/>
                    <a:pt x="140" y="140"/>
                  </a:cubicBezTo>
                  <a:cubicBezTo>
                    <a:pt x="128" y="140"/>
                    <a:pt x="128" y="140"/>
                    <a:pt x="128" y="140"/>
                  </a:cubicBezTo>
                  <a:lnTo>
                    <a:pt x="128" y="60"/>
                  </a:lnTo>
                  <a:close/>
                  <a:moveTo>
                    <a:pt x="84" y="100"/>
                  </a:moveTo>
                  <a:cubicBezTo>
                    <a:pt x="96" y="100"/>
                    <a:pt x="96" y="100"/>
                    <a:pt x="96" y="100"/>
                  </a:cubicBezTo>
                  <a:cubicBezTo>
                    <a:pt x="96" y="140"/>
                    <a:pt x="96" y="140"/>
                    <a:pt x="96" y="140"/>
                  </a:cubicBezTo>
                  <a:cubicBezTo>
                    <a:pt x="84" y="140"/>
                    <a:pt x="84" y="140"/>
                    <a:pt x="84" y="140"/>
                  </a:cubicBezTo>
                  <a:lnTo>
                    <a:pt x="84" y="100"/>
                  </a:lnTo>
                  <a:close/>
                  <a:moveTo>
                    <a:pt x="40" y="124"/>
                  </a:moveTo>
                  <a:cubicBezTo>
                    <a:pt x="52" y="124"/>
                    <a:pt x="52" y="124"/>
                    <a:pt x="52" y="124"/>
                  </a:cubicBezTo>
                  <a:cubicBezTo>
                    <a:pt x="52" y="140"/>
                    <a:pt x="52" y="140"/>
                    <a:pt x="52" y="140"/>
                  </a:cubicBezTo>
                  <a:cubicBezTo>
                    <a:pt x="40" y="140"/>
                    <a:pt x="40" y="140"/>
                    <a:pt x="40" y="140"/>
                  </a:cubicBezTo>
                  <a:lnTo>
                    <a:pt x="40"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5" name="Straight Connector 4">
            <a:extLst>
              <a:ext uri="{FF2B5EF4-FFF2-40B4-BE49-F238E27FC236}">
                <a16:creationId xmlns:a16="http://schemas.microsoft.com/office/drawing/2014/main" id="{1684A4AE-2FE1-6D30-E95A-3D6A2153A5A3}"/>
              </a:ext>
            </a:extLst>
          </p:cNvPr>
          <p:cNvCxnSpPr>
            <a:cxnSpLocks/>
          </p:cNvCxnSpPr>
          <p:nvPr/>
        </p:nvCxnSpPr>
        <p:spPr bwMode="gray">
          <a:xfrm>
            <a:off x="4524491" y="1421363"/>
            <a:ext cx="7289684" cy="0"/>
          </a:xfrm>
          <a:prstGeom prst="line">
            <a:avLst/>
          </a:prstGeom>
          <a:ln w="28575"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 name="Text Placeholder 4">
            <a:extLst>
              <a:ext uri="{FF2B5EF4-FFF2-40B4-BE49-F238E27FC236}">
                <a16:creationId xmlns:a16="http://schemas.microsoft.com/office/drawing/2014/main" id="{2D3DC2B2-FD9A-53E9-79F2-9D8CFD987692}"/>
              </a:ext>
            </a:extLst>
          </p:cNvPr>
          <p:cNvSpPr txBox="1">
            <a:spLocks/>
          </p:cNvSpPr>
          <p:nvPr/>
        </p:nvSpPr>
        <p:spPr bwMode="gray">
          <a:xfrm>
            <a:off x="5183801" y="1627103"/>
            <a:ext cx="6667922" cy="406265"/>
          </a:xfrm>
          <a:prstGeom prst="rect">
            <a:avLst/>
          </a:prstGeom>
          <a:noFill/>
          <a:ln w="28575" cap="flat" cmpd="sng" algn="ctr">
            <a:noFill/>
            <a:prstDash val="solid"/>
            <a:miter lim="800000"/>
            <a:headEnd type="none" w="med" len="med"/>
            <a:tailEnd type="none" w="med" len="med"/>
          </a:ln>
          <a:effectLst/>
        </p:spPr>
        <p:txBody>
          <a:bodyPr vert="horz" wrap="square" lIns="91429" tIns="91440" rIns="91429" bIns="91440" numCol="1" rtlCol="0" anchor="ctr" anchorCtr="0" compatLnSpc="1">
            <a:prstTxWarp prst="textNoShape">
              <a:avLst/>
            </a:prstTxWarp>
            <a:spAutoFit/>
          </a:bodyPr>
          <a:lstStyle>
            <a:defPPr>
              <a:defRPr lang="en-US"/>
            </a:defPPr>
            <a:lvl1pPr indent="0" fontAlgn="base">
              <a:lnSpc>
                <a:spcPct val="90000"/>
              </a:lnSpc>
              <a:spcBef>
                <a:spcPts val="0"/>
              </a:spcBef>
              <a:spcAft>
                <a:spcPct val="0"/>
              </a:spcAft>
              <a:buClr>
                <a:schemeClr val="accent2"/>
              </a:buClr>
              <a:buSzPct val="90000"/>
              <a:buNone/>
              <a:defRPr kumimoji="0" sz="1800" b="1" i="0" u="none" strike="noStrike" cap="none" spc="-20" normalizeH="0" baseline="0">
                <a:ln>
                  <a:noFill/>
                </a:ln>
                <a:solidFill>
                  <a:schemeClr val="accent1"/>
                </a:solidFill>
                <a:effectLst/>
                <a:cs typeface="Arial Narrow" panose="020B0604020202020204" pitchFamily="34" charset="0"/>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r>
              <a:rPr lang="en-US" sz="1600" b="0"/>
              <a:t>Top 4 chains account for &gt;80% of vaccine pneumococcal business*</a:t>
            </a:r>
          </a:p>
        </p:txBody>
      </p:sp>
      <p:sp>
        <p:nvSpPr>
          <p:cNvPr id="66" name="Text Placeholder 4">
            <a:extLst>
              <a:ext uri="{FF2B5EF4-FFF2-40B4-BE49-F238E27FC236}">
                <a16:creationId xmlns:a16="http://schemas.microsoft.com/office/drawing/2014/main" id="{FC4C04A4-3F6F-3103-B17D-F931AF746F97}"/>
              </a:ext>
            </a:extLst>
          </p:cNvPr>
          <p:cNvSpPr txBox="1">
            <a:spLocks/>
          </p:cNvSpPr>
          <p:nvPr/>
        </p:nvSpPr>
        <p:spPr bwMode="gray">
          <a:xfrm>
            <a:off x="8657461" y="6042777"/>
            <a:ext cx="2644694" cy="258527"/>
          </a:xfrm>
          <a:prstGeom prst="rect">
            <a:avLst/>
          </a:prstGeom>
          <a:noFill/>
          <a:ln w="28575" cap="flat" cmpd="sng" algn="ctr">
            <a:noFill/>
            <a:prstDash val="solid"/>
            <a:miter lim="800000"/>
            <a:headEnd type="none" w="med" len="med"/>
            <a:tailEnd type="none" w="med" len="med"/>
          </a:ln>
          <a:effectLst/>
        </p:spPr>
        <p:txBody>
          <a:bodyPr vert="horz" wrap="square" lIns="0" tIns="45715" rIns="0" bIns="45720" numCol="1" rtlCol="0" anchor="ctr" anchorCtr="0" compatLnSpc="1">
            <a:prstTxWarp prst="textNoShape">
              <a:avLst/>
            </a:prstTxWarp>
            <a:spAutoFit/>
          </a:bodyPr>
          <a:lstStyle>
            <a:defPPr>
              <a:defRPr lang="en-US"/>
            </a:defPPr>
            <a:lvl1pPr indent="0" algn="ctr" fontAlgn="base">
              <a:lnSpc>
                <a:spcPct val="90000"/>
              </a:lnSpc>
              <a:spcBef>
                <a:spcPts val="600"/>
              </a:spcBef>
              <a:spcAft>
                <a:spcPct val="0"/>
              </a:spcAft>
              <a:buClr>
                <a:schemeClr val="accent2"/>
              </a:buClr>
              <a:buSzPct val="90000"/>
              <a:buNone/>
              <a:defRPr kumimoji="0" sz="2000" b="1" i="0" u="none" strike="noStrike" cap="none" normalizeH="0" baseline="0">
                <a:ln>
                  <a:noFill/>
                </a:ln>
                <a:solidFill>
                  <a:schemeClr val="bg2"/>
                </a:solidFill>
                <a:effectLst/>
                <a:latin typeface="+mj-lt"/>
              </a:defRPr>
            </a:lvl1pPr>
            <a:lvl2pPr indent="0">
              <a:buNone/>
              <a:defRPr sz="2000" b="1"/>
            </a:lvl2pPr>
            <a:lvl3pPr indent="0">
              <a:buNone/>
              <a:defRPr b="1"/>
            </a:lvl3pPr>
            <a:lvl4pPr indent="0">
              <a:buNone/>
              <a:defRPr sz="1600" b="1"/>
            </a:lvl4pPr>
            <a:lvl5pPr indent="0">
              <a:buNone/>
              <a:defRPr sz="1600" b="1"/>
            </a:lvl5pPr>
            <a:lvl6pPr indent="0">
              <a:buNone/>
              <a:defRPr sz="1600" b="1"/>
            </a:lvl6pPr>
            <a:lvl7pPr indent="0">
              <a:buNone/>
              <a:defRPr sz="1600" b="1"/>
            </a:lvl7pPr>
            <a:lvl8pPr indent="0">
              <a:buNone/>
              <a:defRPr sz="1600" b="1"/>
            </a:lvl8pPr>
            <a:lvl9pPr indent="0">
              <a:buNone/>
              <a:defRPr sz="1600" b="1"/>
            </a:lvl9pPr>
          </a:lstStyle>
          <a:p>
            <a:pPr algn="l">
              <a:spcBef>
                <a:spcPts val="0"/>
              </a:spcBef>
            </a:pPr>
            <a:r>
              <a:rPr lang="en-US" sz="1200" b="0">
                <a:solidFill>
                  <a:schemeClr val="tx1"/>
                </a:solidFill>
                <a:latin typeface="+mn-lt"/>
                <a:cs typeface="Arial Narrow" panose="020B0604020202020204" pitchFamily="34" charset="0"/>
              </a:rPr>
              <a:t>(minimal Vaxneuvance purchases)</a:t>
            </a:r>
          </a:p>
        </p:txBody>
      </p:sp>
      <p:cxnSp>
        <p:nvCxnSpPr>
          <p:cNvPr id="67" name="Straight Connector 66">
            <a:extLst>
              <a:ext uri="{FF2B5EF4-FFF2-40B4-BE49-F238E27FC236}">
                <a16:creationId xmlns:a16="http://schemas.microsoft.com/office/drawing/2014/main" id="{AB048E9B-5C6A-EAA9-A1D3-9FAF9A8178AE}"/>
              </a:ext>
            </a:extLst>
          </p:cNvPr>
          <p:cNvCxnSpPr>
            <a:cxnSpLocks/>
          </p:cNvCxnSpPr>
          <p:nvPr/>
        </p:nvCxnSpPr>
        <p:spPr bwMode="gray">
          <a:xfrm>
            <a:off x="4229100" y="1421363"/>
            <a:ext cx="0" cy="4886325"/>
          </a:xfrm>
          <a:prstGeom prst="line">
            <a:avLst/>
          </a:prstGeom>
          <a:ln w="2857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 name="Text Placeholder 11">
            <a:extLst>
              <a:ext uri="{FF2B5EF4-FFF2-40B4-BE49-F238E27FC236}">
                <a16:creationId xmlns:a16="http://schemas.microsoft.com/office/drawing/2014/main" id="{E69A8852-3161-9CC6-2E26-C15F1313EBBA}"/>
              </a:ext>
            </a:extLst>
          </p:cNvPr>
          <p:cNvSpPr txBox="1">
            <a:spLocks/>
          </p:cNvSpPr>
          <p:nvPr/>
        </p:nvSpPr>
        <p:spPr>
          <a:xfrm>
            <a:off x="376728" y="6539218"/>
            <a:ext cx="10008821" cy="268812"/>
          </a:xfrm>
          <a:prstGeom prst="rect">
            <a:avLst/>
          </a:prstGeom>
        </p:spPr>
        <p:txBody>
          <a:bodyPr lIns="91440" tIns="45720" rIns="91440" bIns="45720" anchor="t"/>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r>
              <a:rPr lang="en-US" sz="900"/>
              <a:t>*Source: Quant Sciences Team DID dose data filtered for top 6 retail chains </a:t>
            </a:r>
          </a:p>
        </p:txBody>
      </p:sp>
    </p:spTree>
    <p:extLst>
      <p:ext uri="{BB962C8B-B14F-4D97-AF65-F5344CB8AC3E}">
        <p14:creationId xmlns:p14="http://schemas.microsoft.com/office/powerpoint/2010/main" val="34990992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7ACA-CB87-2B72-5A9E-A9F46503137C}"/>
              </a:ext>
            </a:extLst>
          </p:cNvPr>
          <p:cNvSpPr>
            <a:spLocks noGrp="1"/>
          </p:cNvSpPr>
          <p:nvPr>
            <p:ph type="title"/>
          </p:nvPr>
        </p:nvSpPr>
        <p:spPr>
          <a:xfrm>
            <a:off x="377825" y="377825"/>
            <a:ext cx="11436347" cy="850107"/>
          </a:xfrm>
        </p:spPr>
        <p:txBody>
          <a:bodyPr/>
          <a:lstStyle/>
          <a:p>
            <a:r>
              <a:rPr lang="en-US" dirty="0"/>
              <a:t>Coverage in pharmacy will follow ACIP recommendations </a:t>
            </a:r>
          </a:p>
        </p:txBody>
      </p:sp>
      <p:sp>
        <p:nvSpPr>
          <p:cNvPr id="4" name="Slide Number Placeholder 3">
            <a:extLst>
              <a:ext uri="{FF2B5EF4-FFF2-40B4-BE49-F238E27FC236}">
                <a16:creationId xmlns:a16="http://schemas.microsoft.com/office/drawing/2014/main" id="{D2A82A1C-0FCE-C28C-9DB9-32E87B300B08}"/>
              </a:ext>
            </a:extLst>
          </p:cNvPr>
          <p:cNvSpPr>
            <a:spLocks noGrp="1"/>
          </p:cNvSpPr>
          <p:nvPr>
            <p:ph type="sldNum" sz="quarter" idx="12"/>
          </p:nvPr>
        </p:nvSpPr>
        <p:spPr/>
        <p:txBody>
          <a:bodyPr/>
          <a:lstStyle/>
          <a:p>
            <a:fld id="{29CC380D-5F44-41E8-971E-CDD19ED6F8E3}" type="slidenum">
              <a:rPr lang="en-GB" smtClean="0"/>
              <a:t>9</a:t>
            </a:fld>
            <a:endParaRPr lang="en-GB"/>
          </a:p>
        </p:txBody>
      </p:sp>
      <p:graphicFrame>
        <p:nvGraphicFramePr>
          <p:cNvPr id="22" name="Table 21">
            <a:extLst>
              <a:ext uri="{FF2B5EF4-FFF2-40B4-BE49-F238E27FC236}">
                <a16:creationId xmlns:a16="http://schemas.microsoft.com/office/drawing/2014/main" id="{6152BB96-0A17-61BB-C1A6-F605DA8FB8DF}"/>
              </a:ext>
            </a:extLst>
          </p:cNvPr>
          <p:cNvGraphicFramePr>
            <a:graphicFrameLocks noGrp="1"/>
          </p:cNvGraphicFramePr>
          <p:nvPr/>
        </p:nvGraphicFramePr>
        <p:xfrm>
          <a:off x="377826" y="1682804"/>
          <a:ext cx="11436347" cy="795073"/>
        </p:xfrm>
        <a:graphic>
          <a:graphicData uri="http://schemas.openxmlformats.org/drawingml/2006/table">
            <a:tbl>
              <a:tblPr/>
              <a:tblGrid>
                <a:gridCol w="879719">
                  <a:extLst>
                    <a:ext uri="{9D8B030D-6E8A-4147-A177-3AD203B41FA5}">
                      <a16:colId xmlns:a16="http://schemas.microsoft.com/office/drawing/2014/main" val="1287469531"/>
                    </a:ext>
                  </a:extLst>
                </a:gridCol>
                <a:gridCol w="879719">
                  <a:extLst>
                    <a:ext uri="{9D8B030D-6E8A-4147-A177-3AD203B41FA5}">
                      <a16:colId xmlns:a16="http://schemas.microsoft.com/office/drawing/2014/main" val="1032658691"/>
                    </a:ext>
                  </a:extLst>
                </a:gridCol>
                <a:gridCol w="879719">
                  <a:extLst>
                    <a:ext uri="{9D8B030D-6E8A-4147-A177-3AD203B41FA5}">
                      <a16:colId xmlns:a16="http://schemas.microsoft.com/office/drawing/2014/main" val="3892952665"/>
                    </a:ext>
                  </a:extLst>
                </a:gridCol>
                <a:gridCol w="879719">
                  <a:extLst>
                    <a:ext uri="{9D8B030D-6E8A-4147-A177-3AD203B41FA5}">
                      <a16:colId xmlns:a16="http://schemas.microsoft.com/office/drawing/2014/main" val="2291185026"/>
                    </a:ext>
                  </a:extLst>
                </a:gridCol>
                <a:gridCol w="879719">
                  <a:extLst>
                    <a:ext uri="{9D8B030D-6E8A-4147-A177-3AD203B41FA5}">
                      <a16:colId xmlns:a16="http://schemas.microsoft.com/office/drawing/2014/main" val="3354977262"/>
                    </a:ext>
                  </a:extLst>
                </a:gridCol>
                <a:gridCol w="879719">
                  <a:extLst>
                    <a:ext uri="{9D8B030D-6E8A-4147-A177-3AD203B41FA5}">
                      <a16:colId xmlns:a16="http://schemas.microsoft.com/office/drawing/2014/main" val="1830147894"/>
                    </a:ext>
                  </a:extLst>
                </a:gridCol>
                <a:gridCol w="879719">
                  <a:extLst>
                    <a:ext uri="{9D8B030D-6E8A-4147-A177-3AD203B41FA5}">
                      <a16:colId xmlns:a16="http://schemas.microsoft.com/office/drawing/2014/main" val="1746811381"/>
                    </a:ext>
                  </a:extLst>
                </a:gridCol>
                <a:gridCol w="879719">
                  <a:extLst>
                    <a:ext uri="{9D8B030D-6E8A-4147-A177-3AD203B41FA5}">
                      <a16:colId xmlns:a16="http://schemas.microsoft.com/office/drawing/2014/main" val="1103578759"/>
                    </a:ext>
                  </a:extLst>
                </a:gridCol>
                <a:gridCol w="879719">
                  <a:extLst>
                    <a:ext uri="{9D8B030D-6E8A-4147-A177-3AD203B41FA5}">
                      <a16:colId xmlns:a16="http://schemas.microsoft.com/office/drawing/2014/main" val="1980488347"/>
                    </a:ext>
                  </a:extLst>
                </a:gridCol>
                <a:gridCol w="879719">
                  <a:extLst>
                    <a:ext uri="{9D8B030D-6E8A-4147-A177-3AD203B41FA5}">
                      <a16:colId xmlns:a16="http://schemas.microsoft.com/office/drawing/2014/main" val="419038228"/>
                    </a:ext>
                  </a:extLst>
                </a:gridCol>
                <a:gridCol w="879719">
                  <a:extLst>
                    <a:ext uri="{9D8B030D-6E8A-4147-A177-3AD203B41FA5}">
                      <a16:colId xmlns:a16="http://schemas.microsoft.com/office/drawing/2014/main" val="3407365429"/>
                    </a:ext>
                  </a:extLst>
                </a:gridCol>
                <a:gridCol w="879719">
                  <a:extLst>
                    <a:ext uri="{9D8B030D-6E8A-4147-A177-3AD203B41FA5}">
                      <a16:colId xmlns:a16="http://schemas.microsoft.com/office/drawing/2014/main" val="4089645035"/>
                    </a:ext>
                  </a:extLst>
                </a:gridCol>
                <a:gridCol w="879719">
                  <a:extLst>
                    <a:ext uri="{9D8B030D-6E8A-4147-A177-3AD203B41FA5}">
                      <a16:colId xmlns:a16="http://schemas.microsoft.com/office/drawing/2014/main" val="1066360236"/>
                    </a:ext>
                  </a:extLst>
                </a:gridCol>
              </a:tblGrid>
              <a:tr h="261673">
                <a:tc gridSpan="12">
                  <a:txBody>
                    <a:bodyPr/>
                    <a:lstStyle/>
                    <a:p>
                      <a:pPr algn="ctr" fontAlgn="base"/>
                      <a:r>
                        <a:rPr lang="en-US" sz="1100" b="0" i="0" dirty="0">
                          <a:solidFill>
                            <a:srgbClr val="FFFFFF"/>
                          </a:solidFill>
                          <a:effectLst/>
                          <a:latin typeface="Invention" panose="020B0503020008020204" pitchFamily="34" charset="0"/>
                        </a:rPr>
                        <a:t>2024</a:t>
                      </a:r>
                      <a:r>
                        <a:rPr lang="en-US" sz="1100" b="1" i="0" dirty="0">
                          <a:solidFill>
                            <a:srgbClr val="FFFFFF"/>
                          </a:solidFill>
                          <a:effectLst/>
                          <a:latin typeface="Invention" panose="020B0503020008020204" pitchFamily="34" charset="0"/>
                        </a:rPr>
                        <a:t>​</a:t>
                      </a:r>
                      <a:endParaRPr lang="en-US" sz="1100" b="1" i="0" dirty="0">
                        <a:solidFill>
                          <a:srgbClr val="FFFFFF"/>
                        </a:solidFill>
                        <a:effectLst/>
                      </a:endParaRPr>
                    </a:p>
                  </a:txBody>
                  <a:tcPr>
                    <a:lnL w="635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8080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ase"/>
                      <a:endParaRPr lang="en-US" sz="1100" b="1" i="0" dirty="0">
                        <a:solidFill>
                          <a:srgbClr val="FFFFFF"/>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808080"/>
                    </a:solidFill>
                  </a:tcPr>
                </a:tc>
                <a:tc hMerge="1">
                  <a:txBody>
                    <a:bodyPr/>
                    <a:lstStyle/>
                    <a:p>
                      <a:pPr algn="ctr" fontAlgn="base"/>
                      <a:endParaRPr lang="en-US" sz="1100" b="1" i="0" dirty="0">
                        <a:solidFill>
                          <a:srgbClr val="FFFFFF"/>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808080"/>
                    </a:solidFill>
                  </a:tcPr>
                </a:tc>
                <a:tc hMerge="1">
                  <a:txBody>
                    <a:bodyPr/>
                    <a:lstStyle/>
                    <a:p>
                      <a:pPr algn="ctr" fontAlgn="base"/>
                      <a:endParaRPr lang="en-US" sz="1100" b="1" i="0" dirty="0">
                        <a:solidFill>
                          <a:srgbClr val="FFFFFF"/>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808080"/>
                    </a:solidFill>
                  </a:tcPr>
                </a:tc>
                <a:tc hMerge="1">
                  <a:txBody>
                    <a:bodyPr/>
                    <a:lstStyle/>
                    <a:p>
                      <a:pPr algn="ctr" fontAlgn="base"/>
                      <a:endParaRPr lang="en-US" sz="1100" b="1" i="0" dirty="0">
                        <a:solidFill>
                          <a:srgbClr val="FFFFFF"/>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808080"/>
                    </a:solidFill>
                  </a:tcPr>
                </a:tc>
                <a:tc hMerge="1">
                  <a:txBody>
                    <a:bodyPr/>
                    <a:lstStyle/>
                    <a:p>
                      <a:pPr algn="ctr" fontAlgn="base"/>
                      <a:endParaRPr lang="en-US" sz="1100" b="1" i="0" dirty="0">
                        <a:solidFill>
                          <a:srgbClr val="FFFFFF"/>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808080"/>
                    </a:solidFill>
                  </a:tcPr>
                </a:tc>
                <a:tc hMerge="1">
                  <a:txBody>
                    <a:bodyPr/>
                    <a:lstStyle/>
                    <a:p>
                      <a:pPr algn="ctr" fontAlgn="base"/>
                      <a:endParaRPr lang="en-US" sz="1100" b="1" i="0" dirty="0">
                        <a:solidFill>
                          <a:srgbClr val="FFFFFF"/>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808080"/>
                    </a:solidFill>
                  </a:tcPr>
                </a:tc>
                <a:tc hMerge="1">
                  <a:txBody>
                    <a:bodyPr/>
                    <a:lstStyle/>
                    <a:p>
                      <a:pPr algn="ctr" fontAlgn="base"/>
                      <a:endParaRPr lang="en-US" sz="1100" b="1" i="0" dirty="0">
                        <a:solidFill>
                          <a:srgbClr val="FFFFFF"/>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808080"/>
                    </a:solidFill>
                  </a:tcPr>
                </a:tc>
                <a:tc>
                  <a:txBody>
                    <a:bodyPr/>
                    <a:lstStyle/>
                    <a:p>
                      <a:pPr algn="ctr" fontAlgn="base"/>
                      <a:r>
                        <a:rPr lang="en-US" sz="1100" b="1" i="0" dirty="0">
                          <a:solidFill>
                            <a:srgbClr val="FFFFFF"/>
                          </a:solidFill>
                          <a:effectLst/>
                        </a:rPr>
                        <a:t>2025</a:t>
                      </a:r>
                    </a:p>
                  </a:txBody>
                  <a:tcPr>
                    <a:lnL w="1164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808080"/>
                    </a:solidFill>
                  </a:tcPr>
                </a:tc>
                <a:extLst>
                  <a:ext uri="{0D108BD9-81ED-4DB2-BD59-A6C34878D82A}">
                    <a16:rowId xmlns:a16="http://schemas.microsoft.com/office/drawing/2014/main" val="312374818"/>
                  </a:ext>
                </a:extLst>
              </a:tr>
              <a:tr h="235765">
                <a:tc gridSpan="3">
                  <a:txBody>
                    <a:bodyPr/>
                    <a:lstStyle/>
                    <a:p>
                      <a:pPr algn="ctr" fontAlgn="base"/>
                      <a:r>
                        <a:rPr lang="en-US" sz="1200" b="0" i="0" dirty="0">
                          <a:solidFill>
                            <a:srgbClr val="FFFFFF"/>
                          </a:solidFill>
                          <a:effectLst/>
                          <a:latin typeface="Invention" panose="020B0503020008020204" pitchFamily="34" charset="0"/>
                        </a:rPr>
                        <a:t>Q1</a:t>
                      </a:r>
                      <a:endParaRPr lang="en-US" sz="1100" b="0" i="0" dirty="0">
                        <a:solidFill>
                          <a:srgbClr val="FFFFFF"/>
                        </a:solidFill>
                        <a:effectLst/>
                      </a:endParaRPr>
                    </a:p>
                  </a:txBody>
                  <a:tcPr>
                    <a:lnL w="6350" cap="flat" cmpd="sng" algn="ctr">
                      <a:solidFill>
                        <a:srgbClr val="FFFFFF"/>
                      </a:solidFill>
                      <a:prstDash val="solid"/>
                      <a:round/>
                      <a:headEnd type="none" w="med" len="med"/>
                      <a:tailEnd type="none" w="med" len="med"/>
                    </a:lnL>
                    <a:lnR w="8731"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00857C"/>
                    </a:solidFill>
                  </a:tcPr>
                </a:tc>
                <a:tc hMerge="1">
                  <a:txBody>
                    <a:bodyPr/>
                    <a:lstStyle/>
                    <a:p>
                      <a:pPr algn="ctr" fontAlgn="base"/>
                      <a:r>
                        <a:rPr lang="en-US" sz="1200" b="0" i="0" dirty="0">
                          <a:solidFill>
                            <a:srgbClr val="0C2340"/>
                          </a:solidFill>
                          <a:effectLst/>
                          <a:latin typeface="Invention" panose="020B0503020008020204" pitchFamily="34" charset="0"/>
                        </a:rPr>
                        <a:t>Q2​</a:t>
                      </a:r>
                      <a:endParaRPr lang="en-US" b="0" i="0" dirty="0">
                        <a:solidFill>
                          <a:srgbClr val="0C2340"/>
                        </a:solidFill>
                        <a:effectLst/>
                      </a:endParaRPr>
                    </a:p>
                  </a:txBody>
                  <a:tcPr>
                    <a:lnL w="8731" cap="flat" cmpd="sng" algn="ctr">
                      <a:solidFill>
                        <a:srgbClr val="FFFFFF"/>
                      </a:solidFill>
                      <a:prstDash val="solid"/>
                      <a:round/>
                      <a:headEnd type="none" w="med" len="med"/>
                      <a:tailEnd type="none" w="med" len="med"/>
                    </a:lnL>
                    <a:lnR w="8731"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F2F2F2"/>
                    </a:solidFill>
                  </a:tcPr>
                </a:tc>
                <a:tc hMerge="1">
                  <a:txBody>
                    <a:bodyPr/>
                    <a:lstStyle/>
                    <a:p>
                      <a:pPr algn="ctr" fontAlgn="base"/>
                      <a:r>
                        <a:rPr lang="en-US" sz="1100" b="0" i="0" dirty="0">
                          <a:solidFill>
                            <a:srgbClr val="0C2340"/>
                          </a:solidFill>
                          <a:effectLst/>
                          <a:latin typeface="Invention" panose="020B0503020008020204" pitchFamily="34" charset="0"/>
                        </a:rPr>
                        <a:t>Q3​</a:t>
                      </a:r>
                      <a:endParaRPr lang="en-US" sz="1100" b="0" i="0" dirty="0">
                        <a:solidFill>
                          <a:srgbClr val="0C2340"/>
                        </a:solidFill>
                        <a:effectLst/>
                      </a:endParaRPr>
                    </a:p>
                  </a:txBody>
                  <a:tcPr>
                    <a:lnL w="8731" cap="flat" cmpd="sng" algn="ctr">
                      <a:solidFill>
                        <a:srgbClr val="FFFFFF"/>
                      </a:solidFill>
                      <a:prstDash val="solid"/>
                      <a:round/>
                      <a:headEnd type="none" w="med" len="med"/>
                      <a:tailEnd type="none" w="med" len="med"/>
                    </a:lnL>
                    <a:lnR w="8731"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F2F2F2"/>
                    </a:solidFill>
                  </a:tcPr>
                </a:tc>
                <a:tc gridSpan="3">
                  <a:txBody>
                    <a:bodyPr/>
                    <a:lstStyle/>
                    <a:p>
                      <a:pPr algn="ctr" fontAlgn="base"/>
                      <a:r>
                        <a:rPr lang="en-US" sz="1100" b="0" i="0" dirty="0">
                          <a:solidFill>
                            <a:srgbClr val="FFFFFF"/>
                          </a:solidFill>
                          <a:effectLst/>
                          <a:latin typeface="Invention" panose="020B0503020008020204" pitchFamily="34" charset="0"/>
                        </a:rPr>
                        <a:t>Q2</a:t>
                      </a:r>
                      <a:endParaRPr lang="en-US" sz="1100" b="0" i="0" dirty="0">
                        <a:solidFill>
                          <a:srgbClr val="FFFFFF"/>
                        </a:solidFill>
                        <a:effectLst/>
                      </a:endParaRPr>
                    </a:p>
                  </a:txBody>
                  <a:tcPr>
                    <a:lnL w="8731"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00857C"/>
                    </a:solidFill>
                  </a:tcPr>
                </a:tc>
                <a:tc hMerge="1">
                  <a:txBody>
                    <a:bodyPr/>
                    <a:lstStyle/>
                    <a:p>
                      <a:pPr algn="ctr" fontAlgn="base"/>
                      <a:r>
                        <a:rPr lang="en-US" sz="1100" b="0" i="0" dirty="0">
                          <a:solidFill>
                            <a:srgbClr val="0C2340"/>
                          </a:solidFill>
                          <a:effectLst/>
                          <a:latin typeface="Invention" panose="020B0503020008020204" pitchFamily="34" charset="0"/>
                        </a:rPr>
                        <a:t>Q4​</a:t>
                      </a:r>
                      <a:endParaRPr lang="en-US" sz="1100" b="0" i="0" dirty="0">
                        <a:solidFill>
                          <a:srgbClr val="0C2340"/>
                        </a:solidFill>
                        <a:effectLst/>
                      </a:endParaRPr>
                    </a:p>
                  </a:txBody>
                  <a:tcPr>
                    <a:lnL w="8731"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F2F2F2"/>
                    </a:solidFill>
                  </a:tcPr>
                </a:tc>
                <a:tc hMerge="1">
                  <a:txBody>
                    <a:bodyPr/>
                    <a:lstStyle/>
                    <a:p>
                      <a:pPr algn="ctr" fontAlgn="base"/>
                      <a:r>
                        <a:rPr lang="en-US" sz="1100" b="0" i="0" dirty="0">
                          <a:solidFill>
                            <a:srgbClr val="0C2340"/>
                          </a:solidFill>
                          <a:effectLst/>
                          <a:latin typeface="Invention" panose="020B0503020008020204" pitchFamily="34" charset="0"/>
                        </a:rPr>
                        <a:t>Q1​</a:t>
                      </a:r>
                      <a:endParaRPr lang="en-US" sz="1100" b="0" i="0" dirty="0">
                        <a:solidFill>
                          <a:srgbClr val="0C2340"/>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F2F2F2"/>
                    </a:solidFill>
                  </a:tcPr>
                </a:tc>
                <a:tc gridSpan="3">
                  <a:txBody>
                    <a:bodyPr/>
                    <a:lstStyle/>
                    <a:p>
                      <a:pPr algn="ctr" fontAlgn="base"/>
                      <a:r>
                        <a:rPr lang="en-US" sz="1100" b="0" i="0" dirty="0">
                          <a:solidFill>
                            <a:srgbClr val="FFFFFF"/>
                          </a:solidFill>
                          <a:effectLst/>
                        </a:rPr>
                        <a:t>Q3</a:t>
                      </a: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00857C"/>
                    </a:solidFill>
                  </a:tcPr>
                </a:tc>
                <a:tc hMerge="1">
                  <a:txBody>
                    <a:bodyPr/>
                    <a:lstStyle/>
                    <a:p>
                      <a:pPr algn="ctr" fontAlgn="base"/>
                      <a:endParaRPr lang="en-US" sz="1100" b="0" i="0" dirty="0">
                        <a:solidFill>
                          <a:srgbClr val="0C2340"/>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F2F2F2"/>
                    </a:solidFill>
                  </a:tcPr>
                </a:tc>
                <a:tc hMerge="1">
                  <a:txBody>
                    <a:bodyPr/>
                    <a:lstStyle/>
                    <a:p>
                      <a:pPr algn="ctr" fontAlgn="base"/>
                      <a:endParaRPr lang="en-US" sz="1100" b="0" i="0" dirty="0">
                        <a:solidFill>
                          <a:srgbClr val="0C2340"/>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F2F2F2"/>
                    </a:solidFill>
                  </a:tcPr>
                </a:tc>
                <a:tc gridSpan="3">
                  <a:txBody>
                    <a:bodyPr/>
                    <a:lstStyle/>
                    <a:p>
                      <a:pPr algn="ctr" fontAlgn="base"/>
                      <a:r>
                        <a:rPr lang="en-US" sz="1100" b="0" i="0" dirty="0">
                          <a:solidFill>
                            <a:srgbClr val="FFFFFF"/>
                          </a:solidFill>
                          <a:effectLst/>
                        </a:rPr>
                        <a:t>Q4</a:t>
                      </a: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00857C"/>
                    </a:solidFill>
                  </a:tcPr>
                </a:tc>
                <a:tc hMerge="1">
                  <a:txBody>
                    <a:bodyPr/>
                    <a:lstStyle/>
                    <a:p>
                      <a:pPr algn="ctr" fontAlgn="base"/>
                      <a:endParaRPr lang="en-US" sz="1100" b="0" i="0" dirty="0">
                        <a:solidFill>
                          <a:srgbClr val="0C2340"/>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F2F2F2"/>
                    </a:solidFill>
                  </a:tcPr>
                </a:tc>
                <a:tc hMerge="1">
                  <a:txBody>
                    <a:bodyPr/>
                    <a:lstStyle/>
                    <a:p>
                      <a:pPr algn="ctr" fontAlgn="base"/>
                      <a:endParaRPr lang="en-US" sz="1100" b="0" i="0" dirty="0">
                        <a:solidFill>
                          <a:srgbClr val="0C2340"/>
                        </a:solidFill>
                        <a:effectLst/>
                      </a:endParaRP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F2F2F2"/>
                    </a:solidFill>
                  </a:tcPr>
                </a:tc>
                <a:tc>
                  <a:txBody>
                    <a:bodyPr/>
                    <a:lstStyle/>
                    <a:p>
                      <a:pPr algn="ctr" fontAlgn="base"/>
                      <a:r>
                        <a:rPr lang="en-US" sz="1100" b="0" i="0" dirty="0">
                          <a:solidFill>
                            <a:srgbClr val="FFFFFF"/>
                          </a:solidFill>
                          <a:effectLst/>
                        </a:rPr>
                        <a:t>Q1</a:t>
                      </a:r>
                    </a:p>
                  </a:txBody>
                  <a:tcPr>
                    <a:lnL w="1164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8731" cap="flat" cmpd="sng" algn="ctr">
                      <a:solidFill>
                        <a:srgbClr val="FFFFFF"/>
                      </a:solidFill>
                      <a:prstDash val="solid"/>
                      <a:round/>
                      <a:headEnd type="none" w="med" len="med"/>
                      <a:tailEnd type="none" w="med" len="med"/>
                    </a:lnB>
                    <a:solidFill>
                      <a:srgbClr val="00857C"/>
                    </a:solidFill>
                  </a:tcPr>
                </a:tc>
                <a:extLst>
                  <a:ext uri="{0D108BD9-81ED-4DB2-BD59-A6C34878D82A}">
                    <a16:rowId xmlns:a16="http://schemas.microsoft.com/office/drawing/2014/main" val="4064940047"/>
                  </a:ext>
                </a:extLst>
              </a:tr>
              <a:tr h="129421">
                <a:tc>
                  <a:txBody>
                    <a:bodyPr/>
                    <a:lstStyle/>
                    <a:p>
                      <a:pPr algn="ctr" fontAlgn="base"/>
                      <a:r>
                        <a:rPr lang="en-US" sz="1100" b="0" i="0" dirty="0">
                          <a:solidFill>
                            <a:srgbClr val="0C2340"/>
                          </a:solidFill>
                          <a:effectLst/>
                        </a:rPr>
                        <a:t>Jan</a:t>
                      </a:r>
                    </a:p>
                  </a:txBody>
                  <a:tcPr>
                    <a:lnL w="6350" cap="flat" cmpd="sng" algn="ctr">
                      <a:solidFill>
                        <a:srgbClr val="FFFFFF"/>
                      </a:solidFill>
                      <a:prstDash val="solid"/>
                      <a:round/>
                      <a:headEnd type="none" w="med" len="med"/>
                      <a:tailEnd type="none" w="med" len="med"/>
                    </a:lnL>
                    <a:lnR w="8731"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Feb </a:t>
                      </a:r>
                    </a:p>
                  </a:txBody>
                  <a:tcPr>
                    <a:lnL w="8731" cap="flat" cmpd="sng" algn="ctr">
                      <a:solidFill>
                        <a:srgbClr val="FFFFFF"/>
                      </a:solidFill>
                      <a:prstDash val="solid"/>
                      <a:round/>
                      <a:headEnd type="none" w="med" len="med"/>
                      <a:tailEnd type="none" w="med" len="med"/>
                    </a:lnL>
                    <a:lnR w="8731"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March</a:t>
                      </a:r>
                    </a:p>
                  </a:txBody>
                  <a:tcPr>
                    <a:lnL w="8731" cap="flat" cmpd="sng" algn="ctr">
                      <a:solidFill>
                        <a:srgbClr val="FFFFFF"/>
                      </a:solidFill>
                      <a:prstDash val="solid"/>
                      <a:round/>
                      <a:headEnd type="none" w="med" len="med"/>
                      <a:tailEnd type="none" w="med" len="med"/>
                    </a:lnL>
                    <a:lnR w="8731"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April </a:t>
                      </a:r>
                    </a:p>
                  </a:txBody>
                  <a:tcPr>
                    <a:lnL w="8731" cap="flat" cmpd="sng" algn="ctr">
                      <a:solidFill>
                        <a:srgbClr val="FFFFFF"/>
                      </a:solidFill>
                      <a:prstDash val="solid"/>
                      <a:round/>
                      <a:headEnd type="none" w="med" len="med"/>
                      <a:tailEnd type="none" w="med" len="med"/>
                    </a:lnL>
                    <a:lnR w="8731"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May</a:t>
                      </a:r>
                    </a:p>
                  </a:txBody>
                  <a:tcPr>
                    <a:lnL w="8731"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June</a:t>
                      </a: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July </a:t>
                      </a: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Aug</a:t>
                      </a: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Sept</a:t>
                      </a: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Oct</a:t>
                      </a: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Nov</a:t>
                      </a: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Dec</a:t>
                      </a:r>
                    </a:p>
                  </a:txBody>
                  <a:tcPr>
                    <a:lnL w="11640" cap="flat" cmpd="sng" algn="ctr">
                      <a:solidFill>
                        <a:srgbClr val="FFFFFF"/>
                      </a:solidFill>
                      <a:prstDash val="solid"/>
                      <a:round/>
                      <a:headEnd type="none" w="med" len="med"/>
                      <a:tailEnd type="none" w="med" len="med"/>
                    </a:lnL>
                    <a:lnR w="1164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tc>
                  <a:txBody>
                    <a:bodyPr/>
                    <a:lstStyle/>
                    <a:p>
                      <a:pPr algn="ctr" fontAlgn="base"/>
                      <a:r>
                        <a:rPr lang="en-US" sz="1100" b="0" i="0" dirty="0">
                          <a:solidFill>
                            <a:srgbClr val="0C2340"/>
                          </a:solidFill>
                          <a:effectLst/>
                        </a:rPr>
                        <a:t>Jan</a:t>
                      </a:r>
                    </a:p>
                  </a:txBody>
                  <a:tcPr>
                    <a:lnL w="1164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873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ECEB2"/>
                    </a:solidFill>
                  </a:tcPr>
                </a:tc>
                <a:extLst>
                  <a:ext uri="{0D108BD9-81ED-4DB2-BD59-A6C34878D82A}">
                    <a16:rowId xmlns:a16="http://schemas.microsoft.com/office/drawing/2014/main" val="1043556845"/>
                  </a:ext>
                </a:extLst>
              </a:tr>
            </a:tbl>
          </a:graphicData>
        </a:graphic>
      </p:graphicFrame>
      <p:sp>
        <p:nvSpPr>
          <p:cNvPr id="24" name="TextBox 1">
            <a:extLst>
              <a:ext uri="{FF2B5EF4-FFF2-40B4-BE49-F238E27FC236}">
                <a16:creationId xmlns:a16="http://schemas.microsoft.com/office/drawing/2014/main" id="{E0F7D54D-764B-FDC9-C149-857B961145F3}"/>
              </a:ext>
            </a:extLst>
          </p:cNvPr>
          <p:cNvSpPr txBox="1"/>
          <p:nvPr/>
        </p:nvSpPr>
        <p:spPr bwMode="gray">
          <a:xfrm>
            <a:off x="7670114" y="1292196"/>
            <a:ext cx="1193928" cy="430887"/>
          </a:xfrm>
          <a:prstGeom prst="rect">
            <a:avLst/>
          </a:prstGeom>
          <a:noFill/>
        </p:spPr>
        <p:txBody>
          <a:bodyPr wrap="square" rtlCol="0" anchor="b" anchorCtr="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BFB8AF">
                    <a:lumMod val="25000"/>
                  </a:srgbClr>
                </a:solidFill>
              </a:rPr>
              <a:t>MMWR </a:t>
            </a:r>
          </a:p>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BFB8AF">
                    <a:lumMod val="25000"/>
                  </a:srgbClr>
                </a:solidFill>
              </a:rPr>
              <a:t>publication</a:t>
            </a:r>
            <a:endParaRPr kumimoji="0" lang="en-US" sz="1000" i="0" u="none" strike="noStrike" kern="0" cap="none" spc="0" normalizeH="0" baseline="0" noProof="0" dirty="0">
              <a:ln>
                <a:noFill/>
              </a:ln>
              <a:solidFill>
                <a:srgbClr val="BFB8AF">
                  <a:lumMod val="75000"/>
                </a:srgbClr>
              </a:solidFill>
              <a:effectLst/>
              <a:uLnTx/>
              <a:uFillTx/>
            </a:endParaRPr>
          </a:p>
        </p:txBody>
      </p:sp>
      <p:sp>
        <p:nvSpPr>
          <p:cNvPr id="26" name="TextBox 3">
            <a:extLst>
              <a:ext uri="{FF2B5EF4-FFF2-40B4-BE49-F238E27FC236}">
                <a16:creationId xmlns:a16="http://schemas.microsoft.com/office/drawing/2014/main" id="{992B82FA-0FDF-9373-9742-17C8BA0A52B3}"/>
              </a:ext>
            </a:extLst>
          </p:cNvPr>
          <p:cNvSpPr txBox="1"/>
          <p:nvPr/>
        </p:nvSpPr>
        <p:spPr bwMode="gray">
          <a:xfrm>
            <a:off x="5499589" y="1288983"/>
            <a:ext cx="987274" cy="430887"/>
          </a:xfrm>
          <a:prstGeom prst="rect">
            <a:avLst/>
          </a:prstGeom>
          <a:noFill/>
        </p:spPr>
        <p:txBody>
          <a:bodyPr wrap="square" rtlCol="0" anchor="b" anchorCtr="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BFB8AF">
                    <a:lumMod val="25000"/>
                  </a:srgbClr>
                </a:solidFill>
              </a:rPr>
              <a:t>ACIP Vote </a:t>
            </a:r>
          </a:p>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BFB8AF">
                    <a:lumMod val="25000"/>
                  </a:srgbClr>
                </a:solidFill>
              </a:rPr>
              <a:t>6/27</a:t>
            </a:r>
          </a:p>
        </p:txBody>
      </p:sp>
      <p:sp>
        <p:nvSpPr>
          <p:cNvPr id="27" name="TextBox 4">
            <a:extLst>
              <a:ext uri="{FF2B5EF4-FFF2-40B4-BE49-F238E27FC236}">
                <a16:creationId xmlns:a16="http://schemas.microsoft.com/office/drawing/2014/main" id="{6E5C1F83-57B0-9D4A-48A2-63FDBE8CF66F}"/>
              </a:ext>
            </a:extLst>
          </p:cNvPr>
          <p:cNvSpPr txBox="1"/>
          <p:nvPr/>
        </p:nvSpPr>
        <p:spPr bwMode="gray">
          <a:xfrm>
            <a:off x="3741208" y="1283974"/>
            <a:ext cx="1385541" cy="430887"/>
          </a:xfrm>
          <a:prstGeom prst="rect">
            <a:avLst/>
          </a:prstGeom>
          <a:noFill/>
        </p:spPr>
        <p:txBody>
          <a:bodyPr wrap="square" rtlCol="0" anchor="b" anchorCtr="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1100" kern="0" dirty="0">
                <a:solidFill>
                  <a:srgbClr val="BFB8AF">
                    <a:lumMod val="25000"/>
                  </a:srgbClr>
                </a:solidFill>
              </a:rPr>
              <a:t>FDA Approval</a:t>
            </a:r>
          </a:p>
          <a:p>
            <a:pPr marL="0" marR="0" lvl="0" indent="0" algn="r" defTabSz="914400" eaLnBrk="1" fontAlgn="auto" latinLnBrk="0" hangingPunct="1">
              <a:lnSpc>
                <a:spcPct val="100000"/>
              </a:lnSpc>
              <a:spcBef>
                <a:spcPts val="0"/>
              </a:spcBef>
              <a:spcAft>
                <a:spcPts val="0"/>
              </a:spcAft>
              <a:buClrTx/>
              <a:buSzTx/>
              <a:buFontTx/>
              <a:buNone/>
              <a:tabLst/>
              <a:defRPr/>
            </a:pPr>
            <a:r>
              <a:rPr lang="en-US" sz="1100" kern="0" dirty="0">
                <a:solidFill>
                  <a:srgbClr val="BFB8AF">
                    <a:lumMod val="25000"/>
                  </a:srgbClr>
                </a:solidFill>
              </a:rPr>
              <a:t>6/17</a:t>
            </a:r>
          </a:p>
        </p:txBody>
      </p:sp>
      <p:pic>
        <p:nvPicPr>
          <p:cNvPr id="28" name="Picture 27">
            <a:extLst>
              <a:ext uri="{FF2B5EF4-FFF2-40B4-BE49-F238E27FC236}">
                <a16:creationId xmlns:a16="http://schemas.microsoft.com/office/drawing/2014/main" id="{9D0FEC85-8F0C-08BC-08A8-B358F505F3E9}"/>
              </a:ext>
            </a:extLst>
          </p:cNvPr>
          <p:cNvPicPr>
            <a:picLocks noChangeAspect="1"/>
          </p:cNvPicPr>
          <p:nvPr/>
        </p:nvPicPr>
        <p:blipFill>
          <a:blip r:embed="rId3"/>
          <a:stretch>
            <a:fillRect/>
          </a:stretch>
        </p:blipFill>
        <p:spPr>
          <a:xfrm>
            <a:off x="225468" y="2554447"/>
            <a:ext cx="496810" cy="492413"/>
          </a:xfrm>
          <a:prstGeom prst="rect">
            <a:avLst/>
          </a:prstGeom>
        </p:spPr>
      </p:pic>
      <p:sp>
        <p:nvSpPr>
          <p:cNvPr id="29" name="Callout: Down Arrow 28">
            <a:extLst>
              <a:ext uri="{FF2B5EF4-FFF2-40B4-BE49-F238E27FC236}">
                <a16:creationId xmlns:a16="http://schemas.microsoft.com/office/drawing/2014/main" id="{7DDF5CE6-AD69-2D28-7855-8BDCA172743A}"/>
              </a:ext>
            </a:extLst>
          </p:cNvPr>
          <p:cNvSpPr/>
          <p:nvPr/>
        </p:nvSpPr>
        <p:spPr>
          <a:xfrm>
            <a:off x="5058135" y="1349146"/>
            <a:ext cx="182880" cy="346805"/>
          </a:xfrm>
          <a:prstGeom prst="down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0" name="Callout: Down Arrow 29">
            <a:extLst>
              <a:ext uri="{FF2B5EF4-FFF2-40B4-BE49-F238E27FC236}">
                <a16:creationId xmlns:a16="http://schemas.microsoft.com/office/drawing/2014/main" id="{2E4FD82B-C98C-7E00-BF19-39DE7D7AA80C}"/>
              </a:ext>
            </a:extLst>
          </p:cNvPr>
          <p:cNvSpPr/>
          <p:nvPr/>
        </p:nvSpPr>
        <p:spPr>
          <a:xfrm>
            <a:off x="5396885" y="1345900"/>
            <a:ext cx="182880" cy="346805"/>
          </a:xfrm>
          <a:prstGeom prst="down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1" name="Callout: Down Arrow 30">
            <a:extLst>
              <a:ext uri="{FF2B5EF4-FFF2-40B4-BE49-F238E27FC236}">
                <a16:creationId xmlns:a16="http://schemas.microsoft.com/office/drawing/2014/main" id="{160A79B2-23B2-0943-AE99-74D907B3FDC3}"/>
              </a:ext>
            </a:extLst>
          </p:cNvPr>
          <p:cNvSpPr/>
          <p:nvPr/>
        </p:nvSpPr>
        <p:spPr>
          <a:xfrm>
            <a:off x="7575776" y="1334238"/>
            <a:ext cx="182880" cy="346805"/>
          </a:xfrm>
          <a:prstGeom prst="down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2" name="Rectangle 31">
            <a:extLst>
              <a:ext uri="{FF2B5EF4-FFF2-40B4-BE49-F238E27FC236}">
                <a16:creationId xmlns:a16="http://schemas.microsoft.com/office/drawing/2014/main" id="{B06961EA-CBF9-37A9-A197-EE475B4A8B74}"/>
              </a:ext>
            </a:extLst>
          </p:cNvPr>
          <p:cNvSpPr/>
          <p:nvPr/>
        </p:nvSpPr>
        <p:spPr>
          <a:xfrm>
            <a:off x="377824" y="3296778"/>
            <a:ext cx="2103120"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Indication: IPD +PP</a:t>
            </a:r>
          </a:p>
          <a:p>
            <a:pPr algn="ctr"/>
            <a:r>
              <a:rPr lang="en-US" sz="1200" b="1" dirty="0">
                <a:solidFill>
                  <a:srgbClr val="0C2340"/>
                </a:solidFill>
              </a:rPr>
              <a:t>Age Based </a:t>
            </a:r>
            <a:r>
              <a:rPr lang="en-US" sz="1200" b="1" u="sng" dirty="0">
                <a:solidFill>
                  <a:srgbClr val="0C2340"/>
                </a:solidFill>
              </a:rPr>
              <a:t>+</a:t>
            </a:r>
            <a:r>
              <a:rPr lang="en-US" sz="1200" b="1" dirty="0">
                <a:solidFill>
                  <a:srgbClr val="0C2340"/>
                </a:solidFill>
              </a:rPr>
              <a:t>65</a:t>
            </a:r>
          </a:p>
          <a:p>
            <a:pPr algn="ctr"/>
            <a:r>
              <a:rPr lang="en-US" sz="1200" b="1" dirty="0">
                <a:solidFill>
                  <a:srgbClr val="0C2340"/>
                </a:solidFill>
              </a:rPr>
              <a:t>&amp;</a:t>
            </a:r>
          </a:p>
          <a:p>
            <a:pPr algn="ctr"/>
            <a:r>
              <a:rPr lang="en-US" sz="1200" b="1" dirty="0">
                <a:solidFill>
                  <a:srgbClr val="0C2340"/>
                </a:solidFill>
              </a:rPr>
              <a:t>Catch-Up (1 year)</a:t>
            </a:r>
            <a:endParaRPr lang="en-US" sz="1400" b="1" dirty="0">
              <a:solidFill>
                <a:srgbClr val="0C2340"/>
              </a:solidFill>
            </a:endParaRPr>
          </a:p>
        </p:txBody>
      </p:sp>
      <p:sp>
        <p:nvSpPr>
          <p:cNvPr id="33" name="Rectangle 32">
            <a:extLst>
              <a:ext uri="{FF2B5EF4-FFF2-40B4-BE49-F238E27FC236}">
                <a16:creationId xmlns:a16="http://schemas.microsoft.com/office/drawing/2014/main" id="{AB5E3A09-A6BD-3181-7244-19DCEB6C56D4}"/>
              </a:ext>
            </a:extLst>
          </p:cNvPr>
          <p:cNvSpPr/>
          <p:nvPr/>
        </p:nvSpPr>
        <p:spPr>
          <a:xfrm>
            <a:off x="377824" y="5087871"/>
            <a:ext cx="2103120"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Indication: IPD + PP</a:t>
            </a:r>
          </a:p>
          <a:p>
            <a:pPr algn="ctr"/>
            <a:r>
              <a:rPr lang="en-US" sz="1200" b="1" dirty="0">
                <a:solidFill>
                  <a:srgbClr val="0C2340"/>
                </a:solidFill>
              </a:rPr>
              <a:t>Age Based 50-64</a:t>
            </a:r>
          </a:p>
          <a:p>
            <a:pPr algn="ctr"/>
            <a:r>
              <a:rPr lang="en-US" sz="1200" b="1" dirty="0">
                <a:solidFill>
                  <a:srgbClr val="0C2340"/>
                </a:solidFill>
              </a:rPr>
              <a:t>&amp; </a:t>
            </a:r>
          </a:p>
          <a:p>
            <a:pPr algn="ctr"/>
            <a:r>
              <a:rPr lang="en-US" sz="1200" b="1" dirty="0">
                <a:solidFill>
                  <a:srgbClr val="0C2340"/>
                </a:solidFill>
              </a:rPr>
              <a:t>Risk Based 19-49</a:t>
            </a:r>
          </a:p>
        </p:txBody>
      </p:sp>
      <p:sp>
        <p:nvSpPr>
          <p:cNvPr id="34" name="object 34">
            <a:extLst>
              <a:ext uri="{FF2B5EF4-FFF2-40B4-BE49-F238E27FC236}">
                <a16:creationId xmlns:a16="http://schemas.microsoft.com/office/drawing/2014/main" id="{59A747A5-4B82-834A-5707-4BE7CFAB8B03}"/>
              </a:ext>
            </a:extLst>
          </p:cNvPr>
          <p:cNvSpPr/>
          <p:nvPr/>
        </p:nvSpPr>
        <p:spPr>
          <a:xfrm>
            <a:off x="377824" y="4318507"/>
            <a:ext cx="11436347" cy="142353"/>
          </a:xfrm>
          <a:custGeom>
            <a:avLst/>
            <a:gdLst/>
            <a:ahLst/>
            <a:cxnLst/>
            <a:rect l="l" t="t" r="r" b="b"/>
            <a:pathLst>
              <a:path w="6938645">
                <a:moveTo>
                  <a:pt x="6938263" y="0"/>
                </a:moveTo>
                <a:lnTo>
                  <a:pt x="0" y="1"/>
                </a:lnTo>
              </a:path>
            </a:pathLst>
          </a:custGeom>
          <a:ln w="38100">
            <a:solidFill>
              <a:srgbClr val="0C2340"/>
            </a:solidFill>
          </a:ln>
        </p:spPr>
        <p:txBody>
          <a:bodyPr wrap="square" lIns="0" tIns="0" rIns="0" bIns="0" rtlCol="0"/>
          <a:lstStyle/>
          <a:p>
            <a:endParaRPr/>
          </a:p>
        </p:txBody>
      </p:sp>
      <p:sp>
        <p:nvSpPr>
          <p:cNvPr id="35" name="Callout: Down Arrow 34">
            <a:extLst>
              <a:ext uri="{FF2B5EF4-FFF2-40B4-BE49-F238E27FC236}">
                <a16:creationId xmlns:a16="http://schemas.microsoft.com/office/drawing/2014/main" id="{E2741243-7D9D-0938-ACC5-0A6CC236EC1A}"/>
              </a:ext>
            </a:extLst>
          </p:cNvPr>
          <p:cNvSpPr/>
          <p:nvPr/>
        </p:nvSpPr>
        <p:spPr>
          <a:xfrm>
            <a:off x="7152888" y="1338085"/>
            <a:ext cx="182880" cy="346805"/>
          </a:xfrm>
          <a:prstGeom prst="down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6" name="TextBox 1">
            <a:extLst>
              <a:ext uri="{FF2B5EF4-FFF2-40B4-BE49-F238E27FC236}">
                <a16:creationId xmlns:a16="http://schemas.microsoft.com/office/drawing/2014/main" id="{9F42D390-9B99-0487-65C4-44FEFBACBE0F}"/>
              </a:ext>
            </a:extLst>
          </p:cNvPr>
          <p:cNvSpPr txBox="1"/>
          <p:nvPr/>
        </p:nvSpPr>
        <p:spPr bwMode="gray">
          <a:xfrm>
            <a:off x="6496401" y="1328956"/>
            <a:ext cx="777954" cy="430887"/>
          </a:xfrm>
          <a:prstGeom prst="rect">
            <a:avLst/>
          </a:prstGeom>
          <a:noFill/>
        </p:spPr>
        <p:txBody>
          <a:bodyPr wrap="square" rtlCol="0" anchor="b" anchorCtr="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BFB8AF">
                    <a:lumMod val="25000"/>
                  </a:srgbClr>
                </a:solidFill>
              </a:rPr>
              <a:t>Supply Available</a:t>
            </a:r>
            <a:endParaRPr kumimoji="0" lang="en-US" sz="1000" i="0" u="none" strike="noStrike" kern="0" cap="none" spc="0" normalizeH="0" baseline="0" noProof="0" dirty="0">
              <a:ln>
                <a:noFill/>
              </a:ln>
              <a:solidFill>
                <a:srgbClr val="BFB8AF">
                  <a:lumMod val="75000"/>
                </a:srgbClr>
              </a:solidFill>
              <a:effectLst/>
              <a:uLnTx/>
              <a:uFillTx/>
            </a:endParaRPr>
          </a:p>
        </p:txBody>
      </p:sp>
      <p:sp>
        <p:nvSpPr>
          <p:cNvPr id="37" name="Callout: Down Arrow 36">
            <a:extLst>
              <a:ext uri="{FF2B5EF4-FFF2-40B4-BE49-F238E27FC236}">
                <a16:creationId xmlns:a16="http://schemas.microsoft.com/office/drawing/2014/main" id="{E5216D13-2841-DA74-9F20-DEA3B13600C6}"/>
              </a:ext>
            </a:extLst>
          </p:cNvPr>
          <p:cNvSpPr/>
          <p:nvPr/>
        </p:nvSpPr>
        <p:spPr>
          <a:xfrm>
            <a:off x="8619535" y="1328956"/>
            <a:ext cx="182880" cy="346805"/>
          </a:xfrm>
          <a:prstGeom prst="down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TextBox 1">
            <a:extLst>
              <a:ext uri="{FF2B5EF4-FFF2-40B4-BE49-F238E27FC236}">
                <a16:creationId xmlns:a16="http://schemas.microsoft.com/office/drawing/2014/main" id="{446731BB-5F5C-BC4E-E544-E5DAA07A8BDE}"/>
              </a:ext>
            </a:extLst>
          </p:cNvPr>
          <p:cNvSpPr txBox="1"/>
          <p:nvPr/>
        </p:nvSpPr>
        <p:spPr bwMode="gray">
          <a:xfrm>
            <a:off x="8745440" y="1303860"/>
            <a:ext cx="1193928" cy="430887"/>
          </a:xfrm>
          <a:prstGeom prst="rect">
            <a:avLst/>
          </a:prstGeom>
          <a:noFill/>
        </p:spPr>
        <p:txBody>
          <a:bodyPr wrap="square" rtlCol="0" anchor="b" anchorCtr="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BFB8AF">
                    <a:lumMod val="25000"/>
                  </a:srgbClr>
                </a:solidFill>
              </a:rPr>
              <a:t>Medicare Pricing File</a:t>
            </a:r>
            <a:endParaRPr kumimoji="0" lang="en-US" sz="1000" i="0" u="none" strike="noStrike" kern="0" cap="none" spc="0" normalizeH="0" baseline="0" noProof="0" dirty="0">
              <a:ln>
                <a:noFill/>
              </a:ln>
              <a:solidFill>
                <a:srgbClr val="BFB8AF">
                  <a:lumMod val="75000"/>
                </a:srgbClr>
              </a:solidFill>
              <a:effectLst/>
              <a:uLnTx/>
              <a:uFillTx/>
            </a:endParaRPr>
          </a:p>
        </p:txBody>
      </p:sp>
      <p:sp>
        <p:nvSpPr>
          <p:cNvPr id="39" name="object 18">
            <a:extLst>
              <a:ext uri="{FF2B5EF4-FFF2-40B4-BE49-F238E27FC236}">
                <a16:creationId xmlns:a16="http://schemas.microsoft.com/office/drawing/2014/main" id="{47372BB0-E9EE-C88A-BC25-7CD731F9ECBE}"/>
              </a:ext>
            </a:extLst>
          </p:cNvPr>
          <p:cNvSpPr/>
          <p:nvPr/>
        </p:nvSpPr>
        <p:spPr>
          <a:xfrm>
            <a:off x="377824" y="3055792"/>
            <a:ext cx="2103120" cy="45719"/>
          </a:xfrm>
          <a:custGeom>
            <a:avLst/>
            <a:gdLst/>
            <a:ahLst/>
            <a:cxnLst/>
            <a:rect l="l" t="t" r="r" b="b"/>
            <a:pathLst>
              <a:path w="3724275">
                <a:moveTo>
                  <a:pt x="3724010" y="0"/>
                </a:moveTo>
                <a:lnTo>
                  <a:pt x="0" y="1"/>
                </a:lnTo>
              </a:path>
            </a:pathLst>
          </a:custGeom>
          <a:ln w="38100">
            <a:solidFill>
              <a:srgbClr val="0C2340"/>
            </a:solidFill>
          </a:ln>
        </p:spPr>
        <p:txBody>
          <a:bodyPr wrap="square" lIns="0" tIns="0" rIns="0" bIns="0" rtlCol="0"/>
          <a:lstStyle/>
          <a:p>
            <a:endParaRPr/>
          </a:p>
        </p:txBody>
      </p:sp>
      <p:sp>
        <p:nvSpPr>
          <p:cNvPr id="40" name="object 33">
            <a:extLst>
              <a:ext uri="{FF2B5EF4-FFF2-40B4-BE49-F238E27FC236}">
                <a16:creationId xmlns:a16="http://schemas.microsoft.com/office/drawing/2014/main" id="{CA3B95DE-2B2C-2346-BE7C-8CE5F0EF81C6}"/>
              </a:ext>
            </a:extLst>
          </p:cNvPr>
          <p:cNvSpPr txBox="1">
            <a:spLocks/>
          </p:cNvSpPr>
          <p:nvPr/>
        </p:nvSpPr>
        <p:spPr>
          <a:xfrm>
            <a:off x="722278" y="2707887"/>
            <a:ext cx="3724275" cy="25904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a:lstStyle>
          <a:p>
            <a:pPr marL="12700">
              <a:lnSpc>
                <a:spcPct val="100000"/>
              </a:lnSpc>
              <a:spcBef>
                <a:spcPts val="100"/>
              </a:spcBef>
            </a:pPr>
            <a:r>
              <a:rPr lang="en-US" sz="1600" b="1" spc="-20" dirty="0">
                <a:solidFill>
                  <a:srgbClr val="064570"/>
                </a:solidFill>
                <a:latin typeface="Arial" panose="020B0604020202020204" pitchFamily="34" charset="0"/>
                <a:cs typeface="Arial" panose="020B0604020202020204" pitchFamily="34" charset="0"/>
              </a:rPr>
              <a:t>Coverage Insights</a:t>
            </a:r>
          </a:p>
        </p:txBody>
      </p:sp>
      <p:sp>
        <p:nvSpPr>
          <p:cNvPr id="41" name="TextBox 40">
            <a:extLst>
              <a:ext uri="{FF2B5EF4-FFF2-40B4-BE49-F238E27FC236}">
                <a16:creationId xmlns:a16="http://schemas.microsoft.com/office/drawing/2014/main" id="{F8225F04-AC4A-4D97-DC36-DFB332BAEAC7}"/>
              </a:ext>
            </a:extLst>
          </p:cNvPr>
          <p:cNvSpPr txBox="1"/>
          <p:nvPr/>
        </p:nvSpPr>
        <p:spPr>
          <a:xfrm>
            <a:off x="2562318" y="3196701"/>
            <a:ext cx="9110728" cy="1223470"/>
          </a:xfrm>
          <a:prstGeom prst="rect">
            <a:avLst/>
          </a:prstGeom>
          <a:noFill/>
        </p:spPr>
        <p:txBody>
          <a:bodyPr wrap="square" lIns="0" tIns="0" rIns="0" bIns="0" rtlCol="0">
            <a:noAutofit/>
          </a:bodyPr>
          <a:lstStyle/>
          <a:p>
            <a:pPr marL="171450" indent="-171450" algn="l">
              <a:buFont typeface="Arial" panose="020B0604020202020204" pitchFamily="34" charset="0"/>
              <a:buChar char="•"/>
            </a:pPr>
            <a:r>
              <a:rPr lang="en-US" sz="1400" dirty="0">
                <a:latin typeface="+mj-lt"/>
                <a:ea typeface="Times New Roman" panose="02020603050405020304" pitchFamily="18" charset="0"/>
              </a:rPr>
              <a:t>T</a:t>
            </a:r>
            <a:r>
              <a:rPr lang="en-US" sz="1400" dirty="0">
                <a:effectLst/>
                <a:latin typeface="+mj-lt"/>
                <a:ea typeface="Times New Roman" panose="02020603050405020304" pitchFamily="18" charset="0"/>
              </a:rPr>
              <a:t>he 65+ will be covered/reimbursed for vaccination through Medicare. (Part B medical benefit)</a:t>
            </a:r>
          </a:p>
          <a:p>
            <a:pPr algn="l"/>
            <a:endParaRPr lang="en-US" sz="1400" dirty="0">
              <a:effectLst/>
              <a:latin typeface="+mj-lt"/>
              <a:ea typeface="Times New Roman" panose="02020603050405020304" pitchFamily="18" charset="0"/>
            </a:endParaRPr>
          </a:p>
          <a:p>
            <a:pPr marL="171450" indent="-171450">
              <a:buFont typeface="Arial" panose="020B0604020202020204" pitchFamily="34" charset="0"/>
              <a:buChar char="•"/>
            </a:pPr>
            <a:r>
              <a:rPr lang="en-US" sz="1400" dirty="0">
                <a:effectLst/>
                <a:latin typeface="+mj-lt"/>
                <a:ea typeface="Times New Roman" panose="02020603050405020304" pitchFamily="18" charset="0"/>
              </a:rPr>
              <a:t>Coverage timeline for Medicare is expected at MLN announcement however, realistically, reimbursement is implemented once the pricing file has been released. </a:t>
            </a:r>
          </a:p>
        </p:txBody>
      </p:sp>
      <p:sp>
        <p:nvSpPr>
          <p:cNvPr id="42" name="TextBox 41">
            <a:extLst>
              <a:ext uri="{FF2B5EF4-FFF2-40B4-BE49-F238E27FC236}">
                <a16:creationId xmlns:a16="http://schemas.microsoft.com/office/drawing/2014/main" id="{CD1B001C-2324-4EC1-6FDD-13336543BDE5}"/>
              </a:ext>
            </a:extLst>
          </p:cNvPr>
          <p:cNvSpPr txBox="1"/>
          <p:nvPr/>
        </p:nvSpPr>
        <p:spPr>
          <a:xfrm>
            <a:off x="2578439" y="4469438"/>
            <a:ext cx="9514658" cy="2388562"/>
          </a:xfrm>
          <a:prstGeom prst="rect">
            <a:avLst/>
          </a:prstGeom>
          <a:noFill/>
        </p:spPr>
        <p:txBody>
          <a:bodyPr wrap="square" lIns="0" tIns="0" rIns="0" bIns="0" rtlCol="0">
            <a:noAutofit/>
          </a:bodyPr>
          <a:lstStyle/>
          <a:p>
            <a:pPr marL="171450" indent="-171450" algn="l">
              <a:spcAft>
                <a:spcPts val="600"/>
              </a:spcAft>
              <a:buFont typeface="Arial" panose="020B0604020202020204" pitchFamily="34" charset="0"/>
              <a:buChar char="•"/>
            </a:pPr>
            <a:r>
              <a:rPr lang="en-US" sz="1400" dirty="0">
                <a:latin typeface="+mj-lt"/>
                <a:ea typeface="Times New Roman" panose="02020603050405020304" pitchFamily="18" charset="0"/>
              </a:rPr>
              <a:t>T</a:t>
            </a:r>
            <a:r>
              <a:rPr lang="en-US" sz="1400" dirty="0">
                <a:effectLst/>
                <a:latin typeface="+mj-lt"/>
                <a:ea typeface="Times New Roman" panose="02020603050405020304" pitchFamily="18" charset="0"/>
              </a:rPr>
              <a:t>he 50-64 &amp; risk based will be covered/reimbursed through a mix of Medicaid and Commercial (either via </a:t>
            </a:r>
            <a:r>
              <a:rPr lang="en-US" sz="1400" dirty="0">
                <a:latin typeface="+mj-lt"/>
                <a:ea typeface="Times New Roman" panose="02020603050405020304" pitchFamily="18" charset="0"/>
              </a:rPr>
              <a:t>pharmacy and medical benefit). </a:t>
            </a:r>
          </a:p>
          <a:p>
            <a:pPr marL="171450" indent="-171450">
              <a:spcAft>
                <a:spcPts val="600"/>
              </a:spcAft>
              <a:buFont typeface="Arial" panose="020B0604020202020204" pitchFamily="34" charset="0"/>
              <a:buChar char="•"/>
            </a:pPr>
            <a:r>
              <a:rPr lang="en-US" sz="1400" dirty="0">
                <a:effectLst/>
                <a:latin typeface="+mj-lt"/>
                <a:ea typeface="Times New Roman" panose="02020603050405020304" pitchFamily="18" charset="0"/>
              </a:rPr>
              <a:t>The CDC’s Advisory Committee on Immunization Practices (ACIP) recommends standing orders for pneumococcal vaccinations</a:t>
            </a:r>
          </a:p>
          <a:p>
            <a:pPr marL="171450" indent="-171450">
              <a:spcAft>
                <a:spcPts val="600"/>
              </a:spcAft>
              <a:buFont typeface="Arial" panose="020B0604020202020204" pitchFamily="34" charset="0"/>
              <a:buChar char="•"/>
            </a:pPr>
            <a:r>
              <a:rPr lang="en-US" sz="1400" dirty="0">
                <a:effectLst/>
                <a:latin typeface="+mj-lt"/>
                <a:ea typeface="Times New Roman" panose="02020603050405020304" pitchFamily="18" charset="0"/>
              </a:rPr>
              <a:t>Coverage on commercial plans typically begins the first day of the plan year (one year after the ACIP recommendation is published in the Morbidity and Mortality Weekly Report (MMWR) or on the Immunization Schedule, whichever happens sooner</a:t>
            </a:r>
            <a:r>
              <a:rPr lang="en-US" sz="1400" dirty="0">
                <a:latin typeface="+mj-lt"/>
                <a:ea typeface="Times New Roman" panose="02020603050405020304" pitchFamily="18" charset="0"/>
              </a:rPr>
              <a:t>)</a:t>
            </a:r>
            <a:endParaRPr lang="en-US" sz="1400" dirty="0">
              <a:effectLst/>
              <a:latin typeface="+mj-lt"/>
              <a:ea typeface="Times New Roman" panose="02020603050405020304" pitchFamily="18" charset="0"/>
            </a:endParaRPr>
          </a:p>
          <a:p>
            <a:pPr marL="171450" indent="-171450">
              <a:spcAft>
                <a:spcPts val="600"/>
              </a:spcAft>
              <a:buFont typeface="Arial" panose="020B0604020202020204" pitchFamily="34" charset="0"/>
              <a:buChar char="•"/>
            </a:pPr>
            <a:r>
              <a:rPr lang="en-US" sz="1400" dirty="0">
                <a:effectLst/>
                <a:latin typeface="+mj-lt"/>
                <a:ea typeface="Times New Roman" panose="02020603050405020304" pitchFamily="18" charset="0"/>
              </a:rPr>
              <a:t>Medicaid will be dependent on the release of the fee schedule (timings are unknown and state dependent).</a:t>
            </a:r>
          </a:p>
          <a:p>
            <a:pPr marL="171450" indent="-171450">
              <a:spcAft>
                <a:spcPts val="600"/>
              </a:spcAft>
              <a:buFont typeface="Arial" panose="020B0604020202020204" pitchFamily="34" charset="0"/>
              <a:buChar char="•"/>
            </a:pPr>
            <a:r>
              <a:rPr lang="en-US" sz="1400" dirty="0">
                <a:latin typeface="+mj-lt"/>
                <a:ea typeface="Calibri" panose="020F0502020204030204" pitchFamily="34" charset="0"/>
              </a:rPr>
              <a:t>Historically, commercial coverage of vaccine is 50% by 3 months and 80-90% coverage by 6 months</a:t>
            </a:r>
          </a:p>
          <a:p>
            <a:pPr marL="171450" indent="-171450">
              <a:buFont typeface="Arial" panose="020B0604020202020204" pitchFamily="34" charset="0"/>
              <a:buChar char="•"/>
            </a:pPr>
            <a:endParaRPr lang="en-US" sz="1400" dirty="0">
              <a:effectLst/>
              <a:latin typeface="Calibri Light" panose="020F0302020204030204" pitchFamily="34" charset="0"/>
              <a:ea typeface="Times New Roman" panose="02020603050405020304" pitchFamily="18" charset="0"/>
            </a:endParaRPr>
          </a:p>
          <a:p>
            <a:pPr marL="171450" indent="-171450">
              <a:buFont typeface="Arial" panose="020B0604020202020204" pitchFamily="34" charset="0"/>
              <a:buChar char="•"/>
            </a:pPr>
            <a:endParaRPr lang="en-US" sz="1200" u="sng" dirty="0">
              <a:solidFill>
                <a:srgbClr val="0563C1"/>
              </a:solidFill>
              <a:effectLst/>
              <a:latin typeface="Calibri Light" panose="020F0302020204030204" pitchFamily="34" charset="0"/>
              <a:ea typeface="Times New Roman" panose="02020603050405020304" pitchFamily="18" charset="0"/>
            </a:endParaRPr>
          </a:p>
          <a:p>
            <a:pPr marL="171450" indent="-171450" algn="l">
              <a:buFont typeface="Arial" panose="020B0604020202020204" pitchFamily="34" charset="0"/>
              <a:buChar char="•"/>
            </a:pPr>
            <a:endParaRPr lang="en-US" sz="1200" dirty="0"/>
          </a:p>
        </p:txBody>
      </p:sp>
      <p:sp>
        <p:nvSpPr>
          <p:cNvPr id="45" name="Callout: Down Arrow 44">
            <a:extLst>
              <a:ext uri="{FF2B5EF4-FFF2-40B4-BE49-F238E27FC236}">
                <a16:creationId xmlns:a16="http://schemas.microsoft.com/office/drawing/2014/main" id="{AF03F8C7-702D-6DA3-869B-708BF4474347}"/>
              </a:ext>
            </a:extLst>
          </p:cNvPr>
          <p:cNvSpPr/>
          <p:nvPr/>
        </p:nvSpPr>
        <p:spPr>
          <a:xfrm>
            <a:off x="11014694" y="1326014"/>
            <a:ext cx="182880" cy="346805"/>
          </a:xfrm>
          <a:prstGeom prst="down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6" name="TextBox 1">
            <a:extLst>
              <a:ext uri="{FF2B5EF4-FFF2-40B4-BE49-F238E27FC236}">
                <a16:creationId xmlns:a16="http://schemas.microsoft.com/office/drawing/2014/main" id="{BAE50D55-2FB9-72CB-EED6-A66432453FE2}"/>
              </a:ext>
            </a:extLst>
          </p:cNvPr>
          <p:cNvSpPr txBox="1"/>
          <p:nvPr/>
        </p:nvSpPr>
        <p:spPr bwMode="gray">
          <a:xfrm>
            <a:off x="11197574" y="1178369"/>
            <a:ext cx="987274" cy="553998"/>
          </a:xfrm>
          <a:prstGeom prst="rect">
            <a:avLst/>
          </a:prstGeom>
          <a:noFill/>
        </p:spPr>
        <p:txBody>
          <a:bodyPr wrap="square" rtlCol="0" anchor="b" anchorCtr="0">
            <a:spAutoFit/>
          </a:bodyPr>
          <a:ls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BFB8AF">
                    <a:lumMod val="25000"/>
                  </a:srgbClr>
                </a:solidFill>
              </a:rPr>
              <a:t> ~90%</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BFB8AF">
                    <a:lumMod val="25000"/>
                  </a:srgbClr>
                </a:solidFill>
              </a:rPr>
              <a:t>Commercial  coverage</a:t>
            </a:r>
            <a:endParaRPr kumimoji="0" lang="en-US" sz="800" i="0" u="none" strike="noStrike" kern="0" cap="none" spc="0" normalizeH="0" baseline="0" noProof="0" dirty="0">
              <a:ln>
                <a:noFill/>
              </a:ln>
              <a:solidFill>
                <a:srgbClr val="BFB8AF">
                  <a:lumMod val="75000"/>
                </a:srgbClr>
              </a:solidFill>
              <a:effectLst/>
              <a:uLnTx/>
              <a:uFillTx/>
            </a:endParaRPr>
          </a:p>
        </p:txBody>
      </p:sp>
    </p:spTree>
    <p:extLst>
      <p:ext uri="{BB962C8B-B14F-4D97-AF65-F5344CB8AC3E}">
        <p14:creationId xmlns:p14="http://schemas.microsoft.com/office/powerpoint/2010/main" val="319266943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ap="rnd">
          <a:solidFill>
            <a:schemeClr val="bg1">
              <a:lumMod val="85000"/>
            </a:schemeClr>
          </a:solidFill>
          <a:prstDash val="sysDot"/>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W4490494 2023 GC Masterbrand PPTtemplate_Merck_v8" id="{4FCCFB40-4EF9-F947-9AB6-A283CE8FF43C}" vid="{8CA8CDAF-A932-3244-9011-B742400C75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ysClr val="windowText" lastClr="000000"/>
    </a:dk1>
    <a:lt1>
      <a:sysClr val="window" lastClr="FFFFFF"/>
    </a:lt1>
    <a:dk2>
      <a:srgbClr val="66233A"/>
    </a:dk2>
    <a:lt2>
      <a:srgbClr val="9AC92E"/>
    </a:lt2>
    <a:accent1>
      <a:srgbClr val="00877C"/>
    </a:accent1>
    <a:accent2>
      <a:srgbClr val="6ECEB2"/>
    </a:accent2>
    <a:accent3>
      <a:srgbClr val="BFB8AF"/>
    </a:accent3>
    <a:accent4>
      <a:srgbClr val="F68D2E"/>
    </a:accent4>
    <a:accent5>
      <a:srgbClr val="37424A"/>
    </a:accent5>
    <a:accent6>
      <a:srgbClr val="FBE12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Custom 3">
    <a:dk1>
      <a:sysClr val="windowText" lastClr="000000"/>
    </a:dk1>
    <a:lt1>
      <a:sysClr val="window" lastClr="FFFFFF"/>
    </a:lt1>
    <a:dk2>
      <a:srgbClr val="66233A"/>
    </a:dk2>
    <a:lt2>
      <a:srgbClr val="9AC92E"/>
    </a:lt2>
    <a:accent1>
      <a:srgbClr val="00877C"/>
    </a:accent1>
    <a:accent2>
      <a:srgbClr val="6ECEB2"/>
    </a:accent2>
    <a:accent3>
      <a:srgbClr val="BFB8AF"/>
    </a:accent3>
    <a:accent4>
      <a:srgbClr val="F68D2E"/>
    </a:accent4>
    <a:accent5>
      <a:srgbClr val="37424A"/>
    </a:accent5>
    <a:accent6>
      <a:srgbClr val="FBE12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B27ABA43355343AB3FEB9FDE47060F" ma:contentTypeVersion="13" ma:contentTypeDescription="Create a new document." ma:contentTypeScope="" ma:versionID="568e38a7597e4555617e44cf67d1a919">
  <xsd:schema xmlns:xsd="http://www.w3.org/2001/XMLSchema" xmlns:xs="http://www.w3.org/2001/XMLSchema" xmlns:p="http://schemas.microsoft.com/office/2006/metadata/properties" xmlns:ns2="fce8479f-9d44-42c8-bb82-ecad2a5cf390" xmlns:ns3="6401060d-dbf7-4917-a903-d5106de4a57e" targetNamespace="http://schemas.microsoft.com/office/2006/metadata/properties" ma:root="true" ma:fieldsID="3499555c4925651e433535c6377294ab" ns2:_="" ns3:_="">
    <xsd:import namespace="fce8479f-9d44-42c8-bb82-ecad2a5cf390"/>
    <xsd:import namespace="6401060d-dbf7-4917-a903-d5106de4a5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e8479f-9d44-42c8-bb82-ecad2a5cf3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f5e642b-91f5-4888-b018-43334a040d0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401060d-dbf7-4917-a903-d5106de4a57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ce8479f-9d44-42c8-bb82-ecad2a5cf390">
      <Terms xmlns="http://schemas.microsoft.com/office/infopath/2007/PartnerControls"/>
    </lcf76f155ced4ddcb4097134ff3c332f>
    <SharedWithUsers xmlns="6401060d-dbf7-4917-a903-d5106de4a57e">
      <UserInfo>
        <DisplayName>Ahn, Maureen</DisplayName>
        <AccountId>51</AccountId>
        <AccountType/>
      </UserInfo>
      <UserInfo>
        <DisplayName>Ogden, Kristin L</DisplayName>
        <AccountId>19</AccountId>
        <AccountType/>
      </UserInfo>
      <UserInfo>
        <DisplayName>Alvarez, Giovanna</DisplayName>
        <AccountId>85</AccountId>
        <AccountType/>
      </UserInfo>
      <UserInfo>
        <DisplayName>Brunner, George S</DisplayName>
        <AccountId>69</AccountId>
        <AccountType/>
      </UserInfo>
      <UserInfo>
        <DisplayName>Frazzette, John</DisplayName>
        <AccountId>17</AccountId>
        <AccountType/>
      </UserInfo>
    </SharedWithUsers>
  </documentManagement>
</p:properties>
</file>

<file path=customXml/itemProps1.xml><?xml version="1.0" encoding="utf-8"?>
<ds:datastoreItem xmlns:ds="http://schemas.openxmlformats.org/officeDocument/2006/customXml" ds:itemID="{DE25F8F9-7E65-4125-8C9D-EDA2485083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e8479f-9d44-42c8-bb82-ecad2a5cf390"/>
    <ds:schemaRef ds:uri="6401060d-dbf7-4917-a903-d5106de4a5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51F20A-EE76-4ED5-82A6-B6E5B5B7E1F8}">
  <ds:schemaRefs>
    <ds:schemaRef ds:uri="http://schemas.microsoft.com/sharepoint/v3/contenttype/forms"/>
  </ds:schemaRefs>
</ds:datastoreItem>
</file>

<file path=customXml/itemProps3.xml><?xml version="1.0" encoding="utf-8"?>
<ds:datastoreItem xmlns:ds="http://schemas.openxmlformats.org/officeDocument/2006/customXml" ds:itemID="{FCA586B7-7BDF-49A8-A4C0-08D5919F59D2}">
  <ds:schemaRefs>
    <ds:schemaRef ds:uri="http://schemas.microsoft.com/office/2006/documentManagement/types"/>
    <ds:schemaRef ds:uri="6401060d-dbf7-4917-a903-d5106de4a57e"/>
    <ds:schemaRef ds:uri="http://purl.org/dc/terms/"/>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fce8479f-9d44-42c8-bb82-ecad2a5cf39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Merck 16_9 default PPT template</Template>
  <TotalTime>10</TotalTime>
  <Words>8524</Words>
  <Application>Microsoft Office PowerPoint</Application>
  <PresentationFormat>Widescreen</PresentationFormat>
  <Paragraphs>1137</Paragraphs>
  <Slides>42</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Arial Narrow</vt:lpstr>
      <vt:lpstr>Calibri</vt:lpstr>
      <vt:lpstr>Calibri Light</vt:lpstr>
      <vt:lpstr>Courier New</vt:lpstr>
      <vt:lpstr>Invention</vt:lpstr>
      <vt:lpstr>Invention Light</vt:lpstr>
      <vt:lpstr>Segoe UI</vt:lpstr>
      <vt:lpstr>Merck 16:9 PPT Theme</vt:lpstr>
      <vt:lpstr>think-cell Slide</vt:lpstr>
      <vt:lpstr>V116 Pharmacy </vt:lpstr>
      <vt:lpstr>  Pharmacy  pneumococcal market</vt:lpstr>
      <vt:lpstr>The Pfizer vaccine portfolio leads the total Adult pneumococcal  dose performance in the Pharmacy segment</vt:lpstr>
      <vt:lpstr>On average, 46% of Adult PCV20 doses are administered by pharmacy</vt:lpstr>
      <vt:lpstr>Competitor share within the Pharmacy segment drives their share in the overall Adult pneumococcal market</vt:lpstr>
      <vt:lpstr>Adult Pneumo market summary: Pharmacy is a must win segment</vt:lpstr>
      <vt:lpstr>Voice of the customer learnings for V116 Launch</vt:lpstr>
      <vt:lpstr>Guiding principles for pharmacy contracting</vt:lpstr>
      <vt:lpstr>Coverage in pharmacy will follow ACIP recommendations </vt:lpstr>
      <vt:lpstr>The top 3 pharmacy retailers account for highest opportunity and level of strategic engagement</vt:lpstr>
      <vt:lpstr>High-level assessment of top 3 retail pharmacy accounts</vt:lpstr>
      <vt:lpstr>Pharmacy pneumococcal market: Customer insights</vt:lpstr>
      <vt:lpstr>Pharmacy pneumococcal market: Market insights</vt:lpstr>
      <vt:lpstr>  V116 strategy: Pharmacy</vt:lpstr>
      <vt:lpstr>V116 opportunity spaces: Pharmacy as a key customer</vt:lpstr>
      <vt:lpstr>Pharmacy – Overview of customer segments </vt:lpstr>
      <vt:lpstr>Pharmacy Strategy summary</vt:lpstr>
      <vt:lpstr>Pharmacy Strategy summary</vt:lpstr>
      <vt:lpstr>Pharmacy Strategy summary</vt:lpstr>
      <vt:lpstr>Pharmacy Strategy summary</vt:lpstr>
      <vt:lpstr>Pharmacy Strategy summary</vt:lpstr>
      <vt:lpstr>Pharmacy Strategy summary</vt:lpstr>
      <vt:lpstr>Pharmacy Strategy summary</vt:lpstr>
      <vt:lpstr>Pharmacy Strategy summary</vt:lpstr>
      <vt:lpstr>  Pharmacy action plan: HCP disease state awareness</vt:lpstr>
      <vt:lpstr>2023–2024 V116 DSA – Pharmacy HCP tactic roadmap (Retail, IPN, &amp; LTC)</vt:lpstr>
      <vt:lpstr>2023–2024 V116 DSA – Pharmacy HCP tactics, channel, &amp; objectives</vt:lpstr>
      <vt:lpstr>Pharmacy action plan: HCP/HCC brand launch</vt:lpstr>
      <vt:lpstr>2024 V116 branded campaign – Pharmacy HCP tactic roadmap  (Retail, IPN, &amp; LTC)</vt:lpstr>
      <vt:lpstr>2024 V116 branded campaign – Pharmacy HCP tactics, channel, &amp; objectives</vt:lpstr>
      <vt:lpstr>2024 V116 branded campaign – Pharmacy HCC tactic roadmap </vt:lpstr>
      <vt:lpstr>2024 V116 branded campaign –  Pharmacy HCC tactics, channel, &amp; objectives</vt:lpstr>
      <vt:lpstr>Pharmacy action plan: Field execution</vt:lpstr>
      <vt:lpstr>V116 Pharmacy segment: Merck roles &amp; responsibilities</vt:lpstr>
      <vt:lpstr>V116 Pharmacy field execution timeline and resources</vt:lpstr>
      <vt:lpstr> Back-up</vt:lpstr>
      <vt:lpstr>Across all market segments, competitor total doses  led by PCV20 growth outperform Merck pneumococcal portfolio</vt:lpstr>
      <vt:lpstr>In R12M, the Pharmacy segment represents 31.6% of Adult pneumococcal doses administered</vt:lpstr>
      <vt:lpstr>Pharmacy pneumococcal payer environment</vt:lpstr>
      <vt:lpstr>Adult pneumococcal doses administered by vaccine location</vt:lpstr>
      <vt:lpstr>2022 Adult PCV20 doses administered by vaccine location</vt:lpstr>
      <vt:lpstr>Adult pneumococcal share – R12M – all market and Pharmacy segments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P119098 - V116 Pharmacy Strategy</dc:title>
  <dc:subject/>
  <dc:creator>Call eSlide @ 866-237-5433</dc:creator>
  <cp:keywords/>
  <dc:description>template = P118610_MERCK 16x9 Template; For external audiences in the US and Canada</dc:description>
  <cp:lastModifiedBy>Murugan, Senthil</cp:lastModifiedBy>
  <cp:revision>59</cp:revision>
  <cp:lastPrinted>2023-09-28T22:11:58Z</cp:lastPrinted>
  <dcterms:created xsi:type="dcterms:W3CDTF">2023-07-14T23:20:08Z</dcterms:created>
  <dcterms:modified xsi:type="dcterms:W3CDTF">2024-03-04T22:50:22Z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1acc0d-dcc4-4dc9-a2c5-be70b05a2fe6_Enabled">
    <vt:lpwstr>true</vt:lpwstr>
  </property>
  <property fmtid="{D5CDD505-2E9C-101B-9397-08002B2CF9AE}" pid="3" name="MSIP_Label_e81acc0d-dcc4-4dc9-a2c5-be70b05a2fe6_SetDate">
    <vt:lpwstr>2021-06-14T15:54:25Z</vt:lpwstr>
  </property>
  <property fmtid="{D5CDD505-2E9C-101B-9397-08002B2CF9AE}" pid="4" name="MSIP_Label_e81acc0d-dcc4-4dc9-a2c5-be70b05a2fe6_Method">
    <vt:lpwstr>Privileged</vt:lpwstr>
  </property>
  <property fmtid="{D5CDD505-2E9C-101B-9397-08002B2CF9AE}" pid="5" name="MSIP_Label_e81acc0d-dcc4-4dc9-a2c5-be70b05a2fe6_Name">
    <vt:lpwstr>e81acc0d-dcc4-4dc9-a2c5-be70b05a2fe6</vt:lpwstr>
  </property>
  <property fmtid="{D5CDD505-2E9C-101B-9397-08002B2CF9AE}" pid="6" name="MSIP_Label_e81acc0d-dcc4-4dc9-a2c5-be70b05a2fe6_SiteId">
    <vt:lpwstr>a00de4ec-48a8-43a6-be74-e31274e2060d</vt:lpwstr>
  </property>
  <property fmtid="{D5CDD505-2E9C-101B-9397-08002B2CF9AE}" pid="7" name="MSIP_Label_e81acc0d-dcc4-4dc9-a2c5-be70b05a2fe6_ActionId">
    <vt:lpwstr>4cb7b307-53cf-4083-acc7-1d6c7accb9ec</vt:lpwstr>
  </property>
  <property fmtid="{D5CDD505-2E9C-101B-9397-08002B2CF9AE}" pid="8" name="MSIP_Label_e81acc0d-dcc4-4dc9-a2c5-be70b05a2fe6_ContentBits">
    <vt:lpwstr>0</vt:lpwstr>
  </property>
  <property fmtid="{D5CDD505-2E9C-101B-9397-08002B2CF9AE}" pid="9" name="_NewReviewCycle">
    <vt:lpwstr/>
  </property>
  <property fmtid="{D5CDD505-2E9C-101B-9397-08002B2CF9AE}" pid="10" name="ContentTypeId">
    <vt:lpwstr>0x010100FEB27ABA43355343AB3FEB9FDE47060F</vt:lpwstr>
  </property>
  <property fmtid="{D5CDD505-2E9C-101B-9397-08002B2CF9AE}" pid="11" name="MediaServiceImageTags">
    <vt:lpwstr/>
  </property>
</Properties>
</file>