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412" r:id="rId3"/>
    <p:sldId id="411" r:id="rId4"/>
    <p:sldId id="416" r:id="rId5"/>
    <p:sldId id="414" r:id="rId6"/>
    <p:sldId id="272" r:id="rId7"/>
    <p:sldId id="418" r:id="rId8"/>
    <p:sldId id="425" r:id="rId9"/>
    <p:sldId id="417" r:id="rId10"/>
    <p:sldId id="420" r:id="rId11"/>
    <p:sldId id="419" r:id="rId12"/>
    <p:sldId id="421" r:id="rId13"/>
    <p:sldId id="422" r:id="rId14"/>
    <p:sldId id="423" r:id="rId15"/>
    <p:sldId id="424" r:id="rId16"/>
    <p:sldId id="426" r:id="rId17"/>
    <p:sldId id="427" r:id="rId18"/>
    <p:sldId id="428" r:id="rId19"/>
    <p:sldId id="429" r:id="rId20"/>
    <p:sldId id="430" r:id="rId21"/>
    <p:sldId id="432" r:id="rId22"/>
    <p:sldId id="433" r:id="rId23"/>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7" autoAdjust="0"/>
    <p:restoredTop sz="96192"/>
  </p:normalViewPr>
  <p:slideViewPr>
    <p:cSldViewPr snapToGrid="0" showGuides="1">
      <p:cViewPr varScale="1">
        <p:scale>
          <a:sx n="76" d="100"/>
          <a:sy n="76" d="100"/>
        </p:scale>
        <p:origin x="328"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22/01/2024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Brand sales depends on groups of entities that operate in a dynamic market environment with complex interactions among them. Examples of the entities are HCPs, Consumers, Government Policies, Brand efficacy and safety, Managed Care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Our objective here is simulate these behaviors virtually in a computer, so that a marketer can observe the estimated sales trends arising from different marketing strategies applied within the dynamic environment. The learnings help to fine tune the marketing strategies at both macro and micro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2</a:t>
            </a:fld>
            <a:endParaRPr lang="en-GB" dirty="0"/>
          </a:p>
        </p:txBody>
      </p:sp>
    </p:spTree>
    <p:extLst>
      <p:ext uri="{BB962C8B-B14F-4D97-AF65-F5344CB8AC3E}">
        <p14:creationId xmlns:p14="http://schemas.microsoft.com/office/powerpoint/2010/main" val="235573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consider an example. </a:t>
            </a:r>
          </a:p>
          <a:p>
            <a:endParaRPr lang="en-US"/>
          </a:p>
          <a:p>
            <a:r>
              <a:rPr lang="en-US"/>
              <a:t>A brand’s market environment and its sales are impacted by multiple factors such as a) HCP and Consumer Targets b) Formulary Positions c) Brand Efficacy &amp; Prescribing Information (PI) d) HCP and Consumer Promotions e) Competition etc.</a:t>
            </a:r>
          </a:p>
          <a:p>
            <a:endParaRPr lang="en-US"/>
          </a:p>
          <a:p>
            <a:r>
              <a:rPr lang="en-US"/>
              <a:t>Currently, we study and model the impacts of such factors on resulting sales independently by respective teams of experts. The interactions are not completely captured. </a:t>
            </a:r>
          </a:p>
          <a:p>
            <a:endParaRPr lang="en-US"/>
          </a:p>
          <a:p>
            <a:r>
              <a:rPr lang="en-US"/>
              <a:t>In reality, these factors depend on each other and a complex interaction among them defines the market environment and the resulting sales. </a:t>
            </a:r>
          </a:p>
          <a:p>
            <a:endParaRPr lang="en-US"/>
          </a:p>
          <a:p>
            <a:r>
              <a:rPr lang="en-US"/>
              <a:t>A clear opportunity exists to study sales trends and develop effective marketing strategies through analytical models that would incorporate such interactions along with individual factors. </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3</a:t>
            </a:fld>
            <a:endParaRPr lang="en-GB" dirty="0"/>
          </a:p>
        </p:txBody>
      </p:sp>
    </p:spTree>
    <p:extLst>
      <p:ext uri="{BB962C8B-B14F-4D97-AF65-F5344CB8AC3E}">
        <p14:creationId xmlns:p14="http://schemas.microsoft.com/office/powerpoint/2010/main" val="363722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Agent Based Modeling is a simulation technique that could help in mimicking complex market environment. </a:t>
            </a:r>
          </a:p>
          <a:p>
            <a:endParaRPr lang="en-US"/>
          </a:p>
          <a:p>
            <a:r>
              <a:rPr lang="en-US"/>
              <a:t>Once modeled and validated, marketers then virtually simulate multiple marketing strategies and study the sales outcomes.  </a:t>
            </a:r>
          </a:p>
          <a:p>
            <a:endParaRPr lang="en-US"/>
          </a:p>
          <a:p>
            <a:r>
              <a:rPr lang="en-US"/>
              <a:t>This enables the marketer to choose most effective strategy to maximize sales.</a:t>
            </a:r>
          </a:p>
          <a:p>
            <a:endParaRPr lang="en-US"/>
          </a:p>
          <a:p>
            <a:r>
              <a:rPr lang="en-US"/>
              <a:t>We start with creating thousands of virtual HCPs and Consumers. </a:t>
            </a:r>
          </a:p>
          <a:p>
            <a:r>
              <a:rPr lang="en-US"/>
              <a:t>Each HCP is assigned attributes such as Specialty, Group Practice, Geographic Location, Plans, Promotions, Targeting status etc. Consumer attributes such as age, gender, location, insurance plan, social network and promotions are assigned. Similarly, Brand profiles, Prescription policies, Managed Care plans, Competitions are defined as entities. </a:t>
            </a:r>
          </a:p>
          <a:p>
            <a:endParaRPr lang="en-US"/>
          </a:p>
          <a:p>
            <a:r>
              <a:rPr lang="en-US"/>
              <a:t>Then behaviors and interactions between them are specified and models are validated against available historical data. </a:t>
            </a:r>
          </a:p>
          <a:p>
            <a:endParaRPr lang="en-US"/>
          </a:p>
          <a:p>
            <a:r>
              <a:rPr lang="en-US"/>
              <a:t>We then simulate market dynamics of each week sequentially for say, up to one year. </a:t>
            </a:r>
          </a:p>
          <a:p>
            <a:endParaRPr lang="en-US"/>
          </a:p>
          <a:p>
            <a:r>
              <a:rPr lang="en-US"/>
              <a:t>During the process we summarize the brand sales trend at both national as well as defined sub-segments.</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4</a:t>
            </a:fld>
            <a:endParaRPr lang="en-GB" dirty="0"/>
          </a:p>
        </p:txBody>
      </p:sp>
    </p:spTree>
    <p:extLst>
      <p:ext uri="{BB962C8B-B14F-4D97-AF65-F5344CB8AC3E}">
        <p14:creationId xmlns:p14="http://schemas.microsoft.com/office/powerpoint/2010/main" val="2084560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marketer can run different scenarios and observe resulting sales. Here are two example scenarios:</a:t>
            </a:r>
          </a:p>
          <a:p>
            <a:endParaRPr lang="en-US"/>
          </a:p>
          <a:p>
            <a:r>
              <a:rPr lang="en-US"/>
              <a:t>Scenario 1: </a:t>
            </a:r>
          </a:p>
          <a:p>
            <a:r>
              <a:rPr lang="en-US"/>
              <a:t>Target top PCPs with a set of HCP promotions. Consumers who are Adults 50+ of age are targeted by set of Consumer promotions. 20% of commercial plans have preferred formulary position and 40% of plans need prior authorization. Competing brand is heavily promoted. </a:t>
            </a:r>
          </a:p>
          <a:p>
            <a:endParaRPr lang="en-US"/>
          </a:p>
          <a:p>
            <a:r>
              <a:rPr lang="en-US"/>
              <a:t>Scenario 2:</a:t>
            </a:r>
          </a:p>
          <a:p>
            <a:r>
              <a:rPr lang="en-US"/>
              <a:t>Scenario 1 with following changes - HCP targets are group practices with top Specialists and PCPs. 35% of commercial plans have preferred formulary position and another 35% of plans require prior authorization.  </a:t>
            </a:r>
          </a:p>
          <a:p>
            <a:endParaRPr lang="en-US"/>
          </a:p>
          <a:p>
            <a:r>
              <a:rPr lang="en-US"/>
              <a:t>Estimate the sales trend during first year of launch from these two scenarios.</a:t>
            </a:r>
          </a:p>
          <a:p>
            <a:endParaRPr lang="en-US"/>
          </a:p>
          <a:p>
            <a:r>
              <a:rPr lang="en-US"/>
              <a:t>Results: Estimated yearly sales for second scenario is 25% more than first. Additional spend is about 40% more in terms of discount rates and promotions. </a:t>
            </a:r>
          </a:p>
          <a:p>
            <a:endParaRPr lang="en-US"/>
          </a:p>
          <a:p>
            <a:r>
              <a:rPr lang="en-US"/>
              <a:t>Conclusion: Considering future growth potential, scenario B is preferred even though the spend is higher now. </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5</a:t>
            </a:fld>
            <a:endParaRPr lang="en-GB" dirty="0"/>
          </a:p>
        </p:txBody>
      </p:sp>
    </p:spTree>
    <p:extLst>
      <p:ext uri="{BB962C8B-B14F-4D97-AF65-F5344CB8AC3E}">
        <p14:creationId xmlns:p14="http://schemas.microsoft.com/office/powerpoint/2010/main" val="3420514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January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January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January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January 22, 2024</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January 22, 2024</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January 22, 2024</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January 22, 2024</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January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January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January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January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January 22, 2024</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January 22, 2024</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January 22, 2024</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January 22, 2024</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January 22, 2024</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January 22, 2024</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January 22, 2024</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January 22, 2024</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January 22, 2024</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January 22, 2024</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January 22, 2024</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January 22,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January 22,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January 22,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January 22, 2024</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January 22, 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January 22, 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January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January 22, 2024</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57">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7" name="TextBox 6">
            <a:extLst>
              <a:ext uri="{FF2B5EF4-FFF2-40B4-BE49-F238E27FC236}">
                <a16:creationId xmlns:a16="http://schemas.microsoft.com/office/drawing/2014/main" id="{31F7554D-6A1E-06E5-754F-1FF313BE5665}"/>
              </a:ext>
            </a:extLst>
          </p:cNvPr>
          <p:cNvSpPr txBox="1"/>
          <p:nvPr userDrawn="1">
            <p:extLst>
              <p:ext uri="{1162E1C5-73C7-4A58-AE30-91384D911F3F}">
                <p184:classification xmlns:p184="http://schemas.microsoft.com/office/powerpoint/2018/4/main" val="hdr"/>
              </p:ext>
            </p:extLst>
          </p:nvPr>
        </p:nvSpPr>
        <p:spPr>
          <a:xfrm>
            <a:off x="0" y="0"/>
            <a:ext cx="735013" cy="182880"/>
          </a:xfrm>
          <a:prstGeom prst="rect">
            <a:avLst/>
          </a:prstGeom>
        </p:spPr>
        <p:txBody>
          <a:bodyPr horzOverflow="overflow" lIns="0" tIns="0" rIns="0" bIns="0">
            <a:spAutoFit/>
          </a:bodyPr>
          <a:lstStyle/>
          <a:p>
            <a:pPr algn="l"/>
            <a:r>
              <a:rPr lang="en-US" sz="1200">
                <a:solidFill>
                  <a:srgbClr val="00B294"/>
                </a:solidFill>
                <a:latin typeface="Calibri" panose="020F0502020204030204" pitchFamily="34" charset="0"/>
                <a:cs typeface="Calibri" panose="020F0502020204030204" pitchFamily="34" charset="0"/>
              </a:rPr>
              <a:t>Proprietary</a:t>
            </a: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sv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svg"/><Relationship Id="rId10" Type="http://schemas.openxmlformats.org/officeDocument/2006/relationships/image" Target="../media/image15.svg"/><Relationship Id="rId19" Type="http://schemas.openxmlformats.org/officeDocument/2006/relationships/image" Target="../media/image24.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p:txBody>
          <a:bodyPr/>
          <a:lstStyle/>
          <a:p>
            <a:r>
              <a:rPr lang="en-GB"/>
              <a:t>V116 Simulation Requirements</a:t>
            </a:r>
            <a:endParaRPr lang="en-GB" dirty="0"/>
          </a:p>
        </p:txBody>
      </p:sp>
    </p:spTree>
    <p:extLst>
      <p:ext uri="{BB962C8B-B14F-4D97-AF65-F5344CB8AC3E}">
        <p14:creationId xmlns:p14="http://schemas.microsoft.com/office/powerpoint/2010/main" val="113315735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D48-59A4-4CD9-8C23-3C0EAC658390}"/>
              </a:ext>
            </a:extLst>
          </p:cNvPr>
          <p:cNvSpPr>
            <a:spLocks noGrp="1"/>
          </p:cNvSpPr>
          <p:nvPr>
            <p:ph type="title"/>
          </p:nvPr>
        </p:nvSpPr>
        <p:spPr>
          <a:xfrm>
            <a:off x="377825" y="1378816"/>
            <a:ext cx="9445752" cy="3214286"/>
          </a:xfrm>
        </p:spPr>
        <p:txBody>
          <a:bodyPr anchor="ctr" anchorCtr="0"/>
          <a:lstStyle/>
          <a:p>
            <a:r>
              <a:rPr lang="en-GB"/>
              <a:t>SECTION 2 - PLAYERS</a:t>
            </a:r>
            <a:endParaRPr lang="en-GB" dirty="0"/>
          </a:p>
        </p:txBody>
      </p:sp>
      <p:sp>
        <p:nvSpPr>
          <p:cNvPr id="4" name="Slide Number Placeholder 3">
            <a:extLst>
              <a:ext uri="{FF2B5EF4-FFF2-40B4-BE49-F238E27FC236}">
                <a16:creationId xmlns:a16="http://schemas.microsoft.com/office/drawing/2014/main" id="{8FFC5BD0-F8B3-7A4E-B0B0-CCD84095F4F2}"/>
              </a:ext>
            </a:extLst>
          </p:cNvPr>
          <p:cNvSpPr>
            <a:spLocks noGrp="1"/>
          </p:cNvSpPr>
          <p:nvPr>
            <p:ph type="sldNum" sz="quarter" idx="12"/>
          </p:nvPr>
        </p:nvSpPr>
        <p:spPr/>
        <p:txBody>
          <a:bodyPr/>
          <a:lstStyle/>
          <a:p>
            <a:fld id="{29CC380D-5F44-41E8-971E-CDD19ED6F8E3}" type="slidenum">
              <a:rPr lang="en-GB" smtClean="0"/>
              <a:pPr/>
              <a:t>10</a:t>
            </a:fld>
            <a:endParaRPr lang="en-GB"/>
          </a:p>
        </p:txBody>
      </p:sp>
    </p:spTree>
    <p:extLst>
      <p:ext uri="{BB962C8B-B14F-4D97-AF65-F5344CB8AC3E}">
        <p14:creationId xmlns:p14="http://schemas.microsoft.com/office/powerpoint/2010/main" val="7383175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dirty="0"/>
              <a:t>PLAYERS – Approving Agency (ACIP) Details</a:t>
            </a:r>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11</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rtl="0" fontAlgn="ctr">
              <a:spcBef>
                <a:spcPts val="0"/>
              </a:spcBef>
              <a:spcAft>
                <a:spcPts val="0"/>
              </a:spcAft>
              <a:buFont typeface="+mj-lt"/>
              <a:buAutoNum type="arabicPeriod"/>
            </a:pPr>
            <a:r>
              <a:rPr lang="en-US" sz="1400" b="0" i="0" dirty="0">
                <a:solidFill>
                  <a:schemeClr val="bg1"/>
                </a:solidFill>
                <a:effectLst/>
              </a:rPr>
              <a:t> Description of Approving Agency (ACIP) and its role regarding V116</a:t>
            </a:r>
          </a:p>
          <a:p>
            <a:pPr rtl="0" fontAlgn="ctr">
              <a:spcBef>
                <a:spcPts val="0"/>
              </a:spcBef>
              <a:spcAft>
                <a:spcPts val="0"/>
              </a:spcAft>
              <a:buFont typeface="+mj-lt"/>
              <a:buAutoNum type="arabicPeriod"/>
            </a:pPr>
            <a:endParaRPr lang="en-US" sz="1400" b="0" i="0" dirty="0">
              <a:solidFill>
                <a:schemeClr val="bg1"/>
              </a:solidFill>
              <a:effectLst/>
            </a:endParaRPr>
          </a:p>
          <a:p>
            <a:pPr fontAlgn="ctr">
              <a:buFont typeface="+mj-lt"/>
              <a:buAutoNum type="arabicPeriod"/>
            </a:pPr>
            <a:r>
              <a:rPr lang="en-US" sz="1400" b="0" i="0" dirty="0">
                <a:solidFill>
                  <a:schemeClr val="bg1"/>
                </a:solidFill>
                <a:effectLst/>
              </a:rPr>
              <a:t> Choices available for the Approving Agency that could be influenced by Merck (if any)</a:t>
            </a:r>
          </a:p>
          <a:p>
            <a:pPr fontAlgn="ctr">
              <a:buFont typeface="+mj-lt"/>
              <a:buAutoNum type="arabicPeriod"/>
            </a:pPr>
            <a:endParaRPr lang="en-US" sz="1400" b="0" i="0" dirty="0">
              <a:solidFill>
                <a:schemeClr val="bg1"/>
              </a:solidFill>
              <a:effectLst/>
            </a:endParaRPr>
          </a:p>
          <a:p>
            <a:pPr fontAlgn="ctr">
              <a:buFont typeface="+mj-lt"/>
              <a:buAutoNum type="arabicPeriod"/>
            </a:pPr>
            <a:r>
              <a:rPr lang="en-US" sz="1400" b="0" i="0" dirty="0">
                <a:solidFill>
                  <a:schemeClr val="bg1"/>
                </a:solidFill>
                <a:effectLst/>
              </a:rPr>
              <a:t> Choices available for the Approving Agency but Merck cannot influence</a:t>
            </a:r>
          </a:p>
          <a:p>
            <a:pPr rtl="0" fontAlgn="ctr">
              <a:spcBef>
                <a:spcPts val="0"/>
              </a:spcBef>
              <a:spcAft>
                <a:spcPts val="0"/>
              </a:spcAft>
              <a:buFont typeface="+mj-lt"/>
              <a:buAutoNum type="arabicPeriod"/>
            </a:pPr>
            <a:endParaRPr lang="en-US" sz="1400" b="0" i="0" dirty="0">
              <a:solidFill>
                <a:schemeClr val="bg1"/>
              </a:solidFill>
              <a:effectLst/>
            </a:endParaRPr>
          </a:p>
          <a:p>
            <a:pPr rtl="0" fontAlgn="ctr">
              <a:spcBef>
                <a:spcPts val="0"/>
              </a:spcBef>
              <a:spcAft>
                <a:spcPts val="0"/>
              </a:spcAft>
            </a:pPr>
            <a:endParaRPr lang="en-US" sz="1400" b="0" i="0" dirty="0">
              <a:solidFill>
                <a:schemeClr val="bg1"/>
              </a:solidFill>
              <a:effectLst/>
            </a:endParaRPr>
          </a:p>
        </p:txBody>
      </p:sp>
    </p:spTree>
    <p:extLst>
      <p:ext uri="{BB962C8B-B14F-4D97-AF65-F5344CB8AC3E}">
        <p14:creationId xmlns:p14="http://schemas.microsoft.com/office/powerpoint/2010/main" val="2934412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PLAYERS – Brand Profile and PI</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12</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rtl="0" fontAlgn="ctr">
              <a:spcBef>
                <a:spcPts val="0"/>
              </a:spcBef>
              <a:spcAft>
                <a:spcPts val="0"/>
              </a:spcAft>
              <a:buFont typeface="+mj-lt"/>
              <a:buAutoNum type="arabicPeriod"/>
            </a:pPr>
            <a:r>
              <a:rPr lang="en-US" sz="1400" b="0" i="0">
                <a:solidFill>
                  <a:schemeClr val="bg1"/>
                </a:solidFill>
                <a:effectLst/>
              </a:rPr>
              <a:t> Description of brand (efficacy, safety, prescribing information etc)</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that could be influenced by Merck (if any)</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but Merck cannot influence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pPr>
            <a:endParaRPr lang="en-US" sz="1400" b="0" i="0">
              <a:solidFill>
                <a:schemeClr val="bg1"/>
              </a:solidFill>
              <a:effectLst/>
            </a:endParaRPr>
          </a:p>
        </p:txBody>
      </p:sp>
    </p:spTree>
    <p:extLst>
      <p:ext uri="{BB962C8B-B14F-4D97-AF65-F5344CB8AC3E}">
        <p14:creationId xmlns:p14="http://schemas.microsoft.com/office/powerpoint/2010/main" val="31903655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PLAYERS – Consumer/Patient Details</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13</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rtl="0" fontAlgn="ctr">
              <a:spcBef>
                <a:spcPts val="0"/>
              </a:spcBef>
              <a:spcAft>
                <a:spcPts val="0"/>
              </a:spcAft>
              <a:buFont typeface="+mj-lt"/>
              <a:buAutoNum type="arabicPeriod"/>
            </a:pPr>
            <a:r>
              <a:rPr lang="en-US" sz="1400" b="0" i="0">
                <a:solidFill>
                  <a:schemeClr val="bg1"/>
                </a:solidFill>
                <a:effectLst/>
              </a:rPr>
              <a:t> Description of consumers and patients who may or may not  prefer  V116 (i.e., age, gender, income levels, prior vaccines, geography, perceptions on v116 and competition, who influences them, any social networks that could influence more, etc)</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that could be influenced by Merck (if any)</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but Merck cannot influence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pPr>
            <a:endParaRPr lang="en-US" sz="1400" b="0" i="0">
              <a:solidFill>
                <a:schemeClr val="bg1"/>
              </a:solidFill>
              <a:effectLst/>
            </a:endParaRPr>
          </a:p>
        </p:txBody>
      </p:sp>
    </p:spTree>
    <p:extLst>
      <p:ext uri="{BB962C8B-B14F-4D97-AF65-F5344CB8AC3E}">
        <p14:creationId xmlns:p14="http://schemas.microsoft.com/office/powerpoint/2010/main" val="35398756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PLAYERS – Managed Care Details</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14</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rtl="0" fontAlgn="ctr">
              <a:spcBef>
                <a:spcPts val="0"/>
              </a:spcBef>
              <a:spcAft>
                <a:spcPts val="0"/>
              </a:spcAft>
              <a:buFont typeface="+mj-lt"/>
              <a:buAutoNum type="arabicPeriod"/>
            </a:pPr>
            <a:r>
              <a:rPr lang="en-US" sz="1400" b="0" i="0">
                <a:solidFill>
                  <a:schemeClr val="bg1"/>
                </a:solidFill>
                <a:effectLst/>
              </a:rPr>
              <a:t> Formulary positions, % population reached and any details about managed care influence on prescriptions</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that could be influenced by Merck (if any)</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but Merck cannot influence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pPr>
            <a:endParaRPr lang="en-US" sz="1400" b="0" i="0">
              <a:solidFill>
                <a:schemeClr val="bg1"/>
              </a:solidFill>
              <a:effectLst/>
            </a:endParaRPr>
          </a:p>
        </p:txBody>
      </p:sp>
    </p:spTree>
    <p:extLst>
      <p:ext uri="{BB962C8B-B14F-4D97-AF65-F5344CB8AC3E}">
        <p14:creationId xmlns:p14="http://schemas.microsoft.com/office/powerpoint/2010/main" val="6180191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PLAYERS – Pharmacist Details</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15</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rtl="0" fontAlgn="ctr">
              <a:spcBef>
                <a:spcPts val="0"/>
              </a:spcBef>
              <a:spcAft>
                <a:spcPts val="0"/>
              </a:spcAft>
              <a:buFont typeface="+mj-lt"/>
              <a:buAutoNum type="arabicPeriod"/>
            </a:pPr>
            <a:r>
              <a:rPr lang="en-US" sz="1400" b="0" i="0">
                <a:solidFill>
                  <a:schemeClr val="bg1"/>
                </a:solidFill>
                <a:effectLst/>
              </a:rPr>
              <a:t> Description of Pharmacist who would prescribe V116 (i.e., chain, influenced by, special training, perception of competition etc)</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Choices available that could be influenced by Merck (if any)</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Choices available but Merck cannot influence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pPr>
            <a:endParaRPr lang="en-US" sz="1400" b="0" i="0">
              <a:solidFill>
                <a:schemeClr val="bg1"/>
              </a:solidFill>
              <a:effectLst/>
            </a:endParaRPr>
          </a:p>
        </p:txBody>
      </p:sp>
    </p:spTree>
    <p:extLst>
      <p:ext uri="{BB962C8B-B14F-4D97-AF65-F5344CB8AC3E}">
        <p14:creationId xmlns:p14="http://schemas.microsoft.com/office/powerpoint/2010/main" val="30709570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PLAYERS – Physician Details</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16</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rtl="0" fontAlgn="ctr">
              <a:spcBef>
                <a:spcPts val="0"/>
              </a:spcBef>
              <a:spcAft>
                <a:spcPts val="0"/>
              </a:spcAft>
              <a:buFont typeface="+mj-lt"/>
              <a:buAutoNum type="arabicPeriod"/>
            </a:pPr>
            <a:r>
              <a:rPr lang="en-US" sz="1400" b="0" i="0">
                <a:solidFill>
                  <a:schemeClr val="bg1"/>
                </a:solidFill>
                <a:effectLst/>
              </a:rPr>
              <a:t> Description of various physicians who would prescribe V116 (i.e., specialty, special training, perception of competition etc)</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that could be influenced by Merck (if any)</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but Merck cannot influence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pPr>
            <a:endParaRPr lang="en-US" sz="1400" b="0" i="0">
              <a:solidFill>
                <a:schemeClr val="bg1"/>
              </a:solidFill>
              <a:effectLst/>
            </a:endParaRPr>
          </a:p>
        </p:txBody>
      </p:sp>
    </p:spTree>
    <p:extLst>
      <p:ext uri="{BB962C8B-B14F-4D97-AF65-F5344CB8AC3E}">
        <p14:creationId xmlns:p14="http://schemas.microsoft.com/office/powerpoint/2010/main" val="15109194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PLAYERS – Promotions – HCP/HCC Details</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17</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1521775"/>
          </a:xfrm>
          <a:prstGeom prst="rect">
            <a:avLst/>
          </a:prstGeom>
          <a:noFill/>
        </p:spPr>
        <p:txBody>
          <a:bodyPr wrap="square" lIns="0" tIns="0" rIns="0" bIns="0" rtlCol="0">
            <a:noAutofit/>
          </a:bodyPr>
          <a:lstStyle/>
          <a:p>
            <a:pPr rtl="0" fontAlgn="ctr">
              <a:spcBef>
                <a:spcPts val="0"/>
              </a:spcBef>
              <a:spcAft>
                <a:spcPts val="0"/>
              </a:spcAft>
              <a:buFont typeface="+mj-lt"/>
              <a:buAutoNum type="arabicPeriod"/>
            </a:pPr>
            <a:r>
              <a:rPr lang="en-US" sz="1400" b="0" i="0">
                <a:solidFill>
                  <a:schemeClr val="bg1"/>
                </a:solidFill>
                <a:effectLst/>
              </a:rPr>
              <a:t> HCP promotions: planned or available promotions to Physicians and Pharmacists along with reach / frequency (if available) and channels. General spend levels for different promotions (if any available)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HCP Promotion Choices available that could be influenced by Merck (if any)</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HCP Promotion Choices available but Merck cannot influence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pPr>
            <a:endParaRPr lang="en-US" sz="1400" b="0" i="0">
              <a:solidFill>
                <a:schemeClr val="bg1"/>
              </a:solidFill>
              <a:effectLst/>
            </a:endParaRPr>
          </a:p>
        </p:txBody>
      </p:sp>
      <p:sp>
        <p:nvSpPr>
          <p:cNvPr id="3" name="TextBox 2">
            <a:extLst>
              <a:ext uri="{FF2B5EF4-FFF2-40B4-BE49-F238E27FC236}">
                <a16:creationId xmlns:a16="http://schemas.microsoft.com/office/drawing/2014/main" id="{8EF7144F-ECFD-80DF-B4F9-997DFC432B4D}"/>
              </a:ext>
            </a:extLst>
          </p:cNvPr>
          <p:cNvSpPr txBox="1"/>
          <p:nvPr/>
        </p:nvSpPr>
        <p:spPr>
          <a:xfrm>
            <a:off x="433839" y="3576394"/>
            <a:ext cx="11059568" cy="1521775"/>
          </a:xfrm>
          <a:prstGeom prst="rect">
            <a:avLst/>
          </a:prstGeom>
          <a:noFill/>
        </p:spPr>
        <p:txBody>
          <a:bodyPr wrap="square" lIns="0" tIns="0" rIns="0" bIns="0" rtlCol="0">
            <a:noAutofit/>
          </a:bodyPr>
          <a:lstStyle/>
          <a:p>
            <a:pPr rtl="0" fontAlgn="ctr">
              <a:spcBef>
                <a:spcPts val="0"/>
              </a:spcBef>
              <a:spcAft>
                <a:spcPts val="0"/>
              </a:spcAft>
              <a:buFont typeface="+mj-lt"/>
              <a:buAutoNum type="arabicPeriod"/>
            </a:pPr>
            <a:r>
              <a:rPr lang="en-US" sz="1400" b="0" i="0">
                <a:solidFill>
                  <a:schemeClr val="bg1"/>
                </a:solidFill>
                <a:effectLst/>
              </a:rPr>
              <a:t> HCC promotions: planned or available promotions to Consumers along with reach / frequency (if available) and channels. General spend levels for different promotions (if any available)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HCC Promotion Choices available that could be influenced by Merck (if any)</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HCC Promotion Choices available but Merck cannot influence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pPr>
            <a:endParaRPr lang="en-US" sz="1400" b="0" i="0">
              <a:solidFill>
                <a:schemeClr val="bg1"/>
              </a:solidFill>
              <a:effectLst/>
            </a:endParaRPr>
          </a:p>
        </p:txBody>
      </p:sp>
    </p:spTree>
    <p:extLst>
      <p:ext uri="{BB962C8B-B14F-4D97-AF65-F5344CB8AC3E}">
        <p14:creationId xmlns:p14="http://schemas.microsoft.com/office/powerpoint/2010/main" val="14023719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PLAYERS – Targeting Details</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18</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rtl="0" fontAlgn="ctr">
              <a:spcBef>
                <a:spcPts val="0"/>
              </a:spcBef>
              <a:spcAft>
                <a:spcPts val="0"/>
              </a:spcAft>
              <a:buFont typeface="+mj-lt"/>
              <a:buAutoNum type="arabicPeriod"/>
            </a:pPr>
            <a:r>
              <a:rPr lang="en-US" sz="1400" b="0" i="0">
                <a:solidFill>
                  <a:schemeClr val="bg1"/>
                </a:solidFill>
                <a:effectLst/>
              </a:rPr>
              <a:t> Profiles of targeted HCPs and general methods of reaching them</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Profiles of targeted Consumers and general methods of reaching them</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that could be influenced by Merck (if any)</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buFont typeface="+mj-lt"/>
              <a:buAutoNum type="arabicPeriod"/>
            </a:pPr>
            <a:r>
              <a:rPr lang="en-US" sz="1400" b="0" i="0">
                <a:solidFill>
                  <a:schemeClr val="bg1"/>
                </a:solidFill>
                <a:effectLst/>
              </a:rPr>
              <a:t> Choices available but Merck cannot influence</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pPr>
            <a:endParaRPr lang="en-US" sz="1400" b="0" i="0">
              <a:solidFill>
                <a:schemeClr val="bg1"/>
              </a:solidFill>
              <a:effectLst/>
            </a:endParaRPr>
          </a:p>
        </p:txBody>
      </p:sp>
    </p:spTree>
    <p:extLst>
      <p:ext uri="{BB962C8B-B14F-4D97-AF65-F5344CB8AC3E}">
        <p14:creationId xmlns:p14="http://schemas.microsoft.com/office/powerpoint/2010/main" val="21662634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D48-59A4-4CD9-8C23-3C0EAC658390}"/>
              </a:ext>
            </a:extLst>
          </p:cNvPr>
          <p:cNvSpPr>
            <a:spLocks noGrp="1"/>
          </p:cNvSpPr>
          <p:nvPr>
            <p:ph type="title"/>
          </p:nvPr>
        </p:nvSpPr>
        <p:spPr>
          <a:xfrm>
            <a:off x="377824" y="1378816"/>
            <a:ext cx="10441463" cy="3214286"/>
          </a:xfrm>
        </p:spPr>
        <p:txBody>
          <a:bodyPr anchor="ctr" anchorCtr="0"/>
          <a:lstStyle/>
          <a:p>
            <a:r>
              <a:rPr lang="en-GB"/>
              <a:t>SECTION 3 - INTERACTIONS</a:t>
            </a:r>
            <a:endParaRPr lang="en-GB" dirty="0"/>
          </a:p>
        </p:txBody>
      </p:sp>
      <p:sp>
        <p:nvSpPr>
          <p:cNvPr id="4" name="Slide Number Placeholder 3">
            <a:extLst>
              <a:ext uri="{FF2B5EF4-FFF2-40B4-BE49-F238E27FC236}">
                <a16:creationId xmlns:a16="http://schemas.microsoft.com/office/drawing/2014/main" id="{8FFC5BD0-F8B3-7A4E-B0B0-CCD84095F4F2}"/>
              </a:ext>
            </a:extLst>
          </p:cNvPr>
          <p:cNvSpPr>
            <a:spLocks noGrp="1"/>
          </p:cNvSpPr>
          <p:nvPr>
            <p:ph type="sldNum" sz="quarter" idx="12"/>
          </p:nvPr>
        </p:nvSpPr>
        <p:spPr/>
        <p:txBody>
          <a:bodyPr/>
          <a:lstStyle/>
          <a:p>
            <a:fld id="{29CC380D-5F44-41E8-971E-CDD19ED6F8E3}" type="slidenum">
              <a:rPr lang="en-GB" smtClean="0"/>
              <a:pPr/>
              <a:t>19</a:t>
            </a:fld>
            <a:endParaRPr lang="en-GB"/>
          </a:p>
        </p:txBody>
      </p:sp>
    </p:spTree>
    <p:extLst>
      <p:ext uri="{BB962C8B-B14F-4D97-AF65-F5344CB8AC3E}">
        <p14:creationId xmlns:p14="http://schemas.microsoft.com/office/powerpoint/2010/main" val="2935112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48DDAE3D-259C-B612-7315-8681797D0B35}"/>
              </a:ext>
            </a:extLst>
          </p:cNvPr>
          <p:cNvSpPr/>
          <p:nvPr/>
        </p:nvSpPr>
        <p:spPr>
          <a:xfrm>
            <a:off x="-1" y="5607190"/>
            <a:ext cx="2519527" cy="75565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endParaRPr>
          </a:p>
        </p:txBody>
      </p:sp>
      <p:sp>
        <p:nvSpPr>
          <p:cNvPr id="173" name="Rectangle: Rounded Corners 172">
            <a:extLst>
              <a:ext uri="{FF2B5EF4-FFF2-40B4-BE49-F238E27FC236}">
                <a16:creationId xmlns:a16="http://schemas.microsoft.com/office/drawing/2014/main" id="{56438CE9-AC97-460D-594B-8ECBFDD54DCE}"/>
              </a:ext>
            </a:extLst>
          </p:cNvPr>
          <p:cNvSpPr/>
          <p:nvPr/>
        </p:nvSpPr>
        <p:spPr>
          <a:xfrm>
            <a:off x="8870375" y="1621283"/>
            <a:ext cx="2714369" cy="3615433"/>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Overview</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2</a:t>
            </a:fld>
            <a:endParaRPr lang="en-GB"/>
          </a:p>
        </p:txBody>
      </p:sp>
      <p:sp>
        <p:nvSpPr>
          <p:cNvPr id="13" name="Rectangle 12">
            <a:extLst>
              <a:ext uri="{FF2B5EF4-FFF2-40B4-BE49-F238E27FC236}">
                <a16:creationId xmlns:a16="http://schemas.microsoft.com/office/drawing/2014/main" id="{93BA5A7E-44E8-0C43-7E49-C666AB82F3BC}"/>
              </a:ext>
            </a:extLst>
          </p:cNvPr>
          <p:cNvSpPr/>
          <p:nvPr/>
        </p:nvSpPr>
        <p:spPr>
          <a:xfrm>
            <a:off x="898236" y="5600294"/>
            <a:ext cx="11293764" cy="75565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endParaRPr>
          </a:p>
        </p:txBody>
      </p:sp>
      <p:pic>
        <p:nvPicPr>
          <p:cNvPr id="148" name="Graphic 147" descr="Monitor with solid fill">
            <a:extLst>
              <a:ext uri="{FF2B5EF4-FFF2-40B4-BE49-F238E27FC236}">
                <a16:creationId xmlns:a16="http://schemas.microsoft.com/office/drawing/2014/main" id="{6F41A056-6D3E-CAA8-29E5-265392E3AF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89303" y="3711251"/>
            <a:ext cx="1655417" cy="1655417"/>
          </a:xfrm>
          <a:prstGeom prst="rect">
            <a:avLst/>
          </a:prstGeom>
        </p:spPr>
      </p:pic>
      <p:pic>
        <p:nvPicPr>
          <p:cNvPr id="151" name="Graphic 150" descr="Monitor with solid fill">
            <a:extLst>
              <a:ext uri="{FF2B5EF4-FFF2-40B4-BE49-F238E27FC236}">
                <a16:creationId xmlns:a16="http://schemas.microsoft.com/office/drawing/2014/main" id="{280BFB8D-103F-EC70-4A2F-BC4DBA1902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7446" y="1981964"/>
            <a:ext cx="809105" cy="809105"/>
          </a:xfrm>
          <a:prstGeom prst="rect">
            <a:avLst/>
          </a:prstGeom>
        </p:spPr>
      </p:pic>
      <p:sp>
        <p:nvSpPr>
          <p:cNvPr id="160" name="Rectangle 159">
            <a:extLst>
              <a:ext uri="{FF2B5EF4-FFF2-40B4-BE49-F238E27FC236}">
                <a16:creationId xmlns:a16="http://schemas.microsoft.com/office/drawing/2014/main" id="{124B2C11-B493-7CD1-883F-4A2CC30DCF34}"/>
              </a:ext>
            </a:extLst>
          </p:cNvPr>
          <p:cNvSpPr/>
          <p:nvPr/>
        </p:nvSpPr>
        <p:spPr>
          <a:xfrm>
            <a:off x="8924155" y="3583113"/>
            <a:ext cx="2605265"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N</a:t>
            </a:r>
            <a:endParaRPr lang="en-US" sz="1200" b="1" dirty="0">
              <a:solidFill>
                <a:schemeClr val="bg1"/>
              </a:solidFill>
            </a:endParaRPr>
          </a:p>
        </p:txBody>
      </p:sp>
      <p:sp>
        <p:nvSpPr>
          <p:cNvPr id="161" name="Rectangle 160">
            <a:extLst>
              <a:ext uri="{FF2B5EF4-FFF2-40B4-BE49-F238E27FC236}">
                <a16:creationId xmlns:a16="http://schemas.microsoft.com/office/drawing/2014/main" id="{0F5A75B7-DDBD-0F7D-EF9F-20A022F3E365}"/>
              </a:ext>
            </a:extLst>
          </p:cNvPr>
          <p:cNvSpPr/>
          <p:nvPr/>
        </p:nvSpPr>
        <p:spPr>
          <a:xfrm>
            <a:off x="8920475" y="1730161"/>
            <a:ext cx="2605265" cy="274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1, 2, 3, 4…</a:t>
            </a:r>
            <a:endParaRPr lang="en-US" sz="1200" b="1" dirty="0">
              <a:solidFill>
                <a:schemeClr val="bg1"/>
              </a:solidFill>
            </a:endParaRPr>
          </a:p>
        </p:txBody>
      </p:sp>
      <p:pic>
        <p:nvPicPr>
          <p:cNvPr id="166" name="Graphic 165" descr="Monitor with solid fill">
            <a:extLst>
              <a:ext uri="{FF2B5EF4-FFF2-40B4-BE49-F238E27FC236}">
                <a16:creationId xmlns:a16="http://schemas.microsoft.com/office/drawing/2014/main" id="{23188160-36ED-D24C-6B0A-C8A8AE5C26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6551" y="1976266"/>
            <a:ext cx="809105" cy="809105"/>
          </a:xfrm>
          <a:prstGeom prst="rect">
            <a:avLst/>
          </a:prstGeom>
        </p:spPr>
      </p:pic>
      <p:pic>
        <p:nvPicPr>
          <p:cNvPr id="169" name="Graphic 168" descr="Monitor with solid fill">
            <a:extLst>
              <a:ext uri="{FF2B5EF4-FFF2-40B4-BE49-F238E27FC236}">
                <a16:creationId xmlns:a16="http://schemas.microsoft.com/office/drawing/2014/main" id="{D8C6AA15-D2FD-1DC5-1B81-E7060BC759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7446" y="2644950"/>
            <a:ext cx="809105" cy="809105"/>
          </a:xfrm>
          <a:prstGeom prst="rect">
            <a:avLst/>
          </a:prstGeom>
        </p:spPr>
      </p:pic>
      <p:pic>
        <p:nvPicPr>
          <p:cNvPr id="170" name="Graphic 169" descr="Monitor with solid fill">
            <a:extLst>
              <a:ext uri="{FF2B5EF4-FFF2-40B4-BE49-F238E27FC236}">
                <a16:creationId xmlns:a16="http://schemas.microsoft.com/office/drawing/2014/main" id="{7C789BF8-3B3A-9CFE-44CA-B68AFF050D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6551" y="2639252"/>
            <a:ext cx="809105" cy="809105"/>
          </a:xfrm>
          <a:prstGeom prst="rect">
            <a:avLst/>
          </a:prstGeom>
        </p:spPr>
      </p:pic>
      <p:sp>
        <p:nvSpPr>
          <p:cNvPr id="189" name="Rectangle: Rounded Corners 188">
            <a:extLst>
              <a:ext uri="{FF2B5EF4-FFF2-40B4-BE49-F238E27FC236}">
                <a16:creationId xmlns:a16="http://schemas.microsoft.com/office/drawing/2014/main" id="{5AE25ACC-5FA3-31E6-9ED0-3169F83DC9D9}"/>
              </a:ext>
            </a:extLst>
          </p:cNvPr>
          <p:cNvSpPr/>
          <p:nvPr/>
        </p:nvSpPr>
        <p:spPr>
          <a:xfrm>
            <a:off x="365698" y="1589578"/>
            <a:ext cx="5315679" cy="3787560"/>
          </a:xfrm>
          <a:prstGeom prst="roundRect">
            <a:avLst>
              <a:gd name="adj" fmla="val 32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buFont typeface="Arial" panose="020B0604020202020204" pitchFamily="34" charset="0"/>
              <a:buChar char="•"/>
            </a:pPr>
            <a:r>
              <a:rPr lang="en-US" sz="1400" b="0" i="0">
                <a:effectLst/>
              </a:rPr>
              <a:t>In simple terms, Agent based Modeling and Simulation can be thought of as creating a virtual world where individual agents, representing entities such as people, animals, or even ideas, interact with each other and their surroundings. </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i="0">
                <a:effectLst/>
              </a:rPr>
              <a:t>Think of it like building a flight simulator for pilot training.</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a:t>With Agent Based Modeling and Simulation </a:t>
            </a:r>
            <a:r>
              <a:rPr lang="en-US" sz="1400" b="0" i="0">
                <a:effectLst/>
              </a:rPr>
              <a:t>in marketing, we can safely observe and analyze the outcomes of multiple marketing strategies </a:t>
            </a:r>
            <a:r>
              <a:rPr lang="en-US" sz="1400" b="1" i="0">
                <a:effectLst/>
              </a:rPr>
              <a:t>without the risk and cost of implementing them in real life scenarios</a:t>
            </a:r>
            <a:r>
              <a:rPr lang="en-US" sz="1400" b="0" i="0">
                <a:effectLst/>
              </a:rPr>
              <a:t>.</a:t>
            </a:r>
            <a:endParaRPr lang="en-US" sz="1400" spc="26">
              <a:solidFill>
                <a:schemeClr val="bg1"/>
              </a:solidFill>
            </a:endParaRPr>
          </a:p>
          <a:p>
            <a:endParaRPr lang="en-US" sz="1400" dirty="0">
              <a:solidFill>
                <a:schemeClr val="bg1"/>
              </a:solidFill>
            </a:endParaRPr>
          </a:p>
        </p:txBody>
      </p:sp>
      <p:pic>
        <p:nvPicPr>
          <p:cNvPr id="195" name="Graphic 194" descr="Target with solid fill">
            <a:extLst>
              <a:ext uri="{FF2B5EF4-FFF2-40B4-BE49-F238E27FC236}">
                <a16:creationId xmlns:a16="http://schemas.microsoft.com/office/drawing/2014/main" id="{CB08FB27-C587-467A-C788-602C75D7D0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445" y="5693641"/>
            <a:ext cx="582758" cy="582758"/>
          </a:xfrm>
          <a:prstGeom prst="rect">
            <a:avLst/>
          </a:prstGeom>
        </p:spPr>
      </p:pic>
      <p:pic>
        <p:nvPicPr>
          <p:cNvPr id="202" name="Graphic 201" descr="User with solid fill">
            <a:extLst>
              <a:ext uri="{FF2B5EF4-FFF2-40B4-BE49-F238E27FC236}">
                <a16:creationId xmlns:a16="http://schemas.microsoft.com/office/drawing/2014/main" id="{0C67B49C-CDD4-D55E-597A-E6E8E1E380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82899" y="1943573"/>
            <a:ext cx="1305680" cy="1305680"/>
          </a:xfrm>
          <a:prstGeom prst="rect">
            <a:avLst/>
          </a:prstGeom>
        </p:spPr>
      </p:pic>
      <p:grpSp>
        <p:nvGrpSpPr>
          <p:cNvPr id="211" name="Group 210">
            <a:extLst>
              <a:ext uri="{FF2B5EF4-FFF2-40B4-BE49-F238E27FC236}">
                <a16:creationId xmlns:a16="http://schemas.microsoft.com/office/drawing/2014/main" id="{BED670E8-C7E3-DC86-0529-481AA641C7AE}"/>
              </a:ext>
            </a:extLst>
          </p:cNvPr>
          <p:cNvGrpSpPr/>
          <p:nvPr/>
        </p:nvGrpSpPr>
        <p:grpSpPr>
          <a:xfrm>
            <a:off x="10141295" y="2249675"/>
            <a:ext cx="341446" cy="187078"/>
            <a:chOff x="10271972" y="2199640"/>
            <a:chExt cx="341446" cy="187078"/>
          </a:xfrm>
        </p:grpSpPr>
        <p:cxnSp>
          <p:nvCxnSpPr>
            <p:cNvPr id="205" name="Straight Connector 204">
              <a:extLst>
                <a:ext uri="{FF2B5EF4-FFF2-40B4-BE49-F238E27FC236}">
                  <a16:creationId xmlns:a16="http://schemas.microsoft.com/office/drawing/2014/main" id="{6D04365A-3BD0-A68C-6E51-402E99C81A53}"/>
                </a:ext>
              </a:extLst>
            </p:cNvPr>
            <p:cNvCxnSpPr/>
            <p:nvPr/>
          </p:nvCxnSpPr>
          <p:spPr>
            <a:xfrm>
              <a:off x="10271972" y="2199640"/>
              <a:ext cx="70908" cy="96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CCE87BA-BDA0-BC6C-88B1-D95066AE5405}"/>
                </a:ext>
              </a:extLst>
            </p:cNvPr>
            <p:cNvCxnSpPr>
              <a:cxnSpLocks/>
            </p:cNvCxnSpPr>
            <p:nvPr/>
          </p:nvCxnSpPr>
          <p:spPr>
            <a:xfrm>
              <a:off x="10334675" y="2291637"/>
              <a:ext cx="93227" cy="460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AFCC80A-6B48-BD77-418F-87416FA88EFF}"/>
                </a:ext>
              </a:extLst>
            </p:cNvPr>
            <p:cNvCxnSpPr>
              <a:cxnSpLocks/>
            </p:cNvCxnSpPr>
            <p:nvPr/>
          </p:nvCxnSpPr>
          <p:spPr>
            <a:xfrm>
              <a:off x="10427433" y="2337719"/>
              <a:ext cx="93227" cy="460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D0E8CC4E-B987-2721-2E2F-DE8D8E6121C1}"/>
                </a:ext>
              </a:extLst>
            </p:cNvPr>
            <p:cNvCxnSpPr>
              <a:cxnSpLocks/>
            </p:cNvCxnSpPr>
            <p:nvPr/>
          </p:nvCxnSpPr>
          <p:spPr>
            <a:xfrm>
              <a:off x="10511827" y="2380886"/>
              <a:ext cx="101591" cy="5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6" name="Group 225">
            <a:extLst>
              <a:ext uri="{FF2B5EF4-FFF2-40B4-BE49-F238E27FC236}">
                <a16:creationId xmlns:a16="http://schemas.microsoft.com/office/drawing/2014/main" id="{BBF68247-E411-8435-720A-F40BB19F4A26}"/>
              </a:ext>
            </a:extLst>
          </p:cNvPr>
          <p:cNvGrpSpPr/>
          <p:nvPr/>
        </p:nvGrpSpPr>
        <p:grpSpPr>
          <a:xfrm>
            <a:off x="10942195" y="2249675"/>
            <a:ext cx="373020" cy="215088"/>
            <a:chOff x="11072872" y="2199640"/>
            <a:chExt cx="373020" cy="215088"/>
          </a:xfrm>
        </p:grpSpPr>
        <p:cxnSp>
          <p:nvCxnSpPr>
            <p:cNvPr id="219" name="Straight Connector 218">
              <a:extLst>
                <a:ext uri="{FF2B5EF4-FFF2-40B4-BE49-F238E27FC236}">
                  <a16:creationId xmlns:a16="http://schemas.microsoft.com/office/drawing/2014/main" id="{AD9BAF2B-D3B2-6720-03D3-68E56D1AA833}"/>
                </a:ext>
              </a:extLst>
            </p:cNvPr>
            <p:cNvCxnSpPr/>
            <p:nvPr/>
          </p:nvCxnSpPr>
          <p:spPr>
            <a:xfrm>
              <a:off x="11072872" y="2199640"/>
              <a:ext cx="70908" cy="96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DBB1FE8-E4AD-79CA-03E5-A88668CBB175}"/>
                </a:ext>
              </a:extLst>
            </p:cNvPr>
            <p:cNvCxnSpPr>
              <a:cxnSpLocks/>
            </p:cNvCxnSpPr>
            <p:nvPr/>
          </p:nvCxnSpPr>
          <p:spPr>
            <a:xfrm flipV="1">
              <a:off x="11128113" y="2229851"/>
              <a:ext cx="70016" cy="617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928E054-BEDF-3066-D150-62AABE93066D}"/>
                </a:ext>
              </a:extLst>
            </p:cNvPr>
            <p:cNvCxnSpPr>
              <a:cxnSpLocks/>
            </p:cNvCxnSpPr>
            <p:nvPr/>
          </p:nvCxnSpPr>
          <p:spPr>
            <a:xfrm>
              <a:off x="11188303" y="2239061"/>
              <a:ext cx="257589" cy="1756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2244FD8C-1AA2-B426-EB0D-4B73C6AC0A73}"/>
              </a:ext>
            </a:extLst>
          </p:cNvPr>
          <p:cNvGrpSpPr/>
          <p:nvPr/>
        </p:nvGrpSpPr>
        <p:grpSpPr>
          <a:xfrm>
            <a:off x="10100075" y="2885084"/>
            <a:ext cx="406752" cy="232550"/>
            <a:chOff x="10230752" y="2835049"/>
            <a:chExt cx="406752" cy="232550"/>
          </a:xfrm>
        </p:grpSpPr>
        <p:cxnSp>
          <p:nvCxnSpPr>
            <p:cNvPr id="236" name="Straight Connector 235">
              <a:extLst>
                <a:ext uri="{FF2B5EF4-FFF2-40B4-BE49-F238E27FC236}">
                  <a16:creationId xmlns:a16="http://schemas.microsoft.com/office/drawing/2014/main" id="{2833A6E4-483A-C4BB-20C7-E0C9806313D4}"/>
                </a:ext>
              </a:extLst>
            </p:cNvPr>
            <p:cNvCxnSpPr>
              <a:cxnSpLocks/>
            </p:cNvCxnSpPr>
            <p:nvPr/>
          </p:nvCxnSpPr>
          <p:spPr>
            <a:xfrm flipV="1">
              <a:off x="10230752" y="2835049"/>
              <a:ext cx="57095" cy="757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D1A236B-28E5-1FD3-926B-46CBE98BE69B}"/>
                </a:ext>
              </a:extLst>
            </p:cNvPr>
            <p:cNvCxnSpPr>
              <a:cxnSpLocks/>
            </p:cNvCxnSpPr>
            <p:nvPr/>
          </p:nvCxnSpPr>
          <p:spPr>
            <a:xfrm>
              <a:off x="10279642" y="2845890"/>
              <a:ext cx="357862" cy="2217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49" name="Straight Connector 248">
            <a:extLst>
              <a:ext uri="{FF2B5EF4-FFF2-40B4-BE49-F238E27FC236}">
                <a16:creationId xmlns:a16="http://schemas.microsoft.com/office/drawing/2014/main" id="{12F04C7A-9864-EE17-C3BA-8921FBF52ADC}"/>
              </a:ext>
            </a:extLst>
          </p:cNvPr>
          <p:cNvCxnSpPr>
            <a:cxnSpLocks/>
          </p:cNvCxnSpPr>
          <p:nvPr/>
        </p:nvCxnSpPr>
        <p:spPr>
          <a:xfrm flipV="1">
            <a:off x="10935194" y="3052255"/>
            <a:ext cx="57095" cy="757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514FD21-9194-1BA0-BE7E-6E2A663DFB44}"/>
              </a:ext>
            </a:extLst>
          </p:cNvPr>
          <p:cNvCxnSpPr>
            <a:cxnSpLocks/>
          </p:cNvCxnSpPr>
          <p:nvPr/>
        </p:nvCxnSpPr>
        <p:spPr>
          <a:xfrm>
            <a:off x="10978129" y="3058642"/>
            <a:ext cx="65337" cy="527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820AC1E-DB53-D5B7-2746-A0251A2EFB10}"/>
              </a:ext>
            </a:extLst>
          </p:cNvPr>
          <p:cNvCxnSpPr>
            <a:cxnSpLocks/>
          </p:cNvCxnSpPr>
          <p:nvPr/>
        </p:nvCxnSpPr>
        <p:spPr>
          <a:xfrm flipV="1">
            <a:off x="11029113" y="3029716"/>
            <a:ext cx="57095" cy="757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24AB2B6-45BD-6093-D054-475E59F01218}"/>
              </a:ext>
            </a:extLst>
          </p:cNvPr>
          <p:cNvCxnSpPr>
            <a:cxnSpLocks/>
          </p:cNvCxnSpPr>
          <p:nvPr/>
        </p:nvCxnSpPr>
        <p:spPr>
          <a:xfrm>
            <a:off x="11070801" y="3035520"/>
            <a:ext cx="65337" cy="527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A3CD83A-2CDD-06B2-442F-C9E31BE8F247}"/>
              </a:ext>
            </a:extLst>
          </p:cNvPr>
          <p:cNvCxnSpPr>
            <a:cxnSpLocks/>
          </p:cNvCxnSpPr>
          <p:nvPr/>
        </p:nvCxnSpPr>
        <p:spPr>
          <a:xfrm flipV="1">
            <a:off x="11120397" y="2915165"/>
            <a:ext cx="133702" cy="1696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06CB2D7-0135-2402-7932-C3FE43618160}"/>
              </a:ext>
            </a:extLst>
          </p:cNvPr>
          <p:cNvCxnSpPr>
            <a:cxnSpLocks/>
          </p:cNvCxnSpPr>
          <p:nvPr/>
        </p:nvCxnSpPr>
        <p:spPr>
          <a:xfrm>
            <a:off x="11240052" y="2919325"/>
            <a:ext cx="128851" cy="2149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9BB8EAE-13AC-BAA1-1042-FD05D136B164}"/>
              </a:ext>
            </a:extLst>
          </p:cNvPr>
          <p:cNvGrpSpPr/>
          <p:nvPr/>
        </p:nvGrpSpPr>
        <p:grpSpPr>
          <a:xfrm>
            <a:off x="10310073" y="4220218"/>
            <a:ext cx="864474" cy="451930"/>
            <a:chOff x="10296756" y="4064744"/>
            <a:chExt cx="864474" cy="451930"/>
          </a:xfrm>
        </p:grpSpPr>
        <p:cxnSp>
          <p:nvCxnSpPr>
            <p:cNvPr id="260" name="Straight Connector 259">
              <a:extLst>
                <a:ext uri="{FF2B5EF4-FFF2-40B4-BE49-F238E27FC236}">
                  <a16:creationId xmlns:a16="http://schemas.microsoft.com/office/drawing/2014/main" id="{DEA4FA2A-A5FC-1BAF-63E8-C7AAE8A4436A}"/>
                </a:ext>
              </a:extLst>
            </p:cNvPr>
            <p:cNvCxnSpPr>
              <a:cxnSpLocks/>
            </p:cNvCxnSpPr>
            <p:nvPr/>
          </p:nvCxnSpPr>
          <p:spPr>
            <a:xfrm flipV="1">
              <a:off x="10296756" y="4424782"/>
              <a:ext cx="124056" cy="91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8F841CE3-E4EF-EE54-952C-3853BD66B668}"/>
                </a:ext>
              </a:extLst>
            </p:cNvPr>
            <p:cNvCxnSpPr>
              <a:cxnSpLocks/>
            </p:cNvCxnSpPr>
            <p:nvPr/>
          </p:nvCxnSpPr>
          <p:spPr>
            <a:xfrm flipV="1">
              <a:off x="10410470" y="4295133"/>
              <a:ext cx="293600" cy="1350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AFD73607-088C-3FF1-6526-B0230A20515E}"/>
                </a:ext>
              </a:extLst>
            </p:cNvPr>
            <p:cNvCxnSpPr>
              <a:cxnSpLocks/>
            </p:cNvCxnSpPr>
            <p:nvPr/>
          </p:nvCxnSpPr>
          <p:spPr>
            <a:xfrm flipV="1">
              <a:off x="10674980" y="4089919"/>
              <a:ext cx="270696" cy="219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B47C2C9-2102-79C4-9875-37E487A21791}"/>
                </a:ext>
              </a:extLst>
            </p:cNvPr>
            <p:cNvCxnSpPr>
              <a:cxnSpLocks/>
            </p:cNvCxnSpPr>
            <p:nvPr/>
          </p:nvCxnSpPr>
          <p:spPr>
            <a:xfrm flipV="1">
              <a:off x="10931036" y="4064744"/>
              <a:ext cx="230194" cy="29728"/>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70" name="TextBox 269">
            <a:extLst>
              <a:ext uri="{FF2B5EF4-FFF2-40B4-BE49-F238E27FC236}">
                <a16:creationId xmlns:a16="http://schemas.microsoft.com/office/drawing/2014/main" id="{E0E96CCC-D083-4515-2C60-B0045548379D}"/>
              </a:ext>
            </a:extLst>
          </p:cNvPr>
          <p:cNvSpPr txBox="1"/>
          <p:nvPr/>
        </p:nvSpPr>
        <p:spPr>
          <a:xfrm>
            <a:off x="992344" y="5711534"/>
            <a:ext cx="10207311" cy="551878"/>
          </a:xfrm>
          <a:prstGeom prst="rect">
            <a:avLst/>
          </a:prstGeom>
          <a:noFill/>
        </p:spPr>
        <p:txBody>
          <a:bodyPr wrap="square" lIns="0" tIns="0" rIns="0" bIns="0" rtlCol="0" anchor="ctr" anchorCtr="0">
            <a:noAutofit/>
          </a:bodyPr>
          <a:lstStyle/>
          <a:p>
            <a:pPr algn="ctr"/>
            <a:r>
              <a:rPr lang="en-US" sz="1400" b="1">
                <a:solidFill>
                  <a:schemeClr val="bg1"/>
                </a:solidFill>
              </a:rPr>
              <a:t>THE OBJECTIVE IS TO LEVERAGE AGENT BASED COMPUTER SIMULATIONS TO ADDRESS THE MACRO AND MICRO FINANCIAL OUTCOMES OF VARIOUS MARKETING STRATEGIES WITHIN A GIVEN BRAND ENVIRONMENT</a:t>
            </a:r>
          </a:p>
        </p:txBody>
      </p:sp>
      <p:grpSp>
        <p:nvGrpSpPr>
          <p:cNvPr id="8" name="Group 7">
            <a:extLst>
              <a:ext uri="{FF2B5EF4-FFF2-40B4-BE49-F238E27FC236}">
                <a16:creationId xmlns:a16="http://schemas.microsoft.com/office/drawing/2014/main" id="{7675ECB5-ADFB-22E9-717D-AD7E6D2F7601}"/>
              </a:ext>
            </a:extLst>
          </p:cNvPr>
          <p:cNvGrpSpPr/>
          <p:nvPr/>
        </p:nvGrpSpPr>
        <p:grpSpPr>
          <a:xfrm>
            <a:off x="5942262" y="1615610"/>
            <a:ext cx="2714369" cy="3615433"/>
            <a:chOff x="5608957" y="1570841"/>
            <a:chExt cx="2714369" cy="3615433"/>
          </a:xfrm>
        </p:grpSpPr>
        <p:sp>
          <p:nvSpPr>
            <p:cNvPr id="190" name="Rectangle: Rounded Corners 189">
              <a:extLst>
                <a:ext uri="{FF2B5EF4-FFF2-40B4-BE49-F238E27FC236}">
                  <a16:creationId xmlns:a16="http://schemas.microsoft.com/office/drawing/2014/main" id="{D027B7CB-753A-FF5A-B9BD-D11191F63256}"/>
                </a:ext>
              </a:extLst>
            </p:cNvPr>
            <p:cNvSpPr/>
            <p:nvPr/>
          </p:nvSpPr>
          <p:spPr>
            <a:xfrm>
              <a:off x="5608957" y="1570841"/>
              <a:ext cx="2714369" cy="3615433"/>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1" name="Rectangle 70">
              <a:extLst>
                <a:ext uri="{FF2B5EF4-FFF2-40B4-BE49-F238E27FC236}">
                  <a16:creationId xmlns:a16="http://schemas.microsoft.com/office/drawing/2014/main" id="{F954A835-2717-4600-AE00-BAFD9F51AF72}"/>
                </a:ext>
              </a:extLst>
            </p:cNvPr>
            <p:cNvSpPr/>
            <p:nvPr/>
          </p:nvSpPr>
          <p:spPr>
            <a:xfrm>
              <a:off x="5680953" y="3534861"/>
              <a:ext cx="2598459"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2</a:t>
              </a:r>
              <a:endParaRPr lang="en-US" sz="1200" b="1" dirty="0">
                <a:solidFill>
                  <a:schemeClr val="bg1"/>
                </a:solidFill>
              </a:endParaRPr>
            </a:p>
          </p:txBody>
        </p:sp>
        <p:sp>
          <p:nvSpPr>
            <p:cNvPr id="72" name="Rectangle 71">
              <a:extLst>
                <a:ext uri="{FF2B5EF4-FFF2-40B4-BE49-F238E27FC236}">
                  <a16:creationId xmlns:a16="http://schemas.microsoft.com/office/drawing/2014/main" id="{B46613CE-197B-2339-EA70-2FE4FDC06796}"/>
                </a:ext>
              </a:extLst>
            </p:cNvPr>
            <p:cNvSpPr/>
            <p:nvPr/>
          </p:nvSpPr>
          <p:spPr>
            <a:xfrm>
              <a:off x="5680954" y="1685367"/>
              <a:ext cx="2598459" cy="274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1</a:t>
              </a:r>
              <a:endParaRPr lang="en-US" sz="1200" b="1" dirty="0">
                <a:solidFill>
                  <a:schemeClr val="bg1"/>
                </a:solidFill>
              </a:endParaRPr>
            </a:p>
          </p:txBody>
        </p:sp>
        <p:pic>
          <p:nvPicPr>
            <p:cNvPr id="93" name="Graphic 92" descr="Call center with solid fill">
              <a:extLst>
                <a:ext uri="{FF2B5EF4-FFF2-40B4-BE49-F238E27FC236}">
                  <a16:creationId xmlns:a16="http://schemas.microsoft.com/office/drawing/2014/main" id="{57E91AD4-6B64-8461-B8F7-0821556227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20567" y="2048366"/>
              <a:ext cx="1072293" cy="1072293"/>
            </a:xfrm>
            <a:prstGeom prst="rect">
              <a:avLst/>
            </a:prstGeom>
          </p:spPr>
        </p:pic>
        <p:grpSp>
          <p:nvGrpSpPr>
            <p:cNvPr id="7" name="Group 6">
              <a:extLst>
                <a:ext uri="{FF2B5EF4-FFF2-40B4-BE49-F238E27FC236}">
                  <a16:creationId xmlns:a16="http://schemas.microsoft.com/office/drawing/2014/main" id="{7DFB8B6C-92CA-11D3-F161-CE56A00E0E0E}"/>
                </a:ext>
              </a:extLst>
            </p:cNvPr>
            <p:cNvGrpSpPr/>
            <p:nvPr/>
          </p:nvGrpSpPr>
          <p:grpSpPr>
            <a:xfrm>
              <a:off x="6810189" y="1928714"/>
              <a:ext cx="1450932" cy="1450932"/>
              <a:chOff x="6526708" y="1917918"/>
              <a:chExt cx="1450932" cy="1450932"/>
            </a:xfrm>
          </p:grpSpPr>
          <p:grpSp>
            <p:nvGrpSpPr>
              <p:cNvPr id="74" name="Group 73">
                <a:extLst>
                  <a:ext uri="{FF2B5EF4-FFF2-40B4-BE49-F238E27FC236}">
                    <a16:creationId xmlns:a16="http://schemas.microsoft.com/office/drawing/2014/main" id="{7AE57EF0-637A-85FF-6A95-A1A3411C14B7}"/>
                  </a:ext>
                </a:extLst>
              </p:cNvPr>
              <p:cNvGrpSpPr/>
              <p:nvPr/>
            </p:nvGrpSpPr>
            <p:grpSpPr>
              <a:xfrm>
                <a:off x="6526708" y="1917918"/>
                <a:ext cx="1450932" cy="1450932"/>
                <a:chOff x="10340337" y="2394344"/>
                <a:chExt cx="1450932" cy="1450932"/>
              </a:xfrm>
            </p:grpSpPr>
            <p:pic>
              <p:nvPicPr>
                <p:cNvPr id="46" name="Graphic 45" descr="Monitor with solid fill">
                  <a:extLst>
                    <a:ext uri="{FF2B5EF4-FFF2-40B4-BE49-F238E27FC236}">
                      <a16:creationId xmlns:a16="http://schemas.microsoft.com/office/drawing/2014/main" id="{53867405-7014-CBE8-4FCC-B64065A652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0337" y="2394344"/>
                  <a:ext cx="1450932" cy="1450932"/>
                </a:xfrm>
                <a:prstGeom prst="rect">
                  <a:avLst/>
                </a:prstGeom>
              </p:spPr>
            </p:pic>
            <p:grpSp>
              <p:nvGrpSpPr>
                <p:cNvPr id="73" name="Group 72">
                  <a:extLst>
                    <a:ext uri="{FF2B5EF4-FFF2-40B4-BE49-F238E27FC236}">
                      <a16:creationId xmlns:a16="http://schemas.microsoft.com/office/drawing/2014/main" id="{AF0B894B-88C6-1E58-91B6-91D0834ACA28}"/>
                    </a:ext>
                  </a:extLst>
                </p:cNvPr>
                <p:cNvGrpSpPr/>
                <p:nvPr/>
              </p:nvGrpSpPr>
              <p:grpSpPr>
                <a:xfrm>
                  <a:off x="10954941" y="2859976"/>
                  <a:ext cx="529727" cy="522011"/>
                  <a:chOff x="10954941" y="2859976"/>
                  <a:chExt cx="529727" cy="522011"/>
                </a:xfrm>
              </p:grpSpPr>
              <p:pic>
                <p:nvPicPr>
                  <p:cNvPr id="52" name="Picture 51">
                    <a:extLst>
                      <a:ext uri="{FF2B5EF4-FFF2-40B4-BE49-F238E27FC236}">
                        <a16:creationId xmlns:a16="http://schemas.microsoft.com/office/drawing/2014/main" id="{7A70295F-85C7-80CC-953A-96BEED19C18D}"/>
                      </a:ext>
                    </a:extLst>
                  </p:cNvPr>
                  <p:cNvPicPr>
                    <a:picLocks noChangeAspect="1"/>
                  </p:cNvPicPr>
                  <p:nvPr/>
                </p:nvPicPr>
                <p:blipFill>
                  <a:blip r:embed="rId11">
                    <a:extLst>
                      <a:ext uri="{28A0092B-C50C-407E-A947-70E740481C1C}">
                        <a14:useLocalDpi xmlns:a14="http://schemas.microsoft.com/office/drawing/2010/main" val="0"/>
                      </a:ext>
                    </a:extLst>
                  </a:blip>
                  <a:srcRect t="218" b="218"/>
                  <a:stretch/>
                </p:blipFill>
                <p:spPr>
                  <a:xfrm rot="3622177">
                    <a:off x="10945277" y="3013190"/>
                    <a:ext cx="484961" cy="178533"/>
                  </a:xfrm>
                  <a:prstGeom prst="rect">
                    <a:avLst/>
                  </a:prstGeom>
                </p:spPr>
              </p:pic>
              <p:grpSp>
                <p:nvGrpSpPr>
                  <p:cNvPr id="57" name="Group 56">
                    <a:extLst>
                      <a:ext uri="{FF2B5EF4-FFF2-40B4-BE49-F238E27FC236}">
                        <a16:creationId xmlns:a16="http://schemas.microsoft.com/office/drawing/2014/main" id="{E127F546-924B-D5A1-D15E-47BD05AFC3AB}"/>
                      </a:ext>
                    </a:extLst>
                  </p:cNvPr>
                  <p:cNvGrpSpPr/>
                  <p:nvPr/>
                </p:nvGrpSpPr>
                <p:grpSpPr>
                  <a:xfrm>
                    <a:off x="11239714" y="2995613"/>
                    <a:ext cx="244954" cy="252412"/>
                    <a:chOff x="6765446" y="3176588"/>
                    <a:chExt cx="930754" cy="930754"/>
                  </a:xfrm>
                </p:grpSpPr>
                <p:pic>
                  <p:nvPicPr>
                    <p:cNvPr id="55" name="Graphic 54" descr="Fire with solid fill">
                      <a:extLst>
                        <a:ext uri="{FF2B5EF4-FFF2-40B4-BE49-F238E27FC236}">
                          <a16:creationId xmlns:a16="http://schemas.microsoft.com/office/drawing/2014/main" id="{87DD8DB4-0F80-88AB-307D-99AA2574B1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65446" y="3176588"/>
                      <a:ext cx="930754" cy="930754"/>
                    </a:xfrm>
                    <a:prstGeom prst="rect">
                      <a:avLst/>
                    </a:prstGeom>
                  </p:spPr>
                </p:pic>
                <p:pic>
                  <p:nvPicPr>
                    <p:cNvPr id="56" name="Graphic 55" descr="Fire with solid fill">
                      <a:extLst>
                        <a:ext uri="{FF2B5EF4-FFF2-40B4-BE49-F238E27FC236}">
                          <a16:creationId xmlns:a16="http://schemas.microsoft.com/office/drawing/2014/main" id="{11667CE6-DBE6-1303-3B95-4B7FD2FFA86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76398" y="3441881"/>
                      <a:ext cx="570519" cy="570521"/>
                    </a:xfrm>
                    <a:prstGeom prst="rect">
                      <a:avLst/>
                    </a:prstGeom>
                  </p:spPr>
                </p:pic>
              </p:grpSp>
              <p:grpSp>
                <p:nvGrpSpPr>
                  <p:cNvPr id="58" name="Group 57">
                    <a:extLst>
                      <a:ext uri="{FF2B5EF4-FFF2-40B4-BE49-F238E27FC236}">
                        <a16:creationId xmlns:a16="http://schemas.microsoft.com/office/drawing/2014/main" id="{02A81110-1AEC-E397-C560-6B36861AAA3C}"/>
                      </a:ext>
                    </a:extLst>
                  </p:cNvPr>
                  <p:cNvGrpSpPr/>
                  <p:nvPr/>
                </p:nvGrpSpPr>
                <p:grpSpPr>
                  <a:xfrm>
                    <a:off x="10954941" y="3129575"/>
                    <a:ext cx="244954" cy="252412"/>
                    <a:chOff x="6940521" y="3205188"/>
                    <a:chExt cx="930754" cy="930754"/>
                  </a:xfrm>
                </p:grpSpPr>
                <p:pic>
                  <p:nvPicPr>
                    <p:cNvPr id="59" name="Graphic 58" descr="Fire with solid fill">
                      <a:extLst>
                        <a:ext uri="{FF2B5EF4-FFF2-40B4-BE49-F238E27FC236}">
                          <a16:creationId xmlns:a16="http://schemas.microsoft.com/office/drawing/2014/main" id="{AE4C044D-8A84-CF44-B084-812A8E67977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40521" y="3205188"/>
                      <a:ext cx="930754" cy="930754"/>
                    </a:xfrm>
                    <a:prstGeom prst="rect">
                      <a:avLst/>
                    </a:prstGeom>
                  </p:spPr>
                </p:pic>
                <p:pic>
                  <p:nvPicPr>
                    <p:cNvPr id="60" name="Graphic 59" descr="Fire with solid fill">
                      <a:extLst>
                        <a:ext uri="{FF2B5EF4-FFF2-40B4-BE49-F238E27FC236}">
                          <a16:creationId xmlns:a16="http://schemas.microsoft.com/office/drawing/2014/main" id="{110425BD-7367-7CE4-8D88-86A788CC92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54820" y="3436667"/>
                      <a:ext cx="570519" cy="570521"/>
                    </a:xfrm>
                    <a:prstGeom prst="rect">
                      <a:avLst/>
                    </a:prstGeom>
                  </p:spPr>
                </p:pic>
              </p:grpSp>
            </p:grpSp>
          </p:grpSp>
          <p:sp>
            <p:nvSpPr>
              <p:cNvPr id="94" name="Rectangle 93">
                <a:extLst>
                  <a:ext uri="{FF2B5EF4-FFF2-40B4-BE49-F238E27FC236}">
                    <a16:creationId xmlns:a16="http://schemas.microsoft.com/office/drawing/2014/main" id="{D56F5837-09F4-3FB8-44B4-CADA74695A6C}"/>
                  </a:ext>
                </a:extLst>
              </p:cNvPr>
              <p:cNvSpPr/>
              <p:nvPr/>
            </p:nvSpPr>
            <p:spPr>
              <a:xfrm>
                <a:off x="6740041" y="2275571"/>
                <a:ext cx="1023937" cy="11881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FAILED</a:t>
                </a:r>
                <a:endParaRPr lang="en-US" sz="800" b="1" dirty="0">
                  <a:solidFill>
                    <a:schemeClr val="bg1"/>
                  </a:solidFill>
                </a:endParaRPr>
              </a:p>
            </p:txBody>
          </p:sp>
        </p:grpSp>
        <p:grpSp>
          <p:nvGrpSpPr>
            <p:cNvPr id="5" name="Group 4">
              <a:extLst>
                <a:ext uri="{FF2B5EF4-FFF2-40B4-BE49-F238E27FC236}">
                  <a16:creationId xmlns:a16="http://schemas.microsoft.com/office/drawing/2014/main" id="{9448D81E-C8DA-9EA9-A869-27B56390D0C0}"/>
                </a:ext>
              </a:extLst>
            </p:cNvPr>
            <p:cNvGrpSpPr/>
            <p:nvPr/>
          </p:nvGrpSpPr>
          <p:grpSpPr>
            <a:xfrm>
              <a:off x="6858848" y="3718330"/>
              <a:ext cx="1450932" cy="1450932"/>
              <a:chOff x="6481002" y="3683893"/>
              <a:chExt cx="1450932" cy="1450932"/>
            </a:xfrm>
          </p:grpSpPr>
          <p:grpSp>
            <p:nvGrpSpPr>
              <p:cNvPr id="75" name="Group 74">
                <a:extLst>
                  <a:ext uri="{FF2B5EF4-FFF2-40B4-BE49-F238E27FC236}">
                    <a16:creationId xmlns:a16="http://schemas.microsoft.com/office/drawing/2014/main" id="{E013D15A-96EF-A23D-99E9-B0CDCA0EE5B3}"/>
                  </a:ext>
                </a:extLst>
              </p:cNvPr>
              <p:cNvGrpSpPr/>
              <p:nvPr/>
            </p:nvGrpSpPr>
            <p:grpSpPr>
              <a:xfrm>
                <a:off x="6481002" y="3683893"/>
                <a:ext cx="1450932" cy="1450932"/>
                <a:chOff x="10342760" y="3988854"/>
                <a:chExt cx="1450932" cy="1450932"/>
              </a:xfrm>
            </p:grpSpPr>
            <p:pic>
              <p:nvPicPr>
                <p:cNvPr id="45" name="Graphic 44" descr="Monitor with solid fill">
                  <a:extLst>
                    <a:ext uri="{FF2B5EF4-FFF2-40B4-BE49-F238E27FC236}">
                      <a16:creationId xmlns:a16="http://schemas.microsoft.com/office/drawing/2014/main" id="{89E5EDA3-7B1E-719E-9B15-E6AD9B15CD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2760" y="3988854"/>
                  <a:ext cx="1450932" cy="1450932"/>
                </a:xfrm>
                <a:prstGeom prst="rect">
                  <a:avLst/>
                </a:prstGeom>
              </p:spPr>
            </p:pic>
            <p:pic>
              <p:nvPicPr>
                <p:cNvPr id="53" name="Picture 52">
                  <a:extLst>
                    <a:ext uri="{FF2B5EF4-FFF2-40B4-BE49-F238E27FC236}">
                      <a16:creationId xmlns:a16="http://schemas.microsoft.com/office/drawing/2014/main" id="{DA37F0CE-C24B-F180-6494-E4571FE03187}"/>
                    </a:ext>
                  </a:extLst>
                </p:cNvPr>
                <p:cNvPicPr>
                  <a:picLocks noChangeAspect="1"/>
                </p:cNvPicPr>
                <p:nvPr/>
              </p:nvPicPr>
              <p:blipFill>
                <a:blip r:embed="rId11">
                  <a:extLst>
                    <a:ext uri="{28A0092B-C50C-407E-A947-70E740481C1C}">
                      <a14:useLocalDpi xmlns:a14="http://schemas.microsoft.com/office/drawing/2010/main" val="0"/>
                    </a:ext>
                  </a:extLst>
                </a:blip>
                <a:srcRect l="10409" r="10409"/>
                <a:stretch/>
              </p:blipFill>
              <p:spPr>
                <a:xfrm rot="20885451">
                  <a:off x="11037087" y="4530773"/>
                  <a:ext cx="468203" cy="218633"/>
                </a:xfrm>
                <a:prstGeom prst="rect">
                  <a:avLst/>
                </a:prstGeom>
              </p:spPr>
            </p:pic>
          </p:grpSp>
          <p:sp>
            <p:nvSpPr>
              <p:cNvPr id="95" name="Rectangle 94">
                <a:extLst>
                  <a:ext uri="{FF2B5EF4-FFF2-40B4-BE49-F238E27FC236}">
                    <a16:creationId xmlns:a16="http://schemas.microsoft.com/office/drawing/2014/main" id="{FDA830DB-C340-2AB8-90B6-2AE83A50E475}"/>
                  </a:ext>
                </a:extLst>
              </p:cNvPr>
              <p:cNvSpPr/>
              <p:nvPr/>
            </p:nvSpPr>
            <p:spPr>
              <a:xfrm>
                <a:off x="6694862" y="4045145"/>
                <a:ext cx="1023937" cy="1188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PASSED</a:t>
                </a:r>
                <a:endParaRPr lang="en-US" sz="800" b="1" dirty="0">
                  <a:solidFill>
                    <a:schemeClr val="bg1"/>
                  </a:solidFill>
                </a:endParaRPr>
              </a:p>
            </p:txBody>
          </p:sp>
        </p:grpSp>
        <p:pic>
          <p:nvPicPr>
            <p:cNvPr id="274" name="Graphic 273" descr="Game controller with solid fill">
              <a:extLst>
                <a:ext uri="{FF2B5EF4-FFF2-40B4-BE49-F238E27FC236}">
                  <a16:creationId xmlns:a16="http://schemas.microsoft.com/office/drawing/2014/main" id="{C275F965-CB61-8080-603E-35D55399731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8184395">
              <a:off x="6422138" y="2854818"/>
              <a:ext cx="522652" cy="522652"/>
            </a:xfrm>
            <a:prstGeom prst="rect">
              <a:avLst/>
            </a:prstGeom>
          </p:spPr>
        </p:pic>
        <p:pic>
          <p:nvPicPr>
            <p:cNvPr id="275" name="Graphic 274" descr="Call center with solid fill">
              <a:extLst>
                <a:ext uri="{FF2B5EF4-FFF2-40B4-BE49-F238E27FC236}">
                  <a16:creationId xmlns:a16="http://schemas.microsoft.com/office/drawing/2014/main" id="{7FEA3369-54F5-7A4D-39BC-BF1BBB44A7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83376" y="3838763"/>
              <a:ext cx="1072293" cy="1072293"/>
            </a:xfrm>
            <a:prstGeom prst="rect">
              <a:avLst/>
            </a:prstGeom>
          </p:spPr>
        </p:pic>
        <p:pic>
          <p:nvPicPr>
            <p:cNvPr id="276" name="Graphic 275" descr="Game controller with solid fill">
              <a:extLst>
                <a:ext uri="{FF2B5EF4-FFF2-40B4-BE49-F238E27FC236}">
                  <a16:creationId xmlns:a16="http://schemas.microsoft.com/office/drawing/2014/main" id="{845F5A9B-9A84-5450-72DA-F768A9E34D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8184395">
              <a:off x="6484947" y="4645215"/>
              <a:ext cx="522652" cy="522652"/>
            </a:xfrm>
            <a:prstGeom prst="rect">
              <a:avLst/>
            </a:prstGeom>
          </p:spPr>
        </p:pic>
      </p:grpSp>
      <p:pic>
        <p:nvPicPr>
          <p:cNvPr id="278" name="Graphic 277" descr="Mouse with solid fill">
            <a:extLst>
              <a:ext uri="{FF2B5EF4-FFF2-40B4-BE49-F238E27FC236}">
                <a16:creationId xmlns:a16="http://schemas.microsoft.com/office/drawing/2014/main" id="{C051618C-8A28-C0DF-4202-57429AC7C3B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0800000">
            <a:off x="9637823" y="3106980"/>
            <a:ext cx="262388" cy="262388"/>
          </a:xfrm>
          <a:prstGeom prst="rect">
            <a:avLst/>
          </a:prstGeom>
        </p:spPr>
      </p:pic>
      <p:pic>
        <p:nvPicPr>
          <p:cNvPr id="280" name="Graphic 279" descr="Keyboard with solid fill">
            <a:extLst>
              <a:ext uri="{FF2B5EF4-FFF2-40B4-BE49-F238E27FC236}">
                <a16:creationId xmlns:a16="http://schemas.microsoft.com/office/drawing/2014/main" id="{37089E9B-F868-E695-89B9-30482B0207C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0800000">
            <a:off x="9122910" y="2972897"/>
            <a:ext cx="532448" cy="532448"/>
          </a:xfrm>
          <a:prstGeom prst="rect">
            <a:avLst/>
          </a:prstGeom>
        </p:spPr>
      </p:pic>
      <p:pic>
        <p:nvPicPr>
          <p:cNvPr id="281" name="Graphic 280" descr="User with solid fill">
            <a:extLst>
              <a:ext uri="{FF2B5EF4-FFF2-40B4-BE49-F238E27FC236}">
                <a16:creationId xmlns:a16="http://schemas.microsoft.com/office/drawing/2014/main" id="{3082B234-7175-FB8E-ABA6-C98FB501C2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74011" y="3746054"/>
            <a:ext cx="1305680" cy="1305680"/>
          </a:xfrm>
          <a:prstGeom prst="rect">
            <a:avLst/>
          </a:prstGeom>
        </p:spPr>
      </p:pic>
      <p:pic>
        <p:nvPicPr>
          <p:cNvPr id="282" name="Graphic 281" descr="Mouse with solid fill">
            <a:extLst>
              <a:ext uri="{FF2B5EF4-FFF2-40B4-BE49-F238E27FC236}">
                <a16:creationId xmlns:a16="http://schemas.microsoft.com/office/drawing/2014/main" id="{7C14480F-16D1-7E57-12CB-868E420F4C1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0800000">
            <a:off x="9628935" y="4909461"/>
            <a:ext cx="262388" cy="262388"/>
          </a:xfrm>
          <a:prstGeom prst="rect">
            <a:avLst/>
          </a:prstGeom>
        </p:spPr>
      </p:pic>
      <p:pic>
        <p:nvPicPr>
          <p:cNvPr id="283" name="Graphic 282" descr="Keyboard with solid fill">
            <a:extLst>
              <a:ext uri="{FF2B5EF4-FFF2-40B4-BE49-F238E27FC236}">
                <a16:creationId xmlns:a16="http://schemas.microsoft.com/office/drawing/2014/main" id="{A8A93006-AECF-7AC2-1E43-F4D27040165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0800000">
            <a:off x="9114022" y="4775378"/>
            <a:ext cx="532448" cy="532448"/>
          </a:xfrm>
          <a:prstGeom prst="rect">
            <a:avLst/>
          </a:prstGeom>
        </p:spPr>
      </p:pic>
    </p:spTree>
    <p:extLst>
      <p:ext uri="{BB962C8B-B14F-4D97-AF65-F5344CB8AC3E}">
        <p14:creationId xmlns:p14="http://schemas.microsoft.com/office/powerpoint/2010/main" val="26902908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INTERACTIONS – Flow of Events</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20</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marL="0" marR="0">
              <a:spcBef>
                <a:spcPts val="0"/>
              </a:spcBef>
              <a:spcAft>
                <a:spcPts val="0"/>
              </a:spcAft>
            </a:pPr>
            <a:r>
              <a:rPr lang="en-US" sz="1400" b="0" i="0">
                <a:solidFill>
                  <a:schemeClr val="bg1"/>
                </a:solidFill>
                <a:effectLst/>
              </a:rPr>
              <a:t> </a:t>
            </a:r>
            <a:r>
              <a:rPr lang="en-US" sz="1400">
                <a:solidFill>
                  <a:schemeClr val="bg1"/>
                </a:solidFill>
                <a:effectLst/>
              </a:rPr>
              <a:t>Describe in general the interactions between different players.</a:t>
            </a:r>
          </a:p>
          <a:p>
            <a:pPr marL="0" marR="0">
              <a:spcBef>
                <a:spcPts val="0"/>
              </a:spcBef>
              <a:spcAft>
                <a:spcPts val="0"/>
              </a:spcAft>
            </a:pPr>
            <a:endParaRPr lang="en-US" sz="1400" i="1">
              <a:solidFill>
                <a:schemeClr val="bg1"/>
              </a:solidFill>
              <a:effectLst/>
            </a:endParaRPr>
          </a:p>
          <a:p>
            <a:pPr marL="0" marR="0">
              <a:spcBef>
                <a:spcPts val="0"/>
              </a:spcBef>
              <a:spcAft>
                <a:spcPts val="0"/>
              </a:spcAft>
            </a:pPr>
            <a:r>
              <a:rPr lang="en-US" sz="1400" i="1">
                <a:solidFill>
                  <a:schemeClr val="bg1"/>
                </a:solidFill>
                <a:effectLst/>
              </a:rPr>
              <a:t>For example: </a:t>
            </a:r>
            <a:endParaRPr lang="en-US" sz="1400">
              <a:solidFill>
                <a:schemeClr val="bg1"/>
              </a:solidFill>
              <a:effectLst/>
            </a:endParaRPr>
          </a:p>
          <a:p>
            <a:pPr rtl="0" fontAlgn="ctr">
              <a:spcBef>
                <a:spcPts val="0"/>
              </a:spcBef>
              <a:spcAft>
                <a:spcPts val="0"/>
              </a:spcAft>
              <a:buFont typeface="+mj-lt"/>
              <a:buAutoNum type="arabicPeriod"/>
            </a:pPr>
            <a:r>
              <a:rPr lang="en-US" sz="1400" b="0" i="1">
                <a:solidFill>
                  <a:schemeClr val="bg1"/>
                </a:solidFill>
                <a:effectLst/>
              </a:rPr>
              <a:t> V116 gets approval on day X. Approval has XYZ as prescribing standards or constraints.</a:t>
            </a:r>
          </a:p>
          <a:p>
            <a:pPr rtl="0" fontAlgn="ctr">
              <a:spcBef>
                <a:spcPts val="0"/>
              </a:spcBef>
              <a:spcAft>
                <a:spcPts val="0"/>
              </a:spcAft>
              <a:buFont typeface="+mj-lt"/>
              <a:buAutoNum type="arabicPeriod"/>
            </a:pPr>
            <a:endParaRPr lang="en-US" sz="1400" b="0" i="1">
              <a:solidFill>
                <a:schemeClr val="bg1"/>
              </a:solidFill>
              <a:effectLst/>
            </a:endParaRPr>
          </a:p>
          <a:p>
            <a:pPr rtl="0" fontAlgn="ctr">
              <a:spcBef>
                <a:spcPts val="0"/>
              </a:spcBef>
              <a:spcAft>
                <a:spcPts val="0"/>
              </a:spcAft>
              <a:buFont typeface="+mj-lt"/>
              <a:buAutoNum type="arabicPeriod"/>
            </a:pPr>
            <a:r>
              <a:rPr lang="en-US" sz="1400" b="0" i="1">
                <a:solidFill>
                  <a:schemeClr val="bg1"/>
                </a:solidFill>
                <a:effectLst/>
              </a:rPr>
              <a:t> On a given day, physician see X (if available) appropriate patients and prescribes V116 for a fraction of them. The patients gets the vaccines at the physician office OR patients can take the Rx to pharmacies to get vaccinated.</a:t>
            </a:r>
          </a:p>
          <a:p>
            <a:pPr rtl="0" fontAlgn="ctr">
              <a:spcBef>
                <a:spcPts val="0"/>
              </a:spcBef>
              <a:spcAft>
                <a:spcPts val="0"/>
              </a:spcAft>
              <a:buFont typeface="+mj-lt"/>
              <a:buAutoNum type="arabicPeriod"/>
            </a:pPr>
            <a:endParaRPr lang="en-US" sz="1400" b="0" i="1">
              <a:solidFill>
                <a:schemeClr val="bg1"/>
              </a:solidFill>
              <a:effectLst/>
            </a:endParaRPr>
          </a:p>
          <a:p>
            <a:pPr rtl="0" fontAlgn="ctr">
              <a:spcBef>
                <a:spcPts val="0"/>
              </a:spcBef>
              <a:spcAft>
                <a:spcPts val="0"/>
              </a:spcAft>
              <a:buFont typeface="+mj-lt"/>
              <a:buAutoNum type="arabicPeriod"/>
            </a:pPr>
            <a:r>
              <a:rPr lang="en-US" sz="1400" b="0" i="1">
                <a:solidFill>
                  <a:schemeClr val="bg1"/>
                </a:solidFill>
                <a:effectLst/>
              </a:rPr>
              <a:t> In a parallel track, pharmacists can vaccinates around Y (if available) patients per day with V116. </a:t>
            </a:r>
          </a:p>
          <a:p>
            <a:pPr rtl="0" fontAlgn="ctr">
              <a:spcBef>
                <a:spcPts val="0"/>
              </a:spcBef>
              <a:spcAft>
                <a:spcPts val="0"/>
              </a:spcAft>
              <a:buFont typeface="+mj-lt"/>
              <a:buAutoNum type="arabicPeriod"/>
            </a:pPr>
            <a:endParaRPr lang="en-US" sz="1400" b="0" i="1">
              <a:solidFill>
                <a:schemeClr val="bg1"/>
              </a:solidFill>
              <a:effectLst/>
            </a:endParaRPr>
          </a:p>
          <a:p>
            <a:pPr rtl="0" fontAlgn="ctr">
              <a:spcBef>
                <a:spcPts val="0"/>
              </a:spcBef>
              <a:spcAft>
                <a:spcPts val="0"/>
              </a:spcAft>
              <a:buFont typeface="+mj-lt"/>
              <a:buAutoNum type="arabicPeriod"/>
            </a:pPr>
            <a:r>
              <a:rPr lang="en-US" sz="1400" b="0" i="1">
                <a:solidFill>
                  <a:schemeClr val="bg1"/>
                </a:solidFill>
                <a:effectLst/>
              </a:rPr>
              <a:t> Promotions starts on day Y</a:t>
            </a:r>
          </a:p>
          <a:p>
            <a:pPr rtl="0" fontAlgn="ctr">
              <a:spcBef>
                <a:spcPts val="0"/>
              </a:spcBef>
              <a:spcAft>
                <a:spcPts val="0"/>
              </a:spcAft>
              <a:buFont typeface="+mj-lt"/>
              <a:buAutoNum type="arabicPeriod"/>
            </a:pPr>
            <a:endParaRPr lang="en-US" sz="1400" b="0" i="1">
              <a:solidFill>
                <a:schemeClr val="bg1"/>
              </a:solidFill>
              <a:effectLst/>
            </a:endParaRPr>
          </a:p>
          <a:p>
            <a:pPr rtl="0" fontAlgn="ctr">
              <a:spcBef>
                <a:spcPts val="0"/>
              </a:spcBef>
              <a:spcAft>
                <a:spcPts val="0"/>
              </a:spcAft>
              <a:buFont typeface="+mj-lt"/>
              <a:buAutoNum type="arabicPeriod"/>
            </a:pPr>
            <a:r>
              <a:rPr lang="en-US" sz="1400" b="0" i="1">
                <a:solidFill>
                  <a:schemeClr val="bg1"/>
                </a:solidFill>
                <a:effectLst/>
              </a:rPr>
              <a:t> Patients can ask for V116 directly and physician or pharmacist X% (if available) of time honor the vaccination request.</a:t>
            </a:r>
          </a:p>
          <a:p>
            <a:pPr rtl="0" fontAlgn="ctr">
              <a:spcBef>
                <a:spcPts val="0"/>
              </a:spcBef>
              <a:spcAft>
                <a:spcPts val="0"/>
              </a:spcAft>
              <a:buFont typeface="+mj-lt"/>
              <a:buAutoNum type="arabicPeriod"/>
            </a:pPr>
            <a:endParaRPr lang="en-US" sz="1400" b="0" i="1">
              <a:solidFill>
                <a:schemeClr val="bg1"/>
              </a:solidFill>
              <a:effectLst/>
            </a:endParaRPr>
          </a:p>
          <a:p>
            <a:pPr rtl="0" fontAlgn="ctr">
              <a:spcBef>
                <a:spcPts val="0"/>
              </a:spcBef>
              <a:spcAft>
                <a:spcPts val="0"/>
              </a:spcAft>
              <a:buFont typeface="+mj-lt"/>
              <a:buAutoNum type="arabicPeriod"/>
            </a:pPr>
            <a:r>
              <a:rPr lang="en-US" sz="1400" b="0" i="1">
                <a:solidFill>
                  <a:schemeClr val="bg1"/>
                </a:solidFill>
                <a:effectLst/>
              </a:rPr>
              <a:t> Any notes on competition and how physician and/or pharmacists make the decision between our brand and competition.</a:t>
            </a:r>
          </a:p>
          <a:p>
            <a:pPr rtl="0" fontAlgn="ctr">
              <a:spcBef>
                <a:spcPts val="0"/>
              </a:spcBef>
              <a:spcAft>
                <a:spcPts val="0"/>
              </a:spcAft>
              <a:buFont typeface="+mj-lt"/>
              <a:buAutoNum type="arabicPeriod"/>
            </a:pPr>
            <a:endParaRPr lang="en-US" sz="1400" b="0" i="1">
              <a:solidFill>
                <a:schemeClr val="bg1"/>
              </a:solidFill>
              <a:effectLst/>
            </a:endParaRPr>
          </a:p>
          <a:p>
            <a:pPr rtl="0" fontAlgn="ctr">
              <a:spcBef>
                <a:spcPts val="0"/>
              </a:spcBef>
              <a:spcAft>
                <a:spcPts val="0"/>
              </a:spcAft>
              <a:buFont typeface="+mj-lt"/>
              <a:buAutoNum type="arabicPeriod"/>
            </a:pPr>
            <a:r>
              <a:rPr lang="en-US" sz="1400" b="0" i="1">
                <a:solidFill>
                  <a:schemeClr val="bg1"/>
                </a:solidFill>
                <a:effectLst/>
              </a:rPr>
              <a:t> Any supply constraints?</a:t>
            </a:r>
          </a:p>
          <a:p>
            <a:pPr rtl="0" fontAlgn="ctr">
              <a:spcBef>
                <a:spcPts val="0"/>
              </a:spcBef>
              <a:spcAft>
                <a:spcPts val="0"/>
              </a:spcAft>
              <a:buFont typeface="+mj-lt"/>
              <a:buAutoNum type="arabicPeriod"/>
            </a:pPr>
            <a:endParaRPr lang="en-US" sz="1400" b="0" i="1">
              <a:solidFill>
                <a:schemeClr val="bg1"/>
              </a:solidFill>
              <a:effectLst/>
            </a:endParaRPr>
          </a:p>
          <a:p>
            <a:pPr rtl="0" fontAlgn="ctr">
              <a:spcBef>
                <a:spcPts val="0"/>
              </a:spcBef>
              <a:spcAft>
                <a:spcPts val="0"/>
              </a:spcAft>
              <a:buFont typeface="+mj-lt"/>
              <a:buAutoNum type="arabicPeriod"/>
            </a:pPr>
            <a:r>
              <a:rPr lang="en-US" sz="1400" b="0" i="1">
                <a:solidFill>
                  <a:schemeClr val="bg1"/>
                </a:solidFill>
                <a:effectLst/>
              </a:rPr>
              <a:t> Any formulary constraints?</a:t>
            </a:r>
          </a:p>
          <a:p>
            <a:pPr rtl="0" fontAlgn="ctr">
              <a:spcBef>
                <a:spcPts val="0"/>
              </a:spcBef>
              <a:spcAft>
                <a:spcPts val="0"/>
              </a:spcAft>
              <a:buFont typeface="+mj-lt"/>
              <a:buAutoNum type="arabicPeriod"/>
            </a:pPr>
            <a:endParaRPr lang="en-US" sz="1400" b="0" i="0">
              <a:solidFill>
                <a:schemeClr val="bg1"/>
              </a:solidFill>
              <a:effectLst/>
            </a:endParaRPr>
          </a:p>
          <a:p>
            <a:pPr rtl="0" fontAlgn="ctr">
              <a:spcBef>
                <a:spcPts val="0"/>
              </a:spcBef>
              <a:spcAft>
                <a:spcPts val="0"/>
              </a:spcAft>
            </a:pPr>
            <a:endParaRPr lang="en-US" sz="1400" b="0" i="0">
              <a:solidFill>
                <a:schemeClr val="bg1"/>
              </a:solidFill>
              <a:effectLst/>
            </a:endParaRPr>
          </a:p>
        </p:txBody>
      </p:sp>
    </p:spTree>
    <p:extLst>
      <p:ext uri="{BB962C8B-B14F-4D97-AF65-F5344CB8AC3E}">
        <p14:creationId xmlns:p14="http://schemas.microsoft.com/office/powerpoint/2010/main" val="283323622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D48-59A4-4CD9-8C23-3C0EAC658390}"/>
              </a:ext>
            </a:extLst>
          </p:cNvPr>
          <p:cNvSpPr>
            <a:spLocks noGrp="1"/>
          </p:cNvSpPr>
          <p:nvPr>
            <p:ph type="title"/>
          </p:nvPr>
        </p:nvSpPr>
        <p:spPr>
          <a:xfrm>
            <a:off x="377824" y="1378816"/>
            <a:ext cx="10441463" cy="3214286"/>
          </a:xfrm>
        </p:spPr>
        <p:txBody>
          <a:bodyPr anchor="ctr" anchorCtr="0"/>
          <a:lstStyle/>
          <a:p>
            <a:r>
              <a:rPr lang="en-GB"/>
              <a:t>SECTION 4 - SCENARIOS</a:t>
            </a:r>
            <a:endParaRPr lang="en-GB" dirty="0"/>
          </a:p>
        </p:txBody>
      </p:sp>
      <p:sp>
        <p:nvSpPr>
          <p:cNvPr id="4" name="Slide Number Placeholder 3">
            <a:extLst>
              <a:ext uri="{FF2B5EF4-FFF2-40B4-BE49-F238E27FC236}">
                <a16:creationId xmlns:a16="http://schemas.microsoft.com/office/drawing/2014/main" id="{8FFC5BD0-F8B3-7A4E-B0B0-CCD84095F4F2}"/>
              </a:ext>
            </a:extLst>
          </p:cNvPr>
          <p:cNvSpPr>
            <a:spLocks noGrp="1"/>
          </p:cNvSpPr>
          <p:nvPr>
            <p:ph type="sldNum" sz="quarter" idx="12"/>
          </p:nvPr>
        </p:nvSpPr>
        <p:spPr/>
        <p:txBody>
          <a:bodyPr/>
          <a:lstStyle/>
          <a:p>
            <a:fld id="{29CC380D-5F44-41E8-971E-CDD19ED6F8E3}" type="slidenum">
              <a:rPr lang="en-GB" smtClean="0"/>
              <a:pPr/>
              <a:t>21</a:t>
            </a:fld>
            <a:endParaRPr lang="en-GB"/>
          </a:p>
        </p:txBody>
      </p:sp>
    </p:spTree>
    <p:extLst>
      <p:ext uri="{BB962C8B-B14F-4D97-AF65-F5344CB8AC3E}">
        <p14:creationId xmlns:p14="http://schemas.microsoft.com/office/powerpoint/2010/main" val="21134826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SCENARIOS – Scenarios to Study</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22</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marL="0" marR="0">
              <a:spcBef>
                <a:spcPts val="0"/>
              </a:spcBef>
              <a:spcAft>
                <a:spcPts val="0"/>
              </a:spcAft>
            </a:pPr>
            <a:r>
              <a:rPr lang="en-US" sz="1400" b="0" i="0">
                <a:solidFill>
                  <a:schemeClr val="bg1"/>
                </a:solidFill>
                <a:effectLst/>
              </a:rPr>
              <a:t> </a:t>
            </a:r>
          </a:p>
          <a:p>
            <a:pPr rtl="0" fontAlgn="ctr">
              <a:spcBef>
                <a:spcPts val="0"/>
              </a:spcBef>
              <a:spcAft>
                <a:spcPts val="0"/>
              </a:spcAft>
            </a:pPr>
            <a:endParaRPr lang="en-US" sz="1400" b="0" i="0">
              <a:solidFill>
                <a:schemeClr val="bg1"/>
              </a:solidFill>
              <a:effectLst/>
            </a:endParaRPr>
          </a:p>
        </p:txBody>
      </p:sp>
    </p:spTree>
    <p:extLst>
      <p:ext uri="{BB962C8B-B14F-4D97-AF65-F5344CB8AC3E}">
        <p14:creationId xmlns:p14="http://schemas.microsoft.com/office/powerpoint/2010/main" val="33545979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Opportunity</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a:t>
            </a:fld>
            <a:endParaRPr lang="en-GB"/>
          </a:p>
        </p:txBody>
      </p:sp>
      <p:sp>
        <p:nvSpPr>
          <p:cNvPr id="106" name="TextBox 105">
            <a:extLst>
              <a:ext uri="{FF2B5EF4-FFF2-40B4-BE49-F238E27FC236}">
                <a16:creationId xmlns:a16="http://schemas.microsoft.com/office/drawing/2014/main" id="{DBBF1FD7-9F2B-6C65-DACD-6CDD818F8A76}"/>
              </a:ext>
            </a:extLst>
          </p:cNvPr>
          <p:cNvSpPr txBox="1"/>
          <p:nvPr/>
        </p:nvSpPr>
        <p:spPr>
          <a:xfrm>
            <a:off x="1025903" y="2985047"/>
            <a:ext cx="4315409" cy="1221554"/>
          </a:xfrm>
          <a:prstGeom prst="rect">
            <a:avLst/>
          </a:prstGeom>
          <a:noFill/>
        </p:spPr>
        <p:txBody>
          <a:bodyPr wrap="square" lIns="0" tIns="0" rIns="0" bIns="0" rtlCol="0">
            <a:noAutofit/>
          </a:bodyPr>
          <a:lstStyle/>
          <a:p>
            <a:pPr algn="l"/>
            <a:r>
              <a:rPr lang="en-US" sz="1200">
                <a:solidFill>
                  <a:schemeClr val="bg1"/>
                </a:solidFill>
              </a:rPr>
              <a:t>A brand’s sales is impacted by multiple factors.</a:t>
            </a:r>
          </a:p>
          <a:p>
            <a:pPr algn="l"/>
            <a:endParaRPr lang="en-US" sz="1200">
              <a:solidFill>
                <a:schemeClr val="bg1"/>
              </a:solidFill>
            </a:endParaRPr>
          </a:p>
          <a:p>
            <a:pPr algn="l"/>
            <a:r>
              <a:rPr lang="en-US" sz="1200" b="0" i="0">
                <a:solidFill>
                  <a:schemeClr val="bg1"/>
                </a:solidFill>
                <a:effectLst/>
              </a:rPr>
              <a:t>While certain factors such as targeting and managed care positions can be controlled by a company, other elements like prescribing information and the impact of promotions/competition are beyond their direct control.</a:t>
            </a:r>
            <a:endParaRPr lang="en-US" sz="1200">
              <a:solidFill>
                <a:schemeClr val="bg1"/>
              </a:solidFill>
            </a:endParaRPr>
          </a:p>
          <a:p>
            <a:pPr algn="l"/>
            <a:endParaRPr lang="en-US" sz="1200">
              <a:solidFill>
                <a:schemeClr val="bg1"/>
              </a:solidFill>
            </a:endParaRPr>
          </a:p>
          <a:p>
            <a:pPr algn="l"/>
            <a:r>
              <a:rPr lang="en-US" sz="1200">
                <a:solidFill>
                  <a:schemeClr val="bg1"/>
                </a:solidFill>
              </a:rPr>
              <a:t>Estimating sales impact by these factors and the interactions between them will help in developing effective marketing strategies.</a:t>
            </a:r>
          </a:p>
          <a:p>
            <a:pPr algn="l"/>
            <a:endParaRPr lang="en-US" sz="1200">
              <a:solidFill>
                <a:schemeClr val="bg1"/>
              </a:solidFill>
            </a:endParaRPr>
          </a:p>
          <a:p>
            <a:pPr algn="l"/>
            <a:endParaRPr lang="en-US" sz="1200" dirty="0">
              <a:solidFill>
                <a:schemeClr val="bg1"/>
              </a:solidFill>
            </a:endParaRPr>
          </a:p>
        </p:txBody>
      </p:sp>
      <p:grpSp>
        <p:nvGrpSpPr>
          <p:cNvPr id="13" name="Group 12">
            <a:extLst>
              <a:ext uri="{FF2B5EF4-FFF2-40B4-BE49-F238E27FC236}">
                <a16:creationId xmlns:a16="http://schemas.microsoft.com/office/drawing/2014/main" id="{48AEA5A2-1750-5383-A2F3-F0A4565446B4}"/>
              </a:ext>
            </a:extLst>
          </p:cNvPr>
          <p:cNvGrpSpPr/>
          <p:nvPr/>
        </p:nvGrpSpPr>
        <p:grpSpPr>
          <a:xfrm>
            <a:off x="5629245" y="1661959"/>
            <a:ext cx="6184930" cy="4384188"/>
            <a:chOff x="5399814" y="1733580"/>
            <a:chExt cx="6184930" cy="4384188"/>
          </a:xfrm>
        </p:grpSpPr>
        <p:pic>
          <p:nvPicPr>
            <p:cNvPr id="4" name="Picture 3" descr="A puzzle with icons and text&#10;&#10;Description automatically generated with medium confidence">
              <a:extLst>
                <a:ext uri="{FF2B5EF4-FFF2-40B4-BE49-F238E27FC236}">
                  <a16:creationId xmlns:a16="http://schemas.microsoft.com/office/drawing/2014/main" id="{09D90836-99BC-58A1-481A-22A9644EF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33514"/>
              <a:ext cx="4460706" cy="3984320"/>
            </a:xfrm>
            <a:prstGeom prst="rect">
              <a:avLst/>
            </a:prstGeom>
          </p:spPr>
        </p:pic>
        <p:sp>
          <p:nvSpPr>
            <p:cNvPr id="5" name="Isosceles Triangle 4">
              <a:extLst>
                <a:ext uri="{FF2B5EF4-FFF2-40B4-BE49-F238E27FC236}">
                  <a16:creationId xmlns:a16="http://schemas.microsoft.com/office/drawing/2014/main" id="{29264CDC-F754-574C-DF95-B900BB806061}"/>
                </a:ext>
              </a:extLst>
            </p:cNvPr>
            <p:cNvSpPr/>
            <p:nvPr/>
          </p:nvSpPr>
          <p:spPr>
            <a:xfrm rot="5400000">
              <a:off x="8250140" y="-48860"/>
              <a:ext cx="156162" cy="3721042"/>
            </a:xfrm>
            <a:prstGeom prst="triangle">
              <a:avLst>
                <a:gd name="adj" fmla="val 496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0" name="Isosceles Triangle 9">
              <a:extLst>
                <a:ext uri="{FF2B5EF4-FFF2-40B4-BE49-F238E27FC236}">
                  <a16:creationId xmlns:a16="http://schemas.microsoft.com/office/drawing/2014/main" id="{510D83BF-B018-616C-FE5D-E853E6C85E26}"/>
                </a:ext>
              </a:extLst>
            </p:cNvPr>
            <p:cNvSpPr/>
            <p:nvPr/>
          </p:nvSpPr>
          <p:spPr>
            <a:xfrm rot="16200000">
              <a:off x="8250140" y="4179166"/>
              <a:ext cx="156162" cy="3721042"/>
            </a:xfrm>
            <a:prstGeom prst="triangle">
              <a:avLst>
                <a:gd name="adj" fmla="val 49654"/>
              </a:avLst>
            </a:prstGeom>
            <a:solidFill>
              <a:srgbClr val="7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TextBox 10">
              <a:extLst>
                <a:ext uri="{FF2B5EF4-FFF2-40B4-BE49-F238E27FC236}">
                  <a16:creationId xmlns:a16="http://schemas.microsoft.com/office/drawing/2014/main" id="{CB7B7335-DD16-CE03-40CD-AEB8E39A2D44}"/>
                </a:ext>
              </a:extLst>
            </p:cNvPr>
            <p:cNvSpPr txBox="1"/>
            <p:nvPr/>
          </p:nvSpPr>
          <p:spPr>
            <a:xfrm>
              <a:off x="5399814" y="1755466"/>
              <a:ext cx="1009384" cy="156162"/>
            </a:xfrm>
            <a:prstGeom prst="rect">
              <a:avLst/>
            </a:prstGeom>
            <a:noFill/>
          </p:spPr>
          <p:txBody>
            <a:bodyPr wrap="square" lIns="0" tIns="0" rIns="0" bIns="0" rtlCol="0">
              <a:noAutofit/>
            </a:bodyPr>
            <a:lstStyle/>
            <a:p>
              <a:pPr algn="l"/>
              <a:r>
                <a:rPr lang="en-US" sz="800" b="1">
                  <a:solidFill>
                    <a:schemeClr val="bg1"/>
                  </a:solidFill>
                </a:rPr>
                <a:t>Controllable Internal</a:t>
              </a:r>
              <a:endParaRPr lang="en-US" sz="800" b="1" dirty="0">
                <a:solidFill>
                  <a:schemeClr val="bg1"/>
                </a:solidFill>
              </a:endParaRPr>
            </a:p>
          </p:txBody>
        </p:sp>
        <p:sp>
          <p:nvSpPr>
            <p:cNvPr id="12" name="TextBox 11">
              <a:extLst>
                <a:ext uri="{FF2B5EF4-FFF2-40B4-BE49-F238E27FC236}">
                  <a16:creationId xmlns:a16="http://schemas.microsoft.com/office/drawing/2014/main" id="{70127B34-A243-1B5C-1989-793D20594F8C}"/>
                </a:ext>
              </a:extLst>
            </p:cNvPr>
            <p:cNvSpPr txBox="1"/>
            <p:nvPr/>
          </p:nvSpPr>
          <p:spPr>
            <a:xfrm>
              <a:off x="10299578" y="5961605"/>
              <a:ext cx="1285166" cy="156162"/>
            </a:xfrm>
            <a:prstGeom prst="rect">
              <a:avLst/>
            </a:prstGeom>
            <a:noFill/>
          </p:spPr>
          <p:txBody>
            <a:bodyPr wrap="square" lIns="0" tIns="0" rIns="0" bIns="0" rtlCol="0">
              <a:noAutofit/>
            </a:bodyPr>
            <a:lstStyle/>
            <a:p>
              <a:pPr algn="l"/>
              <a:r>
                <a:rPr lang="en-US" sz="800" b="1">
                  <a:solidFill>
                    <a:schemeClr val="bg1"/>
                  </a:solidFill>
                </a:rPr>
                <a:t>Non Controllable External</a:t>
              </a:r>
              <a:endParaRPr lang="en-US" sz="800" b="1" dirty="0">
                <a:solidFill>
                  <a:schemeClr val="bg1"/>
                </a:solidFill>
              </a:endParaRPr>
            </a:p>
          </p:txBody>
        </p:sp>
      </p:grpSp>
    </p:spTree>
    <p:extLst>
      <p:ext uri="{BB962C8B-B14F-4D97-AF65-F5344CB8AC3E}">
        <p14:creationId xmlns:p14="http://schemas.microsoft.com/office/powerpoint/2010/main" val="38462493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Solution – Agent Based Model</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4</a:t>
            </a:fld>
            <a:endParaRPr lang="en-GB"/>
          </a:p>
        </p:txBody>
      </p:sp>
      <p:sp>
        <p:nvSpPr>
          <p:cNvPr id="180" name="TextBox 179">
            <a:extLst>
              <a:ext uri="{FF2B5EF4-FFF2-40B4-BE49-F238E27FC236}">
                <a16:creationId xmlns:a16="http://schemas.microsoft.com/office/drawing/2014/main" id="{0487BF50-F7E3-EAB4-6DBC-7E9FDBD532E2}"/>
              </a:ext>
            </a:extLst>
          </p:cNvPr>
          <p:cNvSpPr txBox="1"/>
          <p:nvPr/>
        </p:nvSpPr>
        <p:spPr>
          <a:xfrm>
            <a:off x="1012365" y="3429000"/>
            <a:ext cx="4039131" cy="2262457"/>
          </a:xfrm>
          <a:prstGeom prst="rect">
            <a:avLst/>
          </a:prstGeom>
          <a:noFill/>
        </p:spPr>
        <p:txBody>
          <a:bodyPr wrap="square" lIns="0" tIns="0" rIns="0" bIns="0" rtlCol="0" anchor="t">
            <a:noAutofit/>
          </a:bodyPr>
          <a:lstStyle/>
          <a:p>
            <a:pPr algn="l"/>
            <a:r>
              <a:rPr lang="en-US" sz="1200" dirty="0">
                <a:solidFill>
                  <a:schemeClr val="bg1"/>
                </a:solidFill>
              </a:rPr>
              <a:t>Agent Based Modeling is a simulation technique that </a:t>
            </a:r>
            <a:r>
              <a:rPr lang="en-US" sz="1200" b="1" dirty="0">
                <a:solidFill>
                  <a:schemeClr val="bg1"/>
                </a:solidFill>
              </a:rPr>
              <a:t>mimics complex market environments and interactions </a:t>
            </a:r>
            <a:r>
              <a:rPr lang="en-US" sz="1200" dirty="0">
                <a:solidFill>
                  <a:schemeClr val="bg1"/>
                </a:solidFill>
              </a:rPr>
              <a:t>between several factors.</a:t>
            </a:r>
          </a:p>
          <a:p>
            <a:pPr algn="l"/>
            <a:endParaRPr lang="en-US" sz="1200">
              <a:solidFill>
                <a:schemeClr val="bg1"/>
              </a:solidFill>
            </a:endParaRPr>
          </a:p>
          <a:p>
            <a:pPr algn="l"/>
            <a:r>
              <a:rPr lang="en-US" sz="1200" dirty="0">
                <a:solidFill>
                  <a:schemeClr val="bg1"/>
                </a:solidFill>
              </a:rPr>
              <a:t>Marketers can simulate multiple marketing strategies, study the </a:t>
            </a:r>
            <a:r>
              <a:rPr lang="en-US" sz="1200">
                <a:solidFill>
                  <a:schemeClr val="bg1"/>
                </a:solidFill>
              </a:rPr>
              <a:t>sales outcomes, </a:t>
            </a:r>
            <a:r>
              <a:rPr lang="en-US" sz="1200" dirty="0">
                <a:solidFill>
                  <a:schemeClr val="bg1"/>
                </a:solidFill>
              </a:rPr>
              <a:t>and select the most effective strategy to maximize sales!</a:t>
            </a:r>
          </a:p>
          <a:p>
            <a:pPr algn="l"/>
            <a:endParaRPr lang="en-US" sz="1200" dirty="0">
              <a:solidFill>
                <a:schemeClr val="bg1"/>
              </a:solidFill>
            </a:endParaRPr>
          </a:p>
        </p:txBody>
      </p:sp>
      <p:pic>
        <p:nvPicPr>
          <p:cNvPr id="4" name="Picture 3" descr="A diagram of a consumer&#10;&#10;Description automatically generated">
            <a:extLst>
              <a:ext uri="{FF2B5EF4-FFF2-40B4-BE49-F238E27FC236}">
                <a16:creationId xmlns:a16="http://schemas.microsoft.com/office/drawing/2014/main" id="{1A24CF3F-965C-9417-5852-0A82B4B1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96052"/>
            <a:ext cx="5026172" cy="3636668"/>
          </a:xfrm>
          <a:prstGeom prst="rect">
            <a:avLst/>
          </a:prstGeom>
        </p:spPr>
      </p:pic>
      <p:sp>
        <p:nvSpPr>
          <p:cNvPr id="5" name="Rectangle 4">
            <a:extLst>
              <a:ext uri="{FF2B5EF4-FFF2-40B4-BE49-F238E27FC236}">
                <a16:creationId xmlns:a16="http://schemas.microsoft.com/office/drawing/2014/main" id="{40EA75B4-F1B6-EC3F-61B2-3F285B00331B}"/>
              </a:ext>
            </a:extLst>
          </p:cNvPr>
          <p:cNvSpPr/>
          <p:nvPr/>
        </p:nvSpPr>
        <p:spPr>
          <a:xfrm>
            <a:off x="0" y="1453167"/>
            <a:ext cx="12192000" cy="41802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Computer based simulation of dynamic market environment of a brand can illuminate how complex marketing phenomena emerges from individual behaviors of various stakeholders</a:t>
            </a:r>
            <a:endParaRPr lang="en-US" sz="1100" b="1" dirty="0">
              <a:solidFill>
                <a:schemeClr val="bg1"/>
              </a:solidFill>
            </a:endParaRPr>
          </a:p>
        </p:txBody>
      </p:sp>
    </p:spTree>
    <p:extLst>
      <p:ext uri="{BB962C8B-B14F-4D97-AF65-F5344CB8AC3E}">
        <p14:creationId xmlns:p14="http://schemas.microsoft.com/office/powerpoint/2010/main" val="4611435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Outcomes – Agent Based Model</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5</a:t>
            </a:fld>
            <a:endParaRPr lang="en-GB"/>
          </a:p>
        </p:txBody>
      </p:sp>
      <p:grpSp>
        <p:nvGrpSpPr>
          <p:cNvPr id="57" name="Group 56">
            <a:extLst>
              <a:ext uri="{FF2B5EF4-FFF2-40B4-BE49-F238E27FC236}">
                <a16:creationId xmlns:a16="http://schemas.microsoft.com/office/drawing/2014/main" id="{3FAD4032-B54C-B85C-ECCA-01845719DDAF}"/>
              </a:ext>
            </a:extLst>
          </p:cNvPr>
          <p:cNvGrpSpPr/>
          <p:nvPr/>
        </p:nvGrpSpPr>
        <p:grpSpPr>
          <a:xfrm>
            <a:off x="492124" y="1538542"/>
            <a:ext cx="4765432" cy="3650818"/>
            <a:chOff x="254976" y="1391388"/>
            <a:chExt cx="4765432" cy="3650818"/>
          </a:xfrm>
        </p:grpSpPr>
        <p:sp>
          <p:nvSpPr>
            <p:cNvPr id="3" name="Rectangle 2">
              <a:extLst>
                <a:ext uri="{FF2B5EF4-FFF2-40B4-BE49-F238E27FC236}">
                  <a16:creationId xmlns:a16="http://schemas.microsoft.com/office/drawing/2014/main" id="{3B146EC8-793E-A303-C4EB-7B3ED86E13B4}"/>
                </a:ext>
              </a:extLst>
            </p:cNvPr>
            <p:cNvSpPr/>
            <p:nvPr/>
          </p:nvSpPr>
          <p:spPr>
            <a:xfrm>
              <a:off x="562707" y="1689812"/>
              <a:ext cx="2189284" cy="49068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1</a:t>
              </a:r>
            </a:p>
            <a:p>
              <a:pPr algn="ctr"/>
              <a:r>
                <a:rPr lang="en-US" b="1">
                  <a:solidFill>
                    <a:schemeClr val="bg1"/>
                  </a:solidFill>
                </a:rPr>
                <a:t>Spend: $X</a:t>
              </a:r>
              <a:endParaRPr lang="en-US" b="1" dirty="0">
                <a:solidFill>
                  <a:schemeClr val="bg1"/>
                </a:solidFill>
              </a:endParaRPr>
            </a:p>
          </p:txBody>
        </p:sp>
        <p:sp>
          <p:nvSpPr>
            <p:cNvPr id="4" name="Rectangle 3">
              <a:extLst>
                <a:ext uri="{FF2B5EF4-FFF2-40B4-BE49-F238E27FC236}">
                  <a16:creationId xmlns:a16="http://schemas.microsoft.com/office/drawing/2014/main" id="{77541F80-5B2A-1ADF-5149-E76B0A7C4D15}"/>
                </a:ext>
              </a:extLst>
            </p:cNvPr>
            <p:cNvSpPr/>
            <p:nvPr/>
          </p:nvSpPr>
          <p:spPr>
            <a:xfrm>
              <a:off x="562706" y="2233245"/>
              <a:ext cx="2189285" cy="5656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Top PCPs with a set of HCP Promotions </a:t>
              </a:r>
              <a:endParaRPr lang="en-US" sz="1200" dirty="0">
                <a:solidFill>
                  <a:schemeClr val="bg1"/>
                </a:solidFill>
              </a:endParaRPr>
            </a:p>
          </p:txBody>
        </p:sp>
        <p:sp>
          <p:nvSpPr>
            <p:cNvPr id="5" name="Rectangle 4">
              <a:extLst>
                <a:ext uri="{FF2B5EF4-FFF2-40B4-BE49-F238E27FC236}">
                  <a16:creationId xmlns:a16="http://schemas.microsoft.com/office/drawing/2014/main" id="{830F16B7-ED57-212D-FDDA-1BE1A91BA7C9}"/>
                </a:ext>
              </a:extLst>
            </p:cNvPr>
            <p:cNvSpPr/>
            <p:nvPr/>
          </p:nvSpPr>
          <p:spPr>
            <a:xfrm>
              <a:off x="2831123" y="2233246"/>
              <a:ext cx="2189285" cy="565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Top PCPs and Specialists with increased promotions </a:t>
              </a:r>
              <a:endParaRPr lang="en-US" sz="1200" dirty="0">
                <a:solidFill>
                  <a:schemeClr val="bg1"/>
                </a:solidFill>
              </a:endParaRPr>
            </a:p>
          </p:txBody>
        </p:sp>
        <p:sp>
          <p:nvSpPr>
            <p:cNvPr id="7" name="Rectangle 6">
              <a:extLst>
                <a:ext uri="{FF2B5EF4-FFF2-40B4-BE49-F238E27FC236}">
                  <a16:creationId xmlns:a16="http://schemas.microsoft.com/office/drawing/2014/main" id="{8766CFD6-521C-AF44-B905-D12A82DE8698}"/>
                </a:ext>
              </a:extLst>
            </p:cNvPr>
            <p:cNvSpPr/>
            <p:nvPr/>
          </p:nvSpPr>
          <p:spPr>
            <a:xfrm>
              <a:off x="562706" y="2832708"/>
              <a:ext cx="2189285" cy="56569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Consumers: Adult 50+ and a set of HCC Promotions</a:t>
              </a:r>
              <a:endParaRPr lang="en-US" sz="1200" dirty="0">
                <a:solidFill>
                  <a:schemeClr val="bg1"/>
                </a:solidFill>
              </a:endParaRPr>
            </a:p>
          </p:txBody>
        </p:sp>
        <p:sp>
          <p:nvSpPr>
            <p:cNvPr id="8" name="Rectangle 7">
              <a:extLst>
                <a:ext uri="{FF2B5EF4-FFF2-40B4-BE49-F238E27FC236}">
                  <a16:creationId xmlns:a16="http://schemas.microsoft.com/office/drawing/2014/main" id="{39BCB6AF-73D3-29DC-7B2C-4EA7262C184C}"/>
                </a:ext>
              </a:extLst>
            </p:cNvPr>
            <p:cNvSpPr/>
            <p:nvPr/>
          </p:nvSpPr>
          <p:spPr>
            <a:xfrm>
              <a:off x="2831122" y="2832708"/>
              <a:ext cx="2189285" cy="565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Consumers: Adult 50+ and a set of HCC Promotions</a:t>
              </a:r>
            </a:p>
          </p:txBody>
        </p:sp>
        <p:sp>
          <p:nvSpPr>
            <p:cNvPr id="13" name="Oval 12">
              <a:extLst>
                <a:ext uri="{FF2B5EF4-FFF2-40B4-BE49-F238E27FC236}">
                  <a16:creationId xmlns:a16="http://schemas.microsoft.com/office/drawing/2014/main" id="{18C79280-07EE-E72B-1716-0C4D3B9CDC61}"/>
                </a:ext>
              </a:extLst>
            </p:cNvPr>
            <p:cNvSpPr/>
            <p:nvPr/>
          </p:nvSpPr>
          <p:spPr>
            <a:xfrm>
              <a:off x="254976" y="1391388"/>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1</a:t>
              </a:r>
              <a:endParaRPr lang="en-US" sz="2400" b="1" dirty="0">
                <a:solidFill>
                  <a:schemeClr val="tx1"/>
                </a:solidFill>
              </a:endParaRPr>
            </a:p>
          </p:txBody>
        </p:sp>
        <p:sp>
          <p:nvSpPr>
            <p:cNvPr id="14" name="Rectangle 13">
              <a:extLst>
                <a:ext uri="{FF2B5EF4-FFF2-40B4-BE49-F238E27FC236}">
                  <a16:creationId xmlns:a16="http://schemas.microsoft.com/office/drawing/2014/main" id="{DE2A8FC3-F36F-832D-5721-3ED6C156D240}"/>
                </a:ext>
              </a:extLst>
            </p:cNvPr>
            <p:cNvSpPr/>
            <p:nvPr/>
          </p:nvSpPr>
          <p:spPr>
            <a:xfrm>
              <a:off x="562706" y="3432169"/>
              <a:ext cx="2189285" cy="7881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Commercial Plans:</a:t>
              </a:r>
            </a:p>
            <a:p>
              <a:pPr algn="ctr"/>
              <a:r>
                <a:rPr lang="en-US" sz="1200">
                  <a:solidFill>
                    <a:schemeClr val="bg1"/>
                  </a:solidFill>
                </a:rPr>
                <a:t>Tier 2 Formulary: 20% Rx</a:t>
              </a:r>
            </a:p>
            <a:p>
              <a:pPr algn="ctr"/>
              <a:r>
                <a:rPr lang="en-US" sz="1200">
                  <a:solidFill>
                    <a:schemeClr val="bg1"/>
                  </a:solidFill>
                </a:rPr>
                <a:t>Prior Authorization: 40% Rx   </a:t>
              </a:r>
              <a:endParaRPr lang="en-US" sz="1200" dirty="0">
                <a:solidFill>
                  <a:schemeClr val="bg1"/>
                </a:solidFill>
              </a:endParaRPr>
            </a:p>
          </p:txBody>
        </p:sp>
        <p:sp>
          <p:nvSpPr>
            <p:cNvPr id="15" name="Rectangle 14">
              <a:extLst>
                <a:ext uri="{FF2B5EF4-FFF2-40B4-BE49-F238E27FC236}">
                  <a16:creationId xmlns:a16="http://schemas.microsoft.com/office/drawing/2014/main" id="{B0A675C5-30A4-D20D-55AA-840BF0CFAB82}"/>
                </a:ext>
              </a:extLst>
            </p:cNvPr>
            <p:cNvSpPr/>
            <p:nvPr/>
          </p:nvSpPr>
          <p:spPr>
            <a:xfrm>
              <a:off x="2831122" y="3432170"/>
              <a:ext cx="2189285" cy="788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Commercial Plans:</a:t>
              </a:r>
            </a:p>
            <a:p>
              <a:pPr algn="ctr"/>
              <a:r>
                <a:rPr lang="en-US" sz="1200">
                  <a:solidFill>
                    <a:schemeClr val="bg1"/>
                  </a:solidFill>
                </a:rPr>
                <a:t>Tier 2 Formulary: 35% Rx</a:t>
              </a:r>
            </a:p>
            <a:p>
              <a:pPr algn="ctr"/>
              <a:r>
                <a:rPr lang="en-US" sz="1200">
                  <a:solidFill>
                    <a:schemeClr val="bg1"/>
                  </a:solidFill>
                </a:rPr>
                <a:t>Prior Authorization: 35% Rx   </a:t>
              </a:r>
              <a:endParaRPr lang="en-US" sz="1200" dirty="0">
                <a:solidFill>
                  <a:schemeClr val="bg1"/>
                </a:solidFill>
              </a:endParaRPr>
            </a:p>
          </p:txBody>
        </p:sp>
        <p:sp>
          <p:nvSpPr>
            <p:cNvPr id="16" name="Rectangle 15">
              <a:extLst>
                <a:ext uri="{FF2B5EF4-FFF2-40B4-BE49-F238E27FC236}">
                  <a16:creationId xmlns:a16="http://schemas.microsoft.com/office/drawing/2014/main" id="{0FEFC37F-D889-C7C9-FD6D-A9AB974C3F97}"/>
                </a:ext>
              </a:extLst>
            </p:cNvPr>
            <p:cNvSpPr/>
            <p:nvPr/>
          </p:nvSpPr>
          <p:spPr>
            <a:xfrm>
              <a:off x="562706" y="4254069"/>
              <a:ext cx="2189285" cy="7881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Heavy Competition</a:t>
              </a:r>
              <a:endParaRPr lang="en-US" sz="1200" dirty="0">
                <a:solidFill>
                  <a:schemeClr val="bg1"/>
                </a:solidFill>
              </a:endParaRPr>
            </a:p>
          </p:txBody>
        </p:sp>
        <p:sp>
          <p:nvSpPr>
            <p:cNvPr id="17" name="Rectangle 16">
              <a:extLst>
                <a:ext uri="{FF2B5EF4-FFF2-40B4-BE49-F238E27FC236}">
                  <a16:creationId xmlns:a16="http://schemas.microsoft.com/office/drawing/2014/main" id="{51527FEE-B931-A808-69DA-076C13C94DD1}"/>
                </a:ext>
              </a:extLst>
            </p:cNvPr>
            <p:cNvSpPr/>
            <p:nvPr/>
          </p:nvSpPr>
          <p:spPr>
            <a:xfrm>
              <a:off x="2831122" y="4254070"/>
              <a:ext cx="2189285" cy="788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Heavy Competition</a:t>
              </a:r>
              <a:endParaRPr lang="en-US" sz="1200" dirty="0">
                <a:solidFill>
                  <a:schemeClr val="bg1"/>
                </a:solidFill>
              </a:endParaRPr>
            </a:p>
          </p:txBody>
        </p:sp>
        <p:sp>
          <p:nvSpPr>
            <p:cNvPr id="18" name="Rectangle 17">
              <a:extLst>
                <a:ext uri="{FF2B5EF4-FFF2-40B4-BE49-F238E27FC236}">
                  <a16:creationId xmlns:a16="http://schemas.microsoft.com/office/drawing/2014/main" id="{6489310C-42C3-A1A3-270F-991FAE0CF74B}"/>
                </a:ext>
              </a:extLst>
            </p:cNvPr>
            <p:cNvSpPr/>
            <p:nvPr/>
          </p:nvSpPr>
          <p:spPr>
            <a:xfrm>
              <a:off x="2831120" y="1689812"/>
              <a:ext cx="2189285" cy="4906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2</a:t>
              </a:r>
            </a:p>
            <a:p>
              <a:pPr algn="ctr"/>
              <a:r>
                <a:rPr lang="en-US" b="1">
                  <a:solidFill>
                    <a:schemeClr val="bg1"/>
                  </a:solidFill>
                </a:rPr>
                <a:t>Spend: $1.4X</a:t>
              </a:r>
              <a:endParaRPr lang="en-US" b="1" dirty="0">
                <a:solidFill>
                  <a:schemeClr val="bg1"/>
                </a:solidFill>
              </a:endParaRPr>
            </a:p>
          </p:txBody>
        </p:sp>
      </p:grpSp>
      <p:sp>
        <p:nvSpPr>
          <p:cNvPr id="31" name="Rectangle 30">
            <a:extLst>
              <a:ext uri="{FF2B5EF4-FFF2-40B4-BE49-F238E27FC236}">
                <a16:creationId xmlns:a16="http://schemas.microsoft.com/office/drawing/2014/main" id="{8FA4C3D3-9003-E591-473B-DDDD8BECD1A3}"/>
              </a:ext>
            </a:extLst>
          </p:cNvPr>
          <p:cNvSpPr/>
          <p:nvPr/>
        </p:nvSpPr>
        <p:spPr>
          <a:xfrm>
            <a:off x="0" y="5661839"/>
            <a:ext cx="12192000" cy="473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rPr>
              <a:t>Conclusion:</a:t>
            </a:r>
            <a:r>
              <a:rPr lang="en-US" sz="1800" b="1" i="1">
                <a:solidFill>
                  <a:schemeClr val="bg1"/>
                </a:solidFill>
              </a:rPr>
              <a:t> </a:t>
            </a:r>
            <a:r>
              <a:rPr lang="en-US" sz="1600" spc="14">
                <a:solidFill>
                  <a:schemeClr val="bg1"/>
                </a:solidFill>
              </a:rPr>
              <a:t>Considering future growth potential, Scenario 2 is preferred even though the spend is higher now.</a:t>
            </a:r>
            <a:r>
              <a:rPr lang="en-US" sz="1600" b="1" i="1">
                <a:solidFill>
                  <a:schemeClr val="bg1"/>
                </a:solidFill>
              </a:rPr>
              <a:t> </a:t>
            </a:r>
            <a:endParaRPr lang="en-US" sz="1600" b="1" i="1" dirty="0">
              <a:solidFill>
                <a:schemeClr val="bg1"/>
              </a:solidFill>
            </a:endParaRPr>
          </a:p>
        </p:txBody>
      </p:sp>
      <p:sp>
        <p:nvSpPr>
          <p:cNvPr id="25" name="Oval 24">
            <a:extLst>
              <a:ext uri="{FF2B5EF4-FFF2-40B4-BE49-F238E27FC236}">
                <a16:creationId xmlns:a16="http://schemas.microsoft.com/office/drawing/2014/main" id="{7F3E346B-E79D-654B-8D82-15D493173DD1}"/>
              </a:ext>
            </a:extLst>
          </p:cNvPr>
          <p:cNvSpPr/>
          <p:nvPr/>
        </p:nvSpPr>
        <p:spPr>
          <a:xfrm>
            <a:off x="217804" y="562404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3</a:t>
            </a:r>
            <a:endParaRPr lang="en-US" sz="2400" b="1" dirty="0">
              <a:solidFill>
                <a:schemeClr val="tx1"/>
              </a:solidFill>
            </a:endParaRPr>
          </a:p>
        </p:txBody>
      </p:sp>
      <p:sp>
        <p:nvSpPr>
          <p:cNvPr id="20" name="Oval 19">
            <a:extLst>
              <a:ext uri="{FF2B5EF4-FFF2-40B4-BE49-F238E27FC236}">
                <a16:creationId xmlns:a16="http://schemas.microsoft.com/office/drawing/2014/main" id="{5FC77020-9760-C1F1-3DE6-3171CEBD52E3}"/>
              </a:ext>
            </a:extLst>
          </p:cNvPr>
          <p:cNvSpPr/>
          <p:nvPr/>
        </p:nvSpPr>
        <p:spPr>
          <a:xfrm>
            <a:off x="6096000" y="1536602"/>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2</a:t>
            </a:r>
            <a:endParaRPr lang="en-US" sz="2400" b="1" dirty="0">
              <a:solidFill>
                <a:schemeClr val="tx1"/>
              </a:solidFill>
            </a:endParaRPr>
          </a:p>
        </p:txBody>
      </p:sp>
      <p:pic>
        <p:nvPicPr>
          <p:cNvPr id="62" name="Picture 61" descr="A graph showing a line of growth&#10;&#10;Description automatically generated with medium confidence">
            <a:extLst>
              <a:ext uri="{FF2B5EF4-FFF2-40B4-BE49-F238E27FC236}">
                <a16:creationId xmlns:a16="http://schemas.microsoft.com/office/drawing/2014/main" id="{B36BD02C-95E7-CE02-DAFD-A674B3FEC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802" y="1687132"/>
            <a:ext cx="4567756" cy="3110697"/>
          </a:xfrm>
          <a:prstGeom prst="rect">
            <a:avLst/>
          </a:prstGeom>
        </p:spPr>
      </p:pic>
      <p:sp>
        <p:nvSpPr>
          <p:cNvPr id="48" name="Rectangle 47">
            <a:extLst>
              <a:ext uri="{FF2B5EF4-FFF2-40B4-BE49-F238E27FC236}">
                <a16:creationId xmlns:a16="http://schemas.microsoft.com/office/drawing/2014/main" id="{0CDD5A50-E1ED-907C-5F0E-769EBEAA51C6}"/>
              </a:ext>
            </a:extLst>
          </p:cNvPr>
          <p:cNvSpPr/>
          <p:nvPr/>
        </p:nvSpPr>
        <p:spPr>
          <a:xfrm>
            <a:off x="6894415" y="1607738"/>
            <a:ext cx="4567756"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OUTPUT RESULTS: BRAND SALES TRENDS </a:t>
            </a:r>
            <a:endParaRPr lang="en-US" sz="1200" b="1" dirty="0">
              <a:solidFill>
                <a:schemeClr val="bg1"/>
              </a:solidFill>
            </a:endParaRPr>
          </a:p>
        </p:txBody>
      </p:sp>
      <p:sp>
        <p:nvSpPr>
          <p:cNvPr id="64" name="TextBox 63">
            <a:extLst>
              <a:ext uri="{FF2B5EF4-FFF2-40B4-BE49-F238E27FC236}">
                <a16:creationId xmlns:a16="http://schemas.microsoft.com/office/drawing/2014/main" id="{0AE24C5B-90E5-EE52-4213-3F8E9C5E3A52}"/>
              </a:ext>
            </a:extLst>
          </p:cNvPr>
          <p:cNvSpPr txBox="1"/>
          <p:nvPr/>
        </p:nvSpPr>
        <p:spPr>
          <a:xfrm>
            <a:off x="6726234" y="4809518"/>
            <a:ext cx="4582531" cy="379842"/>
          </a:xfrm>
          <a:prstGeom prst="rect">
            <a:avLst/>
          </a:prstGeom>
          <a:noFill/>
        </p:spPr>
        <p:txBody>
          <a:bodyPr wrap="square" lIns="0" tIns="0" rIns="0" bIns="0" rtlCol="0">
            <a:noAutofit/>
          </a:bodyPr>
          <a:lstStyle/>
          <a:p>
            <a:pPr algn="ctr"/>
            <a:r>
              <a:rPr lang="en-US" sz="1200" spc="14">
                <a:solidFill>
                  <a:schemeClr val="bg1"/>
                </a:solidFill>
              </a:rPr>
              <a:t>Spend is 40% more due to higher discounts and promotions, but estimated yearly sales for Scenario 2 is 25% more than first.  </a:t>
            </a:r>
            <a:endParaRPr lang="en-US" sz="1200" dirty="0"/>
          </a:p>
        </p:txBody>
      </p:sp>
      <p:sp>
        <p:nvSpPr>
          <p:cNvPr id="9" name="Rectangle 8">
            <a:extLst>
              <a:ext uri="{FF2B5EF4-FFF2-40B4-BE49-F238E27FC236}">
                <a16:creationId xmlns:a16="http://schemas.microsoft.com/office/drawing/2014/main" id="{399DFDCE-EA3C-6775-916A-F54FC162716D}"/>
              </a:ext>
            </a:extLst>
          </p:cNvPr>
          <p:cNvSpPr/>
          <p:nvPr/>
        </p:nvSpPr>
        <p:spPr>
          <a:xfrm>
            <a:off x="766444" y="1538976"/>
            <a:ext cx="449111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INPUTS</a:t>
            </a:r>
            <a:endParaRPr lang="en-US" sz="1200" b="1" dirty="0">
              <a:solidFill>
                <a:schemeClr val="bg1"/>
              </a:solidFill>
            </a:endParaRPr>
          </a:p>
        </p:txBody>
      </p:sp>
    </p:spTree>
    <p:extLst>
      <p:ext uri="{BB962C8B-B14F-4D97-AF65-F5344CB8AC3E}">
        <p14:creationId xmlns:p14="http://schemas.microsoft.com/office/powerpoint/2010/main" val="14791410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D48-59A4-4CD9-8C23-3C0EAC658390}"/>
              </a:ext>
            </a:extLst>
          </p:cNvPr>
          <p:cNvSpPr>
            <a:spLocks noGrp="1"/>
          </p:cNvSpPr>
          <p:nvPr>
            <p:ph type="title"/>
          </p:nvPr>
        </p:nvSpPr>
        <p:spPr>
          <a:xfrm>
            <a:off x="377825" y="1378816"/>
            <a:ext cx="9445752" cy="3214286"/>
          </a:xfrm>
        </p:spPr>
        <p:txBody>
          <a:bodyPr anchor="ctr" anchorCtr="0"/>
          <a:lstStyle/>
          <a:p>
            <a:r>
              <a:rPr lang="en-GB"/>
              <a:t>V116 REQUIREMENTS</a:t>
            </a:r>
            <a:endParaRPr lang="en-GB" dirty="0"/>
          </a:p>
        </p:txBody>
      </p:sp>
      <p:sp>
        <p:nvSpPr>
          <p:cNvPr id="4" name="Slide Number Placeholder 3">
            <a:extLst>
              <a:ext uri="{FF2B5EF4-FFF2-40B4-BE49-F238E27FC236}">
                <a16:creationId xmlns:a16="http://schemas.microsoft.com/office/drawing/2014/main" id="{8FFC5BD0-F8B3-7A4E-B0B0-CCD84095F4F2}"/>
              </a:ext>
            </a:extLst>
          </p:cNvPr>
          <p:cNvSpPr>
            <a:spLocks noGrp="1"/>
          </p:cNvSpPr>
          <p:nvPr>
            <p:ph type="sldNum" sz="quarter" idx="12"/>
          </p:nvPr>
        </p:nvSpPr>
        <p:spPr/>
        <p:txBody>
          <a:bodyPr/>
          <a:lstStyle/>
          <a:p>
            <a:fld id="{29CC380D-5F44-41E8-971E-CDD19ED6F8E3}" type="slidenum">
              <a:rPr lang="en-GB" smtClean="0"/>
              <a:pPr/>
              <a:t>6</a:t>
            </a:fld>
            <a:endParaRPr lang="en-GB"/>
          </a:p>
        </p:txBody>
      </p:sp>
    </p:spTree>
    <p:extLst>
      <p:ext uri="{BB962C8B-B14F-4D97-AF65-F5344CB8AC3E}">
        <p14:creationId xmlns:p14="http://schemas.microsoft.com/office/powerpoint/2010/main" val="40344209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Introduction</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7</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marL="0" marR="0">
              <a:spcBef>
                <a:spcPts val="0"/>
              </a:spcBef>
              <a:spcAft>
                <a:spcPts val="0"/>
              </a:spcAft>
            </a:pPr>
            <a:r>
              <a:rPr lang="en-US" sz="1400">
                <a:solidFill>
                  <a:schemeClr val="bg1"/>
                </a:solidFill>
                <a:effectLst/>
              </a:rPr>
              <a:t>This part is meant for collecting information needed for simulating virtual market conditions for V116.</a:t>
            </a:r>
          </a:p>
          <a:p>
            <a:pPr marL="0" marR="0">
              <a:spcBef>
                <a:spcPts val="0"/>
              </a:spcBef>
              <a:spcAft>
                <a:spcPts val="0"/>
              </a:spcAft>
            </a:pPr>
            <a:r>
              <a:rPr lang="en-US" sz="1400">
                <a:solidFill>
                  <a:schemeClr val="bg1"/>
                </a:solidFill>
                <a:effectLst/>
              </a:rPr>
              <a:t> </a:t>
            </a:r>
          </a:p>
          <a:p>
            <a:pPr rtl="0" fontAlgn="ctr">
              <a:spcBef>
                <a:spcPts val="0"/>
              </a:spcBef>
              <a:spcAft>
                <a:spcPts val="0"/>
              </a:spcAft>
              <a:buFont typeface="Arial" panose="020B0604020202020204" pitchFamily="34" charset="0"/>
              <a:buChar char="•"/>
            </a:pPr>
            <a:r>
              <a:rPr lang="en-US" sz="1400">
                <a:solidFill>
                  <a:schemeClr val="bg1"/>
                </a:solidFill>
                <a:effectLst/>
              </a:rPr>
              <a:t> </a:t>
            </a:r>
            <a:r>
              <a:rPr lang="en-US" sz="1400" b="1">
                <a:solidFill>
                  <a:schemeClr val="bg1"/>
                </a:solidFill>
                <a:effectLst/>
              </a:rPr>
              <a:t>SECTION 1: GENERAL INFORMATION </a:t>
            </a:r>
            <a:r>
              <a:rPr lang="en-US" sz="1400">
                <a:solidFill>
                  <a:schemeClr val="bg1"/>
                </a:solidFill>
                <a:effectLst/>
              </a:rPr>
              <a:t>-  General Information about the product  </a:t>
            </a:r>
          </a:p>
          <a:p>
            <a:pPr rtl="0" fontAlgn="ctr">
              <a:spcBef>
                <a:spcPts val="0"/>
              </a:spcBef>
              <a:spcAft>
                <a:spcPts val="0"/>
              </a:spcAft>
              <a:buFont typeface="Arial" panose="020B0604020202020204" pitchFamily="34" charset="0"/>
              <a:buChar char="•"/>
            </a:pPr>
            <a:endParaRPr lang="en-US" sz="1400">
              <a:solidFill>
                <a:schemeClr val="bg1"/>
              </a:solidFill>
              <a:effectLst/>
            </a:endParaRPr>
          </a:p>
          <a:p>
            <a:pPr rtl="0" fontAlgn="ctr">
              <a:spcBef>
                <a:spcPts val="0"/>
              </a:spcBef>
              <a:spcAft>
                <a:spcPts val="0"/>
              </a:spcAft>
              <a:buFont typeface="Arial" panose="020B0604020202020204" pitchFamily="34" charset="0"/>
              <a:buChar char="•"/>
            </a:pPr>
            <a:r>
              <a:rPr lang="en-US" sz="1400" b="1">
                <a:solidFill>
                  <a:schemeClr val="bg1"/>
                </a:solidFill>
                <a:effectLst/>
              </a:rPr>
              <a:t> SECTION 2: PLAYERS (ENTITIES) </a:t>
            </a:r>
            <a:r>
              <a:rPr lang="en-US" sz="1400">
                <a:solidFill>
                  <a:schemeClr val="bg1"/>
                </a:solidFill>
                <a:effectLst/>
              </a:rPr>
              <a:t>Various entities or players in the brand market. For each entity we collect information about their characteristics, functions and both controllable and uncontrollable options available for marketers. This tab can also have descriptions of multiple segments of the entity.</a:t>
            </a:r>
          </a:p>
          <a:p>
            <a:pPr marL="342900" marR="0">
              <a:spcBef>
                <a:spcPts val="0"/>
              </a:spcBef>
              <a:spcAft>
                <a:spcPts val="0"/>
              </a:spcAft>
            </a:pPr>
            <a:r>
              <a:rPr lang="en-US" sz="1400">
                <a:solidFill>
                  <a:schemeClr val="bg1"/>
                </a:solidFill>
                <a:effectLst/>
              </a:rPr>
              <a:t> </a:t>
            </a:r>
          </a:p>
          <a:p>
            <a:pPr rtl="0" fontAlgn="ctr">
              <a:spcBef>
                <a:spcPts val="0"/>
              </a:spcBef>
              <a:spcAft>
                <a:spcPts val="0"/>
              </a:spcAft>
              <a:buFont typeface="Arial" panose="020B0604020202020204" pitchFamily="34" charset="0"/>
              <a:buChar char="•"/>
            </a:pPr>
            <a:r>
              <a:rPr lang="en-US" sz="1400" b="1">
                <a:solidFill>
                  <a:schemeClr val="bg1"/>
                </a:solidFill>
                <a:effectLst/>
              </a:rPr>
              <a:t> SECTION 3: INTERACTIONS</a:t>
            </a:r>
            <a:r>
              <a:rPr lang="en-US" sz="1400">
                <a:solidFill>
                  <a:schemeClr val="bg1"/>
                </a:solidFill>
                <a:effectLst/>
              </a:rPr>
              <a:t> - Overall interactions and flows between the players, that is the overall market environment. It contains description of the flow of events, market conditions, and both controllable and uncontrollable options available for marketers.</a:t>
            </a:r>
          </a:p>
          <a:p>
            <a:pPr marL="342900" marR="0">
              <a:spcBef>
                <a:spcPts val="0"/>
              </a:spcBef>
              <a:spcAft>
                <a:spcPts val="0"/>
              </a:spcAft>
            </a:pPr>
            <a:r>
              <a:rPr lang="en-US" sz="1400">
                <a:solidFill>
                  <a:schemeClr val="bg1"/>
                </a:solidFill>
                <a:effectLst/>
              </a:rPr>
              <a:t> </a:t>
            </a:r>
          </a:p>
          <a:p>
            <a:pPr rtl="0" fontAlgn="ctr">
              <a:spcBef>
                <a:spcPts val="0"/>
              </a:spcBef>
              <a:spcAft>
                <a:spcPts val="0"/>
              </a:spcAft>
              <a:buFont typeface="Arial" panose="020B0604020202020204" pitchFamily="34" charset="0"/>
              <a:buChar char="•"/>
            </a:pPr>
            <a:r>
              <a:rPr lang="en-US" sz="1400">
                <a:solidFill>
                  <a:schemeClr val="bg1"/>
                </a:solidFill>
                <a:effectLst/>
              </a:rPr>
              <a:t> </a:t>
            </a:r>
            <a:r>
              <a:rPr lang="en-US" sz="1400" b="1">
                <a:solidFill>
                  <a:schemeClr val="bg1"/>
                </a:solidFill>
                <a:effectLst/>
              </a:rPr>
              <a:t>SECTION 4: SCENARIOS </a:t>
            </a:r>
            <a:r>
              <a:rPr lang="en-US" sz="1400">
                <a:solidFill>
                  <a:schemeClr val="bg1"/>
                </a:solidFill>
                <a:effectLst/>
              </a:rPr>
              <a:t>- The scenarios that the marketers wish to study.  </a:t>
            </a:r>
          </a:p>
          <a:p>
            <a:pPr algn="l"/>
            <a:endParaRPr lang="en-US" sz="1200">
              <a:solidFill>
                <a:schemeClr val="bg1"/>
              </a:solidFill>
            </a:endParaRPr>
          </a:p>
        </p:txBody>
      </p:sp>
    </p:spTree>
    <p:extLst>
      <p:ext uri="{BB962C8B-B14F-4D97-AF65-F5344CB8AC3E}">
        <p14:creationId xmlns:p14="http://schemas.microsoft.com/office/powerpoint/2010/main" val="25035379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D48-59A4-4CD9-8C23-3C0EAC658390}"/>
              </a:ext>
            </a:extLst>
          </p:cNvPr>
          <p:cNvSpPr>
            <a:spLocks noGrp="1"/>
          </p:cNvSpPr>
          <p:nvPr>
            <p:ph type="title"/>
          </p:nvPr>
        </p:nvSpPr>
        <p:spPr>
          <a:xfrm>
            <a:off x="377824" y="1378816"/>
            <a:ext cx="13037825" cy="3214286"/>
          </a:xfrm>
        </p:spPr>
        <p:txBody>
          <a:bodyPr anchor="ctr" anchorCtr="0"/>
          <a:lstStyle/>
          <a:p>
            <a:r>
              <a:rPr lang="en-GB" sz="4800"/>
              <a:t>SECTION 1 – GENERAL INFORMATION</a:t>
            </a:r>
            <a:endParaRPr lang="en-GB" sz="4800" dirty="0"/>
          </a:p>
        </p:txBody>
      </p:sp>
      <p:sp>
        <p:nvSpPr>
          <p:cNvPr id="4" name="Slide Number Placeholder 3">
            <a:extLst>
              <a:ext uri="{FF2B5EF4-FFF2-40B4-BE49-F238E27FC236}">
                <a16:creationId xmlns:a16="http://schemas.microsoft.com/office/drawing/2014/main" id="{8FFC5BD0-F8B3-7A4E-B0B0-CCD84095F4F2}"/>
              </a:ext>
            </a:extLst>
          </p:cNvPr>
          <p:cNvSpPr>
            <a:spLocks noGrp="1"/>
          </p:cNvSpPr>
          <p:nvPr>
            <p:ph type="sldNum" sz="quarter" idx="12"/>
          </p:nvPr>
        </p:nvSpPr>
        <p:spPr/>
        <p:txBody>
          <a:bodyPr/>
          <a:lstStyle/>
          <a:p>
            <a:fld id="{29CC380D-5F44-41E8-971E-CDD19ED6F8E3}" type="slidenum">
              <a:rPr lang="en-GB" smtClean="0"/>
              <a:pPr/>
              <a:t>8</a:t>
            </a:fld>
            <a:endParaRPr lang="en-GB"/>
          </a:p>
        </p:txBody>
      </p:sp>
    </p:spTree>
    <p:extLst>
      <p:ext uri="{BB962C8B-B14F-4D97-AF65-F5344CB8AC3E}">
        <p14:creationId xmlns:p14="http://schemas.microsoft.com/office/powerpoint/2010/main" val="5340688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SECTION 1 – GENERAL INFORMATION</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9</a:t>
            </a:fld>
            <a:endParaRPr lang="en-GB"/>
          </a:p>
        </p:txBody>
      </p:sp>
      <p:sp>
        <p:nvSpPr>
          <p:cNvPr id="13" name="TextBox 12">
            <a:extLst>
              <a:ext uri="{FF2B5EF4-FFF2-40B4-BE49-F238E27FC236}">
                <a16:creationId xmlns:a16="http://schemas.microsoft.com/office/drawing/2014/main" id="{AEC3A64F-3A5B-EBAC-7291-A3543AA0DE7B}"/>
              </a:ext>
            </a:extLst>
          </p:cNvPr>
          <p:cNvSpPr txBox="1"/>
          <p:nvPr/>
        </p:nvSpPr>
        <p:spPr>
          <a:xfrm>
            <a:off x="433839" y="1601869"/>
            <a:ext cx="11059568" cy="4431836"/>
          </a:xfrm>
          <a:prstGeom prst="rect">
            <a:avLst/>
          </a:prstGeom>
          <a:noFill/>
        </p:spPr>
        <p:txBody>
          <a:bodyPr wrap="square" lIns="0" tIns="0" rIns="0" bIns="0" rtlCol="0">
            <a:noAutofit/>
          </a:bodyPr>
          <a:lstStyle/>
          <a:p>
            <a:pPr algn="l"/>
            <a:r>
              <a:rPr lang="en-US" sz="1400">
                <a:solidFill>
                  <a:schemeClr val="bg1"/>
                </a:solidFill>
              </a:rPr>
              <a:t>Add general Information about the product. For example:</a:t>
            </a:r>
          </a:p>
          <a:p>
            <a:pPr algn="l"/>
            <a:endParaRPr lang="en-US" sz="1400">
              <a:solidFill>
                <a:schemeClr val="bg1"/>
              </a:solidFill>
            </a:endParaRPr>
          </a:p>
          <a:p>
            <a:pPr algn="l"/>
            <a:r>
              <a:rPr lang="en-US" sz="1400">
                <a:solidFill>
                  <a:schemeClr val="bg1"/>
                </a:solidFill>
              </a:rPr>
              <a:t>1. Therapeutic Area</a:t>
            </a:r>
          </a:p>
          <a:p>
            <a:pPr marL="228600" indent="-228600" algn="l">
              <a:buAutoNum type="arabicPeriod"/>
            </a:pPr>
            <a:endParaRPr lang="en-US" sz="1200">
              <a:solidFill>
                <a:schemeClr val="bg1"/>
              </a:solidFill>
            </a:endParaRPr>
          </a:p>
        </p:txBody>
      </p:sp>
    </p:spTree>
    <p:extLst>
      <p:ext uri="{BB962C8B-B14F-4D97-AF65-F5344CB8AC3E}">
        <p14:creationId xmlns:p14="http://schemas.microsoft.com/office/powerpoint/2010/main" val="1977996933"/>
      </p:ext>
    </p:extLst>
  </p:cSld>
  <p:clrMapOvr>
    <a:masterClrMapping/>
  </p:clrMapOvr>
  <p:transition>
    <p:fade/>
  </p:transition>
</p:sld>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4" id="{24FE62A4-05AF-EA46-94C4-9F3AB7475072}" vid="{437D1336-155C-C84A-952C-22117A024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Merck 16_9 default PPT template</Template>
  <TotalTime>12</TotalTime>
  <Words>1822</Words>
  <Application>Microsoft Office PowerPoint</Application>
  <PresentationFormat>Widescreen</PresentationFormat>
  <Paragraphs>210</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Invention</vt:lpstr>
      <vt:lpstr>Invention Light</vt:lpstr>
      <vt:lpstr>Merck 16:9 PPT Theme</vt:lpstr>
      <vt:lpstr>V116 Simulation Requirements</vt:lpstr>
      <vt:lpstr>Overview</vt:lpstr>
      <vt:lpstr>Opportunity</vt:lpstr>
      <vt:lpstr>Solution – Agent Based Model</vt:lpstr>
      <vt:lpstr>Outcomes – Agent Based Model</vt:lpstr>
      <vt:lpstr>V116 REQUIREMENTS</vt:lpstr>
      <vt:lpstr>Introduction</vt:lpstr>
      <vt:lpstr>SECTION 1 – GENERAL INFORMATION</vt:lpstr>
      <vt:lpstr>SECTION 1 – GENERAL INFORMATION</vt:lpstr>
      <vt:lpstr>SECTION 2 - PLAYERS</vt:lpstr>
      <vt:lpstr>PLAYERS – Approving Agency (ACIP) Details</vt:lpstr>
      <vt:lpstr>PLAYERS – Brand Profile and PI</vt:lpstr>
      <vt:lpstr>PLAYERS – Consumer/Patient Details</vt:lpstr>
      <vt:lpstr>PLAYERS – Managed Care Details</vt:lpstr>
      <vt:lpstr>PLAYERS – Pharmacist Details</vt:lpstr>
      <vt:lpstr>PLAYERS – Physician Details</vt:lpstr>
      <vt:lpstr>PLAYERS – Promotions – HCP/HCC Details</vt:lpstr>
      <vt:lpstr>PLAYERS – Targeting Details</vt:lpstr>
      <vt:lpstr>SECTION 3 - INTERACTIONS</vt:lpstr>
      <vt:lpstr>INTERACTIONS – Flow of Events</vt:lpstr>
      <vt:lpstr>SECTION 4 - SCENARIOS</vt:lpstr>
      <vt:lpstr>SCENARIOS – Scenarios to Study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V116 Simulation Requirements</dc:title>
  <dc:subject>2022 presentation</dc:subject>
  <dc:creator>Poonatar, Sahil Paresh</dc:creator>
  <cp:keywords/>
  <dc:description>For external audiences in the US and Canada</dc:description>
  <cp:lastModifiedBy>Murugan, Senthil</cp:lastModifiedBy>
  <cp:revision>2</cp:revision>
  <dcterms:created xsi:type="dcterms:W3CDTF">2024-01-22T12:19:44Z</dcterms:created>
  <dcterms:modified xsi:type="dcterms:W3CDTF">2024-01-22T17:38:40Z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7fd646-07cb-4c4e-a107-4e4d6b30ba1b_Enabled">
    <vt:lpwstr>true</vt:lpwstr>
  </property>
  <property fmtid="{D5CDD505-2E9C-101B-9397-08002B2CF9AE}" pid="3" name="MSIP_Label_927fd646-07cb-4c4e-a107-4e4d6b30ba1b_SetDate">
    <vt:lpwstr>2024-01-22T12:42:41Z</vt:lpwstr>
  </property>
  <property fmtid="{D5CDD505-2E9C-101B-9397-08002B2CF9AE}" pid="4" name="MSIP_Label_927fd646-07cb-4c4e-a107-4e4d6b30ba1b_Method">
    <vt:lpwstr>Privileged</vt:lpwstr>
  </property>
  <property fmtid="{D5CDD505-2E9C-101B-9397-08002B2CF9AE}" pid="5" name="MSIP_Label_927fd646-07cb-4c4e-a107-4e4d6b30ba1b_Name">
    <vt:lpwstr>927fd646-07cb-4c4e-a107-4e4d6b30ba1b</vt:lpwstr>
  </property>
  <property fmtid="{D5CDD505-2E9C-101B-9397-08002B2CF9AE}" pid="6" name="MSIP_Label_927fd646-07cb-4c4e-a107-4e4d6b30ba1b_SiteId">
    <vt:lpwstr>a00de4ec-48a8-43a6-be74-e31274e2060d</vt:lpwstr>
  </property>
  <property fmtid="{D5CDD505-2E9C-101B-9397-08002B2CF9AE}" pid="7" name="MSIP_Label_927fd646-07cb-4c4e-a107-4e4d6b30ba1b_ActionId">
    <vt:lpwstr>bc5b96d9-c6e3-44e5-9a3c-49de9a065f17</vt:lpwstr>
  </property>
  <property fmtid="{D5CDD505-2E9C-101B-9397-08002B2CF9AE}" pid="8" name="MSIP_Label_927fd646-07cb-4c4e-a107-4e4d6b30ba1b_ContentBits">
    <vt:lpwstr>1</vt:lpwstr>
  </property>
  <property fmtid="{D5CDD505-2E9C-101B-9397-08002B2CF9AE}" pid="9" name="ClassificationContentMarkingHeaderLocations">
    <vt:lpwstr>Merck 16\:9 PPT Theme:7</vt:lpwstr>
  </property>
  <property fmtid="{D5CDD505-2E9C-101B-9397-08002B2CF9AE}" pid="10" name="ClassificationContentMarkingHeaderText">
    <vt:lpwstr>Proprietary</vt:lpwstr>
  </property>
</Properties>
</file>