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DF3A2-BFAB-411A-8292-E98386812E1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D74E6-8FC9-4923-A694-D481ED8A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some notes to test text to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D74E6-8FC9-4923-A694-D481ED8A3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5559-7E99-17B0-05DA-40AD1FDD8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25718-FBD9-C04D-F9C7-C6A6DCC54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3DC1C-85B0-7EC8-0D5C-9B1FE432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7B0E-87B9-7F8A-034C-13580108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D5B56-5EED-1AD2-930D-C9A3D26B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CA66-2EFE-78EE-D0F9-BDD57823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AD418-02D0-233E-CB10-2613C5BE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60037-15B8-5D1B-660E-9FC51F1C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551B-B063-4B8E-1BB6-D7416E31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BD58-A126-8497-C42D-489EEB2C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6333A-95A1-AEAC-C9CB-3011320B0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8C27B-3E9B-9B64-BEEA-695C16B8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E9CF-0740-97AC-32C8-22052269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37F9-F660-04E6-BE7E-F5BB9473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9868-9FFC-1520-13DA-50F77718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869-0481-1DA0-54D9-62F57F00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6D1E-A6B0-B106-A5E7-EFAE5567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1C27-D66B-CE14-29FF-079535F2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C882-7CEA-4181-AE10-9AD2EB4E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C2E4-9D81-FD97-6836-F0EB0FB1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B950-65E3-B018-2E83-18245BAD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5B004-EE2C-0E3C-BB5B-26D56C8A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D818-2DE6-DB27-A117-FE009BEE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7471-D1F2-9871-7B8C-2D8F3F6E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FA7B-F506-3692-7A9B-56F917CD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7E0A-FF65-F8D6-1622-B7C5E8B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C2FC-1315-7E01-E8F1-87F46A44E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5F97A-B504-1E49-3DF8-A51697BB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CAFE-B73C-92E4-167C-D00EF8EA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C15A-F121-D2DB-4C4F-FEFADE12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CBF2-122B-EDB5-2B1D-9E265F6D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85A2-8CAB-2EC3-9B5A-CCE852E4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66AD3-A607-E80E-65E7-E4AE26DF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8D4DE-DB82-1BD8-EFD1-7CB899CF8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447B1-57AE-539A-0667-1B107A58A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991E5-753D-B640-9C35-4B3B61E7C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C8B66-12B9-6925-980A-8DE863C3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6EB08-FA2B-DE4C-87EF-1A6D6124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7A87A-03AF-C77D-EA1C-06333D81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A5D8-78DD-94DB-3A8C-08CE7B35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86227-B69C-B757-5367-E7E679E5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4E71A-E472-34CB-10C0-5D40337E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ECA02-CA1F-FAE5-AE5F-4DE97A45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6A08B-AEE5-C752-FD49-87E098C6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FE2A3-3F00-B013-1A69-38A7D00D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6D55-EF26-B3C3-C27E-CA99DE8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F9D9-01DA-C733-98E4-52E51957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4265-7A45-CC08-9FAC-3B05E5C0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6C795-2AD2-E16D-DF57-FDBB1D433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5B59C-5FD2-500E-BD03-7368732F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6643E-CF83-EBE6-A44D-E2C35A70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1568E-F596-66E6-9E70-E5976F3B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466B-D601-A565-0A18-A07F6B32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18FEA-DEE2-C865-4AEE-2169CC7EA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574BC-3DE9-9E6E-D7AE-056100C33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DC00-FF61-9639-A0A1-C634FFB0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7EB6-29D2-4280-9C11-3F809AA7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2DD0C-5243-9D1D-EE2A-B3ECBAF3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DB5C6-5A96-61BB-BF79-4750B131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2609-07D4-5900-201E-62F6634B0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C93C-CD30-1D74-4121-C1E4C7F5A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8E1D-8656-453F-89B7-63DF79DFC1EB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94D9-1E5F-713F-ABF5-F7A932454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55CA-1BEE-55F5-933A-0193B65EA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817E-8960-4522-BBFC-2816780518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2FC83-D986-25AA-2BA6-4F3A0357440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7350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03753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5F018E-4615-50F1-0749-43F577437F3C}"/>
              </a:ext>
            </a:extLst>
          </p:cNvPr>
          <p:cNvSpPr/>
          <p:nvPr/>
        </p:nvSpPr>
        <p:spPr>
          <a:xfrm>
            <a:off x="399006" y="836829"/>
            <a:ext cx="11430000" cy="566928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220D023F-78FF-5BE6-4A56-E45CC03A7351}"/>
              </a:ext>
            </a:extLst>
          </p:cNvPr>
          <p:cNvSpPr/>
          <p:nvPr/>
        </p:nvSpPr>
        <p:spPr>
          <a:xfrm rot="10800000" flipH="1">
            <a:off x="11384276" y="6056292"/>
            <a:ext cx="457200" cy="457200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C4574260-0655-37E0-F06F-07A8FB15F14C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5839686" y="3405394"/>
            <a:ext cx="274320" cy="274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52984D-C68E-463D-30BC-229346D5DD88}"/>
              </a:ext>
            </a:extLst>
          </p:cNvPr>
          <p:cNvSpPr txBox="1"/>
          <p:nvPr/>
        </p:nvSpPr>
        <p:spPr>
          <a:xfrm>
            <a:off x="589506" y="1441553"/>
            <a:ext cx="5486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Understand impacts of strategic levers and their interactions on brand sales and identify important &amp; efficient levers to meet / exceed forecast.</a:t>
            </a:r>
          </a:p>
          <a:p>
            <a:pPr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Strategic levers are Targets, Segments, HCP/HCC Promotions, Managed Care positions, Competitive environment, Patient behaviors etc.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A449B-AAB7-994A-92CE-8F48E2CA7DF6}"/>
              </a:ext>
            </a:extLst>
          </p:cNvPr>
          <p:cNvSpPr txBox="1"/>
          <p:nvPr/>
        </p:nvSpPr>
        <p:spPr>
          <a:xfrm>
            <a:off x="300447" y="176378"/>
            <a:ext cx="910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Simulation CoE – Agent / System Dynamics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11D247-B21F-B446-D61F-A45651B9648F}"/>
              </a:ext>
            </a:extLst>
          </p:cNvPr>
          <p:cNvSpPr txBox="1"/>
          <p:nvPr/>
        </p:nvSpPr>
        <p:spPr>
          <a:xfrm>
            <a:off x="1863521" y="920287"/>
            <a:ext cx="311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0070C0"/>
                </a:solidFill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A2CE33-DA01-0B8E-699B-BA81173F4910}"/>
              </a:ext>
            </a:extLst>
          </p:cNvPr>
          <p:cNvSpPr txBox="1"/>
          <p:nvPr/>
        </p:nvSpPr>
        <p:spPr>
          <a:xfrm>
            <a:off x="7054673" y="937535"/>
            <a:ext cx="338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0070C0"/>
                </a:solidFill>
                <a:latin typeface="Century Gothic" panose="020B0502020202020204" pitchFamily="34" charset="0"/>
              </a:rPr>
              <a:t>Use Case / Timeline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C8D993-8400-190D-92CF-6A72C97F55FD}"/>
              </a:ext>
            </a:extLst>
          </p:cNvPr>
          <p:cNvSpPr txBox="1"/>
          <p:nvPr/>
        </p:nvSpPr>
        <p:spPr>
          <a:xfrm>
            <a:off x="589506" y="3968780"/>
            <a:ext cx="548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Initial Learning - Python Based Implementation</a:t>
            </a:r>
          </a:p>
          <a:p>
            <a:pPr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Scaling – </a:t>
            </a:r>
            <a:r>
              <a:rPr lang="en-US" sz="1600" dirty="0" err="1">
                <a:latin typeface="Century Gothic" panose="020B0502020202020204" pitchFamily="34" charset="0"/>
                <a:ea typeface="Arial" charset="0"/>
                <a:cs typeface="Arial" charset="0"/>
              </a:rPr>
              <a:t>AnyLogic</a:t>
            </a: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latin typeface="Century Gothic" panose="020B0502020202020204" pitchFamily="34" charset="0"/>
                <a:ea typeface="Arial" charset="0"/>
                <a:cs typeface="Arial" charset="0"/>
              </a:rPr>
              <a:t>~$40K for Two licenses per year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C1B5C6-BC46-7E60-1F04-67F317F2C43E}"/>
              </a:ext>
            </a:extLst>
          </p:cNvPr>
          <p:cNvSpPr txBox="1"/>
          <p:nvPr/>
        </p:nvSpPr>
        <p:spPr>
          <a:xfrm>
            <a:off x="6300361" y="3909244"/>
            <a:ext cx="5486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ystem Font Regular"/>
              <a:buChar char="—"/>
            </a:pP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Grow Phase: </a:t>
            </a:r>
            <a:r>
              <a:rPr lang="en-US" sz="1600" i="1" dirty="0">
                <a:latin typeface="Century Gothic" panose="020B0502020202020204" pitchFamily="34" charset="0"/>
                <a:ea typeface="Arial" charset="0"/>
                <a:cs typeface="Arial" charset="0"/>
              </a:rPr>
              <a:t>1 Lead and 2 Implementers</a:t>
            </a:r>
          </a:p>
          <a:p>
            <a:pPr marL="285750" indent="-285750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ystem Font Regular"/>
              <a:buChar char="—"/>
            </a:pP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Scale Phase: – </a:t>
            </a:r>
            <a:r>
              <a:rPr lang="en-US" sz="1600" i="1" dirty="0">
                <a:latin typeface="Century Gothic" panose="020B0502020202020204" pitchFamily="34" charset="0"/>
                <a:ea typeface="Arial" charset="0"/>
                <a:cs typeface="Arial" charset="0"/>
              </a:rPr>
              <a:t>1 Lead and 4 Implementers</a:t>
            </a:r>
          </a:p>
          <a:p>
            <a:pPr marL="285750" indent="-285750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ystem Font Regular"/>
              <a:buChar char="—"/>
            </a:pP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POD Team Structure:</a:t>
            </a:r>
          </a:p>
          <a:p>
            <a:pPr marL="742950" lvl="1" indent="-285750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ystem Font Regular"/>
              <a:buChar char="—"/>
            </a:pP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Core: </a:t>
            </a:r>
            <a:r>
              <a:rPr lang="en-US" sz="1200" dirty="0">
                <a:latin typeface="Century Gothic" panose="020B0502020202020204" pitchFamily="34" charset="0"/>
                <a:ea typeface="Arial" charset="0"/>
                <a:cs typeface="Arial" charset="0"/>
              </a:rPr>
              <a:t>Sim lead, Sim Implementer(s), Brand Leader, CAS targeting lead, DS BU lead, CAS </a:t>
            </a:r>
            <a:r>
              <a:rPr lang="en-US" sz="1200" dirty="0" err="1">
                <a:latin typeface="Century Gothic" panose="020B0502020202020204" pitchFamily="34" charset="0"/>
                <a:ea typeface="Arial" charset="0"/>
                <a:cs typeface="Arial" charset="0"/>
              </a:rPr>
              <a:t>Mgd</a:t>
            </a:r>
            <a:r>
              <a:rPr lang="en-US" sz="1200" dirty="0">
                <a:latin typeface="Century Gothic" panose="020B0502020202020204" pitchFamily="34" charset="0"/>
                <a:ea typeface="Arial" charset="0"/>
                <a:cs typeface="Arial" charset="0"/>
              </a:rPr>
              <a:t> Care Lead</a:t>
            </a: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ystem Font Regular"/>
              <a:buChar char="—"/>
            </a:pPr>
            <a:r>
              <a:rPr lang="en-US" sz="1600" dirty="0">
                <a:latin typeface="Century Gothic" panose="020B0502020202020204" pitchFamily="34" charset="0"/>
                <a:ea typeface="Arial" charset="0"/>
                <a:cs typeface="Arial" charset="0"/>
              </a:rPr>
              <a:t>Extended: </a:t>
            </a:r>
            <a:r>
              <a:rPr lang="en-US" sz="1200" dirty="0">
                <a:latin typeface="Century Gothic" panose="020B0502020202020204" pitchFamily="34" charset="0"/>
                <a:ea typeface="Arial" charset="0"/>
                <a:cs typeface="Arial" charset="0"/>
              </a:rPr>
              <a:t>IT, DET, Media, Forecast (one each)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C95EE9-634D-CE2F-CEC2-AF86DC92766E}"/>
              </a:ext>
            </a:extLst>
          </p:cNvPr>
          <p:cNvSpPr txBox="1"/>
          <p:nvPr/>
        </p:nvSpPr>
        <p:spPr>
          <a:xfrm>
            <a:off x="1863520" y="6106795"/>
            <a:ext cx="31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0070C0"/>
                </a:solidFill>
                <a:latin typeface="Century Gothic" panose="020B0502020202020204" pitchFamily="34" charset="0"/>
              </a:rPr>
              <a:t>Methods &amp; Software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9A89A27-9841-662F-333C-A79C63EADB77}"/>
              </a:ext>
            </a:extLst>
          </p:cNvPr>
          <p:cNvSpPr txBox="1"/>
          <p:nvPr/>
        </p:nvSpPr>
        <p:spPr>
          <a:xfrm>
            <a:off x="7150703" y="6106795"/>
            <a:ext cx="364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0070C0"/>
                </a:solidFill>
                <a:latin typeface="Century Gothic" panose="020B0502020202020204" pitchFamily="34" charset="0"/>
              </a:rPr>
              <a:t>Resources / Team POD</a:t>
            </a: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18778275-8101-7FE9-EAC7-059B89FFBF92}"/>
              </a:ext>
            </a:extLst>
          </p:cNvPr>
          <p:cNvSpPr/>
          <p:nvPr/>
        </p:nvSpPr>
        <p:spPr>
          <a:xfrm rot="10800000">
            <a:off x="397812" y="6056292"/>
            <a:ext cx="461100" cy="46110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EE4CCDC3-01E9-F2EE-BA97-F34D67C6DB7C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394436" y="848022"/>
            <a:ext cx="456615" cy="456615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E521E313-6CCE-FE3C-536C-7DFAF9DA333A}"/>
              </a:ext>
            </a:extLst>
          </p:cNvPr>
          <p:cNvSpPr/>
          <p:nvPr/>
        </p:nvSpPr>
        <p:spPr>
          <a:xfrm rot="10800000" flipH="1" flipV="1">
            <a:off x="11382282" y="840797"/>
            <a:ext cx="459194" cy="45919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F51EE084-EED6-B795-4C5A-0BCACC86897B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6124575" y="3405394"/>
            <a:ext cx="274320" cy="27432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E764D70C-5017-716B-56D6-1BB979BB1810}"/>
              </a:ext>
            </a:extLst>
          </p:cNvPr>
          <p:cNvSpPr>
            <a:spLocks noChangeAspect="1"/>
          </p:cNvSpPr>
          <p:nvPr/>
        </p:nvSpPr>
        <p:spPr>
          <a:xfrm rot="5400000" flipV="1">
            <a:off x="5843261" y="3670752"/>
            <a:ext cx="274320" cy="27432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E14FD94E-E12C-CD77-F4B2-6A02DC99F4B9}"/>
              </a:ext>
            </a:extLst>
          </p:cNvPr>
          <p:cNvSpPr>
            <a:spLocks noChangeAspect="1"/>
          </p:cNvSpPr>
          <p:nvPr/>
        </p:nvSpPr>
        <p:spPr>
          <a:xfrm flipV="1">
            <a:off x="6118790" y="3679785"/>
            <a:ext cx="274320" cy="274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BFC87D-7960-44A8-CD93-981EC16B5A96}"/>
              </a:ext>
            </a:extLst>
          </p:cNvPr>
          <p:cNvCxnSpPr>
            <a:cxnSpLocks/>
          </p:cNvCxnSpPr>
          <p:nvPr/>
        </p:nvCxnSpPr>
        <p:spPr>
          <a:xfrm>
            <a:off x="399006" y="3671469"/>
            <a:ext cx="1143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0B556E-B807-643A-F08A-2A2DDC0C0FEE}"/>
              </a:ext>
            </a:extLst>
          </p:cNvPr>
          <p:cNvCxnSpPr>
            <a:cxnSpLocks/>
          </p:cNvCxnSpPr>
          <p:nvPr/>
        </p:nvCxnSpPr>
        <p:spPr>
          <a:xfrm>
            <a:off x="6114006" y="836829"/>
            <a:ext cx="0" cy="56692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9A4DAC-4DB5-510A-A7CF-BBD736676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46098"/>
              </p:ext>
            </p:extLst>
          </p:nvPr>
        </p:nvGraphicFramePr>
        <p:xfrm>
          <a:off x="6484628" y="1336849"/>
          <a:ext cx="5117866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926">
                  <a:extLst>
                    <a:ext uri="{9D8B030D-6E8A-4147-A177-3AD203B41FA5}">
                      <a16:colId xmlns:a16="http://schemas.microsoft.com/office/drawing/2014/main" val="4237207764"/>
                    </a:ext>
                  </a:extLst>
                </a:gridCol>
                <a:gridCol w="1334980">
                  <a:extLst>
                    <a:ext uri="{9D8B030D-6E8A-4147-A177-3AD203B41FA5}">
                      <a16:colId xmlns:a16="http://schemas.microsoft.com/office/drawing/2014/main" val="2159112370"/>
                    </a:ext>
                  </a:extLst>
                </a:gridCol>
                <a:gridCol w="1334980">
                  <a:extLst>
                    <a:ext uri="{9D8B030D-6E8A-4147-A177-3AD203B41FA5}">
                      <a16:colId xmlns:a16="http://schemas.microsoft.com/office/drawing/2014/main" val="4223721871"/>
                    </a:ext>
                  </a:extLst>
                </a:gridCol>
                <a:gridCol w="1334980">
                  <a:extLst>
                    <a:ext uri="{9D8B030D-6E8A-4147-A177-3AD203B41FA5}">
                      <a16:colId xmlns:a16="http://schemas.microsoft.com/office/drawing/2014/main" val="176820936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 in 2024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4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V116</a:t>
                      </a:r>
                    </a:p>
                    <a:p>
                      <a:pPr algn="ctr"/>
                      <a:r>
                        <a:rPr lang="en-US" sz="1400" dirty="0"/>
                        <a:t>Manual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V116</a:t>
                      </a:r>
                    </a:p>
                    <a:p>
                      <a:pPr algn="ctr"/>
                      <a:r>
                        <a:rPr lang="en-US" sz="1400" dirty="0"/>
                        <a:t>Manual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G9 Adult</a:t>
                      </a:r>
                    </a:p>
                    <a:p>
                      <a:pPr algn="ctr"/>
                      <a:r>
                        <a:rPr lang="en-US" sz="1400" dirty="0"/>
                        <a:t>Tool / Manual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One Ex-US</a:t>
                      </a:r>
                    </a:p>
                    <a:p>
                      <a:pPr algn="ctr"/>
                      <a:r>
                        <a:rPr lang="en-US" sz="1400" dirty="0"/>
                        <a:t>Tool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261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A5507B-EB0F-269E-47A9-E46724765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91949"/>
              </p:ext>
            </p:extLst>
          </p:nvPr>
        </p:nvGraphicFramePr>
        <p:xfrm>
          <a:off x="6484628" y="2734613"/>
          <a:ext cx="51178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866">
                  <a:extLst>
                    <a:ext uri="{9D8B030D-6E8A-4147-A177-3AD203B41FA5}">
                      <a16:colId xmlns:a16="http://schemas.microsoft.com/office/drawing/2014/main" val="4237207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  in 2025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Simulation UI and Executions for ~10 Global Brands (US / Ex-US)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2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8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187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System Font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CoE</dc:title>
  <dc:creator>Murugan, Senthil</dc:creator>
  <cp:lastModifiedBy>Murugan, Senthil</cp:lastModifiedBy>
  <cp:revision>2</cp:revision>
  <dcterms:created xsi:type="dcterms:W3CDTF">2023-11-29T20:40:54Z</dcterms:created>
  <dcterms:modified xsi:type="dcterms:W3CDTF">2024-01-05T15:38:57Z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7fd646-07cb-4c4e-a107-4e4d6b30ba1b_Enabled">
    <vt:lpwstr>true</vt:lpwstr>
  </property>
  <property fmtid="{D5CDD505-2E9C-101B-9397-08002B2CF9AE}" pid="3" name="MSIP_Label_927fd646-07cb-4c4e-a107-4e4d6b30ba1b_SetDate">
    <vt:lpwstr>2023-11-29T20:42:27Z</vt:lpwstr>
  </property>
  <property fmtid="{D5CDD505-2E9C-101B-9397-08002B2CF9AE}" pid="4" name="MSIP_Label_927fd646-07cb-4c4e-a107-4e4d6b30ba1b_Method">
    <vt:lpwstr>Privileged</vt:lpwstr>
  </property>
  <property fmtid="{D5CDD505-2E9C-101B-9397-08002B2CF9AE}" pid="5" name="MSIP_Label_927fd646-07cb-4c4e-a107-4e4d6b30ba1b_Name">
    <vt:lpwstr>927fd646-07cb-4c4e-a107-4e4d6b30ba1b</vt:lpwstr>
  </property>
  <property fmtid="{D5CDD505-2E9C-101B-9397-08002B2CF9AE}" pid="6" name="MSIP_Label_927fd646-07cb-4c4e-a107-4e4d6b30ba1b_SiteId">
    <vt:lpwstr>a00de4ec-48a8-43a6-be74-e31274e2060d</vt:lpwstr>
  </property>
  <property fmtid="{D5CDD505-2E9C-101B-9397-08002B2CF9AE}" pid="7" name="MSIP_Label_927fd646-07cb-4c4e-a107-4e4d6b30ba1b_ActionId">
    <vt:lpwstr>1bcea6d0-6a87-4882-a388-22c5842bc20e</vt:lpwstr>
  </property>
  <property fmtid="{D5CDD505-2E9C-101B-9397-08002B2CF9AE}" pid="8" name="MSIP_Label_927fd646-07cb-4c4e-a107-4e4d6b30ba1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Proprietary</vt:lpwstr>
  </property>
</Properties>
</file>