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sldIdLst>
    <p:sldId id="409" r:id="rId5"/>
    <p:sldId id="394" r:id="rId6"/>
    <p:sldId id="395" r:id="rId7"/>
    <p:sldId id="400" r:id="rId8"/>
    <p:sldId id="401" r:id="rId9"/>
    <p:sldId id="412" r:id="rId10"/>
    <p:sldId id="402" r:id="rId11"/>
    <p:sldId id="410" r:id="rId12"/>
    <p:sldId id="413" r:id="rId13"/>
    <p:sldId id="256" r:id="rId14"/>
    <p:sldId id="258" r:id="rId15"/>
    <p:sldId id="259" r:id="rId16"/>
    <p:sldId id="381" r:id="rId17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arma Data Skills 301" id="{CE25109D-E847-40CA-8DEC-066DADDCD4B2}">
          <p14:sldIdLst>
            <p14:sldId id="409"/>
            <p14:sldId id="394"/>
            <p14:sldId id="395"/>
            <p14:sldId id="400"/>
            <p14:sldId id="401"/>
            <p14:sldId id="412"/>
            <p14:sldId id="402"/>
            <p14:sldId id="410"/>
            <p14:sldId id="413"/>
            <p14:sldId id="256"/>
            <p14:sldId id="258"/>
            <p14:sldId id="259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4CEA7E-C07E-FAF2-B2E0-39BB02AD7B64}" name="Shinde, Samwad" initials="SS" userId="S::shindsam@merck.com::40922429-2f7d-4c1d-90df-ddf76551a42d" providerId="AD"/>
  <p188:author id="{4FCA97FB-6B76-332A-043B-AC8FCD5594B2}" name="kapoor, aditya" initials="ka" userId="S::kapooadi@merck.com::681f1a22-e9fb-42b0-aa12-aec6248a717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k &amp; Co., Inc." initials="L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B"/>
    <a:srgbClr val="FF0000"/>
    <a:srgbClr val="00857C"/>
    <a:srgbClr val="9E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92"/>
  </p:normalViewPr>
  <p:slideViewPr>
    <p:cSldViewPr snapToGrid="0" showGuides="1">
      <p:cViewPr varScale="1">
        <p:scale>
          <a:sx n="60" d="100"/>
          <a:sy n="60" d="100"/>
        </p:scale>
        <p:origin x="84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9666AB04-16FE-4906-B5AE-BFF797B8155A}" type="datetimeFigureOut">
              <a:rPr lang="en-GB" smtClean="0"/>
              <a:pPr/>
              <a:t>18/09/2023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A2DD403B-0F6A-4C1F-AE63-FA1FF361F76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21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9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717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264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89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7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8922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90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2284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305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608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47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5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794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95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8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05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8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5270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96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806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7695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8680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35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36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5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08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26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359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90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4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22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120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21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88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717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5441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6616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63852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90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62905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30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0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31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42970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778458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11302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0329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830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85636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79706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769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95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199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874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446259"/>
            <a:ext cx="10962696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20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545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/>
          <a:srcRect l="8299" t="21858" r="7054" b="21311"/>
          <a:stretch>
            <a:fillRect/>
          </a:stretch>
        </p:blipFill>
        <p:spPr>
          <a:xfrm>
            <a:off x="8516025" y="6194424"/>
            <a:ext cx="2195132" cy="559129"/>
          </a:xfrm>
          <a:prstGeom prst="rect">
            <a:avLst/>
          </a:prstGeom>
        </p:spPr>
      </p:pic>
      <p:pic>
        <p:nvPicPr>
          <p:cNvPr id="8" name="Picture 2" descr="C:\Users\Forringr\AppData\Local\Microsoft\Windows\Temporary Internet Files\Content.Outlook\WRMKZ3N8\MGCDA_ICON_NEW TA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45" y="6261034"/>
            <a:ext cx="1133192" cy="49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10439" y="6292349"/>
            <a:ext cx="151597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Global </a:t>
            </a:r>
          </a:p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Analytics</a:t>
            </a:r>
          </a:p>
        </p:txBody>
      </p:sp>
      <p:pic>
        <p:nvPicPr>
          <p:cNvPr id="15" name="bjClassifierImageBottom">
            <a:extLst>
              <a:ext uri="{FF2B5EF4-FFF2-40B4-BE49-F238E27FC236}">
                <a16:creationId xmlns:a16="http://schemas.microsoft.com/office/drawing/2014/main" id="{A61F3296-3A60-48B0-8597-AC5CDC2A42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78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First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754" y="1185905"/>
            <a:ext cx="9298822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755" y="5628837"/>
            <a:ext cx="4801849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755" y="5374232"/>
            <a:ext cx="2581947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3323609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divider – Wa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2256205"/>
            <a:ext cx="6570528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545" y="4631270"/>
            <a:ext cx="6570528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462" y="5977662"/>
            <a:ext cx="4835583" cy="789128"/>
            <a:chOff x="222030" y="5963374"/>
            <a:chExt cx="4834324" cy="7891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30" y="5963374"/>
              <a:ext cx="789128" cy="789128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053624" y="6019384"/>
              <a:ext cx="4002730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2000" b="1" u="sng" kern="600" spc="30" dirty="0">
                  <a:solidFill>
                    <a:schemeClr val="tx1"/>
                  </a:solidFill>
                  <a:uFill>
                    <a:solidFill>
                      <a:schemeClr val="accent2"/>
                    </a:solidFill>
                  </a:uFill>
                </a:rPr>
                <a:t>CUSTOMER &amp; DATA ANALYTICS</a:t>
              </a:r>
            </a:p>
            <a:p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Making </a:t>
              </a:r>
              <a:r>
                <a:rPr lang="en-US" sz="2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</a:t>
              </a:r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Data </a:t>
              </a:r>
              <a:r>
                <a:rPr lang="en-US" sz="1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6592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D065-03BE-DBBA-B165-19BAC3E3F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88EBB-5F6E-F27B-D70C-3A9DA1BBF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9E99-1A24-B54C-9475-801A41BF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3FD3-6F00-42F2-8ADD-3FDB37D5D98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E7601-B56F-54E6-14F5-593607BA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F2D36-8C5C-2DFF-58DC-132AD9BA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C74B-3392-474A-B99A-8BC2284E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77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69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988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79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September 18,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23977516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6AA26BA-D8B4-4593-8CCC-FC18C6E052FD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  <a:endParaRPr lang="en-US" sz="1200" dirty="0">
              <a:solidFill>
                <a:srgbClr val="00B29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722" r:id="rId8"/>
    <p:sldLayoutId id="2147483723" r:id="rId9"/>
    <p:sldLayoutId id="2147483676" r:id="rId10"/>
    <p:sldLayoutId id="2147483721" r:id="rId11"/>
    <p:sldLayoutId id="2147483724" r:id="rId12"/>
    <p:sldLayoutId id="2147483710" r:id="rId13"/>
    <p:sldLayoutId id="2147483709" r:id="rId14"/>
    <p:sldLayoutId id="2147483691" r:id="rId15"/>
    <p:sldLayoutId id="2147483729" r:id="rId16"/>
    <p:sldLayoutId id="2147483725" r:id="rId17"/>
    <p:sldLayoutId id="2147483701" r:id="rId18"/>
    <p:sldLayoutId id="2147483702" r:id="rId19"/>
    <p:sldLayoutId id="2147483726" r:id="rId20"/>
    <p:sldLayoutId id="2147483728" r:id="rId21"/>
    <p:sldLayoutId id="2147483727" r:id="rId22"/>
    <p:sldLayoutId id="2147483730" r:id="rId23"/>
    <p:sldLayoutId id="2147483731" r:id="rId24"/>
    <p:sldLayoutId id="2147483700" r:id="rId25"/>
    <p:sldLayoutId id="2147483705" r:id="rId26"/>
    <p:sldLayoutId id="2147483704" r:id="rId27"/>
    <p:sldLayoutId id="2147483706" r:id="rId28"/>
    <p:sldLayoutId id="2147483707" r:id="rId29"/>
    <p:sldLayoutId id="2147483703" r:id="rId30"/>
    <p:sldLayoutId id="2147483696" r:id="rId31"/>
    <p:sldLayoutId id="2147483695" r:id="rId32"/>
    <p:sldLayoutId id="2147483697" r:id="rId33"/>
    <p:sldLayoutId id="2147483675" r:id="rId34"/>
    <p:sldLayoutId id="2147483692" r:id="rId35"/>
    <p:sldLayoutId id="2147483693" r:id="rId36"/>
    <p:sldLayoutId id="2147483698" r:id="rId37"/>
    <p:sldLayoutId id="2147483699" r:id="rId38"/>
    <p:sldLayoutId id="2147483689" r:id="rId39"/>
    <p:sldLayoutId id="2147483690" r:id="rId40"/>
    <p:sldLayoutId id="2147483711" r:id="rId41"/>
    <p:sldLayoutId id="2147483715" r:id="rId42"/>
    <p:sldLayoutId id="2147483712" r:id="rId43"/>
    <p:sldLayoutId id="2147483713" r:id="rId44"/>
    <p:sldLayoutId id="2147483714" r:id="rId45"/>
    <p:sldLayoutId id="2147483718" r:id="rId46"/>
    <p:sldLayoutId id="2147483716" r:id="rId47"/>
    <p:sldLayoutId id="2147483717" r:id="rId48"/>
    <p:sldLayoutId id="2147483720" r:id="rId49"/>
    <p:sldLayoutId id="2147483719" r:id="rId50"/>
    <p:sldLayoutId id="2147483678" r:id="rId51"/>
    <p:sldLayoutId id="2147483679" r:id="rId52"/>
    <p:sldLayoutId id="2147483732" r:id="rId53"/>
    <p:sldLayoutId id="2147483733" r:id="rId54"/>
    <p:sldLayoutId id="2147483734" r:id="rId55"/>
    <p:sldLayoutId id="2147483735" r:id="rId56"/>
    <p:sldLayoutId id="2147483738" r:id="rId57"/>
    <p:sldLayoutId id="2147483739" r:id="rId58"/>
    <p:sldLayoutId id="2147483740" r:id="rId59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38" userDrawn="1">
          <p15:clr>
            <a:srgbClr val="F26B43"/>
          </p15:clr>
        </p15:guide>
        <p15:guide id="4" pos="2511" userDrawn="1">
          <p15:clr>
            <a:srgbClr val="F26B43"/>
          </p15:clr>
        </p15:guide>
        <p15:guide id="5" pos="2704" userDrawn="1">
          <p15:clr>
            <a:srgbClr val="F26B43"/>
          </p15:clr>
        </p15:guide>
        <p15:guide id="6" pos="4977" userDrawn="1">
          <p15:clr>
            <a:srgbClr val="F26B43"/>
          </p15:clr>
        </p15:guide>
        <p15:guide id="7" pos="5169" userDrawn="1">
          <p15:clr>
            <a:srgbClr val="F26B43"/>
          </p15:clr>
        </p15:guide>
        <p15:guide id="8" pos="7442" userDrawn="1">
          <p15:clr>
            <a:srgbClr val="F26B43"/>
          </p15:clr>
        </p15:guide>
        <p15:guide id="9" orient="horz" pos="238" userDrawn="1">
          <p15:clr>
            <a:srgbClr val="F26B43"/>
          </p15:clr>
        </p15:guide>
        <p15:guide id="10" orient="horz" pos="4020" userDrawn="1">
          <p15:clr>
            <a:srgbClr val="F26B43"/>
          </p15:clr>
        </p15:guide>
        <p15:guide id="11" orient="horz" pos="1751" userDrawn="1">
          <p15:clr>
            <a:srgbClr val="F26B43"/>
          </p15:clr>
        </p15:guide>
        <p15:guide id="12" orient="horz" pos="1213" userDrawn="1">
          <p15:clr>
            <a:srgbClr val="F26B43"/>
          </p15:clr>
        </p15:guide>
        <p15:guide id="13" orient="horz" pos="7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90D-8D17-414E-B881-9623CBCC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24" y="1399032"/>
            <a:ext cx="11436351" cy="3346704"/>
          </a:xfrm>
        </p:spPr>
        <p:txBody>
          <a:bodyPr/>
          <a:lstStyle/>
          <a:p>
            <a:r>
              <a:rPr lang="en-GB" dirty="0"/>
              <a:t>Marketing Mix Models</a:t>
            </a:r>
            <a:br>
              <a:rPr lang="en-GB" dirty="0"/>
            </a:br>
            <a:br>
              <a:rPr lang="en-GB" dirty="0"/>
            </a:br>
            <a:r>
              <a:rPr lang="en-GB" sz="2400" dirty="0"/>
              <a:t>Senthil Murugan (Merck) &amp; Sarath Ashokan (</a:t>
            </a:r>
            <a:r>
              <a:rPr lang="en-GB" sz="2400" dirty="0" err="1"/>
              <a:t>Datazymes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091682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AFB676-BD08-9BA0-7A5A-237794FD7AEE}"/>
              </a:ext>
            </a:extLst>
          </p:cNvPr>
          <p:cNvGraphicFramePr>
            <a:graphicFrameLocks noGrp="1"/>
          </p:cNvGraphicFramePr>
          <p:nvPr/>
        </p:nvGraphicFramePr>
        <p:xfrm>
          <a:off x="325010" y="1212845"/>
          <a:ext cx="11714590" cy="4193550"/>
        </p:xfrm>
        <a:graphic>
          <a:graphicData uri="http://schemas.openxmlformats.org/drawingml/2006/table">
            <a:tbl>
              <a:tblPr firstRow="1" bandRow="1"/>
              <a:tblGrid>
                <a:gridCol w="1961460">
                  <a:extLst>
                    <a:ext uri="{9D8B030D-6E8A-4147-A177-3AD203B41FA5}">
                      <a16:colId xmlns:a16="http://schemas.microsoft.com/office/drawing/2014/main" val="2114055193"/>
                    </a:ext>
                  </a:extLst>
                </a:gridCol>
                <a:gridCol w="1661248">
                  <a:extLst>
                    <a:ext uri="{9D8B030D-6E8A-4147-A177-3AD203B41FA5}">
                      <a16:colId xmlns:a16="http://schemas.microsoft.com/office/drawing/2014/main" val="1114603354"/>
                    </a:ext>
                  </a:extLst>
                </a:gridCol>
                <a:gridCol w="1275409">
                  <a:extLst>
                    <a:ext uri="{9D8B030D-6E8A-4147-A177-3AD203B41FA5}">
                      <a16:colId xmlns:a16="http://schemas.microsoft.com/office/drawing/2014/main" val="3898260564"/>
                    </a:ext>
                  </a:extLst>
                </a:gridCol>
                <a:gridCol w="6816473">
                  <a:extLst>
                    <a:ext uri="{9D8B030D-6E8A-4147-A177-3AD203B41FA5}">
                      <a16:colId xmlns:a16="http://schemas.microsoft.com/office/drawing/2014/main" val="2438913573"/>
                    </a:ext>
                  </a:extLst>
                </a:gridCol>
              </a:tblGrid>
              <a:tr h="139797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Type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 List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 ROI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4263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 Mail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 mail sent to target home/office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04505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EMR/EHR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Medical/Health Records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273066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Newsletters Banners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- static banners are associated with society and online journals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52407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In-office Media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Advertisements on TV in HCPs back office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523258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Includes HQ and Third-Party Vendor emails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03577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 Form Programs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e-detail, gamification, video</a:t>
                      </a:r>
                      <a:endParaRPr lang="en-US" sz="1100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313258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 Form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Alerts, expand banners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38843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Non-Targeted Banner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Includes run-of-site (ROS), interstitial and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prestitial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1378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Targeted Banner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Includes programmatic, precision, target list, other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34803"/>
                  </a:ext>
                </a:extLst>
              </a:tr>
              <a:tr h="3835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Media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Includes prints, digital (displays (congress app), banners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(congress app)),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Out-of-Home (OOH | e.g. airport, bus stations), In-Hall (in the conference)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257669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Journal Ads (print)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 Media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73396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Paid Search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Searches are paid based on keywords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913133"/>
                  </a:ext>
                </a:extLst>
              </a:tr>
              <a:tr h="3835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Contextual Search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 of optimizing web-based search results based on context provided by the user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131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Non-Personal/Digital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FaceBook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Twitter, Instagram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4553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A46ABE-B9DA-E5BD-5488-3E49A8E4A8CE}"/>
              </a:ext>
            </a:extLst>
          </p:cNvPr>
          <p:cNvSpPr txBox="1"/>
          <p:nvPr/>
        </p:nvSpPr>
        <p:spPr>
          <a:xfrm>
            <a:off x="731520" y="558800"/>
            <a:ext cx="421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HCP Non-Personal / Digital Promotion</a:t>
            </a:r>
          </a:p>
        </p:txBody>
      </p:sp>
    </p:spTree>
    <p:extLst>
      <p:ext uri="{BB962C8B-B14F-4D97-AF65-F5344CB8AC3E}">
        <p14:creationId xmlns:p14="http://schemas.microsoft.com/office/powerpoint/2010/main" val="274596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AFB676-BD08-9BA0-7A5A-237794FD7AEE}"/>
              </a:ext>
            </a:extLst>
          </p:cNvPr>
          <p:cNvGraphicFramePr>
            <a:graphicFrameLocks noGrp="1"/>
          </p:cNvGraphicFramePr>
          <p:nvPr/>
        </p:nvGraphicFramePr>
        <p:xfrm>
          <a:off x="162450" y="1253485"/>
          <a:ext cx="11714590" cy="2730510"/>
        </p:xfrm>
        <a:graphic>
          <a:graphicData uri="http://schemas.openxmlformats.org/drawingml/2006/table">
            <a:tbl>
              <a:tblPr firstRow="1" bandRow="1"/>
              <a:tblGrid>
                <a:gridCol w="1961460">
                  <a:extLst>
                    <a:ext uri="{9D8B030D-6E8A-4147-A177-3AD203B41FA5}">
                      <a16:colId xmlns:a16="http://schemas.microsoft.com/office/drawing/2014/main" val="2114055193"/>
                    </a:ext>
                  </a:extLst>
                </a:gridCol>
                <a:gridCol w="1661248">
                  <a:extLst>
                    <a:ext uri="{9D8B030D-6E8A-4147-A177-3AD203B41FA5}">
                      <a16:colId xmlns:a16="http://schemas.microsoft.com/office/drawing/2014/main" val="1114603354"/>
                    </a:ext>
                  </a:extLst>
                </a:gridCol>
                <a:gridCol w="1275409">
                  <a:extLst>
                    <a:ext uri="{9D8B030D-6E8A-4147-A177-3AD203B41FA5}">
                      <a16:colId xmlns:a16="http://schemas.microsoft.com/office/drawing/2014/main" val="3898260564"/>
                    </a:ext>
                  </a:extLst>
                </a:gridCol>
                <a:gridCol w="6816473">
                  <a:extLst>
                    <a:ext uri="{9D8B030D-6E8A-4147-A177-3AD203B41FA5}">
                      <a16:colId xmlns:a16="http://schemas.microsoft.com/office/drawing/2014/main" val="2438913573"/>
                    </a:ext>
                  </a:extLst>
                </a:gridCol>
              </a:tblGrid>
              <a:tr h="139797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Type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 List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 ROI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4263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Consumer 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of Care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Advertisements in waiting rooms and office visit rooms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523258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Consumer 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Banners on web-sites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1378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Consumer 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 Media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73396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Consumer 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Paid Search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Searches using keywords  (e.g. Google &amp; Bing)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913133"/>
                  </a:ext>
                </a:extLst>
              </a:tr>
              <a:tr h="3835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Consumer 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Contextual Search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Perform Media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131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Consumer 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 fontAlgn="ctr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FaceBook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Twitter, Instagram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455341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Consumer 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 Video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You-Tube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1683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Consumer 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Streaming Video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Over-the-top (OTT) &amp; Full Episode Player (FEP)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96723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Consumer Digital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TV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National TV ads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D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8791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874D6DE-5380-C118-09A7-83B1269E7D95}"/>
              </a:ext>
            </a:extLst>
          </p:cNvPr>
          <p:cNvSpPr txBox="1"/>
          <p:nvPr/>
        </p:nvSpPr>
        <p:spPr>
          <a:xfrm>
            <a:off x="731520" y="558800"/>
            <a:ext cx="3200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Consumer Digital Promotion</a:t>
            </a:r>
          </a:p>
        </p:txBody>
      </p:sp>
    </p:spTree>
    <p:extLst>
      <p:ext uri="{BB962C8B-B14F-4D97-AF65-F5344CB8AC3E}">
        <p14:creationId xmlns:p14="http://schemas.microsoft.com/office/powerpoint/2010/main" val="39689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AFB676-BD08-9BA0-7A5A-237794FD7AEE}"/>
              </a:ext>
            </a:extLst>
          </p:cNvPr>
          <p:cNvGraphicFramePr>
            <a:graphicFrameLocks noGrp="1"/>
          </p:cNvGraphicFramePr>
          <p:nvPr/>
        </p:nvGraphicFramePr>
        <p:xfrm>
          <a:off x="238705" y="1436365"/>
          <a:ext cx="11714590" cy="1310640"/>
        </p:xfrm>
        <a:graphic>
          <a:graphicData uri="http://schemas.openxmlformats.org/drawingml/2006/table">
            <a:tbl>
              <a:tblPr firstRow="1" bandRow="1"/>
              <a:tblGrid>
                <a:gridCol w="1961460">
                  <a:extLst>
                    <a:ext uri="{9D8B030D-6E8A-4147-A177-3AD203B41FA5}">
                      <a16:colId xmlns:a16="http://schemas.microsoft.com/office/drawing/2014/main" val="2114055193"/>
                    </a:ext>
                  </a:extLst>
                </a:gridCol>
                <a:gridCol w="1661248">
                  <a:extLst>
                    <a:ext uri="{9D8B030D-6E8A-4147-A177-3AD203B41FA5}">
                      <a16:colId xmlns:a16="http://schemas.microsoft.com/office/drawing/2014/main" val="1114603354"/>
                    </a:ext>
                  </a:extLst>
                </a:gridCol>
                <a:gridCol w="1275409">
                  <a:extLst>
                    <a:ext uri="{9D8B030D-6E8A-4147-A177-3AD203B41FA5}">
                      <a16:colId xmlns:a16="http://schemas.microsoft.com/office/drawing/2014/main" val="3898260564"/>
                    </a:ext>
                  </a:extLst>
                </a:gridCol>
                <a:gridCol w="6816473">
                  <a:extLst>
                    <a:ext uri="{9D8B030D-6E8A-4147-A177-3AD203B41FA5}">
                      <a16:colId xmlns:a16="http://schemas.microsoft.com/office/drawing/2014/main" val="2438913573"/>
                    </a:ext>
                  </a:extLst>
                </a:gridCol>
              </a:tblGrid>
              <a:tr h="139797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Type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 List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 ROI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42630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Personal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Details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Rep Calls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76181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Personal/Digital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Email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Veeva Email by Reps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44387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Personal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GPO MMF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Medical education organized by Group Practice Organization – Lecture Only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29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070866"/>
                  </a:ext>
                </a:extLst>
              </a:tr>
              <a:tr h="232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Personal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Traditional MMF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0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Medical education organized by sales force – Lecture, Peer Discussion Group, Symposia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15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7E8C4F5-0B83-84DF-B04C-976D88C78109}"/>
              </a:ext>
            </a:extLst>
          </p:cNvPr>
          <p:cNvSpPr txBox="1"/>
          <p:nvPr/>
        </p:nvSpPr>
        <p:spPr>
          <a:xfrm>
            <a:off x="772160" y="650240"/>
            <a:ext cx="2295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Personal Promotion</a:t>
            </a:r>
          </a:p>
        </p:txBody>
      </p:sp>
    </p:spTree>
    <p:extLst>
      <p:ext uri="{BB962C8B-B14F-4D97-AF65-F5344CB8AC3E}">
        <p14:creationId xmlns:p14="http://schemas.microsoft.com/office/powerpoint/2010/main" val="39397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2FDCBF-06C1-468B-B1F2-7B514A2D1BDE}"/>
              </a:ext>
            </a:extLst>
          </p:cNvPr>
          <p:cNvSpPr txBox="1"/>
          <p:nvPr/>
        </p:nvSpPr>
        <p:spPr>
          <a:xfrm>
            <a:off x="17297" y="6325959"/>
            <a:ext cx="1752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877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internal use only, not to be shared outside of intended Merck audience.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C35ED5-758D-F991-DC95-E0F940FB53A7}"/>
              </a:ext>
            </a:extLst>
          </p:cNvPr>
          <p:cNvSpPr txBox="1">
            <a:spLocks/>
          </p:cNvSpPr>
          <p:nvPr/>
        </p:nvSpPr>
        <p:spPr>
          <a:xfrm>
            <a:off x="990600" y="152400"/>
            <a:ext cx="9296402" cy="839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1800" b="1" kern="1200" cap="all" baseline="0">
                <a:solidFill>
                  <a:srgbClr val="FFFFFF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77C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Channels and Vendors included in Analysis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373CA7-FF92-B0E2-8805-1661D8AE0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22329"/>
              </p:ext>
            </p:extLst>
          </p:nvPr>
        </p:nvGraphicFramePr>
        <p:xfrm>
          <a:off x="2704040" y="1295408"/>
          <a:ext cx="5869522" cy="5410192"/>
        </p:xfrm>
        <a:graphic>
          <a:graphicData uri="http://schemas.openxmlformats.org/drawingml/2006/table">
            <a:tbl>
              <a:tblPr/>
              <a:tblGrid>
                <a:gridCol w="1688717">
                  <a:extLst>
                    <a:ext uri="{9D8B030D-6E8A-4147-A177-3AD203B41FA5}">
                      <a16:colId xmlns:a16="http://schemas.microsoft.com/office/drawing/2014/main" val="3884702091"/>
                    </a:ext>
                  </a:extLst>
                </a:gridCol>
                <a:gridCol w="786975">
                  <a:extLst>
                    <a:ext uri="{9D8B030D-6E8A-4147-A177-3AD203B41FA5}">
                      <a16:colId xmlns:a16="http://schemas.microsoft.com/office/drawing/2014/main" val="2777009718"/>
                    </a:ext>
                  </a:extLst>
                </a:gridCol>
                <a:gridCol w="786975">
                  <a:extLst>
                    <a:ext uri="{9D8B030D-6E8A-4147-A177-3AD203B41FA5}">
                      <a16:colId xmlns:a16="http://schemas.microsoft.com/office/drawing/2014/main" val="2257839413"/>
                    </a:ext>
                  </a:extLst>
                </a:gridCol>
                <a:gridCol w="885347">
                  <a:extLst>
                    <a:ext uri="{9D8B030D-6E8A-4147-A177-3AD203B41FA5}">
                      <a16:colId xmlns:a16="http://schemas.microsoft.com/office/drawing/2014/main" val="1429003508"/>
                    </a:ext>
                  </a:extLst>
                </a:gridCol>
                <a:gridCol w="868951">
                  <a:extLst>
                    <a:ext uri="{9D8B030D-6E8A-4147-A177-3AD203B41FA5}">
                      <a16:colId xmlns:a16="http://schemas.microsoft.com/office/drawing/2014/main" val="3078267988"/>
                    </a:ext>
                  </a:extLst>
                </a:gridCol>
                <a:gridCol w="852557">
                  <a:extLst>
                    <a:ext uri="{9D8B030D-6E8A-4147-A177-3AD203B41FA5}">
                      <a16:colId xmlns:a16="http://schemas.microsoft.com/office/drawing/2014/main" val="47211986"/>
                    </a:ext>
                  </a:extLst>
                </a:gridCol>
              </a:tblGrid>
              <a:tr h="22141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Banner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 Bnnr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eDetail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845777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ALERTMKT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861707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DEEPINTENT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664294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69858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DOXIMITY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0804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284231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EPOCRATES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823866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HAYMKT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865812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HCASTS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180178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HEALIO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096409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MDLINX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750302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MEDSCAPE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6862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NEXGEN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1220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NUMEDIS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554078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PEERDIRECT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669154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PLATQ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96517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047612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REACHMD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455980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SERMO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046764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SFMC/HQ EMAIL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195678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SKIPTA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354574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SSFT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59897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64621"/>
                  </a:ext>
                </a:extLst>
              </a:tr>
              <a:tr h="22559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VUMEDI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88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2337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90D-8D17-414E-B881-9623CBCC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24" y="2212848"/>
            <a:ext cx="11436351" cy="2020824"/>
          </a:xfrm>
        </p:spPr>
        <p:txBody>
          <a:bodyPr/>
          <a:lstStyle/>
          <a:p>
            <a:r>
              <a:rPr lang="en-GB" dirty="0"/>
              <a:t>1. Marketing Mix - Basics and Agenda</a:t>
            </a:r>
            <a:br>
              <a:rPr lang="en-GB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845165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Introduction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586D4D-F1DA-7078-BB51-13EB99C399D0}"/>
              </a:ext>
            </a:extLst>
          </p:cNvPr>
          <p:cNvSpPr txBox="1"/>
          <p:nvPr/>
        </p:nvSpPr>
        <p:spPr>
          <a:xfrm>
            <a:off x="1170432" y="1545923"/>
            <a:ext cx="9189720" cy="1407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400" dirty="0"/>
              <a:t>Marketing Mix Modeling is a statistical technique to estimate the impacts of various sales and marketing tactics or promotions that drives the brand sales.</a:t>
            </a:r>
          </a:p>
          <a:p>
            <a:pPr algn="l"/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FEFF4-6C91-8EE5-DC3A-D5DF4F9DA92A}"/>
              </a:ext>
            </a:extLst>
          </p:cNvPr>
          <p:cNvSpPr txBox="1"/>
          <p:nvPr/>
        </p:nvSpPr>
        <p:spPr>
          <a:xfrm>
            <a:off x="1767840" y="3739896"/>
            <a:ext cx="6968836" cy="16885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Used to understand relative performances of various promotional channels / vendors / message contents / promotional campaigns.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Helps to determine optimal mix of promotional investments</a:t>
            </a:r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31250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How Promotions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34281-6805-7086-B2E2-75307B10421B}"/>
              </a:ext>
            </a:extLst>
          </p:cNvPr>
          <p:cNvSpPr txBox="1"/>
          <p:nvPr/>
        </p:nvSpPr>
        <p:spPr>
          <a:xfrm>
            <a:off x="187202" y="1460519"/>
            <a:ext cx="11397542" cy="6791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800" dirty="0"/>
              <a:t>Merck researches, gets approval from regulatory agencies, makes and sells multiple brands or products ex: Keytruda, Gardasil, Januvia etc.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B1B63-A045-7CA4-F93A-3862697D8C59}"/>
              </a:ext>
            </a:extLst>
          </p:cNvPr>
          <p:cNvSpPr txBox="1"/>
          <p:nvPr/>
        </p:nvSpPr>
        <p:spPr>
          <a:xfrm>
            <a:off x="6172200" y="2446961"/>
            <a:ext cx="5527259" cy="29505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600" dirty="0"/>
              <a:t>Patients (Health Care Consumers – HCC) learn more about the brands through Consumer Promotional Channels and these channels are referred as </a:t>
            </a:r>
            <a:r>
              <a:rPr lang="en-US" sz="1600" dirty="0">
                <a:highlight>
                  <a:srgbClr val="FFFF00"/>
                </a:highlight>
              </a:rPr>
              <a:t>HCC Promotions.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When patients are informed about a brand, they are likely to ask or discuss about it with their HCPs and gives an opportunity for the HCPs to consider prescribing the brand. </a:t>
            </a:r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4134B-6EDD-6D4A-1ECE-192BBBB70BD9}"/>
              </a:ext>
            </a:extLst>
          </p:cNvPr>
          <p:cNvSpPr txBox="1"/>
          <p:nvPr/>
        </p:nvSpPr>
        <p:spPr>
          <a:xfrm>
            <a:off x="492541" y="2388418"/>
            <a:ext cx="4599867" cy="29505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algn="l"/>
            <a:r>
              <a:rPr lang="en-US" sz="1600" dirty="0"/>
              <a:t>Physicians (Health Care Providers – HCPs) will have to be familiar with brand profile, efficacy, safety </a:t>
            </a:r>
            <a:r>
              <a:rPr lang="en-US" sz="1600" dirty="0" err="1"/>
              <a:t>etc</a:t>
            </a:r>
            <a:r>
              <a:rPr lang="en-US" sz="1600" dirty="0"/>
              <a:t>  so that they could prescribe the relevant brands to their patients. 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Such information are provided to physicians through multiple promotional channels and are generally referred to as </a:t>
            </a:r>
            <a:r>
              <a:rPr lang="en-US" sz="1600" dirty="0">
                <a:highlight>
                  <a:srgbClr val="FFFF00"/>
                </a:highlight>
              </a:rPr>
              <a:t>HCP Promotions</a:t>
            </a:r>
          </a:p>
        </p:txBody>
      </p:sp>
      <p:sp>
        <p:nvSpPr>
          <p:cNvPr id="7" name="Wave 6">
            <a:extLst>
              <a:ext uri="{FF2B5EF4-FFF2-40B4-BE49-F238E27FC236}">
                <a16:creationId xmlns:a16="http://schemas.microsoft.com/office/drawing/2014/main" id="{D39D6817-F27E-790F-CAFD-266A5674B713}"/>
              </a:ext>
            </a:extLst>
          </p:cNvPr>
          <p:cNvSpPr/>
          <p:nvPr/>
        </p:nvSpPr>
        <p:spPr>
          <a:xfrm>
            <a:off x="3749040" y="5704746"/>
            <a:ext cx="4270248" cy="914400"/>
          </a:xfrm>
          <a:prstGeom prst="wav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Are these promotions effective in driving sales?</a:t>
            </a:r>
          </a:p>
        </p:txBody>
      </p:sp>
    </p:spTree>
    <p:extLst>
      <p:ext uri="{BB962C8B-B14F-4D97-AF65-F5344CB8AC3E}">
        <p14:creationId xmlns:p14="http://schemas.microsoft.com/office/powerpoint/2010/main" val="40524764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HCP and HCC Promotion / Communication Channels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8513332-CF2F-D6B5-E296-1EA8A8A88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72524"/>
              </p:ext>
            </p:extLst>
          </p:nvPr>
        </p:nvGraphicFramePr>
        <p:xfrm>
          <a:off x="731841" y="1373608"/>
          <a:ext cx="3020963" cy="520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88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HCP Channels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460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Personal Promotions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Sales Force Rep Calls &amp; Details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Samples / Vouchers / Coupons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Speaker Programs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Lunch Meetings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Merck Medical Forum (Speaker Programs)</a:t>
                      </a:r>
                      <a:endParaRPr lang="en-US" sz="12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54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baseline="0" dirty="0"/>
                        <a:t>Non-Personal Promotions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Field Rep Emails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Headquarter Emails (SFMC)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Third Party Vendor Emails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Alerts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E-Details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Display / Banners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HCP Paid Search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Contextual Search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564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6F5B7B-9A87-21D8-683C-686D81E4F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83711"/>
              </p:ext>
            </p:extLst>
          </p:nvPr>
        </p:nvGraphicFramePr>
        <p:xfrm>
          <a:off x="4279072" y="1373608"/>
          <a:ext cx="3020963" cy="5106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152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HCC Channels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04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Traditional Media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TV (or Linear TV)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Print Magazines</a:t>
                      </a:r>
                      <a:endParaRPr lang="en-US" sz="1200" baseline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46892"/>
                  </a:ext>
                </a:extLst>
              </a:tr>
              <a:tr h="310099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baseline="0" dirty="0"/>
                        <a:t>Digital Media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Geo Targeting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Social Media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Digital Radio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Banners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Streaming Video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Online Video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Paid Search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Organic Search / Site Visit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AF7671-6F33-9A97-D102-585069511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21714"/>
              </p:ext>
            </p:extLst>
          </p:nvPr>
        </p:nvGraphicFramePr>
        <p:xfrm>
          <a:off x="7912929" y="1373607"/>
          <a:ext cx="3020963" cy="510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3996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Other HCP / HCC Channels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761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Point of Care (In-Office)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Waiting Room &amp; Physician Office TV 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Digital Wallboards (HCC an HCPs)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Printed Materials (HCC)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Posters (HCC)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46892"/>
                  </a:ext>
                </a:extLst>
              </a:tr>
              <a:tr h="285495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baseline="0" dirty="0"/>
                        <a:t>Adherence &amp; EHR programs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Prints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Mobile Alerts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Patient Support Programs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Mails and Banners through Physician and Patient related Health Care Apps &amp; Insurance Companies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EC11EF-FFF4-F467-A368-6262B3143C24}"/>
              </a:ext>
            </a:extLst>
          </p:cNvPr>
          <p:cNvSpPr txBox="1"/>
          <p:nvPr/>
        </p:nvSpPr>
        <p:spPr>
          <a:xfrm>
            <a:off x="374904" y="6609066"/>
            <a:ext cx="1801368" cy="21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100" dirty="0"/>
              <a:t>Not an exhaustive list</a:t>
            </a:r>
          </a:p>
        </p:txBody>
      </p:sp>
    </p:spTree>
    <p:extLst>
      <p:ext uri="{BB962C8B-B14F-4D97-AF65-F5344CB8AC3E}">
        <p14:creationId xmlns:p14="http://schemas.microsoft.com/office/powerpoint/2010/main" val="33020244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HCP and HCC Promotion Vendors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8513332-CF2F-D6B5-E296-1EA8A8A88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26221"/>
              </p:ext>
            </p:extLst>
          </p:nvPr>
        </p:nvGraphicFramePr>
        <p:xfrm>
          <a:off x="731841" y="1373608"/>
          <a:ext cx="3020963" cy="4534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88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HCP Vendors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478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Personal Promotions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Merck Reps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Virtual Sales Force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54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baseline="0" dirty="0"/>
                        <a:t>Non-Personal Promotions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Medscape (email / alert / </a:t>
                      </a:r>
                      <a:r>
                        <a:rPr lang="en-US" sz="1200" baseline="0" dirty="0" err="1"/>
                        <a:t>eDetail</a:t>
                      </a:r>
                      <a:r>
                        <a:rPr lang="en-US" sz="1200" baseline="0" dirty="0"/>
                        <a:t>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err="1"/>
                        <a:t>Doximity</a:t>
                      </a:r>
                      <a:r>
                        <a:rPr lang="en-US" sz="1200" baseline="0" dirty="0"/>
                        <a:t> (alert)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err="1"/>
                        <a:t>Epocrates</a:t>
                      </a:r>
                      <a:r>
                        <a:rPr lang="en-US" sz="1200" baseline="0" dirty="0"/>
                        <a:t> (alert)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err="1"/>
                        <a:t>Nexgen</a:t>
                      </a:r>
                      <a:r>
                        <a:rPr lang="en-US" sz="1200" baseline="0" dirty="0"/>
                        <a:t> / MNG (email)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err="1"/>
                        <a:t>Numedis</a:t>
                      </a:r>
                      <a:endParaRPr lang="en-US" sz="1200" baseline="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EDH (Everyday Health)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Deep Intent (banners)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HCP Paid Search (WebMD)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564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6F5B7B-9A87-21D8-683C-686D81E4F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38187"/>
              </p:ext>
            </p:extLst>
          </p:nvPr>
        </p:nvGraphicFramePr>
        <p:xfrm>
          <a:off x="4279072" y="1373608"/>
          <a:ext cx="3020963" cy="5106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152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HCC Vendors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04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Traditional Media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TV  - ABC, CBS, NBC, FOX, CNN </a:t>
                      </a:r>
                      <a:r>
                        <a:rPr lang="en-US" sz="1200" dirty="0" err="1"/>
                        <a:t>etc</a:t>
                      </a:r>
                      <a:endParaRPr lang="en-US" sz="120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Print Magazines – Time, Readers Digest </a:t>
                      </a:r>
                      <a:r>
                        <a:rPr lang="en-US" sz="1200" dirty="0" err="1"/>
                        <a:t>etc</a:t>
                      </a:r>
                      <a:r>
                        <a:rPr lang="en-US" sz="1200" dirty="0"/>
                        <a:t> </a:t>
                      </a:r>
                      <a:endParaRPr lang="en-US" sz="1200" baseline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46892"/>
                  </a:ext>
                </a:extLst>
              </a:tr>
              <a:tr h="310099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baseline="0" dirty="0"/>
                        <a:t>Digital Media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Social Media – Facebook, Instagram, Twitter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Digital Radio – Pandora, Spotify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Banners – Websites like NYTimes </a:t>
                      </a:r>
                      <a:r>
                        <a:rPr lang="en-US" sz="1200" dirty="0" err="1"/>
                        <a:t>etc</a:t>
                      </a:r>
                      <a:endParaRPr lang="en-US" sz="120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Streaming Video – Hulu, HBO </a:t>
                      </a:r>
                      <a:r>
                        <a:rPr lang="en-US" sz="1200" dirty="0" err="1"/>
                        <a:t>etc</a:t>
                      </a:r>
                      <a:endParaRPr lang="en-US" sz="120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Online Video - </a:t>
                      </a:r>
                      <a:r>
                        <a:rPr lang="en-US" sz="1200" dirty="0" err="1"/>
                        <a:t>Youtube</a:t>
                      </a:r>
                      <a:endParaRPr lang="en-US" sz="120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Paid Search – Google, Bing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AF7671-6F33-9A97-D102-585069511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19132"/>
              </p:ext>
            </p:extLst>
          </p:nvPr>
        </p:nvGraphicFramePr>
        <p:xfrm>
          <a:off x="7912929" y="1373607"/>
          <a:ext cx="3020963" cy="510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3996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Other HCP / HCC Vendors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761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Point of Care (In-Office)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Patient Point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Checked Up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Target Media Health</a:t>
                      </a:r>
                      <a:endParaRPr lang="en-US" sz="1200" baseline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46892"/>
                  </a:ext>
                </a:extLst>
              </a:tr>
              <a:tr h="285495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u="sng" baseline="0" dirty="0"/>
                        <a:t>Adherence &amp; EHR programs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Multiple vendors and electronic health apps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447507-49B3-8488-20E9-5D50E41F5022}"/>
              </a:ext>
            </a:extLst>
          </p:cNvPr>
          <p:cNvSpPr txBox="1"/>
          <p:nvPr/>
        </p:nvSpPr>
        <p:spPr>
          <a:xfrm>
            <a:off x="390214" y="6285241"/>
            <a:ext cx="3493008" cy="2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100" dirty="0"/>
              <a:t>Not an exhaustive list. Appendix has additional details.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A571A-E0CD-6C82-86C4-018C8B81EE53}"/>
              </a:ext>
            </a:extLst>
          </p:cNvPr>
          <p:cNvSpPr txBox="1"/>
          <p:nvPr/>
        </p:nvSpPr>
        <p:spPr>
          <a:xfrm>
            <a:off x="374904" y="6588175"/>
            <a:ext cx="6620255" cy="2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100" dirty="0"/>
              <a:t>Team Frontiers (previously Initiative) is a vendor who manages most vendors on Merck’s behalf (i.e., media buyer).</a:t>
            </a:r>
          </a:p>
        </p:txBody>
      </p:sp>
    </p:spTree>
    <p:extLst>
      <p:ext uri="{BB962C8B-B14F-4D97-AF65-F5344CB8AC3E}">
        <p14:creationId xmlns:p14="http://schemas.microsoft.com/office/powerpoint/2010/main" val="16606851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3506-3FF4-1270-CA95-2FA07A3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of ROI and Mkt Mix Outputs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43A2C-115E-B6A8-5503-38C9BB7B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4FDEF-657F-A088-655F-322AC8E2CA8D}"/>
              </a:ext>
            </a:extLst>
          </p:cNvPr>
          <p:cNvSpPr txBox="1"/>
          <p:nvPr/>
        </p:nvSpPr>
        <p:spPr>
          <a:xfrm>
            <a:off x="1152144" y="2039698"/>
            <a:ext cx="10296144" cy="41142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400" dirty="0"/>
              <a:t>ROI, Net Present Values, Incremental Revenues </a:t>
            </a:r>
            <a:r>
              <a:rPr lang="en-US" sz="2400" dirty="0" err="1"/>
              <a:t>etc</a:t>
            </a:r>
            <a:r>
              <a:rPr lang="en-US" sz="2400" dirty="0"/>
              <a:t> are highly sensitive information with very limited audience.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Audiences are determined by Finance and in some cases Legal.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In general Brand Team, DET and Media team only receives information. Some channels like Samples, Vouchers </a:t>
            </a:r>
            <a:r>
              <a:rPr lang="en-US" sz="2400" dirty="0" err="1"/>
              <a:t>etc</a:t>
            </a:r>
            <a:r>
              <a:rPr lang="en-US" sz="2400" dirty="0"/>
              <a:t> are even more restricted.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Check with the IAIO leadership or Finance or Legal teams if in doubt about decimation of Marketing Mix Results.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4397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3506-3FF4-1270-CA95-2FA07A3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43A2C-115E-B6A8-5503-38C9BB7B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8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816BF-51C5-9D6A-1892-E491BC92918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5031" y="1627489"/>
            <a:ext cx="11439144" cy="445312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Marketing Mix Models Introduction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Data Extraction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Data Exploration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Data Transformations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Correlations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Model – Part 1 : </a:t>
            </a:r>
            <a:r>
              <a:rPr lang="en-US" dirty="0" err="1"/>
              <a:t>Koyck</a:t>
            </a:r>
            <a:r>
              <a:rPr lang="en-US" dirty="0"/>
              <a:t>, OLS, Data Deviations, Dealing with multicollinearity &amp; error dependencies, Belsomra example. 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Model – Part 2 : Handling Outliers, Parametric / semi-parametric / non-parametric models, Discussion on response shapes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Model – Part 3 : Longitudinal (or Panel) Data Analysis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Computing ROIs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Brand Complete Walk Through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Practice Sessions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8B310D-F3A0-7BEA-1001-93128E8698F3}"/>
              </a:ext>
            </a:extLst>
          </p:cNvPr>
          <p:cNvCxnSpPr>
            <a:cxnSpLocks/>
          </p:cNvCxnSpPr>
          <p:nvPr/>
        </p:nvCxnSpPr>
        <p:spPr>
          <a:xfrm flipV="1">
            <a:off x="375029" y="3556620"/>
            <a:ext cx="11082403" cy="95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AD012B-EE21-F490-3521-F34C6E01D3E5}"/>
              </a:ext>
            </a:extLst>
          </p:cNvPr>
          <p:cNvCxnSpPr>
            <a:cxnSpLocks/>
          </p:cNvCxnSpPr>
          <p:nvPr/>
        </p:nvCxnSpPr>
        <p:spPr>
          <a:xfrm>
            <a:off x="375030" y="4980162"/>
            <a:ext cx="110824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FFD3E7-BFF1-60E4-DEB1-EE6AFD07DEDA}"/>
              </a:ext>
            </a:extLst>
          </p:cNvPr>
          <p:cNvCxnSpPr>
            <a:cxnSpLocks/>
          </p:cNvCxnSpPr>
          <p:nvPr/>
        </p:nvCxnSpPr>
        <p:spPr>
          <a:xfrm>
            <a:off x="375029" y="6056233"/>
            <a:ext cx="11082403" cy="243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FFFE92-63AB-D330-B48B-FECBD98913C1}"/>
              </a:ext>
            </a:extLst>
          </p:cNvPr>
          <p:cNvSpPr/>
          <p:nvPr/>
        </p:nvSpPr>
        <p:spPr>
          <a:xfrm>
            <a:off x="10296142" y="2315996"/>
            <a:ext cx="1161290" cy="3657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Day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435A40-1CC0-16B5-6E33-4B1D0D821A49}"/>
              </a:ext>
            </a:extLst>
          </p:cNvPr>
          <p:cNvSpPr/>
          <p:nvPr/>
        </p:nvSpPr>
        <p:spPr>
          <a:xfrm>
            <a:off x="10296142" y="4085511"/>
            <a:ext cx="1161290" cy="3657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Day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7AC9E8-3FAB-82C6-C992-8CC102D0689D}"/>
              </a:ext>
            </a:extLst>
          </p:cNvPr>
          <p:cNvSpPr/>
          <p:nvPr/>
        </p:nvSpPr>
        <p:spPr>
          <a:xfrm>
            <a:off x="10296142" y="5410072"/>
            <a:ext cx="1161290" cy="3657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Day 3 – 3.5</a:t>
            </a:r>
          </a:p>
        </p:txBody>
      </p:sp>
    </p:spTree>
    <p:extLst>
      <p:ext uri="{BB962C8B-B14F-4D97-AF65-F5344CB8AC3E}">
        <p14:creationId xmlns:p14="http://schemas.microsoft.com/office/powerpoint/2010/main" val="27108159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42020691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heme/theme1.xml><?xml version="1.0" encoding="utf-8"?>
<a:theme xmlns:a="http://schemas.openxmlformats.org/drawingml/2006/main" name="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16_9_Merck" id="{6816B23C-D596-B641-AC59-82B9DBB69469}" vid="{EF4CFF4B-FCCB-D84B-8F15-5CBFC5300D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47AAA0-3E17-4D17-ACCC-88C0FDDDE60C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F678FA71510043B195A1786C6312B0" ma:contentTypeVersion="8" ma:contentTypeDescription="Create a new document." ma:contentTypeScope="" ma:versionID="7f6794eae2ab671940660f7552b83b54">
  <xsd:schema xmlns:xsd="http://www.w3.org/2001/XMLSchema" xmlns:xs="http://www.w3.org/2001/XMLSchema" xmlns:p="http://schemas.microsoft.com/office/2006/metadata/properties" xmlns:ns2="4b8faba5-28e6-4bad-b285-1ce4ed480925" xmlns:ns3="0ed980d0-2f8d-42c7-8d66-3c434fc0ea4b" targetNamespace="http://schemas.microsoft.com/office/2006/metadata/properties" ma:root="true" ma:fieldsID="cafbccc572dc2c0e541192a55a97c71c" ns2:_="" ns3:_="">
    <xsd:import namespace="4b8faba5-28e6-4bad-b285-1ce4ed480925"/>
    <xsd:import namespace="0ed980d0-2f8d-42c7-8d66-3c434fc0e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faba5-28e6-4bad-b285-1ce4ed480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f5e642b-91f5-4888-b018-43334a040d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980d0-2f8d-42c7-8d66-3c434fc0ea4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9753bcd-dfeb-40f7-aae0-e49ee8cc79a7}" ma:internalName="TaxCatchAll" ma:showField="CatchAllData" ma:web="0ed980d0-2f8d-42c7-8d66-3c434fc0ea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8faba5-28e6-4bad-b285-1ce4ed480925">
      <Terms xmlns="http://schemas.microsoft.com/office/infopath/2007/PartnerControls"/>
    </lcf76f155ced4ddcb4097134ff3c332f>
    <TaxCatchAll xmlns="0ed980d0-2f8d-42c7-8d66-3c434fc0ea4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DBAF2B-E805-4C9F-908A-2CFAD1FCD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8faba5-28e6-4bad-b285-1ce4ed480925"/>
    <ds:schemaRef ds:uri="0ed980d0-2f8d-42c7-8d66-3c434fc0e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83BC6D-AD32-471F-B528-DB398937D951}">
  <ds:schemaRefs>
    <ds:schemaRef ds:uri="http://schemas.microsoft.com/office/2006/documentManagement/types"/>
    <ds:schemaRef ds:uri="http://www.w3.org/XML/1998/namespace"/>
    <ds:schemaRef ds:uri="http://purl.org/dc/terms/"/>
    <ds:schemaRef ds:uri="4b8faba5-28e6-4bad-b285-1ce4ed480925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ed980d0-2f8d-42c7-8d66-3c434fc0ea4b"/>
  </ds:schemaRefs>
</ds:datastoreItem>
</file>

<file path=customXml/itemProps3.xml><?xml version="1.0" encoding="utf-8"?>
<ds:datastoreItem xmlns:ds="http://schemas.openxmlformats.org/officeDocument/2006/customXml" ds:itemID="{CA330566-0913-436A-BAE1-E2499F0F0D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16_9 default PPT template (1)</Template>
  <TotalTime>3836</TotalTime>
  <Words>1298</Words>
  <Application>Microsoft Office PowerPoint</Application>
  <PresentationFormat>Widescreen</PresentationFormat>
  <Paragraphs>402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Invention</vt:lpstr>
      <vt:lpstr>Invention Light</vt:lpstr>
      <vt:lpstr>Merck 16:9 PPT Theme</vt:lpstr>
      <vt:lpstr>Marketing Mix Models  Senthil Murugan (Merck) &amp; Sarath Ashokan (Datazymes)</vt:lpstr>
      <vt:lpstr>1. Marketing Mix - Basics and Agenda </vt:lpstr>
      <vt:lpstr>PowerPoint Presentation</vt:lpstr>
      <vt:lpstr>PowerPoint Presentation</vt:lpstr>
      <vt:lpstr>PowerPoint Presentation</vt:lpstr>
      <vt:lpstr>PowerPoint Presentation</vt:lpstr>
      <vt:lpstr>Sensitivity of ROI and Mkt Mix Outputs</vt:lpstr>
      <vt:lpstr>Organization of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PLD University</dc:title>
  <dc:subject>2022 presentation</dc:subject>
  <dc:creator>Sinha, Anurag</dc:creator>
  <cp:keywords/>
  <dc:description>For external audiences in the US and Canada</dc:description>
  <cp:lastModifiedBy>Murugan, Senthil</cp:lastModifiedBy>
  <cp:revision>221</cp:revision>
  <dcterms:created xsi:type="dcterms:W3CDTF">2022-11-08T10:28:18Z</dcterms:created>
  <dcterms:modified xsi:type="dcterms:W3CDTF">2023-09-18T19:12:56Z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0x010100FFF678FA71510043B195A1786C6312B0</vt:lpwstr>
  </property>
  <property fmtid="{D5CDD505-2E9C-101B-9397-08002B2CF9AE}" pid="3" name="MSIP_Label_927fd646-07cb-4c4e-a107-4e4d6b30ba1b_Enabled">
    <vt:lpwstr>true</vt:lpwstr>
  </property>
  <property fmtid="{D5CDD505-2E9C-101B-9397-08002B2CF9AE}" pid="4" name="MSIP_Label_927fd646-07cb-4c4e-a107-4e4d6b30ba1b_SetDate">
    <vt:lpwstr>2023-02-20T10:11:15Z</vt:lpwstr>
  </property>
  <property fmtid="{D5CDD505-2E9C-101B-9397-08002B2CF9AE}" pid="5" name="MSIP_Label_927fd646-07cb-4c4e-a107-4e4d6b30ba1b_Method">
    <vt:lpwstr>Privileged</vt:lpwstr>
  </property>
  <property fmtid="{D5CDD505-2E9C-101B-9397-08002B2CF9AE}" pid="6" name="MSIP_Label_927fd646-07cb-4c4e-a107-4e4d6b30ba1b_Name">
    <vt:lpwstr>927fd646-07cb-4c4e-a107-4e4d6b30ba1b</vt:lpwstr>
  </property>
  <property fmtid="{D5CDD505-2E9C-101B-9397-08002B2CF9AE}" pid="7" name="MSIP_Label_927fd646-07cb-4c4e-a107-4e4d6b30ba1b_SiteId">
    <vt:lpwstr>a00de4ec-48a8-43a6-be74-e31274e2060d</vt:lpwstr>
  </property>
  <property fmtid="{D5CDD505-2E9C-101B-9397-08002B2CF9AE}" pid="8" name="MSIP_Label_927fd646-07cb-4c4e-a107-4e4d6b30ba1b_ActionId">
    <vt:lpwstr>327d2cb7-7ab1-4f63-99d4-4d87d73f3514</vt:lpwstr>
  </property>
  <property fmtid="{D5CDD505-2E9C-101B-9397-08002B2CF9AE}" pid="9" name="MSIP_Label_927fd646-07cb-4c4e-a107-4e4d6b30ba1b_ContentBits">
    <vt:lpwstr>1</vt:lpwstr>
  </property>
  <property fmtid="{D5CDD505-2E9C-101B-9397-08002B2CF9AE}" pid="10" name="MerckAIPLabel">
    <vt:lpwstr>Proprietary</vt:lpwstr>
  </property>
  <property fmtid="{D5CDD505-2E9C-101B-9397-08002B2CF9AE}" pid="11" name="MerckAIPDataExchange">
    <vt:lpwstr>!MRKMIP@Proprietary</vt:lpwstr>
  </property>
</Properties>
</file>