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394" r:id="rId5"/>
    <p:sldId id="395" r:id="rId6"/>
    <p:sldId id="400" r:id="rId7"/>
    <p:sldId id="401" r:id="rId8"/>
    <p:sldId id="402" r:id="rId9"/>
    <p:sldId id="408" r:id="rId10"/>
    <p:sldId id="407" r:id="rId11"/>
    <p:sldId id="403" r:id="rId12"/>
    <p:sldId id="404" r:id="rId13"/>
    <p:sldId id="405" r:id="rId14"/>
    <p:sldId id="406" r:id="rId15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395"/>
            <p14:sldId id="400"/>
            <p14:sldId id="401"/>
            <p14:sldId id="402"/>
            <p14:sldId id="408"/>
            <p14:sldId id="407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105" d="100"/>
          <a:sy n="105" d="100"/>
        </p:scale>
        <p:origin x="138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13/09/2023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13,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2.xml"/><Relationship Id="rId7" Type="http://schemas.microsoft.com/office/2007/relationships/hdphoto" Target="../media/hdphoto5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merck.com/display/HHDNAT/Marketing+Mix+Modeling+Dataset" TargetMode="External"/><Relationship Id="rId2" Type="http://schemas.openxmlformats.org/officeDocument/2006/relationships/hyperlink" Target="https://merckcloud-auth.merc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2.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E045-F856-00EF-983B-70338E8A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Databases/Tables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4B64B-A2F9-FC9E-B93F-5B71ABB8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C17-D325-992D-7A72-EE8759EF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5" y="2718088"/>
            <a:ext cx="3305175" cy="170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FF7B2-03E8-C79C-875D-4B549BEC6216}"/>
              </a:ext>
            </a:extLst>
          </p:cNvPr>
          <p:cNvSpPr txBox="1"/>
          <p:nvPr/>
        </p:nvSpPr>
        <p:spPr>
          <a:xfrm>
            <a:off x="4308641" y="1724025"/>
            <a:ext cx="6557210" cy="3693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For MMM purpose we need access to the three databases –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mmchhdnacentrprod_mmxus_combineall_published_db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consist of master data tables brand wise at party id, zip, zip3 and dma level granularities with all the relevant metrics (sales, each promotional channel – engagements, clicks, impressions, details, attended, samples, vouchers)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include the individual promotional tables for all the brands (consumer, hcp personal and hcp non-personal channels)</a:t>
            </a:r>
          </a:p>
          <a:p>
            <a:pPr lvl="2"/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mmchhdnacentrprod_mmxus_tactic_published_db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consist of tables by brand wise for hcp non personal channel by campaign x vendor x tactic level metrics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9400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3FA-C490-9D1D-D090-6BC71DDE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 steps for Belsomra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DF794-B6BF-3A15-9B55-0071C728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722A-769C-F247-2BFE-E7A7B25789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4" y="1627489"/>
            <a:ext cx="11439144" cy="4453128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Login into your Athena account.</a:t>
            </a:r>
          </a:p>
          <a:p>
            <a:r>
              <a:rPr lang="en-US" b="1" dirty="0"/>
              <a:t>Step 2</a:t>
            </a:r>
            <a:r>
              <a:rPr lang="en-US" dirty="0"/>
              <a:t>: Go to settings-&gt; Go to Query result location (Query result and encryption settings)-&gt; Create New Folder (where your files can be saved)</a:t>
            </a:r>
          </a:p>
          <a:p>
            <a:r>
              <a:rPr lang="en-US" b="1" dirty="0"/>
              <a:t>Step 3</a:t>
            </a:r>
            <a:r>
              <a:rPr lang="en-US" dirty="0"/>
              <a:t>: Run Master data parquet code: </a:t>
            </a:r>
          </a:p>
          <a:p>
            <a:r>
              <a:rPr lang="en-US" i="1" dirty="0"/>
              <a:t>“Create Master Data </a:t>
            </a:r>
            <a:r>
              <a:rPr lang="en-US" i="1" dirty="0" err="1"/>
              <a:t>prq</a:t>
            </a:r>
            <a:r>
              <a:rPr lang="en-US" i="1" dirty="0"/>
              <a:t> for DMA Level</a:t>
            </a:r>
          </a:p>
          <a:p>
            <a:r>
              <a:rPr lang="en-US" i="1" dirty="0"/>
              <a:t>UNLOAD ( SELECT * FROM "Insert the required dataset from the view table of </a:t>
            </a:r>
            <a:r>
              <a:rPr lang="en-US" i="1" dirty="0" err="1"/>
              <a:t>athena</a:t>
            </a:r>
            <a:r>
              <a:rPr lang="en-US" i="1" dirty="0"/>
              <a:t> " ORDER BY zip3, yearmo)</a:t>
            </a:r>
          </a:p>
          <a:p>
            <a:r>
              <a:rPr lang="en-US" i="1" dirty="0"/>
              <a:t>TO 'insert the location of the new created folder in step 2’ WITH (format = '</a:t>
            </a:r>
            <a:r>
              <a:rPr lang="en-US" i="1" dirty="0" err="1"/>
              <a:t>PARQUET',compression</a:t>
            </a:r>
            <a:r>
              <a:rPr lang="en-US" i="1" dirty="0"/>
              <a:t> = 'GZIP’);”</a:t>
            </a:r>
          </a:p>
          <a:p>
            <a:r>
              <a:rPr lang="en-US" b="1" dirty="0"/>
              <a:t>Step 4</a:t>
            </a:r>
            <a:r>
              <a:rPr lang="en-US" dirty="0"/>
              <a:t>: After running this code download the PARQUET files from the created folder in step 2.</a:t>
            </a:r>
          </a:p>
          <a:p>
            <a:r>
              <a:rPr lang="en-US" b="1" dirty="0"/>
              <a:t>Step 5</a:t>
            </a:r>
            <a:r>
              <a:rPr lang="en-US" dirty="0"/>
              <a:t>: Then upload this PARQUET files to SAS using WINSCP or manually upload (less than 10 MB).</a:t>
            </a:r>
          </a:p>
          <a:p>
            <a:r>
              <a:rPr lang="en-US" b="1" dirty="0"/>
              <a:t>Step 6</a:t>
            </a:r>
            <a:r>
              <a:rPr lang="en-US" dirty="0"/>
              <a:t>: Convert PARQUET files to csv using Jupiter notebook (</a:t>
            </a:r>
            <a:r>
              <a:rPr lang="en-US" dirty="0" err="1"/>
              <a:t>Prq</a:t>
            </a:r>
            <a:r>
              <a:rPr lang="en-US" dirty="0"/>
              <a:t> to csv)</a:t>
            </a:r>
          </a:p>
          <a:p>
            <a:r>
              <a:rPr lang="en-US" dirty="0"/>
              <a:t>Remember the number of PARQUET files present should be divisible by the number of csv files created.</a:t>
            </a:r>
          </a:p>
          <a:p>
            <a:r>
              <a:rPr lang="en-US" dirty="0"/>
              <a:t>For Example, If number of  PARQUET files are 30 then create 5 or 10  CSV files (</a:t>
            </a:r>
            <a:r>
              <a:rPr lang="en-US" dirty="0" err="1"/>
              <a:t>num_parts</a:t>
            </a:r>
            <a:r>
              <a:rPr lang="en-US" dirty="0"/>
              <a:t>) as it is divisible.</a:t>
            </a:r>
          </a:p>
          <a:p>
            <a:r>
              <a:rPr lang="en-US" b="1" dirty="0"/>
              <a:t>Step 7</a:t>
            </a:r>
            <a:r>
              <a:rPr lang="en-US" dirty="0"/>
              <a:t>: After running this code we must import the csv files in SAS.</a:t>
            </a:r>
          </a:p>
          <a:p>
            <a:r>
              <a:rPr lang="en-US" i="1" dirty="0"/>
              <a:t>proc import datafile="csv file location on SAS “ out = temp1; </a:t>
            </a:r>
            <a:r>
              <a:rPr lang="en-US" i="1" dirty="0" err="1"/>
              <a:t>guessingrows</a:t>
            </a:r>
            <a:r>
              <a:rPr lang="en-US" i="1" dirty="0"/>
              <a:t>= 5 ;run;</a:t>
            </a:r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0E6D49-1216-2B85-88B4-7D1CE3980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15828"/>
              </p:ext>
            </p:extLst>
          </p:nvPr>
        </p:nvGraphicFramePr>
        <p:xfrm>
          <a:off x="9792451" y="2937041"/>
          <a:ext cx="1140637" cy="69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16760" imgH="437760" progId="Package">
                  <p:embed/>
                </p:oleObj>
              </mc:Choice>
              <mc:Fallback>
                <p:oleObj name="Packager Shell Object" showAsIcon="1" r:id="rId2" imgW="716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92451" y="2937041"/>
                        <a:ext cx="1140637" cy="69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7122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Dependent Variables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2F44C0F-E3DD-4B0C-75FC-85985C6C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69903"/>
              </p:ext>
            </p:extLst>
          </p:nvPr>
        </p:nvGraphicFramePr>
        <p:xfrm>
          <a:off x="601972" y="1574845"/>
          <a:ext cx="2697251" cy="316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Response variables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F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11" descr="https://cdn2.iconfinder.com/data/icons/money-operations/512/cash_money_dollars-512.png">
            <a:extLst>
              <a:ext uri="{FF2B5EF4-FFF2-40B4-BE49-F238E27FC236}">
                <a16:creationId xmlns:a16="http://schemas.microsoft.com/office/drawing/2014/main" id="{C0C15967-EA9B-7B64-9679-C7DFC11C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4750"/>
                    </a14:imgEffect>
                    <a14:imgEffect>
                      <a14:saturation sat="11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66" y="2183820"/>
            <a:ext cx="665733" cy="6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415CAF-16B1-A15F-BA35-EFE37A15558C}"/>
              </a:ext>
            </a:extLst>
          </p:cNvPr>
          <p:cNvSpPr txBox="1"/>
          <p:nvPr/>
        </p:nvSpPr>
        <p:spPr>
          <a:xfrm>
            <a:off x="2143549" y="2822347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Revenue Sales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CB11D2-2755-6DDC-E9CF-7534E88733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28" y="3407376"/>
            <a:ext cx="616890" cy="8336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B7969C-828C-8602-94E3-E6A747C40889}"/>
              </a:ext>
            </a:extLst>
          </p:cNvPr>
          <p:cNvSpPr txBox="1"/>
          <p:nvPr/>
        </p:nvSpPr>
        <p:spPr>
          <a:xfrm>
            <a:off x="728021" y="4225286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TRx / NRx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34E4D8-8E5F-9FF4-57FD-3CA4558B0B42}"/>
              </a:ext>
            </a:extLst>
          </p:cNvPr>
          <p:cNvSpPr txBox="1"/>
          <p:nvPr/>
        </p:nvSpPr>
        <p:spPr>
          <a:xfrm>
            <a:off x="732582" y="2894053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Units Sold</a:t>
            </a:r>
          </a:p>
        </p:txBody>
      </p:sp>
      <p:pic>
        <p:nvPicPr>
          <p:cNvPr id="43" name="Picture 2" descr="Image result for tablets and capsules clipart">
            <a:extLst>
              <a:ext uri="{FF2B5EF4-FFF2-40B4-BE49-F238E27FC236}">
                <a16:creationId xmlns:a16="http://schemas.microsoft.com/office/drawing/2014/main" id="{E6CF5C5A-BB12-44A9-BF98-C60688E0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906" y="2236675"/>
            <a:ext cx="644330" cy="5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6E04175-D4A1-453C-CEE1-EACF330FD7FF}"/>
              </a:ext>
            </a:extLst>
          </p:cNvPr>
          <p:cNvSpPr txBox="1"/>
          <p:nvPr/>
        </p:nvSpPr>
        <p:spPr>
          <a:xfrm>
            <a:off x="2128154" y="4169017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New Patients</a:t>
            </a:r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590F4907-2429-5B61-8FF4-3A28C11B8E6D}"/>
              </a:ext>
            </a:extLst>
          </p:cNvPr>
          <p:cNvSpPr>
            <a:spLocks noEditPoints="1"/>
          </p:cNvSpPr>
          <p:nvPr/>
        </p:nvSpPr>
        <p:spPr bwMode="auto">
          <a:xfrm>
            <a:off x="2304201" y="3703798"/>
            <a:ext cx="302955" cy="315540"/>
          </a:xfrm>
          <a:custGeom>
            <a:avLst/>
            <a:gdLst/>
            <a:ahLst/>
            <a:cxnLst>
              <a:cxn ang="0">
                <a:pos x="167" y="164"/>
              </a:cxn>
              <a:cxn ang="0">
                <a:pos x="145" y="138"/>
              </a:cxn>
              <a:cxn ang="0">
                <a:pos x="145" y="138"/>
              </a:cxn>
              <a:cxn ang="0">
                <a:pos x="140" y="125"/>
              </a:cxn>
              <a:cxn ang="0">
                <a:pos x="145" y="118"/>
              </a:cxn>
              <a:cxn ang="0">
                <a:pos x="185" y="3"/>
              </a:cxn>
              <a:cxn ang="0">
                <a:pos x="176" y="0"/>
              </a:cxn>
              <a:cxn ang="0">
                <a:pos x="157" y="19"/>
              </a:cxn>
              <a:cxn ang="0">
                <a:pos x="138" y="0"/>
              </a:cxn>
              <a:cxn ang="0">
                <a:pos x="138" y="0"/>
              </a:cxn>
              <a:cxn ang="0">
                <a:pos x="88" y="26"/>
              </a:cxn>
              <a:cxn ang="0">
                <a:pos x="59" y="50"/>
              </a:cxn>
              <a:cxn ang="0">
                <a:pos x="4" y="142"/>
              </a:cxn>
              <a:cxn ang="0">
                <a:pos x="7" y="176"/>
              </a:cxn>
              <a:cxn ang="0">
                <a:pos x="75" y="192"/>
              </a:cxn>
              <a:cxn ang="0">
                <a:pos x="140" y="192"/>
              </a:cxn>
              <a:cxn ang="0">
                <a:pos x="167" y="164"/>
              </a:cxn>
              <a:cxn ang="0">
                <a:pos x="107" y="183"/>
              </a:cxn>
              <a:cxn ang="0">
                <a:pos x="85" y="184"/>
              </a:cxn>
              <a:cxn ang="0">
                <a:pos x="77" y="184"/>
              </a:cxn>
              <a:cxn ang="0">
                <a:pos x="75" y="184"/>
              </a:cxn>
              <a:cxn ang="0">
                <a:pos x="75" y="184"/>
              </a:cxn>
              <a:cxn ang="0">
                <a:pos x="13" y="171"/>
              </a:cxn>
              <a:cxn ang="0">
                <a:pos x="12" y="144"/>
              </a:cxn>
              <a:cxn ang="0">
                <a:pos x="65" y="55"/>
              </a:cxn>
              <a:cxn ang="0">
                <a:pos x="93" y="32"/>
              </a:cxn>
              <a:cxn ang="0">
                <a:pos x="94" y="31"/>
              </a:cxn>
              <a:cxn ang="0">
                <a:pos x="137" y="140"/>
              </a:cxn>
              <a:cxn ang="0">
                <a:pos x="143" y="146"/>
              </a:cxn>
              <a:cxn ang="0">
                <a:pos x="159" y="164"/>
              </a:cxn>
              <a:cxn ang="0">
                <a:pos x="140" y="183"/>
              </a:cxn>
              <a:cxn ang="0">
                <a:pos x="107" y="183"/>
              </a:cxn>
              <a:cxn ang="0">
                <a:pos x="107" y="183"/>
              </a:cxn>
              <a:cxn ang="0">
                <a:pos x="107" y="183"/>
              </a:cxn>
            </a:cxnLst>
            <a:rect l="0" t="0" r="r" b="b"/>
            <a:pathLst>
              <a:path w="185" h="192">
                <a:moveTo>
                  <a:pt x="167" y="164"/>
                </a:moveTo>
                <a:cubicBezTo>
                  <a:pt x="167" y="151"/>
                  <a:pt x="158" y="140"/>
                  <a:pt x="145" y="138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40" y="125"/>
                  <a:pt x="140" y="125"/>
                  <a:pt x="140" y="125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85" y="3"/>
                  <a:pt x="185" y="3"/>
                  <a:pt x="185" y="3"/>
                </a:cubicBezTo>
                <a:cubicBezTo>
                  <a:pt x="182" y="2"/>
                  <a:pt x="179" y="1"/>
                  <a:pt x="176" y="0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16" y="6"/>
                  <a:pt x="88" y="26"/>
                  <a:pt x="88" y="26"/>
                </a:cubicBezTo>
                <a:cubicBezTo>
                  <a:pt x="78" y="33"/>
                  <a:pt x="68" y="41"/>
                  <a:pt x="59" y="50"/>
                </a:cubicBezTo>
                <a:cubicBezTo>
                  <a:pt x="34" y="75"/>
                  <a:pt x="16" y="104"/>
                  <a:pt x="4" y="142"/>
                </a:cubicBezTo>
                <a:cubicBezTo>
                  <a:pt x="1" y="152"/>
                  <a:pt x="0" y="167"/>
                  <a:pt x="7" y="176"/>
                </a:cubicBezTo>
                <a:cubicBezTo>
                  <a:pt x="15" y="186"/>
                  <a:pt x="20" y="192"/>
                  <a:pt x="75" y="192"/>
                </a:cubicBezTo>
                <a:cubicBezTo>
                  <a:pt x="75" y="192"/>
                  <a:pt x="140" y="192"/>
                  <a:pt x="140" y="192"/>
                </a:cubicBezTo>
                <a:cubicBezTo>
                  <a:pt x="155" y="191"/>
                  <a:pt x="167" y="179"/>
                  <a:pt x="167" y="164"/>
                </a:cubicBezTo>
                <a:close/>
                <a:moveTo>
                  <a:pt x="107" y="183"/>
                </a:moveTo>
                <a:cubicBezTo>
                  <a:pt x="99" y="183"/>
                  <a:pt x="91" y="184"/>
                  <a:pt x="85" y="184"/>
                </a:cubicBezTo>
                <a:cubicBezTo>
                  <a:pt x="82" y="184"/>
                  <a:pt x="79" y="184"/>
                  <a:pt x="77" y="184"/>
                </a:cubicBezTo>
                <a:cubicBezTo>
                  <a:pt x="77" y="184"/>
                  <a:pt x="76" y="184"/>
                  <a:pt x="75" y="184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24" y="184"/>
                  <a:pt x="20" y="179"/>
                  <a:pt x="13" y="171"/>
                </a:cubicBezTo>
                <a:cubicBezTo>
                  <a:pt x="9" y="165"/>
                  <a:pt x="9" y="153"/>
                  <a:pt x="12" y="144"/>
                </a:cubicBezTo>
                <a:cubicBezTo>
                  <a:pt x="23" y="109"/>
                  <a:pt x="40" y="81"/>
                  <a:pt x="65" y="55"/>
                </a:cubicBezTo>
                <a:cubicBezTo>
                  <a:pt x="73" y="48"/>
                  <a:pt x="82" y="40"/>
                  <a:pt x="93" y="32"/>
                </a:cubicBezTo>
                <a:cubicBezTo>
                  <a:pt x="94" y="31"/>
                  <a:pt x="94" y="31"/>
                  <a:pt x="94" y="31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38" y="143"/>
                  <a:pt x="140" y="145"/>
                  <a:pt x="143" y="146"/>
                </a:cubicBezTo>
                <a:cubicBezTo>
                  <a:pt x="153" y="147"/>
                  <a:pt x="159" y="155"/>
                  <a:pt x="159" y="164"/>
                </a:cubicBezTo>
                <a:cubicBezTo>
                  <a:pt x="159" y="175"/>
                  <a:pt x="151" y="183"/>
                  <a:pt x="140" y="183"/>
                </a:cubicBezTo>
                <a:cubicBezTo>
                  <a:pt x="140" y="183"/>
                  <a:pt x="124" y="183"/>
                  <a:pt x="107" y="183"/>
                </a:cubicBezTo>
                <a:close/>
                <a:moveTo>
                  <a:pt x="107" y="183"/>
                </a:moveTo>
                <a:cubicBezTo>
                  <a:pt x="107" y="183"/>
                  <a:pt x="107" y="183"/>
                  <a:pt x="107" y="1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3B172F50-EBEA-33C6-7046-C92D5CECC4E9}"/>
              </a:ext>
            </a:extLst>
          </p:cNvPr>
          <p:cNvSpPr>
            <a:spLocks noEditPoints="1"/>
          </p:cNvSpPr>
          <p:nvPr/>
        </p:nvSpPr>
        <p:spPr bwMode="auto">
          <a:xfrm>
            <a:off x="2431855" y="3713687"/>
            <a:ext cx="366782" cy="397346"/>
          </a:xfrm>
          <a:custGeom>
            <a:avLst/>
            <a:gdLst/>
            <a:ahLst/>
            <a:cxnLst>
              <a:cxn ang="0">
                <a:pos x="177" y="54"/>
              </a:cxn>
              <a:cxn ang="0">
                <a:pos x="115" y="0"/>
              </a:cxn>
              <a:cxn ang="0">
                <a:pos x="93" y="141"/>
              </a:cxn>
              <a:cxn ang="0">
                <a:pos x="96" y="158"/>
              </a:cxn>
              <a:cxn ang="0">
                <a:pos x="62" y="193"/>
              </a:cxn>
              <a:cxn ang="0">
                <a:pos x="0" y="193"/>
              </a:cxn>
              <a:cxn ang="0">
                <a:pos x="0" y="230"/>
              </a:cxn>
              <a:cxn ang="0">
                <a:pos x="1" y="242"/>
              </a:cxn>
              <a:cxn ang="0">
                <a:pos x="156" y="242"/>
              </a:cxn>
              <a:cxn ang="0">
                <a:pos x="157" y="230"/>
              </a:cxn>
              <a:cxn ang="0">
                <a:pos x="157" y="134"/>
              </a:cxn>
              <a:cxn ang="0">
                <a:pos x="170" y="236"/>
              </a:cxn>
              <a:cxn ang="0">
                <a:pos x="170" y="242"/>
              </a:cxn>
              <a:cxn ang="0">
                <a:pos x="224" y="242"/>
              </a:cxn>
              <a:cxn ang="0">
                <a:pos x="224" y="236"/>
              </a:cxn>
              <a:cxn ang="0">
                <a:pos x="177" y="54"/>
              </a:cxn>
              <a:cxn ang="0">
                <a:pos x="177" y="54"/>
              </a:cxn>
              <a:cxn ang="0">
                <a:pos x="177" y="54"/>
              </a:cxn>
            </a:cxnLst>
            <a:rect l="0" t="0" r="r" b="b"/>
            <a:pathLst>
              <a:path w="224" h="242">
                <a:moveTo>
                  <a:pt x="177" y="54"/>
                </a:moveTo>
                <a:cubicBezTo>
                  <a:pt x="164" y="37"/>
                  <a:pt x="144" y="15"/>
                  <a:pt x="115" y="0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3" y="141"/>
                  <a:pt x="96" y="152"/>
                  <a:pt x="96" y="158"/>
                </a:cubicBezTo>
                <a:cubicBezTo>
                  <a:pt x="96" y="177"/>
                  <a:pt x="81" y="193"/>
                  <a:pt x="62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4"/>
                  <a:pt x="0" y="238"/>
                  <a:pt x="1" y="242"/>
                </a:cubicBezTo>
                <a:cubicBezTo>
                  <a:pt x="156" y="242"/>
                  <a:pt x="156" y="242"/>
                  <a:pt x="156" y="242"/>
                </a:cubicBezTo>
                <a:cubicBezTo>
                  <a:pt x="157" y="238"/>
                  <a:pt x="157" y="234"/>
                  <a:pt x="157" y="230"/>
                </a:cubicBezTo>
                <a:cubicBezTo>
                  <a:pt x="157" y="134"/>
                  <a:pt x="157" y="134"/>
                  <a:pt x="157" y="134"/>
                </a:cubicBezTo>
                <a:cubicBezTo>
                  <a:pt x="164" y="157"/>
                  <a:pt x="170" y="190"/>
                  <a:pt x="170" y="236"/>
                </a:cubicBezTo>
                <a:cubicBezTo>
                  <a:pt x="170" y="238"/>
                  <a:pt x="170" y="240"/>
                  <a:pt x="170" y="242"/>
                </a:cubicBezTo>
                <a:cubicBezTo>
                  <a:pt x="224" y="242"/>
                  <a:pt x="224" y="242"/>
                  <a:pt x="224" y="242"/>
                </a:cubicBezTo>
                <a:cubicBezTo>
                  <a:pt x="224" y="240"/>
                  <a:pt x="224" y="238"/>
                  <a:pt x="224" y="236"/>
                </a:cubicBezTo>
                <a:cubicBezTo>
                  <a:pt x="224" y="131"/>
                  <a:pt x="197" y="79"/>
                  <a:pt x="177" y="54"/>
                </a:cubicBezTo>
                <a:close/>
                <a:moveTo>
                  <a:pt x="177" y="54"/>
                </a:moveTo>
                <a:cubicBezTo>
                  <a:pt x="177" y="54"/>
                  <a:pt x="177" y="54"/>
                  <a:pt x="177" y="54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2F9B280D-C201-869B-950D-9DF00DBE8DDE}"/>
              </a:ext>
            </a:extLst>
          </p:cNvPr>
          <p:cNvSpPr>
            <a:spLocks noEditPoints="1"/>
          </p:cNvSpPr>
          <p:nvPr/>
        </p:nvSpPr>
        <p:spPr bwMode="auto">
          <a:xfrm>
            <a:off x="2443542" y="3466469"/>
            <a:ext cx="234633" cy="234632"/>
          </a:xfrm>
          <a:custGeom>
            <a:avLst/>
            <a:gdLst/>
            <a:ahLst/>
            <a:cxnLst>
              <a:cxn ang="0">
                <a:pos x="143" y="71"/>
              </a:cxn>
              <a:cxn ang="0">
                <a:pos x="72" y="143"/>
              </a:cxn>
              <a:cxn ang="0">
                <a:pos x="0" y="71"/>
              </a:cxn>
              <a:cxn ang="0">
                <a:pos x="72" y="0"/>
              </a:cxn>
              <a:cxn ang="0">
                <a:pos x="143" y="71"/>
              </a:cxn>
              <a:cxn ang="0">
                <a:pos x="143" y="71"/>
              </a:cxn>
              <a:cxn ang="0">
                <a:pos x="143" y="71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111"/>
                  <a:pt x="111" y="143"/>
                  <a:pt x="72" y="143"/>
                </a:cubicBez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lose/>
                <a:moveTo>
                  <a:pt x="143" y="71"/>
                </a:moveTo>
                <a:cubicBezTo>
                  <a:pt x="143" y="71"/>
                  <a:pt x="143" y="71"/>
                  <a:pt x="143" y="71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6D4D-F1DA-7078-BB51-13EB99C399D0}"/>
              </a:ext>
            </a:extLst>
          </p:cNvPr>
          <p:cNvSpPr txBox="1"/>
          <p:nvPr/>
        </p:nvSpPr>
        <p:spPr>
          <a:xfrm>
            <a:off x="3810000" y="1693746"/>
            <a:ext cx="6968836" cy="445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/>
              <a:t>Dependent Variable is outcome or result variables that we are interested in understanding, explaining or predicting. </a:t>
            </a:r>
          </a:p>
          <a:p>
            <a:pPr algn="l"/>
            <a:r>
              <a:rPr lang="en-US" sz="1400" dirty="0"/>
              <a:t>In other words, the variable whose behavior/ values are affected by the change in the independent variables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Monthly sales (of selected performance indicator) for study</a:t>
            </a:r>
            <a:r>
              <a:rPr lang="en-US" sz="1400" baseline="0" dirty="0"/>
              <a:t> product at Physician / Account level (or </a:t>
            </a:r>
            <a:r>
              <a:rPr lang="en-US" sz="1400" i="1" u="sng" baseline="0" dirty="0"/>
              <a:t>lowest granularity available</a:t>
            </a:r>
            <a:r>
              <a:rPr lang="en-US" sz="1400" baseline="0" dirty="0"/>
              <a:t>)</a:t>
            </a:r>
          </a:p>
          <a:p>
            <a:pPr algn="l"/>
            <a:endParaRPr lang="en-US" sz="1400" dirty="0"/>
          </a:p>
          <a:p>
            <a:pPr algn="l"/>
            <a:endParaRPr lang="en-US" sz="1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aseline="0" dirty="0"/>
              <a:t>The following would be the </a:t>
            </a:r>
            <a:r>
              <a:rPr lang="en-US" sz="1400" dirty="0"/>
              <a:t>response variables -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baseline="0" dirty="0"/>
              <a:t>Vaccines drugs – Doses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Chronic care drugs – NRx/TRx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baseline="0" dirty="0"/>
              <a:t>Oncology – Quantity / Vials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1250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Independent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5FCA35-6C7B-B6CC-F2C5-394D0D3E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76172"/>
              </p:ext>
            </p:extLst>
          </p:nvPr>
        </p:nvGraphicFramePr>
        <p:xfrm>
          <a:off x="6672063" y="1460519"/>
          <a:ext cx="5114246" cy="316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1E4C71-4CB7-463A-A49A-E8143BB9D670}"/>
              </a:ext>
            </a:extLst>
          </p:cNvPr>
          <p:cNvSpPr txBox="1"/>
          <p:nvPr/>
        </p:nvSpPr>
        <p:spPr>
          <a:xfrm>
            <a:off x="7258350" y="4130811"/>
            <a:ext cx="1112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Social Media</a:t>
            </a:r>
          </a:p>
        </p:txBody>
      </p:sp>
      <p:sp>
        <p:nvSpPr>
          <p:cNvPr id="10" name="Freeform 218">
            <a:extLst>
              <a:ext uri="{FF2B5EF4-FFF2-40B4-BE49-F238E27FC236}">
                <a16:creationId xmlns:a16="http://schemas.microsoft.com/office/drawing/2014/main" id="{4B418BFB-02C3-F0F5-8EB1-6CB50F6799F8}"/>
              </a:ext>
            </a:extLst>
          </p:cNvPr>
          <p:cNvSpPr>
            <a:spLocks noEditPoints="1"/>
          </p:cNvSpPr>
          <p:nvPr/>
        </p:nvSpPr>
        <p:spPr bwMode="auto">
          <a:xfrm>
            <a:off x="6841913" y="4043554"/>
            <a:ext cx="453281" cy="45151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57" y="128"/>
              </a:cxn>
              <a:cxn ang="0">
                <a:pos x="173" y="226"/>
              </a:cxn>
              <a:cxn ang="0">
                <a:pos x="189" y="189"/>
              </a:cxn>
              <a:cxn ang="0">
                <a:pos x="227" y="173"/>
              </a:cxn>
              <a:cxn ang="0">
                <a:pos x="30" y="173"/>
              </a:cxn>
              <a:cxn ang="0">
                <a:pos x="68" y="189"/>
              </a:cxn>
              <a:cxn ang="0">
                <a:pos x="84" y="226"/>
              </a:cxn>
              <a:cxn ang="0">
                <a:pos x="84" y="30"/>
              </a:cxn>
              <a:cxn ang="0">
                <a:pos x="68" y="67"/>
              </a:cxn>
              <a:cxn ang="0">
                <a:pos x="30" y="83"/>
              </a:cxn>
              <a:cxn ang="0">
                <a:pos x="234" y="118"/>
              </a:cxn>
              <a:cxn ang="0">
                <a:pos x="194" y="90"/>
              </a:cxn>
              <a:cxn ang="0">
                <a:pos x="194" y="166"/>
              </a:cxn>
              <a:cxn ang="0">
                <a:pos x="234" y="138"/>
              </a:cxn>
              <a:cxn ang="0">
                <a:pos x="23" y="138"/>
              </a:cxn>
              <a:cxn ang="0">
                <a:pos x="63" y="166"/>
              </a:cxn>
              <a:cxn ang="0">
                <a:pos x="63" y="90"/>
              </a:cxn>
              <a:cxn ang="0">
                <a:pos x="23" y="118"/>
              </a:cxn>
              <a:cxn ang="0">
                <a:pos x="176" y="118"/>
              </a:cxn>
              <a:cxn ang="0">
                <a:pos x="138" y="80"/>
              </a:cxn>
              <a:cxn ang="0">
                <a:pos x="176" y="118"/>
              </a:cxn>
              <a:cxn ang="0">
                <a:pos x="138" y="176"/>
              </a:cxn>
              <a:cxn ang="0">
                <a:pos x="176" y="138"/>
              </a:cxn>
              <a:cxn ang="0">
                <a:pos x="80" y="138"/>
              </a:cxn>
              <a:cxn ang="0">
                <a:pos x="118" y="176"/>
              </a:cxn>
              <a:cxn ang="0">
                <a:pos x="80" y="138"/>
              </a:cxn>
              <a:cxn ang="0">
                <a:pos x="118" y="80"/>
              </a:cxn>
              <a:cxn ang="0">
                <a:pos x="80" y="118"/>
              </a:cxn>
              <a:cxn ang="0">
                <a:pos x="138" y="60"/>
              </a:cxn>
              <a:cxn ang="0">
                <a:pos x="166" y="62"/>
              </a:cxn>
              <a:cxn ang="0">
                <a:pos x="118" y="22"/>
              </a:cxn>
              <a:cxn ang="0">
                <a:pos x="91" y="62"/>
              </a:cxn>
              <a:cxn ang="0">
                <a:pos x="118" y="196"/>
              </a:cxn>
              <a:cxn ang="0">
                <a:pos x="91" y="193"/>
              </a:cxn>
              <a:cxn ang="0">
                <a:pos x="138" y="233"/>
              </a:cxn>
              <a:cxn ang="0">
                <a:pos x="166" y="193"/>
              </a:cxn>
              <a:cxn ang="0">
                <a:pos x="216" y="77"/>
              </a:cxn>
              <a:cxn ang="0">
                <a:pos x="179" y="40"/>
              </a:cxn>
              <a:cxn ang="0">
                <a:pos x="227" y="83"/>
              </a:cxn>
            </a:cxnLst>
            <a:rect l="0" t="0" r="r" b="b"/>
            <a:pathLst>
              <a:path w="257" h="256">
                <a:moveTo>
                  <a:pt x="128" y="0"/>
                </a:moveTo>
                <a:cubicBezTo>
                  <a:pt x="58" y="0"/>
                  <a:pt x="0" y="57"/>
                  <a:pt x="0" y="128"/>
                </a:cubicBezTo>
                <a:cubicBezTo>
                  <a:pt x="0" y="199"/>
                  <a:pt x="58" y="256"/>
                  <a:pt x="128" y="256"/>
                </a:cubicBezTo>
                <a:cubicBezTo>
                  <a:pt x="199" y="256"/>
                  <a:pt x="257" y="199"/>
                  <a:pt x="257" y="128"/>
                </a:cubicBezTo>
                <a:cubicBezTo>
                  <a:pt x="257" y="57"/>
                  <a:pt x="199" y="0"/>
                  <a:pt x="128" y="0"/>
                </a:cubicBezTo>
                <a:moveTo>
                  <a:pt x="173" y="226"/>
                </a:moveTo>
                <a:cubicBezTo>
                  <a:pt x="175" y="223"/>
                  <a:pt x="177" y="220"/>
                  <a:pt x="179" y="216"/>
                </a:cubicBezTo>
                <a:cubicBezTo>
                  <a:pt x="183" y="208"/>
                  <a:pt x="186" y="198"/>
                  <a:pt x="189" y="189"/>
                </a:cubicBezTo>
                <a:cubicBezTo>
                  <a:pt x="199" y="186"/>
                  <a:pt x="208" y="182"/>
                  <a:pt x="216" y="178"/>
                </a:cubicBezTo>
                <a:cubicBezTo>
                  <a:pt x="220" y="176"/>
                  <a:pt x="223" y="175"/>
                  <a:pt x="227" y="173"/>
                </a:cubicBezTo>
                <a:cubicBezTo>
                  <a:pt x="216" y="196"/>
                  <a:pt x="197" y="215"/>
                  <a:pt x="173" y="226"/>
                </a:cubicBezTo>
                <a:moveTo>
                  <a:pt x="30" y="173"/>
                </a:moveTo>
                <a:cubicBezTo>
                  <a:pt x="33" y="175"/>
                  <a:pt x="37" y="176"/>
                  <a:pt x="40" y="178"/>
                </a:cubicBezTo>
                <a:cubicBezTo>
                  <a:pt x="49" y="182"/>
                  <a:pt x="58" y="186"/>
                  <a:pt x="68" y="189"/>
                </a:cubicBezTo>
                <a:cubicBezTo>
                  <a:pt x="70" y="198"/>
                  <a:pt x="74" y="208"/>
                  <a:pt x="78" y="216"/>
                </a:cubicBezTo>
                <a:cubicBezTo>
                  <a:pt x="80" y="220"/>
                  <a:pt x="82" y="223"/>
                  <a:pt x="84" y="226"/>
                </a:cubicBezTo>
                <a:cubicBezTo>
                  <a:pt x="60" y="215"/>
                  <a:pt x="41" y="196"/>
                  <a:pt x="30" y="173"/>
                </a:cubicBezTo>
                <a:moveTo>
                  <a:pt x="84" y="30"/>
                </a:moveTo>
                <a:cubicBezTo>
                  <a:pt x="82" y="33"/>
                  <a:pt x="80" y="36"/>
                  <a:pt x="78" y="40"/>
                </a:cubicBezTo>
                <a:cubicBezTo>
                  <a:pt x="74" y="48"/>
                  <a:pt x="70" y="57"/>
                  <a:pt x="68" y="67"/>
                </a:cubicBezTo>
                <a:cubicBezTo>
                  <a:pt x="58" y="70"/>
                  <a:pt x="49" y="73"/>
                  <a:pt x="40" y="77"/>
                </a:cubicBezTo>
                <a:cubicBezTo>
                  <a:pt x="37" y="79"/>
                  <a:pt x="33" y="81"/>
                  <a:pt x="30" y="83"/>
                </a:cubicBezTo>
                <a:cubicBezTo>
                  <a:pt x="41" y="59"/>
                  <a:pt x="60" y="40"/>
                  <a:pt x="84" y="30"/>
                </a:cubicBezTo>
                <a:moveTo>
                  <a:pt x="234" y="118"/>
                </a:moveTo>
                <a:cubicBezTo>
                  <a:pt x="197" y="118"/>
                  <a:pt x="197" y="118"/>
                  <a:pt x="197" y="118"/>
                </a:cubicBezTo>
                <a:cubicBezTo>
                  <a:pt x="196" y="108"/>
                  <a:pt x="195" y="99"/>
                  <a:pt x="194" y="90"/>
                </a:cubicBezTo>
                <a:cubicBezTo>
                  <a:pt x="213" y="97"/>
                  <a:pt x="228" y="107"/>
                  <a:pt x="234" y="118"/>
                </a:cubicBezTo>
                <a:moveTo>
                  <a:pt x="194" y="166"/>
                </a:moveTo>
                <a:cubicBezTo>
                  <a:pt x="195" y="157"/>
                  <a:pt x="196" y="147"/>
                  <a:pt x="197" y="138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8" y="149"/>
                  <a:pt x="213" y="159"/>
                  <a:pt x="194" y="166"/>
                </a:cubicBezTo>
                <a:moveTo>
                  <a:pt x="23" y="138"/>
                </a:moveTo>
                <a:cubicBezTo>
                  <a:pt x="60" y="138"/>
                  <a:pt x="60" y="138"/>
                  <a:pt x="60" y="138"/>
                </a:cubicBezTo>
                <a:cubicBezTo>
                  <a:pt x="60" y="147"/>
                  <a:pt x="61" y="157"/>
                  <a:pt x="63" y="166"/>
                </a:cubicBezTo>
                <a:cubicBezTo>
                  <a:pt x="43" y="159"/>
                  <a:pt x="29" y="149"/>
                  <a:pt x="23" y="138"/>
                </a:cubicBezTo>
                <a:moveTo>
                  <a:pt x="63" y="90"/>
                </a:moveTo>
                <a:cubicBezTo>
                  <a:pt x="61" y="99"/>
                  <a:pt x="60" y="108"/>
                  <a:pt x="60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9" y="107"/>
                  <a:pt x="43" y="97"/>
                  <a:pt x="63" y="90"/>
                </a:cubicBezTo>
                <a:moveTo>
                  <a:pt x="176" y="118"/>
                </a:moveTo>
                <a:cubicBezTo>
                  <a:pt x="138" y="118"/>
                  <a:pt x="138" y="118"/>
                  <a:pt x="138" y="118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0" y="80"/>
                  <a:pt x="162" y="82"/>
                  <a:pt x="172" y="84"/>
                </a:cubicBezTo>
                <a:cubicBezTo>
                  <a:pt x="174" y="95"/>
                  <a:pt x="176" y="106"/>
                  <a:pt x="176" y="118"/>
                </a:cubicBezTo>
                <a:moveTo>
                  <a:pt x="172" y="172"/>
                </a:moveTo>
                <a:cubicBezTo>
                  <a:pt x="162" y="174"/>
                  <a:pt x="150" y="175"/>
                  <a:pt x="138" y="176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50"/>
                  <a:pt x="174" y="161"/>
                  <a:pt x="172" y="172"/>
                </a:cubicBezTo>
                <a:moveTo>
                  <a:pt x="80" y="138"/>
                </a:moveTo>
                <a:cubicBezTo>
                  <a:pt x="118" y="138"/>
                  <a:pt x="118" y="138"/>
                  <a:pt x="118" y="138"/>
                </a:cubicBezTo>
                <a:cubicBezTo>
                  <a:pt x="118" y="176"/>
                  <a:pt x="118" y="176"/>
                  <a:pt x="118" y="176"/>
                </a:cubicBezTo>
                <a:cubicBezTo>
                  <a:pt x="106" y="175"/>
                  <a:pt x="95" y="174"/>
                  <a:pt x="85" y="172"/>
                </a:cubicBezTo>
                <a:cubicBezTo>
                  <a:pt x="82" y="161"/>
                  <a:pt x="81" y="150"/>
                  <a:pt x="80" y="138"/>
                </a:cubicBezTo>
                <a:moveTo>
                  <a:pt x="85" y="84"/>
                </a:moveTo>
                <a:cubicBezTo>
                  <a:pt x="95" y="82"/>
                  <a:pt x="106" y="80"/>
                  <a:pt x="118" y="8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80" y="118"/>
                  <a:pt x="80" y="118"/>
                  <a:pt x="80" y="118"/>
                </a:cubicBezTo>
                <a:cubicBezTo>
                  <a:pt x="81" y="106"/>
                  <a:pt x="82" y="95"/>
                  <a:pt x="85" y="84"/>
                </a:cubicBezTo>
                <a:moveTo>
                  <a:pt x="138" y="60"/>
                </a:moveTo>
                <a:cubicBezTo>
                  <a:pt x="138" y="22"/>
                  <a:pt x="138" y="22"/>
                  <a:pt x="138" y="22"/>
                </a:cubicBezTo>
                <a:cubicBezTo>
                  <a:pt x="149" y="28"/>
                  <a:pt x="159" y="43"/>
                  <a:pt x="166" y="62"/>
                </a:cubicBezTo>
                <a:cubicBezTo>
                  <a:pt x="157" y="61"/>
                  <a:pt x="148" y="60"/>
                  <a:pt x="138" y="60"/>
                </a:cubicBezTo>
                <a:moveTo>
                  <a:pt x="118" y="22"/>
                </a:moveTo>
                <a:cubicBezTo>
                  <a:pt x="118" y="60"/>
                  <a:pt x="118" y="60"/>
                  <a:pt x="118" y="60"/>
                </a:cubicBezTo>
                <a:cubicBezTo>
                  <a:pt x="109" y="60"/>
                  <a:pt x="99" y="61"/>
                  <a:pt x="91" y="62"/>
                </a:cubicBezTo>
                <a:cubicBezTo>
                  <a:pt x="97" y="43"/>
                  <a:pt x="107" y="28"/>
                  <a:pt x="118" y="22"/>
                </a:cubicBezTo>
                <a:moveTo>
                  <a:pt x="118" y="196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07" y="228"/>
                  <a:pt x="97" y="213"/>
                  <a:pt x="91" y="193"/>
                </a:cubicBezTo>
                <a:cubicBezTo>
                  <a:pt x="99" y="195"/>
                  <a:pt x="109" y="196"/>
                  <a:pt x="118" y="196"/>
                </a:cubicBezTo>
                <a:moveTo>
                  <a:pt x="138" y="233"/>
                </a:moveTo>
                <a:cubicBezTo>
                  <a:pt x="138" y="196"/>
                  <a:pt x="138" y="196"/>
                  <a:pt x="138" y="196"/>
                </a:cubicBezTo>
                <a:cubicBezTo>
                  <a:pt x="148" y="196"/>
                  <a:pt x="157" y="195"/>
                  <a:pt x="166" y="193"/>
                </a:cubicBezTo>
                <a:cubicBezTo>
                  <a:pt x="159" y="213"/>
                  <a:pt x="149" y="228"/>
                  <a:pt x="138" y="233"/>
                </a:cubicBezTo>
                <a:moveTo>
                  <a:pt x="216" y="77"/>
                </a:moveTo>
                <a:cubicBezTo>
                  <a:pt x="208" y="73"/>
                  <a:pt x="199" y="70"/>
                  <a:pt x="189" y="67"/>
                </a:cubicBezTo>
                <a:cubicBezTo>
                  <a:pt x="186" y="57"/>
                  <a:pt x="183" y="48"/>
                  <a:pt x="179" y="40"/>
                </a:cubicBezTo>
                <a:cubicBezTo>
                  <a:pt x="177" y="36"/>
                  <a:pt x="175" y="33"/>
                  <a:pt x="173" y="30"/>
                </a:cubicBezTo>
                <a:cubicBezTo>
                  <a:pt x="197" y="40"/>
                  <a:pt x="216" y="59"/>
                  <a:pt x="227" y="83"/>
                </a:cubicBezTo>
                <a:cubicBezTo>
                  <a:pt x="223" y="81"/>
                  <a:pt x="220" y="79"/>
                  <a:pt x="216" y="7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FBF84-D292-304F-2CDB-6B3C5D1B3D61}"/>
              </a:ext>
            </a:extLst>
          </p:cNvPr>
          <p:cNvSpPr txBox="1"/>
          <p:nvPr/>
        </p:nvSpPr>
        <p:spPr>
          <a:xfrm>
            <a:off x="9249802" y="4085467"/>
            <a:ext cx="7365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Promo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FDDF9-E2D7-D8CC-8D1A-E778EDB226E2}"/>
              </a:ext>
            </a:extLst>
          </p:cNvPr>
          <p:cNvSpPr txBox="1"/>
          <p:nvPr/>
        </p:nvSpPr>
        <p:spPr>
          <a:xfrm>
            <a:off x="10807259" y="2028662"/>
            <a:ext cx="931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Medical Journal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259D8-3757-E784-1D83-408B4429CEB1}"/>
              </a:ext>
            </a:extLst>
          </p:cNvPr>
          <p:cNvSpPr txBox="1"/>
          <p:nvPr/>
        </p:nvSpPr>
        <p:spPr>
          <a:xfrm>
            <a:off x="9065684" y="2120996"/>
            <a:ext cx="11306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Emails</a:t>
            </a:r>
          </a:p>
        </p:txBody>
      </p:sp>
      <p:sp>
        <p:nvSpPr>
          <p:cNvPr id="14" name="Freeform 191">
            <a:extLst>
              <a:ext uri="{FF2B5EF4-FFF2-40B4-BE49-F238E27FC236}">
                <a16:creationId xmlns:a16="http://schemas.microsoft.com/office/drawing/2014/main" id="{74AFF839-76E9-A59B-3632-09BF3CC21667}"/>
              </a:ext>
            </a:extLst>
          </p:cNvPr>
          <p:cNvSpPr>
            <a:spLocks noEditPoints="1"/>
          </p:cNvSpPr>
          <p:nvPr/>
        </p:nvSpPr>
        <p:spPr bwMode="auto">
          <a:xfrm>
            <a:off x="8720111" y="4074054"/>
            <a:ext cx="420751" cy="390517"/>
          </a:xfrm>
          <a:custGeom>
            <a:avLst/>
            <a:gdLst/>
            <a:ahLst/>
            <a:cxnLst>
              <a:cxn ang="0">
                <a:pos x="52" y="189"/>
              </a:cxn>
              <a:cxn ang="0">
                <a:pos x="52" y="208"/>
              </a:cxn>
              <a:cxn ang="0">
                <a:pos x="0" y="208"/>
              </a:cxn>
              <a:cxn ang="0">
                <a:pos x="0" y="104"/>
              </a:cxn>
              <a:cxn ang="0">
                <a:pos x="52" y="104"/>
              </a:cxn>
              <a:cxn ang="0">
                <a:pos x="52" y="124"/>
              </a:cxn>
              <a:cxn ang="0">
                <a:pos x="130" y="26"/>
              </a:cxn>
              <a:cxn ang="0">
                <a:pos x="130" y="286"/>
              </a:cxn>
              <a:cxn ang="0">
                <a:pos x="52" y="189"/>
              </a:cxn>
              <a:cxn ang="0">
                <a:pos x="156" y="182"/>
              </a:cxn>
              <a:cxn ang="0">
                <a:pos x="156" y="130"/>
              </a:cxn>
              <a:cxn ang="0">
                <a:pos x="182" y="156"/>
              </a:cxn>
              <a:cxn ang="0">
                <a:pos x="156" y="182"/>
              </a:cxn>
              <a:cxn ang="0">
                <a:pos x="266" y="312"/>
              </a:cxn>
              <a:cxn ang="0">
                <a:pos x="248" y="292"/>
              </a:cxn>
              <a:cxn ang="0">
                <a:pos x="312" y="156"/>
              </a:cxn>
              <a:cxn ang="0">
                <a:pos x="248" y="21"/>
              </a:cxn>
              <a:cxn ang="0">
                <a:pos x="266" y="0"/>
              </a:cxn>
              <a:cxn ang="0">
                <a:pos x="338" y="156"/>
              </a:cxn>
              <a:cxn ang="0">
                <a:pos x="266" y="312"/>
              </a:cxn>
              <a:cxn ang="0">
                <a:pos x="210" y="252"/>
              </a:cxn>
              <a:cxn ang="0">
                <a:pos x="191" y="231"/>
              </a:cxn>
              <a:cxn ang="0">
                <a:pos x="234" y="156"/>
              </a:cxn>
              <a:cxn ang="0">
                <a:pos x="191" y="82"/>
              </a:cxn>
              <a:cxn ang="0">
                <a:pos x="210" y="61"/>
              </a:cxn>
              <a:cxn ang="0">
                <a:pos x="260" y="156"/>
              </a:cxn>
              <a:cxn ang="0">
                <a:pos x="210" y="252"/>
              </a:cxn>
            </a:cxnLst>
            <a:rect l="0" t="0" r="r" b="b"/>
            <a:pathLst>
              <a:path w="338" h="312">
                <a:moveTo>
                  <a:pt x="52" y="189"/>
                </a:moveTo>
                <a:cubicBezTo>
                  <a:pt x="52" y="208"/>
                  <a:pt x="52" y="208"/>
                  <a:pt x="52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04"/>
                  <a:pt x="0" y="104"/>
                  <a:pt x="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24"/>
                  <a:pt x="52" y="124"/>
                  <a:pt x="52" y="124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0" y="286"/>
                  <a:pt x="130" y="286"/>
                  <a:pt x="130" y="286"/>
                </a:cubicBezTo>
                <a:cubicBezTo>
                  <a:pt x="52" y="189"/>
                  <a:pt x="52" y="189"/>
                  <a:pt x="52" y="189"/>
                </a:cubicBezTo>
                <a:close/>
                <a:moveTo>
                  <a:pt x="156" y="182"/>
                </a:moveTo>
                <a:cubicBezTo>
                  <a:pt x="156" y="130"/>
                  <a:pt x="156" y="130"/>
                  <a:pt x="156" y="130"/>
                </a:cubicBezTo>
                <a:cubicBezTo>
                  <a:pt x="170" y="130"/>
                  <a:pt x="182" y="142"/>
                  <a:pt x="182" y="156"/>
                </a:cubicBezTo>
                <a:cubicBezTo>
                  <a:pt x="182" y="171"/>
                  <a:pt x="170" y="182"/>
                  <a:pt x="156" y="182"/>
                </a:cubicBezTo>
                <a:close/>
                <a:moveTo>
                  <a:pt x="266" y="312"/>
                </a:moveTo>
                <a:cubicBezTo>
                  <a:pt x="248" y="292"/>
                  <a:pt x="248" y="292"/>
                  <a:pt x="248" y="292"/>
                </a:cubicBezTo>
                <a:cubicBezTo>
                  <a:pt x="287" y="262"/>
                  <a:pt x="312" y="212"/>
                  <a:pt x="312" y="156"/>
                </a:cubicBezTo>
                <a:cubicBezTo>
                  <a:pt x="312" y="101"/>
                  <a:pt x="287" y="51"/>
                  <a:pt x="248" y="21"/>
                </a:cubicBezTo>
                <a:cubicBezTo>
                  <a:pt x="266" y="0"/>
                  <a:pt x="266" y="0"/>
                  <a:pt x="266" y="0"/>
                </a:cubicBezTo>
                <a:cubicBezTo>
                  <a:pt x="310" y="36"/>
                  <a:pt x="338" y="93"/>
                  <a:pt x="338" y="156"/>
                </a:cubicBezTo>
                <a:cubicBezTo>
                  <a:pt x="338" y="220"/>
                  <a:pt x="310" y="277"/>
                  <a:pt x="266" y="312"/>
                </a:cubicBezTo>
                <a:close/>
                <a:moveTo>
                  <a:pt x="210" y="252"/>
                </a:moveTo>
                <a:cubicBezTo>
                  <a:pt x="191" y="231"/>
                  <a:pt x="191" y="231"/>
                  <a:pt x="191" y="231"/>
                </a:cubicBezTo>
                <a:cubicBezTo>
                  <a:pt x="216" y="217"/>
                  <a:pt x="234" y="189"/>
                  <a:pt x="234" y="156"/>
                </a:cubicBezTo>
                <a:cubicBezTo>
                  <a:pt x="234" y="124"/>
                  <a:pt x="216" y="96"/>
                  <a:pt x="191" y="82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240" y="81"/>
                  <a:pt x="260" y="116"/>
                  <a:pt x="260" y="156"/>
                </a:cubicBezTo>
                <a:cubicBezTo>
                  <a:pt x="260" y="197"/>
                  <a:pt x="240" y="232"/>
                  <a:pt x="210" y="2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Freeform 262">
            <a:extLst>
              <a:ext uri="{FF2B5EF4-FFF2-40B4-BE49-F238E27FC236}">
                <a16:creationId xmlns:a16="http://schemas.microsoft.com/office/drawing/2014/main" id="{C33C52F6-65C7-ADF0-06B0-823A92B29CCE}"/>
              </a:ext>
            </a:extLst>
          </p:cNvPr>
          <p:cNvSpPr>
            <a:spLocks noEditPoints="1"/>
          </p:cNvSpPr>
          <p:nvPr/>
        </p:nvSpPr>
        <p:spPr bwMode="auto">
          <a:xfrm>
            <a:off x="8693949" y="3068710"/>
            <a:ext cx="473075" cy="461963"/>
          </a:xfrm>
          <a:custGeom>
            <a:avLst/>
            <a:gdLst/>
            <a:ahLst/>
            <a:cxnLst>
              <a:cxn ang="0">
                <a:pos x="162" y="51"/>
              </a:cxn>
              <a:cxn ang="0">
                <a:pos x="153" y="51"/>
              </a:cxn>
              <a:cxn ang="0">
                <a:pos x="141" y="16"/>
              </a:cxn>
              <a:cxn ang="0">
                <a:pos x="153" y="13"/>
              </a:cxn>
              <a:cxn ang="0">
                <a:pos x="153" y="4"/>
              </a:cxn>
              <a:cxn ang="0">
                <a:pos x="137" y="9"/>
              </a:cxn>
              <a:cxn ang="0">
                <a:pos x="92" y="41"/>
              </a:cxn>
              <a:cxn ang="0">
                <a:pos x="50" y="15"/>
              </a:cxn>
              <a:cxn ang="0">
                <a:pos x="44" y="0"/>
              </a:cxn>
              <a:cxn ang="0">
                <a:pos x="44" y="17"/>
              </a:cxn>
              <a:cxn ang="0">
                <a:pos x="74" y="42"/>
              </a:cxn>
              <a:cxn ang="0">
                <a:pos x="74" y="51"/>
              </a:cxn>
              <a:cxn ang="0">
                <a:pos x="0" y="178"/>
              </a:cxn>
              <a:cxn ang="0">
                <a:pos x="153" y="178"/>
              </a:cxn>
              <a:cxn ang="0">
                <a:pos x="162" y="178"/>
              </a:cxn>
              <a:cxn ang="0">
                <a:pos x="183" y="178"/>
              </a:cxn>
              <a:cxn ang="0">
                <a:pos x="166" y="51"/>
              </a:cxn>
              <a:cxn ang="0">
                <a:pos x="162" y="70"/>
              </a:cxn>
              <a:cxn ang="0">
                <a:pos x="173" y="83"/>
              </a:cxn>
              <a:cxn ang="0">
                <a:pos x="162" y="73"/>
              </a:cxn>
              <a:cxn ang="0">
                <a:pos x="159" y="70"/>
              </a:cxn>
              <a:cxn ang="0">
                <a:pos x="131" y="158"/>
              </a:cxn>
              <a:cxn ang="0">
                <a:pos x="16" y="158"/>
              </a:cxn>
              <a:cxn ang="0">
                <a:pos x="74" y="67"/>
              </a:cxn>
              <a:cxn ang="0">
                <a:pos x="131" y="158"/>
              </a:cxn>
              <a:cxn ang="0">
                <a:pos x="140" y="88"/>
              </a:cxn>
              <a:cxn ang="0">
                <a:pos x="154" y="102"/>
              </a:cxn>
              <a:cxn ang="0">
                <a:pos x="160" y="102"/>
              </a:cxn>
              <a:cxn ang="0">
                <a:pos x="153" y="98"/>
              </a:cxn>
              <a:cxn ang="0">
                <a:pos x="141" y="82"/>
              </a:cxn>
              <a:cxn ang="0">
                <a:pos x="160" y="101"/>
              </a:cxn>
              <a:cxn ang="0">
                <a:pos x="160" y="102"/>
              </a:cxn>
              <a:cxn ang="0">
                <a:pos x="162" y="99"/>
              </a:cxn>
              <a:cxn ang="0">
                <a:pos x="153" y="91"/>
              </a:cxn>
              <a:cxn ang="0">
                <a:pos x="143" y="77"/>
              </a:cxn>
              <a:cxn ang="0">
                <a:pos x="160" y="94"/>
              </a:cxn>
              <a:cxn ang="0">
                <a:pos x="165" y="100"/>
              </a:cxn>
              <a:cxn ang="0">
                <a:pos x="167" y="98"/>
              </a:cxn>
              <a:cxn ang="0">
                <a:pos x="162" y="93"/>
              </a:cxn>
              <a:cxn ang="0">
                <a:pos x="153" y="84"/>
              </a:cxn>
              <a:cxn ang="0">
                <a:pos x="146" y="73"/>
              </a:cxn>
              <a:cxn ang="0">
                <a:pos x="160" y="87"/>
              </a:cxn>
              <a:cxn ang="0">
                <a:pos x="166" y="93"/>
              </a:cxn>
              <a:cxn ang="0">
                <a:pos x="167" y="98"/>
              </a:cxn>
              <a:cxn ang="0">
                <a:pos x="166" y="90"/>
              </a:cxn>
              <a:cxn ang="0">
                <a:pos x="160" y="84"/>
              </a:cxn>
              <a:cxn ang="0">
                <a:pos x="148" y="72"/>
              </a:cxn>
              <a:cxn ang="0">
                <a:pos x="153" y="74"/>
              </a:cxn>
              <a:cxn ang="0">
                <a:pos x="162" y="83"/>
              </a:cxn>
              <a:cxn ang="0">
                <a:pos x="171" y="92"/>
              </a:cxn>
              <a:cxn ang="0">
                <a:pos x="172" y="90"/>
              </a:cxn>
              <a:cxn ang="0">
                <a:pos x="162" y="79"/>
              </a:cxn>
              <a:cxn ang="0">
                <a:pos x="153" y="71"/>
              </a:cxn>
              <a:cxn ang="0">
                <a:pos x="153" y="70"/>
              </a:cxn>
              <a:cxn ang="0">
                <a:pos x="160" y="74"/>
              </a:cxn>
              <a:cxn ang="0">
                <a:pos x="166" y="80"/>
              </a:cxn>
              <a:cxn ang="0">
                <a:pos x="172" y="90"/>
              </a:cxn>
            </a:cxnLst>
            <a:rect l="0" t="0" r="r" b="b"/>
            <a:pathLst>
              <a:path w="183" h="178">
                <a:moveTo>
                  <a:pt x="166" y="51"/>
                </a:moveTo>
                <a:cubicBezTo>
                  <a:pt x="162" y="51"/>
                  <a:pt x="162" y="51"/>
                  <a:pt x="162" y="51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141" y="16"/>
                  <a:pt x="141" y="16"/>
                  <a:pt x="141" y="16"/>
                </a:cubicBezTo>
                <a:cubicBezTo>
                  <a:pt x="142" y="17"/>
                  <a:pt x="144" y="17"/>
                  <a:pt x="146" y="17"/>
                </a:cubicBezTo>
                <a:cubicBezTo>
                  <a:pt x="149" y="17"/>
                  <a:pt x="152" y="16"/>
                  <a:pt x="153" y="13"/>
                </a:cubicBezTo>
                <a:cubicBezTo>
                  <a:pt x="154" y="12"/>
                  <a:pt x="155" y="10"/>
                  <a:pt x="155" y="9"/>
                </a:cubicBezTo>
                <a:cubicBezTo>
                  <a:pt x="155" y="7"/>
                  <a:pt x="154" y="5"/>
                  <a:pt x="153" y="4"/>
                </a:cubicBezTo>
                <a:cubicBezTo>
                  <a:pt x="152" y="2"/>
                  <a:pt x="149" y="0"/>
                  <a:pt x="146" y="0"/>
                </a:cubicBezTo>
                <a:cubicBezTo>
                  <a:pt x="141" y="0"/>
                  <a:pt x="137" y="4"/>
                  <a:pt x="137" y="9"/>
                </a:cubicBezTo>
                <a:cubicBezTo>
                  <a:pt x="137" y="11"/>
                  <a:pt x="138" y="13"/>
                  <a:pt x="139" y="14"/>
                </a:cubicBezTo>
                <a:cubicBezTo>
                  <a:pt x="92" y="41"/>
                  <a:pt x="92" y="41"/>
                  <a:pt x="92" y="41"/>
                </a:cubicBezTo>
                <a:cubicBezTo>
                  <a:pt x="74" y="29"/>
                  <a:pt x="74" y="29"/>
                  <a:pt x="74" y="29"/>
                </a:cubicBezTo>
                <a:cubicBezTo>
                  <a:pt x="50" y="15"/>
                  <a:pt x="50" y="15"/>
                  <a:pt x="50" y="15"/>
                </a:cubicBezTo>
                <a:cubicBezTo>
                  <a:pt x="52" y="13"/>
                  <a:pt x="53" y="11"/>
                  <a:pt x="53" y="9"/>
                </a:cubicBezTo>
                <a:cubicBezTo>
                  <a:pt x="53" y="4"/>
                  <a:pt x="49" y="0"/>
                  <a:pt x="44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3"/>
                  <a:pt x="40" y="17"/>
                  <a:pt x="44" y="17"/>
                </a:cubicBezTo>
                <a:cubicBezTo>
                  <a:pt x="46" y="17"/>
                  <a:pt x="47" y="17"/>
                  <a:pt x="49" y="16"/>
                </a:cubicBezTo>
                <a:cubicBezTo>
                  <a:pt x="74" y="42"/>
                  <a:pt x="74" y="42"/>
                  <a:pt x="74" y="42"/>
                </a:cubicBezTo>
                <a:cubicBezTo>
                  <a:pt x="82" y="51"/>
                  <a:pt x="82" y="51"/>
                  <a:pt x="82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8"/>
                  <a:pt x="0" y="178"/>
                  <a:pt x="0" y="178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60" y="178"/>
                  <a:pt x="160" y="178"/>
                  <a:pt x="160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6" y="178"/>
                  <a:pt x="166" y="178"/>
                  <a:pt x="166" y="178"/>
                </a:cubicBezTo>
                <a:cubicBezTo>
                  <a:pt x="183" y="178"/>
                  <a:pt x="183" y="178"/>
                  <a:pt x="183" y="178"/>
                </a:cubicBezTo>
                <a:cubicBezTo>
                  <a:pt x="183" y="51"/>
                  <a:pt x="183" y="51"/>
                  <a:pt x="183" y="51"/>
                </a:cubicBezTo>
                <a:lnTo>
                  <a:pt x="166" y="51"/>
                </a:lnTo>
                <a:close/>
                <a:moveTo>
                  <a:pt x="160" y="70"/>
                </a:moveTo>
                <a:cubicBezTo>
                  <a:pt x="160" y="70"/>
                  <a:pt x="161" y="70"/>
                  <a:pt x="162" y="70"/>
                </a:cubicBezTo>
                <a:cubicBezTo>
                  <a:pt x="163" y="71"/>
                  <a:pt x="164" y="72"/>
                  <a:pt x="166" y="72"/>
                </a:cubicBezTo>
                <a:cubicBezTo>
                  <a:pt x="169" y="75"/>
                  <a:pt x="172" y="79"/>
                  <a:pt x="173" y="83"/>
                </a:cubicBezTo>
                <a:cubicBezTo>
                  <a:pt x="166" y="77"/>
                  <a:pt x="166" y="77"/>
                  <a:pt x="166" y="77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60" y="70"/>
                </a:cubicBezTo>
                <a:close/>
                <a:moveTo>
                  <a:pt x="131" y="158"/>
                </a:moveTo>
                <a:cubicBezTo>
                  <a:pt x="74" y="158"/>
                  <a:pt x="74" y="158"/>
                  <a:pt x="74" y="158"/>
                </a:cubicBezTo>
                <a:cubicBezTo>
                  <a:pt x="16" y="158"/>
                  <a:pt x="16" y="158"/>
                  <a:pt x="16" y="158"/>
                </a:cubicBezTo>
                <a:cubicBezTo>
                  <a:pt x="16" y="67"/>
                  <a:pt x="16" y="67"/>
                  <a:pt x="16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131" y="67"/>
                  <a:pt x="131" y="67"/>
                  <a:pt x="131" y="67"/>
                </a:cubicBezTo>
                <a:lnTo>
                  <a:pt x="131" y="158"/>
                </a:lnTo>
                <a:close/>
                <a:moveTo>
                  <a:pt x="153" y="102"/>
                </a:moveTo>
                <a:cubicBezTo>
                  <a:pt x="147" y="100"/>
                  <a:pt x="141" y="95"/>
                  <a:pt x="140" y="88"/>
                </a:cubicBezTo>
                <a:cubicBezTo>
                  <a:pt x="153" y="101"/>
                  <a:pt x="153" y="101"/>
                  <a:pt x="153" y="101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4" y="102"/>
                  <a:pt x="154" y="102"/>
                  <a:pt x="153" y="102"/>
                </a:cubicBezTo>
                <a:close/>
                <a:moveTo>
                  <a:pt x="160" y="102"/>
                </a:moveTo>
                <a:cubicBezTo>
                  <a:pt x="159" y="102"/>
                  <a:pt x="158" y="102"/>
                  <a:pt x="158" y="102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40" y="83"/>
                  <a:pt x="140" y="83"/>
                  <a:pt x="141" y="82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0" y="102"/>
                  <a:pt x="160" y="102"/>
                  <a:pt x="160" y="102"/>
                </a:cubicBezTo>
                <a:close/>
                <a:moveTo>
                  <a:pt x="163" y="101"/>
                </a:moveTo>
                <a:cubicBezTo>
                  <a:pt x="162" y="99"/>
                  <a:pt x="162" y="99"/>
                  <a:pt x="162" y="99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2" y="78"/>
                  <a:pt x="142" y="78"/>
                  <a:pt x="143" y="77"/>
                </a:cubicBezTo>
                <a:cubicBezTo>
                  <a:pt x="153" y="88"/>
                  <a:pt x="153" y="88"/>
                  <a:pt x="153" y="88"/>
                </a:cubicBezTo>
                <a:cubicBezTo>
                  <a:pt x="160" y="94"/>
                  <a:pt x="160" y="94"/>
                  <a:pt x="160" y="94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4" y="100"/>
                  <a:pt x="164" y="100"/>
                  <a:pt x="163" y="101"/>
                </a:cubicBezTo>
                <a:close/>
                <a:moveTo>
                  <a:pt x="167" y="98"/>
                </a:moveTo>
                <a:cubicBezTo>
                  <a:pt x="166" y="97"/>
                  <a:pt x="166" y="97"/>
                  <a:pt x="166" y="97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44" y="75"/>
                  <a:pt x="144" y="75"/>
                  <a:pt x="144" y="75"/>
                </a:cubicBezTo>
                <a:cubicBezTo>
                  <a:pt x="145" y="74"/>
                  <a:pt x="145" y="74"/>
                  <a:pt x="146" y="73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60" y="87"/>
                  <a:pt x="160" y="87"/>
                  <a:pt x="160" y="87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6" y="93"/>
                  <a:pt x="166" y="93"/>
                  <a:pt x="166" y="93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8" y="97"/>
                  <a:pt x="168" y="98"/>
                  <a:pt x="167" y="98"/>
                </a:cubicBezTo>
                <a:close/>
                <a:moveTo>
                  <a:pt x="170" y="94"/>
                </a:moveTo>
                <a:cubicBezTo>
                  <a:pt x="166" y="90"/>
                  <a:pt x="166" y="90"/>
                  <a:pt x="166" y="90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48" y="72"/>
                  <a:pt x="149" y="71"/>
                  <a:pt x="150" y="71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3"/>
                  <a:pt x="171" y="94"/>
                  <a:pt x="170" y="94"/>
                </a:cubicBezTo>
                <a:close/>
                <a:moveTo>
                  <a:pt x="172" y="90"/>
                </a:moveTo>
                <a:cubicBezTo>
                  <a:pt x="166" y="83"/>
                  <a:pt x="166" y="83"/>
                  <a:pt x="166" y="83"/>
                </a:cubicBezTo>
                <a:cubicBezTo>
                  <a:pt x="162" y="79"/>
                  <a:pt x="162" y="79"/>
                  <a:pt x="162" y="79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154" y="70"/>
                  <a:pt x="154" y="70"/>
                  <a:pt x="155" y="70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73" y="87"/>
                  <a:pt x="173" y="87"/>
                  <a:pt x="173" y="87"/>
                </a:cubicBezTo>
                <a:cubicBezTo>
                  <a:pt x="173" y="88"/>
                  <a:pt x="172" y="89"/>
                  <a:pt x="172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216EBBA4-97C0-6A4B-6E99-B897E4BAA944}"/>
              </a:ext>
            </a:extLst>
          </p:cNvPr>
          <p:cNvSpPr>
            <a:spLocks/>
          </p:cNvSpPr>
          <p:nvPr/>
        </p:nvSpPr>
        <p:spPr bwMode="auto">
          <a:xfrm>
            <a:off x="8722781" y="2152350"/>
            <a:ext cx="123306" cy="23703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6"/>
              </a:cxn>
              <a:cxn ang="0">
                <a:pos x="0" y="100"/>
              </a:cxn>
              <a:cxn ang="0">
                <a:pos x="4" y="110"/>
              </a:cxn>
              <a:cxn ang="0">
                <a:pos x="57" y="42"/>
              </a:cxn>
              <a:cxn ang="0">
                <a:pos x="9" y="0"/>
              </a:cxn>
            </a:cxnLst>
            <a:rect l="0" t="0" r="r" b="b"/>
            <a:pathLst>
              <a:path w="57" h="110">
                <a:moveTo>
                  <a:pt x="9" y="0"/>
                </a:moveTo>
                <a:cubicBezTo>
                  <a:pt x="3" y="4"/>
                  <a:pt x="0" y="9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1" y="107"/>
                  <a:pt x="4" y="110"/>
                </a:cubicBezTo>
                <a:cubicBezTo>
                  <a:pt x="57" y="42"/>
                  <a:pt x="57" y="42"/>
                  <a:pt x="57" y="42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B8C56654-8AD4-C73C-1DFE-8FF844BCCAAC}"/>
              </a:ext>
            </a:extLst>
          </p:cNvPr>
          <p:cNvSpPr>
            <a:spLocks/>
          </p:cNvSpPr>
          <p:nvPr/>
        </p:nvSpPr>
        <p:spPr bwMode="auto">
          <a:xfrm>
            <a:off x="9016082" y="2152350"/>
            <a:ext cx="122109" cy="23703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42"/>
              </a:cxn>
              <a:cxn ang="0">
                <a:pos x="53" y="110"/>
              </a:cxn>
              <a:cxn ang="0">
                <a:pos x="57" y="100"/>
              </a:cxn>
              <a:cxn ang="0">
                <a:pos x="57" y="16"/>
              </a:cxn>
              <a:cxn ang="0">
                <a:pos x="48" y="0"/>
              </a:cxn>
            </a:cxnLst>
            <a:rect l="0" t="0" r="r" b="b"/>
            <a:pathLst>
              <a:path w="57" h="110">
                <a:moveTo>
                  <a:pt x="48" y="0"/>
                </a:moveTo>
                <a:cubicBezTo>
                  <a:pt x="0" y="42"/>
                  <a:pt x="0" y="42"/>
                  <a:pt x="0" y="42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5" y="107"/>
                  <a:pt x="57" y="103"/>
                  <a:pt x="57" y="100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9"/>
                  <a:pt x="53" y="4"/>
                  <a:pt x="4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B0E314B2-B20E-FA20-A379-CDCD52811DDC}"/>
              </a:ext>
            </a:extLst>
          </p:cNvPr>
          <p:cNvSpPr>
            <a:spLocks/>
          </p:cNvSpPr>
          <p:nvPr/>
        </p:nvSpPr>
        <p:spPr bwMode="auto">
          <a:xfrm>
            <a:off x="8743133" y="2254108"/>
            <a:ext cx="375904" cy="155629"/>
          </a:xfrm>
          <a:custGeom>
            <a:avLst/>
            <a:gdLst/>
            <a:ahLst/>
            <a:cxnLst>
              <a:cxn ang="0">
                <a:pos x="87" y="30"/>
              </a:cxn>
              <a:cxn ang="0">
                <a:pos x="53" y="0"/>
              </a:cxn>
              <a:cxn ang="0">
                <a:pos x="0" y="68"/>
              </a:cxn>
              <a:cxn ang="0">
                <a:pos x="11" y="72"/>
              </a:cxn>
              <a:cxn ang="0">
                <a:pos x="164" y="72"/>
              </a:cxn>
              <a:cxn ang="0">
                <a:pos x="175" y="68"/>
              </a:cxn>
              <a:cxn ang="0">
                <a:pos x="122" y="0"/>
              </a:cxn>
              <a:cxn ang="0">
                <a:pos x="87" y="30"/>
              </a:cxn>
            </a:cxnLst>
            <a:rect l="0" t="0" r="r" b="b"/>
            <a:pathLst>
              <a:path w="175" h="72">
                <a:moveTo>
                  <a:pt x="87" y="30"/>
                </a:moveTo>
                <a:cubicBezTo>
                  <a:pt x="53" y="0"/>
                  <a:pt x="53" y="0"/>
                  <a:pt x="53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3" y="71"/>
                  <a:pt x="7" y="72"/>
                  <a:pt x="11" y="72"/>
                </a:cubicBezTo>
                <a:cubicBezTo>
                  <a:pt x="164" y="72"/>
                  <a:pt x="164" y="72"/>
                  <a:pt x="164" y="72"/>
                </a:cubicBezTo>
                <a:cubicBezTo>
                  <a:pt x="168" y="72"/>
                  <a:pt x="172" y="71"/>
                  <a:pt x="175" y="68"/>
                </a:cubicBezTo>
                <a:cubicBezTo>
                  <a:pt x="122" y="0"/>
                  <a:pt x="122" y="0"/>
                  <a:pt x="122" y="0"/>
                </a:cubicBezTo>
                <a:lnTo>
                  <a:pt x="87" y="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8FF9CC31-66C6-ED73-9E61-EE390757FE70}"/>
              </a:ext>
            </a:extLst>
          </p:cNvPr>
          <p:cNvSpPr>
            <a:spLocks/>
          </p:cNvSpPr>
          <p:nvPr/>
        </p:nvSpPr>
        <p:spPr bwMode="auto">
          <a:xfrm>
            <a:off x="8740739" y="2109253"/>
            <a:ext cx="380692" cy="180769"/>
          </a:xfrm>
          <a:custGeom>
            <a:avLst/>
            <a:gdLst/>
            <a:ahLst/>
            <a:cxnLst>
              <a:cxn ang="0">
                <a:pos x="171" y="12"/>
              </a:cxn>
              <a:cxn ang="0">
                <a:pos x="166" y="0"/>
              </a:cxn>
              <a:cxn ang="0">
                <a:pos x="10" y="0"/>
              </a:cxn>
              <a:cxn ang="0">
                <a:pos x="6" y="12"/>
              </a:cxn>
              <a:cxn ang="0">
                <a:pos x="88" y="84"/>
              </a:cxn>
              <a:cxn ang="0">
                <a:pos x="171" y="12"/>
              </a:cxn>
            </a:cxnLst>
            <a:rect l="0" t="0" r="r" b="b"/>
            <a:pathLst>
              <a:path w="177" h="84">
                <a:moveTo>
                  <a:pt x="171" y="12"/>
                </a:moveTo>
                <a:cubicBezTo>
                  <a:pt x="177" y="6"/>
                  <a:pt x="175" y="1"/>
                  <a:pt x="166" y="0"/>
                </a:cubicBezTo>
                <a:cubicBezTo>
                  <a:pt x="114" y="0"/>
                  <a:pt x="62" y="0"/>
                  <a:pt x="10" y="0"/>
                </a:cubicBezTo>
                <a:cubicBezTo>
                  <a:pt x="2" y="1"/>
                  <a:pt x="0" y="6"/>
                  <a:pt x="6" y="12"/>
                </a:cubicBezTo>
                <a:cubicBezTo>
                  <a:pt x="88" y="84"/>
                  <a:pt x="88" y="84"/>
                  <a:pt x="88" y="84"/>
                </a:cubicBezTo>
                <a:lnTo>
                  <a:pt x="171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5238D63-356C-EA6F-3220-CDFD556B5AAB}"/>
              </a:ext>
            </a:extLst>
          </p:cNvPr>
          <p:cNvSpPr>
            <a:spLocks noEditPoints="1"/>
          </p:cNvSpPr>
          <p:nvPr/>
        </p:nvSpPr>
        <p:spPr bwMode="auto">
          <a:xfrm>
            <a:off x="10343019" y="2045077"/>
            <a:ext cx="348397" cy="428836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0" y="0"/>
              </a:cxn>
              <a:cxn ang="0">
                <a:pos x="0" y="184"/>
              </a:cxn>
              <a:cxn ang="0">
                <a:pos x="162" y="184"/>
              </a:cxn>
              <a:cxn ang="0">
                <a:pos x="162" y="52"/>
              </a:cxn>
              <a:cxn ang="0">
                <a:pos x="110" y="0"/>
              </a:cxn>
              <a:cxn ang="0">
                <a:pos x="138" y="160"/>
              </a:cxn>
              <a:cxn ang="0">
                <a:pos x="24" y="160"/>
              </a:cxn>
              <a:cxn ang="0">
                <a:pos x="24" y="22"/>
              </a:cxn>
              <a:cxn ang="0">
                <a:pos x="100" y="22"/>
              </a:cxn>
              <a:cxn ang="0">
                <a:pos x="138" y="62"/>
              </a:cxn>
              <a:cxn ang="0">
                <a:pos x="138" y="160"/>
              </a:cxn>
            </a:cxnLst>
            <a:rect l="0" t="0" r="r" b="b"/>
            <a:pathLst>
              <a:path w="162" h="184">
                <a:moveTo>
                  <a:pt x="110" y="0"/>
                </a:moveTo>
                <a:lnTo>
                  <a:pt x="0" y="0"/>
                </a:lnTo>
                <a:lnTo>
                  <a:pt x="0" y="184"/>
                </a:lnTo>
                <a:lnTo>
                  <a:pt x="162" y="184"/>
                </a:lnTo>
                <a:lnTo>
                  <a:pt x="162" y="52"/>
                </a:lnTo>
                <a:lnTo>
                  <a:pt x="110" y="0"/>
                </a:lnTo>
                <a:close/>
                <a:moveTo>
                  <a:pt x="138" y="160"/>
                </a:moveTo>
                <a:lnTo>
                  <a:pt x="24" y="160"/>
                </a:lnTo>
                <a:lnTo>
                  <a:pt x="24" y="22"/>
                </a:lnTo>
                <a:lnTo>
                  <a:pt x="100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5E3C94B-1422-DC4F-479F-88EF80D4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29196"/>
            <a:ext cx="150542" cy="302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5BC9D1E-B305-7C70-C8D6-E8293CA1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177922"/>
            <a:ext cx="98928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96D1BAFE-BD9D-2E30-37AE-28D9CC1A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85131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22E1B41-F443-F16D-FFCD-44196A3E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341066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61DE9-9F2F-66A2-F2BC-CA8EF06D316A}"/>
              </a:ext>
            </a:extLst>
          </p:cNvPr>
          <p:cNvSpPr txBox="1"/>
          <p:nvPr/>
        </p:nvSpPr>
        <p:spPr>
          <a:xfrm>
            <a:off x="9249802" y="3217598"/>
            <a:ext cx="762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Banner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28289-5180-5093-1979-F76396902F7E}"/>
              </a:ext>
            </a:extLst>
          </p:cNvPr>
          <p:cNvSpPr txBox="1"/>
          <p:nvPr/>
        </p:nvSpPr>
        <p:spPr>
          <a:xfrm>
            <a:off x="7180230" y="2028662"/>
            <a:ext cx="1054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Detailing (Calls)</a:t>
            </a:r>
          </a:p>
        </p:txBody>
      </p:sp>
      <p:pic>
        <p:nvPicPr>
          <p:cNvPr id="27" name="Picture 9" descr="http://www.liveworkcode.com/wp-content/uploads/2016/11/Call-center.png">
            <a:extLst>
              <a:ext uri="{FF2B5EF4-FFF2-40B4-BE49-F238E27FC236}">
                <a16:creationId xmlns:a16="http://schemas.microsoft.com/office/drawing/2014/main" id="{8F824869-F9DF-EDD9-5EB6-10957545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3" y="1927575"/>
            <a:ext cx="663841" cy="6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568">
            <a:extLst>
              <a:ext uri="{FF2B5EF4-FFF2-40B4-BE49-F238E27FC236}">
                <a16:creationId xmlns:a16="http://schemas.microsoft.com/office/drawing/2014/main" id="{08883733-D875-2924-F921-8554C0FD325D}"/>
              </a:ext>
            </a:extLst>
          </p:cNvPr>
          <p:cNvSpPr>
            <a:spLocks/>
          </p:cNvSpPr>
          <p:nvPr/>
        </p:nvSpPr>
        <p:spPr bwMode="auto">
          <a:xfrm>
            <a:off x="10363496" y="4292368"/>
            <a:ext cx="307442" cy="149856"/>
          </a:xfrm>
          <a:custGeom>
            <a:avLst/>
            <a:gdLst/>
            <a:ahLst/>
            <a:cxnLst>
              <a:cxn ang="0">
                <a:pos x="48" y="18"/>
              </a:cxn>
              <a:cxn ang="0">
                <a:pos x="44" y="21"/>
              </a:cxn>
              <a:cxn ang="0">
                <a:pos x="41" y="18"/>
              </a:cxn>
              <a:cxn ang="0">
                <a:pos x="38" y="0"/>
              </a:cxn>
              <a:cxn ang="0">
                <a:pos x="37" y="2"/>
              </a:cxn>
              <a:cxn ang="0">
                <a:pos x="37" y="2"/>
              </a:cxn>
              <a:cxn ang="0">
                <a:pos x="34" y="19"/>
              </a:cxn>
              <a:cxn ang="0">
                <a:pos x="31" y="22"/>
              </a:cxn>
              <a:cxn ang="0">
                <a:pos x="31" y="22"/>
              </a:cxn>
              <a:cxn ang="0">
                <a:pos x="27" y="19"/>
              </a:cxn>
              <a:cxn ang="0">
                <a:pos x="24" y="5"/>
              </a:cxn>
              <a:cxn ang="0">
                <a:pos x="24" y="6"/>
              </a:cxn>
              <a:cxn ang="0">
                <a:pos x="20" y="8"/>
              </a:cxn>
              <a:cxn ang="0">
                <a:pos x="0" y="8"/>
              </a:cxn>
              <a:cxn ang="0">
                <a:pos x="38" y="36"/>
              </a:cxn>
              <a:cxn ang="0">
                <a:pos x="38" y="36"/>
              </a:cxn>
              <a:cxn ang="0">
                <a:pos x="77" y="8"/>
              </a:cxn>
              <a:cxn ang="0">
                <a:pos x="52" y="8"/>
              </a:cxn>
              <a:cxn ang="0">
                <a:pos x="48" y="18"/>
              </a:cxn>
            </a:cxnLst>
            <a:rect l="0" t="0" r="r" b="b"/>
            <a:pathLst>
              <a:path w="77" h="36">
                <a:moveTo>
                  <a:pt x="48" y="18"/>
                </a:moveTo>
                <a:cubicBezTo>
                  <a:pt x="47" y="20"/>
                  <a:pt x="46" y="21"/>
                  <a:pt x="44" y="21"/>
                </a:cubicBezTo>
                <a:cubicBezTo>
                  <a:pt x="42" y="21"/>
                  <a:pt x="41" y="19"/>
                  <a:pt x="41" y="18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1"/>
                  <a:pt x="33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29" y="22"/>
                  <a:pt x="27" y="21"/>
                  <a:pt x="27" y="19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7"/>
                  <a:pt x="22" y="8"/>
                  <a:pt x="20" y="8"/>
                </a:cubicBezTo>
                <a:cubicBezTo>
                  <a:pt x="0" y="8"/>
                  <a:pt x="0" y="8"/>
                  <a:pt x="0" y="8"/>
                </a:cubicBezTo>
                <a:cubicBezTo>
                  <a:pt x="8" y="16"/>
                  <a:pt x="19" y="2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57" y="26"/>
                  <a:pt x="70" y="16"/>
                  <a:pt x="77" y="8"/>
                </a:cubicBezTo>
                <a:cubicBezTo>
                  <a:pt x="52" y="8"/>
                  <a:pt x="52" y="8"/>
                  <a:pt x="52" y="8"/>
                </a:cubicBezTo>
                <a:lnTo>
                  <a:pt x="48" y="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69">
            <a:extLst>
              <a:ext uri="{FF2B5EF4-FFF2-40B4-BE49-F238E27FC236}">
                <a16:creationId xmlns:a16="http://schemas.microsoft.com/office/drawing/2014/main" id="{58590EB2-2479-9DFD-E82E-89FEB34E8056}"/>
              </a:ext>
            </a:extLst>
          </p:cNvPr>
          <p:cNvSpPr>
            <a:spLocks noEditPoints="1"/>
          </p:cNvSpPr>
          <p:nvPr/>
        </p:nvSpPr>
        <p:spPr bwMode="auto">
          <a:xfrm>
            <a:off x="10310871" y="4096401"/>
            <a:ext cx="412692" cy="207493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14" y="38"/>
              </a:cxn>
              <a:cxn ang="0">
                <a:pos x="13" y="38"/>
              </a:cxn>
              <a:cxn ang="0">
                <a:pos x="9" y="36"/>
              </a:cxn>
              <a:cxn ang="0">
                <a:pos x="8" y="29"/>
              </a:cxn>
              <a:cxn ang="0">
                <a:pos x="15" y="13"/>
              </a:cxn>
              <a:cxn ang="0">
                <a:pos x="20" y="14"/>
              </a:cxn>
              <a:cxn ang="0">
                <a:pos x="19" y="19"/>
              </a:cxn>
              <a:cxn ang="0">
                <a:pos x="16" y="28"/>
              </a:cxn>
              <a:cxn ang="0">
                <a:pos x="16" y="28"/>
              </a:cxn>
              <a:cxn ang="0">
                <a:pos x="16" y="28"/>
              </a:cxn>
              <a:cxn ang="0">
                <a:pos x="16" y="34"/>
              </a:cxn>
              <a:cxn ang="0">
                <a:pos x="28" y="6"/>
              </a:cxn>
              <a:cxn ang="0">
                <a:pos x="32" y="11"/>
              </a:cxn>
              <a:cxn ang="0">
                <a:pos x="28" y="15"/>
              </a:cxn>
              <a:cxn ang="0">
                <a:pos x="24" y="11"/>
              </a:cxn>
              <a:cxn ang="0">
                <a:pos x="28" y="6"/>
              </a:cxn>
              <a:cxn ang="0">
                <a:pos x="103" y="30"/>
              </a:cxn>
              <a:cxn ang="0">
                <a:pos x="103" y="30"/>
              </a:cxn>
              <a:cxn ang="0">
                <a:pos x="103" y="27"/>
              </a:cxn>
              <a:cxn ang="0">
                <a:pos x="76" y="0"/>
              </a:cxn>
              <a:cxn ang="0">
                <a:pos x="52" y="16"/>
              </a:cxn>
              <a:cxn ang="0">
                <a:pos x="27" y="0"/>
              </a:cxn>
              <a:cxn ang="0">
                <a:pos x="0" y="27"/>
              </a:cxn>
              <a:cxn ang="0">
                <a:pos x="0" y="30"/>
              </a:cxn>
              <a:cxn ang="0">
                <a:pos x="0" y="30"/>
              </a:cxn>
              <a:cxn ang="0">
                <a:pos x="7" y="48"/>
              </a:cxn>
              <a:cxn ang="0">
                <a:pos x="31" y="48"/>
              </a:cxn>
              <a:cxn ang="0">
                <a:pos x="36" y="40"/>
              </a:cxn>
              <a:cxn ang="0">
                <a:pos x="40" y="39"/>
              </a:cxn>
              <a:cxn ang="0">
                <a:pos x="43" y="41"/>
              </a:cxn>
              <a:cxn ang="0">
                <a:pos x="43" y="46"/>
              </a:cxn>
              <a:cxn ang="0">
                <a:pos x="47" y="26"/>
              </a:cxn>
              <a:cxn ang="0">
                <a:pos x="50" y="23"/>
              </a:cxn>
              <a:cxn ang="0">
                <a:pos x="50" y="23"/>
              </a:cxn>
              <a:cxn ang="0">
                <a:pos x="51" y="23"/>
              </a:cxn>
              <a:cxn ang="0">
                <a:pos x="54" y="25"/>
              </a:cxn>
              <a:cxn ang="0">
                <a:pos x="54" y="26"/>
              </a:cxn>
              <a:cxn ang="0">
                <a:pos x="59" y="50"/>
              </a:cxn>
              <a:cxn ang="0">
                <a:pos x="59" y="50"/>
              </a:cxn>
              <a:cxn ang="0">
                <a:pos x="62" y="48"/>
              </a:cxn>
              <a:cxn ang="0">
                <a:pos x="96" y="48"/>
              </a:cxn>
              <a:cxn ang="0">
                <a:pos x="103" y="30"/>
              </a:cxn>
            </a:cxnLst>
            <a:rect l="0" t="0" r="r" b="b"/>
            <a:pathLst>
              <a:path w="103" h="50">
                <a:moveTo>
                  <a:pt x="16" y="34"/>
                </a:moveTo>
                <a:cubicBezTo>
                  <a:pt x="17" y="36"/>
                  <a:pt x="16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1" y="38"/>
                  <a:pt x="10" y="37"/>
                  <a:pt x="9" y="36"/>
                </a:cubicBezTo>
                <a:cubicBezTo>
                  <a:pt x="9" y="33"/>
                  <a:pt x="8" y="31"/>
                  <a:pt x="8" y="29"/>
                </a:cubicBezTo>
                <a:cubicBezTo>
                  <a:pt x="8" y="19"/>
                  <a:pt x="14" y="14"/>
                  <a:pt x="15" y="13"/>
                </a:cubicBezTo>
                <a:cubicBezTo>
                  <a:pt x="16" y="12"/>
                  <a:pt x="18" y="13"/>
                  <a:pt x="20" y="14"/>
                </a:cubicBezTo>
                <a:cubicBezTo>
                  <a:pt x="21" y="16"/>
                  <a:pt x="21" y="18"/>
                  <a:pt x="19" y="19"/>
                </a:cubicBezTo>
                <a:cubicBezTo>
                  <a:pt x="19" y="19"/>
                  <a:pt x="16" y="22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30"/>
                  <a:pt x="16" y="32"/>
                  <a:pt x="16" y="34"/>
                </a:cubicBezTo>
                <a:moveTo>
                  <a:pt x="28" y="6"/>
                </a:moveTo>
                <a:cubicBezTo>
                  <a:pt x="30" y="6"/>
                  <a:pt x="32" y="8"/>
                  <a:pt x="32" y="11"/>
                </a:cubicBezTo>
                <a:cubicBezTo>
                  <a:pt x="32" y="13"/>
                  <a:pt x="30" y="15"/>
                  <a:pt x="28" y="15"/>
                </a:cubicBezTo>
                <a:cubicBezTo>
                  <a:pt x="25" y="15"/>
                  <a:pt x="24" y="13"/>
                  <a:pt x="24" y="11"/>
                </a:cubicBezTo>
                <a:cubicBezTo>
                  <a:pt x="24" y="8"/>
                  <a:pt x="25" y="6"/>
                  <a:pt x="28" y="6"/>
                </a:cubicBezTo>
                <a:moveTo>
                  <a:pt x="103" y="30"/>
                </a:moveTo>
                <a:cubicBezTo>
                  <a:pt x="103" y="30"/>
                  <a:pt x="103" y="30"/>
                  <a:pt x="103" y="30"/>
                </a:cubicBezTo>
                <a:cubicBezTo>
                  <a:pt x="103" y="29"/>
                  <a:pt x="103" y="28"/>
                  <a:pt x="103" y="27"/>
                </a:cubicBezTo>
                <a:cubicBezTo>
                  <a:pt x="103" y="12"/>
                  <a:pt x="91" y="0"/>
                  <a:pt x="76" y="0"/>
                </a:cubicBezTo>
                <a:cubicBezTo>
                  <a:pt x="65" y="0"/>
                  <a:pt x="56" y="7"/>
                  <a:pt x="52" y="16"/>
                </a:cubicBezTo>
                <a:cubicBezTo>
                  <a:pt x="47" y="7"/>
                  <a:pt x="38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7"/>
                  <a:pt x="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39"/>
                  <a:pt x="38" y="38"/>
                  <a:pt x="40" y="39"/>
                </a:cubicBezTo>
                <a:cubicBezTo>
                  <a:pt x="41" y="39"/>
                  <a:pt x="42" y="40"/>
                  <a:pt x="43" y="41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8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52" y="23"/>
                  <a:pt x="54" y="24"/>
                  <a:pt x="54" y="25"/>
                </a:cubicBezTo>
                <a:cubicBezTo>
                  <a:pt x="54" y="26"/>
                  <a:pt x="54" y="26"/>
                  <a:pt x="54" y="26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8"/>
                  <a:pt x="61" y="48"/>
                  <a:pt x="62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37"/>
                  <a:pt x="103" y="30"/>
                  <a:pt x="103" y="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098A7-EA1C-0883-434F-1CF4904C5658}"/>
              </a:ext>
            </a:extLst>
          </p:cNvPr>
          <p:cNvSpPr txBox="1"/>
          <p:nvPr/>
        </p:nvSpPr>
        <p:spPr>
          <a:xfrm>
            <a:off x="10809381" y="4038479"/>
            <a:ext cx="9268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Managed Care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B7C1F-A02E-93A1-757B-311BF188A021}"/>
              </a:ext>
            </a:extLst>
          </p:cNvPr>
          <p:cNvSpPr txBox="1"/>
          <p:nvPr/>
        </p:nvSpPr>
        <p:spPr>
          <a:xfrm>
            <a:off x="10734316" y="3068858"/>
            <a:ext cx="10769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Competitor Sales</a:t>
            </a:r>
          </a:p>
        </p:txBody>
      </p:sp>
      <p:pic>
        <p:nvPicPr>
          <p:cNvPr id="33" name="Picture 15" descr="Image result for competitive advantage png">
            <a:extLst>
              <a:ext uri="{FF2B5EF4-FFF2-40B4-BE49-F238E27FC236}">
                <a16:creationId xmlns:a16="http://schemas.microsoft.com/office/drawing/2014/main" id="{0CBEBED4-6DD0-B72A-201A-212406CE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5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52" y="3015961"/>
            <a:ext cx="951331" cy="5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7" descr="Image result for speaker program .png clipart">
            <a:extLst>
              <a:ext uri="{FF2B5EF4-FFF2-40B4-BE49-F238E27FC236}">
                <a16:creationId xmlns:a16="http://schemas.microsoft.com/office/drawing/2014/main" id="{880389AB-F318-A7DA-B984-E96A2E1C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9" y="2885269"/>
            <a:ext cx="1112909" cy="7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92AC56-045B-DD07-5D30-7A03C191EF45}"/>
              </a:ext>
            </a:extLst>
          </p:cNvPr>
          <p:cNvSpPr txBox="1"/>
          <p:nvPr/>
        </p:nvSpPr>
        <p:spPr>
          <a:xfrm>
            <a:off x="7006577" y="3128507"/>
            <a:ext cx="13995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Medical Education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34281-6805-7086-B2E2-75307B10421B}"/>
              </a:ext>
            </a:extLst>
          </p:cNvPr>
          <p:cNvSpPr txBox="1"/>
          <p:nvPr/>
        </p:nvSpPr>
        <p:spPr>
          <a:xfrm>
            <a:off x="180574" y="1856084"/>
            <a:ext cx="6405518" cy="445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/>
              <a:t>Independent variables are the ones that cause changes to (i.e., impact) the   outcome variable (i.e., dependent variable)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Objective is to understand and explain how each of the independent variable impacts the outcome.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Promotions related variables are of main focus of inference and all other independent variables are used to control for market behaviors and their impacts to outcome variables.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Identify relevant channels for inference and measurements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Identify relevant control factors (ex: carryover, trends, seasonality, managed care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  <a:endParaRPr lang="en-US" sz="1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Detailing data (daily</a:t>
            </a:r>
            <a:r>
              <a:rPr lang="en-US" sz="1400" baseline="0" dirty="0"/>
              <a:t>, or as available)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Activity data for other promotion channels</a:t>
            </a:r>
          </a:p>
          <a:p>
            <a:pPr algn="l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4764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Brand Financials and bridge files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42859"/>
              </p:ext>
            </p:extLst>
          </p:nvPr>
        </p:nvGraphicFramePr>
        <p:xfrm>
          <a:off x="1637388" y="1502081"/>
          <a:ext cx="3020963" cy="415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Brand financials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Sales force 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Fully loaded cost of a rep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Call capacity/ rep</a:t>
                      </a:r>
                      <a:endParaRPr lang="en-US" sz="12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Promotional Channel spend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vendor channel spend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Consumer channel spend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Brand financials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Profit margins or Net</a:t>
                      </a:r>
                      <a:r>
                        <a:rPr lang="en-US" sz="1200" baseline="0" dirty="0"/>
                        <a:t> present value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02500"/>
              </p:ext>
            </p:extLst>
          </p:nvPr>
        </p:nvGraphicFramePr>
        <p:xfrm>
          <a:off x="6023169" y="1502081"/>
          <a:ext cx="3020963" cy="4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73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Bridge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88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Demographics: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demographic</a:t>
                      </a:r>
                      <a:endParaRPr lang="en-US" sz="1200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Census / Population distribution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47339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“Bridge” files</a:t>
                      </a:r>
                    </a:p>
                    <a:p>
                      <a:pPr algn="l"/>
                      <a:r>
                        <a:rPr lang="en-US" sz="1200" dirty="0"/>
                        <a:t>Any bridge file that might be needed to bring different data together, e.g.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Current segmentation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to ZIP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ZIP to DMA Code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Physician-to-Account affiliation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244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DataLake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16BF-51C5-9D6A-1892-E491BC9291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627489"/>
            <a:ext cx="11439144" cy="4453128"/>
          </a:xfrm>
        </p:spPr>
        <p:txBody>
          <a:bodyPr/>
          <a:lstStyle/>
          <a:p>
            <a:r>
              <a:rPr lang="en-US" sz="2000" dirty="0"/>
              <a:t>DataLake – A centralized repository where it allows you to store and manage large volume of data. </a:t>
            </a:r>
          </a:p>
          <a:p>
            <a:r>
              <a:rPr lang="en-US" sz="2000" dirty="0"/>
              <a:t>Steps to access the Data Lake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Raise a request to the data lake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Once access is given follow the below steps 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Go to the link - </a:t>
            </a:r>
            <a:r>
              <a:rPr lang="en-US" sz="1800" dirty="0">
                <a:hlinkClick r:id="rId2"/>
              </a:rPr>
              <a:t>https://merckcloud-auth.merck.com/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Search for “MMC HHDNACENTR PROD” &gt; Console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In the console home &gt; select “Athena” where you will be logging in into query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400" dirty="0"/>
              <a:t>Confluence link - </a:t>
            </a:r>
            <a:r>
              <a:rPr lang="en-US" sz="1400" dirty="0">
                <a:hlinkClick r:id="rId3"/>
              </a:rPr>
              <a:t>https://share.merck.com/display/HHDNAT/Marketing+Mix+Modeling+Dataset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7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CD3-DF20-73F7-9640-A7787C8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32B48-8DDD-1C28-B3A0-F76FD1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6E95E4-FC8F-B8C8-9387-32366AA4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1326408"/>
            <a:ext cx="9973995" cy="52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46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BD2-8E07-3F1C-2D48-28347F2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B4087-8D6B-BC1B-30F6-FDB96A6A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F42DE-6BC8-D31A-DE21-71AA66F8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72" y="1419987"/>
            <a:ext cx="8305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41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27B-622F-0431-E27E-E127EC1E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Query Editor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C473E-EE99-21A4-0D8E-91DB2DE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FF1A8-85A6-8CCA-DF9B-C4BF40D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25" y="1787237"/>
            <a:ext cx="9786349" cy="382385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151A08-DA21-F578-A928-4955649ABD3F}"/>
              </a:ext>
            </a:extLst>
          </p:cNvPr>
          <p:cNvSpPr/>
          <p:nvPr/>
        </p:nvSpPr>
        <p:spPr>
          <a:xfrm>
            <a:off x="10457952" y="3390819"/>
            <a:ext cx="1468696" cy="616689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Query editor – where you can write the SQL queries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A22D1D1-9099-996F-45F3-6006B04D5135}"/>
              </a:ext>
            </a:extLst>
          </p:cNvPr>
          <p:cNvSpPr/>
          <p:nvPr/>
        </p:nvSpPr>
        <p:spPr>
          <a:xfrm>
            <a:off x="8377514" y="1218216"/>
            <a:ext cx="1468696" cy="569021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Ensure you are keeping the location as “N. Virginia”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148D8A-99B7-36DD-F738-D9B10FE541DE}"/>
              </a:ext>
            </a:extLst>
          </p:cNvPr>
          <p:cNvSpPr/>
          <p:nvPr/>
        </p:nvSpPr>
        <p:spPr>
          <a:xfrm>
            <a:off x="180473" y="3194070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2087293-6675-FB32-BC1C-31E53E2A8DCC}"/>
              </a:ext>
            </a:extLst>
          </p:cNvPr>
          <p:cNvSpPr/>
          <p:nvPr/>
        </p:nvSpPr>
        <p:spPr>
          <a:xfrm>
            <a:off x="168109" y="3668537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890B3E3-3C46-2279-8454-813730800926}"/>
              </a:ext>
            </a:extLst>
          </p:cNvPr>
          <p:cNvSpPr/>
          <p:nvPr/>
        </p:nvSpPr>
        <p:spPr>
          <a:xfrm>
            <a:off x="204787" y="4994401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E5D6384-D6E7-DE40-73D1-95E6C06C690D}"/>
              </a:ext>
            </a:extLst>
          </p:cNvPr>
          <p:cNvSpPr/>
          <p:nvPr/>
        </p:nvSpPr>
        <p:spPr>
          <a:xfrm>
            <a:off x="10457952" y="2280684"/>
            <a:ext cx="1468696" cy="616689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New Query</a:t>
            </a:r>
          </a:p>
        </p:txBody>
      </p:sp>
    </p:spTree>
    <p:extLst>
      <p:ext uri="{BB962C8B-B14F-4D97-AF65-F5344CB8AC3E}">
        <p14:creationId xmlns:p14="http://schemas.microsoft.com/office/powerpoint/2010/main" val="30640156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29F6-CE5E-1858-E34C-93A64417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Query Results (Belsomra Sample Output)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D35FC-6D82-446C-69B2-30CEF1CC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085E3-41B9-6C00-6241-8B732C46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3" y="1614927"/>
            <a:ext cx="7829550" cy="433387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6BACA58-32F7-AE05-8A6B-A2C5439E23FE}"/>
              </a:ext>
            </a:extLst>
          </p:cNvPr>
          <p:cNvSpPr/>
          <p:nvPr/>
        </p:nvSpPr>
        <p:spPr>
          <a:xfrm>
            <a:off x="9490364" y="1418178"/>
            <a:ext cx="1880401" cy="393498"/>
          </a:xfrm>
          <a:prstGeom prst="wedgeRoundRectCallout">
            <a:avLst>
              <a:gd name="adj1" fmla="val -68015"/>
              <a:gd name="adj2" fmla="val 454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Download the results</a:t>
            </a:r>
          </a:p>
        </p:txBody>
      </p:sp>
    </p:spTree>
    <p:extLst>
      <p:ext uri="{BB962C8B-B14F-4D97-AF65-F5344CB8AC3E}">
        <p14:creationId xmlns:p14="http://schemas.microsoft.com/office/powerpoint/2010/main" val="50763538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3690</TotalTime>
  <Words>850</Words>
  <Application>Microsoft Office PowerPoint</Application>
  <PresentationFormat>Widescreen</PresentationFormat>
  <Paragraphs>123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Invention</vt:lpstr>
      <vt:lpstr>Invention Light</vt:lpstr>
      <vt:lpstr>Merck 16:9 PPT Theme</vt:lpstr>
      <vt:lpstr>Packager Shell Object</vt:lpstr>
      <vt:lpstr>2. Data Extraction</vt:lpstr>
      <vt:lpstr>PowerPoint Presentation</vt:lpstr>
      <vt:lpstr>PowerPoint Presentation</vt:lpstr>
      <vt:lpstr>PowerPoint Presentation</vt:lpstr>
      <vt:lpstr>DataLake</vt:lpstr>
      <vt:lpstr>Architecture </vt:lpstr>
      <vt:lpstr>Future Architecture</vt:lpstr>
      <vt:lpstr>Athena Query Editor </vt:lpstr>
      <vt:lpstr>Athena Query Results (Belsomra Sample Output)</vt:lpstr>
      <vt:lpstr>Databases/Tables</vt:lpstr>
      <vt:lpstr>Data Extract steps for Belsomra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213</cp:revision>
  <dcterms:created xsi:type="dcterms:W3CDTF">2022-11-08T10:28:18Z</dcterms:created>
  <dcterms:modified xsi:type="dcterms:W3CDTF">2023-09-13T18:03:09Z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