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394" r:id="rId5"/>
    <p:sldId id="414" r:id="rId6"/>
    <p:sldId id="415" r:id="rId7"/>
    <p:sldId id="429" r:id="rId8"/>
    <p:sldId id="428" r:id="rId9"/>
    <p:sldId id="416" r:id="rId10"/>
    <p:sldId id="418" r:id="rId11"/>
    <p:sldId id="417" r:id="rId12"/>
    <p:sldId id="419" r:id="rId13"/>
    <p:sldId id="422" r:id="rId14"/>
    <p:sldId id="420" r:id="rId15"/>
    <p:sldId id="423" r:id="rId16"/>
    <p:sldId id="424" r:id="rId1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394"/>
            <p14:sldId id="414"/>
            <p14:sldId id="415"/>
            <p14:sldId id="429"/>
            <p14:sldId id="428"/>
            <p14:sldId id="416"/>
            <p14:sldId id="418"/>
            <p14:sldId id="417"/>
            <p14:sldId id="419"/>
            <p14:sldId id="422"/>
            <p14:sldId id="420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60" d="100"/>
          <a:sy n="60" d="100"/>
        </p:scale>
        <p:origin x="84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DF456-AEC4-41EC-A001-D032518AA8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C9CAE-E668-467E-A468-5788D9E96A5F}">
      <dgm:prSet phldrT="[Text]" custT="1"/>
      <dgm:spPr/>
      <dgm:t>
        <a:bodyPr/>
        <a:lstStyle/>
        <a:p>
          <a:r>
            <a:rPr lang="en-US" sz="2000" dirty="0"/>
            <a:t>Counts</a:t>
          </a:r>
        </a:p>
      </dgm:t>
    </dgm:pt>
    <dgm:pt modelId="{DDF86A4C-563C-479A-9529-003A88665946}" type="parTrans" cxnId="{B3CAB261-10C0-4B5E-9709-014A481A8EF7}">
      <dgm:prSet/>
      <dgm:spPr/>
      <dgm:t>
        <a:bodyPr/>
        <a:lstStyle/>
        <a:p>
          <a:endParaRPr lang="en-US" sz="2000"/>
        </a:p>
      </dgm:t>
    </dgm:pt>
    <dgm:pt modelId="{67DEADDE-8CD9-46F7-8400-29FFB3D0788F}" type="sibTrans" cxnId="{B3CAB261-10C0-4B5E-9709-014A481A8EF7}">
      <dgm:prSet/>
      <dgm:spPr/>
      <dgm:t>
        <a:bodyPr/>
        <a:lstStyle/>
        <a:p>
          <a:endParaRPr lang="en-US" sz="2000"/>
        </a:p>
      </dgm:t>
    </dgm:pt>
    <dgm:pt modelId="{2F8EBCF0-DA7F-4276-AA77-25204BE7A5AA}">
      <dgm:prSet phldrT="[Text]" custT="1"/>
      <dgm:spPr/>
      <dgm:t>
        <a:bodyPr/>
        <a:lstStyle/>
        <a:p>
          <a:r>
            <a:rPr lang="en-US" sz="2000" dirty="0"/>
            <a:t># of Records</a:t>
          </a:r>
        </a:p>
      </dgm:t>
    </dgm:pt>
    <dgm:pt modelId="{DFD6EC35-5386-4900-982C-00CF2B8435D9}" type="parTrans" cxnId="{C233A88B-C963-439A-8BA1-F0CFDADBEB63}">
      <dgm:prSet/>
      <dgm:spPr/>
      <dgm:t>
        <a:bodyPr/>
        <a:lstStyle/>
        <a:p>
          <a:endParaRPr lang="en-US" sz="2000"/>
        </a:p>
      </dgm:t>
    </dgm:pt>
    <dgm:pt modelId="{DFE403E7-C5AA-43DB-9B23-2C61C03796E3}" type="sibTrans" cxnId="{C233A88B-C963-439A-8BA1-F0CFDADBEB63}">
      <dgm:prSet/>
      <dgm:spPr/>
      <dgm:t>
        <a:bodyPr/>
        <a:lstStyle/>
        <a:p>
          <a:endParaRPr lang="en-US" sz="2000"/>
        </a:p>
      </dgm:t>
    </dgm:pt>
    <dgm:pt modelId="{7467A857-0988-4594-9BCF-B6AEA19E96AD}">
      <dgm:prSet phldrT="[Text]" custT="1"/>
      <dgm:spPr/>
      <dgm:t>
        <a:bodyPr/>
        <a:lstStyle/>
        <a:p>
          <a:r>
            <a:rPr lang="en-US" sz="2000" dirty="0"/>
            <a:t># Missing</a:t>
          </a:r>
        </a:p>
      </dgm:t>
    </dgm:pt>
    <dgm:pt modelId="{B6E89EA1-2FDE-46AC-A64C-70ED79AD0430}" type="parTrans" cxnId="{2F5A3088-E103-4F81-8120-FDE681D050CC}">
      <dgm:prSet/>
      <dgm:spPr/>
      <dgm:t>
        <a:bodyPr/>
        <a:lstStyle/>
        <a:p>
          <a:endParaRPr lang="en-US" sz="2000"/>
        </a:p>
      </dgm:t>
    </dgm:pt>
    <dgm:pt modelId="{0FEC9B96-7D64-4BB4-95CE-F07B4C9458C1}" type="sibTrans" cxnId="{2F5A3088-E103-4F81-8120-FDE681D050CC}">
      <dgm:prSet/>
      <dgm:spPr/>
      <dgm:t>
        <a:bodyPr/>
        <a:lstStyle/>
        <a:p>
          <a:endParaRPr lang="en-US" sz="2000"/>
        </a:p>
      </dgm:t>
    </dgm:pt>
    <dgm:pt modelId="{CA935F4E-04E1-4AC8-89ED-713466015EF3}">
      <dgm:prSet phldrT="[Text]" custT="1"/>
      <dgm:spPr/>
      <dgm:t>
        <a:bodyPr/>
        <a:lstStyle/>
        <a:p>
          <a:r>
            <a:rPr lang="en-US" sz="2000" dirty="0"/>
            <a:t>Basic Stats</a:t>
          </a:r>
        </a:p>
      </dgm:t>
    </dgm:pt>
    <dgm:pt modelId="{B473A7B7-A76D-4CB1-AE90-90FDADB4149B}" type="parTrans" cxnId="{E44D46E2-9606-4EFC-9573-3784233A68D6}">
      <dgm:prSet/>
      <dgm:spPr/>
      <dgm:t>
        <a:bodyPr/>
        <a:lstStyle/>
        <a:p>
          <a:endParaRPr lang="en-US" sz="2000"/>
        </a:p>
      </dgm:t>
    </dgm:pt>
    <dgm:pt modelId="{1C4F16B1-6674-4361-998A-CD6FD45B4882}" type="sibTrans" cxnId="{E44D46E2-9606-4EFC-9573-3784233A68D6}">
      <dgm:prSet/>
      <dgm:spPr/>
      <dgm:t>
        <a:bodyPr/>
        <a:lstStyle/>
        <a:p>
          <a:endParaRPr lang="en-US" sz="2000"/>
        </a:p>
      </dgm:t>
    </dgm:pt>
    <dgm:pt modelId="{1CBF6179-4118-40C2-888F-49F18BE3C1B6}">
      <dgm:prSet phldrT="[Text]" custT="1"/>
      <dgm:spPr/>
      <dgm:t>
        <a:bodyPr/>
        <a:lstStyle/>
        <a:p>
          <a:r>
            <a:rPr lang="en-US" sz="2000" dirty="0"/>
            <a:t>Sum, Average, Standard Deviation</a:t>
          </a:r>
        </a:p>
      </dgm:t>
    </dgm:pt>
    <dgm:pt modelId="{6DA2D913-1094-4C88-A4D3-79EED30616EF}" type="parTrans" cxnId="{7A77BAEF-6766-49BF-8716-3444D38020EE}">
      <dgm:prSet/>
      <dgm:spPr/>
      <dgm:t>
        <a:bodyPr/>
        <a:lstStyle/>
        <a:p>
          <a:endParaRPr lang="en-US" sz="2000"/>
        </a:p>
      </dgm:t>
    </dgm:pt>
    <dgm:pt modelId="{77E6EB8A-7E90-4584-BF9D-F29AF1946439}" type="sibTrans" cxnId="{7A77BAEF-6766-49BF-8716-3444D38020EE}">
      <dgm:prSet/>
      <dgm:spPr/>
      <dgm:t>
        <a:bodyPr/>
        <a:lstStyle/>
        <a:p>
          <a:endParaRPr lang="en-US" sz="2000"/>
        </a:p>
      </dgm:t>
    </dgm:pt>
    <dgm:pt modelId="{06DB4BBB-3DDD-44B2-A2B0-E59E7BB3E713}">
      <dgm:prSet phldrT="[Text]" custT="1"/>
      <dgm:spPr/>
      <dgm:t>
        <a:bodyPr/>
        <a:lstStyle/>
        <a:p>
          <a:r>
            <a:rPr lang="en-US" sz="2000" dirty="0"/>
            <a:t>Min, Max</a:t>
          </a:r>
        </a:p>
      </dgm:t>
    </dgm:pt>
    <dgm:pt modelId="{11864E13-A563-4B98-BA42-1E1B4847B0E8}" type="parTrans" cxnId="{9250796B-66A3-4107-9383-1806A0DA366D}">
      <dgm:prSet/>
      <dgm:spPr/>
      <dgm:t>
        <a:bodyPr/>
        <a:lstStyle/>
        <a:p>
          <a:endParaRPr lang="en-US" sz="2000"/>
        </a:p>
      </dgm:t>
    </dgm:pt>
    <dgm:pt modelId="{BA72E930-56A6-4CC8-90C2-F0627D964F9A}" type="sibTrans" cxnId="{9250796B-66A3-4107-9383-1806A0DA366D}">
      <dgm:prSet/>
      <dgm:spPr/>
      <dgm:t>
        <a:bodyPr/>
        <a:lstStyle/>
        <a:p>
          <a:endParaRPr lang="en-US" sz="2000"/>
        </a:p>
      </dgm:t>
    </dgm:pt>
    <dgm:pt modelId="{CCBA2E8A-6AAD-416C-A2E0-30853BB8DF70}">
      <dgm:prSet phldrT="[Text]" custT="1"/>
      <dgm:spPr/>
      <dgm:t>
        <a:bodyPr/>
        <a:lstStyle/>
        <a:p>
          <a:r>
            <a:rPr lang="en-US" sz="2000" dirty="0"/>
            <a:t>Distributions</a:t>
          </a:r>
        </a:p>
      </dgm:t>
    </dgm:pt>
    <dgm:pt modelId="{B1C59DB7-D2C8-44B9-A61A-69E0E6D7C74D}" type="parTrans" cxnId="{F989FEE8-70E0-4E0E-B41F-B64685EC5114}">
      <dgm:prSet/>
      <dgm:spPr/>
      <dgm:t>
        <a:bodyPr/>
        <a:lstStyle/>
        <a:p>
          <a:endParaRPr lang="en-US" sz="2000"/>
        </a:p>
      </dgm:t>
    </dgm:pt>
    <dgm:pt modelId="{2896B011-2EF4-47B0-ABCB-573E77554E17}" type="sibTrans" cxnId="{F989FEE8-70E0-4E0E-B41F-B64685EC5114}">
      <dgm:prSet/>
      <dgm:spPr/>
      <dgm:t>
        <a:bodyPr/>
        <a:lstStyle/>
        <a:p>
          <a:endParaRPr lang="en-US" sz="2000"/>
        </a:p>
      </dgm:t>
    </dgm:pt>
    <dgm:pt modelId="{A015317F-20BF-4D74-B3C7-BE0B7F74DDF0}">
      <dgm:prSet phldrT="[Text]" custT="1"/>
      <dgm:spPr/>
      <dgm:t>
        <a:bodyPr/>
        <a:lstStyle/>
        <a:p>
          <a:r>
            <a:rPr lang="en-US" sz="2000" dirty="0"/>
            <a:t>Percentiles (1%, 5%, 25%(Q1), 50%(Median), 75%(Q2), 90%, 95%, 99%)</a:t>
          </a:r>
        </a:p>
      </dgm:t>
    </dgm:pt>
    <dgm:pt modelId="{F2B3E3EB-E9DF-48CA-9833-02F8467BA48D}" type="parTrans" cxnId="{014EAEB5-452A-42FC-BE62-F1F20D3312AE}">
      <dgm:prSet/>
      <dgm:spPr/>
      <dgm:t>
        <a:bodyPr/>
        <a:lstStyle/>
        <a:p>
          <a:endParaRPr lang="en-US" sz="2000"/>
        </a:p>
      </dgm:t>
    </dgm:pt>
    <dgm:pt modelId="{2C84F6C2-8611-4C1B-B175-646687B7A6E1}" type="sibTrans" cxnId="{014EAEB5-452A-42FC-BE62-F1F20D3312AE}">
      <dgm:prSet/>
      <dgm:spPr/>
      <dgm:t>
        <a:bodyPr/>
        <a:lstStyle/>
        <a:p>
          <a:endParaRPr lang="en-US" sz="2000"/>
        </a:p>
      </dgm:t>
    </dgm:pt>
    <dgm:pt modelId="{BB3E5167-8A4A-4DDB-BCC1-5A9CACA3C811}">
      <dgm:prSet phldrT="[Text]" custT="1"/>
      <dgm:spPr/>
      <dgm:t>
        <a:bodyPr/>
        <a:lstStyle/>
        <a:p>
          <a:r>
            <a:rPr lang="en-US" sz="2000" dirty="0"/>
            <a:t>Skewness, Kurtosis</a:t>
          </a:r>
        </a:p>
      </dgm:t>
    </dgm:pt>
    <dgm:pt modelId="{94272BF5-A921-41C8-A989-FCC6160030C1}" type="parTrans" cxnId="{60A7AD80-A8D7-4309-95D7-057FB884640D}">
      <dgm:prSet/>
      <dgm:spPr/>
      <dgm:t>
        <a:bodyPr/>
        <a:lstStyle/>
        <a:p>
          <a:endParaRPr lang="en-US" sz="2000"/>
        </a:p>
      </dgm:t>
    </dgm:pt>
    <dgm:pt modelId="{13C3C030-E2C1-4D78-BB1E-35820CB6253E}" type="sibTrans" cxnId="{60A7AD80-A8D7-4309-95D7-057FB884640D}">
      <dgm:prSet/>
      <dgm:spPr/>
      <dgm:t>
        <a:bodyPr/>
        <a:lstStyle/>
        <a:p>
          <a:endParaRPr lang="en-US" sz="2000"/>
        </a:p>
      </dgm:t>
    </dgm:pt>
    <dgm:pt modelId="{4901719F-D713-4FE7-98D4-EBD95B475C95}">
      <dgm:prSet phldrT="[Text]" custT="1"/>
      <dgm:spPr/>
      <dgm:t>
        <a:bodyPr/>
        <a:lstStyle/>
        <a:p>
          <a:r>
            <a:rPr lang="en-US" sz="1800" dirty="0"/>
            <a:t>Expect minimal missing data. Fill them with zeroes or default values or Null values as applicable  </a:t>
          </a:r>
        </a:p>
      </dgm:t>
    </dgm:pt>
    <dgm:pt modelId="{72EADF60-426A-467B-8389-D15A3552BB62}" type="parTrans" cxnId="{BB79D5C5-0C56-4B96-87F4-1B47A3BE5C4A}">
      <dgm:prSet/>
      <dgm:spPr/>
      <dgm:t>
        <a:bodyPr/>
        <a:lstStyle/>
        <a:p>
          <a:endParaRPr lang="en-US"/>
        </a:p>
      </dgm:t>
    </dgm:pt>
    <dgm:pt modelId="{D44698F9-9660-434D-9FDC-C2B78AFF9EBB}" type="sibTrans" cxnId="{BB79D5C5-0C56-4B96-87F4-1B47A3BE5C4A}">
      <dgm:prSet/>
      <dgm:spPr/>
      <dgm:t>
        <a:bodyPr/>
        <a:lstStyle/>
        <a:p>
          <a:endParaRPr lang="en-US"/>
        </a:p>
      </dgm:t>
    </dgm:pt>
    <dgm:pt modelId="{4B6D98E7-BA85-4D66-8E85-806C582C53E3}">
      <dgm:prSet phldrT="[Text]" custT="1"/>
      <dgm:spPr/>
      <dgm:t>
        <a:bodyPr/>
        <a:lstStyle/>
        <a:p>
          <a:r>
            <a:rPr lang="en-US" sz="1800" dirty="0"/>
            <a:t>Explore each distribution and understand its skewness – helps in planning transformations</a:t>
          </a:r>
        </a:p>
      </dgm:t>
    </dgm:pt>
    <dgm:pt modelId="{2109EBF8-EFDA-481A-A87F-7846C51456E8}" type="parTrans" cxnId="{8B0F3E53-4BCB-4826-85D5-515CA60DC80B}">
      <dgm:prSet/>
      <dgm:spPr/>
      <dgm:t>
        <a:bodyPr/>
        <a:lstStyle/>
        <a:p>
          <a:endParaRPr lang="en-US"/>
        </a:p>
      </dgm:t>
    </dgm:pt>
    <dgm:pt modelId="{9F940204-52A7-4356-A87D-74EB8A53C4B6}" type="sibTrans" cxnId="{8B0F3E53-4BCB-4826-85D5-515CA60DC80B}">
      <dgm:prSet/>
      <dgm:spPr/>
      <dgm:t>
        <a:bodyPr/>
        <a:lstStyle/>
        <a:p>
          <a:endParaRPr lang="en-US"/>
        </a:p>
      </dgm:t>
    </dgm:pt>
    <dgm:pt modelId="{6C165485-EE82-4B13-A430-0F9C77B84D21}" type="pres">
      <dgm:prSet presAssocID="{B7DDF456-AEC4-41EC-A001-D032518AA8D9}" presName="Name0" presStyleCnt="0">
        <dgm:presLayoutVars>
          <dgm:dir/>
          <dgm:animLvl val="lvl"/>
          <dgm:resizeHandles val="exact"/>
        </dgm:presLayoutVars>
      </dgm:prSet>
      <dgm:spPr/>
    </dgm:pt>
    <dgm:pt modelId="{50A2C00A-406A-4BEE-A4A2-BF073AEDD5E1}" type="pres">
      <dgm:prSet presAssocID="{D7CC9CAE-E668-467E-A468-5788D9E96A5F}" presName="composite" presStyleCnt="0"/>
      <dgm:spPr/>
    </dgm:pt>
    <dgm:pt modelId="{B75DB5C2-A49F-46CD-B6EC-6992894BBAD3}" type="pres">
      <dgm:prSet presAssocID="{D7CC9CAE-E668-467E-A468-5788D9E96A5F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78B67BAF-6322-4C59-BFFA-FD5CD47448CB}" type="pres">
      <dgm:prSet presAssocID="{D7CC9CAE-E668-467E-A468-5788D9E96A5F}" presName="desTx" presStyleLbl="alignAccFollowNode1" presStyleIdx="0" presStyleCnt="3">
        <dgm:presLayoutVars>
          <dgm:bulletEnabled val="1"/>
        </dgm:presLayoutVars>
      </dgm:prSet>
      <dgm:spPr/>
    </dgm:pt>
    <dgm:pt modelId="{55AF5EE0-BACC-4943-A3B5-7553BAA41EBD}" type="pres">
      <dgm:prSet presAssocID="{67DEADDE-8CD9-46F7-8400-29FFB3D0788F}" presName="space" presStyleCnt="0"/>
      <dgm:spPr/>
    </dgm:pt>
    <dgm:pt modelId="{496D5F54-CB88-4CBD-A78E-B41D0DD97070}" type="pres">
      <dgm:prSet presAssocID="{CA935F4E-04E1-4AC8-89ED-713466015EF3}" presName="composite" presStyleCnt="0"/>
      <dgm:spPr/>
    </dgm:pt>
    <dgm:pt modelId="{73B6BB22-6D8A-4611-BAC5-84351EE1C1BE}" type="pres">
      <dgm:prSet presAssocID="{CA935F4E-04E1-4AC8-89ED-713466015EF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3B19287-492C-4C3E-854E-B953DAD5B296}" type="pres">
      <dgm:prSet presAssocID="{CA935F4E-04E1-4AC8-89ED-713466015EF3}" presName="desTx" presStyleLbl="alignAccFollowNode1" presStyleIdx="1" presStyleCnt="3">
        <dgm:presLayoutVars>
          <dgm:bulletEnabled val="1"/>
        </dgm:presLayoutVars>
      </dgm:prSet>
      <dgm:spPr/>
    </dgm:pt>
    <dgm:pt modelId="{FE961335-BCF1-47D9-AA22-569A44B023AE}" type="pres">
      <dgm:prSet presAssocID="{1C4F16B1-6674-4361-998A-CD6FD45B4882}" presName="space" presStyleCnt="0"/>
      <dgm:spPr/>
    </dgm:pt>
    <dgm:pt modelId="{164F7150-885C-4B90-AA74-26A0A43F94E7}" type="pres">
      <dgm:prSet presAssocID="{CCBA2E8A-6AAD-416C-A2E0-30853BB8DF70}" presName="composite" presStyleCnt="0"/>
      <dgm:spPr/>
    </dgm:pt>
    <dgm:pt modelId="{3A1D0B03-691F-4293-953F-0FBE3695E2D0}" type="pres">
      <dgm:prSet presAssocID="{CCBA2E8A-6AAD-416C-A2E0-30853BB8DF7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313AB02-19A6-4593-B1D9-70F09C0DE636}" type="pres">
      <dgm:prSet presAssocID="{CCBA2E8A-6AAD-416C-A2E0-30853BB8DF7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2ACB20D-4153-4FA2-8A21-A0444588A6E1}" type="presOf" srcId="{D7CC9CAE-E668-467E-A468-5788D9E96A5F}" destId="{B75DB5C2-A49F-46CD-B6EC-6992894BBAD3}" srcOrd="0" destOrd="0" presId="urn:microsoft.com/office/officeart/2005/8/layout/hList1"/>
    <dgm:cxn modelId="{0D0B162F-8EB6-48F3-9678-5633125446BB}" type="presOf" srcId="{4B6D98E7-BA85-4D66-8E85-806C582C53E3}" destId="{0313AB02-19A6-4593-B1D9-70F09C0DE636}" srcOrd="0" destOrd="2" presId="urn:microsoft.com/office/officeart/2005/8/layout/hList1"/>
    <dgm:cxn modelId="{B3CAB261-10C0-4B5E-9709-014A481A8EF7}" srcId="{B7DDF456-AEC4-41EC-A001-D032518AA8D9}" destId="{D7CC9CAE-E668-467E-A468-5788D9E96A5F}" srcOrd="0" destOrd="0" parTransId="{DDF86A4C-563C-479A-9529-003A88665946}" sibTransId="{67DEADDE-8CD9-46F7-8400-29FFB3D0788F}"/>
    <dgm:cxn modelId="{3B4A9F42-7E5A-49C4-8E28-6F143F76B93D}" type="presOf" srcId="{2F8EBCF0-DA7F-4276-AA77-25204BE7A5AA}" destId="{78B67BAF-6322-4C59-BFFA-FD5CD47448CB}" srcOrd="0" destOrd="0" presId="urn:microsoft.com/office/officeart/2005/8/layout/hList1"/>
    <dgm:cxn modelId="{9250796B-66A3-4107-9383-1806A0DA366D}" srcId="{CA935F4E-04E1-4AC8-89ED-713466015EF3}" destId="{06DB4BBB-3DDD-44B2-A2B0-E59E7BB3E713}" srcOrd="1" destOrd="0" parTransId="{11864E13-A563-4B98-BA42-1E1B4847B0E8}" sibTransId="{BA72E930-56A6-4CC8-90C2-F0627D964F9A}"/>
    <dgm:cxn modelId="{8B0F3E53-4BCB-4826-85D5-515CA60DC80B}" srcId="{CCBA2E8A-6AAD-416C-A2E0-30853BB8DF70}" destId="{4B6D98E7-BA85-4D66-8E85-806C582C53E3}" srcOrd="2" destOrd="0" parTransId="{2109EBF8-EFDA-481A-A87F-7846C51456E8}" sibTransId="{9F940204-52A7-4356-A87D-74EB8A53C4B6}"/>
    <dgm:cxn modelId="{650C557C-B018-4DAB-AF5B-BE4A07B253CE}" type="presOf" srcId="{06DB4BBB-3DDD-44B2-A2B0-E59E7BB3E713}" destId="{83B19287-492C-4C3E-854E-B953DAD5B296}" srcOrd="0" destOrd="1" presId="urn:microsoft.com/office/officeart/2005/8/layout/hList1"/>
    <dgm:cxn modelId="{60A7AD80-A8D7-4309-95D7-057FB884640D}" srcId="{CCBA2E8A-6AAD-416C-A2E0-30853BB8DF70}" destId="{BB3E5167-8A4A-4DDB-BCC1-5A9CACA3C811}" srcOrd="1" destOrd="0" parTransId="{94272BF5-A921-41C8-A989-FCC6160030C1}" sibTransId="{13C3C030-E2C1-4D78-BB1E-35820CB6253E}"/>
    <dgm:cxn modelId="{D2482383-CF74-4A94-9F3B-661F02C5286E}" type="presOf" srcId="{BB3E5167-8A4A-4DDB-BCC1-5A9CACA3C811}" destId="{0313AB02-19A6-4593-B1D9-70F09C0DE636}" srcOrd="0" destOrd="1" presId="urn:microsoft.com/office/officeart/2005/8/layout/hList1"/>
    <dgm:cxn modelId="{2F5A3088-E103-4F81-8120-FDE681D050CC}" srcId="{D7CC9CAE-E668-467E-A468-5788D9E96A5F}" destId="{7467A857-0988-4594-9BCF-B6AEA19E96AD}" srcOrd="1" destOrd="0" parTransId="{B6E89EA1-2FDE-46AC-A64C-70ED79AD0430}" sibTransId="{0FEC9B96-7D64-4BB4-95CE-F07B4C9458C1}"/>
    <dgm:cxn modelId="{C233A88B-C963-439A-8BA1-F0CFDADBEB63}" srcId="{D7CC9CAE-E668-467E-A468-5788D9E96A5F}" destId="{2F8EBCF0-DA7F-4276-AA77-25204BE7A5AA}" srcOrd="0" destOrd="0" parTransId="{DFD6EC35-5386-4900-982C-00CF2B8435D9}" sibTransId="{DFE403E7-C5AA-43DB-9B23-2C61C03796E3}"/>
    <dgm:cxn modelId="{F2009F9C-F7BB-4E26-8BC9-3D40BFFEA10C}" type="presOf" srcId="{B7DDF456-AEC4-41EC-A001-D032518AA8D9}" destId="{6C165485-EE82-4B13-A430-0F9C77B84D21}" srcOrd="0" destOrd="0" presId="urn:microsoft.com/office/officeart/2005/8/layout/hList1"/>
    <dgm:cxn modelId="{1DEF2AA3-AE44-4B54-8AD2-F67389CDDA53}" type="presOf" srcId="{7467A857-0988-4594-9BCF-B6AEA19E96AD}" destId="{78B67BAF-6322-4C59-BFFA-FD5CD47448CB}" srcOrd="0" destOrd="1" presId="urn:microsoft.com/office/officeart/2005/8/layout/hList1"/>
    <dgm:cxn modelId="{EB37A3B5-9F8B-42FB-9751-954147FCBA84}" type="presOf" srcId="{CCBA2E8A-6AAD-416C-A2E0-30853BB8DF70}" destId="{3A1D0B03-691F-4293-953F-0FBE3695E2D0}" srcOrd="0" destOrd="0" presId="urn:microsoft.com/office/officeart/2005/8/layout/hList1"/>
    <dgm:cxn modelId="{014EAEB5-452A-42FC-BE62-F1F20D3312AE}" srcId="{CCBA2E8A-6AAD-416C-A2E0-30853BB8DF70}" destId="{A015317F-20BF-4D74-B3C7-BE0B7F74DDF0}" srcOrd="0" destOrd="0" parTransId="{F2B3E3EB-E9DF-48CA-9833-02F8467BA48D}" sibTransId="{2C84F6C2-8611-4C1B-B175-646687B7A6E1}"/>
    <dgm:cxn modelId="{0635D0C0-0D7D-41BB-83BA-FA82DF4A1614}" type="presOf" srcId="{4901719F-D713-4FE7-98D4-EBD95B475C95}" destId="{78B67BAF-6322-4C59-BFFA-FD5CD47448CB}" srcOrd="0" destOrd="2" presId="urn:microsoft.com/office/officeart/2005/8/layout/hList1"/>
    <dgm:cxn modelId="{10ED4DC2-6355-49FD-B60D-DD5387E399E8}" type="presOf" srcId="{A015317F-20BF-4D74-B3C7-BE0B7F74DDF0}" destId="{0313AB02-19A6-4593-B1D9-70F09C0DE636}" srcOrd="0" destOrd="0" presId="urn:microsoft.com/office/officeart/2005/8/layout/hList1"/>
    <dgm:cxn modelId="{BB79D5C5-0C56-4B96-87F4-1B47A3BE5C4A}" srcId="{D7CC9CAE-E668-467E-A468-5788D9E96A5F}" destId="{4901719F-D713-4FE7-98D4-EBD95B475C95}" srcOrd="2" destOrd="0" parTransId="{72EADF60-426A-467B-8389-D15A3552BB62}" sibTransId="{D44698F9-9660-434D-9FDC-C2B78AFF9EBB}"/>
    <dgm:cxn modelId="{7FB69ADC-86A1-4EFF-859C-568AE1F9777F}" type="presOf" srcId="{1CBF6179-4118-40C2-888F-49F18BE3C1B6}" destId="{83B19287-492C-4C3E-854E-B953DAD5B296}" srcOrd="0" destOrd="0" presId="urn:microsoft.com/office/officeart/2005/8/layout/hList1"/>
    <dgm:cxn modelId="{E44D46E2-9606-4EFC-9573-3784233A68D6}" srcId="{B7DDF456-AEC4-41EC-A001-D032518AA8D9}" destId="{CA935F4E-04E1-4AC8-89ED-713466015EF3}" srcOrd="1" destOrd="0" parTransId="{B473A7B7-A76D-4CB1-AE90-90FDADB4149B}" sibTransId="{1C4F16B1-6674-4361-998A-CD6FD45B4882}"/>
    <dgm:cxn modelId="{F989FEE8-70E0-4E0E-B41F-B64685EC5114}" srcId="{B7DDF456-AEC4-41EC-A001-D032518AA8D9}" destId="{CCBA2E8A-6AAD-416C-A2E0-30853BB8DF70}" srcOrd="2" destOrd="0" parTransId="{B1C59DB7-D2C8-44B9-A61A-69E0E6D7C74D}" sibTransId="{2896B011-2EF4-47B0-ABCB-573E77554E17}"/>
    <dgm:cxn modelId="{7A77BAEF-6766-49BF-8716-3444D38020EE}" srcId="{CA935F4E-04E1-4AC8-89ED-713466015EF3}" destId="{1CBF6179-4118-40C2-888F-49F18BE3C1B6}" srcOrd="0" destOrd="0" parTransId="{6DA2D913-1094-4C88-A4D3-79EED30616EF}" sibTransId="{77E6EB8A-7E90-4584-BF9D-F29AF1946439}"/>
    <dgm:cxn modelId="{F471E5F5-4825-4DD0-A5F9-5F7BC2B88635}" type="presOf" srcId="{CA935F4E-04E1-4AC8-89ED-713466015EF3}" destId="{73B6BB22-6D8A-4611-BAC5-84351EE1C1BE}" srcOrd="0" destOrd="0" presId="urn:microsoft.com/office/officeart/2005/8/layout/hList1"/>
    <dgm:cxn modelId="{FE0B4E6A-B443-427D-BF98-B7F58662F02F}" type="presParOf" srcId="{6C165485-EE82-4B13-A430-0F9C77B84D21}" destId="{50A2C00A-406A-4BEE-A4A2-BF073AEDD5E1}" srcOrd="0" destOrd="0" presId="urn:microsoft.com/office/officeart/2005/8/layout/hList1"/>
    <dgm:cxn modelId="{E7883ED4-1EB9-4ED6-89F9-958D2AAD0911}" type="presParOf" srcId="{50A2C00A-406A-4BEE-A4A2-BF073AEDD5E1}" destId="{B75DB5C2-A49F-46CD-B6EC-6992894BBAD3}" srcOrd="0" destOrd="0" presId="urn:microsoft.com/office/officeart/2005/8/layout/hList1"/>
    <dgm:cxn modelId="{C3C05294-239F-4154-AE9D-539CDD1A8922}" type="presParOf" srcId="{50A2C00A-406A-4BEE-A4A2-BF073AEDD5E1}" destId="{78B67BAF-6322-4C59-BFFA-FD5CD47448CB}" srcOrd="1" destOrd="0" presId="urn:microsoft.com/office/officeart/2005/8/layout/hList1"/>
    <dgm:cxn modelId="{843BA42B-74ED-4F70-8ABB-A7203AB6485B}" type="presParOf" srcId="{6C165485-EE82-4B13-A430-0F9C77B84D21}" destId="{55AF5EE0-BACC-4943-A3B5-7553BAA41EBD}" srcOrd="1" destOrd="0" presId="urn:microsoft.com/office/officeart/2005/8/layout/hList1"/>
    <dgm:cxn modelId="{F2099218-AE75-4DF6-A483-762099698CE0}" type="presParOf" srcId="{6C165485-EE82-4B13-A430-0F9C77B84D21}" destId="{496D5F54-CB88-4CBD-A78E-B41D0DD97070}" srcOrd="2" destOrd="0" presId="urn:microsoft.com/office/officeart/2005/8/layout/hList1"/>
    <dgm:cxn modelId="{3479303B-E0EE-46F8-8125-2ABAA45588F0}" type="presParOf" srcId="{496D5F54-CB88-4CBD-A78E-B41D0DD97070}" destId="{73B6BB22-6D8A-4611-BAC5-84351EE1C1BE}" srcOrd="0" destOrd="0" presId="urn:microsoft.com/office/officeart/2005/8/layout/hList1"/>
    <dgm:cxn modelId="{81B60B55-93F6-4689-9488-1FADAF7FE09D}" type="presParOf" srcId="{496D5F54-CB88-4CBD-A78E-B41D0DD97070}" destId="{83B19287-492C-4C3E-854E-B953DAD5B296}" srcOrd="1" destOrd="0" presId="urn:microsoft.com/office/officeart/2005/8/layout/hList1"/>
    <dgm:cxn modelId="{A0D53CAA-DF88-47DD-A97C-F50EE87659A6}" type="presParOf" srcId="{6C165485-EE82-4B13-A430-0F9C77B84D21}" destId="{FE961335-BCF1-47D9-AA22-569A44B023AE}" srcOrd="3" destOrd="0" presId="urn:microsoft.com/office/officeart/2005/8/layout/hList1"/>
    <dgm:cxn modelId="{2C8DD65A-1AA9-4D59-91C7-98A8F9C564B9}" type="presParOf" srcId="{6C165485-EE82-4B13-A430-0F9C77B84D21}" destId="{164F7150-885C-4B90-AA74-26A0A43F94E7}" srcOrd="4" destOrd="0" presId="urn:microsoft.com/office/officeart/2005/8/layout/hList1"/>
    <dgm:cxn modelId="{949ADB96-9ED7-4C93-8AC1-C76350B05132}" type="presParOf" srcId="{164F7150-885C-4B90-AA74-26A0A43F94E7}" destId="{3A1D0B03-691F-4293-953F-0FBE3695E2D0}" srcOrd="0" destOrd="0" presId="urn:microsoft.com/office/officeart/2005/8/layout/hList1"/>
    <dgm:cxn modelId="{29FE6888-ACEE-4A5E-88E1-07A4E568644A}" type="presParOf" srcId="{164F7150-885C-4B90-AA74-26A0A43F94E7}" destId="{0313AB02-19A6-4593-B1D9-70F09C0DE6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DB5C2-A49F-46CD-B6EC-6992894BBAD3}">
      <dsp:nvSpPr>
        <dsp:cNvPr id="0" name=""/>
        <dsp:cNvSpPr/>
      </dsp:nvSpPr>
      <dsp:spPr>
        <a:xfrm>
          <a:off x="3476" y="14079"/>
          <a:ext cx="338943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Counts</a:t>
          </a:r>
        </a:p>
      </dsp:txBody>
      <dsp:txXfrm>
        <a:off x="3476" y="14079"/>
        <a:ext cx="3389439" cy="633600"/>
      </dsp:txXfrm>
    </dsp:sp>
    <dsp:sp modelId="{78B67BAF-6322-4C59-BFFA-FD5CD47448CB}">
      <dsp:nvSpPr>
        <dsp:cNvPr id="0" name=""/>
        <dsp:cNvSpPr/>
      </dsp:nvSpPr>
      <dsp:spPr>
        <a:xfrm>
          <a:off x="3476" y="647679"/>
          <a:ext cx="3389439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# of Records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# Missing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Expect minimal missing data. Fill them with zeroes or default values or Null values as applicable  </a:t>
          </a:r>
        </a:p>
      </dsp:txBody>
      <dsp:txXfrm>
        <a:off x="3476" y="647679"/>
        <a:ext cx="3389439" cy="3038371"/>
      </dsp:txXfrm>
    </dsp:sp>
    <dsp:sp modelId="{73B6BB22-6D8A-4611-BAC5-84351EE1C1BE}">
      <dsp:nvSpPr>
        <dsp:cNvPr id="0" name=""/>
        <dsp:cNvSpPr/>
      </dsp:nvSpPr>
      <dsp:spPr>
        <a:xfrm>
          <a:off x="3867437" y="14079"/>
          <a:ext cx="338943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Basic Stats</a:t>
          </a:r>
        </a:p>
      </dsp:txBody>
      <dsp:txXfrm>
        <a:off x="3867437" y="14079"/>
        <a:ext cx="3389439" cy="633600"/>
      </dsp:txXfrm>
    </dsp:sp>
    <dsp:sp modelId="{83B19287-492C-4C3E-854E-B953DAD5B296}">
      <dsp:nvSpPr>
        <dsp:cNvPr id="0" name=""/>
        <dsp:cNvSpPr/>
      </dsp:nvSpPr>
      <dsp:spPr>
        <a:xfrm>
          <a:off x="3867437" y="647679"/>
          <a:ext cx="3389439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Sum, Average, Standard Deviation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Min, Max</a:t>
          </a:r>
        </a:p>
      </dsp:txBody>
      <dsp:txXfrm>
        <a:off x="3867437" y="647679"/>
        <a:ext cx="3389439" cy="3038371"/>
      </dsp:txXfrm>
    </dsp:sp>
    <dsp:sp modelId="{3A1D0B03-691F-4293-953F-0FBE3695E2D0}">
      <dsp:nvSpPr>
        <dsp:cNvPr id="0" name=""/>
        <dsp:cNvSpPr/>
      </dsp:nvSpPr>
      <dsp:spPr>
        <a:xfrm>
          <a:off x="7731398" y="14079"/>
          <a:ext cx="338943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Distributions</a:t>
          </a:r>
        </a:p>
      </dsp:txBody>
      <dsp:txXfrm>
        <a:off x="7731398" y="14079"/>
        <a:ext cx="3389439" cy="633600"/>
      </dsp:txXfrm>
    </dsp:sp>
    <dsp:sp modelId="{0313AB02-19A6-4593-B1D9-70F09C0DE636}">
      <dsp:nvSpPr>
        <dsp:cNvPr id="0" name=""/>
        <dsp:cNvSpPr/>
      </dsp:nvSpPr>
      <dsp:spPr>
        <a:xfrm>
          <a:off x="7731398" y="647679"/>
          <a:ext cx="3389439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Percentiles (1%, 5%, 25%(Q1), 50%(Median), 75%(Q2), 90%, 95%, 99%)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Skewness, Kurtosis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Explore each distribution and understand its skewness – helps in planning transformations</a:t>
          </a:r>
        </a:p>
      </dsp:txBody>
      <dsp:txXfrm>
        <a:off x="7731398" y="647679"/>
        <a:ext cx="3389439" cy="303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18/09/2023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15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08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64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71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94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73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23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82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1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56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2212848"/>
            <a:ext cx="11436351" cy="2020824"/>
          </a:xfrm>
        </p:spPr>
        <p:txBody>
          <a:bodyPr/>
          <a:lstStyle/>
          <a:p>
            <a:r>
              <a:rPr lang="en-GB" dirty="0"/>
              <a:t>3. Data Exploration</a:t>
            </a:r>
            <a:br>
              <a:rPr lang="en-GB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HCC Social Clicks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98038-03CB-D919-308B-DFE96088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09" y="1347629"/>
            <a:ext cx="11193283" cy="4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54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HQ Email (SFMC) – Delivery, Engagements, Clicks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F8EC9-ACA3-B359-06F6-93F46C283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115277"/>
            <a:ext cx="11399823" cy="53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61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HCP </a:t>
            </a:r>
            <a:r>
              <a:rPr lang="en-US" sz="2750" dirty="0" err="1">
                <a:solidFill>
                  <a:srgbClr val="0C2340"/>
                </a:solidFill>
                <a:latin typeface="Invention Light"/>
              </a:rPr>
              <a:t>Epocrates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- Pulsed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DC8640-E5BD-0A75-3611-90C7752D7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548552"/>
            <a:ext cx="11500921" cy="457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7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HCP NexGen – Only Few Months of Activities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EF7849-03A7-5B4F-4DAA-4AA0578B3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3" y="1372255"/>
            <a:ext cx="11205605" cy="47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384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Variable Summary – Understanding Distribution and Missing Data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B469BB0-4786-D0F6-297F-D9BC683DC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266158"/>
              </p:ext>
            </p:extLst>
          </p:nvPr>
        </p:nvGraphicFramePr>
        <p:xfrm>
          <a:off x="539602" y="2818361"/>
          <a:ext cx="11124314" cy="370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4488E0-D9DD-F7C3-7158-38324F1BBF74}"/>
              </a:ext>
            </a:extLst>
          </p:cNvPr>
          <p:cNvSpPr txBox="1"/>
          <p:nvPr/>
        </p:nvSpPr>
        <p:spPr>
          <a:xfrm>
            <a:off x="539602" y="1247182"/>
            <a:ext cx="11271652" cy="13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Explore each variable’s counts, basic statistics and distributions. [PROC SUMMARY, PROC FREQ]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QC and fill in missing data. 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Note each variable’s characteristics and possible deviations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from Normal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8932040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Compare Spends vs. Promotional Activities – HCP Channels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A7DE4-3474-6696-447D-FB6AE9318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547" y="1648856"/>
            <a:ext cx="9391220" cy="277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62863-771E-1610-9557-FCDD7673D04F}"/>
              </a:ext>
            </a:extLst>
          </p:cNvPr>
          <p:cNvSpPr txBox="1"/>
          <p:nvPr/>
        </p:nvSpPr>
        <p:spPr>
          <a:xfrm>
            <a:off x="427807" y="4917742"/>
            <a:ext cx="11271652" cy="17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Observe if Total Spends for each HCP channel has relevant Activity counts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Important to do comparison of Monthly Spend vs Activity Trends for each promotion – 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This may be a difficult task as monthly “actual” spends are not readily available for HCP channels – Multiple interactions with Solved / Team Frontiers will be needed.</a:t>
            </a:r>
          </a:p>
        </p:txBody>
      </p:sp>
    </p:spTree>
    <p:extLst>
      <p:ext uri="{BB962C8B-B14F-4D97-AF65-F5344CB8AC3E}">
        <p14:creationId xmlns:p14="http://schemas.microsoft.com/office/powerpoint/2010/main" val="5928030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Compare Spends vs. Promotional Activities – HCC 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62863-771E-1610-9557-FCDD7673D04F}"/>
              </a:ext>
            </a:extLst>
          </p:cNvPr>
          <p:cNvSpPr txBox="1"/>
          <p:nvPr/>
        </p:nvSpPr>
        <p:spPr>
          <a:xfrm>
            <a:off x="7201887" y="2625725"/>
            <a:ext cx="4497572" cy="128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Check if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Total Media Spends </a:t>
            </a:r>
            <a:r>
              <a:rPr lang="en-US" sz="1800" dirty="0">
                <a:solidFill>
                  <a:srgbClr val="0C2340"/>
                </a:solidFill>
                <a:latin typeface="Invention"/>
              </a:rPr>
              <a:t>from Media Calendar for each HCC channel has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relevant Activity 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CD4A5-A328-93F1-646F-730AA166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802" y="2625725"/>
            <a:ext cx="520700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65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Compare Spends vs. Promotional Activities – HCC 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62863-771E-1610-9557-FCDD7673D04F}"/>
              </a:ext>
            </a:extLst>
          </p:cNvPr>
          <p:cNvSpPr txBox="1"/>
          <p:nvPr/>
        </p:nvSpPr>
        <p:spPr>
          <a:xfrm>
            <a:off x="9213136" y="1503624"/>
            <a:ext cx="2769757" cy="377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Check if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Monthly Media Spends</a:t>
            </a:r>
            <a:r>
              <a:rPr lang="en-US" sz="1800" dirty="0">
                <a:solidFill>
                  <a:srgbClr val="0C2340"/>
                </a:solidFill>
                <a:latin typeface="Invention"/>
              </a:rPr>
              <a:t> from Media Calendar for each HCC channel has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relevant Activity counts</a:t>
            </a:r>
          </a:p>
          <a:p>
            <a:pPr marL="285750" marR="0" lvl="0" indent="-28575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Media Calendar is obtained from Merck Media Team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5B85E-16A1-5D9E-A1AD-8AF80E42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425291"/>
            <a:ext cx="8460752" cy="52708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4905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Sales Trends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64F09-233F-AD30-B524-8B7586BF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7" y="1261685"/>
            <a:ext cx="9156608" cy="4815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7DF40C-9A41-0B8D-DC56-180880F8F29F}"/>
              </a:ext>
            </a:extLst>
          </p:cNvPr>
          <p:cNvSpPr txBox="1"/>
          <p:nvPr/>
        </p:nvSpPr>
        <p:spPr>
          <a:xfrm>
            <a:off x="238664" y="6076691"/>
            <a:ext cx="11271652" cy="45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Observe Growth Trends, Seasonality, Market share changes, Data Capture methods   - NRx, </a:t>
            </a:r>
            <a:r>
              <a:rPr lang="en-US" sz="1800" dirty="0" err="1">
                <a:solidFill>
                  <a:srgbClr val="0C2340"/>
                </a:solidFill>
                <a:latin typeface="Invention"/>
              </a:rPr>
              <a:t>TRx</a:t>
            </a:r>
            <a:endParaRPr lang="en-US" sz="1800" dirty="0">
              <a:solidFill>
                <a:srgbClr val="0C2340"/>
              </a:solidFill>
              <a:latin typeface="Invention"/>
            </a:endParaRPr>
          </a:p>
        </p:txBody>
      </p:sp>
    </p:spTree>
    <p:extLst>
      <p:ext uri="{BB962C8B-B14F-4D97-AF65-F5344CB8AC3E}">
        <p14:creationId xmlns:p14="http://schemas.microsoft.com/office/powerpoint/2010/main" val="20984093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Sales Trends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DF40C-9A41-0B8D-DC56-180880F8F29F}"/>
              </a:ext>
            </a:extLst>
          </p:cNvPr>
          <p:cNvSpPr txBox="1"/>
          <p:nvPr/>
        </p:nvSpPr>
        <p:spPr>
          <a:xfrm>
            <a:off x="180753" y="1723829"/>
            <a:ext cx="11802140" cy="377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Consider model variables to address the patterns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Growth Trends - Continuous time variable (linear, quadratic, cubic)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Seasonality – 12-Month Lags or Time Indicators for Seasonal Months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Data Capture Patterns – M1 (4 weeks) / M2(4 weeks) / M3 (5 weeks) – Indicator with a value of 1 for 3</a:t>
            </a:r>
            <a:r>
              <a:rPr lang="en-US" sz="1800" baseline="30000" dirty="0">
                <a:solidFill>
                  <a:srgbClr val="0C2340"/>
                </a:solidFill>
                <a:latin typeface="Invention"/>
              </a:rPr>
              <a:t>rd</a:t>
            </a:r>
            <a:r>
              <a:rPr lang="en-US" sz="1800" dirty="0">
                <a:solidFill>
                  <a:srgbClr val="0C2340"/>
                </a:solidFill>
                <a:latin typeface="Invention"/>
              </a:rPr>
              <a:t> month with 5 weeks of data) 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Complex trends – Time Indicators for each month – this has multiple advantages for modeling and is more generic and flexible to accommodate multiple market factors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Lagged Variables for Carryover – One time period Lag (most common), Three month Lag (capture 4/4/5 trends and carryover), Seasonal lag (i.e., 12 month lag) etc.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408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Promotional Trends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5F95F-9551-6374-89CE-18D50C082315}"/>
              </a:ext>
            </a:extLst>
          </p:cNvPr>
          <p:cNvSpPr txBox="1"/>
          <p:nvPr/>
        </p:nvSpPr>
        <p:spPr>
          <a:xfrm>
            <a:off x="606055" y="1723829"/>
            <a:ext cx="10579395" cy="340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Compare Trends of Each promotion against Sales and make notes of any pattern (and/or lack there of)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Compare HCP Promotions in terms of Delivery &amp; Engagements (Opens, Clicks)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Compare HCC Promotions - Impressions, Clicks - focus on metric that is commonly used in models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For each Promotion – Compare the current trend with the trend used in a prior analysis – often this method captures various data issues.</a:t>
            </a:r>
          </a:p>
        </p:txBody>
      </p:sp>
    </p:spTree>
    <p:extLst>
      <p:ext uri="{BB962C8B-B14F-4D97-AF65-F5344CB8AC3E}">
        <p14:creationId xmlns:p14="http://schemas.microsoft.com/office/powerpoint/2010/main" val="2533022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HCP Medscape Engagement vs Sales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A66D4-7D9A-4A2A-BAFE-8D0EE248B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1" y="1544428"/>
            <a:ext cx="11328463" cy="4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0008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2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3945</TotalTime>
  <Words>552</Words>
  <Application>Microsoft Office PowerPoint</Application>
  <PresentationFormat>Widescreen</PresentationFormat>
  <Paragraphs>68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Invention</vt:lpstr>
      <vt:lpstr>Invention Light</vt:lpstr>
      <vt:lpstr>Wingdings</vt:lpstr>
      <vt:lpstr>Merck 16:9 PPT Theme</vt:lpstr>
      <vt:lpstr>3. Data Exploration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Murugan, Senthil</cp:lastModifiedBy>
  <cp:revision>227</cp:revision>
  <dcterms:created xsi:type="dcterms:W3CDTF">2022-11-08T10:28:18Z</dcterms:created>
  <dcterms:modified xsi:type="dcterms:W3CDTF">2023-09-18T21:07:21Z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