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394" r:id="rId5"/>
    <p:sldId id="430" r:id="rId6"/>
    <p:sldId id="436" r:id="rId7"/>
    <p:sldId id="431" r:id="rId8"/>
    <p:sldId id="432" r:id="rId9"/>
    <p:sldId id="434" r:id="rId10"/>
    <p:sldId id="433" r:id="rId11"/>
    <p:sldId id="435" r:id="rId12"/>
    <p:sldId id="437" r:id="rId13"/>
    <p:sldId id="438" r:id="rId14"/>
    <p:sldId id="440" r:id="rId15"/>
    <p:sldId id="439" r:id="rId16"/>
    <p:sldId id="441" r:id="rId17"/>
    <p:sldId id="443" r:id="rId18"/>
    <p:sldId id="444" r:id="rId19"/>
    <p:sldId id="412" r:id="rId20"/>
    <p:sldId id="448" r:id="rId21"/>
    <p:sldId id="449" r:id="rId22"/>
    <p:sldId id="414" r:id="rId23"/>
    <p:sldId id="450" r:id="rId24"/>
    <p:sldId id="451" r:id="rId25"/>
    <p:sldId id="452" r:id="rId26"/>
    <p:sldId id="445" r:id="rId27"/>
    <p:sldId id="458" r:id="rId28"/>
    <p:sldId id="456" r:id="rId29"/>
    <p:sldId id="459" r:id="rId30"/>
    <p:sldId id="446" r:id="rId31"/>
    <p:sldId id="460" r:id="rId32"/>
    <p:sldId id="608" r:id="rId33"/>
    <p:sldId id="610" r:id="rId34"/>
    <p:sldId id="617" r:id="rId35"/>
    <p:sldId id="612" r:id="rId36"/>
    <p:sldId id="616" r:id="rId37"/>
    <p:sldId id="613" r:id="rId38"/>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Pharma Data Skills 301" id="{CE25109D-E847-40CA-8DEC-066DADDCD4B2}">
          <p14:sldIdLst>
            <p14:sldId id="394"/>
            <p14:sldId id="430"/>
            <p14:sldId id="436"/>
            <p14:sldId id="431"/>
            <p14:sldId id="432"/>
            <p14:sldId id="434"/>
            <p14:sldId id="433"/>
            <p14:sldId id="435"/>
            <p14:sldId id="437"/>
            <p14:sldId id="438"/>
            <p14:sldId id="440"/>
            <p14:sldId id="439"/>
            <p14:sldId id="441"/>
            <p14:sldId id="443"/>
            <p14:sldId id="444"/>
            <p14:sldId id="412"/>
            <p14:sldId id="448"/>
            <p14:sldId id="449"/>
            <p14:sldId id="414"/>
            <p14:sldId id="450"/>
            <p14:sldId id="451"/>
            <p14:sldId id="452"/>
            <p14:sldId id="445"/>
            <p14:sldId id="458"/>
            <p14:sldId id="456"/>
            <p14:sldId id="459"/>
            <p14:sldId id="446"/>
            <p14:sldId id="460"/>
            <p14:sldId id="608"/>
            <p14:sldId id="610"/>
            <p14:sldId id="617"/>
            <p14:sldId id="612"/>
            <p14:sldId id="616"/>
            <p14:sldId id="6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92"/>
  </p:normalViewPr>
  <p:slideViewPr>
    <p:cSldViewPr snapToGrid="0" showGuides="1">
      <p:cViewPr varScale="1">
        <p:scale>
          <a:sx n="73" d="100"/>
          <a:sy n="73" d="100"/>
        </p:scale>
        <p:origin x="332"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20/09/2023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024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168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8654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9224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2454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852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949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130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595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7980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2120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167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930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9774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719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94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6868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8D251C2-3428-70D6-24B9-8D6F9B11A9B8}"/>
              </a:ext>
            </a:extLst>
          </p:cNvPr>
          <p:cNvSpPr>
            <a:spLocks noGrp="1" noChangeArrowheads="1"/>
          </p:cNvSpPr>
          <p:nvPr>
            <p:ph type="sldNum" sz="quarter" idx="5"/>
          </p:nvPr>
        </p:nvSpPr>
        <p:spPr>
          <a:ln/>
        </p:spPr>
        <p:txBody>
          <a:bodyPr/>
          <a:lstStyle/>
          <a:p>
            <a:fld id="{A70905D7-6663-4155-99CC-CA04E3DB53F2}" type="slidenum">
              <a:rPr lang="en-US" altLang="en-US"/>
              <a:pPr/>
              <a:t>29</a:t>
            </a:fld>
            <a:endParaRPr lang="en-US" altLang="en-US"/>
          </a:p>
        </p:txBody>
      </p:sp>
      <p:sp>
        <p:nvSpPr>
          <p:cNvPr id="769026" name="Rectangle 2">
            <a:extLst>
              <a:ext uri="{FF2B5EF4-FFF2-40B4-BE49-F238E27FC236}">
                <a16:creationId xmlns:a16="http://schemas.microsoft.com/office/drawing/2014/main" id="{38152164-2899-BD92-5CDD-E2BB6667B89A}"/>
              </a:ext>
            </a:extLst>
          </p:cNvPr>
          <p:cNvSpPr>
            <a:spLocks noGrp="1" noRot="1" noChangeAspect="1" noChangeArrowheads="1" noTextEdit="1"/>
          </p:cNvSpPr>
          <p:nvPr>
            <p:ph type="sldImg"/>
          </p:nvPr>
        </p:nvSpPr>
        <p:spPr>
          <a:ln/>
        </p:spPr>
      </p:sp>
      <p:sp>
        <p:nvSpPr>
          <p:cNvPr id="769027" name="Rectangle 3">
            <a:extLst>
              <a:ext uri="{FF2B5EF4-FFF2-40B4-BE49-F238E27FC236}">
                <a16:creationId xmlns:a16="http://schemas.microsoft.com/office/drawing/2014/main" id="{950C8969-3847-CCC0-19E1-B07B0F95B2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75F74F1-3815-DEF0-26D5-EC297DD253E6}"/>
              </a:ext>
            </a:extLst>
          </p:cNvPr>
          <p:cNvSpPr>
            <a:spLocks noGrp="1" noChangeArrowheads="1"/>
          </p:cNvSpPr>
          <p:nvPr>
            <p:ph type="sldNum" sz="quarter" idx="5"/>
          </p:nvPr>
        </p:nvSpPr>
        <p:spPr>
          <a:ln/>
        </p:spPr>
        <p:txBody>
          <a:bodyPr/>
          <a:lstStyle/>
          <a:p>
            <a:fld id="{BE5D6937-E491-4929-B7BA-B1B97FCCDC39}" type="slidenum">
              <a:rPr lang="en-US" altLang="en-US"/>
              <a:pPr/>
              <a:t>30</a:t>
            </a:fld>
            <a:endParaRPr lang="en-US" altLang="en-US"/>
          </a:p>
        </p:txBody>
      </p:sp>
      <p:sp>
        <p:nvSpPr>
          <p:cNvPr id="773122" name="Rectangle 2">
            <a:extLst>
              <a:ext uri="{FF2B5EF4-FFF2-40B4-BE49-F238E27FC236}">
                <a16:creationId xmlns:a16="http://schemas.microsoft.com/office/drawing/2014/main" id="{D369C6EA-7B06-72FE-C267-D72B2ED0D659}"/>
              </a:ext>
            </a:extLst>
          </p:cNvPr>
          <p:cNvSpPr>
            <a:spLocks noGrp="1" noRot="1" noChangeAspect="1" noChangeArrowheads="1" noTextEdit="1"/>
          </p:cNvSpPr>
          <p:nvPr>
            <p:ph type="sldImg"/>
          </p:nvPr>
        </p:nvSpPr>
        <p:spPr>
          <a:ln/>
        </p:spPr>
      </p:sp>
      <p:sp>
        <p:nvSpPr>
          <p:cNvPr id="773123" name="Rectangle 3">
            <a:extLst>
              <a:ext uri="{FF2B5EF4-FFF2-40B4-BE49-F238E27FC236}">
                <a16:creationId xmlns:a16="http://schemas.microsoft.com/office/drawing/2014/main" id="{26BFBF60-075A-5C4C-94E1-A715B3213B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F9B7A0C-C02C-00E8-C60D-A24B5BB81A6A}"/>
              </a:ext>
            </a:extLst>
          </p:cNvPr>
          <p:cNvSpPr>
            <a:spLocks noGrp="1" noChangeArrowheads="1"/>
          </p:cNvSpPr>
          <p:nvPr>
            <p:ph type="sldNum" sz="quarter" idx="5"/>
          </p:nvPr>
        </p:nvSpPr>
        <p:spPr>
          <a:ln/>
        </p:spPr>
        <p:txBody>
          <a:bodyPr/>
          <a:lstStyle/>
          <a:p>
            <a:fld id="{939A7E36-E72B-45A1-A418-AA4A49BD3D15}" type="slidenum">
              <a:rPr lang="en-US" altLang="en-US"/>
              <a:pPr/>
              <a:t>31</a:t>
            </a:fld>
            <a:endParaRPr lang="en-US" altLang="en-US"/>
          </a:p>
        </p:txBody>
      </p:sp>
      <p:sp>
        <p:nvSpPr>
          <p:cNvPr id="793602" name="Rectangle 2">
            <a:extLst>
              <a:ext uri="{FF2B5EF4-FFF2-40B4-BE49-F238E27FC236}">
                <a16:creationId xmlns:a16="http://schemas.microsoft.com/office/drawing/2014/main" id="{1DB0AE8A-EEF1-355A-6FFD-318418666C58}"/>
              </a:ext>
            </a:extLst>
          </p:cNvPr>
          <p:cNvSpPr>
            <a:spLocks noGrp="1" noRot="1" noChangeAspect="1" noChangeArrowheads="1" noTextEdit="1"/>
          </p:cNvSpPr>
          <p:nvPr>
            <p:ph type="sldImg"/>
          </p:nvPr>
        </p:nvSpPr>
        <p:spPr>
          <a:ln/>
        </p:spPr>
      </p:sp>
      <p:sp>
        <p:nvSpPr>
          <p:cNvPr id="793603" name="Rectangle 3">
            <a:extLst>
              <a:ext uri="{FF2B5EF4-FFF2-40B4-BE49-F238E27FC236}">
                <a16:creationId xmlns:a16="http://schemas.microsoft.com/office/drawing/2014/main" id="{5BEDA690-7B94-82F6-D1BC-F815829EF0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7CD1855A-4CD3-1784-0CB3-9F3D26B4966E}"/>
              </a:ext>
            </a:extLst>
          </p:cNvPr>
          <p:cNvSpPr>
            <a:spLocks noGrp="1" noChangeArrowheads="1"/>
          </p:cNvSpPr>
          <p:nvPr>
            <p:ph type="sldNum" sz="quarter" idx="5"/>
          </p:nvPr>
        </p:nvSpPr>
        <p:spPr>
          <a:ln/>
        </p:spPr>
        <p:txBody>
          <a:bodyPr/>
          <a:lstStyle/>
          <a:p>
            <a:fld id="{1696D45A-BEC7-42FC-B28A-5F3558025129}" type="slidenum">
              <a:rPr lang="en-US" altLang="en-US"/>
              <a:pPr/>
              <a:t>32</a:t>
            </a:fld>
            <a:endParaRPr lang="en-US" altLang="en-US"/>
          </a:p>
        </p:txBody>
      </p:sp>
      <p:sp>
        <p:nvSpPr>
          <p:cNvPr id="777218" name="Rectangle 2">
            <a:extLst>
              <a:ext uri="{FF2B5EF4-FFF2-40B4-BE49-F238E27FC236}">
                <a16:creationId xmlns:a16="http://schemas.microsoft.com/office/drawing/2014/main" id="{A589EC30-C483-1380-AF20-B498E27FFAED}"/>
              </a:ext>
            </a:extLst>
          </p:cNvPr>
          <p:cNvSpPr>
            <a:spLocks noGrp="1" noRot="1" noChangeAspect="1" noChangeArrowheads="1" noTextEdit="1"/>
          </p:cNvSpPr>
          <p:nvPr>
            <p:ph type="sldImg"/>
          </p:nvPr>
        </p:nvSpPr>
        <p:spPr>
          <a:ln/>
        </p:spPr>
      </p:sp>
      <p:sp>
        <p:nvSpPr>
          <p:cNvPr id="777219" name="Rectangle 3">
            <a:extLst>
              <a:ext uri="{FF2B5EF4-FFF2-40B4-BE49-F238E27FC236}">
                <a16:creationId xmlns:a16="http://schemas.microsoft.com/office/drawing/2014/main" id="{4BEDB5AB-CE53-1BCA-617D-C5584C4D22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4567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13C5A14-711A-4411-6E37-A66A1B6E8543}"/>
              </a:ext>
            </a:extLst>
          </p:cNvPr>
          <p:cNvSpPr>
            <a:spLocks noGrp="1" noChangeArrowheads="1"/>
          </p:cNvSpPr>
          <p:nvPr>
            <p:ph type="sldNum" sz="quarter" idx="5"/>
          </p:nvPr>
        </p:nvSpPr>
        <p:spPr>
          <a:ln/>
        </p:spPr>
        <p:txBody>
          <a:bodyPr/>
          <a:lstStyle/>
          <a:p>
            <a:fld id="{9ED71CAB-F450-4367-8849-FB3B4FD66208}" type="slidenum">
              <a:rPr lang="en-US" altLang="en-US"/>
              <a:pPr/>
              <a:t>33</a:t>
            </a:fld>
            <a:endParaRPr lang="en-US" altLang="en-US"/>
          </a:p>
        </p:txBody>
      </p:sp>
      <p:sp>
        <p:nvSpPr>
          <p:cNvPr id="789506" name="Rectangle 2">
            <a:extLst>
              <a:ext uri="{FF2B5EF4-FFF2-40B4-BE49-F238E27FC236}">
                <a16:creationId xmlns:a16="http://schemas.microsoft.com/office/drawing/2014/main" id="{7BBB2DAC-316E-B8DE-8FEB-2C94C0E12D2D}"/>
              </a:ext>
            </a:extLst>
          </p:cNvPr>
          <p:cNvSpPr>
            <a:spLocks noGrp="1" noRot="1" noChangeAspect="1" noChangeArrowheads="1" noTextEdit="1"/>
          </p:cNvSpPr>
          <p:nvPr>
            <p:ph type="sldImg"/>
          </p:nvPr>
        </p:nvSpPr>
        <p:spPr>
          <a:ln/>
        </p:spPr>
      </p:sp>
      <p:sp>
        <p:nvSpPr>
          <p:cNvPr id="789507" name="Rectangle 3">
            <a:extLst>
              <a:ext uri="{FF2B5EF4-FFF2-40B4-BE49-F238E27FC236}">
                <a16:creationId xmlns:a16="http://schemas.microsoft.com/office/drawing/2014/main" id="{3CECE721-0BAB-186E-ABF3-F80D4464DA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4792687-DBDD-49FC-D542-C13927E436FD}"/>
              </a:ext>
            </a:extLst>
          </p:cNvPr>
          <p:cNvSpPr>
            <a:spLocks noGrp="1" noChangeArrowheads="1"/>
          </p:cNvSpPr>
          <p:nvPr>
            <p:ph type="sldNum" sz="quarter" idx="5"/>
          </p:nvPr>
        </p:nvSpPr>
        <p:spPr>
          <a:ln/>
        </p:spPr>
        <p:txBody>
          <a:bodyPr/>
          <a:lstStyle/>
          <a:p>
            <a:fld id="{2A0D7957-8259-4596-ABE9-4B47AED5103E}" type="slidenum">
              <a:rPr lang="en-US" altLang="en-US"/>
              <a:pPr/>
              <a:t>34</a:t>
            </a:fld>
            <a:endParaRPr lang="en-US" altLang="en-US"/>
          </a:p>
        </p:txBody>
      </p:sp>
      <p:sp>
        <p:nvSpPr>
          <p:cNvPr id="779266" name="Rectangle 2">
            <a:extLst>
              <a:ext uri="{FF2B5EF4-FFF2-40B4-BE49-F238E27FC236}">
                <a16:creationId xmlns:a16="http://schemas.microsoft.com/office/drawing/2014/main" id="{C758CC20-4661-A76B-A56D-D9A495350A91}"/>
              </a:ext>
            </a:extLst>
          </p:cNvPr>
          <p:cNvSpPr>
            <a:spLocks noGrp="1" noRot="1" noChangeAspect="1" noChangeArrowheads="1" noTextEdit="1"/>
          </p:cNvSpPr>
          <p:nvPr>
            <p:ph type="sldImg"/>
          </p:nvPr>
        </p:nvSpPr>
        <p:spPr>
          <a:ln/>
        </p:spPr>
      </p:sp>
      <p:sp>
        <p:nvSpPr>
          <p:cNvPr id="779267" name="Rectangle 3">
            <a:extLst>
              <a:ext uri="{FF2B5EF4-FFF2-40B4-BE49-F238E27FC236}">
                <a16:creationId xmlns:a16="http://schemas.microsoft.com/office/drawing/2014/main" id="{C6DDFBAC-5865-C830-8B00-4A0EF9394E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607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009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962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435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737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2492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20,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20,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20,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20,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20,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20,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20,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20,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20,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20,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20,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20,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20,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20,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20,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20,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20,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20,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20,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20,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20,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20,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37BA-03FC-BA0D-EB4D-C9550CA91A83}"/>
              </a:ext>
            </a:extLst>
          </p:cNvPr>
          <p:cNvSpPr>
            <a:spLocks noGrp="1"/>
          </p:cNvSpPr>
          <p:nvPr>
            <p:ph type="title" sz="quarter"/>
          </p:nvPr>
        </p:nvSpPr>
        <p:spPr>
          <a:xfrm>
            <a:off x="169333" y="87314"/>
            <a:ext cx="9448800" cy="6953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FCEFB1B-E73D-56BE-6D69-AB3CA92CE03A}"/>
              </a:ext>
            </a:extLst>
          </p:cNvPr>
          <p:cNvSpPr>
            <a:spLocks noGrp="1"/>
          </p:cNvSpPr>
          <p:nvPr>
            <p:ph sz="quarter" idx="1"/>
          </p:nvPr>
        </p:nvSpPr>
        <p:spPr>
          <a:xfrm>
            <a:off x="406400" y="13716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C5F1E-E00D-FAC2-3FF7-001D1ED52EDE}"/>
              </a:ext>
            </a:extLst>
          </p:cNvPr>
          <p:cNvSpPr>
            <a:spLocks noGrp="1"/>
          </p:cNvSpPr>
          <p:nvPr>
            <p:ph sz="quarter" idx="2"/>
          </p:nvPr>
        </p:nvSpPr>
        <p:spPr>
          <a:xfrm>
            <a:off x="6197600" y="13716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9BCF221-CB6A-606B-B012-52E76902EE4B}"/>
              </a:ext>
            </a:extLst>
          </p:cNvPr>
          <p:cNvSpPr>
            <a:spLocks noGrp="1"/>
          </p:cNvSpPr>
          <p:nvPr>
            <p:ph sz="quarter" idx="3"/>
          </p:nvPr>
        </p:nvSpPr>
        <p:spPr>
          <a:xfrm>
            <a:off x="406400" y="38481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07A0E70-6A50-7B23-583E-4DB68CCB6739}"/>
              </a:ext>
            </a:extLst>
          </p:cNvPr>
          <p:cNvSpPr>
            <a:spLocks noGrp="1"/>
          </p:cNvSpPr>
          <p:nvPr>
            <p:ph sz="quarter" idx="4"/>
          </p:nvPr>
        </p:nvSpPr>
        <p:spPr>
          <a:xfrm>
            <a:off x="6197600" y="38481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F7B679F-0DFC-1894-9DD6-8D883E191F52}"/>
              </a:ext>
            </a:extLst>
          </p:cNvPr>
          <p:cNvSpPr>
            <a:spLocks noGrp="1"/>
          </p:cNvSpPr>
          <p:nvPr>
            <p:ph type="sldNum" sz="quarter" idx="10"/>
          </p:nvPr>
        </p:nvSpPr>
        <p:spPr>
          <a:xfrm>
            <a:off x="11582400" y="6553200"/>
            <a:ext cx="609600" cy="304800"/>
          </a:xfrm>
        </p:spPr>
        <p:txBody>
          <a:bodyPr/>
          <a:lstStyle>
            <a:lvl1pPr>
              <a:defRPr/>
            </a:lvl1pPr>
          </a:lstStyle>
          <a:p>
            <a:fld id="{D83E92A3-BDAF-4C7C-A003-528BA462C3B5}" type="slidenum">
              <a:rPr lang="en-US" altLang="en-US"/>
              <a:pPr/>
              <a:t>‹#›</a:t>
            </a:fld>
            <a:endParaRPr lang="en-US" altLang="en-US"/>
          </a:p>
        </p:txBody>
      </p:sp>
    </p:spTree>
    <p:extLst>
      <p:ext uri="{BB962C8B-B14F-4D97-AF65-F5344CB8AC3E}">
        <p14:creationId xmlns:p14="http://schemas.microsoft.com/office/powerpoint/2010/main" val="368450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20,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20,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1">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23977516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 id="2147483740" r:id="rId59"/>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commons.wikimedia.org/w/index.php?curid=9447142"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8.wmf"/><Relationship Id="rId2" Type="http://schemas.openxmlformats.org/officeDocument/2006/relationships/notesSlide" Target="../notesSlides/notesSlide28.xml"/><Relationship Id="rId1" Type="http://schemas.openxmlformats.org/officeDocument/2006/relationships/slideLayout" Target="../slideLayouts/slideLayout59.xml"/><Relationship Id="rId6" Type="http://schemas.openxmlformats.org/officeDocument/2006/relationships/image" Target="../media/image35.png"/><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oleObject" Target="../embeddings/oleObject5.bin"/><Relationship Id="rId14" Type="http://schemas.openxmlformats.org/officeDocument/2006/relationships/image" Target="../media/image3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0.png"/><Relationship Id="rId7" Type="http://schemas.openxmlformats.org/officeDocument/2006/relationships/image" Target="../media/image42.wmf"/><Relationship Id="rId12"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59.xml"/><Relationship Id="rId6" Type="http://schemas.openxmlformats.org/officeDocument/2006/relationships/oleObject" Target="../embeddings/oleObject9.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43.wmf"/></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0.emf"/><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2212848"/>
            <a:ext cx="11436351" cy="2020824"/>
          </a:xfrm>
        </p:spPr>
        <p:txBody>
          <a:bodyPr/>
          <a:lstStyle/>
          <a:p>
            <a:r>
              <a:rPr lang="en-GB" dirty="0"/>
              <a:t>6. Model Part 1</a:t>
            </a:r>
            <a:br>
              <a:rPr lang="en-GB" dirty="0"/>
            </a:br>
            <a:endParaRPr lang="en-GB" sz="2400" dirty="0"/>
          </a:p>
        </p:txBody>
      </p:sp>
    </p:spTree>
    <p:extLst>
      <p:ext uri="{BB962C8B-B14F-4D97-AF65-F5344CB8AC3E}">
        <p14:creationId xmlns:p14="http://schemas.microsoft.com/office/powerpoint/2010/main" val="1284516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Distributional Assumptions</a:t>
            </a:r>
          </a:p>
        </p:txBody>
      </p:sp>
      <p:sp>
        <p:nvSpPr>
          <p:cNvPr id="3" name="TextBox 2">
            <a:extLst>
              <a:ext uri="{FF2B5EF4-FFF2-40B4-BE49-F238E27FC236}">
                <a16:creationId xmlns:a16="http://schemas.microsoft.com/office/drawing/2014/main" id="{9005A62C-21ED-D897-84F1-5DE96A836D05}"/>
              </a:ext>
            </a:extLst>
          </p:cNvPr>
          <p:cNvSpPr txBox="1"/>
          <p:nvPr/>
        </p:nvSpPr>
        <p:spPr>
          <a:xfrm>
            <a:off x="624663" y="2065889"/>
            <a:ext cx="10667114" cy="2946832"/>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Both dependent &amp; independent variables usually do not follow Normal Distributions – violating a primary assumption in OLS.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OLS’s slope estimates are impacted (i.e., biased). Simulations suggest that the OLS estimates are bit tolerant to these violations.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Variable transformations could help to lower the deviations – Power, negative binomial etc.</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Our dependent variables (NRx, Doses </a:t>
            </a:r>
            <a:r>
              <a:rPr lang="en-US" sz="1800" dirty="0" err="1">
                <a:solidFill>
                  <a:srgbClr val="0C2340"/>
                </a:solidFill>
                <a:latin typeface="Invention"/>
              </a:rPr>
              <a:t>etc</a:t>
            </a:r>
            <a:r>
              <a:rPr lang="en-US" sz="1800" dirty="0">
                <a:solidFill>
                  <a:srgbClr val="0C2340"/>
                </a:solidFill>
                <a:latin typeface="Invention"/>
              </a:rPr>
              <a:t>) are generally count based with values 0 or higher.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this case, Poisson Regression or Negative Binomial Regression could help to some extent.</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Tree>
    <p:extLst>
      <p:ext uri="{BB962C8B-B14F-4D97-AF65-F5344CB8AC3E}">
        <p14:creationId xmlns:p14="http://schemas.microsoft.com/office/powerpoint/2010/main" val="28927693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Poisson &amp; Negative Binomial Regressions</a:t>
            </a:r>
          </a:p>
        </p:txBody>
      </p:sp>
      <p:pic>
        <p:nvPicPr>
          <p:cNvPr id="4" name="Graphic 3">
            <a:extLst>
              <a:ext uri="{FF2B5EF4-FFF2-40B4-BE49-F238E27FC236}">
                <a16:creationId xmlns:a16="http://schemas.microsoft.com/office/drawing/2014/main" id="{E02C03DB-EA2E-F10F-47B4-9F4CD6556E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923" y="2002649"/>
            <a:ext cx="3352800" cy="2590800"/>
          </a:xfrm>
          <a:prstGeom prst="rect">
            <a:avLst/>
          </a:prstGeom>
        </p:spPr>
      </p:pic>
      <p:sp>
        <p:nvSpPr>
          <p:cNvPr id="7" name="TextBox 6">
            <a:extLst>
              <a:ext uri="{FF2B5EF4-FFF2-40B4-BE49-F238E27FC236}">
                <a16:creationId xmlns:a16="http://schemas.microsoft.com/office/drawing/2014/main" id="{84802BC9-4B2C-9AA5-C610-8FC592B44584}"/>
              </a:ext>
            </a:extLst>
          </p:cNvPr>
          <p:cNvSpPr txBox="1"/>
          <p:nvPr/>
        </p:nvSpPr>
        <p:spPr>
          <a:xfrm>
            <a:off x="374903" y="6230886"/>
            <a:ext cx="10853077" cy="369332"/>
          </a:xfrm>
          <a:prstGeom prst="rect">
            <a:avLst/>
          </a:prstGeom>
          <a:noFill/>
        </p:spPr>
        <p:txBody>
          <a:bodyPr wrap="square">
            <a:spAutoFit/>
          </a:bodyPr>
          <a:lstStyle/>
          <a:p>
            <a:r>
              <a:rPr lang="en-US" dirty="0"/>
              <a:t>Poisson distribution image by </a:t>
            </a:r>
            <a:r>
              <a:rPr lang="en-US" dirty="0" err="1"/>
              <a:t>Skbkekas</a:t>
            </a:r>
            <a:r>
              <a:rPr lang="en-US" dirty="0"/>
              <a:t> - Own work, CC BY 3.0, </a:t>
            </a:r>
            <a:r>
              <a:rPr lang="en-US" dirty="0">
                <a:hlinkClick r:id="rId6"/>
              </a:rPr>
              <a:t>https://commons.wikimedia.org/w/index.php?curid=9447142</a:t>
            </a:r>
            <a:endParaRPr lang="en-US" dirty="0"/>
          </a:p>
          <a:p>
            <a:r>
              <a:rPr lang="en-US" dirty="0"/>
              <a:t>Negative binomial distribution from UCSF (https://valelab.ucsf.edu/svn/3rdpartypublic/boost/libs/math/doc/sf_and_dist/html/math_toolkit/dist/dist_ref/dists/negative_binomial_dist.html)</a:t>
            </a:r>
          </a:p>
        </p:txBody>
      </p:sp>
      <p:pic>
        <p:nvPicPr>
          <p:cNvPr id="1026" name="Picture 2" descr="negative binomial">
            <a:extLst>
              <a:ext uri="{FF2B5EF4-FFF2-40B4-BE49-F238E27FC236}">
                <a16:creationId xmlns:a16="http://schemas.microsoft.com/office/drawing/2014/main" id="{56F7C2F0-19DD-C184-9745-7F6C5DEAAC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7214" y="1893869"/>
            <a:ext cx="4855465" cy="25916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0F57D-147C-F852-3CF2-2294A40BAEB0}"/>
              </a:ext>
            </a:extLst>
          </p:cNvPr>
          <p:cNvSpPr txBox="1"/>
          <p:nvPr/>
        </p:nvSpPr>
        <p:spPr>
          <a:xfrm>
            <a:off x="576923" y="1548807"/>
            <a:ext cx="3452817" cy="453842"/>
          </a:xfrm>
          <a:prstGeom prst="rect">
            <a:avLst/>
          </a:prstGeom>
          <a:noFill/>
        </p:spPr>
        <p:txBody>
          <a:bodyPr wrap="square">
            <a:spAutoFit/>
          </a:bodyPr>
          <a:lstStyle/>
          <a:p>
            <a:pPr marR="0" lvl="0" algn="l" defTabSz="228600" rtl="0" eaLnBrk="1" fontAlgn="auto" latinLnBrk="0" hangingPunct="1">
              <a:lnSpc>
                <a:spcPct val="150000"/>
              </a:lnSpc>
              <a:spcBef>
                <a:spcPts val="0"/>
              </a:spcBef>
              <a:spcAft>
                <a:spcPts val="0"/>
              </a:spcAft>
              <a:buClrTx/>
              <a:buSzTx/>
              <a:tabLst/>
              <a:defRPr/>
            </a:pPr>
            <a:r>
              <a:rPr lang="en-US" sz="1800" dirty="0">
                <a:solidFill>
                  <a:srgbClr val="0C2340"/>
                </a:solidFill>
                <a:latin typeface="Invention"/>
              </a:rPr>
              <a:t>Poisson Distribution - Shapes</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
        <p:nvSpPr>
          <p:cNvPr id="9" name="TextBox 8">
            <a:extLst>
              <a:ext uri="{FF2B5EF4-FFF2-40B4-BE49-F238E27FC236}">
                <a16:creationId xmlns:a16="http://schemas.microsoft.com/office/drawing/2014/main" id="{5947CCB2-E531-1C5C-1538-2B0E0F8842D6}"/>
              </a:ext>
            </a:extLst>
          </p:cNvPr>
          <p:cNvSpPr txBox="1"/>
          <p:nvPr/>
        </p:nvSpPr>
        <p:spPr>
          <a:xfrm>
            <a:off x="5947214" y="1474728"/>
            <a:ext cx="5637530" cy="453842"/>
          </a:xfrm>
          <a:prstGeom prst="rect">
            <a:avLst/>
          </a:prstGeom>
          <a:noFill/>
        </p:spPr>
        <p:txBody>
          <a:bodyPr wrap="square">
            <a:spAutoFit/>
          </a:bodyPr>
          <a:lstStyle/>
          <a:p>
            <a:pPr marR="0" lvl="0" algn="l" defTabSz="228600" rtl="0" eaLnBrk="1" fontAlgn="auto" latinLnBrk="0" hangingPunct="1">
              <a:lnSpc>
                <a:spcPct val="150000"/>
              </a:lnSpc>
              <a:spcBef>
                <a:spcPts val="0"/>
              </a:spcBef>
              <a:spcAft>
                <a:spcPts val="0"/>
              </a:spcAft>
              <a:buClrTx/>
              <a:buSzTx/>
              <a:tabLst/>
              <a:defRPr/>
            </a:pPr>
            <a:r>
              <a:rPr lang="en-US" sz="1800" dirty="0">
                <a:solidFill>
                  <a:srgbClr val="0C2340"/>
                </a:solidFill>
                <a:latin typeface="Invention"/>
              </a:rPr>
              <a:t>Negative Binomial Distribution - Shapes</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
        <p:nvSpPr>
          <p:cNvPr id="10" name="Rectangle 3">
            <a:extLst>
              <a:ext uri="{FF2B5EF4-FFF2-40B4-BE49-F238E27FC236}">
                <a16:creationId xmlns:a16="http://schemas.microsoft.com/office/drawing/2014/main" id="{EAE54385-A485-E312-28C7-535B9B4B826C}"/>
              </a:ext>
            </a:extLst>
          </p:cNvPr>
          <p:cNvSpPr>
            <a:spLocks noChangeArrowheads="1"/>
          </p:cNvSpPr>
          <p:nvPr/>
        </p:nvSpPr>
        <p:spPr bwMode="auto">
          <a:xfrm>
            <a:off x="576923" y="4570529"/>
            <a:ext cx="365483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proc </a:t>
            </a:r>
            <a:r>
              <a:rPr kumimoji="0" lang="en-US" altLang="en-US" sz="1800" b="0" i="0" u="none" strike="noStrike" cap="none" normalizeH="0" baseline="0" dirty="0" err="1">
                <a:ln>
                  <a:noFill/>
                </a:ln>
                <a:solidFill>
                  <a:srgbClr val="353535"/>
                </a:solidFill>
                <a:effectLst/>
                <a:latin typeface="SFMono-Regular"/>
              </a:rPr>
              <a:t>genmod</a:t>
            </a:r>
            <a:r>
              <a:rPr kumimoji="0" lang="en-US" altLang="en-US" sz="1800" b="0" i="0" u="none" strike="noStrike" cap="none" normalizeH="0" baseline="0" dirty="0">
                <a:ln>
                  <a:noFill/>
                </a:ln>
                <a:solidFill>
                  <a:srgbClr val="353535"/>
                </a:solidFill>
                <a:effectLst/>
                <a:latin typeface="SFMono-Regular"/>
              </a:rPr>
              <a:t> data=insure;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class car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model c = car age / </a:t>
            </a:r>
            <a:r>
              <a:rPr kumimoji="0" lang="en-US" altLang="en-US" sz="1800" b="0" i="0" u="none" strike="noStrike" cap="none" normalizeH="0" baseline="0" dirty="0" err="1">
                <a:ln>
                  <a:noFill/>
                </a:ln>
                <a:solidFill>
                  <a:srgbClr val="353535"/>
                </a:solidFill>
                <a:effectLst/>
                <a:latin typeface="SFMono-Regular"/>
              </a:rPr>
              <a:t>dist</a:t>
            </a:r>
            <a:r>
              <a:rPr kumimoji="0" lang="en-US" altLang="en-US" sz="1800" b="0" i="0" u="none" strike="noStrike" cap="none" normalizeH="0" baseline="0" dirty="0">
                <a:ln>
                  <a:noFill/>
                </a:ln>
                <a:solidFill>
                  <a:srgbClr val="353535"/>
                </a:solidFill>
                <a:effectLst/>
                <a:latin typeface="SFMono-Regular"/>
              </a:rPr>
              <a:t> = </a:t>
            </a:r>
            <a:r>
              <a:rPr kumimoji="0" lang="en-US" altLang="en-US" sz="1800" b="0" i="0" u="none" strike="noStrike" cap="none" normalizeH="0" baseline="0" dirty="0" err="1">
                <a:ln>
                  <a:noFill/>
                </a:ln>
                <a:solidFill>
                  <a:srgbClr val="353535"/>
                </a:solidFill>
                <a:effectLst/>
                <a:latin typeface="SFMono-Regular"/>
              </a:rPr>
              <a:t>poisson</a:t>
            </a:r>
            <a:r>
              <a:rPr kumimoji="0" lang="en-US" altLang="en-US" sz="1800" b="0" i="0" u="none" strike="noStrike" cap="none" normalizeH="0" baseline="0" dirty="0">
                <a:ln>
                  <a:noFill/>
                </a:ln>
                <a:solidFill>
                  <a:srgbClr val="353535"/>
                </a:solidFill>
                <a:effectLst/>
                <a:latin typeface="SFMono-Regular"/>
              </a:rPr>
              <a:t> link = log offset = ln;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run;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915AC5B-63EE-65A5-AFD9-0BC95239D018}"/>
              </a:ext>
            </a:extLst>
          </p:cNvPr>
          <p:cNvSpPr>
            <a:spLocks noChangeArrowheads="1"/>
          </p:cNvSpPr>
          <p:nvPr/>
        </p:nvSpPr>
        <p:spPr bwMode="auto">
          <a:xfrm>
            <a:off x="5801442" y="4641886"/>
            <a:ext cx="485546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proc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genmod</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nb_data</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 prog (param=ref ref=first);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daysabs</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math prog / type3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negbin</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9773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Independence Assumptions - Multicollinearity </a:t>
            </a:r>
          </a:p>
        </p:txBody>
      </p:sp>
      <p:sp>
        <p:nvSpPr>
          <p:cNvPr id="2" name="TextBox 1">
            <a:extLst>
              <a:ext uri="{FF2B5EF4-FFF2-40B4-BE49-F238E27FC236}">
                <a16:creationId xmlns:a16="http://schemas.microsoft.com/office/drawing/2014/main" id="{A9E0F6F0-1936-B8AE-E447-4A2DE70DBCA7}"/>
              </a:ext>
            </a:extLst>
          </p:cNvPr>
          <p:cNvSpPr txBox="1"/>
          <p:nvPr/>
        </p:nvSpPr>
        <p:spPr>
          <a:xfrm>
            <a:off x="592765" y="1491731"/>
            <a:ext cx="10667114" cy="453842"/>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 more serious violation that biases slope estimates (Belsomra Example)</a:t>
            </a:r>
          </a:p>
        </p:txBody>
      </p:sp>
      <p:pic>
        <p:nvPicPr>
          <p:cNvPr id="3" name="Picture 2">
            <a:extLst>
              <a:ext uri="{FF2B5EF4-FFF2-40B4-BE49-F238E27FC236}">
                <a16:creationId xmlns:a16="http://schemas.microsoft.com/office/drawing/2014/main" id="{EB6ABD3D-780D-9A60-B660-2D403F49355C}"/>
              </a:ext>
            </a:extLst>
          </p:cNvPr>
          <p:cNvPicPr>
            <a:picLocks noChangeAspect="1"/>
          </p:cNvPicPr>
          <p:nvPr/>
        </p:nvPicPr>
        <p:blipFill>
          <a:blip r:embed="rId4"/>
          <a:stretch>
            <a:fillRect/>
          </a:stretch>
        </p:blipFill>
        <p:spPr>
          <a:xfrm>
            <a:off x="1686490" y="1932456"/>
            <a:ext cx="8479663" cy="4763719"/>
          </a:xfrm>
          <a:prstGeom prst="rect">
            <a:avLst/>
          </a:prstGeom>
        </p:spPr>
      </p:pic>
    </p:spTree>
    <p:extLst>
      <p:ext uri="{BB962C8B-B14F-4D97-AF65-F5344CB8AC3E}">
        <p14:creationId xmlns:p14="http://schemas.microsoft.com/office/powerpoint/2010/main" val="31999256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Independence Assumptions – Time dependency </a:t>
            </a:r>
          </a:p>
        </p:txBody>
      </p:sp>
      <p:sp>
        <p:nvSpPr>
          <p:cNvPr id="2" name="TextBox 1">
            <a:extLst>
              <a:ext uri="{FF2B5EF4-FFF2-40B4-BE49-F238E27FC236}">
                <a16:creationId xmlns:a16="http://schemas.microsoft.com/office/drawing/2014/main" id="{A9E0F6F0-1936-B8AE-E447-4A2DE70DBCA7}"/>
              </a:ext>
            </a:extLst>
          </p:cNvPr>
          <p:cNvSpPr txBox="1"/>
          <p:nvPr/>
        </p:nvSpPr>
        <p:spPr>
          <a:xfrm>
            <a:off x="592765" y="1491731"/>
            <a:ext cx="10667114" cy="3777829"/>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By introducing one or more lagged dependent variable (NRx (t-1)), we artificially introduce dependency in the residuals.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Field of Forecasting addresses such error dependencies (ex: ARIMA)</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our case, we introduce lagged NRx to account for carry over.</a:t>
            </a:r>
          </a:p>
        </p:txBody>
      </p:sp>
      <p:pic>
        <p:nvPicPr>
          <p:cNvPr id="4" name="Picture 3">
            <a:extLst>
              <a:ext uri="{FF2B5EF4-FFF2-40B4-BE49-F238E27FC236}">
                <a16:creationId xmlns:a16="http://schemas.microsoft.com/office/drawing/2014/main" id="{BF1628F1-25F1-CE70-FF2B-A588500CF6EE}"/>
              </a:ext>
            </a:extLst>
          </p:cNvPr>
          <p:cNvPicPr>
            <a:picLocks noChangeAspect="1"/>
          </p:cNvPicPr>
          <p:nvPr/>
        </p:nvPicPr>
        <p:blipFill>
          <a:blip r:embed="rId4"/>
          <a:stretch>
            <a:fillRect/>
          </a:stretch>
        </p:blipFill>
        <p:spPr>
          <a:xfrm>
            <a:off x="3497516" y="3167031"/>
            <a:ext cx="5191125" cy="914400"/>
          </a:xfrm>
          <a:prstGeom prst="rect">
            <a:avLst/>
          </a:prstGeom>
        </p:spPr>
      </p:pic>
    </p:spTree>
    <p:extLst>
      <p:ext uri="{BB962C8B-B14F-4D97-AF65-F5344CB8AC3E}">
        <p14:creationId xmlns:p14="http://schemas.microsoft.com/office/powerpoint/2010/main" val="31482573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263109" y="3429000"/>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Dealing with Multicollinearity</a:t>
            </a:r>
          </a:p>
        </p:txBody>
      </p:sp>
    </p:spTree>
    <p:extLst>
      <p:ext uri="{BB962C8B-B14F-4D97-AF65-F5344CB8AC3E}">
        <p14:creationId xmlns:p14="http://schemas.microsoft.com/office/powerpoint/2010/main" val="4259439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Multicollinearity – Issues</a:t>
            </a:r>
          </a:p>
        </p:txBody>
      </p:sp>
      <p:sp>
        <p:nvSpPr>
          <p:cNvPr id="2" name="TextBox 1">
            <a:extLst>
              <a:ext uri="{FF2B5EF4-FFF2-40B4-BE49-F238E27FC236}">
                <a16:creationId xmlns:a16="http://schemas.microsoft.com/office/drawing/2014/main" id="{2C115140-78B5-73B5-1A8B-B925E4194EA6}"/>
              </a:ext>
            </a:extLst>
          </p:cNvPr>
          <p:cNvSpPr txBox="1"/>
          <p:nvPr/>
        </p:nvSpPr>
        <p:spPr>
          <a:xfrm>
            <a:off x="592765" y="1491731"/>
            <a:ext cx="10667114" cy="4608826"/>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High degree of correlation among several promotional and other independent variables violates variable independence assumptions – often resulting in high standard errors /  p-values.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Large number of observations may be needed  to get a significant p-value, but still do not guarantee unbiased estimate.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Introducing a smaller number of correlated variables is common, however, important promotions  - the objective of marketing mix models – may be left out. In addition, the remaining variables may contain impacts from the missing variables.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Mathematical techniques exist to reduce multicollinearity; however, the estimated regression coefficients are biased.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Balancing bias vs reduction in multicollinearity is a time-consuming modeling task involving multiple model trials.</a:t>
            </a:r>
          </a:p>
        </p:txBody>
      </p:sp>
    </p:spTree>
    <p:extLst>
      <p:ext uri="{BB962C8B-B14F-4D97-AF65-F5344CB8AC3E}">
        <p14:creationId xmlns:p14="http://schemas.microsoft.com/office/powerpoint/2010/main" val="5767796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6853-8138-6CCF-9DA1-FF2E83A684D7}"/>
              </a:ext>
            </a:extLst>
          </p:cNvPr>
          <p:cNvSpPr>
            <a:spLocks noGrp="1"/>
          </p:cNvSpPr>
          <p:nvPr>
            <p:ph type="title"/>
          </p:nvPr>
        </p:nvSpPr>
        <p:spPr/>
        <p:txBody>
          <a:bodyPr/>
          <a:lstStyle/>
          <a:p>
            <a:r>
              <a:rPr lang="en-US" dirty="0"/>
              <a:t>Issues and Solutions with Multicollinearity (cont’d)</a:t>
            </a:r>
          </a:p>
        </p:txBody>
      </p:sp>
      <p:sp>
        <p:nvSpPr>
          <p:cNvPr id="3" name="Slide Number Placeholder 2">
            <a:extLst>
              <a:ext uri="{FF2B5EF4-FFF2-40B4-BE49-F238E27FC236}">
                <a16:creationId xmlns:a16="http://schemas.microsoft.com/office/drawing/2014/main" id="{7909A6FC-C39D-119F-0912-C446FAC68BBB}"/>
              </a:ext>
            </a:extLst>
          </p:cNvPr>
          <p:cNvSpPr>
            <a:spLocks noGrp="1"/>
          </p:cNvSpPr>
          <p:nvPr>
            <p:ph type="sldNum" sz="quarter" idx="12"/>
          </p:nvPr>
        </p:nvSpPr>
        <p:spPr/>
        <p:txBody>
          <a:bodyPr/>
          <a:lstStyle/>
          <a:p>
            <a:fld id="{29CC380D-5F44-41E8-971E-CDD19ED6F8E3}" type="slidenum">
              <a:rPr lang="en-GB" smtClean="0"/>
              <a:t>16</a:t>
            </a:fld>
            <a:endParaRPr lang="en-GB"/>
          </a:p>
        </p:txBody>
      </p:sp>
      <p:sp>
        <p:nvSpPr>
          <p:cNvPr id="4" name="Content Placeholder 3">
            <a:extLst>
              <a:ext uri="{FF2B5EF4-FFF2-40B4-BE49-F238E27FC236}">
                <a16:creationId xmlns:a16="http://schemas.microsoft.com/office/drawing/2014/main" id="{E8D1AE4B-30F7-0413-D8C7-A5349CBD12DE}"/>
              </a:ext>
            </a:extLst>
          </p:cNvPr>
          <p:cNvSpPr>
            <a:spLocks noGrp="1"/>
          </p:cNvSpPr>
          <p:nvPr>
            <p:ph sz="quarter" idx="14"/>
          </p:nvPr>
        </p:nvSpPr>
        <p:spPr>
          <a:xfrm>
            <a:off x="260315" y="1402911"/>
            <a:ext cx="11439144" cy="5077264"/>
          </a:xfrm>
        </p:spPr>
        <p:txBody>
          <a:bodyPr/>
          <a:lstStyle/>
          <a:p>
            <a:pPr algn="l"/>
            <a:r>
              <a:rPr lang="en-US" sz="1800" b="0" i="0" dirty="0">
                <a:effectLst/>
                <a:latin typeface="+mj-lt"/>
              </a:rPr>
              <a:t>Below </a:t>
            </a:r>
            <a:r>
              <a:rPr lang="en-US" sz="1800" dirty="0">
                <a:latin typeface="+mj-lt"/>
              </a:rPr>
              <a:t>are the i</a:t>
            </a:r>
            <a:r>
              <a:rPr lang="en-US" sz="1800" b="0" i="0" dirty="0">
                <a:effectLst/>
                <a:latin typeface="+mj-lt"/>
              </a:rPr>
              <a:t>ssues while modeling with variables</a:t>
            </a:r>
            <a:endParaRPr lang="en-US" sz="1800" dirty="0">
              <a:latin typeface="+mj-lt"/>
            </a:endParaRPr>
          </a:p>
          <a:p>
            <a:pPr marL="285750" indent="-285750" algn="l">
              <a:buFont typeface="Arial" panose="020B0604020202020204" pitchFamily="34" charset="0"/>
              <a:buChar char="•"/>
            </a:pPr>
            <a:r>
              <a:rPr lang="en-US" sz="1600" b="0" i="0" dirty="0">
                <a:effectLst/>
                <a:latin typeface="+mj-lt"/>
              </a:rPr>
              <a:t>The </a:t>
            </a:r>
            <a:r>
              <a:rPr lang="en-US" sz="1600" b="0" i="0" u="none" strike="noStrike" dirty="0">
                <a:effectLst/>
                <a:latin typeface="+mj-lt"/>
              </a:rPr>
              <a:t>coefficient</a:t>
            </a:r>
            <a:r>
              <a:rPr lang="en-US" sz="1600" b="0" i="0" dirty="0">
                <a:effectLst/>
                <a:latin typeface="+mj-lt"/>
              </a:rPr>
              <a:t> </a:t>
            </a:r>
            <a:r>
              <a:rPr lang="en-US" sz="1600" b="0" i="0" u="none" strike="noStrike" dirty="0">
                <a:effectLst/>
                <a:latin typeface="+mj-lt"/>
              </a:rPr>
              <a:t>estimates</a:t>
            </a:r>
            <a:r>
              <a:rPr lang="en-US" sz="1600" b="0" i="0" dirty="0">
                <a:effectLst/>
                <a:latin typeface="+mj-lt"/>
              </a:rPr>
              <a:t> can swing wildly based on which other independent variables are kept in the model. The </a:t>
            </a:r>
            <a:r>
              <a:rPr lang="en-US" sz="1600" b="0" i="0" u="none" strike="noStrike" dirty="0">
                <a:effectLst/>
                <a:latin typeface="+mj-lt"/>
              </a:rPr>
              <a:t>coefficients</a:t>
            </a:r>
            <a:r>
              <a:rPr lang="en-US" sz="1600" b="0" i="0" dirty="0">
                <a:effectLst/>
                <a:latin typeface="+mj-lt"/>
              </a:rPr>
              <a:t> become very sensitive to very small changes in the model.</a:t>
            </a:r>
          </a:p>
          <a:p>
            <a:pPr marL="285750" indent="-285750" algn="l">
              <a:buFont typeface="Arial" panose="020B0604020202020204" pitchFamily="34" charset="0"/>
              <a:buChar char="•"/>
            </a:pPr>
            <a:r>
              <a:rPr lang="en-US" sz="1600" b="0" i="0" dirty="0">
                <a:effectLst/>
                <a:latin typeface="+mj-lt"/>
              </a:rPr>
              <a:t>Multicollinearity reduces the precision of the estimated </a:t>
            </a:r>
            <a:r>
              <a:rPr lang="en-US" sz="1600" b="0" i="0" u="none" strike="noStrike" dirty="0">
                <a:effectLst/>
                <a:latin typeface="+mj-lt"/>
              </a:rPr>
              <a:t>coefficients</a:t>
            </a:r>
            <a:r>
              <a:rPr lang="en-US" sz="1600" b="0" i="0" dirty="0">
                <a:effectLst/>
                <a:latin typeface="+mj-lt"/>
              </a:rPr>
              <a:t>, which weakens the statistical power of your </a:t>
            </a:r>
            <a:r>
              <a:rPr lang="en-US" sz="1600" b="0" i="0" u="none" strike="noStrike" dirty="0">
                <a:effectLst/>
                <a:latin typeface="+mj-lt"/>
              </a:rPr>
              <a:t>regression</a:t>
            </a:r>
            <a:r>
              <a:rPr lang="en-US" sz="1600" b="0" i="0" dirty="0">
                <a:effectLst/>
                <a:latin typeface="+mj-lt"/>
              </a:rPr>
              <a:t> model. You might not be able to trust the p-values to identify independent variables that are statistically significant</a:t>
            </a:r>
          </a:p>
          <a:p>
            <a:endParaRPr lang="en-US" sz="1600" dirty="0">
              <a:latin typeface="+mj-lt"/>
            </a:endParaRPr>
          </a:p>
          <a:p>
            <a:r>
              <a:rPr lang="en-US" sz="1800" dirty="0">
                <a:latin typeface="+mj-lt"/>
              </a:rPr>
              <a:t>Probable solutions that can used to resolve the multicollinearity issue – </a:t>
            </a:r>
          </a:p>
          <a:p>
            <a:pPr marL="285750" indent="-285750">
              <a:buFont typeface="Arial" panose="020B0604020202020204" pitchFamily="34" charset="0"/>
              <a:buChar char="•"/>
            </a:pPr>
            <a:r>
              <a:rPr lang="en-US" sz="1600" dirty="0">
                <a:latin typeface="+mj-lt"/>
              </a:rPr>
              <a:t>Remove some of the highly correlated independent variables.</a:t>
            </a:r>
          </a:p>
          <a:p>
            <a:pPr marL="285750" indent="-285750">
              <a:buFont typeface="Arial" panose="020B0604020202020204" pitchFamily="34" charset="0"/>
              <a:buChar char="•"/>
            </a:pPr>
            <a:r>
              <a:rPr lang="en-US" sz="1600" dirty="0">
                <a:latin typeface="+mj-lt"/>
              </a:rPr>
              <a:t>Linearly combine the independent variables, such as adding them together and include them in the model</a:t>
            </a:r>
          </a:p>
          <a:p>
            <a:pPr marL="285750" indent="-285750">
              <a:buFont typeface="Arial" panose="020B0604020202020204" pitchFamily="34" charset="0"/>
              <a:buChar char="•"/>
            </a:pPr>
            <a:r>
              <a:rPr lang="en-US" sz="1600" dirty="0">
                <a:latin typeface="+mj-lt"/>
              </a:rPr>
              <a:t>Perform an analysis designed for highly correlated variables, such as principal components analysis or partial least squares regression.</a:t>
            </a:r>
          </a:p>
          <a:p>
            <a:pPr marL="285750" indent="-285750">
              <a:buFont typeface="Arial" panose="020B0604020202020204" pitchFamily="34" charset="0"/>
              <a:buChar char="•"/>
            </a:pPr>
            <a:r>
              <a:rPr lang="en-US" sz="1600" dirty="0">
                <a:latin typeface="+mj-lt"/>
              </a:rPr>
              <a:t>LASSO and Ridge regression are advanced forms of regression analysis that can handle multicollinearity. </a:t>
            </a: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8153406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Detecting Multicollinearity</a:t>
            </a:r>
          </a:p>
        </p:txBody>
      </p:sp>
      <p:sp>
        <p:nvSpPr>
          <p:cNvPr id="2" name="TextBox 1">
            <a:extLst>
              <a:ext uri="{FF2B5EF4-FFF2-40B4-BE49-F238E27FC236}">
                <a16:creationId xmlns:a16="http://schemas.microsoft.com/office/drawing/2014/main" id="{2C115140-78B5-73B5-1A8B-B925E4194EA6}"/>
              </a:ext>
            </a:extLst>
          </p:cNvPr>
          <p:cNvSpPr txBox="1"/>
          <p:nvPr/>
        </p:nvSpPr>
        <p:spPr>
          <a:xfrm>
            <a:off x="592765" y="1491731"/>
            <a:ext cx="10667114" cy="525515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Study of correlations helps in understanding the presence of multicollinearity. </a:t>
            </a:r>
          </a:p>
          <a:p>
            <a:pPr marL="571500" lvl="1" indent="-342900">
              <a:lnSpc>
                <a:spcPct val="150000"/>
              </a:lnSpc>
              <a:buFont typeface="Arial" panose="020B0604020202020204" pitchFamily="34" charset="0"/>
              <a:buChar char="•"/>
              <a:defRPr/>
            </a:pPr>
            <a:r>
              <a:rPr lang="en-US" sz="1600" dirty="0">
                <a:solidFill>
                  <a:srgbClr val="0C2340"/>
                </a:solidFill>
                <a:latin typeface="Invention"/>
              </a:rPr>
              <a:t>Note that the correlation of single variable may be low, but a combination of variables may be correlated with another combination of variables – such relations are hard to estimate through correlation tables.</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Relative significance of the model and the individual parameter estimates</a:t>
            </a:r>
          </a:p>
          <a:p>
            <a:pPr marL="571500" lvl="1" indent="-342900">
              <a:lnSpc>
                <a:spcPct val="150000"/>
              </a:lnSpc>
              <a:buFont typeface="Arial" panose="020B0604020202020204" pitchFamily="34" charset="0"/>
              <a:buChar char="•"/>
              <a:defRPr/>
            </a:pPr>
            <a:r>
              <a:rPr lang="en-US" sz="1600" dirty="0">
                <a:solidFill>
                  <a:srgbClr val="0C2340"/>
                </a:solidFill>
                <a:latin typeface="Invention"/>
              </a:rPr>
              <a:t>Overall model being highly significant and individual parameter estimates being not so significant likely points to the existence of multicollinearity (as one factor)</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Variance Inflation Factors (VIF)</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Analysis of structure of the X’X matrix</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Diagnostics of VIF and Structural Analysis of X’X using VIF and COLLINOINT options.</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REG data=xxx;     model y = x1 x2 x3 x4 /  </a:t>
            </a:r>
            <a:r>
              <a:rPr lang="en-US" sz="1800" dirty="0" err="1">
                <a:solidFill>
                  <a:srgbClr val="00857C"/>
                </a:solidFill>
                <a:latin typeface="Invention"/>
              </a:rPr>
              <a:t>vif</a:t>
            </a:r>
            <a:r>
              <a:rPr lang="en-US" sz="1800" dirty="0">
                <a:solidFill>
                  <a:srgbClr val="00857C"/>
                </a:solidFill>
                <a:latin typeface="Invention"/>
              </a:rPr>
              <a:t> </a:t>
            </a:r>
            <a:r>
              <a:rPr lang="en-US" sz="1800" dirty="0" err="1">
                <a:solidFill>
                  <a:srgbClr val="00857C"/>
                </a:solidFill>
                <a:latin typeface="Invention"/>
              </a:rPr>
              <a:t>collinoint</a:t>
            </a:r>
            <a:r>
              <a:rPr lang="en-US" sz="1800" dirty="0">
                <a:solidFill>
                  <a:srgbClr val="00857C"/>
                </a:solidFill>
                <a:latin typeface="Invention"/>
              </a:rPr>
              <a:t>;  run;</a:t>
            </a:r>
          </a:p>
        </p:txBody>
      </p:sp>
    </p:spTree>
    <p:extLst>
      <p:ext uri="{BB962C8B-B14F-4D97-AF65-F5344CB8AC3E}">
        <p14:creationId xmlns:p14="http://schemas.microsoft.com/office/powerpoint/2010/main" val="1372223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Variance Inflation Factors (VIF)</a:t>
            </a:r>
          </a:p>
        </p:txBody>
      </p:sp>
      <p:sp>
        <p:nvSpPr>
          <p:cNvPr id="2" name="TextBox 1">
            <a:extLst>
              <a:ext uri="{FF2B5EF4-FFF2-40B4-BE49-F238E27FC236}">
                <a16:creationId xmlns:a16="http://schemas.microsoft.com/office/drawing/2014/main" id="{2C115140-78B5-73B5-1A8B-B925E4194EA6}"/>
              </a:ext>
            </a:extLst>
          </p:cNvPr>
          <p:cNvSpPr txBox="1"/>
          <p:nvPr/>
        </p:nvSpPr>
        <p:spPr>
          <a:xfrm>
            <a:off x="592765" y="1491731"/>
            <a:ext cx="10667114" cy="419332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Used in determining which variables may be involved in  multicollinearity.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shows how multicollinearity has increased the instability of coefficient estimates.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may be interpreted as the factor by which variance of estimated coefficients is larger than it would be if there were no multicollinearity</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No formal criteria to determine magnitude of VIF. Depends on the data at hand.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value of 1 is ideal – indicating no multicollinearity. Less than 1 represents modeling issues or instabilities.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For our domain we seek a VIF close to 1 – ranging up to 2. Higher than these values suggest reducing VIF by breaking multicollinearity through other techniques (Principal Components, Ridge Regression </a:t>
            </a:r>
            <a:r>
              <a:rPr lang="en-US" sz="1800" dirty="0" err="1">
                <a:solidFill>
                  <a:srgbClr val="0C2340"/>
                </a:solidFill>
                <a:latin typeface="Invention"/>
              </a:rPr>
              <a:t>etc</a:t>
            </a:r>
            <a:r>
              <a:rPr lang="en-US" sz="1800" dirty="0">
                <a:solidFill>
                  <a:srgbClr val="0C2340"/>
                </a:solidFill>
                <a:latin typeface="Invention"/>
              </a:rPr>
              <a:t>)</a:t>
            </a:r>
            <a:endParaRPr lang="en-US" sz="1800" dirty="0">
              <a:solidFill>
                <a:srgbClr val="00857C"/>
              </a:solidFill>
              <a:latin typeface="Invention"/>
            </a:endParaRPr>
          </a:p>
        </p:txBody>
      </p:sp>
    </p:spTree>
    <p:extLst>
      <p:ext uri="{BB962C8B-B14F-4D97-AF65-F5344CB8AC3E}">
        <p14:creationId xmlns:p14="http://schemas.microsoft.com/office/powerpoint/2010/main" val="650497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9B94-8DC9-7936-042F-5F8593864836}"/>
              </a:ext>
            </a:extLst>
          </p:cNvPr>
          <p:cNvSpPr>
            <a:spLocks noGrp="1"/>
          </p:cNvSpPr>
          <p:nvPr>
            <p:ph type="title"/>
          </p:nvPr>
        </p:nvSpPr>
        <p:spPr/>
        <p:txBody>
          <a:bodyPr/>
          <a:lstStyle/>
          <a:p>
            <a:r>
              <a:rPr lang="en-US" dirty="0"/>
              <a:t>Example of BELSOMRA (Multicollinearity)</a:t>
            </a:r>
          </a:p>
        </p:txBody>
      </p:sp>
      <p:sp>
        <p:nvSpPr>
          <p:cNvPr id="3" name="Slide Number Placeholder 2">
            <a:extLst>
              <a:ext uri="{FF2B5EF4-FFF2-40B4-BE49-F238E27FC236}">
                <a16:creationId xmlns:a16="http://schemas.microsoft.com/office/drawing/2014/main" id="{4D3ECDB6-1557-C3E5-49E0-768323E2050C}"/>
              </a:ext>
            </a:extLst>
          </p:cNvPr>
          <p:cNvSpPr>
            <a:spLocks noGrp="1"/>
          </p:cNvSpPr>
          <p:nvPr>
            <p:ph type="sldNum" sz="quarter" idx="12"/>
          </p:nvPr>
        </p:nvSpPr>
        <p:spPr/>
        <p:txBody>
          <a:bodyPr/>
          <a:lstStyle/>
          <a:p>
            <a:fld id="{29CC380D-5F44-41E8-971E-CDD19ED6F8E3}" type="slidenum">
              <a:rPr lang="en-GB" smtClean="0"/>
              <a:t>19</a:t>
            </a:fld>
            <a:endParaRPr lang="en-GB"/>
          </a:p>
        </p:txBody>
      </p:sp>
      <p:sp>
        <p:nvSpPr>
          <p:cNvPr id="7" name="TextBox 6">
            <a:extLst>
              <a:ext uri="{FF2B5EF4-FFF2-40B4-BE49-F238E27FC236}">
                <a16:creationId xmlns:a16="http://schemas.microsoft.com/office/drawing/2014/main" id="{7142323A-44F1-78E5-17CD-FF1A5DD1F589}"/>
              </a:ext>
            </a:extLst>
          </p:cNvPr>
          <p:cNvSpPr txBox="1"/>
          <p:nvPr/>
        </p:nvSpPr>
        <p:spPr>
          <a:xfrm>
            <a:off x="7303690" y="1787237"/>
            <a:ext cx="4281054" cy="3865419"/>
          </a:xfrm>
          <a:prstGeom prst="rect">
            <a:avLst/>
          </a:prstGeom>
          <a:noFill/>
        </p:spPr>
        <p:txBody>
          <a:bodyPr wrap="square" lIns="0" tIns="0" rIns="0" bIns="0" rtlCol="0">
            <a:noAutofit/>
          </a:bodyPr>
          <a:lstStyle/>
          <a:p>
            <a:pPr algn="l"/>
            <a:r>
              <a:rPr lang="en-US" sz="1600" dirty="0"/>
              <a:t>We can observe the consumer channel variables show high VIF’s values (&gt; 5) that makes not a fit model.</a:t>
            </a:r>
          </a:p>
        </p:txBody>
      </p:sp>
      <p:graphicFrame>
        <p:nvGraphicFramePr>
          <p:cNvPr id="5" name="Table 4">
            <a:extLst>
              <a:ext uri="{FF2B5EF4-FFF2-40B4-BE49-F238E27FC236}">
                <a16:creationId xmlns:a16="http://schemas.microsoft.com/office/drawing/2014/main" id="{73E07BDA-F9B9-7D66-203B-44A31F996E3B}"/>
              </a:ext>
            </a:extLst>
          </p:cNvPr>
          <p:cNvGraphicFramePr>
            <a:graphicFrameLocks noGrp="1"/>
          </p:cNvGraphicFramePr>
          <p:nvPr/>
        </p:nvGraphicFramePr>
        <p:xfrm>
          <a:off x="235530" y="1444010"/>
          <a:ext cx="6731721" cy="4883943"/>
        </p:xfrm>
        <a:graphic>
          <a:graphicData uri="http://schemas.openxmlformats.org/drawingml/2006/table">
            <a:tbl>
              <a:tblPr/>
              <a:tblGrid>
                <a:gridCol w="1592609">
                  <a:extLst>
                    <a:ext uri="{9D8B030D-6E8A-4147-A177-3AD203B41FA5}">
                      <a16:colId xmlns:a16="http://schemas.microsoft.com/office/drawing/2014/main" val="3384553862"/>
                    </a:ext>
                  </a:extLst>
                </a:gridCol>
                <a:gridCol w="412899">
                  <a:extLst>
                    <a:ext uri="{9D8B030D-6E8A-4147-A177-3AD203B41FA5}">
                      <a16:colId xmlns:a16="http://schemas.microsoft.com/office/drawing/2014/main" val="1441597541"/>
                    </a:ext>
                  </a:extLst>
                </a:gridCol>
                <a:gridCol w="899529">
                  <a:extLst>
                    <a:ext uri="{9D8B030D-6E8A-4147-A177-3AD203B41FA5}">
                      <a16:colId xmlns:a16="http://schemas.microsoft.com/office/drawing/2014/main" val="2059792644"/>
                    </a:ext>
                  </a:extLst>
                </a:gridCol>
                <a:gridCol w="696766">
                  <a:extLst>
                    <a:ext uri="{9D8B030D-6E8A-4147-A177-3AD203B41FA5}">
                      <a16:colId xmlns:a16="http://schemas.microsoft.com/office/drawing/2014/main" val="2832099828"/>
                    </a:ext>
                  </a:extLst>
                </a:gridCol>
                <a:gridCol w="696766">
                  <a:extLst>
                    <a:ext uri="{9D8B030D-6E8A-4147-A177-3AD203B41FA5}">
                      <a16:colId xmlns:a16="http://schemas.microsoft.com/office/drawing/2014/main" val="2810852455"/>
                    </a:ext>
                  </a:extLst>
                </a:gridCol>
                <a:gridCol w="825797">
                  <a:extLst>
                    <a:ext uri="{9D8B030D-6E8A-4147-A177-3AD203B41FA5}">
                      <a16:colId xmlns:a16="http://schemas.microsoft.com/office/drawing/2014/main" val="1908790773"/>
                    </a:ext>
                  </a:extLst>
                </a:gridCol>
                <a:gridCol w="1607355">
                  <a:extLst>
                    <a:ext uri="{9D8B030D-6E8A-4147-A177-3AD203B41FA5}">
                      <a16:colId xmlns:a16="http://schemas.microsoft.com/office/drawing/2014/main" val="3733606691"/>
                    </a:ext>
                  </a:extLst>
                </a:gridCol>
              </a:tblGrid>
              <a:tr h="421298">
                <a:tc>
                  <a:txBody>
                    <a:bodyPr/>
                    <a:lstStyle/>
                    <a:p>
                      <a:pPr algn="ctr" fontAlgn="ctr"/>
                      <a:r>
                        <a:rPr lang="en-US" sz="1400" b="1" i="0" u="none" strike="noStrike" dirty="0">
                          <a:solidFill>
                            <a:srgbClr val="2B3138"/>
                          </a:solidFill>
                          <a:effectLst/>
                          <a:latin typeface="Invention" panose="020B0503020008020204" pitchFamily="34"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a:solidFill>
                            <a:srgbClr val="2B3138"/>
                          </a:solidFill>
                          <a:effectLst/>
                          <a:latin typeface="Invention" panose="020B0503020008020204" pitchFamily="34" charset="0"/>
                        </a:rPr>
                        <a:t>DF</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dirty="0">
                          <a:solidFill>
                            <a:srgbClr val="2B3138"/>
                          </a:solidFill>
                          <a:effectLst/>
                          <a:latin typeface="Invention" panose="020B0503020008020204" pitchFamily="34" charset="0"/>
                        </a:rPr>
                        <a:t>Estimate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a:solidFill>
                            <a:srgbClr val="2B3138"/>
                          </a:solidFill>
                          <a:effectLst/>
                          <a:latin typeface="Invention" panose="020B0503020008020204" pitchFamily="34" charset="0"/>
                        </a:rPr>
                        <a:t>StdErr</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dirty="0" err="1">
                          <a:solidFill>
                            <a:srgbClr val="2B3138"/>
                          </a:solidFill>
                          <a:effectLst/>
                          <a:latin typeface="Invention" panose="020B0503020008020204" pitchFamily="34" charset="0"/>
                        </a:rPr>
                        <a:t>tValue</a:t>
                      </a:r>
                      <a:endParaRPr lang="en-US" sz="1400" b="1" i="0" u="none" strike="noStrike" dirty="0">
                        <a:solidFill>
                          <a:srgbClr val="2B3138"/>
                        </a:solidFill>
                        <a:effectLst/>
                        <a:latin typeface="Invention" panose="020B0503020008020204"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dirty="0">
                          <a:solidFill>
                            <a:srgbClr val="2B3138"/>
                          </a:solidFill>
                          <a:effectLst/>
                          <a:latin typeface="Invention" panose="020B0503020008020204" pitchFamily="34" charset="0"/>
                        </a:rPr>
                        <a:t>P-Value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US" sz="1400" b="1" i="0" u="none" strike="noStrike" dirty="0">
                          <a:solidFill>
                            <a:srgbClr val="2B3138"/>
                          </a:solidFill>
                          <a:effectLst/>
                          <a:latin typeface="Invention" panose="020B0503020008020204" pitchFamily="34" charset="0"/>
                        </a:rPr>
                        <a:t>Variance Inflation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851786658"/>
                  </a:ext>
                </a:extLst>
              </a:tr>
              <a:tr h="405695">
                <a:tc>
                  <a:txBody>
                    <a:bodyPr/>
                    <a:lstStyle/>
                    <a:p>
                      <a:pPr algn="ctr" fontAlgn="ctr"/>
                      <a:r>
                        <a:rPr lang="en-US" sz="1200" b="0" i="0" u="none" strike="noStrike" dirty="0">
                          <a:solidFill>
                            <a:srgbClr val="000000"/>
                          </a:solidFill>
                          <a:effectLst/>
                          <a:latin typeface="Invention" panose="020B0503020008020204" pitchFamily="34" charset="0"/>
                        </a:rPr>
                        <a:t>Intercept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-1267.26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50.01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-25.34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433084854"/>
                  </a:ext>
                </a:extLst>
              </a:tr>
              <a:tr h="405695">
                <a:tc>
                  <a:txBody>
                    <a:bodyPr/>
                    <a:lstStyle/>
                    <a:p>
                      <a:pPr algn="ctr" fontAlgn="ctr"/>
                      <a:r>
                        <a:rPr lang="en-US" sz="1200" b="0" i="0" u="none" strike="noStrike">
                          <a:solidFill>
                            <a:srgbClr val="000000"/>
                          </a:solidFill>
                          <a:effectLst/>
                          <a:latin typeface="Invention" panose="020B0503020008020204" pitchFamily="34" charset="0"/>
                        </a:rPr>
                        <a:t>hcc_osrch_sessions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0.34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13.47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Invention" panose="020B0503020008020204" pitchFamily="34" charset="0"/>
                        </a:rPr>
                        <a:t>8.79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021155911"/>
                  </a:ext>
                </a:extLst>
              </a:tr>
              <a:tr h="405695">
                <a:tc>
                  <a:txBody>
                    <a:bodyPr/>
                    <a:lstStyle/>
                    <a:p>
                      <a:pPr algn="ctr" fontAlgn="ctr"/>
                      <a:r>
                        <a:rPr lang="en-US" sz="1200" b="0" i="0" u="none" strike="noStrike">
                          <a:solidFill>
                            <a:srgbClr val="000000"/>
                          </a:solidFill>
                          <a:effectLst/>
                          <a:latin typeface="Invention" panose="020B0503020008020204" pitchFamily="34" charset="0"/>
                        </a:rPr>
                        <a:t>hcc_psrch_clk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24.93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8.45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145796152"/>
                  </a:ext>
                </a:extLst>
              </a:tr>
              <a:tr h="405695">
                <a:tc>
                  <a:txBody>
                    <a:bodyPr/>
                    <a:lstStyle/>
                    <a:p>
                      <a:pPr algn="ctr" fontAlgn="ctr"/>
                      <a:r>
                        <a:rPr lang="en-US" sz="1200" b="0" i="0" u="none" strike="noStrike">
                          <a:solidFill>
                            <a:srgbClr val="000000"/>
                          </a:solidFill>
                          <a:effectLst/>
                          <a:latin typeface="Invention" panose="020B0503020008020204" pitchFamily="34" charset="0"/>
                        </a:rPr>
                        <a:t>hcc_soc_imp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12.79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Invention" panose="020B0503020008020204" pitchFamily="34" charset="0"/>
                        </a:rPr>
                        <a:t>7.16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1734105039"/>
                  </a:ext>
                </a:extLst>
              </a:tr>
              <a:tr h="405695">
                <a:tc>
                  <a:txBody>
                    <a:bodyPr/>
                    <a:lstStyle/>
                    <a:p>
                      <a:pPr algn="ctr" fontAlgn="ctr"/>
                      <a:r>
                        <a:rPr lang="en-US" sz="1200" b="0" i="0" u="none" strike="noStrike">
                          <a:solidFill>
                            <a:srgbClr val="000000"/>
                          </a:solidFill>
                          <a:effectLst/>
                          <a:latin typeface="Invention" panose="020B0503020008020204" pitchFamily="34" charset="0"/>
                        </a:rPr>
                        <a:t>hcp_disp_imp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1.43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2659952575"/>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hcp_grail_nrx_lag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0.75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104.71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11.95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367709993"/>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hcp_grail_sdot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3.89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3.25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379873148"/>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hcp_grail_vnrx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0.96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0.33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1.70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658861066"/>
                  </a:ext>
                </a:extLst>
              </a:tr>
              <a:tr h="405695">
                <a:tc>
                  <a:txBody>
                    <a:bodyPr/>
                    <a:lstStyle/>
                    <a:p>
                      <a:pPr algn="ctr" fontAlgn="ctr"/>
                      <a:r>
                        <a:rPr lang="en-US" sz="1200" b="0" i="0" u="none" strike="noStrike">
                          <a:solidFill>
                            <a:srgbClr val="000000"/>
                          </a:solidFill>
                          <a:effectLst/>
                          <a:latin typeface="Invention" panose="020B0503020008020204" pitchFamily="34" charset="0"/>
                        </a:rPr>
                        <a:t>hcp_npp_eng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-14.87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6.52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835584653"/>
                  </a:ext>
                </a:extLst>
              </a:tr>
              <a:tr h="405695">
                <a:tc>
                  <a:txBody>
                    <a:bodyPr/>
                    <a:lstStyle/>
                    <a:p>
                      <a:pPr algn="ctr" fontAlgn="ctr"/>
                      <a:r>
                        <a:rPr lang="en-US" sz="1200" b="0" i="0" u="none" strike="noStrike">
                          <a:solidFill>
                            <a:srgbClr val="000000"/>
                          </a:solidFill>
                          <a:effectLst/>
                          <a:latin typeface="Invention" panose="020B0503020008020204" pitchFamily="34" charset="0"/>
                        </a:rPr>
                        <a:t>hcp_osrch_sessions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-0.94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-6.86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2556254746"/>
                  </a:ext>
                </a:extLst>
              </a:tr>
              <a:tr h="405695">
                <a:tc>
                  <a:txBody>
                    <a:bodyPr/>
                    <a:lstStyle/>
                    <a:p>
                      <a:pPr algn="ctr" fontAlgn="ctr"/>
                      <a:r>
                        <a:rPr lang="en-US" sz="1200" b="0" i="0" u="none" strike="noStrike">
                          <a:solidFill>
                            <a:srgbClr val="000000"/>
                          </a:solidFill>
                          <a:effectLst/>
                          <a:latin typeface="Invention" panose="020B0503020008020204" pitchFamily="34" charset="0"/>
                        </a:rPr>
                        <a:t>hcp_rdtl_totdet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8.37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6.24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1026120"/>
                  </a:ext>
                </a:extLst>
              </a:tr>
            </a:tbl>
          </a:graphicData>
        </a:graphic>
      </p:graphicFrame>
    </p:spTree>
    <p:extLst>
      <p:ext uri="{BB962C8B-B14F-4D97-AF65-F5344CB8AC3E}">
        <p14:creationId xmlns:p14="http://schemas.microsoft.com/office/powerpoint/2010/main" val="36682035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Model Part 1 - Topics</a:t>
            </a:r>
          </a:p>
        </p:txBody>
      </p:sp>
      <p:sp>
        <p:nvSpPr>
          <p:cNvPr id="3" name="TextBox 2">
            <a:extLst>
              <a:ext uri="{FF2B5EF4-FFF2-40B4-BE49-F238E27FC236}">
                <a16:creationId xmlns:a16="http://schemas.microsoft.com/office/drawing/2014/main" id="{0D7DF40C-9A41-0B8D-DC56-180880F8F29F}"/>
              </a:ext>
            </a:extLst>
          </p:cNvPr>
          <p:cNvSpPr txBox="1"/>
          <p:nvPr/>
        </p:nvSpPr>
        <p:spPr>
          <a:xfrm>
            <a:off x="276446" y="1453178"/>
            <a:ext cx="11802140" cy="4821000"/>
          </a:xfrm>
          <a:prstGeom prst="rect">
            <a:avLst/>
          </a:prstGeom>
          <a:noFill/>
        </p:spPr>
        <p:txBody>
          <a:bodyPr wrap="square">
            <a:spAutoFit/>
          </a:bodyPr>
          <a:lstStyle/>
          <a:p>
            <a:pPr marL="742950" marR="0" lvl="1" indent="-285750">
              <a:lnSpc>
                <a:spcPct val="107000"/>
              </a:lnSpc>
              <a:spcBef>
                <a:spcPts val="0"/>
              </a:spcBef>
              <a:spcAft>
                <a:spcPts val="0"/>
              </a:spcAft>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Koyck</a:t>
            </a:r>
            <a:r>
              <a:rPr lang="en-US" sz="1800" dirty="0">
                <a:effectLst/>
                <a:latin typeface="Calibri" panose="020F0502020204030204" pitchFamily="34" charset="0"/>
                <a:ea typeface="Calibri" panose="020F0502020204030204" pitchFamily="34" charset="0"/>
                <a:cs typeface="Times New Roman" panose="02020603050405020304" pitchFamily="18" charset="0"/>
              </a:rPr>
              <a:t> Structure with one variable (say Details)</a:t>
            </a:r>
          </a:p>
          <a:p>
            <a:pPr marL="742950" marR="0" lvl="1"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OLS Model Structure (similar to Paul Allison)</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OLS Model Structure, residuals &amp; N(IID) assumptions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Deviations from Distribution Assumptions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Deviations from Independence Assumptions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 collinearity</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Lagged variables independence violation on Residuals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Dealing with Multicollinearity</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Bias introduction in estimates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Principal Components – Concepts, Code Usage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Princomp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Ridge regression</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Models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Dealing with Error Dependencies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Robust standard errors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Mixed Effects models with Correlation Structures  - Intro</a:t>
            </a:r>
          </a:p>
          <a:p>
            <a:pPr marL="1200150" marR="0" lvl="2"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Belsomra Example</a:t>
            </a:r>
          </a:p>
        </p:txBody>
      </p:sp>
    </p:spTree>
    <p:extLst>
      <p:ext uri="{BB962C8B-B14F-4D97-AF65-F5344CB8AC3E}">
        <p14:creationId xmlns:p14="http://schemas.microsoft.com/office/powerpoint/2010/main" val="32272479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Principal Components</a:t>
            </a:r>
          </a:p>
        </p:txBody>
      </p:sp>
      <p:sp>
        <p:nvSpPr>
          <p:cNvPr id="2" name="TextBox 1">
            <a:extLst>
              <a:ext uri="{FF2B5EF4-FFF2-40B4-BE49-F238E27FC236}">
                <a16:creationId xmlns:a16="http://schemas.microsoft.com/office/drawing/2014/main" id="{2C115140-78B5-73B5-1A8B-B925E4194EA6}"/>
              </a:ext>
            </a:extLst>
          </p:cNvPr>
          <p:cNvSpPr txBox="1"/>
          <p:nvPr/>
        </p:nvSpPr>
        <p:spPr>
          <a:xfrm>
            <a:off x="592765" y="1491731"/>
            <a:ext cx="10667114" cy="5439823"/>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Principal Components are the linear transformation of variables in such a way that the resulting principal components are orthogonal (i.e., zero correlation). N variables produces N principal components.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No loss in information, however, using all components does not improve the significance of the underlying raw variable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Use first few components, representing ~90% or more of variation in the data and include them in the model. Results in BIASED coefficient estimate as information is dropped.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Interpretation of  Principal Components are not straight forward – a key hurdle in inference of promotional impact.</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PRINCOMP data = </a:t>
            </a:r>
            <a:r>
              <a:rPr lang="en-US" sz="1800" dirty="0" err="1">
                <a:solidFill>
                  <a:srgbClr val="00857C"/>
                </a:solidFill>
                <a:latin typeface="Invention"/>
              </a:rPr>
              <a:t>xyz</a:t>
            </a:r>
            <a:r>
              <a:rPr lang="en-US" sz="1800" dirty="0">
                <a:solidFill>
                  <a:srgbClr val="00857C"/>
                </a:solidFill>
                <a:latin typeface="Invention"/>
              </a:rPr>
              <a:t>  out = </a:t>
            </a:r>
            <a:r>
              <a:rPr lang="en-US" sz="1800" dirty="0" err="1">
                <a:solidFill>
                  <a:srgbClr val="00857C"/>
                </a:solidFill>
                <a:latin typeface="Invention"/>
              </a:rPr>
              <a:t>prin</a:t>
            </a:r>
            <a:r>
              <a:rPr lang="en-US" sz="1800" dirty="0">
                <a:solidFill>
                  <a:srgbClr val="00857C"/>
                </a:solidFill>
                <a:latin typeface="Invention"/>
              </a:rPr>
              <a:t>; </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VAR x1 x2 x3 x4 x5; run;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0857C"/>
              </a:solidFill>
              <a:latin typeface="Invention"/>
            </a:endParaRPr>
          </a:p>
        </p:txBody>
      </p:sp>
    </p:spTree>
    <p:extLst>
      <p:ext uri="{BB962C8B-B14F-4D97-AF65-F5344CB8AC3E}">
        <p14:creationId xmlns:p14="http://schemas.microsoft.com/office/powerpoint/2010/main" val="10290387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Regression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C115140-78B5-73B5-1A8B-B925E4194EA6}"/>
                  </a:ext>
                </a:extLst>
              </p:cNvPr>
              <p:cNvSpPr txBox="1"/>
              <p:nvPr/>
            </p:nvSpPr>
            <p:spPr>
              <a:xfrm>
                <a:off x="759522" y="1941241"/>
                <a:ext cx="10667114" cy="3364254"/>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Least Square Estimates of a standardized regression are computed as: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lvl="0" indent="-342900">
                  <a:lnSpc>
                    <a:spcPct val="150000"/>
                  </a:lnSpc>
                  <a:buFont typeface="Arial" panose="020B0604020202020204" pitchFamily="34" charset="0"/>
                  <a:buChar char="•"/>
                  <a:defRPr/>
                </a:pPr>
                <a:r>
                  <a:rPr lang="en-US" sz="1800" dirty="0">
                    <a:solidFill>
                      <a:srgbClr val="0C2340"/>
                    </a:solidFill>
                    <a:latin typeface="Invention"/>
                  </a:rPr>
                  <a:t>Adding a small </a:t>
                </a:r>
                <a:r>
                  <a:rPr lang="en-US" sz="1800" b="1" dirty="0">
                    <a:solidFill>
                      <a:srgbClr val="0C2340"/>
                    </a:solidFill>
                    <a:latin typeface="Invention"/>
                  </a:rPr>
                  <a:t>Ridge constant ‘</a:t>
                </a:r>
                <a:r>
                  <a:rPr lang="el-GR" sz="1800" b="1" dirty="0">
                    <a:solidFill>
                      <a:srgbClr val="0C2340"/>
                    </a:solidFill>
                    <a:latin typeface="Segoe UI Symbol" panose="020B0502040204020203" pitchFamily="34" charset="0"/>
                    <a:ea typeface="Segoe UI Symbol" panose="020B0502040204020203" pitchFamily="34" charset="0"/>
                  </a:rPr>
                  <a:t>λ</a:t>
                </a:r>
                <a:r>
                  <a:rPr lang="en-US" sz="1800" b="1" dirty="0">
                    <a:solidFill>
                      <a:srgbClr val="0C2340"/>
                    </a:solidFill>
                    <a:latin typeface="Segoe UI Symbol" panose="020B0502040204020203" pitchFamily="34" charset="0"/>
                    <a:ea typeface="Segoe UI Symbol" panose="020B0502040204020203" pitchFamily="34" charset="0"/>
                  </a:rPr>
                  <a:t>’</a:t>
                </a:r>
                <a:r>
                  <a:rPr lang="en-US" sz="1800" dirty="0">
                    <a:solidFill>
                      <a:srgbClr val="0C2340"/>
                    </a:solidFill>
                    <a:latin typeface="Invention"/>
                  </a:rPr>
                  <a:t> to the diagonals of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𝑅</m:t>
                        </m:r>
                      </m:e>
                      <m:sub>
                        <m:r>
                          <a:rPr lang="en-US" sz="1800" i="1">
                            <a:solidFill>
                              <a:srgbClr val="000000"/>
                            </a:solidFill>
                            <a:latin typeface="Cambria Math" panose="02040503050406030204" pitchFamily="18" charset="0"/>
                          </a:rPr>
                          <m:t>𝑥</m:t>
                        </m:r>
                        <m:r>
                          <a:rPr lang="en-US" sz="1800" b="0" i="1" smtClean="0">
                            <a:solidFill>
                              <a:srgbClr val="000000"/>
                            </a:solidFill>
                            <a:latin typeface="Cambria Math" panose="02040503050406030204" pitchFamily="18" charset="0"/>
                          </a:rPr>
                          <m:t>𝑥</m:t>
                        </m:r>
                      </m:sub>
                    </m:sSub>
                  </m:oMath>
                </a14:m>
                <a:r>
                  <a:rPr lang="en-US" sz="1800" dirty="0">
                    <a:solidFill>
                      <a:srgbClr val="0C2340"/>
                    </a:solidFill>
                    <a:latin typeface="Invention"/>
                  </a:rPr>
                  <a:t>, the effective correlation are artificially reduced by a factor [1 / (1 – </a:t>
                </a:r>
                <a:r>
                  <a:rPr lang="el-GR" sz="1800" dirty="0">
                    <a:solidFill>
                      <a:srgbClr val="0C2340"/>
                    </a:solidFill>
                    <a:latin typeface="Segoe UI Symbol" panose="020B0502040204020203" pitchFamily="34" charset="0"/>
                    <a:ea typeface="Segoe UI Symbol" panose="020B0502040204020203" pitchFamily="34" charset="0"/>
                  </a:rPr>
                  <a:t>λ</a:t>
                </a:r>
                <a:r>
                  <a:rPr lang="en-US" sz="1800" dirty="0">
                    <a:solidFill>
                      <a:srgbClr val="0C2340"/>
                    </a:solidFill>
                    <a:latin typeface="Segoe UI Symbol" panose="020B0502040204020203" pitchFamily="34" charset="0"/>
                    <a:ea typeface="Segoe UI Symbol" panose="020B0502040204020203" pitchFamily="34" charset="0"/>
                  </a:rPr>
                  <a:t>)]. </a:t>
                </a:r>
                <a:r>
                  <a:rPr lang="en-US" sz="1800" dirty="0">
                    <a:solidFill>
                      <a:srgbClr val="0C2340"/>
                    </a:solidFill>
                  </a:rPr>
                  <a:t>This produces BIASED regression coefficients</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Larger ridge constants reduces correlations but increases estimate bias.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Objective is to find some optimum compromise value of ridge constant </a:t>
                </a:r>
                <a:r>
                  <a:rPr lang="el-GR" sz="1800" dirty="0">
                    <a:solidFill>
                      <a:srgbClr val="0C2340"/>
                    </a:solidFill>
                    <a:latin typeface="Segoe UI Symbol" panose="020B0502040204020203" pitchFamily="34" charset="0"/>
                    <a:ea typeface="Segoe UI Symbol" panose="020B0502040204020203" pitchFamily="34" charset="0"/>
                  </a:rPr>
                  <a:t>λ </a:t>
                </a:r>
                <a:r>
                  <a:rPr lang="en-US" sz="1800" dirty="0">
                    <a:solidFill>
                      <a:srgbClr val="0C2340"/>
                    </a:solidFill>
                    <a:latin typeface="Segoe UI Symbol" panose="020B0502040204020203" pitchFamily="34" charset="0"/>
                    <a:ea typeface="Segoe UI Symbol" panose="020B0502040204020203" pitchFamily="34" charset="0"/>
                  </a:rPr>
                  <a:t>that minimizes bias.</a:t>
                </a:r>
                <a:endParaRPr lang="en-US" sz="1800" dirty="0">
                  <a:solidFill>
                    <a:srgbClr val="0C2340"/>
                  </a:solidFill>
                  <a:latin typeface="Invention"/>
                </a:endParaRPr>
              </a:p>
            </p:txBody>
          </p:sp>
        </mc:Choice>
        <mc:Fallback xmlns="">
          <p:sp>
            <p:nvSpPr>
              <p:cNvPr id="2" name="TextBox 1">
                <a:extLst>
                  <a:ext uri="{FF2B5EF4-FFF2-40B4-BE49-F238E27FC236}">
                    <a16:creationId xmlns:a16="http://schemas.microsoft.com/office/drawing/2014/main" id="{2C115140-78B5-73B5-1A8B-B925E4194EA6}"/>
                  </a:ext>
                </a:extLst>
              </p:cNvPr>
              <p:cNvSpPr txBox="1">
                <a:spLocks noRot="1" noChangeAspect="1" noMove="1" noResize="1" noEditPoints="1" noAdjustHandles="1" noChangeArrowheads="1" noChangeShapeType="1" noTextEdit="1"/>
              </p:cNvSpPr>
              <p:nvPr/>
            </p:nvSpPr>
            <p:spPr>
              <a:xfrm>
                <a:off x="759522" y="1941241"/>
                <a:ext cx="10667114" cy="3364254"/>
              </a:xfrm>
              <a:prstGeom prst="rect">
                <a:avLst/>
              </a:prstGeom>
              <a:blipFill>
                <a:blip r:embed="rId4"/>
                <a:stretch>
                  <a:fillRect l="-400" b="-1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bject 2">
                <a:extLst>
                  <a:ext uri="{FF2B5EF4-FFF2-40B4-BE49-F238E27FC236}">
                    <a16:creationId xmlns:a16="http://schemas.microsoft.com/office/drawing/2014/main" id="{F68A79B2-A799-1EC0-AB0D-A02D5808D784}"/>
                  </a:ext>
                </a:extLst>
              </p:cNvPr>
              <p:cNvSpPr txBox="1"/>
              <p:nvPr/>
            </p:nvSpPr>
            <p:spPr bwMode="auto">
              <a:xfrm>
                <a:off x="1271477" y="2666299"/>
                <a:ext cx="2088078" cy="762701"/>
              </a:xfrm>
              <a:prstGeom prst="rect">
                <a:avLst/>
              </a:prstGeom>
              <a:noFill/>
              <a:ln w="9525">
                <a:solidFill>
                  <a:schemeClr val="tx1"/>
                </a:solidFill>
                <a:miter lim="800000"/>
                <a:headEnd/>
                <a:tailEnd/>
              </a:ln>
            </p:spPr>
            <p:txBody>
              <a:bodyPr>
                <a:normAutofit/>
              </a:bodyPr>
              <a:lstStyle/>
              <a:p>
                <a14:m>
                  <m:oMath xmlns:m="http://schemas.openxmlformats.org/officeDocument/2006/math">
                    <m:acc>
                      <m:accPr>
                        <m:chr m:val="̂"/>
                        <m:ctrlPr>
                          <a:rPr lang="en-US" sz="2400" i="1" smtClean="0">
                            <a:solidFill>
                              <a:srgbClr val="000000"/>
                            </a:solidFill>
                            <a:latin typeface="Cambria Math" panose="02040503050406030204" pitchFamily="18" charset="0"/>
                          </a:rPr>
                        </m:ctrlPr>
                      </m:accPr>
                      <m:e>
                        <m:r>
                          <a:rPr lang="en-US" sz="2400" i="1" smtClean="0">
                            <a:solidFill>
                              <a:srgbClr val="000000"/>
                            </a:solidFill>
                            <a:latin typeface="Cambria Math" panose="02040503050406030204" pitchFamily="18" charset="0"/>
                            <a:ea typeface="Cambria Math" panose="02040503050406030204" pitchFamily="18" charset="0"/>
                          </a:rPr>
                          <m:t>𝛽</m:t>
                        </m:r>
                      </m:e>
                    </m:acc>
                    <m:r>
                      <a:rPr lang="en-US" sz="2400" i="1">
                        <a:solidFill>
                          <a:srgbClr val="000000"/>
                        </a:solidFill>
                        <a:latin typeface="Cambria Math" panose="02040503050406030204" pitchFamily="18" charset="0"/>
                      </a:rPr>
                      <m:t>=</m:t>
                    </m:r>
                    <m:sSubSup>
                      <m:sSubSupPr>
                        <m:ctrlPr>
                          <a:rPr lang="en-US" sz="2400" i="1" smtClean="0">
                            <a:solidFill>
                              <a:srgbClr val="000000"/>
                            </a:solidFill>
                            <a:latin typeface="Cambria Math" panose="02040503050406030204" pitchFamily="18" charset="0"/>
                          </a:rPr>
                        </m:ctrlPr>
                      </m:sSubSupPr>
                      <m:e>
                        <m:r>
                          <a:rPr lang="en-US" sz="2400" b="0" i="1" smtClean="0">
                            <a:solidFill>
                              <a:srgbClr val="000000"/>
                            </a:solidFill>
                            <a:latin typeface="Cambria Math" panose="02040503050406030204" pitchFamily="18" charset="0"/>
                          </a:rPr>
                          <m:t>𝑅</m:t>
                        </m:r>
                      </m:e>
                      <m:sub>
                        <m:r>
                          <a:rPr lang="en-US" sz="2400" b="0" i="1" smtClean="0">
                            <a:solidFill>
                              <a:srgbClr val="000000"/>
                            </a:solidFill>
                            <a:latin typeface="Cambria Math" panose="02040503050406030204" pitchFamily="18" charset="0"/>
                          </a:rPr>
                          <m:t>𝑥𝑥</m:t>
                        </m:r>
                      </m:sub>
                      <m:sup>
                        <m:r>
                          <a:rPr lang="en-US" sz="2400" b="0" i="1" smtClean="0">
                            <a:solidFill>
                              <a:srgbClr val="000000"/>
                            </a:solidFill>
                            <a:latin typeface="Cambria Math" panose="02040503050406030204" pitchFamily="18" charset="0"/>
                          </a:rPr>
                          <m:t>−1</m:t>
                        </m:r>
                      </m:sup>
                    </m:sSubSup>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𝑅</m:t>
                        </m:r>
                      </m:e>
                      <m:sub>
                        <m:r>
                          <a:rPr lang="en-US" sz="2400" b="0" i="1" smtClean="0">
                            <a:solidFill>
                              <a:srgbClr val="000000"/>
                            </a:solidFill>
                            <a:latin typeface="Cambria Math" panose="02040503050406030204" pitchFamily="18" charset="0"/>
                          </a:rPr>
                          <m:t>𝑥𝑦</m:t>
                        </m:r>
                      </m:sub>
                    </m:sSub>
                  </m:oMath>
                </a14:m>
                <a:r>
                  <a:rPr lang="en-US" sz="2400" dirty="0"/>
                  <a:t>  </a:t>
                </a:r>
              </a:p>
            </p:txBody>
          </p:sp>
        </mc:Choice>
        <mc:Fallback xmlns="">
          <p:sp>
            <p:nvSpPr>
              <p:cNvPr id="3" name="Object 2">
                <a:extLst>
                  <a:ext uri="{FF2B5EF4-FFF2-40B4-BE49-F238E27FC236}">
                    <a16:creationId xmlns:a16="http://schemas.microsoft.com/office/drawing/2014/main" id="{F68A79B2-A799-1EC0-AB0D-A02D5808D784}"/>
                  </a:ext>
                </a:extLst>
              </p:cNvPr>
              <p:cNvSpPr txBox="1">
                <a:spLocks noRot="1" noChangeAspect="1" noMove="1" noResize="1" noEditPoints="1" noAdjustHandles="1" noChangeArrowheads="1" noChangeShapeType="1" noTextEdit="1"/>
              </p:cNvSpPr>
              <p:nvPr/>
            </p:nvSpPr>
            <p:spPr bwMode="auto">
              <a:xfrm>
                <a:off x="1271477" y="2666299"/>
                <a:ext cx="2088078" cy="762701"/>
              </a:xfrm>
              <a:prstGeom prst="rect">
                <a:avLst/>
              </a:prstGeom>
              <a:blipFill>
                <a:blip r:embed="rId5"/>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6CA73BAD-167F-5EBD-714C-D9410CF4C038}"/>
                  </a:ext>
                </a:extLst>
              </p:cNvPr>
              <p:cNvSpPr txBox="1"/>
              <p:nvPr/>
            </p:nvSpPr>
            <p:spPr bwMode="auto">
              <a:xfrm>
                <a:off x="3675523" y="2803462"/>
                <a:ext cx="7435144" cy="697790"/>
              </a:xfrm>
              <a:prstGeom prst="rect">
                <a:avLst/>
              </a:prstGeom>
              <a:noFill/>
              <a:ln w="9525">
                <a:noFill/>
                <a:miter lim="800000"/>
                <a:headEnd/>
                <a:tailEnd/>
              </a:ln>
            </p:spPr>
            <p:txBody>
              <a:bodyPr>
                <a:normAutofit fontScale="62500" lnSpcReduction="20000"/>
              </a:bodyPr>
              <a:lstStyle/>
              <a:p>
                <a:r>
                  <a:rPr lang="en-US" sz="2400" dirty="0"/>
                  <a:t>Where,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𝑅</m:t>
                        </m:r>
                      </m:e>
                      <m:sub>
                        <m:r>
                          <a:rPr lang="en-US" sz="2400" i="1">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𝑥</m:t>
                        </m:r>
                      </m:sub>
                    </m:sSub>
                  </m:oMath>
                </a14:m>
                <a:r>
                  <a:rPr lang="en-US" sz="2400" dirty="0"/>
                  <a:t>is correlation matrix of independent variables </a:t>
                </a:r>
              </a:p>
              <a:p>
                <a:r>
                  <a:rPr lang="en-US" sz="2400" dirty="0"/>
                  <a:t>and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𝑅</m:t>
                        </m:r>
                      </m:e>
                      <m:sub>
                        <m:r>
                          <a:rPr lang="en-US" sz="2400" i="1">
                            <a:solidFill>
                              <a:srgbClr val="000000"/>
                            </a:solidFill>
                            <a:latin typeface="Cambria Math" panose="02040503050406030204" pitchFamily="18" charset="0"/>
                          </a:rPr>
                          <m:t>𝑥𝑦</m:t>
                        </m:r>
                      </m:sub>
                    </m:sSub>
                  </m:oMath>
                </a14:m>
                <a:r>
                  <a:rPr lang="en-US" sz="2400" dirty="0"/>
                  <a:t>is  one column correlation matrix of independent vs dependent variable.</a:t>
                </a:r>
              </a:p>
            </p:txBody>
          </p:sp>
        </mc:Choice>
        <mc:Fallback xmlns="">
          <p:sp>
            <p:nvSpPr>
              <p:cNvPr id="4" name="Object 2">
                <a:extLst>
                  <a:ext uri="{FF2B5EF4-FFF2-40B4-BE49-F238E27FC236}">
                    <a16:creationId xmlns:a16="http://schemas.microsoft.com/office/drawing/2014/main" id="{6CA73BAD-167F-5EBD-714C-D9410CF4C038}"/>
                  </a:ext>
                </a:extLst>
              </p:cNvPr>
              <p:cNvSpPr txBox="1">
                <a:spLocks noRot="1" noChangeAspect="1" noMove="1" noResize="1" noEditPoints="1" noAdjustHandles="1" noChangeArrowheads="1" noChangeShapeType="1" noTextEdit="1"/>
              </p:cNvSpPr>
              <p:nvPr/>
            </p:nvSpPr>
            <p:spPr bwMode="auto">
              <a:xfrm>
                <a:off x="3675523" y="2803462"/>
                <a:ext cx="7435144" cy="697790"/>
              </a:xfrm>
              <a:prstGeom prst="rect">
                <a:avLst/>
              </a:prstGeom>
              <a:blipFill>
                <a:blip r:embed="rId6"/>
                <a:stretch>
                  <a:fillRect l="-328" t="-789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311501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Regression</a:t>
            </a:r>
          </a:p>
        </p:txBody>
      </p:sp>
      <p:sp>
        <p:nvSpPr>
          <p:cNvPr id="2" name="TextBox 1">
            <a:extLst>
              <a:ext uri="{FF2B5EF4-FFF2-40B4-BE49-F238E27FC236}">
                <a16:creationId xmlns:a16="http://schemas.microsoft.com/office/drawing/2014/main" id="{2C115140-78B5-73B5-1A8B-B925E4194EA6}"/>
              </a:ext>
            </a:extLst>
          </p:cNvPr>
          <p:cNvSpPr txBox="1"/>
          <p:nvPr/>
        </p:nvSpPr>
        <p:spPr>
          <a:xfrm>
            <a:off x="571500" y="1747842"/>
            <a:ext cx="10667114" cy="5024324"/>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b="1" i="1" dirty="0">
                <a:solidFill>
                  <a:srgbClr val="0C2340"/>
                </a:solidFill>
                <a:latin typeface="Invention"/>
              </a:rPr>
              <a:t>For our datasets, try ridge constants from 0 to 0.3 (or so) with an interval of ~0.01. Choose the minimum ridge which reduces VIF sufficiently and produces meaningful regression coefficients for variable of interest (i.e., select promotional variables)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Optimal ridge finding mathematical methods usually produces high </a:t>
            </a:r>
            <a:r>
              <a:rPr lang="el-GR" sz="1800" dirty="0">
                <a:solidFill>
                  <a:srgbClr val="0C2340"/>
                </a:solidFill>
                <a:latin typeface="Segoe UI Symbol" panose="020B0502040204020203" pitchFamily="34" charset="0"/>
                <a:ea typeface="Segoe UI Symbol" panose="020B0502040204020203" pitchFamily="34" charset="0"/>
              </a:rPr>
              <a:t>λ</a:t>
            </a:r>
            <a:r>
              <a:rPr lang="en-US" sz="1800" dirty="0">
                <a:solidFill>
                  <a:srgbClr val="0C2340"/>
                </a:solidFill>
                <a:latin typeface="Segoe UI Symbol" panose="020B0502040204020203" pitchFamily="34" charset="0"/>
                <a:ea typeface="Segoe UI Symbol" panose="020B0502040204020203" pitchFamily="34" charset="0"/>
              </a:rPr>
              <a:t>. </a:t>
            </a:r>
            <a:r>
              <a:rPr lang="en-US" sz="1800" i="1" u="sng" dirty="0">
                <a:solidFill>
                  <a:srgbClr val="0C2340"/>
                </a:solidFill>
                <a:latin typeface="Invention"/>
              </a:rPr>
              <a:t>Avoid such methods </a:t>
            </a:r>
            <a:r>
              <a:rPr lang="en-US" sz="1800" dirty="0">
                <a:solidFill>
                  <a:srgbClr val="0C2340"/>
                </a:solidFill>
                <a:latin typeface="Invention"/>
              </a:rPr>
              <a:t>as they produce highly biased estimates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REG data=</a:t>
            </a:r>
            <a:r>
              <a:rPr lang="en-US" sz="1800" dirty="0" err="1">
                <a:solidFill>
                  <a:srgbClr val="00857C"/>
                </a:solidFill>
                <a:latin typeface="Invention"/>
              </a:rPr>
              <a:t>xyz</a:t>
            </a:r>
            <a:r>
              <a:rPr lang="en-US" sz="1800" dirty="0">
                <a:solidFill>
                  <a:srgbClr val="00857C"/>
                </a:solidFill>
                <a:latin typeface="Invention"/>
              </a:rPr>
              <a:t> </a:t>
            </a:r>
            <a:r>
              <a:rPr lang="en-US" sz="1800" dirty="0">
                <a:solidFill>
                  <a:srgbClr val="C00000"/>
                </a:solidFill>
                <a:latin typeface="Invention"/>
              </a:rPr>
              <a:t>outset=out </a:t>
            </a:r>
            <a:r>
              <a:rPr lang="en-US" sz="1800" dirty="0" err="1">
                <a:solidFill>
                  <a:srgbClr val="C00000"/>
                </a:solidFill>
                <a:latin typeface="Invention"/>
              </a:rPr>
              <a:t>outseb</a:t>
            </a:r>
            <a:r>
              <a:rPr lang="en-US" sz="1800" dirty="0">
                <a:solidFill>
                  <a:srgbClr val="C00000"/>
                </a:solidFill>
                <a:latin typeface="Invention"/>
              </a:rPr>
              <a:t> </a:t>
            </a:r>
            <a:r>
              <a:rPr lang="en-US" sz="1800" dirty="0" err="1">
                <a:solidFill>
                  <a:srgbClr val="00857C"/>
                </a:solidFill>
                <a:latin typeface="Invention"/>
              </a:rPr>
              <a:t>noprint</a:t>
            </a:r>
            <a:r>
              <a:rPr lang="en-US" sz="1800" dirty="0">
                <a:solidFill>
                  <a:srgbClr val="00857C"/>
                </a:solidFill>
                <a:latin typeface="Invention"/>
              </a:rPr>
              <a:t>;</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MODEL y = x1 x2 x3 x4 </a:t>
            </a:r>
            <a:r>
              <a:rPr lang="en-US" sz="1800" dirty="0">
                <a:solidFill>
                  <a:srgbClr val="C00000"/>
                </a:solidFill>
                <a:latin typeface="Invention"/>
              </a:rPr>
              <a:t>/ ridge = 0 to 0.2 by 0.01; </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a:t>
            </a:r>
            <a:r>
              <a:rPr lang="en-US" sz="1800" dirty="0">
                <a:solidFill>
                  <a:srgbClr val="C00000"/>
                </a:solidFill>
                <a:latin typeface="Invention"/>
              </a:rPr>
              <a:t>PLOT /</a:t>
            </a:r>
            <a:r>
              <a:rPr lang="en-US" sz="1800" dirty="0" err="1">
                <a:solidFill>
                  <a:srgbClr val="C00000"/>
                </a:solidFill>
                <a:latin typeface="Invention"/>
              </a:rPr>
              <a:t>ridgeplot</a:t>
            </a:r>
            <a:r>
              <a:rPr lang="en-US" sz="1800" dirty="0">
                <a:solidFill>
                  <a:srgbClr val="C00000"/>
                </a:solidFill>
                <a:latin typeface="Invention"/>
              </a:rPr>
              <a:t>;</a:t>
            </a:r>
            <a:r>
              <a:rPr lang="en-US" sz="1800" dirty="0">
                <a:solidFill>
                  <a:srgbClr val="00857C"/>
                </a:solidFill>
                <a:latin typeface="Invention"/>
              </a:rPr>
              <a:t>  # Optional - plots the estimate changes for each variable and each ridge constant.</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RUN;</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p:txBody>
      </p:sp>
    </p:spTree>
    <p:extLst>
      <p:ext uri="{BB962C8B-B14F-4D97-AF65-F5344CB8AC3E}">
        <p14:creationId xmlns:p14="http://schemas.microsoft.com/office/powerpoint/2010/main" val="37032119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48A79-B0F9-8981-EC3A-AB69CFEA79E7}"/>
              </a:ext>
            </a:extLst>
          </p:cNvPr>
          <p:cNvPicPr>
            <a:picLocks noChangeAspect="1"/>
          </p:cNvPicPr>
          <p:nvPr/>
        </p:nvPicPr>
        <p:blipFill>
          <a:blip r:embed="rId4"/>
          <a:stretch>
            <a:fillRect/>
          </a:stretch>
        </p:blipFill>
        <p:spPr>
          <a:xfrm>
            <a:off x="669850" y="1343125"/>
            <a:ext cx="11025963" cy="5353050"/>
          </a:xfrm>
          <a:prstGeom prst="rect">
            <a:avLst/>
          </a:prstGeom>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Model Output – Example from Belsomra Mkt Mix Models</a:t>
            </a:r>
          </a:p>
        </p:txBody>
      </p:sp>
      <p:sp>
        <p:nvSpPr>
          <p:cNvPr id="4" name="Rectangle: Rounded Corners 3">
            <a:extLst>
              <a:ext uri="{FF2B5EF4-FFF2-40B4-BE49-F238E27FC236}">
                <a16:creationId xmlns:a16="http://schemas.microsoft.com/office/drawing/2014/main" id="{B3F758B3-3E62-3AEC-3D6A-214DE97CDF0F}"/>
              </a:ext>
            </a:extLst>
          </p:cNvPr>
          <p:cNvSpPr/>
          <p:nvPr/>
        </p:nvSpPr>
        <p:spPr>
          <a:xfrm>
            <a:off x="7903540" y="4603898"/>
            <a:ext cx="3898603" cy="69111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 name="Rectangle: Rounded Corners 5">
            <a:extLst>
              <a:ext uri="{FF2B5EF4-FFF2-40B4-BE49-F238E27FC236}">
                <a16:creationId xmlns:a16="http://schemas.microsoft.com/office/drawing/2014/main" id="{355CCB48-2D3A-3E8E-9AE3-AD5747DFD0D2}"/>
              </a:ext>
            </a:extLst>
          </p:cNvPr>
          <p:cNvSpPr/>
          <p:nvPr/>
        </p:nvSpPr>
        <p:spPr>
          <a:xfrm>
            <a:off x="7903540" y="1289713"/>
            <a:ext cx="3792274" cy="27327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Rectangle: Rounded Corners 6">
            <a:extLst>
              <a:ext uri="{FF2B5EF4-FFF2-40B4-BE49-F238E27FC236}">
                <a16:creationId xmlns:a16="http://schemas.microsoft.com/office/drawing/2014/main" id="{0828C63E-5FDC-E50D-9084-19B5A9FD47B5}"/>
              </a:ext>
            </a:extLst>
          </p:cNvPr>
          <p:cNvSpPr/>
          <p:nvPr/>
        </p:nvSpPr>
        <p:spPr>
          <a:xfrm>
            <a:off x="7903540" y="1887279"/>
            <a:ext cx="3921638" cy="2160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 name="Rectangle: Rounded Corners 7">
            <a:extLst>
              <a:ext uri="{FF2B5EF4-FFF2-40B4-BE49-F238E27FC236}">
                <a16:creationId xmlns:a16="http://schemas.microsoft.com/office/drawing/2014/main" id="{34B184D1-57A9-A48A-288A-55C777BBF8CA}"/>
              </a:ext>
            </a:extLst>
          </p:cNvPr>
          <p:cNvSpPr/>
          <p:nvPr/>
        </p:nvSpPr>
        <p:spPr>
          <a:xfrm>
            <a:off x="563520" y="4603898"/>
            <a:ext cx="3338629"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 name="Speech Bubble: Rectangle with Corners Rounded 8">
            <a:extLst>
              <a:ext uri="{FF2B5EF4-FFF2-40B4-BE49-F238E27FC236}">
                <a16:creationId xmlns:a16="http://schemas.microsoft.com/office/drawing/2014/main" id="{4FCA9407-650C-9C09-92A2-742588D24CB3}"/>
              </a:ext>
            </a:extLst>
          </p:cNvPr>
          <p:cNvSpPr/>
          <p:nvPr/>
        </p:nvSpPr>
        <p:spPr>
          <a:xfrm>
            <a:off x="3997841" y="3636336"/>
            <a:ext cx="3636336" cy="871620"/>
          </a:xfrm>
          <a:prstGeom prst="wedgeRoundRectCallout">
            <a:avLst>
              <a:gd name="adj1" fmla="val -60892"/>
              <a:gd name="adj2" fmla="val 84075"/>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0.05 is a reasonably minimum ridge constant that reduces the “display’ VIF to under 2.</a:t>
            </a:r>
          </a:p>
        </p:txBody>
      </p:sp>
    </p:spTree>
    <p:extLst>
      <p:ext uri="{BB962C8B-B14F-4D97-AF65-F5344CB8AC3E}">
        <p14:creationId xmlns:p14="http://schemas.microsoft.com/office/powerpoint/2010/main" val="39879554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2">
                <a:extLst>
                  <a:ext uri="{FF2B5EF4-FFF2-40B4-BE49-F238E27FC236}">
                    <a16:creationId xmlns:a16="http://schemas.microsoft.com/office/drawing/2014/main" id="{4150B6B4-5FF4-C0A4-AD55-25821C2B4809}"/>
                  </a:ext>
                </a:extLst>
              </p:cNvPr>
              <p:cNvSpPr txBox="1"/>
              <p:nvPr/>
            </p:nvSpPr>
            <p:spPr bwMode="auto">
              <a:xfrm>
                <a:off x="1649228" y="5416100"/>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en-US" sz="2400" i="1" smtClean="0">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2</m:t>
                              </m:r>
                            </m:sub>
                          </m:sSub>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r>
                        <a:rPr lang="en-US" sz="2400" b="0" i="1" smtClean="0">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r>
                        <a:rPr lang="en-US" sz="2400" b="0" i="1" smtClean="0">
                          <a:solidFill>
                            <a:srgbClr val="000000"/>
                          </a:solidFill>
                          <a:latin typeface="Cambria Math" panose="02040503050406030204" pitchFamily="18" charset="0"/>
                        </a:rPr>
                        <m:t>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4</m:t>
                          </m:r>
                        </m:sub>
                      </m:sSub>
                      <m:r>
                        <a:rPr lang="en-US" sz="2400" b="0" i="1" smtClean="0">
                          <a:solidFill>
                            <a:srgbClr val="000000"/>
                          </a:solidFill>
                          <a:latin typeface="Cambria Math" panose="02040503050406030204" pitchFamily="18" charset="0"/>
                        </a:rPr>
                        <m:t>𝑆𝑜𝑐𝑖𝑎𝑙</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1</m:t>
                          </m:r>
                        </m:sub>
                      </m:sSub>
                    </m:oMath>
                  </m:oMathPara>
                </a14:m>
                <a:endParaRPr lang="en-US" sz="2400" dirty="0"/>
              </a:p>
            </p:txBody>
          </p:sp>
        </mc:Choice>
        <mc:Fallback xmlns="">
          <p:sp>
            <p:nvSpPr>
              <p:cNvPr id="2" name="Object 2">
                <a:extLst>
                  <a:ext uri="{FF2B5EF4-FFF2-40B4-BE49-F238E27FC236}">
                    <a16:creationId xmlns:a16="http://schemas.microsoft.com/office/drawing/2014/main" id="{4150B6B4-5FF4-C0A4-AD55-25821C2B4809}"/>
                  </a:ext>
                </a:extLst>
              </p:cNvPr>
              <p:cNvSpPr txBox="1">
                <a:spLocks noRot="1" noChangeAspect="1" noMove="1" noResize="1" noEditPoints="1" noAdjustHandles="1" noChangeArrowheads="1" noChangeShapeType="1" noTextEdit="1"/>
              </p:cNvSpPr>
              <p:nvPr/>
            </p:nvSpPr>
            <p:spPr bwMode="auto">
              <a:xfrm>
                <a:off x="1649228" y="5416100"/>
                <a:ext cx="9042400" cy="624478"/>
              </a:xfrm>
              <a:prstGeom prst="rect">
                <a:avLst/>
              </a:prstGeom>
              <a:blipFill>
                <a:blip r:embed="rId4"/>
                <a:stretch>
                  <a:fillRect/>
                </a:stretch>
              </a:blipFill>
              <a:ln w="9525">
                <a:solidFill>
                  <a:schemeClr val="tx1"/>
                </a:solidFill>
                <a:miter lim="800000"/>
                <a:headEnd/>
                <a:tailEnd/>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906F568C-FEBD-CA22-699E-80C1A9E6EFC4}"/>
              </a:ext>
            </a:extLst>
          </p:cNvPr>
          <p:cNvGrpSpPr/>
          <p:nvPr/>
        </p:nvGrpSpPr>
        <p:grpSpPr>
          <a:xfrm>
            <a:off x="1649228" y="3071367"/>
            <a:ext cx="9042400" cy="1248956"/>
            <a:chOff x="1574800" y="3263491"/>
            <a:chExt cx="9042400" cy="1248956"/>
          </a:xfrm>
        </p:grpSpPr>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326FA6FC-280E-FD9C-48AD-57E3D8338F60}"/>
                    </a:ext>
                  </a:extLst>
                </p:cNvPr>
                <p:cNvSpPr txBox="1"/>
                <p:nvPr/>
              </p:nvSpPr>
              <p:spPr bwMode="auto">
                <a:xfrm>
                  <a:off x="1574800" y="3887969"/>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𝑡h𝑒𝑛</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𝑐𝑜𝑚𝑝𝑢𝑡𝑒</m:t>
                        </m:r>
                        <m:r>
                          <a:rPr lang="en-US" sz="2400" b="0" i="1" smtClean="0">
                            <a:solidFill>
                              <a:srgbClr val="000000"/>
                            </a:solidFill>
                            <a:latin typeface="Cambria Math" panose="02040503050406030204" pitchFamily="18" charset="0"/>
                          </a:rPr>
                          <m:t>  </m:t>
                        </m:r>
                        <m:acc>
                          <m:accPr>
                            <m:chr m:val="̂"/>
                            <m:ctrlPr>
                              <a:rPr lang="en-US" sz="2400" b="0" i="1" smtClean="0">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2</m:t>
                                </m:r>
                              </m:sub>
                            </m:sSub>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1</m:t>
                            </m:r>
                          </m:sub>
                        </m:sSub>
                        <m:r>
                          <a:rPr lang="en-US" sz="2400" b="0" i="1" smtClean="0">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3</m:t>
                            </m:r>
                          </m:sub>
                        </m:sSub>
                        <m:r>
                          <a:rPr lang="en-US" sz="2400" b="0" i="1" smtClean="0">
                            <a:solidFill>
                              <a:srgbClr val="000000"/>
                            </a:solidFill>
                            <a:latin typeface="Cambria Math" panose="02040503050406030204" pitchFamily="18" charset="0"/>
                          </a:rPr>
                          <m:t>𝐷𝑖𝑠𝑝</m:t>
                        </m:r>
                      </m:oMath>
                    </m:oMathPara>
                  </a14:m>
                  <a:endParaRPr lang="en-US" sz="2400" dirty="0"/>
                </a:p>
              </p:txBody>
            </p:sp>
          </mc:Choice>
          <mc:Fallback xmlns="">
            <p:sp>
              <p:nvSpPr>
                <p:cNvPr id="4" name="Object 2">
                  <a:extLst>
                    <a:ext uri="{FF2B5EF4-FFF2-40B4-BE49-F238E27FC236}">
                      <a16:creationId xmlns:a16="http://schemas.microsoft.com/office/drawing/2014/main" id="{326FA6FC-280E-FD9C-48AD-57E3D8338F60}"/>
                    </a:ext>
                  </a:extLst>
                </p:cNvPr>
                <p:cNvSpPr txBox="1">
                  <a:spLocks noRot="1" noChangeAspect="1" noMove="1" noResize="1" noEditPoints="1" noAdjustHandles="1" noChangeArrowheads="1" noChangeShapeType="1" noTextEdit="1"/>
                </p:cNvSpPr>
                <p:nvPr/>
              </p:nvSpPr>
              <p:spPr bwMode="auto">
                <a:xfrm>
                  <a:off x="1574800" y="3887969"/>
                  <a:ext cx="9042400" cy="624478"/>
                </a:xfrm>
                <a:prstGeom prst="rect">
                  <a:avLst/>
                </a:prstGeom>
                <a:blipFill>
                  <a:blip r:embed="rId5"/>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2">
                  <a:extLst>
                    <a:ext uri="{FF2B5EF4-FFF2-40B4-BE49-F238E27FC236}">
                      <a16:creationId xmlns:a16="http://schemas.microsoft.com/office/drawing/2014/main" id="{D83E2ADC-1CA4-1C4C-0142-938FF79D5B25}"/>
                    </a:ext>
                  </a:extLst>
                </p:cNvPr>
                <p:cNvSpPr txBox="1"/>
                <p:nvPr/>
              </p:nvSpPr>
              <p:spPr bwMode="auto">
                <a:xfrm>
                  <a:off x="1574800" y="3263491"/>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𝑁𝑅</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r>
                          <a:rPr lang="en-US" sz="2400" b="0" i="1" smtClean="0">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r>
                          <a:rPr lang="en-US" sz="2400" b="0" i="1" smtClean="0">
                            <a:solidFill>
                              <a:srgbClr val="000000"/>
                            </a:solidFill>
                            <a:latin typeface="Cambria Math" panose="02040503050406030204" pitchFamily="18" charset="0"/>
                          </a:rPr>
                          <m:t>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3</m:t>
                            </m:r>
                          </m:sub>
                        </m:sSub>
                        <m:r>
                          <a:rPr lang="en-US" sz="2400" b="0" i="1" smtClean="0">
                            <a:solidFill>
                              <a:srgbClr val="000000"/>
                            </a:solidFill>
                            <a:latin typeface="Cambria Math" panose="02040503050406030204" pitchFamily="18" charset="0"/>
                          </a:rPr>
                          <m:t>𝐷𝑖𝑠𝑝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1</m:t>
                            </m:r>
                          </m:sub>
                        </m:sSub>
                      </m:oMath>
                    </m:oMathPara>
                  </a14:m>
                  <a:endParaRPr lang="en-US" sz="2400" dirty="0"/>
                </a:p>
              </p:txBody>
            </p:sp>
          </mc:Choice>
          <mc:Fallback xmlns="">
            <p:sp>
              <p:nvSpPr>
                <p:cNvPr id="6" name="Object 2">
                  <a:extLst>
                    <a:ext uri="{FF2B5EF4-FFF2-40B4-BE49-F238E27FC236}">
                      <a16:creationId xmlns:a16="http://schemas.microsoft.com/office/drawing/2014/main" id="{D83E2ADC-1CA4-1C4C-0142-938FF79D5B25}"/>
                    </a:ext>
                  </a:extLst>
                </p:cNvPr>
                <p:cNvSpPr txBox="1">
                  <a:spLocks noRot="1" noChangeAspect="1" noMove="1" noResize="1" noEditPoints="1" noAdjustHandles="1" noChangeArrowheads="1" noChangeShapeType="1" noTextEdit="1"/>
                </p:cNvSpPr>
                <p:nvPr/>
              </p:nvSpPr>
              <p:spPr bwMode="auto">
                <a:xfrm>
                  <a:off x="1574800" y="3263491"/>
                  <a:ext cx="9042400" cy="624478"/>
                </a:xfrm>
                <a:prstGeom prst="rect">
                  <a:avLst/>
                </a:prstGeom>
                <a:blipFill>
                  <a:blip r:embed="rId6"/>
                  <a:stretch>
                    <a:fillRect l="-135"/>
                  </a:stretch>
                </a:blipFill>
                <a:ln w="9525">
                  <a:solidFill>
                    <a:schemeClr val="tx1"/>
                  </a:solidFill>
                  <a:miter lim="800000"/>
                  <a:headEnd/>
                  <a:tailEnd/>
                </a:ln>
              </p:spPr>
              <p:txBody>
                <a:bodyPr/>
                <a:lstStyle/>
                <a:p>
                  <a:r>
                    <a:rPr lang="en-US">
                      <a:noFill/>
                    </a:rPr>
                    <a:t> </a:t>
                  </a:r>
                </a:p>
              </p:txBody>
            </p:sp>
          </mc:Fallback>
        </mc:AlternateContent>
      </p:gr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Step Model</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491861" y="1247182"/>
            <a:ext cx="10651059" cy="1914974"/>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150000"/>
              </a:lnSpc>
              <a:spcBef>
                <a:spcPct val="50000"/>
              </a:spcBef>
              <a:buFont typeface="Wingdings" panose="05000000000000000000" pitchFamily="2" charset="2"/>
              <a:buNone/>
            </a:pPr>
            <a:r>
              <a:rPr lang="en-US" altLang="en-US" sz="2000" dirty="0">
                <a:ea typeface="Arial Unicode MS" panose="020B0604020202020204" pitchFamily="34" charset="-128"/>
                <a:cs typeface="Arial Unicode MS" panose="020B0604020202020204" pitchFamily="34" charset="-128"/>
              </a:rPr>
              <a:t>Let us say, Display and Social are highly correlated. Introducing both variables together causes instability (i.e., high std errors &amp; estimate bias) in estimates</a:t>
            </a:r>
          </a:p>
          <a:p>
            <a:pPr>
              <a:lnSpc>
                <a:spcPct val="90000"/>
              </a:lnSpc>
              <a:spcBef>
                <a:spcPct val="50000"/>
              </a:spcBef>
              <a:buFont typeface="Wingdings" panose="05000000000000000000" pitchFamily="2" charset="2"/>
              <a:buNone/>
            </a:pPr>
            <a:r>
              <a:rPr lang="en-US" altLang="en-US" sz="2000" b="1" dirty="0">
                <a:ea typeface="Arial Unicode MS" panose="020B0604020202020204" pitchFamily="34" charset="-128"/>
                <a:cs typeface="Arial Unicode MS" panose="020B0604020202020204" pitchFamily="34" charset="-128"/>
              </a:rPr>
              <a:t>Step 1: </a:t>
            </a:r>
            <a:r>
              <a:rPr lang="en-US" altLang="en-US" sz="2000" dirty="0">
                <a:ea typeface="Arial Unicode MS" panose="020B0604020202020204" pitchFamily="34" charset="-128"/>
                <a:cs typeface="Arial Unicode MS" panose="020B0604020202020204" pitchFamily="34" charset="-128"/>
              </a:rPr>
              <a:t>Model with all covariates and Display variable. Then, subtract out Displays impact from NRx.</a:t>
            </a:r>
          </a:p>
        </p:txBody>
      </p:sp>
      <p:sp>
        <p:nvSpPr>
          <p:cNvPr id="8" name="Rectangle 3">
            <a:extLst>
              <a:ext uri="{FF2B5EF4-FFF2-40B4-BE49-F238E27FC236}">
                <a16:creationId xmlns:a16="http://schemas.microsoft.com/office/drawing/2014/main" id="{3918F446-5FD3-A7D8-6966-9DEDCD8408FE}"/>
              </a:ext>
            </a:extLst>
          </p:cNvPr>
          <p:cNvSpPr txBox="1">
            <a:spLocks noChangeArrowheads="1"/>
          </p:cNvSpPr>
          <p:nvPr/>
        </p:nvSpPr>
        <p:spPr>
          <a:xfrm>
            <a:off x="491861" y="4565200"/>
            <a:ext cx="10810548" cy="850900"/>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ea typeface="Arial Unicode MS" panose="020B0604020202020204" pitchFamily="34" charset="-128"/>
                <a:cs typeface="Arial Unicode MS" panose="020B0604020202020204" pitchFamily="34" charset="-128"/>
              </a:rPr>
              <a:t>Step 2: </a:t>
            </a:r>
            <a:r>
              <a:rPr lang="en-US" altLang="en-US" sz="2000" dirty="0">
                <a:ea typeface="Arial Unicode MS" panose="020B0604020202020204" pitchFamily="34" charset="-128"/>
                <a:cs typeface="Arial Unicode MS" panose="020B0604020202020204" pitchFamily="34" charset="-128"/>
              </a:rPr>
              <a:t>Model the predicted dependent var without display component with all covariates and Social variable.</a:t>
            </a:r>
          </a:p>
        </p:txBody>
      </p:sp>
      <p:sp>
        <p:nvSpPr>
          <p:cNvPr id="9" name="Rectangle: Rounded Corners 8">
            <a:extLst>
              <a:ext uri="{FF2B5EF4-FFF2-40B4-BE49-F238E27FC236}">
                <a16:creationId xmlns:a16="http://schemas.microsoft.com/office/drawing/2014/main" id="{B6897543-82D6-E484-8F2C-817EA285A7E5}"/>
              </a:ext>
            </a:extLst>
          </p:cNvPr>
          <p:cNvSpPr/>
          <p:nvPr/>
        </p:nvSpPr>
        <p:spPr>
          <a:xfrm>
            <a:off x="8138459" y="3071367"/>
            <a:ext cx="1303254"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 name="Rectangle: Rounded Corners 9">
            <a:extLst>
              <a:ext uri="{FF2B5EF4-FFF2-40B4-BE49-F238E27FC236}">
                <a16:creationId xmlns:a16="http://schemas.microsoft.com/office/drawing/2014/main" id="{68990D0F-3B3A-04D7-59EA-E25740AC54B1}"/>
              </a:ext>
            </a:extLst>
          </p:cNvPr>
          <p:cNvSpPr/>
          <p:nvPr/>
        </p:nvSpPr>
        <p:spPr>
          <a:xfrm>
            <a:off x="7068114" y="5425311"/>
            <a:ext cx="1576155"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7293691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263109" y="3429000"/>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Dealing with Error Dependence</a:t>
            </a:r>
          </a:p>
        </p:txBody>
      </p:sp>
    </p:spTree>
    <p:extLst>
      <p:ext uri="{BB962C8B-B14F-4D97-AF65-F5344CB8AC3E}">
        <p14:creationId xmlns:p14="http://schemas.microsoft.com/office/powerpoint/2010/main" val="35349394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Robust Standard Errors</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733647" y="1366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Basic Model</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dirty="0"/>
          </a:p>
          <a:p>
            <a:pPr lvl="1">
              <a:lnSpc>
                <a:spcPct val="90000"/>
              </a:lnSpc>
              <a:spcBef>
                <a:spcPct val="10000"/>
              </a:spcBef>
              <a:buFont typeface="Arial" panose="020B0604020202020204" pitchFamily="34" charset="0"/>
              <a:buNone/>
            </a:pPr>
            <a:r>
              <a:rPr lang="en-US" altLang="en-US" sz="2000" dirty="0" err="1"/>
              <a:t>Y</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baseline="-25000" dirty="0">
                <a:ea typeface="Arial Unicode MS" panose="020B0604020202020204" pitchFamily="34" charset="-128"/>
                <a:cs typeface="Arial Unicode MS" panose="020B0604020202020204" pitchFamily="34" charset="-128"/>
              </a:rPr>
              <a:t>, </a:t>
            </a:r>
            <a:r>
              <a:rPr lang="en-US" altLang="en-US" sz="2000" dirty="0" err="1"/>
              <a:t>X</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dirty="0"/>
              <a:t> is response and time variant variables for individual i and time t. Z</a:t>
            </a:r>
            <a:r>
              <a:rPr lang="en-US" altLang="en-US" sz="2000" baseline="-25000" dirty="0">
                <a:ea typeface="Arial Unicode MS" panose="020B0604020202020204" pitchFamily="34" charset="-128"/>
                <a:cs typeface="Arial Unicode MS" panose="020B0604020202020204" pitchFamily="34" charset="-128"/>
              </a:rPr>
              <a:t>i</a:t>
            </a:r>
            <a:r>
              <a:rPr lang="en-US" altLang="en-US" sz="2000" dirty="0"/>
              <a:t> time-invariant variables in the model</a:t>
            </a:r>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r>
              <a:rPr lang="en-US" altLang="en-US" sz="2000" b="1" i="1" dirty="0"/>
              <a:t>Correlation structure is explicitly assumed in certain mathematical way for </a:t>
            </a:r>
            <a:r>
              <a:rPr lang="en-US" altLang="en-US" sz="2000" b="1" i="1" dirty="0" err="1"/>
              <a:t>ε</a:t>
            </a:r>
            <a:r>
              <a:rPr lang="en-US" altLang="en-US" sz="2000" b="1" i="1" baseline="-25000" dirty="0" err="1">
                <a:ea typeface="Arial Unicode MS" panose="020B0604020202020204" pitchFamily="34" charset="-128"/>
                <a:cs typeface="Arial Unicode MS" panose="020B0604020202020204" pitchFamily="34" charset="-128"/>
              </a:rPr>
              <a:t>it</a:t>
            </a:r>
            <a:r>
              <a:rPr lang="en-US" altLang="en-US" sz="2000" b="1" i="1" dirty="0">
                <a:ea typeface="Arial Unicode MS" panose="020B0604020202020204" pitchFamily="34" charset="-128"/>
                <a:cs typeface="Arial Unicode MS" panose="020B0604020202020204" pitchFamily="34" charset="-128"/>
              </a:rPr>
              <a:t> . This produces same efficient estimates as OLS however the standard errors of the estimates are now larger (i.e., larger p-values) to account for uncertainty in the parameter estimates.</a:t>
            </a:r>
            <a:endParaRPr lang="en-US" altLang="en-US" sz="2000" dirty="0"/>
          </a:p>
          <a:p>
            <a:pPr lvl="1">
              <a:lnSpc>
                <a:spcPct val="90000"/>
              </a:lnSpc>
              <a:spcBef>
                <a:spcPct val="0"/>
              </a:spcBef>
              <a:buFont typeface="Arial" panose="020B0604020202020204" pitchFamily="34" charset="0"/>
              <a:buNone/>
            </a:pPr>
            <a:endParaRPr lang="en-US" altLang="en-US" sz="2000" dirty="0"/>
          </a:p>
        </p:txBody>
      </p:sp>
      <p:graphicFrame>
        <p:nvGraphicFramePr>
          <p:cNvPr id="4" name="Object 4">
            <a:extLst>
              <a:ext uri="{FF2B5EF4-FFF2-40B4-BE49-F238E27FC236}">
                <a16:creationId xmlns:a16="http://schemas.microsoft.com/office/drawing/2014/main" id="{D5102F0C-D6A5-0249-C8CF-CB06AD39FD7E}"/>
              </a:ext>
            </a:extLst>
          </p:cNvPr>
          <p:cNvGraphicFramePr>
            <a:graphicFrameLocks noChangeAspect="1"/>
          </p:cNvGraphicFramePr>
          <p:nvPr/>
        </p:nvGraphicFramePr>
        <p:xfrm>
          <a:off x="3314335" y="1659462"/>
          <a:ext cx="5088318" cy="817924"/>
        </p:xfrm>
        <a:graphic>
          <a:graphicData uri="http://schemas.openxmlformats.org/presentationml/2006/ole">
            <mc:AlternateContent xmlns:mc="http://schemas.openxmlformats.org/markup-compatibility/2006">
              <mc:Choice xmlns:v="urn:schemas-microsoft-com:vml" Requires="v">
                <p:oleObj name="Equation" r:id="rId4" imgW="1422400" imgH="228600" progId="Equation.3">
                  <p:embed/>
                </p:oleObj>
              </mc:Choice>
              <mc:Fallback>
                <p:oleObj name="Equation" r:id="rId4" imgW="1422400" imgH="228600" progId="Equation.3">
                  <p:embed/>
                  <p:pic>
                    <p:nvPicPr>
                      <p:cNvPr id="4" name="Object 4">
                        <a:extLst>
                          <a:ext uri="{FF2B5EF4-FFF2-40B4-BE49-F238E27FC236}">
                            <a16:creationId xmlns:a16="http://schemas.microsoft.com/office/drawing/2014/main" id="{D5102F0C-D6A5-0249-C8CF-CB06AD39F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335" y="1659462"/>
                        <a:ext cx="5088318" cy="817924"/>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38730170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Generalized Estimating Equations,  Mixed Effects Models</a:t>
            </a:r>
          </a:p>
        </p:txBody>
      </p:sp>
      <p:sp>
        <p:nvSpPr>
          <p:cNvPr id="2" name="TextBox 1">
            <a:extLst>
              <a:ext uri="{FF2B5EF4-FFF2-40B4-BE49-F238E27FC236}">
                <a16:creationId xmlns:a16="http://schemas.microsoft.com/office/drawing/2014/main" id="{1F2B7169-E3AC-E1A3-4CBD-236D4885B80B}"/>
              </a:ext>
            </a:extLst>
          </p:cNvPr>
          <p:cNvSpPr txBox="1"/>
          <p:nvPr/>
        </p:nvSpPr>
        <p:spPr>
          <a:xfrm>
            <a:off x="1032345" y="1842605"/>
            <a:ext cx="10667114" cy="419332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 large variety of covariance structures could be assumed for the error term and the model estimates obtained accordingly.</a:t>
            </a:r>
          </a:p>
          <a:p>
            <a:pPr marL="571500" lvl="1" indent="-342900">
              <a:lnSpc>
                <a:spcPct val="150000"/>
              </a:lnSpc>
              <a:buFont typeface="Arial" panose="020B0604020202020204" pitchFamily="34" charset="0"/>
              <a:buChar char="•"/>
              <a:defRPr/>
            </a:pPr>
            <a:r>
              <a:rPr lang="en-US" sz="1800" dirty="0">
                <a:solidFill>
                  <a:srgbClr val="0C2340"/>
                </a:solidFill>
                <a:latin typeface="Invention"/>
              </a:rPr>
              <a:t>Difficulty is in choosing the correct error term covariance structure – a challenge that involves understanding the underlying problem being solved (i.e., time series models, special correlations </a:t>
            </a:r>
            <a:r>
              <a:rPr lang="en-US" sz="1800" dirty="0" err="1">
                <a:solidFill>
                  <a:srgbClr val="0C2340"/>
                </a:solidFill>
                <a:latin typeface="Invention"/>
              </a:rPr>
              <a:t>etc</a:t>
            </a:r>
            <a:r>
              <a:rPr lang="en-US" sz="1800" dirty="0">
                <a:solidFill>
                  <a:srgbClr val="0C2340"/>
                </a:solidFill>
                <a:latin typeface="Invention"/>
              </a:rPr>
              <a:t>)</a:t>
            </a:r>
          </a:p>
          <a:p>
            <a:pPr marL="571500" lvl="1" indent="-342900">
              <a:lnSpc>
                <a:spcPct val="150000"/>
              </a:lnSpc>
              <a:buFont typeface="Arial" panose="020B0604020202020204" pitchFamily="34" charset="0"/>
              <a:buChar char="•"/>
              <a:defRPr/>
            </a:pPr>
            <a:r>
              <a:rPr lang="en-US" sz="1800" dirty="0">
                <a:solidFill>
                  <a:srgbClr val="0C2340"/>
                </a:solidFill>
                <a:latin typeface="Invention"/>
              </a:rPr>
              <a:t>Allowing regression to estimate the error covariance without any restrictions sometimes leads to loss of degrees of freedom and estimate instability.</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Mixed effects model with random component, the random variable’s estimate (i.e., random estimate) is assumed to follow a distribution with mean and variance.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Mixed effects model is a large subject area and is not covered in the current session.</a:t>
            </a:r>
          </a:p>
        </p:txBody>
      </p:sp>
    </p:spTree>
    <p:extLst>
      <p:ext uri="{BB962C8B-B14F-4D97-AF65-F5344CB8AC3E}">
        <p14:creationId xmlns:p14="http://schemas.microsoft.com/office/powerpoint/2010/main" val="2496255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263109" y="3429000"/>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Code walk through – Belsomra / G9 Examples</a:t>
            </a:r>
          </a:p>
        </p:txBody>
      </p:sp>
    </p:spTree>
    <p:extLst>
      <p:ext uri="{BB962C8B-B14F-4D97-AF65-F5344CB8AC3E}">
        <p14:creationId xmlns:p14="http://schemas.microsoft.com/office/powerpoint/2010/main" val="40128364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94D392D-D4E5-EFE7-F25D-C382957D98FB}"/>
              </a:ext>
            </a:extLst>
          </p:cNvPr>
          <p:cNvSpPr>
            <a:spLocks noGrp="1"/>
          </p:cNvSpPr>
          <p:nvPr>
            <p:ph type="sldNum" sz="quarter" idx="10"/>
          </p:nvPr>
        </p:nvSpPr>
        <p:spPr/>
        <p:txBody>
          <a:bodyPr/>
          <a:lstStyle/>
          <a:p>
            <a:fld id="{4F4C3F6E-63D2-422E-A7E6-C2A1C13183A9}" type="slidenum">
              <a:rPr lang="en-US" altLang="en-US"/>
              <a:pPr/>
              <a:t>29</a:t>
            </a:fld>
            <a:endParaRPr lang="en-US" altLang="en-US"/>
          </a:p>
        </p:txBody>
      </p:sp>
      <p:sp>
        <p:nvSpPr>
          <p:cNvPr id="768002" name="Rectangle 2">
            <a:extLst>
              <a:ext uri="{FF2B5EF4-FFF2-40B4-BE49-F238E27FC236}">
                <a16:creationId xmlns:a16="http://schemas.microsoft.com/office/drawing/2014/main" id="{CC4C476E-4267-E335-8A3D-0A7178C105F0}"/>
              </a:ext>
            </a:extLst>
          </p:cNvPr>
          <p:cNvSpPr>
            <a:spLocks noGrp="1" noChangeArrowheads="1"/>
          </p:cNvSpPr>
          <p:nvPr>
            <p:ph type="body" idx="1"/>
          </p:nvPr>
        </p:nvSpPr>
        <p:spPr>
          <a:xfrm>
            <a:off x="2089150" y="2482851"/>
            <a:ext cx="8135938" cy="2035986"/>
          </a:xfrm>
        </p:spPr>
        <p:txBody>
          <a:bodyPr/>
          <a:lstStyle/>
          <a:p>
            <a:pPr algn="ctr">
              <a:spcBef>
                <a:spcPct val="50000"/>
              </a:spcBef>
              <a:buFont typeface="Wingdings" panose="05000000000000000000" pitchFamily="2" charset="2"/>
              <a:buNone/>
            </a:pPr>
            <a:r>
              <a:rPr lang="en-US" altLang="en-US" sz="2400" dirty="0"/>
              <a:t>Appendix</a:t>
            </a:r>
          </a:p>
          <a:p>
            <a:pPr algn="ctr">
              <a:spcBef>
                <a:spcPct val="50000"/>
              </a:spcBef>
              <a:buFont typeface="Wingdings" panose="05000000000000000000" pitchFamily="2" charset="2"/>
              <a:buNone/>
            </a:pPr>
            <a:r>
              <a:rPr lang="en-US" altLang="en-US" sz="2400" dirty="0"/>
              <a:t>Exploring Residuals, Covariance Structures from Nasonex Mixed Effects Models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Longitudinal or Panel Data</a:t>
            </a:r>
          </a:p>
        </p:txBody>
      </p:sp>
      <p:sp>
        <p:nvSpPr>
          <p:cNvPr id="3" name="Rectangle 3">
            <a:extLst>
              <a:ext uri="{FF2B5EF4-FFF2-40B4-BE49-F238E27FC236}">
                <a16:creationId xmlns:a16="http://schemas.microsoft.com/office/drawing/2014/main" id="{87FA0F43-6D7E-E612-FF80-7347BE6C3533}"/>
              </a:ext>
            </a:extLst>
          </p:cNvPr>
          <p:cNvSpPr txBox="1">
            <a:spLocks noChangeArrowheads="1"/>
          </p:cNvSpPr>
          <p:nvPr/>
        </p:nvSpPr>
        <p:spPr>
          <a:xfrm>
            <a:off x="499730" y="1471613"/>
            <a:ext cx="11196084" cy="484778"/>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0" lvl="1" indent="0">
              <a:spcBef>
                <a:spcPts val="600"/>
              </a:spcBef>
              <a:buNone/>
            </a:pPr>
            <a:r>
              <a:rPr lang="en-US" altLang="en-US" sz="2000" dirty="0"/>
              <a:t>Has data that changes over time for each of the individuals in the data. Examples are listed:</a:t>
            </a:r>
          </a:p>
        </p:txBody>
      </p:sp>
      <p:pic>
        <p:nvPicPr>
          <p:cNvPr id="4" name="Picture 4">
            <a:extLst>
              <a:ext uri="{FF2B5EF4-FFF2-40B4-BE49-F238E27FC236}">
                <a16:creationId xmlns:a16="http://schemas.microsoft.com/office/drawing/2014/main" id="{3E6CEE29-CB7F-3A5A-7687-B94303107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30" y="2180822"/>
            <a:ext cx="3935412" cy="4065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FAB37FAE-2049-5F44-02E1-94FC9E549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477" y="2247011"/>
            <a:ext cx="4610100" cy="2524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73234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62B837C-9D9A-01A7-7837-5649D689CC72}"/>
              </a:ext>
            </a:extLst>
          </p:cNvPr>
          <p:cNvSpPr>
            <a:spLocks noGrp="1"/>
          </p:cNvSpPr>
          <p:nvPr>
            <p:ph type="sldNum" sz="quarter" idx="10"/>
          </p:nvPr>
        </p:nvSpPr>
        <p:spPr/>
        <p:txBody>
          <a:bodyPr/>
          <a:lstStyle/>
          <a:p>
            <a:fld id="{A9C87ADD-927D-4BBE-9495-FAD5503E21A8}" type="slidenum">
              <a:rPr lang="en-US" altLang="en-US"/>
              <a:pPr/>
              <a:t>30</a:t>
            </a:fld>
            <a:endParaRPr lang="en-US" altLang="en-US"/>
          </a:p>
        </p:txBody>
      </p:sp>
      <p:sp>
        <p:nvSpPr>
          <p:cNvPr id="772098" name="Rectangle 2">
            <a:extLst>
              <a:ext uri="{FF2B5EF4-FFF2-40B4-BE49-F238E27FC236}">
                <a16:creationId xmlns:a16="http://schemas.microsoft.com/office/drawing/2014/main" id="{4D498B75-A8BE-7B2C-38BE-B965055FF961}"/>
              </a:ext>
            </a:extLst>
          </p:cNvPr>
          <p:cNvSpPr>
            <a:spLocks noGrp="1" noChangeArrowheads="1"/>
          </p:cNvSpPr>
          <p:nvPr>
            <p:ph type="title"/>
          </p:nvPr>
        </p:nvSpPr>
        <p:spPr/>
        <p:txBody>
          <a:bodyPr/>
          <a:lstStyle/>
          <a:p>
            <a:r>
              <a:rPr lang="en-US" altLang="en-US"/>
              <a:t>Randomness in Residuals from Models</a:t>
            </a:r>
          </a:p>
        </p:txBody>
      </p:sp>
      <p:sp>
        <p:nvSpPr>
          <p:cNvPr id="772099" name="Rectangle 3">
            <a:extLst>
              <a:ext uri="{FF2B5EF4-FFF2-40B4-BE49-F238E27FC236}">
                <a16:creationId xmlns:a16="http://schemas.microsoft.com/office/drawing/2014/main" id="{A07FC590-6F0A-B36A-7742-A033F36DD9B0}"/>
              </a:ext>
            </a:extLst>
          </p:cNvPr>
          <p:cNvSpPr>
            <a:spLocks noGrp="1" noChangeArrowheads="1"/>
          </p:cNvSpPr>
          <p:nvPr>
            <p:ph type="body" idx="1"/>
          </p:nvPr>
        </p:nvSpPr>
        <p:spPr>
          <a:xfrm>
            <a:off x="190647" y="1332350"/>
            <a:ext cx="11810705" cy="1356174"/>
          </a:xfrm>
        </p:spPr>
        <p:txBody>
          <a:bodyPr/>
          <a:lstStyle/>
          <a:p>
            <a:pPr>
              <a:spcBef>
                <a:spcPct val="100000"/>
              </a:spcBef>
            </a:pPr>
            <a:r>
              <a:rPr lang="en-US" altLang="en-US" sz="1400" dirty="0"/>
              <a:t>Exploring Residuals of a model for randomness in different dimensions (like, time and GRPNAS) might help to identify further tuning of model structures. In the example below, Model A is better.</a:t>
            </a:r>
          </a:p>
          <a:p>
            <a:pPr>
              <a:spcBef>
                <a:spcPct val="50000"/>
              </a:spcBef>
              <a:buFont typeface="Wingdings" panose="05000000000000000000" pitchFamily="2" charset="2"/>
              <a:buNone/>
            </a:pPr>
            <a:r>
              <a:rPr lang="en-US" altLang="en-US" sz="1400" b="1" dirty="0"/>
              <a:t>MODEL A (with time indicators):</a:t>
            </a:r>
            <a:r>
              <a:rPr lang="en-US" altLang="en-US" sz="1400" dirty="0"/>
              <a:t>			</a:t>
            </a:r>
            <a:r>
              <a:rPr lang="en-US" altLang="en-US" sz="1400" b="1" dirty="0"/>
              <a:t>MODEL C (with seasonal indicators):</a:t>
            </a:r>
            <a:r>
              <a:rPr lang="en-US" altLang="en-US" sz="1400" dirty="0"/>
              <a:t> </a:t>
            </a:r>
          </a:p>
          <a:p>
            <a:pPr>
              <a:spcBef>
                <a:spcPct val="10000"/>
              </a:spcBef>
              <a:buFont typeface="Wingdings" panose="05000000000000000000" pitchFamily="2" charset="2"/>
              <a:buNone/>
            </a:pPr>
            <a:r>
              <a:rPr lang="en-US" altLang="en-US" sz="1400" dirty="0"/>
              <a:t>TIME vs. Residuals AND GRP vs. Residuals		TIME vs. Residuals AND GRP vs. Residuals</a:t>
            </a:r>
          </a:p>
        </p:txBody>
      </p:sp>
      <p:pic>
        <p:nvPicPr>
          <p:cNvPr id="772100" name="Picture 4">
            <a:extLst>
              <a:ext uri="{FF2B5EF4-FFF2-40B4-BE49-F238E27FC236}">
                <a16:creationId xmlns:a16="http://schemas.microsoft.com/office/drawing/2014/main" id="{9852CC4B-BEEB-F74A-179E-4C732C28C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70" y="2688525"/>
            <a:ext cx="3876271" cy="41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2101" name="Picture 5">
            <a:extLst>
              <a:ext uri="{FF2B5EF4-FFF2-40B4-BE49-F238E27FC236}">
                <a16:creationId xmlns:a16="http://schemas.microsoft.com/office/drawing/2014/main" id="{CBE42271-A507-EA40-30C6-3D9EC2DDA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580" y="2688524"/>
            <a:ext cx="3817307" cy="411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28DA9E9-83A9-A81E-5200-AFED5AE27ECF}"/>
              </a:ext>
            </a:extLst>
          </p:cNvPr>
          <p:cNvSpPr>
            <a:spLocks noGrp="1"/>
          </p:cNvSpPr>
          <p:nvPr>
            <p:ph type="sldNum" sz="quarter" idx="10"/>
          </p:nvPr>
        </p:nvSpPr>
        <p:spPr/>
        <p:txBody>
          <a:bodyPr/>
          <a:lstStyle/>
          <a:p>
            <a:fld id="{87B70482-1CFE-41C5-B6DA-CBA36B17F7A1}" type="slidenum">
              <a:rPr lang="en-US" altLang="en-US"/>
              <a:pPr/>
              <a:t>31</a:t>
            </a:fld>
            <a:endParaRPr lang="en-US" altLang="en-US"/>
          </a:p>
        </p:txBody>
      </p:sp>
      <p:sp>
        <p:nvSpPr>
          <p:cNvPr id="792578" name="Rectangle 2">
            <a:extLst>
              <a:ext uri="{FF2B5EF4-FFF2-40B4-BE49-F238E27FC236}">
                <a16:creationId xmlns:a16="http://schemas.microsoft.com/office/drawing/2014/main" id="{D1541474-CFBE-3AA6-68EF-07CE726BD829}"/>
              </a:ext>
            </a:extLst>
          </p:cNvPr>
          <p:cNvSpPr>
            <a:spLocks noGrp="1" noChangeArrowheads="1"/>
          </p:cNvSpPr>
          <p:nvPr>
            <p:ph type="title" sz="quarter"/>
          </p:nvPr>
        </p:nvSpPr>
        <p:spPr/>
        <p:txBody>
          <a:bodyPr/>
          <a:lstStyle/>
          <a:p>
            <a:r>
              <a:rPr lang="en-US" altLang="en-US"/>
              <a:t>Covariance Structures - Examples</a:t>
            </a:r>
          </a:p>
        </p:txBody>
      </p:sp>
      <p:grpSp>
        <p:nvGrpSpPr>
          <p:cNvPr id="3" name="Group 2">
            <a:extLst>
              <a:ext uri="{FF2B5EF4-FFF2-40B4-BE49-F238E27FC236}">
                <a16:creationId xmlns:a16="http://schemas.microsoft.com/office/drawing/2014/main" id="{BB3B2A6C-2138-1B39-A8C9-11A940557D77}"/>
              </a:ext>
            </a:extLst>
          </p:cNvPr>
          <p:cNvGrpSpPr/>
          <p:nvPr/>
        </p:nvGrpSpPr>
        <p:grpSpPr>
          <a:xfrm>
            <a:off x="1875095" y="1608434"/>
            <a:ext cx="8244811" cy="4757081"/>
            <a:chOff x="1619914" y="1087439"/>
            <a:chExt cx="8244811" cy="4757081"/>
          </a:xfrm>
        </p:grpSpPr>
        <p:graphicFrame>
          <p:nvGraphicFramePr>
            <p:cNvPr id="792579" name="Object 3">
              <a:extLst>
                <a:ext uri="{FF2B5EF4-FFF2-40B4-BE49-F238E27FC236}">
                  <a16:creationId xmlns:a16="http://schemas.microsoft.com/office/drawing/2014/main" id="{90A2F815-4AF6-D60B-7757-289A591C3032}"/>
                </a:ext>
              </a:extLst>
            </p:cNvPr>
            <p:cNvGraphicFramePr>
              <a:graphicFrameLocks noGrp="1" noChangeAspect="1"/>
            </p:cNvGraphicFramePr>
            <p:nvPr>
              <p:ph sz="quarter" idx="1"/>
              <p:extLst>
                <p:ext uri="{D42A27DB-BD31-4B8C-83A1-F6EECF244321}">
                  <p14:modId xmlns:p14="http://schemas.microsoft.com/office/powerpoint/2010/main" val="683442851"/>
                </p:ext>
              </p:extLst>
            </p:nvPr>
          </p:nvGraphicFramePr>
          <p:xfrm>
            <a:off x="1879601" y="1087439"/>
            <a:ext cx="1831975" cy="1316037"/>
          </p:xfrm>
          <a:graphic>
            <a:graphicData uri="http://schemas.openxmlformats.org/presentationml/2006/ole">
              <mc:AlternateContent xmlns:mc="http://schemas.openxmlformats.org/markup-compatibility/2006">
                <mc:Choice xmlns:v="urn:schemas-microsoft-com:vml" Requires="v">
                  <p:oleObj name="Equation" r:id="rId3" imgW="1307880" imgH="939600" progId="Equation.3">
                    <p:embed/>
                  </p:oleObj>
                </mc:Choice>
                <mc:Fallback>
                  <p:oleObj name="Equation" r:id="rId3" imgW="1307880" imgH="939600" progId="Equation.3">
                    <p:embed/>
                    <p:pic>
                      <p:nvPicPr>
                        <p:cNvPr id="792579" name="Object 3">
                          <a:extLst>
                            <a:ext uri="{FF2B5EF4-FFF2-40B4-BE49-F238E27FC236}">
                              <a16:creationId xmlns:a16="http://schemas.microsoft.com/office/drawing/2014/main" id="{90A2F815-4AF6-D60B-7757-289A591C3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1" y="1087439"/>
                          <a:ext cx="1831975"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82" name="Object 6">
              <a:extLst>
                <a:ext uri="{FF2B5EF4-FFF2-40B4-BE49-F238E27FC236}">
                  <a16:creationId xmlns:a16="http://schemas.microsoft.com/office/drawing/2014/main" id="{B28D094E-A074-A923-3287-BA175151F8E4}"/>
                </a:ext>
              </a:extLst>
            </p:cNvPr>
            <p:cNvGraphicFramePr>
              <a:graphicFrameLocks noGrp="1" noChangeAspect="1"/>
            </p:cNvGraphicFramePr>
            <p:nvPr>
              <p:ph sz="quarter" idx="2"/>
              <p:extLst>
                <p:ext uri="{D42A27DB-BD31-4B8C-83A1-F6EECF244321}">
                  <p14:modId xmlns:p14="http://schemas.microsoft.com/office/powerpoint/2010/main" val="649672761"/>
                </p:ext>
              </p:extLst>
            </p:nvPr>
          </p:nvGraphicFramePr>
          <p:xfrm>
            <a:off x="4221164" y="1133476"/>
            <a:ext cx="3209925" cy="1247775"/>
          </p:xfrm>
          <a:graphic>
            <a:graphicData uri="http://schemas.openxmlformats.org/presentationml/2006/ole">
              <mc:AlternateContent xmlns:mc="http://schemas.openxmlformats.org/markup-compatibility/2006">
                <mc:Choice xmlns:v="urn:schemas-microsoft-com:vml" Requires="v">
                  <p:oleObj name="Equation" r:id="rId5" imgW="3209524" imgH="1247619" progId="Equation.3">
                    <p:embed/>
                  </p:oleObj>
                </mc:Choice>
                <mc:Fallback>
                  <p:oleObj name="Equation" r:id="rId5" imgW="3209524" imgH="1247619" progId="Equation.3">
                    <p:embed/>
                    <p:pic>
                      <p:nvPicPr>
                        <p:cNvPr id="792582" name="Object 6">
                          <a:extLst>
                            <a:ext uri="{FF2B5EF4-FFF2-40B4-BE49-F238E27FC236}">
                              <a16:creationId xmlns:a16="http://schemas.microsoft.com/office/drawing/2014/main" id="{B28D094E-A074-A923-3287-BA175151F8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1164" y="1133476"/>
                          <a:ext cx="32099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2586" name="Object 10">
              <a:extLst>
                <a:ext uri="{FF2B5EF4-FFF2-40B4-BE49-F238E27FC236}">
                  <a16:creationId xmlns:a16="http://schemas.microsoft.com/office/drawing/2014/main" id="{FA1614A8-0398-951D-999D-C7491B8E15B5}"/>
                </a:ext>
              </a:extLst>
            </p:cNvPr>
            <p:cNvGraphicFramePr>
              <a:graphicFrameLocks noGrp="1" noChangeAspect="1"/>
            </p:cNvGraphicFramePr>
            <p:nvPr>
              <p:ph sz="quarter" idx="3"/>
              <p:extLst>
                <p:ext uri="{D42A27DB-BD31-4B8C-83A1-F6EECF244321}">
                  <p14:modId xmlns:p14="http://schemas.microsoft.com/office/powerpoint/2010/main" val="341763278"/>
                </p:ext>
              </p:extLst>
            </p:nvPr>
          </p:nvGraphicFramePr>
          <p:xfrm>
            <a:off x="7866063" y="1143000"/>
            <a:ext cx="1998662" cy="1322388"/>
          </p:xfrm>
          <a:graphic>
            <a:graphicData uri="http://schemas.openxmlformats.org/presentationml/2006/ole">
              <mc:AlternateContent xmlns:mc="http://schemas.openxmlformats.org/markup-compatibility/2006">
                <mc:Choice xmlns:v="urn:schemas-microsoft-com:vml" Requires="v">
                  <p:oleObj name="Equation" r:id="rId7" imgW="1885714" imgH="1247619" progId="Equation.3">
                    <p:embed/>
                  </p:oleObj>
                </mc:Choice>
                <mc:Fallback>
                  <p:oleObj name="Equation" r:id="rId7" imgW="1885714" imgH="1247619" progId="Equation.3">
                    <p:embed/>
                    <p:pic>
                      <p:nvPicPr>
                        <p:cNvPr id="792586" name="Object 10">
                          <a:extLst>
                            <a:ext uri="{FF2B5EF4-FFF2-40B4-BE49-F238E27FC236}">
                              <a16:creationId xmlns:a16="http://schemas.microsoft.com/office/drawing/2014/main" id="{FA1614A8-0398-951D-999D-C7491B8E1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6063" y="1143000"/>
                          <a:ext cx="1998662"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2588" name="Object 12">
              <a:extLst>
                <a:ext uri="{FF2B5EF4-FFF2-40B4-BE49-F238E27FC236}">
                  <a16:creationId xmlns:a16="http://schemas.microsoft.com/office/drawing/2014/main" id="{782EBF87-00AA-C242-6D4B-85AFC7ECB9A5}"/>
                </a:ext>
              </a:extLst>
            </p:cNvPr>
            <p:cNvGraphicFramePr>
              <a:graphicFrameLocks noGrp="1" noChangeAspect="1"/>
            </p:cNvGraphicFramePr>
            <p:nvPr>
              <p:ph sz="quarter" idx="4"/>
              <p:extLst>
                <p:ext uri="{D42A27DB-BD31-4B8C-83A1-F6EECF244321}">
                  <p14:modId xmlns:p14="http://schemas.microsoft.com/office/powerpoint/2010/main" val="3240137838"/>
                </p:ext>
              </p:extLst>
            </p:nvPr>
          </p:nvGraphicFramePr>
          <p:xfrm>
            <a:off x="7745414" y="3751264"/>
            <a:ext cx="2097087" cy="1520825"/>
          </p:xfrm>
          <a:graphic>
            <a:graphicData uri="http://schemas.openxmlformats.org/presentationml/2006/ole">
              <mc:AlternateContent xmlns:mc="http://schemas.openxmlformats.org/markup-compatibility/2006">
                <mc:Choice xmlns:v="urn:schemas-microsoft-com:vml" Requires="v">
                  <p:oleObj name="Equation" r:id="rId9" imgW="1295280" imgH="939600" progId="Equation.3">
                    <p:embed/>
                  </p:oleObj>
                </mc:Choice>
                <mc:Fallback>
                  <p:oleObj name="Equation" r:id="rId9" imgW="1295280" imgH="939600" progId="Equation.3">
                    <p:embed/>
                    <p:pic>
                      <p:nvPicPr>
                        <p:cNvPr id="792588" name="Object 12">
                          <a:extLst>
                            <a:ext uri="{FF2B5EF4-FFF2-40B4-BE49-F238E27FC236}">
                              <a16:creationId xmlns:a16="http://schemas.microsoft.com/office/drawing/2014/main" id="{782EBF87-00AA-C242-6D4B-85AFC7ECB9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5414" y="3751264"/>
                          <a:ext cx="2097087"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90" name="Object 14">
              <a:extLst>
                <a:ext uri="{FF2B5EF4-FFF2-40B4-BE49-F238E27FC236}">
                  <a16:creationId xmlns:a16="http://schemas.microsoft.com/office/drawing/2014/main" id="{D656239B-5761-45C3-B0D9-500720F79DD1}"/>
                </a:ext>
              </a:extLst>
            </p:cNvPr>
            <p:cNvGraphicFramePr>
              <a:graphicFrameLocks noChangeAspect="1"/>
            </p:cNvGraphicFramePr>
            <p:nvPr>
              <p:extLst>
                <p:ext uri="{D42A27DB-BD31-4B8C-83A1-F6EECF244321}">
                  <p14:modId xmlns:p14="http://schemas.microsoft.com/office/powerpoint/2010/main" val="3021413507"/>
                </p:ext>
              </p:extLst>
            </p:nvPr>
          </p:nvGraphicFramePr>
          <p:xfrm>
            <a:off x="1670050" y="3810001"/>
            <a:ext cx="2287588" cy="1471613"/>
          </p:xfrm>
          <a:graphic>
            <a:graphicData uri="http://schemas.openxmlformats.org/presentationml/2006/ole">
              <mc:AlternateContent xmlns:mc="http://schemas.openxmlformats.org/markup-compatibility/2006">
                <mc:Choice xmlns:v="urn:schemas-microsoft-com:vml" Requires="v">
                  <p:oleObj name="Equation" r:id="rId11" imgW="1460160" imgH="939600" progId="Equation.3">
                    <p:embed/>
                  </p:oleObj>
                </mc:Choice>
                <mc:Fallback>
                  <p:oleObj name="Equation" r:id="rId11" imgW="1460160" imgH="939600" progId="Equation.3">
                    <p:embed/>
                    <p:pic>
                      <p:nvPicPr>
                        <p:cNvPr id="792590" name="Object 14">
                          <a:extLst>
                            <a:ext uri="{FF2B5EF4-FFF2-40B4-BE49-F238E27FC236}">
                              <a16:creationId xmlns:a16="http://schemas.microsoft.com/office/drawing/2014/main" id="{D656239B-5761-45C3-B0D9-500720F79DD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0050" y="3810001"/>
                          <a:ext cx="2287588"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2591" name="Object 15">
              <a:extLst>
                <a:ext uri="{FF2B5EF4-FFF2-40B4-BE49-F238E27FC236}">
                  <a16:creationId xmlns:a16="http://schemas.microsoft.com/office/drawing/2014/main" id="{14D887F7-4564-BB5D-3F36-E5545C128BA5}"/>
                </a:ext>
              </a:extLst>
            </p:cNvPr>
            <p:cNvGraphicFramePr>
              <a:graphicFrameLocks noChangeAspect="1"/>
            </p:cNvGraphicFramePr>
            <p:nvPr>
              <p:extLst>
                <p:ext uri="{D42A27DB-BD31-4B8C-83A1-F6EECF244321}">
                  <p14:modId xmlns:p14="http://schemas.microsoft.com/office/powerpoint/2010/main" val="1389673634"/>
                </p:ext>
              </p:extLst>
            </p:nvPr>
          </p:nvGraphicFramePr>
          <p:xfrm>
            <a:off x="4310063" y="3781425"/>
            <a:ext cx="2811462" cy="1487488"/>
          </p:xfrm>
          <a:graphic>
            <a:graphicData uri="http://schemas.openxmlformats.org/presentationml/2006/ole">
              <mc:AlternateContent xmlns:mc="http://schemas.openxmlformats.org/markup-compatibility/2006">
                <mc:Choice xmlns:v="urn:schemas-microsoft-com:vml" Requires="v">
                  <p:oleObj name="Equation" r:id="rId13" imgW="1777680" imgH="939600" progId="Equation.3">
                    <p:embed/>
                  </p:oleObj>
                </mc:Choice>
                <mc:Fallback>
                  <p:oleObj name="Equation" r:id="rId13" imgW="1777680" imgH="939600" progId="Equation.3">
                    <p:embed/>
                    <p:pic>
                      <p:nvPicPr>
                        <p:cNvPr id="792591" name="Object 15">
                          <a:extLst>
                            <a:ext uri="{FF2B5EF4-FFF2-40B4-BE49-F238E27FC236}">
                              <a16:creationId xmlns:a16="http://schemas.microsoft.com/office/drawing/2014/main" id="{14D887F7-4564-BB5D-3F36-E5545C128B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0063" y="3781425"/>
                          <a:ext cx="2811462"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2592" name="Text Box 16">
              <a:extLst>
                <a:ext uri="{FF2B5EF4-FFF2-40B4-BE49-F238E27FC236}">
                  <a16:creationId xmlns:a16="http://schemas.microsoft.com/office/drawing/2014/main" id="{6D363C85-5D59-26A1-D984-CD4C3361E43F}"/>
                </a:ext>
              </a:extLst>
            </p:cNvPr>
            <p:cNvSpPr txBox="1">
              <a:spLocks noChangeArrowheads="1"/>
            </p:cNvSpPr>
            <p:nvPr/>
          </p:nvSpPr>
          <p:spPr bwMode="auto">
            <a:xfrm>
              <a:off x="1750821" y="2538413"/>
              <a:ext cx="19768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Variance Components</a:t>
              </a:r>
            </a:p>
            <a:p>
              <a:pPr algn="ctr"/>
              <a:r>
                <a:rPr lang="en-US" altLang="en-US" sz="1400"/>
                <a:t>VC (default)</a:t>
              </a:r>
            </a:p>
          </p:txBody>
        </p:sp>
        <p:sp>
          <p:nvSpPr>
            <p:cNvPr id="792593" name="Text Box 17">
              <a:extLst>
                <a:ext uri="{FF2B5EF4-FFF2-40B4-BE49-F238E27FC236}">
                  <a16:creationId xmlns:a16="http://schemas.microsoft.com/office/drawing/2014/main" id="{08818EBC-5F32-F6C0-4A0B-8405475896E1}"/>
                </a:ext>
              </a:extLst>
            </p:cNvPr>
            <p:cNvSpPr txBox="1">
              <a:spLocks noChangeArrowheads="1"/>
            </p:cNvSpPr>
            <p:nvPr/>
          </p:nvSpPr>
          <p:spPr bwMode="auto">
            <a:xfrm>
              <a:off x="4697229" y="2501900"/>
              <a:ext cx="1975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Compound Symmetry</a:t>
              </a:r>
            </a:p>
            <a:p>
              <a:pPr algn="ctr"/>
              <a:r>
                <a:rPr lang="en-US" altLang="en-US" sz="1400"/>
                <a:t>CS</a:t>
              </a:r>
            </a:p>
          </p:txBody>
        </p:sp>
        <p:sp>
          <p:nvSpPr>
            <p:cNvPr id="792594" name="Text Box 18">
              <a:extLst>
                <a:ext uri="{FF2B5EF4-FFF2-40B4-BE49-F238E27FC236}">
                  <a16:creationId xmlns:a16="http://schemas.microsoft.com/office/drawing/2014/main" id="{8249EB0F-32E8-B891-A759-81DFDDF70CFE}"/>
                </a:ext>
              </a:extLst>
            </p:cNvPr>
            <p:cNvSpPr txBox="1">
              <a:spLocks noChangeArrowheads="1"/>
            </p:cNvSpPr>
            <p:nvPr/>
          </p:nvSpPr>
          <p:spPr bwMode="auto">
            <a:xfrm>
              <a:off x="8235115" y="2516188"/>
              <a:ext cx="1289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Unstructured</a:t>
              </a:r>
            </a:p>
            <a:p>
              <a:pPr algn="ctr"/>
              <a:r>
                <a:rPr lang="en-US" altLang="en-US" sz="1400"/>
                <a:t>UN</a:t>
              </a:r>
            </a:p>
          </p:txBody>
        </p:sp>
        <p:sp>
          <p:nvSpPr>
            <p:cNvPr id="792595" name="Text Box 19">
              <a:extLst>
                <a:ext uri="{FF2B5EF4-FFF2-40B4-BE49-F238E27FC236}">
                  <a16:creationId xmlns:a16="http://schemas.microsoft.com/office/drawing/2014/main" id="{0BEE25FE-9BD6-C9B8-5B11-DBD3B734F124}"/>
                </a:ext>
              </a:extLst>
            </p:cNvPr>
            <p:cNvSpPr txBox="1">
              <a:spLocks noChangeArrowheads="1"/>
            </p:cNvSpPr>
            <p:nvPr/>
          </p:nvSpPr>
          <p:spPr bwMode="auto">
            <a:xfrm>
              <a:off x="1619914" y="5283200"/>
              <a:ext cx="2456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First Order Auto Regressive</a:t>
              </a:r>
            </a:p>
            <a:p>
              <a:pPr algn="ctr"/>
              <a:r>
                <a:rPr lang="en-US" altLang="en-US" sz="1400"/>
                <a:t>AR(1)</a:t>
              </a:r>
            </a:p>
          </p:txBody>
        </p:sp>
        <p:sp>
          <p:nvSpPr>
            <p:cNvPr id="792596" name="Text Box 20">
              <a:extLst>
                <a:ext uri="{FF2B5EF4-FFF2-40B4-BE49-F238E27FC236}">
                  <a16:creationId xmlns:a16="http://schemas.microsoft.com/office/drawing/2014/main" id="{5FA549DC-EF22-07B5-6DF1-D9086DF0B018}"/>
                </a:ext>
              </a:extLst>
            </p:cNvPr>
            <p:cNvSpPr txBox="1">
              <a:spLocks noChangeArrowheads="1"/>
            </p:cNvSpPr>
            <p:nvPr/>
          </p:nvSpPr>
          <p:spPr bwMode="auto">
            <a:xfrm>
              <a:off x="5413908" y="5321300"/>
              <a:ext cx="841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Toeplitz</a:t>
              </a:r>
            </a:p>
            <a:p>
              <a:pPr algn="ctr"/>
              <a:r>
                <a:rPr lang="en-US" altLang="en-US" sz="1400"/>
                <a:t>TOEP</a:t>
              </a:r>
            </a:p>
          </p:txBody>
        </p:sp>
        <p:sp>
          <p:nvSpPr>
            <p:cNvPr id="792597" name="Text Box 21">
              <a:extLst>
                <a:ext uri="{FF2B5EF4-FFF2-40B4-BE49-F238E27FC236}">
                  <a16:creationId xmlns:a16="http://schemas.microsoft.com/office/drawing/2014/main" id="{7C17E3D0-D116-8C46-EBDD-0E7B61D353C1}"/>
                </a:ext>
              </a:extLst>
            </p:cNvPr>
            <p:cNvSpPr txBox="1">
              <a:spLocks noChangeArrowheads="1"/>
            </p:cNvSpPr>
            <p:nvPr/>
          </p:nvSpPr>
          <p:spPr bwMode="auto">
            <a:xfrm>
              <a:off x="8249286" y="5297488"/>
              <a:ext cx="13131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Spatial Power</a:t>
              </a:r>
            </a:p>
            <a:p>
              <a:pPr algn="ctr"/>
              <a:r>
                <a:rPr lang="en-US" altLang="en-US" sz="1400"/>
                <a:t>SP(POW)(c)</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B0C8FAE-FCDA-BF44-3D1F-40D250E9E077}"/>
              </a:ext>
            </a:extLst>
          </p:cNvPr>
          <p:cNvSpPr>
            <a:spLocks noGrp="1"/>
          </p:cNvSpPr>
          <p:nvPr>
            <p:ph type="sldNum" sz="quarter" idx="10"/>
          </p:nvPr>
        </p:nvSpPr>
        <p:spPr/>
        <p:txBody>
          <a:bodyPr/>
          <a:lstStyle/>
          <a:p>
            <a:fld id="{9ACC9BDB-DF74-40C2-9CE0-7CDE4F5D6632}" type="slidenum">
              <a:rPr lang="en-US" altLang="en-US"/>
              <a:pPr/>
              <a:t>32</a:t>
            </a:fld>
            <a:endParaRPr lang="en-US" altLang="en-US"/>
          </a:p>
        </p:txBody>
      </p:sp>
      <p:sp>
        <p:nvSpPr>
          <p:cNvPr id="776194" name="Rectangle 2">
            <a:extLst>
              <a:ext uri="{FF2B5EF4-FFF2-40B4-BE49-F238E27FC236}">
                <a16:creationId xmlns:a16="http://schemas.microsoft.com/office/drawing/2014/main" id="{0722827D-FE42-E842-7CB4-8DBC5B5FEF21}"/>
              </a:ext>
            </a:extLst>
          </p:cNvPr>
          <p:cNvSpPr>
            <a:spLocks noGrp="1" noChangeArrowheads="1"/>
          </p:cNvSpPr>
          <p:nvPr>
            <p:ph type="title" sz="quarter"/>
          </p:nvPr>
        </p:nvSpPr>
        <p:spPr/>
        <p:txBody>
          <a:bodyPr/>
          <a:lstStyle/>
          <a:p>
            <a:r>
              <a:rPr lang="en-US" altLang="en-US"/>
              <a:t>Variograms</a:t>
            </a:r>
          </a:p>
        </p:txBody>
      </p:sp>
      <p:grpSp>
        <p:nvGrpSpPr>
          <p:cNvPr id="776209" name="Group 17">
            <a:extLst>
              <a:ext uri="{FF2B5EF4-FFF2-40B4-BE49-F238E27FC236}">
                <a16:creationId xmlns:a16="http://schemas.microsoft.com/office/drawing/2014/main" id="{437153CC-282B-D10E-7749-FDD01B0B5BC5}"/>
              </a:ext>
            </a:extLst>
          </p:cNvPr>
          <p:cNvGrpSpPr>
            <a:grpSpLocks/>
          </p:cNvGrpSpPr>
          <p:nvPr/>
        </p:nvGrpSpPr>
        <p:grpSpPr bwMode="auto">
          <a:xfrm>
            <a:off x="1651000" y="3173414"/>
            <a:ext cx="2643188" cy="2332037"/>
            <a:chOff x="134" y="1436"/>
            <a:chExt cx="1665" cy="1469"/>
          </a:xfrm>
        </p:grpSpPr>
        <p:pic>
          <p:nvPicPr>
            <p:cNvPr id="776196" name="Picture 4">
              <a:extLst>
                <a:ext uri="{FF2B5EF4-FFF2-40B4-BE49-F238E27FC236}">
                  <a16:creationId xmlns:a16="http://schemas.microsoft.com/office/drawing/2014/main" id="{595B0E90-5066-69D9-860D-ABE0AE544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374" t="20000" r="24374" b="10001"/>
            <a:stretch>
              <a:fillRect/>
            </a:stretch>
          </p:blipFill>
          <p:spPr bwMode="auto">
            <a:xfrm>
              <a:off x="365" y="1436"/>
              <a:ext cx="1434" cy="14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76199" name="Object 7">
              <a:extLst>
                <a:ext uri="{FF2B5EF4-FFF2-40B4-BE49-F238E27FC236}">
                  <a16:creationId xmlns:a16="http://schemas.microsoft.com/office/drawing/2014/main" id="{15BE6BF4-4F64-42F0-DF83-39DB1B3133D2}"/>
                </a:ext>
              </a:extLst>
            </p:cNvPr>
            <p:cNvGraphicFramePr>
              <a:graphicFrameLocks noChangeAspect="1"/>
            </p:cNvGraphicFramePr>
            <p:nvPr/>
          </p:nvGraphicFramePr>
          <p:xfrm>
            <a:off x="883" y="1942"/>
            <a:ext cx="297" cy="254"/>
          </p:xfrm>
          <a:graphic>
            <a:graphicData uri="http://schemas.openxmlformats.org/presentationml/2006/ole">
              <mc:AlternateContent xmlns:mc="http://schemas.openxmlformats.org/markup-compatibility/2006">
                <mc:Choice xmlns:v="urn:schemas-microsoft-com:vml" Requires="v">
                  <p:oleObj name="Equation" r:id="rId4" imgW="266400" imgH="228600" progId="Equation.3">
                    <p:embed/>
                  </p:oleObj>
                </mc:Choice>
                <mc:Fallback>
                  <p:oleObj name="Equation" r:id="rId4" imgW="266400" imgH="228600" progId="Equation.3">
                    <p:embed/>
                    <p:pic>
                      <p:nvPicPr>
                        <p:cNvPr id="776199" name="Object 7">
                          <a:extLst>
                            <a:ext uri="{FF2B5EF4-FFF2-40B4-BE49-F238E27FC236}">
                              <a16:creationId xmlns:a16="http://schemas.microsoft.com/office/drawing/2014/main" id="{15BE6BF4-4F64-42F0-DF83-39DB1B3133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 y="1942"/>
                          <a:ext cx="29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6201" name="Object 9">
              <a:extLst>
                <a:ext uri="{FF2B5EF4-FFF2-40B4-BE49-F238E27FC236}">
                  <a16:creationId xmlns:a16="http://schemas.microsoft.com/office/drawing/2014/main" id="{856687DE-19BF-9571-9F2A-2031A3B49F9A}"/>
                </a:ext>
              </a:extLst>
            </p:cNvPr>
            <p:cNvGraphicFramePr>
              <a:graphicFrameLocks noChangeAspect="1"/>
            </p:cNvGraphicFramePr>
            <p:nvPr/>
          </p:nvGraphicFramePr>
          <p:xfrm>
            <a:off x="887" y="2539"/>
            <a:ext cx="330" cy="270"/>
          </p:xfrm>
          <a:graphic>
            <a:graphicData uri="http://schemas.openxmlformats.org/presentationml/2006/ole">
              <mc:AlternateContent xmlns:mc="http://schemas.openxmlformats.org/markup-compatibility/2006">
                <mc:Choice xmlns:v="urn:schemas-microsoft-com:vml" Requires="v">
                  <p:oleObj name="Equation" r:id="rId6" imgW="279360" imgH="228600" progId="Equation.3">
                    <p:embed/>
                  </p:oleObj>
                </mc:Choice>
                <mc:Fallback>
                  <p:oleObj name="Equation" r:id="rId6" imgW="279360" imgH="228600" progId="Equation.3">
                    <p:embed/>
                    <p:pic>
                      <p:nvPicPr>
                        <p:cNvPr id="776201" name="Object 9">
                          <a:extLst>
                            <a:ext uri="{FF2B5EF4-FFF2-40B4-BE49-F238E27FC236}">
                              <a16:creationId xmlns:a16="http://schemas.microsoft.com/office/drawing/2014/main" id="{856687DE-19BF-9571-9F2A-2031A3B49F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 y="2539"/>
                          <a:ext cx="33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6203" name="Object 11">
              <a:extLst>
                <a:ext uri="{FF2B5EF4-FFF2-40B4-BE49-F238E27FC236}">
                  <a16:creationId xmlns:a16="http://schemas.microsoft.com/office/drawing/2014/main" id="{3E432A40-4F09-1A9A-FE26-DBA0D24DEB7C}"/>
                </a:ext>
              </a:extLst>
            </p:cNvPr>
            <p:cNvGraphicFramePr>
              <a:graphicFrameLocks noChangeAspect="1"/>
            </p:cNvGraphicFramePr>
            <p:nvPr/>
          </p:nvGraphicFramePr>
          <p:xfrm>
            <a:off x="202" y="2231"/>
            <a:ext cx="240" cy="285"/>
          </p:xfrm>
          <a:graphic>
            <a:graphicData uri="http://schemas.openxmlformats.org/presentationml/2006/ole">
              <mc:AlternateContent xmlns:mc="http://schemas.openxmlformats.org/markup-compatibility/2006">
                <mc:Choice xmlns:v="urn:schemas-microsoft-com:vml" Requires="v">
                  <p:oleObj name="Equation" r:id="rId8" imgW="203040" imgH="241200" progId="Equation.3">
                    <p:embed/>
                  </p:oleObj>
                </mc:Choice>
                <mc:Fallback>
                  <p:oleObj name="Equation" r:id="rId8" imgW="203040" imgH="241200" progId="Equation.3">
                    <p:embed/>
                    <p:pic>
                      <p:nvPicPr>
                        <p:cNvPr id="776203" name="Object 11">
                          <a:extLst>
                            <a:ext uri="{FF2B5EF4-FFF2-40B4-BE49-F238E27FC236}">
                              <a16:creationId xmlns:a16="http://schemas.microsoft.com/office/drawing/2014/main" id="{3E432A40-4F09-1A9A-FE26-DBA0D24DEB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 y="2231"/>
                          <a:ext cx="24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6206" name="Object 14">
              <a:extLst>
                <a:ext uri="{FF2B5EF4-FFF2-40B4-BE49-F238E27FC236}">
                  <a16:creationId xmlns:a16="http://schemas.microsoft.com/office/drawing/2014/main" id="{389E4642-3F78-DE63-E2B6-E031ECBE5583}"/>
                </a:ext>
              </a:extLst>
            </p:cNvPr>
            <p:cNvGraphicFramePr>
              <a:graphicFrameLocks noChangeAspect="1"/>
            </p:cNvGraphicFramePr>
            <p:nvPr/>
          </p:nvGraphicFramePr>
          <p:xfrm>
            <a:off x="134" y="1736"/>
            <a:ext cx="438" cy="333"/>
          </p:xfrm>
          <a:graphic>
            <a:graphicData uri="http://schemas.openxmlformats.org/presentationml/2006/ole">
              <mc:AlternateContent xmlns:mc="http://schemas.openxmlformats.org/markup-compatibility/2006">
                <mc:Choice xmlns:v="urn:schemas-microsoft-com:vml" Requires="v">
                  <p:oleObj name="Equation" r:id="rId10" imgW="317160" imgH="241200" progId="Equation.3">
                    <p:embed/>
                  </p:oleObj>
                </mc:Choice>
                <mc:Fallback>
                  <p:oleObj name="Equation" r:id="rId10" imgW="317160" imgH="241200" progId="Equation.3">
                    <p:embed/>
                    <p:pic>
                      <p:nvPicPr>
                        <p:cNvPr id="776206" name="Object 14">
                          <a:extLst>
                            <a:ext uri="{FF2B5EF4-FFF2-40B4-BE49-F238E27FC236}">
                              <a16:creationId xmlns:a16="http://schemas.microsoft.com/office/drawing/2014/main" id="{389E4642-3F78-DE63-E2B6-E031ECBE55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 y="1736"/>
                          <a:ext cx="43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6208" name="Freeform 16">
              <a:extLst>
                <a:ext uri="{FF2B5EF4-FFF2-40B4-BE49-F238E27FC236}">
                  <a16:creationId xmlns:a16="http://schemas.microsoft.com/office/drawing/2014/main" id="{DE1610A5-7C2E-4724-481B-809BEAF56AC7}"/>
                </a:ext>
              </a:extLst>
            </p:cNvPr>
            <p:cNvSpPr>
              <a:spLocks/>
            </p:cNvSpPr>
            <p:nvPr/>
          </p:nvSpPr>
          <p:spPr bwMode="auto">
            <a:xfrm>
              <a:off x="284" y="1622"/>
              <a:ext cx="560" cy="280"/>
            </a:xfrm>
            <a:custGeom>
              <a:avLst/>
              <a:gdLst>
                <a:gd name="T0" fmla="*/ 0 w 560"/>
                <a:gd name="T1" fmla="*/ 185 h 280"/>
                <a:gd name="T2" fmla="*/ 174 w 560"/>
                <a:gd name="T3" fmla="*/ 19 h 280"/>
                <a:gd name="T4" fmla="*/ 418 w 560"/>
                <a:gd name="T5" fmla="*/ 74 h 280"/>
                <a:gd name="T6" fmla="*/ 560 w 560"/>
                <a:gd name="T7" fmla="*/ 280 h 280"/>
              </a:gdLst>
              <a:ahLst/>
              <a:cxnLst>
                <a:cxn ang="0">
                  <a:pos x="T0" y="T1"/>
                </a:cxn>
                <a:cxn ang="0">
                  <a:pos x="T2" y="T3"/>
                </a:cxn>
                <a:cxn ang="0">
                  <a:pos x="T4" y="T5"/>
                </a:cxn>
                <a:cxn ang="0">
                  <a:pos x="T6" y="T7"/>
                </a:cxn>
              </a:cxnLst>
              <a:rect l="0" t="0" r="r" b="b"/>
              <a:pathLst>
                <a:path w="560" h="280">
                  <a:moveTo>
                    <a:pt x="0" y="185"/>
                  </a:moveTo>
                  <a:cubicBezTo>
                    <a:pt x="52" y="111"/>
                    <a:pt x="104" y="38"/>
                    <a:pt x="174" y="19"/>
                  </a:cubicBezTo>
                  <a:cubicBezTo>
                    <a:pt x="244" y="0"/>
                    <a:pt x="354" y="30"/>
                    <a:pt x="418" y="74"/>
                  </a:cubicBezTo>
                  <a:cubicBezTo>
                    <a:pt x="482" y="118"/>
                    <a:pt x="538" y="245"/>
                    <a:pt x="560" y="280"/>
                  </a:cubicBez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76210" name="Rectangle 18">
            <a:extLst>
              <a:ext uri="{FF2B5EF4-FFF2-40B4-BE49-F238E27FC236}">
                <a16:creationId xmlns:a16="http://schemas.microsoft.com/office/drawing/2014/main" id="{4C60A099-796E-D768-91DF-84127A3B77A4}"/>
              </a:ext>
            </a:extLst>
          </p:cNvPr>
          <p:cNvSpPr>
            <a:spLocks noChangeArrowheads="1"/>
          </p:cNvSpPr>
          <p:nvPr/>
        </p:nvSpPr>
        <p:spPr bwMode="auto">
          <a:xfrm>
            <a:off x="169333" y="1233489"/>
            <a:ext cx="11413067" cy="524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buClr>
                <a:srgbClr val="009999"/>
              </a:buClr>
              <a:buFont typeface="Wingdings" panose="05000000000000000000" pitchFamily="2" charset="2"/>
              <a:buChar char="v"/>
              <a:defRPr sz="1600">
                <a:solidFill>
                  <a:schemeClr val="tx1"/>
                </a:solidFill>
                <a:latin typeface="Arial" panose="020B0604020202020204" pitchFamily="34" charset="0"/>
                <a:cs typeface="Arial" panose="020B0604020202020204" pitchFamily="34" charset="0"/>
              </a:defRPr>
            </a:lvl1pPr>
            <a:lvl2pPr marL="571500" indent="-228600">
              <a:spcBef>
                <a:spcPct val="20000"/>
              </a:spcBef>
              <a:buClr>
                <a:srgbClr val="009999"/>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800100" indent="-114300">
              <a:spcBef>
                <a:spcPct val="20000"/>
              </a:spcBef>
              <a:buClr>
                <a:srgbClr val="009999"/>
              </a:buClr>
              <a:buChar char="•"/>
              <a:defRPr sz="1200">
                <a:solidFill>
                  <a:schemeClr val="tx1"/>
                </a:solidFill>
                <a:latin typeface="Arial" panose="020B0604020202020204" pitchFamily="34" charset="0"/>
                <a:cs typeface="Arial" panose="020B0604020202020204" pitchFamily="34" charset="0"/>
              </a:defRPr>
            </a:lvl3pPr>
            <a:lvl4pPr marL="1092200" indent="-1778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4pPr>
            <a:lvl5pPr marL="1371600" indent="-1651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5pPr>
            <a:lvl6pPr marL="18288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6pPr>
            <a:lvl7pPr marL="22860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7pPr>
            <a:lvl8pPr marL="27432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8pPr>
            <a:lvl9pPr marL="32004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9pPr>
          </a:lstStyle>
          <a:p>
            <a:pPr>
              <a:spcBef>
                <a:spcPct val="40000"/>
              </a:spcBef>
            </a:pPr>
            <a:r>
              <a:rPr lang="en-US" altLang="en-US" sz="1400" dirty="0"/>
              <a:t>Variograms (time vs. variance components) helps in visualizing the total variance and how they are split into component variances like Measurement Error, Repeated Measures and Random Component. </a:t>
            </a:r>
          </a:p>
          <a:p>
            <a:pPr>
              <a:spcBef>
                <a:spcPct val="40000"/>
              </a:spcBef>
            </a:pPr>
            <a:r>
              <a:rPr lang="en-US" altLang="en-US" sz="1400" dirty="0"/>
              <a:t>Variogram Macro provided by SAS is used to get the variograms for the given data.</a:t>
            </a:r>
          </a:p>
          <a:p>
            <a:pPr>
              <a:spcBef>
                <a:spcPct val="40000"/>
              </a:spcBef>
            </a:pPr>
            <a:r>
              <a:rPr lang="en-US" altLang="en-US" sz="1400" dirty="0"/>
              <a:t>Nasonex DTC data shows a large Measurement Error component and a small wavery Repeated Measures component. It appears that Random Effects Component exists within Measurement Error portion.</a:t>
            </a:r>
          </a:p>
        </p:txBody>
      </p:sp>
      <p:pic>
        <p:nvPicPr>
          <p:cNvPr id="776211" name="Picture 19">
            <a:extLst>
              <a:ext uri="{FF2B5EF4-FFF2-40B4-BE49-F238E27FC236}">
                <a16:creationId xmlns:a16="http://schemas.microsoft.com/office/drawing/2014/main" id="{719AA958-55D4-2FFB-CDDF-77ECA23598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9651" y="2544764"/>
            <a:ext cx="5249863" cy="3938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22BAFA-1359-D231-7396-410E6487A990}"/>
              </a:ext>
            </a:extLst>
          </p:cNvPr>
          <p:cNvSpPr>
            <a:spLocks noGrp="1"/>
          </p:cNvSpPr>
          <p:nvPr>
            <p:ph type="sldNum" sz="quarter" idx="10"/>
          </p:nvPr>
        </p:nvSpPr>
        <p:spPr/>
        <p:txBody>
          <a:bodyPr/>
          <a:lstStyle/>
          <a:p>
            <a:fld id="{27320B8C-F30E-497B-AAF8-480F99266DCC}" type="slidenum">
              <a:rPr lang="en-US" altLang="en-US"/>
              <a:pPr/>
              <a:t>33</a:t>
            </a:fld>
            <a:endParaRPr lang="en-US" altLang="en-US"/>
          </a:p>
        </p:txBody>
      </p:sp>
      <p:sp>
        <p:nvSpPr>
          <p:cNvPr id="788482" name="Rectangle 2">
            <a:extLst>
              <a:ext uri="{FF2B5EF4-FFF2-40B4-BE49-F238E27FC236}">
                <a16:creationId xmlns:a16="http://schemas.microsoft.com/office/drawing/2014/main" id="{0292BB9E-5055-7192-87AB-E5CC2CDDA3D7}"/>
              </a:ext>
            </a:extLst>
          </p:cNvPr>
          <p:cNvSpPr>
            <a:spLocks noGrp="1" noChangeArrowheads="1"/>
          </p:cNvSpPr>
          <p:nvPr>
            <p:ph type="title" sz="quarter"/>
          </p:nvPr>
        </p:nvSpPr>
        <p:spPr/>
        <p:txBody>
          <a:bodyPr/>
          <a:lstStyle/>
          <a:p>
            <a:r>
              <a:rPr lang="en-US" altLang="en-US" sz="2000"/>
              <a:t>BIC’s from Various Repeated Measures Covariance Structures</a:t>
            </a:r>
          </a:p>
        </p:txBody>
      </p:sp>
      <p:sp>
        <p:nvSpPr>
          <p:cNvPr id="788490" name="Rectangle 10">
            <a:extLst>
              <a:ext uri="{FF2B5EF4-FFF2-40B4-BE49-F238E27FC236}">
                <a16:creationId xmlns:a16="http://schemas.microsoft.com/office/drawing/2014/main" id="{D4B13136-FDF7-5DD4-E4D5-042F3999D417}"/>
              </a:ext>
            </a:extLst>
          </p:cNvPr>
          <p:cNvSpPr>
            <a:spLocks noChangeArrowheads="1"/>
          </p:cNvSpPr>
          <p:nvPr/>
        </p:nvSpPr>
        <p:spPr bwMode="auto">
          <a:xfrm>
            <a:off x="244549" y="1552352"/>
            <a:ext cx="11557591" cy="461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buClr>
                <a:srgbClr val="009999"/>
              </a:buClr>
              <a:buFont typeface="Wingdings" panose="05000000000000000000" pitchFamily="2" charset="2"/>
              <a:buChar char="v"/>
              <a:defRPr sz="1600">
                <a:solidFill>
                  <a:schemeClr val="tx1"/>
                </a:solidFill>
                <a:latin typeface="Arial" panose="020B0604020202020204" pitchFamily="34" charset="0"/>
                <a:cs typeface="Arial" panose="020B0604020202020204" pitchFamily="34" charset="0"/>
              </a:defRPr>
            </a:lvl1pPr>
            <a:lvl2pPr marL="571500" indent="-228600">
              <a:spcBef>
                <a:spcPct val="20000"/>
              </a:spcBef>
              <a:buClr>
                <a:srgbClr val="009999"/>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800100" indent="-114300">
              <a:spcBef>
                <a:spcPct val="20000"/>
              </a:spcBef>
              <a:buClr>
                <a:srgbClr val="009999"/>
              </a:buClr>
              <a:buChar char="•"/>
              <a:defRPr sz="1200">
                <a:solidFill>
                  <a:schemeClr val="tx1"/>
                </a:solidFill>
                <a:latin typeface="Arial" panose="020B0604020202020204" pitchFamily="34" charset="0"/>
                <a:cs typeface="Arial" panose="020B0604020202020204" pitchFamily="34" charset="0"/>
              </a:defRPr>
            </a:lvl3pPr>
            <a:lvl4pPr marL="1092200" indent="-1778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4pPr>
            <a:lvl5pPr marL="1371600" indent="-1651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5pPr>
            <a:lvl6pPr marL="18288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6pPr>
            <a:lvl7pPr marL="22860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7pPr>
            <a:lvl8pPr marL="27432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8pPr>
            <a:lvl9pPr marL="32004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9pPr>
          </a:lstStyle>
          <a:p>
            <a:pPr>
              <a:spcBef>
                <a:spcPct val="40000"/>
              </a:spcBef>
            </a:pPr>
            <a:r>
              <a:rPr lang="en-US" altLang="en-US" sz="1400" dirty="0"/>
              <a:t>Variogram Macro also produces BIC values generated by various Repeated Measures covariance structures.</a:t>
            </a:r>
          </a:p>
          <a:p>
            <a:pPr>
              <a:spcBef>
                <a:spcPct val="40000"/>
              </a:spcBef>
            </a:pPr>
            <a:r>
              <a:rPr lang="en-US" altLang="en-US" sz="1400" dirty="0"/>
              <a:t>Below, Unstructured (with SSCP option), TOEP5 and ARMA11 have lower BIC’s, but we do see some convergence issues (observed through exploration of residuals and observation of very different patterns and values in predicted covariance matrices)</a:t>
            </a:r>
          </a:p>
        </p:txBody>
      </p:sp>
      <p:pic>
        <p:nvPicPr>
          <p:cNvPr id="788492" name="Picture 12">
            <a:extLst>
              <a:ext uri="{FF2B5EF4-FFF2-40B4-BE49-F238E27FC236}">
                <a16:creationId xmlns:a16="http://schemas.microsoft.com/office/drawing/2014/main" id="{CC560B7B-8A8E-8C3B-5A4B-FEF813011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709" y="2765424"/>
            <a:ext cx="6924675" cy="4005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40DEC0B-1D79-328E-614D-0604AAA9C2BF}"/>
              </a:ext>
            </a:extLst>
          </p:cNvPr>
          <p:cNvSpPr>
            <a:spLocks noGrp="1"/>
          </p:cNvSpPr>
          <p:nvPr>
            <p:ph type="sldNum" sz="quarter" idx="10"/>
          </p:nvPr>
        </p:nvSpPr>
        <p:spPr/>
        <p:txBody>
          <a:bodyPr/>
          <a:lstStyle/>
          <a:p>
            <a:fld id="{17EAFF1C-7C90-4480-B23E-50998D89A065}" type="slidenum">
              <a:rPr lang="en-US" altLang="en-US"/>
              <a:pPr/>
              <a:t>34</a:t>
            </a:fld>
            <a:endParaRPr lang="en-US" altLang="en-US"/>
          </a:p>
        </p:txBody>
      </p:sp>
      <p:sp>
        <p:nvSpPr>
          <p:cNvPr id="778242" name="Rectangle 2">
            <a:extLst>
              <a:ext uri="{FF2B5EF4-FFF2-40B4-BE49-F238E27FC236}">
                <a16:creationId xmlns:a16="http://schemas.microsoft.com/office/drawing/2014/main" id="{69879D7A-519C-719E-6670-E98C8B4A33BE}"/>
              </a:ext>
            </a:extLst>
          </p:cNvPr>
          <p:cNvSpPr>
            <a:spLocks noGrp="1" noChangeArrowheads="1"/>
          </p:cNvSpPr>
          <p:nvPr>
            <p:ph type="title"/>
          </p:nvPr>
        </p:nvSpPr>
        <p:spPr/>
        <p:txBody>
          <a:bodyPr/>
          <a:lstStyle/>
          <a:p>
            <a:r>
              <a:rPr lang="en-US" altLang="en-US"/>
              <a:t>Convergence Issues – Seems Common</a:t>
            </a:r>
          </a:p>
        </p:txBody>
      </p:sp>
      <p:sp>
        <p:nvSpPr>
          <p:cNvPr id="778243" name="Rectangle 3">
            <a:extLst>
              <a:ext uri="{FF2B5EF4-FFF2-40B4-BE49-F238E27FC236}">
                <a16:creationId xmlns:a16="http://schemas.microsoft.com/office/drawing/2014/main" id="{D6A3821F-2B2B-FC20-02A3-02A4FC02C199}"/>
              </a:ext>
            </a:extLst>
          </p:cNvPr>
          <p:cNvSpPr>
            <a:spLocks noGrp="1" noChangeArrowheads="1"/>
          </p:cNvSpPr>
          <p:nvPr>
            <p:ph type="body" idx="1"/>
          </p:nvPr>
        </p:nvSpPr>
        <p:spPr>
          <a:xfrm>
            <a:off x="376428" y="1227932"/>
            <a:ext cx="11439143" cy="4999037"/>
          </a:xfrm>
        </p:spPr>
        <p:txBody>
          <a:bodyPr/>
          <a:lstStyle/>
          <a:p>
            <a:pPr>
              <a:spcBef>
                <a:spcPct val="50000"/>
              </a:spcBef>
            </a:pPr>
            <a:r>
              <a:rPr lang="en-US" altLang="en-US" dirty="0"/>
              <a:t>Issues with Covariance Structures</a:t>
            </a:r>
          </a:p>
          <a:p>
            <a:pPr lvl="1">
              <a:spcBef>
                <a:spcPts val="600"/>
              </a:spcBef>
              <a:spcAft>
                <a:spcPts val="600"/>
              </a:spcAft>
              <a:buFont typeface="Arial" panose="020B0604020202020204" pitchFamily="34" charset="0"/>
              <a:buChar char="•"/>
            </a:pPr>
            <a:r>
              <a:rPr lang="en-US" altLang="en-US" dirty="0">
                <a:solidFill>
                  <a:schemeClr val="tx1"/>
                </a:solidFill>
              </a:rPr>
              <a:t>Lot of changes in estimated values, probably due to local convergence. Look for convergence issues in predicted covariances.</a:t>
            </a:r>
          </a:p>
          <a:p>
            <a:pPr lvl="1">
              <a:spcBef>
                <a:spcPts val="600"/>
              </a:spcBef>
              <a:spcAft>
                <a:spcPts val="600"/>
              </a:spcAft>
              <a:buFont typeface="Arial" panose="020B0604020202020204" pitchFamily="34" charset="0"/>
              <a:buChar char="•"/>
            </a:pPr>
            <a:r>
              <a:rPr lang="en-US" altLang="en-US" dirty="0">
                <a:solidFill>
                  <a:schemeClr val="tx1"/>
                </a:solidFill>
              </a:rPr>
              <a:t>BIC alone may not be an indicator of better model. Check to see if BIC, Estimate magnitudes and Signs makes some sense as well.</a:t>
            </a:r>
          </a:p>
          <a:p>
            <a:pPr lvl="1">
              <a:spcBef>
                <a:spcPts val="600"/>
              </a:spcBef>
              <a:spcAft>
                <a:spcPts val="600"/>
              </a:spcAft>
              <a:buFont typeface="Arial" panose="020B0604020202020204" pitchFamily="34" charset="0"/>
              <a:buChar char="•"/>
            </a:pPr>
            <a:r>
              <a:rPr lang="en-US" altLang="en-US" dirty="0">
                <a:solidFill>
                  <a:schemeClr val="tx1"/>
                </a:solidFill>
              </a:rPr>
              <a:t>Look if the final model marginal residuals (after introducing covariance structures) have no structure.</a:t>
            </a:r>
          </a:p>
          <a:p>
            <a:pPr lvl="1">
              <a:spcBef>
                <a:spcPts val="600"/>
              </a:spcBef>
              <a:spcAft>
                <a:spcPts val="600"/>
              </a:spcAft>
              <a:buFont typeface="Arial" panose="020B0604020202020204" pitchFamily="34" charset="0"/>
              <a:buChar char="•"/>
            </a:pPr>
            <a:r>
              <a:rPr lang="en-US" altLang="en-US" dirty="0">
                <a:solidFill>
                  <a:schemeClr val="tx1"/>
                </a:solidFill>
              </a:rPr>
              <a:t>When convergence is an issue, a simpler covariance structure may suffice (probably only option).</a:t>
            </a:r>
          </a:p>
          <a:p>
            <a:pPr lvl="1">
              <a:spcBef>
                <a:spcPts val="600"/>
              </a:spcBef>
              <a:spcAft>
                <a:spcPts val="600"/>
              </a:spcAft>
              <a:buFont typeface="Arial" panose="020B0604020202020204" pitchFamily="34" charset="0"/>
              <a:buChar char="•"/>
            </a:pPr>
            <a:r>
              <a:rPr lang="en-US" altLang="en-US" dirty="0">
                <a:solidFill>
                  <a:schemeClr val="tx1"/>
                </a:solidFill>
              </a:rPr>
              <a:t>At times, estimated G matrix is not positive definite that leads to NULL covariance estimate. Look to see if other covariance structures helps to address the issue.</a:t>
            </a:r>
          </a:p>
          <a:p>
            <a:pPr>
              <a:spcBef>
                <a:spcPct val="50000"/>
              </a:spcBef>
            </a:pPr>
            <a:r>
              <a:rPr lang="en-US" altLang="en-US" dirty="0"/>
              <a:t>Example: </a:t>
            </a:r>
          </a:p>
          <a:p>
            <a:pPr lvl="1">
              <a:spcBef>
                <a:spcPts val="600"/>
              </a:spcBef>
              <a:spcAft>
                <a:spcPts val="600"/>
              </a:spcAft>
              <a:buFont typeface="Arial" panose="020B0604020202020204" pitchFamily="34" charset="0"/>
              <a:buChar char="•"/>
            </a:pPr>
            <a:r>
              <a:rPr lang="en-US" altLang="en-US" dirty="0">
                <a:solidFill>
                  <a:schemeClr val="tx1"/>
                </a:solidFill>
              </a:rPr>
              <a:t>The Final Model covariance structure was chosen to be SP(EXP)(TIME). However, the exponential part of the estimate was null and Random Intercept covariance was predicted properly, effectively leading to a Random Intercept model.</a:t>
            </a:r>
          </a:p>
          <a:p>
            <a:pPr lvl="1">
              <a:spcBef>
                <a:spcPts val="600"/>
              </a:spcBef>
              <a:spcAft>
                <a:spcPts val="600"/>
              </a:spcAft>
              <a:buFont typeface="Arial" panose="020B0604020202020204" pitchFamily="34" charset="0"/>
              <a:buChar char="•"/>
            </a:pPr>
            <a:r>
              <a:rPr lang="en-US" altLang="en-US" dirty="0">
                <a:solidFill>
                  <a:schemeClr val="tx1"/>
                </a:solidFill>
              </a:rPr>
              <a:t>Without the SP(EXP)(TIME) structure for repeated measures, the Random Intercept variance was predicted to be NULL because of issues with G matrix. Hence above SP(EXP) structure was chosen.</a:t>
            </a:r>
          </a:p>
          <a:p>
            <a:pPr>
              <a:spcBef>
                <a:spcPct val="50000"/>
              </a:spcBef>
            </a:pPr>
            <a:endParaRPr lang="en-US"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 Form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7BDBA8F-41A8-F9C6-C164-9B4440D3D81E}"/>
                  </a:ext>
                </a:extLst>
              </p:cNvPr>
              <p:cNvSpPr txBox="1"/>
              <p:nvPr/>
            </p:nvSpPr>
            <p:spPr>
              <a:xfrm>
                <a:off x="2395399" y="2587443"/>
                <a:ext cx="6939986" cy="2800767"/>
              </a:xfrm>
              <a:prstGeom prst="rect">
                <a:avLst/>
              </a:prstGeom>
              <a:solidFill>
                <a:schemeClr val="bg1"/>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200" b="0" i="1">
                              <a:latin typeface="Cambria Math" panose="02040503050406030204" pitchFamily="18" charset="0"/>
                            </a:rPr>
                          </m:ctrlPr>
                        </m:sSubPr>
                        <m:e>
                          <m:r>
                            <a:rPr lang="en-US" sz="3200" b="0" i="1">
                              <a:latin typeface="Cambria Math" panose="02040503050406030204" pitchFamily="18" charset="0"/>
                            </a:rPr>
                            <m:t>𝑌</m:t>
                          </m:r>
                        </m:e>
                        <m:sub>
                          <m:r>
                            <a:rPr lang="en-US" sz="3200" b="0" i="1">
                              <a:latin typeface="Cambria Math" panose="02040503050406030204" pitchFamily="18" charset="0"/>
                            </a:rPr>
                            <m:t>𝑡</m:t>
                          </m:r>
                        </m:sub>
                      </m:sSub>
                      <m:r>
                        <a:rPr lang="en-US" sz="3200" b="0" i="1">
                          <a:latin typeface="Cambria Math" panose="02040503050406030204" pitchFamily="18" charset="0"/>
                        </a:rPr>
                        <m:t>= </m:t>
                      </m:r>
                      <m:r>
                        <a:rPr lang="en-US" sz="3200" b="0" i="1">
                          <a:latin typeface="Cambria Math" panose="02040503050406030204" pitchFamily="18" charset="0"/>
                          <a:ea typeface="Cambria Math" panose="02040503050406030204" pitchFamily="18" charset="0"/>
                        </a:rPr>
                        <m:t>∝</m:t>
                      </m:r>
                      <m:sSub>
                        <m:sSubPr>
                          <m:ctrlPr>
                            <a:rPr lang="en-US" sz="3200" b="0" i="1">
                              <a:latin typeface="Cambria Math" panose="02040503050406030204" pitchFamily="18" charset="0"/>
                              <a:ea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𝑌</m:t>
                          </m:r>
                        </m:e>
                        <m:sub>
                          <m:r>
                            <a:rPr lang="en-US" sz="3200" b="0" i="1">
                              <a:latin typeface="Cambria Math" panose="02040503050406030204" pitchFamily="18" charset="0"/>
                              <a:ea typeface="Cambria Math" panose="02040503050406030204" pitchFamily="18" charset="0"/>
                            </a:rPr>
                            <m:t>𝑡</m:t>
                          </m:r>
                          <m:r>
                            <a:rPr lang="en-US" sz="3200" b="0" i="1">
                              <a:latin typeface="Cambria Math" panose="02040503050406030204" pitchFamily="18" charset="0"/>
                              <a:ea typeface="Cambria Math" panose="02040503050406030204" pitchFamily="18" charset="0"/>
                            </a:rPr>
                            <m:t>−1</m:t>
                          </m:r>
                        </m:sub>
                      </m:sSub>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𝛽</m:t>
                      </m:r>
                      <m:sSub>
                        <m:sSubPr>
                          <m:ctrlPr>
                            <a:rPr lang="en-US" sz="3200" b="0" i="1">
                              <a:latin typeface="Cambria Math" panose="02040503050406030204" pitchFamily="18" charset="0"/>
                              <a:ea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𝑋</m:t>
                          </m:r>
                        </m:e>
                        <m:sub>
                          <m:r>
                            <a:rPr lang="en-US" sz="3200" b="0" i="1">
                              <a:latin typeface="Cambria Math" panose="02040503050406030204" pitchFamily="18" charset="0"/>
                              <a:ea typeface="Cambria Math" panose="02040503050406030204" pitchFamily="18" charset="0"/>
                            </a:rPr>
                            <m:t>𝑡</m:t>
                          </m:r>
                        </m:sub>
                      </m:sSub>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𝜀</m:t>
                      </m:r>
                    </m:oMath>
                  </m:oMathPara>
                </a14:m>
                <a:endParaRPr lang="en-US" sz="3200" b="0" dirty="0">
                  <a:ea typeface="Cambria Math" panose="02040503050406030204" pitchFamily="18" charset="0"/>
                </a:endParaRPr>
              </a:p>
              <a:p>
                <a:endParaRPr lang="en-US" sz="1800" dirty="0">
                  <a:ea typeface="Cambria Math" panose="02040503050406030204" pitchFamily="18" charset="0"/>
                </a:endParaRPr>
              </a:p>
              <a:p>
                <a:r>
                  <a:rPr lang="en-US" sz="1800" dirty="0">
                    <a:ea typeface="Cambria Math" panose="02040503050406030204" pitchFamily="18" charset="0"/>
                  </a:rPr>
                  <a:t>H</a:t>
                </a:r>
                <a:r>
                  <a:rPr lang="en-US" sz="1800" b="0" dirty="0">
                    <a:ea typeface="Cambria Math" panose="02040503050406030204" pitchFamily="18" charset="0"/>
                  </a:rPr>
                  <a:t>ere,</a:t>
                </a:r>
              </a:p>
              <a:p>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a:solidFill>
                              <a:schemeClr val="tx1"/>
                            </a:solidFill>
                            <a:effectLst/>
                            <a:latin typeface="Cambria Math" panose="02040503050406030204" pitchFamily="18" charset="0"/>
                            <a:ea typeface="+mn-ea"/>
                            <a:cs typeface="+mn-cs"/>
                          </a:rPr>
                          <m:t>𝑌</m:t>
                        </m:r>
                      </m:e>
                      <m:sub>
                        <m:r>
                          <a:rPr lang="en-US" sz="1800" b="0" i="1">
                            <a:solidFill>
                              <a:schemeClr val="tx1"/>
                            </a:solidFill>
                            <a:effectLst/>
                            <a:latin typeface="Cambria Math" panose="02040503050406030204" pitchFamily="18" charset="0"/>
                            <a:ea typeface="+mn-ea"/>
                            <a:cs typeface="+mn-cs"/>
                          </a:rPr>
                          <m:t>𝑡</m:t>
                        </m:r>
                      </m:sub>
                    </m:sSub>
                  </m:oMath>
                </a14:m>
                <a:r>
                  <a:rPr lang="en-US" sz="1800" b="0" dirty="0">
                    <a:ea typeface="Cambria Math" panose="02040503050406030204" pitchFamily="18" charset="0"/>
                  </a:rPr>
                  <a:t> - NRx at time t</a:t>
                </a:r>
              </a:p>
              <a:p>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a:solidFill>
                              <a:schemeClr val="tx1"/>
                            </a:solidFill>
                            <a:effectLst/>
                            <a:latin typeface="Cambria Math" panose="02040503050406030204" pitchFamily="18" charset="0"/>
                            <a:ea typeface="+mn-ea"/>
                            <a:cs typeface="+mn-cs"/>
                          </a:rPr>
                          <m:t>𝑋</m:t>
                        </m:r>
                      </m:e>
                      <m:sub>
                        <m:r>
                          <a:rPr lang="en-US" sz="1800" b="0" i="1">
                            <a:solidFill>
                              <a:schemeClr val="tx1"/>
                            </a:solidFill>
                            <a:effectLst/>
                            <a:latin typeface="Cambria Math" panose="02040503050406030204" pitchFamily="18" charset="0"/>
                            <a:ea typeface="+mn-ea"/>
                            <a:cs typeface="+mn-cs"/>
                          </a:rPr>
                          <m:t>𝑡</m:t>
                        </m:r>
                      </m:sub>
                    </m:sSub>
                  </m:oMath>
                </a14:m>
                <a:r>
                  <a:rPr lang="en-US" sz="1800" b="0" dirty="0">
                    <a:ea typeface="Cambria Math" panose="02040503050406030204" pitchFamily="18" charset="0"/>
                  </a:rPr>
                  <a:t> - Promotion, say Detailing at time t</a:t>
                </a:r>
              </a:p>
              <a:p>
                <a14:m>
                  <m:oMath xmlns:m="http://schemas.openxmlformats.org/officeDocument/2006/math">
                    <m:r>
                      <a:rPr lang="en-US" sz="1800" b="0" i="1" smtClean="0">
                        <a:solidFill>
                          <a:srgbClr val="C00000"/>
                        </a:solidFill>
                        <a:effectLst/>
                        <a:latin typeface="Cambria Math" panose="02040503050406030204" pitchFamily="18" charset="0"/>
                        <a:ea typeface="+mn-ea"/>
                        <a:cs typeface="+mn-cs"/>
                      </a:rPr>
                      <m:t>∝</m:t>
                    </m:r>
                  </m:oMath>
                </a14:m>
                <a:r>
                  <a:rPr lang="en-US" sz="1800" b="0" dirty="0">
                    <a:ea typeface="Cambria Math" panose="02040503050406030204" pitchFamily="18" charset="0"/>
                  </a:rPr>
                  <a:t> - </a:t>
                </a:r>
                <a:r>
                  <a:rPr lang="en-US" sz="1800" b="0" dirty="0">
                    <a:solidFill>
                      <a:srgbClr val="C00000"/>
                    </a:solidFill>
                    <a:ea typeface="Cambria Math" panose="02040503050406030204" pitchFamily="18" charset="0"/>
                  </a:rPr>
                  <a:t>Carry Over Rate</a:t>
                </a:r>
                <a:r>
                  <a:rPr lang="en-US" sz="1800" b="0" baseline="0" dirty="0">
                    <a:ea typeface="Cambria Math" panose="02040503050406030204" pitchFamily="18" charset="0"/>
                  </a:rPr>
                  <a:t>. In general, it is between 0 and 1</a:t>
                </a: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solidFill>
                          <a:srgbClr val="C00000"/>
                        </a:solidFill>
                        <a:effectLst/>
                        <a:latin typeface="Cambria Math" panose="02040503050406030204" pitchFamily="18" charset="0"/>
                        <a:ea typeface="Cambria Math" panose="02040503050406030204" pitchFamily="18" charset="0"/>
                        <a:cs typeface="+mn-cs"/>
                      </a:rPr>
                      <m:t>𝛽</m:t>
                    </m:r>
                  </m:oMath>
                </a14:m>
                <a:r>
                  <a:rPr lang="en-US" sz="1800" b="0" dirty="0">
                    <a:solidFill>
                      <a:srgbClr val="C00000"/>
                    </a:solidFill>
                    <a:effectLst/>
                    <a:latin typeface="+mn-lt"/>
                    <a:ea typeface="+mn-ea"/>
                    <a:cs typeface="+mn-cs"/>
                  </a:rPr>
                  <a:t> </a:t>
                </a:r>
                <a:r>
                  <a:rPr lang="en-US" sz="1800" b="0" dirty="0">
                    <a:solidFill>
                      <a:schemeClr val="tx1"/>
                    </a:solidFill>
                    <a:effectLst/>
                    <a:latin typeface="+mn-lt"/>
                    <a:ea typeface="+mn-ea"/>
                    <a:cs typeface="+mn-cs"/>
                  </a:rPr>
                  <a:t>- slope of </a:t>
                </a:r>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a:solidFill>
                              <a:schemeClr val="tx1"/>
                            </a:solidFill>
                            <a:effectLst/>
                            <a:latin typeface="Cambria Math" panose="02040503050406030204" pitchFamily="18" charset="0"/>
                            <a:ea typeface="+mn-ea"/>
                            <a:cs typeface="+mn-cs"/>
                          </a:rPr>
                          <m:t>𝑋</m:t>
                        </m:r>
                      </m:e>
                      <m:sub>
                        <m:r>
                          <a:rPr lang="en-US" sz="1800" b="0" i="1">
                            <a:solidFill>
                              <a:schemeClr val="tx1"/>
                            </a:solidFill>
                            <a:effectLst/>
                            <a:latin typeface="Cambria Math" panose="02040503050406030204" pitchFamily="18" charset="0"/>
                            <a:ea typeface="+mn-ea"/>
                            <a:cs typeface="+mn-cs"/>
                          </a:rPr>
                          <m:t>𝑡</m:t>
                        </m:r>
                      </m:sub>
                    </m:sSub>
                  </m:oMath>
                </a14:m>
                <a:r>
                  <a:rPr lang="en-US" sz="1800" dirty="0">
                    <a:effectLst/>
                  </a:rPr>
                  <a:t>or </a:t>
                </a:r>
                <a:r>
                  <a:rPr lang="en-US" sz="1800" dirty="0">
                    <a:solidFill>
                      <a:srgbClr val="C00000"/>
                    </a:solidFill>
                    <a:effectLst/>
                  </a:rPr>
                  <a:t>Short Term Impact of Promotion</a:t>
                </a: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a:solidFill>
                          <a:schemeClr val="tx1"/>
                        </a:solidFill>
                        <a:effectLst/>
                        <a:latin typeface="Cambria Math" panose="02040503050406030204" pitchFamily="18" charset="0"/>
                        <a:ea typeface="Cambria Math" panose="02040503050406030204" pitchFamily="18" charset="0"/>
                        <a:cs typeface="+mn-cs"/>
                      </a:rPr>
                      <m:t>𝜀</m:t>
                    </m:r>
                  </m:oMath>
                </a14:m>
                <a:r>
                  <a:rPr lang="en-US" sz="1800" b="0" dirty="0">
                    <a:solidFill>
                      <a:schemeClr val="tx1"/>
                    </a:solidFill>
                    <a:effectLst/>
                    <a:latin typeface="+mn-lt"/>
                    <a:ea typeface="+mn-ea"/>
                    <a:cs typeface="+mn-cs"/>
                  </a:rPr>
                  <a:t> - error or</a:t>
                </a:r>
                <a:r>
                  <a:rPr lang="en-US" sz="1800" b="0" baseline="0" dirty="0">
                    <a:solidFill>
                      <a:schemeClr val="tx1"/>
                    </a:solidFill>
                    <a:effectLst/>
                    <a:latin typeface="+mn-lt"/>
                    <a:ea typeface="+mn-ea"/>
                    <a:cs typeface="+mn-cs"/>
                  </a:rPr>
                  <a:t> residual</a:t>
                </a:r>
                <a:endParaRPr lang="en-US" sz="1800" dirty="0"/>
              </a:p>
            </p:txBody>
          </p:sp>
        </mc:Choice>
        <mc:Fallback xmlns="">
          <p:sp>
            <p:nvSpPr>
              <p:cNvPr id="2" name="TextBox 1">
                <a:extLst>
                  <a:ext uri="{FF2B5EF4-FFF2-40B4-BE49-F238E27FC236}">
                    <a16:creationId xmlns:a16="http://schemas.microsoft.com/office/drawing/2014/main" id="{D7BDBA8F-41A8-F9C6-C164-9B4440D3D81E}"/>
                  </a:ext>
                </a:extLst>
              </p:cNvPr>
              <p:cNvSpPr txBox="1">
                <a:spLocks noRot="1" noChangeAspect="1" noMove="1" noResize="1" noEditPoints="1" noAdjustHandles="1" noChangeArrowheads="1" noChangeShapeType="1" noTextEdit="1"/>
              </p:cNvSpPr>
              <p:nvPr/>
            </p:nvSpPr>
            <p:spPr>
              <a:xfrm>
                <a:off x="2395399" y="2587443"/>
                <a:ext cx="6939986" cy="2800767"/>
              </a:xfrm>
              <a:prstGeom prst="rect">
                <a:avLst/>
              </a:prstGeom>
              <a:blipFill>
                <a:blip r:embed="rId4"/>
                <a:stretch>
                  <a:fillRect l="-2018" b="-3896"/>
                </a:stretch>
              </a:blipFill>
              <a:ln>
                <a:solidFill>
                  <a:sysClr val="windowText" lastClr="000000"/>
                </a:solidFill>
              </a:ln>
            </p:spPr>
            <p:txBody>
              <a:bodyPr/>
              <a:lstStyle/>
              <a:p>
                <a:r>
                  <a:rPr lang="en-US">
                    <a:noFill/>
                  </a:rPr>
                  <a:t> </a:t>
                </a:r>
              </a:p>
            </p:txBody>
          </p:sp>
        </mc:Fallback>
      </mc:AlternateContent>
    </p:spTree>
    <p:extLst>
      <p:ext uri="{BB962C8B-B14F-4D97-AF65-F5344CB8AC3E}">
        <p14:creationId xmlns:p14="http://schemas.microsoft.com/office/powerpoint/2010/main" val="122775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 Details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8CFA7A7-4AB6-4011-8433-FE7044388349}"/>
                  </a:ext>
                </a:extLst>
              </p:cNvPr>
              <p:cNvSpPr txBox="1"/>
              <p:nvPr/>
            </p:nvSpPr>
            <p:spPr>
              <a:xfrm>
                <a:off x="2926718" y="1426150"/>
                <a:ext cx="6984220" cy="3454920"/>
              </a:xfrm>
              <a:prstGeom prst="rect">
                <a:avLst/>
              </a:prstGeom>
              <a:solidFill>
                <a:schemeClr val="bg1"/>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𝑌</m:t>
                          </m:r>
                        </m:e>
                        <m:sub>
                          <m:r>
                            <a:rPr lang="en-US" sz="2000" b="0" i="1">
                              <a:latin typeface="Cambria Math" panose="02040503050406030204" pitchFamily="18" charset="0"/>
                            </a:rPr>
                            <m:t>0</m:t>
                          </m:r>
                        </m:sub>
                      </m:sSub>
                      <m:r>
                        <a:rPr lang="en-US" sz="2000" b="0" i="1">
                          <a:latin typeface="Cambria Math" panose="02040503050406030204" pitchFamily="18" charset="0"/>
                        </a:rPr>
                        <m:t>= </m:t>
                      </m:r>
                      <m:r>
                        <a:rPr lang="en-US" sz="2000" b="0" i="1">
                          <a:latin typeface="Cambria Math" panose="02040503050406030204" pitchFamily="18" charset="0"/>
                          <a:ea typeface="Cambria Math" panose="02040503050406030204" pitchFamily="18" charset="0"/>
                        </a:rPr>
                        <m:t>∝∗0+ </m:t>
                      </m:r>
                      <m:r>
                        <a:rPr lang="en-US" sz="2000" b="0" i="1">
                          <a:latin typeface="Cambria Math" panose="02040503050406030204" pitchFamily="18" charset="0"/>
                          <a:ea typeface="Cambria Math" panose="02040503050406030204" pitchFamily="18" charset="0"/>
                        </a:rPr>
                        <m:t>𝛽</m:t>
                      </m:r>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𝑋</m:t>
                          </m:r>
                        </m:e>
                        <m:sub>
                          <m:r>
                            <a:rPr lang="en-US" sz="2000" b="0" i="1">
                              <a:latin typeface="Cambria Math" panose="02040503050406030204" pitchFamily="18" charset="0"/>
                              <a:ea typeface="Cambria Math" panose="02040503050406030204" pitchFamily="18" charset="0"/>
                            </a:rPr>
                            <m:t>0</m:t>
                          </m:r>
                        </m:sub>
                      </m:sSub>
                      <m:r>
                        <a:rPr lang="en-US" sz="2000" b="0" i="1">
                          <a:latin typeface="Cambria Math" panose="02040503050406030204" pitchFamily="18" charset="0"/>
                          <a:ea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oMath>
                  </m:oMathPara>
                </a14:m>
                <a:endParaRPr lang="en-US" sz="2000" b="0" dirty="0">
                  <a:ea typeface="Cambria Math" panose="020405030504060302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0</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ea typeface="Cambria Math" panose="02040503050406030204" pitchFamily="18" charset="0"/>
                      </a:rPr>
                      <m:t>∝</m:t>
                    </m:r>
                    <m:r>
                      <a:rPr lang="en-US" sz="2000" b="0" i="1">
                        <a:solidFill>
                          <a:schemeClr val="tx1"/>
                        </a:solidFill>
                        <a:effectLst/>
                        <a:latin typeface="Cambria Math" panose="02040503050406030204" pitchFamily="18" charset="0"/>
                        <a:ea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oMath>
                </a14:m>
                <a:r>
                  <a:rPr lang="en-US" sz="2000" dirty="0">
                    <a:effectLst/>
                  </a:rPr>
                  <a:t>+</a:t>
                </a:r>
                <a14:m>
                  <m:oMath xmlns:m="http://schemas.openxmlformats.org/officeDocument/2006/math">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ea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ea typeface="Cambria Math" panose="02040503050406030204" pitchFamily="18" charset="0"/>
                          </a:rPr>
                        </m:ctrlPr>
                      </m:dPr>
                      <m:e>
                        <m:sSub>
                          <m:sSubPr>
                            <m:ctrlPr>
                              <a:rPr lang="en-US" sz="2000" b="0" i="1">
                                <a:solidFill>
                                  <a:schemeClr val="tx1"/>
                                </a:solidFill>
                                <a:effectLst/>
                                <a:latin typeface="Cambria Math" panose="02040503050406030204" pitchFamily="18" charset="0"/>
                                <a:ea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𝑋</m:t>
                            </m:r>
                          </m:e>
                          <m:sub>
                            <m:r>
                              <a:rPr lang="en-US" sz="2000" b="0" i="1">
                                <a:solidFill>
                                  <a:schemeClr val="tx1"/>
                                </a:solidFill>
                                <a:effectLst/>
                                <a:latin typeface="Cambria Math" panose="02040503050406030204" pitchFamily="18" charset="0"/>
                                <a:ea typeface="Cambria Math" panose="02040503050406030204" pitchFamily="18" charset="0"/>
                              </a:rPr>
                              <m:t>1</m:t>
                            </m:r>
                          </m:sub>
                        </m:sSub>
                        <m:r>
                          <a:rPr lang="en-US" sz="2000" b="0" i="1">
                            <a:solidFill>
                              <a:schemeClr val="tx1"/>
                            </a:solidFill>
                            <a:effectLst/>
                            <a:latin typeface="Cambria Math" panose="02040503050406030204" pitchFamily="18" charset="0"/>
                            <a:ea typeface="Cambria Math" panose="02040503050406030204" pitchFamily="18" charset="0"/>
                          </a:rPr>
                          <m:t>+</m:t>
                        </m:r>
                        <m:r>
                          <a:rPr lang="en-US" sz="2000" b="0" i="1">
                            <a:solidFill>
                              <a:schemeClr val="tx1"/>
                            </a:solidFill>
                            <a:effectLst/>
                            <a:latin typeface="Cambria Math" panose="02040503050406030204" pitchFamily="18" charset="0"/>
                            <a:ea typeface="Cambria Math" panose="02040503050406030204" pitchFamily="18" charset="0"/>
                          </a:rPr>
                          <m:t>𝛼</m:t>
                        </m:r>
                        <m:sSub>
                          <m:sSubPr>
                            <m:ctrlPr>
                              <a:rPr lang="en-US" sz="2000" b="0" i="1">
                                <a:solidFill>
                                  <a:schemeClr val="tx1"/>
                                </a:solidFill>
                                <a:effectLst/>
                                <a:latin typeface="Cambria Math" panose="02040503050406030204" pitchFamily="18" charset="0"/>
                                <a:ea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𝑋</m:t>
                            </m:r>
                          </m:e>
                          <m:sub>
                            <m:r>
                              <a:rPr lang="en-US" sz="2000" b="0" i="1">
                                <a:solidFill>
                                  <a:schemeClr val="tx1"/>
                                </a:solidFill>
                                <a:effectLst/>
                                <a:latin typeface="Cambria Math" panose="02040503050406030204" pitchFamily="18" charset="0"/>
                                <a:ea typeface="Cambria Math" panose="02040503050406030204" pitchFamily="18" charset="0"/>
                              </a:rPr>
                              <m:t>0</m:t>
                            </m:r>
                          </m:sub>
                        </m:sSub>
                      </m:e>
                    </m:d>
                  </m:oMath>
                </a14:m>
                <a:endParaRPr lang="en-US" sz="2000" b="0" dirty="0">
                  <a:solidFill>
                    <a:schemeClr val="tx1"/>
                  </a:solidFill>
                  <a:effectLst/>
                  <a:ea typeface="Cambria Math" panose="020405030504060302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 </a:t>
                </a:r>
                <a14:m>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a14:m>
                <a:r>
                  <a:rPr lang="en-US" sz="2000" dirty="0">
                    <a:solidFill>
                      <a:schemeClr val="tx1"/>
                    </a:solidFill>
                    <a:effectLst/>
                  </a:rPr>
                  <a:t>+</a:t>
                </a:r>
                <a14:m>
                  <m:oMath xmlns:m="http://schemas.openxmlformats.org/officeDocument/2006/math">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ea typeface="Cambria Math" panose="02040503050406030204" pitchFamily="18" charset="0"/>
                              </a:rPr>
                              <m:t>∝</m:t>
                            </m:r>
                          </m:e>
                          <m:sup>
                            <m:r>
                              <a:rPr lang="en-US" sz="2000" b="0" i="1">
                                <a:solidFill>
                                  <a:schemeClr val="tx1"/>
                                </a:solidFill>
                                <a:effectLst/>
                                <a:latin typeface="Cambria Math" panose="02040503050406030204" pitchFamily="18" charset="0"/>
                              </a:rPr>
                              <m:t>2</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a:t>
                </a: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2</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𝑡</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m:oMathPara>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Let </a:t>
                </a:r>
                <a14:m>
                  <m:oMath xmlns:m="http://schemas.openxmlformats.org/officeDocument/2006/math">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ea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oMath>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a:solidFill>
                            <a:schemeClr val="tx1"/>
                          </a:solidFill>
                          <a:effectLst/>
                          <a:latin typeface="Cambria Math" panose="02040503050406030204" pitchFamily="18" charset="0"/>
                          <a:ea typeface="Cambria Math" panose="02040503050406030204" pitchFamily="18" charset="0"/>
                        </a:rPr>
                        <m:t>∴</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d>
                        <m:dPr>
                          <m:begChr m:val="["/>
                          <m:endChr m:val="]"/>
                          <m:ctrlPr>
                            <a:rPr lang="en-US" sz="2000" b="0" i="1">
                              <a:solidFill>
                                <a:schemeClr val="tx1"/>
                              </a:solidFill>
                              <a:effectLst/>
                              <a:latin typeface="Cambria Math" panose="02040503050406030204" pitchFamily="18" charset="0"/>
                            </a:rPr>
                          </m:ctrlPr>
                        </m:dPr>
                        <m:e>
                          <m:r>
                            <a:rPr lang="en-US" sz="2000" b="0" i="1">
                              <a:solidFill>
                                <a:schemeClr val="tx1"/>
                              </a:solidFill>
                              <a:effectLst/>
                              <a:latin typeface="Cambria Math" panose="02040503050406030204" pitchFamily="18" charset="0"/>
                            </a:rPr>
                            <m:t>1+</m:t>
                          </m:r>
                          <m:r>
                            <a:rPr lang="en-US" sz="2000" b="0" i="1">
                              <a:solidFill>
                                <a:schemeClr val="tx1"/>
                              </a:solidFill>
                              <a:effectLst/>
                              <a:latin typeface="Cambria Math" panose="02040503050406030204" pitchFamily="18" charset="0"/>
                            </a:rPr>
                            <m:t>𝛼</m:t>
                          </m:r>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2</m:t>
                              </m:r>
                            </m:sup>
                          </m:sSup>
                          <m:r>
                            <a:rPr lang="en-US" sz="2000" b="0" i="1">
                              <a:solidFill>
                                <a:schemeClr val="tx1"/>
                              </a:solidFill>
                              <a:effectLst/>
                              <a:latin typeface="Cambria Math" panose="02040503050406030204" pitchFamily="18" charset="0"/>
                            </a:rPr>
                            <m:t>+ …</m:t>
                          </m:r>
                        </m:e>
                      </m:d>
                    </m:oMath>
                  </m:oMathPara>
                </a14:m>
                <a:endParaRPr lang="en-US" sz="2000" b="0" dirty="0">
                  <a:solidFill>
                    <a:schemeClr val="tx1"/>
                  </a:solidFill>
                  <a:effectLst/>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b="0" dirty="0">
                  <a:solidFill>
                    <a:schemeClr val="tx1"/>
                  </a:solidFill>
                  <a:effectLst/>
                </a:endParaRP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a:solidFill>
                            <a:schemeClr val="tx1"/>
                          </a:solidFill>
                          <a:effectLst/>
                          <a:latin typeface="Cambria Math" panose="02040503050406030204" pitchFamily="18" charset="0"/>
                          <a:ea typeface="Cambria Math" panose="02040503050406030204" pitchFamily="18" charset="0"/>
                        </a:rPr>
                        <m:t>≫</m:t>
                      </m:r>
                      <m:sSub>
                        <m:sSubPr>
                          <m:ctrlPr>
                            <a:rPr lang="en-US" sz="2000" b="0" i="1" smtClean="0">
                              <a:solidFill>
                                <a:srgbClr val="C00000"/>
                              </a:solidFill>
                              <a:effectLst/>
                              <a:latin typeface="Cambria Math" panose="02040503050406030204" pitchFamily="18" charset="0"/>
                            </a:rPr>
                          </m:ctrlPr>
                        </m:sSubPr>
                        <m:e>
                          <m:r>
                            <a:rPr lang="en-US" sz="2000" b="0" i="1">
                              <a:solidFill>
                                <a:srgbClr val="C00000"/>
                              </a:solidFill>
                              <a:effectLst/>
                              <a:latin typeface="Cambria Math" panose="02040503050406030204" pitchFamily="18" charset="0"/>
                            </a:rPr>
                            <m:t>𝑌</m:t>
                          </m:r>
                        </m:e>
                        <m:sub>
                          <m:r>
                            <a:rPr lang="en-US" sz="2000" b="0" i="1">
                              <a:solidFill>
                                <a:srgbClr val="C00000"/>
                              </a:solidFill>
                              <a:effectLst/>
                              <a:latin typeface="Cambria Math" panose="02040503050406030204" pitchFamily="18" charset="0"/>
                            </a:rPr>
                            <m:t>𝑡</m:t>
                          </m:r>
                        </m:sub>
                      </m:sSub>
                      <m:r>
                        <a:rPr lang="en-US" sz="2000" b="0" i="1">
                          <a:solidFill>
                            <a:srgbClr val="C00000"/>
                          </a:solidFill>
                          <a:effectLst/>
                          <a:latin typeface="Cambria Math" panose="02040503050406030204" pitchFamily="18" charset="0"/>
                        </a:rPr>
                        <m:t>=</m:t>
                      </m:r>
                      <m:d>
                        <m:dPr>
                          <m:begChr m:val="["/>
                          <m:endChr m:val="]"/>
                          <m:ctrlPr>
                            <a:rPr lang="en-US" sz="2000" b="0" i="1">
                              <a:solidFill>
                                <a:srgbClr val="C00000"/>
                              </a:solidFill>
                              <a:effectLst/>
                              <a:latin typeface="Cambria Math" panose="02040503050406030204" pitchFamily="18" charset="0"/>
                            </a:rPr>
                          </m:ctrlPr>
                        </m:dPr>
                        <m:e>
                          <m:f>
                            <m:fPr>
                              <m:ctrlPr>
                                <a:rPr lang="en-US" sz="2000" b="0" i="1">
                                  <a:solidFill>
                                    <a:srgbClr val="C00000"/>
                                  </a:solidFill>
                                  <a:effectLst/>
                                  <a:latin typeface="Cambria Math" panose="02040503050406030204" pitchFamily="18" charset="0"/>
                                </a:rPr>
                              </m:ctrlPr>
                            </m:fPr>
                            <m:num>
                              <m:r>
                                <a:rPr lang="en-US" sz="2000" b="0" i="1">
                                  <a:solidFill>
                                    <a:srgbClr val="C00000"/>
                                  </a:solidFill>
                                  <a:effectLst/>
                                  <a:latin typeface="Cambria Math" panose="02040503050406030204" pitchFamily="18" charset="0"/>
                                  <a:ea typeface="Cambria Math" panose="02040503050406030204" pitchFamily="18" charset="0"/>
                                </a:rPr>
                                <m:t>𝛽</m:t>
                              </m:r>
                            </m:num>
                            <m:den>
                              <m:r>
                                <a:rPr lang="en-US" sz="2000" b="0" i="1">
                                  <a:solidFill>
                                    <a:srgbClr val="C00000"/>
                                  </a:solidFill>
                                  <a:effectLst/>
                                  <a:latin typeface="Cambria Math" panose="02040503050406030204" pitchFamily="18" charset="0"/>
                                </a:rPr>
                                <m:t>1−</m:t>
                              </m:r>
                              <m:r>
                                <a:rPr lang="en-US" sz="2000" b="0" i="1">
                                  <a:solidFill>
                                    <a:srgbClr val="C00000"/>
                                  </a:solidFill>
                                  <a:effectLst/>
                                  <a:latin typeface="Cambria Math" panose="02040503050406030204" pitchFamily="18" charset="0"/>
                                  <a:ea typeface="Cambria Math" panose="02040503050406030204" pitchFamily="18" charset="0"/>
                                </a:rPr>
                                <m:t>𝛼</m:t>
                              </m:r>
                            </m:den>
                          </m:f>
                        </m:e>
                      </m:d>
                      <m:r>
                        <a:rPr lang="en-US" sz="2000" b="0" i="1">
                          <a:solidFill>
                            <a:srgbClr val="C00000"/>
                          </a:solidFill>
                          <a:effectLst/>
                          <a:latin typeface="Cambria Math" panose="02040503050406030204" pitchFamily="18" charset="0"/>
                        </a:rPr>
                        <m:t> </m:t>
                      </m:r>
                      <m:sSub>
                        <m:sSubPr>
                          <m:ctrlPr>
                            <a:rPr lang="en-US" sz="2000" b="0" i="1">
                              <a:solidFill>
                                <a:srgbClr val="C00000"/>
                              </a:solidFill>
                              <a:effectLst/>
                              <a:latin typeface="Cambria Math" panose="02040503050406030204" pitchFamily="18" charset="0"/>
                            </a:rPr>
                          </m:ctrlPr>
                        </m:sSubPr>
                        <m:e>
                          <m:r>
                            <a:rPr lang="en-US" sz="2000" b="0" i="1">
                              <a:solidFill>
                                <a:srgbClr val="C00000"/>
                              </a:solidFill>
                              <a:effectLst/>
                              <a:latin typeface="Cambria Math" panose="02040503050406030204" pitchFamily="18" charset="0"/>
                            </a:rPr>
                            <m:t>𝑋</m:t>
                          </m:r>
                        </m:e>
                        <m:sub>
                          <m:r>
                            <a:rPr lang="en-US" sz="2000" b="0" i="1">
                              <a:solidFill>
                                <a:srgbClr val="C00000"/>
                              </a:solidFill>
                              <a:effectLst/>
                              <a:latin typeface="Cambria Math" panose="02040503050406030204" pitchFamily="18" charset="0"/>
                            </a:rPr>
                            <m:t>𝑡</m:t>
                          </m:r>
                        </m:sub>
                      </m:sSub>
                    </m:oMath>
                  </m:oMathPara>
                </a14:m>
                <a:endParaRPr lang="en-US" sz="2000" dirty="0">
                  <a:solidFill>
                    <a:srgbClr val="C00000"/>
                  </a:solidFill>
                </a:endParaRPr>
              </a:p>
            </p:txBody>
          </p:sp>
        </mc:Choice>
        <mc:Fallback xmlns="">
          <p:sp>
            <p:nvSpPr>
              <p:cNvPr id="3" name="TextBox 2">
                <a:extLst>
                  <a:ext uri="{FF2B5EF4-FFF2-40B4-BE49-F238E27FC236}">
                    <a16:creationId xmlns:a16="http://schemas.microsoft.com/office/drawing/2014/main" id="{08CFA7A7-4AB6-4011-8433-FE7044388349}"/>
                  </a:ext>
                </a:extLst>
              </p:cNvPr>
              <p:cNvSpPr txBox="1">
                <a:spLocks noRot="1" noChangeAspect="1" noMove="1" noResize="1" noEditPoints="1" noAdjustHandles="1" noChangeArrowheads="1" noChangeShapeType="1" noTextEdit="1"/>
              </p:cNvSpPr>
              <p:nvPr/>
            </p:nvSpPr>
            <p:spPr>
              <a:xfrm>
                <a:off x="2926718" y="1426150"/>
                <a:ext cx="6984220" cy="3454920"/>
              </a:xfrm>
              <a:prstGeom prst="rect">
                <a:avLst/>
              </a:prstGeom>
              <a:blipFill>
                <a:blip r:embed="rId4"/>
                <a:stretch>
                  <a:fillRect l="-2091"/>
                </a:stretch>
              </a:blipFill>
              <a:ln>
                <a:solidFill>
                  <a:sysClr val="windowText" lastClr="0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14DEE5-8B39-C30F-4EA1-B72180C6F591}"/>
                  </a:ext>
                </a:extLst>
              </p:cNvPr>
              <p:cNvSpPr txBox="1"/>
              <p:nvPr/>
            </p:nvSpPr>
            <p:spPr>
              <a:xfrm>
                <a:off x="2903359" y="5431850"/>
                <a:ext cx="6379439" cy="733983"/>
              </a:xfrm>
              <a:prstGeom prst="rect">
                <a:avLst/>
              </a:prstGeom>
              <a:solidFill>
                <a:schemeClr val="bg1"/>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d>
                      <m:dPr>
                        <m:begChr m:val="["/>
                        <m:endChr m:val="]"/>
                        <m:ctrlPr>
                          <a:rPr lang="en-US" sz="3200" b="0" i="1" smtClean="0">
                            <a:solidFill>
                              <a:srgbClr val="C00000"/>
                            </a:solidFill>
                            <a:effectLst/>
                            <a:latin typeface="Cambria Math" panose="02040503050406030204" pitchFamily="18" charset="0"/>
                          </a:rPr>
                        </m:ctrlPr>
                      </m:dPr>
                      <m:e>
                        <m:f>
                          <m:fPr>
                            <m:ctrlPr>
                              <a:rPr lang="en-US" sz="3200" b="0" i="1">
                                <a:solidFill>
                                  <a:srgbClr val="C00000"/>
                                </a:solidFill>
                                <a:effectLst/>
                                <a:latin typeface="Cambria Math" panose="02040503050406030204" pitchFamily="18" charset="0"/>
                              </a:rPr>
                            </m:ctrlPr>
                          </m:fPr>
                          <m:num>
                            <m:r>
                              <a:rPr lang="en-US" sz="3200" b="0" i="1">
                                <a:solidFill>
                                  <a:srgbClr val="C00000"/>
                                </a:solidFill>
                                <a:effectLst/>
                                <a:latin typeface="Cambria Math" panose="02040503050406030204" pitchFamily="18" charset="0"/>
                                <a:ea typeface="Cambria Math" panose="02040503050406030204" pitchFamily="18" charset="0"/>
                              </a:rPr>
                              <m:t>𝛽</m:t>
                            </m:r>
                          </m:num>
                          <m:den>
                            <m:r>
                              <a:rPr lang="en-US" sz="3200" b="0" i="1">
                                <a:solidFill>
                                  <a:srgbClr val="C00000"/>
                                </a:solidFill>
                                <a:effectLst/>
                                <a:latin typeface="Cambria Math" panose="02040503050406030204" pitchFamily="18" charset="0"/>
                              </a:rPr>
                              <m:t>1−</m:t>
                            </m:r>
                            <m:r>
                              <a:rPr lang="en-US" sz="3200" b="0" i="1">
                                <a:solidFill>
                                  <a:srgbClr val="C00000"/>
                                </a:solidFill>
                                <a:effectLst/>
                                <a:latin typeface="Cambria Math" panose="02040503050406030204" pitchFamily="18" charset="0"/>
                                <a:ea typeface="Cambria Math" panose="02040503050406030204" pitchFamily="18" charset="0"/>
                              </a:rPr>
                              <m:t>𝛼</m:t>
                            </m:r>
                          </m:den>
                        </m:f>
                      </m:e>
                    </m:d>
                  </m:oMath>
                </a14:m>
                <a:r>
                  <a:rPr lang="en-US" sz="2000" dirty="0"/>
                  <a:t> - </a:t>
                </a:r>
                <a:r>
                  <a:rPr lang="en-US" sz="2000" dirty="0">
                    <a:solidFill>
                      <a:srgbClr val="C00000"/>
                    </a:solidFill>
                  </a:rPr>
                  <a:t>Represents Long Term Impact of Promotions</a:t>
                </a:r>
              </a:p>
            </p:txBody>
          </p:sp>
        </mc:Choice>
        <mc:Fallback xmlns="">
          <p:sp>
            <p:nvSpPr>
              <p:cNvPr id="4" name="TextBox 3">
                <a:extLst>
                  <a:ext uri="{FF2B5EF4-FFF2-40B4-BE49-F238E27FC236}">
                    <a16:creationId xmlns:a16="http://schemas.microsoft.com/office/drawing/2014/main" id="{0C14DEE5-8B39-C30F-4EA1-B72180C6F591}"/>
                  </a:ext>
                </a:extLst>
              </p:cNvPr>
              <p:cNvSpPr txBox="1">
                <a:spLocks noRot="1" noChangeAspect="1" noMove="1" noResize="1" noEditPoints="1" noAdjustHandles="1" noChangeArrowheads="1" noChangeShapeType="1" noTextEdit="1"/>
              </p:cNvSpPr>
              <p:nvPr/>
            </p:nvSpPr>
            <p:spPr>
              <a:xfrm>
                <a:off x="2903359" y="5431850"/>
                <a:ext cx="6379439" cy="733983"/>
              </a:xfrm>
              <a:prstGeom prst="rect">
                <a:avLst/>
              </a:prstGeom>
              <a:blipFill>
                <a:blip r:embed="rId5"/>
                <a:stretch>
                  <a:fillRect r="-1621"/>
                </a:stretch>
              </a:blipFill>
              <a:ln>
                <a:solidFill>
                  <a:sysClr val="windowText" lastClr="000000"/>
                </a:solidFill>
              </a:ln>
            </p:spPr>
            <p:txBody>
              <a:bodyPr/>
              <a:lstStyle/>
              <a:p>
                <a:r>
                  <a:rPr lang="en-US">
                    <a:noFill/>
                  </a:rPr>
                  <a:t> </a:t>
                </a:r>
              </a:p>
            </p:txBody>
          </p:sp>
        </mc:Fallback>
      </mc:AlternateContent>
    </p:spTree>
    <p:extLst>
      <p:ext uri="{BB962C8B-B14F-4D97-AF65-F5344CB8AC3E}">
        <p14:creationId xmlns:p14="http://schemas.microsoft.com/office/powerpoint/2010/main" val="2708226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lang="en-US" sz="2750" dirty="0">
                <a:solidFill>
                  <a:srgbClr val="0C2340"/>
                </a:solidFill>
                <a:latin typeface="Invention Light"/>
              </a:rPr>
              <a:t>Estimated Sales from </a:t>
            </a: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Models</a:t>
            </a:r>
          </a:p>
        </p:txBody>
      </p:sp>
      <p:pic>
        <p:nvPicPr>
          <p:cNvPr id="3" name="Picture 2">
            <a:extLst>
              <a:ext uri="{FF2B5EF4-FFF2-40B4-BE49-F238E27FC236}">
                <a16:creationId xmlns:a16="http://schemas.microsoft.com/office/drawing/2014/main" id="{2D672CB0-52CF-5E28-03A6-17B002656841}"/>
              </a:ext>
            </a:extLst>
          </p:cNvPr>
          <p:cNvPicPr>
            <a:picLocks noChangeAspect="1"/>
          </p:cNvPicPr>
          <p:nvPr/>
        </p:nvPicPr>
        <p:blipFill>
          <a:blip r:embed="rId4"/>
          <a:stretch>
            <a:fillRect/>
          </a:stretch>
        </p:blipFill>
        <p:spPr>
          <a:xfrm>
            <a:off x="289843" y="1445578"/>
            <a:ext cx="7538759" cy="3966844"/>
          </a:xfrm>
          <a:prstGeom prst="rect">
            <a:avLst/>
          </a:prstGeom>
        </p:spPr>
      </p:pic>
      <p:pic>
        <p:nvPicPr>
          <p:cNvPr id="4" name="Picture 3">
            <a:extLst>
              <a:ext uri="{FF2B5EF4-FFF2-40B4-BE49-F238E27FC236}">
                <a16:creationId xmlns:a16="http://schemas.microsoft.com/office/drawing/2014/main" id="{CEA39F57-251B-E768-EAB3-DB87DDC95F6A}"/>
              </a:ext>
            </a:extLst>
          </p:cNvPr>
          <p:cNvPicPr>
            <a:picLocks noChangeAspect="1"/>
          </p:cNvPicPr>
          <p:nvPr/>
        </p:nvPicPr>
        <p:blipFill>
          <a:blip r:embed="rId5"/>
          <a:stretch>
            <a:fillRect/>
          </a:stretch>
        </p:blipFill>
        <p:spPr>
          <a:xfrm>
            <a:off x="8025343" y="3381303"/>
            <a:ext cx="3559401" cy="3100351"/>
          </a:xfrm>
          <a:prstGeom prst="rect">
            <a:avLst/>
          </a:prstGeom>
        </p:spPr>
      </p:pic>
    </p:spTree>
    <p:extLst>
      <p:ext uri="{BB962C8B-B14F-4D97-AF65-F5344CB8AC3E}">
        <p14:creationId xmlns:p14="http://schemas.microsoft.com/office/powerpoint/2010/main" val="1313625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Short-Term Impacts and Carryover Estimates</a:t>
            </a:r>
          </a:p>
        </p:txBody>
      </p:sp>
      <p:sp>
        <p:nvSpPr>
          <p:cNvPr id="2" name="TextBox 1">
            <a:extLst>
              <a:ext uri="{FF2B5EF4-FFF2-40B4-BE49-F238E27FC236}">
                <a16:creationId xmlns:a16="http://schemas.microsoft.com/office/drawing/2014/main" id="{1B421B9B-3150-FAE0-5F0C-CF8689EF5A27}"/>
              </a:ext>
            </a:extLst>
          </p:cNvPr>
          <p:cNvSpPr txBox="1"/>
          <p:nvPr/>
        </p:nvSpPr>
        <p:spPr>
          <a:xfrm>
            <a:off x="787432" y="1808890"/>
            <a:ext cx="10611293" cy="3777829"/>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Merck’s (US) Practice is to use only Short-Term Impact of Promotions (i.e., beta values or slopes)</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Since the model results inform yearly or few years of budgets and impacts, only short-term impacts are considered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Typically, alphas, the carry over factor, range between 0 to 1.</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Launch brands have low alpha – products are not established in the market yet</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Mature brands have high alpha – much of sales comes from persistency in script writing (high carry over) </a:t>
            </a:r>
          </a:p>
        </p:txBody>
      </p:sp>
    </p:spTree>
    <p:extLst>
      <p:ext uri="{BB962C8B-B14F-4D97-AF65-F5344CB8AC3E}">
        <p14:creationId xmlns:p14="http://schemas.microsoft.com/office/powerpoint/2010/main" val="2177533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Ordinary Least Square (OLS) Regression</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733647" y="1366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Basic Model</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dirty="0"/>
          </a:p>
          <a:p>
            <a:pPr lvl="1">
              <a:lnSpc>
                <a:spcPct val="90000"/>
              </a:lnSpc>
              <a:spcBef>
                <a:spcPct val="10000"/>
              </a:spcBef>
              <a:buFont typeface="Arial" panose="020B0604020202020204" pitchFamily="34" charset="0"/>
              <a:buNone/>
            </a:pPr>
            <a:r>
              <a:rPr lang="en-US" altLang="en-US" sz="2000" dirty="0" err="1"/>
              <a:t>Y</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baseline="-25000" dirty="0">
                <a:ea typeface="Arial Unicode MS" panose="020B0604020202020204" pitchFamily="34" charset="-128"/>
                <a:cs typeface="Arial Unicode MS" panose="020B0604020202020204" pitchFamily="34" charset="-128"/>
              </a:rPr>
              <a:t>, </a:t>
            </a:r>
            <a:r>
              <a:rPr lang="en-US" altLang="en-US" sz="2000" dirty="0" err="1"/>
              <a:t>X</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dirty="0"/>
              <a:t> is response and time variant variables for individual i and time t. Z</a:t>
            </a:r>
            <a:r>
              <a:rPr lang="en-US" altLang="en-US" sz="2000" baseline="-25000" dirty="0">
                <a:ea typeface="Arial Unicode MS" panose="020B0604020202020204" pitchFamily="34" charset="-128"/>
                <a:cs typeface="Arial Unicode MS" panose="020B0604020202020204" pitchFamily="34" charset="-128"/>
              </a:rPr>
              <a:t>i</a:t>
            </a:r>
            <a:r>
              <a:rPr lang="en-US" altLang="en-US" sz="2000" dirty="0"/>
              <a:t> time-invariant variables in the model</a:t>
            </a:r>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r>
              <a:rPr lang="en-US" altLang="en-US" sz="2000" b="1" i="1" dirty="0" err="1"/>
              <a:t>ε</a:t>
            </a:r>
            <a:r>
              <a:rPr lang="en-US" altLang="en-US" sz="2000" b="1" i="1" baseline="-25000" dirty="0" err="1">
                <a:ea typeface="Arial Unicode MS" panose="020B0604020202020204" pitchFamily="34" charset="-128"/>
                <a:cs typeface="Arial Unicode MS" panose="020B0604020202020204" pitchFamily="34" charset="-128"/>
              </a:rPr>
              <a:t>it</a:t>
            </a:r>
            <a:r>
              <a:rPr lang="en-US" altLang="en-US" sz="2000" b="1" i="1" dirty="0">
                <a:ea typeface="Arial Unicode MS" panose="020B0604020202020204" pitchFamily="34" charset="-128"/>
                <a:cs typeface="Arial Unicode MS" panose="020B0604020202020204" pitchFamily="34" charset="-128"/>
              </a:rPr>
              <a:t> is random error with mean 0 and constant variance, uncorrelated with x and z. </a:t>
            </a:r>
            <a:r>
              <a:rPr lang="en-US" altLang="en-US" sz="2000" b="1" i="1" dirty="0"/>
              <a:t>β, γ parameter estimates. Different intercepts at each time point, coefficients are same across times.</a:t>
            </a:r>
          </a:p>
          <a:p>
            <a:pPr>
              <a:lnSpc>
                <a:spcPct val="90000"/>
              </a:lnSpc>
              <a:spcBef>
                <a:spcPct val="50000"/>
              </a:spcBef>
            </a:pPr>
            <a:endParaRPr lang="en-US" altLang="en-US" sz="2000" dirty="0"/>
          </a:p>
          <a:p>
            <a:pPr lvl="1">
              <a:lnSpc>
                <a:spcPct val="90000"/>
              </a:lnSpc>
              <a:spcBef>
                <a:spcPct val="0"/>
              </a:spcBef>
              <a:buFont typeface="Arial" panose="020B0604020202020204" pitchFamily="34" charset="0"/>
              <a:buNone/>
            </a:pPr>
            <a:endParaRPr lang="en-US" altLang="en-US" sz="2000" dirty="0"/>
          </a:p>
        </p:txBody>
      </p:sp>
      <p:graphicFrame>
        <p:nvGraphicFramePr>
          <p:cNvPr id="4" name="Object 4">
            <a:extLst>
              <a:ext uri="{FF2B5EF4-FFF2-40B4-BE49-F238E27FC236}">
                <a16:creationId xmlns:a16="http://schemas.microsoft.com/office/drawing/2014/main" id="{D5102F0C-D6A5-0249-C8CF-CB06AD39FD7E}"/>
              </a:ext>
            </a:extLst>
          </p:cNvPr>
          <p:cNvGraphicFramePr>
            <a:graphicFrameLocks noChangeAspect="1"/>
          </p:cNvGraphicFramePr>
          <p:nvPr>
            <p:extLst>
              <p:ext uri="{D42A27DB-BD31-4B8C-83A1-F6EECF244321}">
                <p14:modId xmlns:p14="http://schemas.microsoft.com/office/powerpoint/2010/main" val="3392891817"/>
              </p:ext>
            </p:extLst>
          </p:nvPr>
        </p:nvGraphicFramePr>
        <p:xfrm>
          <a:off x="3314335" y="1659462"/>
          <a:ext cx="5088318" cy="817924"/>
        </p:xfrm>
        <a:graphic>
          <a:graphicData uri="http://schemas.openxmlformats.org/presentationml/2006/ole">
            <mc:AlternateContent xmlns:mc="http://schemas.openxmlformats.org/markup-compatibility/2006">
              <mc:Choice xmlns:v="urn:schemas-microsoft-com:vml" Requires="v">
                <p:oleObj name="Equation" r:id="rId4" imgW="1422400" imgH="228600" progId="Equation.3">
                  <p:embed/>
                </p:oleObj>
              </mc:Choice>
              <mc:Fallback>
                <p:oleObj name="Equation" r:id="rId4" imgW="1422400" imgH="228600" progId="Equation.3">
                  <p:embed/>
                  <p:pic>
                    <p:nvPicPr>
                      <p:cNvPr id="13317" name="Object 4">
                        <a:extLst>
                          <a:ext uri="{FF2B5EF4-FFF2-40B4-BE49-F238E27FC236}">
                            <a16:creationId xmlns:a16="http://schemas.microsoft.com/office/drawing/2014/main" id="{06B1D834-BA4B-753D-8964-75CFC9151C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335" y="1659462"/>
                        <a:ext cx="5088318" cy="817924"/>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23417231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Ordinary Least Square (OLS) Regression</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733647" y="1366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Example</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b="1" i="1" dirty="0"/>
          </a:p>
          <a:p>
            <a:pPr>
              <a:lnSpc>
                <a:spcPct val="90000"/>
              </a:lnSpc>
              <a:spcBef>
                <a:spcPct val="50000"/>
              </a:spcBef>
            </a:pPr>
            <a:r>
              <a:rPr lang="en-US" altLang="en-US" sz="2000" b="1" u="sng" dirty="0"/>
              <a:t>OLS (PROC REG):</a:t>
            </a:r>
          </a:p>
          <a:p>
            <a:pPr lvl="1">
              <a:lnSpc>
                <a:spcPct val="90000"/>
              </a:lnSpc>
              <a:spcBef>
                <a:spcPct val="50000"/>
              </a:spcBef>
            </a:pPr>
            <a:r>
              <a:rPr lang="en-US" altLang="en-US" sz="2000" dirty="0"/>
              <a:t>Coefficients will be unbiased but NOT efficient (true standard errors will be larger than necessary)</a:t>
            </a:r>
          </a:p>
          <a:p>
            <a:pPr lvl="1">
              <a:lnSpc>
                <a:spcPct val="90000"/>
              </a:lnSpc>
              <a:spcBef>
                <a:spcPct val="50000"/>
              </a:spcBef>
            </a:pPr>
            <a:r>
              <a:rPr lang="en-US" altLang="en-US" sz="2000" dirty="0"/>
              <a:t>Estimated standard errors and p values will be too low because error covariance across time ≠ 0.</a:t>
            </a:r>
          </a:p>
          <a:p>
            <a:pPr lvl="1">
              <a:lnSpc>
                <a:spcPct val="90000"/>
              </a:lnSpc>
              <a:spcBef>
                <a:spcPct val="0"/>
              </a:spcBef>
              <a:buFont typeface="Arial" panose="020B0604020202020204" pitchFamily="34" charset="0"/>
              <a:buNone/>
            </a:pPr>
            <a:endParaRPr lang="en-US" altLang="en-US" sz="2000" dirty="0"/>
          </a:p>
          <a:p>
            <a:pPr lvl="1">
              <a:lnSpc>
                <a:spcPct val="90000"/>
              </a:lnSpc>
              <a:spcBef>
                <a:spcPct val="0"/>
              </a:spcBef>
              <a:buFont typeface="Arial" panose="020B0604020202020204" pitchFamily="34" charset="0"/>
              <a:buNone/>
            </a:pPr>
            <a:r>
              <a:rPr lang="en-US" altLang="en-US" sz="2000" dirty="0">
                <a:solidFill>
                  <a:schemeClr val="accent2"/>
                </a:solidFill>
                <a:ea typeface="Arial Unicode MS" panose="020B0604020202020204" pitchFamily="34" charset="-128"/>
                <a:cs typeface="Arial Unicode MS" panose="020B0604020202020204" pitchFamily="34" charset="-128"/>
              </a:rPr>
              <a:t>PROC REG (or PROC GLM)</a:t>
            </a:r>
          </a:p>
        </p:txBody>
      </p:sp>
      <mc:AlternateContent xmlns:mc="http://schemas.openxmlformats.org/markup-compatibility/2006" xmlns:a14="http://schemas.microsoft.com/office/drawing/2010/main">
        <mc:Choice Requires="a14">
          <p:sp>
            <p:nvSpPr>
              <p:cNvPr id="2" name="Object 2">
                <a:extLst>
                  <a:ext uri="{FF2B5EF4-FFF2-40B4-BE49-F238E27FC236}">
                    <a16:creationId xmlns:a16="http://schemas.microsoft.com/office/drawing/2014/main" id="{4150B6B4-5FF4-C0A4-AD55-25821C2B4809}"/>
                  </a:ext>
                </a:extLst>
              </p:cNvPr>
              <p:cNvSpPr txBox="1"/>
              <p:nvPr/>
            </p:nvSpPr>
            <p:spPr bwMode="auto">
              <a:xfrm>
                <a:off x="1750275" y="2118723"/>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𝑁𝑅</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𝑝</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𝛾</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𝑆𝑝𝑒</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𝑐</m:t>
                          </m:r>
                        </m:e>
                        <m:sub>
                          <m:r>
                            <a:rPr lang="en-US" sz="2400" i="1" smtClean="0">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oMath>
                  </m:oMathPara>
                </a14:m>
                <a:endParaRPr lang="en-US" sz="2400" dirty="0"/>
              </a:p>
            </p:txBody>
          </p:sp>
        </mc:Choice>
        <mc:Fallback xmlns="">
          <p:sp>
            <p:nvSpPr>
              <p:cNvPr id="2" name="Object 2">
                <a:extLst>
                  <a:ext uri="{FF2B5EF4-FFF2-40B4-BE49-F238E27FC236}">
                    <a16:creationId xmlns:a16="http://schemas.microsoft.com/office/drawing/2014/main" id="{4150B6B4-5FF4-C0A4-AD55-25821C2B4809}"/>
                  </a:ext>
                </a:extLst>
              </p:cNvPr>
              <p:cNvSpPr txBox="1">
                <a:spLocks noRot="1" noChangeAspect="1" noMove="1" noResize="1" noEditPoints="1" noAdjustHandles="1" noChangeArrowheads="1" noChangeShapeType="1" noTextEdit="1"/>
              </p:cNvSpPr>
              <p:nvPr/>
            </p:nvSpPr>
            <p:spPr bwMode="auto">
              <a:xfrm>
                <a:off x="1750275" y="2118723"/>
                <a:ext cx="9042400" cy="624478"/>
              </a:xfrm>
              <a:prstGeom prst="rect">
                <a:avLst/>
              </a:prstGeom>
              <a:blipFill>
                <a:blip r:embed="rId4"/>
                <a:stretch>
                  <a:fillRect l="-67"/>
                </a:stretch>
              </a:blipFill>
              <a:ln w="9525">
                <a:solidFill>
                  <a:schemeClr val="tx1"/>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281982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customXml/itemProps2.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330566-0913-436A-BAE1-E2499F0F0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4407</TotalTime>
  <Words>2775</Words>
  <Application>Microsoft Office PowerPoint</Application>
  <PresentationFormat>Widescreen</PresentationFormat>
  <Paragraphs>378</Paragraphs>
  <Slides>34</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Arial</vt:lpstr>
      <vt:lpstr>Arial Narrow</vt:lpstr>
      <vt:lpstr>Calibri</vt:lpstr>
      <vt:lpstr>Cambria Math</vt:lpstr>
      <vt:lpstr>Courier New</vt:lpstr>
      <vt:lpstr>Invention</vt:lpstr>
      <vt:lpstr>Invention Light</vt:lpstr>
      <vt:lpstr>Segoe UI Symbol</vt:lpstr>
      <vt:lpstr>SFMono-Regular</vt:lpstr>
      <vt:lpstr>Wingdings</vt:lpstr>
      <vt:lpstr>Merck 16:9 PPT Theme</vt:lpstr>
      <vt:lpstr>Equation</vt:lpstr>
      <vt:lpstr>6. Model Part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and Solutions with Multicollinearity (cont’d)</vt:lpstr>
      <vt:lpstr>PowerPoint Presentation</vt:lpstr>
      <vt:lpstr>PowerPoint Presentation</vt:lpstr>
      <vt:lpstr>Example of BELSOMRA (Multicollinearity)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in Residuals from Models</vt:lpstr>
      <vt:lpstr>Covariance Structures - Examples</vt:lpstr>
      <vt:lpstr>Variograms</vt:lpstr>
      <vt:lpstr>BIC’s from Various Repeated Measures Covariance Structures</vt:lpstr>
      <vt:lpstr>Convergence Issues – Seems Common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Murugan, Senthil</cp:lastModifiedBy>
  <cp:revision>243</cp:revision>
  <dcterms:created xsi:type="dcterms:W3CDTF">2022-11-08T10:28:18Z</dcterms:created>
  <dcterms:modified xsi:type="dcterms:W3CDTF">2023-09-21T02:09:16Z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ies>
</file>