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41" r:id="rId5"/>
  </p:sldMasterIdLst>
  <p:notesMasterIdLst>
    <p:notesMasterId r:id="rId32"/>
  </p:notesMasterIdLst>
  <p:sldIdLst>
    <p:sldId id="394" r:id="rId6"/>
    <p:sldId id="430" r:id="rId7"/>
    <p:sldId id="436" r:id="rId8"/>
    <p:sldId id="624" r:id="rId9"/>
    <p:sldId id="628" r:id="rId10"/>
    <p:sldId id="625" r:id="rId11"/>
    <p:sldId id="626" r:id="rId12"/>
    <p:sldId id="627" r:id="rId13"/>
    <p:sldId id="588" r:id="rId14"/>
    <p:sldId id="587" r:id="rId15"/>
    <p:sldId id="629" r:id="rId16"/>
    <p:sldId id="589" r:id="rId17"/>
    <p:sldId id="630" r:id="rId18"/>
    <p:sldId id="590" r:id="rId19"/>
    <p:sldId id="631" r:id="rId20"/>
    <p:sldId id="591" r:id="rId21"/>
    <p:sldId id="632" r:id="rId22"/>
    <p:sldId id="596" r:id="rId23"/>
    <p:sldId id="597" r:id="rId24"/>
    <p:sldId id="633" r:id="rId25"/>
    <p:sldId id="598" r:id="rId26"/>
    <p:sldId id="634" r:id="rId27"/>
    <p:sldId id="599" r:id="rId28"/>
    <p:sldId id="635" r:id="rId29"/>
    <p:sldId id="594" r:id="rId30"/>
    <p:sldId id="636" r:id="rId31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arma Data Skills 301" id="{CE25109D-E847-40CA-8DEC-066DADDCD4B2}">
          <p14:sldIdLst>
            <p14:sldId id="394"/>
            <p14:sldId id="430"/>
            <p14:sldId id="436"/>
            <p14:sldId id="624"/>
            <p14:sldId id="628"/>
            <p14:sldId id="625"/>
            <p14:sldId id="626"/>
            <p14:sldId id="627"/>
            <p14:sldId id="588"/>
            <p14:sldId id="587"/>
            <p14:sldId id="629"/>
            <p14:sldId id="589"/>
            <p14:sldId id="630"/>
            <p14:sldId id="590"/>
            <p14:sldId id="631"/>
            <p14:sldId id="591"/>
            <p14:sldId id="632"/>
            <p14:sldId id="596"/>
            <p14:sldId id="597"/>
            <p14:sldId id="633"/>
            <p14:sldId id="598"/>
            <p14:sldId id="634"/>
            <p14:sldId id="599"/>
            <p14:sldId id="635"/>
            <p14:sldId id="594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CEA7E-C07E-FAF2-B2E0-39BB02AD7B64}" name="Shinde, Samwad" initials="SS" userId="S::shindsam@merck.com::40922429-2f7d-4c1d-90df-ddf76551a42d" providerId="AD"/>
  <p188:author id="{4FCA97FB-6B76-332A-043B-AC8FCD5594B2}" name="kapoor, aditya" initials="ka" userId="S::kapooadi@merck.com::681f1a22-e9fb-42b0-aa12-aec6248a717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k &amp; Co., Inc." initials="L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B"/>
    <a:srgbClr val="FF0000"/>
    <a:srgbClr val="00857C"/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192"/>
  </p:normalViewPr>
  <p:slideViewPr>
    <p:cSldViewPr snapToGrid="0" showGuides="1">
      <p:cViewPr varScale="1">
        <p:scale>
          <a:sx n="60" d="100"/>
          <a:sy n="60" d="100"/>
        </p:scale>
        <p:origin x="84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9666AB04-16FE-4906-B5AE-BFF797B8155A}" type="datetimeFigureOut">
              <a:rPr lang="en-GB" smtClean="0"/>
              <a:pPr/>
              <a:t>20/09/2023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A2DD403B-0F6A-4C1F-AE63-FA1FF361F76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24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57EEEE0-6A5E-1F74-93A7-DD2118723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8CD43D-FCB6-42EE-8BD0-B82F545F9B9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8FC64E0-DF7A-FF95-FB91-6CC3C264A0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BAC7B27-E33B-B937-C727-4321BA5A7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35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8A89DED-AD2E-0748-3CC9-AF5DE77C3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48252A-2162-4BB8-96B3-37FF6ABB83C7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32BE30D-CC36-6CC8-E494-AC0D4B87C2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2932B04-9C05-D6E8-02A6-34A608758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8A89DED-AD2E-0748-3CC9-AF5DE77C3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48252A-2162-4BB8-96B3-37FF6ABB83C7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32BE30D-CC36-6CC8-E494-AC0D4B87C2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2932B04-9C05-D6E8-02A6-34A608758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96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D691C22-9104-E1D2-5D11-8ABB91052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A630DC-5567-41A7-8A0E-8DB9E6512D5B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89BA6DE-5288-BAF6-2166-9371FCC94B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562DE5A-2E9F-FF8F-6125-1429F503D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D691C22-9104-E1D2-5D11-8ABB91052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A630DC-5567-41A7-8A0E-8DB9E6512D5B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89BA6DE-5288-BAF6-2166-9371FCC94B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562DE5A-2E9F-FF8F-6125-1429F503D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2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9285B33-A7E3-DFF5-C95D-F4E1F7D4B5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E8C4CB-D1C2-4B81-86A2-C0D43BCC1629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FB0179A-C5C7-2A7E-23F9-BD51FB5F9F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EDF23E9-5856-A6D6-2454-EADCC62B4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9285B33-A7E3-DFF5-C95D-F4E1F7D4B5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E8C4CB-D1C2-4B81-86A2-C0D43BCC1629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FB0179A-C5C7-2A7E-23F9-BD51FB5F9F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EDF23E9-5856-A6D6-2454-EADCC62B4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70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812C5DB-E9FA-0ADA-10A6-44971E2F6E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0B1DDF-0ACC-4C57-9CA9-9A59EDFAC5EC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23EB087-8491-F71F-66C9-B7EB775464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8D74DFD-2584-587F-771C-A0DAD36CD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EC50B10-C618-8528-3D70-13C9A3862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32C640-621A-43A5-8B8D-82A24C520C82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1826E02-292E-4286-DD1B-AF5E26B80F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F50648C-1922-CEAA-02F1-2AFCDF18F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EC50B10-C618-8528-3D70-13C9A3862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32C640-621A-43A5-8B8D-82A24C520C82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1826E02-292E-4286-DD1B-AF5E26B80F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F50648C-1922-CEAA-02F1-2AFCDF18F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7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120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3684DFA-B901-CDD8-F80E-7D1E2501DE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24962B-AABD-4FD2-86DA-83F83269067B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7A3E945-8FFA-2290-39A3-FB4DBC1989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BB9EACF-6DC4-E8D2-82BA-D78F43529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3684DFA-B901-CDD8-F80E-7D1E2501DE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24962B-AABD-4FD2-86DA-83F83269067B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7A3E945-8FFA-2290-39A3-FB4DBC1989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BB9EACF-6DC4-E8D2-82BA-D78F43529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87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C7455B6-C7F6-4588-9E1E-1530B17CBF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F83EB0-0FD4-480D-AB24-9DC8B3D40579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01C201D-2070-4158-ABB4-501AFFEB69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D96C759-C5AF-2530-E9C5-562453EC4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C7455B6-C7F6-4588-9E1E-1530B17CBF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F83EB0-0FD4-480D-AB24-9DC8B3D40579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01C201D-2070-4158-ABB4-501AFFEB69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D96C759-C5AF-2530-E9C5-562453EC4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7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EB71140-CA49-90E0-36EA-DF1700493A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96445-4D7B-40BF-BE78-6C9DA8628DE6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88F3517-39B8-F213-6A4C-2C88C8467D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A6B2686-C740-64AE-D178-A9AA8CE06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B81DB02-B8FA-8373-5631-0EDC7C06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2E0579-93D3-4C42-A2FD-6674A7DB2D2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A6A67B7-487E-C7AA-C11B-554CFCE484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23312DF-B14C-2158-B8FE-A5C7C61BD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8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502DD6B-92C6-A0D7-8F1C-B4BEB315F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633F00-5AC2-4BBC-A388-C3415F643E72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76FE5A6-F779-525F-2D88-E596BED4EC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AA56957-47BB-F843-560C-9201AE697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502DD6B-92C6-A0D7-8F1C-B4BEB315F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633F00-5AC2-4BBC-A388-C3415F643E72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76FE5A6-F779-525F-2D88-E596BED4EC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AA56957-47BB-F843-560C-9201AE697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646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6A2DFB5-2737-70B2-62D1-DD57CA850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C4BCFD-B169-4E8D-8CC4-5E4D5703DE4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02A2377-D528-64EE-EC6C-60157D7DC9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6A1F197-423C-BAAE-43BD-BB260F9B5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4E8400DD-1C18-C81D-919D-E3B2247ED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B3D240-14B9-4AE4-A6CD-04FEEF8034BD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77860E4-00E0-2760-4255-3F08748877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802A5C5-125F-4EBD-DBD6-98CD25504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4EC7A9E-B78E-CDB3-97E4-D89DC7152D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D0121C-8B93-4357-B867-2B5D7DBBCAB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4EF5608-7D9B-85C6-4FC4-308C737C73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C64299A-4219-BF62-C86F-DB8EADBD0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B81DB02-B8FA-8373-5631-0EDC7C06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2E0579-93D3-4C42-A2FD-6674A7DB2D2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A6A67B7-487E-C7AA-C11B-554CFCE484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23312DF-B14C-2158-B8FE-A5C7C61BD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57EEEE0-6A5E-1F74-93A7-DD2118723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8CD43D-FCB6-42EE-8BD0-B82F545F9B9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8FC64E0-DF7A-FF95-FB91-6CC3C264A0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BAC7B27-E33B-B937-C727-4321BA5A7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20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545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/>
          <a:srcRect l="8299" t="21858" r="7054" b="21311"/>
          <a:stretch>
            <a:fillRect/>
          </a:stretch>
        </p:blipFill>
        <p:spPr>
          <a:xfrm>
            <a:off x="8516025" y="6194424"/>
            <a:ext cx="2195132" cy="559129"/>
          </a:xfrm>
          <a:prstGeom prst="rect">
            <a:avLst/>
          </a:prstGeom>
        </p:spPr>
      </p:pic>
      <p:pic>
        <p:nvPicPr>
          <p:cNvPr id="8" name="Picture 2" descr="C:\Users\Forringr\AppData\Local\Microsoft\Windows\Temporary Internet Files\Content.Outlook\WRMKZ3N8\MGCDA_ICON_NEW T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5" y="6261034"/>
            <a:ext cx="1133192" cy="49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10439" y="6292349"/>
            <a:ext cx="151597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Global </a:t>
            </a:r>
          </a:p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A61F3296-3A60-48B0-8597-AC5CDC2A42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7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754" y="1185905"/>
            <a:ext cx="9298822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755" y="5628837"/>
            <a:ext cx="480184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755" y="5374232"/>
            <a:ext cx="2581947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332360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6205"/>
            <a:ext cx="6570528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70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462" y="5977662"/>
            <a:ext cx="4835583" cy="789128"/>
            <a:chOff x="222030" y="5963374"/>
            <a:chExt cx="4834324" cy="789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30" y="5963374"/>
              <a:ext cx="789128" cy="789128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053624" y="6019384"/>
              <a:ext cx="400273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b="1" u="sng" kern="600" spc="30" dirty="0">
                  <a:solidFill>
                    <a:schemeClr val="tx1"/>
                  </a:solidFill>
                  <a:uFill>
                    <a:solidFill>
                      <a:schemeClr val="accent2"/>
                    </a:solidFill>
                  </a:uFill>
                </a:rPr>
                <a:t>CUSTOMER &amp; DATA ANALYTICS</a:t>
              </a:r>
            </a:p>
            <a:p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Making </a:t>
              </a:r>
              <a:r>
                <a:rPr lang="en-US" sz="2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1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6592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C477063E-CAEB-7D03-A6EB-EF34373B86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2317" y="304800"/>
            <a:ext cx="33867" cy="5956300"/>
          </a:xfrm>
          <a:prstGeom prst="line">
            <a:avLst/>
          </a:prstGeom>
          <a:noFill/>
          <a:ln w="25400">
            <a:solidFill>
              <a:srgbClr val="0099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4B247AFD-FEAD-F673-3079-7000F2032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9818" y="1068388"/>
          <a:ext cx="336338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373438" imgH="1017588" progId="Word.Picture.8">
                  <p:embed/>
                </p:oleObj>
              </mc:Choice>
              <mc:Fallback>
                <p:oleObj name="Picture" r:id="rId2" imgW="3373438" imgH="1017588" progId="Word.Picture.8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4B247AFD-FEAD-F673-3079-7000F2032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818" y="1068388"/>
                        <a:ext cx="3363383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19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DEA763-B2AB-68CF-B447-2901F6AC4A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8C1B3F-3110-4037-A9CD-B0AA591C6C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0958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0050EE-865A-1123-5546-A66F92621C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5578A-FFD5-42A5-9949-8E0D4DB01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328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558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58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6DB07-AA27-9998-1B6C-6955124525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9D376-3BFD-4829-8560-AB2CE8AF8E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5715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72D9CF-2960-CA08-46EC-12A7C9A592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E94B7-DDDA-458F-919C-15F5D7F027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7054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E605CC5-ADBE-CBE4-D2E7-0540C8BDC1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047664-89CD-49D1-8F45-414C74406B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8122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D24A534-B496-7B66-5D49-5CDB17DD67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06C63-3835-4AE8-9282-7629EACC9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4704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8B614-285F-C5B8-FEAB-AFED56C072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F447D3-D1AB-468D-BB4D-01E0AE0BA6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50941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D3A62-2260-692A-975A-E516AA0BF0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209AC-7D88-4E94-A645-CE101CF0B9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5065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AE44CA-E0D4-AEFE-E21C-1791BEF638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E8D0E-9A85-411A-A413-168C297A90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305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1533" y="87314"/>
            <a:ext cx="2904067" cy="6084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333" y="87314"/>
            <a:ext cx="8509000" cy="6084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F790A8-87F3-22B1-E279-A6690EFAA4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ACECD-69C7-4984-BF7A-7B1F9A97D5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61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87314"/>
            <a:ext cx="9448800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6400" y="1371600"/>
            <a:ext cx="113792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7E489A-EDDB-683C-B456-0CEFBF455B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7CF3D-84EC-4FDF-8FCC-0F827F367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2626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87314"/>
            <a:ext cx="9448800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88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588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046AD-F425-C432-57DF-096B5E36D4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E7387-3260-44C0-B6E1-8034DE694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075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87314"/>
            <a:ext cx="9448800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88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481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6B8F438-440A-6378-8F52-4573FD8A1B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DC38B0-D1D0-4E0C-8A1E-A7E14399D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1509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9333" y="87314"/>
            <a:ext cx="9448800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3716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8481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8481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C8879-2F92-564E-D923-32B4EB3CAD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3CDF6-48B6-485D-9DA8-A6DEBCF996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21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23977516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AA26BA-D8B4-4593-8CCC-FC18C6E052FD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  <p:sldLayoutId id="2147483735" r:id="rId56"/>
    <p:sldLayoutId id="2147483738" r:id="rId57"/>
    <p:sldLayoutId id="2147483739" r:id="rId5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18822E-D2A3-4DE6-9413-06AB7E9C7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9333" y="87314"/>
            <a:ext cx="94488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31F5F01-A244-2938-3028-2BC8D4453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71600"/>
            <a:ext cx="11379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FBFF05DC-D91B-A762-19F6-5E33AAFBA4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2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b="0"/>
            </a:lvl1pPr>
          </a:lstStyle>
          <a:p>
            <a:fld id="{36D42897-4470-4722-8C9F-E11D3D6631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B8F76071-635B-AE50-A9F5-DF4342F6D5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863600"/>
            <a:ext cx="115824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1031" name="AutoShape 14">
            <a:extLst>
              <a:ext uri="{FF2B5EF4-FFF2-40B4-BE49-F238E27FC236}">
                <a16:creationId xmlns:a16="http://schemas.microsoft.com/office/drawing/2014/main" id="{9BE0461F-DB49-6DBE-3370-60FCE435FE23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0464800" y="3175"/>
            <a:ext cx="16256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1033" name="Rectangle 27">
            <a:extLst>
              <a:ext uri="{FF2B5EF4-FFF2-40B4-BE49-F238E27FC236}">
                <a16:creationId xmlns:a16="http://schemas.microsoft.com/office/drawing/2014/main" id="{4464B6D4-37B8-1531-B709-C7773607E1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55300" y="566739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>
                <a:solidFill>
                  <a:srgbClr val="FFFFFF"/>
                </a:solidFill>
              </a:rPr>
              <a:t>1T</a:t>
            </a:r>
            <a:endParaRPr lang="en-US" altLang="en-US" sz="900" b="0"/>
          </a:p>
        </p:txBody>
      </p:sp>
      <p:grpSp>
        <p:nvGrpSpPr>
          <p:cNvPr id="1034" name="Group 33">
            <a:extLst>
              <a:ext uri="{FF2B5EF4-FFF2-40B4-BE49-F238E27FC236}">
                <a16:creationId xmlns:a16="http://schemas.microsoft.com/office/drawing/2014/main" id="{35AC038B-8A57-774F-C152-95D8F3135B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598151" y="538163"/>
            <a:ext cx="281516" cy="176212"/>
            <a:chOff x="5007" y="339"/>
            <a:chExt cx="133" cy="111"/>
          </a:xfrm>
        </p:grpSpPr>
        <p:sp>
          <p:nvSpPr>
            <p:cNvPr id="1065" name="Freeform 28">
              <a:extLst>
                <a:ext uri="{FF2B5EF4-FFF2-40B4-BE49-F238E27FC236}">
                  <a16:creationId xmlns:a16="http://schemas.microsoft.com/office/drawing/2014/main" id="{4EB76EEA-8F13-6E9A-F818-D9430E9AF9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21 h 4000"/>
                <a:gd name="T2" fmla="*/ 7 w 4800"/>
                <a:gd name="T3" fmla="*/ 14 h 4000"/>
                <a:gd name="T4" fmla="*/ 119 w 4800"/>
                <a:gd name="T5" fmla="*/ 14 h 4000"/>
                <a:gd name="T6" fmla="*/ 119 w 4800"/>
                <a:gd name="T7" fmla="*/ 7 h 4000"/>
                <a:gd name="T8" fmla="*/ 126 w 4800"/>
                <a:gd name="T9" fmla="*/ 0 h 4000"/>
                <a:gd name="T10" fmla="*/ 133 w 4800"/>
                <a:gd name="T11" fmla="*/ 7 h 4000"/>
                <a:gd name="T12" fmla="*/ 133 w 4800"/>
                <a:gd name="T13" fmla="*/ 90 h 4000"/>
                <a:gd name="T14" fmla="*/ 126 w 4800"/>
                <a:gd name="T15" fmla="*/ 97 h 4000"/>
                <a:gd name="T16" fmla="*/ 14 w 4800"/>
                <a:gd name="T17" fmla="*/ 97 h 4000"/>
                <a:gd name="T18" fmla="*/ 14 w 4800"/>
                <a:gd name="T19" fmla="*/ 104 h 4000"/>
                <a:gd name="T20" fmla="*/ 7 w 4800"/>
                <a:gd name="T21" fmla="*/ 111 h 4000"/>
                <a:gd name="T22" fmla="*/ 0 w 4800"/>
                <a:gd name="T23" fmla="*/ 104 h 4000"/>
                <a:gd name="T24" fmla="*/ 0 w 4800"/>
                <a:gd name="T25" fmla="*/ 21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66" name="Freeform 29">
              <a:extLst>
                <a:ext uri="{FF2B5EF4-FFF2-40B4-BE49-F238E27FC236}">
                  <a16:creationId xmlns:a16="http://schemas.microsoft.com/office/drawing/2014/main" id="{0F7A2097-BB7A-A544-9EEE-3ADDA142F6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4 h 375"/>
                <a:gd name="T2" fmla="*/ 7 w 500"/>
                <a:gd name="T3" fmla="*/ 11 h 375"/>
                <a:gd name="T4" fmla="*/ 14 w 500"/>
                <a:gd name="T5" fmla="*/ 4 h 375"/>
                <a:gd name="T6" fmla="*/ 11 w 500"/>
                <a:gd name="T7" fmla="*/ 0 h 375"/>
                <a:gd name="T8" fmla="*/ 7 w 500"/>
                <a:gd name="T9" fmla="*/ 4 h 375"/>
                <a:gd name="T10" fmla="*/ 7 w 500"/>
                <a:gd name="T11" fmla="*/ 1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67" name="Line 30">
              <a:extLst>
                <a:ext uri="{FF2B5EF4-FFF2-40B4-BE49-F238E27FC236}">
                  <a16:creationId xmlns:a16="http://schemas.microsoft.com/office/drawing/2014/main" id="{CF597197-BBAF-0A52-47C3-76C62560F65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68" name="Freeform 31">
              <a:extLst>
                <a:ext uri="{FF2B5EF4-FFF2-40B4-BE49-F238E27FC236}">
                  <a16:creationId xmlns:a16="http://schemas.microsoft.com/office/drawing/2014/main" id="{C25980C1-4D39-3B1B-17D9-E617446856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14 w 500"/>
                <a:gd name="T1" fmla="*/ 0 h 250"/>
                <a:gd name="T2" fmla="*/ 7 w 500"/>
                <a:gd name="T3" fmla="*/ 7 h 250"/>
                <a:gd name="T4" fmla="*/ 0 w 500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69" name="Freeform 32">
              <a:extLst>
                <a:ext uri="{FF2B5EF4-FFF2-40B4-BE49-F238E27FC236}">
                  <a16:creationId xmlns:a16="http://schemas.microsoft.com/office/drawing/2014/main" id="{E1EF9B18-DE41-7687-CDD6-D04F27408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4 w 250"/>
                <a:gd name="T3" fmla="*/ 4 h 250"/>
                <a:gd name="T4" fmla="*/ 7 w 250"/>
                <a:gd name="T5" fmla="*/ 0 h 250"/>
                <a:gd name="T6" fmla="*/ 7 w 250"/>
                <a:gd name="T7" fmla="*/ 7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</p:grpSp>
      <p:sp>
        <p:nvSpPr>
          <p:cNvPr id="1037" name="Rectangle 39">
            <a:extLst>
              <a:ext uri="{FF2B5EF4-FFF2-40B4-BE49-F238E27FC236}">
                <a16:creationId xmlns:a16="http://schemas.microsoft.com/office/drawing/2014/main" id="{6FB1990C-5746-A8F5-2501-865BB1CB1A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68567" y="33339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endParaRPr lang="en-US" altLang="en-US" sz="900" b="0"/>
          </a:p>
        </p:txBody>
      </p:sp>
      <p:sp>
        <p:nvSpPr>
          <p:cNvPr id="1038" name="Rectangle 40">
            <a:extLst>
              <a:ext uri="{FF2B5EF4-FFF2-40B4-BE49-F238E27FC236}">
                <a16:creationId xmlns:a16="http://schemas.microsoft.com/office/drawing/2014/main" id="{2B0506E8-2EE1-BE20-016A-527F11EEE7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32068" y="163514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endParaRPr lang="en-US" altLang="en-US" sz="900" b="0"/>
          </a:p>
        </p:txBody>
      </p:sp>
      <p:sp>
        <p:nvSpPr>
          <p:cNvPr id="1039" name="Rectangle 41">
            <a:extLst>
              <a:ext uri="{FF2B5EF4-FFF2-40B4-BE49-F238E27FC236}">
                <a16:creationId xmlns:a16="http://schemas.microsoft.com/office/drawing/2014/main" id="{F0F0FF94-0DBF-E955-E333-69E6B91465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71767" y="274639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&amp;</a:t>
            </a:r>
            <a:endParaRPr lang="en-US" altLang="en-US" sz="900" b="0"/>
          </a:p>
        </p:txBody>
      </p:sp>
      <p:sp>
        <p:nvSpPr>
          <p:cNvPr id="1040" name="Rectangle 42">
            <a:extLst>
              <a:ext uri="{FF2B5EF4-FFF2-40B4-BE49-F238E27FC236}">
                <a16:creationId xmlns:a16="http://schemas.microsoft.com/office/drawing/2014/main" id="{A727FD77-9992-7E1E-44CF-5FD15E1340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13584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endParaRPr lang="en-US" altLang="en-US" sz="900" b="0"/>
          </a:p>
        </p:txBody>
      </p:sp>
      <p:sp>
        <p:nvSpPr>
          <p:cNvPr id="1041" name="Rectangle 43">
            <a:extLst>
              <a:ext uri="{FF2B5EF4-FFF2-40B4-BE49-F238E27FC236}">
                <a16:creationId xmlns:a16="http://schemas.microsoft.com/office/drawing/2014/main" id="{27CA0549-D2E7-0D0E-D779-4E8421C1A7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61751" y="52705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endParaRPr lang="en-US" altLang="en-US" sz="900" b="0"/>
          </a:p>
        </p:txBody>
      </p:sp>
      <p:sp>
        <p:nvSpPr>
          <p:cNvPr id="1044" name="Rectangle 49">
            <a:extLst>
              <a:ext uri="{FF2B5EF4-FFF2-40B4-BE49-F238E27FC236}">
                <a16:creationId xmlns:a16="http://schemas.microsoft.com/office/drawing/2014/main" id="{91C6AA9F-E7BE-DFAF-FE88-B589AD1E42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94484" y="33339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endParaRPr lang="en-US" altLang="en-US" sz="900" b="0"/>
          </a:p>
        </p:txBody>
      </p:sp>
      <p:sp>
        <p:nvSpPr>
          <p:cNvPr id="1045" name="Rectangle 50">
            <a:extLst>
              <a:ext uri="{FF2B5EF4-FFF2-40B4-BE49-F238E27FC236}">
                <a16:creationId xmlns:a16="http://schemas.microsoft.com/office/drawing/2014/main" id="{08FD5756-143D-063D-CE27-49C0FD611E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32067" y="163514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endParaRPr lang="en-US" altLang="en-US" sz="900" b="0"/>
          </a:p>
        </p:txBody>
      </p:sp>
      <p:sp>
        <p:nvSpPr>
          <p:cNvPr id="1046" name="Rectangle 51">
            <a:extLst>
              <a:ext uri="{FF2B5EF4-FFF2-40B4-BE49-F238E27FC236}">
                <a16:creationId xmlns:a16="http://schemas.microsoft.com/office/drawing/2014/main" id="{51D69E05-2F0C-12C1-6481-E1EA2B74C5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71767" y="274639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&amp;</a:t>
            </a:r>
            <a:endParaRPr lang="en-US" altLang="en-US" sz="900" b="0"/>
          </a:p>
        </p:txBody>
      </p:sp>
      <p:sp>
        <p:nvSpPr>
          <p:cNvPr id="1047" name="Rectangle 52">
            <a:extLst>
              <a:ext uri="{FF2B5EF4-FFF2-40B4-BE49-F238E27FC236}">
                <a16:creationId xmlns:a16="http://schemas.microsoft.com/office/drawing/2014/main" id="{9FD8A50F-509E-91A4-739F-FC68C4B0FD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13584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endParaRPr lang="en-US" altLang="en-US" sz="900" b="0"/>
          </a:p>
        </p:txBody>
      </p:sp>
      <p:sp>
        <p:nvSpPr>
          <p:cNvPr id="1048" name="Rectangle 53">
            <a:extLst>
              <a:ext uri="{FF2B5EF4-FFF2-40B4-BE49-F238E27FC236}">
                <a16:creationId xmlns:a16="http://schemas.microsoft.com/office/drawing/2014/main" id="{E9F9BC0C-06CB-D98D-5812-A72BD05D03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61751" y="52705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endParaRPr lang="en-US" altLang="en-US" sz="900" b="0"/>
          </a:p>
        </p:txBody>
      </p:sp>
      <p:sp>
        <p:nvSpPr>
          <p:cNvPr id="1049" name="Rectangle 54">
            <a:extLst>
              <a:ext uri="{FF2B5EF4-FFF2-40B4-BE49-F238E27FC236}">
                <a16:creationId xmlns:a16="http://schemas.microsoft.com/office/drawing/2014/main" id="{835868D6-91BA-EC90-96AA-DAACBF87A4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55301" y="566739"/>
            <a:ext cx="36548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>
                <a:solidFill>
                  <a:srgbClr val="FFFFFF"/>
                </a:solidFill>
              </a:rPr>
              <a:t>1Team</a:t>
            </a:r>
            <a:endParaRPr lang="en-US" altLang="en-US" sz="900" b="0"/>
          </a:p>
        </p:txBody>
      </p:sp>
      <p:sp>
        <p:nvSpPr>
          <p:cNvPr id="1053" name="Text Box 64">
            <a:extLst>
              <a:ext uri="{FF2B5EF4-FFF2-40B4-BE49-F238E27FC236}">
                <a16:creationId xmlns:a16="http://schemas.microsoft.com/office/drawing/2014/main" id="{4054AC48-2D88-CF7C-FEF8-41453FB5B9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6154738"/>
            <a:ext cx="601556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800" b="0"/>
          </a:p>
        </p:txBody>
      </p:sp>
      <p:sp>
        <p:nvSpPr>
          <p:cNvPr id="3" name="MSIPCMContentMarking" descr="{&quot;HashCode&quot;:23977516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B0E2A63D-4C17-3982-A141-159E54C037B6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72087-9DE0-7CA3-40DD-7399ABB799B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911197" y="6309418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2pPr>
      <a:lvl3pPr marL="800100" indent="-1143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1200">
          <a:solidFill>
            <a:schemeClr val="tx1"/>
          </a:solidFill>
          <a:latin typeface="+mn-lt"/>
          <a:cs typeface="+mn-cs"/>
        </a:defRPr>
      </a:lvl3pPr>
      <a:lvl4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1371600" indent="-1651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5pPr>
      <a:lvl6pPr marL="18288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6pPr>
      <a:lvl7pPr marL="22860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7pPr>
      <a:lvl8pPr marL="27432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8pPr>
      <a:lvl9pPr marL="32004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0.gsb.columbia.edu/mygsb/faculty/research/pubfiles/1079/Mizik_are_physicians_easy_marks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2212848"/>
            <a:ext cx="11436351" cy="2020824"/>
          </a:xfrm>
        </p:spPr>
        <p:txBody>
          <a:bodyPr/>
          <a:lstStyle/>
          <a:p>
            <a:r>
              <a:rPr lang="en-GB" dirty="0"/>
              <a:t>8. Model Part 3</a:t>
            </a:r>
            <a:br>
              <a:rPr lang="en-GB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845165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9B6C1387-9567-A7C7-579A-F510A65F8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E2BDD9B8-E56D-4ED0-A8CE-4B57528D4742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AB59D62-618F-AA16-D605-50DA78A39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latin typeface="Invention Light" panose="020B0403020008020204" pitchFamily="34" charset="0"/>
              </a:rPr>
              <a:t>Concepts – Randomized Experiments vs. nonexperimental studies.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03DEDF2-930C-B7B0-9CDC-88B3D11BC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6056" y="1158949"/>
            <a:ext cx="11281144" cy="501325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Randomized experiments have major advantages over observational studies in making causal inferences. 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Randomization ensures treatment groups, on average, are identical with respect to all possible characteristics of the subjects, regardless of whether they could be measured or not.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In nonexperimental studies, we try to approximate random experiment by statistically controlling for other variables using methods such as linear regression, matching etc., This has two major drawbacks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Its possible to leave out some crucial variables. Omission of a key covariate can lead to severe estimation bias for the variables that are included.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Not all variables could be measured. Inaccuracies in measurement also causes estimation bias.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9B6C1387-9567-A7C7-579A-F510A65F8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E2BDD9B8-E56D-4ED0-A8CE-4B57528D4742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AB59D62-618F-AA16-D605-50DA78A39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latin typeface="Invention Light" panose="020B0403020008020204" pitchFamily="34" charset="0"/>
              </a:rPr>
              <a:t>Concepts – Randomized Experiments vs. nonexperimental studies.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03DEDF2-930C-B7B0-9CDC-88B3D11BC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6056" y="1350335"/>
            <a:ext cx="11281144" cy="482186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In practice, causal inference via statistical adjustment usually runs distant second to randomization. However, with certain kinds of nonexperimental data (ex: longitudinal repeated measures data) we can get much closer to the virtues of a randomized experiment.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Specifically, by using fixed effects method discussed in the reference, it is possible to control for all possible time-invariant characteristics of the individuals in the study (measured or not).</a:t>
            </a:r>
          </a:p>
        </p:txBody>
      </p:sp>
    </p:spTree>
    <p:extLst>
      <p:ext uri="{BB962C8B-B14F-4D97-AF65-F5344CB8AC3E}">
        <p14:creationId xmlns:p14="http://schemas.microsoft.com/office/powerpoint/2010/main" val="166057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C31C4456-52C8-7637-F11B-023D2B634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46E7A297-C727-4A1A-99D4-ABC9CEDC6C34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75349F3-F835-CC61-32C1-68EC98828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Invention Light" panose="020B0403020008020204" pitchFamily="34" charset="0"/>
              </a:rPr>
              <a:t>Concepts – Fixed Effects Methods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D18FE48-ED73-47A9-527C-A9C371D9D11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61507" y="1062039"/>
            <a:ext cx="11461898" cy="546893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In essence, each individual serves as his or her own control in FE methods.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This is accomplished by making comparisons within individuals and then averaging those differences across all individuals.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Major attraction in nonexperimental data is the ability to control for all stable characteristics of the individuals in the study, thereby eliminating potentially large sources of bias.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Example: Paired-Comparison t-test.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</p:txBody>
      </p:sp>
      <p:graphicFrame>
        <p:nvGraphicFramePr>
          <p:cNvPr id="11269" name="Object 4">
            <a:extLst>
              <a:ext uri="{FF2B5EF4-FFF2-40B4-BE49-F238E27FC236}">
                <a16:creationId xmlns:a16="http://schemas.microsoft.com/office/drawing/2014/main" id="{72BAD991-7382-1A45-F2E6-4442D14575DF}"/>
              </a:ext>
            </a:extLst>
          </p:cNvPr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06110095"/>
              </p:ext>
            </p:extLst>
          </p:nvPr>
        </p:nvGraphicFramePr>
        <p:xfrm>
          <a:off x="3592439" y="4152014"/>
          <a:ext cx="4191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700" imgH="457200" progId="Equation.3">
                  <p:embed/>
                </p:oleObj>
              </mc:Choice>
              <mc:Fallback>
                <p:oleObj name="Equation" r:id="rId3" imgW="2425700" imgH="457200" progId="Equation.3">
                  <p:embed/>
                  <p:pic>
                    <p:nvPicPr>
                      <p:cNvPr id="11269" name="Object 4">
                        <a:extLst>
                          <a:ext uri="{FF2B5EF4-FFF2-40B4-BE49-F238E27FC236}">
                            <a16:creationId xmlns:a16="http://schemas.microsoft.com/office/drawing/2014/main" id="{72BAD991-7382-1A45-F2E6-4442D14575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439" y="4152014"/>
                        <a:ext cx="4191000" cy="790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C31C4456-52C8-7637-F11B-023D2B634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46E7A297-C727-4A1A-99D4-ABC9CEDC6C34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75349F3-F835-CC61-32C1-68EC98828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Invention Light" panose="020B0403020008020204" pitchFamily="34" charset="0"/>
              </a:rPr>
              <a:t>Concepts – Fixed Effects Methods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D18FE48-ED73-47A9-527C-A9C371D9D11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61507" y="1062039"/>
            <a:ext cx="11461898" cy="546893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Fixed effects methods ignores between-person variation and focuses only on within-person variation.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Disadvantage: Discarding between-person variation can yield standard errors that are considerably higher than those methods that use both within- and between-person variation.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Advantage: Between-person variation is very likely to be contaminated by unmeasured personal characteristics that are correlated with dependent and/or other independent variables. By restricting ourselves to within-person variation, we eliminate that contamination and are much more likely to get unbiased estimates.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We are dealing with the trade-off between bias and sampling variability. For nonexperimental data, fixed effects methods tend to reduce bias at the expense of greater sampling variability.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Fixed effect methods do not provide an estimate for time-invariant variables. Interactions between time-invariant and time-variant vars could be estimated.</a:t>
            </a:r>
          </a:p>
        </p:txBody>
      </p:sp>
    </p:spTree>
    <p:extLst>
      <p:ext uri="{BB962C8B-B14F-4D97-AF65-F5344CB8AC3E}">
        <p14:creationId xmlns:p14="http://schemas.microsoft.com/office/powerpoint/2010/main" val="14434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34C6A778-AE66-3738-082B-BAB88BD315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99E8A480-7E60-40EE-A13A-8A392FEB9EE6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50DCA5F-16F1-2E8D-1C8C-C2CBD62F9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Invention Light" panose="020B0403020008020204" pitchFamily="34" charset="0"/>
              </a:rPr>
              <a:t>Concepts – Fixed Effects Methods (cont’d)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4D160FA-009D-87C2-22AE-86CF80F70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20995" y="1371600"/>
            <a:ext cx="11061405" cy="4800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Random effects methods do not control for unmeasured, stable characteristics of the individuals. This is because </a:t>
            </a: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</a:rPr>
              <a:t> terms are usually assumed to have a distribution that is uncorrelated with the measured variables in the model.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They use both within and between individual variations and typically have less sampling variability than fixed effects methods.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DECISION to use Fixed or Random Effects methods depends on: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Is it important to control for unmeasured characteristics of individuals to reduce bias in the estimates of interest? (use FE Methods)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Is it important to estimate the effects of stable covariates? (use RE or Hybrid Methods)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Whether one can tolerate the substantial loss of information that comes from discarding the between-individual variation (cannot tolerate </a:t>
            </a:r>
            <a:r>
              <a:rPr lang="en-US" altLang="en-US" sz="1800" dirty="0">
                <a:latin typeface="Invention" panose="020B0503020008020204" pitchFamily="34" charset="0"/>
                <a:sym typeface="Wingdings" panose="05000000000000000000" pitchFamily="2" charset="2"/>
              </a:rPr>
              <a:t> use RE methods)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34C6A778-AE66-3738-082B-BAB88BD315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99E8A480-7E60-40EE-A13A-8A392FEB9EE6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50DCA5F-16F1-2E8D-1C8C-C2CBD62F9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Invention Light" panose="020B0403020008020204" pitchFamily="34" charset="0"/>
              </a:rPr>
              <a:t>Concepts – Fixed Effects Methods (cont’d)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4D160FA-009D-87C2-22AE-86CF80F70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20995" y="1892594"/>
            <a:ext cx="11061405" cy="427960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WHY did we use this exploration for Nasonex DTC study?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Mainly to understand and reduce the biasness of various parameter estimates of interest (particularly, TV DTC promotions)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To see if our data supports using FE methods and still achieve reasonable significance levels.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Compare how the biasness varies for various model structures (with an aim to find relatively appropriate structures) </a:t>
            </a:r>
          </a:p>
          <a:p>
            <a:pPr lvl="1"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60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5AC89631-0154-6594-DB11-C81A85361E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3B6ADAB8-44D0-4674-B5E3-0D6D6DBEA99E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D7FCD76-FEBE-2A81-E37A-EFCAA389F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Invention Light" panose="020B0403020008020204" pitchFamily="34" charset="0"/>
              </a:rPr>
              <a:t>OLS / RE / FE Methods Exploration - 1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907E435-C34E-A2C8-8356-4DECCCE3C9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5935" y="950914"/>
            <a:ext cx="11493795" cy="5221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Invention" panose="020B0503020008020204" pitchFamily="34" charset="0"/>
              </a:rPr>
              <a:t>Basic Model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n-US" altLang="en-US" sz="1800" dirty="0" err="1">
                <a:latin typeface="Invention" panose="020B0503020008020204" pitchFamily="34" charset="0"/>
              </a:rPr>
              <a:t>Y</a:t>
            </a:r>
            <a:r>
              <a:rPr lang="en-US" altLang="en-US" sz="1800" baseline="-25000" dirty="0" err="1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1800" dirty="0" err="1">
                <a:latin typeface="Invention" panose="020B0503020008020204" pitchFamily="34" charset="0"/>
              </a:rPr>
              <a:t>X</a:t>
            </a:r>
            <a:r>
              <a:rPr lang="en-US" altLang="en-US" sz="1800" baseline="-25000" dirty="0" err="1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</a:t>
            </a:r>
            <a:r>
              <a:rPr lang="en-US" altLang="en-US" sz="1800" dirty="0">
                <a:latin typeface="Invention" panose="020B0503020008020204" pitchFamily="34" charset="0"/>
              </a:rPr>
              <a:t> is response and time variant variables for individual i and time t. Z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</a:rPr>
              <a:t> time-invariant variables in the model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l-GR" altLang="en-US" sz="1800" dirty="0"/>
              <a:t>ε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</a:t>
            </a:r>
            <a:r>
              <a:rPr lang="en-US" altLang="en-US" sz="18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is random error with mean 0 and constant variance, uncorrelated with x and z. </a:t>
            </a:r>
            <a:r>
              <a:rPr lang="el-GR" altLang="en-US" sz="1800" dirty="0"/>
              <a:t>β</a:t>
            </a:r>
            <a:r>
              <a:rPr lang="en-US" altLang="en-US" sz="1800" dirty="0">
                <a:latin typeface="Invention" panose="020B0503020008020204" pitchFamily="34" charset="0"/>
              </a:rPr>
              <a:t>, </a:t>
            </a:r>
            <a:r>
              <a:rPr lang="el-GR" altLang="en-US" sz="1800" dirty="0"/>
              <a:t>γ</a:t>
            </a:r>
            <a:r>
              <a:rPr lang="en-US" altLang="en-US" sz="1800" dirty="0">
                <a:latin typeface="Invention" panose="020B0503020008020204" pitchFamily="34" charset="0"/>
              </a:rPr>
              <a:t> parameter estimates. Different intercepts at each time point, coefficients are same across times.</a:t>
            </a:r>
            <a:endParaRPr lang="el-GR" altLang="en-US" sz="18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en-US" sz="1800" b="1" dirty="0">
              <a:latin typeface="Invention" panose="020B0503020008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en-US" sz="1800" b="1" dirty="0">
              <a:latin typeface="Invention" panose="020B0503020008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 b="1" dirty="0">
                <a:latin typeface="Invention" panose="020B0503020008020204" pitchFamily="34" charset="0"/>
              </a:rPr>
              <a:t>OLS (PROC REG):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Coefficients will be unbiased but NOT efficient (true standard errors will be larger than necessary)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Estimated standard errors and p values will be too low because error covariance across time ≠ 0.</a:t>
            </a:r>
          </a:p>
        </p:txBody>
      </p:sp>
      <p:graphicFrame>
        <p:nvGraphicFramePr>
          <p:cNvPr id="13317" name="Object 4">
            <a:extLst>
              <a:ext uri="{FF2B5EF4-FFF2-40B4-BE49-F238E27FC236}">
                <a16:creationId xmlns:a16="http://schemas.microsoft.com/office/drawing/2014/main" id="{57B695E2-B291-425A-D63F-11EFFEF90AA8}"/>
              </a:ext>
            </a:extLst>
          </p:cNvPr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40640604"/>
              </p:ext>
            </p:extLst>
          </p:nvPr>
        </p:nvGraphicFramePr>
        <p:xfrm>
          <a:off x="3892032" y="1169581"/>
          <a:ext cx="3921181" cy="6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400" imgH="228600" progId="Equation.3">
                  <p:embed/>
                </p:oleObj>
              </mc:Choice>
              <mc:Fallback>
                <p:oleObj name="Equation" r:id="rId3" imgW="1422400" imgH="228600" progId="Equation.3">
                  <p:embed/>
                  <p:pic>
                    <p:nvPicPr>
                      <p:cNvPr id="13317" name="Object 4">
                        <a:extLst>
                          <a:ext uri="{FF2B5EF4-FFF2-40B4-BE49-F238E27FC236}">
                            <a16:creationId xmlns:a16="http://schemas.microsoft.com/office/drawing/2014/main" id="{57B695E2-B291-425A-D63F-11EFFEF90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032" y="1169581"/>
                        <a:ext cx="3921181" cy="6303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5AC89631-0154-6594-DB11-C81A85361E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3B6ADAB8-44D0-4674-B5E3-0D6D6DBEA99E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D7FCD76-FEBE-2A81-E37A-EFCAA389F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Invention Light" panose="020B0403020008020204" pitchFamily="34" charset="0"/>
              </a:rPr>
              <a:t>OLS / RE / FE Methods Exploration - 1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907E435-C34E-A2C8-8356-4DECCCE3C9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5935" y="950914"/>
            <a:ext cx="11493795" cy="5221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 b="1" dirty="0">
                <a:latin typeface="Invention" panose="020B0503020008020204" pitchFamily="34" charset="0"/>
              </a:rPr>
              <a:t>Solution 1 - Robust Standard Errors (PROC GENMOD):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The matrix V cap contains variances of the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     coefficients on the main diagonal and between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     coefficients off the diagonal.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The robust standard errors are the roots of the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    main diagonal elements.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Although coefficients are same as OLS,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Robust standard errors are larger for vars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with higher between individual variances.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PROC GENMOD DATA=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abc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dma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yearmo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MODEL y = x1 x2 x3 z1 z2 z3;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REPEATED SUBJECT=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dma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/ TYPE = IND;</a:t>
            </a:r>
          </a:p>
        </p:txBody>
      </p:sp>
      <p:graphicFrame>
        <p:nvGraphicFramePr>
          <p:cNvPr id="13318" name="Object 9">
            <a:extLst>
              <a:ext uri="{FF2B5EF4-FFF2-40B4-BE49-F238E27FC236}">
                <a16:creationId xmlns:a16="http://schemas.microsoft.com/office/drawing/2014/main" id="{F78E386D-B2DE-C487-829B-A03843AD98A6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68237755"/>
              </p:ext>
            </p:extLst>
          </p:nvPr>
        </p:nvGraphicFramePr>
        <p:xfrm>
          <a:off x="6453949" y="2523368"/>
          <a:ext cx="5302116" cy="229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19400" imgH="1219200" progId="Equation.3">
                  <p:embed/>
                </p:oleObj>
              </mc:Choice>
              <mc:Fallback>
                <p:oleObj name="Equation" r:id="rId3" imgW="2819400" imgH="1219200" progId="Equation.3">
                  <p:embed/>
                  <p:pic>
                    <p:nvPicPr>
                      <p:cNvPr id="13318" name="Object 9">
                        <a:extLst>
                          <a:ext uri="{FF2B5EF4-FFF2-40B4-BE49-F238E27FC236}">
                            <a16:creationId xmlns:a16="http://schemas.microsoft.com/office/drawing/2014/main" id="{F78E386D-B2DE-C487-829B-A03843AD98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949" y="2523368"/>
                        <a:ext cx="5302116" cy="229317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43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62157CAE-1867-EFF5-6FCD-B41EA2F20F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8D051178-3285-4725-BC8E-19AFA42C4C2F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C3083B4-12B4-20D7-DEB3-C1150ED57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Invention Light" panose="020B0403020008020204" pitchFamily="34" charset="0"/>
              </a:rPr>
              <a:t>OLS / RE / FE Methods Exploration - 2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9B83D9C-6738-D02A-B08C-35D47B1178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9333" y="950914"/>
            <a:ext cx="11887988" cy="522128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Invention" panose="020B0503020008020204" pitchFamily="34" charset="0"/>
              </a:rPr>
              <a:t>Solution 2: Generalized Estimating Equations (GEE) 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It produces EFFICIENT estimates of the coefficients (i.e., true standard errors will be optimally small). GEE does this by taking the over-time correlations into account when producing the estimates.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GLS estimates are obtained by the formula: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Omega cap is not included in OLS estimates.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Omega cap is typically block diagonal and user specified (UN, AR, EXCH, MDEP(m) etc.,).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GEE estimates are accompanied by robust standard error estimates in GENMOD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GEE with EXCH structure is technically same as Random Intercepts model.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PROC GENMOD DATA=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abc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dma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yearmo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MODEL y = x1 x2 x3 z1 z2 z3;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REPEATED SUBJECT=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dma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/ TYPE = UN CORRW;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</p:txBody>
      </p:sp>
      <p:graphicFrame>
        <p:nvGraphicFramePr>
          <p:cNvPr id="14341" name="Object 4">
            <a:extLst>
              <a:ext uri="{FF2B5EF4-FFF2-40B4-BE49-F238E27FC236}">
                <a16:creationId xmlns:a16="http://schemas.microsoft.com/office/drawing/2014/main" id="{1D2CA7A6-B208-F8D4-E5B9-66A0C087C84E}"/>
              </a:ext>
            </a:extLst>
          </p:cNvPr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84582093"/>
              </p:ext>
            </p:extLst>
          </p:nvPr>
        </p:nvGraphicFramePr>
        <p:xfrm>
          <a:off x="6965656" y="2072575"/>
          <a:ext cx="379571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400" imgH="482600" progId="Equation.3">
                  <p:embed/>
                </p:oleObj>
              </mc:Choice>
              <mc:Fallback>
                <p:oleObj name="Equation" r:id="rId3" imgW="2692400" imgH="482600" progId="Equation.3">
                  <p:embed/>
                  <p:pic>
                    <p:nvPicPr>
                      <p:cNvPr id="14341" name="Object 4">
                        <a:extLst>
                          <a:ext uri="{FF2B5EF4-FFF2-40B4-BE49-F238E27FC236}">
                            <a16:creationId xmlns:a16="http://schemas.microsoft.com/office/drawing/2014/main" id="{1D2CA7A6-B208-F8D4-E5B9-66A0C087C8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656" y="2072575"/>
                        <a:ext cx="3795713" cy="6810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B1EFCA4C-E841-7366-37C7-98A48E6C04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CDD60CD8-EB57-4FBA-B804-34A83FA00E49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6ED3B68-93E1-23FE-D558-97C029CDB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Invention Light" panose="020B0403020008020204" pitchFamily="34" charset="0"/>
              </a:rPr>
              <a:t>OLS / RE / FE Methods Exploration - 3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665D53B-B868-6B3E-D372-A2A6E302B8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5302" y="950914"/>
            <a:ext cx="11419368" cy="5221287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Invention" panose="020B0503020008020204" pitchFamily="34" charset="0"/>
              </a:rPr>
              <a:t>Extended Model</a:t>
            </a:r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/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/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/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represents all differences between individuals that are stable over time and not otherwise accounted for by z’s. It can be said to represent “unobserved heterogeneity”.</a:t>
            </a:r>
            <a:endParaRPr lang="el-GR" altLang="en-US" sz="1800" dirty="0"/>
          </a:p>
          <a:p>
            <a:pPr eaLnBrk="1" hangingPunct="1">
              <a:spcBef>
                <a:spcPct val="50000"/>
              </a:spcBef>
            </a:pPr>
            <a:endParaRPr lang="en-US" altLang="en-US" sz="1800" b="1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Invention" panose="020B0503020008020204" pitchFamily="34" charset="0"/>
              </a:rPr>
              <a:t>Solution 3: Random Effects (Mixed) Models (PROC MIXED):</a:t>
            </a:r>
          </a:p>
          <a:p>
            <a:pPr lvl="1" eaLnBrk="1" hangingPunct="1">
              <a:spcBef>
                <a:spcPct val="50000"/>
              </a:spcBef>
            </a:pP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</a:rPr>
              <a:t> is assumed as N(0,</a:t>
            </a:r>
            <a:r>
              <a:rPr lang="el-GR" altLang="en-US" sz="1800" dirty="0"/>
              <a:t>Τ</a:t>
            </a:r>
            <a:r>
              <a:rPr lang="en-US" altLang="en-US" sz="1800" baseline="30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1800" dirty="0">
                <a:latin typeface="Invention" panose="020B0503020008020204" pitchFamily="34" charset="0"/>
              </a:rPr>
              <a:t>) and is UNCORRELATED with x, z, and error term.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Random effects models do not really control for unobservable variables because of the above assumptions.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One advantage is to test whether variance of </a:t>
            </a:r>
            <a:r>
              <a:rPr lang="el-GR" altLang="en-US" sz="1800" dirty="0"/>
              <a:t>α</a:t>
            </a:r>
            <a:r>
              <a:rPr lang="en-US" altLang="en-US" sz="1800" dirty="0">
                <a:latin typeface="Invention" panose="020B0503020008020204" pitchFamily="34" charset="0"/>
              </a:rPr>
              <a:t> is 0, which is equivalent to testing for dependence among the observations.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Can be extended to allow for random coefficients.</a:t>
            </a:r>
            <a:endParaRPr lang="en-US" altLang="en-US" sz="1800" dirty="0">
              <a:solidFill>
                <a:schemeClr val="accent2"/>
              </a:solidFill>
              <a:latin typeface="Invention" panose="020B05030200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5365" name="Object 4">
            <a:extLst>
              <a:ext uri="{FF2B5EF4-FFF2-40B4-BE49-F238E27FC236}">
                <a16:creationId xmlns:a16="http://schemas.microsoft.com/office/drawing/2014/main" id="{887C18D6-DE68-6CA4-CE53-D2BEA1F27C08}"/>
              </a:ext>
            </a:extLst>
          </p:cNvPr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89634810"/>
              </p:ext>
            </p:extLst>
          </p:nvPr>
        </p:nvGraphicFramePr>
        <p:xfrm>
          <a:off x="3264712" y="1339703"/>
          <a:ext cx="4176561" cy="56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01800" imgH="228600" progId="Equation.3">
                  <p:embed/>
                </p:oleObj>
              </mc:Choice>
              <mc:Fallback>
                <p:oleObj name="Equation" r:id="rId3" imgW="1701800" imgH="228600" progId="Equation.3">
                  <p:embed/>
                  <p:pic>
                    <p:nvPicPr>
                      <p:cNvPr id="15365" name="Object 4">
                        <a:extLst>
                          <a:ext uri="{FF2B5EF4-FFF2-40B4-BE49-F238E27FC236}">
                            <a16:creationId xmlns:a16="http://schemas.microsoft.com/office/drawing/2014/main" id="{887C18D6-DE68-6CA4-CE53-D2BEA1F27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712" y="1339703"/>
                        <a:ext cx="4176561" cy="56190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Model Part 3 -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DF40C-9A41-0B8D-DC56-180880F8F29F}"/>
              </a:ext>
            </a:extLst>
          </p:cNvPr>
          <p:cNvSpPr txBox="1"/>
          <p:nvPr/>
        </p:nvSpPr>
        <p:spPr>
          <a:xfrm>
            <a:off x="276446" y="1453178"/>
            <a:ext cx="11078867" cy="4522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Longitudinal (or Panel) Data Analysis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Paul Allison Chapter 2 Run through with Nasonex Example (theory and output)</a:t>
            </a:r>
          </a:p>
          <a:p>
            <a:pPr marL="1200150" marR="0" lvl="2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Fixed Effects Model – Summary</a:t>
            </a:r>
          </a:p>
          <a:p>
            <a:pPr marL="1200150" marR="0" lvl="2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Concepts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Randomized experiments vs Non-experimental studies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Fixed Effects Methods</a:t>
            </a:r>
          </a:p>
          <a:p>
            <a:pPr marL="1200150" marR="0" lvl="2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OLS / RE / FE  Methods and Explorations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OLS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Robust Standard Errors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Generalized Estimating Equations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Random Effects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Fixed Effects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Hybrid Methods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Example Outputs</a:t>
            </a:r>
            <a:endParaRPr lang="en-US" sz="18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Discussions on Panel Data analysis Classical Paper applied to Pharma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4798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B1EFCA4C-E841-7366-37C7-98A48E6C04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CDD60CD8-EB57-4FBA-B804-34A83FA00E49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6ED3B68-93E1-23FE-D558-97C029CDB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Invention Light" panose="020B0403020008020204" pitchFamily="34" charset="0"/>
              </a:rPr>
              <a:t>OLS / RE / FE Methods Exploration - 3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665D53B-B868-6B3E-D372-A2A6E302B8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5302" y="1850065"/>
            <a:ext cx="11419368" cy="4322136"/>
          </a:xfrm>
        </p:spPr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Use TSCSREG to do </a:t>
            </a:r>
            <a:r>
              <a:rPr lang="en-US" altLang="en-US" sz="1800" dirty="0" err="1">
                <a:latin typeface="Invention" panose="020B0503020008020204" pitchFamily="34" charset="0"/>
              </a:rPr>
              <a:t>Haussman</a:t>
            </a:r>
            <a:r>
              <a:rPr lang="en-US" altLang="en-US" sz="1800" dirty="0">
                <a:latin typeface="Invention" panose="020B0503020008020204" pitchFamily="34" charset="0"/>
              </a:rPr>
              <a:t> test to verify if we need to consider FE model (i.e., RE vs. FE model).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EMPIRICAL option below provides robust standard errors.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PROC MIXED DATA=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abc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COVTEST EMPIRICAL;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dma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yearmo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MODEL y = x1 x2 x3 z1 z2 z3 / SOLUTION;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RANDOM INTERCEPT / SUBJECT=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dma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solidFill>
                <a:schemeClr val="accent2"/>
              </a:solidFill>
              <a:latin typeface="Invention" panose="020B05030200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798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6343BF0-F492-D6C3-EAB5-F1A43C58F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F4E53096-5FCC-4EFD-B411-F5A2B6909B2D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EC0856D-5EC6-15FD-90B4-CCE8F4A80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Invention Light" panose="020B0403020008020204" pitchFamily="34" charset="0"/>
              </a:rPr>
              <a:t>OLS / RE / FE Methods Exploration - 4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46A3E4-BE32-2648-55DF-EC65E96CB2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84791" y="950914"/>
            <a:ext cx="10653823" cy="5221287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Invention" panose="020B0503020008020204" pitchFamily="34" charset="0"/>
              </a:rPr>
              <a:t>Extended Model</a:t>
            </a:r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/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/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/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is treated as a set of fixed constants, one for each individual. This allows it to be correlated with x, and z.</a:t>
            </a:r>
            <a:endParaRPr lang="el-GR" altLang="en-US" sz="1800" dirty="0"/>
          </a:p>
          <a:p>
            <a:pPr eaLnBrk="1" hangingPunct="1">
              <a:spcBef>
                <a:spcPct val="50000"/>
              </a:spcBef>
            </a:pPr>
            <a:endParaRPr lang="en-US" altLang="en-US" sz="1800" b="1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Invention" panose="020B0503020008020204" pitchFamily="34" charset="0"/>
              </a:rPr>
              <a:t>Solution 4: Fixed Effects Models (PROC GLM):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Fixed effects methods not only produce standard errors that adjust for dependence, they also </a:t>
            </a:r>
            <a:r>
              <a:rPr lang="en-US" altLang="en-US" sz="1800" i="1" u="sng" dirty="0">
                <a:latin typeface="Invention" panose="020B0503020008020204" pitchFamily="34" charset="0"/>
              </a:rPr>
              <a:t>control for all stable characteristics of the individuals</a:t>
            </a:r>
            <a:r>
              <a:rPr lang="en-US" altLang="en-US" sz="1800" dirty="0">
                <a:latin typeface="Invention" panose="020B0503020008020204" pitchFamily="34" charset="0"/>
              </a:rPr>
              <a:t>, whether observed or unobserved.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Conventional Fixed Effects will NOT produce coefficient estimates for time-invariant predictors (since </a:t>
            </a: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800" dirty="0">
                <a:latin typeface="Invention" panose="020B0503020008020204" pitchFamily="34" charset="0"/>
              </a:rPr>
              <a:t>is perfectly collinear with z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</a:rPr>
              <a:t>). 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solidFill>
                <a:schemeClr val="accent2"/>
              </a:solidFill>
              <a:latin typeface="Invention" panose="020B05030200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A9481713-60FD-D70D-FF0F-DE1D246B0712}"/>
              </a:ext>
            </a:extLst>
          </p:cNvPr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53240608"/>
              </p:ext>
            </p:extLst>
          </p:nvPr>
        </p:nvGraphicFramePr>
        <p:xfrm>
          <a:off x="3483055" y="1396669"/>
          <a:ext cx="3528121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01800" imgH="228600" progId="Equation.3">
                  <p:embed/>
                </p:oleObj>
              </mc:Choice>
              <mc:Fallback>
                <p:oleObj name="Equation" r:id="rId3" imgW="1701800" imgH="228600" progId="Equation.3">
                  <p:embed/>
                  <p:pic>
                    <p:nvPicPr>
                      <p:cNvPr id="16389" name="Object 4">
                        <a:extLst>
                          <a:ext uri="{FF2B5EF4-FFF2-40B4-BE49-F238E27FC236}">
                            <a16:creationId xmlns:a16="http://schemas.microsoft.com/office/drawing/2014/main" id="{A9481713-60FD-D70D-FF0F-DE1D246B0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055" y="1396669"/>
                        <a:ext cx="3528121" cy="4746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6343BF0-F492-D6C3-EAB5-F1A43C58F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F4E53096-5FCC-4EFD-B411-F5A2B6909B2D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EC0856D-5EC6-15FD-90B4-CCE8F4A80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Invention Light" panose="020B0403020008020204" pitchFamily="34" charset="0"/>
              </a:rPr>
              <a:t>OLS / RE / FE Methods Exploration - 4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46A3E4-BE32-2648-55DF-EC65E96CB2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75" y="1331913"/>
            <a:ext cx="11536325" cy="522128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Invention" panose="020B0503020008020204" pitchFamily="34" charset="0"/>
              </a:rPr>
              <a:t>Solution 4: Fixed Effects Models (PROC GLM) – cont’d: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One trick to simplify the estimation is to “condition out” the </a:t>
            </a: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</a:rPr>
              <a:t>’s. Conditioning out is achieved by centering the individual level vars across time for </a:t>
            </a:r>
            <a:r>
              <a:rPr lang="en-US" altLang="en-US" sz="1800" u="sng" dirty="0">
                <a:latin typeface="Invention" panose="020B0503020008020204" pitchFamily="34" charset="0"/>
              </a:rPr>
              <a:t>each</a:t>
            </a:r>
            <a:r>
              <a:rPr lang="en-US" altLang="en-US" sz="1800" dirty="0">
                <a:latin typeface="Invention" panose="020B0503020008020204" pitchFamily="34" charset="0"/>
              </a:rPr>
              <a:t> individual. Then, regress the centered variables along with time indicators.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This is automatically done using ABSORB statement in PROC GLM.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en-US" sz="1800" dirty="0">
              <a:solidFill>
                <a:schemeClr val="accent2"/>
              </a:solidFill>
              <a:latin typeface="Invention" panose="020B05030200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en-US" sz="1800" dirty="0">
              <a:solidFill>
                <a:schemeClr val="accent2"/>
              </a:solidFill>
              <a:latin typeface="Invention" panose="020B05030200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PROC GLM DATA=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abc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ABSORB 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dma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yearmo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MODEL y = 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yearmo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x1 x2 x3  / SOLUTION;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solidFill>
                <a:schemeClr val="accent2"/>
              </a:solidFill>
              <a:latin typeface="Invention" panose="020B05030200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solidFill>
                <a:schemeClr val="accent2"/>
              </a:solidFill>
              <a:latin typeface="Invention" panose="020B05030200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6390" name="Object 5">
            <a:extLst>
              <a:ext uri="{FF2B5EF4-FFF2-40B4-BE49-F238E27FC236}">
                <a16:creationId xmlns:a16="http://schemas.microsoft.com/office/drawing/2014/main" id="{0591514E-5138-FD79-1C63-7BB2839595F6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25428063"/>
              </p:ext>
            </p:extLst>
          </p:nvPr>
        </p:nvGraphicFramePr>
        <p:xfrm>
          <a:off x="7104044" y="3664983"/>
          <a:ext cx="3678843" cy="142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300" imgH="685800" progId="Equation.3">
                  <p:embed/>
                </p:oleObj>
              </mc:Choice>
              <mc:Fallback>
                <p:oleObj name="Equation" r:id="rId3" imgW="1765300" imgH="685800" progId="Equation.3">
                  <p:embed/>
                  <p:pic>
                    <p:nvPicPr>
                      <p:cNvPr id="16390" name="Object 5">
                        <a:extLst>
                          <a:ext uri="{FF2B5EF4-FFF2-40B4-BE49-F238E27FC236}">
                            <a16:creationId xmlns:a16="http://schemas.microsoft.com/office/drawing/2014/main" id="{0591514E-5138-FD79-1C63-7BB2839595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44" y="3664983"/>
                        <a:ext cx="3678843" cy="1428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0668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3F29A2CF-8C9C-832C-37A1-9BE865882E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4AF33B56-DEA3-4F36-A3BE-3B9B74EEAADA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6E34386-9846-3A1C-AA55-47799D89A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Invention Light" panose="020B0403020008020204" pitchFamily="34" charset="0"/>
              </a:rPr>
              <a:t>OLS / RE / FE Methods Exploration - 5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D6F3C7B-88C6-97B6-EFF7-DBE224DEFC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10363" y="1605516"/>
            <a:ext cx="11072037" cy="456668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Invention" panose="020B0503020008020204" pitchFamily="34" charset="0"/>
              </a:rPr>
              <a:t>Solution 5: Fixed Effects Models (cont’d)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Fixed effects methods use only variation within individuals to estimate the coefficients.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A consequence is that standard errors tend to be larger for FE models than for RE or GEE.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Each individual serves as his or her own control.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b="1" i="1" dirty="0">
                <a:latin typeface="Invention" panose="020B0503020008020204" pitchFamily="34" charset="0"/>
              </a:rPr>
              <a:t>In sum, FE methods reduce bias but at the expense of increased standard errors.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If there’s very little variation within individuals, FE methods are not useful.</a:t>
            </a:r>
          </a:p>
          <a:p>
            <a:pPr lvl="1"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3F29A2CF-8C9C-832C-37A1-9BE865882E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4AF33B56-DEA3-4F36-A3BE-3B9B74EEAADA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6E34386-9846-3A1C-AA55-47799D89A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Invention Light" panose="020B0403020008020204" pitchFamily="34" charset="0"/>
              </a:rPr>
              <a:t>OLS / RE / FE Methods Exploration - 5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D6F3C7B-88C6-97B6-EFF7-DBE224DEFC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10363" y="1084521"/>
            <a:ext cx="11072037" cy="508768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Invention" panose="020B0503020008020204" pitchFamily="34" charset="0"/>
              </a:rPr>
              <a:t>Solution 6: Hybrid method (PROC MIXED)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Extends the virtues of FE and RE methods. Produces FE estimates for time-varying predictors and RE estimates for time-invariant predictors.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b="1" i="1" dirty="0">
                <a:latin typeface="Invention" panose="020B0503020008020204" pitchFamily="34" charset="0"/>
              </a:rPr>
              <a:t>Provides a test of FE vs. RE models for each of the time-varying parameters</a:t>
            </a:r>
            <a:r>
              <a:rPr lang="en-US" altLang="en-US" sz="1800" dirty="0">
                <a:latin typeface="Invention" panose="020B0503020008020204" pitchFamily="34" charset="0"/>
              </a:rPr>
              <a:t>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Can be extended to allow for random coefficients and more complicated error structures.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Basic Idea:</a:t>
            </a:r>
          </a:p>
          <a:p>
            <a:pPr lvl="2"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2"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2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Decompose each time-varying predictor into within and between individual values.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Put both parts in RE model along with z and time indicators.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Test whether coefficients for the two parts are same (using CONTRASTS).</a:t>
            </a:r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D0B5509F-9845-4AC4-CF5C-E120226571BE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31293390"/>
              </p:ext>
            </p:extLst>
          </p:nvPr>
        </p:nvGraphicFramePr>
        <p:xfrm>
          <a:off x="4645689" y="3429001"/>
          <a:ext cx="2777837" cy="56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600" imgH="228600" progId="Equation.3">
                  <p:embed/>
                </p:oleObj>
              </mc:Choice>
              <mc:Fallback>
                <p:oleObj name="Equation" r:id="rId3" imgW="1117600" imgH="228600" progId="Equation.3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D0B5509F-9845-4AC4-CF5C-E12022657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689" y="3429001"/>
                        <a:ext cx="2777837" cy="56924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108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868F2DD4-79F5-C04B-5532-2C8A6E5B0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159D7874-8937-4D02-878D-48F2BD0E6BBC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0A95336-497D-D9A2-67C5-04D9FC02D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Invention Light" panose="020B0403020008020204" pitchFamily="34" charset="0"/>
              </a:rPr>
              <a:t>OLS / RE / FE Methods - Example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7440F21-DCAE-D225-1A9A-6ADDAA56C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5804" y="5391151"/>
            <a:ext cx="11100391" cy="86518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Invention" panose="020B0503020008020204" pitchFamily="34" charset="0"/>
              </a:rPr>
              <a:t>Note changes in Lagged NRx and Details (while non significant samples)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Invention" panose="020B0503020008020204" pitchFamily="34" charset="0"/>
              </a:rPr>
              <a:t>Stability differences in GRPNAS and GRPOTC in both tables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Invention" panose="020B0503020008020204" pitchFamily="34" charset="0"/>
              </a:rPr>
              <a:t>A very different values for GRPNAS across two tables (a possible pointer to model structure issues)</a:t>
            </a:r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15062E55-B289-1799-26B0-E101734CC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1" y="1000125"/>
            <a:ext cx="5337175" cy="435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30CCFF23-B156-722A-FDD2-DA9416E6B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9" y="1008064"/>
            <a:ext cx="2998787" cy="438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3612701C-9425-553D-BAC7-C2524E312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F145DF22-2BF6-4BDB-9C19-0A35D310BC62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391C742-F103-197B-FD7A-05B383DA6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9219" y="2100264"/>
            <a:ext cx="10685721" cy="2025169"/>
          </a:xfrm>
        </p:spPr>
        <p:txBody>
          <a:bodyPr/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Discussions on Panel Data Analysis Classical Paper applied to Pharma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Mizik and Jacobson Paper Link: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https://www0.gsb.columbia.edu/mygsb/faculty/research/pubfiles/1079/Mizik_are_physicians_easy_marks.pdf</a:t>
            </a:r>
            <a:endParaRPr lang="en-US" altLang="en-US" dirty="0">
              <a:latin typeface="Invention" panose="020B05030200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8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Longitudinal or Panel Data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7FA0F43-6D7E-E612-FF80-7347BE6C3533}"/>
              </a:ext>
            </a:extLst>
          </p:cNvPr>
          <p:cNvSpPr txBox="1">
            <a:spLocks noChangeArrowheads="1"/>
          </p:cNvSpPr>
          <p:nvPr/>
        </p:nvSpPr>
        <p:spPr>
          <a:xfrm>
            <a:off x="499730" y="1471613"/>
            <a:ext cx="11196084" cy="4847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9250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5138" indent="-1158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1025" indent="-1158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400"/>
              </a:spcAft>
              <a:buFont typeface="Arial" panose="020B0604020202020204" pitchFamily="34" charset="0"/>
              <a:buNone/>
              <a:def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US" sz="30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en-US" altLang="en-US" sz="2000" dirty="0"/>
              <a:t>Has data that changes over time for each of the individuals in the data. Examples are listed: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6CEE29-CB7F-3A5A-7687-B94303107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30" y="2180822"/>
            <a:ext cx="3935412" cy="4065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B37FAE-2049-5F44-02E1-94FC9E549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477" y="2247011"/>
            <a:ext cx="4610100" cy="252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7323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956F7A43-46AF-68F3-E599-82E208312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EC11A33F-2668-49E5-AF11-963EC5D3C1B2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9621499-DAEE-E78F-831C-870BFADB9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Invention Light" panose="020B04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Fixed Effects Model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C9A335F-2F52-DFCF-109F-28384062E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6177" y="966789"/>
            <a:ext cx="10653823" cy="5386387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Let us consider following model structure: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en-US" sz="1800" dirty="0" err="1">
                <a:latin typeface="Invention" panose="020B0503020008020204" pitchFamily="34" charset="0"/>
              </a:rPr>
              <a:t>Y</a:t>
            </a:r>
            <a:r>
              <a:rPr lang="en-US" altLang="en-US" sz="1800" baseline="-25000" dirty="0" err="1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1800" dirty="0" err="1">
                <a:latin typeface="Invention" panose="020B0503020008020204" pitchFamily="34" charset="0"/>
              </a:rPr>
              <a:t>X</a:t>
            </a:r>
            <a:r>
              <a:rPr lang="en-US" altLang="en-US" sz="1800" baseline="-25000" dirty="0" err="1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</a:t>
            </a:r>
            <a:r>
              <a:rPr lang="en-US" altLang="en-US" sz="1800" dirty="0">
                <a:latin typeface="Invention" panose="020B0503020008020204" pitchFamily="34" charset="0"/>
              </a:rPr>
              <a:t> is response and time variant variables for individual i and time t. Z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</a:rPr>
              <a:t> time-invariant variables in the model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is treated as a set of fixed constants, one for each individual. This allows it to be correlated with x, z.</a:t>
            </a:r>
            <a:endParaRPr lang="el-GR" altLang="en-US" sz="1800" dirty="0"/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l-GR" altLang="en-US" sz="1800" dirty="0"/>
              <a:t>ε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</a:t>
            </a:r>
            <a:r>
              <a:rPr lang="en-US" altLang="en-US" sz="18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is random error with mean 0 and constant variance, uncorrelated with x and z. </a:t>
            </a:r>
            <a:r>
              <a:rPr lang="el-GR" altLang="en-US" sz="1800" dirty="0"/>
              <a:t>β</a:t>
            </a:r>
            <a:r>
              <a:rPr lang="en-US" altLang="en-US" sz="1800" dirty="0">
                <a:latin typeface="Invention" panose="020B0503020008020204" pitchFamily="34" charset="0"/>
              </a:rPr>
              <a:t>, </a:t>
            </a:r>
            <a:r>
              <a:rPr lang="el-GR" altLang="en-US" sz="1800" dirty="0"/>
              <a:t>γ</a:t>
            </a:r>
            <a:r>
              <a:rPr lang="en-US" altLang="en-US" sz="1800" dirty="0">
                <a:latin typeface="Invention" panose="020B0503020008020204" pitchFamily="34" charset="0"/>
              </a:rPr>
              <a:t> parameter estimates. Different intercepts at each time point, coefficients are same across times.</a:t>
            </a:r>
            <a:endParaRPr lang="el-GR" altLang="en-US" sz="1800" dirty="0"/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Example: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2000" dirty="0">
              <a:latin typeface="Invention" panose="020B0503020008020204" pitchFamily="34" charset="0"/>
            </a:endParaRPr>
          </a:p>
        </p:txBody>
      </p:sp>
      <p:graphicFrame>
        <p:nvGraphicFramePr>
          <p:cNvPr id="5125" name="Object 1">
            <a:extLst>
              <a:ext uri="{FF2B5EF4-FFF2-40B4-BE49-F238E27FC236}">
                <a16:creationId xmlns:a16="http://schemas.microsoft.com/office/drawing/2014/main" id="{CA87E8DD-7D8D-6CDD-78D9-A55A47DA47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496704"/>
              </p:ext>
            </p:extLst>
          </p:nvPr>
        </p:nvGraphicFramePr>
        <p:xfrm>
          <a:off x="3548540" y="1515065"/>
          <a:ext cx="37068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44640" imgH="385920" progId="Equation.3">
                  <p:embed/>
                </p:oleObj>
              </mc:Choice>
              <mc:Fallback>
                <p:oleObj name="Equation" r:id="rId3" imgW="2744640" imgH="385920" progId="Equation.3">
                  <p:embed/>
                  <p:pic>
                    <p:nvPicPr>
                      <p:cNvPr id="5125" name="Object 1">
                        <a:extLst>
                          <a:ext uri="{FF2B5EF4-FFF2-40B4-BE49-F238E27FC236}">
                            <a16:creationId xmlns:a16="http://schemas.microsoft.com/office/drawing/2014/main" id="{CA87E8DD-7D8D-6CDD-78D9-A55A47DA47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540" y="1515065"/>
                        <a:ext cx="37068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2">
            <a:extLst>
              <a:ext uri="{FF2B5EF4-FFF2-40B4-BE49-F238E27FC236}">
                <a16:creationId xmlns:a16="http://schemas.microsoft.com/office/drawing/2014/main" id="{67D04930-6AA0-2348-6C2F-67BE4AF6F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198804"/>
              </p:ext>
            </p:extLst>
          </p:nvPr>
        </p:nvGraphicFramePr>
        <p:xfrm>
          <a:off x="2897650" y="4666436"/>
          <a:ext cx="598011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51160" imgH="457200" progId="Equation.3">
                  <p:embed/>
                </p:oleObj>
              </mc:Choice>
              <mc:Fallback>
                <p:oleObj name="Equation" r:id="rId5" imgW="3251160" imgH="457200" progId="Equation.3">
                  <p:embed/>
                  <p:pic>
                    <p:nvPicPr>
                      <p:cNvPr id="5126" name="Object 2">
                        <a:extLst>
                          <a:ext uri="{FF2B5EF4-FFF2-40B4-BE49-F238E27FC236}">
                            <a16:creationId xmlns:a16="http://schemas.microsoft.com/office/drawing/2014/main" id="{67D04930-6AA0-2348-6C2F-67BE4AF6F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650" y="4666436"/>
                        <a:ext cx="5980112" cy="820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0">
            <a:extLst>
              <a:ext uri="{FF2B5EF4-FFF2-40B4-BE49-F238E27FC236}">
                <a16:creationId xmlns:a16="http://schemas.microsoft.com/office/drawing/2014/main" id="{102930F6-44DB-FC6F-5645-6E0313817880}"/>
              </a:ext>
            </a:extLst>
          </p:cNvPr>
          <p:cNvGrpSpPr>
            <a:grpSpLocks/>
          </p:cNvGrpSpPr>
          <p:nvPr/>
        </p:nvGrpSpPr>
        <p:grpSpPr bwMode="auto">
          <a:xfrm>
            <a:off x="10598151" y="538163"/>
            <a:ext cx="586316" cy="176212"/>
            <a:chOff x="5007" y="339"/>
            <a:chExt cx="133" cy="111"/>
          </a:xfrm>
        </p:grpSpPr>
        <p:sp>
          <p:nvSpPr>
            <p:cNvPr id="3" name="Freeform 55">
              <a:extLst>
                <a:ext uri="{FF2B5EF4-FFF2-40B4-BE49-F238E27FC236}">
                  <a16:creationId xmlns:a16="http://schemas.microsoft.com/office/drawing/2014/main" id="{DD51A2AC-8975-9136-A768-243F4BF59C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21 h 4000"/>
                <a:gd name="T2" fmla="*/ 7 w 4800"/>
                <a:gd name="T3" fmla="*/ 14 h 4000"/>
                <a:gd name="T4" fmla="*/ 119 w 4800"/>
                <a:gd name="T5" fmla="*/ 14 h 4000"/>
                <a:gd name="T6" fmla="*/ 119 w 4800"/>
                <a:gd name="T7" fmla="*/ 7 h 4000"/>
                <a:gd name="T8" fmla="*/ 126 w 4800"/>
                <a:gd name="T9" fmla="*/ 0 h 4000"/>
                <a:gd name="T10" fmla="*/ 133 w 4800"/>
                <a:gd name="T11" fmla="*/ 7 h 4000"/>
                <a:gd name="T12" fmla="*/ 133 w 4800"/>
                <a:gd name="T13" fmla="*/ 90 h 4000"/>
                <a:gd name="T14" fmla="*/ 126 w 4800"/>
                <a:gd name="T15" fmla="*/ 97 h 4000"/>
                <a:gd name="T16" fmla="*/ 14 w 4800"/>
                <a:gd name="T17" fmla="*/ 97 h 4000"/>
                <a:gd name="T18" fmla="*/ 14 w 4800"/>
                <a:gd name="T19" fmla="*/ 104 h 4000"/>
                <a:gd name="T20" fmla="*/ 7 w 4800"/>
                <a:gd name="T21" fmla="*/ 111 h 4000"/>
                <a:gd name="T22" fmla="*/ 0 w 4800"/>
                <a:gd name="T23" fmla="*/ 104 h 4000"/>
                <a:gd name="T24" fmla="*/ 0 w 4800"/>
                <a:gd name="T25" fmla="*/ 21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4" name="Freeform 56">
              <a:extLst>
                <a:ext uri="{FF2B5EF4-FFF2-40B4-BE49-F238E27FC236}">
                  <a16:creationId xmlns:a16="http://schemas.microsoft.com/office/drawing/2014/main" id="{89876D00-1287-9A7E-A967-23FD248153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4 h 375"/>
                <a:gd name="T2" fmla="*/ 7 w 500"/>
                <a:gd name="T3" fmla="*/ 11 h 375"/>
                <a:gd name="T4" fmla="*/ 14 w 500"/>
                <a:gd name="T5" fmla="*/ 4 h 375"/>
                <a:gd name="T6" fmla="*/ 11 w 500"/>
                <a:gd name="T7" fmla="*/ 0 h 375"/>
                <a:gd name="T8" fmla="*/ 7 w 500"/>
                <a:gd name="T9" fmla="*/ 4 h 375"/>
                <a:gd name="T10" fmla="*/ 7 w 500"/>
                <a:gd name="T11" fmla="*/ 1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" name="Line 57">
              <a:extLst>
                <a:ext uri="{FF2B5EF4-FFF2-40B4-BE49-F238E27FC236}">
                  <a16:creationId xmlns:a16="http://schemas.microsoft.com/office/drawing/2014/main" id="{24945483-DA13-4C3B-3745-3A55ADD9853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6" name="Freeform 58">
              <a:extLst>
                <a:ext uri="{FF2B5EF4-FFF2-40B4-BE49-F238E27FC236}">
                  <a16:creationId xmlns:a16="http://schemas.microsoft.com/office/drawing/2014/main" id="{F00B0D0E-64FA-B1B4-4F95-F015457F2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14 w 500"/>
                <a:gd name="T1" fmla="*/ 0 h 250"/>
                <a:gd name="T2" fmla="*/ 7 w 500"/>
                <a:gd name="T3" fmla="*/ 7 h 250"/>
                <a:gd name="T4" fmla="*/ 0 w 500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7" name="Freeform 59">
              <a:extLst>
                <a:ext uri="{FF2B5EF4-FFF2-40B4-BE49-F238E27FC236}">
                  <a16:creationId xmlns:a16="http://schemas.microsoft.com/office/drawing/2014/main" id="{58A8FED3-95CC-55D8-4345-ED44A41781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4 w 250"/>
                <a:gd name="T3" fmla="*/ 4 h 250"/>
                <a:gd name="T4" fmla="*/ 7 w 250"/>
                <a:gd name="T5" fmla="*/ 0 h 250"/>
                <a:gd name="T6" fmla="*/ 7 w 250"/>
                <a:gd name="T7" fmla="*/ 7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956F7A43-46AF-68F3-E599-82E208312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EC11A33F-2668-49E5-AF11-963EC5D3C1B2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9621499-DAEE-E78F-831C-870BFADB9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Invention Light" panose="020B04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Fixed Effects Model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C9A335F-2F52-DFCF-109F-28384062E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2140" y="966789"/>
            <a:ext cx="11423521" cy="538638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Fixed effects methods ignores between-person variation and focuses only on within-person variation.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Disadvantage: Discarding between-person variation can yield standard errors that are considerably higher than those methods that use both within- and between-person variation.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Advantage: Between-person variation is very likely to be contaminated by unmeasured personal characteristics that are correlated with dependent and/or other independent variables. By restricting ourselves to within-person variation, we eliminate that contamination and are much more likely to get unbiased estimates.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We are dealing with the trade-off between bias and sampling variability. For nonexperimental data, fixed effects methods tend to reduce bias at the expense of greater sampling variability.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Fixed effect methods do not provide an estimate for time-invariant variables. Interactions between time-invariant and time-variant vars could be estimated.</a:t>
            </a:r>
          </a:p>
        </p:txBody>
      </p:sp>
      <p:grpSp>
        <p:nvGrpSpPr>
          <p:cNvPr id="2" name="Group 60">
            <a:extLst>
              <a:ext uri="{FF2B5EF4-FFF2-40B4-BE49-F238E27FC236}">
                <a16:creationId xmlns:a16="http://schemas.microsoft.com/office/drawing/2014/main" id="{102930F6-44DB-FC6F-5645-6E0313817880}"/>
              </a:ext>
            </a:extLst>
          </p:cNvPr>
          <p:cNvGrpSpPr>
            <a:grpSpLocks/>
          </p:cNvGrpSpPr>
          <p:nvPr/>
        </p:nvGrpSpPr>
        <p:grpSpPr bwMode="auto">
          <a:xfrm>
            <a:off x="10598151" y="538163"/>
            <a:ext cx="586316" cy="176212"/>
            <a:chOff x="5007" y="339"/>
            <a:chExt cx="133" cy="111"/>
          </a:xfrm>
        </p:grpSpPr>
        <p:sp>
          <p:nvSpPr>
            <p:cNvPr id="3" name="Freeform 55">
              <a:extLst>
                <a:ext uri="{FF2B5EF4-FFF2-40B4-BE49-F238E27FC236}">
                  <a16:creationId xmlns:a16="http://schemas.microsoft.com/office/drawing/2014/main" id="{DD51A2AC-8975-9136-A768-243F4BF59C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21 h 4000"/>
                <a:gd name="T2" fmla="*/ 7 w 4800"/>
                <a:gd name="T3" fmla="*/ 14 h 4000"/>
                <a:gd name="T4" fmla="*/ 119 w 4800"/>
                <a:gd name="T5" fmla="*/ 14 h 4000"/>
                <a:gd name="T6" fmla="*/ 119 w 4800"/>
                <a:gd name="T7" fmla="*/ 7 h 4000"/>
                <a:gd name="T8" fmla="*/ 126 w 4800"/>
                <a:gd name="T9" fmla="*/ 0 h 4000"/>
                <a:gd name="T10" fmla="*/ 133 w 4800"/>
                <a:gd name="T11" fmla="*/ 7 h 4000"/>
                <a:gd name="T12" fmla="*/ 133 w 4800"/>
                <a:gd name="T13" fmla="*/ 90 h 4000"/>
                <a:gd name="T14" fmla="*/ 126 w 4800"/>
                <a:gd name="T15" fmla="*/ 97 h 4000"/>
                <a:gd name="T16" fmla="*/ 14 w 4800"/>
                <a:gd name="T17" fmla="*/ 97 h 4000"/>
                <a:gd name="T18" fmla="*/ 14 w 4800"/>
                <a:gd name="T19" fmla="*/ 104 h 4000"/>
                <a:gd name="T20" fmla="*/ 7 w 4800"/>
                <a:gd name="T21" fmla="*/ 111 h 4000"/>
                <a:gd name="T22" fmla="*/ 0 w 4800"/>
                <a:gd name="T23" fmla="*/ 104 h 4000"/>
                <a:gd name="T24" fmla="*/ 0 w 4800"/>
                <a:gd name="T25" fmla="*/ 21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4" name="Freeform 56">
              <a:extLst>
                <a:ext uri="{FF2B5EF4-FFF2-40B4-BE49-F238E27FC236}">
                  <a16:creationId xmlns:a16="http://schemas.microsoft.com/office/drawing/2014/main" id="{89876D00-1287-9A7E-A967-23FD248153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4 h 375"/>
                <a:gd name="T2" fmla="*/ 7 w 500"/>
                <a:gd name="T3" fmla="*/ 11 h 375"/>
                <a:gd name="T4" fmla="*/ 14 w 500"/>
                <a:gd name="T5" fmla="*/ 4 h 375"/>
                <a:gd name="T6" fmla="*/ 11 w 500"/>
                <a:gd name="T7" fmla="*/ 0 h 375"/>
                <a:gd name="T8" fmla="*/ 7 w 500"/>
                <a:gd name="T9" fmla="*/ 4 h 375"/>
                <a:gd name="T10" fmla="*/ 7 w 500"/>
                <a:gd name="T11" fmla="*/ 1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" name="Line 57">
              <a:extLst>
                <a:ext uri="{FF2B5EF4-FFF2-40B4-BE49-F238E27FC236}">
                  <a16:creationId xmlns:a16="http://schemas.microsoft.com/office/drawing/2014/main" id="{24945483-DA13-4C3B-3745-3A55ADD9853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6" name="Freeform 58">
              <a:extLst>
                <a:ext uri="{FF2B5EF4-FFF2-40B4-BE49-F238E27FC236}">
                  <a16:creationId xmlns:a16="http://schemas.microsoft.com/office/drawing/2014/main" id="{F00B0D0E-64FA-B1B4-4F95-F015457F2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14 w 500"/>
                <a:gd name="T1" fmla="*/ 0 h 250"/>
                <a:gd name="T2" fmla="*/ 7 w 500"/>
                <a:gd name="T3" fmla="*/ 7 h 250"/>
                <a:gd name="T4" fmla="*/ 0 w 500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7" name="Freeform 59">
              <a:extLst>
                <a:ext uri="{FF2B5EF4-FFF2-40B4-BE49-F238E27FC236}">
                  <a16:creationId xmlns:a16="http://schemas.microsoft.com/office/drawing/2014/main" id="{58A8FED3-95CC-55D8-4345-ED44A41781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4 w 250"/>
                <a:gd name="T3" fmla="*/ 4 h 250"/>
                <a:gd name="T4" fmla="*/ 7 w 250"/>
                <a:gd name="T5" fmla="*/ 0 h 250"/>
                <a:gd name="T6" fmla="*/ 7 w 250"/>
                <a:gd name="T7" fmla="*/ 7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31072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BA849F34-92D5-23A1-2063-0DFA912C5E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EAD63918-D2F0-418F-A720-535C7C59ED8B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953927F-A83C-49DA-384E-902B88376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latin typeface="Invention Light" panose="020B04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Fixed Effects Model – Estimation with two time periods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C944EC0-8B9E-E69E-2DF0-C2FCB3D4A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971" y="966789"/>
            <a:ext cx="10568763" cy="5386387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Consider a simple model with 2 time periods (Pre and Post):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Expanding and Differencing for each individual results in the elimination of the unobserved variable </a:t>
            </a: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</a:rPr>
              <a:t> . 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Estimating change in NRx as a function of change in details produces detail estimate for the fixed effects model after controlling for all time invariant variables.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</p:txBody>
      </p:sp>
      <p:graphicFrame>
        <p:nvGraphicFramePr>
          <p:cNvPr id="6149" name="Object 1">
            <a:extLst>
              <a:ext uri="{FF2B5EF4-FFF2-40B4-BE49-F238E27FC236}">
                <a16:creationId xmlns:a16="http://schemas.microsoft.com/office/drawing/2014/main" id="{1DB8D25E-8FF8-48F6-1940-028087ECA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859549"/>
              </p:ext>
            </p:extLst>
          </p:nvPr>
        </p:nvGraphicFramePr>
        <p:xfrm>
          <a:off x="4209920" y="1419081"/>
          <a:ext cx="34702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228600" progId="Equation.3">
                  <p:embed/>
                </p:oleObj>
              </mc:Choice>
              <mc:Fallback>
                <p:oleObj name="Equation" r:id="rId3" imgW="1739880" imgH="228600" progId="Equation.3">
                  <p:embed/>
                  <p:pic>
                    <p:nvPicPr>
                      <p:cNvPr id="6149" name="Object 1">
                        <a:extLst>
                          <a:ext uri="{FF2B5EF4-FFF2-40B4-BE49-F238E27FC236}">
                            <a16:creationId xmlns:a16="http://schemas.microsoft.com/office/drawing/2014/main" id="{1DB8D25E-8FF8-48F6-1940-028087ECA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920" y="1419081"/>
                        <a:ext cx="3470275" cy="490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2">
            <a:extLst>
              <a:ext uri="{FF2B5EF4-FFF2-40B4-BE49-F238E27FC236}">
                <a16:creationId xmlns:a16="http://schemas.microsoft.com/office/drawing/2014/main" id="{52EB3CE6-D33F-D641-5EF0-F8DFA6B78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37620"/>
              </p:ext>
            </p:extLst>
          </p:nvPr>
        </p:nvGraphicFramePr>
        <p:xfrm>
          <a:off x="1896139" y="3136568"/>
          <a:ext cx="809783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52600" imgH="736560" progId="Equation.3">
                  <p:embed/>
                </p:oleObj>
              </mc:Choice>
              <mc:Fallback>
                <p:oleObj name="Equation" r:id="rId5" imgW="4152600" imgH="736560" progId="Equation.3">
                  <p:embed/>
                  <p:pic>
                    <p:nvPicPr>
                      <p:cNvPr id="6150" name="Object 2">
                        <a:extLst>
                          <a:ext uri="{FF2B5EF4-FFF2-40B4-BE49-F238E27FC236}">
                            <a16:creationId xmlns:a16="http://schemas.microsoft.com/office/drawing/2014/main" id="{52EB3CE6-D33F-D641-5EF0-F8DFA6B78F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139" y="3136568"/>
                        <a:ext cx="8097838" cy="151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AF62C5C2-29BD-B4CC-4CED-6C1A3A561E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342A6DF2-DF84-4858-92FF-781E670EA256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AF116EA-1521-D540-E00D-BEA3D5007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latin typeface="Invention Light" panose="020B04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Fixed Effects Model – Estimation with more than two time periods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34F11B8-EEAD-74AA-442C-9B35F7929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8465" y="966789"/>
            <a:ext cx="11525693" cy="5386387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Consider the Fixed Effects model with more than two time points per individual: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Estimation is done by differencing the “mean across time” for each individual (i.e., centering the variables):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One trick to simplify the estimation is to “condition out” the </a:t>
            </a: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</a:rPr>
              <a:t>’s. Conditioning out is achieved by centering the individual level variables across time for </a:t>
            </a:r>
            <a:r>
              <a:rPr lang="en-US" altLang="en-US" sz="1800" u="sng" dirty="0">
                <a:latin typeface="Invention" panose="020B0503020008020204" pitchFamily="34" charset="0"/>
              </a:rPr>
              <a:t>each</a:t>
            </a:r>
            <a:r>
              <a:rPr lang="en-US" altLang="en-US" sz="1800" dirty="0">
                <a:latin typeface="Invention" panose="020B0503020008020204" pitchFamily="34" charset="0"/>
              </a:rPr>
              <a:t> individual. Then, regress the centered variables along with time indicators.</a:t>
            </a:r>
          </a:p>
          <a:p>
            <a:pPr lvl="1"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This is automatically done using ABSORB statement in PROC GLM.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PROC GLM DATA=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abc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ABSORB 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phys_id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year_month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MODEL NRx = </a:t>
            </a:r>
            <a:r>
              <a:rPr lang="en-US" altLang="en-US" sz="1800" dirty="0" err="1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year_month</a:t>
            </a:r>
            <a:r>
              <a:rPr lang="en-US" altLang="en-US" sz="1800" dirty="0">
                <a:solidFill>
                  <a:schemeClr val="accent2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Details  / SOLUTION;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solidFill>
                <a:schemeClr val="accent2"/>
              </a:solidFill>
              <a:latin typeface="Invention" panose="020B05030200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</p:txBody>
      </p:sp>
      <p:graphicFrame>
        <p:nvGraphicFramePr>
          <p:cNvPr id="7173" name="Object 1">
            <a:extLst>
              <a:ext uri="{FF2B5EF4-FFF2-40B4-BE49-F238E27FC236}">
                <a16:creationId xmlns:a16="http://schemas.microsoft.com/office/drawing/2014/main" id="{761D1AC5-26B6-B562-A91D-C81214C8F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4" y="1371600"/>
          <a:ext cx="34702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228600" progId="Equation.3">
                  <p:embed/>
                </p:oleObj>
              </mc:Choice>
              <mc:Fallback>
                <p:oleObj name="Equation" r:id="rId3" imgW="1739880" imgH="228600" progId="Equation.3">
                  <p:embed/>
                  <p:pic>
                    <p:nvPicPr>
                      <p:cNvPr id="7173" name="Object 1">
                        <a:extLst>
                          <a:ext uri="{FF2B5EF4-FFF2-40B4-BE49-F238E27FC236}">
                            <a16:creationId xmlns:a16="http://schemas.microsoft.com/office/drawing/2014/main" id="{761D1AC5-26B6-B562-A91D-C81214C8F3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1371600"/>
                        <a:ext cx="3470275" cy="490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4">
            <a:extLst>
              <a:ext uri="{FF2B5EF4-FFF2-40B4-BE49-F238E27FC236}">
                <a16:creationId xmlns:a16="http://schemas.microsoft.com/office/drawing/2014/main" id="{CA26D90D-F54C-B578-7765-D9A465E81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488615"/>
              </p:ext>
            </p:extLst>
          </p:nvPr>
        </p:nvGraphicFramePr>
        <p:xfrm>
          <a:off x="4013201" y="3551238"/>
          <a:ext cx="28368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36800" imgH="1112760" progId="Equation.3">
                  <p:embed/>
                </p:oleObj>
              </mc:Choice>
              <mc:Fallback>
                <p:oleObj name="Equation" r:id="rId5" imgW="2836800" imgH="1112760" progId="Equation.3">
                  <p:embed/>
                  <p:pic>
                    <p:nvPicPr>
                      <p:cNvPr id="7174" name="Object 4">
                        <a:extLst>
                          <a:ext uri="{FF2B5EF4-FFF2-40B4-BE49-F238E27FC236}">
                            <a16:creationId xmlns:a16="http://schemas.microsoft.com/office/drawing/2014/main" id="{CA26D90D-F54C-B578-7765-D9A465E81F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1" y="3551238"/>
                        <a:ext cx="2836863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42126147-8223-C496-5E36-3F1BB637AD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8EA82D84-F311-45EF-B129-A42543E8E504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ACBAA0E-0D8B-2E6A-197C-DC12F1803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333" y="34151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Invention Light" panose="020B0403020008020204" pitchFamily="34" charset="0"/>
              </a:rPr>
              <a:t>OLS / RE / FE Methods - Example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19E1B15-F781-6E0F-5CDB-B3D09B5E4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68093" y="2229515"/>
            <a:ext cx="4019107" cy="266146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Note changes in Lagged NRx and Details (while non significant samples)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Stability differences in GRPNAS and GRPOTC</a:t>
            </a:r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B70543D6-469B-F291-D122-38550D245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9" y="1032908"/>
            <a:ext cx="6441411" cy="5257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3612701C-9425-553D-BAC7-C2524E312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F145DF22-2BF6-4BDB-9C19-0A35D310BC62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391C742-F103-197B-FD7A-05B383DA6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6450" y="2100264"/>
            <a:ext cx="8135938" cy="1292225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Invention" panose="020B0503020008020204" pitchFamily="34" charset="0"/>
              </a:rPr>
              <a:t>Details about Longitudinal Data Analysis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Invention" panose="020B0503020008020204" pitchFamily="34" charset="0"/>
              </a:rPr>
              <a:t> Prof. Allison’s ideas on OLS, Random and Fixed Effects models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Invention" panose="020B0503020008020204" pitchFamily="34" charset="0"/>
              </a:rPr>
              <a:t>Reference: </a:t>
            </a:r>
            <a:r>
              <a:rPr lang="en-US" altLang="en-US" i="1" dirty="0">
                <a:latin typeface="Invention" panose="020B0503020008020204" pitchFamily="34" charset="0"/>
              </a:rPr>
              <a:t>Fixed Effects Regression Methods for Longitudinal Data</a:t>
            </a:r>
            <a:r>
              <a:rPr lang="en-US" altLang="en-US" dirty="0">
                <a:latin typeface="Invention" panose="020B0503020008020204" pitchFamily="34" charset="0"/>
              </a:rPr>
              <a:t> by Paul D. Allison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heme/theme1.xml><?xml version="1.0" encoding="utf-8"?>
<a:theme xmlns:a="http://schemas.openxmlformats.org/drawingml/2006/main" name="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16_9_Merck" id="{6816B23C-D596-B641-AC59-82B9DBB69469}" vid="{EF4CFF4B-FCCB-D84B-8F15-5CBFC5300DB2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7AAA0-3E17-4D17-ACCC-88C0FDDDE60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8faba5-28e6-4bad-b285-1ce4ed480925">
      <Terms xmlns="http://schemas.microsoft.com/office/infopath/2007/PartnerControls"/>
    </lcf76f155ced4ddcb4097134ff3c332f>
    <TaxCatchAll xmlns="0ed980d0-2f8d-42c7-8d66-3c434fc0ea4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678FA71510043B195A1786C6312B0" ma:contentTypeVersion="8" ma:contentTypeDescription="Create a new document." ma:contentTypeScope="" ma:versionID="7f6794eae2ab671940660f7552b83b54">
  <xsd:schema xmlns:xsd="http://www.w3.org/2001/XMLSchema" xmlns:xs="http://www.w3.org/2001/XMLSchema" xmlns:p="http://schemas.microsoft.com/office/2006/metadata/properties" xmlns:ns2="4b8faba5-28e6-4bad-b285-1ce4ed480925" xmlns:ns3="0ed980d0-2f8d-42c7-8d66-3c434fc0ea4b" targetNamespace="http://schemas.microsoft.com/office/2006/metadata/properties" ma:root="true" ma:fieldsID="cafbccc572dc2c0e541192a55a97c71c" ns2:_="" ns3:_="">
    <xsd:import namespace="4b8faba5-28e6-4bad-b285-1ce4ed480925"/>
    <xsd:import namespace="0ed980d0-2f8d-42c7-8d66-3c434fc0e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faba5-28e6-4bad-b285-1ce4ed480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980d0-2f8d-42c7-8d66-3c434fc0ea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53bcd-dfeb-40f7-aae0-e49ee8cc79a7}" ma:internalName="TaxCatchAll" ma:showField="CatchAllData" ma:web="0ed980d0-2f8d-42c7-8d66-3c434fc0e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3BC6D-AD32-471F-B528-DB398937D951}">
  <ds:schemaRefs>
    <ds:schemaRef ds:uri="http://schemas.microsoft.com/office/2006/documentManagement/types"/>
    <ds:schemaRef ds:uri="http://www.w3.org/XML/1998/namespace"/>
    <ds:schemaRef ds:uri="http://purl.org/dc/terms/"/>
    <ds:schemaRef ds:uri="4b8faba5-28e6-4bad-b285-1ce4ed48092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d980d0-2f8d-42c7-8d66-3c434fc0ea4b"/>
  </ds:schemaRefs>
</ds:datastoreItem>
</file>

<file path=customXml/itemProps2.xml><?xml version="1.0" encoding="utf-8"?>
<ds:datastoreItem xmlns:ds="http://schemas.openxmlformats.org/officeDocument/2006/customXml" ds:itemID="{F5DBAF2B-E805-4C9F-908A-2CFAD1FCD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faba5-28e6-4bad-b285-1ce4ed480925"/>
    <ds:schemaRef ds:uri="0ed980d0-2f8d-42c7-8d66-3c434fc0e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330566-0913-436A-BAE1-E2499F0F0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 (1)</Template>
  <TotalTime>4510</TotalTime>
  <Words>2339</Words>
  <Application>Microsoft Office PowerPoint</Application>
  <PresentationFormat>Widescreen</PresentationFormat>
  <Paragraphs>267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Narrow</vt:lpstr>
      <vt:lpstr>Calibri</vt:lpstr>
      <vt:lpstr>Invention</vt:lpstr>
      <vt:lpstr>Invention Light</vt:lpstr>
      <vt:lpstr>Times New Roman</vt:lpstr>
      <vt:lpstr>Wingdings</vt:lpstr>
      <vt:lpstr>Merck 16:9 PPT Theme</vt:lpstr>
      <vt:lpstr>1_Default Design</vt:lpstr>
      <vt:lpstr>Microsoft Word Picture</vt:lpstr>
      <vt:lpstr>Microsoft Equation 3.0</vt:lpstr>
      <vt:lpstr>8. Model Part 3 </vt:lpstr>
      <vt:lpstr>PowerPoint Presentation</vt:lpstr>
      <vt:lpstr>PowerPoint Presentation</vt:lpstr>
      <vt:lpstr>Fixed Effects Model</vt:lpstr>
      <vt:lpstr>Fixed Effects Model</vt:lpstr>
      <vt:lpstr>Fixed Effects Model – Estimation with two time periods</vt:lpstr>
      <vt:lpstr>Fixed Effects Model – Estimation with more than two time periods</vt:lpstr>
      <vt:lpstr>OLS / RE / FE Methods - Example</vt:lpstr>
      <vt:lpstr>PowerPoint Presentation</vt:lpstr>
      <vt:lpstr>Concepts – Randomized Experiments vs. nonexperimental studies.</vt:lpstr>
      <vt:lpstr>Concepts – Randomized Experiments vs. nonexperimental studies.</vt:lpstr>
      <vt:lpstr>Concepts – Fixed Effects Methods</vt:lpstr>
      <vt:lpstr>Concepts – Fixed Effects Methods</vt:lpstr>
      <vt:lpstr>Concepts – Fixed Effects Methods (cont’d)</vt:lpstr>
      <vt:lpstr>Concepts – Fixed Effects Methods (cont’d)</vt:lpstr>
      <vt:lpstr>OLS / RE / FE Methods Exploration - 1</vt:lpstr>
      <vt:lpstr>OLS / RE / FE Methods Exploration - 1</vt:lpstr>
      <vt:lpstr>OLS / RE / FE Methods Exploration - 2</vt:lpstr>
      <vt:lpstr>OLS / RE / FE Methods Exploration - 3</vt:lpstr>
      <vt:lpstr>OLS / RE / FE Methods Exploration - 3</vt:lpstr>
      <vt:lpstr>OLS / RE / FE Methods Exploration - 4</vt:lpstr>
      <vt:lpstr>OLS / RE / FE Methods Exploration - 4</vt:lpstr>
      <vt:lpstr>OLS / RE / FE Methods Exploration - 5</vt:lpstr>
      <vt:lpstr>OLS / RE / FE Methods Exploration - 5</vt:lpstr>
      <vt:lpstr>OLS / RE / FE Methods - Example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 University</dc:title>
  <dc:subject>2022 presentation</dc:subject>
  <dc:creator>Sinha, Anurag</dc:creator>
  <cp:keywords/>
  <dc:description>For external audiences in the US and Canada</dc:description>
  <cp:lastModifiedBy>Murugan, Senthil</cp:lastModifiedBy>
  <cp:revision>249</cp:revision>
  <dcterms:created xsi:type="dcterms:W3CDTF">2022-11-08T10:28:18Z</dcterms:created>
  <dcterms:modified xsi:type="dcterms:W3CDTF">2023-09-21T01:29:30Z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0x010100FFF678FA71510043B195A1786C6312B0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2023-02-20T10:11:15Z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327d2cb7-7ab1-4f63-99d4-4d87d73f3514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</Properties>
</file>