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1"/>
  </p:notesMasterIdLst>
  <p:sldIdLst>
    <p:sldId id="394" r:id="rId5"/>
    <p:sldId id="409" r:id="rId6"/>
    <p:sldId id="415" r:id="rId7"/>
    <p:sldId id="416" r:id="rId8"/>
    <p:sldId id="418" r:id="rId9"/>
    <p:sldId id="417" r:id="rId10"/>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521415D9-36F7-43E2-AB2F-B90AF26B5E84}">
      <p14:sectionLst xmlns:p14="http://schemas.microsoft.com/office/powerpoint/2010/main">
        <p14:section name="Pharma Data Skills 301" id="{CE25109D-E847-40CA-8DEC-066DADDCD4B2}">
          <p14:sldIdLst>
            <p14:sldId id="394"/>
            <p14:sldId id="409"/>
            <p14:sldId id="415"/>
            <p14:sldId id="416"/>
            <p14:sldId id="418"/>
            <p14:sldId id="4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4CEA7E-C07E-FAF2-B2E0-39BB02AD7B64}" name="Shinde, Samwad" initials="SS" userId="S::shindsam@merck.com::40922429-2f7d-4c1d-90df-ddf76551a42d" providerId="AD"/>
  <p188:author id="{4FCA97FB-6B76-332A-043B-AC8FCD5594B2}" name="kapoor, aditya" initials="ka" userId="S::kapooadi@merck.com::681f1a22-e9fb-42b0-aa12-aec6248a717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erck &amp; Co., Inc." initials="L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70B"/>
    <a:srgbClr val="FF0000"/>
    <a:srgbClr val="00857C"/>
    <a:srgbClr val="9EA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8" autoAdjust="0"/>
    <p:restoredTop sz="96192"/>
  </p:normalViewPr>
  <p:slideViewPr>
    <p:cSldViewPr snapToGrid="0" showGuides="1">
      <p:cViewPr varScale="1">
        <p:scale>
          <a:sx n="111" d="100"/>
          <a:sy n="111" d="100"/>
        </p:scale>
        <p:origin x="114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vention" panose="020B0503020008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vention" panose="020B0503020008020204" pitchFamily="34" charset="0"/>
              </a:defRPr>
            </a:lvl1pPr>
          </a:lstStyle>
          <a:p>
            <a:fld id="{9666AB04-16FE-4906-B5AE-BFF797B8155A}" type="datetimeFigureOut">
              <a:rPr lang="en-GB" smtClean="0"/>
              <a:pPr/>
              <a:t>22/09/2023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vention" panose="020B0503020008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vention" panose="020B0503020008020204" pitchFamily="34" charset="0"/>
              </a:defRPr>
            </a:lvl1pPr>
          </a:lstStyle>
          <a:p>
            <a:fld id="{A2DD403B-0F6A-4C1F-AE63-FA1FF361F76A}" type="slidenum">
              <a:rPr lang="en-GB" smtClean="0"/>
              <a:pPr/>
              <a:t>‹#›</a:t>
            </a:fld>
            <a:endParaRPr lang="en-GB" dirty="0"/>
          </a:p>
        </p:txBody>
      </p:sp>
    </p:spTree>
    <p:extLst>
      <p:ext uri="{BB962C8B-B14F-4D97-AF65-F5344CB8AC3E}">
        <p14:creationId xmlns:p14="http://schemas.microsoft.com/office/powerpoint/2010/main" val="100942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vention" panose="020B0503020008020204" pitchFamily="34" charset="0"/>
        <a:ea typeface="+mn-ea"/>
        <a:cs typeface="+mn-cs"/>
      </a:defRPr>
    </a:lvl1pPr>
    <a:lvl2pPr marL="457200" algn="l" defTabSz="914400" rtl="0" eaLnBrk="1" latinLnBrk="0" hangingPunct="1">
      <a:defRPr sz="1200" b="0" i="0" kern="1200">
        <a:solidFill>
          <a:schemeClr val="tx1"/>
        </a:solidFill>
        <a:latin typeface="Invention" panose="020B0503020008020204" pitchFamily="34" charset="0"/>
        <a:ea typeface="+mn-ea"/>
        <a:cs typeface="+mn-cs"/>
      </a:defRPr>
    </a:lvl2pPr>
    <a:lvl3pPr marL="914400" algn="l" defTabSz="914400" rtl="0" eaLnBrk="1" latinLnBrk="0" hangingPunct="1">
      <a:defRPr sz="1200" b="0" i="0" kern="1200">
        <a:solidFill>
          <a:schemeClr val="tx1"/>
        </a:solidFill>
        <a:latin typeface="Invention" panose="020B0503020008020204" pitchFamily="34" charset="0"/>
        <a:ea typeface="+mn-ea"/>
        <a:cs typeface="+mn-cs"/>
      </a:defRPr>
    </a:lvl3pPr>
    <a:lvl4pPr marL="1371600" algn="l" defTabSz="914400" rtl="0" eaLnBrk="1" latinLnBrk="0" hangingPunct="1">
      <a:defRPr sz="1200" b="0" i="0" kern="1200">
        <a:solidFill>
          <a:schemeClr val="tx1"/>
        </a:solidFill>
        <a:latin typeface="Invention" panose="020B0503020008020204" pitchFamily="34" charset="0"/>
        <a:ea typeface="+mn-ea"/>
        <a:cs typeface="+mn-cs"/>
      </a:defRPr>
    </a:lvl4pPr>
    <a:lvl5pPr marL="1828800" algn="l" defTabSz="914400" rtl="0" eaLnBrk="1" latinLnBrk="0" hangingPunct="1">
      <a:defRPr sz="1200" b="0" i="0" kern="1200">
        <a:solidFill>
          <a:schemeClr val="tx1"/>
        </a:solidFill>
        <a:latin typeface="Invention" panose="020B0503020008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41117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8922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64212C56-F55F-3546-9A1C-3F18907ADBE0}"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7437907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D81C3A2D-2FFA-A644-AC22-DEFEDD04EC5A}"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41032284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B1A5FAC7-D619-A54E-877A-A320E0D2E122}"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1943305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4E677B2-E575-7548-9AE7-0387A468A294}"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594660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0415A4EB-7CE5-0940-A150-C0B0199CEF30}"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5433747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0C4D9207-ADC6-1148-9671-F054DC63C638}"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2841645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1C371BE7-2050-464F-B3BA-FE133C9F987C}"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3010794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September 22,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4689095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September 22,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41688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502791B-FD39-994A-ADE5-789491EECC7A}"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38190605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8DB321EC-5A9E-F847-A031-D651CF2B8CC1}"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Tree>
    <p:extLst>
      <p:ext uri="{BB962C8B-B14F-4D97-AF65-F5344CB8AC3E}">
        <p14:creationId xmlns:p14="http://schemas.microsoft.com/office/powerpoint/2010/main" val="861066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E980DDC-B55F-5741-9B49-8D6EC6B4C324}"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dirty="0"/>
              <a:t>0.</a:t>
            </a:r>
            <a:endParaRPr lang="en-GB" dirty="0"/>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27525270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967696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September 22,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30704806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September 22,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dirty="0"/>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dirty="0"/>
              <a:t>0.</a:t>
            </a:r>
            <a:endParaRPr lang="en-GB" dirty="0"/>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0867695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4" name="Date Placeholder 3"/>
          <p:cNvSpPr>
            <a:spLocks noGrp="1"/>
          </p:cNvSpPr>
          <p:nvPr>
            <p:ph type="dt" sz="half" idx="10"/>
          </p:nvPr>
        </p:nvSpPr>
        <p:spPr/>
        <p:txBody>
          <a:bodyPr/>
          <a:lstStyle/>
          <a:p>
            <a:fld id="{C0F96CCB-2F86-FB47-9487-506B4DB47B74}"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0486805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7D30181E-1562-794C-97AC-863F5C46B16E}"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88735409"/>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5A566A35-143B-C74F-8812-12406DE193EE}"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11523670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CD077600-63C6-224A-844E-432091F8FAD3}"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6137952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5" name="Date Placeholder 4"/>
          <p:cNvSpPr>
            <a:spLocks noGrp="1"/>
          </p:cNvSpPr>
          <p:nvPr>
            <p:ph type="dt" sz="half" idx="10"/>
          </p:nvPr>
        </p:nvSpPr>
        <p:spPr/>
        <p:txBody>
          <a:bodyPr/>
          <a:lstStyle/>
          <a:p>
            <a:fld id="{F03B8D0D-AAA4-044B-9BDD-77A9840047A1}" type="datetime4">
              <a:rPr lang="en-US" smtClean="0"/>
              <a:t>September 22,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39240881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dirty="0"/>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dirty="0"/>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128735263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September 22,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dirty="0"/>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1855135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September 22,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152990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September 22,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4041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September 22,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85373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September 22,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dirty="0"/>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4189422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September 22,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dirty="0"/>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3039120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September 22,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dirty="0"/>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9883121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September 22,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56555886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September 22,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dirty="0"/>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7551871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September 22,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1194544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072661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September 22,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0906385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September 22,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237490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35936290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September 22,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6612930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September 22,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554510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September 22,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0031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tx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2384297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37177845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157113025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15032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dirty="0"/>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89586830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dirty="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405856367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605570-C002-6A4D-8BF8-3DBE2A5A424A}" type="datetime4">
              <a:rPr lang="en-US" smtClean="0"/>
              <a:t>September 22,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837970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September 22,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4095676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12384495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92571199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347492874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545" y="446259"/>
            <a:ext cx="10962696" cy="1076155"/>
          </a:xfrm>
        </p:spPr>
        <p:txBody>
          <a:bodyPr/>
          <a:lstStyle/>
          <a:p>
            <a:r>
              <a:rPr lang="en-US" dirty="0"/>
              <a:t>&lt;2 column&gt;</a:t>
            </a:r>
          </a:p>
        </p:txBody>
      </p:sp>
      <p:sp>
        <p:nvSpPr>
          <p:cNvPr id="3" name="Content Placeholder 2"/>
          <p:cNvSpPr>
            <a:spLocks noGrp="1"/>
          </p:cNvSpPr>
          <p:nvPr>
            <p:ph idx="1"/>
          </p:nvPr>
        </p:nvSpPr>
        <p:spPr>
          <a:xfrm>
            <a:off x="6316720"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97F68-CC38-3C48-B083-3B4A1457065E}" type="slidenum">
              <a:rPr lang="en-US" smtClean="0"/>
              <a:pPr/>
              <a:t>‹#›</a:t>
            </a:fld>
            <a:endParaRPr lang="en-US"/>
          </a:p>
        </p:txBody>
      </p:sp>
      <p:sp>
        <p:nvSpPr>
          <p:cNvPr id="9" name="Content Placeholder 2"/>
          <p:cNvSpPr>
            <a:spLocks noGrp="1"/>
          </p:cNvSpPr>
          <p:nvPr>
            <p:ph idx="13"/>
          </p:nvPr>
        </p:nvSpPr>
        <p:spPr>
          <a:xfrm>
            <a:off x="619545" y="1853399"/>
            <a:ext cx="5266313" cy="4290227"/>
          </a:xfrm>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mrk_ifl_lg_rgb_dkgry_ppt.png"/>
          <p:cNvPicPr>
            <a:picLocks noChangeAspect="1"/>
          </p:cNvPicPr>
          <p:nvPr userDrawn="1"/>
        </p:nvPicPr>
        <p:blipFill>
          <a:blip r:embed="rId2"/>
          <a:srcRect l="8299" t="21858" r="7054" b="21311"/>
          <a:stretch>
            <a:fillRect/>
          </a:stretch>
        </p:blipFill>
        <p:spPr>
          <a:xfrm>
            <a:off x="8516025" y="6194424"/>
            <a:ext cx="2195132" cy="559129"/>
          </a:xfrm>
          <a:prstGeom prst="rect">
            <a:avLst/>
          </a:prstGeom>
        </p:spPr>
      </p:pic>
      <p:pic>
        <p:nvPicPr>
          <p:cNvPr id="8" name="Picture 2" descr="C:\Users\Forringr\AppData\Local\Microsoft\Windows\Temporary Internet Files\Content.Outlook\WRMKZ3N8\MGCDA_ICON_NEW TAG.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74545" y="6261034"/>
            <a:ext cx="1133192" cy="493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10439" y="6292349"/>
            <a:ext cx="1515979" cy="430887"/>
          </a:xfrm>
          <a:prstGeom prst="rect">
            <a:avLst/>
          </a:prstGeom>
          <a:noFill/>
        </p:spPr>
        <p:txBody>
          <a:bodyPr wrap="square" lIns="0" tIns="0" rIns="0" bIns="0" rtlCol="0" anchor="t" anchorCtr="0">
            <a:spAutoFit/>
          </a:bodyPr>
          <a:lstStyle/>
          <a:p>
            <a:pPr algn="r"/>
            <a:r>
              <a:rPr lang="en-US" sz="1400" b="1" kern="600" spc="30" dirty="0">
                <a:solidFill>
                  <a:schemeClr val="accent2"/>
                </a:solidFill>
              </a:rPr>
              <a:t>Global </a:t>
            </a:r>
          </a:p>
          <a:p>
            <a:pPr algn="r"/>
            <a:r>
              <a:rPr lang="en-US" sz="1400" b="1" kern="600" spc="30" dirty="0">
                <a:solidFill>
                  <a:schemeClr val="accent2"/>
                </a:solidFill>
              </a:rPr>
              <a:t>Analytics</a:t>
            </a:r>
          </a:p>
        </p:txBody>
      </p:sp>
      <p:pic>
        <p:nvPicPr>
          <p:cNvPr id="15" name="bjClassifierImageBottom">
            <a:extLst>
              <a:ext uri="{FF2B5EF4-FFF2-40B4-BE49-F238E27FC236}">
                <a16:creationId xmlns:a16="http://schemas.microsoft.com/office/drawing/2014/main" id="{A61F3296-3A60-48B0-8597-AC5CDC2A428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19642978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 Cover slide">
    <p:spTree>
      <p:nvGrpSpPr>
        <p:cNvPr id="1" name=""/>
        <p:cNvGrpSpPr/>
        <p:nvPr/>
      </p:nvGrpSpPr>
      <p:grpSpPr>
        <a:xfrm>
          <a:off x="0" y="0"/>
          <a:ext cx="0" cy="0"/>
          <a:chOff x="0" y="0"/>
          <a:chExt cx="0" cy="0"/>
        </a:xfrm>
      </p:grpSpPr>
      <p:pic>
        <p:nvPicPr>
          <p:cNvPr id="8" name="Picture 7" descr="MRK_FirstPage.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ctrTitle" hasCustomPrompt="1"/>
          </p:nvPr>
        </p:nvSpPr>
        <p:spPr>
          <a:xfrm>
            <a:off x="616754" y="1185905"/>
            <a:ext cx="9298822" cy="2239920"/>
          </a:xfrm>
        </p:spPr>
        <p:txBody>
          <a:bodyPr/>
          <a:lstStyle>
            <a:lvl1pPr>
              <a:lnSpc>
                <a:spcPct val="78000"/>
              </a:lnSpc>
              <a:defRPr sz="4200" cap="all" spc="130">
                <a:solidFill>
                  <a:srgbClr val="FFFFFF"/>
                </a:solidFill>
              </a:defRPr>
            </a:lvl1pPr>
          </a:lstStyle>
          <a:p>
            <a:r>
              <a:rPr lang="en-US" dirty="0"/>
              <a:t>&lt;Insert title&gt;</a:t>
            </a:r>
          </a:p>
        </p:txBody>
      </p:sp>
      <p:sp>
        <p:nvSpPr>
          <p:cNvPr id="3" name="Subtitle 2"/>
          <p:cNvSpPr>
            <a:spLocks noGrp="1"/>
          </p:cNvSpPr>
          <p:nvPr>
            <p:ph type="subTitle" idx="1" hasCustomPrompt="1"/>
          </p:nvPr>
        </p:nvSpPr>
        <p:spPr>
          <a:xfrm>
            <a:off x="616755" y="5628837"/>
            <a:ext cx="4801849" cy="619563"/>
          </a:xfrm>
        </p:spPr>
        <p:txBody>
          <a:bodyPr/>
          <a:lstStyle>
            <a:lvl1pPr marL="0" indent="0" algn="l">
              <a:lnSpc>
                <a:spcPct val="90000"/>
              </a:lnSpc>
              <a:buNone/>
              <a:defRPr sz="2000" spc="30"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&lt;Insert subtitle – optional&gt;</a:t>
            </a:r>
          </a:p>
        </p:txBody>
      </p:sp>
      <p:sp>
        <p:nvSpPr>
          <p:cNvPr id="9" name="Text Placeholder 8"/>
          <p:cNvSpPr>
            <a:spLocks noGrp="1"/>
          </p:cNvSpPr>
          <p:nvPr>
            <p:ph type="body" sz="quarter" idx="13" hasCustomPrompt="1"/>
          </p:nvPr>
        </p:nvSpPr>
        <p:spPr>
          <a:xfrm>
            <a:off x="616755" y="5374232"/>
            <a:ext cx="2581947" cy="189351"/>
          </a:xfrm>
        </p:spPr>
        <p:txBody>
          <a:bodyPr/>
          <a:lstStyle>
            <a:lvl1pPr>
              <a:defRPr sz="1400" spc="30">
                <a:solidFill>
                  <a:schemeClr val="accent2"/>
                </a:solidFill>
              </a:defRPr>
            </a:lvl1pPr>
            <a:lvl2pPr>
              <a:defRPr sz="1400"/>
            </a:lvl2pPr>
            <a:lvl3pPr>
              <a:defRPr sz="1400"/>
            </a:lvl3pPr>
            <a:lvl4pPr>
              <a:defRPr sz="1400"/>
            </a:lvl4pPr>
            <a:lvl5pPr>
              <a:defRPr sz="1400"/>
            </a:lvl5pPr>
          </a:lstStyle>
          <a:p>
            <a:pPr lvl="0"/>
            <a:r>
              <a:rPr lang="en-US" dirty="0"/>
              <a:t>Insert Date Here</a:t>
            </a:r>
          </a:p>
        </p:txBody>
      </p:sp>
    </p:spTree>
    <p:extLst>
      <p:ext uri="{BB962C8B-B14F-4D97-AF65-F5344CB8AC3E}">
        <p14:creationId xmlns:p14="http://schemas.microsoft.com/office/powerpoint/2010/main" val="13323609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ubdivider – Warm Gray">
    <p:bg>
      <p:bgPr>
        <a:solidFill>
          <a:schemeClr val="accent4"/>
        </a:solidFill>
        <a:effectLst/>
      </p:bgPr>
    </p:bg>
    <p:spTree>
      <p:nvGrpSpPr>
        <p:cNvPr id="1" name=""/>
        <p:cNvGrpSpPr/>
        <p:nvPr/>
      </p:nvGrpSpPr>
      <p:grpSpPr>
        <a:xfrm>
          <a:off x="0" y="0"/>
          <a:ext cx="0" cy="0"/>
          <a:chOff x="0" y="0"/>
          <a:chExt cx="0" cy="0"/>
        </a:xfrm>
      </p:grpSpPr>
      <p:pic>
        <p:nvPicPr>
          <p:cNvPr id="7" name="Picture 6" descr="MRK_SubDivider.jpg"/>
          <p:cNvPicPr>
            <a:picLocks noChangeAspect="1"/>
          </p:cNvPicPr>
          <p:nvPr userDrawn="1"/>
        </p:nvPicPr>
        <p:blipFill>
          <a:blip r:embed="rId2"/>
          <a:stretch>
            <a:fillRect/>
          </a:stretch>
        </p:blipFill>
        <p:spPr bwMode="ltGray">
          <a:xfrm>
            <a:off x="-9211" y="-4858"/>
            <a:ext cx="12210420" cy="6867716"/>
          </a:xfrm>
          <a:prstGeom prst="rect">
            <a:avLst/>
          </a:prstGeom>
        </p:spPr>
      </p:pic>
      <p:sp>
        <p:nvSpPr>
          <p:cNvPr id="2" name="Title 1"/>
          <p:cNvSpPr>
            <a:spLocks noGrp="1"/>
          </p:cNvSpPr>
          <p:nvPr>
            <p:ph type="title" hasCustomPrompt="1"/>
          </p:nvPr>
        </p:nvSpPr>
        <p:spPr>
          <a:xfrm>
            <a:off x="619545" y="2256205"/>
            <a:ext cx="6570528" cy="2345590"/>
          </a:xfrm>
        </p:spPr>
        <p:txBody>
          <a:bodyPr anchor="ctr" anchorCtr="0"/>
          <a:lstStyle>
            <a:lvl1pPr algn="l">
              <a:lnSpc>
                <a:spcPct val="90000"/>
              </a:lnSpc>
              <a:defRPr sz="3600" b="0" cap="none" spc="50" baseline="0">
                <a:solidFill>
                  <a:schemeClr val="tx1"/>
                </a:solidFill>
              </a:defRPr>
            </a:lvl1pPr>
          </a:lstStyle>
          <a:p>
            <a:r>
              <a:rPr lang="en-US" dirty="0"/>
              <a:t>&lt;Insert Title&gt;</a:t>
            </a:r>
          </a:p>
        </p:txBody>
      </p:sp>
      <p:sp>
        <p:nvSpPr>
          <p:cNvPr id="3" name="Text Placeholder 2"/>
          <p:cNvSpPr>
            <a:spLocks noGrp="1"/>
          </p:cNvSpPr>
          <p:nvPr>
            <p:ph type="body" idx="1" hasCustomPrompt="1"/>
          </p:nvPr>
        </p:nvSpPr>
        <p:spPr>
          <a:xfrm>
            <a:off x="619545" y="4631270"/>
            <a:ext cx="6570528" cy="1380067"/>
          </a:xfrm>
        </p:spPr>
        <p:txBody>
          <a:bodyPr anchor="t" anchorCtr="0"/>
          <a:lstStyle>
            <a:lvl1pPr marL="0" indent="0">
              <a:lnSpc>
                <a:spcPct val="95000"/>
              </a:lnSpc>
              <a:buNone/>
              <a:defRPr sz="2000" baseline="0">
                <a:solidFill>
                  <a:srgbClr val="000000"/>
                </a:solidFill>
              </a:defRPr>
            </a:lvl1pPr>
            <a:lvl2pPr marL="185738" indent="-152400">
              <a:lnSpc>
                <a:spcPct val="95000"/>
              </a:lnSpc>
              <a:spcBef>
                <a:spcPts val="200"/>
              </a:spcBef>
              <a:buFont typeface="Arial"/>
              <a:buChar char="•"/>
              <a:defRPr sz="2000">
                <a:solidFill>
                  <a:srgbClr val="000000"/>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&lt;Optional Subtitle&gt;</a:t>
            </a: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4D97F68-CC38-3C48-B083-3B4A1457065E}" type="slidenum">
              <a:rPr lang="en-US" smtClean="0"/>
              <a:pPr/>
              <a:t>‹#›</a:t>
            </a:fld>
            <a:endParaRPr lang="en-US"/>
          </a:p>
        </p:txBody>
      </p:sp>
      <p:grpSp>
        <p:nvGrpSpPr>
          <p:cNvPr id="8" name="Group 7"/>
          <p:cNvGrpSpPr/>
          <p:nvPr userDrawn="1"/>
        </p:nvGrpSpPr>
        <p:grpSpPr>
          <a:xfrm>
            <a:off x="93462" y="5977662"/>
            <a:ext cx="4835583" cy="789128"/>
            <a:chOff x="222030" y="5963374"/>
            <a:chExt cx="4834324" cy="789128"/>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0" y="5963374"/>
              <a:ext cx="789128" cy="789128"/>
            </a:xfrm>
            <a:prstGeom prst="rect">
              <a:avLst/>
            </a:prstGeom>
            <a:effectLst>
              <a:softEdge rad="38100"/>
            </a:effectLst>
          </p:spPr>
        </p:pic>
        <p:sp>
          <p:nvSpPr>
            <p:cNvPr id="10" name="TextBox 9"/>
            <p:cNvSpPr txBox="1"/>
            <p:nvPr/>
          </p:nvSpPr>
          <p:spPr>
            <a:xfrm>
              <a:off x="1053624" y="6019384"/>
              <a:ext cx="4002730" cy="677108"/>
            </a:xfrm>
            <a:prstGeom prst="rect">
              <a:avLst/>
            </a:prstGeom>
            <a:noFill/>
          </p:spPr>
          <p:txBody>
            <a:bodyPr wrap="square" lIns="0" tIns="0" rIns="0" bIns="0" rtlCol="0" anchor="t" anchorCtr="0">
              <a:spAutoFit/>
            </a:bodyPr>
            <a:lstStyle/>
            <a:p>
              <a:r>
                <a:rPr lang="en-US" sz="2000" b="1" u="sng" kern="600" spc="30" dirty="0">
                  <a:solidFill>
                    <a:schemeClr val="tx1"/>
                  </a:solidFill>
                  <a:uFill>
                    <a:solidFill>
                      <a:schemeClr val="accent2"/>
                    </a:solidFill>
                  </a:uFill>
                </a:rPr>
                <a:t>CUSTOMER &amp; DATA ANALYTICS</a:t>
              </a:r>
            </a:p>
            <a:p>
              <a:r>
                <a:rPr lang="en-US" sz="1800" b="1" kern="600" spc="30" dirty="0">
                  <a:solidFill>
                    <a:schemeClr val="tx1"/>
                  </a:solidFill>
                  <a:latin typeface="Calibri" panose="020F0502020204030204" pitchFamily="34" charset="0"/>
                  <a:cs typeface="Calibri" panose="020F0502020204030204" pitchFamily="34" charset="0"/>
                </a:rPr>
                <a:t>Making </a:t>
              </a:r>
              <a:r>
                <a:rPr lang="en-US" sz="2400" b="1" kern="600" spc="30" dirty="0">
                  <a:solidFill>
                    <a:schemeClr val="tx1"/>
                  </a:solidFill>
                  <a:latin typeface="Calibri" panose="020F0502020204030204" pitchFamily="34" charset="0"/>
                  <a:cs typeface="Calibri" panose="020F0502020204030204" pitchFamily="34" charset="0"/>
                </a:rPr>
                <a:t>BIG</a:t>
              </a:r>
              <a:r>
                <a:rPr lang="en-US" sz="1800" b="1" kern="600" spc="30" dirty="0">
                  <a:solidFill>
                    <a:schemeClr val="tx1"/>
                  </a:solidFill>
                  <a:latin typeface="Calibri" panose="020F0502020204030204" pitchFamily="34" charset="0"/>
                  <a:cs typeface="Calibri" panose="020F0502020204030204" pitchFamily="34" charset="0"/>
                </a:rPr>
                <a:t> Data </a:t>
              </a:r>
              <a:r>
                <a:rPr lang="en-US" sz="1400" b="1" kern="600" spc="30" dirty="0">
                  <a:solidFill>
                    <a:schemeClr val="tx1"/>
                  </a:solidFill>
                  <a:latin typeface="Calibri" panose="020F0502020204030204" pitchFamily="34" charset="0"/>
                  <a:cs typeface="Calibri" panose="020F0502020204030204" pitchFamily="34" charset="0"/>
                </a:rPr>
                <a:t>SMALL</a:t>
              </a:r>
            </a:p>
          </p:txBody>
        </p:sp>
      </p:grpSp>
    </p:spTree>
    <p:extLst>
      <p:ext uri="{BB962C8B-B14F-4D97-AF65-F5344CB8AC3E}">
        <p14:creationId xmlns:p14="http://schemas.microsoft.com/office/powerpoint/2010/main" val="299865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dirty="0"/>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84278770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dirty="0"/>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8753369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5226988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September 22,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2374179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endParaRPr lang="en-US" dirty="0"/>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September 22,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dirty="0"/>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US" dirty="0"/>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60">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3" name="MSIPCMContentMarking" descr="{&quot;HashCode&quot;:1468442394,&quot;Placement&quot;:&quot;Header&quot;,&quot;Top&quot;:0.0,&quot;Left&quot;:0.0,&quot;SlideWidth&quot;:960,&quot;SlideHeight&quot;:540}">
            <a:extLst>
              <a:ext uri="{FF2B5EF4-FFF2-40B4-BE49-F238E27FC236}">
                <a16:creationId xmlns:a16="http://schemas.microsoft.com/office/drawing/2014/main" id="{46AA26BA-D8B4-4593-8CCC-FC18C6E052FD}"/>
              </a:ext>
            </a:extLst>
          </p:cNvPr>
          <p:cNvSpPr txBox="1"/>
          <p:nvPr userDrawn="1"/>
        </p:nvSpPr>
        <p:spPr>
          <a:xfrm>
            <a:off x="0" y="0"/>
            <a:ext cx="10180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00B294"/>
                </a:solidFill>
                <a:latin typeface="Calibri" panose="020F0502020204030204" pitchFamily="34" charset="0"/>
              </a:rPr>
              <a:t>Proprietary</a:t>
            </a:r>
            <a:endParaRPr lang="en-US" sz="1200" dirty="0">
              <a:solidFill>
                <a:srgbClr val="00B294"/>
              </a:solidFill>
              <a:latin typeface="Calibri" panose="020F0502020204030204" pitchFamily="34" charset="0"/>
            </a:endParaRPr>
          </a:p>
        </p:txBody>
      </p:sp>
    </p:spTree>
    <p:extLst>
      <p:ext uri="{BB962C8B-B14F-4D97-AF65-F5344CB8AC3E}">
        <p14:creationId xmlns:p14="http://schemas.microsoft.com/office/powerpoint/2010/main" val="554049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87" r:id="rId6"/>
    <p:sldLayoutId id="2147483688" r:id="rId7"/>
    <p:sldLayoutId id="2147483722" r:id="rId8"/>
    <p:sldLayoutId id="2147483723" r:id="rId9"/>
    <p:sldLayoutId id="2147483676" r:id="rId10"/>
    <p:sldLayoutId id="2147483721" r:id="rId11"/>
    <p:sldLayoutId id="2147483724" r:id="rId12"/>
    <p:sldLayoutId id="2147483710" r:id="rId13"/>
    <p:sldLayoutId id="2147483709" r:id="rId14"/>
    <p:sldLayoutId id="2147483691" r:id="rId15"/>
    <p:sldLayoutId id="2147483729" r:id="rId16"/>
    <p:sldLayoutId id="2147483725" r:id="rId17"/>
    <p:sldLayoutId id="2147483701" r:id="rId18"/>
    <p:sldLayoutId id="2147483702" r:id="rId19"/>
    <p:sldLayoutId id="2147483726" r:id="rId20"/>
    <p:sldLayoutId id="2147483728" r:id="rId21"/>
    <p:sldLayoutId id="2147483727" r:id="rId22"/>
    <p:sldLayoutId id="2147483730" r:id="rId23"/>
    <p:sldLayoutId id="2147483731" r:id="rId24"/>
    <p:sldLayoutId id="2147483700" r:id="rId25"/>
    <p:sldLayoutId id="2147483705" r:id="rId26"/>
    <p:sldLayoutId id="2147483704" r:id="rId27"/>
    <p:sldLayoutId id="2147483706" r:id="rId28"/>
    <p:sldLayoutId id="2147483707" r:id="rId29"/>
    <p:sldLayoutId id="2147483703" r:id="rId30"/>
    <p:sldLayoutId id="2147483696" r:id="rId31"/>
    <p:sldLayoutId id="2147483695" r:id="rId32"/>
    <p:sldLayoutId id="2147483697" r:id="rId33"/>
    <p:sldLayoutId id="2147483675" r:id="rId34"/>
    <p:sldLayoutId id="2147483692" r:id="rId35"/>
    <p:sldLayoutId id="2147483693" r:id="rId36"/>
    <p:sldLayoutId id="2147483698" r:id="rId37"/>
    <p:sldLayoutId id="2147483699" r:id="rId38"/>
    <p:sldLayoutId id="2147483689" r:id="rId39"/>
    <p:sldLayoutId id="2147483690" r:id="rId40"/>
    <p:sldLayoutId id="2147483711" r:id="rId41"/>
    <p:sldLayoutId id="2147483715" r:id="rId42"/>
    <p:sldLayoutId id="2147483712" r:id="rId43"/>
    <p:sldLayoutId id="2147483713" r:id="rId44"/>
    <p:sldLayoutId id="2147483714" r:id="rId45"/>
    <p:sldLayoutId id="2147483718" r:id="rId46"/>
    <p:sldLayoutId id="2147483716" r:id="rId47"/>
    <p:sldLayoutId id="2147483717" r:id="rId48"/>
    <p:sldLayoutId id="2147483720" r:id="rId49"/>
    <p:sldLayoutId id="2147483719" r:id="rId50"/>
    <p:sldLayoutId id="2147483678" r:id="rId51"/>
    <p:sldLayoutId id="2147483679" r:id="rId52"/>
    <p:sldLayoutId id="2147483732" r:id="rId53"/>
    <p:sldLayoutId id="2147483733" r:id="rId54"/>
    <p:sldLayoutId id="2147483734" r:id="rId55"/>
    <p:sldLayoutId id="2147483735" r:id="rId56"/>
    <p:sldLayoutId id="2147483738" r:id="rId57"/>
    <p:sldLayoutId id="2147483739" r:id="rId58"/>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38" userDrawn="1">
          <p15:clr>
            <a:srgbClr val="F26B43"/>
          </p15:clr>
        </p15:guide>
        <p15:guide id="4" pos="2511" userDrawn="1">
          <p15:clr>
            <a:srgbClr val="F26B43"/>
          </p15:clr>
        </p15:guide>
        <p15:guide id="5" pos="2704" userDrawn="1">
          <p15:clr>
            <a:srgbClr val="F26B43"/>
          </p15:clr>
        </p15:guide>
        <p15:guide id="6" pos="4977" userDrawn="1">
          <p15:clr>
            <a:srgbClr val="F26B43"/>
          </p15:clr>
        </p15:guide>
        <p15:guide id="7" pos="5169" userDrawn="1">
          <p15:clr>
            <a:srgbClr val="F26B43"/>
          </p15:clr>
        </p15:guide>
        <p15:guide id="8" pos="7442" userDrawn="1">
          <p15:clr>
            <a:srgbClr val="F26B43"/>
          </p15:clr>
        </p15:guide>
        <p15:guide id="9" orient="horz" pos="238" userDrawn="1">
          <p15:clr>
            <a:srgbClr val="F26B43"/>
          </p15:clr>
        </p15:guide>
        <p15:guide id="10" orient="horz" pos="4020" userDrawn="1">
          <p15:clr>
            <a:srgbClr val="F26B43"/>
          </p15:clr>
        </p15:guide>
        <p15:guide id="11" orient="horz" pos="1751" userDrawn="1">
          <p15:clr>
            <a:srgbClr val="F26B43"/>
          </p15:clr>
        </p15:guide>
        <p15:guide id="12" orient="horz" pos="1213" userDrawn="1">
          <p15:clr>
            <a:srgbClr val="F26B43"/>
          </p15:clr>
        </p15:guide>
        <p15:guide id="13" orient="horz" pos="7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490D-8D17-414E-B881-9623CBCC1E2F}"/>
              </a:ext>
            </a:extLst>
          </p:cNvPr>
          <p:cNvSpPr>
            <a:spLocks noGrp="1"/>
          </p:cNvSpPr>
          <p:nvPr>
            <p:ph type="ctrTitle"/>
          </p:nvPr>
        </p:nvSpPr>
        <p:spPr>
          <a:xfrm>
            <a:off x="377824" y="1228725"/>
            <a:ext cx="11436351" cy="2200275"/>
          </a:xfrm>
        </p:spPr>
        <p:txBody>
          <a:bodyPr/>
          <a:lstStyle/>
          <a:p>
            <a:r>
              <a:rPr lang="en-GB" dirty="0"/>
              <a:t>9. Computing ROIs</a:t>
            </a:r>
          </a:p>
        </p:txBody>
      </p:sp>
    </p:spTree>
    <p:extLst>
      <p:ext uri="{BB962C8B-B14F-4D97-AF65-F5344CB8AC3E}">
        <p14:creationId xmlns:p14="http://schemas.microsoft.com/office/powerpoint/2010/main" val="12845165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BB35-1A4D-7EA8-4FAC-C3B6ABECBB29}"/>
              </a:ext>
            </a:extLst>
          </p:cNvPr>
          <p:cNvSpPr>
            <a:spLocks noGrp="1"/>
          </p:cNvSpPr>
          <p:nvPr>
            <p:ph type="title"/>
          </p:nvPr>
        </p:nvSpPr>
        <p:spPr/>
        <p:txBody>
          <a:bodyPr/>
          <a:lstStyle/>
          <a:p>
            <a:r>
              <a:rPr lang="en-US" dirty="0"/>
              <a:t>ROI Definition </a:t>
            </a:r>
          </a:p>
        </p:txBody>
      </p:sp>
      <p:sp>
        <p:nvSpPr>
          <p:cNvPr id="3" name="Slide Number Placeholder 2">
            <a:extLst>
              <a:ext uri="{FF2B5EF4-FFF2-40B4-BE49-F238E27FC236}">
                <a16:creationId xmlns:a16="http://schemas.microsoft.com/office/drawing/2014/main" id="{E8F68E11-08D9-054F-50A6-471023A5B309}"/>
              </a:ext>
            </a:extLst>
          </p:cNvPr>
          <p:cNvSpPr>
            <a:spLocks noGrp="1"/>
          </p:cNvSpPr>
          <p:nvPr>
            <p:ph type="sldNum" sz="quarter" idx="12"/>
          </p:nvPr>
        </p:nvSpPr>
        <p:spPr/>
        <p:txBody>
          <a:bodyPr/>
          <a:lstStyle/>
          <a:p>
            <a:fld id="{29CC380D-5F44-41E8-971E-CDD19ED6F8E3}" type="slidenum">
              <a:rPr lang="en-GB" smtClean="0"/>
              <a:t>2</a:t>
            </a:fld>
            <a:endParaRPr lang="en-GB"/>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16E6459-31DC-8C8D-9743-BEB97B97E0E8}"/>
                  </a:ext>
                </a:extLst>
              </p:cNvPr>
              <p:cNvSpPr>
                <a:spLocks noGrp="1"/>
              </p:cNvSpPr>
              <p:nvPr>
                <p:ph sz="quarter" idx="14"/>
              </p:nvPr>
            </p:nvSpPr>
            <p:spPr>
              <a:xfrm>
                <a:off x="374904" y="1610729"/>
                <a:ext cx="11209840" cy="4208180"/>
              </a:xfrm>
            </p:spPr>
            <p:txBody>
              <a:bodyPr/>
              <a:lstStyle/>
              <a:p>
                <a:r>
                  <a:rPr lang="en-US" sz="1600" dirty="0"/>
                  <a:t>In simple terms ROI (Return on Investment) can be defined as the ratio of revenue and spend. Few people also try to define it as ratio of profit and spend and depends on the business context and audience.</a:t>
                </a:r>
              </a:p>
              <a:p>
                <a:r>
                  <a:rPr lang="en-US" sz="1600" dirty="0"/>
                  <a:t>At Merck – we follow revenue-based ROI </a:t>
                </a:r>
              </a:p>
              <a:p>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𝑅𝑂𝐼</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𝑝𝑟𝑜𝑚𝑜𝑡𝑖𝑜𝑛𝑎𝑙</m:t>
                      </m:r>
                      <m:r>
                        <a:rPr lang="en-US" sz="1600" b="0" i="1" smtClean="0">
                          <a:latin typeface="Cambria Math" panose="02040503050406030204" pitchFamily="18" charset="0"/>
                        </a:rPr>
                        <m:t> </m:t>
                      </m:r>
                      <m:r>
                        <a:rPr lang="en-US" sz="1600" b="0" i="1" smtClean="0">
                          <a:latin typeface="Cambria Math" panose="02040503050406030204" pitchFamily="18" charset="0"/>
                        </a:rPr>
                        <m:t>𝑐h𝑎𝑛𝑛𝑒𝑙</m:t>
                      </m:r>
                      <m:r>
                        <a:rPr lang="en-US" sz="160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𝑅𝑒𝑣𝑒𝑛𝑢𝑒</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𝑐h𝑎𝑛𝑛𝑒𝑙</m:t>
                          </m:r>
                        </m:num>
                        <m:den>
                          <m:r>
                            <a:rPr lang="en-US" sz="1600" b="0" i="1" smtClean="0">
                              <a:latin typeface="Cambria Math" panose="02040503050406030204" pitchFamily="18" charset="0"/>
                            </a:rPr>
                            <m:t>𝐼𝑛𝑣𝑒𝑠𝑡𝑚𝑒𝑛𝑡</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𝑡h𝑒</m:t>
                          </m:r>
                          <m:r>
                            <a:rPr lang="en-US" sz="1600" b="0" i="1" smtClean="0">
                              <a:latin typeface="Cambria Math" panose="02040503050406030204" pitchFamily="18" charset="0"/>
                            </a:rPr>
                            <m:t> </m:t>
                          </m:r>
                          <m:r>
                            <a:rPr lang="en-US" sz="1600" b="0" i="1" smtClean="0">
                              <a:latin typeface="Cambria Math" panose="02040503050406030204" pitchFamily="18" charset="0"/>
                            </a:rPr>
                            <m:t>𝑐h𝑎𝑛𝑛𝑒𝑙</m:t>
                          </m:r>
                        </m:den>
                      </m:f>
                    </m:oMath>
                  </m:oMathPara>
                </a14:m>
                <a:endParaRPr lang="en-US" sz="1600" dirty="0"/>
              </a:p>
              <a:p>
                <a:endParaRPr lang="en-US" sz="1600" dirty="0"/>
              </a:p>
              <a:p>
                <a:r>
                  <a:rPr lang="en-US" sz="1600" dirty="0"/>
                  <a:t>Incremental Revenue can be Short Term (1 year) or Long Term (3 Year)</a:t>
                </a:r>
              </a:p>
              <a:p>
                <a:r>
                  <a:rPr lang="en-US" sz="1600" dirty="0"/>
                  <a:t>Investment – the total spend for the channel.</a:t>
                </a:r>
              </a:p>
              <a:p>
                <a:endParaRPr lang="en-US" sz="1600" dirty="0"/>
              </a:p>
              <a:p>
                <a:endParaRPr lang="en-US" sz="1600" dirty="0"/>
              </a:p>
              <a:p>
                <a:endParaRPr lang="en-US" sz="1600" dirty="0"/>
              </a:p>
              <a:p>
                <a:endParaRPr lang="en-US" sz="1600" dirty="0"/>
              </a:p>
            </p:txBody>
          </p:sp>
        </mc:Choice>
        <mc:Fallback xmlns="">
          <p:sp>
            <p:nvSpPr>
              <p:cNvPr id="7" name="Content Placeholder 6">
                <a:extLst>
                  <a:ext uri="{FF2B5EF4-FFF2-40B4-BE49-F238E27FC236}">
                    <a16:creationId xmlns:a16="http://schemas.microsoft.com/office/drawing/2014/main" id="{316E6459-31DC-8C8D-9743-BEB97B97E0E8}"/>
                  </a:ext>
                </a:extLst>
              </p:cNvPr>
              <p:cNvSpPr>
                <a:spLocks noGrp="1" noRot="1" noChangeAspect="1" noMove="1" noResize="1" noEditPoints="1" noAdjustHandles="1" noChangeArrowheads="1" noChangeShapeType="1" noTextEdit="1"/>
              </p:cNvSpPr>
              <p:nvPr>
                <p:ph sz="quarter" idx="14"/>
              </p:nvPr>
            </p:nvSpPr>
            <p:spPr>
              <a:xfrm>
                <a:off x="374904" y="1610729"/>
                <a:ext cx="11209840" cy="4208180"/>
              </a:xfrm>
              <a:blipFill>
                <a:blip r:embed="rId2"/>
                <a:stretch>
                  <a:fillRect l="-1143" t="-1447"/>
                </a:stretch>
              </a:blipFill>
            </p:spPr>
            <p:txBody>
              <a:bodyPr/>
              <a:lstStyle/>
              <a:p>
                <a:r>
                  <a:rPr lang="en-US">
                    <a:noFill/>
                  </a:rPr>
                  <a:t> </a:t>
                </a:r>
              </a:p>
            </p:txBody>
          </p:sp>
        </mc:Fallback>
      </mc:AlternateContent>
    </p:spTree>
    <p:extLst>
      <p:ext uri="{BB962C8B-B14F-4D97-AF65-F5344CB8AC3E}">
        <p14:creationId xmlns:p14="http://schemas.microsoft.com/office/powerpoint/2010/main" val="26526169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BB35-1A4D-7EA8-4FAC-C3B6ABECBB29}"/>
              </a:ext>
            </a:extLst>
          </p:cNvPr>
          <p:cNvSpPr>
            <a:spLocks noGrp="1"/>
          </p:cNvSpPr>
          <p:nvPr>
            <p:ph type="title"/>
          </p:nvPr>
        </p:nvSpPr>
        <p:spPr/>
        <p:txBody>
          <a:bodyPr/>
          <a:lstStyle/>
          <a:p>
            <a:r>
              <a:rPr lang="en-US" dirty="0"/>
              <a:t>NPV (Net Present Value)</a:t>
            </a:r>
          </a:p>
        </p:txBody>
      </p:sp>
      <p:sp>
        <p:nvSpPr>
          <p:cNvPr id="3" name="Slide Number Placeholder 2">
            <a:extLst>
              <a:ext uri="{FF2B5EF4-FFF2-40B4-BE49-F238E27FC236}">
                <a16:creationId xmlns:a16="http://schemas.microsoft.com/office/drawing/2014/main" id="{E8F68E11-08D9-054F-50A6-471023A5B309}"/>
              </a:ext>
            </a:extLst>
          </p:cNvPr>
          <p:cNvSpPr>
            <a:spLocks noGrp="1"/>
          </p:cNvSpPr>
          <p:nvPr>
            <p:ph type="sldNum" sz="quarter" idx="12"/>
          </p:nvPr>
        </p:nvSpPr>
        <p:spPr/>
        <p:txBody>
          <a:bodyPr/>
          <a:lstStyle/>
          <a:p>
            <a:fld id="{29CC380D-5F44-41E8-971E-CDD19ED6F8E3}" type="slidenum">
              <a:rPr lang="en-GB" smtClean="0"/>
              <a:t>3</a:t>
            </a:fld>
            <a:endParaRPr lang="en-GB"/>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16E6459-31DC-8C8D-9743-BEB97B97E0E8}"/>
                  </a:ext>
                </a:extLst>
              </p:cNvPr>
              <p:cNvSpPr>
                <a:spLocks noGrp="1"/>
              </p:cNvSpPr>
              <p:nvPr>
                <p:ph sz="quarter" idx="14"/>
              </p:nvPr>
            </p:nvSpPr>
            <p:spPr>
              <a:xfrm>
                <a:off x="374904" y="1610729"/>
                <a:ext cx="11209840" cy="4208180"/>
              </a:xfrm>
            </p:spPr>
            <p:txBody>
              <a:bodyPr/>
              <a:lstStyle/>
              <a:p>
                <a:r>
                  <a:rPr lang="en-US" sz="1600" dirty="0"/>
                  <a:t>NPV (Net Present Value) represents the total value of the patients</a:t>
                </a:r>
              </a:p>
              <a:p>
                <a:r>
                  <a:rPr lang="en-US" sz="1600" dirty="0"/>
                  <a:t>NPV (Net Present Value) is calculated based on following parameters for a drug - average price per script, inflation factor, adherence probabilities, working capital, discount rate , expenditure etc. </a:t>
                </a:r>
              </a:p>
              <a:p>
                <a:r>
                  <a:rPr lang="en-US" sz="1600" dirty="0"/>
                  <a:t>We do calculate  1 year (Short Term)  and 3 year (Long Term) NPV values based on the NPV model. </a:t>
                </a:r>
              </a:p>
              <a:p>
                <a:endParaRPr lang="en-US"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𝑅𝑒𝑣𝑒𝑛𝑢𝑒</m:t>
                      </m:r>
                      <m:r>
                        <a:rPr lang="en-US" sz="1600" b="0" i="1" smtClean="0">
                          <a:latin typeface="Cambria Math" panose="02040503050406030204" pitchFamily="18" charset="0"/>
                        </a:rPr>
                        <m:t>=</m:t>
                      </m:r>
                      <m:r>
                        <a:rPr lang="en-US" sz="1600" b="0" i="1" smtClean="0">
                          <a:latin typeface="Cambria Math" panose="02040503050406030204" pitchFamily="18" charset="0"/>
                        </a:rPr>
                        <m:t>𝑁𝑃𝑉</m:t>
                      </m:r>
                      <m:r>
                        <a:rPr lang="en-US" sz="1600" b="0" i="1" smtClean="0">
                          <a:latin typeface="Cambria Math" panose="02040503050406030204" pitchFamily="18" charset="0"/>
                        </a:rPr>
                        <m:t> </m:t>
                      </m:r>
                      <m:r>
                        <a:rPr lang="en-US" sz="1600" b="0" i="1" smtClean="0">
                          <a:latin typeface="Cambria Math" panose="02040503050406030204" pitchFamily="18" charset="0"/>
                        </a:rPr>
                        <m:t>𝑣𝑎𝑙𝑢𝑒</m:t>
                      </m:r>
                      <m:r>
                        <a:rPr lang="en-US" sz="1600" b="0" i="1" smtClean="0">
                          <a:latin typeface="Cambria Math" panose="02040503050406030204" pitchFamily="18" charset="0"/>
                        </a:rPr>
                        <m:t> ∗</m:t>
                      </m:r>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𝑅</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𝑠</m:t>
                      </m:r>
                    </m:oMath>
                  </m:oMathPara>
                </a14:m>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𝑅</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𝑠</m:t>
                      </m:r>
                      <m:r>
                        <a:rPr lang="en-US" sz="1600" b="0" i="1" smtClean="0">
                          <a:latin typeface="Cambria Math" panose="02040503050406030204" pitchFamily="18" charset="0"/>
                        </a:rPr>
                        <m:t>= </m:t>
                      </m:r>
                      <m:r>
                        <a:rPr lang="en-US" sz="1600" b="0" i="1" smtClean="0">
                          <a:latin typeface="Cambria Math" panose="02040503050406030204" pitchFamily="18" charset="0"/>
                        </a:rPr>
                        <m:t>𝐵𝑒𝑡𝑎</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𝐸𝑠𝑡𝑖𝑚𝑎𝑡𝑒</m:t>
                          </m:r>
                        </m:e>
                      </m:d>
                      <m:r>
                        <a:rPr lang="en-US" sz="1600" i="1">
                          <a:latin typeface="Cambria Math" panose="02040503050406030204" pitchFamily="18" charset="0"/>
                        </a:rPr>
                        <m:t>∗</m:t>
                      </m:r>
                      <m:r>
                        <a:rPr lang="en-US" sz="1600" i="1">
                          <a:latin typeface="Cambria Math" panose="02040503050406030204" pitchFamily="18" charset="0"/>
                        </a:rPr>
                        <m:t>𝑇𝑜𝑡𝑎𝑙</m:t>
                      </m:r>
                      <m:r>
                        <a:rPr lang="en-US" sz="1600" i="1">
                          <a:latin typeface="Cambria Math" panose="02040503050406030204" pitchFamily="18" charset="0"/>
                        </a:rPr>
                        <m:t> </m:t>
                      </m:r>
                      <m:r>
                        <a:rPr lang="en-US" sz="1600" i="1">
                          <a:latin typeface="Cambria Math" panose="02040503050406030204" pitchFamily="18" charset="0"/>
                        </a:rPr>
                        <m:t>𝑝𝑟𝑜𝑚𝑜𝑡𝑖𝑜𝑛𝑎𝑙</m:t>
                      </m:r>
                      <m:r>
                        <a:rPr lang="en-US" sz="1600" i="1">
                          <a:latin typeface="Cambria Math" panose="02040503050406030204" pitchFamily="18" charset="0"/>
                        </a:rPr>
                        <m:t> </m:t>
                      </m:r>
                      <m:r>
                        <a:rPr lang="en-US" sz="1600" i="1">
                          <a:latin typeface="Cambria Math" panose="02040503050406030204" pitchFamily="18" charset="0"/>
                        </a:rPr>
                        <m:t>𝑎𝑐𝑡𝑖𝑣𝑖𝑡𝑦</m:t>
                      </m:r>
                      <m:r>
                        <a:rPr lang="en-US" sz="1600" b="0" i="1" smtClean="0">
                          <a:latin typeface="Cambria Math" panose="02040503050406030204" pitchFamily="18" charset="0"/>
                        </a:rPr>
                        <m:t> </m:t>
                      </m:r>
                      <m:r>
                        <a:rPr lang="en-US" sz="1600" i="1">
                          <a:latin typeface="Cambria Math" panose="02040503050406030204" pitchFamily="18" charset="0"/>
                        </a:rPr>
                        <m:t>(</m:t>
                      </m:r>
                      <m:r>
                        <a:rPr lang="en-US" sz="1600" i="1">
                          <a:latin typeface="Cambria Math" panose="02040503050406030204" pitchFamily="18" charset="0"/>
                        </a:rPr>
                        <m:t>𝑓𝑜𝑟</m:t>
                      </m:r>
                      <m:r>
                        <a:rPr lang="en-US" sz="1600" i="1">
                          <a:latin typeface="Cambria Math" panose="02040503050406030204" pitchFamily="18" charset="0"/>
                        </a:rPr>
                        <m:t> </m:t>
                      </m:r>
                      <m:r>
                        <a:rPr lang="en-US" sz="1600" i="1">
                          <a:latin typeface="Cambria Math" panose="02040503050406030204" pitchFamily="18" charset="0"/>
                        </a:rPr>
                        <m:t>𝑟𝑒𝑝𝑜𝑟𝑡𝑖𝑛𝑔</m:t>
                      </m:r>
                      <m:r>
                        <a:rPr lang="en-US" sz="1600" i="1">
                          <a:latin typeface="Cambria Math" panose="02040503050406030204" pitchFamily="18" charset="0"/>
                        </a:rPr>
                        <m:t> </m:t>
                      </m:r>
                      <m:r>
                        <a:rPr lang="en-US" sz="1600" i="1">
                          <a:latin typeface="Cambria Math" panose="02040503050406030204" pitchFamily="18" charset="0"/>
                        </a:rPr>
                        <m:t>𝑝𝑒𝑟𝑖𝑜𝑑</m:t>
                      </m:r>
                      <m:r>
                        <a:rPr lang="en-US" sz="1600" i="1">
                          <a:latin typeface="Cambria Math" panose="02040503050406030204" pitchFamily="18" charset="0"/>
                        </a:rPr>
                        <m:t>)</m:t>
                      </m:r>
                    </m:oMath>
                  </m:oMathPara>
                </a14:m>
                <a:endParaRPr lang="en-US" sz="1600" dirty="0"/>
              </a:p>
              <a:p>
                <a:endParaRPr lang="en-US" sz="1600" dirty="0"/>
              </a:p>
              <a:p>
                <a:r>
                  <a:rPr lang="en-US" sz="1600" dirty="0"/>
                  <a:t>NPV’s do have pre-tax and post-tax value (after applying the tax rates).</a:t>
                </a:r>
              </a:p>
              <a:p>
                <a:r>
                  <a:rPr lang="en-US" sz="1600" dirty="0"/>
                  <a:t>Following are the products for which NPV’s are used – Keytruda, Belsomra, Januvia, Steglatro, Verquvo, Delstrigo/Pifeltro and Dificid</a:t>
                </a:r>
              </a:p>
              <a:p>
                <a:endParaRPr lang="en-US" sz="1600" dirty="0"/>
              </a:p>
              <a:p>
                <a:endParaRPr lang="en-US" sz="1600" dirty="0"/>
              </a:p>
              <a:p>
                <a:endParaRPr lang="en-US" sz="1600" dirty="0"/>
              </a:p>
              <a:p>
                <a:endParaRPr lang="en-US" sz="1600" dirty="0"/>
              </a:p>
            </p:txBody>
          </p:sp>
        </mc:Choice>
        <mc:Fallback xmlns="">
          <p:sp>
            <p:nvSpPr>
              <p:cNvPr id="7" name="Content Placeholder 6">
                <a:extLst>
                  <a:ext uri="{FF2B5EF4-FFF2-40B4-BE49-F238E27FC236}">
                    <a16:creationId xmlns:a16="http://schemas.microsoft.com/office/drawing/2014/main" id="{316E6459-31DC-8C8D-9743-BEB97B97E0E8}"/>
                  </a:ext>
                </a:extLst>
              </p:cNvPr>
              <p:cNvSpPr>
                <a:spLocks noGrp="1" noRot="1" noChangeAspect="1" noMove="1" noResize="1" noEditPoints="1" noAdjustHandles="1" noChangeArrowheads="1" noChangeShapeType="1" noTextEdit="1"/>
              </p:cNvSpPr>
              <p:nvPr>
                <p:ph sz="quarter" idx="14"/>
              </p:nvPr>
            </p:nvSpPr>
            <p:spPr>
              <a:xfrm>
                <a:off x="374904" y="1610729"/>
                <a:ext cx="11209840" cy="4208180"/>
              </a:xfrm>
              <a:blipFill>
                <a:blip r:embed="rId2"/>
                <a:stretch>
                  <a:fillRect l="-1143" t="-1447" r="-871"/>
                </a:stretch>
              </a:blipFill>
            </p:spPr>
            <p:txBody>
              <a:bodyPr/>
              <a:lstStyle/>
              <a:p>
                <a:r>
                  <a:rPr lang="en-US">
                    <a:noFill/>
                  </a:rPr>
                  <a:t> </a:t>
                </a:r>
              </a:p>
            </p:txBody>
          </p:sp>
        </mc:Fallback>
      </mc:AlternateContent>
    </p:spTree>
    <p:extLst>
      <p:ext uri="{BB962C8B-B14F-4D97-AF65-F5344CB8AC3E}">
        <p14:creationId xmlns:p14="http://schemas.microsoft.com/office/powerpoint/2010/main" val="19192504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BB35-1A4D-7EA8-4FAC-C3B6ABECBB29}"/>
              </a:ext>
            </a:extLst>
          </p:cNvPr>
          <p:cNvSpPr>
            <a:spLocks noGrp="1"/>
          </p:cNvSpPr>
          <p:nvPr>
            <p:ph type="title"/>
          </p:nvPr>
        </p:nvSpPr>
        <p:spPr/>
        <p:txBody>
          <a:bodyPr/>
          <a:lstStyle/>
          <a:p>
            <a:r>
              <a:rPr lang="en-US" dirty="0"/>
              <a:t>PGM (Profit Gross Margin)</a:t>
            </a:r>
          </a:p>
        </p:txBody>
      </p:sp>
      <p:sp>
        <p:nvSpPr>
          <p:cNvPr id="3" name="Slide Number Placeholder 2">
            <a:extLst>
              <a:ext uri="{FF2B5EF4-FFF2-40B4-BE49-F238E27FC236}">
                <a16:creationId xmlns:a16="http://schemas.microsoft.com/office/drawing/2014/main" id="{E8F68E11-08D9-054F-50A6-471023A5B309}"/>
              </a:ext>
            </a:extLst>
          </p:cNvPr>
          <p:cNvSpPr>
            <a:spLocks noGrp="1"/>
          </p:cNvSpPr>
          <p:nvPr>
            <p:ph type="sldNum" sz="quarter" idx="12"/>
          </p:nvPr>
        </p:nvSpPr>
        <p:spPr/>
        <p:txBody>
          <a:bodyPr/>
          <a:lstStyle/>
          <a:p>
            <a:fld id="{29CC380D-5F44-41E8-971E-CDD19ED6F8E3}" type="slidenum">
              <a:rPr lang="en-GB" smtClean="0"/>
              <a:t>4</a:t>
            </a:fld>
            <a:endParaRPr lang="en-GB"/>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16E6459-31DC-8C8D-9743-BEB97B97E0E8}"/>
                  </a:ext>
                </a:extLst>
              </p:cNvPr>
              <p:cNvSpPr>
                <a:spLocks noGrp="1"/>
              </p:cNvSpPr>
              <p:nvPr>
                <p:ph sz="quarter" idx="14"/>
              </p:nvPr>
            </p:nvSpPr>
            <p:spPr>
              <a:xfrm>
                <a:off x="374904" y="1610729"/>
                <a:ext cx="11209840" cy="4208180"/>
              </a:xfrm>
            </p:spPr>
            <p:txBody>
              <a:bodyPr/>
              <a:lstStyle/>
              <a:p>
                <a:endParaRPr lang="en-US" sz="1600" dirty="0"/>
              </a:p>
              <a:p>
                <a:r>
                  <a:rPr lang="en-US" sz="1600" dirty="0"/>
                  <a:t>PGM Revenue is defined as the revenue after subtracting the cost of goods sold from the gross revenue </a:t>
                </a:r>
              </a:p>
              <a:p>
                <a:r>
                  <a:rPr lang="en-US" sz="1600" dirty="0"/>
                  <a:t>PGM represent the net value of one script or dose and calculated for 1 year.</a:t>
                </a:r>
              </a:p>
              <a:p>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𝑅𝑒𝑣𝑒𝑛𝑢𝑒</m:t>
                      </m:r>
                      <m:r>
                        <a:rPr lang="en-US" sz="1600" b="0" i="1" smtClean="0">
                          <a:latin typeface="Cambria Math" panose="02040503050406030204" pitchFamily="18" charset="0"/>
                        </a:rPr>
                        <m:t>=</m:t>
                      </m:r>
                      <m:r>
                        <a:rPr lang="en-US" sz="1600" b="0" i="1" smtClean="0">
                          <a:latin typeface="Cambria Math" panose="02040503050406030204" pitchFamily="18" charset="0"/>
                        </a:rPr>
                        <m:t>𝑃𝐺𝑀</m:t>
                      </m:r>
                      <m:r>
                        <a:rPr lang="en-US" sz="1600" b="0" i="1" smtClean="0">
                          <a:latin typeface="Cambria Math" panose="02040503050406030204" pitchFamily="18" charset="0"/>
                        </a:rPr>
                        <m:t> </m:t>
                      </m:r>
                      <m:r>
                        <a:rPr lang="en-US" sz="1600" b="0" i="1" smtClean="0">
                          <a:latin typeface="Cambria Math" panose="02040503050406030204" pitchFamily="18" charset="0"/>
                        </a:rPr>
                        <m:t>𝑣𝑎𝑙𝑢𝑒</m:t>
                      </m:r>
                      <m:r>
                        <a:rPr lang="en-US" sz="1600" b="0" i="1" smtClean="0">
                          <a:latin typeface="Cambria Math" panose="02040503050406030204" pitchFamily="18" charset="0"/>
                        </a:rPr>
                        <m:t> ∗</m:t>
                      </m:r>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𝐷𝑜𝑠𝑒𝑠</m:t>
                      </m:r>
                    </m:oMath>
                  </m:oMathPara>
                </a14:m>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𝐼𝑛𝑐𝑟𝑒𝑚𝑒𝑛𝑡𝑎𝑙</m:t>
                      </m:r>
                      <m:r>
                        <a:rPr lang="en-US" sz="1600" b="0" i="1" smtClean="0">
                          <a:latin typeface="Cambria Math" panose="02040503050406030204" pitchFamily="18" charset="0"/>
                        </a:rPr>
                        <m:t> </m:t>
                      </m:r>
                      <m:r>
                        <a:rPr lang="en-US" sz="1600" b="0" i="1" smtClean="0">
                          <a:latin typeface="Cambria Math" panose="02040503050406030204" pitchFamily="18" charset="0"/>
                        </a:rPr>
                        <m:t>𝐷𝑜𝑠𝑒𝑠</m:t>
                      </m:r>
                      <m:r>
                        <a:rPr lang="en-US" sz="1600" b="0" i="1" smtClean="0">
                          <a:latin typeface="Cambria Math" panose="02040503050406030204" pitchFamily="18" charset="0"/>
                        </a:rPr>
                        <m:t>= </m:t>
                      </m:r>
                      <m:r>
                        <a:rPr lang="en-US" sz="1600" b="0" i="1" smtClean="0">
                          <a:latin typeface="Cambria Math" panose="02040503050406030204" pitchFamily="18" charset="0"/>
                        </a:rPr>
                        <m:t>𝐵𝑒𝑡𝑎</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𝐸𝑠𝑡𝑖𝑚𝑎𝑡𝑒</m:t>
                          </m:r>
                        </m:e>
                      </m:d>
                      <m:r>
                        <a:rPr lang="en-US" sz="1600" b="0" i="1" smtClean="0">
                          <a:latin typeface="Cambria Math" panose="02040503050406030204" pitchFamily="18" charset="0"/>
                        </a:rPr>
                        <m:t>∗</m:t>
                      </m:r>
                      <m:r>
                        <a:rPr lang="en-US" sz="1600" b="0" i="1" smtClean="0">
                          <a:latin typeface="Cambria Math" panose="02040503050406030204" pitchFamily="18" charset="0"/>
                        </a:rPr>
                        <m:t>𝑇𝑜𝑡𝑎𝑙</m:t>
                      </m:r>
                      <m:r>
                        <a:rPr lang="en-US" sz="1600" b="0" i="1" smtClean="0">
                          <a:latin typeface="Cambria Math" panose="02040503050406030204" pitchFamily="18" charset="0"/>
                        </a:rPr>
                        <m:t> </m:t>
                      </m:r>
                      <m:r>
                        <a:rPr lang="en-US" sz="1600" b="0" i="1" smtClean="0">
                          <a:latin typeface="Cambria Math" panose="02040503050406030204" pitchFamily="18" charset="0"/>
                        </a:rPr>
                        <m:t>𝑝𝑟𝑜𝑚𝑜𝑡𝑖𝑜𝑛𝑎𝑙</m:t>
                      </m:r>
                      <m:r>
                        <a:rPr lang="en-US" sz="1600" b="0" i="1" smtClean="0">
                          <a:latin typeface="Cambria Math" panose="02040503050406030204" pitchFamily="18" charset="0"/>
                        </a:rPr>
                        <m:t> </m:t>
                      </m:r>
                      <m:r>
                        <a:rPr lang="en-US" sz="1600" b="0" i="1" smtClean="0">
                          <a:latin typeface="Cambria Math" panose="02040503050406030204" pitchFamily="18" charset="0"/>
                        </a:rPr>
                        <m:t>𝑎𝑐𝑡𝑖𝑣𝑖𝑡𝑦</m:t>
                      </m:r>
                      <m:r>
                        <a:rPr lang="en-US" sz="1600" b="0" i="1" smtClean="0">
                          <a:latin typeface="Cambria Math" panose="02040503050406030204" pitchFamily="18" charset="0"/>
                        </a:rPr>
                        <m:t> (</m:t>
                      </m:r>
                      <m:r>
                        <a:rPr lang="en-US" sz="1600" b="0" i="1" smtClean="0">
                          <a:latin typeface="Cambria Math" panose="02040503050406030204" pitchFamily="18" charset="0"/>
                        </a:rPr>
                        <m:t>𝑓𝑜𝑟</m:t>
                      </m:r>
                      <m:r>
                        <a:rPr lang="en-US" sz="1600" b="0" i="1" smtClean="0">
                          <a:latin typeface="Cambria Math" panose="02040503050406030204" pitchFamily="18" charset="0"/>
                        </a:rPr>
                        <m:t> </m:t>
                      </m:r>
                      <m:r>
                        <a:rPr lang="en-US" sz="1600" b="0" i="1" smtClean="0">
                          <a:latin typeface="Cambria Math" panose="02040503050406030204" pitchFamily="18" charset="0"/>
                        </a:rPr>
                        <m:t>𝑟𝑒𝑝𝑜𝑟𝑡𝑖𝑛𝑔</m:t>
                      </m:r>
                      <m:r>
                        <a:rPr lang="en-US" sz="1600" b="0" i="1" smtClean="0">
                          <a:latin typeface="Cambria Math" panose="02040503050406030204" pitchFamily="18" charset="0"/>
                        </a:rPr>
                        <m:t> </m:t>
                      </m:r>
                      <m:r>
                        <a:rPr lang="en-US" sz="1600" b="0" i="1" smtClean="0">
                          <a:latin typeface="Cambria Math" panose="02040503050406030204" pitchFamily="18" charset="0"/>
                        </a:rPr>
                        <m:t>𝑝𝑒𝑟𝑖𝑜𝑑</m:t>
                      </m:r>
                      <m:r>
                        <a:rPr lang="en-US" sz="1600" b="0" i="1" smtClean="0">
                          <a:latin typeface="Cambria Math" panose="02040503050406030204" pitchFamily="18" charset="0"/>
                        </a:rPr>
                        <m:t>) </m:t>
                      </m:r>
                    </m:oMath>
                  </m:oMathPara>
                </a14:m>
                <a:endParaRPr lang="en-US" sz="1600" dirty="0"/>
              </a:p>
              <a:p>
                <a:r>
                  <a:rPr lang="en-US" sz="1600" dirty="0"/>
                  <a:t>PGM (Profit Gross Margin) is used for mainly vaccines and have only pre- tax ones</a:t>
                </a:r>
              </a:p>
              <a:p>
                <a:r>
                  <a:rPr lang="en-US" sz="1600" dirty="0"/>
                  <a:t>PGM’s are used for Lenvima, Lynparza, Vaccines (G9, P23, Vaxneuvance, Proquad, Rotateq, Vaqta Ped, Vaqta Adult, Vaxelis)</a:t>
                </a:r>
              </a:p>
              <a:p>
                <a:endParaRPr lang="en-US" sz="1600" dirty="0"/>
              </a:p>
              <a:p>
                <a:endParaRPr lang="en-US" sz="1600" dirty="0"/>
              </a:p>
              <a:p>
                <a:endParaRPr lang="en-US" sz="1600" dirty="0"/>
              </a:p>
            </p:txBody>
          </p:sp>
        </mc:Choice>
        <mc:Fallback xmlns="">
          <p:sp>
            <p:nvSpPr>
              <p:cNvPr id="7" name="Content Placeholder 6">
                <a:extLst>
                  <a:ext uri="{FF2B5EF4-FFF2-40B4-BE49-F238E27FC236}">
                    <a16:creationId xmlns:a16="http://schemas.microsoft.com/office/drawing/2014/main" id="{316E6459-31DC-8C8D-9743-BEB97B97E0E8}"/>
                  </a:ext>
                </a:extLst>
              </p:cNvPr>
              <p:cNvSpPr>
                <a:spLocks noGrp="1" noRot="1" noChangeAspect="1" noMove="1" noResize="1" noEditPoints="1" noAdjustHandles="1" noChangeArrowheads="1" noChangeShapeType="1" noTextEdit="1"/>
              </p:cNvSpPr>
              <p:nvPr>
                <p:ph sz="quarter" idx="14"/>
              </p:nvPr>
            </p:nvSpPr>
            <p:spPr>
              <a:xfrm>
                <a:off x="374904" y="1610729"/>
                <a:ext cx="11209840" cy="4208180"/>
              </a:xfrm>
              <a:blipFill>
                <a:blip r:embed="rId2"/>
                <a:stretch>
                  <a:fillRect l="-1143"/>
                </a:stretch>
              </a:blipFill>
            </p:spPr>
            <p:txBody>
              <a:bodyPr/>
              <a:lstStyle/>
              <a:p>
                <a:r>
                  <a:rPr lang="en-US">
                    <a:noFill/>
                  </a:rPr>
                  <a:t> </a:t>
                </a:r>
              </a:p>
            </p:txBody>
          </p:sp>
        </mc:Fallback>
      </mc:AlternateContent>
    </p:spTree>
    <p:extLst>
      <p:ext uri="{BB962C8B-B14F-4D97-AF65-F5344CB8AC3E}">
        <p14:creationId xmlns:p14="http://schemas.microsoft.com/office/powerpoint/2010/main" val="35076484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B463-CE29-C585-45F4-A186E448D9F8}"/>
              </a:ext>
            </a:extLst>
          </p:cNvPr>
          <p:cNvSpPr>
            <a:spLocks noGrp="1"/>
          </p:cNvSpPr>
          <p:nvPr>
            <p:ph type="title"/>
          </p:nvPr>
        </p:nvSpPr>
        <p:spPr/>
        <p:txBody>
          <a:bodyPr/>
          <a:lstStyle/>
          <a:p>
            <a:r>
              <a:rPr lang="en-US" dirty="0"/>
              <a:t>Output - Estimated pre-tax ROIs and % Contribution for 2023 for G9 Adult</a:t>
            </a:r>
          </a:p>
        </p:txBody>
      </p:sp>
      <p:sp>
        <p:nvSpPr>
          <p:cNvPr id="3" name="Slide Number Placeholder 2">
            <a:extLst>
              <a:ext uri="{FF2B5EF4-FFF2-40B4-BE49-F238E27FC236}">
                <a16:creationId xmlns:a16="http://schemas.microsoft.com/office/drawing/2014/main" id="{F3ADC99D-B64F-F988-BC23-4907C22FE23D}"/>
              </a:ext>
            </a:extLst>
          </p:cNvPr>
          <p:cNvSpPr>
            <a:spLocks noGrp="1"/>
          </p:cNvSpPr>
          <p:nvPr>
            <p:ph type="sldNum" sz="quarter" idx="12"/>
          </p:nvPr>
        </p:nvSpPr>
        <p:spPr/>
        <p:txBody>
          <a:bodyPr/>
          <a:lstStyle/>
          <a:p>
            <a:fld id="{29CC380D-5F44-41E8-971E-CDD19ED6F8E3}" type="slidenum">
              <a:rPr lang="en-GB" smtClean="0"/>
              <a:t>5</a:t>
            </a:fld>
            <a:endParaRPr lang="en-GB"/>
          </a:p>
        </p:txBody>
      </p:sp>
      <p:graphicFrame>
        <p:nvGraphicFramePr>
          <p:cNvPr id="9" name="Table 8">
            <a:extLst>
              <a:ext uri="{FF2B5EF4-FFF2-40B4-BE49-F238E27FC236}">
                <a16:creationId xmlns:a16="http://schemas.microsoft.com/office/drawing/2014/main" id="{9F3FB44C-25A3-CC73-0298-39776DC92A0C}"/>
              </a:ext>
            </a:extLst>
          </p:cNvPr>
          <p:cNvGraphicFramePr>
            <a:graphicFrameLocks noGrp="1"/>
          </p:cNvGraphicFramePr>
          <p:nvPr>
            <p:extLst>
              <p:ext uri="{D42A27DB-BD31-4B8C-83A1-F6EECF244321}">
                <p14:modId xmlns:p14="http://schemas.microsoft.com/office/powerpoint/2010/main" val="1368848814"/>
              </p:ext>
            </p:extLst>
          </p:nvPr>
        </p:nvGraphicFramePr>
        <p:xfrm>
          <a:off x="607255" y="1423715"/>
          <a:ext cx="11206920" cy="4664624"/>
        </p:xfrm>
        <a:graphic>
          <a:graphicData uri="http://schemas.openxmlformats.org/drawingml/2006/table">
            <a:tbl>
              <a:tblPr/>
              <a:tblGrid>
                <a:gridCol w="1271335">
                  <a:extLst>
                    <a:ext uri="{9D8B030D-6E8A-4147-A177-3AD203B41FA5}">
                      <a16:colId xmlns:a16="http://schemas.microsoft.com/office/drawing/2014/main" val="4170937592"/>
                    </a:ext>
                  </a:extLst>
                </a:gridCol>
                <a:gridCol w="1503896">
                  <a:extLst>
                    <a:ext uri="{9D8B030D-6E8A-4147-A177-3AD203B41FA5}">
                      <a16:colId xmlns:a16="http://schemas.microsoft.com/office/drawing/2014/main" val="1208527891"/>
                    </a:ext>
                  </a:extLst>
                </a:gridCol>
                <a:gridCol w="1193814">
                  <a:extLst>
                    <a:ext uri="{9D8B030D-6E8A-4147-A177-3AD203B41FA5}">
                      <a16:colId xmlns:a16="http://schemas.microsoft.com/office/drawing/2014/main" val="3612717483"/>
                    </a:ext>
                  </a:extLst>
                </a:gridCol>
                <a:gridCol w="1703363">
                  <a:extLst>
                    <a:ext uri="{9D8B030D-6E8A-4147-A177-3AD203B41FA5}">
                      <a16:colId xmlns:a16="http://schemas.microsoft.com/office/drawing/2014/main" val="2675634548"/>
                    </a:ext>
                  </a:extLst>
                </a:gridCol>
                <a:gridCol w="1350943">
                  <a:extLst>
                    <a:ext uri="{9D8B030D-6E8A-4147-A177-3AD203B41FA5}">
                      <a16:colId xmlns:a16="http://schemas.microsoft.com/office/drawing/2014/main" val="523830381"/>
                    </a:ext>
                  </a:extLst>
                </a:gridCol>
                <a:gridCol w="945749">
                  <a:extLst>
                    <a:ext uri="{9D8B030D-6E8A-4147-A177-3AD203B41FA5}">
                      <a16:colId xmlns:a16="http://schemas.microsoft.com/office/drawing/2014/main" val="1460985590"/>
                    </a:ext>
                  </a:extLst>
                </a:gridCol>
                <a:gridCol w="1147005">
                  <a:extLst>
                    <a:ext uri="{9D8B030D-6E8A-4147-A177-3AD203B41FA5}">
                      <a16:colId xmlns:a16="http://schemas.microsoft.com/office/drawing/2014/main" val="330126480"/>
                    </a:ext>
                  </a:extLst>
                </a:gridCol>
                <a:gridCol w="1196349">
                  <a:extLst>
                    <a:ext uri="{9D8B030D-6E8A-4147-A177-3AD203B41FA5}">
                      <a16:colId xmlns:a16="http://schemas.microsoft.com/office/drawing/2014/main" val="4094419812"/>
                    </a:ext>
                  </a:extLst>
                </a:gridCol>
                <a:gridCol w="894466">
                  <a:extLst>
                    <a:ext uri="{9D8B030D-6E8A-4147-A177-3AD203B41FA5}">
                      <a16:colId xmlns:a16="http://schemas.microsoft.com/office/drawing/2014/main" val="1875823286"/>
                    </a:ext>
                  </a:extLst>
                </a:gridCol>
              </a:tblGrid>
              <a:tr h="1167086">
                <a:tc>
                  <a:txBody>
                    <a:bodyPr/>
                    <a:lstStyle/>
                    <a:p>
                      <a:pPr algn="ctr" fontAlgn="ctr"/>
                      <a:r>
                        <a:rPr lang="en-US" sz="1200" b="1" i="0" u="none" strike="noStrike">
                          <a:solidFill>
                            <a:srgbClr val="FFFFFF"/>
                          </a:solidFill>
                          <a:effectLst/>
                          <a:latin typeface="Arial" panose="020B0604020202020204" pitchFamily="34" charset="0"/>
                        </a:rPr>
                        <a:t>Product</a:t>
                      </a:r>
                    </a:p>
                  </a:txBody>
                  <a:tcPr marL="9491" marR="9491" marT="949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Channel</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2023 pre-tax Spend ($MM)</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2023 Estimated pre-tax Incr. Doses</a:t>
                      </a:r>
                    </a:p>
                    <a:p>
                      <a:pPr algn="ctr" fontAlgn="ctr"/>
                      <a:r>
                        <a:rPr lang="en-US" sz="1200" b="1" i="0" u="none" strike="noStrike" dirty="0">
                          <a:solidFill>
                            <a:srgbClr val="FFFFFF"/>
                          </a:solidFill>
                          <a:effectLst/>
                          <a:latin typeface="Arial" panose="020B0604020202020204" pitchFamily="34" charset="0"/>
                        </a:rPr>
                        <a:t>(Beta*Total Activity) </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2023 Estimated Pre-Tax Revenue ($MM)</a:t>
                      </a:r>
                    </a:p>
                    <a:p>
                      <a:pPr algn="ctr" fontAlgn="ctr"/>
                      <a:r>
                        <a:rPr lang="en-US" sz="1200" b="1" i="0" u="none" strike="noStrike" dirty="0">
                          <a:solidFill>
                            <a:srgbClr val="FFFFFF"/>
                          </a:solidFill>
                          <a:effectLst/>
                          <a:latin typeface="Arial" panose="020B0604020202020204" pitchFamily="34" charset="0"/>
                        </a:rPr>
                        <a:t>(Incr. Doses * PGM Value)</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2023 Estimated Pre-tax ROI</a:t>
                      </a:r>
                    </a:p>
                    <a:p>
                      <a:pPr algn="ctr" fontAlgn="ctr"/>
                      <a:r>
                        <a:rPr lang="en-US" sz="1200" b="1" i="0" u="none" strike="noStrike" dirty="0">
                          <a:solidFill>
                            <a:srgbClr val="FFFFFF"/>
                          </a:solidFill>
                          <a:effectLst/>
                          <a:latin typeface="Arial" panose="020B0604020202020204" pitchFamily="34" charset="0"/>
                        </a:rPr>
                        <a:t>(Revenue/</a:t>
                      </a:r>
                    </a:p>
                    <a:p>
                      <a:pPr algn="ctr" fontAlgn="ctr"/>
                      <a:r>
                        <a:rPr lang="en-US" sz="1200" b="1" i="0" u="none" strike="noStrike" dirty="0">
                          <a:solidFill>
                            <a:srgbClr val="FFFFFF"/>
                          </a:solidFill>
                          <a:effectLst/>
                          <a:latin typeface="Arial" panose="020B0604020202020204" pitchFamily="34" charset="0"/>
                        </a:rPr>
                        <a:t>Spend)</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Promotion Efficiency ($Spend/Incr. Dose)</a:t>
                      </a:r>
                    </a:p>
                  </a:txBody>
                  <a:tcPr marL="9491" marR="9491" marT="949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Estimated Contribution to Private Sales</a:t>
                      </a:r>
                    </a:p>
                    <a:p>
                      <a:pPr algn="ctr" fontAlgn="ctr"/>
                      <a:r>
                        <a:rPr lang="en-US" sz="1200" b="1" i="0" u="none" strike="noStrike" dirty="0">
                          <a:solidFill>
                            <a:srgbClr val="FFFFFF"/>
                          </a:solidFill>
                          <a:effectLst/>
                          <a:latin typeface="Arial" panose="020B0604020202020204" pitchFamily="34" charset="0"/>
                        </a:rPr>
                        <a:t>(Incr. Doses/Total Private Doses)</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solidFill>
                      <a:srgbClr val="4F81BD"/>
                    </a:solidFill>
                  </a:tcPr>
                </a:tc>
                <a:tc>
                  <a:txBody>
                    <a:bodyPr/>
                    <a:lstStyle/>
                    <a:p>
                      <a:pPr algn="ctr" fontAlgn="ctr"/>
                      <a:r>
                        <a:rPr lang="en-US" sz="1200" b="1" i="0" u="none" strike="noStrike" dirty="0">
                          <a:solidFill>
                            <a:srgbClr val="FFFFFF"/>
                          </a:solidFill>
                          <a:effectLst/>
                          <a:latin typeface="Arial" panose="020B0604020202020204" pitchFamily="34" charset="0"/>
                        </a:rPr>
                        <a:t>Marginal ROI</a:t>
                      </a:r>
                    </a:p>
                    <a:p>
                      <a:pPr algn="ctr" fontAlgn="ctr"/>
                      <a:r>
                        <a:rPr lang="en-US" sz="1200" b="1" i="0" u="none" strike="noStrike" dirty="0">
                          <a:solidFill>
                            <a:srgbClr val="FFFFFF"/>
                          </a:solidFill>
                          <a:effectLst/>
                          <a:latin typeface="Arial" panose="020B0604020202020204" pitchFamily="34" charset="0"/>
                        </a:rPr>
                        <a:t>(Incr. Rev/Incr. spend)</a:t>
                      </a:r>
                    </a:p>
                  </a:txBody>
                  <a:tcPr marL="9491" marR="9491" marT="9491"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F81BD"/>
                    </a:solidFill>
                  </a:tcPr>
                </a:tc>
                <a:extLst>
                  <a:ext uri="{0D108BD9-81ED-4DB2-BD59-A6C34878D82A}">
                    <a16:rowId xmlns:a16="http://schemas.microsoft.com/office/drawing/2014/main" val="389887880"/>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000" b="0" i="0" u="none" strike="noStrike">
                          <a:solidFill>
                            <a:srgbClr val="000000"/>
                          </a:solidFill>
                          <a:effectLst/>
                          <a:latin typeface="Arial" panose="020B0604020202020204" pitchFamily="34" charset="0"/>
                        </a:rPr>
                        <a:t>HCC InOffice</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panose="020B0604020202020204" pitchFamily="34" charset="0"/>
                        </a:rPr>
                        <a:t>$1.1</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7,368</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panose="020B0604020202020204" pitchFamily="34" charset="0"/>
                        </a:rPr>
                        <a:t>$2</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1.5</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panose="020B0604020202020204" pitchFamily="34" charset="0"/>
                        </a:rPr>
                        <a:t>$154</a:t>
                      </a:r>
                    </a:p>
                  </a:txBody>
                  <a:tcPr marL="9491" marR="9491" marT="949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Arial" panose="020B0604020202020204" pitchFamily="34" charset="0"/>
                        </a:rPr>
                        <a:t>0.16%</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93761359"/>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HCP MCM</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$10.5</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288,339</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$65</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6.2</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$36</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6.20%</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4.9</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88608300"/>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Social</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$1.8</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23,820</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$5</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3.1</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$74</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0.51%</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1.8</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24763659"/>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Online Video</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$1.1</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21,646</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$5</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4.4</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$51</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0.47%</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3.1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29212280"/>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Streaming Video</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$13.4</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100,808</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$23</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1.7</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$133</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2.17%</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09123973"/>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Display</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$2.9</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76,065</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$17</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6.0</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$38</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1.64%</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3.6</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40753576"/>
                  </a:ext>
                </a:extLst>
              </a:tr>
              <a:tr h="317958">
                <a:tc>
                  <a:txBody>
                    <a:bodyPr/>
                    <a:lstStyle/>
                    <a:p>
                      <a:pPr algn="l" fontAlgn="ctr"/>
                      <a:r>
                        <a:rPr lang="en-US" sz="1000" b="0" i="0" u="none" strike="noStrike" dirty="0">
                          <a:solidFill>
                            <a:srgbClr val="000000"/>
                          </a:solidFill>
                          <a:effectLst/>
                          <a:latin typeface="Arial" panose="020B0604020202020204" pitchFamily="34" charset="0"/>
                        </a:rPr>
                        <a:t>Gardasil Adults</a:t>
                      </a:r>
                    </a:p>
                  </a:txBody>
                  <a:tcPr marL="9491" marR="9491" marT="9491"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Paid Search</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$0.1</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30,137</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$7</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136.2</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a:t>
                      </a:r>
                    </a:p>
                  </a:txBody>
                  <a:tcPr marL="9491" marR="9491" marT="9491"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0.65%</a:t>
                      </a:r>
                    </a:p>
                  </a:txBody>
                  <a:tcPr marL="9491" marR="9491" marT="9491"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84.0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54257701"/>
                  </a:ext>
                </a:extLst>
              </a:tr>
              <a:tr h="317958">
                <a:tc>
                  <a:txBody>
                    <a:bodyPr/>
                    <a:lstStyle/>
                    <a:p>
                      <a:pPr algn="l" fontAlgn="ctr"/>
                      <a:r>
                        <a:rPr lang="en-US" sz="1000" b="0" i="0" u="none" strike="noStrike" dirty="0">
                          <a:solidFill>
                            <a:srgbClr val="000000"/>
                          </a:solidFill>
                          <a:effectLst/>
                          <a:latin typeface="Arial" panose="020B0604020202020204" pitchFamily="34" charset="0"/>
                        </a:rPr>
                        <a:t>Gardasil Adults</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Radio</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$0.9</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26,582</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$6</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6.5</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$35</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0.57%</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2.7</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56037338"/>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00" b="0" i="0" u="none" strike="noStrike">
                          <a:solidFill>
                            <a:srgbClr val="000000"/>
                          </a:solidFill>
                          <a:effectLst/>
                          <a:latin typeface="Arial" panose="020B0604020202020204" pitchFamily="34" charset="0"/>
                        </a:rPr>
                        <a:t>HCC Linear TV</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$25.8</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168,508</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$38</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1.5</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$153</a:t>
                      </a:r>
                    </a:p>
                  </a:txBody>
                  <a:tcPr marL="9525" marR="9525" marT="9525" marB="0" anchor="ctr">
                    <a:lnL>
                      <a:noFill/>
                    </a:lnL>
                    <a:lnR>
                      <a:noFill/>
                    </a:lnR>
                    <a:lnT>
                      <a:noFill/>
                    </a:lnT>
                    <a:lnB>
                      <a:noFill/>
                    </a:lnB>
                  </a:tcPr>
                </a:tc>
                <a:tc>
                  <a:txBody>
                    <a:bodyPr/>
                    <a:lstStyle/>
                    <a:p>
                      <a:pPr algn="ctr" fontAlgn="ctr"/>
                      <a:r>
                        <a:rPr lang="en-US" sz="1100" b="0" i="0" u="none" strike="noStrike">
                          <a:solidFill>
                            <a:srgbClr val="000000"/>
                          </a:solidFill>
                          <a:effectLst/>
                          <a:latin typeface="Arial" panose="020B0604020202020204" pitchFamily="34" charset="0"/>
                        </a:rPr>
                        <a:t>3.63%</a:t>
                      </a:r>
                    </a:p>
                  </a:txBody>
                  <a:tcPr marL="9525" marR="9525" marT="9525"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Arial" panose="020B0604020202020204" pitchFamily="34" charset="0"/>
                        </a:rPr>
                        <a:t>1.0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17833571"/>
                  </a:ext>
                </a:extLst>
              </a:tr>
              <a:tr h="317958">
                <a:tc>
                  <a:txBody>
                    <a:bodyPr/>
                    <a:lstStyle/>
                    <a:p>
                      <a:pPr algn="l" fontAlgn="ctr"/>
                      <a:r>
                        <a:rPr lang="en-US" sz="1000" b="0" i="0" u="none" strike="noStrike">
                          <a:solidFill>
                            <a:srgbClr val="000000"/>
                          </a:solidFill>
                          <a:effectLst/>
                          <a:latin typeface="Arial" panose="020B0604020202020204" pitchFamily="34" charset="0"/>
                        </a:rPr>
                        <a:t>Gardasil Adults</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HCC Pharmacy</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$2.4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18,206</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1.7</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$132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0.39%</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1.3</a:t>
                      </a: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909386"/>
                  </a:ext>
                </a:extLst>
              </a:tr>
              <a:tr h="317958">
                <a:tc>
                  <a:txBody>
                    <a:bodyPr/>
                    <a:lstStyle/>
                    <a:p>
                      <a:pPr algn="l" fontAlgn="ctr"/>
                      <a:r>
                        <a:rPr lang="en-US" sz="1000" b="1" i="0" u="none" strike="noStrike">
                          <a:solidFill>
                            <a:srgbClr val="000000"/>
                          </a:solidFill>
                          <a:effectLst/>
                          <a:latin typeface="Arial" panose="020B0604020202020204" pitchFamily="34" charset="0"/>
                        </a:rPr>
                        <a:t>Gardasil</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1" i="0" u="none" strike="noStrike">
                          <a:solidFill>
                            <a:srgbClr val="000000"/>
                          </a:solidFill>
                          <a:effectLst/>
                          <a:latin typeface="Arial" panose="020B0604020202020204" pitchFamily="34" charset="0"/>
                        </a:rPr>
                        <a:t>Total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$60.0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Arial" panose="020B0604020202020204" pitchFamily="34" charset="0"/>
                        </a:rPr>
                        <a:t>761,479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$172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Arial" panose="020B0604020202020204" pitchFamily="34" charset="0"/>
                        </a:rPr>
                        <a:t>2.9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Arial" panose="020B0604020202020204" pitchFamily="34" charset="0"/>
                        </a:rPr>
                        <a:t>$79</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Arial" panose="020B0604020202020204" pitchFamily="34" charset="0"/>
                        </a:rPr>
                        <a:t>16.38%</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Arial" panose="020B0604020202020204" pitchFamily="34" charset="0"/>
                        </a:rPr>
                        <a:t> </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1043197"/>
                  </a:ext>
                </a:extLst>
              </a:tr>
            </a:tbl>
          </a:graphicData>
        </a:graphic>
      </p:graphicFrame>
    </p:spTree>
    <p:extLst>
      <p:ext uri="{BB962C8B-B14F-4D97-AF65-F5344CB8AC3E}">
        <p14:creationId xmlns:p14="http://schemas.microsoft.com/office/powerpoint/2010/main" val="24600209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B463-CE29-C585-45F4-A186E448D9F8}"/>
              </a:ext>
            </a:extLst>
          </p:cNvPr>
          <p:cNvSpPr>
            <a:spLocks noGrp="1"/>
          </p:cNvSpPr>
          <p:nvPr>
            <p:ph type="title"/>
          </p:nvPr>
        </p:nvSpPr>
        <p:spPr/>
        <p:txBody>
          <a:bodyPr/>
          <a:lstStyle/>
          <a:p>
            <a:r>
              <a:rPr lang="en-US" dirty="0"/>
              <a:t>- Estimated pre-tax ROIs and % Contribution for 2023 (Belsomra)</a:t>
            </a:r>
          </a:p>
        </p:txBody>
      </p:sp>
      <p:sp>
        <p:nvSpPr>
          <p:cNvPr id="3" name="Slide Number Placeholder 2">
            <a:extLst>
              <a:ext uri="{FF2B5EF4-FFF2-40B4-BE49-F238E27FC236}">
                <a16:creationId xmlns:a16="http://schemas.microsoft.com/office/drawing/2014/main" id="{F3ADC99D-B64F-F988-BC23-4907C22FE23D}"/>
              </a:ext>
            </a:extLst>
          </p:cNvPr>
          <p:cNvSpPr>
            <a:spLocks noGrp="1"/>
          </p:cNvSpPr>
          <p:nvPr>
            <p:ph type="sldNum" sz="quarter" idx="12"/>
          </p:nvPr>
        </p:nvSpPr>
        <p:spPr/>
        <p:txBody>
          <a:bodyPr/>
          <a:lstStyle/>
          <a:p>
            <a:fld id="{29CC380D-5F44-41E8-971E-CDD19ED6F8E3}" type="slidenum">
              <a:rPr lang="en-GB" smtClean="0"/>
              <a:t>6</a:t>
            </a:fld>
            <a:endParaRPr lang="en-GB"/>
          </a:p>
        </p:txBody>
      </p:sp>
      <p:pic>
        <p:nvPicPr>
          <p:cNvPr id="5" name="Picture 4">
            <a:extLst>
              <a:ext uri="{FF2B5EF4-FFF2-40B4-BE49-F238E27FC236}">
                <a16:creationId xmlns:a16="http://schemas.microsoft.com/office/drawing/2014/main" id="{F879640E-9072-B3EF-4C43-744226E8941D}"/>
              </a:ext>
            </a:extLst>
          </p:cNvPr>
          <p:cNvPicPr>
            <a:picLocks noChangeAspect="1"/>
          </p:cNvPicPr>
          <p:nvPr/>
        </p:nvPicPr>
        <p:blipFill>
          <a:blip r:embed="rId2"/>
          <a:stretch>
            <a:fillRect/>
          </a:stretch>
        </p:blipFill>
        <p:spPr>
          <a:xfrm>
            <a:off x="1161146" y="1558779"/>
            <a:ext cx="9869708" cy="3410533"/>
          </a:xfrm>
          <a:prstGeom prst="rect">
            <a:avLst/>
          </a:prstGeom>
        </p:spPr>
      </p:pic>
    </p:spTree>
    <p:extLst>
      <p:ext uri="{BB962C8B-B14F-4D97-AF65-F5344CB8AC3E}">
        <p14:creationId xmlns:p14="http://schemas.microsoft.com/office/powerpoint/2010/main" val="2914419431"/>
      </p:ext>
    </p:extLst>
  </p:cSld>
  <p:clrMapOvr>
    <a:masterClrMapping/>
  </p:clrMapOvr>
  <p:transition>
    <p:fade/>
  </p:transition>
</p:sld>
</file>

<file path=ppt/theme/theme1.xml><?xml version="1.0" encoding="utf-8"?>
<a:theme xmlns:a="http://schemas.openxmlformats.org/drawingml/2006/main" name="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16_9_Merck" id="{6816B23C-D596-B641-AC59-82B9DBB69469}" vid="{EF4CFF4B-FCCB-D84B-8F15-5CBFC5300D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C47AAA0-3E17-4D17-ACCC-88C0FDDDE60C}">
  <we:reference id="e849ddb8-6bbd-4833-bd4b-59030099d63e" version="1.0.0.0" store="EXCatalog" storeType="EXCatalog"/>
  <we:alternateReferences>
    <we:reference id="WA20000011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678FA71510043B195A1786C6312B0" ma:contentTypeVersion="8" ma:contentTypeDescription="Create a new document." ma:contentTypeScope="" ma:versionID="7f6794eae2ab671940660f7552b83b54">
  <xsd:schema xmlns:xsd="http://www.w3.org/2001/XMLSchema" xmlns:xs="http://www.w3.org/2001/XMLSchema" xmlns:p="http://schemas.microsoft.com/office/2006/metadata/properties" xmlns:ns2="4b8faba5-28e6-4bad-b285-1ce4ed480925" xmlns:ns3="0ed980d0-2f8d-42c7-8d66-3c434fc0ea4b" targetNamespace="http://schemas.microsoft.com/office/2006/metadata/properties" ma:root="true" ma:fieldsID="cafbccc572dc2c0e541192a55a97c71c" ns2:_="" ns3:_="">
    <xsd:import namespace="4b8faba5-28e6-4bad-b285-1ce4ed480925"/>
    <xsd:import namespace="0ed980d0-2f8d-42c7-8d66-3c434fc0ea4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8faba5-28e6-4bad-b285-1ce4ed4809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f5e642b-91f5-4888-b018-43334a040d09"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d980d0-2f8d-42c7-8d66-3c434fc0ea4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9753bcd-dfeb-40f7-aae0-e49ee8cc79a7}" ma:internalName="TaxCatchAll" ma:showField="CatchAllData" ma:web="0ed980d0-2f8d-42c7-8d66-3c434fc0ea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b8faba5-28e6-4bad-b285-1ce4ed480925">
      <Terms xmlns="http://schemas.microsoft.com/office/infopath/2007/PartnerControls"/>
    </lcf76f155ced4ddcb4097134ff3c332f>
    <TaxCatchAll xmlns="0ed980d0-2f8d-42c7-8d66-3c434fc0ea4b" xsi:nil="true"/>
  </documentManagement>
</p:properties>
</file>

<file path=customXml/itemProps1.xml><?xml version="1.0" encoding="utf-8"?>
<ds:datastoreItem xmlns:ds="http://schemas.openxmlformats.org/officeDocument/2006/customXml" ds:itemID="{CA330566-0913-436A-BAE1-E2499F0F0D61}">
  <ds:schemaRefs>
    <ds:schemaRef ds:uri="http://schemas.microsoft.com/sharepoint/v3/contenttype/forms"/>
  </ds:schemaRefs>
</ds:datastoreItem>
</file>

<file path=customXml/itemProps2.xml><?xml version="1.0" encoding="utf-8"?>
<ds:datastoreItem xmlns:ds="http://schemas.openxmlformats.org/officeDocument/2006/customXml" ds:itemID="{F5DBAF2B-E805-4C9F-908A-2CFAD1FCDE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8faba5-28e6-4bad-b285-1ce4ed480925"/>
    <ds:schemaRef ds:uri="0ed980d0-2f8d-42c7-8d66-3c434fc0ea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3BC6D-AD32-471F-B528-DB398937D951}">
  <ds:schemaRefs>
    <ds:schemaRef ds:uri="http://schemas.microsoft.com/office/2006/documentManagement/types"/>
    <ds:schemaRef ds:uri="http://www.w3.org/XML/1998/namespace"/>
    <ds:schemaRef ds:uri="http://purl.org/dc/terms/"/>
    <ds:schemaRef ds:uri="4b8faba5-28e6-4bad-b285-1ce4ed480925"/>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0ed980d0-2f8d-42c7-8d66-3c434fc0ea4b"/>
  </ds:schemaRefs>
</ds:datastoreItem>
</file>

<file path=docProps/app.xml><?xml version="1.0" encoding="utf-8"?>
<Properties xmlns="http://schemas.openxmlformats.org/officeDocument/2006/extended-properties" xmlns:vt="http://schemas.openxmlformats.org/officeDocument/2006/docPropsVTypes">
  <Template>Merck 16_9 default PPT template (1)</Template>
  <TotalTime>4385</TotalTime>
  <Words>615</Words>
  <Application>Microsoft Office PowerPoint</Application>
  <PresentationFormat>Widescreen</PresentationFormat>
  <Paragraphs>154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Cambria Math</vt:lpstr>
      <vt:lpstr>Invention</vt:lpstr>
      <vt:lpstr>Invention Light</vt:lpstr>
      <vt:lpstr>Merck 16:9 PPT Theme</vt:lpstr>
      <vt:lpstr>9. Computing ROIs</vt:lpstr>
      <vt:lpstr>ROI Definition </vt:lpstr>
      <vt:lpstr>NPV (Net Present Value)</vt:lpstr>
      <vt:lpstr>PGM (Profit Gross Margin)</vt:lpstr>
      <vt:lpstr>Output - Estimated pre-tax ROIs and % Contribution for 2023 for G9 Adult</vt:lpstr>
      <vt:lpstr>- Estimated pre-tax ROIs and % Contribution for 2023 (Belsomra)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PLD University</dc:title>
  <dc:subject>2022 presentation</dc:subject>
  <dc:creator>Sinha, Anurag</dc:creator>
  <cp:keywords/>
  <dc:description>For external audiences in the US and Canada</dc:description>
  <cp:lastModifiedBy>A, Sarath</cp:lastModifiedBy>
  <cp:revision>225</cp:revision>
  <dcterms:created xsi:type="dcterms:W3CDTF">2022-11-08T10:28:18Z</dcterms:created>
  <dcterms:modified xsi:type="dcterms:W3CDTF">2023-09-22T11:42:36Z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0x010100FFF678FA71510043B195A1786C6312B0</vt:lpwstr>
  </property>
  <property fmtid="{D5CDD505-2E9C-101B-9397-08002B2CF9AE}" pid="3" name="MSIP_Label_927fd646-07cb-4c4e-a107-4e4d6b30ba1b_Enabled">
    <vt:lpwstr>true</vt:lpwstr>
  </property>
  <property fmtid="{D5CDD505-2E9C-101B-9397-08002B2CF9AE}" pid="4" name="MSIP_Label_927fd646-07cb-4c4e-a107-4e4d6b30ba1b_SetDate">
    <vt:lpwstr>2023-02-20T10:11:15Z</vt:lpwstr>
  </property>
  <property fmtid="{D5CDD505-2E9C-101B-9397-08002B2CF9AE}" pid="5" name="MSIP_Label_927fd646-07cb-4c4e-a107-4e4d6b30ba1b_Method">
    <vt:lpwstr>Privileged</vt:lpwstr>
  </property>
  <property fmtid="{D5CDD505-2E9C-101B-9397-08002B2CF9AE}" pid="6" name="MSIP_Label_927fd646-07cb-4c4e-a107-4e4d6b30ba1b_Name">
    <vt:lpwstr>927fd646-07cb-4c4e-a107-4e4d6b30ba1b</vt:lpwstr>
  </property>
  <property fmtid="{D5CDD505-2E9C-101B-9397-08002B2CF9AE}" pid="7" name="MSIP_Label_927fd646-07cb-4c4e-a107-4e4d6b30ba1b_SiteId">
    <vt:lpwstr>a00de4ec-48a8-43a6-be74-e31274e2060d</vt:lpwstr>
  </property>
  <property fmtid="{D5CDD505-2E9C-101B-9397-08002B2CF9AE}" pid="8" name="MSIP_Label_927fd646-07cb-4c4e-a107-4e4d6b30ba1b_ActionId">
    <vt:lpwstr>327d2cb7-7ab1-4f63-99d4-4d87d73f3514</vt:lpwstr>
  </property>
  <property fmtid="{D5CDD505-2E9C-101B-9397-08002B2CF9AE}" pid="9" name="MSIP_Label_927fd646-07cb-4c4e-a107-4e4d6b30ba1b_ContentBits">
    <vt:lpwstr>1</vt:lpwstr>
  </property>
  <property fmtid="{D5CDD505-2E9C-101B-9397-08002B2CF9AE}" pid="10" name="MerckAIPLabel">
    <vt:lpwstr>Proprietary</vt:lpwstr>
  </property>
  <property fmtid="{D5CDD505-2E9C-101B-9397-08002B2CF9AE}" pid="11" name="MerckAIPDataExchange">
    <vt:lpwstr>!MRKMIP@Proprietary</vt:lpwstr>
  </property>
</Properties>
</file>